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32"/>
  </p:sldMasterIdLst>
  <p:notesMasterIdLst>
    <p:notesMasterId r:id="rId47"/>
  </p:notesMasterIdLst>
  <p:handoutMasterIdLst>
    <p:handoutMasterId r:id="rId48"/>
  </p:handoutMasterIdLst>
  <p:sldIdLst>
    <p:sldId id="258" r:id="rId33"/>
    <p:sldId id="260" r:id="rId34"/>
    <p:sldId id="289" r:id="rId35"/>
    <p:sldId id="291" r:id="rId36"/>
    <p:sldId id="275" r:id="rId37"/>
    <p:sldId id="281" r:id="rId38"/>
    <p:sldId id="282" r:id="rId39"/>
    <p:sldId id="277" r:id="rId40"/>
    <p:sldId id="279" r:id="rId41"/>
    <p:sldId id="278" r:id="rId42"/>
    <p:sldId id="283" r:id="rId43"/>
    <p:sldId id="290" r:id="rId44"/>
    <p:sldId id="285" r:id="rId45"/>
    <p:sldId id="280" r:id="rId4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lard, Megan" initials="MM" lastIdx="1" clrIdx="0">
    <p:extLst>
      <p:ext uri="{19B8F6BF-5375-455C-9EA6-DF929625EA0E}">
        <p15:presenceInfo xmlns:p15="http://schemas.microsoft.com/office/powerpoint/2012/main" userId="S-1-5-21-1339303556-449845944-1601390327-386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E1C"/>
    <a:srgbClr val="E5D71B"/>
    <a:srgbClr val="FFCC00"/>
    <a:srgbClr val="4184F1"/>
    <a:srgbClr val="33CCFF"/>
    <a:srgbClr val="0000FF"/>
    <a:srgbClr val="EB9F15"/>
    <a:srgbClr val="026CB6"/>
    <a:srgbClr val="056CB6"/>
    <a:srgbClr val="35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79925" autoAdjust="0"/>
  </p:normalViewPr>
  <p:slideViewPr>
    <p:cSldViewPr>
      <p:cViewPr varScale="1">
        <p:scale>
          <a:sx n="66" d="100"/>
          <a:sy n="66" d="100"/>
        </p:scale>
        <p:origin x="504" y="58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1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4.xml"/><Relationship Id="rId49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2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.ad.epa.gov\ord\RTP\Users\K-Q\mmallard\Net%20MyDocuments\NLCDvUSGS\WRFv3.8\LU_comparison\percentageConsolidated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.ad.epa.gov\ord\RTP\Users\K-Q\mmallard\Net%20MyDocuments\NLCDvUSGS\WRFv3.8\LU_comparison\percentageConsolidatedL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LU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percUsgs!$A$9</c:f>
              <c:strCache>
                <c:ptCount val="1"/>
                <c:pt idx="0">
                  <c:v>USGS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percUsgs!$B$8:$H$8</c:f>
              <c:strCache>
                <c:ptCount val="7"/>
                <c:pt idx="0">
                  <c:v>Forest</c:v>
                </c:pt>
                <c:pt idx="1">
                  <c:v>Grass/Shrub Land</c:v>
                </c:pt>
                <c:pt idx="2">
                  <c:v>Agricultural</c:v>
                </c:pt>
                <c:pt idx="3">
                  <c:v>Wetland</c:v>
                </c:pt>
                <c:pt idx="4">
                  <c:v>Urban</c:v>
                </c:pt>
                <c:pt idx="5">
                  <c:v>Barren/Tundra</c:v>
                </c:pt>
                <c:pt idx="6">
                  <c:v>Ice/Snow</c:v>
                </c:pt>
              </c:strCache>
            </c:strRef>
          </c:cat>
          <c:val>
            <c:numRef>
              <c:f>percUsgs!$B$9:$H$9</c:f>
              <c:numCache>
                <c:formatCode>General</c:formatCode>
                <c:ptCount val="7"/>
                <c:pt idx="0">
                  <c:v>42.867860827159298</c:v>
                </c:pt>
                <c:pt idx="1">
                  <c:v>27.684516552564901</c:v>
                </c:pt>
                <c:pt idx="2">
                  <c:v>23.473694082340799</c:v>
                </c:pt>
                <c:pt idx="3">
                  <c:v>1.24730376066773</c:v>
                </c:pt>
                <c:pt idx="4">
                  <c:v>0.51580230704304597</c:v>
                </c:pt>
                <c:pt idx="5">
                  <c:v>4.1826877989308802</c:v>
                </c:pt>
                <c:pt idx="6">
                  <c:v>2.8134671293257099E-2</c:v>
                </c:pt>
              </c:numCache>
            </c:numRef>
          </c:val>
        </c:ser>
        <c:ser>
          <c:idx val="1"/>
          <c:order val="1"/>
          <c:tx>
            <c:strRef>
              <c:f>percUsgs!$A$10</c:f>
              <c:strCache>
                <c:ptCount val="1"/>
                <c:pt idx="0">
                  <c:v>NLCD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percUsgs!$B$8:$H$8</c:f>
              <c:strCache>
                <c:ptCount val="7"/>
                <c:pt idx="0">
                  <c:v>Forest</c:v>
                </c:pt>
                <c:pt idx="1">
                  <c:v>Grass/Shrub Land</c:v>
                </c:pt>
                <c:pt idx="2">
                  <c:v>Agricultural</c:v>
                </c:pt>
                <c:pt idx="3">
                  <c:v>Wetland</c:v>
                </c:pt>
                <c:pt idx="4">
                  <c:v>Urban</c:v>
                </c:pt>
                <c:pt idx="5">
                  <c:v>Barren/Tundra</c:v>
                </c:pt>
                <c:pt idx="6">
                  <c:v>Ice/Snow</c:v>
                </c:pt>
              </c:strCache>
            </c:strRef>
          </c:cat>
          <c:val>
            <c:numRef>
              <c:f>percUsgs!$B$10:$H$10</c:f>
              <c:numCache>
                <c:formatCode>General</c:formatCode>
                <c:ptCount val="7"/>
                <c:pt idx="0">
                  <c:v>36.807695899878603</c:v>
                </c:pt>
                <c:pt idx="1">
                  <c:v>34.734285981133802</c:v>
                </c:pt>
                <c:pt idx="2">
                  <c:v>20.948911926776901</c:v>
                </c:pt>
                <c:pt idx="3">
                  <c:v>5.0714485850378299</c:v>
                </c:pt>
                <c:pt idx="4">
                  <c:v>1.38227327916316</c:v>
                </c:pt>
                <c:pt idx="5">
                  <c:v>0.83123190436163297</c:v>
                </c:pt>
                <c:pt idx="6">
                  <c:v>0.224152423648081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212032"/>
        <c:axId val="199211640"/>
      </c:barChart>
      <c:catAx>
        <c:axId val="19921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11640"/>
        <c:crosses val="autoZero"/>
        <c:auto val="1"/>
        <c:lblAlgn val="ctr"/>
        <c:lblOffset val="100"/>
        <c:noMultiLvlLbl val="0"/>
      </c:catAx>
      <c:valAx>
        <c:axId val="199211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LU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percUsgs!$A$9</c:f>
              <c:strCache>
                <c:ptCount val="1"/>
                <c:pt idx="0">
                  <c:v>USGS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percUsgs!$B$8:$H$8</c:f>
              <c:strCache>
                <c:ptCount val="7"/>
                <c:pt idx="0">
                  <c:v>Forest</c:v>
                </c:pt>
                <c:pt idx="1">
                  <c:v>Grass/Shrub Land</c:v>
                </c:pt>
                <c:pt idx="2">
                  <c:v>Agricultural</c:v>
                </c:pt>
                <c:pt idx="3">
                  <c:v>Wetland</c:v>
                </c:pt>
                <c:pt idx="4">
                  <c:v>Urban</c:v>
                </c:pt>
                <c:pt idx="5">
                  <c:v>Barren/Tundra</c:v>
                </c:pt>
                <c:pt idx="6">
                  <c:v>Ice/Snow</c:v>
                </c:pt>
              </c:strCache>
            </c:strRef>
          </c:cat>
          <c:val>
            <c:numRef>
              <c:f>percUsgs!$B$9:$H$9</c:f>
              <c:numCache>
                <c:formatCode>General</c:formatCode>
                <c:ptCount val="7"/>
                <c:pt idx="0">
                  <c:v>42.867860827159298</c:v>
                </c:pt>
                <c:pt idx="1">
                  <c:v>27.684516552564901</c:v>
                </c:pt>
                <c:pt idx="2">
                  <c:v>23.473694082340799</c:v>
                </c:pt>
                <c:pt idx="3">
                  <c:v>1.24730376066773</c:v>
                </c:pt>
                <c:pt idx="4">
                  <c:v>0.51580230704304597</c:v>
                </c:pt>
                <c:pt idx="5">
                  <c:v>4.1826877989308802</c:v>
                </c:pt>
                <c:pt idx="6">
                  <c:v>2.8134671293257099E-2</c:v>
                </c:pt>
              </c:numCache>
            </c:numRef>
          </c:val>
        </c:ser>
        <c:ser>
          <c:idx val="1"/>
          <c:order val="1"/>
          <c:tx>
            <c:strRef>
              <c:f>percUsgs!$A$10</c:f>
              <c:strCache>
                <c:ptCount val="1"/>
                <c:pt idx="0">
                  <c:v>NLCD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percUsgs!$B$8:$H$8</c:f>
              <c:strCache>
                <c:ptCount val="7"/>
                <c:pt idx="0">
                  <c:v>Forest</c:v>
                </c:pt>
                <c:pt idx="1">
                  <c:v>Grass/Shrub Land</c:v>
                </c:pt>
                <c:pt idx="2">
                  <c:v>Agricultural</c:v>
                </c:pt>
                <c:pt idx="3">
                  <c:v>Wetland</c:v>
                </c:pt>
                <c:pt idx="4">
                  <c:v>Urban</c:v>
                </c:pt>
                <c:pt idx="5">
                  <c:v>Barren/Tundra</c:v>
                </c:pt>
                <c:pt idx="6">
                  <c:v>Ice/Snow</c:v>
                </c:pt>
              </c:strCache>
            </c:strRef>
          </c:cat>
          <c:val>
            <c:numRef>
              <c:f>percUsgs!$B$10:$H$10</c:f>
              <c:numCache>
                <c:formatCode>General</c:formatCode>
                <c:ptCount val="7"/>
                <c:pt idx="0">
                  <c:v>36.807695899878603</c:v>
                </c:pt>
                <c:pt idx="1">
                  <c:v>34.734285981133802</c:v>
                </c:pt>
                <c:pt idx="2">
                  <c:v>20.948911926776901</c:v>
                </c:pt>
                <c:pt idx="3">
                  <c:v>5.0714485850378299</c:v>
                </c:pt>
                <c:pt idx="4">
                  <c:v>1.38227327916316</c:v>
                </c:pt>
                <c:pt idx="5">
                  <c:v>0.83123190436163297</c:v>
                </c:pt>
                <c:pt idx="6">
                  <c:v>0.224152423648081</c:v>
                </c:pt>
              </c:numCache>
            </c:numRef>
          </c:val>
        </c:ser>
        <c:ser>
          <c:idx val="2"/>
          <c:order val="2"/>
          <c:tx>
            <c:strRef>
              <c:f>percUsgs!$A$11</c:f>
              <c:strCache>
                <c:ptCount val="1"/>
                <c:pt idx="0">
                  <c:v>NLCDDEF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percUsgs!$B$8:$H$8</c:f>
              <c:strCache>
                <c:ptCount val="7"/>
                <c:pt idx="0">
                  <c:v>Forest</c:v>
                </c:pt>
                <c:pt idx="1">
                  <c:v>Grass/Shrub Land</c:v>
                </c:pt>
                <c:pt idx="2">
                  <c:v>Agricultural</c:v>
                </c:pt>
                <c:pt idx="3">
                  <c:v>Wetland</c:v>
                </c:pt>
                <c:pt idx="4">
                  <c:v>Urban</c:v>
                </c:pt>
                <c:pt idx="5">
                  <c:v>Barren/Tundra</c:v>
                </c:pt>
                <c:pt idx="6">
                  <c:v>Ice/Snow</c:v>
                </c:pt>
              </c:strCache>
            </c:strRef>
          </c:cat>
          <c:val>
            <c:numRef>
              <c:f>percUsgs!$B$11:$H$11</c:f>
              <c:numCache>
                <c:formatCode>General</c:formatCode>
                <c:ptCount val="7"/>
                <c:pt idx="0">
                  <c:v>41.4965357967667</c:v>
                </c:pt>
                <c:pt idx="1">
                  <c:v>34.078521939953802</c:v>
                </c:pt>
                <c:pt idx="2">
                  <c:v>19.510392609699799</c:v>
                </c:pt>
                <c:pt idx="3">
                  <c:v>3.87990762124711</c:v>
                </c:pt>
                <c:pt idx="4">
                  <c:v>0.47113163972286398</c:v>
                </c:pt>
                <c:pt idx="5">
                  <c:v>0.41570438799076198</c:v>
                </c:pt>
                <c:pt idx="6">
                  <c:v>0.147806004618938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210072"/>
        <c:axId val="199495024"/>
      </c:barChart>
      <c:catAx>
        <c:axId val="199210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95024"/>
        <c:crosses val="autoZero"/>
        <c:auto val="1"/>
        <c:lblAlgn val="ctr"/>
        <c:lblOffset val="100"/>
        <c:noMultiLvlLbl val="0"/>
      </c:catAx>
      <c:valAx>
        <c:axId val="19949502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1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3T13:51:29.452" idx="1">
    <p:pos x="1645" y="1259"/>
    <p:text>Include in verbal description: large change in Mexico.  Various forest types in USGS turn into wooded savannah in NLCD.  All savannahs are categorized with grass &amp; shrubland.  This change in Mexico accounts for ~ half of forest and grassland changes shown in the bar graph.  Remainder is found inside CONUS in Pacific northwest, southeast &amp; northeast.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7" y="0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0" y="4420315"/>
            <a:ext cx="5147945" cy="41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57958" indent="-291522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66089" indent="-23321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32524" indent="-23321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98959" indent="-23321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206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582EA-DA63-4B44-B43D-B8559A932F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67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CONUS: diff </a:t>
            </a:r>
            <a:r>
              <a:rPr lang="en-US" dirty="0" err="1" smtClean="0"/>
              <a:t>bt</a:t>
            </a:r>
            <a:r>
              <a:rPr lang="en-US" dirty="0" smtClean="0"/>
              <a:t> USGS and NLCD range is -0.4 to 6.6</a:t>
            </a:r>
            <a:r>
              <a:rPr lang="en-US" baseline="0" dirty="0" smtClean="0"/>
              <a:t>, mean difference is 2.2</a:t>
            </a:r>
          </a:p>
          <a:p>
            <a:r>
              <a:rPr lang="en-US" baseline="0" dirty="0" smtClean="0"/>
              <a:t>MW:  -6.2 to 21, usually 9 or under though, mean is 3.3</a:t>
            </a:r>
          </a:p>
          <a:p>
            <a:r>
              <a:rPr lang="en-US" baseline="0" dirty="0" smtClean="0"/>
              <a:t>PL: -.6 to 7.5, mean is 2.1</a:t>
            </a:r>
          </a:p>
          <a:p>
            <a:r>
              <a:rPr lang="en-US" baseline="0" dirty="0" smtClean="0"/>
              <a:t>SE:  -1.9 to 19, usually 10 or under though, mean is 4.7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Days Over</a:t>
            </a:r>
            <a:r>
              <a:rPr lang="en-US" baseline="0" dirty="0" smtClean="0"/>
              <a:t> plot range:  greater than 100, several 20 and 50 plus areas</a:t>
            </a:r>
          </a:p>
          <a:p>
            <a:r>
              <a:rPr lang="en-US" baseline="0" dirty="0" smtClean="0"/>
              <a:t>SE: range is -0.23 to -0.044. Mean is -0.125</a:t>
            </a:r>
          </a:p>
          <a:p>
            <a:r>
              <a:rPr lang="en-US" baseline="0" dirty="0" smtClean="0"/>
              <a:t>CONUS: range is -0.139 to 0.003, all but 2 values are negative.  Mean is -0.07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Precip: USGS</a:t>
            </a:r>
            <a:r>
              <a:rPr lang="en-US" baseline="0" dirty="0" smtClean="0"/>
              <a:t> v NLCDDDEF: range is -0.156 to 0.07, mean is -0.06, most values but not all are negative.</a:t>
            </a:r>
          </a:p>
          <a:p>
            <a:r>
              <a:rPr lang="en-US" baseline="0" dirty="0" smtClean="0"/>
              <a:t>	NLCD v NLCDDEF:  0.033 to 0.099. mean is 0.06, all positive values.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Day count range: range is similar, number of </a:t>
            </a:r>
            <a:r>
              <a:rPr lang="en-US" baseline="0" smtClean="0"/>
              <a:t>high values is less.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E1AC9BC-A418-4CE7-95ED-197CDAE27005}" type="datetime1">
              <a:rPr lang="en-US" smtClean="0"/>
              <a:pPr>
                <a:defRPr/>
              </a:pPr>
              <a:t>10/26/2016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14300" y="1985128"/>
            <a:ext cx="8915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/>
              <a:t>Sensitivity of WRF Regional Climate Simulations to Choice of Land Use Dataset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Development</a:t>
            </a:r>
            <a:endParaRPr lang="en-US" sz="900" b="1" dirty="0"/>
          </a:p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National Exposure Research Laboratory, Systems Exposure Division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48052" y="3276600"/>
            <a:ext cx="7467600" cy="2590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i="0" dirty="0" smtClean="0"/>
              <a:t>Megan Mallard</a:t>
            </a:r>
            <a:r>
              <a:rPr lang="en-US" i="0" baseline="30000" dirty="0" smtClean="0"/>
              <a:t>1</a:t>
            </a:r>
            <a:r>
              <a:rPr lang="en-US" i="0" dirty="0" smtClean="0"/>
              <a:t>, Tanya Spero</a:t>
            </a:r>
            <a:r>
              <a:rPr lang="en-US" i="0" baseline="30000" dirty="0" smtClean="0"/>
              <a:t>1</a:t>
            </a:r>
            <a:r>
              <a:rPr lang="en-US" i="0" dirty="0" smtClean="0"/>
              <a:t>, &amp; Stephany Taylor</a:t>
            </a:r>
            <a:r>
              <a:rPr lang="en-US" i="0" baseline="30000" dirty="0" smtClean="0"/>
              <a:t>1,2</a:t>
            </a:r>
            <a:endParaRPr lang="en-US" i="0" dirty="0"/>
          </a:p>
          <a:p>
            <a:pPr algn="ctr" eaLnBrk="1" hangingPunct="1">
              <a:lnSpc>
                <a:spcPct val="100000"/>
              </a:lnSpc>
            </a:pPr>
            <a:r>
              <a:rPr lang="en-US" sz="2000" baseline="30000" dirty="0" smtClean="0"/>
              <a:t>1</a:t>
            </a:r>
            <a:r>
              <a:rPr lang="en-US" sz="2000" dirty="0" smtClean="0"/>
              <a:t> National Exposure Research Laboratory, U.S. EPA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baseline="30000" dirty="0" smtClean="0"/>
              <a:t>2</a:t>
            </a:r>
            <a:r>
              <a:rPr lang="en-US" sz="2000" dirty="0" smtClean="0"/>
              <a:t> North Carolina Agricultural &amp; Technical State University</a:t>
            </a:r>
          </a:p>
          <a:p>
            <a:pPr algn="ctr" eaLnBrk="1" hangingPunct="1">
              <a:lnSpc>
                <a:spcPct val="100000"/>
              </a:lnSpc>
            </a:pPr>
            <a:endParaRPr lang="en-US" sz="2000" dirty="0"/>
          </a:p>
          <a:p>
            <a:pPr algn="ctr" eaLnBrk="1" hangingPunct="1">
              <a:lnSpc>
                <a:spcPct val="100000"/>
              </a:lnSpc>
            </a:pPr>
            <a:r>
              <a:rPr lang="en-US" sz="2000" i="0" dirty="0" smtClean="0"/>
              <a:t>15</a:t>
            </a:r>
            <a:r>
              <a:rPr lang="en-US" sz="2000" i="0" baseline="30000" dirty="0" smtClean="0"/>
              <a:t>th</a:t>
            </a:r>
            <a:r>
              <a:rPr lang="en-US" sz="2000" i="0" dirty="0" smtClean="0"/>
              <a:t> Annual CMAS Conference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000" i="0" dirty="0" smtClean="0"/>
              <a:t>October 26,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21" y="3843073"/>
            <a:ext cx="4572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89" y="3868332"/>
            <a:ext cx="4572000" cy="2743200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52583"/>
              </p:ext>
            </p:extLst>
          </p:nvPr>
        </p:nvGraphicFramePr>
        <p:xfrm>
          <a:off x="4502892" y="576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7620000" cy="990600"/>
          </a:xfrm>
        </p:spPr>
        <p:txBody>
          <a:bodyPr/>
          <a:lstStyle/>
          <a:p>
            <a:r>
              <a:rPr lang="en-US" dirty="0" smtClean="0"/>
              <a:t>Land Use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999" y="922695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0.2%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327776" y="1220814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</a:t>
            </a:r>
            <a:r>
              <a:rPr lang="en-US" sz="1800" dirty="0"/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3304" y="1644933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-4%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95606" y="2379342"/>
            <a:ext cx="100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6%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285081" y="2100438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-7</a:t>
            </a:r>
            <a:r>
              <a:rPr lang="en-US" sz="1800" dirty="0"/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3115" y="1873533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3%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78994" y="1409739"/>
            <a:ext cx="10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-1%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0262" y="973338"/>
            <a:ext cx="1638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USGS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FFC000"/>
                </a:solidFill>
              </a:rPr>
              <a:t>NLCD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885" y="1590146"/>
            <a:ext cx="4310763" cy="4505854"/>
          </a:xfrm>
        </p:spPr>
        <p:txBody>
          <a:bodyPr/>
          <a:lstStyle/>
          <a:p>
            <a:r>
              <a:rPr lang="en-US" dirty="0" smtClean="0"/>
              <a:t>Largest LU changes from USGS to NLCD: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Less forest &amp; agricultural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More grass/</a:t>
            </a:r>
            <a:r>
              <a:rPr lang="en-US" dirty="0" err="1" smtClean="0"/>
              <a:t>shrubland</a:t>
            </a:r>
            <a:r>
              <a:rPr lang="en-US" dirty="0" smtClean="0"/>
              <a:t> &amp; wetlands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368148" y="6338888"/>
            <a:ext cx="4191000" cy="3313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700" kern="0" dirty="0" smtClean="0"/>
              <a:t>LU filled by Consolidated LU Category</a:t>
            </a:r>
            <a:endParaRPr lang="en-US" sz="1700" i="1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110648" y="3974779"/>
            <a:ext cx="834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USGS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9404" y="3974779"/>
            <a:ext cx="83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NLCD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91160" y="4468641"/>
            <a:ext cx="1370448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Urban</a:t>
            </a:r>
          </a:p>
          <a:p>
            <a:pPr algn="ctr"/>
            <a:r>
              <a:rPr lang="en-US" sz="1400" dirty="0" smtClean="0">
                <a:solidFill>
                  <a:srgbClr val="E48E1C"/>
                </a:solidFill>
              </a:rPr>
              <a:t>Agricultural</a:t>
            </a:r>
          </a:p>
          <a:p>
            <a:pPr algn="ctr"/>
            <a:r>
              <a:rPr lang="en-US" sz="1400" dirty="0" smtClean="0">
                <a:solidFill>
                  <a:srgbClr val="D6B12A"/>
                </a:solidFill>
              </a:rPr>
              <a:t>Grass/Shrub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Forest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Wetlands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Barren/Tundra</a:t>
            </a:r>
          </a:p>
          <a:p>
            <a:pPr algn="ctr"/>
            <a:r>
              <a:rPr lang="en-US" sz="1400" dirty="0" smtClean="0">
                <a:solidFill>
                  <a:srgbClr val="4184F1"/>
                </a:solidFill>
              </a:rPr>
              <a:t>Ice/Snow</a:t>
            </a:r>
          </a:p>
        </p:txBody>
      </p:sp>
    </p:spTree>
    <p:extLst>
      <p:ext uri="{BB962C8B-B14F-4D97-AF65-F5344CB8AC3E}">
        <p14:creationId xmlns:p14="http://schemas.microsoft.com/office/powerpoint/2010/main" val="36699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5867400" cy="990600"/>
          </a:xfrm>
        </p:spPr>
        <p:txBody>
          <a:bodyPr/>
          <a:lstStyle/>
          <a:p>
            <a:r>
              <a:rPr lang="en-US" dirty="0" smtClean="0"/>
              <a:t>Surface Fluxes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8" b="39150"/>
          <a:stretch/>
        </p:blipFill>
        <p:spPr>
          <a:xfrm>
            <a:off x="4728329" y="-9427"/>
            <a:ext cx="4506154" cy="2815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0" b="40178"/>
          <a:stretch/>
        </p:blipFill>
        <p:spPr>
          <a:xfrm>
            <a:off x="4701620" y="4100242"/>
            <a:ext cx="4452734" cy="279914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1295400"/>
            <a:ext cx="4495800" cy="48006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Urban LU highest source of sensible heat.  Grass &amp; </a:t>
            </a:r>
            <a:r>
              <a:rPr lang="en-US" kern="0" dirty="0" err="1" smtClean="0"/>
              <a:t>shrubland</a:t>
            </a:r>
            <a:r>
              <a:rPr lang="en-US" kern="0" dirty="0" smtClean="0"/>
              <a:t> are 2</a:t>
            </a:r>
            <a:r>
              <a:rPr lang="en-US" kern="0" baseline="30000" dirty="0" smtClean="0"/>
              <a:t>nd</a:t>
            </a:r>
            <a:r>
              <a:rPr lang="en-US" kern="0" dirty="0" smtClean="0"/>
              <a:t> highest over the year.</a:t>
            </a:r>
          </a:p>
          <a:p>
            <a:r>
              <a:rPr lang="en-US" kern="0" dirty="0"/>
              <a:t>Forest LU types major contributor to surface latent heat release </a:t>
            </a:r>
            <a:r>
              <a:rPr lang="en-US" kern="0" dirty="0" smtClean="0"/>
              <a:t>(followed by wetlands &amp; agricultural).</a:t>
            </a:r>
          </a:p>
          <a:p>
            <a:endParaRPr lang="en-US" kern="0" dirty="0" smtClean="0"/>
          </a:p>
          <a:p>
            <a:r>
              <a:rPr lang="en-US" kern="0" dirty="0" smtClean="0"/>
              <a:t>Loss of forest &amp; agricultural land in in NLCD → drier, warmer than WRF-USGS.</a:t>
            </a:r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32487" y="2932890"/>
            <a:ext cx="4191000" cy="11626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700" kern="0" dirty="0" smtClean="0"/>
              <a:t>Annual cycle of surface heat fluxes averaged over grid cells in each consolidated LU category in WRF-USGS</a:t>
            </a:r>
          </a:p>
          <a:p>
            <a:pPr marL="0" indent="0" algn="ctr">
              <a:buNone/>
            </a:pPr>
            <a:r>
              <a:rPr lang="en-US" sz="1700" i="1" kern="0" dirty="0" smtClean="0"/>
              <a:t>Similar results with WRF-NLCD</a:t>
            </a:r>
            <a:endParaRPr lang="en-US" sz="1700" i="1" kern="0" dirty="0"/>
          </a:p>
        </p:txBody>
      </p:sp>
    </p:spTree>
    <p:extLst>
      <p:ext uri="{BB962C8B-B14F-4D97-AF65-F5344CB8AC3E}">
        <p14:creationId xmlns:p14="http://schemas.microsoft.com/office/powerpoint/2010/main" val="29911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99" y="3956522"/>
            <a:ext cx="54864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7512"/>
            <a:ext cx="8686800" cy="990600"/>
          </a:xfrm>
        </p:spPr>
        <p:txBody>
          <a:bodyPr/>
          <a:lstStyle/>
          <a:p>
            <a:r>
              <a:rPr lang="en-US" dirty="0" smtClean="0"/>
              <a:t>NLCD Sensitivity </a:t>
            </a:r>
            <a:r>
              <a:rPr lang="en-US" dirty="0"/>
              <a:t>to Interpolation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66" y="1447800"/>
            <a:ext cx="4489515" cy="2262188"/>
          </a:xfrm>
        </p:spPr>
        <p:txBody>
          <a:bodyPr/>
          <a:lstStyle/>
          <a:p>
            <a:r>
              <a:rPr lang="en-US" sz="2300" dirty="0" smtClean="0"/>
              <a:t>LU used in WRF domains is set during preprocessing.</a:t>
            </a:r>
          </a:p>
          <a:p>
            <a:r>
              <a:rPr lang="en-US" sz="2300" dirty="0" smtClean="0"/>
              <a:t>Default interpolation techniques:</a:t>
            </a:r>
          </a:p>
          <a:p>
            <a:pPr lvl="1"/>
            <a:r>
              <a:rPr lang="en-US" sz="2300" dirty="0"/>
              <a:t> </a:t>
            </a:r>
            <a:r>
              <a:rPr lang="en-US" sz="2300" dirty="0" smtClean="0"/>
              <a:t>USGS: 4 point bilinear</a:t>
            </a:r>
          </a:p>
          <a:p>
            <a:pPr lvl="1"/>
            <a:r>
              <a:rPr lang="en-US" sz="2300" dirty="0" smtClean="0"/>
              <a:t> NLCD: grid cell averaging</a:t>
            </a:r>
            <a:endParaRPr lang="en-US" sz="23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" y="3956522"/>
            <a:ext cx="5486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38" y="6216146"/>
            <a:ext cx="4339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WRF- NLCD – 4pt, as before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480901" y="6194234"/>
            <a:ext cx="37565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“</a:t>
            </a:r>
            <a:r>
              <a:rPr lang="en-US" sz="1800" b="1" dirty="0" smtClean="0">
                <a:solidFill>
                  <a:srgbClr val="7030A0"/>
                </a:solidFill>
              </a:rPr>
              <a:t>WRF-NLCDDEF</a:t>
            </a:r>
            <a:r>
              <a:rPr lang="en-US" sz="1800" dirty="0" smtClean="0"/>
              <a:t>” – </a:t>
            </a:r>
            <a:r>
              <a:rPr lang="en-US" sz="1800" dirty="0"/>
              <a:t> </a:t>
            </a:r>
            <a:r>
              <a:rPr lang="en-US" sz="1800" dirty="0" smtClean="0"/>
              <a:t>default </a:t>
            </a:r>
            <a:br>
              <a:rPr lang="en-US" sz="1800" dirty="0" smtClean="0"/>
            </a:br>
            <a:r>
              <a:rPr lang="en-US" sz="1800" dirty="0" smtClean="0"/>
              <a:t>grid cell avg.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4315" y="1405578"/>
            <a:ext cx="4366181" cy="46482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Initial comparisons used NLCD with bilinear method (to match USGS).</a:t>
            </a:r>
          </a:p>
          <a:p>
            <a:r>
              <a:rPr lang="en-US" i="1" kern="0" dirty="0" smtClean="0"/>
              <a:t>What if default technique is used for NLCD?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5002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9" y="3901252"/>
            <a:ext cx="4197096" cy="2798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2038"/>
            <a:ext cx="7620000" cy="990600"/>
          </a:xfrm>
        </p:spPr>
        <p:txBody>
          <a:bodyPr/>
          <a:lstStyle/>
          <a:p>
            <a:r>
              <a:rPr lang="en-US" dirty="0" smtClean="0"/>
              <a:t>Interpolation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8946"/>
            <a:ext cx="4343400" cy="4343400"/>
          </a:xfrm>
        </p:spPr>
        <p:txBody>
          <a:bodyPr/>
          <a:lstStyle/>
          <a:p>
            <a:r>
              <a:rPr lang="en-US" sz="2300" dirty="0" smtClean="0">
                <a:solidFill>
                  <a:srgbClr val="7030A0"/>
                </a:solidFill>
              </a:rPr>
              <a:t>WRF-NLCDDEF</a:t>
            </a:r>
            <a:r>
              <a:rPr lang="en-US" sz="2300" dirty="0" smtClean="0"/>
              <a:t> shows smaller LU changes, relative to USGS in most categories.</a:t>
            </a:r>
          </a:p>
          <a:p>
            <a:r>
              <a:rPr lang="en-US" sz="2300" dirty="0" smtClean="0"/>
              <a:t>Representation of 2-m temperature &amp; precipitation more similar to USGS.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52" y="3726926"/>
            <a:ext cx="4089393" cy="2726262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406442"/>
              </p:ext>
            </p:extLst>
          </p:nvPr>
        </p:nvGraphicFramePr>
        <p:xfrm>
          <a:off x="4572000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72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990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724400"/>
          </a:xfrm>
        </p:spPr>
        <p:txBody>
          <a:bodyPr/>
          <a:lstStyle/>
          <a:p>
            <a:r>
              <a:rPr lang="en-US" dirty="0" smtClean="0"/>
              <a:t>When using same interpolation technique, use of NLCD land use results in:</a:t>
            </a:r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Less precipitation</a:t>
            </a:r>
          </a:p>
          <a:p>
            <a:pPr lvl="1"/>
            <a:r>
              <a:rPr lang="en-US" sz="2200" dirty="0"/>
              <a:t> W</a:t>
            </a:r>
            <a:r>
              <a:rPr lang="en-US" sz="2200" dirty="0" smtClean="0"/>
              <a:t>armer 2-m temperatures in some regions</a:t>
            </a:r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Changes linked to loss of forest &amp; agricultural LU cells</a:t>
            </a:r>
          </a:p>
          <a:p>
            <a:pPr lvl="1"/>
            <a:r>
              <a:rPr lang="en-US" sz="2200" dirty="0"/>
              <a:t> </a:t>
            </a:r>
            <a:r>
              <a:rPr lang="en-US" sz="2200" dirty="0" smtClean="0"/>
              <a:t>Less surface evaporation &amp; </a:t>
            </a:r>
            <a:r>
              <a:rPr lang="en-US" sz="2200" dirty="0" err="1"/>
              <a:t>p</a:t>
            </a:r>
            <a:r>
              <a:rPr lang="en-US" sz="2200" dirty="0" err="1" smtClean="0"/>
              <a:t>recipitable</a:t>
            </a:r>
            <a:r>
              <a:rPr lang="en-US" sz="2200" dirty="0" smtClean="0"/>
              <a:t> water vapor (not </a:t>
            </a:r>
            <a:r>
              <a:rPr lang="en-US" sz="2200" smtClean="0"/>
              <a:t>shown)</a:t>
            </a:r>
            <a:endParaRPr lang="en-US" sz="2200" dirty="0"/>
          </a:p>
          <a:p>
            <a:r>
              <a:rPr lang="en-US" dirty="0" smtClean="0"/>
              <a:t>When both LU datasets are allowed to use default interpolation schemes, consistent contrasts are found in temperature &amp; rainfall, but smaller magnitudes.</a:t>
            </a:r>
          </a:p>
          <a:p>
            <a:r>
              <a:rPr lang="en-US" dirty="0" smtClean="0"/>
              <a:t>Results suggest that NLCD can be used with confidence for WRF regional climate simulations with Noah LSM.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309304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views expressed in this presentation are those of the </a:t>
            </a:r>
            <a:r>
              <a:rPr lang="en-US" sz="1400" i="1" dirty="0" smtClean="0"/>
              <a:t>authors </a:t>
            </a:r>
            <a:r>
              <a:rPr lang="en-US" sz="1400" i="1" dirty="0"/>
              <a:t>and do not necessarily represent the views or policies of the U.S. Environmental Protection Agency.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9899"/>
            <a:ext cx="8458200" cy="579437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Land Use in Regional Climate Modeling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4196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Accurate representation of air-surface interactions is needed for regional climate projections.</a:t>
            </a:r>
          </a:p>
          <a:p>
            <a:pPr lvl="1"/>
            <a:r>
              <a:rPr lang="en-US" dirty="0" smtClean="0"/>
              <a:t>Land </a:t>
            </a:r>
            <a:r>
              <a:rPr lang="en-US" dirty="0"/>
              <a:t>use (LU) significantly influences air-surface </a:t>
            </a:r>
            <a:r>
              <a:rPr lang="en-US" dirty="0" smtClean="0"/>
              <a:t>interactions; modulates </a:t>
            </a:r>
            <a:r>
              <a:rPr lang="en-US" dirty="0"/>
              <a:t>exchanges of heat, moisture </a:t>
            </a:r>
            <a:r>
              <a:rPr lang="en-US" dirty="0" smtClean="0"/>
              <a:t>&amp; momentum.</a:t>
            </a:r>
          </a:p>
          <a:p>
            <a:pPr lvl="1"/>
            <a:r>
              <a:rPr lang="en-US" dirty="0" smtClean="0"/>
              <a:t>Therefore, LU can affect long-term means &amp; extremes of temperature and precipitation.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4B86D-6B5D-43D5-BC3D-D0392806BE7A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28" y="4030262"/>
            <a:ext cx="3151632" cy="251996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4495800"/>
            <a:ext cx="5486400" cy="21336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In WRF model, LU is static.</a:t>
            </a:r>
          </a:p>
          <a:p>
            <a:r>
              <a:rPr lang="en-US" kern="0" dirty="0" smtClean="0"/>
              <a:t>Several land-surface interactions are linked to LU via look-up table.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65502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www.learnnc.org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990600"/>
          </a:xfrm>
        </p:spPr>
        <p:txBody>
          <a:bodyPr/>
          <a:lstStyle/>
          <a:p>
            <a:pPr algn="ctr"/>
            <a:r>
              <a:rPr lang="en-US" dirty="0" smtClean="0"/>
              <a:t>Comparing LU for Dynamical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495800" cy="4648200"/>
          </a:xfrm>
        </p:spPr>
        <p:txBody>
          <a:bodyPr/>
          <a:lstStyle/>
          <a:p>
            <a:r>
              <a:rPr lang="en-US" sz="2200" dirty="0" smtClean="0"/>
              <a:t>WRF v3.8, 108- &amp; </a:t>
            </a:r>
            <a:r>
              <a:rPr lang="en-US" sz="2200" u="sng" dirty="0" smtClean="0"/>
              <a:t>36-km</a:t>
            </a:r>
            <a:r>
              <a:rPr lang="en-US" sz="2200" dirty="0" smtClean="0"/>
              <a:t> domains</a:t>
            </a:r>
          </a:p>
          <a:p>
            <a:r>
              <a:rPr lang="en-US" sz="2200" dirty="0" smtClean="0"/>
              <a:t>Continuous 3 year runs with 3 month spin-up (Oct ‘87 – Dec ’90) </a:t>
            </a:r>
          </a:p>
          <a:p>
            <a:r>
              <a:rPr lang="en-US" sz="2200" dirty="0" smtClean="0"/>
              <a:t>Driven by NCEP-DOE Reanalysis 2 </a:t>
            </a:r>
          </a:p>
          <a:p>
            <a:r>
              <a:rPr lang="en-US" sz="2200" dirty="0" smtClean="0"/>
              <a:t>LU interpolated using 4-pt bilinear method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447800"/>
            <a:ext cx="4572000" cy="464741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 smtClean="0"/>
              <a:t>Physics: </a:t>
            </a:r>
          </a:p>
          <a:p>
            <a:pPr lvl="1"/>
            <a:r>
              <a:rPr lang="en-US" sz="2200" kern="0" dirty="0" smtClean="0"/>
              <a:t> Noah Land Surface Model </a:t>
            </a:r>
          </a:p>
          <a:p>
            <a:pPr lvl="1"/>
            <a:r>
              <a:rPr lang="en-US" sz="2200" kern="0" dirty="0"/>
              <a:t> YSU boundary layer </a:t>
            </a:r>
            <a:r>
              <a:rPr lang="en-US" sz="2200" kern="0" dirty="0" smtClean="0"/>
              <a:t>scheme</a:t>
            </a:r>
          </a:p>
          <a:p>
            <a:pPr lvl="1"/>
            <a:r>
              <a:rPr lang="en-US" sz="2200" kern="0" dirty="0" smtClean="0"/>
              <a:t> MM5 </a:t>
            </a:r>
            <a:r>
              <a:rPr lang="en-US" sz="2200" kern="0" dirty="0" err="1" smtClean="0"/>
              <a:t>Monin-Obukhov</a:t>
            </a:r>
            <a:r>
              <a:rPr lang="en-US" sz="2200" kern="0" dirty="0" smtClean="0"/>
              <a:t> surface scheme</a:t>
            </a:r>
          </a:p>
          <a:p>
            <a:pPr lvl="1"/>
            <a:r>
              <a:rPr lang="en-US" sz="2200" kern="0" dirty="0" smtClean="0"/>
              <a:t> KF cumulus parameterization</a:t>
            </a:r>
          </a:p>
          <a:p>
            <a:pPr lvl="1"/>
            <a:r>
              <a:rPr lang="en-US" sz="2200" kern="0" dirty="0" smtClean="0"/>
              <a:t> RRTMG radiation scheme</a:t>
            </a:r>
          </a:p>
          <a:p>
            <a:r>
              <a:rPr lang="en-US" sz="2200" kern="0" dirty="0" smtClean="0"/>
              <a:t>Spectral nudging of momentum, temperature, &amp; geopotential heights</a:t>
            </a:r>
          </a:p>
          <a:p>
            <a:pPr lvl="1"/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250" t="28906" r="18125" b="30469"/>
          <a:stretch/>
        </p:blipFill>
        <p:spPr>
          <a:xfrm>
            <a:off x="289089" y="4800600"/>
            <a:ext cx="3952419" cy="195738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41508" y="5579637"/>
            <a:ext cx="2904242" cy="8382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Regional-averages shown over </a:t>
            </a:r>
            <a:r>
              <a:rPr lang="en-US" kern="0" dirty="0" smtClean="0">
                <a:solidFill>
                  <a:srgbClr val="E48E1C"/>
                </a:solidFill>
              </a:rPr>
              <a:t>Plains,</a:t>
            </a:r>
            <a:r>
              <a:rPr lang="en-US" kern="0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Midwest, </a:t>
            </a:r>
            <a:r>
              <a:rPr lang="en-US" dirty="0" smtClean="0">
                <a:solidFill>
                  <a:schemeClr val="accent2"/>
                </a:solidFill>
              </a:rPr>
              <a:t>Southeast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0000" cy="990600"/>
          </a:xfrm>
        </p:spPr>
        <p:txBody>
          <a:bodyPr/>
          <a:lstStyle/>
          <a:p>
            <a:pPr algn="ctr"/>
            <a:r>
              <a:rPr lang="en-US" dirty="0" smtClean="0"/>
              <a:t>USGS vs. NLCD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876800" cy="4624388"/>
          </a:xfrm>
        </p:spPr>
        <p:txBody>
          <a:bodyPr/>
          <a:lstStyle/>
          <a:p>
            <a:r>
              <a:rPr lang="en-US" sz="2300" dirty="0" smtClean="0"/>
              <a:t>National Land Cover Dataset (NLCD) </a:t>
            </a:r>
          </a:p>
          <a:p>
            <a:pPr lvl="1"/>
            <a:r>
              <a:rPr lang="en-US" sz="2300" dirty="0"/>
              <a:t> </a:t>
            </a:r>
            <a:r>
              <a:rPr lang="en-US" sz="2300" dirty="0" smtClean="0"/>
              <a:t>2006 data from Landsat</a:t>
            </a:r>
          </a:p>
          <a:p>
            <a:pPr lvl="1"/>
            <a:r>
              <a:rPr lang="en-US" sz="2300" dirty="0"/>
              <a:t> </a:t>
            </a:r>
            <a:r>
              <a:rPr lang="en-US" sz="2300" dirty="0" smtClean="0"/>
              <a:t>30 second resolution</a:t>
            </a:r>
          </a:p>
          <a:p>
            <a:pPr lvl="1"/>
            <a:r>
              <a:rPr lang="en-US" sz="2300" dirty="0" smtClean="0"/>
              <a:t> 40 categories </a:t>
            </a:r>
          </a:p>
          <a:p>
            <a:pPr lvl="2"/>
            <a:r>
              <a:rPr lang="en-US" sz="2300" dirty="0" smtClean="0"/>
              <a:t>20 NLCD categories </a:t>
            </a:r>
            <a:r>
              <a:rPr lang="en-US" sz="2300" u="sng" dirty="0" smtClean="0"/>
              <a:t>inside CONUS</a:t>
            </a:r>
          </a:p>
          <a:p>
            <a:pPr lvl="2"/>
            <a:r>
              <a:rPr lang="en-US" sz="2300" dirty="0" smtClean="0"/>
              <a:t>17 categories from Moderate Resolution Imaging Spectroradiometer (MODIS) data </a:t>
            </a:r>
            <a:r>
              <a:rPr lang="en-US" sz="2300" u="sng" dirty="0" smtClean="0"/>
              <a:t>outside CONUS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00200"/>
            <a:ext cx="4419600" cy="44958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300" kern="0" dirty="0" smtClean="0"/>
              <a:t>U.S. Geological Survey (USGS) Global Land Cover Characteristics</a:t>
            </a:r>
          </a:p>
          <a:p>
            <a:pPr lvl="1"/>
            <a:r>
              <a:rPr lang="en-US" sz="2300" kern="0" dirty="0" smtClean="0"/>
              <a:t> AVHRR satellite imagery collected during 1992 to 1993</a:t>
            </a:r>
          </a:p>
          <a:p>
            <a:pPr lvl="1"/>
            <a:r>
              <a:rPr lang="en-US" sz="2300" kern="0" dirty="0" smtClean="0"/>
              <a:t> 1 km resolution</a:t>
            </a:r>
          </a:p>
          <a:p>
            <a:pPr lvl="1"/>
            <a:r>
              <a:rPr lang="en-US" sz="2300" kern="0" dirty="0" smtClean="0"/>
              <a:t> 24 categories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04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315200" cy="365760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34" y="3352800"/>
            <a:ext cx="7315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7929" y="272592"/>
            <a:ext cx="834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USGS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26357" y="3630105"/>
            <a:ext cx="83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NLCD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188331" y="2708826"/>
            <a:ext cx="1636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Dominant</a:t>
            </a:r>
            <a:r>
              <a:rPr lang="en-US" sz="1800" dirty="0" smtClean="0"/>
              <a:t> LU on 36-km Grid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07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2" y="3269184"/>
            <a:ext cx="4005072" cy="2670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4" y="32208"/>
            <a:ext cx="3429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4" y="2300926"/>
            <a:ext cx="3429000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4" y="4604208"/>
            <a:ext cx="3429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4343400" cy="990600"/>
          </a:xfrm>
        </p:spPr>
        <p:txBody>
          <a:bodyPr/>
          <a:lstStyle/>
          <a:p>
            <a:pPr algn="ctr"/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8944" y="5929067"/>
            <a:ext cx="5029200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kern="0" dirty="0" smtClean="0"/>
              <a:t>Monthly precipitation totals, spatially averaged &amp; shown with </a:t>
            </a:r>
            <a:r>
              <a:rPr lang="en-US" sz="1700" dirty="0"/>
              <a:t>NOAA Climate Prediction Center (CPC) Unified Precipitation </a:t>
            </a:r>
            <a:r>
              <a:rPr lang="en-US" sz="1700" dirty="0" err="1" smtClean="0"/>
              <a:t>regridded</a:t>
            </a:r>
            <a:r>
              <a:rPr lang="en-US" sz="1700" dirty="0" smtClean="0"/>
              <a:t> to 36-km</a:t>
            </a:r>
            <a:endParaRPr lang="en-US" sz="17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219200"/>
            <a:ext cx="5208270" cy="19050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>
                <a:solidFill>
                  <a:srgbClr val="00B050"/>
                </a:solidFill>
              </a:rPr>
              <a:t>WRF-USGS</a:t>
            </a:r>
            <a:r>
              <a:rPr lang="en-US" kern="0" dirty="0" smtClean="0"/>
              <a:t> run consistently wetter than </a:t>
            </a:r>
            <a:r>
              <a:rPr lang="en-US" kern="0" dirty="0" smtClean="0">
                <a:solidFill>
                  <a:srgbClr val="E48E1C"/>
                </a:solidFill>
              </a:rPr>
              <a:t>WRF-NLCD</a:t>
            </a:r>
            <a:r>
              <a:rPr lang="en-US" kern="0" dirty="0" smtClean="0"/>
              <a:t> both across CONUS &amp; in regions.</a:t>
            </a:r>
          </a:p>
          <a:p>
            <a:r>
              <a:rPr lang="en-US" kern="0" dirty="0" smtClean="0"/>
              <a:t>LU sensitivity is small compared to model error.</a:t>
            </a:r>
            <a:endParaRPr lang="en-US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53623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Midwest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7633" y="2539623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Plains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5912" y="4825623"/>
            <a:ext cx="1290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Southeast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354913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12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10" y="574172"/>
            <a:ext cx="3429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10" y="3107606"/>
            <a:ext cx="3429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9533"/>
            <a:ext cx="3733800" cy="990600"/>
          </a:xfrm>
        </p:spPr>
        <p:txBody>
          <a:bodyPr/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105400" cy="3720760"/>
          </a:xfrm>
        </p:spPr>
        <p:txBody>
          <a:bodyPr/>
          <a:lstStyle/>
          <a:p>
            <a:r>
              <a:rPr lang="en-US" dirty="0" smtClean="0"/>
              <a:t>Mean 2-m temperatures slightly warmer in summer in </a:t>
            </a:r>
            <a:r>
              <a:rPr lang="en-US" dirty="0" smtClean="0">
                <a:solidFill>
                  <a:srgbClr val="E48E1C"/>
                </a:solidFill>
              </a:rPr>
              <a:t>WRF-NLCD </a:t>
            </a:r>
            <a:r>
              <a:rPr lang="en-US" dirty="0" smtClean="0"/>
              <a:t>than in </a:t>
            </a:r>
            <a:r>
              <a:rPr lang="en-US" dirty="0" smtClean="0">
                <a:solidFill>
                  <a:srgbClr val="00B050"/>
                </a:solidFill>
              </a:rPr>
              <a:t>WRF-USGS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ncreases in number of hot days in some areas, mainly Southeast.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5500"/>
            <a:ext cx="3981450" cy="26543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26510" y="5382608"/>
            <a:ext cx="4132416" cy="838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700" kern="0" dirty="0" smtClean="0"/>
              <a:t>Monthly 2-m temperature, spatially averaged &amp; shown with North American Regional Reanalysis (NARR) data</a:t>
            </a:r>
            <a:endParaRPr lang="en-US" sz="17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896784" y="5919788"/>
                <a:ext cx="3922866" cy="838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168275" indent="-1682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SzPct val="90000"/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8788" indent="-1746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742950" indent="-1682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SzPct val="90000"/>
                  <a:buFont typeface="Times" pitchFamily="1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027113" indent="-1698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317625" indent="-1762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»"/>
                  <a:defRPr sz="2400" i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774825" indent="-1762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»"/>
                  <a:defRPr sz="2400" 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232025" indent="-1762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»"/>
                  <a:defRPr sz="2400" 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689225" indent="-1762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»"/>
                  <a:defRPr sz="2400" 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146425" indent="-1762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355777"/>
                  </a:buClr>
                  <a:buChar char="»"/>
                  <a:defRPr sz="2400" 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700" kern="0" dirty="0"/>
                  <a:t>D</a:t>
                </a:r>
                <a:r>
                  <a:rPr lang="en-US" sz="1700" kern="0" dirty="0" smtClean="0"/>
                  <a:t>ifference in average days/year of max temperature &gt;= 90</a:t>
                </a:r>
                <a14:m>
                  <m:oMath xmlns:m="http://schemas.openxmlformats.org/officeDocument/2006/math">
                    <m:r>
                      <a:rPr lang="en-US" sz="1700" i="1" kern="0" smtClean="0">
                        <a:latin typeface="Cambria Math" panose="02040503050406030204" pitchFamily="18" charset="0"/>
                      </a:rPr>
                      <m:t>⁰</m:t>
                    </m:r>
                    <m:r>
                      <a:rPr lang="en-US" sz="1700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kern="0" dirty="0" smtClean="0"/>
                  <a:t>F</a:t>
                </a:r>
              </a:p>
              <a:p>
                <a:pPr marL="0" indent="0" algn="ctr">
                  <a:buNone/>
                </a:pPr>
                <a:r>
                  <a:rPr lang="en-US" sz="1700" kern="0" dirty="0" smtClean="0"/>
                  <a:t>Reds: warmer WRF-NLCD </a:t>
                </a:r>
                <a:endParaRPr lang="en-US" sz="1700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4" y="5919788"/>
                <a:ext cx="3922866" cy="838200"/>
              </a:xfrm>
              <a:prstGeom prst="rect">
                <a:avLst/>
              </a:prstGeom>
              <a:blipFill rotWithShape="0">
                <a:blip r:embed="rId6"/>
                <a:stretch>
                  <a:fillRect t="-217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0" y="42493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CONUS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92294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Southeast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57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153400" cy="990600"/>
          </a:xfrm>
        </p:spPr>
        <p:txBody>
          <a:bodyPr/>
          <a:lstStyle/>
          <a:p>
            <a:r>
              <a:rPr lang="en-US" dirty="0" smtClean="0"/>
              <a:t>Consolidated 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267200"/>
          </a:xfrm>
        </p:spPr>
        <p:txBody>
          <a:bodyPr/>
          <a:lstStyle/>
          <a:p>
            <a:r>
              <a:rPr lang="en-US" dirty="0" smtClean="0"/>
              <a:t>For comparison between LU datasets with difference categorization systems, present study uses general “umbrella” categories to group LU types under common themes.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46" y="1066799"/>
            <a:ext cx="4508654" cy="54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153400" cy="990600"/>
          </a:xfrm>
        </p:spPr>
        <p:txBody>
          <a:bodyPr/>
          <a:lstStyle/>
          <a:p>
            <a:r>
              <a:rPr lang="en-US" dirty="0" smtClean="0"/>
              <a:t>Consolidated 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267200"/>
          </a:xfrm>
        </p:spPr>
        <p:txBody>
          <a:bodyPr/>
          <a:lstStyle/>
          <a:p>
            <a:r>
              <a:rPr lang="en-US" dirty="0" smtClean="0"/>
              <a:t>For comparison between LU datasets with difference categorization systems, present study uses general “umbrella” categories to group LU types under common themes.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46" y="1066799"/>
            <a:ext cx="4508654" cy="542346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507045"/>
          <a:ext cx="7302346" cy="208534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1916866"/>
                <a:gridCol w="2731334"/>
                <a:gridCol w="2654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Consolidated LU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USGS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NLCD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Forest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Deciduous Broadleaf Forest (11)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Deciduous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Needleleaf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Forest (12)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Evergreen Broadleaf (13)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Evergreen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Needleleaf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(14)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Mixed Forest (15)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Evergreen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Needleleaf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Forest (1)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Evergreen Broadleaf Forest (2)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Deciduous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Needleleaf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Forest (3)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Deciduous Broadleaf Forest (4)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Mixed Forest (5)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Deciduous Forest (28)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Evergreen Forest (29)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Mixed Forest (30)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635346" y="3200400"/>
            <a:ext cx="4432454" cy="990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itle Slide_Option D_Template10-10-12.potx [Read-Only]" id="{2F94D0A3-DB99-4CC9-A42E-4D32A70CA328}" vid="{3BBD556A-678F-46A6-B72F-0F9CF484BF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A257AD0-F938-428A-BFD5-A117695B704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F9C201E-E7B4-4710-AC90-119EA9A88B4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45B1F70-3C8E-4ACE-8CF3-B893C767476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7D4977A-3AFA-45EB-9825-491B643960E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0142051-7F67-4ADF-84E2-03F1EA99D3F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0195522-C0FF-40BB-93C5-871120D473B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812DC0D-8F9B-4E29-B49B-73BE15E4CF6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E546DA1-090D-49D8-AE51-82D99C64F5B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6B8BB7B-02BC-4739-8E4C-59ADD196BCE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BF80B40-3C8D-404D-8481-98595DF089E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31802FB-0C03-433A-B1A4-B3B450CFF9F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9FE1E8D-829E-447F-84E4-1410E0A017A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200045E-ED2C-48B2-93E9-A629E6F19B8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7EDC6CE-88A2-4735-835B-A9FB0273754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BDFACB3-6917-4DD0-8110-D58856D51D4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E1FA6B5-7EC5-43FC-AF93-95D5D5437CD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FCB3EBC-0FD3-4BB3-9D92-DAAE0365696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AA469A1-9D14-4129-B07A-6CD40D52D9E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39EC511-61DA-4B66-B136-E2BBAB4DC2F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F3188F3-7468-4F5E-90CC-6DC7DC58AEF3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C3275EC-0B11-4F6C-A132-A95C09E85BD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E1CDA91-E2B8-459F-921C-A86D7AA9FA2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E6607F0-EB0C-4F3E-9E9F-3714823EA74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090CCE4-F7E2-4C8A-A788-1A98A9E5CD3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F55F906-591F-4C6C-A86F-E42B7F16693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30D919A-5327-443B-8C7F-C82119BDB03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5B4A2E7-D588-49AB-BF8D-C32DE34ADF7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7A093ED-6422-4C9B-B291-25445D4EE98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00DBEE0-8874-418B-8D2F-3C6A7805526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CF76CF8-BC43-4848-8512-E42B51E05A9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F0B28D2-1979-43E6-ABB8-D0E629854FF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EPA_Slide_Option D_Template10-10-12</Template>
  <TotalTime>3526</TotalTime>
  <Words>965</Words>
  <Application>Microsoft Office PowerPoint</Application>
  <PresentationFormat>On-screen Show (4:3)</PresentationFormat>
  <Paragraphs>152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Cambria Math</vt:lpstr>
      <vt:lpstr>Times</vt:lpstr>
      <vt:lpstr>Times New Roman</vt:lpstr>
      <vt:lpstr>Blank Presentation</vt:lpstr>
      <vt:lpstr>Sensitivity of WRF Regional Climate Simulations to Choice of Land Use Dataset </vt:lpstr>
      <vt:lpstr>Land Use in Regional Climate Modeling</vt:lpstr>
      <vt:lpstr>Comparing LU for Dynamical Downscaling</vt:lpstr>
      <vt:lpstr>USGS vs. NLCD</vt:lpstr>
      <vt:lpstr>PowerPoint Presentation</vt:lpstr>
      <vt:lpstr>Precipitation</vt:lpstr>
      <vt:lpstr>Temperature</vt:lpstr>
      <vt:lpstr>Consolidated LU</vt:lpstr>
      <vt:lpstr>Consolidated LU</vt:lpstr>
      <vt:lpstr>Land Use Change</vt:lpstr>
      <vt:lpstr>Surface Fluxes</vt:lpstr>
      <vt:lpstr>NLCD Sensitivity to Interpolation Method</vt:lpstr>
      <vt:lpstr>Interpolation Method</vt:lpstr>
      <vt:lpstr>Conclusions</vt:lpstr>
    </vt:vector>
  </TitlesOfParts>
  <Company>Design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of WRF Regional Climate Simulations to Choice of Land Use Dataset</dc:title>
  <dc:creator>Mallard, Megan</dc:creator>
  <cp:lastModifiedBy>Mallard, Megan</cp:lastModifiedBy>
  <cp:revision>99</cp:revision>
  <cp:lastPrinted>2016-10-20T15:38:55Z</cp:lastPrinted>
  <dcterms:created xsi:type="dcterms:W3CDTF">2016-09-23T14:43:08Z</dcterms:created>
  <dcterms:modified xsi:type="dcterms:W3CDTF">2016-10-26T15:53:56Z</dcterms:modified>
</cp:coreProperties>
</file>