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378" r:id="rId3"/>
    <p:sldId id="381" r:id="rId4"/>
    <p:sldId id="382" r:id="rId5"/>
    <p:sldId id="383" r:id="rId6"/>
    <p:sldId id="412" r:id="rId7"/>
    <p:sldId id="385" r:id="rId8"/>
    <p:sldId id="388" r:id="rId9"/>
    <p:sldId id="396" r:id="rId10"/>
    <p:sldId id="405" r:id="rId11"/>
    <p:sldId id="406" r:id="rId12"/>
    <p:sldId id="409" r:id="rId13"/>
    <p:sldId id="398" r:id="rId14"/>
    <p:sldId id="395" r:id="rId15"/>
    <p:sldId id="418" r:id="rId16"/>
    <p:sldId id="410" r:id="rId17"/>
    <p:sldId id="422" r:id="rId18"/>
    <p:sldId id="423" r:id="rId19"/>
    <p:sldId id="419" r:id="rId20"/>
    <p:sldId id="424" r:id="rId21"/>
    <p:sldId id="420" r:id="rId22"/>
    <p:sldId id="426" r:id="rId23"/>
    <p:sldId id="390" r:id="rId24"/>
    <p:sldId id="400" r:id="rId25"/>
    <p:sldId id="431" r:id="rId26"/>
    <p:sldId id="402" r:id="rId27"/>
    <p:sldId id="393" r:id="rId2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3" autoAdjust="0"/>
    <p:restoredTop sz="95015" autoAdjust="0"/>
  </p:normalViewPr>
  <p:slideViewPr>
    <p:cSldViewPr snapToGrid="0">
      <p:cViewPr varScale="1">
        <p:scale>
          <a:sx n="98" d="100"/>
          <a:sy n="98" d="100"/>
        </p:scale>
        <p:origin x="-248"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118CA-BBF0-446D-9BE9-86FC5CF4A58C}" type="datetimeFigureOut">
              <a:rPr lang="zh-TW" altLang="en-US" smtClean="0"/>
              <a:t>16/10/23</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79840-DDCF-4338-92D0-79296533D040}" type="slidenum">
              <a:rPr lang="zh-TW" altLang="en-US" smtClean="0"/>
              <a:t>‹#›</a:t>
            </a:fld>
            <a:endParaRPr lang="zh-TW" altLang="en-US"/>
          </a:p>
        </p:txBody>
      </p:sp>
    </p:spTree>
    <p:extLst>
      <p:ext uri="{BB962C8B-B14F-4D97-AF65-F5344CB8AC3E}">
        <p14:creationId xmlns:p14="http://schemas.microsoft.com/office/powerpoint/2010/main" val="347328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en-US" altLang="zh-TW" sz="1200" kern="1200" dirty="0" smtClean="0">
                <a:solidFill>
                  <a:schemeClr val="tx1"/>
                </a:solidFill>
                <a:effectLst/>
                <a:latin typeface="+mn-lt"/>
                <a:ea typeface="+mn-ea"/>
                <a:cs typeface="+mn-cs"/>
              </a:rPr>
              <a:t>Good morning everyone, my name is Yi-</a:t>
            </a:r>
            <a:r>
              <a:rPr lang="en-US" altLang="zh-TW" sz="1200" kern="1200" dirty="0" err="1" smtClean="0">
                <a:solidFill>
                  <a:schemeClr val="tx1"/>
                </a:solidFill>
                <a:effectLst/>
                <a:latin typeface="+mn-lt"/>
                <a:ea typeface="+mn-ea"/>
                <a:cs typeface="+mn-cs"/>
              </a:rPr>
              <a:t>Ju</a:t>
            </a:r>
            <a:r>
              <a:rPr lang="en-US" altLang="zh-TW" sz="1200" kern="1200" dirty="0" smtClean="0">
                <a:solidFill>
                  <a:schemeClr val="tx1"/>
                </a:solidFill>
                <a:effectLst/>
                <a:latin typeface="+mn-lt"/>
                <a:ea typeface="+mn-ea"/>
                <a:cs typeface="+mn-cs"/>
              </a:rPr>
              <a:t> Lee. In today’s presentation I would like to talk about source apportionment of fine particulate matter in Yunlin County in Taiwan.</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2E8CECB-8321-44EE-B237-F0D301FBDAD3}" type="slidenum">
              <a:rPr lang="zh-TW" altLang="en-US" smtClean="0"/>
              <a:pPr/>
              <a:t>1</a:t>
            </a:fld>
            <a:endParaRPr lang="zh-TW" altLang="en-US"/>
          </a:p>
        </p:txBody>
      </p:sp>
    </p:spTree>
    <p:extLst>
      <p:ext uri="{BB962C8B-B14F-4D97-AF65-F5344CB8AC3E}">
        <p14:creationId xmlns:p14="http://schemas.microsoft.com/office/powerpoint/2010/main" val="1940496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marL="0" lvl="0" indent="0" algn="l">
              <a:lnSpc>
                <a:spcPct val="100000"/>
              </a:lnSpc>
              <a:buNone/>
            </a:pPr>
            <a:r>
              <a:rPr lang="en-US" altLang="zh-TW" sz="1200" kern="1200" dirty="0" smtClean="0">
                <a:solidFill>
                  <a:schemeClr val="tx1"/>
                </a:solidFill>
                <a:effectLst/>
                <a:latin typeface="+mn-lt"/>
                <a:ea typeface="+mn-ea"/>
                <a:cs typeface="+mn-cs"/>
              </a:rPr>
              <a:t>According to the simulated results from WRF, the left picture is base model, the center picture is OBSNUD and the right picture is the difference. The color shaded and the vectors are representing the wind speed and wind direction, respectively. Nov 8 had the lower wind speed than Nov 9. Besides, there was weak south wind component on Nov 8 but turned to northeasterly wind on Nov 9. After nudging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observation data, the wind speed becomes smaller in central portion of western Taiwan which may cause the pollutants to stay in place to accumulate.</a:t>
            </a:r>
            <a:endParaRPr lang="en-US" altLang="zh-TW" sz="1200" b="0" i="0" dirty="0" smtClean="0">
              <a:solidFill>
                <a:schemeClr val="tx1"/>
              </a:solidFill>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10</a:t>
            </a:fld>
            <a:endParaRPr/>
          </a:p>
        </p:txBody>
      </p:sp>
    </p:spTree>
    <p:extLst>
      <p:ext uri="{BB962C8B-B14F-4D97-AF65-F5344CB8AC3E}">
        <p14:creationId xmlns:p14="http://schemas.microsoft.com/office/powerpoint/2010/main" val="3979886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marL="0" lvl="0" indent="0" algn="l">
              <a:lnSpc>
                <a:spcPct val="100000"/>
              </a:lnSpc>
              <a:buNone/>
            </a:pPr>
            <a:r>
              <a:rPr lang="en-US" altLang="zh-TW" sz="1200" kern="1200" dirty="0" smtClean="0">
                <a:solidFill>
                  <a:schemeClr val="tx1"/>
                </a:solidFill>
                <a:effectLst/>
                <a:latin typeface="+mn-lt"/>
                <a:ea typeface="+mn-ea"/>
                <a:cs typeface="+mn-cs"/>
              </a:rPr>
              <a:t>Comparing to the monitoring stations in Yunlin and Taichung. The black, blue and red vectors are representing the wind from observation, base model and OBSNUD, respectively. The pattern of wind direction from OBSNUD is similar to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observed value.</a:t>
            </a:r>
            <a:endParaRPr lang="en-US" altLang="zh-TW" sz="1200" b="0" i="0" dirty="0" smtClean="0">
              <a:solidFill>
                <a:schemeClr val="tx1"/>
              </a:solidFill>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11</a:t>
            </a:fld>
            <a:endParaRPr/>
          </a:p>
        </p:txBody>
      </p:sp>
    </p:spTree>
    <p:extLst>
      <p:ext uri="{BB962C8B-B14F-4D97-AF65-F5344CB8AC3E}">
        <p14:creationId xmlns:p14="http://schemas.microsoft.com/office/powerpoint/2010/main" val="3545299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Therefore, for the PM</a:t>
            </a:r>
            <a:r>
              <a:rPr lang="en-US" altLang="zh-TW" sz="1200" kern="1200" baseline="-25000" dirty="0" smtClean="0">
                <a:solidFill>
                  <a:schemeClr val="tx1"/>
                </a:solidFill>
                <a:effectLst/>
                <a:latin typeface="+mn-lt"/>
                <a:ea typeface="+mn-ea"/>
                <a:cs typeface="+mn-cs"/>
              </a:rPr>
              <a:t>2.5 </a:t>
            </a:r>
            <a:r>
              <a:rPr lang="en-US" altLang="zh-TW" sz="1200" kern="1200" dirty="0" smtClean="0">
                <a:solidFill>
                  <a:schemeClr val="tx1"/>
                </a:solidFill>
                <a:effectLst/>
                <a:latin typeface="+mn-lt"/>
                <a:ea typeface="+mn-ea"/>
                <a:cs typeface="+mn-cs"/>
              </a:rPr>
              <a:t>concentration. This is observed values from EPA stations. The left picture used base data from WRF, the center picture used OBSNUD and the right picture is the difference. Using the meteorological data from OBSNUD for simulating PM</a:t>
            </a:r>
            <a:r>
              <a:rPr lang="en-US" altLang="zh-TW" sz="1200" kern="1200" baseline="-25000" dirty="0" smtClean="0">
                <a:solidFill>
                  <a:schemeClr val="tx1"/>
                </a:solidFill>
                <a:effectLst/>
                <a:latin typeface="+mn-lt"/>
                <a:ea typeface="+mn-ea"/>
                <a:cs typeface="+mn-cs"/>
              </a:rPr>
              <a:t>2.5</a:t>
            </a:r>
            <a:r>
              <a:rPr lang="en-US" altLang="zh-TW" sz="1200" kern="1200" dirty="0" smtClean="0">
                <a:solidFill>
                  <a:schemeClr val="tx1"/>
                </a:solidFill>
                <a:effectLst/>
                <a:latin typeface="+mn-lt"/>
                <a:ea typeface="+mn-ea"/>
                <a:cs typeface="+mn-cs"/>
              </a:rPr>
              <a:t> through CMAQ would obtain a better result.</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12</a:t>
            </a:fld>
            <a:endParaRPr/>
          </a:p>
        </p:txBody>
      </p:sp>
    </p:spTree>
    <p:extLst>
      <p:ext uri="{BB962C8B-B14F-4D97-AF65-F5344CB8AC3E}">
        <p14:creationId xmlns:p14="http://schemas.microsoft.com/office/powerpoint/2010/main" val="291313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We want to know where the pollutants came from during the high pollution episode. We had designed three experiments and the simulation periods were as same as CMAQ model. The first experiment was about Taichung power plant. It is the largest coal-fired power plant in the world. And, according to Taiwan emission inventory, Taichung metropolitan area had the large emissions. We surmised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emissions in Taichung also had a certain impact. As a result, the second experiment was focused on local emission and emissions from Taichung metropolitan area. The last experiment was focused on </a:t>
            </a:r>
            <a:r>
              <a:rPr lang="en-US" altLang="zh-TW" sz="1200" kern="1200" dirty="0" err="1" smtClean="0">
                <a:solidFill>
                  <a:schemeClr val="tx1"/>
                </a:solidFill>
                <a:effectLst/>
                <a:latin typeface="+mn-lt"/>
                <a:ea typeface="+mn-ea"/>
                <a:cs typeface="+mn-cs"/>
              </a:rPr>
              <a:t>Mailiao</a:t>
            </a:r>
            <a:r>
              <a:rPr lang="en-US" altLang="zh-TW" sz="1200" kern="1200" dirty="0" smtClean="0">
                <a:solidFill>
                  <a:schemeClr val="tx1"/>
                </a:solidFill>
                <a:effectLst/>
                <a:latin typeface="+mn-lt"/>
                <a:ea typeface="+mn-ea"/>
                <a:cs typeface="+mn-cs"/>
              </a:rPr>
              <a:t> industrial complex which was the largest emission source in Yunlin.</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13</a:t>
            </a:fld>
            <a:endParaRPr/>
          </a:p>
        </p:txBody>
      </p:sp>
    </p:spTree>
    <p:extLst>
      <p:ext uri="{BB962C8B-B14F-4D97-AF65-F5344CB8AC3E}">
        <p14:creationId xmlns:p14="http://schemas.microsoft.com/office/powerpoint/2010/main" val="395081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r>
              <a:rPr lang="en-US" altLang="zh-TW" sz="1200" kern="1200" dirty="0" smtClean="0">
                <a:solidFill>
                  <a:schemeClr val="tx1"/>
                </a:solidFill>
                <a:effectLst/>
                <a:latin typeface="+mn-lt"/>
                <a:ea typeface="+mn-ea"/>
                <a:cs typeface="+mn-cs"/>
              </a:rPr>
              <a:t>Now I would like to discuss about each experiments.</a:t>
            </a:r>
            <a:endParaRPr dirty="0"/>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14</a:t>
            </a:fld>
            <a:endParaRPr/>
          </a:p>
        </p:txBody>
      </p:sp>
    </p:spTree>
    <p:extLst>
      <p:ext uri="{BB962C8B-B14F-4D97-AF65-F5344CB8AC3E}">
        <p14:creationId xmlns:p14="http://schemas.microsoft.com/office/powerpoint/2010/main" val="325752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For the Taichung power plant experiment, we removed the point source of SO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and NO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emissions from the Taichung power plant region through BFM and tagged the precursors of sulfate and nitrate from the region through ISAM. We wanted to compare the contributions to PM</a:t>
            </a:r>
            <a:r>
              <a:rPr lang="en-US" altLang="zh-TW" sz="1200" kern="1200" baseline="-25000" dirty="0" smtClean="0">
                <a:solidFill>
                  <a:schemeClr val="tx1"/>
                </a:solidFill>
                <a:effectLst/>
                <a:latin typeface="+mn-lt"/>
                <a:ea typeface="+mn-ea"/>
                <a:cs typeface="+mn-cs"/>
              </a:rPr>
              <a:t>2.5</a:t>
            </a:r>
            <a:r>
              <a:rPr lang="en-US" altLang="zh-TW" sz="1200" kern="1200" dirty="0" smtClean="0">
                <a:solidFill>
                  <a:schemeClr val="tx1"/>
                </a:solidFill>
                <a:effectLst/>
                <a:latin typeface="+mn-lt"/>
                <a:ea typeface="+mn-ea"/>
                <a:cs typeface="+mn-cs"/>
              </a:rPr>
              <a:t> between two methods. It is noteworthy that the SO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and NO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emissions from power plant accounted for 93.2% and 95% of the region.</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15</a:t>
            </a:fld>
            <a:endParaRPr/>
          </a:p>
        </p:txBody>
      </p:sp>
    </p:spTree>
    <p:extLst>
      <p:ext uri="{BB962C8B-B14F-4D97-AF65-F5344CB8AC3E}">
        <p14:creationId xmlns:p14="http://schemas.microsoft.com/office/powerpoint/2010/main" val="395081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marL="0" lvl="0" indent="0" algn="l">
              <a:lnSpc>
                <a:spcPct val="100000"/>
              </a:lnSpc>
              <a:buNone/>
            </a:pPr>
            <a:r>
              <a:rPr lang="en-US" altLang="zh-TW" sz="1200" kern="1200" dirty="0" smtClean="0">
                <a:solidFill>
                  <a:schemeClr val="tx1"/>
                </a:solidFill>
                <a:effectLst/>
                <a:latin typeface="+mn-lt"/>
                <a:ea typeface="+mn-ea"/>
                <a:cs typeface="+mn-cs"/>
              </a:rPr>
              <a:t>Because of the limit of ISAM, all the simulated concentrations of PM</a:t>
            </a:r>
            <a:r>
              <a:rPr lang="en-US" altLang="zh-TW" sz="1200" kern="1200" baseline="-25000" dirty="0" smtClean="0">
                <a:solidFill>
                  <a:schemeClr val="tx1"/>
                </a:solidFill>
                <a:effectLst/>
                <a:latin typeface="+mn-lt"/>
                <a:ea typeface="+mn-ea"/>
                <a:cs typeface="+mn-cs"/>
              </a:rPr>
              <a:t>2.5</a:t>
            </a:r>
            <a:r>
              <a:rPr lang="en-US" altLang="zh-TW" sz="1200" kern="1200" dirty="0" smtClean="0">
                <a:solidFill>
                  <a:schemeClr val="tx1"/>
                </a:solidFill>
                <a:effectLst/>
                <a:latin typeface="+mn-lt"/>
                <a:ea typeface="+mn-ea"/>
                <a:cs typeface="+mn-cs"/>
              </a:rPr>
              <a:t> would only show I and J modes. Looking at the picture, the left picture shows the contribution of SO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to sulfate calculated by BFM, the center picture is by ISAM and the right picture is the difference. The patterns of contributions of SO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and NO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to the concentrations of sulfate and nitrate calculated by BFM and ISAM were similar. On Nov 8, the daily mean wind speed was lower and has a south wind component during the day. As a result,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emissions from Taichung power plant mainly affected the northwest region of Taiwan. On the other hand, northeasterly wind transported the pollutants to the downwind area and reduce the </a:t>
            </a:r>
            <a:r>
              <a:rPr lang="en-US" altLang="zh-TW" sz="1200" u="sng" kern="1200" dirty="0" smtClean="0">
                <a:solidFill>
                  <a:schemeClr val="tx1"/>
                </a:solidFill>
                <a:effectLst/>
                <a:latin typeface="+mn-lt"/>
                <a:ea typeface="+mn-ea"/>
                <a:cs typeface="+mn-cs"/>
              </a:rPr>
              <a:t>air</a:t>
            </a:r>
            <a:r>
              <a:rPr lang="en-US" altLang="zh-TW" sz="1200" kern="1200" dirty="0" smtClean="0">
                <a:solidFill>
                  <a:schemeClr val="tx1"/>
                </a:solidFill>
                <a:effectLst/>
                <a:latin typeface="+mn-lt"/>
                <a:ea typeface="+mn-ea"/>
                <a:cs typeface="+mn-cs"/>
              </a:rPr>
              <a:t> quality on Nov 9. The contributions of SO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to sulfate calculated by ISAM was higher than by BFM about 0.4-0.6 </a:t>
            </a:r>
            <a:r>
              <a:rPr lang="en-US" altLang="zh-TW" sz="1200" kern="1200" dirty="0" err="1" smtClean="0">
                <a:solidFill>
                  <a:schemeClr val="tx1"/>
                </a:solidFill>
                <a:effectLst/>
                <a:latin typeface="+mn-lt"/>
                <a:ea typeface="+mn-ea"/>
                <a:cs typeface="+mn-cs"/>
              </a:rPr>
              <a:t>μg</a:t>
            </a:r>
            <a:r>
              <a:rPr lang="en-US" altLang="zh-TW" sz="1200" kern="1200" dirty="0" smtClean="0">
                <a:solidFill>
                  <a:schemeClr val="tx1"/>
                </a:solidFill>
                <a:effectLst/>
                <a:latin typeface="+mn-lt"/>
                <a:ea typeface="+mn-ea"/>
                <a:cs typeface="+mn-cs"/>
              </a:rPr>
              <a:t>/m</a:t>
            </a:r>
            <a:r>
              <a:rPr lang="en-US" altLang="zh-TW" sz="1200" kern="1200" baseline="30000" dirty="0" smtClean="0">
                <a:solidFill>
                  <a:schemeClr val="tx1"/>
                </a:solidFill>
                <a:effectLst/>
                <a:latin typeface="+mn-lt"/>
                <a:ea typeface="+mn-ea"/>
                <a:cs typeface="+mn-cs"/>
              </a:rPr>
              <a:t>3</a:t>
            </a:r>
            <a:r>
              <a:rPr lang="en-US" altLang="zh-TW" sz="1200" kern="1200" dirty="0" smtClean="0">
                <a:solidFill>
                  <a:schemeClr val="tx1"/>
                </a:solidFill>
                <a:effectLst/>
                <a:latin typeface="+mn-lt"/>
                <a:ea typeface="+mn-ea"/>
                <a:cs typeface="+mn-cs"/>
              </a:rPr>
              <a:t> in Yunlin and the position of maximum value was closed to emission sources.</a:t>
            </a:r>
            <a:endParaRPr lang="zh-TW" sz="1200" b="0" i="0" dirty="0">
              <a:solidFill>
                <a:schemeClr val="tx1"/>
              </a:solidFill>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16</a:t>
            </a:fld>
            <a:endParaRPr/>
          </a:p>
        </p:txBody>
      </p:sp>
    </p:spTree>
    <p:extLst>
      <p:ext uri="{BB962C8B-B14F-4D97-AF65-F5344CB8AC3E}">
        <p14:creationId xmlns:p14="http://schemas.microsoft.com/office/powerpoint/2010/main" val="3581387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But, the contribution of NO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to nitrate calculated by ISAM was lower than by BFM about 1.5-2 </a:t>
            </a:r>
            <a:r>
              <a:rPr lang="en-US" altLang="zh-TW" sz="1200" kern="1200" dirty="0" err="1" smtClean="0">
                <a:solidFill>
                  <a:schemeClr val="tx1"/>
                </a:solidFill>
                <a:effectLst/>
                <a:latin typeface="+mn-lt"/>
                <a:ea typeface="+mn-ea"/>
                <a:cs typeface="+mn-cs"/>
              </a:rPr>
              <a:t>μg</a:t>
            </a:r>
            <a:r>
              <a:rPr lang="en-US" altLang="zh-TW" sz="1200" kern="1200" dirty="0" smtClean="0">
                <a:solidFill>
                  <a:schemeClr val="tx1"/>
                </a:solidFill>
                <a:effectLst/>
                <a:latin typeface="+mn-lt"/>
                <a:ea typeface="+mn-ea"/>
                <a:cs typeface="+mn-cs"/>
              </a:rPr>
              <a:t>/m</a:t>
            </a:r>
            <a:r>
              <a:rPr lang="en-US" altLang="zh-TW" sz="1200" kern="1200" baseline="30000" dirty="0" smtClean="0">
                <a:solidFill>
                  <a:schemeClr val="tx1"/>
                </a:solidFill>
                <a:effectLst/>
                <a:latin typeface="+mn-lt"/>
                <a:ea typeface="+mn-ea"/>
                <a:cs typeface="+mn-cs"/>
              </a:rPr>
              <a:t>3</a:t>
            </a:r>
            <a:r>
              <a:rPr lang="en-US" altLang="zh-TW" sz="1200" kern="1200" dirty="0" smtClean="0">
                <a:solidFill>
                  <a:schemeClr val="tx1"/>
                </a:solidFill>
                <a:effectLst/>
                <a:latin typeface="+mn-lt"/>
                <a:ea typeface="+mn-ea"/>
                <a:cs typeface="+mn-cs"/>
              </a:rPr>
              <a:t> in Yunlin. The discrepancy between BFM and ISAM was because of higher nonlinearity in the NOx chemistry. And, ISAM calculates the source contributions, but BFM zero-out estimates the responses of remove emissions.</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17</a:t>
            </a:fld>
            <a:endParaRPr/>
          </a:p>
        </p:txBody>
      </p:sp>
    </p:spTree>
    <p:extLst>
      <p:ext uri="{BB962C8B-B14F-4D97-AF65-F5344CB8AC3E}">
        <p14:creationId xmlns:p14="http://schemas.microsoft.com/office/powerpoint/2010/main" val="3581387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marL="0" lvl="0" indent="0" algn="l">
              <a:lnSpc>
                <a:spcPct val="100000"/>
              </a:lnSpc>
              <a:buNone/>
            </a:pPr>
            <a:r>
              <a:rPr lang="en-US" altLang="zh-TW" sz="1200" kern="1200" dirty="0" smtClean="0">
                <a:solidFill>
                  <a:schemeClr val="tx1"/>
                </a:solidFill>
                <a:effectLst/>
                <a:latin typeface="+mn-lt"/>
                <a:ea typeface="+mn-ea"/>
                <a:cs typeface="+mn-cs"/>
              </a:rPr>
              <a:t>In order to examine the similarity of the two methods, we calculated the correlation coefficient of Yunlin area. The contribution of NOx and </a:t>
            </a:r>
            <a:r>
              <a:rPr lang="en-US" altLang="zh-TW" sz="1200" kern="1200" dirty="0" err="1" smtClean="0">
                <a:solidFill>
                  <a:schemeClr val="tx1"/>
                </a:solidFill>
                <a:effectLst/>
                <a:latin typeface="+mn-lt"/>
                <a:ea typeface="+mn-ea"/>
                <a:cs typeface="+mn-cs"/>
              </a:rPr>
              <a:t>SOx</a:t>
            </a:r>
            <a:r>
              <a:rPr lang="en-US" altLang="zh-TW" sz="1200" kern="1200" dirty="0" smtClean="0">
                <a:solidFill>
                  <a:schemeClr val="tx1"/>
                </a:solidFill>
                <a:effectLst/>
                <a:latin typeface="+mn-lt"/>
                <a:ea typeface="+mn-ea"/>
                <a:cs typeface="+mn-cs"/>
              </a:rPr>
              <a:t> to nitrate and sulfate calculated by BFM and ISAM displayed the high correlation. Using ISAM only can reduce the computing time.</a:t>
            </a:r>
            <a:endParaRPr lang="zh-TW" sz="1200" b="0" i="0" dirty="0">
              <a:solidFill>
                <a:schemeClr val="tx1"/>
              </a:solidFill>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18</a:t>
            </a:fld>
            <a:endParaRPr/>
          </a:p>
        </p:txBody>
      </p:sp>
    </p:spTree>
    <p:extLst>
      <p:ext uri="{BB962C8B-B14F-4D97-AF65-F5344CB8AC3E}">
        <p14:creationId xmlns:p14="http://schemas.microsoft.com/office/powerpoint/2010/main" val="358138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For the experiment about Yunlin and Taichung, we used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ISAM to calculate the contributions of all emissions to sulfate and nitrate.</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19</a:t>
            </a:fld>
            <a:endParaRPr/>
          </a:p>
        </p:txBody>
      </p:sp>
    </p:spTree>
    <p:extLst>
      <p:ext uri="{BB962C8B-B14F-4D97-AF65-F5344CB8AC3E}">
        <p14:creationId xmlns:p14="http://schemas.microsoft.com/office/powerpoint/2010/main" val="39508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This is my outline. Firstly, I want to introduce some information for you and why did I do this study. After that we will look at the setup of the models and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experiments, and finally I’ll show you the results.</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2</a:t>
            </a:fld>
            <a:endParaRPr/>
          </a:p>
        </p:txBody>
      </p:sp>
    </p:spTree>
    <p:extLst>
      <p:ext uri="{BB962C8B-B14F-4D97-AF65-F5344CB8AC3E}">
        <p14:creationId xmlns:p14="http://schemas.microsoft.com/office/powerpoint/2010/main" val="3726638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The figure shows the results of source apportionment at </a:t>
            </a:r>
            <a:r>
              <a:rPr lang="en-US" altLang="zh-TW" sz="1200" kern="1200" dirty="0" err="1" smtClean="0">
                <a:solidFill>
                  <a:schemeClr val="tx1"/>
                </a:solidFill>
                <a:effectLst/>
                <a:latin typeface="+mn-lt"/>
                <a:ea typeface="+mn-ea"/>
                <a:cs typeface="+mn-cs"/>
              </a:rPr>
              <a:t>Douliu</a:t>
            </a:r>
            <a:r>
              <a:rPr lang="en-US" altLang="zh-TW" sz="1200" kern="1200" dirty="0" smtClean="0">
                <a:solidFill>
                  <a:schemeClr val="tx1"/>
                </a:solidFill>
                <a:effectLst/>
                <a:latin typeface="+mn-lt"/>
                <a:ea typeface="+mn-ea"/>
                <a:cs typeface="+mn-cs"/>
              </a:rPr>
              <a:t> station. The x and y directions represent local time and contributions, respectively. And, each color means the different emission sources. </a:t>
            </a:r>
            <a:r>
              <a:rPr lang="en-US" altLang="zh-TW" sz="1200" kern="1200" dirty="0" err="1" smtClean="0">
                <a:solidFill>
                  <a:schemeClr val="tx1"/>
                </a:solidFill>
                <a:effectLst/>
                <a:latin typeface="+mn-lt"/>
                <a:ea typeface="+mn-ea"/>
                <a:cs typeface="+mn-cs"/>
              </a:rPr>
              <a:t>Douliu</a:t>
            </a:r>
            <a:r>
              <a:rPr lang="en-US" altLang="zh-TW" sz="1200" kern="1200" dirty="0" smtClean="0">
                <a:solidFill>
                  <a:schemeClr val="tx1"/>
                </a:solidFill>
                <a:effectLst/>
                <a:latin typeface="+mn-lt"/>
                <a:ea typeface="+mn-ea"/>
                <a:cs typeface="+mn-cs"/>
              </a:rPr>
              <a:t> station in Yunlin had the same results that pollutants mainly came from Yunlin on Nov 8 and from Taichung on Nov 9. Furthermore, both sulfate and nitrate came from point sources. In addition to point sources, sulfate also came from area sources and nitrates came from line sources.</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20</a:t>
            </a:fld>
            <a:endParaRPr/>
          </a:p>
        </p:txBody>
      </p:sp>
    </p:spTree>
    <p:extLst>
      <p:ext uri="{BB962C8B-B14F-4D97-AF65-F5344CB8AC3E}">
        <p14:creationId xmlns:p14="http://schemas.microsoft.com/office/powerpoint/2010/main" val="3458720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The last experiment tagged the precursors of sulfate and nitrate through ISAM and focused on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emissions from </a:t>
            </a:r>
            <a:r>
              <a:rPr lang="en-US" altLang="zh-TW" sz="1200" kern="1200" dirty="0" err="1" smtClean="0">
                <a:solidFill>
                  <a:schemeClr val="tx1"/>
                </a:solidFill>
                <a:effectLst/>
                <a:latin typeface="+mn-lt"/>
                <a:ea typeface="+mn-ea"/>
                <a:cs typeface="+mn-cs"/>
              </a:rPr>
              <a:t>Mailiao</a:t>
            </a:r>
            <a:r>
              <a:rPr lang="en-US" altLang="zh-TW" sz="1200" kern="1200" dirty="0" smtClean="0">
                <a:solidFill>
                  <a:schemeClr val="tx1"/>
                </a:solidFill>
                <a:effectLst/>
                <a:latin typeface="+mn-lt"/>
                <a:ea typeface="+mn-ea"/>
                <a:cs typeface="+mn-cs"/>
              </a:rPr>
              <a:t> industrial area. It was the largest emission point source in Yunlin. And, the NO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emissions are higher than SO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emissions.</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21</a:t>
            </a:fld>
            <a:endParaRPr/>
          </a:p>
        </p:txBody>
      </p:sp>
    </p:spTree>
    <p:extLst>
      <p:ext uri="{BB962C8B-B14F-4D97-AF65-F5344CB8AC3E}">
        <p14:creationId xmlns:p14="http://schemas.microsoft.com/office/powerpoint/2010/main" val="395081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On Nov 8, emissions were transported to inland area by sea-breeze during the day and weak southerly wind made emissions affect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air quality in neighboring regions. The contribution of NO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to nitrate was higher than SO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to sulfate due to the emission size. The northeasterly wind transported the pollutants to downwind side on Nov 9. And, the highest contributions area of sulfate was closed to the emission sources. Obviously, the affected areas were distinct in different weather.</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22</a:t>
            </a:fld>
            <a:endParaRPr/>
          </a:p>
        </p:txBody>
      </p:sp>
    </p:spTree>
    <p:extLst>
      <p:ext uri="{BB962C8B-B14F-4D97-AF65-F5344CB8AC3E}">
        <p14:creationId xmlns:p14="http://schemas.microsoft.com/office/powerpoint/2010/main" val="2755606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That concludes my presentation. </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23</a:t>
            </a:fld>
            <a:endParaRPr/>
          </a:p>
        </p:txBody>
      </p:sp>
    </p:spTree>
    <p:extLst>
      <p:ext uri="{BB962C8B-B14F-4D97-AF65-F5344CB8AC3E}">
        <p14:creationId xmlns:p14="http://schemas.microsoft.com/office/powerpoint/2010/main" val="130333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marL="0" lvl="0" indent="0" algn="l">
              <a:lnSpc>
                <a:spcPct val="100000"/>
              </a:lnSpc>
              <a:buNone/>
            </a:pPr>
            <a:r>
              <a:rPr lang="en-US" altLang="zh-TW" sz="1200" kern="1200" dirty="0" smtClean="0">
                <a:solidFill>
                  <a:schemeClr val="tx1"/>
                </a:solidFill>
                <a:effectLst/>
                <a:latin typeface="+mn-lt"/>
                <a:ea typeface="+mn-ea"/>
                <a:cs typeface="+mn-cs"/>
              </a:rPr>
              <a:t>This study used CMAQ with BFM and ISAM to investigate mainly sources of PM</a:t>
            </a:r>
            <a:r>
              <a:rPr lang="en-US" altLang="zh-TW" sz="1200" kern="1200" baseline="-25000" dirty="0" smtClean="0">
                <a:solidFill>
                  <a:schemeClr val="tx1"/>
                </a:solidFill>
                <a:effectLst/>
                <a:latin typeface="+mn-lt"/>
                <a:ea typeface="+mn-ea"/>
                <a:cs typeface="+mn-cs"/>
              </a:rPr>
              <a:t>2.5</a:t>
            </a:r>
            <a:r>
              <a:rPr lang="en-US" altLang="zh-TW" sz="1200" kern="1200" dirty="0" smtClean="0">
                <a:solidFill>
                  <a:schemeClr val="tx1"/>
                </a:solidFill>
                <a:effectLst/>
                <a:latin typeface="+mn-lt"/>
                <a:ea typeface="+mn-ea"/>
                <a:cs typeface="+mn-cs"/>
              </a:rPr>
              <a:t> in Yunlin during 2015/11/08-09. The results of BFM and ISAM about Taichung power plant displayed the high correlation. The contribution of SOX to sulfate calculated by ISAM was higher than by BFM, but the contribution of NO</a:t>
            </a:r>
            <a:r>
              <a:rPr lang="en-US" altLang="zh-TW" sz="1200" kern="1200" baseline="-25000" dirty="0" smtClean="0">
                <a:solidFill>
                  <a:schemeClr val="tx1"/>
                </a:solidFill>
                <a:effectLst/>
                <a:latin typeface="+mn-lt"/>
                <a:ea typeface="+mn-ea"/>
                <a:cs typeface="+mn-cs"/>
              </a:rPr>
              <a:t>X</a:t>
            </a:r>
            <a:r>
              <a:rPr lang="en-US" altLang="zh-TW" sz="1200" kern="1200" dirty="0" smtClean="0">
                <a:solidFill>
                  <a:schemeClr val="tx1"/>
                </a:solidFill>
                <a:effectLst/>
                <a:latin typeface="+mn-lt"/>
                <a:ea typeface="+mn-ea"/>
                <a:cs typeface="+mn-cs"/>
              </a:rPr>
              <a:t> to nitrate was opposite. The discrepancy between BFM and ISAM was larger in nitrate because of higher nonlinearity in the NOx chemistry. Besides, the highest contributions area of sulfate was closed to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emission sources.</a:t>
            </a:r>
            <a:endParaRPr lang="zh-TW" sz="1200" b="0" i="0" dirty="0">
              <a:solidFill>
                <a:schemeClr val="tx1"/>
              </a:solidFill>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24</a:t>
            </a:fld>
            <a:endParaRPr/>
          </a:p>
        </p:txBody>
      </p:sp>
    </p:spTree>
    <p:extLst>
      <p:ext uri="{BB962C8B-B14F-4D97-AF65-F5344CB8AC3E}">
        <p14:creationId xmlns:p14="http://schemas.microsoft.com/office/powerpoint/2010/main" val="659804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The figure shows the contributions of total emissions from Yunlin and Taichung to sulfate and nitrate. Nov 8 was weak synoptic weather and PM</a:t>
            </a:r>
            <a:r>
              <a:rPr lang="en-US" altLang="zh-TW" sz="1200" kern="1200" baseline="-25000" dirty="0" smtClean="0">
                <a:solidFill>
                  <a:schemeClr val="tx1"/>
                </a:solidFill>
                <a:effectLst/>
                <a:latin typeface="+mn-lt"/>
                <a:ea typeface="+mn-ea"/>
                <a:cs typeface="+mn-cs"/>
              </a:rPr>
              <a:t>2.5</a:t>
            </a:r>
            <a:r>
              <a:rPr lang="en-US" altLang="zh-TW" sz="1200" kern="1200" dirty="0" smtClean="0">
                <a:solidFill>
                  <a:schemeClr val="tx1"/>
                </a:solidFill>
                <a:effectLst/>
                <a:latin typeface="+mn-lt"/>
                <a:ea typeface="+mn-ea"/>
                <a:cs typeface="+mn-cs"/>
              </a:rPr>
              <a:t> in Yunlin mainly from local emission. But, the northeasterly wind transported the emissions from Taichung metropolitan area to downwind area. It caused PM</a:t>
            </a:r>
            <a:r>
              <a:rPr lang="en-US" altLang="zh-TW" sz="1200" kern="1200" baseline="-25000" dirty="0" smtClean="0">
                <a:solidFill>
                  <a:schemeClr val="tx1"/>
                </a:solidFill>
                <a:effectLst/>
                <a:latin typeface="+mn-lt"/>
                <a:ea typeface="+mn-ea"/>
                <a:cs typeface="+mn-cs"/>
              </a:rPr>
              <a:t>2.5</a:t>
            </a:r>
            <a:r>
              <a:rPr lang="en-US" altLang="zh-TW" sz="1200" kern="1200" dirty="0" smtClean="0">
                <a:solidFill>
                  <a:schemeClr val="tx1"/>
                </a:solidFill>
                <a:effectLst/>
                <a:latin typeface="+mn-lt"/>
                <a:ea typeface="+mn-ea"/>
                <a:cs typeface="+mn-cs"/>
              </a:rPr>
              <a:t> not only from local emission, but mainly from Taichung on Nov 9, especially the </a:t>
            </a:r>
            <a:r>
              <a:rPr lang="en-US" altLang="zh-TW" sz="1200" kern="1200" dirty="0" err="1" smtClean="0">
                <a:solidFill>
                  <a:schemeClr val="tx1"/>
                </a:solidFill>
                <a:effectLst/>
                <a:latin typeface="+mn-lt"/>
                <a:ea typeface="+mn-ea"/>
                <a:cs typeface="+mn-cs"/>
              </a:rPr>
              <a:t>Douliu</a:t>
            </a:r>
            <a:r>
              <a:rPr lang="en-US" altLang="zh-TW" sz="1200" kern="1200" dirty="0" smtClean="0">
                <a:solidFill>
                  <a:schemeClr val="tx1"/>
                </a:solidFill>
                <a:effectLst/>
                <a:latin typeface="+mn-lt"/>
                <a:ea typeface="+mn-ea"/>
                <a:cs typeface="+mn-cs"/>
              </a:rPr>
              <a:t> station. And this was the reason why Nov 9 has slightly faster wind speed than Nov 8, but still has higher PM</a:t>
            </a:r>
            <a:r>
              <a:rPr lang="en-US" altLang="zh-TW" sz="1200" kern="1200" baseline="-25000" dirty="0" smtClean="0">
                <a:solidFill>
                  <a:schemeClr val="tx1"/>
                </a:solidFill>
                <a:effectLst/>
                <a:latin typeface="+mn-lt"/>
                <a:ea typeface="+mn-ea"/>
                <a:cs typeface="+mn-cs"/>
              </a:rPr>
              <a:t>2.5</a:t>
            </a:r>
            <a:r>
              <a:rPr lang="en-US" altLang="zh-TW" sz="1200" kern="1200" dirty="0" smtClean="0">
                <a:solidFill>
                  <a:schemeClr val="tx1"/>
                </a:solidFill>
                <a:effectLst/>
                <a:latin typeface="+mn-lt"/>
                <a:ea typeface="+mn-ea"/>
                <a:cs typeface="+mn-cs"/>
              </a:rPr>
              <a:t> concentration. Therefore, different weather may affect the transfer and diffusion of pollutants and cause pollutants in Yunlin come from different regions.</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25</a:t>
            </a:fld>
            <a:endParaRPr/>
          </a:p>
        </p:txBody>
      </p:sp>
    </p:spTree>
    <p:extLst>
      <p:ext uri="{BB962C8B-B14F-4D97-AF65-F5344CB8AC3E}">
        <p14:creationId xmlns:p14="http://schemas.microsoft.com/office/powerpoint/2010/main" val="659804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marL="0" lvl="0" indent="0" algn="l">
              <a:lnSpc>
                <a:spcPct val="100000"/>
              </a:lnSpc>
              <a:buNone/>
            </a:pPr>
            <a:endParaRPr lang="zh-TW" sz="1200" b="0" i="0" dirty="0">
              <a:solidFill>
                <a:schemeClr val="tx1"/>
              </a:solidFill>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26</a:t>
            </a:fld>
            <a:endParaRPr/>
          </a:p>
        </p:txBody>
      </p:sp>
    </p:spTree>
    <p:extLst>
      <p:ext uri="{BB962C8B-B14F-4D97-AF65-F5344CB8AC3E}">
        <p14:creationId xmlns:p14="http://schemas.microsoft.com/office/powerpoint/2010/main" val="3957378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r>
              <a:rPr lang="en-US" dirty="0" smtClean="0"/>
              <a:t>Thank you for your attention. If anyone has any questions, I’ll do my best to answer them.</a:t>
            </a:r>
            <a:endParaRPr dirty="0"/>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27</a:t>
            </a:fld>
            <a:endParaRPr/>
          </a:p>
        </p:txBody>
      </p:sp>
    </p:spTree>
    <p:extLst>
      <p:ext uri="{BB962C8B-B14F-4D97-AF65-F5344CB8AC3E}">
        <p14:creationId xmlns:p14="http://schemas.microsoft.com/office/powerpoint/2010/main" val="25152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To begin with the short introduction and motivation.</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3</a:t>
            </a:fld>
            <a:endParaRPr/>
          </a:p>
        </p:txBody>
      </p:sp>
    </p:spTree>
    <p:extLst>
      <p:ext uri="{BB962C8B-B14F-4D97-AF65-F5344CB8AC3E}">
        <p14:creationId xmlns:p14="http://schemas.microsoft.com/office/powerpoint/2010/main" val="274178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lgn="l"/>
            <a:r>
              <a:rPr lang="en-US" altLang="zh-TW" sz="1200" kern="1200" dirty="0" smtClean="0">
                <a:solidFill>
                  <a:schemeClr val="tx1"/>
                </a:solidFill>
                <a:effectLst/>
                <a:latin typeface="+mn-lt"/>
                <a:ea typeface="+mn-ea"/>
                <a:cs typeface="+mn-cs"/>
              </a:rPr>
              <a:t>Taiwan is an island on the northwest side of the Pacific Ocean. And, Yunlin County is located in central-southern portion of western Taiwan. The black dots on the picture represent the location of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EPA surface monitoring stations. And, it also points out some locations of industrial plants like </a:t>
            </a:r>
            <a:r>
              <a:rPr lang="en-US" altLang="zh-TW" sz="1200" kern="1200" dirty="0" err="1" smtClean="0">
                <a:solidFill>
                  <a:schemeClr val="tx1"/>
                </a:solidFill>
                <a:effectLst/>
                <a:latin typeface="+mn-lt"/>
                <a:ea typeface="+mn-ea"/>
                <a:cs typeface="+mn-cs"/>
              </a:rPr>
              <a:t>Mailiao</a:t>
            </a:r>
            <a:r>
              <a:rPr lang="en-US" altLang="zh-TW" sz="1200" kern="1200" dirty="0" smtClean="0">
                <a:solidFill>
                  <a:schemeClr val="tx1"/>
                </a:solidFill>
                <a:effectLst/>
                <a:latin typeface="+mn-lt"/>
                <a:ea typeface="+mn-ea"/>
                <a:cs typeface="+mn-cs"/>
              </a:rPr>
              <a:t> industrial complex, Changhua industrial park and Taichung power plant. From 2014 to 2015,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averaged PM</a:t>
            </a:r>
            <a:r>
              <a:rPr lang="en-US" altLang="zh-TW" sz="1200" kern="1200" baseline="-25000" dirty="0" smtClean="0">
                <a:solidFill>
                  <a:schemeClr val="tx1"/>
                </a:solidFill>
                <a:effectLst/>
                <a:latin typeface="+mn-lt"/>
                <a:ea typeface="+mn-ea"/>
                <a:cs typeface="+mn-cs"/>
              </a:rPr>
              <a:t>2.5</a:t>
            </a:r>
            <a:r>
              <a:rPr lang="en-US" altLang="zh-TW" sz="1200" kern="1200" dirty="0" smtClean="0">
                <a:solidFill>
                  <a:schemeClr val="tx1"/>
                </a:solidFill>
                <a:effectLst/>
                <a:latin typeface="+mn-lt"/>
                <a:ea typeface="+mn-ea"/>
                <a:cs typeface="+mn-cs"/>
              </a:rPr>
              <a:t> concentration in </a:t>
            </a:r>
            <a:r>
              <a:rPr lang="en-US" altLang="zh-TW" sz="1200" kern="1200" dirty="0" err="1" smtClean="0">
                <a:solidFill>
                  <a:schemeClr val="tx1"/>
                </a:solidFill>
                <a:effectLst/>
                <a:latin typeface="+mn-lt"/>
                <a:ea typeface="+mn-ea"/>
                <a:cs typeface="+mn-cs"/>
              </a:rPr>
              <a:t>Douliu</a:t>
            </a:r>
            <a:r>
              <a:rPr lang="en-US" altLang="zh-TW" sz="1200" kern="1200" dirty="0" smtClean="0">
                <a:solidFill>
                  <a:schemeClr val="tx1"/>
                </a:solidFill>
                <a:effectLst/>
                <a:latin typeface="+mn-lt"/>
                <a:ea typeface="+mn-ea"/>
                <a:cs typeface="+mn-cs"/>
              </a:rPr>
              <a:t> and </a:t>
            </a:r>
            <a:r>
              <a:rPr lang="en-US" altLang="zh-TW" sz="1200" kern="1200" dirty="0" err="1" smtClean="0">
                <a:solidFill>
                  <a:schemeClr val="tx1"/>
                </a:solidFill>
                <a:effectLst/>
                <a:latin typeface="+mn-lt"/>
                <a:ea typeface="+mn-ea"/>
                <a:cs typeface="+mn-cs"/>
              </a:rPr>
              <a:t>Lunbei</a:t>
            </a:r>
            <a:r>
              <a:rPr lang="en-US" altLang="zh-TW" sz="1200" kern="1200" dirty="0" smtClean="0">
                <a:solidFill>
                  <a:schemeClr val="tx1"/>
                </a:solidFill>
                <a:effectLst/>
                <a:latin typeface="+mn-lt"/>
                <a:ea typeface="+mn-ea"/>
                <a:cs typeface="+mn-cs"/>
              </a:rPr>
              <a:t> are ranked as the top highest stations in Taiwan.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average concentration of PM</a:t>
            </a:r>
            <a:r>
              <a:rPr lang="en-US" altLang="zh-TW" sz="1200" kern="1200" baseline="-25000" dirty="0" smtClean="0">
                <a:solidFill>
                  <a:schemeClr val="tx1"/>
                </a:solidFill>
                <a:effectLst/>
                <a:latin typeface="+mn-lt"/>
                <a:ea typeface="+mn-ea"/>
                <a:cs typeface="+mn-cs"/>
              </a:rPr>
              <a:t>2.5</a:t>
            </a:r>
            <a:r>
              <a:rPr lang="en-US" altLang="zh-TW" sz="1200" kern="1200" dirty="0" smtClean="0">
                <a:solidFill>
                  <a:schemeClr val="tx1"/>
                </a:solidFill>
                <a:effectLst/>
                <a:latin typeface="+mn-lt"/>
                <a:ea typeface="+mn-ea"/>
                <a:cs typeface="+mn-cs"/>
              </a:rPr>
              <a:t> was higher than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annual average standard which is 15μg/m3. (microgram per cubic meter) </a:t>
            </a:r>
          </a:p>
          <a:p>
            <a:pPr lvl="0" algn="l"/>
            <a:r>
              <a:rPr lang="en-US" altLang="zh-TW" sz="1200" kern="1200" dirty="0" smtClean="0">
                <a:solidFill>
                  <a:schemeClr val="tx1"/>
                </a:solidFill>
                <a:effectLst/>
                <a:latin typeface="+mn-lt"/>
                <a:ea typeface="+mn-ea"/>
                <a:cs typeface="+mn-cs"/>
              </a:rPr>
              <a:t>In order to improve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air quality, the first important thing we must be know is where did the pollutants come from? From Taiwan emission inventory, the major emissions in Yunlin are industrial emissions, vehicle exhausts, and burnings of agricultural wastes. </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4</a:t>
            </a:fld>
            <a:endParaRPr/>
          </a:p>
        </p:txBody>
      </p:sp>
    </p:spTree>
    <p:extLst>
      <p:ext uri="{BB962C8B-B14F-4D97-AF65-F5344CB8AC3E}">
        <p14:creationId xmlns:p14="http://schemas.microsoft.com/office/powerpoint/2010/main" val="409801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In additions, previous study had shown that meteorological environment was associated with the concentrations of pollutants. The local circulation such as the land-sea breeze might transport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air pollutants toward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inland areas and induce high concentration. This study investigated the main emission source that contributes to the PM</a:t>
            </a:r>
            <a:r>
              <a:rPr lang="en-US" altLang="zh-TW" sz="1200" kern="1200" baseline="-25000" dirty="0" smtClean="0">
                <a:solidFill>
                  <a:schemeClr val="tx1"/>
                </a:solidFill>
                <a:effectLst/>
                <a:latin typeface="+mn-lt"/>
                <a:ea typeface="+mn-ea"/>
                <a:cs typeface="+mn-cs"/>
              </a:rPr>
              <a:t>2.5</a:t>
            </a:r>
            <a:r>
              <a:rPr lang="en-US" altLang="zh-TW" sz="1200" kern="1200" dirty="0" smtClean="0">
                <a:solidFill>
                  <a:schemeClr val="tx1"/>
                </a:solidFill>
                <a:effectLst/>
                <a:latin typeface="+mn-lt"/>
                <a:ea typeface="+mn-ea"/>
                <a:cs typeface="+mn-cs"/>
              </a:rPr>
              <a:t> concentration in Yunlin in the different weather conditions using the CMAQ source apportionment technique.</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5</a:t>
            </a:fld>
            <a:endParaRPr/>
          </a:p>
        </p:txBody>
      </p:sp>
    </p:spTree>
    <p:extLst>
      <p:ext uri="{BB962C8B-B14F-4D97-AF65-F5344CB8AC3E}">
        <p14:creationId xmlns:p14="http://schemas.microsoft.com/office/powerpoint/2010/main" val="362727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There were some methods for us to study where did the pollutants come from. Source apportionment is a tool that provides information as to the most important potential sources of PM</a:t>
            </a:r>
            <a:r>
              <a:rPr lang="en-US" altLang="zh-TW" sz="1200" kern="1200" baseline="-25000" dirty="0" smtClean="0">
                <a:solidFill>
                  <a:schemeClr val="tx1"/>
                </a:solidFill>
                <a:effectLst/>
                <a:latin typeface="+mn-lt"/>
                <a:ea typeface="+mn-ea"/>
                <a:cs typeface="+mn-cs"/>
              </a:rPr>
              <a:t>2.5</a:t>
            </a:r>
            <a:r>
              <a:rPr lang="en-US" altLang="zh-TW" sz="1200" kern="1200" dirty="0" smtClean="0">
                <a:solidFill>
                  <a:schemeClr val="tx1"/>
                </a:solidFill>
                <a:effectLst/>
                <a:latin typeface="+mn-lt"/>
                <a:ea typeface="+mn-ea"/>
                <a:cs typeface="+mn-cs"/>
              </a:rPr>
              <a:t>. BFM is source sensitivity method that compares results of base model and the model with perturbed emissions. On the other hand, ISAM is tagged species method that tracks tagged species from specific emission sources groups or regions. Furthermore, the computing time that ISAM needed is less than BFM. This study used both methods which are belongs to source–oriented method.</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6</a:t>
            </a:fld>
            <a:endParaRPr/>
          </a:p>
        </p:txBody>
      </p:sp>
    </p:spTree>
    <p:extLst>
      <p:ext uri="{BB962C8B-B14F-4D97-AF65-F5344CB8AC3E}">
        <p14:creationId xmlns:p14="http://schemas.microsoft.com/office/powerpoint/2010/main" val="297621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The high pollution episode is from Nov 8 to Nov 9, 2015. According to NCEP FNL reanalysis data, Nov 8 was associated with a weak synoptic weather condition. On Nov 9, Taiwan was affected by a continental anticyclone. The wind became northeasterly and the wind speed was also higher than Nov 8. On Nov 8,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environment of slower wind speed was conducive to the accumulation of pollutants and caused high concentration. On the other hand, excepted of local emission, the wind direction turned to northeasterly and brought northern emissions to Yunlin. It caused the PM</a:t>
            </a:r>
            <a:r>
              <a:rPr lang="en-US" altLang="zh-TW" sz="1200" kern="1200" baseline="-25000" dirty="0" smtClean="0">
                <a:solidFill>
                  <a:schemeClr val="tx1"/>
                </a:solidFill>
                <a:effectLst/>
                <a:latin typeface="+mn-lt"/>
                <a:ea typeface="+mn-ea"/>
                <a:cs typeface="+mn-cs"/>
              </a:rPr>
              <a:t>2.5</a:t>
            </a:r>
            <a:r>
              <a:rPr lang="en-US" altLang="zh-TW" sz="1200" kern="1200" dirty="0" smtClean="0">
                <a:solidFill>
                  <a:schemeClr val="tx1"/>
                </a:solidFill>
                <a:effectLst/>
                <a:latin typeface="+mn-lt"/>
                <a:ea typeface="+mn-ea"/>
                <a:cs typeface="+mn-cs"/>
              </a:rPr>
              <a:t> concentration was higher on Nov 9 than on Nov 8. This study focused on the different environments to investigate the sources of PM</a:t>
            </a:r>
            <a:r>
              <a:rPr lang="en-US" altLang="zh-TW" sz="1200" kern="1200" baseline="-25000" dirty="0" smtClean="0">
                <a:solidFill>
                  <a:schemeClr val="tx1"/>
                </a:solidFill>
                <a:effectLst/>
                <a:latin typeface="+mn-lt"/>
                <a:ea typeface="+mn-ea"/>
                <a:cs typeface="+mn-cs"/>
              </a:rPr>
              <a:t>2.5</a:t>
            </a:r>
            <a:r>
              <a:rPr lang="en-US" altLang="zh-TW" sz="1200" kern="1200" dirty="0" smtClean="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7</a:t>
            </a:fld>
            <a:endParaRPr/>
          </a:p>
        </p:txBody>
      </p:sp>
    </p:spTree>
    <p:extLst>
      <p:ext uri="{BB962C8B-B14F-4D97-AF65-F5344CB8AC3E}">
        <p14:creationId xmlns:p14="http://schemas.microsoft.com/office/powerpoint/2010/main" val="124856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r>
              <a:rPr lang="en-US" altLang="zh-TW" sz="1200" kern="1200" dirty="0" smtClean="0">
                <a:solidFill>
                  <a:schemeClr val="tx1"/>
                </a:solidFill>
                <a:effectLst/>
                <a:latin typeface="+mn-lt"/>
                <a:ea typeface="+mn-ea"/>
                <a:cs typeface="+mn-cs"/>
              </a:rPr>
              <a:t>Now let’s move on to model configuration.</a:t>
            </a:r>
            <a:endParaRPr dirty="0"/>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8</a:t>
            </a:fld>
            <a:endParaRPr/>
          </a:p>
        </p:txBody>
      </p:sp>
    </p:spTree>
    <p:extLst>
      <p:ext uri="{BB962C8B-B14F-4D97-AF65-F5344CB8AC3E}">
        <p14:creationId xmlns:p14="http://schemas.microsoft.com/office/powerpoint/2010/main" val="3259737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txBox="1">
            <a:spLocks noGrp="1" noRot="1" noChangeAspect="1"/>
          </p:cNvSpPr>
          <p:nvPr>
            <p:ph type="sldImg"/>
          </p:nvPr>
        </p:nvSpPr>
        <p:spPr>
          <a:xfrm>
            <a:off x="0" y="0"/>
            <a:ext cx="0" cy="0"/>
          </a:xfrm>
          <a:prstGeom prst="rect">
            <a:avLst/>
          </a:prstGeom>
          <a:noFill/>
        </p:spPr>
        <p:txBody>
          <a:bodyPr wrap="square" anchor="t"/>
          <a:lstStyle>
            <a:lvl1pPr lvl="0">
              <a:defRPr/>
            </a:lvl1pPr>
          </a:lstStyle>
          <a:p>
            <a:endParaRPr/>
          </a:p>
        </p:txBody>
      </p:sp>
      <p:sp>
        <p:nvSpPr>
          <p:cNvPr id="3" name="備忘稿版面配置區 2"/>
          <p:cNvSpPr txBox="1">
            <a:spLocks noGrp="1"/>
          </p:cNvSpPr>
          <p:nvPr>
            <p:ph type="body" idx="1"/>
          </p:nvPr>
        </p:nvSpPr>
        <p:spPr>
          <a:xfrm>
            <a:off x="0" y="0"/>
            <a:ext cx="0" cy="0"/>
          </a:xfrm>
          <a:prstGeom prst="rect">
            <a:avLst/>
          </a:prstGeom>
          <a:noFill/>
        </p:spPr>
        <p:txBody>
          <a:bodyPr wrap="square" anchor="t"/>
          <a:lstStyle>
            <a:lvl1pPr lvl="0">
              <a:defRPr/>
            </a:lvl1pPr>
          </a:lstStyle>
          <a:p>
            <a:pPr lvl="0"/>
            <a:r>
              <a:rPr lang="en-US" altLang="zh-TW" sz="1200" kern="1200" dirty="0" smtClean="0">
                <a:solidFill>
                  <a:schemeClr val="tx1"/>
                </a:solidFill>
                <a:effectLst/>
                <a:latin typeface="+mn-lt"/>
                <a:ea typeface="+mn-ea"/>
                <a:cs typeface="+mn-cs"/>
              </a:rPr>
              <a:t>The meteorological data for CMAQ was simulated through WRF version 3.7.1 and set the four nested domains with the resolutions 81/27/9/3 km. The simulation periods are from Nov 3, 2015 to Nov 10, 2015. Besides, </a:t>
            </a:r>
            <a:r>
              <a:rPr lang="en-US" altLang="zh-TW" sz="1200" u="sng" kern="1200" dirty="0" smtClean="0">
                <a:solidFill>
                  <a:schemeClr val="tx1"/>
                </a:solidFill>
                <a:effectLst/>
                <a:latin typeface="+mn-lt"/>
                <a:ea typeface="+mn-ea"/>
                <a:cs typeface="+mn-cs"/>
              </a:rPr>
              <a:t>the</a:t>
            </a:r>
            <a:r>
              <a:rPr lang="en-US" altLang="zh-TW" sz="1200" kern="1200" dirty="0" smtClean="0">
                <a:solidFill>
                  <a:schemeClr val="tx1"/>
                </a:solidFill>
                <a:effectLst/>
                <a:latin typeface="+mn-lt"/>
                <a:ea typeface="+mn-ea"/>
                <a:cs typeface="+mn-cs"/>
              </a:rPr>
              <a:t> observational nudging technique is applied in WRF model to nudge surface observed temperature, wind speed and wind direction data from Taiwan CWB and EPA stations to improve the meteorological conditions. The CMAQ version 5.0.2 is conducted with the same simulation periods as WRF model. </a:t>
            </a:r>
            <a:endParaRPr lang="zh-TW" altLang="zh-TW" sz="1200" kern="1200" dirty="0">
              <a:solidFill>
                <a:schemeClr val="tx1"/>
              </a:solidFill>
              <a:effectLst/>
              <a:latin typeface="+mn-lt"/>
              <a:ea typeface="+mn-ea"/>
              <a:cs typeface="+mn-cs"/>
            </a:endParaRPr>
          </a:p>
        </p:txBody>
      </p:sp>
      <p:sp>
        <p:nvSpPr>
          <p:cNvPr id="4" name="投影片編號版面配置區 3"/>
          <p:cNvSpPr txBox="1">
            <a:spLocks noGrp="1"/>
          </p:cNvSpPr>
          <p:nvPr>
            <p:ph type="sldNum" idx="10"/>
          </p:nvPr>
        </p:nvSpPr>
        <p:spPr>
          <a:xfrm>
            <a:off x="0" y="0"/>
            <a:ext cx="0" cy="0"/>
          </a:xfrm>
          <a:prstGeom prst="rect">
            <a:avLst/>
          </a:prstGeom>
          <a:noFill/>
        </p:spPr>
        <p:txBody>
          <a:bodyPr wrap="square" anchor="t"/>
          <a:lstStyle>
            <a:lvl1pPr lvl="0">
              <a:defRPr/>
            </a:lvl1pPr>
          </a:lstStyle>
          <a:p>
            <a:fld id="{8B38DBA3-52F9-4AF4-A6A4-FA4D7DB2F99C}" type="slidenum">
              <a:t>9</a:t>
            </a:fld>
            <a:endParaRPr/>
          </a:p>
        </p:txBody>
      </p:sp>
    </p:spTree>
    <p:extLst>
      <p:ext uri="{BB962C8B-B14F-4D97-AF65-F5344CB8AC3E}">
        <p14:creationId xmlns:p14="http://schemas.microsoft.com/office/powerpoint/2010/main" val="10782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EF980E1-0899-4B5E-B637-05B8E9367625}" type="datetimeFigureOut">
              <a:rPr lang="zh-TW" altLang="en-US" smtClean="0"/>
              <a:t>16/10/23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A385DC-1D43-4176-A76D-FCB1693FCA21}" type="slidenum">
              <a:rPr lang="zh-TW" altLang="en-US" smtClean="0"/>
              <a:t>‹#›</a:t>
            </a:fld>
            <a:endParaRPr lang="zh-TW" altLang="en-US"/>
          </a:p>
        </p:txBody>
      </p:sp>
    </p:spTree>
    <p:extLst>
      <p:ext uri="{BB962C8B-B14F-4D97-AF65-F5344CB8AC3E}">
        <p14:creationId xmlns:p14="http://schemas.microsoft.com/office/powerpoint/2010/main" val="235873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EF980E1-0899-4B5E-B637-05B8E9367625}" type="datetimeFigureOut">
              <a:rPr lang="zh-TW" altLang="en-US" smtClean="0"/>
              <a:t>16/10/23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A385DC-1D43-4176-A76D-FCB1693FCA21}" type="slidenum">
              <a:rPr lang="zh-TW" altLang="en-US" smtClean="0"/>
              <a:t>‹#›</a:t>
            </a:fld>
            <a:endParaRPr lang="zh-TW" altLang="en-US"/>
          </a:p>
        </p:txBody>
      </p:sp>
    </p:spTree>
    <p:extLst>
      <p:ext uri="{BB962C8B-B14F-4D97-AF65-F5344CB8AC3E}">
        <p14:creationId xmlns:p14="http://schemas.microsoft.com/office/powerpoint/2010/main" val="411898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EF980E1-0899-4B5E-B637-05B8E9367625}" type="datetimeFigureOut">
              <a:rPr lang="zh-TW" altLang="en-US" smtClean="0"/>
              <a:t>16/10/23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A385DC-1D43-4176-A76D-FCB1693FCA21}" type="slidenum">
              <a:rPr lang="zh-TW" altLang="en-US" smtClean="0"/>
              <a:t>‹#›</a:t>
            </a:fld>
            <a:endParaRPr lang="zh-TW" altLang="en-US"/>
          </a:p>
        </p:txBody>
      </p:sp>
    </p:spTree>
    <p:extLst>
      <p:ext uri="{BB962C8B-B14F-4D97-AF65-F5344CB8AC3E}">
        <p14:creationId xmlns:p14="http://schemas.microsoft.com/office/powerpoint/2010/main" val="270488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EF980E1-0899-4B5E-B637-05B8E9367625}" type="datetimeFigureOut">
              <a:rPr lang="zh-TW" altLang="en-US" smtClean="0"/>
              <a:t>16/10/23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A385DC-1D43-4176-A76D-FCB1693FCA21}" type="slidenum">
              <a:rPr lang="zh-TW" altLang="en-US" smtClean="0"/>
              <a:t>‹#›</a:t>
            </a:fld>
            <a:endParaRPr lang="zh-TW" altLang="en-US"/>
          </a:p>
        </p:txBody>
      </p:sp>
    </p:spTree>
    <p:extLst>
      <p:ext uri="{BB962C8B-B14F-4D97-AF65-F5344CB8AC3E}">
        <p14:creationId xmlns:p14="http://schemas.microsoft.com/office/powerpoint/2010/main" val="79316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EF980E1-0899-4B5E-B637-05B8E9367625}" type="datetimeFigureOut">
              <a:rPr lang="zh-TW" altLang="en-US" smtClean="0"/>
              <a:t>16/10/23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A385DC-1D43-4176-A76D-FCB1693FCA21}" type="slidenum">
              <a:rPr lang="zh-TW" altLang="en-US" smtClean="0"/>
              <a:t>‹#›</a:t>
            </a:fld>
            <a:endParaRPr lang="zh-TW" altLang="en-US"/>
          </a:p>
        </p:txBody>
      </p:sp>
    </p:spTree>
    <p:extLst>
      <p:ext uri="{BB962C8B-B14F-4D97-AF65-F5344CB8AC3E}">
        <p14:creationId xmlns:p14="http://schemas.microsoft.com/office/powerpoint/2010/main" val="426887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EF980E1-0899-4B5E-B637-05B8E9367625}" type="datetimeFigureOut">
              <a:rPr lang="zh-TW" altLang="en-US" smtClean="0"/>
              <a:t>16/10/23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6A385DC-1D43-4176-A76D-FCB1693FCA21}" type="slidenum">
              <a:rPr lang="zh-TW" altLang="en-US" smtClean="0"/>
              <a:t>‹#›</a:t>
            </a:fld>
            <a:endParaRPr lang="zh-TW" altLang="en-US"/>
          </a:p>
        </p:txBody>
      </p:sp>
    </p:spTree>
    <p:extLst>
      <p:ext uri="{BB962C8B-B14F-4D97-AF65-F5344CB8AC3E}">
        <p14:creationId xmlns:p14="http://schemas.microsoft.com/office/powerpoint/2010/main" val="274018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EF980E1-0899-4B5E-B637-05B8E9367625}" type="datetimeFigureOut">
              <a:rPr lang="zh-TW" altLang="en-US" smtClean="0"/>
              <a:t>16/10/23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6A385DC-1D43-4176-A76D-FCB1693FCA21}" type="slidenum">
              <a:rPr lang="zh-TW" altLang="en-US" smtClean="0"/>
              <a:t>‹#›</a:t>
            </a:fld>
            <a:endParaRPr lang="zh-TW" altLang="en-US"/>
          </a:p>
        </p:txBody>
      </p:sp>
    </p:spTree>
    <p:extLst>
      <p:ext uri="{BB962C8B-B14F-4D97-AF65-F5344CB8AC3E}">
        <p14:creationId xmlns:p14="http://schemas.microsoft.com/office/powerpoint/2010/main" val="63705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EF980E1-0899-4B5E-B637-05B8E9367625}" type="datetimeFigureOut">
              <a:rPr lang="zh-TW" altLang="en-US" smtClean="0"/>
              <a:t>16/10/23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6A385DC-1D43-4176-A76D-FCB1693FCA21}" type="slidenum">
              <a:rPr lang="zh-TW" altLang="en-US" smtClean="0"/>
              <a:t>‹#›</a:t>
            </a:fld>
            <a:endParaRPr lang="zh-TW" altLang="en-US"/>
          </a:p>
        </p:txBody>
      </p:sp>
    </p:spTree>
    <p:extLst>
      <p:ext uri="{BB962C8B-B14F-4D97-AF65-F5344CB8AC3E}">
        <p14:creationId xmlns:p14="http://schemas.microsoft.com/office/powerpoint/2010/main" val="413808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EF980E1-0899-4B5E-B637-05B8E9367625}" type="datetimeFigureOut">
              <a:rPr lang="zh-TW" altLang="en-US" smtClean="0"/>
              <a:t>16/10/23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6A385DC-1D43-4176-A76D-FCB1693FCA21}" type="slidenum">
              <a:rPr lang="zh-TW" altLang="en-US" smtClean="0"/>
              <a:t>‹#›</a:t>
            </a:fld>
            <a:endParaRPr lang="zh-TW" altLang="en-US"/>
          </a:p>
        </p:txBody>
      </p:sp>
    </p:spTree>
    <p:extLst>
      <p:ext uri="{BB962C8B-B14F-4D97-AF65-F5344CB8AC3E}">
        <p14:creationId xmlns:p14="http://schemas.microsoft.com/office/powerpoint/2010/main" val="279475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EF980E1-0899-4B5E-B637-05B8E9367625}" type="datetimeFigureOut">
              <a:rPr lang="zh-TW" altLang="en-US" smtClean="0"/>
              <a:t>16/10/23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6A385DC-1D43-4176-A76D-FCB1693FCA21}" type="slidenum">
              <a:rPr lang="zh-TW" altLang="en-US" smtClean="0"/>
              <a:t>‹#›</a:t>
            </a:fld>
            <a:endParaRPr lang="zh-TW" altLang="en-US"/>
          </a:p>
        </p:txBody>
      </p:sp>
    </p:spTree>
    <p:extLst>
      <p:ext uri="{BB962C8B-B14F-4D97-AF65-F5344CB8AC3E}">
        <p14:creationId xmlns:p14="http://schemas.microsoft.com/office/powerpoint/2010/main" val="224490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EF980E1-0899-4B5E-B637-05B8E9367625}" type="datetimeFigureOut">
              <a:rPr lang="zh-TW" altLang="en-US" smtClean="0"/>
              <a:t>16/10/23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6A385DC-1D43-4176-A76D-FCB1693FCA21}" type="slidenum">
              <a:rPr lang="zh-TW" altLang="en-US" smtClean="0"/>
              <a:t>‹#›</a:t>
            </a:fld>
            <a:endParaRPr lang="zh-TW" altLang="en-US"/>
          </a:p>
        </p:txBody>
      </p:sp>
    </p:spTree>
    <p:extLst>
      <p:ext uri="{BB962C8B-B14F-4D97-AF65-F5344CB8AC3E}">
        <p14:creationId xmlns:p14="http://schemas.microsoft.com/office/powerpoint/2010/main" val="11097714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980E1-0899-4B5E-B637-05B8E9367625}" type="datetimeFigureOut">
              <a:rPr lang="zh-TW" altLang="en-US" smtClean="0"/>
              <a:t>16/10/23</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385DC-1D43-4176-A76D-FCB1693FCA21}" type="slidenum">
              <a:rPr lang="zh-TW" altLang="en-US" smtClean="0"/>
              <a:t>‹#›</a:t>
            </a:fld>
            <a:endParaRPr lang="zh-TW" altLang="en-US"/>
          </a:p>
        </p:txBody>
      </p:sp>
    </p:spTree>
    <p:extLst>
      <p:ext uri="{BB962C8B-B14F-4D97-AF65-F5344CB8AC3E}">
        <p14:creationId xmlns:p14="http://schemas.microsoft.com/office/powerpoint/2010/main" val="591677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700200"/>
            <a:ext cx="12192000" cy="2996664"/>
          </a:xfrm>
        </p:spPr>
        <p:txBody>
          <a:bodyPr>
            <a:noAutofit/>
          </a:bodyPr>
          <a:lstStyle/>
          <a:p>
            <a:r>
              <a:rPr lang="en-US" altLang="zh-TW" sz="4400" b="1" dirty="0"/>
              <a:t>Source </a:t>
            </a:r>
            <a:r>
              <a:rPr lang="en-US" altLang="zh-TW" sz="4400" b="1" dirty="0" smtClean="0"/>
              <a:t>Apportionment </a:t>
            </a:r>
            <a:r>
              <a:rPr lang="en-US" altLang="zh-TW" sz="4400" b="1" dirty="0"/>
              <a:t>of </a:t>
            </a:r>
            <a:r>
              <a:rPr lang="en-US" altLang="zh-TW" sz="4400" b="1" dirty="0" smtClean="0"/>
              <a:t>Fine Particulate Matter </a:t>
            </a:r>
            <a:br>
              <a:rPr lang="en-US" altLang="zh-TW" sz="4400" b="1" dirty="0" smtClean="0"/>
            </a:br>
            <a:r>
              <a:rPr lang="en-US" altLang="zh-TW" sz="4400" b="1" dirty="0" smtClean="0"/>
              <a:t>in Yunlin County, Taiwan</a:t>
            </a:r>
            <a:br>
              <a:rPr lang="en-US" altLang="zh-TW" sz="4400" b="1" dirty="0" smtClean="0"/>
            </a:br>
            <a:r>
              <a:rPr lang="en-US" altLang="zh-TW" sz="1100" b="1" dirty="0" smtClean="0"/>
              <a:t/>
            </a:r>
            <a:br>
              <a:rPr lang="en-US" altLang="zh-TW" sz="1100" b="1" dirty="0" smtClean="0"/>
            </a:br>
            <a:endParaRPr lang="zh-TW" altLang="en-US" sz="1800" b="1" dirty="0"/>
          </a:p>
        </p:txBody>
      </p:sp>
      <p:sp>
        <p:nvSpPr>
          <p:cNvPr id="3" name="副標題 2"/>
          <p:cNvSpPr>
            <a:spLocks noGrp="1"/>
          </p:cNvSpPr>
          <p:nvPr>
            <p:ph type="subTitle" idx="1"/>
          </p:nvPr>
        </p:nvSpPr>
        <p:spPr>
          <a:xfrm>
            <a:off x="1519236" y="4610289"/>
            <a:ext cx="9144000" cy="1655762"/>
          </a:xfrm>
        </p:spPr>
        <p:txBody>
          <a:bodyPr>
            <a:normAutofit lnSpcReduction="10000"/>
          </a:bodyPr>
          <a:lstStyle/>
          <a:p>
            <a:r>
              <a:rPr lang="en-US" altLang="zh-TW" dirty="0" smtClean="0">
                <a:ea typeface="微軟正黑體" panose="020B0604030504040204" pitchFamily="34" charset="-120"/>
              </a:rPr>
              <a:t>Yi-</a:t>
            </a:r>
            <a:r>
              <a:rPr lang="en-US" altLang="zh-TW" dirty="0" err="1" smtClean="0">
                <a:ea typeface="微軟正黑體" panose="020B0604030504040204" pitchFamily="34" charset="-120"/>
              </a:rPr>
              <a:t>Ju</a:t>
            </a:r>
            <a:r>
              <a:rPr lang="en-US" altLang="zh-TW" dirty="0" smtClean="0">
                <a:ea typeface="微軟正黑體" panose="020B0604030504040204" pitchFamily="34" charset="-120"/>
              </a:rPr>
              <a:t> Lee and Fang-Yi Cheng</a:t>
            </a:r>
          </a:p>
          <a:p>
            <a:r>
              <a:rPr lang="en-US" altLang="zh-TW" sz="2000" dirty="0">
                <a:ea typeface="微軟正黑體" panose="020B0604030504040204" pitchFamily="34" charset="-120"/>
              </a:rPr>
              <a:t>Department of Atmospheric Science, National Central University</a:t>
            </a:r>
            <a:endParaRPr lang="en-US" altLang="zh-TW" sz="2000" dirty="0" smtClean="0">
              <a:ea typeface="微軟正黑體" panose="020B0604030504040204" pitchFamily="34" charset="-120"/>
            </a:endParaRPr>
          </a:p>
          <a:p>
            <a:endParaRPr lang="en-US" altLang="zh-TW" sz="2000" dirty="0" smtClean="0"/>
          </a:p>
          <a:p>
            <a:r>
              <a:rPr lang="en-US" altLang="zh-TW" dirty="0" smtClean="0"/>
              <a:t>Oct 25, 2015</a:t>
            </a:r>
          </a:p>
        </p:txBody>
      </p:sp>
      <p:cxnSp>
        <p:nvCxnSpPr>
          <p:cNvPr id="5" name="直線接點 4"/>
          <p:cNvCxnSpPr/>
          <p:nvPr/>
        </p:nvCxnSpPr>
        <p:spPr>
          <a:xfrm>
            <a:off x="371475" y="3900358"/>
            <a:ext cx="11439525"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4" name="群組 3"/>
          <p:cNvGrpSpPr/>
          <p:nvPr/>
        </p:nvGrpSpPr>
        <p:grpSpPr>
          <a:xfrm>
            <a:off x="9641455" y="5505235"/>
            <a:ext cx="2306478" cy="1352765"/>
            <a:chOff x="9641455" y="5505235"/>
            <a:chExt cx="2306478" cy="1352765"/>
          </a:xfrm>
        </p:grpSpPr>
        <p:pic>
          <p:nvPicPr>
            <p:cNvPr id="10" name="Picture 3" descr="C:\Users\USER\Dropbox\阿月\file\Share_Poster\logo_ncu.jpg"/>
            <p:cNvPicPr>
              <a:picLocks noChangeAspect="1" noChangeArrowheads="1"/>
            </p:cNvPicPr>
            <p:nvPr/>
          </p:nvPicPr>
          <p:blipFill>
            <a:blip r:embed="rId3" cstate="print"/>
            <a:srcRect t="14279" b="16885"/>
            <a:stretch>
              <a:fillRect/>
            </a:stretch>
          </p:blipFill>
          <p:spPr bwMode="auto">
            <a:xfrm>
              <a:off x="9641455" y="5505235"/>
              <a:ext cx="1281241" cy="1352765"/>
            </a:xfrm>
            <a:prstGeom prst="rect">
              <a:avLst/>
            </a:prstGeom>
            <a:noFill/>
          </p:spPr>
        </p:pic>
        <p:pic>
          <p:nvPicPr>
            <p:cNvPr id="11" name="Picture 2" descr="C:\Users\USER\Dropbox\阿月\file\Share_Poster\logo_ATM.bmp"/>
            <p:cNvPicPr>
              <a:picLocks noChangeAspect="1" noChangeArrowheads="1"/>
            </p:cNvPicPr>
            <p:nvPr/>
          </p:nvPicPr>
          <p:blipFill>
            <a:blip r:embed="rId4" cstate="print"/>
            <a:srcRect/>
            <a:stretch>
              <a:fillRect/>
            </a:stretch>
          </p:blipFill>
          <p:spPr bwMode="auto">
            <a:xfrm>
              <a:off x="10922696" y="5673842"/>
              <a:ext cx="1025237" cy="1133283"/>
            </a:xfrm>
            <a:prstGeom prst="rect">
              <a:avLst/>
            </a:prstGeom>
            <a:noFill/>
          </p:spPr>
        </p:pic>
      </p:grpSp>
    </p:spTree>
    <p:extLst>
      <p:ext uri="{BB962C8B-B14F-4D97-AF65-F5344CB8AC3E}">
        <p14:creationId xmlns:p14="http://schemas.microsoft.com/office/powerpoint/2010/main" val="27772093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版面配置區 1"/>
          <p:cNvSpPr txBox="1">
            <a:spLocks/>
          </p:cNvSpPr>
          <p:nvPr/>
        </p:nvSpPr>
        <p:spPr>
          <a:xfrm>
            <a:off x="657224" y="788671"/>
            <a:ext cx="11534775" cy="6067742"/>
          </a:xfrm>
          <a:prstGeom prst="rect">
            <a:avLst/>
          </a:prstGeom>
          <a:solidFill>
            <a:schemeClr val="lt1"/>
          </a:solidFill>
          <a:ln>
            <a:noFill/>
          </a:ln>
        </p:spPr>
        <p:txBody>
          <a:bodyPr vert="horz" wrap="square" lIns="91440" tIns="45720" rIns="91440" bIns="45720" rtlCol="0" anchor="t">
            <a:normAutofit/>
          </a:bodyPr>
          <a:lstStyle>
            <a:lvl1pPr marL="228600" lvl="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en-US" altLang="zh-TW" dirty="0" smtClean="0">
                <a:latin typeface="+mj-lt"/>
              </a:rPr>
              <a:t> Wind speed was </a:t>
            </a:r>
            <a:r>
              <a:rPr lang="en-US" altLang="zh-TW" dirty="0">
                <a:latin typeface="+mj-lt"/>
              </a:rPr>
              <a:t>weaker on Nov 8 due to weak synoptic weather forcing.  </a:t>
            </a:r>
            <a:endParaRPr lang="en-US" altLang="zh-TW" dirty="0" smtClean="0">
              <a:latin typeface="+mj-lt"/>
            </a:endParaRPr>
          </a:p>
          <a:p>
            <a:pPr>
              <a:buFont typeface="Wingdings" panose="05000000000000000000" pitchFamily="2" charset="2"/>
              <a:buChar char="l"/>
            </a:pPr>
            <a:r>
              <a:rPr lang="en-US" altLang="zh-TW" dirty="0" smtClean="0">
                <a:latin typeface="+mj-lt"/>
              </a:rPr>
              <a:t> There was a weak </a:t>
            </a:r>
            <a:r>
              <a:rPr lang="en-US" altLang="zh-TW" dirty="0">
                <a:latin typeface="+mj-lt"/>
              </a:rPr>
              <a:t>northeasterly </a:t>
            </a:r>
            <a:r>
              <a:rPr lang="en-US" altLang="zh-TW" dirty="0" smtClean="0">
                <a:latin typeface="+mj-lt"/>
              </a:rPr>
              <a:t>monsoonal flow </a:t>
            </a:r>
            <a:r>
              <a:rPr lang="en-US" altLang="zh-TW" dirty="0">
                <a:latin typeface="+mj-lt"/>
              </a:rPr>
              <a:t>on Nov </a:t>
            </a:r>
            <a:r>
              <a:rPr lang="en-US" altLang="zh-TW" dirty="0" smtClean="0">
                <a:latin typeface="+mj-lt"/>
              </a:rPr>
              <a:t>9.</a:t>
            </a:r>
          </a:p>
          <a:p>
            <a:pPr>
              <a:buFont typeface="Wingdings" panose="05000000000000000000" pitchFamily="2" charset="2"/>
              <a:buChar char="l"/>
            </a:pPr>
            <a:r>
              <a:rPr lang="en-US" altLang="zh-TW" dirty="0">
                <a:latin typeface="+mj-lt"/>
              </a:rPr>
              <a:t> </a:t>
            </a:r>
            <a:r>
              <a:rPr lang="en-US" altLang="zh-TW" b="1" dirty="0" smtClean="0">
                <a:solidFill>
                  <a:srgbClr val="FF0000"/>
                </a:solidFill>
                <a:latin typeface="+mj-lt"/>
              </a:rPr>
              <a:t>OBSNUD</a:t>
            </a:r>
            <a:r>
              <a:rPr lang="en-US" altLang="zh-TW" dirty="0" smtClean="0">
                <a:solidFill>
                  <a:srgbClr val="FF0000"/>
                </a:solidFill>
                <a:latin typeface="+mj-lt"/>
              </a:rPr>
              <a:t> </a:t>
            </a:r>
            <a:r>
              <a:rPr lang="en-US" altLang="zh-TW" b="1" dirty="0" smtClean="0">
                <a:solidFill>
                  <a:srgbClr val="FF0000"/>
                </a:solidFill>
                <a:latin typeface="+mj-lt"/>
              </a:rPr>
              <a:t>simulates </a:t>
            </a:r>
            <a:r>
              <a:rPr lang="en-US" altLang="zh-TW" b="1" u="sng" dirty="0" smtClean="0">
                <a:solidFill>
                  <a:srgbClr val="FF0000"/>
                </a:solidFill>
                <a:latin typeface="+mj-lt"/>
              </a:rPr>
              <a:t>lower wind speed</a:t>
            </a:r>
            <a:r>
              <a:rPr lang="en-US" altLang="zh-TW" b="1" dirty="0" smtClean="0">
                <a:solidFill>
                  <a:srgbClr val="FF0000"/>
                </a:solidFill>
                <a:latin typeface="+mj-lt"/>
              </a:rPr>
              <a:t> than base case </a:t>
            </a:r>
            <a:r>
              <a:rPr lang="en-US" altLang="zh-TW" dirty="0" smtClean="0">
                <a:latin typeface="+mj-lt"/>
              </a:rPr>
              <a:t>in central portion of western Taiwan.</a:t>
            </a:r>
            <a:endParaRPr lang="en-US" altLang="zh-TW" dirty="0">
              <a:latin typeface="+mj-lt"/>
            </a:endParaRP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dirty="0"/>
              <a:t>Comparison of simulated wind fields</a:t>
            </a:r>
            <a:endParaRPr lang="zh-TW" altLang="en-US" sz="4000" baseline="-25000" dirty="0"/>
          </a:p>
        </p:txBody>
      </p:sp>
      <p:grpSp>
        <p:nvGrpSpPr>
          <p:cNvPr id="4" name="群組 3"/>
          <p:cNvGrpSpPr/>
          <p:nvPr/>
        </p:nvGrpSpPr>
        <p:grpSpPr>
          <a:xfrm>
            <a:off x="220918" y="3085512"/>
            <a:ext cx="5932843" cy="3603508"/>
            <a:chOff x="276901" y="1745776"/>
            <a:chExt cx="5932843" cy="3603508"/>
          </a:xfrm>
        </p:grpSpPr>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901" y="1745776"/>
              <a:ext cx="5819099" cy="3603508"/>
            </a:xfrm>
            <a:prstGeom prst="rect">
              <a:avLst/>
            </a:prstGeom>
          </p:spPr>
        </p:pic>
        <p:sp>
          <p:nvSpPr>
            <p:cNvPr id="8" name="文字方塊 7"/>
            <p:cNvSpPr txBox="1"/>
            <p:nvPr/>
          </p:nvSpPr>
          <p:spPr>
            <a:xfrm>
              <a:off x="5219932" y="5092542"/>
              <a:ext cx="989812" cy="256742"/>
            </a:xfrm>
            <a:prstGeom prst="rect">
              <a:avLst/>
            </a:prstGeom>
            <a:noFill/>
            <a:ln>
              <a:noFill/>
            </a:ln>
          </p:spPr>
          <p:txBody>
            <a:bodyPr wrap="none" anchor="t"/>
            <a:lstStyle>
              <a:lvl1pPr lvl="0">
                <a:defRPr/>
              </a:lvl1pPr>
            </a:lstStyle>
            <a:p>
              <a:pPr lvl="0"/>
              <a:r>
                <a:rPr lang="en-US" altLang="zh-TW" sz="1400" dirty="0" smtClean="0"/>
                <a:t>Unit : m/s</a:t>
              </a:r>
              <a:endParaRPr lang="en-US" altLang="zh-TW" sz="1400" baseline="30000" dirty="0" smtClean="0"/>
            </a:p>
          </p:txBody>
        </p:sp>
      </p:grpSp>
      <p:grpSp>
        <p:nvGrpSpPr>
          <p:cNvPr id="2" name="群組 1"/>
          <p:cNvGrpSpPr/>
          <p:nvPr/>
        </p:nvGrpSpPr>
        <p:grpSpPr>
          <a:xfrm>
            <a:off x="6103886" y="3085512"/>
            <a:ext cx="5902224" cy="3603508"/>
            <a:chOff x="6159869" y="1745776"/>
            <a:chExt cx="5902224" cy="3603508"/>
          </a:xfrm>
        </p:grpSpPr>
        <p:pic>
          <p:nvPicPr>
            <p:cNvPr id="13" name="圖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9869" y="1745776"/>
              <a:ext cx="5819099" cy="3603508"/>
            </a:xfrm>
            <a:prstGeom prst="rect">
              <a:avLst/>
            </a:prstGeom>
          </p:spPr>
        </p:pic>
        <p:sp>
          <p:nvSpPr>
            <p:cNvPr id="9" name="文字方塊 8"/>
            <p:cNvSpPr txBox="1"/>
            <p:nvPr/>
          </p:nvSpPr>
          <p:spPr>
            <a:xfrm>
              <a:off x="11072281" y="5092542"/>
              <a:ext cx="989812" cy="256742"/>
            </a:xfrm>
            <a:prstGeom prst="rect">
              <a:avLst/>
            </a:prstGeom>
            <a:noFill/>
            <a:ln>
              <a:noFill/>
            </a:ln>
          </p:spPr>
          <p:txBody>
            <a:bodyPr wrap="none" anchor="t"/>
            <a:lstStyle>
              <a:lvl1pPr lvl="0">
                <a:defRPr/>
              </a:lvl1pPr>
            </a:lstStyle>
            <a:p>
              <a:pPr lvl="0"/>
              <a:r>
                <a:rPr lang="en-US" altLang="zh-TW" sz="1400" dirty="0" smtClean="0"/>
                <a:t>Unit : m/s</a:t>
              </a:r>
              <a:endParaRPr lang="en-US" altLang="zh-TW" sz="1400" baseline="30000" dirty="0" smtClean="0"/>
            </a:p>
          </p:txBody>
        </p:sp>
      </p:grpSp>
      <p:sp>
        <p:nvSpPr>
          <p:cNvPr id="16" name="矩形 15"/>
          <p:cNvSpPr/>
          <p:nvPr/>
        </p:nvSpPr>
        <p:spPr>
          <a:xfrm>
            <a:off x="3998711" y="4033371"/>
            <a:ext cx="742774" cy="15292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1972608" y="2697591"/>
            <a:ext cx="2140445" cy="477054"/>
          </a:xfrm>
          <a:prstGeom prst="rect">
            <a:avLst/>
          </a:prstGeom>
          <a:noFill/>
        </p:spPr>
        <p:txBody>
          <a:bodyPr wrap="square" rtlCol="0">
            <a:spAutoFit/>
          </a:bodyPr>
          <a:lstStyle/>
          <a:p>
            <a:r>
              <a:rPr lang="en-US" altLang="zh-TW" sz="2500" b="1" dirty="0" smtClean="0"/>
              <a:t> 1108</a:t>
            </a:r>
            <a:r>
              <a:rPr lang="zh-TW" altLang="en-US" sz="2500" b="1" dirty="0" smtClean="0"/>
              <a:t> </a:t>
            </a:r>
            <a:r>
              <a:rPr lang="en-US" altLang="zh-TW" sz="2500" b="1" dirty="0" smtClean="0"/>
              <a:t>08LST</a:t>
            </a:r>
            <a:endParaRPr lang="zh-TW" altLang="en-US" sz="2500" b="1" dirty="0"/>
          </a:p>
        </p:txBody>
      </p:sp>
      <p:sp>
        <p:nvSpPr>
          <p:cNvPr id="19" name="文字方塊 18"/>
          <p:cNvSpPr txBox="1"/>
          <p:nvPr/>
        </p:nvSpPr>
        <p:spPr>
          <a:xfrm>
            <a:off x="7855576" y="2691838"/>
            <a:ext cx="2140445" cy="477054"/>
          </a:xfrm>
          <a:prstGeom prst="rect">
            <a:avLst/>
          </a:prstGeom>
          <a:noFill/>
        </p:spPr>
        <p:txBody>
          <a:bodyPr wrap="square" rtlCol="0">
            <a:spAutoFit/>
          </a:bodyPr>
          <a:lstStyle/>
          <a:p>
            <a:r>
              <a:rPr lang="en-US" altLang="zh-TW" sz="2500" b="1" dirty="0" smtClean="0"/>
              <a:t> 1109</a:t>
            </a:r>
            <a:r>
              <a:rPr lang="zh-TW" altLang="en-US" sz="2500" b="1" dirty="0" smtClean="0"/>
              <a:t> </a:t>
            </a:r>
            <a:r>
              <a:rPr lang="en-US" altLang="zh-TW" sz="2500" b="1" dirty="0" smtClean="0"/>
              <a:t>08LST</a:t>
            </a:r>
            <a:endParaRPr lang="zh-TW" altLang="en-US" sz="2500" b="1" dirty="0"/>
          </a:p>
        </p:txBody>
      </p:sp>
    </p:spTree>
    <p:extLst>
      <p:ext uri="{BB962C8B-B14F-4D97-AF65-F5344CB8AC3E}">
        <p14:creationId xmlns:p14="http://schemas.microsoft.com/office/powerpoint/2010/main" val="3956651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字版面配置區 1"/>
          <p:cNvSpPr txBox="1">
            <a:spLocks/>
          </p:cNvSpPr>
          <p:nvPr/>
        </p:nvSpPr>
        <p:spPr>
          <a:xfrm>
            <a:off x="657224" y="788671"/>
            <a:ext cx="11534775" cy="6067742"/>
          </a:xfrm>
          <a:prstGeom prst="rect">
            <a:avLst/>
          </a:prstGeom>
          <a:solidFill>
            <a:schemeClr val="lt1"/>
          </a:solidFill>
          <a:ln>
            <a:noFill/>
          </a:ln>
        </p:spPr>
        <p:txBody>
          <a:bodyPr vert="horz" wrap="square" lIns="91440" tIns="45720" rIns="91440" bIns="45720" rtlCol="0" anchor="t">
            <a:normAutofit/>
          </a:bodyPr>
          <a:lstStyle>
            <a:lvl1pPr marL="228600" lvl="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en-US" altLang="zh-TW" dirty="0">
                <a:latin typeface="+mj-lt"/>
              </a:rPr>
              <a:t> </a:t>
            </a:r>
            <a:r>
              <a:rPr lang="en-US" altLang="zh-TW" b="1" dirty="0" smtClean="0">
                <a:solidFill>
                  <a:srgbClr val="FF0000"/>
                </a:solidFill>
                <a:latin typeface="+mj-lt"/>
              </a:rPr>
              <a:t>WRF simulation with </a:t>
            </a:r>
            <a:r>
              <a:rPr lang="en-US" altLang="zh-TW" b="1" dirty="0" err="1" smtClean="0">
                <a:solidFill>
                  <a:srgbClr val="FF0000"/>
                </a:solidFill>
                <a:latin typeface="+mj-lt"/>
              </a:rPr>
              <a:t>OBSnuding</a:t>
            </a:r>
            <a:r>
              <a:rPr lang="en-US" altLang="zh-TW" b="1" dirty="0">
                <a:solidFill>
                  <a:srgbClr val="FF0000"/>
                </a:solidFill>
                <a:latin typeface="+mj-lt"/>
              </a:rPr>
              <a:t> technique </a:t>
            </a:r>
            <a:r>
              <a:rPr lang="en-US" altLang="zh-TW" dirty="0">
                <a:latin typeface="+mj-lt"/>
              </a:rPr>
              <a:t>improves the simulation of wind fields showing weaker wind speed and better land-sea breeze </a:t>
            </a:r>
            <a:r>
              <a:rPr lang="en-US" altLang="zh-TW" dirty="0" smtClean="0">
                <a:latin typeface="+mj-lt"/>
              </a:rPr>
              <a:t>flow.</a:t>
            </a: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dirty="0"/>
              <a:t>Evaluation of simulated wind fields</a:t>
            </a:r>
            <a:endParaRPr lang="zh-TW" altLang="en-US" sz="4000" b="1" baseline="-25000" dirty="0"/>
          </a:p>
        </p:txBody>
      </p:sp>
      <p:grpSp>
        <p:nvGrpSpPr>
          <p:cNvPr id="2" name="群組 1"/>
          <p:cNvGrpSpPr/>
          <p:nvPr/>
        </p:nvGrpSpPr>
        <p:grpSpPr>
          <a:xfrm>
            <a:off x="104186" y="2026715"/>
            <a:ext cx="5991814" cy="4630040"/>
            <a:chOff x="104186" y="1634290"/>
            <a:chExt cx="5991814" cy="4630040"/>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86" y="1634290"/>
              <a:ext cx="5991814" cy="4630040"/>
            </a:xfrm>
            <a:prstGeom prst="rect">
              <a:avLst/>
            </a:prstGeom>
          </p:spPr>
        </p:pic>
        <p:sp>
          <p:nvSpPr>
            <p:cNvPr id="9" name="矩形 8"/>
            <p:cNvSpPr/>
            <p:nvPr/>
          </p:nvSpPr>
          <p:spPr>
            <a:xfrm>
              <a:off x="250203" y="1760630"/>
              <a:ext cx="2840469" cy="42926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 name="群組 3"/>
          <p:cNvGrpSpPr/>
          <p:nvPr/>
        </p:nvGrpSpPr>
        <p:grpSpPr>
          <a:xfrm>
            <a:off x="6200186" y="2026715"/>
            <a:ext cx="5991814" cy="4625295"/>
            <a:chOff x="6200186" y="1634290"/>
            <a:chExt cx="5991814" cy="4625295"/>
          </a:xfrm>
        </p:grpSpPr>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0186" y="1634290"/>
              <a:ext cx="5991814" cy="4625295"/>
            </a:xfrm>
            <a:prstGeom prst="rect">
              <a:avLst/>
            </a:prstGeom>
          </p:spPr>
        </p:pic>
        <p:sp>
          <p:nvSpPr>
            <p:cNvPr id="10" name="矩形 9"/>
            <p:cNvSpPr/>
            <p:nvPr/>
          </p:nvSpPr>
          <p:spPr>
            <a:xfrm>
              <a:off x="6337049" y="1782300"/>
              <a:ext cx="2840469" cy="42926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6" name="文字方塊 15"/>
          <p:cNvSpPr txBox="1"/>
          <p:nvPr/>
        </p:nvSpPr>
        <p:spPr>
          <a:xfrm>
            <a:off x="5210374" y="6556760"/>
            <a:ext cx="989812" cy="256742"/>
          </a:xfrm>
          <a:prstGeom prst="rect">
            <a:avLst/>
          </a:prstGeom>
          <a:noFill/>
          <a:ln>
            <a:noFill/>
          </a:ln>
        </p:spPr>
        <p:txBody>
          <a:bodyPr wrap="none" anchor="t"/>
          <a:lstStyle>
            <a:lvl1pPr lvl="0">
              <a:defRPr/>
            </a:lvl1pPr>
          </a:lstStyle>
          <a:p>
            <a:pPr lvl="0"/>
            <a:r>
              <a:rPr lang="en-US" altLang="zh-TW" sz="1400" dirty="0" smtClean="0"/>
              <a:t>Unit : m/s</a:t>
            </a:r>
            <a:endParaRPr lang="en-US" altLang="zh-TW" sz="1400" baseline="30000" dirty="0" smtClean="0"/>
          </a:p>
        </p:txBody>
      </p:sp>
      <p:sp>
        <p:nvSpPr>
          <p:cNvPr id="17" name="文字方塊 16"/>
          <p:cNvSpPr txBox="1"/>
          <p:nvPr/>
        </p:nvSpPr>
        <p:spPr>
          <a:xfrm>
            <a:off x="11306374" y="6556760"/>
            <a:ext cx="989812" cy="256742"/>
          </a:xfrm>
          <a:prstGeom prst="rect">
            <a:avLst/>
          </a:prstGeom>
          <a:noFill/>
          <a:ln>
            <a:noFill/>
          </a:ln>
        </p:spPr>
        <p:txBody>
          <a:bodyPr wrap="none" anchor="t"/>
          <a:lstStyle>
            <a:lvl1pPr lvl="0">
              <a:defRPr/>
            </a:lvl1pPr>
          </a:lstStyle>
          <a:p>
            <a:pPr lvl="0"/>
            <a:r>
              <a:rPr lang="en-US" altLang="zh-TW" sz="1400" dirty="0" smtClean="0"/>
              <a:t>Unit : m/s</a:t>
            </a:r>
            <a:endParaRPr lang="en-US" altLang="zh-TW" sz="1400" baseline="30000" dirty="0" smtClean="0"/>
          </a:p>
        </p:txBody>
      </p:sp>
      <p:sp>
        <p:nvSpPr>
          <p:cNvPr id="19" name="文字方塊 18"/>
          <p:cNvSpPr txBox="1"/>
          <p:nvPr/>
        </p:nvSpPr>
        <p:spPr>
          <a:xfrm>
            <a:off x="791885" y="1734263"/>
            <a:ext cx="991227" cy="461665"/>
          </a:xfrm>
          <a:prstGeom prst="rect">
            <a:avLst/>
          </a:prstGeom>
          <a:noFill/>
        </p:spPr>
        <p:txBody>
          <a:bodyPr wrap="none" rtlCol="0">
            <a:spAutoFit/>
          </a:bodyPr>
          <a:lstStyle/>
          <a:p>
            <a:r>
              <a:rPr lang="en-US" altLang="zh-TW" sz="2400" b="1" dirty="0" smtClean="0"/>
              <a:t>Yunlin</a:t>
            </a:r>
            <a:endParaRPr lang="zh-TW" altLang="en-US" sz="2400" b="1" dirty="0"/>
          </a:p>
        </p:txBody>
      </p:sp>
      <p:sp>
        <p:nvSpPr>
          <p:cNvPr id="20" name="文字方塊 19"/>
          <p:cNvSpPr txBox="1"/>
          <p:nvPr/>
        </p:nvSpPr>
        <p:spPr>
          <a:xfrm>
            <a:off x="6742646" y="1722633"/>
            <a:ext cx="1334770" cy="461665"/>
          </a:xfrm>
          <a:prstGeom prst="rect">
            <a:avLst/>
          </a:prstGeom>
          <a:noFill/>
        </p:spPr>
        <p:txBody>
          <a:bodyPr wrap="none" rtlCol="0">
            <a:spAutoFit/>
          </a:bodyPr>
          <a:lstStyle/>
          <a:p>
            <a:r>
              <a:rPr lang="en-US" altLang="zh-TW" sz="2400" b="1" dirty="0" smtClean="0"/>
              <a:t>Taichung</a:t>
            </a:r>
            <a:endParaRPr lang="zh-TW" altLang="en-US" sz="2400" b="1" dirty="0"/>
          </a:p>
        </p:txBody>
      </p:sp>
    </p:spTree>
    <p:extLst>
      <p:ext uri="{BB962C8B-B14F-4D97-AF65-F5344CB8AC3E}">
        <p14:creationId xmlns:p14="http://schemas.microsoft.com/office/powerpoint/2010/main" val="3670900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字版面配置區 1"/>
          <p:cNvSpPr txBox="1">
            <a:spLocks/>
          </p:cNvSpPr>
          <p:nvPr/>
        </p:nvSpPr>
        <p:spPr>
          <a:xfrm>
            <a:off x="342900" y="671805"/>
            <a:ext cx="11849099" cy="6203270"/>
          </a:xfrm>
          <a:prstGeom prst="rect">
            <a:avLst/>
          </a:prstGeom>
          <a:solidFill>
            <a:schemeClr val="lt1"/>
          </a:solidFill>
          <a:ln>
            <a:noFill/>
          </a:ln>
        </p:spPr>
        <p:txBody>
          <a:bodyPr vert="horz" wrap="square" lIns="91440" tIns="45720" rIns="91440" bIns="45720" rtlCol="0" anchor="t">
            <a:normAutofit/>
          </a:bodyPr>
          <a:lstStyle>
            <a:lvl1pPr marL="228600" lvl="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en-US" altLang="zh-TW" sz="2600" dirty="0">
                <a:latin typeface="+mj-lt"/>
              </a:rPr>
              <a:t> </a:t>
            </a:r>
            <a:r>
              <a:rPr lang="en-US" altLang="zh-TW" sz="2700" dirty="0">
                <a:latin typeface="+mj-lt"/>
              </a:rPr>
              <a:t>CMAQ simulation with </a:t>
            </a:r>
            <a:r>
              <a:rPr lang="en-US" altLang="zh-TW" sz="2700" b="1" dirty="0">
                <a:solidFill>
                  <a:srgbClr val="FF0000"/>
                </a:solidFill>
                <a:latin typeface="+mj-lt"/>
              </a:rPr>
              <a:t>OBSNUD</a:t>
            </a:r>
            <a:r>
              <a:rPr lang="en-US" altLang="zh-TW" sz="2700" dirty="0">
                <a:solidFill>
                  <a:srgbClr val="FF0000"/>
                </a:solidFill>
                <a:latin typeface="+mj-lt"/>
              </a:rPr>
              <a:t> </a:t>
            </a:r>
            <a:r>
              <a:rPr lang="en-US" altLang="zh-TW" sz="2700" dirty="0">
                <a:latin typeface="+mj-lt"/>
              </a:rPr>
              <a:t>shows </a:t>
            </a:r>
            <a:r>
              <a:rPr lang="en-US" altLang="zh-TW" sz="2700" u="sng" dirty="0">
                <a:latin typeface="+mj-lt"/>
              </a:rPr>
              <a:t>weaker wind fields</a:t>
            </a:r>
            <a:r>
              <a:rPr lang="en-US" altLang="zh-TW" sz="2700" dirty="0">
                <a:latin typeface="+mj-lt"/>
              </a:rPr>
              <a:t> that accumulates </a:t>
            </a:r>
            <a:r>
              <a:rPr lang="en-US" altLang="zh-TW" sz="2700" dirty="0">
                <a:solidFill>
                  <a:srgbClr val="FF0000"/>
                </a:solidFill>
                <a:latin typeface="+mj-lt"/>
              </a:rPr>
              <a:t>more PM</a:t>
            </a:r>
            <a:r>
              <a:rPr lang="en-US" altLang="zh-TW" sz="2700" baseline="-25000" dirty="0">
                <a:solidFill>
                  <a:srgbClr val="FF0000"/>
                </a:solidFill>
                <a:latin typeface="+mj-lt"/>
              </a:rPr>
              <a:t>2.5</a:t>
            </a:r>
            <a:r>
              <a:rPr lang="en-US" altLang="zh-TW" sz="2700" dirty="0">
                <a:solidFill>
                  <a:srgbClr val="FF0000"/>
                </a:solidFill>
                <a:latin typeface="+mj-lt"/>
              </a:rPr>
              <a:t> </a:t>
            </a:r>
            <a:r>
              <a:rPr lang="en-US" altLang="zh-TW" sz="2700" dirty="0">
                <a:latin typeface="+mj-lt"/>
              </a:rPr>
              <a:t>near emission source region.</a:t>
            </a: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600" b="1" dirty="0"/>
              <a:t>Comparison of simulated PM</a:t>
            </a:r>
            <a:r>
              <a:rPr lang="en-US" altLang="zh-TW" sz="3600" b="1" baseline="-25000" dirty="0"/>
              <a:t>2.5</a:t>
            </a:r>
            <a:r>
              <a:rPr lang="en-US" altLang="zh-TW" sz="3600" b="1" dirty="0"/>
              <a:t> concentration</a:t>
            </a:r>
            <a:endParaRPr lang="zh-TW" altLang="en-US" sz="3600" b="1" baseline="-25000" dirty="0"/>
          </a:p>
        </p:txBody>
      </p:sp>
      <p:grpSp>
        <p:nvGrpSpPr>
          <p:cNvPr id="4" name="群組 3"/>
          <p:cNvGrpSpPr/>
          <p:nvPr/>
        </p:nvGrpSpPr>
        <p:grpSpPr>
          <a:xfrm>
            <a:off x="2792185" y="1583871"/>
            <a:ext cx="6915445" cy="5291204"/>
            <a:chOff x="2750588" y="1128426"/>
            <a:chExt cx="7230669" cy="5697362"/>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199" y="1128426"/>
              <a:ext cx="4763058" cy="2933709"/>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8199" y="3892079"/>
              <a:ext cx="4763058" cy="2933709"/>
            </a:xfrm>
            <a:prstGeom prst="rect">
              <a:avLst/>
            </a:prstGeom>
          </p:spPr>
        </p:pic>
        <p:grpSp>
          <p:nvGrpSpPr>
            <p:cNvPr id="2" name="群組 1"/>
            <p:cNvGrpSpPr/>
            <p:nvPr/>
          </p:nvGrpSpPr>
          <p:grpSpPr>
            <a:xfrm>
              <a:off x="2750588" y="1185576"/>
              <a:ext cx="2153224" cy="5426424"/>
              <a:chOff x="2022363" y="884038"/>
              <a:chExt cx="2312900" cy="5760174"/>
            </a:xfrm>
          </p:grpSpPr>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2363" y="884038"/>
                <a:ext cx="2312900" cy="2957965"/>
              </a:xfrm>
              <a:prstGeom prst="rect">
                <a:avLst/>
              </a:prstGeom>
            </p:spPr>
          </p:pic>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2363" y="3686247"/>
                <a:ext cx="2312900" cy="2957965"/>
              </a:xfrm>
              <a:prstGeom prst="rect">
                <a:avLst/>
              </a:prstGeom>
            </p:spPr>
          </p:pic>
        </p:grpSp>
      </p:grpSp>
      <p:sp>
        <p:nvSpPr>
          <p:cNvPr id="14" name="文字方塊 13"/>
          <p:cNvSpPr txBox="1"/>
          <p:nvPr/>
        </p:nvSpPr>
        <p:spPr>
          <a:xfrm>
            <a:off x="10032095" y="6268468"/>
            <a:ext cx="1466498" cy="514982"/>
          </a:xfrm>
          <a:prstGeom prst="rect">
            <a:avLst/>
          </a:prstGeom>
          <a:noFill/>
          <a:ln>
            <a:noFill/>
          </a:ln>
        </p:spPr>
        <p:txBody>
          <a:bodyPr wrap="none" anchor="t"/>
          <a:lstStyle>
            <a:lvl1pPr lvl="0">
              <a:defRPr/>
            </a:lvl1pPr>
          </a:lstStyle>
          <a:p>
            <a:pPr lvl="0"/>
            <a:r>
              <a:rPr lang="en-US" altLang="zh-TW" sz="1400" dirty="0" smtClean="0"/>
              <a:t>Color unit : </a:t>
            </a:r>
            <a:r>
              <a:rPr lang="en-US" altLang="zh-TW" sz="1400" dirty="0" err="1" smtClean="0"/>
              <a:t>μg</a:t>
            </a:r>
            <a:r>
              <a:rPr lang="en-US" altLang="zh-TW" sz="1400" dirty="0" smtClean="0"/>
              <a:t>/m</a:t>
            </a:r>
            <a:r>
              <a:rPr lang="en-US" altLang="zh-TW" sz="1400" baseline="30000" dirty="0" smtClean="0"/>
              <a:t>3</a:t>
            </a:r>
          </a:p>
          <a:p>
            <a:pPr lvl="0"/>
            <a:r>
              <a:rPr lang="en-US" altLang="zh-TW" sz="1400" dirty="0" smtClean="0"/>
              <a:t>Bar </a:t>
            </a:r>
            <a:r>
              <a:rPr lang="en-US" altLang="zh-TW" sz="1400" dirty="0"/>
              <a:t>unit </a:t>
            </a:r>
            <a:r>
              <a:rPr lang="en-US" altLang="zh-TW" sz="1400" dirty="0" smtClean="0"/>
              <a:t>: m/s</a:t>
            </a:r>
            <a:endParaRPr lang="en-US" altLang="zh-TW" sz="1400" baseline="30000" dirty="0" smtClean="0"/>
          </a:p>
        </p:txBody>
      </p:sp>
      <p:sp>
        <p:nvSpPr>
          <p:cNvPr id="16" name="矩形 15"/>
          <p:cNvSpPr/>
          <p:nvPr/>
        </p:nvSpPr>
        <p:spPr>
          <a:xfrm>
            <a:off x="6518601" y="1551213"/>
            <a:ext cx="1629355" cy="51587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7" name="群組 16"/>
          <p:cNvGrpSpPr/>
          <p:nvPr/>
        </p:nvGrpSpPr>
        <p:grpSpPr>
          <a:xfrm>
            <a:off x="1784971" y="1696669"/>
            <a:ext cx="947971" cy="3708665"/>
            <a:chOff x="653000" y="1045188"/>
            <a:chExt cx="947971" cy="3708665"/>
          </a:xfrm>
        </p:grpSpPr>
        <p:sp>
          <p:nvSpPr>
            <p:cNvPr id="21" name="文字方塊 20"/>
            <p:cNvSpPr txBox="1"/>
            <p:nvPr/>
          </p:nvSpPr>
          <p:spPr>
            <a:xfrm>
              <a:off x="653000" y="1045188"/>
              <a:ext cx="947971" cy="861774"/>
            </a:xfrm>
            <a:prstGeom prst="rect">
              <a:avLst/>
            </a:prstGeom>
            <a:noFill/>
          </p:spPr>
          <p:txBody>
            <a:bodyPr wrap="none" rtlCol="0">
              <a:spAutoFit/>
            </a:bodyPr>
            <a:lstStyle/>
            <a:p>
              <a:r>
                <a:rPr lang="en-US" altLang="zh-TW" sz="2500" b="1" dirty="0" smtClean="0">
                  <a:solidFill>
                    <a:srgbClr val="FF0000"/>
                  </a:solidFill>
                </a:rPr>
                <a:t> 1108</a:t>
              </a:r>
            </a:p>
            <a:p>
              <a:r>
                <a:rPr lang="en-US" altLang="zh-TW" sz="2500" b="1" dirty="0" smtClean="0">
                  <a:solidFill>
                    <a:srgbClr val="FF0000"/>
                  </a:solidFill>
                </a:rPr>
                <a:t>08LST</a:t>
              </a:r>
              <a:endParaRPr lang="zh-TW" altLang="en-US" sz="2500" b="1" dirty="0">
                <a:solidFill>
                  <a:srgbClr val="FF0000"/>
                </a:solidFill>
              </a:endParaRPr>
            </a:p>
          </p:txBody>
        </p:sp>
        <p:sp>
          <p:nvSpPr>
            <p:cNvPr id="22" name="文字方塊 21"/>
            <p:cNvSpPr txBox="1"/>
            <p:nvPr/>
          </p:nvSpPr>
          <p:spPr>
            <a:xfrm>
              <a:off x="653000" y="3892079"/>
              <a:ext cx="947971" cy="861774"/>
            </a:xfrm>
            <a:prstGeom prst="rect">
              <a:avLst/>
            </a:prstGeom>
            <a:noFill/>
          </p:spPr>
          <p:txBody>
            <a:bodyPr wrap="none" rtlCol="0">
              <a:spAutoFit/>
            </a:bodyPr>
            <a:lstStyle/>
            <a:p>
              <a:r>
                <a:rPr lang="en-US" altLang="zh-TW" sz="2500" b="1" dirty="0" smtClean="0">
                  <a:solidFill>
                    <a:srgbClr val="FF0000"/>
                  </a:solidFill>
                </a:rPr>
                <a:t> 1109</a:t>
              </a:r>
            </a:p>
            <a:p>
              <a:r>
                <a:rPr lang="en-US" altLang="zh-TW" sz="2500" b="1" dirty="0" smtClean="0">
                  <a:solidFill>
                    <a:srgbClr val="FF0000"/>
                  </a:solidFill>
                </a:rPr>
                <a:t>08LST</a:t>
              </a:r>
              <a:endParaRPr lang="zh-TW" altLang="en-US" sz="2500" b="1" dirty="0">
                <a:solidFill>
                  <a:srgbClr val="FF0000"/>
                </a:solidFill>
              </a:endParaRPr>
            </a:p>
          </p:txBody>
        </p:sp>
      </p:grpSp>
    </p:spTree>
    <p:extLst>
      <p:ext uri="{BB962C8B-B14F-4D97-AF65-F5344CB8AC3E}">
        <p14:creationId xmlns:p14="http://schemas.microsoft.com/office/powerpoint/2010/main" val="3513098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1"/>
          <p:cNvSpPr txBox="1">
            <a:spLocks/>
          </p:cNvSpPr>
          <p:nvPr/>
        </p:nvSpPr>
        <p:spPr>
          <a:xfrm>
            <a:off x="657225" y="992187"/>
            <a:ext cx="11004550" cy="5864225"/>
          </a:xfrm>
          <a:prstGeom prst="rect">
            <a:avLst/>
          </a:prstGeom>
          <a:solidFill>
            <a:schemeClr val="lt1"/>
          </a:solidFill>
          <a:ln>
            <a:noFill/>
          </a:ln>
        </p:spPr>
        <p:txBody>
          <a:bodyPr vert="horz" wrap="square" lIns="91440" tIns="45720" rIns="91440" bIns="45720" rtlCol="0" anchor="t">
            <a:normAutofit/>
          </a:bodyPr>
          <a:lstStyle>
            <a:lvl1pPr marL="228600" lvl="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TW" sz="2600" dirty="0" smtClean="0">
                <a:latin typeface="+mj-lt"/>
              </a:rPr>
              <a:t>Simulation periods: 2015/11/03 00UTC – 11 00UTC</a:t>
            </a:r>
          </a:p>
          <a:p>
            <a:pPr marL="0" indent="0">
              <a:buNone/>
            </a:pPr>
            <a:endParaRPr lang="en-US" altLang="zh-TW" sz="2600" dirty="0" smtClean="0">
              <a:latin typeface="+mj-lt"/>
            </a:endParaRPr>
          </a:p>
          <a:p>
            <a:pPr marL="0" indent="0">
              <a:buNone/>
            </a:pPr>
            <a:endParaRPr lang="en-US" altLang="zh-TW" sz="1000" dirty="0" smtClean="0">
              <a:latin typeface="+mj-lt"/>
            </a:endParaRPr>
          </a:p>
          <a:p>
            <a:pPr>
              <a:buFont typeface="Wingdings" panose="05000000000000000000" pitchFamily="2" charset="2"/>
              <a:buChar char="l"/>
            </a:pPr>
            <a:r>
              <a:rPr lang="en-US" altLang="zh-TW" sz="2600" dirty="0" smtClean="0">
                <a:latin typeface="+mj-lt"/>
              </a:rPr>
              <a:t> </a:t>
            </a:r>
            <a:r>
              <a:rPr lang="en-US" altLang="zh-TW" sz="2600" b="1" u="sng" dirty="0" smtClean="0">
                <a:latin typeface="+mj-lt"/>
              </a:rPr>
              <a:t>Taichung power plant </a:t>
            </a:r>
          </a:p>
          <a:p>
            <a:pPr marL="0" indent="0">
              <a:buNone/>
            </a:pPr>
            <a:r>
              <a:rPr lang="en-US" altLang="zh-TW" sz="2600" dirty="0" smtClean="0">
                <a:latin typeface="+mj-lt"/>
              </a:rPr>
              <a:t> </a:t>
            </a:r>
            <a:r>
              <a:rPr lang="en-US" altLang="zh-TW" sz="2400" dirty="0" smtClean="0">
                <a:latin typeface="+mj-lt"/>
              </a:rPr>
              <a:t>The largest coal-fired power plant in the world</a:t>
            </a:r>
          </a:p>
          <a:p>
            <a:pPr>
              <a:buFont typeface="Wingdings" panose="05000000000000000000" pitchFamily="2" charset="2"/>
              <a:buChar char="l"/>
            </a:pPr>
            <a:endParaRPr lang="en-US" altLang="zh-TW" sz="500" dirty="0" smtClean="0">
              <a:latin typeface="+mj-lt"/>
            </a:endParaRPr>
          </a:p>
          <a:p>
            <a:pPr>
              <a:buFont typeface="Wingdings" panose="05000000000000000000" pitchFamily="2" charset="2"/>
              <a:buChar char="l"/>
            </a:pPr>
            <a:r>
              <a:rPr lang="en-US" altLang="zh-TW" sz="2600" dirty="0" smtClean="0">
                <a:latin typeface="+mj-lt"/>
              </a:rPr>
              <a:t> </a:t>
            </a:r>
            <a:r>
              <a:rPr lang="en-US" altLang="zh-TW" sz="2600" b="1" u="sng" dirty="0" smtClean="0">
                <a:latin typeface="+mj-lt"/>
              </a:rPr>
              <a:t>Yunlin and Taichung</a:t>
            </a:r>
          </a:p>
          <a:p>
            <a:pPr marL="0" indent="0">
              <a:buNone/>
            </a:pPr>
            <a:r>
              <a:rPr lang="en-US" altLang="zh-TW" sz="2400" dirty="0" smtClean="0">
                <a:latin typeface="+mj-lt"/>
              </a:rPr>
              <a:t>Local emissions and metropolitan area </a:t>
            </a:r>
          </a:p>
          <a:p>
            <a:pPr>
              <a:buFont typeface="Wingdings" panose="05000000000000000000" pitchFamily="2" charset="2"/>
              <a:buChar char="l"/>
            </a:pPr>
            <a:endParaRPr lang="en-US" altLang="zh-TW" sz="500" dirty="0" smtClean="0">
              <a:latin typeface="+mj-lt"/>
            </a:endParaRPr>
          </a:p>
          <a:p>
            <a:pPr>
              <a:buFont typeface="Wingdings" panose="05000000000000000000" pitchFamily="2" charset="2"/>
              <a:buChar char="l"/>
            </a:pPr>
            <a:r>
              <a:rPr lang="en-US" altLang="zh-TW" sz="2600" dirty="0" smtClean="0">
                <a:latin typeface="+mj-lt"/>
              </a:rPr>
              <a:t> </a:t>
            </a:r>
            <a:r>
              <a:rPr lang="en-US" altLang="zh-TW" sz="2600" b="1" u="sng" dirty="0" err="1" smtClean="0">
                <a:latin typeface="+mj-lt"/>
              </a:rPr>
              <a:t>Mailiao</a:t>
            </a:r>
            <a:r>
              <a:rPr lang="en-US" altLang="zh-TW" sz="2600" b="1" u="sng" dirty="0" smtClean="0">
                <a:latin typeface="+mj-lt"/>
              </a:rPr>
              <a:t> industrial complex</a:t>
            </a:r>
          </a:p>
          <a:p>
            <a:pPr marL="0" lvl="0" indent="0">
              <a:buNone/>
            </a:pPr>
            <a:r>
              <a:rPr lang="en-US" altLang="zh-TW" sz="2400" dirty="0">
                <a:latin typeface="+mj-lt"/>
              </a:rPr>
              <a:t>The largest emission source in </a:t>
            </a:r>
            <a:r>
              <a:rPr lang="en-US" altLang="zh-TW" sz="2400" dirty="0" smtClean="0">
                <a:latin typeface="+mj-lt"/>
              </a:rPr>
              <a:t>Yunlin</a:t>
            </a:r>
            <a:endParaRPr lang="en-US" altLang="zh-TW" sz="2600" dirty="0" smtClean="0">
              <a:latin typeface="+mj-lt"/>
            </a:endParaRPr>
          </a:p>
          <a:p>
            <a:pPr marL="0" indent="0">
              <a:buFont typeface="Arial" panose="020B0604020202020204" pitchFamily="34" charset="0"/>
              <a:buNone/>
            </a:pPr>
            <a:r>
              <a:rPr lang="en-US" altLang="zh-TW" sz="2600" dirty="0" smtClean="0">
                <a:latin typeface="+mj-lt"/>
              </a:rPr>
              <a:t>     </a:t>
            </a: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dirty="0"/>
              <a:t>Design of Source Apportionment Experiments</a:t>
            </a:r>
            <a:endParaRPr lang="zh-TW" altLang="en-US" sz="4000" b="1" baseline="-25000" dirty="0"/>
          </a:p>
        </p:txBody>
      </p:sp>
      <p:grpSp>
        <p:nvGrpSpPr>
          <p:cNvPr id="9" name="群組 8"/>
          <p:cNvGrpSpPr/>
          <p:nvPr/>
        </p:nvGrpSpPr>
        <p:grpSpPr>
          <a:xfrm>
            <a:off x="6478085" y="1990248"/>
            <a:ext cx="5656764" cy="3868101"/>
            <a:chOff x="1780668" y="2429219"/>
            <a:chExt cx="8611851" cy="4225548"/>
          </a:xfrm>
        </p:grpSpPr>
        <p:grpSp>
          <p:nvGrpSpPr>
            <p:cNvPr id="10" name="群組 9"/>
            <p:cNvGrpSpPr/>
            <p:nvPr/>
          </p:nvGrpSpPr>
          <p:grpSpPr>
            <a:xfrm>
              <a:off x="1780668" y="2429219"/>
              <a:ext cx="8611851" cy="4225548"/>
              <a:chOff x="1780668" y="2429219"/>
              <a:chExt cx="8611851" cy="4225548"/>
            </a:xfrm>
          </p:grpSpPr>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480" y="2429219"/>
                <a:ext cx="8593039" cy="4225548"/>
              </a:xfrm>
              <a:prstGeom prst="rect">
                <a:avLst/>
              </a:prstGeom>
              <a:ln>
                <a:noFill/>
              </a:ln>
            </p:spPr>
            <p:style>
              <a:lnRef idx="2">
                <a:schemeClr val="dk1"/>
              </a:lnRef>
              <a:fillRef idx="1">
                <a:schemeClr val="lt1"/>
              </a:fillRef>
              <a:effectRef idx="0">
                <a:schemeClr val="dk1"/>
              </a:effectRef>
              <a:fontRef idx="minor">
                <a:schemeClr val="dk1"/>
              </a:fontRef>
            </p:style>
          </p:pic>
          <p:sp>
            <p:nvSpPr>
              <p:cNvPr id="17" name="矩形 16"/>
              <p:cNvSpPr/>
              <p:nvPr/>
            </p:nvSpPr>
            <p:spPr>
              <a:xfrm>
                <a:off x="2548265" y="4754748"/>
                <a:ext cx="132616" cy="188673"/>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8" name="矩形 17"/>
              <p:cNvSpPr/>
              <p:nvPr/>
            </p:nvSpPr>
            <p:spPr>
              <a:xfrm>
                <a:off x="3243090" y="3498723"/>
                <a:ext cx="166750" cy="198033"/>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9" name="文字方塊 18"/>
              <p:cNvSpPr txBox="1"/>
              <p:nvPr/>
            </p:nvSpPr>
            <p:spPr>
              <a:xfrm>
                <a:off x="1780668" y="4197867"/>
                <a:ext cx="1279849" cy="571570"/>
              </a:xfrm>
              <a:prstGeom prst="rect">
                <a:avLst/>
              </a:prstGeom>
              <a:noFill/>
            </p:spPr>
            <p:txBody>
              <a:bodyPr wrap="none" rtlCol="0">
                <a:spAutoFit/>
              </a:bodyPr>
              <a:lstStyle/>
              <a:p>
                <a:r>
                  <a:rPr lang="en-US" altLang="zh-TW" sz="1400" b="1" dirty="0" err="1" smtClean="0"/>
                  <a:t>Mailiao</a:t>
                </a:r>
                <a:r>
                  <a:rPr lang="en-US" altLang="zh-TW" sz="1400" b="1" dirty="0" smtClean="0"/>
                  <a:t> </a:t>
                </a:r>
              </a:p>
              <a:p>
                <a:r>
                  <a:rPr lang="en-US" altLang="zh-TW" sz="1400" b="1" dirty="0" smtClean="0"/>
                  <a:t>industry </a:t>
                </a:r>
              </a:p>
            </p:txBody>
          </p:sp>
          <p:sp>
            <p:nvSpPr>
              <p:cNvPr id="20" name="文字方塊 19"/>
              <p:cNvSpPr txBox="1"/>
              <p:nvPr/>
            </p:nvSpPr>
            <p:spPr>
              <a:xfrm>
                <a:off x="1829758" y="3001083"/>
                <a:ext cx="1779255" cy="571570"/>
              </a:xfrm>
              <a:prstGeom prst="rect">
                <a:avLst/>
              </a:prstGeom>
              <a:noFill/>
            </p:spPr>
            <p:txBody>
              <a:bodyPr wrap="none" rtlCol="0">
                <a:spAutoFit/>
              </a:bodyPr>
              <a:lstStyle/>
              <a:p>
                <a:r>
                  <a:rPr lang="en-US" altLang="zh-TW" sz="1400" b="1" dirty="0" smtClean="0"/>
                  <a:t>Taichung </a:t>
                </a:r>
              </a:p>
              <a:p>
                <a:r>
                  <a:rPr lang="en-US" altLang="zh-TW" sz="1400" b="1" dirty="0" smtClean="0"/>
                  <a:t>power plant  </a:t>
                </a:r>
              </a:p>
            </p:txBody>
          </p:sp>
        </p:grpSp>
        <p:grpSp>
          <p:nvGrpSpPr>
            <p:cNvPr id="11" name="群組 10"/>
            <p:cNvGrpSpPr/>
            <p:nvPr/>
          </p:nvGrpSpPr>
          <p:grpSpPr>
            <a:xfrm>
              <a:off x="4470494" y="3039976"/>
              <a:ext cx="1044414" cy="2342269"/>
              <a:chOff x="4470494" y="3039976"/>
              <a:chExt cx="1044414" cy="2342269"/>
            </a:xfrm>
          </p:grpSpPr>
          <p:sp>
            <p:nvSpPr>
              <p:cNvPr id="12" name="文字方塊 11"/>
              <p:cNvSpPr txBox="1"/>
              <p:nvPr/>
            </p:nvSpPr>
            <p:spPr>
              <a:xfrm>
                <a:off x="4470494" y="5013575"/>
                <a:ext cx="1044414" cy="368670"/>
              </a:xfrm>
              <a:prstGeom prst="rect">
                <a:avLst/>
              </a:prstGeom>
              <a:noFill/>
              <a:ln>
                <a:noFill/>
              </a:ln>
            </p:spPr>
            <p:txBody>
              <a:bodyPr wrap="none" anchor="t"/>
              <a:lstStyle>
                <a:lvl1pPr lvl="0">
                  <a:defRPr/>
                </a:lvl1pPr>
              </a:lstStyle>
              <a:p>
                <a:pPr lvl="0"/>
                <a:r>
                  <a:rPr lang="en-US" altLang="zh-TW" sz="1600" b="1" dirty="0" smtClean="0"/>
                  <a:t>Yunlin</a:t>
                </a:r>
                <a:endParaRPr lang="en-US" altLang="zh-TW" sz="2000" b="1" dirty="0" smtClean="0"/>
              </a:p>
            </p:txBody>
          </p:sp>
          <p:sp>
            <p:nvSpPr>
              <p:cNvPr id="14" name="文字方塊 13"/>
              <p:cNvSpPr txBox="1"/>
              <p:nvPr/>
            </p:nvSpPr>
            <p:spPr>
              <a:xfrm>
                <a:off x="4793169" y="3039976"/>
                <a:ext cx="721358" cy="368670"/>
              </a:xfrm>
              <a:prstGeom prst="rect">
                <a:avLst/>
              </a:prstGeom>
              <a:noFill/>
              <a:ln>
                <a:noFill/>
              </a:ln>
            </p:spPr>
            <p:txBody>
              <a:bodyPr wrap="none" anchor="t"/>
              <a:lstStyle>
                <a:lvl1pPr lvl="0">
                  <a:defRPr/>
                </a:lvl1pPr>
              </a:lstStyle>
              <a:p>
                <a:pPr lvl="0"/>
                <a:r>
                  <a:rPr lang="en-US" altLang="zh-TW" sz="1600" b="1" dirty="0" smtClean="0"/>
                  <a:t>Taichung</a:t>
                </a:r>
                <a:endParaRPr lang="en-US" altLang="zh-TW" sz="2000" b="1" dirty="0" smtClean="0"/>
              </a:p>
            </p:txBody>
          </p:sp>
        </p:grpSp>
      </p:grpSp>
      <p:sp>
        <p:nvSpPr>
          <p:cNvPr id="21" name="文字方塊 20"/>
          <p:cNvSpPr txBox="1"/>
          <p:nvPr/>
        </p:nvSpPr>
        <p:spPr>
          <a:xfrm>
            <a:off x="6647416" y="5647168"/>
            <a:ext cx="5255785" cy="477054"/>
          </a:xfrm>
          <a:prstGeom prst="rect">
            <a:avLst/>
          </a:prstGeom>
          <a:noFill/>
        </p:spPr>
        <p:txBody>
          <a:bodyPr wrap="square" rtlCol="0">
            <a:spAutoFit/>
          </a:bodyPr>
          <a:lstStyle/>
          <a:p>
            <a:pPr algn="ctr"/>
            <a:r>
              <a:rPr kumimoji="1" lang="en-US" altLang="zh-TW" sz="2500" b="1" u="sng" dirty="0" smtClean="0"/>
              <a:t>Taiwan Emission Inventory Data</a:t>
            </a:r>
            <a:endParaRPr kumimoji="1" lang="zh-TW" altLang="en-US" sz="2500" b="1" u="sng" dirty="0"/>
          </a:p>
        </p:txBody>
      </p:sp>
    </p:spTree>
    <p:extLst>
      <p:ext uri="{BB962C8B-B14F-4D97-AF65-F5344CB8AC3E}">
        <p14:creationId xmlns:p14="http://schemas.microsoft.com/office/powerpoint/2010/main" val="34948106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838200" y="365125"/>
            <a:ext cx="10515600" cy="6176962"/>
          </a:xfrm>
          <a:prstGeom prst="rect">
            <a:avLst/>
          </a:prstGeom>
          <a:noFill/>
        </p:spPr>
        <p:txBody>
          <a:bodyPr wrap="square" anchor="ctr"/>
          <a:lstStyle>
            <a:lvl1pPr lvl="0">
              <a:defRPr/>
            </a:lvl1pPr>
          </a:lstStyle>
          <a:p>
            <a:pPr lvl="0" algn="ctr"/>
            <a:r>
              <a:rPr lang="en-US" sz="6000" b="1" dirty="0" smtClean="0"/>
              <a:t>Discussion</a:t>
            </a:r>
            <a:endParaRPr sz="6000" b="1" dirty="0"/>
          </a:p>
        </p:txBody>
      </p:sp>
    </p:spTree>
    <p:extLst>
      <p:ext uri="{BB962C8B-B14F-4D97-AF65-F5344CB8AC3E}">
        <p14:creationId xmlns:p14="http://schemas.microsoft.com/office/powerpoint/2010/main" val="25427134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1"/>
          <p:cNvSpPr txBox="1">
            <a:spLocks/>
          </p:cNvSpPr>
          <p:nvPr/>
        </p:nvSpPr>
        <p:spPr>
          <a:xfrm>
            <a:off x="657225" y="992187"/>
            <a:ext cx="11004550" cy="5864225"/>
          </a:xfrm>
          <a:prstGeom prst="rect">
            <a:avLst/>
          </a:prstGeom>
          <a:solidFill>
            <a:schemeClr val="lt1"/>
          </a:solidFill>
          <a:ln>
            <a:noFill/>
          </a:ln>
        </p:spPr>
        <p:txBody>
          <a:bodyPr vert="horz" wrap="square" lIns="91440" tIns="45720" rIns="91440" bIns="45720" rtlCol="0" anchor="t">
            <a:normAutofit/>
          </a:bodyPr>
          <a:lstStyle>
            <a:lvl1pPr marL="228600" lvl="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sz="2600" dirty="0" smtClean="0">
              <a:latin typeface="+mj-lt"/>
            </a:endParaRPr>
          </a:p>
          <a:p>
            <a:pPr>
              <a:buFont typeface="Wingdings" panose="05000000000000000000" pitchFamily="2" charset="2"/>
              <a:buChar char="l"/>
            </a:pPr>
            <a:r>
              <a:rPr lang="en-US" altLang="zh-TW" sz="2600" dirty="0" smtClean="0">
                <a:latin typeface="+mj-lt"/>
              </a:rPr>
              <a:t> </a:t>
            </a:r>
            <a:r>
              <a:rPr lang="en-US" altLang="zh-TW" sz="2600" b="1" u="sng" dirty="0" smtClean="0">
                <a:latin typeface="+mj-lt"/>
              </a:rPr>
              <a:t>Taichung power plant : point source</a:t>
            </a:r>
            <a:endParaRPr lang="en-US" altLang="zh-TW" sz="2600" b="1" u="sng" dirty="0">
              <a:latin typeface="+mj-lt"/>
            </a:endParaRPr>
          </a:p>
          <a:p>
            <a:pPr marL="0" indent="0">
              <a:buNone/>
            </a:pPr>
            <a:r>
              <a:rPr lang="en-US" altLang="zh-TW" sz="2600" dirty="0" smtClean="0">
                <a:latin typeface="+mj-lt"/>
              </a:rPr>
              <a:t>  - </a:t>
            </a:r>
            <a:r>
              <a:rPr lang="en-US" altLang="zh-TW" sz="2600" b="1" dirty="0" smtClean="0">
                <a:latin typeface="+mj-lt"/>
              </a:rPr>
              <a:t>BFM</a:t>
            </a:r>
            <a:r>
              <a:rPr lang="en-US" altLang="zh-TW" sz="2600" dirty="0" smtClean="0">
                <a:latin typeface="+mj-lt"/>
              </a:rPr>
              <a:t> : zero-out</a:t>
            </a:r>
          </a:p>
          <a:p>
            <a:pPr marL="0" indent="0">
              <a:buNone/>
            </a:pPr>
            <a:r>
              <a:rPr lang="en-US" altLang="zh-TW" sz="2600" dirty="0">
                <a:latin typeface="+mj-lt"/>
              </a:rPr>
              <a:t> </a:t>
            </a:r>
            <a:r>
              <a:rPr lang="en-US" altLang="zh-TW" sz="2600" dirty="0" smtClean="0">
                <a:latin typeface="+mj-lt"/>
              </a:rPr>
              <a:t>    </a:t>
            </a:r>
            <a:r>
              <a:rPr lang="en-US" altLang="zh-TW" sz="2600" dirty="0" err="1" smtClean="0">
                <a:latin typeface="+mj-lt"/>
              </a:rPr>
              <a:t>TCplant.SOX</a:t>
            </a:r>
            <a:endParaRPr lang="en-US" altLang="zh-TW" sz="2600" dirty="0" smtClean="0">
              <a:latin typeface="+mj-lt"/>
            </a:endParaRPr>
          </a:p>
          <a:p>
            <a:pPr marL="0" indent="0">
              <a:buNone/>
            </a:pPr>
            <a:r>
              <a:rPr lang="en-US" altLang="zh-TW" sz="2600" dirty="0">
                <a:latin typeface="+mj-lt"/>
              </a:rPr>
              <a:t> </a:t>
            </a:r>
            <a:r>
              <a:rPr lang="en-US" altLang="zh-TW" sz="2600" dirty="0" smtClean="0">
                <a:latin typeface="+mj-lt"/>
              </a:rPr>
              <a:t>    </a:t>
            </a:r>
            <a:r>
              <a:rPr lang="en-US" altLang="zh-TW" sz="2600" dirty="0" err="1" smtClean="0">
                <a:latin typeface="+mj-lt"/>
              </a:rPr>
              <a:t>TCplant.NOX</a:t>
            </a:r>
            <a:endParaRPr lang="en-US" altLang="zh-TW" sz="2600" dirty="0" smtClean="0">
              <a:latin typeface="+mj-lt"/>
            </a:endParaRPr>
          </a:p>
          <a:p>
            <a:pPr marL="0" indent="0">
              <a:buNone/>
            </a:pPr>
            <a:r>
              <a:rPr lang="en-US" altLang="zh-TW" sz="500" dirty="0">
                <a:latin typeface="+mj-lt"/>
              </a:rPr>
              <a:t> </a:t>
            </a:r>
            <a:r>
              <a:rPr lang="en-US" altLang="zh-TW" sz="500" dirty="0" smtClean="0">
                <a:latin typeface="+mj-lt"/>
              </a:rPr>
              <a:t> </a:t>
            </a:r>
          </a:p>
          <a:p>
            <a:pPr marL="0" indent="0">
              <a:buNone/>
            </a:pPr>
            <a:r>
              <a:rPr lang="en-US" altLang="zh-TW" sz="2600" dirty="0" smtClean="0">
                <a:latin typeface="+mj-lt"/>
              </a:rPr>
              <a:t>  - </a:t>
            </a:r>
            <a:r>
              <a:rPr lang="en-US" altLang="zh-TW" sz="2600" b="1" dirty="0" smtClean="0">
                <a:latin typeface="+mj-lt"/>
              </a:rPr>
              <a:t>ISAM</a:t>
            </a:r>
            <a:r>
              <a:rPr lang="en-US" altLang="zh-TW" sz="2600" dirty="0" smtClean="0">
                <a:latin typeface="+mj-lt"/>
              </a:rPr>
              <a:t> </a:t>
            </a:r>
          </a:p>
          <a:p>
            <a:pPr marL="0" indent="0">
              <a:buNone/>
            </a:pPr>
            <a:r>
              <a:rPr lang="en-US" altLang="zh-TW" sz="2600" dirty="0">
                <a:latin typeface="+mj-lt"/>
              </a:rPr>
              <a:t> </a:t>
            </a:r>
            <a:r>
              <a:rPr lang="en-US" altLang="zh-TW" sz="2600" dirty="0" smtClean="0">
                <a:latin typeface="+mj-lt"/>
              </a:rPr>
              <a:t>    Sulfate and nitrate</a:t>
            </a:r>
          </a:p>
          <a:p>
            <a:pPr marL="0" indent="0">
              <a:buNone/>
            </a:pPr>
            <a:endParaRPr lang="en-US" altLang="zh-TW" sz="2600" dirty="0">
              <a:latin typeface="+mj-lt"/>
            </a:endParaRPr>
          </a:p>
          <a:p>
            <a:pPr marL="0" indent="0">
              <a:buNone/>
            </a:pPr>
            <a:endParaRPr lang="en-US" altLang="zh-TW" sz="2600" dirty="0" smtClean="0">
              <a:latin typeface="+mj-lt"/>
            </a:endParaRPr>
          </a:p>
          <a:p>
            <a:pPr marL="0" indent="0">
              <a:buNone/>
            </a:pPr>
            <a:r>
              <a:rPr lang="zh-TW" altLang="en-US" sz="3000" b="1" u="sng" dirty="0" smtClean="0">
                <a:solidFill>
                  <a:srgbClr val="FF0000"/>
                </a:solidFill>
                <a:latin typeface="+mj-lt"/>
              </a:rPr>
              <a:t>→ </a:t>
            </a:r>
            <a:r>
              <a:rPr lang="en-US" altLang="zh-TW" sz="3000" b="1" u="sng" dirty="0" smtClean="0">
                <a:solidFill>
                  <a:srgbClr val="FF0000"/>
                </a:solidFill>
                <a:latin typeface="+mj-lt"/>
              </a:rPr>
              <a:t>compare results between BFM and ISAM</a:t>
            </a: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u="sng" dirty="0"/>
              <a:t>1</a:t>
            </a:r>
            <a:r>
              <a:rPr lang="en-US" altLang="zh-TW" sz="4000" b="1" u="sng" baseline="30000" dirty="0"/>
              <a:t>St</a:t>
            </a:r>
            <a:r>
              <a:rPr lang="en-US" altLang="zh-TW" sz="4000" b="1" u="sng" dirty="0"/>
              <a:t> Source Apportionment Experiment</a:t>
            </a:r>
            <a:endParaRPr lang="zh-TW" altLang="en-US" sz="4000" b="1" u="sng" baseline="-25000" dirty="0"/>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970" y="1810546"/>
            <a:ext cx="3695946" cy="4227505"/>
          </a:xfrm>
          <a:prstGeom prst="rect">
            <a:avLst/>
          </a:prstGeom>
        </p:spPr>
      </p:pic>
      <p:graphicFrame>
        <p:nvGraphicFramePr>
          <p:cNvPr id="7" name="表格 6"/>
          <p:cNvGraphicFramePr>
            <a:graphicFrameLocks noGrp="1"/>
          </p:cNvGraphicFramePr>
          <p:nvPr>
            <p:extLst>
              <p:ext uri="{D42A27DB-BD31-4B8C-83A1-F6EECF244321}">
                <p14:modId xmlns:p14="http://schemas.microsoft.com/office/powerpoint/2010/main" val="1348082087"/>
              </p:ext>
            </p:extLst>
          </p:nvPr>
        </p:nvGraphicFramePr>
        <p:xfrm>
          <a:off x="3897953" y="2604023"/>
          <a:ext cx="4124959" cy="2288131"/>
        </p:xfrm>
        <a:graphic>
          <a:graphicData uri="http://schemas.openxmlformats.org/drawingml/2006/table">
            <a:tbl>
              <a:tblPr firstRow="1" bandRow="1">
                <a:tableStyleId>{5C22544A-7EE6-4342-B048-85BDC9FD1C3A}</a:tableStyleId>
              </a:tblPr>
              <a:tblGrid>
                <a:gridCol w="1276667"/>
                <a:gridCol w="1489329"/>
                <a:gridCol w="1358963"/>
              </a:tblGrid>
              <a:tr h="459331">
                <a:tc>
                  <a:txBody>
                    <a:bodyPr/>
                    <a:lstStyle/>
                    <a:p>
                      <a:pPr algn="ctr"/>
                      <a:endParaRPr lang="zh-TW" altLang="en-US" sz="2400" dirty="0">
                        <a:solidFill>
                          <a:schemeClr val="tx1"/>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smtClean="0">
                          <a:solidFill>
                            <a:schemeClr val="tx1"/>
                          </a:solidFill>
                          <a:latin typeface="+mn-lt"/>
                          <a:ea typeface="微軟正黑體" panose="020B0604030504040204" pitchFamily="34" charset="-120"/>
                        </a:rPr>
                        <a:t>tons/year</a:t>
                      </a:r>
                      <a:endParaRPr lang="zh-TW" altLang="en-US" sz="2400" dirty="0">
                        <a:solidFill>
                          <a:schemeClr val="tx1"/>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u="none" dirty="0" smtClean="0">
                          <a:solidFill>
                            <a:schemeClr val="tx1"/>
                          </a:solidFill>
                          <a:latin typeface="+mn-lt"/>
                          <a:ea typeface="微軟正黑體" panose="020B0604030504040204" pitchFamily="34" charset="-120"/>
                        </a:rPr>
                        <a:t>region.%</a:t>
                      </a:r>
                      <a:endParaRPr lang="zh-TW" altLang="en-US" sz="2400" u="none" dirty="0">
                        <a:solidFill>
                          <a:schemeClr val="tx1"/>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7829">
                <a:tc>
                  <a:txBody>
                    <a:bodyPr/>
                    <a:lstStyle/>
                    <a:p>
                      <a:pPr algn="ctr"/>
                      <a:r>
                        <a:rPr lang="en-US" altLang="zh-TW" sz="2400" dirty="0" smtClean="0">
                          <a:latin typeface="+mn-lt"/>
                          <a:ea typeface="微軟正黑體" panose="020B0604030504040204" pitchFamily="34" charset="-120"/>
                        </a:rPr>
                        <a:t>PM</a:t>
                      </a:r>
                      <a:r>
                        <a:rPr lang="en-US" altLang="zh-TW" sz="2400" baseline="-25000" dirty="0" smtClean="0">
                          <a:latin typeface="+mn-lt"/>
                          <a:ea typeface="微軟正黑體" panose="020B0604030504040204" pitchFamily="34" charset="-120"/>
                        </a:rPr>
                        <a:t>2.5</a:t>
                      </a:r>
                      <a:endParaRPr lang="zh-TW" altLang="en-US" sz="2400" baseline="-25000" dirty="0">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TW" sz="2400" dirty="0" smtClean="0">
                          <a:latin typeface="+mn-lt"/>
                          <a:ea typeface="微軟正黑體" panose="020B0604030504040204" pitchFamily="34" charset="-120"/>
                        </a:rPr>
                        <a:t>1293.54</a:t>
                      </a:r>
                      <a:endParaRPr lang="zh-TW" altLang="en-US" sz="2400" dirty="0">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smtClean="0">
                          <a:latin typeface="+mn-lt"/>
                          <a:ea typeface="微軟正黑體" panose="020B0604030504040204" pitchFamily="34" charset="-120"/>
                        </a:rPr>
                        <a:t>72.6%</a:t>
                      </a:r>
                      <a:endParaRPr lang="zh-TW" altLang="en-US" sz="2400" dirty="0">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7829">
                <a:tc>
                  <a:txBody>
                    <a:bodyPr/>
                    <a:lstStyle/>
                    <a:p>
                      <a:pPr algn="ctr"/>
                      <a:r>
                        <a:rPr lang="en-US" altLang="zh-TW" sz="2400" dirty="0" smtClean="0">
                          <a:solidFill>
                            <a:srgbClr val="FF0000"/>
                          </a:solidFill>
                          <a:latin typeface="+mn-lt"/>
                          <a:ea typeface="微軟正黑體" panose="020B0604030504040204" pitchFamily="34" charset="-120"/>
                        </a:rPr>
                        <a:t>SO</a:t>
                      </a:r>
                      <a:r>
                        <a:rPr lang="en-US" altLang="zh-TW" sz="2400" baseline="-25000" dirty="0" smtClean="0">
                          <a:solidFill>
                            <a:srgbClr val="FF0000"/>
                          </a:solidFill>
                          <a:latin typeface="+mn-lt"/>
                          <a:ea typeface="微軟正黑體" panose="020B0604030504040204" pitchFamily="34" charset="-120"/>
                        </a:rPr>
                        <a:t>X</a:t>
                      </a:r>
                      <a:endParaRPr lang="zh-TW" altLang="en-US" sz="2400" baseline="-25000" dirty="0">
                        <a:solidFill>
                          <a:srgbClr val="FF0000"/>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TW" sz="2400" dirty="0" smtClean="0">
                          <a:solidFill>
                            <a:schemeClr val="tx1"/>
                          </a:solidFill>
                          <a:latin typeface="+mn-lt"/>
                          <a:ea typeface="微軟正黑體" panose="020B0604030504040204" pitchFamily="34" charset="-120"/>
                        </a:rPr>
                        <a:t>15319.21</a:t>
                      </a:r>
                      <a:endParaRPr lang="zh-TW" altLang="en-US" sz="2400" dirty="0">
                        <a:solidFill>
                          <a:schemeClr val="tx1"/>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smtClean="0">
                          <a:solidFill>
                            <a:srgbClr val="FF0000"/>
                          </a:solidFill>
                          <a:latin typeface="+mn-lt"/>
                          <a:ea typeface="微軟正黑體" panose="020B0604030504040204" pitchFamily="34" charset="-120"/>
                        </a:rPr>
                        <a:t>93.2%</a:t>
                      </a:r>
                      <a:endParaRPr lang="zh-TW" altLang="en-US" sz="2400" dirty="0">
                        <a:solidFill>
                          <a:srgbClr val="FF0000"/>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7829">
                <a:tc>
                  <a:txBody>
                    <a:bodyPr/>
                    <a:lstStyle/>
                    <a:p>
                      <a:pPr algn="ctr"/>
                      <a:r>
                        <a:rPr lang="en-US" altLang="zh-TW" sz="2400" dirty="0" smtClean="0">
                          <a:solidFill>
                            <a:srgbClr val="FF0000"/>
                          </a:solidFill>
                          <a:latin typeface="+mn-lt"/>
                          <a:ea typeface="微軟正黑體" panose="020B0604030504040204" pitchFamily="34" charset="-120"/>
                        </a:rPr>
                        <a:t>NO</a:t>
                      </a:r>
                      <a:r>
                        <a:rPr lang="en-US" altLang="zh-TW" sz="2400" baseline="-25000" dirty="0" smtClean="0">
                          <a:solidFill>
                            <a:srgbClr val="FF0000"/>
                          </a:solidFill>
                          <a:latin typeface="+mn-lt"/>
                          <a:ea typeface="微軟正黑體" panose="020B0604030504040204" pitchFamily="34" charset="-120"/>
                        </a:rPr>
                        <a:t>X</a:t>
                      </a:r>
                      <a:endParaRPr lang="zh-TW" altLang="en-US" sz="2400" baseline="-25000" dirty="0">
                        <a:solidFill>
                          <a:srgbClr val="FF0000"/>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TW" sz="2400" dirty="0" smtClean="0">
                          <a:solidFill>
                            <a:schemeClr val="tx1"/>
                          </a:solidFill>
                          <a:latin typeface="+mn-lt"/>
                          <a:ea typeface="微軟正黑體" panose="020B0604030504040204" pitchFamily="34" charset="-120"/>
                        </a:rPr>
                        <a:t>24923.36</a:t>
                      </a:r>
                      <a:endParaRPr lang="zh-TW" altLang="en-US" sz="2400" dirty="0">
                        <a:solidFill>
                          <a:schemeClr val="tx1"/>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smtClean="0">
                          <a:solidFill>
                            <a:srgbClr val="FF0000"/>
                          </a:solidFill>
                          <a:latin typeface="+mn-lt"/>
                          <a:ea typeface="微軟正黑體" panose="020B0604030504040204" pitchFamily="34" charset="-120"/>
                        </a:rPr>
                        <a:t>95.0%</a:t>
                      </a:r>
                      <a:endParaRPr lang="zh-TW" altLang="en-US" sz="2400" dirty="0">
                        <a:solidFill>
                          <a:srgbClr val="FF0000"/>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7829">
                <a:tc>
                  <a:txBody>
                    <a:bodyPr/>
                    <a:lstStyle/>
                    <a:p>
                      <a:pPr algn="ctr"/>
                      <a:r>
                        <a:rPr lang="en-US" altLang="zh-TW" sz="2400" dirty="0" smtClean="0">
                          <a:latin typeface="+mn-lt"/>
                          <a:ea typeface="微軟正黑體" panose="020B0604030504040204" pitchFamily="34" charset="-120"/>
                        </a:rPr>
                        <a:t>CO</a:t>
                      </a:r>
                      <a:endParaRPr lang="zh-TW" altLang="en-US" sz="2400" dirty="0">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TW" sz="2400" dirty="0" smtClean="0">
                          <a:solidFill>
                            <a:schemeClr val="tx1"/>
                          </a:solidFill>
                          <a:latin typeface="+mn-lt"/>
                          <a:ea typeface="微軟正黑體" panose="020B0604030504040204" pitchFamily="34" charset="-120"/>
                        </a:rPr>
                        <a:t>3969.47</a:t>
                      </a:r>
                      <a:endParaRPr lang="zh-TW" altLang="en-US" sz="2400" dirty="0">
                        <a:solidFill>
                          <a:schemeClr val="tx1"/>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smtClean="0">
                          <a:solidFill>
                            <a:schemeClr val="tx1"/>
                          </a:solidFill>
                          <a:latin typeface="+mn-lt"/>
                          <a:ea typeface="微軟正黑體" panose="020B0604030504040204" pitchFamily="34" charset="-120"/>
                        </a:rPr>
                        <a:t>93.6%</a:t>
                      </a:r>
                      <a:endParaRPr lang="zh-TW" altLang="en-US" sz="2400" dirty="0">
                        <a:solidFill>
                          <a:schemeClr val="tx1"/>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6" name="直線接點 5"/>
          <p:cNvCxnSpPr/>
          <p:nvPr/>
        </p:nvCxnSpPr>
        <p:spPr>
          <a:xfrm flipH="1">
            <a:off x="9218427" y="3678865"/>
            <a:ext cx="191386" cy="2348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9732335" y="4192770"/>
            <a:ext cx="191386" cy="2348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9207795" y="3668232"/>
            <a:ext cx="524540" cy="6211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H="1">
            <a:off x="9399180" y="3827722"/>
            <a:ext cx="524540" cy="6211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321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字版面配置區 1"/>
          <p:cNvSpPr txBox="1">
            <a:spLocks/>
          </p:cNvSpPr>
          <p:nvPr/>
        </p:nvSpPr>
        <p:spPr>
          <a:xfrm>
            <a:off x="657224" y="788671"/>
            <a:ext cx="11534775" cy="6067742"/>
          </a:xfrm>
          <a:prstGeom prst="rect">
            <a:avLst/>
          </a:prstGeom>
          <a:solidFill>
            <a:schemeClr val="lt1"/>
          </a:solidFill>
          <a:ln>
            <a:noFill/>
          </a:ln>
        </p:spPr>
        <p:txBody>
          <a:bodyPr vert="horz" wrap="square" lIns="91440" tIns="45720" rIns="91440" bIns="45720" rtlCol="0" anchor="t">
            <a:normAutofit/>
          </a:bodyPr>
          <a:lstStyle>
            <a:lvl1pPr marL="228600" lvl="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en-US" altLang="zh-TW" sz="2600" dirty="0" smtClean="0">
                <a:latin typeface="+mj-lt"/>
              </a:rPr>
              <a:t> Simulated patterns were similar between BFM and ISAM.</a:t>
            </a:r>
          </a:p>
          <a:p>
            <a:pPr>
              <a:buFont typeface="Wingdings" panose="05000000000000000000" pitchFamily="2" charset="2"/>
              <a:buChar char="l"/>
            </a:pPr>
            <a:r>
              <a:rPr lang="en-US" altLang="zh-TW" sz="2600" dirty="0">
                <a:latin typeface="+mj-lt"/>
              </a:rPr>
              <a:t> </a:t>
            </a:r>
            <a:r>
              <a:rPr lang="en-US" altLang="zh-TW" sz="2600" dirty="0" smtClean="0">
                <a:latin typeface="+mj-lt"/>
              </a:rPr>
              <a:t>Emission source contribution area were different on Nov 8 and Nov 9.</a:t>
            </a:r>
          </a:p>
          <a:p>
            <a:pPr>
              <a:buFont typeface="Wingdings" panose="05000000000000000000" pitchFamily="2" charset="2"/>
              <a:buChar char="l"/>
            </a:pPr>
            <a:r>
              <a:rPr lang="en-US" altLang="zh-TW" sz="2600" dirty="0">
                <a:latin typeface="+mj-lt"/>
              </a:rPr>
              <a:t> </a:t>
            </a:r>
            <a:r>
              <a:rPr lang="en-US" altLang="zh-TW" sz="2600" b="1" dirty="0" smtClean="0">
                <a:solidFill>
                  <a:srgbClr val="FF0000"/>
                </a:solidFill>
                <a:latin typeface="+mj-lt"/>
              </a:rPr>
              <a:t>ISAM calculated higher </a:t>
            </a:r>
            <a:r>
              <a:rPr lang="en-US" altLang="zh-TW" sz="2600" b="1" dirty="0">
                <a:solidFill>
                  <a:srgbClr val="FF0000"/>
                </a:solidFill>
                <a:latin typeface="+mj-lt"/>
              </a:rPr>
              <a:t>contributions </a:t>
            </a:r>
            <a:r>
              <a:rPr lang="en-US" altLang="zh-TW" sz="2600" dirty="0" smtClean="0">
                <a:latin typeface="+mj-lt"/>
              </a:rPr>
              <a:t>(about 0.4-0.6 </a:t>
            </a:r>
            <a:r>
              <a:rPr lang="en-US" altLang="zh-TW" sz="2600" dirty="0" err="1" smtClean="0">
                <a:latin typeface="+mj-lt"/>
              </a:rPr>
              <a:t>μg</a:t>
            </a:r>
            <a:r>
              <a:rPr lang="en-US" altLang="zh-TW" sz="2600" dirty="0" smtClean="0">
                <a:latin typeface="+mj-lt"/>
              </a:rPr>
              <a:t>/m</a:t>
            </a:r>
            <a:r>
              <a:rPr lang="en-US" altLang="zh-TW" sz="2600" baseline="30000" dirty="0" smtClean="0">
                <a:latin typeface="+mj-lt"/>
              </a:rPr>
              <a:t>3</a:t>
            </a:r>
            <a:r>
              <a:rPr lang="en-US" altLang="zh-TW" sz="2600" dirty="0" smtClean="0">
                <a:latin typeface="+mj-lt"/>
              </a:rPr>
              <a:t>) in Yunlin and location </a:t>
            </a:r>
            <a:r>
              <a:rPr lang="en-US" altLang="zh-TW" sz="2600" dirty="0">
                <a:latin typeface="+mj-lt"/>
              </a:rPr>
              <a:t>of maximum value was </a:t>
            </a:r>
            <a:r>
              <a:rPr lang="en-US" altLang="zh-TW" sz="2600" dirty="0" smtClean="0">
                <a:latin typeface="+mj-lt"/>
              </a:rPr>
              <a:t>closer </a:t>
            </a:r>
            <a:r>
              <a:rPr lang="en-US" altLang="zh-TW" sz="2600" dirty="0">
                <a:latin typeface="+mj-lt"/>
              </a:rPr>
              <a:t>to emission </a:t>
            </a:r>
            <a:r>
              <a:rPr lang="en-US" altLang="zh-TW" sz="2600" dirty="0" smtClean="0">
                <a:latin typeface="+mj-lt"/>
              </a:rPr>
              <a:t>sources than BFM. </a:t>
            </a: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b="1" u="sng" dirty="0"/>
              <a:t>BFM vs ISAM</a:t>
            </a:r>
            <a:r>
              <a:rPr lang="en-US" altLang="zh-TW" sz="4800" b="1" dirty="0"/>
              <a:t> </a:t>
            </a:r>
            <a:r>
              <a:rPr lang="en-US" altLang="zh-TW" sz="3200" b="1" dirty="0"/>
              <a:t>(</a:t>
            </a:r>
            <a:r>
              <a:rPr lang="en-US" altLang="zh-TW" sz="3200" b="1" dirty="0" err="1"/>
              <a:t>TCplant</a:t>
            </a:r>
            <a:r>
              <a:rPr lang="en-US" altLang="zh-TW" sz="3200" b="1" dirty="0"/>
              <a:t>:  </a:t>
            </a:r>
            <a:r>
              <a:rPr lang="en-US" altLang="zh-TW" sz="3200" b="1" dirty="0">
                <a:solidFill>
                  <a:srgbClr val="FF0000"/>
                </a:solidFill>
              </a:rPr>
              <a:t>SO</a:t>
            </a:r>
            <a:r>
              <a:rPr lang="en-US" altLang="zh-TW" sz="3200" b="1" baseline="-25000" dirty="0">
                <a:solidFill>
                  <a:srgbClr val="FF0000"/>
                </a:solidFill>
              </a:rPr>
              <a:t>X</a:t>
            </a:r>
            <a:r>
              <a:rPr lang="en-US" altLang="zh-TW" sz="3200" b="1" dirty="0">
                <a:solidFill>
                  <a:srgbClr val="FF0000"/>
                </a:solidFill>
              </a:rPr>
              <a:t>-SO</a:t>
            </a:r>
            <a:r>
              <a:rPr lang="en-US" altLang="zh-TW" sz="3200" b="1" baseline="-25000" dirty="0">
                <a:solidFill>
                  <a:srgbClr val="FF0000"/>
                </a:solidFill>
              </a:rPr>
              <a:t>4</a:t>
            </a:r>
            <a:r>
              <a:rPr lang="en-US" altLang="zh-TW" sz="3200" b="1" dirty="0">
                <a:solidFill>
                  <a:srgbClr val="FF0000"/>
                </a:solidFill>
              </a:rPr>
              <a:t> </a:t>
            </a:r>
            <a:r>
              <a:rPr lang="en-US" altLang="zh-TW" sz="3200" b="1" dirty="0"/>
              <a:t>)</a:t>
            </a:r>
            <a:endParaRPr lang="zh-TW" altLang="en-US" sz="3200" b="1" baseline="-25000" dirty="0"/>
          </a:p>
        </p:txBody>
      </p:sp>
      <p:grpSp>
        <p:nvGrpSpPr>
          <p:cNvPr id="4" name="群組 3"/>
          <p:cNvGrpSpPr/>
          <p:nvPr/>
        </p:nvGrpSpPr>
        <p:grpSpPr>
          <a:xfrm>
            <a:off x="207244" y="3036399"/>
            <a:ext cx="11810170" cy="3854259"/>
            <a:chOff x="254834" y="1774883"/>
            <a:chExt cx="11810170" cy="3854259"/>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34" y="1774883"/>
              <a:ext cx="5905085" cy="3596768"/>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9919" y="1774883"/>
              <a:ext cx="5905085" cy="3596768"/>
            </a:xfrm>
            <a:prstGeom prst="rect">
              <a:avLst/>
            </a:prstGeom>
          </p:spPr>
        </p:pic>
        <p:sp>
          <p:nvSpPr>
            <p:cNvPr id="14" name="文字方塊 13"/>
            <p:cNvSpPr txBox="1"/>
            <p:nvPr/>
          </p:nvSpPr>
          <p:spPr>
            <a:xfrm>
              <a:off x="10598506" y="5114160"/>
              <a:ext cx="1466498" cy="514982"/>
            </a:xfrm>
            <a:prstGeom prst="rect">
              <a:avLst/>
            </a:prstGeom>
            <a:noFill/>
            <a:ln>
              <a:noFill/>
            </a:ln>
          </p:spPr>
          <p:txBody>
            <a:bodyPr wrap="none" anchor="t"/>
            <a:lstStyle>
              <a:lvl1pPr lvl="0">
                <a:defRPr/>
              </a:lvl1pPr>
            </a:lstStyle>
            <a:p>
              <a:pPr lvl="0"/>
              <a:r>
                <a:rPr lang="en-US" altLang="zh-TW" sz="1400" dirty="0" smtClean="0"/>
                <a:t>Color unit : </a:t>
              </a:r>
              <a:r>
                <a:rPr lang="en-US" altLang="zh-TW" sz="1400" dirty="0" err="1" smtClean="0"/>
                <a:t>μg</a:t>
              </a:r>
              <a:r>
                <a:rPr lang="en-US" altLang="zh-TW" sz="1400" dirty="0" smtClean="0"/>
                <a:t>/m</a:t>
              </a:r>
              <a:r>
                <a:rPr lang="en-US" altLang="zh-TW" sz="1400" baseline="30000" dirty="0" smtClean="0"/>
                <a:t>3</a:t>
              </a:r>
            </a:p>
            <a:p>
              <a:pPr lvl="0"/>
              <a:r>
                <a:rPr lang="en-US" altLang="zh-TW" sz="1400" dirty="0" smtClean="0"/>
                <a:t>Bar </a:t>
              </a:r>
              <a:r>
                <a:rPr lang="en-US" altLang="zh-TW" sz="1400" dirty="0"/>
                <a:t>unit </a:t>
              </a:r>
              <a:r>
                <a:rPr lang="en-US" altLang="zh-TW" sz="1400" dirty="0" smtClean="0"/>
                <a:t>: m/s</a:t>
              </a:r>
              <a:endParaRPr lang="en-US" altLang="zh-TW" sz="1400" baseline="30000" dirty="0" smtClean="0"/>
            </a:p>
          </p:txBody>
        </p:sp>
        <p:sp>
          <p:nvSpPr>
            <p:cNvPr id="16" name="文字方塊 15"/>
            <p:cNvSpPr txBox="1"/>
            <p:nvPr/>
          </p:nvSpPr>
          <p:spPr>
            <a:xfrm>
              <a:off x="4835062" y="5114160"/>
              <a:ext cx="1466498" cy="514982"/>
            </a:xfrm>
            <a:prstGeom prst="rect">
              <a:avLst/>
            </a:prstGeom>
            <a:noFill/>
            <a:ln>
              <a:noFill/>
            </a:ln>
          </p:spPr>
          <p:txBody>
            <a:bodyPr wrap="none" anchor="t"/>
            <a:lstStyle>
              <a:lvl1pPr lvl="0">
                <a:defRPr/>
              </a:lvl1pPr>
            </a:lstStyle>
            <a:p>
              <a:pPr lvl="0"/>
              <a:r>
                <a:rPr lang="en-US" altLang="zh-TW" sz="1400" dirty="0" smtClean="0"/>
                <a:t>Color unit : </a:t>
              </a:r>
              <a:r>
                <a:rPr lang="en-US" altLang="zh-TW" sz="1400" dirty="0" err="1" smtClean="0"/>
                <a:t>μg</a:t>
              </a:r>
              <a:r>
                <a:rPr lang="en-US" altLang="zh-TW" sz="1400" dirty="0" smtClean="0"/>
                <a:t>/m</a:t>
              </a:r>
              <a:r>
                <a:rPr lang="en-US" altLang="zh-TW" sz="1400" baseline="30000" dirty="0" smtClean="0"/>
                <a:t>3</a:t>
              </a:r>
            </a:p>
            <a:p>
              <a:pPr lvl="0"/>
              <a:r>
                <a:rPr lang="en-US" altLang="zh-TW" sz="1400" dirty="0" smtClean="0"/>
                <a:t>Bar </a:t>
              </a:r>
              <a:r>
                <a:rPr lang="en-US" altLang="zh-TW" sz="1400" dirty="0"/>
                <a:t>unit </a:t>
              </a:r>
              <a:r>
                <a:rPr lang="en-US" altLang="zh-TW" sz="1400" dirty="0" smtClean="0"/>
                <a:t>: m/s</a:t>
              </a:r>
              <a:endParaRPr lang="en-US" altLang="zh-TW" sz="1400" baseline="30000" dirty="0" smtClean="0"/>
            </a:p>
          </p:txBody>
        </p:sp>
      </p:grpSp>
      <p:grpSp>
        <p:nvGrpSpPr>
          <p:cNvPr id="2" name="群組 1"/>
          <p:cNvGrpSpPr/>
          <p:nvPr/>
        </p:nvGrpSpPr>
        <p:grpSpPr>
          <a:xfrm>
            <a:off x="2403392" y="3979274"/>
            <a:ext cx="6130870" cy="518877"/>
            <a:chOff x="2467311" y="2750416"/>
            <a:chExt cx="6130870" cy="518877"/>
          </a:xfrm>
        </p:grpSpPr>
        <p:sp>
          <p:nvSpPr>
            <p:cNvPr id="12" name="矩形 11"/>
            <p:cNvSpPr/>
            <p:nvPr/>
          </p:nvSpPr>
          <p:spPr>
            <a:xfrm>
              <a:off x="2467311" y="2750416"/>
              <a:ext cx="200733" cy="2558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8303898" y="2861527"/>
              <a:ext cx="294283" cy="4077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文字方塊 16"/>
          <p:cNvSpPr txBox="1"/>
          <p:nvPr/>
        </p:nvSpPr>
        <p:spPr>
          <a:xfrm>
            <a:off x="2159005" y="2463395"/>
            <a:ext cx="2245585" cy="430887"/>
          </a:xfrm>
          <a:prstGeom prst="rect">
            <a:avLst/>
          </a:prstGeom>
          <a:noFill/>
        </p:spPr>
        <p:txBody>
          <a:bodyPr wrap="square" rtlCol="0">
            <a:spAutoFit/>
          </a:bodyPr>
          <a:lstStyle/>
          <a:p>
            <a:r>
              <a:rPr lang="en-US" altLang="zh-TW" sz="2200" b="1" dirty="0" smtClean="0">
                <a:solidFill>
                  <a:srgbClr val="FF0000"/>
                </a:solidFill>
              </a:rPr>
              <a:t> 11/08</a:t>
            </a:r>
            <a:r>
              <a:rPr lang="zh-TW" altLang="en-US" sz="2200" b="1" dirty="0" smtClean="0">
                <a:solidFill>
                  <a:srgbClr val="FF0000"/>
                </a:solidFill>
              </a:rPr>
              <a:t> </a:t>
            </a:r>
            <a:r>
              <a:rPr lang="en-US" altLang="zh-TW" sz="2200" b="1" dirty="0" smtClean="0">
                <a:solidFill>
                  <a:srgbClr val="FF0000"/>
                </a:solidFill>
              </a:rPr>
              <a:t>mean</a:t>
            </a:r>
            <a:endParaRPr lang="zh-TW" altLang="en-US" sz="2200" b="1" dirty="0">
              <a:solidFill>
                <a:srgbClr val="FF0000"/>
              </a:solidFill>
            </a:endParaRPr>
          </a:p>
        </p:txBody>
      </p:sp>
      <p:sp>
        <p:nvSpPr>
          <p:cNvPr id="19" name="文字方塊 18"/>
          <p:cNvSpPr txBox="1"/>
          <p:nvPr/>
        </p:nvSpPr>
        <p:spPr>
          <a:xfrm>
            <a:off x="7957987" y="2463396"/>
            <a:ext cx="1810334" cy="430887"/>
          </a:xfrm>
          <a:prstGeom prst="rect">
            <a:avLst/>
          </a:prstGeom>
          <a:noFill/>
        </p:spPr>
        <p:txBody>
          <a:bodyPr wrap="square" rtlCol="0">
            <a:spAutoFit/>
          </a:bodyPr>
          <a:lstStyle/>
          <a:p>
            <a:r>
              <a:rPr lang="en-US" altLang="zh-TW" sz="2200" b="1" dirty="0" smtClean="0">
                <a:solidFill>
                  <a:srgbClr val="FF0000"/>
                </a:solidFill>
              </a:rPr>
              <a:t> 11/09</a:t>
            </a:r>
            <a:r>
              <a:rPr lang="zh-TW" altLang="en-US" sz="2200" b="1" dirty="0" smtClean="0">
                <a:solidFill>
                  <a:srgbClr val="FF0000"/>
                </a:solidFill>
              </a:rPr>
              <a:t> </a:t>
            </a:r>
            <a:r>
              <a:rPr lang="en-US" altLang="zh-TW" sz="2200" b="1" dirty="0" smtClean="0">
                <a:solidFill>
                  <a:srgbClr val="FF0000"/>
                </a:solidFill>
              </a:rPr>
              <a:t>mean</a:t>
            </a:r>
            <a:endParaRPr lang="zh-TW" altLang="en-US" sz="2200" b="1" dirty="0">
              <a:solidFill>
                <a:srgbClr val="FF0000"/>
              </a:solidFill>
            </a:endParaRPr>
          </a:p>
        </p:txBody>
      </p:sp>
      <p:sp>
        <p:nvSpPr>
          <p:cNvPr id="20" name="文字方塊 19"/>
          <p:cNvSpPr txBox="1"/>
          <p:nvPr/>
        </p:nvSpPr>
        <p:spPr>
          <a:xfrm>
            <a:off x="851194" y="2721142"/>
            <a:ext cx="932260" cy="430887"/>
          </a:xfrm>
          <a:prstGeom prst="rect">
            <a:avLst/>
          </a:prstGeom>
          <a:noFill/>
        </p:spPr>
        <p:txBody>
          <a:bodyPr wrap="square" rtlCol="0">
            <a:spAutoFit/>
          </a:bodyPr>
          <a:lstStyle/>
          <a:p>
            <a:r>
              <a:rPr kumimoji="1" lang="en-US" altLang="zh-TW" sz="2200" b="1" dirty="0" smtClean="0"/>
              <a:t>BFM</a:t>
            </a:r>
            <a:endParaRPr kumimoji="1" lang="zh-TW" altLang="en-US" sz="2200" b="1" dirty="0"/>
          </a:p>
        </p:txBody>
      </p:sp>
      <p:sp>
        <p:nvSpPr>
          <p:cNvPr id="21" name="文字方塊 20"/>
          <p:cNvSpPr txBox="1"/>
          <p:nvPr/>
        </p:nvSpPr>
        <p:spPr>
          <a:xfrm>
            <a:off x="2476295" y="2724933"/>
            <a:ext cx="932260" cy="430887"/>
          </a:xfrm>
          <a:prstGeom prst="rect">
            <a:avLst/>
          </a:prstGeom>
          <a:noFill/>
        </p:spPr>
        <p:txBody>
          <a:bodyPr wrap="square" rtlCol="0">
            <a:spAutoFit/>
          </a:bodyPr>
          <a:lstStyle/>
          <a:p>
            <a:r>
              <a:rPr kumimoji="1" lang="en-US" altLang="zh-TW" sz="2200" b="1" dirty="0" smtClean="0"/>
              <a:t>ISAM</a:t>
            </a:r>
            <a:endParaRPr kumimoji="1" lang="zh-TW" altLang="en-US" sz="2200" b="1" dirty="0"/>
          </a:p>
        </p:txBody>
      </p:sp>
      <p:sp>
        <p:nvSpPr>
          <p:cNvPr id="22" name="文字方塊 21"/>
          <p:cNvSpPr txBox="1"/>
          <p:nvPr/>
        </p:nvSpPr>
        <p:spPr>
          <a:xfrm>
            <a:off x="6718753" y="2724933"/>
            <a:ext cx="932260" cy="430887"/>
          </a:xfrm>
          <a:prstGeom prst="rect">
            <a:avLst/>
          </a:prstGeom>
          <a:noFill/>
        </p:spPr>
        <p:txBody>
          <a:bodyPr wrap="square" rtlCol="0">
            <a:spAutoFit/>
          </a:bodyPr>
          <a:lstStyle/>
          <a:p>
            <a:r>
              <a:rPr kumimoji="1" lang="en-US" altLang="zh-TW" sz="2200" b="1" dirty="0" smtClean="0"/>
              <a:t>BFM</a:t>
            </a:r>
            <a:endParaRPr kumimoji="1" lang="zh-TW" altLang="en-US" sz="2200" b="1" dirty="0"/>
          </a:p>
        </p:txBody>
      </p:sp>
      <p:sp>
        <p:nvSpPr>
          <p:cNvPr id="23" name="文字方塊 22"/>
          <p:cNvSpPr txBox="1"/>
          <p:nvPr/>
        </p:nvSpPr>
        <p:spPr>
          <a:xfrm>
            <a:off x="8343854" y="2728724"/>
            <a:ext cx="932260" cy="430887"/>
          </a:xfrm>
          <a:prstGeom prst="rect">
            <a:avLst/>
          </a:prstGeom>
          <a:noFill/>
        </p:spPr>
        <p:txBody>
          <a:bodyPr wrap="square" rtlCol="0">
            <a:spAutoFit/>
          </a:bodyPr>
          <a:lstStyle/>
          <a:p>
            <a:r>
              <a:rPr kumimoji="1" lang="en-US" altLang="zh-TW" sz="2200" b="1" dirty="0" smtClean="0"/>
              <a:t>ISAM</a:t>
            </a:r>
            <a:endParaRPr kumimoji="1" lang="zh-TW" altLang="en-US" sz="2200" b="1" dirty="0"/>
          </a:p>
        </p:txBody>
      </p:sp>
    </p:spTree>
    <p:extLst>
      <p:ext uri="{BB962C8B-B14F-4D97-AF65-F5344CB8AC3E}">
        <p14:creationId xmlns:p14="http://schemas.microsoft.com/office/powerpoint/2010/main" val="1522889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字版面配置區 1"/>
          <p:cNvSpPr txBox="1">
            <a:spLocks/>
          </p:cNvSpPr>
          <p:nvPr/>
        </p:nvSpPr>
        <p:spPr>
          <a:xfrm>
            <a:off x="657224" y="788671"/>
            <a:ext cx="11534775" cy="6067742"/>
          </a:xfrm>
          <a:prstGeom prst="rect">
            <a:avLst/>
          </a:prstGeom>
          <a:solidFill>
            <a:schemeClr val="lt1"/>
          </a:solidFill>
          <a:ln>
            <a:noFill/>
          </a:ln>
        </p:spPr>
        <p:txBody>
          <a:bodyPr vert="horz" wrap="square" lIns="91440" tIns="45720" rIns="91440" bIns="45720" rtlCol="0" anchor="t">
            <a:normAutofit/>
          </a:bodyPr>
          <a:lstStyle>
            <a:lvl1pPr marL="228600" lvl="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en-US" altLang="zh-TW" sz="2600" dirty="0" smtClean="0">
                <a:latin typeface="+mj-lt"/>
              </a:rPr>
              <a:t> </a:t>
            </a:r>
            <a:r>
              <a:rPr lang="en-US" altLang="zh-TW" sz="2600" b="1" dirty="0" smtClean="0">
                <a:solidFill>
                  <a:srgbClr val="FF0000"/>
                </a:solidFill>
                <a:latin typeface="+mj-lt"/>
              </a:rPr>
              <a:t>ISAM calculated lower </a:t>
            </a:r>
            <a:r>
              <a:rPr lang="en-US" altLang="zh-TW" sz="2600" b="1" dirty="0">
                <a:solidFill>
                  <a:srgbClr val="FF0000"/>
                </a:solidFill>
                <a:latin typeface="+mj-lt"/>
              </a:rPr>
              <a:t>contributions</a:t>
            </a:r>
            <a:r>
              <a:rPr lang="en-US" altLang="zh-TW" sz="2600" dirty="0">
                <a:latin typeface="+mj-lt"/>
              </a:rPr>
              <a:t> </a:t>
            </a:r>
            <a:r>
              <a:rPr lang="en-US" altLang="zh-TW" sz="2600" dirty="0" smtClean="0">
                <a:latin typeface="+mj-lt"/>
              </a:rPr>
              <a:t>(about 1.5-2 </a:t>
            </a:r>
            <a:r>
              <a:rPr lang="en-US" altLang="zh-TW" sz="2600" dirty="0" err="1" smtClean="0">
                <a:latin typeface="+mj-lt"/>
              </a:rPr>
              <a:t>μg</a:t>
            </a:r>
            <a:r>
              <a:rPr lang="en-US" altLang="zh-TW" sz="2600" dirty="0" smtClean="0">
                <a:latin typeface="+mj-lt"/>
              </a:rPr>
              <a:t>/m</a:t>
            </a:r>
            <a:r>
              <a:rPr lang="en-US" altLang="zh-TW" sz="2600" baseline="30000" dirty="0" smtClean="0">
                <a:latin typeface="+mj-lt"/>
              </a:rPr>
              <a:t>3</a:t>
            </a:r>
            <a:r>
              <a:rPr lang="en-US" altLang="zh-TW" sz="2600" dirty="0" smtClean="0">
                <a:latin typeface="+mj-lt"/>
              </a:rPr>
              <a:t>) in Yunlin than BFM.</a:t>
            </a:r>
            <a:endParaRPr lang="en-US" altLang="zh-TW" sz="2600" dirty="0">
              <a:latin typeface="+mj-lt"/>
            </a:endParaRPr>
          </a:p>
          <a:p>
            <a:pPr>
              <a:buFont typeface="Wingdings" panose="05000000000000000000" pitchFamily="2" charset="2"/>
              <a:buChar char="l"/>
            </a:pPr>
            <a:r>
              <a:rPr lang="en-US" altLang="zh-TW" sz="2600" dirty="0" smtClean="0">
                <a:latin typeface="+mj-lt"/>
              </a:rPr>
              <a:t> The discrepancy was due to </a:t>
            </a:r>
            <a:r>
              <a:rPr lang="en-US" altLang="zh-TW" sz="2600" u="sng" dirty="0" smtClean="0">
                <a:latin typeface="+mj-lt"/>
              </a:rPr>
              <a:t>higher nonlinearity in NO</a:t>
            </a:r>
            <a:r>
              <a:rPr lang="en-US" altLang="zh-TW" sz="2600" baseline="-25000" dirty="0" smtClean="0">
                <a:latin typeface="+mj-lt"/>
              </a:rPr>
              <a:t>X</a:t>
            </a:r>
            <a:r>
              <a:rPr lang="en-US" altLang="zh-TW" sz="2600" u="sng" dirty="0" smtClean="0">
                <a:latin typeface="+mj-lt"/>
              </a:rPr>
              <a:t> chemistry</a:t>
            </a:r>
            <a:r>
              <a:rPr lang="en-US" altLang="zh-TW" sz="2600" dirty="0" smtClean="0">
                <a:latin typeface="+mj-lt"/>
              </a:rPr>
              <a:t>.</a:t>
            </a:r>
          </a:p>
          <a:p>
            <a:pPr>
              <a:buFont typeface="Wingdings" panose="05000000000000000000" pitchFamily="2" charset="2"/>
              <a:buChar char="l"/>
            </a:pPr>
            <a:r>
              <a:rPr lang="en-US" altLang="zh-TW" sz="2600" dirty="0">
                <a:latin typeface="+mj-lt"/>
              </a:rPr>
              <a:t> </a:t>
            </a:r>
            <a:r>
              <a:rPr lang="en-US" altLang="zh-TW" sz="2600" dirty="0" smtClean="0">
                <a:latin typeface="+mj-lt"/>
              </a:rPr>
              <a:t>ISAM calculates the source contributions, but BFM estimates the responses of zero-out concentration.</a:t>
            </a:r>
            <a:endParaRPr lang="en-US" altLang="zh-TW" sz="2600" dirty="0" smtClean="0"/>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grpSp>
        <p:nvGrpSpPr>
          <p:cNvPr id="2" name="群組 1"/>
          <p:cNvGrpSpPr/>
          <p:nvPr/>
        </p:nvGrpSpPr>
        <p:grpSpPr>
          <a:xfrm>
            <a:off x="174586" y="3036399"/>
            <a:ext cx="11810170" cy="3854259"/>
            <a:chOff x="254834" y="1774883"/>
            <a:chExt cx="11810170" cy="3854259"/>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34" y="1774883"/>
              <a:ext cx="5905085" cy="3596768"/>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9919" y="1774883"/>
              <a:ext cx="5905085" cy="3596768"/>
            </a:xfrm>
            <a:prstGeom prst="rect">
              <a:avLst/>
            </a:prstGeom>
          </p:spPr>
        </p:pic>
        <p:sp>
          <p:nvSpPr>
            <p:cNvPr id="10" name="文字方塊 9"/>
            <p:cNvSpPr txBox="1"/>
            <p:nvPr/>
          </p:nvSpPr>
          <p:spPr>
            <a:xfrm>
              <a:off x="10598506" y="5114160"/>
              <a:ext cx="1466498" cy="514982"/>
            </a:xfrm>
            <a:prstGeom prst="rect">
              <a:avLst/>
            </a:prstGeom>
            <a:noFill/>
            <a:ln>
              <a:noFill/>
            </a:ln>
          </p:spPr>
          <p:txBody>
            <a:bodyPr wrap="none" anchor="t"/>
            <a:lstStyle>
              <a:lvl1pPr lvl="0">
                <a:defRPr/>
              </a:lvl1pPr>
            </a:lstStyle>
            <a:p>
              <a:pPr lvl="0"/>
              <a:r>
                <a:rPr lang="en-US" altLang="zh-TW" sz="1400" dirty="0" smtClean="0"/>
                <a:t>Color unit : </a:t>
              </a:r>
              <a:r>
                <a:rPr lang="en-US" altLang="zh-TW" sz="1400" dirty="0" err="1" smtClean="0"/>
                <a:t>μg</a:t>
              </a:r>
              <a:r>
                <a:rPr lang="en-US" altLang="zh-TW" sz="1400" dirty="0" smtClean="0"/>
                <a:t>/m</a:t>
              </a:r>
              <a:r>
                <a:rPr lang="en-US" altLang="zh-TW" sz="1400" baseline="30000" dirty="0" smtClean="0"/>
                <a:t>3</a:t>
              </a:r>
            </a:p>
            <a:p>
              <a:pPr lvl="0"/>
              <a:r>
                <a:rPr lang="en-US" altLang="zh-TW" sz="1400" dirty="0" smtClean="0"/>
                <a:t>Bar </a:t>
              </a:r>
              <a:r>
                <a:rPr lang="en-US" altLang="zh-TW" sz="1400" dirty="0"/>
                <a:t>unit </a:t>
              </a:r>
              <a:r>
                <a:rPr lang="en-US" altLang="zh-TW" sz="1400" dirty="0" smtClean="0"/>
                <a:t>: m/s</a:t>
              </a:r>
              <a:endParaRPr lang="en-US" altLang="zh-TW" sz="1400" baseline="30000" dirty="0" smtClean="0"/>
            </a:p>
          </p:txBody>
        </p:sp>
        <p:sp>
          <p:nvSpPr>
            <p:cNvPr id="11" name="文字方塊 10"/>
            <p:cNvSpPr txBox="1"/>
            <p:nvPr/>
          </p:nvSpPr>
          <p:spPr>
            <a:xfrm>
              <a:off x="4835062" y="5114160"/>
              <a:ext cx="1466498" cy="514982"/>
            </a:xfrm>
            <a:prstGeom prst="rect">
              <a:avLst/>
            </a:prstGeom>
            <a:noFill/>
            <a:ln>
              <a:noFill/>
            </a:ln>
          </p:spPr>
          <p:txBody>
            <a:bodyPr wrap="none" anchor="t"/>
            <a:lstStyle>
              <a:lvl1pPr lvl="0">
                <a:defRPr/>
              </a:lvl1pPr>
            </a:lstStyle>
            <a:p>
              <a:pPr lvl="0"/>
              <a:r>
                <a:rPr lang="en-US" altLang="zh-TW" sz="1400" dirty="0" smtClean="0"/>
                <a:t>Color unit : </a:t>
              </a:r>
              <a:r>
                <a:rPr lang="en-US" altLang="zh-TW" sz="1400" dirty="0" err="1" smtClean="0"/>
                <a:t>μg</a:t>
              </a:r>
              <a:r>
                <a:rPr lang="en-US" altLang="zh-TW" sz="1400" dirty="0" smtClean="0"/>
                <a:t>/m</a:t>
              </a:r>
              <a:r>
                <a:rPr lang="en-US" altLang="zh-TW" sz="1400" baseline="30000" dirty="0" smtClean="0"/>
                <a:t>3</a:t>
              </a:r>
            </a:p>
            <a:p>
              <a:pPr lvl="0"/>
              <a:r>
                <a:rPr lang="en-US" altLang="zh-TW" sz="1400" dirty="0" smtClean="0"/>
                <a:t>Bar </a:t>
              </a:r>
              <a:r>
                <a:rPr lang="en-US" altLang="zh-TW" sz="1400" dirty="0"/>
                <a:t>unit </a:t>
              </a:r>
              <a:r>
                <a:rPr lang="en-US" altLang="zh-TW" sz="1400" dirty="0" smtClean="0"/>
                <a:t>: m/s</a:t>
              </a:r>
              <a:endParaRPr lang="en-US" altLang="zh-TW" sz="1400" baseline="30000" dirty="0" smtClean="0"/>
            </a:p>
          </p:txBody>
        </p:sp>
      </p:grpSp>
      <p:sp>
        <p:nvSpPr>
          <p:cNvPr id="12"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b="1" u="sng" dirty="0"/>
              <a:t>BFM vs ISAM</a:t>
            </a:r>
            <a:r>
              <a:rPr lang="en-US" altLang="zh-TW" sz="4800" b="1" dirty="0"/>
              <a:t> </a:t>
            </a:r>
            <a:r>
              <a:rPr lang="en-US" altLang="zh-TW" sz="3200" b="1" dirty="0"/>
              <a:t>(</a:t>
            </a:r>
            <a:r>
              <a:rPr lang="en-US" altLang="zh-TW" sz="3200" b="1" dirty="0" err="1"/>
              <a:t>TCplant</a:t>
            </a:r>
            <a:r>
              <a:rPr lang="en-US" altLang="zh-TW" sz="3200" b="1" dirty="0"/>
              <a:t>:  </a:t>
            </a:r>
            <a:r>
              <a:rPr lang="en-US" altLang="zh-TW" sz="3200" b="1" dirty="0" smtClean="0">
                <a:solidFill>
                  <a:srgbClr val="FF0000"/>
                </a:solidFill>
              </a:rPr>
              <a:t>NO</a:t>
            </a:r>
            <a:r>
              <a:rPr lang="en-US" altLang="zh-TW" sz="3200" b="1" baseline="-25000" dirty="0" smtClean="0">
                <a:solidFill>
                  <a:srgbClr val="FF0000"/>
                </a:solidFill>
              </a:rPr>
              <a:t>X</a:t>
            </a:r>
            <a:r>
              <a:rPr lang="en-US" altLang="zh-TW" sz="3200" b="1" dirty="0" smtClean="0">
                <a:solidFill>
                  <a:srgbClr val="FF0000"/>
                </a:solidFill>
              </a:rPr>
              <a:t>-NO</a:t>
            </a:r>
            <a:r>
              <a:rPr lang="en-US" altLang="zh-TW" sz="3200" b="1" baseline="-25000" dirty="0">
                <a:solidFill>
                  <a:srgbClr val="FF0000"/>
                </a:solidFill>
              </a:rPr>
              <a:t>3</a:t>
            </a:r>
            <a:r>
              <a:rPr lang="en-US" altLang="zh-TW" sz="3200" b="1" dirty="0" smtClean="0">
                <a:solidFill>
                  <a:srgbClr val="FF0000"/>
                </a:solidFill>
              </a:rPr>
              <a:t> </a:t>
            </a:r>
            <a:r>
              <a:rPr lang="en-US" altLang="zh-TW" sz="3200" b="1" dirty="0"/>
              <a:t>)</a:t>
            </a:r>
            <a:endParaRPr lang="zh-TW" altLang="en-US" sz="3200" b="1" baseline="-25000" dirty="0"/>
          </a:p>
        </p:txBody>
      </p:sp>
      <p:sp>
        <p:nvSpPr>
          <p:cNvPr id="13" name="文字方塊 12"/>
          <p:cNvSpPr txBox="1"/>
          <p:nvPr/>
        </p:nvSpPr>
        <p:spPr>
          <a:xfrm>
            <a:off x="2159005" y="2463395"/>
            <a:ext cx="2245585" cy="430887"/>
          </a:xfrm>
          <a:prstGeom prst="rect">
            <a:avLst/>
          </a:prstGeom>
          <a:noFill/>
        </p:spPr>
        <p:txBody>
          <a:bodyPr wrap="square" rtlCol="0">
            <a:spAutoFit/>
          </a:bodyPr>
          <a:lstStyle/>
          <a:p>
            <a:r>
              <a:rPr lang="en-US" altLang="zh-TW" sz="2200" b="1" dirty="0" smtClean="0">
                <a:solidFill>
                  <a:srgbClr val="FF0000"/>
                </a:solidFill>
              </a:rPr>
              <a:t> 11/08</a:t>
            </a:r>
            <a:r>
              <a:rPr lang="zh-TW" altLang="en-US" sz="2200" b="1" dirty="0" smtClean="0">
                <a:solidFill>
                  <a:srgbClr val="FF0000"/>
                </a:solidFill>
              </a:rPr>
              <a:t> </a:t>
            </a:r>
            <a:r>
              <a:rPr lang="en-US" altLang="zh-TW" sz="2200" b="1" dirty="0" smtClean="0">
                <a:solidFill>
                  <a:srgbClr val="FF0000"/>
                </a:solidFill>
              </a:rPr>
              <a:t>mean</a:t>
            </a:r>
            <a:endParaRPr lang="zh-TW" altLang="en-US" sz="2200" b="1" dirty="0">
              <a:solidFill>
                <a:srgbClr val="FF0000"/>
              </a:solidFill>
            </a:endParaRPr>
          </a:p>
        </p:txBody>
      </p:sp>
      <p:sp>
        <p:nvSpPr>
          <p:cNvPr id="15" name="文字方塊 14"/>
          <p:cNvSpPr txBox="1"/>
          <p:nvPr/>
        </p:nvSpPr>
        <p:spPr>
          <a:xfrm>
            <a:off x="7957987" y="2463396"/>
            <a:ext cx="1810334" cy="430887"/>
          </a:xfrm>
          <a:prstGeom prst="rect">
            <a:avLst/>
          </a:prstGeom>
          <a:noFill/>
        </p:spPr>
        <p:txBody>
          <a:bodyPr wrap="square" rtlCol="0">
            <a:spAutoFit/>
          </a:bodyPr>
          <a:lstStyle/>
          <a:p>
            <a:r>
              <a:rPr lang="en-US" altLang="zh-TW" sz="2200" b="1" dirty="0" smtClean="0">
                <a:solidFill>
                  <a:srgbClr val="FF0000"/>
                </a:solidFill>
              </a:rPr>
              <a:t> 11/09</a:t>
            </a:r>
            <a:r>
              <a:rPr lang="zh-TW" altLang="en-US" sz="2200" b="1" dirty="0" smtClean="0">
                <a:solidFill>
                  <a:srgbClr val="FF0000"/>
                </a:solidFill>
              </a:rPr>
              <a:t> </a:t>
            </a:r>
            <a:r>
              <a:rPr lang="en-US" altLang="zh-TW" sz="2200" b="1" dirty="0" smtClean="0">
                <a:solidFill>
                  <a:srgbClr val="FF0000"/>
                </a:solidFill>
              </a:rPr>
              <a:t>mean</a:t>
            </a:r>
            <a:endParaRPr lang="zh-TW" altLang="en-US" sz="2200" b="1" dirty="0">
              <a:solidFill>
                <a:srgbClr val="FF0000"/>
              </a:solidFill>
            </a:endParaRPr>
          </a:p>
        </p:txBody>
      </p:sp>
      <p:sp>
        <p:nvSpPr>
          <p:cNvPr id="17" name="文字方塊 16"/>
          <p:cNvSpPr txBox="1"/>
          <p:nvPr/>
        </p:nvSpPr>
        <p:spPr>
          <a:xfrm>
            <a:off x="851194" y="2721142"/>
            <a:ext cx="932260" cy="430887"/>
          </a:xfrm>
          <a:prstGeom prst="rect">
            <a:avLst/>
          </a:prstGeom>
          <a:noFill/>
        </p:spPr>
        <p:txBody>
          <a:bodyPr wrap="square" rtlCol="0">
            <a:spAutoFit/>
          </a:bodyPr>
          <a:lstStyle/>
          <a:p>
            <a:r>
              <a:rPr kumimoji="1" lang="en-US" altLang="zh-TW" sz="2200" b="1" dirty="0" smtClean="0"/>
              <a:t>BFM</a:t>
            </a:r>
            <a:endParaRPr kumimoji="1" lang="zh-TW" altLang="en-US" sz="2200" b="1" dirty="0"/>
          </a:p>
        </p:txBody>
      </p:sp>
      <p:sp>
        <p:nvSpPr>
          <p:cNvPr id="18" name="文字方塊 17"/>
          <p:cNvSpPr txBox="1"/>
          <p:nvPr/>
        </p:nvSpPr>
        <p:spPr>
          <a:xfrm>
            <a:off x="2476295" y="2724933"/>
            <a:ext cx="932260" cy="430887"/>
          </a:xfrm>
          <a:prstGeom prst="rect">
            <a:avLst/>
          </a:prstGeom>
          <a:noFill/>
        </p:spPr>
        <p:txBody>
          <a:bodyPr wrap="square" rtlCol="0">
            <a:spAutoFit/>
          </a:bodyPr>
          <a:lstStyle/>
          <a:p>
            <a:r>
              <a:rPr kumimoji="1" lang="en-US" altLang="zh-TW" sz="2200" b="1" dirty="0" smtClean="0"/>
              <a:t>ISAM</a:t>
            </a:r>
            <a:endParaRPr kumimoji="1" lang="zh-TW" altLang="en-US" sz="2200" b="1" dirty="0"/>
          </a:p>
        </p:txBody>
      </p:sp>
      <p:sp>
        <p:nvSpPr>
          <p:cNvPr id="19" name="文字方塊 18"/>
          <p:cNvSpPr txBox="1"/>
          <p:nvPr/>
        </p:nvSpPr>
        <p:spPr>
          <a:xfrm>
            <a:off x="6718753" y="2724933"/>
            <a:ext cx="932260" cy="430887"/>
          </a:xfrm>
          <a:prstGeom prst="rect">
            <a:avLst/>
          </a:prstGeom>
          <a:noFill/>
        </p:spPr>
        <p:txBody>
          <a:bodyPr wrap="square" rtlCol="0">
            <a:spAutoFit/>
          </a:bodyPr>
          <a:lstStyle/>
          <a:p>
            <a:r>
              <a:rPr kumimoji="1" lang="en-US" altLang="zh-TW" sz="2200" b="1" dirty="0" smtClean="0"/>
              <a:t>BFM</a:t>
            </a:r>
            <a:endParaRPr kumimoji="1" lang="zh-TW" altLang="en-US" sz="2200" b="1" dirty="0"/>
          </a:p>
        </p:txBody>
      </p:sp>
      <p:sp>
        <p:nvSpPr>
          <p:cNvPr id="20" name="文字方塊 19"/>
          <p:cNvSpPr txBox="1"/>
          <p:nvPr/>
        </p:nvSpPr>
        <p:spPr>
          <a:xfrm>
            <a:off x="8343854" y="2728724"/>
            <a:ext cx="932260" cy="430887"/>
          </a:xfrm>
          <a:prstGeom prst="rect">
            <a:avLst/>
          </a:prstGeom>
          <a:noFill/>
        </p:spPr>
        <p:txBody>
          <a:bodyPr wrap="square" rtlCol="0">
            <a:spAutoFit/>
          </a:bodyPr>
          <a:lstStyle/>
          <a:p>
            <a:r>
              <a:rPr kumimoji="1" lang="en-US" altLang="zh-TW" sz="2200" b="1" dirty="0" smtClean="0"/>
              <a:t>ISAM</a:t>
            </a:r>
            <a:endParaRPr kumimoji="1" lang="zh-TW" altLang="en-US" sz="2200" b="1" dirty="0"/>
          </a:p>
        </p:txBody>
      </p:sp>
    </p:spTree>
    <p:extLst>
      <p:ext uri="{BB962C8B-B14F-4D97-AF65-F5344CB8AC3E}">
        <p14:creationId xmlns:p14="http://schemas.microsoft.com/office/powerpoint/2010/main" val="22428270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grpSp>
        <p:nvGrpSpPr>
          <p:cNvPr id="10" name="群組 9"/>
          <p:cNvGrpSpPr/>
          <p:nvPr/>
        </p:nvGrpSpPr>
        <p:grpSpPr>
          <a:xfrm>
            <a:off x="5220392" y="1989397"/>
            <a:ext cx="5918111" cy="3333710"/>
            <a:chOff x="4357460" y="2062426"/>
            <a:chExt cx="7100320" cy="3926894"/>
          </a:xfrm>
        </p:grpSpPr>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460" y="2062426"/>
              <a:ext cx="7100320" cy="3926894"/>
            </a:xfrm>
            <a:prstGeom prst="rect">
              <a:avLst/>
            </a:prstGeom>
          </p:spPr>
        </p:pic>
        <p:sp>
          <p:nvSpPr>
            <p:cNvPr id="13" name="矩形 12"/>
            <p:cNvSpPr/>
            <p:nvPr/>
          </p:nvSpPr>
          <p:spPr>
            <a:xfrm>
              <a:off x="5143500" y="2331720"/>
              <a:ext cx="5406390" cy="3246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文字方塊 13"/>
          <p:cNvSpPr txBox="1"/>
          <p:nvPr/>
        </p:nvSpPr>
        <p:spPr>
          <a:xfrm>
            <a:off x="1328749" y="3009921"/>
            <a:ext cx="3891643" cy="1292662"/>
          </a:xfrm>
          <a:prstGeom prst="rect">
            <a:avLst/>
          </a:prstGeom>
          <a:noFill/>
        </p:spPr>
        <p:txBody>
          <a:bodyPr wrap="square" rtlCol="0">
            <a:spAutoFit/>
          </a:bodyPr>
          <a:lstStyle/>
          <a:p>
            <a:r>
              <a:rPr lang="en-US" altLang="zh-TW" sz="2600" dirty="0" smtClean="0">
                <a:latin typeface="+mj-lt"/>
              </a:rPr>
              <a:t>Region : Yunlin (Red line)</a:t>
            </a:r>
          </a:p>
          <a:p>
            <a:r>
              <a:rPr lang="en-US" altLang="zh-TW" sz="2600" dirty="0" smtClean="0">
                <a:latin typeface="+mj-lt"/>
              </a:rPr>
              <a:t>Number of grids : 216 </a:t>
            </a:r>
          </a:p>
          <a:p>
            <a:r>
              <a:rPr lang="en-US" altLang="zh-TW" sz="2600" dirty="0" smtClean="0">
                <a:latin typeface="+mj-lt"/>
              </a:rPr>
              <a:t>Time : 48hr (11/08-11/09)</a:t>
            </a:r>
          </a:p>
        </p:txBody>
      </p:sp>
      <p:grpSp>
        <p:nvGrpSpPr>
          <p:cNvPr id="2" name="群組 1"/>
          <p:cNvGrpSpPr/>
          <p:nvPr/>
        </p:nvGrpSpPr>
        <p:grpSpPr>
          <a:xfrm>
            <a:off x="567239" y="1058632"/>
            <a:ext cx="10812519" cy="5398587"/>
            <a:chOff x="567239" y="1058632"/>
            <a:chExt cx="10812519" cy="5398587"/>
          </a:xfrm>
        </p:grpSpPr>
        <p:grpSp>
          <p:nvGrpSpPr>
            <p:cNvPr id="23" name="群組 22"/>
            <p:cNvGrpSpPr/>
            <p:nvPr/>
          </p:nvGrpSpPr>
          <p:grpSpPr>
            <a:xfrm>
              <a:off x="830904" y="1058632"/>
              <a:ext cx="10548854" cy="5302769"/>
              <a:chOff x="830904" y="1058632"/>
              <a:chExt cx="10548854" cy="5302769"/>
            </a:xfrm>
          </p:grpSpPr>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0067" y="1616115"/>
                <a:ext cx="5269691" cy="4745286"/>
              </a:xfrm>
              <a:prstGeom prst="rect">
                <a:avLst/>
              </a:prstGeom>
            </p:spPr>
          </p:pic>
          <p:grpSp>
            <p:nvGrpSpPr>
              <p:cNvPr id="22" name="群組 21"/>
              <p:cNvGrpSpPr/>
              <p:nvPr/>
            </p:nvGrpSpPr>
            <p:grpSpPr>
              <a:xfrm>
                <a:off x="830904" y="1058632"/>
                <a:ext cx="5269691" cy="5302769"/>
                <a:chOff x="830904" y="1058632"/>
                <a:chExt cx="5269691" cy="5302769"/>
              </a:xfrm>
            </p:grpSpPr>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904" y="1616115"/>
                  <a:ext cx="5269691" cy="4745286"/>
                </a:xfrm>
                <a:prstGeom prst="rect">
                  <a:avLst/>
                </a:prstGeom>
              </p:spPr>
            </p:pic>
            <p:sp>
              <p:nvSpPr>
                <p:cNvPr id="20" name="文字方塊 19"/>
                <p:cNvSpPr txBox="1"/>
                <p:nvPr/>
              </p:nvSpPr>
              <p:spPr>
                <a:xfrm>
                  <a:off x="2312800" y="1058632"/>
                  <a:ext cx="3227166" cy="461665"/>
                </a:xfrm>
                <a:prstGeom prst="rect">
                  <a:avLst/>
                </a:prstGeom>
                <a:noFill/>
              </p:spPr>
              <p:txBody>
                <a:bodyPr wrap="square" rtlCol="0">
                  <a:spAutoFit/>
                </a:bodyPr>
                <a:lstStyle/>
                <a:p>
                  <a:r>
                    <a:rPr lang="en-US" altLang="zh-TW" sz="2400" b="1" dirty="0" err="1" smtClean="0">
                      <a:solidFill>
                        <a:srgbClr val="FF0000"/>
                      </a:solidFill>
                    </a:rPr>
                    <a:t>TCplant</a:t>
                  </a:r>
                  <a:r>
                    <a:rPr lang="en-US" altLang="zh-TW" sz="2400" b="1" dirty="0" smtClean="0">
                      <a:solidFill>
                        <a:srgbClr val="FF0000"/>
                      </a:solidFill>
                    </a:rPr>
                    <a:t>: SO</a:t>
                  </a:r>
                  <a:r>
                    <a:rPr lang="en-US" altLang="zh-TW" sz="2400" b="1" baseline="-25000" dirty="0" smtClean="0">
                      <a:solidFill>
                        <a:srgbClr val="FF0000"/>
                      </a:solidFill>
                    </a:rPr>
                    <a:t>X</a:t>
                  </a:r>
                  <a:r>
                    <a:rPr lang="en-US" altLang="zh-TW" sz="2400" b="1" dirty="0" smtClean="0">
                      <a:solidFill>
                        <a:srgbClr val="FF0000"/>
                      </a:solidFill>
                    </a:rPr>
                    <a:t> – ASO</a:t>
                  </a:r>
                  <a:r>
                    <a:rPr lang="en-US" altLang="zh-TW" sz="2400" b="1" baseline="-25000" dirty="0" smtClean="0">
                      <a:solidFill>
                        <a:srgbClr val="FF0000"/>
                      </a:solidFill>
                    </a:rPr>
                    <a:t>4</a:t>
                  </a:r>
                  <a:r>
                    <a:rPr lang="en-US" altLang="zh-TW" sz="2400" b="1" dirty="0" smtClean="0">
                      <a:solidFill>
                        <a:srgbClr val="FF0000"/>
                      </a:solidFill>
                    </a:rPr>
                    <a:t>IJ</a:t>
                  </a:r>
                </a:p>
              </p:txBody>
            </p:sp>
          </p:grpSp>
          <p:sp>
            <p:nvSpPr>
              <p:cNvPr id="21" name="文字方塊 20"/>
              <p:cNvSpPr txBox="1"/>
              <p:nvPr/>
            </p:nvSpPr>
            <p:spPr>
              <a:xfrm>
                <a:off x="7512569" y="1059678"/>
                <a:ext cx="3324292" cy="461665"/>
              </a:xfrm>
              <a:prstGeom prst="rect">
                <a:avLst/>
              </a:prstGeom>
              <a:noFill/>
            </p:spPr>
            <p:txBody>
              <a:bodyPr wrap="square" rtlCol="0">
                <a:spAutoFit/>
              </a:bodyPr>
              <a:lstStyle/>
              <a:p>
                <a:r>
                  <a:rPr lang="en-US" altLang="zh-TW" sz="2400" b="1" dirty="0" err="1" smtClean="0">
                    <a:solidFill>
                      <a:srgbClr val="FF0000"/>
                    </a:solidFill>
                  </a:rPr>
                  <a:t>TCplant</a:t>
                </a:r>
                <a:r>
                  <a:rPr lang="en-US" altLang="zh-TW" sz="2400" b="1" dirty="0" smtClean="0">
                    <a:solidFill>
                      <a:srgbClr val="FF0000"/>
                    </a:solidFill>
                  </a:rPr>
                  <a:t>: NO</a:t>
                </a:r>
                <a:r>
                  <a:rPr lang="en-US" altLang="zh-TW" sz="2400" b="1" baseline="-25000" dirty="0" smtClean="0">
                    <a:solidFill>
                      <a:srgbClr val="FF0000"/>
                    </a:solidFill>
                  </a:rPr>
                  <a:t>X</a:t>
                </a:r>
                <a:r>
                  <a:rPr lang="en-US" altLang="zh-TW" sz="2400" b="1" dirty="0" smtClean="0">
                    <a:solidFill>
                      <a:srgbClr val="FF0000"/>
                    </a:solidFill>
                  </a:rPr>
                  <a:t> – ANO</a:t>
                </a:r>
                <a:r>
                  <a:rPr lang="en-US" altLang="zh-TW" sz="2400" b="1" baseline="-25000" dirty="0">
                    <a:solidFill>
                      <a:srgbClr val="FF0000"/>
                    </a:solidFill>
                  </a:rPr>
                  <a:t>3</a:t>
                </a:r>
                <a:r>
                  <a:rPr lang="en-US" altLang="zh-TW" sz="2400" b="1" dirty="0" smtClean="0">
                    <a:solidFill>
                      <a:srgbClr val="FF0000"/>
                    </a:solidFill>
                  </a:rPr>
                  <a:t>IJ</a:t>
                </a:r>
              </a:p>
            </p:txBody>
          </p:sp>
        </p:grpSp>
        <p:sp>
          <p:nvSpPr>
            <p:cNvPr id="25" name="文字方塊 24"/>
            <p:cNvSpPr txBox="1"/>
            <p:nvPr/>
          </p:nvSpPr>
          <p:spPr>
            <a:xfrm>
              <a:off x="567239" y="6085421"/>
              <a:ext cx="1097454" cy="371798"/>
            </a:xfrm>
            <a:prstGeom prst="rect">
              <a:avLst/>
            </a:prstGeom>
            <a:noFill/>
            <a:ln>
              <a:noFill/>
            </a:ln>
          </p:spPr>
          <p:txBody>
            <a:bodyPr wrap="none" anchor="t"/>
            <a:lstStyle>
              <a:lvl1pPr lvl="0">
                <a:defRPr/>
              </a:lvl1pPr>
            </a:lstStyle>
            <a:p>
              <a:pPr lvl="0"/>
              <a:r>
                <a:rPr lang="en-US" altLang="zh-TW" sz="1400" dirty="0" smtClean="0"/>
                <a:t>Unit : </a:t>
              </a:r>
              <a:r>
                <a:rPr lang="en-US" altLang="zh-TW" sz="1400" dirty="0" err="1" smtClean="0"/>
                <a:t>μg</a:t>
              </a:r>
              <a:r>
                <a:rPr lang="en-US" altLang="zh-TW" sz="1400" dirty="0" smtClean="0"/>
                <a:t>/m</a:t>
              </a:r>
              <a:r>
                <a:rPr lang="en-US" altLang="zh-TW" sz="1400" baseline="30000" dirty="0" smtClean="0"/>
                <a:t>3</a:t>
              </a:r>
            </a:p>
          </p:txBody>
        </p:sp>
        <p:sp>
          <p:nvSpPr>
            <p:cNvPr id="26" name="文字方塊 25"/>
            <p:cNvSpPr txBox="1"/>
            <p:nvPr/>
          </p:nvSpPr>
          <p:spPr>
            <a:xfrm>
              <a:off x="6009117" y="6084375"/>
              <a:ext cx="1097454" cy="371798"/>
            </a:xfrm>
            <a:prstGeom prst="rect">
              <a:avLst/>
            </a:prstGeom>
            <a:noFill/>
            <a:ln>
              <a:noFill/>
            </a:ln>
          </p:spPr>
          <p:txBody>
            <a:bodyPr wrap="none" anchor="t"/>
            <a:lstStyle>
              <a:lvl1pPr lvl="0">
                <a:defRPr/>
              </a:lvl1pPr>
            </a:lstStyle>
            <a:p>
              <a:pPr lvl="0"/>
              <a:r>
                <a:rPr lang="en-US" altLang="zh-TW" sz="1400" dirty="0" smtClean="0"/>
                <a:t>Unit : </a:t>
              </a:r>
              <a:r>
                <a:rPr lang="en-US" altLang="zh-TW" sz="1400" dirty="0" err="1" smtClean="0"/>
                <a:t>μg</a:t>
              </a:r>
              <a:r>
                <a:rPr lang="en-US" altLang="zh-TW" sz="1400" dirty="0" smtClean="0"/>
                <a:t>/m</a:t>
              </a:r>
              <a:r>
                <a:rPr lang="en-US" altLang="zh-TW" sz="1400" baseline="30000" dirty="0" smtClean="0"/>
                <a:t>3</a:t>
              </a:r>
            </a:p>
          </p:txBody>
        </p:sp>
      </p:grpSp>
      <p:sp>
        <p:nvSpPr>
          <p:cNvPr id="24"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u="sng" dirty="0" smtClean="0"/>
              <a:t>BFM </a:t>
            </a:r>
            <a:r>
              <a:rPr lang="en-US" altLang="zh-TW" sz="4000" b="1" u="sng" dirty="0" err="1" smtClean="0"/>
              <a:t>vs</a:t>
            </a:r>
            <a:r>
              <a:rPr lang="en-US" altLang="zh-TW" sz="4000" b="1" u="sng" dirty="0" smtClean="0"/>
              <a:t> ISAM</a:t>
            </a:r>
            <a:endParaRPr lang="zh-TW" altLang="en-US" sz="4000" b="1" u="sng" baseline="-25000" dirty="0"/>
          </a:p>
        </p:txBody>
      </p:sp>
      <p:sp>
        <p:nvSpPr>
          <p:cNvPr id="27" name="文字方塊 26"/>
          <p:cNvSpPr txBox="1"/>
          <p:nvPr/>
        </p:nvSpPr>
        <p:spPr>
          <a:xfrm>
            <a:off x="9877128" y="5476951"/>
            <a:ext cx="1414816" cy="461665"/>
          </a:xfrm>
          <a:prstGeom prst="rect">
            <a:avLst/>
          </a:prstGeom>
          <a:noFill/>
        </p:spPr>
        <p:txBody>
          <a:bodyPr wrap="square" rtlCol="0">
            <a:spAutoFit/>
          </a:bodyPr>
          <a:lstStyle/>
          <a:p>
            <a:r>
              <a:rPr lang="en-US" altLang="zh-TW" sz="2400" b="1" dirty="0" smtClean="0">
                <a:solidFill>
                  <a:srgbClr val="FF0000"/>
                </a:solidFill>
              </a:rPr>
              <a:t>R: 0.8995</a:t>
            </a:r>
          </a:p>
        </p:txBody>
      </p:sp>
      <p:sp>
        <p:nvSpPr>
          <p:cNvPr id="28" name="文字方塊 27"/>
          <p:cNvSpPr txBox="1"/>
          <p:nvPr/>
        </p:nvSpPr>
        <p:spPr>
          <a:xfrm>
            <a:off x="4580233" y="5476951"/>
            <a:ext cx="1414816" cy="461665"/>
          </a:xfrm>
          <a:prstGeom prst="rect">
            <a:avLst/>
          </a:prstGeom>
          <a:noFill/>
        </p:spPr>
        <p:txBody>
          <a:bodyPr wrap="square" rtlCol="0">
            <a:spAutoFit/>
          </a:bodyPr>
          <a:lstStyle/>
          <a:p>
            <a:r>
              <a:rPr lang="en-US" altLang="zh-TW" sz="2400" b="1" dirty="0" smtClean="0">
                <a:solidFill>
                  <a:srgbClr val="FF0000"/>
                </a:solidFill>
              </a:rPr>
              <a:t>R: 0.8073</a:t>
            </a:r>
          </a:p>
        </p:txBody>
      </p:sp>
    </p:spTree>
    <p:extLst>
      <p:ext uri="{BB962C8B-B14F-4D97-AF65-F5344CB8AC3E}">
        <p14:creationId xmlns:p14="http://schemas.microsoft.com/office/powerpoint/2010/main" val="2242827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1"/>
          <p:cNvSpPr txBox="1">
            <a:spLocks/>
          </p:cNvSpPr>
          <p:nvPr/>
        </p:nvSpPr>
        <p:spPr>
          <a:xfrm>
            <a:off x="657225" y="992187"/>
            <a:ext cx="11004550" cy="5864225"/>
          </a:xfrm>
          <a:prstGeom prst="rect">
            <a:avLst/>
          </a:prstGeom>
          <a:solidFill>
            <a:schemeClr val="lt1"/>
          </a:solidFill>
          <a:ln>
            <a:noFill/>
          </a:ln>
        </p:spPr>
        <p:txBody>
          <a:bodyPr vert="horz" wrap="square" lIns="91440" tIns="45720" rIns="91440" bIns="45720" rtlCol="0" anchor="t">
            <a:normAutofit/>
          </a:bodyPr>
          <a:lstStyle>
            <a:lvl1pPr marL="228600" lvl="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sz="2600" dirty="0" smtClean="0">
              <a:latin typeface="+mj-lt"/>
            </a:endParaRPr>
          </a:p>
          <a:p>
            <a:pPr>
              <a:buFont typeface="Wingdings" panose="05000000000000000000" pitchFamily="2" charset="2"/>
              <a:buChar char="l"/>
            </a:pPr>
            <a:r>
              <a:rPr lang="en-US" altLang="zh-TW" sz="2600" dirty="0" smtClean="0">
                <a:latin typeface="+mj-lt"/>
              </a:rPr>
              <a:t> </a:t>
            </a:r>
            <a:r>
              <a:rPr lang="en-US" altLang="zh-TW" sz="2600" b="1" u="sng" dirty="0" smtClean="0">
                <a:latin typeface="+mj-lt"/>
              </a:rPr>
              <a:t>Yunlin and Taichung</a:t>
            </a:r>
            <a:endParaRPr lang="en-US" altLang="zh-TW" sz="2600" b="1" u="sng" dirty="0">
              <a:latin typeface="+mj-lt"/>
            </a:endParaRPr>
          </a:p>
          <a:p>
            <a:pPr marL="0" indent="0">
              <a:buNone/>
            </a:pPr>
            <a:r>
              <a:rPr lang="en-US" altLang="zh-TW" sz="2600" dirty="0" smtClean="0">
                <a:latin typeface="+mj-lt"/>
              </a:rPr>
              <a:t>  - </a:t>
            </a:r>
            <a:r>
              <a:rPr lang="en-US" altLang="zh-TW" b="1" dirty="0" smtClean="0">
                <a:solidFill>
                  <a:srgbClr val="FF0000"/>
                </a:solidFill>
                <a:latin typeface="+mj-lt"/>
              </a:rPr>
              <a:t>ISAM only</a:t>
            </a:r>
          </a:p>
          <a:p>
            <a:pPr marL="0" indent="0">
              <a:buNone/>
            </a:pPr>
            <a:r>
              <a:rPr lang="en-US" altLang="zh-TW" sz="2600" dirty="0" smtClean="0">
                <a:latin typeface="+mj-lt"/>
              </a:rPr>
              <a:t>     </a:t>
            </a:r>
            <a:r>
              <a:rPr lang="en-US" altLang="zh-TW" sz="2600" b="1" dirty="0" smtClean="0">
                <a:latin typeface="+mj-lt"/>
              </a:rPr>
              <a:t>Point</a:t>
            </a:r>
            <a:r>
              <a:rPr lang="en-US" altLang="zh-TW" sz="2600" dirty="0" smtClean="0">
                <a:latin typeface="+mj-lt"/>
              </a:rPr>
              <a:t>, </a:t>
            </a:r>
            <a:r>
              <a:rPr lang="en-US" altLang="zh-TW" sz="2600" b="1" dirty="0" smtClean="0">
                <a:latin typeface="+mj-lt"/>
              </a:rPr>
              <a:t>area</a:t>
            </a:r>
            <a:r>
              <a:rPr lang="en-US" altLang="zh-TW" sz="2600" dirty="0" smtClean="0">
                <a:latin typeface="+mj-lt"/>
              </a:rPr>
              <a:t> and </a:t>
            </a:r>
            <a:r>
              <a:rPr lang="en-US" altLang="zh-TW" sz="2600" b="1" dirty="0" smtClean="0">
                <a:latin typeface="+mj-lt"/>
              </a:rPr>
              <a:t>line</a:t>
            </a:r>
            <a:r>
              <a:rPr lang="en-US" altLang="zh-TW" sz="2600" dirty="0" smtClean="0">
                <a:latin typeface="+mj-lt"/>
              </a:rPr>
              <a:t> sources</a:t>
            </a:r>
          </a:p>
          <a:p>
            <a:pPr marL="0" indent="0">
              <a:buNone/>
            </a:pPr>
            <a:r>
              <a:rPr lang="en-US" altLang="zh-TW" sz="2600" dirty="0">
                <a:latin typeface="+mj-lt"/>
              </a:rPr>
              <a:t> </a:t>
            </a:r>
            <a:r>
              <a:rPr lang="en-US" altLang="zh-TW" sz="2600" dirty="0" smtClean="0">
                <a:latin typeface="+mj-lt"/>
              </a:rPr>
              <a:t>    Sulfate and nitrate</a:t>
            </a:r>
          </a:p>
          <a:p>
            <a:pPr marL="0" indent="0">
              <a:buNone/>
            </a:pPr>
            <a:r>
              <a:rPr lang="en-US" altLang="zh-TW" sz="2600" dirty="0">
                <a:latin typeface="+mj-lt"/>
              </a:rPr>
              <a:t> </a:t>
            </a:r>
            <a:r>
              <a:rPr lang="en-US" altLang="zh-TW" sz="2600" dirty="0" smtClean="0">
                <a:latin typeface="+mj-lt"/>
              </a:rPr>
              <a:t>    Yunlin (YL) and Taichung (TC)</a:t>
            </a:r>
            <a:endParaRPr lang="en-US" altLang="zh-TW" sz="2600" dirty="0">
              <a:latin typeface="+mj-lt"/>
            </a:endParaRP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u="sng" dirty="0"/>
              <a:t>2</a:t>
            </a:r>
            <a:r>
              <a:rPr lang="en-US" altLang="zh-TW" sz="4000" b="1" u="sng" baseline="30000" dirty="0"/>
              <a:t>nd</a:t>
            </a:r>
            <a:r>
              <a:rPr lang="en-US" altLang="zh-TW" sz="4000" b="1" u="sng" dirty="0"/>
              <a:t> Source Apportionment Experiment</a:t>
            </a:r>
            <a:endParaRPr lang="zh-TW" altLang="en-US" sz="4000" b="1" u="sng" baseline="-25000" dirty="0"/>
          </a:p>
        </p:txBody>
      </p:sp>
      <p:grpSp>
        <p:nvGrpSpPr>
          <p:cNvPr id="6" name="群組 5"/>
          <p:cNvGrpSpPr/>
          <p:nvPr/>
        </p:nvGrpSpPr>
        <p:grpSpPr>
          <a:xfrm>
            <a:off x="7127309" y="1247799"/>
            <a:ext cx="4316235" cy="5142991"/>
            <a:chOff x="6725191" y="788670"/>
            <a:chExt cx="4871398" cy="5850557"/>
          </a:xfrm>
        </p:grpSpPr>
        <p:sp>
          <p:nvSpPr>
            <p:cNvPr id="11" name="文字方塊 10"/>
            <p:cNvSpPr txBox="1"/>
            <p:nvPr/>
          </p:nvSpPr>
          <p:spPr>
            <a:xfrm>
              <a:off x="6725191" y="6300673"/>
              <a:ext cx="4871398" cy="338554"/>
            </a:xfrm>
            <a:prstGeom prst="rect">
              <a:avLst/>
            </a:prstGeom>
            <a:noFill/>
          </p:spPr>
          <p:txBody>
            <a:bodyPr wrap="none" rtlCol="0">
              <a:spAutoFit/>
            </a:bodyPr>
            <a:lstStyle/>
            <a:p>
              <a:r>
                <a:rPr lang="zh-TW" altLang="en-US" sz="1600" dirty="0" smtClean="0"/>
                <a:t>▲ </a:t>
              </a:r>
              <a:r>
                <a:rPr lang="en-US" altLang="zh-TW" sz="1600" dirty="0" err="1" smtClean="0"/>
                <a:t>Mailiao</a:t>
              </a:r>
              <a:r>
                <a:rPr lang="en-US" altLang="zh-TW" sz="1600" dirty="0" smtClean="0"/>
                <a:t> industrial complex   </a:t>
              </a:r>
              <a:r>
                <a:rPr lang="zh-TW" altLang="en-US" sz="1400" dirty="0" smtClean="0"/>
                <a:t>●</a:t>
              </a:r>
              <a:r>
                <a:rPr lang="zh-TW" altLang="en-US" sz="1600" dirty="0" smtClean="0"/>
                <a:t> </a:t>
              </a:r>
              <a:r>
                <a:rPr lang="en-US" altLang="zh-TW" sz="1600" dirty="0" smtClean="0"/>
                <a:t>Taichung power plant </a:t>
              </a:r>
              <a:endParaRPr lang="zh-TW" altLang="en-US" sz="1600" dirty="0"/>
            </a:p>
          </p:txBody>
        </p:sp>
        <p:grpSp>
          <p:nvGrpSpPr>
            <p:cNvPr id="4" name="群組 3"/>
            <p:cNvGrpSpPr/>
            <p:nvPr/>
          </p:nvGrpSpPr>
          <p:grpSpPr>
            <a:xfrm>
              <a:off x="6831636" y="788670"/>
              <a:ext cx="4618831" cy="5462751"/>
              <a:chOff x="6831636" y="788670"/>
              <a:chExt cx="4618831" cy="5462751"/>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31636" y="788670"/>
                <a:ext cx="4618831" cy="5462751"/>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9532026" y="1752971"/>
                <a:ext cx="838050" cy="461664"/>
              </a:xfrm>
              <a:prstGeom prst="rect">
                <a:avLst/>
              </a:prstGeom>
              <a:noFill/>
            </p:spPr>
            <p:txBody>
              <a:bodyPr wrap="square" rtlCol="0">
                <a:spAutoFit/>
              </a:bodyPr>
              <a:lstStyle/>
              <a:p>
                <a:r>
                  <a:rPr lang="en-US" altLang="zh-TW" sz="2400" b="1" dirty="0" smtClean="0">
                    <a:solidFill>
                      <a:srgbClr val="FF0000"/>
                    </a:solidFill>
                  </a:rPr>
                  <a:t> TC</a:t>
                </a:r>
                <a:endParaRPr lang="zh-TW" altLang="en-US" sz="2400" b="1" dirty="0">
                  <a:solidFill>
                    <a:srgbClr val="FF0000"/>
                  </a:solidFill>
                </a:endParaRPr>
              </a:p>
            </p:txBody>
          </p:sp>
          <p:sp>
            <p:nvSpPr>
              <p:cNvPr id="10" name="文字方塊 9"/>
              <p:cNvSpPr txBox="1"/>
              <p:nvPr/>
            </p:nvSpPr>
            <p:spPr>
              <a:xfrm>
                <a:off x="8381339" y="4604441"/>
                <a:ext cx="656580" cy="461664"/>
              </a:xfrm>
              <a:prstGeom prst="rect">
                <a:avLst/>
              </a:prstGeom>
              <a:noFill/>
            </p:spPr>
            <p:txBody>
              <a:bodyPr wrap="square" rtlCol="0">
                <a:spAutoFit/>
              </a:bodyPr>
              <a:lstStyle/>
              <a:p>
                <a:r>
                  <a:rPr lang="en-US" altLang="zh-TW" sz="2400" b="1" dirty="0" smtClean="0">
                    <a:solidFill>
                      <a:srgbClr val="FF0000"/>
                    </a:solidFill>
                  </a:rPr>
                  <a:t> YL</a:t>
                </a:r>
                <a:endParaRPr lang="zh-TW" altLang="en-US" sz="2400" b="1" dirty="0">
                  <a:solidFill>
                    <a:srgbClr val="FF0000"/>
                  </a:solidFill>
                </a:endParaRPr>
              </a:p>
            </p:txBody>
          </p:sp>
          <p:sp>
            <p:nvSpPr>
              <p:cNvPr id="12" name="文字方塊 11"/>
              <p:cNvSpPr txBox="1"/>
              <p:nvPr/>
            </p:nvSpPr>
            <p:spPr>
              <a:xfrm>
                <a:off x="7641792" y="4254976"/>
                <a:ext cx="330831" cy="307777"/>
              </a:xfrm>
              <a:prstGeom prst="rect">
                <a:avLst/>
              </a:prstGeom>
              <a:noFill/>
            </p:spPr>
            <p:txBody>
              <a:bodyPr wrap="square" rtlCol="0">
                <a:spAutoFit/>
              </a:bodyPr>
              <a:lstStyle/>
              <a:p>
                <a:r>
                  <a:rPr lang="zh-TW" altLang="en-US" sz="1400" dirty="0" smtClean="0"/>
                  <a:t>▲</a:t>
                </a:r>
                <a:endParaRPr lang="zh-TW" altLang="en-US" sz="1400" dirty="0"/>
              </a:p>
            </p:txBody>
          </p:sp>
          <p:sp>
            <p:nvSpPr>
              <p:cNvPr id="13" name="文字方塊 12"/>
              <p:cNvSpPr txBox="1"/>
              <p:nvPr/>
            </p:nvSpPr>
            <p:spPr>
              <a:xfrm>
                <a:off x="9012108" y="1962576"/>
                <a:ext cx="330831" cy="235399"/>
              </a:xfrm>
              <a:prstGeom prst="rect">
                <a:avLst/>
              </a:prstGeom>
              <a:noFill/>
            </p:spPr>
            <p:txBody>
              <a:bodyPr wrap="square" rtlCol="0">
                <a:spAutoFit/>
              </a:bodyPr>
              <a:lstStyle/>
              <a:p>
                <a:r>
                  <a:rPr lang="zh-TW" altLang="en-US" sz="1050" dirty="0" smtClean="0"/>
                  <a:t>●</a:t>
                </a:r>
                <a:endParaRPr lang="zh-TW" altLang="en-US" sz="1050" dirty="0"/>
              </a:p>
            </p:txBody>
          </p:sp>
        </p:grpSp>
      </p:grpSp>
      <p:sp>
        <p:nvSpPr>
          <p:cNvPr id="2" name="矩形 1"/>
          <p:cNvSpPr/>
          <p:nvPr/>
        </p:nvSpPr>
        <p:spPr>
          <a:xfrm>
            <a:off x="657225" y="4608790"/>
            <a:ext cx="6470084" cy="830997"/>
          </a:xfrm>
          <a:prstGeom prst="rect">
            <a:avLst/>
          </a:prstGeom>
        </p:spPr>
        <p:txBody>
          <a:bodyPr wrap="square">
            <a:spAutoFit/>
          </a:bodyPr>
          <a:lstStyle/>
          <a:p>
            <a:r>
              <a:rPr lang="en-US" altLang="zh-TW" sz="2400" dirty="0"/>
              <a:t>In Taichung,</a:t>
            </a:r>
          </a:p>
          <a:p>
            <a:r>
              <a:rPr lang="en-US" altLang="zh-TW" sz="2400" dirty="0"/>
              <a:t>only consider the emission from </a:t>
            </a:r>
            <a:r>
              <a:rPr lang="en-US" altLang="zh-TW" sz="2400" u="sng" dirty="0" smtClean="0"/>
              <a:t>metropolitan</a:t>
            </a:r>
            <a:r>
              <a:rPr lang="en-US" altLang="zh-TW" sz="2400" u="sng" dirty="0"/>
              <a:t> </a:t>
            </a:r>
            <a:r>
              <a:rPr lang="en-US" altLang="zh-TW" sz="2400" u="sng" dirty="0" smtClean="0"/>
              <a:t>area</a:t>
            </a:r>
            <a:endParaRPr lang="zh-TW" altLang="en-US" sz="2400" u="sng" dirty="0"/>
          </a:p>
        </p:txBody>
      </p:sp>
    </p:spTree>
    <p:extLst>
      <p:ext uri="{BB962C8B-B14F-4D97-AF65-F5344CB8AC3E}">
        <p14:creationId xmlns:p14="http://schemas.microsoft.com/office/powerpoint/2010/main" val="4606436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txBox="1">
            <a:spLocks noGrp="1"/>
          </p:cNvSpPr>
          <p:nvPr>
            <p:ph type="body" idx="1"/>
          </p:nvPr>
        </p:nvSpPr>
        <p:spPr>
          <a:xfrm>
            <a:off x="657226" y="1038226"/>
            <a:ext cx="10687050" cy="5181600"/>
          </a:xfrm>
          <a:prstGeom prst="rect">
            <a:avLst/>
          </a:prstGeom>
          <a:noFill/>
        </p:spPr>
        <p:txBody>
          <a:bodyPr wrap="square" anchor="t">
            <a:normAutofit/>
          </a:bodyPr>
          <a:lstStyle>
            <a:lvl1pPr lvl="0">
              <a:defRPr/>
            </a:lvl1pPr>
          </a:lstStyle>
          <a:p>
            <a:pPr lvl="0">
              <a:buFont typeface="Wingdings"/>
              <a:buChar char="l"/>
            </a:pPr>
            <a:r>
              <a:rPr lang="en-US" sz="3200" dirty="0" smtClean="0">
                <a:latin typeface="+mj-lt"/>
              </a:rPr>
              <a:t> </a:t>
            </a:r>
            <a:r>
              <a:rPr sz="3200" dirty="0" smtClean="0">
                <a:latin typeface="+mj-lt"/>
              </a:rPr>
              <a:t>Introduction</a:t>
            </a:r>
            <a:r>
              <a:rPr lang="en-US" sz="3200" dirty="0" smtClean="0">
                <a:latin typeface="+mj-lt"/>
              </a:rPr>
              <a:t> and Motivation</a:t>
            </a:r>
            <a:endParaRPr sz="3200" dirty="0">
              <a:latin typeface="+mj-lt"/>
            </a:endParaRPr>
          </a:p>
          <a:p>
            <a:pPr lvl="0">
              <a:buFont typeface="Wingdings"/>
              <a:buChar char="l"/>
            </a:pPr>
            <a:r>
              <a:rPr lang="en-US" sz="3200" dirty="0" smtClean="0">
                <a:latin typeface="+mj-lt"/>
              </a:rPr>
              <a:t> Model configuration</a:t>
            </a:r>
          </a:p>
          <a:p>
            <a:pPr lvl="0">
              <a:buFont typeface="Wingdings"/>
              <a:buChar char="l"/>
            </a:pPr>
            <a:r>
              <a:rPr sz="3200" dirty="0" smtClean="0">
                <a:latin typeface="+mj-lt"/>
              </a:rPr>
              <a:t> </a:t>
            </a:r>
            <a:r>
              <a:rPr lang="en-US" sz="3200" dirty="0" smtClean="0">
                <a:latin typeface="+mj-lt"/>
              </a:rPr>
              <a:t>Experiments</a:t>
            </a:r>
            <a:endParaRPr lang="en-US" sz="3200" dirty="0">
              <a:latin typeface="+mj-lt"/>
            </a:endParaRPr>
          </a:p>
          <a:p>
            <a:pPr lvl="0">
              <a:buFont typeface="Wingdings"/>
              <a:buChar char="l"/>
            </a:pPr>
            <a:r>
              <a:rPr lang="en-US" sz="3200" dirty="0" smtClean="0">
                <a:latin typeface="+mj-lt"/>
              </a:rPr>
              <a:t> Discussion</a:t>
            </a:r>
            <a:endParaRPr sz="3200" dirty="0">
              <a:latin typeface="+mj-lt"/>
            </a:endParaRPr>
          </a:p>
          <a:p>
            <a:pPr lvl="0">
              <a:buFont typeface="Wingdings" panose="05000000000000000000" pitchFamily="2" charset="2"/>
              <a:buChar char="l"/>
            </a:pPr>
            <a:r>
              <a:rPr lang="en-US" sz="3200" dirty="0" smtClean="0">
                <a:latin typeface="+mj-lt"/>
              </a:rPr>
              <a:t> </a:t>
            </a:r>
            <a:r>
              <a:rPr sz="3200" dirty="0" smtClean="0">
                <a:latin typeface="+mj-lt"/>
              </a:rPr>
              <a:t>Conclusion</a:t>
            </a:r>
            <a:endParaRPr lang="en-US" sz="3200" dirty="0" smtClean="0">
              <a:latin typeface="+mj-lt"/>
            </a:endParaRPr>
          </a:p>
          <a:p>
            <a:pPr lvl="0">
              <a:buFont typeface="Wingdings" panose="05000000000000000000" pitchFamily="2" charset="2"/>
              <a:buChar char="l"/>
            </a:pPr>
            <a:r>
              <a:rPr lang="en-US" sz="3200" dirty="0" smtClean="0">
                <a:latin typeface="+mj-lt"/>
              </a:rPr>
              <a:t> </a:t>
            </a:r>
            <a:r>
              <a:rPr sz="3200" dirty="0" smtClean="0">
                <a:latin typeface="+mj-lt"/>
              </a:rPr>
              <a:t>Reference</a:t>
            </a:r>
            <a:endParaRPr sz="3200" dirty="0">
              <a:latin typeface="+mj-lt"/>
            </a:endParaRPr>
          </a:p>
        </p:txBody>
      </p:sp>
      <p:sp>
        <p:nvSpPr>
          <p:cNvPr id="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dirty="0" smtClean="0"/>
              <a:t>  Outline</a:t>
            </a:r>
            <a:endParaRPr lang="zh-TW" altLang="en-US" sz="4000" b="1" baseline="-25000" dirty="0"/>
          </a:p>
        </p:txBody>
      </p:sp>
    </p:spTree>
    <p:extLst>
      <p:ext uri="{BB962C8B-B14F-4D97-AF65-F5344CB8AC3E}">
        <p14:creationId xmlns:p14="http://schemas.microsoft.com/office/powerpoint/2010/main" val="23368312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版面配置區 1"/>
          <p:cNvSpPr txBox="1">
            <a:spLocks/>
          </p:cNvSpPr>
          <p:nvPr/>
        </p:nvSpPr>
        <p:spPr>
          <a:xfrm>
            <a:off x="228600" y="788671"/>
            <a:ext cx="9538323" cy="6067742"/>
          </a:xfrm>
          <a:prstGeom prst="rect">
            <a:avLst/>
          </a:prstGeom>
          <a:solidFill>
            <a:schemeClr val="lt1"/>
          </a:solidFill>
          <a:ln>
            <a:noFill/>
          </a:ln>
        </p:spPr>
        <p:txBody>
          <a:bodyPr vert="horz" wrap="square" lIns="91440" tIns="45720" rIns="91440" bIns="45720" rtlCol="0" anchor="t">
            <a:normAutofit/>
          </a:bodyPr>
          <a:lstStyle>
            <a:lvl1pPr marL="228600" lvl="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en-US" altLang="zh-TW" sz="2600" dirty="0">
                <a:latin typeface="+mj-lt"/>
              </a:rPr>
              <a:t> </a:t>
            </a:r>
            <a:r>
              <a:rPr lang="en-US" altLang="zh-TW" sz="2400" dirty="0">
                <a:latin typeface="+mj-lt"/>
              </a:rPr>
              <a:t>On </a:t>
            </a:r>
            <a:r>
              <a:rPr lang="en-US" altLang="zh-TW" sz="2400" b="1" dirty="0">
                <a:solidFill>
                  <a:srgbClr val="FF0000"/>
                </a:solidFill>
                <a:latin typeface="+mj-lt"/>
              </a:rPr>
              <a:t>11/08 (with weak synoptic)</a:t>
            </a:r>
            <a:r>
              <a:rPr lang="en-US" altLang="zh-TW" sz="2400" dirty="0">
                <a:latin typeface="+mj-lt"/>
              </a:rPr>
              <a:t>, emissions are mainly from Yunlin</a:t>
            </a:r>
          </a:p>
          <a:p>
            <a:pPr>
              <a:buFont typeface="Wingdings" panose="05000000000000000000" pitchFamily="2" charset="2"/>
              <a:buChar char="l"/>
            </a:pPr>
            <a:r>
              <a:rPr lang="en-US" altLang="zh-TW" sz="2400" dirty="0">
                <a:latin typeface="+mj-lt"/>
              </a:rPr>
              <a:t> On </a:t>
            </a:r>
            <a:r>
              <a:rPr lang="en-US" altLang="zh-TW" sz="2400" b="1" dirty="0">
                <a:solidFill>
                  <a:srgbClr val="FF0000"/>
                </a:solidFill>
                <a:latin typeface="+mj-lt"/>
              </a:rPr>
              <a:t>11/09 (with NE flow)</a:t>
            </a:r>
            <a:r>
              <a:rPr lang="en-US" altLang="zh-TW" sz="2400" dirty="0">
                <a:latin typeface="+mj-lt"/>
              </a:rPr>
              <a:t>, emission are mainly from </a:t>
            </a:r>
            <a:r>
              <a:rPr lang="en-US" altLang="zh-TW" sz="2400" b="1" dirty="0">
                <a:latin typeface="+mj-lt"/>
              </a:rPr>
              <a:t>upwind</a:t>
            </a:r>
            <a:r>
              <a:rPr lang="en-US" altLang="zh-TW" sz="2400" dirty="0">
                <a:latin typeface="+mj-lt"/>
              </a:rPr>
              <a:t> of Taichung.</a:t>
            </a:r>
          </a:p>
          <a:p>
            <a:pPr>
              <a:buFont typeface="Wingdings" panose="05000000000000000000" pitchFamily="2" charset="2"/>
              <a:buChar char="l"/>
            </a:pPr>
            <a:r>
              <a:rPr lang="en-US" altLang="zh-TW" sz="2400" dirty="0">
                <a:latin typeface="+mj-lt"/>
              </a:rPr>
              <a:t> In addition to point sources, sulfate is also contributed from area and nitrate from line emission sources.</a:t>
            </a: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9561943" cy="7886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u="sng" dirty="0"/>
              <a:t>Source apportionment at </a:t>
            </a:r>
            <a:r>
              <a:rPr lang="en-US" altLang="zh-TW" sz="4000" b="1" u="sng" dirty="0" err="1"/>
              <a:t>Douliu</a:t>
            </a:r>
            <a:r>
              <a:rPr lang="en-US" altLang="zh-TW" sz="4000" b="1" u="sng" dirty="0"/>
              <a:t>, Yunlin County</a:t>
            </a:r>
            <a:endParaRPr lang="zh-TW" altLang="en-US" sz="4000" b="1" u="sng" baseline="-25000" dirty="0"/>
          </a:p>
        </p:txBody>
      </p:sp>
      <p:grpSp>
        <p:nvGrpSpPr>
          <p:cNvPr id="22" name="群組 21"/>
          <p:cNvGrpSpPr/>
          <p:nvPr/>
        </p:nvGrpSpPr>
        <p:grpSpPr>
          <a:xfrm>
            <a:off x="9561944" y="15516"/>
            <a:ext cx="2630056" cy="2414354"/>
            <a:chOff x="9561944" y="15516"/>
            <a:chExt cx="2630056" cy="2414354"/>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1944" y="15516"/>
              <a:ext cx="2630056" cy="2414354"/>
            </a:xfrm>
            <a:prstGeom prst="rect">
              <a:avLst/>
            </a:prstGeom>
          </p:spPr>
        </p:pic>
        <p:sp>
          <p:nvSpPr>
            <p:cNvPr id="21" name="矩形 20"/>
            <p:cNvSpPr/>
            <p:nvPr/>
          </p:nvSpPr>
          <p:spPr>
            <a:xfrm>
              <a:off x="11228895" y="1698866"/>
              <a:ext cx="127386" cy="124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p:cNvGrpSpPr/>
          <p:nvPr/>
        </p:nvGrpSpPr>
        <p:grpSpPr>
          <a:xfrm>
            <a:off x="416422" y="2525511"/>
            <a:ext cx="10939859" cy="4332489"/>
            <a:chOff x="428343" y="2429869"/>
            <a:chExt cx="10939859" cy="4332489"/>
          </a:xfrm>
        </p:grpSpPr>
        <p:grpSp>
          <p:nvGrpSpPr>
            <p:cNvPr id="5" name="群組 4"/>
            <p:cNvGrpSpPr/>
            <p:nvPr/>
          </p:nvGrpSpPr>
          <p:grpSpPr>
            <a:xfrm>
              <a:off x="428343" y="2487650"/>
              <a:ext cx="10939859" cy="4274708"/>
              <a:chOff x="428343" y="2487650"/>
              <a:chExt cx="10939859" cy="4274708"/>
            </a:xfrm>
          </p:grpSpPr>
          <p:pic>
            <p:nvPicPr>
              <p:cNvPr id="23" name="圖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36" y="2501647"/>
                <a:ext cx="5273143" cy="3962901"/>
              </a:xfrm>
              <a:prstGeom prst="rect">
                <a:avLst/>
              </a:prstGeom>
            </p:spPr>
          </p:pic>
          <p:grpSp>
            <p:nvGrpSpPr>
              <p:cNvPr id="4" name="群組 3"/>
              <p:cNvGrpSpPr/>
              <p:nvPr/>
            </p:nvGrpSpPr>
            <p:grpSpPr>
              <a:xfrm>
                <a:off x="428343" y="2487650"/>
                <a:ext cx="10939859" cy="4274708"/>
                <a:chOff x="428343" y="2501647"/>
                <a:chExt cx="10939859" cy="4274708"/>
              </a:xfrm>
            </p:grpSpPr>
            <p:grpSp>
              <p:nvGrpSpPr>
                <p:cNvPr id="17" name="群組 16"/>
                <p:cNvGrpSpPr/>
                <p:nvPr/>
              </p:nvGrpSpPr>
              <p:grpSpPr>
                <a:xfrm>
                  <a:off x="428343" y="2501647"/>
                  <a:ext cx="10939859" cy="4274708"/>
                  <a:chOff x="428343" y="2138899"/>
                  <a:chExt cx="10939859" cy="4274708"/>
                </a:xfrm>
              </p:grpSpPr>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059" y="2138899"/>
                    <a:ext cx="5273143" cy="3962902"/>
                  </a:xfrm>
                  <a:prstGeom prst="rect">
                    <a:avLst/>
                  </a:prstGeom>
                </p:spPr>
              </p:pic>
              <p:sp>
                <p:nvSpPr>
                  <p:cNvPr id="10" name="文字方塊 9"/>
                  <p:cNvSpPr txBox="1"/>
                  <p:nvPr/>
                </p:nvSpPr>
                <p:spPr>
                  <a:xfrm>
                    <a:off x="428343" y="6041809"/>
                    <a:ext cx="1097454" cy="371798"/>
                  </a:xfrm>
                  <a:prstGeom prst="rect">
                    <a:avLst/>
                  </a:prstGeom>
                  <a:noFill/>
                  <a:ln>
                    <a:noFill/>
                  </a:ln>
                </p:spPr>
                <p:txBody>
                  <a:bodyPr wrap="none" anchor="t"/>
                  <a:lstStyle>
                    <a:lvl1pPr lvl="0">
                      <a:defRPr/>
                    </a:lvl1pPr>
                  </a:lstStyle>
                  <a:p>
                    <a:pPr lvl="0"/>
                    <a:r>
                      <a:rPr lang="en-US" altLang="zh-TW" sz="1400" dirty="0" smtClean="0"/>
                      <a:t>Unit : </a:t>
                    </a:r>
                    <a:r>
                      <a:rPr lang="en-US" altLang="zh-TW" sz="1400" dirty="0" err="1" smtClean="0"/>
                      <a:t>μg</a:t>
                    </a:r>
                    <a:r>
                      <a:rPr lang="en-US" altLang="zh-TW" sz="1400" dirty="0" smtClean="0"/>
                      <a:t>/m</a:t>
                    </a:r>
                    <a:r>
                      <a:rPr lang="en-US" altLang="zh-TW" sz="1400" baseline="30000" dirty="0" smtClean="0"/>
                      <a:t>3</a:t>
                    </a:r>
                  </a:p>
                </p:txBody>
              </p:sp>
              <p:sp>
                <p:nvSpPr>
                  <p:cNvPr id="11" name="文字方塊 10"/>
                  <p:cNvSpPr txBox="1"/>
                  <p:nvPr/>
                </p:nvSpPr>
                <p:spPr>
                  <a:xfrm>
                    <a:off x="5699608" y="6041809"/>
                    <a:ext cx="1097454" cy="371798"/>
                  </a:xfrm>
                  <a:prstGeom prst="rect">
                    <a:avLst/>
                  </a:prstGeom>
                  <a:noFill/>
                  <a:ln>
                    <a:noFill/>
                  </a:ln>
                </p:spPr>
                <p:txBody>
                  <a:bodyPr wrap="none" anchor="t"/>
                  <a:lstStyle>
                    <a:lvl1pPr lvl="0">
                      <a:defRPr/>
                    </a:lvl1pPr>
                  </a:lstStyle>
                  <a:p>
                    <a:pPr lvl="0"/>
                    <a:r>
                      <a:rPr lang="en-US" altLang="zh-TW" sz="1400" dirty="0" smtClean="0"/>
                      <a:t>Unit : </a:t>
                    </a:r>
                    <a:r>
                      <a:rPr lang="en-US" altLang="zh-TW" sz="1400" dirty="0" err="1" smtClean="0"/>
                      <a:t>μg</a:t>
                    </a:r>
                    <a:r>
                      <a:rPr lang="en-US" altLang="zh-TW" sz="1400" dirty="0" smtClean="0"/>
                      <a:t>/m</a:t>
                    </a:r>
                    <a:r>
                      <a:rPr lang="en-US" altLang="zh-TW" sz="1400" baseline="30000" dirty="0" smtClean="0"/>
                      <a:t>3</a:t>
                    </a:r>
                  </a:p>
                </p:txBody>
              </p:sp>
            </p:grpSp>
            <p:sp>
              <p:nvSpPr>
                <p:cNvPr id="12" name="文字方塊 11"/>
                <p:cNvSpPr txBox="1"/>
                <p:nvPr/>
              </p:nvSpPr>
              <p:spPr>
                <a:xfrm>
                  <a:off x="890245" y="2970718"/>
                  <a:ext cx="813630" cy="461665"/>
                </a:xfrm>
                <a:prstGeom prst="rect">
                  <a:avLst/>
                </a:prstGeom>
                <a:noFill/>
              </p:spPr>
              <p:txBody>
                <a:bodyPr wrap="square" rtlCol="0">
                  <a:spAutoFit/>
                </a:bodyPr>
                <a:lstStyle/>
                <a:p>
                  <a:r>
                    <a:rPr lang="en-US" altLang="zh-TW" sz="2400" b="1" dirty="0" smtClean="0">
                      <a:solidFill>
                        <a:srgbClr val="FF0000"/>
                      </a:solidFill>
                    </a:rPr>
                    <a:t>SO</a:t>
                  </a:r>
                  <a:r>
                    <a:rPr lang="en-US" altLang="zh-TW" sz="2400" b="1" baseline="-25000" dirty="0" smtClean="0">
                      <a:solidFill>
                        <a:srgbClr val="FF0000"/>
                      </a:solidFill>
                    </a:rPr>
                    <a:t>4</a:t>
                  </a:r>
                  <a:endParaRPr lang="en-US" altLang="zh-TW" sz="2400" b="1" dirty="0" smtClean="0">
                    <a:solidFill>
                      <a:srgbClr val="FF0000"/>
                    </a:solidFill>
                  </a:endParaRPr>
                </a:p>
              </p:txBody>
            </p:sp>
            <p:sp>
              <p:nvSpPr>
                <p:cNvPr id="13" name="文字方塊 12"/>
                <p:cNvSpPr txBox="1"/>
                <p:nvPr/>
              </p:nvSpPr>
              <p:spPr>
                <a:xfrm>
                  <a:off x="6354613" y="2975452"/>
                  <a:ext cx="813630" cy="461665"/>
                </a:xfrm>
                <a:prstGeom prst="rect">
                  <a:avLst/>
                </a:prstGeom>
                <a:noFill/>
              </p:spPr>
              <p:txBody>
                <a:bodyPr wrap="square" rtlCol="0">
                  <a:spAutoFit/>
                </a:bodyPr>
                <a:lstStyle/>
                <a:p>
                  <a:r>
                    <a:rPr lang="en-US" altLang="zh-TW" sz="2400" b="1" dirty="0" smtClean="0">
                      <a:solidFill>
                        <a:srgbClr val="FF0000"/>
                      </a:solidFill>
                    </a:rPr>
                    <a:t>NO</a:t>
                  </a:r>
                  <a:r>
                    <a:rPr lang="en-US" altLang="zh-TW" sz="2400" b="1" baseline="-25000" dirty="0">
                      <a:solidFill>
                        <a:srgbClr val="FF0000"/>
                      </a:solidFill>
                    </a:rPr>
                    <a:t>3</a:t>
                  </a:r>
                  <a:endParaRPr lang="en-US" altLang="zh-TW" sz="2400" b="1" dirty="0" smtClean="0">
                    <a:solidFill>
                      <a:srgbClr val="FF0000"/>
                    </a:solidFill>
                  </a:endParaRPr>
                </a:p>
              </p:txBody>
            </p:sp>
          </p:grpSp>
        </p:grpSp>
        <p:grpSp>
          <p:nvGrpSpPr>
            <p:cNvPr id="6" name="群組 5"/>
            <p:cNvGrpSpPr/>
            <p:nvPr/>
          </p:nvGrpSpPr>
          <p:grpSpPr>
            <a:xfrm>
              <a:off x="3216185" y="2429869"/>
              <a:ext cx="1993395" cy="886807"/>
              <a:chOff x="3216185" y="2429869"/>
              <a:chExt cx="1993395" cy="886807"/>
            </a:xfrm>
          </p:grpSpPr>
          <p:sp>
            <p:nvSpPr>
              <p:cNvPr id="16" name="矩形 15"/>
              <p:cNvSpPr/>
              <p:nvPr/>
            </p:nvSpPr>
            <p:spPr>
              <a:xfrm>
                <a:off x="3216185" y="2429870"/>
                <a:ext cx="963929" cy="484865"/>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dirty="0"/>
              </a:p>
            </p:txBody>
          </p:sp>
          <p:sp>
            <p:nvSpPr>
              <p:cNvPr id="19" name="文字方塊 18"/>
              <p:cNvSpPr txBox="1"/>
              <p:nvPr/>
            </p:nvSpPr>
            <p:spPr>
              <a:xfrm>
                <a:off x="3528232" y="2855011"/>
                <a:ext cx="1665019" cy="461665"/>
              </a:xfrm>
              <a:prstGeom prst="rect">
                <a:avLst/>
              </a:prstGeom>
              <a:noFill/>
            </p:spPr>
            <p:txBody>
              <a:bodyPr wrap="square" rtlCol="0">
                <a:spAutoFit/>
              </a:bodyPr>
              <a:lstStyle/>
              <a:p>
                <a:r>
                  <a:rPr lang="en-US" altLang="zh-TW" sz="2400" b="1" dirty="0" smtClean="0"/>
                  <a:t>YL          TC</a:t>
                </a:r>
              </a:p>
            </p:txBody>
          </p:sp>
          <p:sp>
            <p:nvSpPr>
              <p:cNvPr id="24" name="矩形 23"/>
              <p:cNvSpPr/>
              <p:nvPr/>
            </p:nvSpPr>
            <p:spPr>
              <a:xfrm>
                <a:off x="4245651" y="2429869"/>
                <a:ext cx="963929" cy="484865"/>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dirty="0"/>
              </a:p>
            </p:txBody>
          </p:sp>
        </p:grpSp>
      </p:grpSp>
      <p:cxnSp>
        <p:nvCxnSpPr>
          <p:cNvPr id="18" name="直線接點 17"/>
          <p:cNvCxnSpPr/>
          <p:nvPr/>
        </p:nvCxnSpPr>
        <p:spPr>
          <a:xfrm>
            <a:off x="3239443" y="3010376"/>
            <a:ext cx="0" cy="330274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8730330" y="3010376"/>
            <a:ext cx="0" cy="330274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1513876" y="6287452"/>
            <a:ext cx="3461308" cy="400110"/>
          </a:xfrm>
          <a:prstGeom prst="rect">
            <a:avLst/>
          </a:prstGeom>
          <a:noFill/>
        </p:spPr>
        <p:txBody>
          <a:bodyPr wrap="square" rtlCol="0">
            <a:spAutoFit/>
          </a:bodyPr>
          <a:lstStyle/>
          <a:p>
            <a:r>
              <a:rPr lang="en-US" altLang="zh-TW" sz="2000" b="1" dirty="0" smtClean="0"/>
              <a:t>Nov 8                                 Nov 9</a:t>
            </a:r>
          </a:p>
        </p:txBody>
      </p:sp>
      <p:sp>
        <p:nvSpPr>
          <p:cNvPr id="27" name="文字方塊 26"/>
          <p:cNvSpPr txBox="1"/>
          <p:nvPr/>
        </p:nvSpPr>
        <p:spPr>
          <a:xfrm>
            <a:off x="6990121" y="6287452"/>
            <a:ext cx="3461308" cy="400110"/>
          </a:xfrm>
          <a:prstGeom prst="rect">
            <a:avLst/>
          </a:prstGeom>
          <a:noFill/>
        </p:spPr>
        <p:txBody>
          <a:bodyPr wrap="square" rtlCol="0">
            <a:spAutoFit/>
          </a:bodyPr>
          <a:lstStyle/>
          <a:p>
            <a:r>
              <a:rPr lang="en-US" altLang="zh-TW" sz="2000" b="1" dirty="0" smtClean="0"/>
              <a:t>Nov 8                                 Nov 9</a:t>
            </a:r>
          </a:p>
        </p:txBody>
      </p:sp>
    </p:spTree>
    <p:extLst>
      <p:ext uri="{BB962C8B-B14F-4D97-AF65-F5344CB8AC3E}">
        <p14:creationId xmlns:p14="http://schemas.microsoft.com/office/powerpoint/2010/main" val="2033240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1"/>
          <p:cNvSpPr txBox="1">
            <a:spLocks/>
          </p:cNvSpPr>
          <p:nvPr/>
        </p:nvSpPr>
        <p:spPr>
          <a:xfrm>
            <a:off x="657225" y="992187"/>
            <a:ext cx="11004550" cy="5864225"/>
          </a:xfrm>
          <a:prstGeom prst="rect">
            <a:avLst/>
          </a:prstGeom>
          <a:solidFill>
            <a:schemeClr val="lt1"/>
          </a:solidFill>
          <a:ln>
            <a:noFill/>
          </a:ln>
        </p:spPr>
        <p:txBody>
          <a:bodyPr vert="horz" wrap="square" lIns="91440" tIns="45720" rIns="91440" bIns="45720" rtlCol="0" anchor="t">
            <a:normAutofit/>
          </a:bodyPr>
          <a:lstStyle>
            <a:lvl1pPr marL="228600" lvl="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ltLang="zh-TW" sz="2600" dirty="0" smtClean="0">
              <a:latin typeface="+mj-lt"/>
            </a:endParaRPr>
          </a:p>
          <a:p>
            <a:pPr marL="0" indent="0" algn="ctr">
              <a:buNone/>
            </a:pPr>
            <a:endParaRPr lang="en-US" altLang="zh-TW" sz="2600" dirty="0" smtClean="0">
              <a:latin typeface="+mj-lt"/>
            </a:endParaRPr>
          </a:p>
          <a:p>
            <a:pPr>
              <a:buFont typeface="Wingdings" panose="05000000000000000000" pitchFamily="2" charset="2"/>
              <a:buChar char="l"/>
            </a:pPr>
            <a:r>
              <a:rPr lang="en-US" altLang="zh-TW" sz="2600" dirty="0" smtClean="0">
                <a:latin typeface="+mj-lt"/>
              </a:rPr>
              <a:t> </a:t>
            </a:r>
            <a:r>
              <a:rPr lang="en-US" altLang="zh-TW" sz="3000" b="1" dirty="0" err="1" smtClean="0">
                <a:latin typeface="+mj-lt"/>
              </a:rPr>
              <a:t>Mailiao</a:t>
            </a:r>
            <a:r>
              <a:rPr lang="en-US" altLang="zh-TW" sz="3000" b="1" dirty="0" smtClean="0">
                <a:latin typeface="+mj-lt"/>
              </a:rPr>
              <a:t> </a:t>
            </a:r>
            <a:r>
              <a:rPr lang="en-US" altLang="zh-TW" sz="3000" b="1" dirty="0">
                <a:latin typeface="+mj-lt"/>
              </a:rPr>
              <a:t>industrial </a:t>
            </a:r>
            <a:r>
              <a:rPr lang="en-US" altLang="zh-TW" sz="3000" b="1" dirty="0" smtClean="0">
                <a:latin typeface="+mj-lt"/>
              </a:rPr>
              <a:t>areas</a:t>
            </a:r>
          </a:p>
          <a:p>
            <a:pPr marL="0" indent="0">
              <a:buNone/>
            </a:pPr>
            <a:r>
              <a:rPr lang="en-US" altLang="zh-TW" sz="2600" dirty="0">
                <a:latin typeface="+mj-lt"/>
              </a:rPr>
              <a:t> </a:t>
            </a:r>
            <a:r>
              <a:rPr lang="en-US" altLang="zh-TW" sz="2600" dirty="0" smtClean="0">
                <a:latin typeface="+mj-lt"/>
              </a:rPr>
              <a:t> - </a:t>
            </a:r>
            <a:r>
              <a:rPr lang="en-US" altLang="zh-TW" b="1" dirty="0" smtClean="0">
                <a:solidFill>
                  <a:srgbClr val="FF0000"/>
                </a:solidFill>
                <a:latin typeface="+mj-lt"/>
              </a:rPr>
              <a:t>ISAM only</a:t>
            </a:r>
          </a:p>
          <a:p>
            <a:pPr marL="0" indent="0">
              <a:buNone/>
            </a:pPr>
            <a:r>
              <a:rPr lang="en-US" altLang="zh-TW" sz="2600" dirty="0">
                <a:latin typeface="+mj-lt"/>
              </a:rPr>
              <a:t> </a:t>
            </a:r>
            <a:r>
              <a:rPr lang="en-US" altLang="zh-TW" sz="2600" dirty="0" smtClean="0">
                <a:latin typeface="+mj-lt"/>
              </a:rPr>
              <a:t>    </a:t>
            </a:r>
            <a:r>
              <a:rPr lang="en-US" altLang="zh-TW" sz="2600" b="1" dirty="0" smtClean="0">
                <a:latin typeface="+mj-lt"/>
              </a:rPr>
              <a:t>Point</a:t>
            </a:r>
            <a:r>
              <a:rPr lang="en-US" altLang="zh-TW" sz="2600" dirty="0" smtClean="0">
                <a:latin typeface="+mj-lt"/>
              </a:rPr>
              <a:t> source</a:t>
            </a:r>
          </a:p>
          <a:p>
            <a:pPr marL="0" indent="0">
              <a:buNone/>
            </a:pPr>
            <a:r>
              <a:rPr lang="en-US" altLang="zh-TW" sz="2600" dirty="0">
                <a:latin typeface="+mj-lt"/>
              </a:rPr>
              <a:t> </a:t>
            </a:r>
            <a:r>
              <a:rPr lang="en-US" altLang="zh-TW" sz="2600" dirty="0" smtClean="0">
                <a:latin typeface="+mj-lt"/>
              </a:rPr>
              <a:t>    Sulfate </a:t>
            </a:r>
            <a:r>
              <a:rPr lang="en-US" altLang="zh-TW" sz="2600" dirty="0">
                <a:latin typeface="+mj-lt"/>
              </a:rPr>
              <a:t>and </a:t>
            </a:r>
            <a:r>
              <a:rPr lang="en-US" altLang="zh-TW" sz="2600" dirty="0" smtClean="0">
                <a:latin typeface="+mj-lt"/>
              </a:rPr>
              <a:t>nitrate</a:t>
            </a:r>
          </a:p>
          <a:p>
            <a:pPr marL="0" indent="0">
              <a:buNone/>
            </a:pPr>
            <a:r>
              <a:rPr lang="en-US" altLang="zh-TW" sz="2600" dirty="0">
                <a:latin typeface="+mj-lt"/>
              </a:rPr>
              <a:t> </a:t>
            </a:r>
            <a:r>
              <a:rPr lang="en-US" altLang="zh-TW" sz="2600" dirty="0" smtClean="0">
                <a:latin typeface="+mj-lt"/>
              </a:rPr>
              <a:t>    </a:t>
            </a:r>
            <a:r>
              <a:rPr lang="en-US" altLang="zh-TW" sz="2600" dirty="0" err="1" smtClean="0">
                <a:latin typeface="+mj-lt"/>
              </a:rPr>
              <a:t>Mailiao</a:t>
            </a:r>
            <a:r>
              <a:rPr lang="en-US" altLang="zh-TW" sz="2600" dirty="0">
                <a:latin typeface="+mj-lt"/>
              </a:rPr>
              <a:t> </a:t>
            </a:r>
            <a:r>
              <a:rPr lang="en-US" altLang="zh-TW" sz="2600" dirty="0" smtClean="0">
                <a:latin typeface="+mj-lt"/>
              </a:rPr>
              <a:t>(ML)</a:t>
            </a:r>
          </a:p>
          <a:p>
            <a:pPr marL="0" indent="0">
              <a:buNone/>
            </a:pPr>
            <a:r>
              <a:rPr lang="en-US" altLang="zh-TW" sz="2600" dirty="0" smtClean="0">
                <a:latin typeface="+mj-lt"/>
              </a:rPr>
              <a:t> </a:t>
            </a: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u="sng" dirty="0"/>
              <a:t>3</a:t>
            </a:r>
            <a:r>
              <a:rPr lang="en-US" altLang="zh-TW" sz="4000" b="1" u="sng" baseline="30000" dirty="0"/>
              <a:t>rd</a:t>
            </a:r>
            <a:r>
              <a:rPr lang="en-US" altLang="zh-TW" sz="4000" b="1" u="sng" dirty="0"/>
              <a:t> Source Apportionment Experiments</a:t>
            </a:r>
            <a:endParaRPr lang="zh-TW" altLang="en-US" sz="4000" b="1" u="sng" baseline="-25000" dirty="0"/>
          </a:p>
        </p:txBody>
      </p:sp>
      <p:grpSp>
        <p:nvGrpSpPr>
          <p:cNvPr id="6" name="群組 5"/>
          <p:cNvGrpSpPr/>
          <p:nvPr/>
        </p:nvGrpSpPr>
        <p:grpSpPr>
          <a:xfrm>
            <a:off x="6775009" y="2318850"/>
            <a:ext cx="5023931" cy="3210898"/>
            <a:chOff x="6901196" y="879836"/>
            <a:chExt cx="5023931" cy="3210898"/>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1196" y="879836"/>
              <a:ext cx="5023931" cy="3210898"/>
            </a:xfrm>
            <a:prstGeom prst="rect">
              <a:avLst/>
            </a:prstGeom>
          </p:spPr>
        </p:pic>
        <p:sp>
          <p:nvSpPr>
            <p:cNvPr id="16" name="文字方塊 15"/>
            <p:cNvSpPr txBox="1"/>
            <p:nvPr/>
          </p:nvSpPr>
          <p:spPr>
            <a:xfrm>
              <a:off x="7902315" y="1420974"/>
              <a:ext cx="527538" cy="386569"/>
            </a:xfrm>
            <a:prstGeom prst="rect">
              <a:avLst/>
            </a:prstGeom>
            <a:noFill/>
          </p:spPr>
          <p:txBody>
            <a:bodyPr wrap="square" rtlCol="0">
              <a:spAutoFit/>
            </a:bodyPr>
            <a:lstStyle/>
            <a:p>
              <a:r>
                <a:rPr lang="en-US" altLang="zh-TW" dirty="0" smtClean="0">
                  <a:solidFill>
                    <a:srgbClr val="FF0000"/>
                  </a:solidFill>
                </a:rPr>
                <a:t>ML</a:t>
              </a:r>
              <a:endParaRPr lang="zh-TW" altLang="en-US" dirty="0">
                <a:solidFill>
                  <a:srgbClr val="FF0000"/>
                </a:solidFill>
              </a:endParaRPr>
            </a:p>
          </p:txBody>
        </p:sp>
      </p:grpSp>
      <p:graphicFrame>
        <p:nvGraphicFramePr>
          <p:cNvPr id="17" name="表格 16"/>
          <p:cNvGraphicFramePr>
            <a:graphicFrameLocks noGrp="1"/>
          </p:cNvGraphicFramePr>
          <p:nvPr>
            <p:extLst>
              <p:ext uri="{D42A27DB-BD31-4B8C-83A1-F6EECF244321}">
                <p14:modId xmlns:p14="http://schemas.microsoft.com/office/powerpoint/2010/main" val="1246324028"/>
              </p:ext>
            </p:extLst>
          </p:nvPr>
        </p:nvGraphicFramePr>
        <p:xfrm>
          <a:off x="3871848" y="3008833"/>
          <a:ext cx="2765996" cy="1830931"/>
        </p:xfrm>
        <a:graphic>
          <a:graphicData uri="http://schemas.openxmlformats.org/drawingml/2006/table">
            <a:tbl>
              <a:tblPr firstRow="1" bandRow="1">
                <a:tableStyleId>{5C22544A-7EE6-4342-B048-85BDC9FD1C3A}</a:tableStyleId>
              </a:tblPr>
              <a:tblGrid>
                <a:gridCol w="1276667"/>
                <a:gridCol w="1489329"/>
              </a:tblGrid>
              <a:tr h="459331">
                <a:tc>
                  <a:txBody>
                    <a:bodyPr/>
                    <a:lstStyle/>
                    <a:p>
                      <a:pPr algn="ctr"/>
                      <a:endParaRPr lang="zh-TW" altLang="en-US" sz="2400" dirty="0">
                        <a:solidFill>
                          <a:schemeClr val="tx1"/>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smtClean="0">
                          <a:solidFill>
                            <a:schemeClr val="tx1"/>
                          </a:solidFill>
                          <a:latin typeface="+mn-lt"/>
                          <a:ea typeface="微軟正黑體" panose="020B0604030504040204" pitchFamily="34" charset="-120"/>
                        </a:rPr>
                        <a:t>tons/year</a:t>
                      </a:r>
                      <a:endParaRPr lang="zh-TW" altLang="en-US" sz="2400" dirty="0">
                        <a:solidFill>
                          <a:schemeClr val="tx1"/>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7829">
                <a:tc>
                  <a:txBody>
                    <a:bodyPr/>
                    <a:lstStyle/>
                    <a:p>
                      <a:pPr algn="ctr"/>
                      <a:r>
                        <a:rPr lang="en-US" altLang="zh-TW" sz="2400" dirty="0" smtClean="0">
                          <a:latin typeface="+mn-lt"/>
                          <a:ea typeface="微軟正黑體" panose="020B0604030504040204" pitchFamily="34" charset="-120"/>
                        </a:rPr>
                        <a:t>PM</a:t>
                      </a:r>
                      <a:r>
                        <a:rPr lang="en-US" altLang="zh-TW" sz="2400" baseline="-25000" dirty="0" smtClean="0">
                          <a:latin typeface="+mn-lt"/>
                          <a:ea typeface="微軟正黑體" panose="020B0604030504040204" pitchFamily="34" charset="-120"/>
                        </a:rPr>
                        <a:t>2.5</a:t>
                      </a:r>
                      <a:endParaRPr lang="zh-TW" altLang="en-US" sz="2400" baseline="-25000" dirty="0">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TW" sz="2400" dirty="0" smtClean="0">
                          <a:latin typeface="+mn-lt"/>
                          <a:ea typeface="微軟正黑體" panose="020B0604030504040204" pitchFamily="34" charset="-120"/>
                        </a:rPr>
                        <a:t>717.84</a:t>
                      </a:r>
                      <a:endParaRPr lang="zh-TW" altLang="en-US" sz="2400" dirty="0">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7829">
                <a:tc>
                  <a:txBody>
                    <a:bodyPr/>
                    <a:lstStyle/>
                    <a:p>
                      <a:pPr algn="ctr"/>
                      <a:r>
                        <a:rPr lang="en-US" altLang="zh-TW" sz="2400" dirty="0" smtClean="0">
                          <a:solidFill>
                            <a:srgbClr val="FF0000"/>
                          </a:solidFill>
                          <a:latin typeface="+mn-lt"/>
                          <a:ea typeface="微軟正黑體" panose="020B0604030504040204" pitchFamily="34" charset="-120"/>
                        </a:rPr>
                        <a:t>SO</a:t>
                      </a:r>
                      <a:r>
                        <a:rPr lang="en-US" altLang="zh-TW" sz="2400" baseline="-25000" dirty="0" smtClean="0">
                          <a:solidFill>
                            <a:srgbClr val="FF0000"/>
                          </a:solidFill>
                          <a:latin typeface="+mn-lt"/>
                          <a:ea typeface="微軟正黑體" panose="020B0604030504040204" pitchFamily="34" charset="-120"/>
                        </a:rPr>
                        <a:t>X</a:t>
                      </a:r>
                      <a:endParaRPr lang="zh-TW" altLang="en-US" sz="2400" baseline="-25000" dirty="0">
                        <a:solidFill>
                          <a:srgbClr val="FF0000"/>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TW" sz="2400" dirty="0" smtClean="0">
                          <a:solidFill>
                            <a:schemeClr val="tx1"/>
                          </a:solidFill>
                          <a:latin typeface="+mn-lt"/>
                          <a:ea typeface="微軟正黑體" panose="020B0604030504040204" pitchFamily="34" charset="-120"/>
                        </a:rPr>
                        <a:t>5726.90</a:t>
                      </a:r>
                      <a:endParaRPr lang="zh-TW" altLang="en-US" sz="2400" dirty="0">
                        <a:solidFill>
                          <a:schemeClr val="tx1"/>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7829">
                <a:tc>
                  <a:txBody>
                    <a:bodyPr/>
                    <a:lstStyle/>
                    <a:p>
                      <a:pPr algn="ctr"/>
                      <a:r>
                        <a:rPr lang="en-US" altLang="zh-TW" sz="2400" dirty="0" smtClean="0">
                          <a:solidFill>
                            <a:srgbClr val="FF0000"/>
                          </a:solidFill>
                          <a:latin typeface="+mn-lt"/>
                          <a:ea typeface="微軟正黑體" panose="020B0604030504040204" pitchFamily="34" charset="-120"/>
                        </a:rPr>
                        <a:t>NO</a:t>
                      </a:r>
                      <a:r>
                        <a:rPr lang="en-US" altLang="zh-TW" sz="2400" baseline="-25000" dirty="0" smtClean="0">
                          <a:solidFill>
                            <a:srgbClr val="FF0000"/>
                          </a:solidFill>
                          <a:latin typeface="+mn-lt"/>
                          <a:ea typeface="微軟正黑體" panose="020B0604030504040204" pitchFamily="34" charset="-120"/>
                        </a:rPr>
                        <a:t>X</a:t>
                      </a:r>
                      <a:endParaRPr lang="zh-TW" altLang="en-US" sz="2400" baseline="-25000" dirty="0">
                        <a:solidFill>
                          <a:srgbClr val="FF0000"/>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TW" sz="2400" dirty="0" smtClean="0">
                          <a:solidFill>
                            <a:schemeClr val="tx1"/>
                          </a:solidFill>
                          <a:latin typeface="+mn-lt"/>
                          <a:ea typeface="微軟正黑體" panose="020B0604030504040204" pitchFamily="34" charset="-120"/>
                        </a:rPr>
                        <a:t>14924.29</a:t>
                      </a:r>
                      <a:endParaRPr lang="zh-TW" altLang="en-US" sz="2400" dirty="0">
                        <a:solidFill>
                          <a:schemeClr val="tx1"/>
                        </a:solidFill>
                        <a:latin typeface="+mn-lt"/>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090307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字版面配置區 1"/>
          <p:cNvSpPr txBox="1">
            <a:spLocks/>
          </p:cNvSpPr>
          <p:nvPr/>
        </p:nvSpPr>
        <p:spPr>
          <a:xfrm>
            <a:off x="148621" y="680591"/>
            <a:ext cx="11975823" cy="6067742"/>
          </a:xfrm>
          <a:prstGeom prst="rect">
            <a:avLst/>
          </a:prstGeom>
          <a:solidFill>
            <a:schemeClr val="lt1"/>
          </a:solidFill>
          <a:ln>
            <a:noFill/>
          </a:ln>
        </p:spPr>
        <p:txBody>
          <a:bodyPr vert="horz" wrap="square" lIns="91440" tIns="45720" rIns="91440" bIns="45720" rtlCol="0" anchor="t">
            <a:normAutofit/>
          </a:bodyPr>
          <a:lstStyle>
            <a:lvl1pPr marL="228600" lvl="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en-US" altLang="zh-TW" sz="2500" dirty="0" smtClean="0">
                <a:latin typeface="+mj-lt"/>
              </a:rPr>
              <a:t> On </a:t>
            </a:r>
            <a:r>
              <a:rPr lang="en-US" altLang="zh-TW" sz="2500" b="1" dirty="0" smtClean="0">
                <a:solidFill>
                  <a:srgbClr val="FF0000"/>
                </a:solidFill>
                <a:latin typeface="+mj-lt"/>
              </a:rPr>
              <a:t>11/08 (with weak synoptic weather)</a:t>
            </a:r>
            <a:r>
              <a:rPr lang="en-US" altLang="zh-TW" sz="2500" dirty="0" smtClean="0">
                <a:latin typeface="+mj-lt"/>
              </a:rPr>
              <a:t>, </a:t>
            </a:r>
            <a:r>
              <a:rPr lang="en-US" altLang="zh-TW" sz="2500" dirty="0" err="1" smtClean="0">
                <a:latin typeface="+mj-lt"/>
              </a:rPr>
              <a:t>Mailiao</a:t>
            </a:r>
            <a:r>
              <a:rPr lang="en-US" altLang="zh-TW" sz="2500" dirty="0" smtClean="0">
                <a:latin typeface="+mj-lt"/>
              </a:rPr>
              <a:t> emissions mainly affect </a:t>
            </a:r>
            <a:r>
              <a:rPr lang="en-US" altLang="zh-TW" sz="2500" dirty="0" err="1" smtClean="0">
                <a:latin typeface="+mj-lt"/>
              </a:rPr>
              <a:t>Yunlin</a:t>
            </a:r>
            <a:r>
              <a:rPr lang="en-US" altLang="zh-TW" sz="2500" dirty="0" smtClean="0">
                <a:latin typeface="+mj-lt"/>
              </a:rPr>
              <a:t> and surrounding county areas, and even toward inland area due to onshore sea breeze.</a:t>
            </a:r>
          </a:p>
          <a:p>
            <a:pPr>
              <a:buFont typeface="Wingdings" panose="05000000000000000000" pitchFamily="2" charset="2"/>
              <a:buChar char="l"/>
            </a:pPr>
            <a:r>
              <a:rPr lang="en-US" altLang="zh-TW" sz="2500" dirty="0">
                <a:latin typeface="+mj-lt"/>
              </a:rPr>
              <a:t> </a:t>
            </a:r>
            <a:r>
              <a:rPr lang="en-US" altLang="zh-TW" sz="2500" dirty="0" smtClean="0">
                <a:latin typeface="+mj-lt"/>
              </a:rPr>
              <a:t>On </a:t>
            </a:r>
            <a:r>
              <a:rPr lang="en-US" altLang="zh-TW" sz="2500" b="1" dirty="0" smtClean="0">
                <a:solidFill>
                  <a:srgbClr val="FF0000"/>
                </a:solidFill>
                <a:latin typeface="+mj-lt"/>
              </a:rPr>
              <a:t>11/09 (with NE flow)</a:t>
            </a:r>
            <a:r>
              <a:rPr lang="en-US" altLang="zh-TW" sz="2500" dirty="0" smtClean="0">
                <a:latin typeface="+mj-lt"/>
              </a:rPr>
              <a:t>, </a:t>
            </a:r>
            <a:r>
              <a:rPr lang="en-US" altLang="zh-TW" sz="2500" dirty="0" err="1" smtClean="0">
                <a:latin typeface="+mj-lt"/>
              </a:rPr>
              <a:t>Mailiao</a:t>
            </a:r>
            <a:r>
              <a:rPr lang="en-US" altLang="zh-TW" sz="2500" dirty="0" smtClean="0">
                <a:latin typeface="+mj-lt"/>
              </a:rPr>
              <a:t> emissions mainly affect downwind southern Taiwan. </a:t>
            </a:r>
            <a:endParaRPr lang="en-US" altLang="zh-TW" sz="2500" dirty="0" smtClean="0"/>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400" b="1" u="sng" dirty="0"/>
              <a:t>3</a:t>
            </a:r>
            <a:r>
              <a:rPr lang="en-US" altLang="zh-TW" sz="3400" b="1" u="sng" baseline="30000" dirty="0"/>
              <a:t>rd</a:t>
            </a:r>
            <a:r>
              <a:rPr lang="en-US" altLang="zh-TW" sz="3400" b="1" u="sng" dirty="0"/>
              <a:t> SA experiment: Source contributions from </a:t>
            </a:r>
            <a:r>
              <a:rPr lang="en-US" altLang="zh-TW" sz="3400" b="1" u="sng" dirty="0" err="1"/>
              <a:t>Mailiao</a:t>
            </a:r>
            <a:r>
              <a:rPr lang="en-US" altLang="zh-TW" sz="3400" b="1" u="sng" dirty="0"/>
              <a:t> Emissions</a:t>
            </a:r>
            <a:endParaRPr lang="zh-TW" altLang="en-US" sz="3400" b="1" u="sng" baseline="-25000" dirty="0"/>
          </a:p>
        </p:txBody>
      </p:sp>
      <p:grpSp>
        <p:nvGrpSpPr>
          <p:cNvPr id="2" name="群組 1"/>
          <p:cNvGrpSpPr/>
          <p:nvPr/>
        </p:nvGrpSpPr>
        <p:grpSpPr>
          <a:xfrm>
            <a:off x="698514" y="2261039"/>
            <a:ext cx="11197240" cy="4613290"/>
            <a:chOff x="698514" y="2244710"/>
            <a:chExt cx="11197240" cy="4613290"/>
          </a:xfrm>
        </p:grpSpPr>
        <p:grpSp>
          <p:nvGrpSpPr>
            <p:cNvPr id="30" name="群組 29"/>
            <p:cNvGrpSpPr/>
            <p:nvPr/>
          </p:nvGrpSpPr>
          <p:grpSpPr>
            <a:xfrm>
              <a:off x="698514" y="2244710"/>
              <a:ext cx="11197240" cy="4613290"/>
              <a:chOff x="698514" y="1946887"/>
              <a:chExt cx="11197240" cy="4613290"/>
            </a:xfrm>
          </p:grpSpPr>
          <p:grpSp>
            <p:nvGrpSpPr>
              <p:cNvPr id="4" name="群組 3"/>
              <p:cNvGrpSpPr/>
              <p:nvPr/>
            </p:nvGrpSpPr>
            <p:grpSpPr>
              <a:xfrm>
                <a:off x="698514" y="1946887"/>
                <a:ext cx="5162698" cy="4374637"/>
                <a:chOff x="698514" y="1946887"/>
                <a:chExt cx="5162698" cy="4374637"/>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14" y="1946888"/>
                  <a:ext cx="2865163" cy="4374636"/>
                </a:xfrm>
                <a:prstGeom prst="rect">
                  <a:avLst/>
                </a:prstGeom>
              </p:spPr>
            </p:pic>
            <p:pic>
              <p:nvPicPr>
                <p:cNvPr id="25" name="圖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6050" y="1946887"/>
                  <a:ext cx="2865162" cy="4374636"/>
                </a:xfrm>
                <a:prstGeom prst="rect">
                  <a:avLst/>
                </a:prstGeom>
              </p:spPr>
            </p:pic>
          </p:grpSp>
          <p:grpSp>
            <p:nvGrpSpPr>
              <p:cNvPr id="29" name="群組 28"/>
              <p:cNvGrpSpPr/>
              <p:nvPr/>
            </p:nvGrpSpPr>
            <p:grpSpPr>
              <a:xfrm>
                <a:off x="6428840" y="1946887"/>
                <a:ext cx="5466914" cy="4613290"/>
                <a:chOff x="6428840" y="1946887"/>
                <a:chExt cx="5466914" cy="4613290"/>
              </a:xfrm>
            </p:grpSpPr>
            <p:grpSp>
              <p:nvGrpSpPr>
                <p:cNvPr id="6" name="群組 5"/>
                <p:cNvGrpSpPr/>
                <p:nvPr/>
              </p:nvGrpSpPr>
              <p:grpSpPr>
                <a:xfrm>
                  <a:off x="6428840" y="1946887"/>
                  <a:ext cx="5151194" cy="4380853"/>
                  <a:chOff x="6428840" y="1946887"/>
                  <a:chExt cx="5151194" cy="4380853"/>
                </a:xfrm>
              </p:grpSpPr>
              <p:pic>
                <p:nvPicPr>
                  <p:cNvPr id="26" name="圖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8840" y="1953104"/>
                    <a:ext cx="2865162" cy="4374636"/>
                  </a:xfrm>
                  <a:prstGeom prst="rect">
                    <a:avLst/>
                  </a:prstGeom>
                </p:spPr>
              </p:pic>
              <p:pic>
                <p:nvPicPr>
                  <p:cNvPr id="27" name="圖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4872" y="1946887"/>
                    <a:ext cx="2865162" cy="4374636"/>
                  </a:xfrm>
                  <a:prstGeom prst="rect">
                    <a:avLst/>
                  </a:prstGeom>
                </p:spPr>
              </p:pic>
            </p:grpSp>
            <p:sp>
              <p:nvSpPr>
                <p:cNvPr id="14" name="文字方塊 13"/>
                <p:cNvSpPr txBox="1"/>
                <p:nvPr/>
              </p:nvSpPr>
              <p:spPr>
                <a:xfrm>
                  <a:off x="10429256" y="6045195"/>
                  <a:ext cx="1466498" cy="514982"/>
                </a:xfrm>
                <a:prstGeom prst="rect">
                  <a:avLst/>
                </a:prstGeom>
                <a:noFill/>
                <a:ln>
                  <a:noFill/>
                </a:ln>
              </p:spPr>
              <p:txBody>
                <a:bodyPr wrap="none" anchor="t"/>
                <a:lstStyle>
                  <a:lvl1pPr lvl="0">
                    <a:defRPr/>
                  </a:lvl1pPr>
                </a:lstStyle>
                <a:p>
                  <a:pPr lvl="0"/>
                  <a:r>
                    <a:rPr lang="en-US" altLang="zh-TW" sz="1400" dirty="0" smtClean="0"/>
                    <a:t>Color unit : </a:t>
                  </a:r>
                  <a:r>
                    <a:rPr lang="en-US" altLang="zh-TW" sz="1400" dirty="0" err="1" smtClean="0"/>
                    <a:t>μg</a:t>
                  </a:r>
                  <a:r>
                    <a:rPr lang="en-US" altLang="zh-TW" sz="1400" dirty="0" smtClean="0"/>
                    <a:t>/m</a:t>
                  </a:r>
                  <a:r>
                    <a:rPr lang="en-US" altLang="zh-TW" sz="1400" baseline="30000" dirty="0" smtClean="0"/>
                    <a:t>3</a:t>
                  </a:r>
                </a:p>
                <a:p>
                  <a:pPr lvl="0"/>
                  <a:r>
                    <a:rPr lang="en-US" altLang="zh-TW" sz="1400" dirty="0" smtClean="0"/>
                    <a:t>Bar </a:t>
                  </a:r>
                  <a:r>
                    <a:rPr lang="en-US" altLang="zh-TW" sz="1400" dirty="0"/>
                    <a:t>unit </a:t>
                  </a:r>
                  <a:r>
                    <a:rPr lang="en-US" altLang="zh-TW" sz="1400" dirty="0" smtClean="0"/>
                    <a:t>: m/s</a:t>
                  </a:r>
                  <a:endParaRPr lang="en-US" altLang="zh-TW" sz="1400" baseline="30000" dirty="0" smtClean="0"/>
                </a:p>
              </p:txBody>
            </p:sp>
          </p:grpSp>
        </p:grpSp>
        <p:sp>
          <p:nvSpPr>
            <p:cNvPr id="17" name="文字方塊 16"/>
            <p:cNvSpPr txBox="1"/>
            <p:nvPr/>
          </p:nvSpPr>
          <p:spPr>
            <a:xfrm>
              <a:off x="4564932" y="6343018"/>
              <a:ext cx="1466498" cy="514982"/>
            </a:xfrm>
            <a:prstGeom prst="rect">
              <a:avLst/>
            </a:prstGeom>
            <a:noFill/>
            <a:ln>
              <a:noFill/>
            </a:ln>
          </p:spPr>
          <p:txBody>
            <a:bodyPr wrap="none" anchor="t"/>
            <a:lstStyle>
              <a:lvl1pPr lvl="0">
                <a:defRPr/>
              </a:lvl1pPr>
            </a:lstStyle>
            <a:p>
              <a:pPr lvl="0"/>
              <a:r>
                <a:rPr lang="en-US" altLang="zh-TW" sz="1400" dirty="0" smtClean="0"/>
                <a:t>Color unit : </a:t>
              </a:r>
              <a:r>
                <a:rPr lang="en-US" altLang="zh-TW" sz="1400" dirty="0" err="1" smtClean="0"/>
                <a:t>μg</a:t>
              </a:r>
              <a:r>
                <a:rPr lang="en-US" altLang="zh-TW" sz="1400" dirty="0" smtClean="0"/>
                <a:t>/m</a:t>
              </a:r>
              <a:r>
                <a:rPr lang="en-US" altLang="zh-TW" sz="1400" baseline="30000" dirty="0" smtClean="0"/>
                <a:t>3</a:t>
              </a:r>
            </a:p>
            <a:p>
              <a:pPr lvl="0"/>
              <a:r>
                <a:rPr lang="en-US" altLang="zh-TW" sz="1400" dirty="0" smtClean="0"/>
                <a:t>Bar </a:t>
              </a:r>
              <a:r>
                <a:rPr lang="en-US" altLang="zh-TW" sz="1400" dirty="0"/>
                <a:t>unit </a:t>
              </a:r>
              <a:r>
                <a:rPr lang="en-US" altLang="zh-TW" sz="1400" dirty="0" smtClean="0"/>
                <a:t>: m/s</a:t>
              </a:r>
              <a:endParaRPr lang="en-US" altLang="zh-TW" sz="1400" baseline="30000" dirty="0" smtClean="0"/>
            </a:p>
          </p:txBody>
        </p:sp>
      </p:grpSp>
      <p:sp>
        <p:nvSpPr>
          <p:cNvPr id="21" name="文字方塊 20"/>
          <p:cNvSpPr txBox="1"/>
          <p:nvPr/>
        </p:nvSpPr>
        <p:spPr>
          <a:xfrm>
            <a:off x="2188784" y="1867672"/>
            <a:ext cx="1888395" cy="461665"/>
          </a:xfrm>
          <a:prstGeom prst="rect">
            <a:avLst/>
          </a:prstGeom>
          <a:noFill/>
        </p:spPr>
        <p:txBody>
          <a:bodyPr wrap="square" rtlCol="0">
            <a:spAutoFit/>
          </a:bodyPr>
          <a:lstStyle/>
          <a:p>
            <a:pPr algn="ctr"/>
            <a:r>
              <a:rPr lang="en-US" altLang="zh-TW" sz="2400" b="1" dirty="0" smtClean="0"/>
              <a:t> 1108</a:t>
            </a:r>
            <a:r>
              <a:rPr lang="zh-TW" altLang="en-US" sz="2400" b="1" dirty="0" smtClean="0"/>
              <a:t> </a:t>
            </a:r>
            <a:r>
              <a:rPr lang="en-US" altLang="zh-TW" sz="2400" b="1" dirty="0" smtClean="0"/>
              <a:t>mean</a:t>
            </a:r>
            <a:endParaRPr lang="zh-TW" altLang="en-US" sz="2400" b="1" dirty="0"/>
          </a:p>
        </p:txBody>
      </p:sp>
      <p:sp>
        <p:nvSpPr>
          <p:cNvPr id="22" name="文字方塊 21"/>
          <p:cNvSpPr txBox="1"/>
          <p:nvPr/>
        </p:nvSpPr>
        <p:spPr>
          <a:xfrm>
            <a:off x="7853644" y="1855238"/>
            <a:ext cx="1888395" cy="461665"/>
          </a:xfrm>
          <a:prstGeom prst="rect">
            <a:avLst/>
          </a:prstGeom>
          <a:noFill/>
        </p:spPr>
        <p:txBody>
          <a:bodyPr wrap="square" rtlCol="0">
            <a:spAutoFit/>
          </a:bodyPr>
          <a:lstStyle/>
          <a:p>
            <a:pPr algn="ctr"/>
            <a:r>
              <a:rPr lang="en-US" altLang="zh-TW" sz="2400" b="1" dirty="0" smtClean="0"/>
              <a:t> 1109</a:t>
            </a:r>
            <a:r>
              <a:rPr lang="zh-TW" altLang="en-US" sz="2400" b="1" dirty="0" smtClean="0"/>
              <a:t> </a:t>
            </a:r>
            <a:r>
              <a:rPr lang="en-US" altLang="zh-TW" sz="2400" b="1" dirty="0" smtClean="0"/>
              <a:t>mean</a:t>
            </a:r>
            <a:endParaRPr lang="zh-TW" altLang="en-US" sz="2400" b="1" dirty="0"/>
          </a:p>
        </p:txBody>
      </p:sp>
      <p:sp>
        <p:nvSpPr>
          <p:cNvPr id="23" name="矩形 22"/>
          <p:cNvSpPr/>
          <p:nvPr/>
        </p:nvSpPr>
        <p:spPr>
          <a:xfrm>
            <a:off x="1138124" y="4013797"/>
            <a:ext cx="709158" cy="4361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solidFill>
                <a:srgbClr val="FF0000"/>
              </a:solidFill>
            </a:endParaRPr>
          </a:p>
        </p:txBody>
      </p:sp>
      <p:sp>
        <p:nvSpPr>
          <p:cNvPr id="24" name="矩形 23"/>
          <p:cNvSpPr/>
          <p:nvPr/>
        </p:nvSpPr>
        <p:spPr>
          <a:xfrm>
            <a:off x="3433117" y="4012180"/>
            <a:ext cx="709158" cy="4361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solidFill>
                <a:srgbClr val="FF0000"/>
              </a:solidFill>
            </a:endParaRPr>
          </a:p>
        </p:txBody>
      </p:sp>
      <p:sp>
        <p:nvSpPr>
          <p:cNvPr id="31" name="矩形 30"/>
          <p:cNvSpPr/>
          <p:nvPr/>
        </p:nvSpPr>
        <p:spPr>
          <a:xfrm>
            <a:off x="6862698" y="4012180"/>
            <a:ext cx="709158" cy="4361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solidFill>
                <a:srgbClr val="FF0000"/>
              </a:solidFill>
            </a:endParaRPr>
          </a:p>
        </p:txBody>
      </p:sp>
      <p:sp>
        <p:nvSpPr>
          <p:cNvPr id="32" name="矩形 31"/>
          <p:cNvSpPr/>
          <p:nvPr/>
        </p:nvSpPr>
        <p:spPr>
          <a:xfrm>
            <a:off x="9152471" y="4012179"/>
            <a:ext cx="709158" cy="4361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solidFill>
                <a:srgbClr val="FF0000"/>
              </a:solidFill>
            </a:endParaRPr>
          </a:p>
        </p:txBody>
      </p:sp>
    </p:spTree>
    <p:extLst>
      <p:ext uri="{BB962C8B-B14F-4D97-AF65-F5344CB8AC3E}">
        <p14:creationId xmlns:p14="http://schemas.microsoft.com/office/powerpoint/2010/main" val="32967523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838200" y="365125"/>
            <a:ext cx="10515600" cy="6176962"/>
          </a:xfrm>
          <a:prstGeom prst="rect">
            <a:avLst/>
          </a:prstGeom>
          <a:noFill/>
        </p:spPr>
        <p:txBody>
          <a:bodyPr wrap="square" anchor="ctr"/>
          <a:lstStyle>
            <a:lvl1pPr lvl="0">
              <a:defRPr/>
            </a:lvl1pPr>
          </a:lstStyle>
          <a:p>
            <a:pPr lvl="0" algn="ctr"/>
            <a:r>
              <a:rPr lang="en-US" sz="6000" b="1" dirty="0" smtClean="0"/>
              <a:t>Conclusion</a:t>
            </a:r>
            <a:endParaRPr sz="6000" b="1" dirty="0"/>
          </a:p>
        </p:txBody>
      </p:sp>
      <p:sp>
        <p:nvSpPr>
          <p:cNvPr id="3" name="文字版面配置區 2"/>
          <p:cNvSpPr txBox="1">
            <a:spLocks noGrp="1"/>
          </p:cNvSpPr>
          <p:nvPr>
            <p:ph type="body" idx="1"/>
          </p:nvPr>
        </p:nvSpPr>
        <p:spPr>
          <a:xfrm>
            <a:off x="822325" y="1036637"/>
            <a:ext cx="10515600" cy="4351338"/>
          </a:xfrm>
          <a:prstGeom prst="rect">
            <a:avLst/>
          </a:prstGeom>
          <a:noFill/>
        </p:spPr>
        <p:txBody>
          <a:bodyPr wrap="square" anchor="t"/>
          <a:lstStyle>
            <a:lvl1pPr lvl="0">
              <a:defRPr/>
            </a:lvl1pPr>
          </a:lstStyle>
          <a:p>
            <a:pPr lvl="0">
              <a:buNone/>
            </a:pPr>
            <a:r>
              <a:rPr dirty="0"/>
              <a:t> </a:t>
            </a:r>
          </a:p>
        </p:txBody>
      </p:sp>
    </p:spTree>
    <p:extLst>
      <p:ext uri="{BB962C8B-B14F-4D97-AF65-F5344CB8AC3E}">
        <p14:creationId xmlns:p14="http://schemas.microsoft.com/office/powerpoint/2010/main" val="24530180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txBox="1">
            <a:spLocks noGrp="1"/>
          </p:cNvSpPr>
          <p:nvPr>
            <p:ph type="body" idx="1"/>
          </p:nvPr>
        </p:nvSpPr>
        <p:spPr>
          <a:xfrm>
            <a:off x="342900" y="784859"/>
            <a:ext cx="11723914" cy="5864225"/>
          </a:xfrm>
          <a:prstGeom prst="rect">
            <a:avLst/>
          </a:prstGeom>
          <a:solidFill>
            <a:schemeClr val="lt1"/>
          </a:solidFill>
          <a:ln>
            <a:noFill/>
          </a:ln>
        </p:spPr>
        <p:txBody>
          <a:bodyPr wrap="square" anchor="t">
            <a:normAutofit/>
          </a:bodyPr>
          <a:lstStyle>
            <a:lvl1pPr lvl="0">
              <a:defRPr/>
            </a:lvl1pPr>
          </a:lstStyle>
          <a:p>
            <a:pPr lvl="0">
              <a:buFont typeface="Wingdings" panose="05000000000000000000" pitchFamily="2" charset="2"/>
              <a:buChar char="l"/>
            </a:pPr>
            <a:r>
              <a:rPr lang="en-US" altLang="zh-TW" dirty="0" smtClean="0">
                <a:latin typeface="Calibri"/>
                <a:cs typeface="Calibri"/>
              </a:rPr>
              <a:t> CMAQ with </a:t>
            </a:r>
            <a:r>
              <a:rPr lang="en-US" altLang="zh-TW" b="1" dirty="0" smtClean="0">
                <a:solidFill>
                  <a:srgbClr val="FF0000"/>
                </a:solidFill>
                <a:latin typeface="Calibri"/>
                <a:cs typeface="Calibri"/>
              </a:rPr>
              <a:t>BFM</a:t>
            </a:r>
            <a:r>
              <a:rPr lang="en-US" altLang="zh-TW" dirty="0" smtClean="0">
                <a:latin typeface="Calibri"/>
                <a:cs typeface="Calibri"/>
              </a:rPr>
              <a:t> and </a:t>
            </a:r>
            <a:r>
              <a:rPr lang="en-US" altLang="zh-TW" b="1" dirty="0" smtClean="0">
                <a:solidFill>
                  <a:srgbClr val="FF0000"/>
                </a:solidFill>
                <a:latin typeface="Calibri"/>
                <a:cs typeface="Calibri"/>
              </a:rPr>
              <a:t>ISAM</a:t>
            </a:r>
            <a:r>
              <a:rPr lang="en-US" altLang="zh-TW" dirty="0" smtClean="0">
                <a:latin typeface="Calibri"/>
                <a:cs typeface="Calibri"/>
              </a:rPr>
              <a:t> are applied to investigate </a:t>
            </a:r>
            <a:r>
              <a:rPr lang="en-US" altLang="zh-TW" u="sng" dirty="0" smtClean="0">
                <a:latin typeface="Calibri"/>
                <a:cs typeface="Calibri"/>
              </a:rPr>
              <a:t>emission sources contributions to PM</a:t>
            </a:r>
            <a:r>
              <a:rPr lang="en-US" altLang="zh-TW" baseline="-25000" dirty="0" smtClean="0">
                <a:latin typeface="Calibri"/>
                <a:cs typeface="Calibri"/>
              </a:rPr>
              <a:t>2.5</a:t>
            </a:r>
            <a:r>
              <a:rPr lang="en-US" altLang="zh-TW" u="sng" dirty="0" smtClean="0">
                <a:latin typeface="Calibri"/>
                <a:cs typeface="Calibri"/>
              </a:rPr>
              <a:t> concentrations in </a:t>
            </a:r>
            <a:r>
              <a:rPr lang="en-US" altLang="zh-TW" u="sng" dirty="0" err="1" smtClean="0">
                <a:latin typeface="Calibri"/>
                <a:cs typeface="Calibri"/>
              </a:rPr>
              <a:t>Yunlin</a:t>
            </a:r>
            <a:r>
              <a:rPr lang="en-US" altLang="zh-TW" dirty="0" smtClean="0">
                <a:latin typeface="Calibri"/>
                <a:cs typeface="Calibri"/>
              </a:rPr>
              <a:t> from Nov 8 to Nov 9, 2015.</a:t>
            </a:r>
          </a:p>
          <a:p>
            <a:pPr marL="0" lvl="0" indent="0">
              <a:buNone/>
            </a:pPr>
            <a:endParaRPr lang="en-US" altLang="zh-TW" dirty="0" smtClean="0">
              <a:latin typeface="Calibri"/>
              <a:cs typeface="Calibri"/>
            </a:endParaRPr>
          </a:p>
          <a:p>
            <a:pPr>
              <a:buFont typeface="Wingdings" panose="05000000000000000000" pitchFamily="2" charset="2"/>
              <a:buChar char="l"/>
            </a:pPr>
            <a:r>
              <a:rPr lang="en-US" altLang="zh-TW" dirty="0" smtClean="0">
                <a:latin typeface="Calibri"/>
                <a:cs typeface="Calibri"/>
              </a:rPr>
              <a:t> Results from BFM and ISAM are close to each other. </a:t>
            </a:r>
          </a:p>
          <a:p>
            <a:pPr marL="0" indent="0">
              <a:buNone/>
            </a:pPr>
            <a:r>
              <a:rPr lang="en-US" altLang="zh-TW" dirty="0" smtClean="0">
                <a:latin typeface="Calibri"/>
                <a:cs typeface="Calibri"/>
              </a:rPr>
              <a:t>   - Contribution of </a:t>
            </a:r>
            <a:r>
              <a:rPr lang="en-US" altLang="zh-TW" b="1" dirty="0" smtClean="0">
                <a:solidFill>
                  <a:srgbClr val="FF0000"/>
                </a:solidFill>
                <a:latin typeface="Calibri"/>
                <a:cs typeface="Calibri"/>
              </a:rPr>
              <a:t>SO</a:t>
            </a:r>
            <a:r>
              <a:rPr lang="en-US" altLang="zh-TW" b="1" baseline="-25000" dirty="0" smtClean="0">
                <a:solidFill>
                  <a:srgbClr val="FF0000"/>
                </a:solidFill>
                <a:latin typeface="Calibri"/>
                <a:cs typeface="Calibri"/>
              </a:rPr>
              <a:t>X</a:t>
            </a:r>
            <a:r>
              <a:rPr lang="en-US" altLang="zh-TW" b="1" dirty="0" smtClean="0">
                <a:solidFill>
                  <a:srgbClr val="FF0000"/>
                </a:solidFill>
                <a:latin typeface="Calibri"/>
                <a:cs typeface="Calibri"/>
              </a:rPr>
              <a:t> to sulfate</a:t>
            </a:r>
            <a:r>
              <a:rPr lang="en-US" altLang="zh-TW" dirty="0" smtClean="0">
                <a:latin typeface="Calibri"/>
                <a:cs typeface="Calibri"/>
              </a:rPr>
              <a:t> calculated by </a:t>
            </a:r>
            <a:r>
              <a:rPr lang="en-US" altLang="zh-TW" u="sng" dirty="0" smtClean="0">
                <a:latin typeface="Calibri"/>
                <a:cs typeface="Calibri"/>
              </a:rPr>
              <a:t>ISAM</a:t>
            </a:r>
            <a:r>
              <a:rPr lang="en-US" altLang="zh-TW" dirty="0" smtClean="0">
                <a:latin typeface="Calibri"/>
                <a:cs typeface="Calibri"/>
              </a:rPr>
              <a:t> was </a:t>
            </a:r>
            <a:r>
              <a:rPr lang="en-US" altLang="zh-TW" dirty="0" smtClean="0">
                <a:solidFill>
                  <a:srgbClr val="FF0000"/>
                </a:solidFill>
                <a:latin typeface="Calibri"/>
                <a:cs typeface="Calibri"/>
              </a:rPr>
              <a:t>higher</a:t>
            </a:r>
            <a:r>
              <a:rPr lang="en-US" altLang="zh-TW" dirty="0" smtClean="0">
                <a:latin typeface="Calibri"/>
                <a:cs typeface="Calibri"/>
              </a:rPr>
              <a:t> than by BFM,</a:t>
            </a:r>
          </a:p>
          <a:p>
            <a:pPr marL="0" indent="0">
              <a:buNone/>
            </a:pPr>
            <a:r>
              <a:rPr lang="en-US" altLang="zh-TW" dirty="0" smtClean="0">
                <a:latin typeface="Calibri"/>
                <a:cs typeface="Calibri"/>
              </a:rPr>
              <a:t>       but the contribution of </a:t>
            </a:r>
            <a:r>
              <a:rPr lang="en-US" altLang="zh-TW" b="1" dirty="0" smtClean="0">
                <a:solidFill>
                  <a:srgbClr val="FF0000"/>
                </a:solidFill>
                <a:latin typeface="Calibri"/>
                <a:cs typeface="Calibri"/>
              </a:rPr>
              <a:t>NO</a:t>
            </a:r>
            <a:r>
              <a:rPr lang="en-US" altLang="zh-TW" b="1" baseline="-25000" dirty="0" smtClean="0">
                <a:solidFill>
                  <a:srgbClr val="FF0000"/>
                </a:solidFill>
                <a:latin typeface="Calibri"/>
                <a:cs typeface="Calibri"/>
              </a:rPr>
              <a:t>X</a:t>
            </a:r>
            <a:r>
              <a:rPr lang="en-US" altLang="zh-TW" b="1" dirty="0" smtClean="0">
                <a:solidFill>
                  <a:srgbClr val="FF0000"/>
                </a:solidFill>
                <a:latin typeface="Calibri"/>
                <a:cs typeface="Calibri"/>
              </a:rPr>
              <a:t> to nitrate </a:t>
            </a:r>
            <a:r>
              <a:rPr lang="en-US" altLang="zh-TW" dirty="0" smtClean="0">
                <a:latin typeface="Calibri"/>
                <a:cs typeface="Calibri"/>
              </a:rPr>
              <a:t>was opposite. </a:t>
            </a:r>
          </a:p>
          <a:p>
            <a:pPr marL="0" indent="0">
              <a:buNone/>
            </a:pPr>
            <a:r>
              <a:rPr lang="en-US" altLang="zh-TW" dirty="0" smtClean="0">
                <a:latin typeface="Calibri"/>
                <a:cs typeface="Calibri"/>
              </a:rPr>
              <a:t>   - </a:t>
            </a:r>
            <a:r>
              <a:rPr lang="en-US" altLang="zh-TW" u="sng" dirty="0" smtClean="0">
                <a:latin typeface="Calibri"/>
                <a:cs typeface="Calibri"/>
              </a:rPr>
              <a:t>Discrepancy</a:t>
            </a:r>
            <a:r>
              <a:rPr lang="en-US" altLang="zh-TW" dirty="0" smtClean="0">
                <a:latin typeface="Calibri"/>
                <a:cs typeface="Calibri"/>
              </a:rPr>
              <a:t> between BFM and ISAM was </a:t>
            </a:r>
            <a:r>
              <a:rPr lang="en-US" altLang="zh-TW" dirty="0" smtClean="0">
                <a:solidFill>
                  <a:srgbClr val="FF0000"/>
                </a:solidFill>
                <a:latin typeface="Calibri"/>
                <a:cs typeface="Calibri"/>
              </a:rPr>
              <a:t>larger</a:t>
            </a:r>
            <a:r>
              <a:rPr lang="en-US" altLang="zh-TW" dirty="0" smtClean="0">
                <a:latin typeface="Calibri"/>
                <a:cs typeface="Calibri"/>
              </a:rPr>
              <a:t> in </a:t>
            </a:r>
            <a:r>
              <a:rPr lang="en-US" altLang="zh-TW" dirty="0" smtClean="0">
                <a:solidFill>
                  <a:srgbClr val="FF0000"/>
                </a:solidFill>
                <a:latin typeface="Calibri"/>
                <a:cs typeface="Calibri"/>
              </a:rPr>
              <a:t>nitrate</a:t>
            </a:r>
            <a:r>
              <a:rPr lang="en-US" altLang="zh-TW" dirty="0" smtClean="0">
                <a:latin typeface="Calibri"/>
                <a:cs typeface="Calibri"/>
              </a:rPr>
              <a:t> because of </a:t>
            </a:r>
          </a:p>
          <a:p>
            <a:pPr marL="0" indent="0">
              <a:buNone/>
            </a:pPr>
            <a:r>
              <a:rPr lang="en-US" altLang="zh-TW" dirty="0" smtClean="0">
                <a:latin typeface="Calibri"/>
                <a:cs typeface="Calibri"/>
              </a:rPr>
              <a:t>       higher nonlinearity in the NO</a:t>
            </a:r>
            <a:r>
              <a:rPr lang="en-US" altLang="zh-TW" baseline="-25000" dirty="0" smtClean="0">
                <a:latin typeface="Calibri"/>
                <a:cs typeface="Calibri"/>
              </a:rPr>
              <a:t>X</a:t>
            </a:r>
            <a:r>
              <a:rPr lang="en-US" altLang="zh-TW" dirty="0" smtClean="0">
                <a:latin typeface="Calibri"/>
                <a:cs typeface="Calibri"/>
              </a:rPr>
              <a:t> chemistry.</a:t>
            </a:r>
            <a:r>
              <a:rPr lang="en-US" altLang="zh-TW" dirty="0" smtClean="0">
                <a:latin typeface="+mj-lt"/>
              </a:rPr>
              <a:t>     </a:t>
            </a:r>
          </a:p>
          <a:p>
            <a:pPr marL="0" indent="0">
              <a:buNone/>
            </a:pPr>
            <a:endParaRPr lang="en-US" altLang="zh-TW" dirty="0" smtClean="0">
              <a:latin typeface="+mj-lt"/>
            </a:endParaRPr>
          </a:p>
          <a:p>
            <a:pPr>
              <a:buFont typeface="Wingdings" panose="05000000000000000000" pitchFamily="2" charset="2"/>
              <a:buChar char="l"/>
            </a:pPr>
            <a:r>
              <a:rPr lang="en-US" altLang="zh-TW" dirty="0" smtClean="0">
                <a:latin typeface="+mj-lt"/>
              </a:rPr>
              <a:t> </a:t>
            </a:r>
            <a:r>
              <a:rPr lang="en-US" altLang="zh-TW" dirty="0" smtClean="0">
                <a:latin typeface="+mj-lt"/>
              </a:rPr>
              <a:t>In terms of sulfate, the maximum calculated by </a:t>
            </a:r>
            <a:r>
              <a:rPr lang="en-US" altLang="zh-TW" b="1" dirty="0" smtClean="0">
                <a:solidFill>
                  <a:srgbClr val="FF0000"/>
                </a:solidFill>
              </a:rPr>
              <a:t>ISAM </a:t>
            </a:r>
            <a:r>
              <a:rPr lang="en-US" altLang="zh-TW" dirty="0" smtClean="0"/>
              <a:t>is </a:t>
            </a:r>
            <a:r>
              <a:rPr lang="en-US" altLang="zh-TW" smtClean="0"/>
              <a:t>higher and </a:t>
            </a:r>
            <a:r>
              <a:rPr lang="en-US" altLang="zh-TW" dirty="0" smtClean="0"/>
              <a:t>closer </a:t>
            </a:r>
            <a:r>
              <a:rPr lang="en-US" altLang="zh-TW" dirty="0"/>
              <a:t>to emission sources than BFM. </a:t>
            </a:r>
          </a:p>
          <a:p>
            <a:pPr>
              <a:buFont typeface="Wingdings" panose="05000000000000000000" pitchFamily="2" charset="2"/>
              <a:buChar char="l"/>
            </a:pPr>
            <a:endParaRPr lang="en-US" altLang="zh-TW" dirty="0" smtClean="0">
              <a:latin typeface="+mj-lt"/>
            </a:endParaRP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dirty="0" smtClean="0"/>
              <a:t>Conclusion</a:t>
            </a:r>
            <a:endParaRPr lang="zh-TW" altLang="en-US" sz="4000" b="1" baseline="-25000" dirty="0"/>
          </a:p>
        </p:txBody>
      </p:sp>
    </p:spTree>
    <p:extLst>
      <p:ext uri="{BB962C8B-B14F-4D97-AF65-F5344CB8AC3E}">
        <p14:creationId xmlns:p14="http://schemas.microsoft.com/office/powerpoint/2010/main" val="26657960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txBox="1">
            <a:spLocks noGrp="1"/>
          </p:cNvSpPr>
          <p:nvPr>
            <p:ph type="body" idx="1"/>
          </p:nvPr>
        </p:nvSpPr>
        <p:spPr>
          <a:xfrm>
            <a:off x="293914" y="788671"/>
            <a:ext cx="11898085" cy="6067742"/>
          </a:xfrm>
          <a:prstGeom prst="rect">
            <a:avLst/>
          </a:prstGeom>
          <a:solidFill>
            <a:schemeClr val="lt1"/>
          </a:solidFill>
          <a:ln>
            <a:noFill/>
          </a:ln>
        </p:spPr>
        <p:txBody>
          <a:bodyPr wrap="square" anchor="t">
            <a:normAutofit lnSpcReduction="10000"/>
          </a:bodyPr>
          <a:lstStyle>
            <a:lvl1pPr lvl="0">
              <a:defRPr/>
            </a:lvl1pPr>
          </a:lstStyle>
          <a:p>
            <a:pPr>
              <a:buFont typeface="Wingdings" panose="05000000000000000000" pitchFamily="2" charset="2"/>
              <a:buChar char="l"/>
            </a:pPr>
            <a:r>
              <a:rPr lang="en-US" altLang="zh-TW" sz="2500" dirty="0" smtClean="0">
                <a:latin typeface="+mj-lt"/>
              </a:rPr>
              <a:t> Nov 8 </a:t>
            </a:r>
            <a:r>
              <a:rPr lang="en-US" altLang="zh-TW" sz="2500" dirty="0">
                <a:latin typeface="+mj-lt"/>
              </a:rPr>
              <a:t>was </a:t>
            </a:r>
            <a:r>
              <a:rPr lang="en-US" altLang="zh-TW" sz="2500" dirty="0" smtClean="0">
                <a:latin typeface="+mj-lt"/>
              </a:rPr>
              <a:t>with </a:t>
            </a:r>
            <a:r>
              <a:rPr lang="en-GB" altLang="zh-TW" sz="2500" u="sng" dirty="0" smtClean="0">
                <a:solidFill>
                  <a:srgbClr val="FF0000"/>
                </a:solidFill>
                <a:latin typeface="+mj-lt"/>
              </a:rPr>
              <a:t>weak </a:t>
            </a:r>
            <a:r>
              <a:rPr lang="en-GB" altLang="zh-TW" sz="2500" u="sng" dirty="0">
                <a:solidFill>
                  <a:srgbClr val="FF0000"/>
                </a:solidFill>
                <a:latin typeface="+mj-lt"/>
              </a:rPr>
              <a:t>synoptic weather</a:t>
            </a:r>
            <a:r>
              <a:rPr lang="en-GB" altLang="zh-TW" sz="2500" dirty="0">
                <a:solidFill>
                  <a:srgbClr val="FF0000"/>
                </a:solidFill>
                <a:latin typeface="+mj-lt"/>
              </a:rPr>
              <a:t> </a:t>
            </a:r>
            <a:r>
              <a:rPr lang="en-GB" altLang="zh-TW" sz="2500" dirty="0">
                <a:latin typeface="+mj-lt"/>
              </a:rPr>
              <a:t>and PM</a:t>
            </a:r>
            <a:r>
              <a:rPr lang="en-GB" altLang="zh-TW" sz="2500" baseline="-25000" dirty="0">
                <a:latin typeface="+mj-lt"/>
              </a:rPr>
              <a:t>2.5</a:t>
            </a:r>
            <a:r>
              <a:rPr lang="en-GB" altLang="zh-TW" sz="2500" dirty="0">
                <a:latin typeface="+mj-lt"/>
              </a:rPr>
              <a:t> </a:t>
            </a:r>
            <a:r>
              <a:rPr lang="en-GB" altLang="zh-TW" sz="2500" dirty="0" smtClean="0">
                <a:latin typeface="+mj-lt"/>
              </a:rPr>
              <a:t>in Yunlin County are mainly contributed from </a:t>
            </a:r>
            <a:r>
              <a:rPr lang="en-GB" altLang="zh-TW" sz="2500" u="sng" dirty="0">
                <a:latin typeface="+mj-lt"/>
              </a:rPr>
              <a:t>local </a:t>
            </a:r>
            <a:r>
              <a:rPr lang="en-GB" altLang="zh-TW" sz="2500" u="sng" dirty="0" smtClean="0">
                <a:latin typeface="+mj-lt"/>
              </a:rPr>
              <a:t>Yunlin emission sources</a:t>
            </a:r>
            <a:r>
              <a:rPr lang="en-GB" altLang="zh-TW" sz="2500" dirty="0" smtClean="0">
                <a:latin typeface="+mj-lt"/>
              </a:rPr>
              <a:t>. </a:t>
            </a:r>
            <a:endParaRPr lang="en-GB" altLang="zh-TW" sz="2500" dirty="0">
              <a:latin typeface="+mj-lt"/>
            </a:endParaRPr>
          </a:p>
          <a:p>
            <a:pPr>
              <a:buFont typeface="Wingdings" panose="05000000000000000000" pitchFamily="2" charset="2"/>
              <a:buChar char="l"/>
            </a:pPr>
            <a:r>
              <a:rPr lang="en-GB" altLang="zh-TW" sz="2500" dirty="0">
                <a:latin typeface="+mj-lt"/>
              </a:rPr>
              <a:t> </a:t>
            </a:r>
            <a:r>
              <a:rPr lang="en-GB" altLang="zh-TW" sz="2500" dirty="0" smtClean="0">
                <a:latin typeface="+mj-lt"/>
              </a:rPr>
              <a:t>Nov 9 </a:t>
            </a:r>
            <a:r>
              <a:rPr lang="en-GB" altLang="zh-TW" sz="2500" dirty="0">
                <a:latin typeface="+mj-lt"/>
              </a:rPr>
              <a:t>was affected by </a:t>
            </a:r>
            <a:r>
              <a:rPr lang="en-GB" altLang="zh-TW" sz="2500" dirty="0" err="1">
                <a:solidFill>
                  <a:srgbClr val="FF0000"/>
                </a:solidFill>
                <a:latin typeface="+mj-lt"/>
              </a:rPr>
              <a:t>by</a:t>
            </a:r>
            <a:r>
              <a:rPr lang="en-GB" altLang="zh-TW" sz="2500" dirty="0">
                <a:solidFill>
                  <a:srgbClr val="FF0000"/>
                </a:solidFill>
                <a:latin typeface="+mj-lt"/>
              </a:rPr>
              <a:t> </a:t>
            </a:r>
            <a:r>
              <a:rPr lang="en-GB" altLang="zh-TW" sz="2500" u="sng" dirty="0" err="1">
                <a:solidFill>
                  <a:srgbClr val="FF0000"/>
                </a:solidFill>
                <a:latin typeface="+mj-lt"/>
              </a:rPr>
              <a:t>northeasterly</a:t>
            </a:r>
            <a:r>
              <a:rPr lang="en-GB" altLang="zh-TW" sz="2500" u="sng" dirty="0">
                <a:solidFill>
                  <a:srgbClr val="FF0000"/>
                </a:solidFill>
                <a:latin typeface="+mj-lt"/>
              </a:rPr>
              <a:t> monsoonal flow</a:t>
            </a:r>
            <a:r>
              <a:rPr lang="en-US" altLang="zh-TW" sz="2500" dirty="0">
                <a:latin typeface="+mj-lt"/>
              </a:rPr>
              <a:t> and PM</a:t>
            </a:r>
            <a:r>
              <a:rPr lang="en-US" altLang="zh-TW" sz="2500" baseline="-25000" dirty="0">
                <a:latin typeface="+mj-lt"/>
              </a:rPr>
              <a:t>2.5</a:t>
            </a:r>
            <a:r>
              <a:rPr lang="en-US" altLang="zh-TW" sz="2500" dirty="0">
                <a:latin typeface="+mj-lt"/>
              </a:rPr>
              <a:t> are mainly contributed from </a:t>
            </a:r>
            <a:r>
              <a:rPr lang="en-US" altLang="zh-TW" sz="2500" u="sng" dirty="0">
                <a:latin typeface="+mj-lt"/>
              </a:rPr>
              <a:t>upwind Taichung</a:t>
            </a:r>
            <a:r>
              <a:rPr lang="en-US" altLang="zh-TW" sz="2500" dirty="0">
                <a:latin typeface="+mj-lt"/>
              </a:rPr>
              <a:t> area.</a:t>
            </a:r>
            <a:r>
              <a:rPr lang="en-US" altLang="zh-TW" sz="2500" dirty="0" smtClean="0">
                <a:latin typeface="+mj-lt"/>
              </a:rPr>
              <a:t> </a:t>
            </a:r>
          </a:p>
          <a:p>
            <a:pPr lvl="0">
              <a:buFont typeface="Wingdings" panose="05000000000000000000" pitchFamily="2" charset="2"/>
              <a:buChar char="l"/>
            </a:pPr>
            <a:endParaRPr lang="en-US" altLang="zh-TW" sz="2500" dirty="0" smtClean="0">
              <a:latin typeface="+mj-lt"/>
            </a:endParaRPr>
          </a:p>
          <a:p>
            <a:pPr lvl="0">
              <a:buFont typeface="Wingdings" panose="05000000000000000000" pitchFamily="2" charset="2"/>
              <a:buChar char="l"/>
            </a:pPr>
            <a:endParaRPr lang="en-US" altLang="zh-TW" sz="2500" dirty="0" smtClean="0">
              <a:latin typeface="+mj-lt"/>
            </a:endParaRPr>
          </a:p>
          <a:p>
            <a:pPr lvl="0">
              <a:buFont typeface="Wingdings" panose="05000000000000000000" pitchFamily="2" charset="2"/>
              <a:buChar char="l"/>
            </a:pPr>
            <a:endParaRPr lang="en-US" altLang="zh-TW" sz="2500" dirty="0">
              <a:latin typeface="+mj-lt"/>
            </a:endParaRPr>
          </a:p>
          <a:p>
            <a:pPr lvl="0">
              <a:buFont typeface="Wingdings" panose="05000000000000000000" pitchFamily="2" charset="2"/>
              <a:buChar char="l"/>
            </a:pPr>
            <a:endParaRPr lang="en-US" altLang="zh-TW" sz="2500" dirty="0" smtClean="0">
              <a:latin typeface="+mj-lt"/>
            </a:endParaRPr>
          </a:p>
          <a:p>
            <a:pPr lvl="0">
              <a:buFont typeface="Wingdings" panose="05000000000000000000" pitchFamily="2" charset="2"/>
              <a:buChar char="l"/>
            </a:pPr>
            <a:endParaRPr lang="en-US" altLang="zh-TW" sz="2500" dirty="0" smtClean="0">
              <a:latin typeface="+mj-lt"/>
            </a:endParaRPr>
          </a:p>
          <a:p>
            <a:pPr lvl="0">
              <a:buFont typeface="Wingdings" panose="05000000000000000000" pitchFamily="2" charset="2"/>
              <a:buChar char="l"/>
            </a:pPr>
            <a:endParaRPr lang="en-US" altLang="zh-TW" sz="900" dirty="0" smtClean="0">
              <a:latin typeface="+mj-lt"/>
            </a:endParaRPr>
          </a:p>
          <a:p>
            <a:pPr lvl="0">
              <a:buFont typeface="Wingdings" panose="05000000000000000000" pitchFamily="2" charset="2"/>
              <a:buChar char="l"/>
            </a:pPr>
            <a:endParaRPr lang="en-US" altLang="zh-TW" sz="2500" dirty="0">
              <a:latin typeface="+mj-lt"/>
            </a:endParaRPr>
          </a:p>
          <a:p>
            <a:pPr marL="0" lvl="0" indent="0">
              <a:buNone/>
            </a:pPr>
            <a:endParaRPr lang="en-US" altLang="zh-TW" sz="2500" dirty="0" smtClean="0">
              <a:latin typeface="+mj-lt"/>
            </a:endParaRPr>
          </a:p>
          <a:p>
            <a:pPr lvl="0">
              <a:buFont typeface="Wingdings" panose="05000000000000000000" pitchFamily="2" charset="2"/>
              <a:buChar char="l"/>
            </a:pPr>
            <a:endParaRPr lang="en-US" altLang="zh-TW" sz="2500" dirty="0">
              <a:latin typeface="+mj-lt"/>
            </a:endParaRPr>
          </a:p>
          <a:p>
            <a:pPr lvl="0">
              <a:buFont typeface="Wingdings" panose="05000000000000000000" pitchFamily="2" charset="2"/>
              <a:buChar char="l"/>
            </a:pPr>
            <a:r>
              <a:rPr lang="en-US" altLang="zh-TW" sz="2500" dirty="0" smtClean="0">
                <a:latin typeface="+mj-lt"/>
              </a:rPr>
              <a:t> </a:t>
            </a:r>
            <a:r>
              <a:rPr lang="en-US" altLang="zh-TW" sz="2500" dirty="0">
                <a:latin typeface="+mj-lt"/>
              </a:rPr>
              <a:t>PM</a:t>
            </a:r>
            <a:r>
              <a:rPr lang="en-US" altLang="zh-TW" sz="2500" baseline="-25000" dirty="0">
                <a:latin typeface="+mj-lt"/>
              </a:rPr>
              <a:t>2.5</a:t>
            </a:r>
            <a:r>
              <a:rPr lang="en-US" altLang="zh-TW" sz="2500" dirty="0">
                <a:latin typeface="+mj-lt"/>
              </a:rPr>
              <a:t> concentration in Yunlin County can be contributed from different emission source region under </a:t>
            </a:r>
            <a:r>
              <a:rPr lang="en-US" altLang="zh-TW" sz="2500" dirty="0">
                <a:solidFill>
                  <a:srgbClr val="FF0000"/>
                </a:solidFill>
                <a:latin typeface="+mj-lt"/>
              </a:rPr>
              <a:t>different weather conditions</a:t>
            </a:r>
            <a:r>
              <a:rPr lang="en-US" altLang="zh-TW" sz="2500" dirty="0" smtClean="0">
                <a:latin typeface="+mj-lt"/>
              </a:rPr>
              <a:t>.</a:t>
            </a:r>
            <a:endParaRPr lang="en-GB" altLang="zh-TW" sz="2500" dirty="0">
              <a:latin typeface="+mj-lt"/>
            </a:endParaRP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dirty="0" smtClean="0"/>
              <a:t>Conclusion</a:t>
            </a:r>
            <a:endParaRPr lang="zh-TW" altLang="en-US" sz="4000" b="1" baseline="-25000" dirty="0"/>
          </a:p>
        </p:txBody>
      </p:sp>
      <p:grpSp>
        <p:nvGrpSpPr>
          <p:cNvPr id="22" name="群組 21"/>
          <p:cNvGrpSpPr/>
          <p:nvPr/>
        </p:nvGrpSpPr>
        <p:grpSpPr>
          <a:xfrm>
            <a:off x="1894114" y="2471410"/>
            <a:ext cx="4108377" cy="3483857"/>
            <a:chOff x="1874839" y="2302395"/>
            <a:chExt cx="4053008" cy="3561758"/>
          </a:xfrm>
        </p:grpSpPr>
        <p:grpSp>
          <p:nvGrpSpPr>
            <p:cNvPr id="6" name="群組 5"/>
            <p:cNvGrpSpPr/>
            <p:nvPr/>
          </p:nvGrpSpPr>
          <p:grpSpPr>
            <a:xfrm>
              <a:off x="1874839" y="2302395"/>
              <a:ext cx="2190809" cy="3561758"/>
              <a:chOff x="1994583" y="2302396"/>
              <a:chExt cx="2190809" cy="3561758"/>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4583" y="2302396"/>
                <a:ext cx="2190809" cy="3561758"/>
              </a:xfrm>
              <a:prstGeom prst="rect">
                <a:avLst/>
              </a:prstGeom>
            </p:spPr>
          </p:pic>
          <p:sp>
            <p:nvSpPr>
              <p:cNvPr id="14" name="文字方塊 13"/>
              <p:cNvSpPr txBox="1"/>
              <p:nvPr/>
            </p:nvSpPr>
            <p:spPr>
              <a:xfrm>
                <a:off x="2277018" y="2417474"/>
                <a:ext cx="548727" cy="371798"/>
              </a:xfrm>
              <a:prstGeom prst="rect">
                <a:avLst/>
              </a:prstGeom>
              <a:noFill/>
              <a:ln>
                <a:noFill/>
              </a:ln>
            </p:spPr>
            <p:txBody>
              <a:bodyPr wrap="none" anchor="t"/>
              <a:lstStyle>
                <a:lvl1pPr lvl="0">
                  <a:defRPr/>
                </a:lvl1pPr>
              </a:lstStyle>
              <a:p>
                <a:pPr lvl="0"/>
                <a:r>
                  <a:rPr lang="en-US" altLang="zh-TW" sz="2000" b="1" dirty="0" smtClean="0">
                    <a:solidFill>
                      <a:srgbClr val="FF0000"/>
                    </a:solidFill>
                    <a:latin typeface="+mj-lt"/>
                  </a:rPr>
                  <a:t>YL</a:t>
                </a:r>
                <a:endParaRPr lang="en-US" altLang="zh-TW" sz="2000" b="1" baseline="30000" dirty="0" smtClean="0">
                  <a:solidFill>
                    <a:srgbClr val="FF0000"/>
                  </a:solidFill>
                  <a:latin typeface="+mj-lt"/>
                </a:endParaRPr>
              </a:p>
            </p:txBody>
          </p:sp>
        </p:grpSp>
        <p:grpSp>
          <p:nvGrpSpPr>
            <p:cNvPr id="19" name="群組 18"/>
            <p:cNvGrpSpPr/>
            <p:nvPr/>
          </p:nvGrpSpPr>
          <p:grpSpPr>
            <a:xfrm>
              <a:off x="3737038" y="2302396"/>
              <a:ext cx="2190809" cy="3561757"/>
              <a:chOff x="3960972" y="2302396"/>
              <a:chExt cx="2190809" cy="3561757"/>
            </a:xfrm>
          </p:grpSpPr>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0972" y="2302396"/>
                <a:ext cx="2190809" cy="3561757"/>
              </a:xfrm>
              <a:prstGeom prst="rect">
                <a:avLst/>
              </a:prstGeom>
            </p:spPr>
          </p:pic>
          <p:sp>
            <p:nvSpPr>
              <p:cNvPr id="17" name="文字方塊 16"/>
              <p:cNvSpPr txBox="1"/>
              <p:nvPr/>
            </p:nvSpPr>
            <p:spPr>
              <a:xfrm>
                <a:off x="4259548" y="2417474"/>
                <a:ext cx="548727" cy="371798"/>
              </a:xfrm>
              <a:prstGeom prst="rect">
                <a:avLst/>
              </a:prstGeom>
              <a:noFill/>
              <a:ln>
                <a:noFill/>
              </a:ln>
            </p:spPr>
            <p:txBody>
              <a:bodyPr wrap="none" anchor="t"/>
              <a:lstStyle>
                <a:lvl1pPr lvl="0">
                  <a:defRPr/>
                </a:lvl1pPr>
              </a:lstStyle>
              <a:p>
                <a:pPr lvl="0"/>
                <a:r>
                  <a:rPr lang="en-US" altLang="zh-TW" sz="2000" b="1" dirty="0" smtClean="0">
                    <a:solidFill>
                      <a:srgbClr val="FF0000"/>
                    </a:solidFill>
                    <a:latin typeface="+mj-lt"/>
                  </a:rPr>
                  <a:t>TC</a:t>
                </a:r>
                <a:endParaRPr lang="en-US" altLang="zh-TW" sz="2000" b="1" baseline="30000" dirty="0" smtClean="0">
                  <a:solidFill>
                    <a:srgbClr val="FF0000"/>
                  </a:solidFill>
                  <a:latin typeface="+mj-lt"/>
                </a:endParaRPr>
              </a:p>
            </p:txBody>
          </p:sp>
        </p:grpSp>
      </p:grpSp>
      <p:grpSp>
        <p:nvGrpSpPr>
          <p:cNvPr id="23" name="群組 22"/>
          <p:cNvGrpSpPr/>
          <p:nvPr/>
        </p:nvGrpSpPr>
        <p:grpSpPr>
          <a:xfrm>
            <a:off x="6096511" y="2471412"/>
            <a:ext cx="4100906" cy="3483856"/>
            <a:chOff x="6151779" y="2302396"/>
            <a:chExt cx="4045638" cy="3561757"/>
          </a:xfrm>
        </p:grpSpPr>
        <p:grpSp>
          <p:nvGrpSpPr>
            <p:cNvPr id="20" name="群組 19"/>
            <p:cNvGrpSpPr/>
            <p:nvPr/>
          </p:nvGrpSpPr>
          <p:grpSpPr>
            <a:xfrm>
              <a:off x="6151779" y="2302396"/>
              <a:ext cx="2190809" cy="3561757"/>
              <a:chOff x="5983830" y="2302396"/>
              <a:chExt cx="2190809" cy="3561757"/>
            </a:xfrm>
          </p:grpSpPr>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3830" y="2302396"/>
                <a:ext cx="2190809" cy="3561757"/>
              </a:xfrm>
              <a:prstGeom prst="rect">
                <a:avLst/>
              </a:prstGeom>
            </p:spPr>
          </p:pic>
          <p:sp>
            <p:nvSpPr>
              <p:cNvPr id="16" name="文字方塊 15"/>
              <p:cNvSpPr txBox="1"/>
              <p:nvPr/>
            </p:nvSpPr>
            <p:spPr>
              <a:xfrm>
                <a:off x="6271648" y="2417474"/>
                <a:ext cx="548727" cy="371798"/>
              </a:xfrm>
              <a:prstGeom prst="rect">
                <a:avLst/>
              </a:prstGeom>
              <a:noFill/>
              <a:ln>
                <a:noFill/>
              </a:ln>
            </p:spPr>
            <p:txBody>
              <a:bodyPr wrap="none" anchor="t"/>
              <a:lstStyle>
                <a:lvl1pPr lvl="0">
                  <a:defRPr/>
                </a:lvl1pPr>
              </a:lstStyle>
              <a:p>
                <a:pPr lvl="0"/>
                <a:r>
                  <a:rPr lang="en-US" altLang="zh-TW" sz="2000" b="1" dirty="0" smtClean="0">
                    <a:solidFill>
                      <a:srgbClr val="FF0000"/>
                    </a:solidFill>
                    <a:latin typeface="+mj-lt"/>
                  </a:rPr>
                  <a:t>YL</a:t>
                </a:r>
                <a:endParaRPr lang="en-US" altLang="zh-TW" sz="2000" b="1" baseline="30000" dirty="0" smtClean="0">
                  <a:solidFill>
                    <a:srgbClr val="FF0000"/>
                  </a:solidFill>
                  <a:latin typeface="+mj-lt"/>
                </a:endParaRPr>
              </a:p>
            </p:txBody>
          </p:sp>
        </p:grpSp>
        <p:grpSp>
          <p:nvGrpSpPr>
            <p:cNvPr id="21" name="群組 20"/>
            <p:cNvGrpSpPr/>
            <p:nvPr/>
          </p:nvGrpSpPr>
          <p:grpSpPr>
            <a:xfrm>
              <a:off x="8006608" y="2302396"/>
              <a:ext cx="2190809" cy="3561757"/>
              <a:chOff x="8006608" y="2302396"/>
              <a:chExt cx="2190809" cy="3561757"/>
            </a:xfrm>
          </p:grpSpPr>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6608" y="2302396"/>
                <a:ext cx="2190809" cy="3561757"/>
              </a:xfrm>
              <a:prstGeom prst="rect">
                <a:avLst/>
              </a:prstGeom>
            </p:spPr>
          </p:pic>
          <p:sp>
            <p:nvSpPr>
              <p:cNvPr id="18" name="文字方塊 17"/>
              <p:cNvSpPr txBox="1"/>
              <p:nvPr/>
            </p:nvSpPr>
            <p:spPr>
              <a:xfrm>
                <a:off x="8305184" y="2417474"/>
                <a:ext cx="548727" cy="371798"/>
              </a:xfrm>
              <a:prstGeom prst="rect">
                <a:avLst/>
              </a:prstGeom>
              <a:noFill/>
              <a:ln>
                <a:noFill/>
              </a:ln>
            </p:spPr>
            <p:txBody>
              <a:bodyPr wrap="none" anchor="t"/>
              <a:lstStyle>
                <a:lvl1pPr lvl="0">
                  <a:defRPr/>
                </a:lvl1pPr>
              </a:lstStyle>
              <a:p>
                <a:pPr lvl="0"/>
                <a:r>
                  <a:rPr lang="en-US" altLang="zh-TW" sz="2000" b="1" dirty="0" smtClean="0">
                    <a:solidFill>
                      <a:srgbClr val="FF0000"/>
                    </a:solidFill>
                    <a:latin typeface="+mj-lt"/>
                  </a:rPr>
                  <a:t>TC</a:t>
                </a:r>
                <a:endParaRPr lang="en-US" altLang="zh-TW" sz="2000" b="1" baseline="30000" dirty="0" smtClean="0">
                  <a:solidFill>
                    <a:srgbClr val="FF0000"/>
                  </a:solidFill>
                  <a:latin typeface="+mj-lt"/>
                </a:endParaRPr>
              </a:p>
            </p:txBody>
          </p:sp>
        </p:grpSp>
      </p:grpSp>
      <p:sp>
        <p:nvSpPr>
          <p:cNvPr id="26" name="文字方塊 25"/>
          <p:cNvSpPr txBox="1"/>
          <p:nvPr/>
        </p:nvSpPr>
        <p:spPr>
          <a:xfrm>
            <a:off x="10197417" y="5309652"/>
            <a:ext cx="1466498" cy="514982"/>
          </a:xfrm>
          <a:prstGeom prst="rect">
            <a:avLst/>
          </a:prstGeom>
          <a:noFill/>
          <a:ln>
            <a:noFill/>
          </a:ln>
        </p:spPr>
        <p:txBody>
          <a:bodyPr wrap="none" anchor="t"/>
          <a:lstStyle>
            <a:lvl1pPr lvl="0">
              <a:defRPr/>
            </a:lvl1pPr>
          </a:lstStyle>
          <a:p>
            <a:pPr lvl="0"/>
            <a:r>
              <a:rPr lang="en-US" altLang="zh-TW" sz="1400" dirty="0" smtClean="0"/>
              <a:t>Color unit : </a:t>
            </a:r>
            <a:r>
              <a:rPr lang="en-US" altLang="zh-TW" sz="1400" dirty="0" err="1" smtClean="0"/>
              <a:t>μg</a:t>
            </a:r>
            <a:r>
              <a:rPr lang="en-US" altLang="zh-TW" sz="1400" dirty="0" smtClean="0"/>
              <a:t>/m</a:t>
            </a:r>
            <a:r>
              <a:rPr lang="en-US" altLang="zh-TW" sz="1400" baseline="30000" dirty="0" smtClean="0"/>
              <a:t>3</a:t>
            </a:r>
          </a:p>
          <a:p>
            <a:pPr lvl="0"/>
            <a:r>
              <a:rPr lang="en-US" altLang="zh-TW" sz="1400" dirty="0" smtClean="0"/>
              <a:t>Bar </a:t>
            </a:r>
            <a:r>
              <a:rPr lang="en-US" altLang="zh-TW" sz="1400" dirty="0"/>
              <a:t>unit </a:t>
            </a:r>
            <a:r>
              <a:rPr lang="en-US" altLang="zh-TW" sz="1400" dirty="0" smtClean="0"/>
              <a:t>: m/s</a:t>
            </a:r>
            <a:endParaRPr lang="en-US" altLang="zh-TW" sz="1400" baseline="30000" dirty="0" smtClean="0"/>
          </a:p>
        </p:txBody>
      </p:sp>
      <p:sp>
        <p:nvSpPr>
          <p:cNvPr id="27" name="文字方塊 26"/>
          <p:cNvSpPr txBox="1"/>
          <p:nvPr/>
        </p:nvSpPr>
        <p:spPr>
          <a:xfrm>
            <a:off x="7681813" y="2082417"/>
            <a:ext cx="1097454" cy="344060"/>
          </a:xfrm>
          <a:prstGeom prst="rect">
            <a:avLst/>
          </a:prstGeom>
          <a:noFill/>
          <a:ln>
            <a:noFill/>
          </a:ln>
        </p:spPr>
        <p:txBody>
          <a:bodyPr wrap="none" anchor="t"/>
          <a:lstStyle>
            <a:lvl1pPr lvl="0">
              <a:defRPr/>
            </a:lvl1pPr>
          </a:lstStyle>
          <a:p>
            <a:pPr lvl="0"/>
            <a:r>
              <a:rPr lang="en-US" altLang="zh-TW" sz="2400" b="1" dirty="0" smtClean="0"/>
              <a:t>Nov 9</a:t>
            </a:r>
            <a:endParaRPr lang="en-US" altLang="zh-TW" sz="2400" b="1" baseline="30000" dirty="0" smtClean="0"/>
          </a:p>
        </p:txBody>
      </p:sp>
      <p:sp>
        <p:nvSpPr>
          <p:cNvPr id="28" name="文字方塊 27"/>
          <p:cNvSpPr txBox="1"/>
          <p:nvPr/>
        </p:nvSpPr>
        <p:spPr>
          <a:xfrm>
            <a:off x="3524010" y="2095928"/>
            <a:ext cx="1097454" cy="342824"/>
          </a:xfrm>
          <a:prstGeom prst="rect">
            <a:avLst/>
          </a:prstGeom>
          <a:noFill/>
          <a:ln>
            <a:noFill/>
          </a:ln>
        </p:spPr>
        <p:txBody>
          <a:bodyPr wrap="none" anchor="t"/>
          <a:lstStyle>
            <a:lvl1pPr lvl="0">
              <a:defRPr/>
            </a:lvl1pPr>
          </a:lstStyle>
          <a:p>
            <a:pPr lvl="0"/>
            <a:r>
              <a:rPr lang="en-US" altLang="zh-TW" sz="2400" b="1" dirty="0" smtClean="0"/>
              <a:t>Nov 8</a:t>
            </a:r>
            <a:endParaRPr lang="en-US" altLang="zh-TW" sz="2400" b="1" baseline="30000" dirty="0" smtClean="0"/>
          </a:p>
        </p:txBody>
      </p:sp>
    </p:spTree>
    <p:extLst>
      <p:ext uri="{BB962C8B-B14F-4D97-AF65-F5344CB8AC3E}">
        <p14:creationId xmlns:p14="http://schemas.microsoft.com/office/powerpoint/2010/main" val="29910155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txBox="1">
            <a:spLocks noGrp="1"/>
          </p:cNvSpPr>
          <p:nvPr>
            <p:ph type="body" idx="1"/>
          </p:nvPr>
        </p:nvSpPr>
        <p:spPr>
          <a:xfrm>
            <a:off x="657225" y="992187"/>
            <a:ext cx="11004550" cy="5864225"/>
          </a:xfrm>
          <a:prstGeom prst="rect">
            <a:avLst/>
          </a:prstGeom>
          <a:solidFill>
            <a:schemeClr val="lt1"/>
          </a:solidFill>
          <a:ln>
            <a:noFill/>
          </a:ln>
        </p:spPr>
        <p:txBody>
          <a:bodyPr wrap="square" anchor="t">
            <a:normAutofit/>
          </a:bodyPr>
          <a:lstStyle>
            <a:lvl1pPr lvl="0">
              <a:defRPr/>
            </a:lvl1pPr>
          </a:lstStyle>
          <a:p>
            <a:pPr lvl="0">
              <a:buFont typeface="Wingdings" panose="05000000000000000000" pitchFamily="2" charset="2"/>
              <a:buChar char="l"/>
            </a:pPr>
            <a:r>
              <a:rPr lang="en-US" altLang="zh-TW" sz="2000" dirty="0" smtClean="0">
                <a:latin typeface="+mj-lt"/>
              </a:rPr>
              <a:t>Hsu, Chia-Hua, Fang-Yi Cheng. (2016). </a:t>
            </a:r>
            <a:r>
              <a:rPr lang="en-GB" altLang="zh-TW" sz="2000" dirty="0">
                <a:latin typeface="+mj-lt"/>
              </a:rPr>
              <a:t>Classification of </a:t>
            </a:r>
            <a:r>
              <a:rPr lang="en-US" altLang="zh-TW" sz="2000" dirty="0" smtClean="0">
                <a:latin typeface="+mj-lt"/>
              </a:rPr>
              <a:t>w</a:t>
            </a:r>
            <a:r>
              <a:rPr lang="en-GB" altLang="zh-TW" sz="2000" dirty="0" smtClean="0">
                <a:latin typeface="+mj-lt"/>
              </a:rPr>
              <a:t>eather </a:t>
            </a:r>
            <a:r>
              <a:rPr lang="en-GB" altLang="zh-TW" sz="2000" dirty="0">
                <a:latin typeface="+mj-lt"/>
              </a:rPr>
              <a:t>patterns to study the </a:t>
            </a:r>
            <a:r>
              <a:rPr lang="en-GB" altLang="zh-TW" sz="2000" dirty="0" smtClean="0">
                <a:latin typeface="+mj-lt"/>
              </a:rPr>
              <a:t>influence </a:t>
            </a:r>
            <a:r>
              <a:rPr lang="en-GB" altLang="zh-TW" sz="2000" dirty="0">
                <a:latin typeface="+mj-lt"/>
              </a:rPr>
              <a:t>of </a:t>
            </a:r>
            <a:endParaRPr lang="en-GB" altLang="zh-TW" sz="2000" dirty="0" smtClean="0">
              <a:latin typeface="+mj-lt"/>
            </a:endParaRPr>
          </a:p>
          <a:p>
            <a:pPr marL="0" lvl="0" indent="0">
              <a:buNone/>
            </a:pPr>
            <a:r>
              <a:rPr lang="en-GB" altLang="zh-TW" sz="2000" dirty="0">
                <a:latin typeface="+mj-lt"/>
              </a:rPr>
              <a:t>	</a:t>
            </a:r>
            <a:r>
              <a:rPr lang="en-GB" altLang="zh-TW" sz="2000" dirty="0" smtClean="0">
                <a:latin typeface="+mj-lt"/>
              </a:rPr>
              <a:t>meteorological </a:t>
            </a:r>
            <a:r>
              <a:rPr lang="en-GB" altLang="zh-TW" sz="2000" dirty="0">
                <a:latin typeface="+mj-lt"/>
              </a:rPr>
              <a:t>characteristics on PM</a:t>
            </a:r>
            <a:r>
              <a:rPr lang="en-GB" altLang="zh-TW" sz="2000" baseline="-25000" dirty="0">
                <a:latin typeface="+mj-lt"/>
              </a:rPr>
              <a:t>2.5</a:t>
            </a:r>
            <a:r>
              <a:rPr lang="en-GB" altLang="zh-TW" sz="2000" dirty="0">
                <a:latin typeface="+mj-lt"/>
              </a:rPr>
              <a:t> concentrations </a:t>
            </a:r>
            <a:r>
              <a:rPr lang="en-US" altLang="zh-TW" sz="2000" dirty="0">
                <a:latin typeface="+mj-lt"/>
              </a:rPr>
              <a:t>in Yunlin </a:t>
            </a:r>
            <a:r>
              <a:rPr lang="en-US" altLang="zh-TW" sz="2000" dirty="0" smtClean="0">
                <a:latin typeface="+mj-lt"/>
              </a:rPr>
              <a:t>County</a:t>
            </a:r>
            <a:r>
              <a:rPr lang="en-GB" altLang="zh-TW" sz="2000" dirty="0">
                <a:latin typeface="+mj-lt"/>
              </a:rPr>
              <a:t>, </a:t>
            </a:r>
            <a:r>
              <a:rPr lang="en-GB" altLang="zh-TW" sz="2000" dirty="0" smtClean="0">
                <a:latin typeface="+mj-lt"/>
              </a:rPr>
              <a:t>Taiwan. Submitted.</a:t>
            </a:r>
            <a:endParaRPr lang="en-US" altLang="zh-TW" sz="2000" dirty="0" smtClean="0">
              <a:latin typeface="+mj-lt"/>
            </a:endParaRPr>
          </a:p>
          <a:p>
            <a:pPr lvl="0">
              <a:buFont typeface="Wingdings" panose="05000000000000000000" pitchFamily="2" charset="2"/>
              <a:buChar char="l"/>
            </a:pPr>
            <a:r>
              <a:rPr lang="en-US" altLang="zh-TW" sz="2000" dirty="0" smtClean="0">
                <a:latin typeface="+mj-lt"/>
              </a:rPr>
              <a:t>Kwok</a:t>
            </a:r>
            <a:r>
              <a:rPr lang="en-US" altLang="zh-TW" sz="2000" dirty="0">
                <a:latin typeface="+mj-lt"/>
              </a:rPr>
              <a:t>, R. H. F., </a:t>
            </a:r>
            <a:r>
              <a:rPr lang="en-US" altLang="zh-TW" sz="2000" dirty="0" err="1">
                <a:latin typeface="+mj-lt"/>
              </a:rPr>
              <a:t>Napelenok</a:t>
            </a:r>
            <a:r>
              <a:rPr lang="en-US" altLang="zh-TW" sz="2000" dirty="0">
                <a:latin typeface="+mj-lt"/>
              </a:rPr>
              <a:t>, S. L., &amp; Baker, K. R. (2013). Implementation and evaluation of PM 2.5 source </a:t>
            </a:r>
            <a:endParaRPr lang="en-US" altLang="zh-TW" sz="2000" dirty="0" smtClean="0">
              <a:latin typeface="+mj-lt"/>
            </a:endParaRPr>
          </a:p>
          <a:p>
            <a:pPr marL="0" lvl="0" indent="0">
              <a:buNone/>
            </a:pPr>
            <a:r>
              <a:rPr lang="en-US" altLang="zh-TW" sz="2000" dirty="0">
                <a:latin typeface="+mj-lt"/>
              </a:rPr>
              <a:t>	</a:t>
            </a:r>
            <a:r>
              <a:rPr lang="en-US" altLang="zh-TW" sz="2000" dirty="0" smtClean="0">
                <a:latin typeface="+mj-lt"/>
              </a:rPr>
              <a:t>contribution </a:t>
            </a:r>
            <a:r>
              <a:rPr lang="en-US" altLang="zh-TW" sz="2000" dirty="0">
                <a:latin typeface="+mj-lt"/>
              </a:rPr>
              <a:t>analysis in a photochemical model. </a:t>
            </a:r>
            <a:r>
              <a:rPr lang="en-US" altLang="zh-TW" sz="2000" i="1" dirty="0">
                <a:latin typeface="+mj-lt"/>
              </a:rPr>
              <a:t>Atmospheric Environment</a:t>
            </a:r>
            <a:r>
              <a:rPr lang="en-US" altLang="zh-TW" sz="2000" dirty="0">
                <a:latin typeface="+mj-lt"/>
              </a:rPr>
              <a:t>, </a:t>
            </a:r>
            <a:r>
              <a:rPr lang="en-US" altLang="zh-TW" sz="2000" i="1" dirty="0">
                <a:latin typeface="+mj-lt"/>
              </a:rPr>
              <a:t>80</a:t>
            </a:r>
            <a:r>
              <a:rPr lang="en-US" altLang="zh-TW" sz="2000" dirty="0">
                <a:latin typeface="+mj-lt"/>
              </a:rPr>
              <a:t>, 398-407.</a:t>
            </a:r>
            <a:endParaRPr lang="en-US" altLang="zh-TW" sz="2000" dirty="0" smtClean="0">
              <a:latin typeface="+mj-lt"/>
            </a:endParaRP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4"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smtClean="0"/>
              <a:t>Reference</a:t>
            </a:r>
            <a:endParaRPr lang="zh-TW" altLang="en-US" sz="4000" baseline="-25000" dirty="0"/>
          </a:p>
        </p:txBody>
      </p:sp>
    </p:spTree>
    <p:extLst>
      <p:ext uri="{BB962C8B-B14F-4D97-AF65-F5344CB8AC3E}">
        <p14:creationId xmlns:p14="http://schemas.microsoft.com/office/powerpoint/2010/main" val="27963037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838200" y="365125"/>
            <a:ext cx="10515600" cy="6176962"/>
          </a:xfrm>
          <a:prstGeom prst="rect">
            <a:avLst/>
          </a:prstGeom>
          <a:noFill/>
        </p:spPr>
        <p:txBody>
          <a:bodyPr wrap="square" anchor="ctr"/>
          <a:lstStyle>
            <a:lvl1pPr lvl="0">
              <a:defRPr/>
            </a:lvl1pPr>
          </a:lstStyle>
          <a:p>
            <a:pPr lvl="0" algn="ctr"/>
            <a:r>
              <a:rPr lang="en-US" sz="6000" b="1" dirty="0" smtClean="0"/>
              <a:t>Thank You</a:t>
            </a:r>
            <a:endParaRPr sz="6000" b="1" dirty="0"/>
          </a:p>
        </p:txBody>
      </p:sp>
      <p:sp>
        <p:nvSpPr>
          <p:cNvPr id="3" name="文字版面配置區 2"/>
          <p:cNvSpPr txBox="1">
            <a:spLocks noGrp="1"/>
          </p:cNvSpPr>
          <p:nvPr>
            <p:ph type="body" idx="1"/>
          </p:nvPr>
        </p:nvSpPr>
        <p:spPr>
          <a:xfrm>
            <a:off x="822325" y="1036637"/>
            <a:ext cx="10515600" cy="4351338"/>
          </a:xfrm>
          <a:prstGeom prst="rect">
            <a:avLst/>
          </a:prstGeom>
          <a:noFill/>
        </p:spPr>
        <p:txBody>
          <a:bodyPr wrap="square" anchor="t"/>
          <a:lstStyle>
            <a:lvl1pPr lvl="0">
              <a:defRPr/>
            </a:lvl1pPr>
          </a:lstStyle>
          <a:p>
            <a:pPr lvl="0">
              <a:buNone/>
            </a:pPr>
            <a:r>
              <a:rPr dirty="0"/>
              <a:t> </a:t>
            </a:r>
          </a:p>
        </p:txBody>
      </p:sp>
    </p:spTree>
    <p:extLst>
      <p:ext uri="{BB962C8B-B14F-4D97-AF65-F5344CB8AC3E}">
        <p14:creationId xmlns:p14="http://schemas.microsoft.com/office/powerpoint/2010/main" val="39548237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838200" y="365125"/>
            <a:ext cx="10515600" cy="6176962"/>
          </a:xfrm>
          <a:prstGeom prst="rect">
            <a:avLst/>
          </a:prstGeom>
          <a:noFill/>
        </p:spPr>
        <p:txBody>
          <a:bodyPr wrap="square" anchor="ctr"/>
          <a:lstStyle>
            <a:lvl1pPr lvl="0">
              <a:defRPr/>
            </a:lvl1pPr>
          </a:lstStyle>
          <a:p>
            <a:pPr lvl="0" algn="ctr"/>
            <a:r>
              <a:rPr b="1" dirty="0"/>
              <a:t> </a:t>
            </a:r>
            <a:r>
              <a:rPr sz="6000" b="1" dirty="0" smtClean="0"/>
              <a:t>Introduction</a:t>
            </a:r>
            <a:r>
              <a:rPr lang="en-US" sz="6000" b="1" dirty="0" smtClean="0"/>
              <a:t> </a:t>
            </a:r>
            <a:r>
              <a:rPr lang="en-US" sz="6000" b="1" dirty="0"/>
              <a:t>and </a:t>
            </a:r>
            <a:r>
              <a:rPr lang="en-US" sz="6000" b="1" dirty="0" smtClean="0"/>
              <a:t>Motivation</a:t>
            </a:r>
            <a:endParaRPr sz="6000" b="1" dirty="0"/>
          </a:p>
        </p:txBody>
      </p:sp>
      <p:sp>
        <p:nvSpPr>
          <p:cNvPr id="3" name="文字版面配置區 2"/>
          <p:cNvSpPr txBox="1">
            <a:spLocks noGrp="1"/>
          </p:cNvSpPr>
          <p:nvPr>
            <p:ph type="body" idx="1"/>
          </p:nvPr>
        </p:nvSpPr>
        <p:spPr>
          <a:xfrm>
            <a:off x="822325" y="1036637"/>
            <a:ext cx="10515600" cy="4351338"/>
          </a:xfrm>
          <a:prstGeom prst="rect">
            <a:avLst/>
          </a:prstGeom>
          <a:noFill/>
        </p:spPr>
        <p:txBody>
          <a:bodyPr wrap="square" anchor="t"/>
          <a:lstStyle>
            <a:lvl1pPr lvl="0">
              <a:defRPr/>
            </a:lvl1pPr>
          </a:lstStyle>
          <a:p>
            <a:pPr lvl="0">
              <a:buNone/>
            </a:pPr>
            <a:r>
              <a:rPr/>
              <a:t> </a:t>
            </a:r>
          </a:p>
        </p:txBody>
      </p:sp>
    </p:spTree>
    <p:extLst>
      <p:ext uri="{BB962C8B-B14F-4D97-AF65-F5344CB8AC3E}">
        <p14:creationId xmlns:p14="http://schemas.microsoft.com/office/powerpoint/2010/main" val="42113121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txBox="1">
            <a:spLocks noGrp="1"/>
          </p:cNvSpPr>
          <p:nvPr>
            <p:ph type="body" idx="1"/>
          </p:nvPr>
        </p:nvSpPr>
        <p:spPr>
          <a:xfrm>
            <a:off x="293914" y="1009870"/>
            <a:ext cx="11898085" cy="5848130"/>
          </a:xfrm>
          <a:prstGeom prst="rect">
            <a:avLst/>
          </a:prstGeom>
          <a:solidFill>
            <a:schemeClr val="lt1"/>
          </a:solidFill>
          <a:ln>
            <a:noFill/>
          </a:ln>
        </p:spPr>
        <p:txBody>
          <a:bodyPr wrap="square" anchor="t"/>
          <a:lstStyle>
            <a:lvl1pPr lvl="0">
              <a:defRPr/>
            </a:lvl1pPr>
          </a:lstStyle>
          <a:p>
            <a:pPr lvl="0">
              <a:buFont typeface="Wingdings" panose="05000000000000000000" pitchFamily="2" charset="2"/>
              <a:buChar char="l"/>
            </a:pPr>
            <a:r>
              <a:rPr lang="en-US" altLang="zh-TW" dirty="0" smtClean="0">
                <a:latin typeface="+mj-lt"/>
              </a:rPr>
              <a:t> Yunlin County is located in central portion of western Taiwan.</a:t>
            </a:r>
          </a:p>
          <a:p>
            <a:pPr lvl="0">
              <a:buFont typeface="Wingdings" panose="05000000000000000000" pitchFamily="2" charset="2"/>
              <a:buChar char="l"/>
            </a:pPr>
            <a:r>
              <a:rPr lang="en-US" altLang="zh-TW" dirty="0" smtClean="0">
                <a:latin typeface="+mj-lt"/>
              </a:rPr>
              <a:t> Major emissions : industry, vehicle exhausts </a:t>
            </a:r>
            <a:r>
              <a:rPr lang="en-US" altLang="zh-TW" dirty="0">
                <a:latin typeface="+mj-lt"/>
              </a:rPr>
              <a:t>and burnings of </a:t>
            </a:r>
            <a:r>
              <a:rPr lang="en-US" altLang="zh-TW" dirty="0" smtClean="0">
                <a:latin typeface="+mj-lt"/>
              </a:rPr>
              <a:t>agricultural </a:t>
            </a:r>
            <a:r>
              <a:rPr lang="en-US" altLang="zh-TW" dirty="0">
                <a:latin typeface="+mj-lt"/>
              </a:rPr>
              <a:t>wastes </a:t>
            </a:r>
            <a:endParaRPr lang="en-US" altLang="zh-TW" dirty="0" smtClean="0">
              <a:latin typeface="+mj-lt"/>
            </a:endParaRPr>
          </a:p>
          <a:p>
            <a:pPr lvl="0">
              <a:buFont typeface="Wingdings" panose="05000000000000000000" pitchFamily="2" charset="2"/>
              <a:buChar char="l"/>
            </a:pPr>
            <a:endParaRPr lang="en-US" altLang="zh-TW" sz="2600" dirty="0" smtClean="0">
              <a:latin typeface="+mj-lt"/>
            </a:endParaRP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dirty="0" smtClean="0"/>
              <a:t>Introduction</a:t>
            </a:r>
            <a:endParaRPr lang="zh-TW" altLang="en-US" sz="4000" b="1" baseline="-25000" dirty="0"/>
          </a:p>
        </p:txBody>
      </p:sp>
      <p:sp>
        <p:nvSpPr>
          <p:cNvPr id="51" name="文字方塊 50"/>
          <p:cNvSpPr txBox="1"/>
          <p:nvPr/>
        </p:nvSpPr>
        <p:spPr>
          <a:xfrm>
            <a:off x="6109542" y="3214036"/>
            <a:ext cx="300082" cy="230832"/>
          </a:xfrm>
          <a:prstGeom prst="rect">
            <a:avLst/>
          </a:prstGeom>
          <a:noFill/>
        </p:spPr>
        <p:txBody>
          <a:bodyPr wrap="none" rtlCol="0">
            <a:spAutoFit/>
          </a:bodyPr>
          <a:lstStyle/>
          <a:p>
            <a:r>
              <a:rPr lang="zh-TW" altLang="en-US" sz="900" dirty="0"/>
              <a:t>■</a:t>
            </a:r>
          </a:p>
        </p:txBody>
      </p:sp>
      <p:grpSp>
        <p:nvGrpSpPr>
          <p:cNvPr id="21" name="群組 20"/>
          <p:cNvGrpSpPr/>
          <p:nvPr/>
        </p:nvGrpSpPr>
        <p:grpSpPr>
          <a:xfrm>
            <a:off x="2146741" y="2607311"/>
            <a:ext cx="6404066" cy="4002825"/>
            <a:chOff x="1160205" y="2722014"/>
            <a:chExt cx="6404066" cy="4002825"/>
          </a:xfrm>
        </p:grpSpPr>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205" y="2722014"/>
              <a:ext cx="6026702" cy="4002825"/>
            </a:xfrm>
            <a:prstGeom prst="rect">
              <a:avLst/>
            </a:prstGeom>
          </p:spPr>
        </p:pic>
        <p:sp>
          <p:nvSpPr>
            <p:cNvPr id="52" name="文字方塊 51"/>
            <p:cNvSpPr txBox="1"/>
            <p:nvPr/>
          </p:nvSpPr>
          <p:spPr>
            <a:xfrm>
              <a:off x="6574459" y="6284450"/>
              <a:ext cx="989812" cy="313328"/>
            </a:xfrm>
            <a:prstGeom prst="rect">
              <a:avLst/>
            </a:prstGeom>
            <a:noFill/>
            <a:ln>
              <a:noFill/>
            </a:ln>
          </p:spPr>
          <p:txBody>
            <a:bodyPr wrap="none" anchor="t"/>
            <a:lstStyle>
              <a:lvl1pPr lvl="0">
                <a:defRPr/>
              </a:lvl1pPr>
            </a:lstStyle>
            <a:p>
              <a:pPr lvl="0"/>
              <a:r>
                <a:rPr lang="en-US" altLang="zh-TW" sz="1600" dirty="0" smtClean="0"/>
                <a:t>Unit : m</a:t>
              </a:r>
              <a:endParaRPr lang="en-US" altLang="zh-TW" sz="1600" baseline="30000" dirty="0" smtClean="0"/>
            </a:p>
          </p:txBody>
        </p:sp>
      </p:grpSp>
      <p:grpSp>
        <p:nvGrpSpPr>
          <p:cNvPr id="56" name="群組 55"/>
          <p:cNvGrpSpPr/>
          <p:nvPr/>
        </p:nvGrpSpPr>
        <p:grpSpPr>
          <a:xfrm>
            <a:off x="8550348" y="2780431"/>
            <a:ext cx="2437676" cy="3656584"/>
            <a:chOff x="7897212" y="2780431"/>
            <a:chExt cx="2437676" cy="3656584"/>
          </a:xfrm>
        </p:grpSpPr>
        <p:grpSp>
          <p:nvGrpSpPr>
            <p:cNvPr id="6" name="群組 5"/>
            <p:cNvGrpSpPr/>
            <p:nvPr/>
          </p:nvGrpSpPr>
          <p:grpSpPr>
            <a:xfrm>
              <a:off x="7897213" y="2780431"/>
              <a:ext cx="2437675" cy="3656584"/>
              <a:chOff x="1780119" y="2603510"/>
              <a:chExt cx="2437675" cy="3656584"/>
            </a:xfrm>
          </p:grpSpPr>
          <p:grpSp>
            <p:nvGrpSpPr>
              <p:cNvPr id="43" name="群組 42"/>
              <p:cNvGrpSpPr/>
              <p:nvPr/>
            </p:nvGrpSpPr>
            <p:grpSpPr>
              <a:xfrm>
                <a:off x="1780119" y="2972842"/>
                <a:ext cx="2437675" cy="3287252"/>
                <a:chOff x="1070447" y="2466832"/>
                <a:chExt cx="2437675" cy="3287252"/>
              </a:xfrm>
            </p:grpSpPr>
            <p:pic>
              <p:nvPicPr>
                <p:cNvPr id="39" name="圖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447" y="2466832"/>
                  <a:ext cx="2437675" cy="3027112"/>
                </a:xfrm>
                <a:prstGeom prst="rect">
                  <a:avLst/>
                </a:prstGeom>
              </p:spPr>
            </p:pic>
            <p:sp>
              <p:nvSpPr>
                <p:cNvPr id="42" name="文字方塊 41"/>
                <p:cNvSpPr txBox="1"/>
                <p:nvPr/>
              </p:nvSpPr>
              <p:spPr>
                <a:xfrm>
                  <a:off x="1401927" y="5497342"/>
                  <a:ext cx="1774714" cy="256742"/>
                </a:xfrm>
                <a:prstGeom prst="rect">
                  <a:avLst/>
                </a:prstGeom>
                <a:noFill/>
                <a:ln>
                  <a:noFill/>
                </a:ln>
              </p:spPr>
              <p:txBody>
                <a:bodyPr wrap="none" anchor="t"/>
                <a:lstStyle>
                  <a:lvl1pPr lvl="0">
                    <a:defRPr/>
                  </a:lvl1pPr>
                </a:lstStyle>
                <a:p>
                  <a:pPr lvl="0" algn="r"/>
                  <a:r>
                    <a:rPr lang="en-US" altLang="zh-TW" sz="1400" dirty="0" smtClean="0"/>
                    <a:t>(Hsu and Cheng, 2016)</a:t>
                  </a:r>
                </a:p>
              </p:txBody>
            </p:sp>
          </p:grpSp>
          <p:sp>
            <p:nvSpPr>
              <p:cNvPr id="36" name="文字方塊 35"/>
              <p:cNvSpPr txBox="1"/>
              <p:nvPr/>
            </p:nvSpPr>
            <p:spPr>
              <a:xfrm>
                <a:off x="2350381" y="2603510"/>
                <a:ext cx="1297150" cy="369332"/>
              </a:xfrm>
              <a:prstGeom prst="rect">
                <a:avLst/>
              </a:prstGeom>
              <a:noFill/>
            </p:spPr>
            <p:txBody>
              <a:bodyPr wrap="none" rtlCol="0">
                <a:spAutoFit/>
              </a:bodyPr>
              <a:lstStyle/>
              <a:p>
                <a:r>
                  <a:rPr lang="en-US" altLang="zh-TW" dirty="0" smtClean="0"/>
                  <a:t>2014 - 2015</a:t>
                </a:r>
                <a:endParaRPr lang="zh-TW" altLang="en-US" dirty="0"/>
              </a:p>
            </p:txBody>
          </p:sp>
        </p:grpSp>
        <p:grpSp>
          <p:nvGrpSpPr>
            <p:cNvPr id="24" name="群組 23"/>
            <p:cNvGrpSpPr/>
            <p:nvPr/>
          </p:nvGrpSpPr>
          <p:grpSpPr>
            <a:xfrm>
              <a:off x="7897212" y="3462797"/>
              <a:ext cx="2437676" cy="819908"/>
              <a:chOff x="7897212" y="3462797"/>
              <a:chExt cx="2437676" cy="819908"/>
            </a:xfrm>
          </p:grpSpPr>
          <p:sp>
            <p:nvSpPr>
              <p:cNvPr id="22" name="矩形 21"/>
              <p:cNvSpPr/>
              <p:nvPr/>
            </p:nvSpPr>
            <p:spPr>
              <a:xfrm>
                <a:off x="7897213" y="3462797"/>
                <a:ext cx="2437675" cy="2665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p:nvSpPr>
            <p:spPr>
              <a:xfrm>
                <a:off x="7897212" y="4016185"/>
                <a:ext cx="2437675" cy="2665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7" name="群組 26"/>
          <p:cNvGrpSpPr/>
          <p:nvPr/>
        </p:nvGrpSpPr>
        <p:grpSpPr>
          <a:xfrm>
            <a:off x="3584441" y="4612051"/>
            <a:ext cx="771318" cy="446564"/>
            <a:chOff x="2805593" y="4618496"/>
            <a:chExt cx="771318" cy="446564"/>
          </a:xfrm>
        </p:grpSpPr>
        <p:sp>
          <p:nvSpPr>
            <p:cNvPr id="54" name="矩形 53"/>
            <p:cNvSpPr/>
            <p:nvPr/>
          </p:nvSpPr>
          <p:spPr>
            <a:xfrm>
              <a:off x="2805593" y="4618496"/>
              <a:ext cx="332054" cy="3300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p:nvSpPr>
          <p:spPr>
            <a:xfrm>
              <a:off x="3244857" y="4735038"/>
              <a:ext cx="332054" cy="3300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2" name="文字方塊 31"/>
          <p:cNvSpPr txBox="1"/>
          <p:nvPr/>
        </p:nvSpPr>
        <p:spPr>
          <a:xfrm>
            <a:off x="108088" y="2566895"/>
            <a:ext cx="2769758" cy="769441"/>
          </a:xfrm>
          <a:prstGeom prst="rect">
            <a:avLst/>
          </a:prstGeom>
          <a:noFill/>
        </p:spPr>
        <p:txBody>
          <a:bodyPr wrap="square" rtlCol="0">
            <a:spAutoFit/>
          </a:bodyPr>
          <a:lstStyle/>
          <a:p>
            <a:r>
              <a:rPr kumimoji="1" lang="en-US" altLang="zh-TW" sz="2200" b="1" u="sng" dirty="0" smtClean="0"/>
              <a:t>Taiwan Emission</a:t>
            </a:r>
          </a:p>
          <a:p>
            <a:r>
              <a:rPr kumimoji="1" lang="en-US" altLang="zh-TW" sz="2200" b="1" u="sng" dirty="0" smtClean="0"/>
              <a:t> Inventory</a:t>
            </a:r>
            <a:endParaRPr kumimoji="1" lang="zh-TW" altLang="en-US" sz="2200" b="1" u="sng" dirty="0"/>
          </a:p>
        </p:txBody>
      </p:sp>
      <p:grpSp>
        <p:nvGrpSpPr>
          <p:cNvPr id="13" name="群組 12"/>
          <p:cNvGrpSpPr/>
          <p:nvPr/>
        </p:nvGrpSpPr>
        <p:grpSpPr>
          <a:xfrm>
            <a:off x="2181977" y="2493406"/>
            <a:ext cx="8968879" cy="4110025"/>
            <a:chOff x="1799480" y="2429219"/>
            <a:chExt cx="8593039" cy="4225548"/>
          </a:xfrm>
        </p:grpSpPr>
        <p:grpSp>
          <p:nvGrpSpPr>
            <p:cNvPr id="9" name="群組 8"/>
            <p:cNvGrpSpPr/>
            <p:nvPr/>
          </p:nvGrpSpPr>
          <p:grpSpPr>
            <a:xfrm>
              <a:off x="1799480" y="2429219"/>
              <a:ext cx="8593039" cy="4225548"/>
              <a:chOff x="1799480" y="2429219"/>
              <a:chExt cx="8593039" cy="4225548"/>
            </a:xfrm>
          </p:grpSpPr>
          <p:pic>
            <p:nvPicPr>
              <p:cNvPr id="34" name="圖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480" y="2429219"/>
                <a:ext cx="8593039" cy="4225548"/>
              </a:xfrm>
              <a:prstGeom prst="rect">
                <a:avLst/>
              </a:prstGeom>
              <a:ln>
                <a:noFill/>
              </a:ln>
            </p:spPr>
            <p:style>
              <a:lnRef idx="2">
                <a:schemeClr val="dk1"/>
              </a:lnRef>
              <a:fillRef idx="1">
                <a:schemeClr val="lt1"/>
              </a:fillRef>
              <a:effectRef idx="0">
                <a:schemeClr val="dk1"/>
              </a:effectRef>
              <a:fontRef idx="minor">
                <a:schemeClr val="dk1"/>
              </a:fontRef>
            </p:style>
          </p:pic>
          <p:sp>
            <p:nvSpPr>
              <p:cNvPr id="8" name="矩形 7"/>
              <p:cNvSpPr/>
              <p:nvPr/>
            </p:nvSpPr>
            <p:spPr>
              <a:xfrm>
                <a:off x="2542272" y="4743548"/>
                <a:ext cx="132615" cy="188673"/>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5" name="矩形 34"/>
              <p:cNvSpPr/>
              <p:nvPr/>
            </p:nvSpPr>
            <p:spPr>
              <a:xfrm>
                <a:off x="3243090" y="3498723"/>
                <a:ext cx="166750" cy="198033"/>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8" name="文字方塊 37"/>
              <p:cNvSpPr txBox="1"/>
              <p:nvPr/>
            </p:nvSpPr>
            <p:spPr>
              <a:xfrm>
                <a:off x="1868968" y="4313413"/>
                <a:ext cx="824778" cy="523220"/>
              </a:xfrm>
              <a:prstGeom prst="rect">
                <a:avLst/>
              </a:prstGeom>
              <a:noFill/>
            </p:spPr>
            <p:txBody>
              <a:bodyPr wrap="none" rtlCol="0">
                <a:spAutoFit/>
              </a:bodyPr>
              <a:lstStyle/>
              <a:p>
                <a:r>
                  <a:rPr lang="en-US" altLang="zh-TW" sz="1400" dirty="0" err="1" smtClean="0"/>
                  <a:t>Mailiao</a:t>
                </a:r>
                <a:r>
                  <a:rPr lang="en-US" altLang="zh-TW" sz="1400" dirty="0" smtClean="0"/>
                  <a:t> </a:t>
                </a:r>
              </a:p>
              <a:p>
                <a:r>
                  <a:rPr lang="en-US" altLang="zh-TW" sz="1400" dirty="0" smtClean="0"/>
                  <a:t>industry </a:t>
                </a:r>
              </a:p>
            </p:txBody>
          </p:sp>
          <p:sp>
            <p:nvSpPr>
              <p:cNvPr id="40" name="文字方塊 39"/>
              <p:cNvSpPr txBox="1"/>
              <p:nvPr/>
            </p:nvSpPr>
            <p:spPr>
              <a:xfrm>
                <a:off x="2217978" y="3127567"/>
                <a:ext cx="1148904" cy="523220"/>
              </a:xfrm>
              <a:prstGeom prst="rect">
                <a:avLst/>
              </a:prstGeom>
              <a:noFill/>
            </p:spPr>
            <p:txBody>
              <a:bodyPr wrap="none" rtlCol="0">
                <a:spAutoFit/>
              </a:bodyPr>
              <a:lstStyle/>
              <a:p>
                <a:r>
                  <a:rPr lang="en-US" altLang="zh-TW" sz="1400" dirty="0" smtClean="0"/>
                  <a:t>Taichung </a:t>
                </a:r>
              </a:p>
              <a:p>
                <a:r>
                  <a:rPr lang="en-US" altLang="zh-TW" sz="1400" dirty="0" smtClean="0"/>
                  <a:t>power plant  </a:t>
                </a:r>
              </a:p>
            </p:txBody>
          </p:sp>
        </p:grpSp>
        <p:grpSp>
          <p:nvGrpSpPr>
            <p:cNvPr id="12" name="群組 11"/>
            <p:cNvGrpSpPr/>
            <p:nvPr/>
          </p:nvGrpSpPr>
          <p:grpSpPr>
            <a:xfrm>
              <a:off x="4526933" y="3060361"/>
              <a:ext cx="1416023" cy="2335384"/>
              <a:chOff x="4526933" y="3060361"/>
              <a:chExt cx="1416023" cy="2335384"/>
            </a:xfrm>
          </p:grpSpPr>
          <p:sp>
            <p:nvSpPr>
              <p:cNvPr id="48" name="文字方塊 47"/>
              <p:cNvSpPr txBox="1"/>
              <p:nvPr/>
            </p:nvSpPr>
            <p:spPr>
              <a:xfrm>
                <a:off x="4526933" y="5027076"/>
                <a:ext cx="721358" cy="368669"/>
              </a:xfrm>
              <a:prstGeom prst="rect">
                <a:avLst/>
              </a:prstGeom>
              <a:noFill/>
              <a:ln>
                <a:noFill/>
              </a:ln>
            </p:spPr>
            <p:txBody>
              <a:bodyPr wrap="none" anchor="t"/>
              <a:lstStyle>
                <a:lvl1pPr lvl="0">
                  <a:defRPr/>
                </a:lvl1pPr>
              </a:lstStyle>
              <a:p>
                <a:pPr lvl="0"/>
                <a:r>
                  <a:rPr lang="en-US" altLang="zh-TW" sz="1600" dirty="0" smtClean="0"/>
                  <a:t>Yunlin</a:t>
                </a:r>
                <a:endParaRPr lang="en-US" altLang="zh-TW" sz="2000" dirty="0" smtClean="0"/>
              </a:p>
            </p:txBody>
          </p:sp>
          <p:sp>
            <p:nvSpPr>
              <p:cNvPr id="49" name="文字方塊 48"/>
              <p:cNvSpPr txBox="1"/>
              <p:nvPr/>
            </p:nvSpPr>
            <p:spPr>
              <a:xfrm>
                <a:off x="4733610" y="3987073"/>
                <a:ext cx="721358" cy="368669"/>
              </a:xfrm>
              <a:prstGeom prst="rect">
                <a:avLst/>
              </a:prstGeom>
              <a:noFill/>
              <a:ln>
                <a:noFill/>
              </a:ln>
            </p:spPr>
            <p:txBody>
              <a:bodyPr wrap="none" anchor="t"/>
              <a:lstStyle>
                <a:lvl1pPr lvl="0">
                  <a:defRPr/>
                </a:lvl1pPr>
              </a:lstStyle>
              <a:p>
                <a:pPr lvl="0"/>
                <a:r>
                  <a:rPr lang="en-US" altLang="zh-TW" sz="1600" dirty="0" smtClean="0"/>
                  <a:t>Changhua</a:t>
                </a:r>
                <a:endParaRPr lang="en-US" altLang="zh-TW" sz="2000" dirty="0" smtClean="0"/>
              </a:p>
            </p:txBody>
          </p:sp>
          <p:sp>
            <p:nvSpPr>
              <p:cNvPr id="50" name="文字方塊 49"/>
              <p:cNvSpPr txBox="1"/>
              <p:nvPr/>
            </p:nvSpPr>
            <p:spPr>
              <a:xfrm>
                <a:off x="5221598" y="3060361"/>
                <a:ext cx="721358" cy="368669"/>
              </a:xfrm>
              <a:prstGeom prst="rect">
                <a:avLst/>
              </a:prstGeom>
              <a:noFill/>
              <a:ln>
                <a:noFill/>
              </a:ln>
            </p:spPr>
            <p:txBody>
              <a:bodyPr wrap="none" anchor="t"/>
              <a:lstStyle>
                <a:lvl1pPr lvl="0">
                  <a:defRPr/>
                </a:lvl1pPr>
              </a:lstStyle>
              <a:p>
                <a:pPr lvl="0"/>
                <a:r>
                  <a:rPr lang="en-US" altLang="zh-TW" sz="1600" dirty="0" smtClean="0"/>
                  <a:t>Taichung</a:t>
                </a:r>
                <a:endParaRPr lang="en-US" altLang="zh-TW" sz="2000" dirty="0" smtClean="0"/>
              </a:p>
            </p:txBody>
          </p:sp>
        </p:grpSp>
      </p:grpSp>
    </p:spTree>
    <p:extLst>
      <p:ext uri="{BB962C8B-B14F-4D97-AF65-F5344CB8AC3E}">
        <p14:creationId xmlns:p14="http://schemas.microsoft.com/office/powerpoint/2010/main" val="562207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txBox="1">
            <a:spLocks noGrp="1"/>
          </p:cNvSpPr>
          <p:nvPr>
            <p:ph type="body" idx="1"/>
          </p:nvPr>
        </p:nvSpPr>
        <p:spPr>
          <a:xfrm>
            <a:off x="657225" y="992187"/>
            <a:ext cx="11004550" cy="5864225"/>
          </a:xfrm>
          <a:prstGeom prst="rect">
            <a:avLst/>
          </a:prstGeom>
          <a:solidFill>
            <a:schemeClr val="lt1"/>
          </a:solidFill>
          <a:ln>
            <a:noFill/>
          </a:ln>
        </p:spPr>
        <p:txBody>
          <a:bodyPr wrap="square" anchor="t"/>
          <a:lstStyle>
            <a:lvl1pPr lvl="0">
              <a:defRPr/>
            </a:lvl1pPr>
          </a:lstStyle>
          <a:p>
            <a:r>
              <a:rPr lang="en-US" altLang="zh-TW" dirty="0" smtClean="0">
                <a:latin typeface="+mj-lt"/>
              </a:rPr>
              <a:t>Hsu and Cheng (2016) showed that PM</a:t>
            </a:r>
            <a:r>
              <a:rPr lang="en-US" altLang="zh-TW" baseline="-25000" dirty="0" smtClean="0">
                <a:latin typeface="+mj-lt"/>
              </a:rPr>
              <a:t>2.5</a:t>
            </a:r>
            <a:r>
              <a:rPr lang="en-US" altLang="zh-TW" dirty="0" smtClean="0">
                <a:latin typeface="+mj-lt"/>
              </a:rPr>
              <a:t> concentrations in Yunlin County can be affected  by </a:t>
            </a:r>
            <a:r>
              <a:rPr lang="en-US" altLang="zh-TW" b="1" u="sng" dirty="0" smtClean="0">
                <a:solidFill>
                  <a:srgbClr val="FF0000"/>
                </a:solidFill>
                <a:latin typeface="+mj-lt"/>
              </a:rPr>
              <a:t>different weather patterns</a:t>
            </a:r>
            <a:r>
              <a:rPr lang="en-US" altLang="zh-TW" dirty="0" smtClean="0">
                <a:latin typeface="+mj-lt"/>
              </a:rPr>
              <a:t>.</a:t>
            </a:r>
          </a:p>
          <a:p>
            <a:pPr marL="0" indent="0">
              <a:buNone/>
            </a:pPr>
            <a:endParaRPr lang="en-US" altLang="zh-TW" sz="2400" dirty="0" smtClean="0">
              <a:latin typeface="+mj-lt"/>
            </a:endParaRPr>
          </a:p>
          <a:p>
            <a:r>
              <a:rPr lang="en-US" altLang="zh-TW" dirty="0" smtClean="0">
                <a:latin typeface="+mj-lt"/>
              </a:rPr>
              <a:t>The </a:t>
            </a:r>
            <a:r>
              <a:rPr lang="en-US" altLang="zh-TW" dirty="0">
                <a:latin typeface="+mj-lt"/>
              </a:rPr>
              <a:t>local circulation </a:t>
            </a:r>
            <a:r>
              <a:rPr lang="en-US" altLang="zh-TW" dirty="0" smtClean="0">
                <a:latin typeface="+mj-lt"/>
              </a:rPr>
              <a:t>might </a:t>
            </a:r>
            <a:r>
              <a:rPr lang="en-US" altLang="zh-TW" dirty="0">
                <a:latin typeface="+mj-lt"/>
              </a:rPr>
              <a:t>transport the air pollutants toward the inland </a:t>
            </a:r>
            <a:r>
              <a:rPr lang="en-US" altLang="zh-TW" dirty="0" smtClean="0">
                <a:latin typeface="+mj-lt"/>
              </a:rPr>
              <a:t>areas and </a:t>
            </a:r>
            <a:r>
              <a:rPr lang="en-US" altLang="zh-TW" dirty="0">
                <a:latin typeface="+mj-lt"/>
              </a:rPr>
              <a:t>induce high concentration.</a:t>
            </a:r>
            <a:endParaRPr lang="en-US" altLang="zh-TW" dirty="0" smtClean="0">
              <a:latin typeface="+mj-lt"/>
            </a:endParaRPr>
          </a:p>
          <a:p>
            <a:pPr marL="0" indent="0">
              <a:buNone/>
            </a:pPr>
            <a:endParaRPr lang="en-US" altLang="zh-TW" sz="2600" dirty="0" smtClean="0">
              <a:latin typeface="+mj-lt"/>
            </a:endParaRPr>
          </a:p>
          <a:p>
            <a:pPr marL="0" indent="0">
              <a:buNone/>
            </a:pPr>
            <a:endParaRPr lang="en-US" altLang="zh-TW" sz="2600" dirty="0" smtClean="0">
              <a:latin typeface="+mj-lt"/>
            </a:endParaRPr>
          </a:p>
          <a:p>
            <a:pPr marL="0" indent="0">
              <a:buNone/>
            </a:pPr>
            <a:r>
              <a:rPr lang="en-US" altLang="zh-TW" sz="3000" b="1" dirty="0" smtClean="0"/>
              <a:t>Objective: to investigate </a:t>
            </a:r>
            <a:r>
              <a:rPr lang="en-US" altLang="zh-TW" sz="3000" b="1" dirty="0" smtClean="0">
                <a:solidFill>
                  <a:srgbClr val="FF0000"/>
                </a:solidFill>
              </a:rPr>
              <a:t>main </a:t>
            </a:r>
            <a:r>
              <a:rPr lang="en-US" altLang="zh-TW" sz="3000" b="1" dirty="0">
                <a:solidFill>
                  <a:srgbClr val="FF0000"/>
                </a:solidFill>
              </a:rPr>
              <a:t>emission source </a:t>
            </a:r>
            <a:r>
              <a:rPr lang="en-US" altLang="zh-TW" sz="3000" b="1" dirty="0"/>
              <a:t>that contributes to </a:t>
            </a:r>
            <a:r>
              <a:rPr lang="en-US" altLang="zh-TW" sz="3000" b="1" dirty="0" smtClean="0"/>
              <a:t>PM</a:t>
            </a:r>
            <a:r>
              <a:rPr lang="en-US" altLang="zh-TW" sz="3000" b="1" baseline="-25000" dirty="0" smtClean="0"/>
              <a:t>2.5</a:t>
            </a:r>
            <a:r>
              <a:rPr lang="en-US" altLang="zh-TW" sz="3000" b="1" dirty="0"/>
              <a:t> </a:t>
            </a:r>
            <a:r>
              <a:rPr lang="en-US" altLang="zh-TW" sz="3000" b="1" dirty="0" smtClean="0"/>
              <a:t>concentration </a:t>
            </a:r>
            <a:r>
              <a:rPr lang="en-US" altLang="zh-TW" sz="3000" b="1" dirty="0"/>
              <a:t>in </a:t>
            </a:r>
            <a:r>
              <a:rPr lang="en-US" altLang="zh-TW" sz="3000" b="1" dirty="0" smtClean="0"/>
              <a:t>Yunlin County </a:t>
            </a:r>
            <a:r>
              <a:rPr lang="en-US" altLang="zh-TW" sz="3000" b="1" u="sng" dirty="0" smtClean="0">
                <a:solidFill>
                  <a:srgbClr val="FF0000"/>
                </a:solidFill>
              </a:rPr>
              <a:t>under </a:t>
            </a:r>
            <a:r>
              <a:rPr lang="en-US" altLang="zh-TW" sz="3000" b="1" u="sng" dirty="0">
                <a:solidFill>
                  <a:srgbClr val="FF0000"/>
                </a:solidFill>
              </a:rPr>
              <a:t>different weather conditions</a:t>
            </a:r>
            <a:r>
              <a:rPr lang="en-US" altLang="zh-TW" sz="3000" b="1" dirty="0">
                <a:solidFill>
                  <a:srgbClr val="FF0000"/>
                </a:solidFill>
              </a:rPr>
              <a:t> </a:t>
            </a:r>
            <a:r>
              <a:rPr lang="en-US" altLang="zh-TW" sz="3000" b="1" dirty="0"/>
              <a:t>using </a:t>
            </a:r>
            <a:r>
              <a:rPr lang="en-US" altLang="zh-TW" sz="3000" b="1" dirty="0" smtClean="0"/>
              <a:t>CMAQ </a:t>
            </a:r>
            <a:r>
              <a:rPr lang="en-US" altLang="zh-TW" sz="3000" b="1" u="sng" dirty="0" smtClean="0">
                <a:solidFill>
                  <a:srgbClr val="FF0000"/>
                </a:solidFill>
              </a:rPr>
              <a:t>source </a:t>
            </a:r>
            <a:r>
              <a:rPr lang="en-US" altLang="zh-TW" sz="3000" b="1" u="sng" dirty="0">
                <a:solidFill>
                  <a:srgbClr val="FF0000"/>
                </a:solidFill>
              </a:rPr>
              <a:t>apportionment technique</a:t>
            </a:r>
            <a:r>
              <a:rPr lang="en-US" altLang="zh-TW" sz="3000" b="1" dirty="0"/>
              <a:t>.</a:t>
            </a:r>
            <a:endParaRPr lang="zh-TW" altLang="zh-TW" sz="3000" b="1" dirty="0"/>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dirty="0" smtClean="0"/>
              <a:t>Objective</a:t>
            </a:r>
            <a:endParaRPr lang="zh-TW" altLang="en-US" sz="4000" b="1" baseline="-25000" dirty="0"/>
          </a:p>
        </p:txBody>
      </p:sp>
    </p:spTree>
    <p:extLst>
      <p:ext uri="{BB962C8B-B14F-4D97-AF65-F5344CB8AC3E}">
        <p14:creationId xmlns:p14="http://schemas.microsoft.com/office/powerpoint/2010/main" val="17982651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字版面配置區 1"/>
          <p:cNvSpPr txBox="1">
            <a:spLocks/>
          </p:cNvSpPr>
          <p:nvPr/>
        </p:nvSpPr>
        <p:spPr>
          <a:xfrm>
            <a:off x="293914" y="1009870"/>
            <a:ext cx="11898086" cy="5848130"/>
          </a:xfrm>
          <a:prstGeom prst="rect">
            <a:avLst/>
          </a:prstGeom>
          <a:solidFill>
            <a:schemeClr val="lt1"/>
          </a:solidFill>
          <a:ln>
            <a:noFill/>
          </a:ln>
        </p:spPr>
        <p:txBody>
          <a:bodyPr vert="horz" wrap="square" lIns="91440" tIns="45720" rIns="91440" bIns="45720" rtlCol="0" anchor="t">
            <a:normAutofit/>
          </a:bodyPr>
          <a:lstStyle>
            <a:lvl1pPr marL="228600" lvl="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3000" dirty="0" smtClean="0">
                <a:latin typeface="+mj-lt"/>
              </a:rPr>
              <a:t>SA provides information </a:t>
            </a:r>
            <a:r>
              <a:rPr lang="en-US" altLang="zh-TW" sz="3000" dirty="0">
                <a:latin typeface="+mj-lt"/>
              </a:rPr>
              <a:t>as to the</a:t>
            </a:r>
            <a:r>
              <a:rPr lang="zh-TW" altLang="en-US" sz="3000" dirty="0">
                <a:latin typeface="+mj-lt"/>
              </a:rPr>
              <a:t> </a:t>
            </a:r>
            <a:r>
              <a:rPr lang="en-US" altLang="zh-TW" sz="3000" dirty="0" smtClean="0">
                <a:latin typeface="+mj-lt"/>
              </a:rPr>
              <a:t>most important </a:t>
            </a:r>
            <a:r>
              <a:rPr lang="en-US" altLang="zh-TW" sz="3000" dirty="0">
                <a:latin typeface="+mj-lt"/>
              </a:rPr>
              <a:t>potential sources of </a:t>
            </a:r>
            <a:r>
              <a:rPr lang="en-US" altLang="zh-TW" sz="3000" dirty="0" smtClean="0">
                <a:latin typeface="+mj-lt"/>
              </a:rPr>
              <a:t>PM</a:t>
            </a:r>
            <a:r>
              <a:rPr lang="en-US" altLang="zh-TW" sz="3000" baseline="-25000" dirty="0" smtClean="0">
                <a:latin typeface="+mj-lt"/>
              </a:rPr>
              <a:t>2.5</a:t>
            </a:r>
            <a:r>
              <a:rPr lang="en-US" altLang="zh-TW" sz="3000" dirty="0" smtClean="0">
                <a:latin typeface="+mj-lt"/>
              </a:rPr>
              <a:t>.</a:t>
            </a:r>
          </a:p>
          <a:p>
            <a:pPr marL="0" indent="0">
              <a:buNone/>
            </a:pPr>
            <a:r>
              <a:rPr lang="en-US" altLang="zh-TW" sz="3000" dirty="0" smtClean="0">
                <a:latin typeface="+mj-lt"/>
              </a:rPr>
              <a:t>  </a:t>
            </a:r>
            <a:endParaRPr lang="en-US" altLang="zh-TW" sz="3000" dirty="0">
              <a:latin typeface="+mj-lt"/>
            </a:endParaRPr>
          </a:p>
          <a:p>
            <a:pPr>
              <a:buFont typeface="Wingdings" panose="05000000000000000000" pitchFamily="2" charset="2"/>
              <a:buChar char="l"/>
            </a:pPr>
            <a:r>
              <a:rPr lang="en-US" altLang="zh-TW" sz="3000" dirty="0">
                <a:latin typeface="+mj-lt"/>
              </a:rPr>
              <a:t> </a:t>
            </a:r>
            <a:r>
              <a:rPr lang="en-US" altLang="zh-TW" sz="3000" b="1" dirty="0" smtClean="0">
                <a:solidFill>
                  <a:srgbClr val="FF0000"/>
                </a:solidFill>
                <a:latin typeface="+mj-lt"/>
              </a:rPr>
              <a:t>Brute Force Method</a:t>
            </a:r>
            <a:r>
              <a:rPr lang="en-US" altLang="zh-TW" sz="3000" b="1" dirty="0" smtClean="0">
                <a:latin typeface="+mj-lt"/>
              </a:rPr>
              <a:t> (BFM) </a:t>
            </a:r>
            <a:r>
              <a:rPr lang="en-US" altLang="zh-TW" sz="3000" dirty="0">
                <a:latin typeface="+mj-lt"/>
              </a:rPr>
              <a:t>– source </a:t>
            </a:r>
            <a:r>
              <a:rPr lang="en-US" altLang="zh-TW" sz="3000" dirty="0" smtClean="0">
                <a:latin typeface="+mj-lt"/>
              </a:rPr>
              <a:t>sensitivity </a:t>
            </a:r>
          </a:p>
          <a:p>
            <a:pPr marL="0" indent="0">
              <a:buNone/>
            </a:pPr>
            <a:r>
              <a:rPr lang="en-US" altLang="zh-TW" sz="3000" dirty="0" smtClean="0">
                <a:latin typeface="+mj-lt"/>
              </a:rPr>
              <a:t>     Comparing </a:t>
            </a:r>
            <a:r>
              <a:rPr lang="en-US" altLang="zh-TW" sz="3000" dirty="0">
                <a:latin typeface="+mj-lt"/>
              </a:rPr>
              <a:t>results of </a:t>
            </a:r>
            <a:r>
              <a:rPr lang="en-US" altLang="zh-TW" sz="3000" u="sng" dirty="0">
                <a:latin typeface="+mj-lt"/>
              </a:rPr>
              <a:t>base model</a:t>
            </a:r>
            <a:r>
              <a:rPr lang="en-US" altLang="zh-TW" sz="3000" dirty="0">
                <a:latin typeface="+mj-lt"/>
              </a:rPr>
              <a:t> and </a:t>
            </a:r>
            <a:r>
              <a:rPr lang="en-US" altLang="zh-TW" sz="3000" u="sng" dirty="0">
                <a:latin typeface="+mj-lt"/>
              </a:rPr>
              <a:t>model with perturbed </a:t>
            </a:r>
            <a:r>
              <a:rPr lang="en-US" altLang="zh-TW" sz="3000" u="sng" dirty="0" smtClean="0">
                <a:latin typeface="+mj-lt"/>
              </a:rPr>
              <a:t>emissions</a:t>
            </a:r>
            <a:r>
              <a:rPr lang="en-US" altLang="zh-TW" sz="3000" dirty="0" smtClean="0">
                <a:latin typeface="+mj-lt"/>
              </a:rPr>
              <a:t>.</a:t>
            </a:r>
          </a:p>
          <a:p>
            <a:pPr marL="0" indent="0">
              <a:buNone/>
            </a:pPr>
            <a:endParaRPr lang="en-US" altLang="zh-TW" sz="3000" dirty="0" smtClean="0">
              <a:latin typeface="+mj-lt"/>
            </a:endParaRPr>
          </a:p>
          <a:p>
            <a:pPr>
              <a:buFont typeface="Wingdings" panose="05000000000000000000" pitchFamily="2" charset="2"/>
              <a:buChar char="l"/>
            </a:pPr>
            <a:r>
              <a:rPr lang="en-US" altLang="zh-TW" sz="3000" dirty="0" smtClean="0">
                <a:latin typeface="+mj-lt"/>
              </a:rPr>
              <a:t> </a:t>
            </a:r>
            <a:r>
              <a:rPr lang="en-US" altLang="zh-TW" sz="3000" b="1" dirty="0" smtClean="0">
                <a:solidFill>
                  <a:srgbClr val="FF0000"/>
                </a:solidFill>
                <a:latin typeface="+mj-lt"/>
              </a:rPr>
              <a:t>Integrated Source Apportionment Method </a:t>
            </a:r>
            <a:r>
              <a:rPr lang="en-US" altLang="zh-TW" sz="3000" b="1" dirty="0" smtClean="0">
                <a:latin typeface="+mj-lt"/>
              </a:rPr>
              <a:t>(ISAM) </a:t>
            </a:r>
            <a:r>
              <a:rPr lang="en-US" altLang="zh-TW" sz="3000" dirty="0" smtClean="0">
                <a:latin typeface="+mj-lt"/>
              </a:rPr>
              <a:t>– tag species</a:t>
            </a:r>
          </a:p>
          <a:p>
            <a:pPr marL="0" indent="0">
              <a:buNone/>
            </a:pPr>
            <a:r>
              <a:rPr lang="en-US" altLang="zh-TW" sz="3000" dirty="0" smtClean="0">
                <a:latin typeface="+mj-lt"/>
              </a:rPr>
              <a:t>     Tracking </a:t>
            </a:r>
            <a:r>
              <a:rPr lang="en-US" altLang="zh-TW" sz="3000" dirty="0">
                <a:latin typeface="+mj-lt"/>
              </a:rPr>
              <a:t>tagged species from </a:t>
            </a:r>
            <a:r>
              <a:rPr lang="en-US" altLang="zh-TW" sz="3000" u="sng" dirty="0">
                <a:latin typeface="+mj-lt"/>
              </a:rPr>
              <a:t>emission source groups</a:t>
            </a:r>
            <a:r>
              <a:rPr lang="en-US" altLang="zh-TW" sz="3000" dirty="0">
                <a:latin typeface="+mj-lt"/>
              </a:rPr>
              <a:t> and/or </a:t>
            </a:r>
            <a:r>
              <a:rPr lang="en-US" altLang="zh-TW" sz="3000" u="sng" dirty="0" smtClean="0">
                <a:latin typeface="+mj-lt"/>
              </a:rPr>
              <a:t>regions</a:t>
            </a:r>
            <a:r>
              <a:rPr lang="en-US" altLang="zh-TW" sz="3000" dirty="0" smtClean="0"/>
              <a:t>.</a:t>
            </a:r>
            <a:endParaRPr lang="en-US" altLang="zh-TW" sz="3000" u="sng" dirty="0" smtClean="0">
              <a:latin typeface="+mj-lt"/>
            </a:endParaRPr>
          </a:p>
          <a:p>
            <a:pPr marL="0" indent="0">
              <a:buNone/>
            </a:pPr>
            <a:r>
              <a:rPr lang="en-US" altLang="zh-TW" sz="3000" dirty="0">
                <a:latin typeface="+mj-lt"/>
              </a:rPr>
              <a:t> </a:t>
            </a:r>
            <a:r>
              <a:rPr lang="en-US" altLang="zh-TW" sz="3000" dirty="0" smtClean="0">
                <a:latin typeface="+mj-lt"/>
              </a:rPr>
              <a:t>    Computational time is less then BFM.</a:t>
            </a:r>
            <a:endParaRPr lang="en-US" altLang="zh-TW" sz="3000" dirty="0">
              <a:latin typeface="+mj-lt"/>
            </a:endParaRPr>
          </a:p>
          <a:p>
            <a:pPr>
              <a:buFont typeface="Wingdings" panose="05000000000000000000" pitchFamily="2" charset="2"/>
              <a:buChar char="l"/>
            </a:pPr>
            <a:endParaRPr lang="en-US" altLang="zh-TW" sz="2600" dirty="0" smtClean="0">
              <a:latin typeface="+mj-lt"/>
            </a:endParaRPr>
          </a:p>
          <a:p>
            <a:pPr marL="0" indent="0">
              <a:buNone/>
            </a:pPr>
            <a:endParaRPr lang="en-US" altLang="zh-TW" sz="100" dirty="0" smtClean="0">
              <a:latin typeface="+mj-lt"/>
            </a:endParaRP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31"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dirty="0" smtClean="0"/>
              <a:t>Source apportionment</a:t>
            </a:r>
            <a:endParaRPr lang="zh-TW" altLang="en-US" sz="4000" b="1" baseline="-25000" dirty="0"/>
          </a:p>
        </p:txBody>
      </p:sp>
    </p:spTree>
    <p:extLst>
      <p:ext uri="{BB962C8B-B14F-4D97-AF65-F5344CB8AC3E}">
        <p14:creationId xmlns:p14="http://schemas.microsoft.com/office/powerpoint/2010/main" val="11551236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字版面配置區 1"/>
          <p:cNvSpPr txBox="1">
            <a:spLocks/>
          </p:cNvSpPr>
          <p:nvPr/>
        </p:nvSpPr>
        <p:spPr>
          <a:xfrm>
            <a:off x="657224" y="788671"/>
            <a:ext cx="11534775" cy="6067742"/>
          </a:xfrm>
          <a:prstGeom prst="rect">
            <a:avLst/>
          </a:prstGeom>
          <a:solidFill>
            <a:schemeClr val="lt1"/>
          </a:solidFill>
          <a:ln>
            <a:noFill/>
          </a:ln>
        </p:spPr>
        <p:txBody>
          <a:bodyPr vert="horz" wrap="square" lIns="91440" tIns="45720" rIns="91440" bIns="45720" rtlCol="0" anchor="t">
            <a:normAutofit/>
          </a:bodyPr>
          <a:lstStyle>
            <a:lvl1pPr marL="228600" lvl="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600" dirty="0" smtClean="0">
                <a:latin typeface="+mj-lt"/>
              </a:rPr>
              <a:t>Nov 8 was associated with </a:t>
            </a:r>
            <a:r>
              <a:rPr lang="en-US" altLang="zh-TW" sz="2600" b="1" u="sng" dirty="0" smtClean="0">
                <a:solidFill>
                  <a:srgbClr val="FF0000"/>
                </a:solidFill>
                <a:latin typeface="+mj-lt"/>
              </a:rPr>
              <a:t>weak synoptic weather condition</a:t>
            </a:r>
            <a:r>
              <a:rPr lang="en-US" altLang="zh-TW" sz="2600" dirty="0" smtClean="0">
                <a:latin typeface="+mj-lt"/>
              </a:rPr>
              <a:t>.</a:t>
            </a:r>
          </a:p>
          <a:p>
            <a:r>
              <a:rPr lang="en-US" altLang="zh-TW" sz="2600" dirty="0" smtClean="0">
                <a:latin typeface="+mj-lt"/>
              </a:rPr>
              <a:t>Nov 9 was affected </a:t>
            </a:r>
            <a:r>
              <a:rPr lang="en-US" altLang="zh-TW" sz="2600" dirty="0">
                <a:latin typeface="+mj-lt"/>
              </a:rPr>
              <a:t>by </a:t>
            </a:r>
            <a:r>
              <a:rPr lang="en-US" altLang="zh-TW" sz="2600" b="1" u="sng" dirty="0" smtClean="0">
                <a:solidFill>
                  <a:srgbClr val="FF0000"/>
                </a:solidFill>
                <a:latin typeface="+mj-lt"/>
              </a:rPr>
              <a:t>weak northeasterly monsoonal flaw</a:t>
            </a:r>
            <a:r>
              <a:rPr lang="en-US" altLang="zh-TW" sz="2600" dirty="0" smtClean="0">
                <a:latin typeface="+mj-lt"/>
              </a:rPr>
              <a:t>.</a:t>
            </a:r>
          </a:p>
          <a:p>
            <a:r>
              <a:rPr lang="en-US" altLang="zh-TW" sz="2600" dirty="0" smtClean="0">
                <a:latin typeface="+mj-lt"/>
              </a:rPr>
              <a:t>PM</a:t>
            </a:r>
            <a:r>
              <a:rPr lang="en-US" altLang="zh-TW" sz="2600" baseline="-25000" dirty="0" smtClean="0">
                <a:latin typeface="+mj-lt"/>
              </a:rPr>
              <a:t>2.5</a:t>
            </a:r>
            <a:r>
              <a:rPr lang="en-US" altLang="zh-TW" sz="2600" dirty="0" smtClean="0">
                <a:latin typeface="+mj-lt"/>
              </a:rPr>
              <a:t> concentration is </a:t>
            </a:r>
            <a:r>
              <a:rPr lang="en-US" altLang="zh-TW" sz="2600" dirty="0">
                <a:latin typeface="+mj-lt"/>
              </a:rPr>
              <a:t>higher </a:t>
            </a:r>
            <a:r>
              <a:rPr lang="en-US" altLang="zh-TW" sz="2600" dirty="0" smtClean="0">
                <a:latin typeface="+mj-lt"/>
              </a:rPr>
              <a:t>on Nov 9 than on Nov 8. </a:t>
            </a:r>
            <a:endParaRPr lang="en-US" altLang="zh-TW" sz="2600" dirty="0">
              <a:latin typeface="+mj-lt"/>
            </a:endParaRPr>
          </a:p>
        </p:txBody>
      </p:sp>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dirty="0"/>
              <a:t>Description of simulation episode (11/8 – 11/9, 2015)</a:t>
            </a:r>
            <a:endParaRPr lang="zh-TW" altLang="en-US" sz="4000" b="1" baseline="-25000" dirty="0"/>
          </a:p>
        </p:txBody>
      </p:sp>
      <p:grpSp>
        <p:nvGrpSpPr>
          <p:cNvPr id="8" name="群組 7"/>
          <p:cNvGrpSpPr/>
          <p:nvPr/>
        </p:nvGrpSpPr>
        <p:grpSpPr>
          <a:xfrm>
            <a:off x="1939840" y="2362816"/>
            <a:ext cx="8312320" cy="4227330"/>
            <a:chOff x="1939840" y="2009984"/>
            <a:chExt cx="8312320" cy="4227330"/>
          </a:xfrm>
        </p:grpSpPr>
        <p:grpSp>
          <p:nvGrpSpPr>
            <p:cNvPr id="7" name="群組 6"/>
            <p:cNvGrpSpPr/>
            <p:nvPr/>
          </p:nvGrpSpPr>
          <p:grpSpPr>
            <a:xfrm>
              <a:off x="1939840" y="2382890"/>
              <a:ext cx="8312320" cy="3854424"/>
              <a:chOff x="1939840" y="2319266"/>
              <a:chExt cx="8312320" cy="3854424"/>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840" y="2319266"/>
                <a:ext cx="8312320" cy="3774048"/>
              </a:xfrm>
              <a:prstGeom prst="rect">
                <a:avLst/>
              </a:prstGeom>
            </p:spPr>
          </p:pic>
          <p:sp>
            <p:nvSpPr>
              <p:cNvPr id="16" name="文字方塊 15"/>
              <p:cNvSpPr txBox="1"/>
              <p:nvPr/>
            </p:nvSpPr>
            <p:spPr>
              <a:xfrm>
                <a:off x="7273842" y="6000923"/>
                <a:ext cx="2780312" cy="172767"/>
              </a:xfrm>
              <a:prstGeom prst="rect">
                <a:avLst/>
              </a:prstGeom>
              <a:noFill/>
              <a:ln>
                <a:noFill/>
              </a:ln>
            </p:spPr>
            <p:txBody>
              <a:bodyPr wrap="none" anchor="t"/>
              <a:lstStyle>
                <a:lvl1pPr lvl="0">
                  <a:defRPr/>
                </a:lvl1pPr>
              </a:lstStyle>
              <a:p>
                <a:pPr lvl="0"/>
                <a:r>
                  <a:rPr lang="en-US" altLang="zh-TW" sz="1400" dirty="0" smtClean="0"/>
                  <a:t>Color unit : </a:t>
                </a:r>
                <a:r>
                  <a:rPr lang="en-US" altLang="zh-TW" sz="1400" dirty="0" err="1" smtClean="0"/>
                  <a:t>hPa</a:t>
                </a:r>
                <a:r>
                  <a:rPr lang="en-US" altLang="zh-TW" sz="1400" dirty="0" smtClean="0"/>
                  <a:t> ; Bar </a:t>
                </a:r>
                <a:r>
                  <a:rPr lang="en-US" altLang="zh-TW" sz="1400" dirty="0"/>
                  <a:t>unit </a:t>
                </a:r>
                <a:r>
                  <a:rPr lang="en-US" altLang="zh-TW" sz="1400" dirty="0" smtClean="0"/>
                  <a:t>: m/s</a:t>
                </a:r>
                <a:endParaRPr lang="en-US" altLang="zh-TW" sz="1400" baseline="30000" dirty="0" smtClean="0"/>
              </a:p>
            </p:txBody>
          </p:sp>
        </p:grpSp>
        <p:sp>
          <p:nvSpPr>
            <p:cNvPr id="19" name="文字方塊 18"/>
            <p:cNvSpPr txBox="1"/>
            <p:nvPr/>
          </p:nvSpPr>
          <p:spPr>
            <a:xfrm>
              <a:off x="4768116" y="2009984"/>
              <a:ext cx="2071195" cy="372905"/>
            </a:xfrm>
            <a:prstGeom prst="rect">
              <a:avLst/>
            </a:prstGeom>
            <a:noFill/>
            <a:ln>
              <a:noFill/>
            </a:ln>
          </p:spPr>
          <p:txBody>
            <a:bodyPr wrap="none" anchor="t"/>
            <a:lstStyle>
              <a:lvl1pPr lvl="0">
                <a:defRPr/>
              </a:lvl1pPr>
            </a:lstStyle>
            <a:p>
              <a:pPr lvl="0"/>
              <a:r>
                <a:rPr lang="en-US" altLang="zh-TW" sz="2000" dirty="0" smtClean="0"/>
                <a:t>NCEP FNL reanalysis data</a:t>
              </a:r>
              <a:endParaRPr lang="en-US" altLang="zh-TW" sz="2000" baseline="30000" dirty="0" smtClean="0"/>
            </a:p>
          </p:txBody>
        </p:sp>
      </p:grpSp>
      <p:grpSp>
        <p:nvGrpSpPr>
          <p:cNvPr id="9" name="群組 8"/>
          <p:cNvGrpSpPr/>
          <p:nvPr/>
        </p:nvGrpSpPr>
        <p:grpSpPr>
          <a:xfrm>
            <a:off x="3816135" y="4490437"/>
            <a:ext cx="4531571" cy="465214"/>
            <a:chOff x="3816135" y="4490437"/>
            <a:chExt cx="4531571" cy="465214"/>
          </a:xfrm>
        </p:grpSpPr>
        <p:sp>
          <p:nvSpPr>
            <p:cNvPr id="20" name="矩形 19"/>
            <p:cNvSpPr/>
            <p:nvPr/>
          </p:nvSpPr>
          <p:spPr>
            <a:xfrm>
              <a:off x="3816135" y="4490437"/>
              <a:ext cx="579817" cy="4652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767889" y="4490437"/>
              <a:ext cx="579817" cy="4652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 name="群組 4"/>
          <p:cNvGrpSpPr/>
          <p:nvPr/>
        </p:nvGrpSpPr>
        <p:grpSpPr>
          <a:xfrm>
            <a:off x="3053443" y="2313828"/>
            <a:ext cx="6227231" cy="4495186"/>
            <a:chOff x="4984271" y="1871103"/>
            <a:chExt cx="6816583" cy="4715620"/>
          </a:xfrm>
        </p:grpSpPr>
        <p:grpSp>
          <p:nvGrpSpPr>
            <p:cNvPr id="4" name="群組 3"/>
            <p:cNvGrpSpPr/>
            <p:nvPr/>
          </p:nvGrpSpPr>
          <p:grpSpPr>
            <a:xfrm>
              <a:off x="4984271" y="1871103"/>
              <a:ext cx="6691913" cy="4670374"/>
              <a:chOff x="4787409" y="1918604"/>
              <a:chExt cx="6459318" cy="4429249"/>
            </a:xfrm>
          </p:grpSpPr>
          <p:grpSp>
            <p:nvGrpSpPr>
              <p:cNvPr id="14" name="群組 13"/>
              <p:cNvGrpSpPr/>
              <p:nvPr/>
            </p:nvGrpSpPr>
            <p:grpSpPr>
              <a:xfrm>
                <a:off x="4787409" y="1918604"/>
                <a:ext cx="6459318" cy="4429249"/>
                <a:chOff x="5739862" y="3057099"/>
                <a:chExt cx="5409776" cy="3686182"/>
              </a:xfrm>
            </p:grpSpPr>
            <p:pic>
              <p:nvPicPr>
                <p:cNvPr id="17" name="圖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9862" y="3057099"/>
                  <a:ext cx="2882309" cy="3686182"/>
                </a:xfrm>
                <a:prstGeom prst="rect">
                  <a:avLst/>
                </a:prstGeom>
              </p:spPr>
            </p:pic>
            <p:pic>
              <p:nvPicPr>
                <p:cNvPr id="18" name="圖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7329" y="3057099"/>
                  <a:ext cx="2882309" cy="3686182"/>
                </a:xfrm>
                <a:prstGeom prst="rect">
                  <a:avLst/>
                </a:prstGeom>
              </p:spPr>
            </p:pic>
          </p:grpSp>
          <p:sp>
            <p:nvSpPr>
              <p:cNvPr id="2" name="矩形 1"/>
              <p:cNvSpPr/>
              <p:nvPr/>
            </p:nvSpPr>
            <p:spPr>
              <a:xfrm>
                <a:off x="5825589" y="3836345"/>
                <a:ext cx="598962" cy="3318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8851251" y="3836345"/>
                <a:ext cx="598962" cy="3318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 name="文字方塊 11"/>
            <p:cNvSpPr txBox="1"/>
            <p:nvPr/>
          </p:nvSpPr>
          <p:spPr>
            <a:xfrm>
              <a:off x="10811042" y="6329981"/>
              <a:ext cx="989812" cy="256742"/>
            </a:xfrm>
            <a:prstGeom prst="rect">
              <a:avLst/>
            </a:prstGeom>
            <a:noFill/>
            <a:ln>
              <a:noFill/>
            </a:ln>
          </p:spPr>
          <p:txBody>
            <a:bodyPr wrap="none" anchor="t"/>
            <a:lstStyle>
              <a:lvl1pPr lvl="0">
                <a:defRPr/>
              </a:lvl1pPr>
            </a:lstStyle>
            <a:p>
              <a:pPr lvl="0"/>
              <a:r>
                <a:rPr lang="en-US" altLang="zh-TW" sz="1400" dirty="0" smtClean="0"/>
                <a:t>Unit : </a:t>
              </a:r>
              <a:r>
                <a:rPr lang="en-US" altLang="zh-TW" sz="1400" dirty="0" err="1" smtClean="0"/>
                <a:t>μg</a:t>
              </a:r>
              <a:r>
                <a:rPr lang="en-US" altLang="zh-TW" sz="1400" dirty="0" smtClean="0"/>
                <a:t>/m</a:t>
              </a:r>
              <a:r>
                <a:rPr lang="en-US" altLang="zh-TW" sz="1400" baseline="30000" dirty="0" smtClean="0"/>
                <a:t>3</a:t>
              </a:r>
            </a:p>
          </p:txBody>
        </p:sp>
      </p:grpSp>
    </p:spTree>
    <p:extLst>
      <p:ext uri="{BB962C8B-B14F-4D97-AF65-F5344CB8AC3E}">
        <p14:creationId xmlns:p14="http://schemas.microsoft.com/office/powerpoint/2010/main" val="3410288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838200" y="365125"/>
            <a:ext cx="10515600" cy="6176962"/>
          </a:xfrm>
          <a:prstGeom prst="rect">
            <a:avLst/>
          </a:prstGeom>
          <a:noFill/>
        </p:spPr>
        <p:txBody>
          <a:bodyPr wrap="square" anchor="ctr"/>
          <a:lstStyle>
            <a:lvl1pPr lvl="0">
              <a:defRPr/>
            </a:lvl1pPr>
          </a:lstStyle>
          <a:p>
            <a:pPr lvl="0" algn="ctr"/>
            <a:r>
              <a:rPr lang="en-US" sz="6000" b="1" smtClean="0"/>
              <a:t>Model </a:t>
            </a:r>
            <a:r>
              <a:rPr lang="en-US" sz="6000" b="1"/>
              <a:t>configuration</a:t>
            </a:r>
            <a:endParaRPr sz="6000" b="1" dirty="0"/>
          </a:p>
        </p:txBody>
      </p:sp>
      <p:sp>
        <p:nvSpPr>
          <p:cNvPr id="3" name="文字版面配置區 2"/>
          <p:cNvSpPr txBox="1">
            <a:spLocks noGrp="1"/>
          </p:cNvSpPr>
          <p:nvPr>
            <p:ph type="body" idx="1"/>
          </p:nvPr>
        </p:nvSpPr>
        <p:spPr>
          <a:xfrm>
            <a:off x="822325" y="1036637"/>
            <a:ext cx="10515600" cy="4351338"/>
          </a:xfrm>
          <a:prstGeom prst="rect">
            <a:avLst/>
          </a:prstGeom>
          <a:noFill/>
        </p:spPr>
        <p:txBody>
          <a:bodyPr wrap="square" anchor="t"/>
          <a:lstStyle>
            <a:lvl1pPr lvl="0">
              <a:defRPr/>
            </a:lvl1pPr>
          </a:lstStyle>
          <a:p>
            <a:pPr lvl="0">
              <a:buNone/>
            </a:pPr>
            <a:r>
              <a:rPr dirty="0"/>
              <a:t> </a:t>
            </a:r>
          </a:p>
        </p:txBody>
      </p:sp>
    </p:spTree>
    <p:extLst>
      <p:ext uri="{BB962C8B-B14F-4D97-AF65-F5344CB8AC3E}">
        <p14:creationId xmlns:p14="http://schemas.microsoft.com/office/powerpoint/2010/main" val="36030344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0"/>
          </a:xfrm>
          <a:prstGeom prst="rect">
            <a:avLst/>
          </a:prstGeom>
          <a:noFill/>
          <a:ln>
            <a:noFill/>
          </a:ln>
        </p:spPr>
        <p:txBody>
          <a:bodyPr wrap="none" lIns="91440" tIns="45720" rIns="91440" bIns="45720" anchor="ctr"/>
          <a:lstStyle>
            <a:lvl1pPr lvl="0">
              <a:defRPr/>
            </a:lvl1pPr>
          </a:lstStyle>
          <a:p>
            <a:endParaRPr/>
          </a:p>
        </p:txBody>
      </p:sp>
      <p:sp>
        <p:nvSpPr>
          <p:cNvPr id="15" name="標題 1"/>
          <p:cNvSpPr txBox="1">
            <a:spLocks/>
          </p:cNvSpPr>
          <p:nvPr/>
        </p:nvSpPr>
        <p:spPr>
          <a:xfrm>
            <a:off x="0" y="-1"/>
            <a:ext cx="12192000" cy="788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smtClean="0"/>
              <a:t>Model </a:t>
            </a:r>
            <a:r>
              <a:rPr lang="en-US" altLang="zh-TW" sz="4000" dirty="0"/>
              <a:t>configuration</a:t>
            </a:r>
            <a:endParaRPr lang="zh-TW" altLang="en-US" sz="4000" baseline="-25000" dirty="0"/>
          </a:p>
        </p:txBody>
      </p:sp>
      <p:graphicFrame>
        <p:nvGraphicFramePr>
          <p:cNvPr id="4" name="表格 3"/>
          <p:cNvGraphicFramePr>
            <a:graphicFrameLocks noGrp="1"/>
          </p:cNvGraphicFramePr>
          <p:nvPr>
            <p:extLst>
              <p:ext uri="{D42A27DB-BD31-4B8C-83A1-F6EECF244321}">
                <p14:modId xmlns:p14="http://schemas.microsoft.com/office/powerpoint/2010/main" val="3871371220"/>
              </p:ext>
            </p:extLst>
          </p:nvPr>
        </p:nvGraphicFramePr>
        <p:xfrm>
          <a:off x="314782" y="1007477"/>
          <a:ext cx="6248744" cy="2377440"/>
        </p:xfrm>
        <a:graphic>
          <a:graphicData uri="http://schemas.openxmlformats.org/drawingml/2006/table">
            <a:tbl>
              <a:tblPr firstRow="1" bandRow="1">
                <a:tableStyleId>{5C22544A-7EE6-4342-B048-85BDC9FD1C3A}</a:tableStyleId>
              </a:tblPr>
              <a:tblGrid>
                <a:gridCol w="2675065"/>
                <a:gridCol w="847506"/>
                <a:gridCol w="895912"/>
                <a:gridCol w="840551"/>
                <a:gridCol w="133000"/>
                <a:gridCol w="856710"/>
              </a:tblGrid>
              <a:tr h="382185">
                <a:tc>
                  <a:txBody>
                    <a:bodyPr/>
                    <a:lstStyle/>
                    <a:p>
                      <a:pPr algn="ctr"/>
                      <a:r>
                        <a:rPr lang="en-US" altLang="zh-TW" sz="2000" dirty="0" smtClean="0"/>
                        <a:t>WRFv3.7.1</a:t>
                      </a:r>
                      <a:endParaRPr lang="zh-TW" altLang="en-US" sz="2000" dirty="0"/>
                    </a:p>
                  </a:txBody>
                  <a:tcPr anchor="ctr"/>
                </a:tc>
                <a:tc>
                  <a:txBody>
                    <a:bodyPr/>
                    <a:lstStyle/>
                    <a:p>
                      <a:pPr algn="ctr"/>
                      <a:r>
                        <a:rPr lang="en-US" altLang="zh-TW" sz="2000" dirty="0" smtClean="0"/>
                        <a:t>D01</a:t>
                      </a:r>
                      <a:endParaRPr lang="zh-TW" altLang="en-US" sz="2000" dirty="0"/>
                    </a:p>
                  </a:txBody>
                  <a:tcPr anchor="ctr"/>
                </a:tc>
                <a:tc>
                  <a:txBody>
                    <a:bodyPr/>
                    <a:lstStyle/>
                    <a:p>
                      <a:pPr algn="ctr"/>
                      <a:r>
                        <a:rPr lang="en-US" altLang="zh-TW" sz="2000" dirty="0" smtClean="0"/>
                        <a:t>D02</a:t>
                      </a:r>
                      <a:endParaRPr lang="zh-TW" altLang="en-US" sz="2000" dirty="0"/>
                    </a:p>
                  </a:txBody>
                  <a:tcPr anchor="ctr"/>
                </a:tc>
                <a:tc>
                  <a:txBody>
                    <a:bodyPr/>
                    <a:lstStyle/>
                    <a:p>
                      <a:pPr algn="ctr"/>
                      <a:r>
                        <a:rPr lang="en-US" altLang="zh-TW" sz="2000" dirty="0" smtClean="0"/>
                        <a:t>D03</a:t>
                      </a:r>
                      <a:endParaRPr lang="zh-TW" altLang="en-US" sz="2000" dirty="0"/>
                    </a:p>
                  </a:txBody>
                  <a:tcPr anchor="ctr"/>
                </a:tc>
                <a:tc gridSpan="2">
                  <a:txBody>
                    <a:bodyPr/>
                    <a:lstStyle/>
                    <a:p>
                      <a:pPr algn="ctr"/>
                      <a:r>
                        <a:rPr lang="en-US" altLang="zh-TW" sz="2000" dirty="0" smtClean="0"/>
                        <a:t>D04</a:t>
                      </a:r>
                      <a:endParaRPr lang="zh-TW" altLang="en-US" sz="2000" dirty="0"/>
                    </a:p>
                  </a:txBody>
                  <a:tcPr anchor="ctr"/>
                </a:tc>
                <a:tc hMerge="1">
                  <a:txBody>
                    <a:bodyPr/>
                    <a:lstStyle/>
                    <a:p>
                      <a:endParaRPr lang="zh-TW" altLang="en-US"/>
                    </a:p>
                  </a:txBody>
                  <a:tcPr/>
                </a:tc>
              </a:tr>
              <a:tr h="382185">
                <a:tc>
                  <a:txBody>
                    <a:bodyPr/>
                    <a:lstStyle/>
                    <a:p>
                      <a:pPr algn="ctr"/>
                      <a:r>
                        <a:rPr lang="en-US" altLang="zh-TW" sz="2000" dirty="0" smtClean="0"/>
                        <a:t>Resolution</a:t>
                      </a:r>
                      <a:endParaRPr lang="zh-TW" altLang="en-US" sz="2000" dirty="0"/>
                    </a:p>
                  </a:txBody>
                  <a:tcPr anchor="ctr"/>
                </a:tc>
                <a:tc>
                  <a:txBody>
                    <a:bodyPr/>
                    <a:lstStyle/>
                    <a:p>
                      <a:pPr algn="ctr"/>
                      <a:r>
                        <a:rPr lang="en-US" altLang="zh-TW" sz="2000" dirty="0" smtClean="0"/>
                        <a:t>81km</a:t>
                      </a:r>
                      <a:endParaRPr lang="zh-TW" altLang="en-US" sz="2000" dirty="0"/>
                    </a:p>
                  </a:txBody>
                  <a:tcPr anchor="ctr"/>
                </a:tc>
                <a:tc>
                  <a:txBody>
                    <a:bodyPr/>
                    <a:lstStyle/>
                    <a:p>
                      <a:pPr algn="ctr"/>
                      <a:r>
                        <a:rPr lang="en-US" altLang="zh-TW" sz="2000" dirty="0" smtClean="0"/>
                        <a:t>27km</a:t>
                      </a:r>
                      <a:endParaRPr lang="zh-TW" altLang="en-US" sz="2000" dirty="0"/>
                    </a:p>
                  </a:txBody>
                  <a:tcPr anchor="ctr"/>
                </a:tc>
                <a:tc>
                  <a:txBody>
                    <a:bodyPr/>
                    <a:lstStyle/>
                    <a:p>
                      <a:pPr algn="ctr"/>
                      <a:r>
                        <a:rPr lang="en-US" altLang="zh-TW" sz="2000" dirty="0" smtClean="0"/>
                        <a:t>9km</a:t>
                      </a:r>
                      <a:endParaRPr lang="zh-TW" altLang="en-US" sz="2000" dirty="0"/>
                    </a:p>
                  </a:txBody>
                  <a:tcPr anchor="ctr"/>
                </a:tc>
                <a:tc gridSpan="2">
                  <a:txBody>
                    <a:bodyPr/>
                    <a:lstStyle/>
                    <a:p>
                      <a:pPr algn="ctr"/>
                      <a:r>
                        <a:rPr lang="en-US" altLang="zh-TW" sz="2000" dirty="0" smtClean="0"/>
                        <a:t>3km</a:t>
                      </a:r>
                      <a:endParaRPr lang="zh-TW" altLang="en-US" sz="2000" dirty="0"/>
                    </a:p>
                  </a:txBody>
                  <a:tcPr anchor="ctr"/>
                </a:tc>
                <a:tc hMerge="1">
                  <a:txBody>
                    <a:bodyPr/>
                    <a:lstStyle/>
                    <a:p>
                      <a:endParaRPr lang="zh-TW" altLang="en-US"/>
                    </a:p>
                  </a:txBody>
                  <a:tcPr/>
                </a:tc>
              </a:tr>
              <a:tr h="382185">
                <a:tc>
                  <a:txBody>
                    <a:bodyPr/>
                    <a:lstStyle/>
                    <a:p>
                      <a:pPr algn="ctr"/>
                      <a:r>
                        <a:rPr lang="en-US" altLang="zh-TW" sz="2000" dirty="0" smtClean="0"/>
                        <a:t>Reanalysis data</a:t>
                      </a:r>
                      <a:endParaRPr lang="zh-TW" altLang="en-US" sz="2000" dirty="0"/>
                    </a:p>
                  </a:txBody>
                  <a:tcPr anchor="ctr"/>
                </a:tc>
                <a:tc gridSpan="5">
                  <a:txBody>
                    <a:bodyPr/>
                    <a:lstStyle/>
                    <a:p>
                      <a:pPr algn="ctr"/>
                      <a:r>
                        <a:rPr lang="en-US" altLang="zh-TW" sz="2000" dirty="0" smtClean="0"/>
                        <a:t>NCEP</a:t>
                      </a:r>
                      <a:r>
                        <a:rPr lang="en-US" altLang="zh-TW" sz="2000" baseline="0" dirty="0" smtClean="0"/>
                        <a:t> FNL (</a:t>
                      </a:r>
                      <a:r>
                        <a:rPr lang="en-US" altLang="zh-TW" sz="2000" kern="1200" dirty="0" smtClean="0">
                          <a:solidFill>
                            <a:schemeClr val="dk1"/>
                          </a:solidFill>
                          <a:latin typeface="+mn-lt"/>
                          <a:ea typeface="+mn-ea"/>
                          <a:cs typeface="+mn-cs"/>
                        </a:rPr>
                        <a:t>1°x1°, 6</a:t>
                      </a:r>
                      <a:r>
                        <a:rPr lang="zh-TW" altLang="en-US" sz="2000" kern="1200" dirty="0" smtClean="0">
                          <a:solidFill>
                            <a:schemeClr val="dk1"/>
                          </a:solidFill>
                          <a:latin typeface="+mn-lt"/>
                          <a:ea typeface="+mn-ea"/>
                          <a:cs typeface="+mn-cs"/>
                        </a:rPr>
                        <a:t> </a:t>
                      </a:r>
                      <a:r>
                        <a:rPr lang="en-US" altLang="zh-TW" sz="2000" kern="1200" dirty="0" smtClean="0">
                          <a:solidFill>
                            <a:schemeClr val="dk1"/>
                          </a:solidFill>
                          <a:latin typeface="+mn-lt"/>
                          <a:ea typeface="+mn-ea"/>
                          <a:cs typeface="+mn-cs"/>
                        </a:rPr>
                        <a:t>hour</a:t>
                      </a:r>
                      <a:r>
                        <a:rPr lang="en-US" altLang="zh-TW" sz="2000" baseline="0" dirty="0" smtClean="0"/>
                        <a:t>)</a:t>
                      </a:r>
                      <a:endParaRPr lang="zh-TW" altLang="en-US" sz="2000" dirty="0"/>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82185">
                <a:tc>
                  <a:txBody>
                    <a:bodyPr/>
                    <a:lstStyle/>
                    <a:p>
                      <a:pPr algn="ctr"/>
                      <a:r>
                        <a:rPr lang="en-US" altLang="zh-TW" sz="2000" dirty="0" smtClean="0"/>
                        <a:t>Vertical levels</a:t>
                      </a:r>
                      <a:endParaRPr lang="zh-TW" altLang="en-US" sz="2000" dirty="0"/>
                    </a:p>
                  </a:txBody>
                  <a:tcPr anchor="ctr"/>
                </a:tc>
                <a:tc gridSpan="5">
                  <a:txBody>
                    <a:bodyPr/>
                    <a:lstStyle/>
                    <a:p>
                      <a:pPr algn="ctr"/>
                      <a:r>
                        <a:rPr lang="en-US" altLang="zh-TW" sz="2000" dirty="0" smtClean="0"/>
                        <a:t>48 (top 5000Pa)</a:t>
                      </a:r>
                      <a:endParaRPr lang="zh-TW" altLang="en-US" sz="2000" dirty="0"/>
                    </a:p>
                  </a:txBody>
                  <a:tcPr anchor="ctr"/>
                </a:tc>
                <a:tc hMerge="1">
                  <a:txBody>
                    <a:bodyPr/>
                    <a:lstStyle/>
                    <a:p>
                      <a:pPr algn="ctr"/>
                      <a:endParaRPr lang="zh-TW" altLang="en-US" dirty="0"/>
                    </a:p>
                  </a:txBody>
                  <a:tcPr anchor="ctr"/>
                </a:tc>
                <a:tc hMerge="1">
                  <a:txBody>
                    <a:bodyPr/>
                    <a:lstStyle/>
                    <a:p>
                      <a:pPr algn="ctr"/>
                      <a:endParaRPr lang="zh-TW" altLang="en-US" dirty="0"/>
                    </a:p>
                  </a:txBody>
                  <a:tcPr anchor="ctr"/>
                </a:tc>
                <a:tc hMerge="1">
                  <a:txBody>
                    <a:bodyPr/>
                    <a:lstStyle/>
                    <a:p>
                      <a:endParaRPr lang="zh-TW" altLang="en-US"/>
                    </a:p>
                  </a:txBody>
                  <a:tcPr/>
                </a:tc>
                <a:tc hMerge="1">
                  <a:txBody>
                    <a:bodyPr/>
                    <a:lstStyle/>
                    <a:p>
                      <a:endParaRPr lang="zh-TW" altLang="en-US"/>
                    </a:p>
                  </a:txBody>
                  <a:tcPr/>
                </a:tc>
              </a:tr>
              <a:tr h="382185">
                <a:tc>
                  <a:txBody>
                    <a:bodyPr/>
                    <a:lstStyle/>
                    <a:p>
                      <a:pPr algn="ctr"/>
                      <a:r>
                        <a:rPr lang="en-US" altLang="zh-TW" sz="2000" kern="1200" dirty="0" smtClean="0">
                          <a:solidFill>
                            <a:schemeClr val="dk1"/>
                          </a:solidFill>
                          <a:effectLst/>
                          <a:latin typeface="+mn-lt"/>
                          <a:ea typeface="+mn-ea"/>
                          <a:cs typeface="+mn-cs"/>
                        </a:rPr>
                        <a:t>Boundary-layer scheme</a:t>
                      </a:r>
                      <a:endParaRPr lang="zh-TW" altLang="en-US" sz="2000" dirty="0"/>
                    </a:p>
                  </a:txBody>
                  <a:tcPr anchor="ctr"/>
                </a:tc>
                <a:tc gridSpan="5">
                  <a:txBody>
                    <a:bodyPr/>
                    <a:lstStyle/>
                    <a:p>
                      <a:pPr algn="ctr"/>
                      <a:r>
                        <a:rPr lang="en-US" altLang="zh-TW" sz="2000" dirty="0" smtClean="0"/>
                        <a:t>YSU</a:t>
                      </a:r>
                      <a:endParaRPr lang="zh-TW" altLang="en-US" sz="2000" dirty="0"/>
                    </a:p>
                  </a:txBody>
                  <a:tcPr anchor="ctr"/>
                </a:tc>
                <a:tc hMerge="1">
                  <a:txBody>
                    <a:bodyPr/>
                    <a:lstStyle/>
                    <a:p>
                      <a:pPr algn="ctr"/>
                      <a:endParaRPr lang="zh-TW" altLang="en-US" dirty="0"/>
                    </a:p>
                  </a:txBody>
                  <a:tcPr anchor="ctr"/>
                </a:tc>
                <a:tc hMerge="1">
                  <a:txBody>
                    <a:bodyPr/>
                    <a:lstStyle/>
                    <a:p>
                      <a:pPr algn="ctr"/>
                      <a:endParaRPr lang="zh-TW" altLang="en-US" dirty="0"/>
                    </a:p>
                  </a:txBody>
                  <a:tcPr anchor="ctr"/>
                </a:tc>
                <a:tc hMerge="1">
                  <a:txBody>
                    <a:bodyPr/>
                    <a:lstStyle/>
                    <a:p>
                      <a:endParaRPr lang="zh-TW" altLang="en-US"/>
                    </a:p>
                  </a:txBody>
                  <a:tcPr/>
                </a:tc>
                <a:tc hMerge="1">
                  <a:txBody>
                    <a:bodyPr/>
                    <a:lstStyle/>
                    <a:p>
                      <a:endParaRPr lang="zh-TW" altLang="en-US"/>
                    </a:p>
                  </a:txBody>
                  <a:tcPr/>
                </a:tc>
              </a:tr>
              <a:tr h="382185">
                <a:tc>
                  <a:txBody>
                    <a:bodyPr/>
                    <a:lstStyle/>
                    <a:p>
                      <a:pPr algn="ctr"/>
                      <a:r>
                        <a:rPr lang="en-US" altLang="zh-TW" sz="2000" dirty="0" smtClean="0"/>
                        <a:t>Observational</a:t>
                      </a:r>
                      <a:r>
                        <a:rPr lang="en-US" altLang="zh-TW" sz="2000" baseline="0" dirty="0" smtClean="0"/>
                        <a:t> nudging</a:t>
                      </a:r>
                      <a:endParaRPr lang="zh-TW" altLang="en-US" sz="2000" dirty="0"/>
                    </a:p>
                  </a:txBody>
                  <a:tcPr anchor="ctr"/>
                </a:tc>
                <a:tc gridSpan="4">
                  <a:txBody>
                    <a:bodyPr/>
                    <a:lstStyle/>
                    <a:p>
                      <a:pPr algn="ctr"/>
                      <a:r>
                        <a:rPr lang="en-US" altLang="zh-TW" sz="2000" dirty="0" smtClean="0"/>
                        <a:t>X</a:t>
                      </a:r>
                      <a:endParaRPr lang="zh-TW" altLang="en-US" sz="2000" dirty="0"/>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en-US" altLang="zh-TW" sz="2000" dirty="0" smtClean="0"/>
                        <a:t>V</a:t>
                      </a:r>
                      <a:endParaRPr lang="zh-TW" altLang="en-US" sz="2000" dirty="0"/>
                    </a:p>
                  </a:txBody>
                  <a:tcPr anchor="ctr"/>
                </a:tc>
              </a:tr>
            </a:tbl>
          </a:graphicData>
        </a:graphic>
      </p:graphicFrame>
      <p:grpSp>
        <p:nvGrpSpPr>
          <p:cNvPr id="8" name="群組 7"/>
          <p:cNvGrpSpPr/>
          <p:nvPr/>
        </p:nvGrpSpPr>
        <p:grpSpPr>
          <a:xfrm>
            <a:off x="7120468" y="3533228"/>
            <a:ext cx="4138222" cy="3214550"/>
            <a:chOff x="7714745" y="1637606"/>
            <a:chExt cx="4138222" cy="3214550"/>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4745" y="1637606"/>
              <a:ext cx="4138222" cy="3214550"/>
            </a:xfrm>
            <a:prstGeom prst="rect">
              <a:avLst/>
            </a:prstGeom>
          </p:spPr>
        </p:pic>
        <p:sp>
          <p:nvSpPr>
            <p:cNvPr id="7" name="文字方塊 6"/>
            <p:cNvSpPr txBox="1"/>
            <p:nvPr/>
          </p:nvSpPr>
          <p:spPr>
            <a:xfrm>
              <a:off x="7714745" y="1637606"/>
              <a:ext cx="436338" cy="276999"/>
            </a:xfrm>
            <a:prstGeom prst="rect">
              <a:avLst/>
            </a:prstGeom>
            <a:noFill/>
          </p:spPr>
          <p:txBody>
            <a:bodyPr wrap="none" rtlCol="0">
              <a:spAutoFit/>
            </a:bodyPr>
            <a:lstStyle/>
            <a:p>
              <a:r>
                <a:rPr lang="en-US" altLang="zh-TW" sz="1200" dirty="0" smtClean="0"/>
                <a:t>D01</a:t>
              </a:r>
              <a:endParaRPr lang="zh-TW" altLang="en-US" sz="1200" dirty="0"/>
            </a:p>
          </p:txBody>
        </p:sp>
        <p:sp>
          <p:nvSpPr>
            <p:cNvPr id="9" name="文字方塊 8"/>
            <p:cNvSpPr txBox="1"/>
            <p:nvPr/>
          </p:nvSpPr>
          <p:spPr>
            <a:xfrm>
              <a:off x="8687929" y="1935491"/>
              <a:ext cx="436338" cy="276999"/>
            </a:xfrm>
            <a:prstGeom prst="rect">
              <a:avLst/>
            </a:prstGeom>
            <a:noFill/>
          </p:spPr>
          <p:txBody>
            <a:bodyPr wrap="none" rtlCol="0">
              <a:spAutoFit/>
            </a:bodyPr>
            <a:lstStyle/>
            <a:p>
              <a:r>
                <a:rPr lang="en-US" altLang="zh-TW" sz="1200" dirty="0" smtClean="0"/>
                <a:t>D02</a:t>
              </a:r>
              <a:endParaRPr lang="zh-TW" altLang="en-US" sz="1200" dirty="0"/>
            </a:p>
          </p:txBody>
        </p:sp>
        <p:sp>
          <p:nvSpPr>
            <p:cNvPr id="10" name="文字方塊 9"/>
            <p:cNvSpPr txBox="1"/>
            <p:nvPr/>
          </p:nvSpPr>
          <p:spPr>
            <a:xfrm>
              <a:off x="9190570" y="2626432"/>
              <a:ext cx="436338" cy="276999"/>
            </a:xfrm>
            <a:prstGeom prst="rect">
              <a:avLst/>
            </a:prstGeom>
            <a:noFill/>
          </p:spPr>
          <p:txBody>
            <a:bodyPr wrap="none" rtlCol="0">
              <a:spAutoFit/>
            </a:bodyPr>
            <a:lstStyle/>
            <a:p>
              <a:r>
                <a:rPr lang="en-US" altLang="zh-TW" sz="1200" dirty="0" smtClean="0"/>
                <a:t>D03</a:t>
              </a:r>
              <a:endParaRPr lang="zh-TW" altLang="en-US" sz="1200" dirty="0"/>
            </a:p>
          </p:txBody>
        </p:sp>
        <p:sp>
          <p:nvSpPr>
            <p:cNvPr id="11" name="文字方塊 10"/>
            <p:cNvSpPr txBox="1"/>
            <p:nvPr/>
          </p:nvSpPr>
          <p:spPr>
            <a:xfrm>
              <a:off x="9619778" y="3084483"/>
              <a:ext cx="394660" cy="246221"/>
            </a:xfrm>
            <a:prstGeom prst="rect">
              <a:avLst/>
            </a:prstGeom>
            <a:noFill/>
          </p:spPr>
          <p:txBody>
            <a:bodyPr wrap="none" rtlCol="0">
              <a:spAutoFit/>
            </a:bodyPr>
            <a:lstStyle/>
            <a:p>
              <a:r>
                <a:rPr lang="en-US" altLang="zh-TW" sz="1000" dirty="0" smtClean="0"/>
                <a:t>D04</a:t>
              </a:r>
              <a:endParaRPr lang="zh-TW" altLang="en-US" sz="1000" dirty="0"/>
            </a:p>
          </p:txBody>
        </p:sp>
      </p:grpSp>
      <p:graphicFrame>
        <p:nvGraphicFramePr>
          <p:cNvPr id="12" name="表格 11"/>
          <p:cNvGraphicFramePr>
            <a:graphicFrameLocks noGrp="1"/>
          </p:cNvGraphicFramePr>
          <p:nvPr>
            <p:extLst>
              <p:ext uri="{D42A27DB-BD31-4B8C-83A1-F6EECF244321}">
                <p14:modId xmlns:p14="http://schemas.microsoft.com/office/powerpoint/2010/main" val="2449289276"/>
              </p:ext>
            </p:extLst>
          </p:nvPr>
        </p:nvGraphicFramePr>
        <p:xfrm>
          <a:off x="305417" y="3532719"/>
          <a:ext cx="6271225" cy="3169920"/>
        </p:xfrm>
        <a:graphic>
          <a:graphicData uri="http://schemas.openxmlformats.org/drawingml/2006/table">
            <a:tbl>
              <a:tblPr firstRow="1" bandRow="1">
                <a:tableStyleId>{5C22544A-7EE6-4342-B048-85BDC9FD1C3A}</a:tableStyleId>
              </a:tblPr>
              <a:tblGrid>
                <a:gridCol w="1151255"/>
                <a:gridCol w="1766633"/>
                <a:gridCol w="3353337"/>
              </a:tblGrid>
              <a:tr h="370840">
                <a:tc gridSpan="3">
                  <a:txBody>
                    <a:bodyPr/>
                    <a:lstStyle/>
                    <a:p>
                      <a:pPr algn="ctr"/>
                      <a:r>
                        <a:rPr lang="en-US" altLang="zh-TW" sz="2000" dirty="0" smtClean="0"/>
                        <a:t>CMAQv5.0.2</a:t>
                      </a:r>
                      <a:endParaRPr lang="zh-TW" altLang="en-US" sz="2000" b="0" dirty="0">
                        <a:latin typeface="+mn-lt"/>
                      </a:endParaRPr>
                    </a:p>
                  </a:txBody>
                  <a:tcPr anchor="ctr"/>
                </a:tc>
                <a:tc hMerge="1">
                  <a:txBody>
                    <a:bodyPr/>
                    <a:lstStyle/>
                    <a:p>
                      <a:endParaRPr lang="zh-TW" altLang="en-US"/>
                    </a:p>
                  </a:txBody>
                  <a:tcPr/>
                </a:tc>
                <a:tc hMerge="1">
                  <a:txBody>
                    <a:bodyPr/>
                    <a:lstStyle/>
                    <a:p>
                      <a:pPr algn="ctr"/>
                      <a:endParaRPr lang="zh-TW" altLang="en-US" sz="2000" b="0" dirty="0">
                        <a:latin typeface="+mn-lt"/>
                      </a:endParaRPr>
                    </a:p>
                  </a:txBody>
                  <a:tcPr anchor="ctr"/>
                </a:tc>
              </a:tr>
              <a:tr h="370840">
                <a:tc gridSpan="2">
                  <a:txBody>
                    <a:bodyPr/>
                    <a:lstStyle/>
                    <a:p>
                      <a:pPr algn="ctr"/>
                      <a:r>
                        <a:rPr lang="en-US" altLang="zh-TW" sz="2000" dirty="0" smtClean="0"/>
                        <a:t>Resolution</a:t>
                      </a:r>
                      <a:endParaRPr lang="zh-TW" altLang="en-US" sz="2000" b="0" dirty="0">
                        <a:latin typeface="+mn-lt"/>
                      </a:endParaRPr>
                    </a:p>
                  </a:txBody>
                  <a:tcPr anchor="ctr"/>
                </a:tc>
                <a:tc hMerge="1">
                  <a:txBody>
                    <a:bodyPr/>
                    <a:lstStyle/>
                    <a:p>
                      <a:endParaRPr lang="zh-TW" altLang="en-US"/>
                    </a:p>
                  </a:txBody>
                  <a:tcPr/>
                </a:tc>
                <a:tc>
                  <a:txBody>
                    <a:bodyPr/>
                    <a:lstStyle/>
                    <a:p>
                      <a:pPr algn="ctr"/>
                      <a:r>
                        <a:rPr lang="en-US" altLang="zh-TW" sz="2000" dirty="0" smtClean="0"/>
                        <a:t>3km</a:t>
                      </a:r>
                      <a:endParaRPr lang="zh-TW" altLang="en-US" sz="2000" b="0" dirty="0">
                        <a:latin typeface="+mn-lt"/>
                      </a:endParaRPr>
                    </a:p>
                  </a:txBody>
                  <a:tcPr anchor="ctr"/>
                </a:tc>
              </a:tr>
              <a:tr h="370840">
                <a:tc gridSpan="2">
                  <a:txBody>
                    <a:bodyPr/>
                    <a:lstStyle/>
                    <a:p>
                      <a:pPr algn="ctr"/>
                      <a:r>
                        <a:rPr lang="en-US" altLang="zh-TW" sz="2000" dirty="0" smtClean="0"/>
                        <a:t>Vertical levels</a:t>
                      </a:r>
                      <a:endParaRPr lang="zh-TW" altLang="en-US" sz="2000" b="0" dirty="0">
                        <a:latin typeface="+mn-lt"/>
                      </a:endParaRPr>
                    </a:p>
                  </a:txBody>
                  <a:tcPr anchor="ctr"/>
                </a:tc>
                <a:tc hMerge="1">
                  <a:txBody>
                    <a:bodyPr/>
                    <a:lstStyle/>
                    <a:p>
                      <a:endParaRPr lang="zh-TW" altLang="en-US"/>
                    </a:p>
                  </a:txBody>
                  <a:tcPr/>
                </a:tc>
                <a:tc>
                  <a:txBody>
                    <a:bodyPr/>
                    <a:lstStyle/>
                    <a:p>
                      <a:pPr algn="ctr"/>
                      <a:r>
                        <a:rPr lang="en-US" altLang="zh-TW" sz="2000" dirty="0" smtClean="0"/>
                        <a:t>20</a:t>
                      </a:r>
                      <a:endParaRPr lang="zh-TW" altLang="en-US" sz="2000" b="0" dirty="0">
                        <a:latin typeface="+mn-lt"/>
                      </a:endParaRPr>
                    </a:p>
                  </a:txBody>
                  <a:tcPr anchor="ctr"/>
                </a:tc>
              </a:tr>
              <a:tr h="370840">
                <a:tc gridSpan="2">
                  <a:txBody>
                    <a:bodyPr/>
                    <a:lstStyle/>
                    <a:p>
                      <a:pPr algn="ctr"/>
                      <a:r>
                        <a:rPr lang="en-US" altLang="zh-TW" sz="2000" dirty="0" smtClean="0"/>
                        <a:t>Meteorology</a:t>
                      </a:r>
                      <a:endParaRPr lang="zh-TW" altLang="en-US" sz="2000" b="0" dirty="0">
                        <a:latin typeface="+mn-lt"/>
                      </a:endParaRPr>
                    </a:p>
                  </a:txBody>
                  <a:tcPr anchor="ctr"/>
                </a:tc>
                <a:tc hMerge="1">
                  <a:txBody>
                    <a:bodyPr/>
                    <a:lstStyle/>
                    <a:p>
                      <a:endParaRPr lang="zh-TW" altLang="en-US"/>
                    </a:p>
                  </a:txBody>
                  <a:tcPr/>
                </a:tc>
                <a:tc>
                  <a:txBody>
                    <a:bodyPr/>
                    <a:lstStyle/>
                    <a:p>
                      <a:pPr algn="ctr"/>
                      <a:r>
                        <a:rPr lang="en-US" altLang="zh-TW" sz="2000" dirty="0" smtClean="0"/>
                        <a:t>WRFv3.7.1 / MCIPv4.2</a:t>
                      </a:r>
                      <a:endParaRPr lang="zh-TW" altLang="en-US" sz="2000" b="0" dirty="0">
                        <a:latin typeface="+mn-lt"/>
                      </a:endParaRPr>
                    </a:p>
                  </a:txBody>
                  <a:tcPr anchor="ctr"/>
                </a:tc>
              </a:tr>
              <a:tr h="370840">
                <a:tc rowSpan="2">
                  <a:txBody>
                    <a:bodyPr/>
                    <a:lstStyle/>
                    <a:p>
                      <a:pPr algn="ctr"/>
                      <a:r>
                        <a:rPr lang="en-US" altLang="zh-TW" sz="2000" dirty="0" smtClean="0"/>
                        <a:t>Emission</a:t>
                      </a:r>
                      <a:endParaRPr lang="zh-TW" altLang="en-US" sz="2000" b="0" dirty="0">
                        <a:latin typeface="+mn-lt"/>
                      </a:endParaRPr>
                    </a:p>
                  </a:txBody>
                  <a:tcPr anchor="ctr"/>
                </a:tc>
                <a:tc>
                  <a:txBody>
                    <a:bodyPr/>
                    <a:lstStyle/>
                    <a:p>
                      <a:pPr algn="ctr"/>
                      <a:r>
                        <a:rPr lang="en-US" altLang="zh-TW" sz="2000" dirty="0" smtClean="0"/>
                        <a:t>Anthropogenic</a:t>
                      </a:r>
                      <a:endParaRPr lang="zh-TW" altLang="en-US" sz="2000" b="0" dirty="0">
                        <a:latin typeface="+mn-lt"/>
                      </a:endParaRPr>
                    </a:p>
                  </a:txBody>
                  <a:tcPr anchor="ctr"/>
                </a:tc>
                <a:tc>
                  <a:txBody>
                    <a:bodyPr/>
                    <a:lstStyle/>
                    <a:p>
                      <a:pPr algn="ctr"/>
                      <a:r>
                        <a:rPr lang="en-US" altLang="zh-TW" sz="2000" dirty="0" smtClean="0"/>
                        <a:t>Taiwan emission inventory</a:t>
                      </a:r>
                      <a:endParaRPr lang="zh-TW" altLang="en-US" sz="2000" b="0" dirty="0">
                        <a:latin typeface="+mn-lt"/>
                      </a:endParaRPr>
                    </a:p>
                  </a:txBody>
                  <a:tcPr anchor="ctr"/>
                </a:tc>
              </a:tr>
              <a:tr h="370840">
                <a:tc vMerge="1">
                  <a:txBody>
                    <a:bodyPr/>
                    <a:lstStyle/>
                    <a:p>
                      <a:pPr algn="ctr"/>
                      <a:endParaRPr lang="zh-TW" altLang="en-US" sz="2000" b="0" dirty="0">
                        <a:latin typeface="+mn-lt"/>
                      </a:endParaRPr>
                    </a:p>
                  </a:txBody>
                  <a:tcPr anchor="ctr"/>
                </a:tc>
                <a:tc>
                  <a:txBody>
                    <a:bodyPr/>
                    <a:lstStyle/>
                    <a:p>
                      <a:pPr algn="ctr"/>
                      <a:r>
                        <a:rPr lang="en-US" altLang="zh-TW" sz="2000" dirty="0" smtClean="0"/>
                        <a:t>Biogenic</a:t>
                      </a:r>
                      <a:endParaRPr lang="zh-TW" altLang="en-US" sz="2000" b="0" dirty="0">
                        <a:latin typeface="+mn-lt"/>
                      </a:endParaRPr>
                    </a:p>
                  </a:txBody>
                  <a:tcPr anchor="ctr"/>
                </a:tc>
                <a:tc>
                  <a:txBody>
                    <a:bodyPr/>
                    <a:lstStyle/>
                    <a:p>
                      <a:pPr algn="ctr"/>
                      <a:r>
                        <a:rPr lang="en-US" altLang="zh-TW" sz="2000" dirty="0" smtClean="0"/>
                        <a:t>MEGANv2.04</a:t>
                      </a:r>
                      <a:endParaRPr lang="zh-TW" altLang="en-US" sz="2000" b="0" dirty="0">
                        <a:latin typeface="+mn-lt"/>
                      </a:endParaRPr>
                    </a:p>
                  </a:txBody>
                  <a:tcPr anchor="ctr"/>
                </a:tc>
              </a:tr>
              <a:tr h="370840">
                <a:tc gridSpan="2">
                  <a:txBody>
                    <a:bodyPr/>
                    <a:lstStyle/>
                    <a:p>
                      <a:pPr algn="ctr"/>
                      <a:r>
                        <a:rPr lang="en-US" altLang="zh-TW" sz="2000" dirty="0" smtClean="0"/>
                        <a:t>Chemical mechanism</a:t>
                      </a:r>
                      <a:endParaRPr lang="zh-TW" altLang="en-US" sz="2000" b="0" dirty="0">
                        <a:latin typeface="+mn-lt"/>
                      </a:endParaRPr>
                    </a:p>
                  </a:txBody>
                  <a:tcPr anchor="ctr"/>
                </a:tc>
                <a:tc hMerge="1">
                  <a:txBody>
                    <a:bodyPr/>
                    <a:lstStyle/>
                    <a:p>
                      <a:endParaRPr lang="zh-TW" altLang="en-US"/>
                    </a:p>
                  </a:txBody>
                  <a:tcPr/>
                </a:tc>
                <a:tc>
                  <a:txBody>
                    <a:bodyPr/>
                    <a:lstStyle/>
                    <a:p>
                      <a:pPr algn="ctr"/>
                      <a:r>
                        <a:rPr lang="en-US" altLang="zh-TW" sz="2000" dirty="0" smtClean="0"/>
                        <a:t>CB05tucl</a:t>
                      </a:r>
                      <a:endParaRPr lang="zh-TW" altLang="en-US" sz="2000" b="0" dirty="0">
                        <a:latin typeface="+mn-lt"/>
                      </a:endParaRPr>
                    </a:p>
                  </a:txBody>
                  <a:tcPr anchor="ctr"/>
                </a:tc>
              </a:tr>
              <a:tr h="370840">
                <a:tc gridSpan="2">
                  <a:txBody>
                    <a:bodyPr/>
                    <a:lstStyle/>
                    <a:p>
                      <a:pPr algn="ctr"/>
                      <a:r>
                        <a:rPr lang="en-US" altLang="zh-TW" sz="2000" dirty="0" smtClean="0"/>
                        <a:t>Aerosol chemistry</a:t>
                      </a:r>
                      <a:endParaRPr lang="zh-TW" altLang="en-US" sz="2000" b="0" dirty="0">
                        <a:latin typeface="+mn-lt"/>
                      </a:endParaRPr>
                    </a:p>
                  </a:txBody>
                  <a:tcPr anchor="ctr"/>
                </a:tc>
                <a:tc hMerge="1">
                  <a:txBody>
                    <a:bodyPr/>
                    <a:lstStyle/>
                    <a:p>
                      <a:endParaRPr lang="zh-TW" altLang="en-US"/>
                    </a:p>
                  </a:txBody>
                  <a:tcPr/>
                </a:tc>
                <a:tc>
                  <a:txBody>
                    <a:bodyPr/>
                    <a:lstStyle/>
                    <a:p>
                      <a:pPr algn="ctr"/>
                      <a:r>
                        <a:rPr lang="en-US" altLang="zh-TW" sz="2000" dirty="0" smtClean="0"/>
                        <a:t>AERO6</a:t>
                      </a:r>
                      <a:endParaRPr lang="zh-TW" altLang="en-US" sz="2000" b="0" dirty="0">
                        <a:latin typeface="+mn-lt"/>
                      </a:endParaRPr>
                    </a:p>
                  </a:txBody>
                  <a:tcPr anchor="ctr"/>
                </a:tc>
              </a:tr>
            </a:tbl>
          </a:graphicData>
        </a:graphic>
      </p:graphicFrame>
      <p:sp>
        <p:nvSpPr>
          <p:cNvPr id="2" name="文字版面配置區 1"/>
          <p:cNvSpPr txBox="1">
            <a:spLocks noGrp="1"/>
          </p:cNvSpPr>
          <p:nvPr>
            <p:ph type="body" idx="1"/>
          </p:nvPr>
        </p:nvSpPr>
        <p:spPr>
          <a:xfrm>
            <a:off x="6641124" y="1019908"/>
            <a:ext cx="5621216" cy="2253637"/>
          </a:xfrm>
          <a:prstGeom prst="rect">
            <a:avLst/>
          </a:prstGeom>
          <a:noFill/>
          <a:ln>
            <a:noFill/>
          </a:ln>
        </p:spPr>
        <p:txBody>
          <a:bodyPr wrap="square" anchor="t">
            <a:normAutofit lnSpcReduction="10000"/>
          </a:bodyPr>
          <a:lstStyle>
            <a:lvl1pPr lvl="0">
              <a:defRPr/>
            </a:lvl1pPr>
          </a:lstStyle>
          <a:p>
            <a:r>
              <a:rPr lang="en-US" altLang="zh-TW" sz="2600" dirty="0" smtClean="0">
                <a:latin typeface="+mj-lt"/>
              </a:rPr>
              <a:t>Simulation periods</a:t>
            </a:r>
            <a:r>
              <a:rPr lang="zh-TW" altLang="en-US" sz="2600" dirty="0" smtClean="0">
                <a:latin typeface="+mj-lt"/>
              </a:rPr>
              <a:t> </a:t>
            </a:r>
            <a:r>
              <a:rPr lang="en-US" altLang="zh-TW" sz="2600" dirty="0" smtClean="0">
                <a:latin typeface="+mj-lt"/>
              </a:rPr>
              <a:t>:</a:t>
            </a:r>
            <a:r>
              <a:rPr lang="zh-TW" altLang="en-US" sz="2600" dirty="0" smtClean="0">
                <a:latin typeface="+mj-lt"/>
              </a:rPr>
              <a:t> </a:t>
            </a:r>
            <a:endParaRPr lang="en-US" altLang="zh-TW" sz="2600" dirty="0" smtClean="0">
              <a:latin typeface="+mj-lt"/>
            </a:endParaRPr>
          </a:p>
          <a:p>
            <a:pPr marL="0" indent="0">
              <a:buNone/>
            </a:pPr>
            <a:r>
              <a:rPr lang="zh-TW" altLang="en-US" sz="2600" dirty="0">
                <a:latin typeface="+mj-lt"/>
              </a:rPr>
              <a:t> </a:t>
            </a:r>
            <a:r>
              <a:rPr lang="zh-TW" altLang="en-US" sz="2600" dirty="0" smtClean="0">
                <a:latin typeface="+mj-lt"/>
              </a:rPr>
              <a:t>  </a:t>
            </a:r>
            <a:r>
              <a:rPr lang="en-US" altLang="zh-TW" sz="2600" dirty="0" smtClean="0">
                <a:latin typeface="+mj-lt"/>
              </a:rPr>
              <a:t>2015/11/03 </a:t>
            </a:r>
            <a:r>
              <a:rPr lang="en-US" altLang="zh-TW" sz="2600" dirty="0">
                <a:latin typeface="+mj-lt"/>
              </a:rPr>
              <a:t>00UTC – 11 </a:t>
            </a:r>
            <a:r>
              <a:rPr lang="en-US" altLang="zh-TW" sz="2600" dirty="0" smtClean="0">
                <a:latin typeface="+mj-lt"/>
              </a:rPr>
              <a:t>00UTC</a:t>
            </a:r>
          </a:p>
          <a:p>
            <a:pPr lvl="0"/>
            <a:r>
              <a:rPr lang="en-US" altLang="zh-TW" sz="2600" b="1" dirty="0" err="1" smtClean="0">
                <a:latin typeface="+mj-lt"/>
              </a:rPr>
              <a:t>OBSnudging</a:t>
            </a:r>
            <a:r>
              <a:rPr lang="en-US" altLang="zh-TW" sz="2600" b="1" dirty="0" smtClean="0">
                <a:latin typeface="+mj-lt"/>
              </a:rPr>
              <a:t> </a:t>
            </a:r>
            <a:r>
              <a:rPr lang="en-US" altLang="zh-TW" sz="2600" dirty="0" smtClean="0">
                <a:latin typeface="+mj-lt"/>
              </a:rPr>
              <a:t>: every hour</a:t>
            </a:r>
          </a:p>
          <a:p>
            <a:pPr marL="0" lvl="0" indent="0">
              <a:buNone/>
            </a:pPr>
            <a:r>
              <a:rPr lang="en-US" altLang="zh-TW" sz="2600" dirty="0">
                <a:latin typeface="+mj-lt"/>
              </a:rPr>
              <a:t> </a:t>
            </a:r>
            <a:r>
              <a:rPr lang="en-US" altLang="zh-TW" sz="2600" dirty="0" smtClean="0">
                <a:latin typeface="+mj-lt"/>
              </a:rPr>
              <a:t>  </a:t>
            </a:r>
            <a:r>
              <a:rPr lang="en-US" altLang="zh-TW" sz="2600" u="sng" dirty="0" smtClean="0">
                <a:latin typeface="+mj-lt"/>
              </a:rPr>
              <a:t>CWB</a:t>
            </a:r>
            <a:r>
              <a:rPr lang="en-US" altLang="zh-TW" sz="2600" dirty="0" smtClean="0">
                <a:latin typeface="+mj-lt"/>
              </a:rPr>
              <a:t> and </a:t>
            </a:r>
            <a:r>
              <a:rPr lang="en-US" altLang="zh-TW" sz="2600" u="sng" dirty="0" smtClean="0">
                <a:latin typeface="+mj-lt"/>
              </a:rPr>
              <a:t>EPA</a:t>
            </a:r>
            <a:r>
              <a:rPr lang="en-US" altLang="zh-TW" sz="2600" dirty="0" smtClean="0">
                <a:latin typeface="+mj-lt"/>
              </a:rPr>
              <a:t> monitoring stations data </a:t>
            </a:r>
          </a:p>
          <a:p>
            <a:pPr marL="0" lvl="0" indent="0">
              <a:buNone/>
            </a:pPr>
            <a:r>
              <a:rPr lang="en-US" altLang="zh-TW" sz="2600" dirty="0">
                <a:latin typeface="+mj-lt"/>
              </a:rPr>
              <a:t> </a:t>
            </a:r>
            <a:r>
              <a:rPr lang="en-US" altLang="zh-TW" sz="2600" dirty="0" smtClean="0">
                <a:latin typeface="+mj-lt"/>
              </a:rPr>
              <a:t>  </a:t>
            </a:r>
            <a:r>
              <a:rPr lang="en-US" altLang="zh-TW" sz="2600" dirty="0" smtClean="0">
                <a:solidFill>
                  <a:srgbClr val="FF0000"/>
                </a:solidFill>
                <a:latin typeface="+mj-lt"/>
              </a:rPr>
              <a:t>Temperature</a:t>
            </a:r>
            <a:r>
              <a:rPr lang="en-US" altLang="zh-TW" sz="2600" dirty="0" smtClean="0">
                <a:latin typeface="+mj-lt"/>
              </a:rPr>
              <a:t> and </a:t>
            </a:r>
            <a:r>
              <a:rPr lang="en-US" altLang="zh-TW" sz="2600" dirty="0" smtClean="0">
                <a:solidFill>
                  <a:srgbClr val="FF0000"/>
                </a:solidFill>
                <a:latin typeface="+mj-lt"/>
              </a:rPr>
              <a:t>wind </a:t>
            </a:r>
          </a:p>
          <a:p>
            <a:pPr marL="0" lvl="0" indent="0">
              <a:buNone/>
            </a:pPr>
            <a:endParaRPr lang="en-US" altLang="zh-TW" sz="2600" dirty="0" smtClean="0">
              <a:latin typeface="+mj-lt"/>
            </a:endParaRPr>
          </a:p>
        </p:txBody>
      </p:sp>
    </p:spTree>
    <p:extLst>
      <p:ext uri="{BB962C8B-B14F-4D97-AF65-F5344CB8AC3E}">
        <p14:creationId xmlns:p14="http://schemas.microsoft.com/office/powerpoint/2010/main" val="35575833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12015</TotalTime>
  <Words>3265</Words>
  <Application>Microsoft Macintosh PowerPoint</Application>
  <PresentationFormat>自訂</PresentationFormat>
  <Paragraphs>352</Paragraphs>
  <Slides>27</Slides>
  <Notes>27</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Office 佈景主題</vt:lpstr>
      <vt:lpstr>Source Apportionment of Fine Particulate Matter  in Yunlin County, Taiwan  </vt:lpstr>
      <vt:lpstr>PowerPoint 簡報</vt:lpstr>
      <vt:lpstr> Introduction and Motivation</vt:lpstr>
      <vt:lpstr>PowerPoint 簡報</vt:lpstr>
      <vt:lpstr>PowerPoint 簡報</vt:lpstr>
      <vt:lpstr>PowerPoint 簡報</vt:lpstr>
      <vt:lpstr>PowerPoint 簡報</vt:lpstr>
      <vt:lpstr>Model configuration</vt:lpstr>
      <vt:lpstr>PowerPoint 簡報</vt:lpstr>
      <vt:lpstr>PowerPoint 簡報</vt:lpstr>
      <vt:lpstr>PowerPoint 簡報</vt:lpstr>
      <vt:lpstr>PowerPoint 簡報</vt:lpstr>
      <vt:lpstr>PowerPoint 簡報</vt:lpstr>
      <vt:lpstr>Discussion</vt:lpstr>
      <vt:lpstr>PowerPoint 簡報</vt:lpstr>
      <vt:lpstr>PowerPoint 簡報</vt:lpstr>
      <vt:lpstr>PowerPoint 簡報</vt:lpstr>
      <vt:lpstr>PowerPoint 簡報</vt:lpstr>
      <vt:lpstr>PowerPoint 簡報</vt:lpstr>
      <vt:lpstr>PowerPoint 簡報</vt:lpstr>
      <vt:lpstr>PowerPoint 簡報</vt:lpstr>
      <vt:lpstr>PowerPoint 簡報</vt:lpstr>
      <vt:lpstr>Conclusion</vt:lpstr>
      <vt:lpstr>PowerPoint 簡報</vt:lpstr>
      <vt:lpstr>PowerPoint 簡報</vt:lpstr>
      <vt:lpstr>PowerPoint 簡報</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 BFM test</dc:title>
  <dc:creator>lab</dc:creator>
  <cp:lastModifiedBy>Cheng</cp:lastModifiedBy>
  <cp:revision>485</cp:revision>
  <dcterms:created xsi:type="dcterms:W3CDTF">2015-11-16T09:32:39Z</dcterms:created>
  <dcterms:modified xsi:type="dcterms:W3CDTF">2016-10-23T04:54:53Z</dcterms:modified>
</cp:coreProperties>
</file>