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59" r:id="rId4"/>
    <p:sldId id="292" r:id="rId5"/>
    <p:sldId id="260" r:id="rId6"/>
    <p:sldId id="282" r:id="rId7"/>
    <p:sldId id="286" r:id="rId8"/>
    <p:sldId id="263" r:id="rId9"/>
    <p:sldId id="271" r:id="rId10"/>
    <p:sldId id="272" r:id="rId11"/>
    <p:sldId id="274" r:id="rId12"/>
    <p:sldId id="295" r:id="rId13"/>
    <p:sldId id="296" r:id="rId14"/>
    <p:sldId id="264" r:id="rId15"/>
    <p:sldId id="288" r:id="rId16"/>
    <p:sldId id="290" r:id="rId17"/>
    <p:sldId id="289" r:id="rId18"/>
    <p:sldId id="297" r:id="rId19"/>
    <p:sldId id="268" r:id="rId20"/>
    <p:sldId id="291" r:id="rId21"/>
    <p:sldId id="269" r:id="rId22"/>
    <p:sldId id="267" r:id="rId23"/>
    <p:sldId id="270" r:id="rId24"/>
    <p:sldId id="275" r:id="rId25"/>
    <p:sldId id="281" r:id="rId26"/>
    <p:sldId id="276" r:id="rId27"/>
    <p:sldId id="278" r:id="rId28"/>
    <p:sldId id="280" r:id="rId29"/>
    <p:sldId id="301" r:id="rId30"/>
    <p:sldId id="265" r:id="rId31"/>
    <p:sldId id="298" r:id="rId32"/>
    <p:sldId id="266" r:id="rId33"/>
    <p:sldId id="299" r:id="rId34"/>
    <p:sldId id="300" r:id="rId35"/>
    <p:sldId id="283" r:id="rId36"/>
    <p:sldId id="284" r:id="rId37"/>
    <p:sldId id="285" r:id="rId38"/>
    <p:sldId id="294" r:id="rId39"/>
    <p:sldId id="293" r:id="rId40"/>
    <p:sldId id="273" r:id="rId41"/>
    <p:sldId id="277" r:id="rId42"/>
    <p:sldId id="279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73" autoAdjust="0"/>
    <p:restoredTop sz="94660"/>
  </p:normalViewPr>
  <p:slideViewPr>
    <p:cSldViewPr snapToGrid="0">
      <p:cViewPr varScale="1">
        <p:scale>
          <a:sx n="54" d="100"/>
          <a:sy n="54" d="100"/>
        </p:scale>
        <p:origin x="60" y="3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9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2.bin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3.bin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tockChart>
        <c:ser>
          <c:idx val="0"/>
          <c:order val="0"/>
          <c:spPr>
            <a:ln w="28575">
              <a:noFill/>
            </a:ln>
          </c:spPr>
          <c:marker>
            <c:symbol val="none"/>
          </c:marker>
          <c:cat>
            <c:strRef>
              <c:f>'UF and spec'!$C$3:$C$21</c:f>
              <c:strCache>
                <c:ptCount val="19"/>
                <c:pt idx="0">
                  <c:v>Mass</c:v>
                </c:pt>
                <c:pt idx="1">
                  <c:v>Cu</c:v>
                </c:pt>
                <c:pt idx="2">
                  <c:v>Fe</c:v>
                </c:pt>
                <c:pt idx="3">
                  <c:v>Mn</c:v>
                </c:pt>
                <c:pt idx="4">
                  <c:v>EC</c:v>
                </c:pt>
                <c:pt idx="5">
                  <c:v>OC</c:v>
                </c:pt>
                <c:pt idx="6">
                  <c:v>Other Comps</c:v>
                </c:pt>
                <c:pt idx="7">
                  <c:v>Other Metals</c:v>
                </c:pt>
                <c:pt idx="8">
                  <c:v>SOA_biog</c:v>
                </c:pt>
                <c:pt idx="9">
                  <c:v>SOA_anthro</c:v>
                </c:pt>
                <c:pt idx="11">
                  <c:v>On road gas</c:v>
                </c:pt>
                <c:pt idx="12">
                  <c:v>Off road gas</c:v>
                </c:pt>
                <c:pt idx="13">
                  <c:v>On road diesel</c:v>
                </c:pt>
                <c:pt idx="14">
                  <c:v>Off road diesel</c:v>
                </c:pt>
                <c:pt idx="15">
                  <c:v>Wood smoke</c:v>
                </c:pt>
                <c:pt idx="16">
                  <c:v>Meat cooking</c:v>
                </c:pt>
                <c:pt idx="17">
                  <c:v>High sulfur fuel comb</c:v>
                </c:pt>
                <c:pt idx="18">
                  <c:v>Other sources</c:v>
                </c:pt>
              </c:strCache>
            </c:strRef>
          </c:cat>
          <c:val>
            <c:numRef>
              <c:f>'UF and spec'!$D$3:$D$21</c:f>
              <c:numCache>
                <c:formatCode>General</c:formatCode>
                <c:ptCount val="19"/>
                <c:pt idx="0">
                  <c:v>1.18</c:v>
                </c:pt>
                <c:pt idx="1">
                  <c:v>1.0900000000000001</c:v>
                </c:pt>
                <c:pt idx="2">
                  <c:v>1.06</c:v>
                </c:pt>
                <c:pt idx="3">
                  <c:v>1.01</c:v>
                </c:pt>
                <c:pt idx="4">
                  <c:v>1.26</c:v>
                </c:pt>
                <c:pt idx="5">
                  <c:v>1.1499999999999999</c:v>
                </c:pt>
                <c:pt idx="6">
                  <c:v>1.1599999999999999</c:v>
                </c:pt>
                <c:pt idx="7">
                  <c:v>1.21</c:v>
                </c:pt>
                <c:pt idx="8">
                  <c:v>1.19</c:v>
                </c:pt>
                <c:pt idx="9">
                  <c:v>1.39</c:v>
                </c:pt>
                <c:pt idx="11">
                  <c:v>1.22</c:v>
                </c:pt>
                <c:pt idx="12">
                  <c:v>1.24</c:v>
                </c:pt>
                <c:pt idx="13">
                  <c:v>1.24</c:v>
                </c:pt>
                <c:pt idx="14">
                  <c:v>1.23</c:v>
                </c:pt>
                <c:pt idx="15">
                  <c:v>1.02</c:v>
                </c:pt>
                <c:pt idx="16">
                  <c:v>1.2</c:v>
                </c:pt>
                <c:pt idx="17">
                  <c:v>1.1200000000000001</c:v>
                </c:pt>
                <c:pt idx="18">
                  <c:v>1.1000000000000001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A46-4EE4-AB3E-434666004A2A}"/>
            </c:ext>
          </c:extLst>
        </c:ser>
        <c:ser>
          <c:idx val="1"/>
          <c:order val="1"/>
          <c:spPr>
            <a:ln w="28575">
              <a:noFill/>
            </a:ln>
          </c:spPr>
          <c:marker>
            <c:symbol val="none"/>
          </c:marker>
          <c:cat>
            <c:strRef>
              <c:f>'UF and spec'!$C$3:$C$21</c:f>
              <c:strCache>
                <c:ptCount val="19"/>
                <c:pt idx="0">
                  <c:v>Mass</c:v>
                </c:pt>
                <c:pt idx="1">
                  <c:v>Cu</c:v>
                </c:pt>
                <c:pt idx="2">
                  <c:v>Fe</c:v>
                </c:pt>
                <c:pt idx="3">
                  <c:v>Mn</c:v>
                </c:pt>
                <c:pt idx="4">
                  <c:v>EC</c:v>
                </c:pt>
                <c:pt idx="5">
                  <c:v>OC</c:v>
                </c:pt>
                <c:pt idx="6">
                  <c:v>Other Comps</c:v>
                </c:pt>
                <c:pt idx="7">
                  <c:v>Other Metals</c:v>
                </c:pt>
                <c:pt idx="8">
                  <c:v>SOA_biog</c:v>
                </c:pt>
                <c:pt idx="9">
                  <c:v>SOA_anthro</c:v>
                </c:pt>
                <c:pt idx="11">
                  <c:v>On road gas</c:v>
                </c:pt>
                <c:pt idx="12">
                  <c:v>Off road gas</c:v>
                </c:pt>
                <c:pt idx="13">
                  <c:v>On road diesel</c:v>
                </c:pt>
                <c:pt idx="14">
                  <c:v>Off road diesel</c:v>
                </c:pt>
                <c:pt idx="15">
                  <c:v>Wood smoke</c:v>
                </c:pt>
                <c:pt idx="16">
                  <c:v>Meat cooking</c:v>
                </c:pt>
                <c:pt idx="17">
                  <c:v>High sulfur fuel comb</c:v>
                </c:pt>
                <c:pt idx="18">
                  <c:v>Other sources</c:v>
                </c:pt>
              </c:strCache>
            </c:strRef>
          </c:cat>
          <c:val>
            <c:numRef>
              <c:f>'UF and spec'!$E$3:$E$21</c:f>
              <c:numCache>
                <c:formatCode>General</c:formatCode>
                <c:ptCount val="19"/>
                <c:pt idx="0">
                  <c:v>1.02</c:v>
                </c:pt>
                <c:pt idx="1">
                  <c:v>1.03</c:v>
                </c:pt>
                <c:pt idx="2">
                  <c:v>1</c:v>
                </c:pt>
                <c:pt idx="3">
                  <c:v>0.99</c:v>
                </c:pt>
                <c:pt idx="4">
                  <c:v>1.06</c:v>
                </c:pt>
                <c:pt idx="5">
                  <c:v>1.01</c:v>
                </c:pt>
                <c:pt idx="6">
                  <c:v>1.04</c:v>
                </c:pt>
                <c:pt idx="7">
                  <c:v>1.05</c:v>
                </c:pt>
                <c:pt idx="8">
                  <c:v>1.02</c:v>
                </c:pt>
                <c:pt idx="9">
                  <c:v>1.1299999999999999</c:v>
                </c:pt>
                <c:pt idx="11">
                  <c:v>1.04</c:v>
                </c:pt>
                <c:pt idx="12">
                  <c:v>1.04</c:v>
                </c:pt>
                <c:pt idx="13">
                  <c:v>1.03</c:v>
                </c:pt>
                <c:pt idx="14">
                  <c:v>1.05</c:v>
                </c:pt>
                <c:pt idx="15">
                  <c:v>0.89</c:v>
                </c:pt>
                <c:pt idx="16">
                  <c:v>1.03</c:v>
                </c:pt>
                <c:pt idx="17">
                  <c:v>1.04</c:v>
                </c:pt>
                <c:pt idx="18">
                  <c:v>1.01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A46-4EE4-AB3E-434666004A2A}"/>
            </c:ext>
          </c:extLst>
        </c:ser>
        <c:ser>
          <c:idx val="2"/>
          <c:order val="2"/>
          <c:spPr>
            <a:ln w="28575">
              <a:noFill/>
            </a:ln>
          </c:spPr>
          <c:marker>
            <c:symbol val="circle"/>
            <c:size val="6"/>
            <c:spPr>
              <a:solidFill>
                <a:schemeClr val="tx1"/>
              </a:solidFill>
              <a:ln w="22225">
                <a:solidFill>
                  <a:schemeClr val="tx1"/>
                </a:solidFill>
              </a:ln>
            </c:spPr>
          </c:marker>
          <c:cat>
            <c:strRef>
              <c:f>'UF and spec'!$C$3:$C$21</c:f>
              <c:strCache>
                <c:ptCount val="19"/>
                <c:pt idx="0">
                  <c:v>Mass</c:v>
                </c:pt>
                <c:pt idx="1">
                  <c:v>Cu</c:v>
                </c:pt>
                <c:pt idx="2">
                  <c:v>Fe</c:v>
                </c:pt>
                <c:pt idx="3">
                  <c:v>Mn</c:v>
                </c:pt>
                <c:pt idx="4">
                  <c:v>EC</c:v>
                </c:pt>
                <c:pt idx="5">
                  <c:v>OC</c:v>
                </c:pt>
                <c:pt idx="6">
                  <c:v>Other Comps</c:v>
                </c:pt>
                <c:pt idx="7">
                  <c:v>Other Metals</c:v>
                </c:pt>
                <c:pt idx="8">
                  <c:v>SOA_biog</c:v>
                </c:pt>
                <c:pt idx="9">
                  <c:v>SOA_anthro</c:v>
                </c:pt>
                <c:pt idx="11">
                  <c:v>On road gas</c:v>
                </c:pt>
                <c:pt idx="12">
                  <c:v>Off road gas</c:v>
                </c:pt>
                <c:pt idx="13">
                  <c:v>On road diesel</c:v>
                </c:pt>
                <c:pt idx="14">
                  <c:v>Off road diesel</c:v>
                </c:pt>
                <c:pt idx="15">
                  <c:v>Wood smoke</c:v>
                </c:pt>
                <c:pt idx="16">
                  <c:v>Meat cooking</c:v>
                </c:pt>
                <c:pt idx="17">
                  <c:v>High sulfur fuel comb</c:v>
                </c:pt>
                <c:pt idx="18">
                  <c:v>Other sources</c:v>
                </c:pt>
              </c:strCache>
            </c:strRef>
          </c:cat>
          <c:val>
            <c:numRef>
              <c:f>'UF and spec'!$F$3:$F$21</c:f>
              <c:numCache>
                <c:formatCode>General</c:formatCode>
                <c:ptCount val="19"/>
                <c:pt idx="0">
                  <c:v>1.1000000000000001</c:v>
                </c:pt>
                <c:pt idx="1">
                  <c:v>1.06</c:v>
                </c:pt>
                <c:pt idx="2">
                  <c:v>1.03</c:v>
                </c:pt>
                <c:pt idx="3">
                  <c:v>1</c:v>
                </c:pt>
                <c:pt idx="4">
                  <c:v>1.1499999999999999</c:v>
                </c:pt>
                <c:pt idx="5">
                  <c:v>1.08</c:v>
                </c:pt>
                <c:pt idx="6">
                  <c:v>1.1000000000000001</c:v>
                </c:pt>
                <c:pt idx="7">
                  <c:v>1.1299999999999999</c:v>
                </c:pt>
                <c:pt idx="8">
                  <c:v>1.1000000000000001</c:v>
                </c:pt>
                <c:pt idx="9">
                  <c:v>1.25</c:v>
                </c:pt>
                <c:pt idx="11">
                  <c:v>1.1200000000000001</c:v>
                </c:pt>
                <c:pt idx="12">
                  <c:v>1.1399999999999999</c:v>
                </c:pt>
                <c:pt idx="13">
                  <c:v>1.1299999999999999</c:v>
                </c:pt>
                <c:pt idx="14">
                  <c:v>1.1399999999999999</c:v>
                </c:pt>
                <c:pt idx="15">
                  <c:v>0.95</c:v>
                </c:pt>
                <c:pt idx="16">
                  <c:v>1.1100000000000001</c:v>
                </c:pt>
                <c:pt idx="17">
                  <c:v>1.08</c:v>
                </c:pt>
                <c:pt idx="18">
                  <c:v>1.06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A46-4EE4-AB3E-434666004A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>
          <c:spPr>
            <a:ln w="38100">
              <a:solidFill>
                <a:schemeClr val="accent2"/>
              </a:solidFill>
              <a:prstDash val="solid"/>
            </a:ln>
          </c:spPr>
        </c:hiLowLines>
        <c:axId val="195233792"/>
        <c:axId val="23427264"/>
      </c:stockChart>
      <c:catAx>
        <c:axId val="1952337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en-US"/>
          </a:p>
        </c:txPr>
        <c:crossAx val="23427264"/>
        <c:crosses val="autoZero"/>
        <c:auto val="1"/>
        <c:lblAlgn val="ctr"/>
        <c:lblOffset val="100"/>
        <c:noMultiLvlLbl val="0"/>
      </c:catAx>
      <c:valAx>
        <c:axId val="23427264"/>
        <c:scaling>
          <c:orientation val="minMax"/>
          <c:max val="1.4"/>
          <c:min val="0.9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95233792"/>
        <c:crosses val="autoZero"/>
        <c:crossBetween val="between"/>
        <c:majorUnit val="5.000000000000001E-2"/>
      </c:valAx>
      <c:spPr>
        <a:ln w="12700">
          <a:solidFill>
            <a:schemeClr val="tx1"/>
          </a:solidFill>
        </a:ln>
      </c:spPr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616293155663235"/>
          <c:y val="3.5629229536401748E-2"/>
          <c:w val="0.69470859411804298"/>
          <c:h val="0.77318361065642971"/>
        </c:manualLayout>
      </c:layout>
      <c:barChart>
        <c:barDir val="col"/>
        <c:grouping val="stacked"/>
        <c:varyColors val="0"/>
        <c:ser>
          <c:idx val="4"/>
          <c:order val="0"/>
          <c:tx>
            <c:strRef>
              <c:f>wed.jul15.2054!$BH$4</c:f>
              <c:strCache>
                <c:ptCount val="1"/>
                <c:pt idx="0">
                  <c:v>Industrial &amp; Agricultural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(wed.jul15.2054!$BA$5:$BA$6,wed.jul15.2054!$BA$10:$BA$14,wed.jul15.2054!$BA$23:$BA$25,wed.jul15.2054!$BA$27,wed.jul15.2054!$BA$71:$BA$73)</c:f>
              <c:strCache>
                <c:ptCount val="14"/>
                <c:pt idx="0">
                  <c:v>EC</c:v>
                </c:pt>
                <c:pt idx="1">
                  <c:v>OC</c:v>
                </c:pt>
                <c:pt idx="2">
                  <c:v>SO42-</c:v>
                </c:pt>
                <c:pt idx="3">
                  <c:v>NO3-</c:v>
                </c:pt>
                <c:pt idx="4">
                  <c:v>OTHER</c:v>
                </c:pt>
                <c:pt idx="5">
                  <c:v>METL</c:v>
                </c:pt>
                <c:pt idx="6">
                  <c:v>UNKN</c:v>
                </c:pt>
                <c:pt idx="7">
                  <c:v>CU</c:v>
                </c:pt>
                <c:pt idx="8">
                  <c:v>MN</c:v>
                </c:pt>
                <c:pt idx="9">
                  <c:v>FE</c:v>
                </c:pt>
                <c:pt idx="10">
                  <c:v>CO</c:v>
                </c:pt>
                <c:pt idx="11">
                  <c:v>NOx</c:v>
                </c:pt>
                <c:pt idx="12">
                  <c:v>SOx</c:v>
                </c:pt>
                <c:pt idx="13">
                  <c:v>NH3</c:v>
                </c:pt>
              </c:strCache>
            </c:strRef>
          </c:cat>
          <c:val>
            <c:numRef>
              <c:f>(wed.jul15.2054!$BH$5:$BH$6,wed.jul15.2054!$BH$10:$BH$14,wed.jul15.2054!$BH$23:$BH$25,wed.jul15.2054!$BH$27,wed.jul15.2054!$BH$71:$BH$73)</c:f>
              <c:numCache>
                <c:formatCode>0.0%</c:formatCode>
                <c:ptCount val="14"/>
                <c:pt idx="0">
                  <c:v>-2.8100148930789334E-5</c:v>
                </c:pt>
                <c:pt idx="1">
                  <c:v>-2.7129533678756475E-2</c:v>
                </c:pt>
                <c:pt idx="2">
                  <c:v>-1.3983881507296885E-2</c:v>
                </c:pt>
                <c:pt idx="3">
                  <c:v>-2.7412280701754384E-2</c:v>
                </c:pt>
                <c:pt idx="4">
                  <c:v>-2.4875284873059112E-2</c:v>
                </c:pt>
                <c:pt idx="5">
                  <c:v>-1.3416089758892337E-2</c:v>
                </c:pt>
                <c:pt idx="6">
                  <c:v>-1.5403664450700904E-3</c:v>
                </c:pt>
                <c:pt idx="7">
                  <c:v>0</c:v>
                </c:pt>
                <c:pt idx="8">
                  <c:v>-8.9418777943368107E-3</c:v>
                </c:pt>
                <c:pt idx="9">
                  <c:v>-5.6585423359170077E-3</c:v>
                </c:pt>
                <c:pt idx="10">
                  <c:v>-5.5818286041845805E-3</c:v>
                </c:pt>
                <c:pt idx="11">
                  <c:v>-1.3138812154696132E-2</c:v>
                </c:pt>
                <c:pt idx="12">
                  <c:v>-1.8436769670215528E-2</c:v>
                </c:pt>
                <c:pt idx="13">
                  <c:v>-0.33342483803667511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C2F-4274-8281-19976022DB14}"/>
            </c:ext>
          </c:extLst>
        </c:ser>
        <c:ser>
          <c:idx val="3"/>
          <c:order val="1"/>
          <c:tx>
            <c:strRef>
              <c:f>wed.jul15.2054!$BG$4</c:f>
              <c:strCache>
                <c:ptCount val="1"/>
                <c:pt idx="0">
                  <c:v>Electricity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(wed.jul15.2054!$BA$5:$BA$6,wed.jul15.2054!$BA$10:$BA$14,wed.jul15.2054!$BA$23:$BA$25,wed.jul15.2054!$BA$27,wed.jul15.2054!$BA$71:$BA$73)</c:f>
              <c:strCache>
                <c:ptCount val="14"/>
                <c:pt idx="0">
                  <c:v>EC</c:v>
                </c:pt>
                <c:pt idx="1">
                  <c:v>OC</c:v>
                </c:pt>
                <c:pt idx="2">
                  <c:v>SO42-</c:v>
                </c:pt>
                <c:pt idx="3">
                  <c:v>NO3-</c:v>
                </c:pt>
                <c:pt idx="4">
                  <c:v>OTHER</c:v>
                </c:pt>
                <c:pt idx="5">
                  <c:v>METL</c:v>
                </c:pt>
                <c:pt idx="6">
                  <c:v>UNKN</c:v>
                </c:pt>
                <c:pt idx="7">
                  <c:v>CU</c:v>
                </c:pt>
                <c:pt idx="8">
                  <c:v>MN</c:v>
                </c:pt>
                <c:pt idx="9">
                  <c:v>FE</c:v>
                </c:pt>
                <c:pt idx="10">
                  <c:v>CO</c:v>
                </c:pt>
                <c:pt idx="11">
                  <c:v>NOx</c:v>
                </c:pt>
                <c:pt idx="12">
                  <c:v>SOx</c:v>
                </c:pt>
                <c:pt idx="13">
                  <c:v>NH3</c:v>
                </c:pt>
              </c:strCache>
            </c:strRef>
          </c:cat>
          <c:val>
            <c:numRef>
              <c:f>(wed.jul15.2054!$BG$5:$BG$6,wed.jul15.2054!$BG$10:$BG$14,wed.jul15.2054!$BG$23:$BG$25,wed.jul15.2054!$BG$27,wed.jul15.2054!$BG$71:$BG$73)</c:f>
              <c:numCache>
                <c:formatCode>0.0%</c:formatCode>
                <c:ptCount val="14"/>
                <c:pt idx="0">
                  <c:v>-1.5932784443757553E-2</c:v>
                </c:pt>
                <c:pt idx="1">
                  <c:v>-7.1150259067357516E-2</c:v>
                </c:pt>
                <c:pt idx="2">
                  <c:v>-0.14571988673491615</c:v>
                </c:pt>
                <c:pt idx="3">
                  <c:v>-6.0307017543859649E-2</c:v>
                </c:pt>
                <c:pt idx="4">
                  <c:v>-1.4394859462624171E-2</c:v>
                </c:pt>
                <c:pt idx="5">
                  <c:v>-7.0661255669610887E-3</c:v>
                </c:pt>
                <c:pt idx="6">
                  <c:v>-7.3701743783257911E-6</c:v>
                </c:pt>
                <c:pt idx="7">
                  <c:v>-5.235602094240838E-3</c:v>
                </c:pt>
                <c:pt idx="8">
                  <c:v>-2.533532041728763E-2</c:v>
                </c:pt>
                <c:pt idx="9">
                  <c:v>-1.5325218826441897E-3</c:v>
                </c:pt>
                <c:pt idx="10">
                  <c:v>-4.6682430495844078E-2</c:v>
                </c:pt>
                <c:pt idx="11">
                  <c:v>-2.8470303867403315E-2</c:v>
                </c:pt>
                <c:pt idx="12">
                  <c:v>-7.4526097117631779E-2</c:v>
                </c:pt>
                <c:pt idx="13">
                  <c:v>-2.2985981479448043E-2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C2F-4274-8281-19976022DB14}"/>
            </c:ext>
          </c:extLst>
        </c:ser>
        <c:ser>
          <c:idx val="2"/>
          <c:order val="2"/>
          <c:tx>
            <c:strRef>
              <c:f>wed.jul15.2054!$BF$4</c:f>
              <c:strCache>
                <c:ptCount val="1"/>
                <c:pt idx="0">
                  <c:v>Residential &amp; Commercial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(wed.jul15.2054!$BA$5:$BA$6,wed.jul15.2054!$BA$10:$BA$14,wed.jul15.2054!$BA$23:$BA$25,wed.jul15.2054!$BA$27,wed.jul15.2054!$BA$71:$BA$73)</c:f>
              <c:strCache>
                <c:ptCount val="14"/>
                <c:pt idx="0">
                  <c:v>EC</c:v>
                </c:pt>
                <c:pt idx="1">
                  <c:v>OC</c:v>
                </c:pt>
                <c:pt idx="2">
                  <c:v>SO42-</c:v>
                </c:pt>
                <c:pt idx="3">
                  <c:v>NO3-</c:v>
                </c:pt>
                <c:pt idx="4">
                  <c:v>OTHER</c:v>
                </c:pt>
                <c:pt idx="5">
                  <c:v>METL</c:v>
                </c:pt>
                <c:pt idx="6">
                  <c:v>UNKN</c:v>
                </c:pt>
                <c:pt idx="7">
                  <c:v>CU</c:v>
                </c:pt>
                <c:pt idx="8">
                  <c:v>MN</c:v>
                </c:pt>
                <c:pt idx="9">
                  <c:v>FE</c:v>
                </c:pt>
                <c:pt idx="10">
                  <c:v>CO</c:v>
                </c:pt>
                <c:pt idx="11">
                  <c:v>NOx</c:v>
                </c:pt>
                <c:pt idx="12">
                  <c:v>SOx</c:v>
                </c:pt>
                <c:pt idx="13">
                  <c:v>NH3</c:v>
                </c:pt>
              </c:strCache>
            </c:strRef>
          </c:cat>
          <c:val>
            <c:numRef>
              <c:f>(wed.jul15.2054!$BF$5:$BF$6,wed.jul15.2054!$BF$10:$BF$14,wed.jul15.2054!$BF$23:$BF$25,wed.jul15.2054!$BF$27,wed.jul15.2054!$BF$71:$BF$73)</c:f>
              <c:numCache>
                <c:formatCode>0.0%</c:formatCode>
                <c:ptCount val="14"/>
                <c:pt idx="0">
                  <c:v>0</c:v>
                </c:pt>
                <c:pt idx="1">
                  <c:v>-3.7378238341968913E-2</c:v>
                </c:pt>
                <c:pt idx="2">
                  <c:v>-2.1084730995425831E-2</c:v>
                </c:pt>
                <c:pt idx="3">
                  <c:v>-3.5910087719298246E-2</c:v>
                </c:pt>
                <c:pt idx="4">
                  <c:v>3.1450953447750287E-4</c:v>
                </c:pt>
                <c:pt idx="5">
                  <c:v>-5.5701440280098667E-4</c:v>
                </c:pt>
                <c:pt idx="6">
                  <c:v>4.3484028832122169E-4</c:v>
                </c:pt>
                <c:pt idx="7">
                  <c:v>0</c:v>
                </c:pt>
                <c:pt idx="8">
                  <c:v>0</c:v>
                </c:pt>
                <c:pt idx="9">
                  <c:v>5.8943149332468837E-5</c:v>
                </c:pt>
                <c:pt idx="10">
                  <c:v>-6.8644310690742331E-3</c:v>
                </c:pt>
                <c:pt idx="11">
                  <c:v>-1.5521408839779005E-2</c:v>
                </c:pt>
                <c:pt idx="12">
                  <c:v>1.5580368735393405E-3</c:v>
                </c:pt>
                <c:pt idx="13">
                  <c:v>-6.5883386406061272E-4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C2F-4274-8281-19976022DB14}"/>
            </c:ext>
          </c:extLst>
        </c:ser>
        <c:ser>
          <c:idx val="6"/>
          <c:order val="3"/>
          <c:tx>
            <c:strRef>
              <c:f>wed.jul15.2054!$BE$4</c:f>
              <c:strCache>
                <c:ptCount val="1"/>
                <c:pt idx="0">
                  <c:v>Marine &amp; Aviation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(wed.jul15.2054!$BA$5:$BA$6,wed.jul15.2054!$BA$10:$BA$14,wed.jul15.2054!$BA$23:$BA$25,wed.jul15.2054!$BA$27,wed.jul15.2054!$BA$71:$BA$73)</c:f>
              <c:strCache>
                <c:ptCount val="14"/>
                <c:pt idx="0">
                  <c:v>EC</c:v>
                </c:pt>
                <c:pt idx="1">
                  <c:v>OC</c:v>
                </c:pt>
                <c:pt idx="2">
                  <c:v>SO42-</c:v>
                </c:pt>
                <c:pt idx="3">
                  <c:v>NO3-</c:v>
                </c:pt>
                <c:pt idx="4">
                  <c:v>OTHER</c:v>
                </c:pt>
                <c:pt idx="5">
                  <c:v>METL</c:v>
                </c:pt>
                <c:pt idx="6">
                  <c:v>UNKN</c:v>
                </c:pt>
                <c:pt idx="7">
                  <c:v>CU</c:v>
                </c:pt>
                <c:pt idx="8">
                  <c:v>MN</c:v>
                </c:pt>
                <c:pt idx="9">
                  <c:v>FE</c:v>
                </c:pt>
                <c:pt idx="10">
                  <c:v>CO</c:v>
                </c:pt>
                <c:pt idx="11">
                  <c:v>NOx</c:v>
                </c:pt>
                <c:pt idx="12">
                  <c:v>SOx</c:v>
                </c:pt>
                <c:pt idx="13">
                  <c:v>NH3</c:v>
                </c:pt>
              </c:strCache>
            </c:strRef>
          </c:cat>
          <c:val>
            <c:numRef>
              <c:f>(wed.jul15.2054!$BE$5:$BE$6,wed.jul15.2054!$BE$10:$BE$14,wed.jul15.2054!$BE$23:$BE$25,wed.jul15.2054!$BE$27,wed.jul15.2054!$BE$71:$BE$73)</c:f>
              <c:numCache>
                <c:formatCode>0.0%</c:formatCode>
                <c:ptCount val="14"/>
                <c:pt idx="0">
                  <c:v>0.15039199707758452</c:v>
                </c:pt>
                <c:pt idx="1">
                  <c:v>3.4621761658031089E-2</c:v>
                </c:pt>
                <c:pt idx="2">
                  <c:v>0.22439555652363319</c:v>
                </c:pt>
                <c:pt idx="3">
                  <c:v>0.15871710526315788</c:v>
                </c:pt>
                <c:pt idx="4">
                  <c:v>5.1971490920351672E-2</c:v>
                </c:pt>
                <c:pt idx="5">
                  <c:v>4.137821277950187E-3</c:v>
                </c:pt>
                <c:pt idx="6">
                  <c:v>7.959788328591854E-4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1.2259959873889366E-2</c:v>
                </c:pt>
                <c:pt idx="11">
                  <c:v>8.544544198895028E-2</c:v>
                </c:pt>
                <c:pt idx="12">
                  <c:v>0.24331342508439366</c:v>
                </c:pt>
                <c:pt idx="1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C2F-4274-8281-19976022DB14}"/>
            </c:ext>
          </c:extLst>
        </c:ser>
        <c:ser>
          <c:idx val="5"/>
          <c:order val="4"/>
          <c:tx>
            <c:strRef>
              <c:f>wed.jul15.2054!$BD$4</c:f>
              <c:strCache>
                <c:ptCount val="1"/>
                <c:pt idx="0">
                  <c:v>Rail &amp; Other Off-road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(wed.jul15.2054!$BA$5:$BA$6,wed.jul15.2054!$BA$10:$BA$14,wed.jul15.2054!$BA$23:$BA$25,wed.jul15.2054!$BA$27,wed.jul15.2054!$BA$71:$BA$73)</c:f>
              <c:strCache>
                <c:ptCount val="14"/>
                <c:pt idx="0">
                  <c:v>EC</c:v>
                </c:pt>
                <c:pt idx="1">
                  <c:v>OC</c:v>
                </c:pt>
                <c:pt idx="2">
                  <c:v>SO42-</c:v>
                </c:pt>
                <c:pt idx="3">
                  <c:v>NO3-</c:v>
                </c:pt>
                <c:pt idx="4">
                  <c:v>OTHER</c:v>
                </c:pt>
                <c:pt idx="5">
                  <c:v>METL</c:v>
                </c:pt>
                <c:pt idx="6">
                  <c:v>UNKN</c:v>
                </c:pt>
                <c:pt idx="7">
                  <c:v>CU</c:v>
                </c:pt>
                <c:pt idx="8">
                  <c:v>MN</c:v>
                </c:pt>
                <c:pt idx="9">
                  <c:v>FE</c:v>
                </c:pt>
                <c:pt idx="10">
                  <c:v>CO</c:v>
                </c:pt>
                <c:pt idx="11">
                  <c:v>NOx</c:v>
                </c:pt>
                <c:pt idx="12">
                  <c:v>SOx</c:v>
                </c:pt>
                <c:pt idx="13">
                  <c:v>NH3</c:v>
                </c:pt>
              </c:strCache>
            </c:strRef>
          </c:cat>
          <c:val>
            <c:numRef>
              <c:f>(wed.jul15.2054!$BD$5:$BD$6,wed.jul15.2054!$BD$10:$BD$14,wed.jul15.2054!$BD$23:$BD$25,wed.jul15.2054!$BD$27,wed.jul15.2054!$BD$71:$BD$73)</c:f>
              <c:numCache>
                <c:formatCode>0.0%</c:formatCode>
                <c:ptCount val="14"/>
                <c:pt idx="0">
                  <c:v>-0.13850563407986063</c:v>
                </c:pt>
                <c:pt idx="1">
                  <c:v>5.2839378238341971E-2</c:v>
                </c:pt>
                <c:pt idx="2">
                  <c:v>-1.611849270311479E-3</c:v>
                </c:pt>
                <c:pt idx="3">
                  <c:v>-5.0986842105263157E-2</c:v>
                </c:pt>
                <c:pt idx="4">
                  <c:v>3.7257283315027267E-4</c:v>
                </c:pt>
                <c:pt idx="5">
                  <c:v>-6.6841728336118405E-4</c:v>
                </c:pt>
                <c:pt idx="6">
                  <c:v>5.763476363850769E-3</c:v>
                </c:pt>
                <c:pt idx="7">
                  <c:v>0</c:v>
                </c:pt>
                <c:pt idx="8">
                  <c:v>0</c:v>
                </c:pt>
                <c:pt idx="9">
                  <c:v>1.1788629866493767E-4</c:v>
                </c:pt>
                <c:pt idx="10">
                  <c:v>0.64712668386357119</c:v>
                </c:pt>
                <c:pt idx="11">
                  <c:v>-0.13049033149171271</c:v>
                </c:pt>
                <c:pt idx="12">
                  <c:v>2.5967281225655674E-4</c:v>
                </c:pt>
                <c:pt idx="13">
                  <c:v>1.4640752534680283E-4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C2F-4274-8281-19976022DB14}"/>
            </c:ext>
          </c:extLst>
        </c:ser>
        <c:ser>
          <c:idx val="1"/>
          <c:order val="5"/>
          <c:tx>
            <c:strRef>
              <c:f>wed.jul15.2054!$BC$4</c:f>
              <c:strCache>
                <c:ptCount val="1"/>
                <c:pt idx="0">
                  <c:v>Vehicle Exhaust &amp; Evaporative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(wed.jul15.2054!$BA$5:$BA$6,wed.jul15.2054!$BA$10:$BA$14,wed.jul15.2054!$BA$23:$BA$25,wed.jul15.2054!$BA$27,wed.jul15.2054!$BA$71:$BA$73)</c:f>
              <c:strCache>
                <c:ptCount val="14"/>
                <c:pt idx="0">
                  <c:v>EC</c:v>
                </c:pt>
                <c:pt idx="1">
                  <c:v>OC</c:v>
                </c:pt>
                <c:pt idx="2">
                  <c:v>SO42-</c:v>
                </c:pt>
                <c:pt idx="3">
                  <c:v>NO3-</c:v>
                </c:pt>
                <c:pt idx="4">
                  <c:v>OTHER</c:v>
                </c:pt>
                <c:pt idx="5">
                  <c:v>METL</c:v>
                </c:pt>
                <c:pt idx="6">
                  <c:v>UNKN</c:v>
                </c:pt>
                <c:pt idx="7">
                  <c:v>CU</c:v>
                </c:pt>
                <c:pt idx="8">
                  <c:v>MN</c:v>
                </c:pt>
                <c:pt idx="9">
                  <c:v>FE</c:v>
                </c:pt>
                <c:pt idx="10">
                  <c:v>CO</c:v>
                </c:pt>
                <c:pt idx="11">
                  <c:v>NOx</c:v>
                </c:pt>
                <c:pt idx="12">
                  <c:v>SOx</c:v>
                </c:pt>
                <c:pt idx="13">
                  <c:v>NH3</c:v>
                </c:pt>
              </c:strCache>
            </c:strRef>
          </c:cat>
          <c:val>
            <c:numRef>
              <c:f>(wed.jul15.2054!$BC$5:$BC$6,wed.jul15.2054!$BC$10:$BC$14,wed.jul15.2054!$BC$23:$BC$25,wed.jul15.2054!$BC$27,wed.jul15.2054!$BC$71:$BC$73)</c:f>
              <c:numCache>
                <c:formatCode>0.0%</c:formatCode>
                <c:ptCount val="14"/>
                <c:pt idx="0">
                  <c:v>-1.4977379380110714E-2</c:v>
                </c:pt>
                <c:pt idx="1">
                  <c:v>-1.6310880829015544E-2</c:v>
                </c:pt>
                <c:pt idx="2">
                  <c:v>-1.611849270311479E-3</c:v>
                </c:pt>
                <c:pt idx="3">
                  <c:v>-3.8377192982456138E-3</c:v>
                </c:pt>
                <c:pt idx="4">
                  <c:v>-2.1096331851106348E-3</c:v>
                </c:pt>
                <c:pt idx="5">
                  <c:v>-1.3050051722765974E-3</c:v>
                </c:pt>
                <c:pt idx="6">
                  <c:v>-2.8375171356554295E-3</c:v>
                </c:pt>
                <c:pt idx="7">
                  <c:v>0</c:v>
                </c:pt>
                <c:pt idx="8">
                  <c:v>0</c:v>
                </c:pt>
                <c:pt idx="9">
                  <c:v>-3.2418732132857858E-4</c:v>
                </c:pt>
                <c:pt idx="10">
                  <c:v>-0.23278876468902265</c:v>
                </c:pt>
                <c:pt idx="11">
                  <c:v>-3.1837016574585639E-2</c:v>
                </c:pt>
                <c:pt idx="12">
                  <c:v>-2.0254479356011424E-2</c:v>
                </c:pt>
                <c:pt idx="13">
                  <c:v>-7.7778997840489E-3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C2F-4274-8281-19976022DB14}"/>
            </c:ext>
          </c:extLst>
        </c:ser>
        <c:ser>
          <c:idx val="0"/>
          <c:order val="6"/>
          <c:tx>
            <c:strRef>
              <c:f>wed.jul15.2054!$BB$4</c:f>
              <c:strCache>
                <c:ptCount val="1"/>
                <c:pt idx="0">
                  <c:v>Vehicle Brake &amp; Tire Wear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cat>
            <c:strRef>
              <c:f>(wed.jul15.2054!$BA$5:$BA$6,wed.jul15.2054!$BA$10:$BA$14,wed.jul15.2054!$BA$23:$BA$25,wed.jul15.2054!$BA$27,wed.jul15.2054!$BA$71:$BA$73)</c:f>
              <c:strCache>
                <c:ptCount val="14"/>
                <c:pt idx="0">
                  <c:v>EC</c:v>
                </c:pt>
                <c:pt idx="1">
                  <c:v>OC</c:v>
                </c:pt>
                <c:pt idx="2">
                  <c:v>SO42-</c:v>
                </c:pt>
                <c:pt idx="3">
                  <c:v>NO3-</c:v>
                </c:pt>
                <c:pt idx="4">
                  <c:v>OTHER</c:v>
                </c:pt>
                <c:pt idx="5">
                  <c:v>METL</c:v>
                </c:pt>
                <c:pt idx="6">
                  <c:v>UNKN</c:v>
                </c:pt>
                <c:pt idx="7">
                  <c:v>CU</c:v>
                </c:pt>
                <c:pt idx="8">
                  <c:v>MN</c:v>
                </c:pt>
                <c:pt idx="9">
                  <c:v>FE</c:v>
                </c:pt>
                <c:pt idx="10">
                  <c:v>CO</c:v>
                </c:pt>
                <c:pt idx="11">
                  <c:v>NOx</c:v>
                </c:pt>
                <c:pt idx="12">
                  <c:v>SOx</c:v>
                </c:pt>
                <c:pt idx="13">
                  <c:v>NH3</c:v>
                </c:pt>
              </c:strCache>
            </c:strRef>
          </c:cat>
          <c:val>
            <c:numRef>
              <c:f>(wed.jul15.2054!$BB$5:$BB$6,wed.jul15.2054!$BB$10:$BB$14,wed.jul15.2054!$BB$23:$BB$25,wed.jul15.2054!$BB$27,wed.jul15.2054!$BB$71:$BB$73)</c:f>
              <c:numCache>
                <c:formatCode>0.0%</c:formatCode>
                <c:ptCount val="14"/>
                <c:pt idx="0">
                  <c:v>-9.7900918874870041E-2</c:v>
                </c:pt>
                <c:pt idx="1">
                  <c:v>-6.8839378238341964E-2</c:v>
                </c:pt>
                <c:pt idx="2">
                  <c:v>-8.7126987584404275E-5</c:v>
                </c:pt>
                <c:pt idx="3">
                  <c:v>-2.7412280701754384E-4</c:v>
                </c:pt>
                <c:pt idx="4">
                  <c:v>-2.8063927691838721E-4</c:v>
                </c:pt>
                <c:pt idx="5">
                  <c:v>-3.3898305084745763E-2</c:v>
                </c:pt>
                <c:pt idx="6">
                  <c:v>-1.7319909789065609E-3</c:v>
                </c:pt>
                <c:pt idx="7">
                  <c:v>-0.62041884816753923</c:v>
                </c:pt>
                <c:pt idx="8">
                  <c:v>-0.17734724292101342</c:v>
                </c:pt>
                <c:pt idx="9">
                  <c:v>-0.23217706522059472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C2F-4274-8281-19976022DB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35649024"/>
        <c:axId val="196414848"/>
      </c:barChart>
      <c:scatterChart>
        <c:scatterStyle val="lineMarker"/>
        <c:varyColors val="0"/>
        <c:ser>
          <c:idx val="7"/>
          <c:order val="7"/>
          <c:tx>
            <c:v>Net Total</c:v>
          </c:tx>
          <c:spPr>
            <a:ln w="25400" cap="rnd">
              <a:noFill/>
              <a:round/>
            </a:ln>
            <a:effectLst/>
          </c:spPr>
          <c:marker>
            <c:symbol val="dash"/>
            <c:size val="6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yVal>
            <c:numRef>
              <c:f>(wed.jul15.2054!$BM$5:$BM$6,wed.jul15.2054!$BM$10:$BM$14,wed.jul15.2054!$BM$23:$BM$25,wed.jul15.2054!$BM$27,wed.jul15.2054!$BM$71:$BM$73)</c:f>
              <c:numCache>
                <c:formatCode>0.0%</c:formatCode>
                <c:ptCount val="14"/>
                <c:pt idx="0">
                  <c:v>-0.11695281984994522</c:v>
                </c:pt>
                <c:pt idx="1">
                  <c:v>-0.13334715025906735</c:v>
                </c:pt>
                <c:pt idx="2">
                  <c:v>4.0296231757786974E-2</c:v>
                </c:pt>
                <c:pt idx="3">
                  <c:v>-2.0010964912280719E-2</c:v>
                </c:pt>
                <c:pt idx="4">
                  <c:v>1.0998156490267138E-2</c:v>
                </c:pt>
                <c:pt idx="5">
                  <c:v>-5.2773135991087773E-2</c:v>
                </c:pt>
                <c:pt idx="6">
                  <c:v>8.7705075102076997E-4</c:v>
                </c:pt>
                <c:pt idx="7">
                  <c:v>-0.62565445026178002</c:v>
                </c:pt>
                <c:pt idx="8">
                  <c:v>-0.21162444113263784</c:v>
                </c:pt>
                <c:pt idx="9">
                  <c:v>-0.23951548731248709</c:v>
                </c:pt>
                <c:pt idx="10">
                  <c:v>0.367469188879335</c:v>
                </c:pt>
                <c:pt idx="11">
                  <c:v>-0.13401243093922652</c:v>
                </c:pt>
                <c:pt idx="12">
                  <c:v>0.1319137886263308</c:v>
                </c:pt>
                <c:pt idx="13">
                  <c:v>-0.36470114563888589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8C2F-4274-8281-19976022DB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35649024"/>
        <c:axId val="196414848"/>
      </c:scatterChart>
      <c:catAx>
        <c:axId val="235649024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Pollutant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96414848"/>
        <c:crosses val="autoZero"/>
        <c:auto val="1"/>
        <c:lblAlgn val="ctr"/>
        <c:lblOffset val="100"/>
        <c:noMultiLvlLbl val="0"/>
      </c:catAx>
      <c:valAx>
        <c:axId val="196414848"/>
        <c:scaling>
          <c:orientation val="minMax"/>
          <c:max val="0.8"/>
          <c:min val="-0.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Emission Rate Percent Change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235649024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1807238037552998"/>
          <c:y val="2.046462942132234E-2"/>
          <c:w val="0.18192761962447002"/>
          <c:h val="0.81746406699162599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400"/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4"/>
          <c:order val="0"/>
          <c:tx>
            <c:strRef>
              <c:f>Sheet6!$F$8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chemeClr val="accent3"/>
            </a:solidFill>
            <a:ln w="25400">
              <a:noFill/>
            </a:ln>
            <a:effectLst/>
          </c:spPr>
          <c:invertIfNegative val="0"/>
          <c:cat>
            <c:multiLvlStrRef>
              <c:f>Sheet6!$A$9:$B$35</c:f>
              <c:multiLvlStrCache>
                <c:ptCount val="27"/>
                <c:lvl>
                  <c:pt idx="0">
                    <c:v>Monterey</c:v>
                  </c:pt>
                  <c:pt idx="1">
                    <c:v>San Benito</c:v>
                  </c:pt>
                  <c:pt idx="2">
                    <c:v>Santa Cruz</c:v>
                  </c:pt>
                  <c:pt idx="3">
                    <c:v>Los Angeles</c:v>
                  </c:pt>
                  <c:pt idx="4">
                    <c:v>Orange</c:v>
                  </c:pt>
                  <c:pt idx="5">
                    <c:v>Riverside</c:v>
                  </c:pt>
                  <c:pt idx="6">
                    <c:v>San Bernardino</c:v>
                  </c:pt>
                  <c:pt idx="7">
                    <c:v>Ventura</c:v>
                  </c:pt>
                  <c:pt idx="8">
                    <c:v>San Diego</c:v>
                  </c:pt>
                  <c:pt idx="9">
                    <c:v>Alameda</c:v>
                  </c:pt>
                  <c:pt idx="10">
                    <c:v>Contra Costa</c:v>
                  </c:pt>
                  <c:pt idx="11">
                    <c:v>Marin</c:v>
                  </c:pt>
                  <c:pt idx="12">
                    <c:v>Napa</c:v>
                  </c:pt>
                  <c:pt idx="13">
                    <c:v>San Francisco</c:v>
                  </c:pt>
                  <c:pt idx="14">
                    <c:v>San Mateo</c:v>
                  </c:pt>
                  <c:pt idx="15">
                    <c:v>Santa Clara</c:v>
                  </c:pt>
                  <c:pt idx="16">
                    <c:v>Solano</c:v>
                  </c:pt>
                  <c:pt idx="17">
                    <c:v>Sonoma</c:v>
                  </c:pt>
                  <c:pt idx="18">
                    <c:v>Fresno</c:v>
                  </c:pt>
                  <c:pt idx="19">
                    <c:v>Kern</c:v>
                  </c:pt>
                  <c:pt idx="20">
                    <c:v>Kings</c:v>
                  </c:pt>
                  <c:pt idx="21">
                    <c:v>Merced</c:v>
                  </c:pt>
                  <c:pt idx="22">
                    <c:v>San Joaquin</c:v>
                  </c:pt>
                  <c:pt idx="23">
                    <c:v>Stanislaus</c:v>
                  </c:pt>
                  <c:pt idx="24">
                    <c:v>Tulare</c:v>
                  </c:pt>
                  <c:pt idx="25">
                    <c:v>Sacramento</c:v>
                  </c:pt>
                  <c:pt idx="26">
                    <c:v>Statewide</c:v>
                  </c:pt>
                </c:lvl>
                <c:lvl>
                  <c:pt idx="0">
                    <c:v>NCC</c:v>
                  </c:pt>
                  <c:pt idx="3">
                    <c:v>SC</c:v>
                  </c:pt>
                  <c:pt idx="7">
                    <c:v>SCC</c:v>
                  </c:pt>
                  <c:pt idx="8">
                    <c:v>SD</c:v>
                  </c:pt>
                  <c:pt idx="9">
                    <c:v>SF</c:v>
                  </c:pt>
                  <c:pt idx="18">
                    <c:v>SJV</c:v>
                  </c:pt>
                  <c:pt idx="25">
                    <c:v>SV</c:v>
                  </c:pt>
                  <c:pt idx="26">
                    <c:v>CA</c:v>
                  </c:pt>
                </c:lvl>
              </c:multiLvlStrCache>
            </c:multiLvlStrRef>
          </c:cat>
          <c:val>
            <c:numRef>
              <c:f>Sheet6!$F$9:$F$35</c:f>
              <c:numCache>
                <c:formatCode>General</c:formatCode>
                <c:ptCount val="27"/>
                <c:pt idx="0">
                  <c:v>12</c:v>
                </c:pt>
                <c:pt idx="1">
                  <c:v>44</c:v>
                </c:pt>
                <c:pt idx="2">
                  <c:v>17</c:v>
                </c:pt>
                <c:pt idx="3">
                  <c:v>45</c:v>
                </c:pt>
                <c:pt idx="4">
                  <c:v>43</c:v>
                </c:pt>
                <c:pt idx="5">
                  <c:v>62</c:v>
                </c:pt>
                <c:pt idx="6">
                  <c:v>63</c:v>
                </c:pt>
                <c:pt idx="7">
                  <c:v>46</c:v>
                </c:pt>
                <c:pt idx="8">
                  <c:v>48</c:v>
                </c:pt>
                <c:pt idx="9">
                  <c:v>1</c:v>
                </c:pt>
                <c:pt idx="10">
                  <c:v>14</c:v>
                </c:pt>
                <c:pt idx="11">
                  <c:v>2</c:v>
                </c:pt>
                <c:pt idx="12">
                  <c:v>20</c:v>
                </c:pt>
                <c:pt idx="13">
                  <c:v>0</c:v>
                </c:pt>
                <c:pt idx="14">
                  <c:v>0</c:v>
                </c:pt>
                <c:pt idx="15">
                  <c:v>3</c:v>
                </c:pt>
                <c:pt idx="16">
                  <c:v>36</c:v>
                </c:pt>
                <c:pt idx="17">
                  <c:v>7</c:v>
                </c:pt>
                <c:pt idx="18">
                  <c:v>50</c:v>
                </c:pt>
                <c:pt idx="19">
                  <c:v>66</c:v>
                </c:pt>
                <c:pt idx="20">
                  <c:v>57</c:v>
                </c:pt>
                <c:pt idx="21">
                  <c:v>59</c:v>
                </c:pt>
                <c:pt idx="22">
                  <c:v>55</c:v>
                </c:pt>
                <c:pt idx="23">
                  <c:v>63</c:v>
                </c:pt>
                <c:pt idx="24">
                  <c:v>70</c:v>
                </c:pt>
                <c:pt idx="25">
                  <c:v>59</c:v>
                </c:pt>
                <c:pt idx="26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94-4955-AEDC-822A68EF741A}"/>
            </c:ext>
          </c:extLst>
        </c:ser>
        <c:ser>
          <c:idx val="5"/>
          <c:order val="1"/>
          <c:tx>
            <c:strRef>
              <c:f>Sheet6!$G$8</c:f>
              <c:strCache>
                <c:ptCount val="1"/>
                <c:pt idx="0">
                  <c:v>2050 BAU</c:v>
                </c:pt>
              </c:strCache>
            </c:strRef>
          </c:tx>
          <c:spPr>
            <a:solidFill>
              <a:schemeClr val="accent1"/>
            </a:solidFill>
            <a:ln w="25400">
              <a:noFill/>
            </a:ln>
            <a:effectLst/>
          </c:spPr>
          <c:invertIfNegative val="0"/>
          <c:cat>
            <c:multiLvlStrRef>
              <c:f>Sheet6!$A$9:$B$35</c:f>
              <c:multiLvlStrCache>
                <c:ptCount val="27"/>
                <c:lvl>
                  <c:pt idx="0">
                    <c:v>Monterey</c:v>
                  </c:pt>
                  <c:pt idx="1">
                    <c:v>San Benito</c:v>
                  </c:pt>
                  <c:pt idx="2">
                    <c:v>Santa Cruz</c:v>
                  </c:pt>
                  <c:pt idx="3">
                    <c:v>Los Angeles</c:v>
                  </c:pt>
                  <c:pt idx="4">
                    <c:v>Orange</c:v>
                  </c:pt>
                  <c:pt idx="5">
                    <c:v>Riverside</c:v>
                  </c:pt>
                  <c:pt idx="6">
                    <c:v>San Bernardino</c:v>
                  </c:pt>
                  <c:pt idx="7">
                    <c:v>Ventura</c:v>
                  </c:pt>
                  <c:pt idx="8">
                    <c:v>San Diego</c:v>
                  </c:pt>
                  <c:pt idx="9">
                    <c:v>Alameda</c:v>
                  </c:pt>
                  <c:pt idx="10">
                    <c:v>Contra Costa</c:v>
                  </c:pt>
                  <c:pt idx="11">
                    <c:v>Marin</c:v>
                  </c:pt>
                  <c:pt idx="12">
                    <c:v>Napa</c:v>
                  </c:pt>
                  <c:pt idx="13">
                    <c:v>San Francisco</c:v>
                  </c:pt>
                  <c:pt idx="14">
                    <c:v>San Mateo</c:v>
                  </c:pt>
                  <c:pt idx="15">
                    <c:v>Santa Clara</c:v>
                  </c:pt>
                  <c:pt idx="16">
                    <c:v>Solano</c:v>
                  </c:pt>
                  <c:pt idx="17">
                    <c:v>Sonoma</c:v>
                  </c:pt>
                  <c:pt idx="18">
                    <c:v>Fresno</c:v>
                  </c:pt>
                  <c:pt idx="19">
                    <c:v>Kern</c:v>
                  </c:pt>
                  <c:pt idx="20">
                    <c:v>Kings</c:v>
                  </c:pt>
                  <c:pt idx="21">
                    <c:v>Merced</c:v>
                  </c:pt>
                  <c:pt idx="22">
                    <c:v>San Joaquin</c:v>
                  </c:pt>
                  <c:pt idx="23">
                    <c:v>Stanislaus</c:v>
                  </c:pt>
                  <c:pt idx="24">
                    <c:v>Tulare</c:v>
                  </c:pt>
                  <c:pt idx="25">
                    <c:v>Sacramento</c:v>
                  </c:pt>
                  <c:pt idx="26">
                    <c:v>Statewide</c:v>
                  </c:pt>
                </c:lvl>
                <c:lvl>
                  <c:pt idx="0">
                    <c:v>NCC</c:v>
                  </c:pt>
                  <c:pt idx="3">
                    <c:v>SC</c:v>
                  </c:pt>
                  <c:pt idx="7">
                    <c:v>SCC</c:v>
                  </c:pt>
                  <c:pt idx="8">
                    <c:v>SD</c:v>
                  </c:pt>
                  <c:pt idx="9">
                    <c:v>SF</c:v>
                  </c:pt>
                  <c:pt idx="18">
                    <c:v>SJV</c:v>
                  </c:pt>
                  <c:pt idx="25">
                    <c:v>SV</c:v>
                  </c:pt>
                  <c:pt idx="26">
                    <c:v>CA</c:v>
                  </c:pt>
                </c:lvl>
              </c:multiLvlStrCache>
            </c:multiLvlStrRef>
          </c:cat>
          <c:val>
            <c:numRef>
              <c:f>Sheet6!$G$9:$G$35</c:f>
              <c:numCache>
                <c:formatCode>0</c:formatCode>
                <c:ptCount val="27"/>
                <c:pt idx="0">
                  <c:v>3</c:v>
                </c:pt>
                <c:pt idx="1">
                  <c:v>31</c:v>
                </c:pt>
                <c:pt idx="2">
                  <c:v>15</c:v>
                </c:pt>
                <c:pt idx="3">
                  <c:v>0</c:v>
                </c:pt>
                <c:pt idx="4">
                  <c:v>0</c:v>
                </c:pt>
                <c:pt idx="5">
                  <c:v>47</c:v>
                </c:pt>
                <c:pt idx="6">
                  <c:v>45</c:v>
                </c:pt>
                <c:pt idx="7">
                  <c:v>0</c:v>
                </c:pt>
                <c:pt idx="8">
                  <c:v>1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4</c:v>
                </c:pt>
                <c:pt idx="13">
                  <c:v>0</c:v>
                </c:pt>
                <c:pt idx="14">
                  <c:v>0</c:v>
                </c:pt>
                <c:pt idx="15">
                  <c:v>2</c:v>
                </c:pt>
                <c:pt idx="16">
                  <c:v>10</c:v>
                </c:pt>
                <c:pt idx="17">
                  <c:v>0</c:v>
                </c:pt>
                <c:pt idx="18">
                  <c:v>3</c:v>
                </c:pt>
                <c:pt idx="19">
                  <c:v>1</c:v>
                </c:pt>
                <c:pt idx="20">
                  <c:v>2</c:v>
                </c:pt>
                <c:pt idx="21">
                  <c:v>5</c:v>
                </c:pt>
                <c:pt idx="22">
                  <c:v>13</c:v>
                </c:pt>
                <c:pt idx="23">
                  <c:v>7</c:v>
                </c:pt>
                <c:pt idx="24">
                  <c:v>6</c:v>
                </c:pt>
                <c:pt idx="25">
                  <c:v>22</c:v>
                </c:pt>
                <c:pt idx="2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694-4955-AEDC-822A68EF741A}"/>
            </c:ext>
          </c:extLst>
        </c:ser>
        <c:ser>
          <c:idx val="0"/>
          <c:order val="2"/>
          <c:tx>
            <c:strRef>
              <c:f>Sheet6!$H$8</c:f>
              <c:strCache>
                <c:ptCount val="1"/>
                <c:pt idx="0">
                  <c:v>2050 GHGAi</c:v>
                </c:pt>
              </c:strCache>
            </c:strRef>
          </c:tx>
          <c:spPr>
            <a:solidFill>
              <a:schemeClr val="accent2"/>
            </a:solidFill>
            <a:ln w="25400">
              <a:noFill/>
            </a:ln>
            <a:effectLst/>
          </c:spPr>
          <c:invertIfNegative val="0"/>
          <c:cat>
            <c:multiLvlStrRef>
              <c:f>Sheet6!$A$9:$B$35</c:f>
              <c:multiLvlStrCache>
                <c:ptCount val="27"/>
                <c:lvl>
                  <c:pt idx="0">
                    <c:v>Monterey</c:v>
                  </c:pt>
                  <c:pt idx="1">
                    <c:v>San Benito</c:v>
                  </c:pt>
                  <c:pt idx="2">
                    <c:v>Santa Cruz</c:v>
                  </c:pt>
                  <c:pt idx="3">
                    <c:v>Los Angeles</c:v>
                  </c:pt>
                  <c:pt idx="4">
                    <c:v>Orange</c:v>
                  </c:pt>
                  <c:pt idx="5">
                    <c:v>Riverside</c:v>
                  </c:pt>
                  <c:pt idx="6">
                    <c:v>San Bernardino</c:v>
                  </c:pt>
                  <c:pt idx="7">
                    <c:v>Ventura</c:v>
                  </c:pt>
                  <c:pt idx="8">
                    <c:v>San Diego</c:v>
                  </c:pt>
                  <c:pt idx="9">
                    <c:v>Alameda</c:v>
                  </c:pt>
                  <c:pt idx="10">
                    <c:v>Contra Costa</c:v>
                  </c:pt>
                  <c:pt idx="11">
                    <c:v>Marin</c:v>
                  </c:pt>
                  <c:pt idx="12">
                    <c:v>Napa</c:v>
                  </c:pt>
                  <c:pt idx="13">
                    <c:v>San Francisco</c:v>
                  </c:pt>
                  <c:pt idx="14">
                    <c:v>San Mateo</c:v>
                  </c:pt>
                  <c:pt idx="15">
                    <c:v>Santa Clara</c:v>
                  </c:pt>
                  <c:pt idx="16">
                    <c:v>Solano</c:v>
                  </c:pt>
                  <c:pt idx="17">
                    <c:v>Sonoma</c:v>
                  </c:pt>
                  <c:pt idx="18">
                    <c:v>Fresno</c:v>
                  </c:pt>
                  <c:pt idx="19">
                    <c:v>Kern</c:v>
                  </c:pt>
                  <c:pt idx="20">
                    <c:v>Kings</c:v>
                  </c:pt>
                  <c:pt idx="21">
                    <c:v>Merced</c:v>
                  </c:pt>
                  <c:pt idx="22">
                    <c:v>San Joaquin</c:v>
                  </c:pt>
                  <c:pt idx="23">
                    <c:v>Stanislaus</c:v>
                  </c:pt>
                  <c:pt idx="24">
                    <c:v>Tulare</c:v>
                  </c:pt>
                  <c:pt idx="25">
                    <c:v>Sacramento</c:v>
                  </c:pt>
                  <c:pt idx="26">
                    <c:v>Statewide</c:v>
                  </c:pt>
                </c:lvl>
                <c:lvl>
                  <c:pt idx="0">
                    <c:v>NCC</c:v>
                  </c:pt>
                  <c:pt idx="3">
                    <c:v>SC</c:v>
                  </c:pt>
                  <c:pt idx="7">
                    <c:v>SCC</c:v>
                  </c:pt>
                  <c:pt idx="8">
                    <c:v>SD</c:v>
                  </c:pt>
                  <c:pt idx="9">
                    <c:v>SF</c:v>
                  </c:pt>
                  <c:pt idx="18">
                    <c:v>SJV</c:v>
                  </c:pt>
                  <c:pt idx="25">
                    <c:v>SV</c:v>
                  </c:pt>
                  <c:pt idx="26">
                    <c:v>CA</c:v>
                  </c:pt>
                </c:lvl>
              </c:multiLvlStrCache>
            </c:multiLvlStrRef>
          </c:cat>
          <c:val>
            <c:numRef>
              <c:f>Sheet6!$H$9:$H$35</c:f>
              <c:numCache>
                <c:formatCode>0</c:formatCode>
                <c:ptCount val="2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3</c:v>
                </c:pt>
                <c:pt idx="4">
                  <c:v>4</c:v>
                </c:pt>
                <c:pt idx="5">
                  <c:v>43</c:v>
                </c:pt>
                <c:pt idx="6">
                  <c:v>49</c:v>
                </c:pt>
                <c:pt idx="7">
                  <c:v>0</c:v>
                </c:pt>
                <c:pt idx="8">
                  <c:v>2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1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694-4955-AEDC-822A68EF74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64407456"/>
        <c:axId val="2064404736"/>
      </c:barChart>
      <c:catAx>
        <c:axId val="2064407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2064404736"/>
        <c:crosses val="autoZero"/>
        <c:auto val="1"/>
        <c:lblAlgn val="ctr"/>
        <c:lblOffset val="100"/>
        <c:noMultiLvlLbl val="0"/>
      </c:catAx>
      <c:valAx>
        <c:axId val="20644047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Number of summer days exceeding the 8-hr O3 Std.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2064407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400"/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New!$A$54</c:f>
              <c:strCache>
                <c:ptCount val="1"/>
                <c:pt idx="0">
                  <c:v>PM 0 - PM 0.1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New!$Z$29:$AI$30</c:f>
              <c:multiLvlStrCache>
                <c:ptCount val="10"/>
                <c:lvl>
                  <c:pt idx="0">
                    <c:v>BAU</c:v>
                  </c:pt>
                  <c:pt idx="1">
                    <c:v>Diff</c:v>
                  </c:pt>
                  <c:pt idx="2">
                    <c:v>BAU</c:v>
                  </c:pt>
                  <c:pt idx="3">
                    <c:v>Diff</c:v>
                  </c:pt>
                  <c:pt idx="4">
                    <c:v>BAU</c:v>
                  </c:pt>
                  <c:pt idx="5">
                    <c:v>Diff</c:v>
                  </c:pt>
                  <c:pt idx="6">
                    <c:v>BAU</c:v>
                  </c:pt>
                  <c:pt idx="7">
                    <c:v>Diff</c:v>
                  </c:pt>
                  <c:pt idx="8">
                    <c:v>BAU</c:v>
                  </c:pt>
                  <c:pt idx="9">
                    <c:v>Diff</c:v>
                  </c:pt>
                </c:lvl>
                <c:lvl>
                  <c:pt idx="0">
                    <c:v>SJV</c:v>
                  </c:pt>
                  <c:pt idx="2">
                    <c:v>SD</c:v>
                  </c:pt>
                  <c:pt idx="4">
                    <c:v>SF</c:v>
                  </c:pt>
                  <c:pt idx="6">
                    <c:v>SC</c:v>
                  </c:pt>
                  <c:pt idx="8">
                    <c:v>CA</c:v>
                  </c:pt>
                </c:lvl>
              </c:multiLvlStrCache>
            </c:multiLvlStrRef>
          </c:cat>
          <c:val>
            <c:numRef>
              <c:f>New!$Z$54:$AI$54</c:f>
              <c:numCache>
                <c:formatCode>0.00</c:formatCode>
                <c:ptCount val="10"/>
                <c:pt idx="0" formatCode="0.0">
                  <c:v>2.0559151199999999</c:v>
                </c:pt>
                <c:pt idx="1">
                  <c:v>-0.72443270999999987</c:v>
                </c:pt>
                <c:pt idx="2" formatCode="0.0">
                  <c:v>2.96545148</c:v>
                </c:pt>
                <c:pt idx="3">
                  <c:v>-1.3719928299999999</c:v>
                </c:pt>
                <c:pt idx="4" formatCode="0.0">
                  <c:v>3.58868337</c:v>
                </c:pt>
                <c:pt idx="5">
                  <c:v>-1.2577176099999998</c:v>
                </c:pt>
                <c:pt idx="6" formatCode="0.0">
                  <c:v>2.9380853199999999</c:v>
                </c:pt>
                <c:pt idx="7">
                  <c:v>-0.91676021000000008</c:v>
                </c:pt>
                <c:pt idx="8" formatCode="0.0">
                  <c:v>2.8782308099999998</c:v>
                </c:pt>
                <c:pt idx="9">
                  <c:v>-0.98602354999999986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2B-4DD9-BF5F-701EF3BC5F38}"/>
            </c:ext>
          </c:extLst>
        </c:ser>
        <c:ser>
          <c:idx val="1"/>
          <c:order val="1"/>
          <c:tx>
            <c:strRef>
              <c:f>New!$A$55</c:f>
              <c:strCache>
                <c:ptCount val="1"/>
                <c:pt idx="0">
                  <c:v>PM 0.1 - PM 2.5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New!$Z$29:$AI$30</c:f>
              <c:multiLvlStrCache>
                <c:ptCount val="10"/>
                <c:lvl>
                  <c:pt idx="0">
                    <c:v>BAU</c:v>
                  </c:pt>
                  <c:pt idx="1">
                    <c:v>Diff</c:v>
                  </c:pt>
                  <c:pt idx="2">
                    <c:v>BAU</c:v>
                  </c:pt>
                  <c:pt idx="3">
                    <c:v>Diff</c:v>
                  </c:pt>
                  <c:pt idx="4">
                    <c:v>BAU</c:v>
                  </c:pt>
                  <c:pt idx="5">
                    <c:v>Diff</c:v>
                  </c:pt>
                  <c:pt idx="6">
                    <c:v>BAU</c:v>
                  </c:pt>
                  <c:pt idx="7">
                    <c:v>Diff</c:v>
                  </c:pt>
                  <c:pt idx="8">
                    <c:v>BAU</c:v>
                  </c:pt>
                  <c:pt idx="9">
                    <c:v>Diff</c:v>
                  </c:pt>
                </c:lvl>
                <c:lvl>
                  <c:pt idx="0">
                    <c:v>SJV</c:v>
                  </c:pt>
                  <c:pt idx="2">
                    <c:v>SD</c:v>
                  </c:pt>
                  <c:pt idx="4">
                    <c:v>SF</c:v>
                  </c:pt>
                  <c:pt idx="6">
                    <c:v>SC</c:v>
                  </c:pt>
                  <c:pt idx="8">
                    <c:v>CA</c:v>
                  </c:pt>
                </c:lvl>
              </c:multiLvlStrCache>
            </c:multiLvlStrRef>
          </c:cat>
          <c:val>
            <c:numRef>
              <c:f>New!$Z$55:$AI$55</c:f>
              <c:numCache>
                <c:formatCode>0.00</c:formatCode>
                <c:ptCount val="10"/>
                <c:pt idx="0" formatCode="0.0">
                  <c:v>3.9226772800000003</c:v>
                </c:pt>
                <c:pt idx="1">
                  <c:v>-0.45502019000000038</c:v>
                </c:pt>
                <c:pt idx="2" formatCode="0.0">
                  <c:v>5.4003522400000001</c:v>
                </c:pt>
                <c:pt idx="3">
                  <c:v>-0.70344232999999967</c:v>
                </c:pt>
                <c:pt idx="4" formatCode="0.0">
                  <c:v>5.94873881</c:v>
                </c:pt>
                <c:pt idx="5">
                  <c:v>-0.5208287200000008</c:v>
                </c:pt>
                <c:pt idx="6" formatCode="0.0">
                  <c:v>4.6889879700000003</c:v>
                </c:pt>
                <c:pt idx="7">
                  <c:v>-0.19472098000000049</c:v>
                </c:pt>
                <c:pt idx="8" formatCode="0.0">
                  <c:v>4.7554519200000005</c:v>
                </c:pt>
                <c:pt idx="9">
                  <c:v>-0.35383975000000056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62B-4DD9-BF5F-701EF3BC5F38}"/>
            </c:ext>
          </c:extLst>
        </c:ser>
        <c:ser>
          <c:idx val="2"/>
          <c:order val="2"/>
          <c:tx>
            <c:strRef>
              <c:f>New!$A$56</c:f>
              <c:strCache>
                <c:ptCount val="1"/>
                <c:pt idx="0">
                  <c:v>PM 2.5 - PM 10</c:v>
                </c:pt>
              </c:strCache>
            </c:strRef>
          </c:tx>
          <c:spPr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New!$Z$29:$AI$30</c:f>
              <c:multiLvlStrCache>
                <c:ptCount val="10"/>
                <c:lvl>
                  <c:pt idx="0">
                    <c:v>BAU</c:v>
                  </c:pt>
                  <c:pt idx="1">
                    <c:v>Diff</c:v>
                  </c:pt>
                  <c:pt idx="2">
                    <c:v>BAU</c:v>
                  </c:pt>
                  <c:pt idx="3">
                    <c:v>Diff</c:v>
                  </c:pt>
                  <c:pt idx="4">
                    <c:v>BAU</c:v>
                  </c:pt>
                  <c:pt idx="5">
                    <c:v>Diff</c:v>
                  </c:pt>
                  <c:pt idx="6">
                    <c:v>BAU</c:v>
                  </c:pt>
                  <c:pt idx="7">
                    <c:v>Diff</c:v>
                  </c:pt>
                  <c:pt idx="8">
                    <c:v>BAU</c:v>
                  </c:pt>
                  <c:pt idx="9">
                    <c:v>Diff</c:v>
                  </c:pt>
                </c:lvl>
                <c:lvl>
                  <c:pt idx="0">
                    <c:v>SJV</c:v>
                  </c:pt>
                  <c:pt idx="2">
                    <c:v>SD</c:v>
                  </c:pt>
                  <c:pt idx="4">
                    <c:v>SF</c:v>
                  </c:pt>
                  <c:pt idx="6">
                    <c:v>SC</c:v>
                  </c:pt>
                  <c:pt idx="8">
                    <c:v>CA</c:v>
                  </c:pt>
                </c:lvl>
              </c:multiLvlStrCache>
            </c:multiLvlStrRef>
          </c:cat>
          <c:val>
            <c:numRef>
              <c:f>New!$Z$56:$AI$56</c:f>
              <c:numCache>
                <c:formatCode>0.00</c:formatCode>
                <c:ptCount val="10"/>
                <c:pt idx="0" formatCode="0.0">
                  <c:v>1.8748297599999999</c:v>
                </c:pt>
                <c:pt idx="1">
                  <c:v>-0.28580760000000005</c:v>
                </c:pt>
                <c:pt idx="2" formatCode="0.0">
                  <c:v>2.5108794799999998</c:v>
                </c:pt>
                <c:pt idx="3">
                  <c:v>-0.20087667999999947</c:v>
                </c:pt>
                <c:pt idx="4" formatCode="0.0">
                  <c:v>2.8687181200000005</c:v>
                </c:pt>
                <c:pt idx="5">
                  <c:v>-0.17287827000000089</c:v>
                </c:pt>
                <c:pt idx="6" formatCode="0.0">
                  <c:v>1.4142484599999996</c:v>
                </c:pt>
                <c:pt idx="7">
                  <c:v>-0.1571655199999995</c:v>
                </c:pt>
                <c:pt idx="8" formatCode="0.0">
                  <c:v>1.9654583900000002</c:v>
                </c:pt>
                <c:pt idx="9">
                  <c:v>-0.17092847999999972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62B-4DD9-BF5F-701EF3BC5F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35979776"/>
        <c:axId val="196418304"/>
      </c:barChart>
      <c:catAx>
        <c:axId val="235979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96418304"/>
        <c:crosses val="autoZero"/>
        <c:auto val="1"/>
        <c:lblAlgn val="ctr"/>
        <c:lblOffset val="100"/>
        <c:noMultiLvlLbl val="0"/>
      </c:catAx>
      <c:valAx>
        <c:axId val="196418304"/>
        <c:scaling>
          <c:orientation val="minMax"/>
          <c:max val="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Mass Concentration (µg m-3)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2359797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600"/>
      </a:pPr>
      <a:endParaRPr lang="en-US"/>
    </a:p>
  </c:txPr>
  <c:externalData r:id="rId2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0.05983</cdr:x>
      <cdr:y>0.52614</cdr:y>
    </cdr:from>
    <cdr:to>
      <cdr:x>0.98291</cdr:x>
      <cdr:y>0.52614</cdr:y>
    </cdr:to>
    <cdr:cxnSp macro="">
      <cdr:nvCxnSpPr>
        <cdr:cNvPr id="3" name="Straight Connector 2"/>
        <cdr:cNvCxnSpPr/>
      </cdr:nvCxnSpPr>
      <cdr:spPr>
        <a:xfrm xmlns:a="http://schemas.openxmlformats.org/drawingml/2006/main">
          <a:off x="533400" y="2445603"/>
          <a:ext cx="8229600" cy="0"/>
        </a:xfrm>
        <a:prstGeom xmlns:a="http://schemas.openxmlformats.org/drawingml/2006/main" prst="line">
          <a:avLst/>
        </a:prstGeom>
        <a:ln xmlns:a="http://schemas.openxmlformats.org/drawingml/2006/main" w="38100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3F7A6C-D345-4492-BFB9-A1931FAA4F07}" type="datetimeFigureOut">
              <a:rPr lang="en-US" smtClean="0"/>
              <a:t>10/23/2016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A504C8-9747-470C-8C0F-06FD78495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332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(Potential</a:t>
            </a:r>
            <a:r>
              <a:rPr lang="en-US" baseline="0" dirty="0" smtClean="0"/>
              <a:t> things to point out):</a:t>
            </a:r>
            <a:endParaRPr lang="en-US" dirty="0" smtClean="0"/>
          </a:p>
          <a:p>
            <a:r>
              <a:rPr lang="en-US" dirty="0" smtClean="0"/>
              <a:t>Note how some</a:t>
            </a:r>
            <a:r>
              <a:rPr lang="en-US" baseline="0" dirty="0" smtClean="0"/>
              <a:t> emissions increase for certain sectors and pollutants.</a:t>
            </a:r>
          </a:p>
          <a:p>
            <a:r>
              <a:rPr lang="en-US" baseline="0" dirty="0" smtClean="0"/>
              <a:t>Increase in CNG in off-road causes OC and CO increase.</a:t>
            </a:r>
          </a:p>
          <a:p>
            <a:r>
              <a:rPr lang="en-US" baseline="0" dirty="0" smtClean="0"/>
              <a:t>More biomass based marine fuel consumption in BAU than </a:t>
            </a:r>
            <a:r>
              <a:rPr lang="en-US" baseline="0" dirty="0" err="1" smtClean="0"/>
              <a:t>GHGAi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Large metal reduction from vehicle brake wear reductions from electric vehicles.</a:t>
            </a:r>
          </a:p>
          <a:p>
            <a:endParaRPr lang="en-US" dirty="0" smtClean="0"/>
          </a:p>
          <a:p>
            <a:r>
              <a:rPr lang="en-US" dirty="0" smtClean="0"/>
              <a:t>Due</a:t>
            </a:r>
            <a:r>
              <a:rPr lang="en-US" baseline="0" dirty="0" smtClean="0"/>
              <a:t> to the large variable spatial distribution and abundance of these emissions, the PM2.5/ozone concentration look very different.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2CC3D-0E05-496F-9785-60B2EBAA186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537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Significant</a:t>
            </a:r>
            <a:r>
              <a:rPr lang="en-US" baseline="0" dirty="0" smtClean="0"/>
              <a:t> PM2.5 reductions nearly everywhere.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2CC3D-0E05-496F-9785-60B2EBAA186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985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PM2.5</a:t>
            </a:r>
            <a:r>
              <a:rPr lang="en-US" baseline="0" dirty="0" smtClean="0"/>
              <a:t> deaths decrease and O3 deaths increase, but O3 contributes only 2-4.4% of the deaths (as shown in the orange bars).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PM2.5</a:t>
            </a:r>
            <a:r>
              <a:rPr lang="en-US" baseline="0" dirty="0" smtClean="0"/>
              <a:t> and O3 attributed </a:t>
            </a:r>
            <a:r>
              <a:rPr lang="en-US" dirty="0" smtClean="0"/>
              <a:t>deaths would remain practically constant in the 2010 to 2050 BAU scenario.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shown in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 14a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it is estimated that roughly 6,400-10,600 people would die annually in the California 2050 BAU scenario due to exposure to PM</a:t>
            </a:r>
            <a:r>
              <a:rPr lang="en-US" sz="1200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2.5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O</a:t>
            </a:r>
            <a:r>
              <a:rPr lang="en-US" sz="1200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2050.  In the California GHG-Step scenario, total PM</a:t>
            </a:r>
            <a:r>
              <a:rPr lang="en-US" sz="1200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2.5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O</a:t>
            </a:r>
            <a:r>
              <a:rPr lang="en-US" sz="1200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mortality would decrease to 4,800-7,900 deaths annually (24-26% reduction). </a:t>
            </a:r>
            <a:endParaRPr lang="en-US" dirty="0" smtClean="0"/>
          </a:p>
          <a:p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Statewide there is a 24-26% lower mortality rate, 14.59-23.81 versus 19.25-32.16 deaths per 100k, in the 2050 GHG-Step scenario compared to the BAU scenario.  The 2050 GHG-Step statewide PM</a:t>
            </a:r>
            <a:r>
              <a:rPr lang="en-US" sz="1200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2.5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O</a:t>
            </a:r>
            <a:r>
              <a:rPr lang="en-US" sz="1200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mortality rate is ~54-56% lower than the 2010 base scenario.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2CC3D-0E05-496F-9785-60B2EBAA186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4756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</a:t>
            </a:r>
            <a:r>
              <a:rPr lang="en-US" baseline="0" dirty="0" smtClean="0"/>
              <a:t> the decline in O3 in the SJV counties.</a:t>
            </a:r>
          </a:p>
          <a:p>
            <a:r>
              <a:rPr lang="en-US" baseline="0" dirty="0" smtClean="0"/>
              <a:t>Downwind LA counties of Riverside and San Bernardino continue to have high number of summer exceedance days.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2CC3D-0E05-496F-9785-60B2EBAA186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122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461D2-C33F-8241-95BD-D58FDD3C28F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3395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Increases of O3 occur in NOx-saturated urban city centers in the </a:t>
            </a:r>
            <a:r>
              <a:rPr lang="en-US" dirty="0" err="1" smtClean="0"/>
              <a:t>GHGAi</a:t>
            </a:r>
            <a:r>
              <a:rPr lang="en-US" dirty="0" smtClean="0"/>
              <a:t> scenario due to reduction of NOx</a:t>
            </a:r>
            <a:r>
              <a:rPr lang="en-US" baseline="0" dirty="0" smtClean="0"/>
              <a:t> emissions.</a:t>
            </a:r>
          </a:p>
          <a:p>
            <a:r>
              <a:rPr lang="en-US" baseline="0" dirty="0" smtClean="0"/>
              <a:t>Note how low the overall annual average of O3 is projected to be.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2CC3D-0E05-496F-9785-60B2EBAA186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379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Largest reductions in the particulate ultrafine size range, indicative of combustion emission</a:t>
            </a:r>
            <a:r>
              <a:rPr lang="en-US" baseline="0" dirty="0" smtClean="0"/>
              <a:t> particulate mode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2CC3D-0E05-496F-9785-60B2EBAA186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898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161F6-1B42-40F1-85E8-868B8C784E39}" type="datetimeFigureOut">
              <a:rPr lang="en-US" smtClean="0"/>
              <a:t>10/23/2016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6E1D8-32C1-490F-987B-91EBEE865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43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161F6-1B42-40F1-85E8-868B8C784E39}" type="datetimeFigureOut">
              <a:rPr lang="en-US" smtClean="0"/>
              <a:t>10/23/2016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6E1D8-32C1-490F-987B-91EBEE865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885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161F6-1B42-40F1-85E8-868B8C784E39}" type="datetimeFigureOut">
              <a:rPr lang="en-US" smtClean="0"/>
              <a:t>10/23/2016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6E1D8-32C1-490F-987B-91EBEE865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8173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61069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4720" y="1063416"/>
            <a:ext cx="2946866" cy="576262"/>
          </a:xfrm>
        </p:spPr>
        <p:txBody>
          <a:bodyPr anchor="ctr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24720" y="1654292"/>
            <a:ext cx="2927350" cy="45057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45363" y="1078030"/>
            <a:ext cx="2936241" cy="576262"/>
          </a:xfrm>
        </p:spPr>
        <p:txBody>
          <a:bodyPr anchor="ctr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45363" y="1654292"/>
            <a:ext cx="2946794" cy="45057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44878" y="1078030"/>
            <a:ext cx="2932113" cy="576262"/>
          </a:xfrm>
        </p:spPr>
        <p:txBody>
          <a:bodyPr anchor="ctr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96957" y="1654292"/>
            <a:ext cx="2932113" cy="45057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98399" y="2037347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634484" y="2037347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24775-E6CB-43C1-BF1A-0A592D6E01BF}" type="datetimeFigureOut">
              <a:rPr lang="en-US" smtClean="0"/>
              <a:t>10/23/2016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4E550-B8FB-4F23-8B27-BB0047BE3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848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161F6-1B42-40F1-85E8-868B8C784E39}" type="datetimeFigureOut">
              <a:rPr lang="en-US" smtClean="0"/>
              <a:t>10/23/2016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6E1D8-32C1-490F-987B-91EBEE865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531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161F6-1B42-40F1-85E8-868B8C784E39}" type="datetimeFigureOut">
              <a:rPr lang="en-US" smtClean="0"/>
              <a:t>10/23/2016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6E1D8-32C1-490F-987B-91EBEE865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955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161F6-1B42-40F1-85E8-868B8C784E39}" type="datetimeFigureOut">
              <a:rPr lang="en-US" smtClean="0"/>
              <a:t>10/23/2016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6E1D8-32C1-490F-987B-91EBEE865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63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161F6-1B42-40F1-85E8-868B8C784E39}" type="datetimeFigureOut">
              <a:rPr lang="en-US" smtClean="0"/>
              <a:t>10/23/2016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6E1D8-32C1-490F-987B-91EBEE865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479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161F6-1B42-40F1-85E8-868B8C784E39}" type="datetimeFigureOut">
              <a:rPr lang="en-US" smtClean="0"/>
              <a:t>10/23/2016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6E1D8-32C1-490F-987B-91EBEE865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317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161F6-1B42-40F1-85E8-868B8C784E39}" type="datetimeFigureOut">
              <a:rPr lang="en-US" smtClean="0"/>
              <a:t>10/23/2016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6E1D8-32C1-490F-987B-91EBEE865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188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161F6-1B42-40F1-85E8-868B8C784E39}" type="datetimeFigureOut">
              <a:rPr lang="en-US" smtClean="0"/>
              <a:t>10/23/2016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6E1D8-32C1-490F-987B-91EBEE865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824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161F6-1B42-40F1-85E8-868B8C784E39}" type="datetimeFigureOut">
              <a:rPr lang="en-US" smtClean="0"/>
              <a:t>10/23/2016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6E1D8-32C1-490F-987B-91EBEE865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176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2832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9161F6-1B42-40F1-85E8-868B8C784E39}" type="datetimeFigureOut">
              <a:rPr lang="en-US" smtClean="0"/>
              <a:t>10/23/2016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36E1D8-32C1-490F-987B-91EBEE865F3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6" descr="https://lh4.googleusercontent.com/-3iGkpkRdrrw/AAAAAAAAAAI/AAAAAAAAACg/FkZnWt8h8H8/photo.jp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379" y="1"/>
            <a:ext cx="1392620" cy="13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4672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Atmospheric </a:t>
            </a:r>
            <a:r>
              <a:rPr lang="en-US" dirty="0" smtClean="0"/>
              <a:t>Aerosol </a:t>
            </a:r>
            <a:r>
              <a:rPr lang="en-US" dirty="0"/>
              <a:t>M</a:t>
            </a:r>
            <a:r>
              <a:rPr lang="en-US" dirty="0" smtClean="0"/>
              <a:t>odeling </a:t>
            </a:r>
            <a:r>
              <a:rPr lang="en-US" dirty="0"/>
              <a:t>N</a:t>
            </a:r>
            <a:r>
              <a:rPr lang="en-US" dirty="0" smtClean="0"/>
              <a:t>eeds </a:t>
            </a:r>
            <a:r>
              <a:rPr lang="en-US" dirty="0"/>
              <a:t>for </a:t>
            </a:r>
            <a:r>
              <a:rPr lang="en-US" dirty="0" smtClean="0"/>
              <a:t>Next </a:t>
            </a:r>
            <a:r>
              <a:rPr lang="en-US" dirty="0"/>
              <a:t>G</a:t>
            </a:r>
            <a:r>
              <a:rPr lang="en-US" dirty="0" smtClean="0"/>
              <a:t>eneration </a:t>
            </a:r>
            <a:r>
              <a:rPr lang="en-US" dirty="0"/>
              <a:t>A</a:t>
            </a:r>
            <a:r>
              <a:rPr lang="en-US" dirty="0" smtClean="0"/>
              <a:t>ir </a:t>
            </a:r>
            <a:r>
              <a:rPr lang="en-US" dirty="0"/>
              <a:t>Q</a:t>
            </a:r>
            <a:r>
              <a:rPr lang="en-US" dirty="0" smtClean="0"/>
              <a:t>uality </a:t>
            </a:r>
            <a:r>
              <a:rPr lang="en-US" dirty="0"/>
              <a:t>M</a:t>
            </a:r>
            <a:r>
              <a:rPr lang="en-US" dirty="0" smtClean="0"/>
              <a:t>odels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Michael J. Kleeman, UC Davis</a:t>
            </a:r>
          </a:p>
          <a:p>
            <a:r>
              <a:rPr lang="en-US" dirty="0" smtClean="0"/>
              <a:t>CMAS Conference </a:t>
            </a:r>
          </a:p>
          <a:p>
            <a:r>
              <a:rPr lang="en-US" dirty="0" smtClean="0"/>
              <a:t>October 2016</a:t>
            </a:r>
            <a:endParaRPr lang="en-US" dirty="0"/>
          </a:p>
        </p:txBody>
      </p:sp>
      <p:pic>
        <p:nvPicPr>
          <p:cNvPr id="4" name="Picture 6" descr="ucdavis_seal_blue_lr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40164"/>
            <a:ext cx="2117836" cy="2117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 descr="https://lh4.googleusercontent.com/-3iGkpkRdrrw/AAAAAAAAAAI/AAAAAAAAACg/FkZnWt8h8H8/phot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166" y="4740164"/>
            <a:ext cx="2117834" cy="211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327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1617482"/>
            <a:ext cx="3429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Base CMAQ model vs. SOM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low yield=high NOx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high yield=low NOx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802" y="-152401"/>
            <a:ext cx="5620718" cy="6955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1955" y="6268824"/>
            <a:ext cx="5027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Source: S.H. </a:t>
            </a:r>
            <a:r>
              <a:rPr lang="en-US" sz="800" dirty="0" err="1"/>
              <a:t>Jathar</a:t>
            </a:r>
            <a:r>
              <a:rPr lang="en-US" sz="800" dirty="0"/>
              <a:t>,  C.D. </a:t>
            </a:r>
            <a:r>
              <a:rPr lang="en-US" sz="800" dirty="0" err="1"/>
              <a:t>Cappa</a:t>
            </a:r>
            <a:r>
              <a:rPr lang="en-US" sz="800" dirty="0"/>
              <a:t>, A.S. Wexler, and M.J. </a:t>
            </a:r>
            <a:r>
              <a:rPr lang="en-US" sz="800" dirty="0" err="1"/>
              <a:t>Kleeman</a:t>
            </a:r>
            <a:r>
              <a:rPr lang="en-US" sz="800" dirty="0"/>
              <a:t>. Simulating secondary organic aerosol in a regional air quality model using the statistical oxidation model – Part 1: Assessing the influence of constrained multi-generational ageing.  Atmospheric Chemistry and Physics, 16, 2309-2322, 2016.</a:t>
            </a:r>
          </a:p>
        </p:txBody>
      </p:sp>
    </p:spTree>
    <p:extLst>
      <p:ext uri="{BB962C8B-B14F-4D97-AF65-F5344CB8AC3E}">
        <p14:creationId xmlns:p14="http://schemas.microsoft.com/office/powerpoint/2010/main" val="163506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Diurnal Profiles of OA During SOAR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-19795" y="5913911"/>
            <a:ext cx="2893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Source: C.D. </a:t>
            </a:r>
            <a:r>
              <a:rPr lang="en-US" sz="800" dirty="0" err="1"/>
              <a:t>Cappa</a:t>
            </a:r>
            <a:r>
              <a:rPr lang="en-US" sz="800" dirty="0"/>
              <a:t>, S.H. </a:t>
            </a:r>
            <a:r>
              <a:rPr lang="en-US" sz="800" dirty="0" err="1"/>
              <a:t>Jathar</a:t>
            </a:r>
            <a:r>
              <a:rPr lang="en-US" sz="800" dirty="0"/>
              <a:t>,  M.J. </a:t>
            </a:r>
            <a:r>
              <a:rPr lang="en-US" sz="800" dirty="0" err="1"/>
              <a:t>Kleeman</a:t>
            </a:r>
            <a:r>
              <a:rPr lang="en-US" sz="800" dirty="0"/>
              <a:t>, K.S. Docherty, J.L. Jimenez, J.H. Seinfeld, and A.S. Wexler. Simulating secondary organic aerosol in a regional air quality model using the statistical oxidation model – Part 2: Assessing the influence of vapor wall losses.  Atmospheric Chemistry and Physics, 16, 3041-3059, 2016.</a:t>
            </a:r>
          </a:p>
        </p:txBody>
      </p:sp>
      <p:pic>
        <p:nvPicPr>
          <p:cNvPr id="8" name="Picture 7" descr="OA_to_deltaCO_6panel_Riverside_no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209" y="1462086"/>
            <a:ext cx="7875000" cy="52211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420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451728" y="1410569"/>
            <a:ext cx="7295905" cy="4782841"/>
            <a:chOff x="512348" y="875052"/>
            <a:chExt cx="7560037" cy="5231761"/>
          </a:xfrm>
        </p:grpSpPr>
        <p:grpSp>
          <p:nvGrpSpPr>
            <p:cNvPr id="5" name="Group 4"/>
            <p:cNvGrpSpPr/>
            <p:nvPr/>
          </p:nvGrpSpPr>
          <p:grpSpPr>
            <a:xfrm>
              <a:off x="512348" y="875052"/>
              <a:ext cx="7560037" cy="5231761"/>
              <a:chOff x="512348" y="875052"/>
              <a:chExt cx="7560037" cy="5231761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12348" y="875052"/>
                <a:ext cx="7560037" cy="4273736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 rot="18900000">
                <a:off x="666107" y="5436635"/>
                <a:ext cx="157330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 smtClean="0">
                    <a:latin typeface="Helvetica Neue" charset="0"/>
                    <a:ea typeface="Helvetica Neue" charset="0"/>
                    <a:cs typeface="Helvetica Neue" charset="0"/>
                  </a:rPr>
                  <a:t>Traditional</a:t>
                </a:r>
                <a:endParaRPr lang="en-US" sz="1600" dirty="0"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 rot="18900000">
                <a:off x="1380460" y="5436634"/>
                <a:ext cx="157330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 smtClean="0">
                    <a:latin typeface="Helvetica Neue" charset="0"/>
                    <a:ea typeface="Helvetica Neue" charset="0"/>
                    <a:cs typeface="Helvetica Neue" charset="0"/>
                  </a:rPr>
                  <a:t>SVPOA</a:t>
                </a:r>
                <a:endParaRPr lang="en-US" dirty="0"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 rot="18900000">
                <a:off x="2000427" y="5532778"/>
                <a:ext cx="18152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 smtClean="0">
                    <a:latin typeface="Helvetica Neue" charset="0"/>
                    <a:ea typeface="Helvetica Neue" charset="0"/>
                    <a:cs typeface="Helvetica Neue" charset="0"/>
                  </a:rPr>
                  <a:t>IVOC + SVPOA</a:t>
                </a:r>
                <a:endParaRPr lang="en-US" dirty="0"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 rot="18900000">
                <a:off x="2212314" y="5737481"/>
                <a:ext cx="24916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 smtClean="0">
                    <a:latin typeface="Helvetica Neue" charset="0"/>
                    <a:ea typeface="Helvetica Neue" charset="0"/>
                    <a:cs typeface="Helvetica Neue" charset="0"/>
                  </a:rPr>
                  <a:t>VWL + IVOC + SVPOA</a:t>
                </a:r>
                <a:endParaRPr lang="en-US" dirty="0"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 rot="18900000">
                <a:off x="3765217" y="5410256"/>
                <a:ext cx="157330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 smtClean="0">
                    <a:latin typeface="Helvetica Neue" charset="0"/>
                    <a:ea typeface="Helvetica Neue" charset="0"/>
                    <a:cs typeface="Helvetica Neue" charset="0"/>
                  </a:rPr>
                  <a:t>Traditional</a:t>
                </a:r>
                <a:endParaRPr lang="en-US" dirty="0"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 rot="18900000">
                <a:off x="4564431" y="5411211"/>
                <a:ext cx="157330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 smtClean="0">
                    <a:latin typeface="Helvetica Neue" charset="0"/>
                    <a:ea typeface="Helvetica Neue" charset="0"/>
                    <a:cs typeface="Helvetica Neue" charset="0"/>
                  </a:rPr>
                  <a:t>SVPOA</a:t>
                </a:r>
                <a:endParaRPr lang="en-US" dirty="0"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 rot="18900000">
                <a:off x="5192093" y="5448173"/>
                <a:ext cx="17626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 smtClean="0">
                    <a:latin typeface="Helvetica Neue" charset="0"/>
                    <a:ea typeface="Helvetica Neue" charset="0"/>
                    <a:cs typeface="Helvetica Neue" charset="0"/>
                  </a:rPr>
                  <a:t>IVOC + SVPOA</a:t>
                </a:r>
                <a:endParaRPr lang="en-US" dirty="0"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 rot="18900000">
                <a:off x="5373655" y="5718439"/>
                <a:ext cx="25270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mtClean="0">
                    <a:latin typeface="Helvetica Neue" charset="0"/>
                    <a:ea typeface="Helvetica Neue" charset="0"/>
                    <a:cs typeface="Helvetica Neue" charset="0"/>
                  </a:rPr>
                  <a:t>VWL + IVOC </a:t>
                </a:r>
                <a:r>
                  <a:rPr lang="en-US" dirty="0" smtClean="0">
                    <a:latin typeface="Helvetica Neue" charset="0"/>
                    <a:ea typeface="Helvetica Neue" charset="0"/>
                    <a:cs typeface="Helvetica Neue" charset="0"/>
                  </a:rPr>
                  <a:t>+ SVPOA</a:t>
                </a:r>
                <a:endParaRPr lang="en-US" dirty="0"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  <p:sp>
          <p:nvSpPr>
            <p:cNvPr id="26" name="Left-Right Arrow 25"/>
            <p:cNvSpPr/>
            <p:nvPr/>
          </p:nvSpPr>
          <p:spPr>
            <a:xfrm>
              <a:off x="1537189" y="4400287"/>
              <a:ext cx="2987040" cy="403999"/>
            </a:xfrm>
            <a:prstGeom prst="leftRightArrow">
              <a:avLst>
                <a:gd name="adj1" fmla="val 72472"/>
                <a:gd name="adj2" fmla="val 81626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334919" y="4394466"/>
              <a:ext cx="13797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Low NO</a:t>
              </a:r>
              <a:r>
                <a:rPr lang="en-US" baseline="-25000" dirty="0" smtClean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x</a:t>
              </a:r>
              <a:endParaRPr lang="en-US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28" name="Left-Right Arrow 27"/>
            <p:cNvSpPr/>
            <p:nvPr/>
          </p:nvSpPr>
          <p:spPr>
            <a:xfrm>
              <a:off x="4722349" y="4392806"/>
              <a:ext cx="2971800" cy="411480"/>
            </a:xfrm>
            <a:prstGeom prst="leftRightArrow">
              <a:avLst>
                <a:gd name="adj1" fmla="val 72472"/>
                <a:gd name="adj2" fmla="val 81626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531905" y="4400287"/>
              <a:ext cx="13431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High NO</a:t>
              </a:r>
              <a:r>
                <a:rPr lang="en-US" baseline="-25000" dirty="0" smtClean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x</a:t>
              </a:r>
              <a:endParaRPr lang="en-US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922940" y="1882396"/>
            <a:ext cx="3269060" cy="2594670"/>
            <a:chOff x="8723429" y="900660"/>
            <a:chExt cx="3269060" cy="2594670"/>
          </a:xfrm>
        </p:grpSpPr>
        <p:sp>
          <p:nvSpPr>
            <p:cNvPr id="30" name="Rectangle 29"/>
            <p:cNvSpPr/>
            <p:nvPr/>
          </p:nvSpPr>
          <p:spPr>
            <a:xfrm>
              <a:off x="8723429" y="2060952"/>
              <a:ext cx="274320" cy="274320"/>
            </a:xfrm>
            <a:prstGeom prst="rect">
              <a:avLst/>
            </a:prstGeom>
            <a:solidFill>
              <a:srgbClr val="0072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Baskerville" charset="0"/>
                <a:ea typeface="Baskerville" charset="0"/>
                <a:cs typeface="Baskerville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8723430" y="1496806"/>
              <a:ext cx="274320" cy="274320"/>
            </a:xfrm>
            <a:prstGeom prst="rect">
              <a:avLst/>
            </a:prstGeom>
            <a:solidFill>
              <a:srgbClr val="74A8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Baskerville" charset="0"/>
                <a:ea typeface="Baskerville" charset="0"/>
                <a:cs typeface="Baskerville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8723430" y="2624864"/>
              <a:ext cx="274320" cy="27432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Baskerville" charset="0"/>
                <a:ea typeface="Baskerville" charset="0"/>
                <a:cs typeface="Baskerville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8723429" y="963555"/>
              <a:ext cx="274320" cy="274320"/>
            </a:xfrm>
            <a:prstGeom prst="rect">
              <a:avLst/>
            </a:prstGeom>
            <a:solidFill>
              <a:srgbClr val="EEED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Baskerville" charset="0"/>
                <a:ea typeface="Baskerville" charset="0"/>
                <a:cs typeface="Baskerville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8723430" y="3142726"/>
              <a:ext cx="274320" cy="2743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Baskerville" charset="0"/>
                <a:ea typeface="Baskerville" charset="0"/>
                <a:cs typeface="Baskerville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997750" y="900660"/>
              <a:ext cx="18542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Helvetica Neue" charset="0"/>
                  <a:ea typeface="Helvetica Neue" charset="0"/>
                  <a:cs typeface="Helvetica Neue" charset="0"/>
                </a:rPr>
                <a:t>Biogenic SOA</a:t>
              </a:r>
              <a:endParaRPr lang="en-US" sz="20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997749" y="1449300"/>
              <a:ext cx="29947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Helvetica Neue" charset="0"/>
                  <a:ea typeface="Helvetica Neue" charset="0"/>
                  <a:cs typeface="Helvetica Neue" charset="0"/>
                </a:rPr>
                <a:t>Alkane </a:t>
              </a:r>
              <a:r>
                <a:rPr lang="en-US" sz="2000" smtClean="0">
                  <a:latin typeface="Helvetica Neue" charset="0"/>
                  <a:ea typeface="Helvetica Neue" charset="0"/>
                  <a:cs typeface="Helvetica Neue" charset="0"/>
                </a:rPr>
                <a:t>&amp; Aromatic </a:t>
              </a:r>
              <a:r>
                <a:rPr lang="en-US" sz="2000" dirty="0" smtClean="0">
                  <a:latin typeface="Helvetica Neue" charset="0"/>
                  <a:ea typeface="Helvetica Neue" charset="0"/>
                  <a:cs typeface="Helvetica Neue" charset="0"/>
                </a:rPr>
                <a:t>SOA</a:t>
              </a:r>
              <a:endParaRPr lang="en-US" sz="20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997749" y="1997940"/>
              <a:ext cx="206890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Helvetica Neue" charset="0"/>
                  <a:ea typeface="Helvetica Neue" charset="0"/>
                  <a:cs typeface="Helvetica Neue" charset="0"/>
                </a:rPr>
                <a:t>IVOC SOA</a:t>
              </a:r>
              <a:endParaRPr lang="en-US" sz="20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997749" y="2546580"/>
              <a:ext cx="276868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Helvetica Neue" charset="0"/>
                  <a:ea typeface="Helvetica Neue" charset="0"/>
                  <a:cs typeface="Helvetica Neue" charset="0"/>
                </a:rPr>
                <a:t>Oxygenated POA</a:t>
              </a:r>
              <a:endParaRPr lang="en-US" sz="20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997749" y="3095220"/>
              <a:ext cx="206890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Helvetica Neue" charset="0"/>
                  <a:ea typeface="Helvetica Neue" charset="0"/>
                  <a:cs typeface="Helvetica Neue" charset="0"/>
                </a:rPr>
                <a:t>POA</a:t>
              </a:r>
              <a:endParaRPr lang="en-US" sz="20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8233265" y="5165464"/>
            <a:ext cx="3994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Baskerville" charset="0"/>
                <a:ea typeface="Baskerville" charset="0"/>
                <a:cs typeface="Baskerville" charset="0"/>
              </a:rPr>
              <a:t>Los Angeles </a:t>
            </a:r>
            <a:r>
              <a:rPr lang="en-US" sz="2400" dirty="0">
                <a:latin typeface="Baskerville" charset="0"/>
                <a:ea typeface="Baskerville" charset="0"/>
                <a:cs typeface="Baskerville" charset="0"/>
              </a:rPr>
              <a:t>(</a:t>
            </a:r>
            <a:r>
              <a:rPr lang="en-US" sz="2400" dirty="0" smtClean="0">
                <a:latin typeface="Baskerville" charset="0"/>
                <a:ea typeface="Baskerville" charset="0"/>
                <a:cs typeface="Baskerville" charset="0"/>
              </a:rPr>
              <a:t>2-week average - July 20</a:t>
            </a:r>
            <a:r>
              <a:rPr lang="en-US" sz="2400" baseline="30000" dirty="0" smtClean="0">
                <a:latin typeface="Baskerville" charset="0"/>
                <a:ea typeface="Baskerville" charset="0"/>
                <a:cs typeface="Baskerville" charset="0"/>
              </a:rPr>
              <a:t>th</a:t>
            </a:r>
            <a:r>
              <a:rPr lang="en-US" sz="2400" dirty="0" smtClean="0">
                <a:latin typeface="Baskerville" charset="0"/>
                <a:ea typeface="Baskerville" charset="0"/>
                <a:cs typeface="Baskerville" charset="0"/>
              </a:rPr>
              <a:t> to August 2</a:t>
            </a:r>
            <a:r>
              <a:rPr lang="en-US" sz="2400" baseline="30000" dirty="0" smtClean="0">
                <a:latin typeface="Baskerville" charset="0"/>
                <a:ea typeface="Baskerville" charset="0"/>
                <a:cs typeface="Baskerville" charset="0"/>
              </a:rPr>
              <a:t>nd</a:t>
            </a:r>
            <a:r>
              <a:rPr lang="en-US" sz="2400" dirty="0" smtClean="0">
                <a:latin typeface="Baskerville" charset="0"/>
                <a:ea typeface="Baskerville" charset="0"/>
                <a:cs typeface="Baskerville" charset="0"/>
              </a:rPr>
              <a:t> 2005)</a:t>
            </a:r>
            <a:endParaRPr lang="en-US" sz="2400" dirty="0"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A554F-A428-824D-B4C9-E8F70AD3870A}" type="slidenum">
              <a:rPr lang="en-US" sz="2000" smtClean="0"/>
              <a:t>12</a:t>
            </a:fld>
            <a:endParaRPr lang="en-US" sz="2000"/>
          </a:p>
        </p:txBody>
      </p:sp>
      <p:sp>
        <p:nvSpPr>
          <p:cNvPr id="31" name="TextBox 30"/>
          <p:cNvSpPr txBox="1"/>
          <p:nvPr/>
        </p:nvSpPr>
        <p:spPr>
          <a:xfrm>
            <a:off x="450688" y="48950"/>
            <a:ext cx="114195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2800" dirty="0" smtClean="0">
                <a:latin typeface="Baskerville" charset="0"/>
                <a:ea typeface="Baskerville" charset="0"/>
                <a:cs typeface="Baskerville" charset="0"/>
              </a:rPr>
              <a:t>Primary emissions still dominate organic aerosol (OA)</a:t>
            </a:r>
          </a:p>
          <a:p>
            <a:pPr marL="342900" indent="-342900">
              <a:buFont typeface="Wingdings" charset="2"/>
              <a:buChar char="§"/>
            </a:pPr>
            <a:r>
              <a:rPr lang="en-US" sz="2800" dirty="0" smtClean="0">
                <a:latin typeface="Baskerville" charset="0"/>
                <a:ea typeface="Baskerville" charset="0"/>
                <a:cs typeface="Baskerville" charset="0"/>
              </a:rPr>
              <a:t>Accounting for vapor wall losses is important only in low NO</a:t>
            </a:r>
            <a:r>
              <a:rPr lang="en-US" sz="2800" baseline="-25000" dirty="0" smtClean="0">
                <a:latin typeface="Baskerville" charset="0"/>
                <a:ea typeface="Baskerville" charset="0"/>
                <a:cs typeface="Baskerville" charset="0"/>
              </a:rPr>
              <a:t>x</a:t>
            </a:r>
            <a:r>
              <a:rPr lang="en-US" sz="2800" dirty="0" smtClean="0">
                <a:latin typeface="Baskerville" charset="0"/>
                <a:ea typeface="Baskerville" charset="0"/>
                <a:cs typeface="Baskerville" charset="0"/>
              </a:rPr>
              <a:t> environments</a:t>
            </a:r>
            <a:endParaRPr lang="en-US" sz="2800" dirty="0"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-19795" y="6356349"/>
            <a:ext cx="82530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Source: </a:t>
            </a:r>
            <a:r>
              <a:rPr lang="en-US" sz="800" dirty="0" smtClean="0"/>
              <a:t>A.  </a:t>
            </a:r>
            <a:r>
              <a:rPr lang="en-US" sz="800" dirty="0" err="1" smtClean="0"/>
              <a:t>Akherati</a:t>
            </a:r>
            <a:r>
              <a:rPr lang="en-US" sz="800" dirty="0" smtClean="0"/>
              <a:t>, C.D</a:t>
            </a:r>
            <a:r>
              <a:rPr lang="en-US" sz="800" dirty="0"/>
              <a:t>. </a:t>
            </a:r>
            <a:r>
              <a:rPr lang="en-US" sz="800" dirty="0" err="1"/>
              <a:t>Cappa</a:t>
            </a:r>
            <a:r>
              <a:rPr lang="en-US" sz="800" dirty="0"/>
              <a:t>, </a:t>
            </a:r>
            <a:r>
              <a:rPr lang="en-US" sz="800" dirty="0" smtClean="0"/>
              <a:t>M.J</a:t>
            </a:r>
            <a:r>
              <a:rPr lang="en-US" sz="800" dirty="0"/>
              <a:t>. Kleeman, S.H. </a:t>
            </a:r>
            <a:r>
              <a:rPr lang="en-US" sz="800" dirty="0" err="1" smtClean="0"/>
              <a:t>Jathar</a:t>
            </a:r>
            <a:r>
              <a:rPr lang="en-US" sz="800" dirty="0" smtClean="0"/>
              <a:t>. Simulating </a:t>
            </a:r>
            <a:r>
              <a:rPr lang="en-US" sz="800" dirty="0"/>
              <a:t>secondary organic aerosol in a regional air quality model using the statistical oxidation model – Part </a:t>
            </a:r>
            <a:r>
              <a:rPr lang="en-US" sz="800" dirty="0" smtClean="0"/>
              <a:t>3: </a:t>
            </a:r>
            <a:r>
              <a:rPr lang="en-US" sz="800" dirty="0"/>
              <a:t>Assessing the influence of </a:t>
            </a:r>
            <a:r>
              <a:rPr lang="en-US" sz="800" dirty="0" smtClean="0"/>
              <a:t>primary organic aerosol volatility.  </a:t>
            </a:r>
            <a:r>
              <a:rPr lang="en-US" sz="800" dirty="0"/>
              <a:t>Atmospheric Chemistry and Physics, </a:t>
            </a:r>
            <a:r>
              <a:rPr lang="en-US" sz="800" dirty="0" smtClean="0"/>
              <a:t>in preparation, </a:t>
            </a:r>
            <a:r>
              <a:rPr lang="en-US" sz="800" dirty="0"/>
              <a:t>2016.</a:t>
            </a:r>
          </a:p>
        </p:txBody>
      </p:sp>
    </p:spTree>
    <p:extLst>
      <p:ext uri="{BB962C8B-B14F-4D97-AF65-F5344CB8AC3E}">
        <p14:creationId xmlns:p14="http://schemas.microsoft.com/office/powerpoint/2010/main" val="381857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F95F7-7CF2-9446-B2F7-A696615C75CE}" type="slidenum">
              <a:rPr lang="en-US" sz="2000" smtClean="0"/>
              <a:t>13</a:t>
            </a:fld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40019" y="1088967"/>
            <a:ext cx="6913681" cy="57690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884445" y="3401072"/>
                <a:ext cx="2906349" cy="50911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mr-IN" sz="1600" i="1" smtClean="0">
                              <a:latin typeface="Cambria Math" panose="02040503050406030204" pitchFamily="18" charset="0"/>
                              <a:ea typeface="Helvetica" charset="0"/>
                              <a:cs typeface="Helvetica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m:t>SOA</m:t>
                          </m:r>
                          <m:r>
                            <a:rPr lang="en-US" sz="1600" b="0" i="0" smtClean="0"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1600" b="0" i="0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m:t>with</m:t>
                          </m:r>
                          <m:r>
                            <a:rPr lang="en-US" sz="1600" b="0" i="0" smtClean="0"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m:t>vapor</m:t>
                          </m:r>
                          <m:r>
                            <a:rPr lang="en-US" sz="1600" b="0" i="0" smtClean="0"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m:t>wall</m:t>
                          </m:r>
                          <m:r>
                            <a:rPr lang="en-US" sz="1600" b="0" i="0" smtClean="0"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m:t>loss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1600" b="0" i="0"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m:t>SOA</m:t>
                          </m:r>
                          <m:r>
                            <a:rPr lang="en-US" sz="1600" b="0" i="0"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1600" b="0" i="0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m:t>without</m:t>
                          </m:r>
                          <m:r>
                            <a:rPr lang="en-US" sz="1600" b="0" i="0"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1600" b="0" i="0"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m:t>vapor</m:t>
                          </m:r>
                          <m:r>
                            <a:rPr lang="en-US" sz="1600" b="0" i="0"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1600" b="0" i="0"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m:t>wall</m:t>
                          </m:r>
                          <m:r>
                            <a:rPr lang="en-US" sz="1600" b="0" i="0"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1600" b="0" i="0">
                              <a:latin typeface="Cambria Math" charset="0"/>
                              <a:ea typeface="Helvetica" charset="0"/>
                              <a:cs typeface="Helvetica" charset="0"/>
                            </a:rPr>
                            <m:t>loss</m:t>
                          </m:r>
                        </m:den>
                      </m:f>
                    </m:oMath>
                  </m:oMathPara>
                </a14:m>
                <a:endParaRPr lang="en-US" sz="1600" dirty="0"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445" y="3401072"/>
                <a:ext cx="2906349" cy="50911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394610" y="151577"/>
            <a:ext cx="116722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§"/>
            </a:pPr>
            <a:r>
              <a:rPr lang="en-US" sz="4000" dirty="0" smtClean="0">
                <a:latin typeface="Baskerville" charset="0"/>
                <a:ea typeface="Baskerville" charset="0"/>
                <a:cs typeface="Baskerville" charset="0"/>
              </a:rPr>
              <a:t>In high NO</a:t>
            </a:r>
            <a:r>
              <a:rPr lang="en-US" sz="4000" baseline="-25000" dirty="0" smtClean="0">
                <a:latin typeface="Baskerville" charset="0"/>
                <a:ea typeface="Baskerville" charset="0"/>
                <a:cs typeface="Baskerville" charset="0"/>
              </a:rPr>
              <a:t>x</a:t>
            </a:r>
            <a:r>
              <a:rPr lang="en-US" sz="4000" dirty="0" smtClean="0">
                <a:latin typeface="Baskerville" charset="0"/>
                <a:ea typeface="Baskerville" charset="0"/>
                <a:cs typeface="Baskerville" charset="0"/>
              </a:rPr>
              <a:t> regions, ~30% enhancement in </a:t>
            </a:r>
            <a:br>
              <a:rPr lang="en-US" sz="4000" dirty="0" smtClean="0">
                <a:latin typeface="Baskerville" charset="0"/>
                <a:ea typeface="Baskerville" charset="0"/>
                <a:cs typeface="Baskerville" charset="0"/>
              </a:rPr>
            </a:br>
            <a:r>
              <a:rPr lang="en-US" sz="4000" dirty="0" smtClean="0">
                <a:latin typeface="Baskerville" charset="0"/>
                <a:ea typeface="Baskerville" charset="0"/>
                <a:cs typeface="Baskerville" charset="0"/>
              </a:rPr>
              <a:t>domain-wide OA  </a:t>
            </a:r>
            <a:endParaRPr lang="en-US" sz="4000" dirty="0">
              <a:latin typeface="Baskerville" charset="0"/>
              <a:ea typeface="Baskerville" charset="0"/>
              <a:cs typeface="Baskerville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951074" y="2057683"/>
            <a:ext cx="2231127" cy="732447"/>
            <a:chOff x="6951074" y="2057683"/>
            <a:chExt cx="2231127" cy="732447"/>
          </a:xfrm>
        </p:grpSpPr>
        <p:sp>
          <p:nvSpPr>
            <p:cNvPr id="12" name="TextBox 11"/>
            <p:cNvSpPr txBox="1"/>
            <p:nvPr/>
          </p:nvSpPr>
          <p:spPr>
            <a:xfrm>
              <a:off x="7178589" y="2057683"/>
              <a:ext cx="20036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Helvetica Neue" charset="0"/>
                  <a:ea typeface="Helvetica Neue" charset="0"/>
                  <a:cs typeface="Helvetica Neue" charset="0"/>
                </a:rPr>
                <a:t>l</a:t>
              </a:r>
              <a:r>
                <a:rPr lang="en-US" sz="2000" dirty="0" smtClean="0">
                  <a:latin typeface="Helvetica Neue" charset="0"/>
                  <a:ea typeface="Helvetica Neue" charset="0"/>
                  <a:cs typeface="Helvetica Neue" charset="0"/>
                </a:rPr>
                <a:t>ow NO</a:t>
              </a:r>
              <a:r>
                <a:rPr lang="en-US" sz="2000" baseline="-25000" dirty="0" smtClean="0">
                  <a:latin typeface="Helvetica Neue" charset="0"/>
                  <a:ea typeface="Helvetica Neue" charset="0"/>
                  <a:cs typeface="Helvetica Neue" charset="0"/>
                </a:rPr>
                <a:t>x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952232" y="2149888"/>
              <a:ext cx="226357" cy="224768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951074" y="2474252"/>
              <a:ext cx="227515" cy="22763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178589" y="2390020"/>
              <a:ext cx="20036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Helvetica Neue" charset="0"/>
                  <a:ea typeface="Helvetica Neue" charset="0"/>
                  <a:cs typeface="Helvetica Neue" charset="0"/>
                </a:rPr>
                <a:t>high NO</a:t>
              </a:r>
              <a:r>
                <a:rPr lang="en-US" sz="2000" baseline="-25000" dirty="0" smtClean="0">
                  <a:latin typeface="Helvetica Neue" charset="0"/>
                  <a:ea typeface="Helvetica Neue" charset="0"/>
                  <a:cs typeface="Helvetica Neue" charset="0"/>
                </a:rPr>
                <a:t>x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-19795" y="5918200"/>
            <a:ext cx="3810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Source: </a:t>
            </a:r>
            <a:r>
              <a:rPr lang="en-US" sz="800" dirty="0" smtClean="0"/>
              <a:t>A.  </a:t>
            </a:r>
            <a:r>
              <a:rPr lang="en-US" sz="800" dirty="0" err="1" smtClean="0"/>
              <a:t>Akherati</a:t>
            </a:r>
            <a:r>
              <a:rPr lang="en-US" sz="800" dirty="0" smtClean="0"/>
              <a:t>, C.D</a:t>
            </a:r>
            <a:r>
              <a:rPr lang="en-US" sz="800" dirty="0"/>
              <a:t>. </a:t>
            </a:r>
            <a:r>
              <a:rPr lang="en-US" sz="800" dirty="0" err="1"/>
              <a:t>Cappa</a:t>
            </a:r>
            <a:r>
              <a:rPr lang="en-US" sz="800" dirty="0"/>
              <a:t>, </a:t>
            </a:r>
            <a:r>
              <a:rPr lang="en-US" sz="800" dirty="0" smtClean="0"/>
              <a:t>M.J</a:t>
            </a:r>
            <a:r>
              <a:rPr lang="en-US" sz="800" dirty="0"/>
              <a:t>. Kleeman, S.H. </a:t>
            </a:r>
            <a:r>
              <a:rPr lang="en-US" sz="800" dirty="0" err="1" smtClean="0"/>
              <a:t>Jathar</a:t>
            </a:r>
            <a:r>
              <a:rPr lang="en-US" sz="800" dirty="0" smtClean="0"/>
              <a:t>. Simulating </a:t>
            </a:r>
            <a:r>
              <a:rPr lang="en-US" sz="800" dirty="0"/>
              <a:t>secondary organic aerosol in a regional air quality model using the statistical oxidation model – Part </a:t>
            </a:r>
            <a:r>
              <a:rPr lang="en-US" sz="800" dirty="0" smtClean="0"/>
              <a:t>3: </a:t>
            </a:r>
            <a:r>
              <a:rPr lang="en-US" sz="800" dirty="0"/>
              <a:t>Assessing the influence of </a:t>
            </a:r>
            <a:r>
              <a:rPr lang="en-US" sz="800" dirty="0" smtClean="0"/>
              <a:t>primary organic aerosol volatility.  </a:t>
            </a:r>
            <a:r>
              <a:rPr lang="en-US" sz="800" dirty="0"/>
              <a:t>Atmospheric Chemistry and Physics, </a:t>
            </a:r>
            <a:r>
              <a:rPr lang="en-US" sz="800" dirty="0" smtClean="0"/>
              <a:t>in preparation, </a:t>
            </a:r>
            <a:r>
              <a:rPr lang="en-US" sz="800" dirty="0"/>
              <a:t>2016.</a:t>
            </a:r>
          </a:p>
        </p:txBody>
      </p:sp>
    </p:spTree>
    <p:extLst>
      <p:ext uri="{BB962C8B-B14F-4D97-AF65-F5344CB8AC3E}">
        <p14:creationId xmlns:p14="http://schemas.microsoft.com/office/powerpoint/2010/main" val="251261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Ultrafine Particle Predictions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Toxicologists find that ultrafine particles are harmful</a:t>
            </a:r>
          </a:p>
          <a:p>
            <a:r>
              <a:rPr lang="en-US" dirty="0" smtClean="0"/>
              <a:t>Epidemiologists have difficult time finding associations between ultrafine particles and public health</a:t>
            </a:r>
          </a:p>
          <a:p>
            <a:r>
              <a:rPr lang="en-US" dirty="0" smtClean="0"/>
              <a:t>Expand investigations to include other metrics of ultrafine particles such as PM0.1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01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152400"/>
            <a:ext cx="10972800" cy="1143000"/>
          </a:xfrm>
        </p:spPr>
        <p:txBody>
          <a:bodyPr/>
          <a:lstStyle/>
          <a:p>
            <a:r>
              <a:rPr lang="en-US" dirty="0" smtClean="0"/>
              <a:t>UFP number is most widely used metric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7725" y="1384462"/>
            <a:ext cx="10972800" cy="4525963"/>
          </a:xfrm>
        </p:spPr>
        <p:txBody>
          <a:bodyPr/>
          <a:lstStyle/>
          <a:p>
            <a:r>
              <a:rPr lang="en-US" dirty="0" smtClean="0"/>
              <a:t>UFP number is easy to measure with commercial instruments but may not be the “best” UFP metric for health effects</a:t>
            </a:r>
          </a:p>
          <a:p>
            <a:r>
              <a:rPr lang="en-US" dirty="0" smtClean="0"/>
              <a:t>PM0.1 is better correlated with particle surface area</a:t>
            </a:r>
            <a:endParaRPr lang="en-US" dirty="0"/>
          </a:p>
        </p:txBody>
      </p:sp>
      <p:pic>
        <p:nvPicPr>
          <p:cNvPr id="4" name="Picture 2" descr="SAC M-N-SA Abstract ART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074640"/>
            <a:ext cx="6299200" cy="3783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839200" y="5580728"/>
            <a:ext cx="33528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Source</a:t>
            </a:r>
            <a:r>
              <a:rPr lang="en-US" sz="1100" dirty="0"/>
              <a:t>: 2013 T. </a:t>
            </a:r>
            <a:r>
              <a:rPr lang="en-US" sz="1100" dirty="0" err="1"/>
              <a:t>Kuwayama</a:t>
            </a:r>
            <a:r>
              <a:rPr lang="en-US" sz="1100" dirty="0"/>
              <a:t>, C.R. </a:t>
            </a:r>
            <a:r>
              <a:rPr lang="en-US" sz="1100" dirty="0" err="1"/>
              <a:t>Ruehl</a:t>
            </a:r>
            <a:r>
              <a:rPr lang="en-US" sz="1100" dirty="0"/>
              <a:t>, and M.J. </a:t>
            </a:r>
            <a:r>
              <a:rPr lang="en-US" sz="1100" dirty="0" err="1"/>
              <a:t>Kleeman</a:t>
            </a:r>
            <a:r>
              <a:rPr lang="en-US" sz="1100" dirty="0"/>
              <a:t>.  Daily Trends and Source Apportionment of Ultrafine Particulate Mass (PM0.1) over and Annual Cycle in a Typical California City.  Environmental Science and Technology, dx.doi.org/10.1021/es403235c..</a:t>
            </a:r>
          </a:p>
        </p:txBody>
      </p:sp>
    </p:spTree>
    <p:extLst>
      <p:ext uri="{BB962C8B-B14F-4D97-AF65-F5344CB8AC3E}">
        <p14:creationId xmlns:p14="http://schemas.microsoft.com/office/powerpoint/2010/main" val="1147522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57400"/>
            <a:ext cx="5181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UFP Gradients are sharper than PM2.5 Gradients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3600" dirty="0" smtClean="0">
                <a:solidFill>
                  <a:srgbClr val="FF0000"/>
                </a:solidFill>
              </a:rPr>
              <a:t>The central site monitor strategy employed for PM2.5 will be difficult to use for UFP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86451" y="224"/>
            <a:ext cx="5899149" cy="6850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04802" y="5581472"/>
            <a:ext cx="53847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Source: Ying, Q. Lu J., </a:t>
            </a:r>
            <a:r>
              <a:rPr lang="en-US" sz="1200" dirty="0" err="1" smtClean="0"/>
              <a:t>Kaduwela</a:t>
            </a:r>
            <a:r>
              <a:rPr lang="en-US" sz="1200" dirty="0" smtClean="0"/>
              <a:t>, A. and </a:t>
            </a:r>
            <a:r>
              <a:rPr lang="en-US" sz="1200" dirty="0" err="1" smtClean="0"/>
              <a:t>Kleeman</a:t>
            </a:r>
            <a:r>
              <a:rPr lang="en-US" sz="1200" dirty="0" smtClean="0"/>
              <a:t>, M.J.  Modeling Air Quality during the California Regional PM10/PM2.5 Air Quality Study (CPRAQS) using the UCD/CIT Source Oriented Air Quality Model - Part III. Regional Source Apportionment of Secondary and Total Airborne PM2.5 and PM0.1.  Atmospheric Environment, 43, pp419-430, 2009.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7083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6" name="Rectangle 4"/>
          <p:cNvSpPr>
            <a:spLocks noGrp="1" noChangeArrowheads="1"/>
          </p:cNvSpPr>
          <p:nvPr>
            <p:ph type="title"/>
          </p:nvPr>
        </p:nvSpPr>
        <p:spPr>
          <a:xfrm>
            <a:off x="609600" y="457200"/>
            <a:ext cx="5588000" cy="1143000"/>
          </a:xfrm>
        </p:spPr>
        <p:txBody>
          <a:bodyPr>
            <a:normAutofit/>
          </a:bodyPr>
          <a:lstStyle/>
          <a:p>
            <a:r>
              <a:rPr lang="en-US" altLang="en-US" sz="3600"/>
              <a:t>Light Duty Vehicle Particle Distributions</a:t>
            </a:r>
          </a:p>
        </p:txBody>
      </p:sp>
      <p:sp>
        <p:nvSpPr>
          <p:cNvPr id="177158" name="Text Box 6"/>
          <p:cNvSpPr txBox="1">
            <a:spLocks noChangeArrowheads="1"/>
          </p:cNvSpPr>
          <p:nvPr/>
        </p:nvSpPr>
        <p:spPr bwMode="auto">
          <a:xfrm>
            <a:off x="203200" y="5943601"/>
            <a:ext cx="56896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000"/>
              <a:t>Source: 2007 Robert, M.A., C.A. Jakober, S. VanBergen, and M.J. Kleeman, Size and Composition Distribution of Particulate Matter 1.  Light-duty Gasoline Vehicles. Journal of the Air and Waste Management Association, 57, pp1414-1428. </a:t>
            </a:r>
          </a:p>
        </p:txBody>
      </p:sp>
      <p:sp>
        <p:nvSpPr>
          <p:cNvPr id="177159" name="Text Box 7"/>
          <p:cNvSpPr txBox="1">
            <a:spLocks noChangeArrowheads="1"/>
          </p:cNvSpPr>
          <p:nvPr/>
        </p:nvSpPr>
        <p:spPr bwMode="auto">
          <a:xfrm>
            <a:off x="812800" y="2312988"/>
            <a:ext cx="2879827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LEV = Low Emissions Vehicle</a:t>
            </a:r>
          </a:p>
          <a:p>
            <a:r>
              <a:rPr lang="en-US" altLang="en-US"/>
              <a:t>TWC = Three Way Catalyst</a:t>
            </a:r>
          </a:p>
          <a:p>
            <a:r>
              <a:rPr lang="en-US" altLang="en-US"/>
              <a:t>OCAT = Oxidation Catalyst</a:t>
            </a:r>
          </a:p>
          <a:p>
            <a:r>
              <a:rPr lang="en-US" altLang="en-US"/>
              <a:t>NCAT = Non Catalyst</a:t>
            </a:r>
          </a:p>
          <a:p>
            <a:r>
              <a:rPr lang="en-US" altLang="en-US"/>
              <a:t>SMOKER = smoking vehicle</a:t>
            </a:r>
          </a:p>
          <a:p>
            <a:endParaRPr lang="en-US" altLang="en-US"/>
          </a:p>
          <a:p>
            <a:r>
              <a:rPr lang="en-US" altLang="en-US"/>
              <a:t>FTP = Federal Test Procedure</a:t>
            </a:r>
          </a:p>
          <a:p>
            <a:r>
              <a:rPr lang="en-US" altLang="en-US"/>
              <a:t>UC = Unified Cycle</a:t>
            </a:r>
          </a:p>
          <a:p>
            <a:r>
              <a:rPr lang="en-US" altLang="en-US"/>
              <a:t>CC = Correction Cycle</a:t>
            </a:r>
          </a:p>
        </p:txBody>
      </p:sp>
      <p:pic>
        <p:nvPicPr>
          <p:cNvPr id="177160" name="Picture 8" descr="LDGV4_resiz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1" y="0"/>
            <a:ext cx="59478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104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4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109728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 smtClean="0"/>
              <a:t>Size-Resolved Source Apportionment of Near Roadways</a:t>
            </a:r>
          </a:p>
        </p:txBody>
      </p:sp>
      <p:sp>
        <p:nvSpPr>
          <p:cNvPr id="49155" name="Text Box 9"/>
          <p:cNvSpPr txBox="1">
            <a:spLocks noChangeArrowheads="1"/>
          </p:cNvSpPr>
          <p:nvPr/>
        </p:nvSpPr>
        <p:spPr bwMode="auto">
          <a:xfrm>
            <a:off x="0" y="6429376"/>
            <a:ext cx="118872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100">
                <a:latin typeface="Times New Roman" pitchFamily="18" charset="0"/>
              </a:rPr>
              <a:t>Source: 2008 Riddle, S., M.A. Robert, C.A. Jakober, M.P. Hannigan, and M.J. Kleeman.  Size-resolved Source Apportionment of Airborne Particulate Matter in a Roadside Environment.  Environmental Science and Technology, 42, pp6580-6586. </a:t>
            </a:r>
          </a:p>
        </p:txBody>
      </p:sp>
      <p:pic>
        <p:nvPicPr>
          <p:cNvPr id="49156" name="Picture 10" descr="figure4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" t="13568" r="7143" b="39394"/>
          <a:stretch>
            <a:fillRect/>
          </a:stretch>
        </p:blipFill>
        <p:spPr bwMode="auto">
          <a:xfrm>
            <a:off x="914400" y="1295400"/>
            <a:ext cx="10261600" cy="51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183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7"/>
          <p:cNvSpPr>
            <a:spLocks noChangeArrowheads="1"/>
          </p:cNvSpPr>
          <p:nvPr/>
        </p:nvSpPr>
        <p:spPr bwMode="auto">
          <a:xfrm>
            <a:off x="1981200" y="-152400"/>
            <a:ext cx="8305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800" b="1" dirty="0"/>
              <a:t>Regional Source Apportionment of  UFP Mass</a:t>
            </a:r>
          </a:p>
          <a:p>
            <a:pPr algn="ctr" eaLnBrk="1" hangingPunct="1"/>
            <a:r>
              <a:rPr lang="en-US" altLang="en-US" sz="1600" dirty="0"/>
              <a:t>Download from faculty.engineering.ucdavis.edu/</a:t>
            </a:r>
            <a:r>
              <a:rPr lang="en-US" altLang="en-US" sz="1600" dirty="0" err="1"/>
              <a:t>kleeman</a:t>
            </a:r>
            <a:endParaRPr lang="en-US" altLang="en-US" sz="1600" dirty="0"/>
          </a:p>
        </p:txBody>
      </p:sp>
      <p:grpSp>
        <p:nvGrpSpPr>
          <p:cNvPr id="17411" name="Group 53"/>
          <p:cNvGrpSpPr>
            <a:grpSpLocks/>
          </p:cNvGrpSpPr>
          <p:nvPr/>
        </p:nvGrpSpPr>
        <p:grpSpPr bwMode="auto">
          <a:xfrm>
            <a:off x="1600201" y="917576"/>
            <a:ext cx="8924925" cy="5407025"/>
            <a:chOff x="48" y="816"/>
            <a:chExt cx="5622" cy="3406"/>
          </a:xfrm>
        </p:grpSpPr>
        <p:grpSp>
          <p:nvGrpSpPr>
            <p:cNvPr id="17412" name="Group 52"/>
            <p:cNvGrpSpPr>
              <a:grpSpLocks/>
            </p:cNvGrpSpPr>
            <p:nvPr/>
          </p:nvGrpSpPr>
          <p:grpSpPr bwMode="auto">
            <a:xfrm>
              <a:off x="48" y="816"/>
              <a:ext cx="1470" cy="1728"/>
              <a:chOff x="10" y="816"/>
              <a:chExt cx="1470" cy="1728"/>
            </a:xfrm>
          </p:grpSpPr>
          <p:pic>
            <p:nvPicPr>
              <p:cNvPr id="17434" name="Picture 28" descr="ufp-ca_epi_primary"/>
              <p:cNvPicPr>
                <a:picLocks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82" t="27272" r="3529" b="4546"/>
              <a:stretch>
                <a:fillRect/>
              </a:stretch>
            </p:blipFill>
            <p:spPr bwMode="auto">
              <a:xfrm>
                <a:off x="10" y="914"/>
                <a:ext cx="1470" cy="16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435" name="Text Box 35"/>
              <p:cNvSpPr txBox="1">
                <a:spLocks noChangeArrowheads="1"/>
              </p:cNvSpPr>
              <p:nvPr/>
            </p:nvSpPr>
            <p:spPr bwMode="auto">
              <a:xfrm>
                <a:off x="192" y="816"/>
                <a:ext cx="1118" cy="2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 altLang="en-US" sz="1600" dirty="0"/>
                  <a:t>PM0.1 Mass</a:t>
                </a:r>
              </a:p>
            </p:txBody>
          </p:sp>
        </p:grpSp>
        <p:grpSp>
          <p:nvGrpSpPr>
            <p:cNvPr id="17413" name="Group 39"/>
            <p:cNvGrpSpPr>
              <a:grpSpLocks/>
            </p:cNvGrpSpPr>
            <p:nvPr/>
          </p:nvGrpSpPr>
          <p:grpSpPr bwMode="auto">
            <a:xfrm>
              <a:off x="1574" y="816"/>
              <a:ext cx="1336" cy="1726"/>
              <a:chOff x="1584" y="816"/>
              <a:chExt cx="1336" cy="1726"/>
            </a:xfrm>
          </p:grpSpPr>
          <p:pic>
            <p:nvPicPr>
              <p:cNvPr id="17432" name="Picture 29" descr="ufp-ca_epi_primary"/>
              <p:cNvPicPr>
                <a:picLocks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117" t="27272" r="3529" b="4546"/>
              <a:stretch>
                <a:fillRect/>
              </a:stretch>
            </p:blipFill>
            <p:spPr bwMode="auto">
              <a:xfrm>
                <a:off x="1584" y="912"/>
                <a:ext cx="1336" cy="16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433" name="Text Box 36"/>
              <p:cNvSpPr txBox="1">
                <a:spLocks noChangeArrowheads="1"/>
              </p:cNvSpPr>
              <p:nvPr/>
            </p:nvSpPr>
            <p:spPr bwMode="auto">
              <a:xfrm>
                <a:off x="1700" y="816"/>
                <a:ext cx="1008" cy="2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US" altLang="en-US" sz="1600" dirty="0"/>
                  <a:t>Diesel Engines</a:t>
                </a:r>
              </a:p>
            </p:txBody>
          </p:sp>
        </p:grpSp>
        <p:grpSp>
          <p:nvGrpSpPr>
            <p:cNvPr id="17414" name="Group 40"/>
            <p:cNvGrpSpPr>
              <a:grpSpLocks/>
            </p:cNvGrpSpPr>
            <p:nvPr/>
          </p:nvGrpSpPr>
          <p:grpSpPr bwMode="auto">
            <a:xfrm>
              <a:off x="2950" y="816"/>
              <a:ext cx="1336" cy="1726"/>
              <a:chOff x="2928" y="816"/>
              <a:chExt cx="1336" cy="1726"/>
            </a:xfrm>
          </p:grpSpPr>
          <p:pic>
            <p:nvPicPr>
              <p:cNvPr id="17430" name="Picture 31" descr="ufp-ca_epi_primary"/>
              <p:cNvPicPr>
                <a:picLocks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117" t="27272" r="3529" b="4546"/>
              <a:stretch>
                <a:fillRect/>
              </a:stretch>
            </p:blipFill>
            <p:spPr bwMode="auto">
              <a:xfrm>
                <a:off x="2928" y="912"/>
                <a:ext cx="1336" cy="16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431" name="Text Box 38"/>
              <p:cNvSpPr txBox="1">
                <a:spLocks noChangeArrowheads="1"/>
              </p:cNvSpPr>
              <p:nvPr/>
            </p:nvSpPr>
            <p:spPr bwMode="auto">
              <a:xfrm>
                <a:off x="2976" y="816"/>
                <a:ext cx="1118" cy="2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 altLang="en-US" sz="1600" dirty="0"/>
                  <a:t>Gasoline Engines</a:t>
                </a:r>
              </a:p>
            </p:txBody>
          </p:sp>
        </p:grpSp>
        <p:grpSp>
          <p:nvGrpSpPr>
            <p:cNvPr id="17415" name="Group 42"/>
            <p:cNvGrpSpPr>
              <a:grpSpLocks/>
            </p:cNvGrpSpPr>
            <p:nvPr/>
          </p:nvGrpSpPr>
          <p:grpSpPr bwMode="auto">
            <a:xfrm>
              <a:off x="4334" y="816"/>
              <a:ext cx="1336" cy="1726"/>
              <a:chOff x="4368" y="816"/>
              <a:chExt cx="1336" cy="1726"/>
            </a:xfrm>
          </p:grpSpPr>
          <p:pic>
            <p:nvPicPr>
              <p:cNvPr id="17428" name="Picture 30" descr="ufp-ca_epi_primary"/>
              <p:cNvPicPr>
                <a:picLocks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117" t="27272" r="3529" b="4546"/>
              <a:stretch>
                <a:fillRect/>
              </a:stretch>
            </p:blipFill>
            <p:spPr bwMode="auto">
              <a:xfrm>
                <a:off x="4368" y="912"/>
                <a:ext cx="1336" cy="16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429" name="Text Box 41"/>
              <p:cNvSpPr txBox="1">
                <a:spLocks noChangeArrowheads="1"/>
              </p:cNvSpPr>
              <p:nvPr/>
            </p:nvSpPr>
            <p:spPr bwMode="auto">
              <a:xfrm>
                <a:off x="4512" y="816"/>
                <a:ext cx="926" cy="2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 altLang="en-US" sz="1600" dirty="0"/>
                  <a:t>Dust</a:t>
                </a:r>
              </a:p>
            </p:txBody>
          </p:sp>
        </p:grpSp>
        <p:grpSp>
          <p:nvGrpSpPr>
            <p:cNvPr id="17416" name="Group 51"/>
            <p:cNvGrpSpPr>
              <a:grpSpLocks/>
            </p:cNvGrpSpPr>
            <p:nvPr/>
          </p:nvGrpSpPr>
          <p:grpSpPr bwMode="auto">
            <a:xfrm>
              <a:off x="56" y="2496"/>
              <a:ext cx="1470" cy="1726"/>
              <a:chOff x="18" y="2496"/>
              <a:chExt cx="1470" cy="1726"/>
            </a:xfrm>
          </p:grpSpPr>
          <p:pic>
            <p:nvPicPr>
              <p:cNvPr id="17426" name="Picture 27" descr="ufp-ca_epi_primary"/>
              <p:cNvPicPr>
                <a:picLocks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82" t="27272" r="3529" b="4546"/>
              <a:stretch>
                <a:fillRect/>
              </a:stretch>
            </p:blipFill>
            <p:spPr bwMode="auto">
              <a:xfrm>
                <a:off x="18" y="2592"/>
                <a:ext cx="1470" cy="16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427" name="Text Box 43"/>
              <p:cNvSpPr txBox="1">
                <a:spLocks noChangeArrowheads="1"/>
              </p:cNvSpPr>
              <p:nvPr/>
            </p:nvSpPr>
            <p:spPr bwMode="auto">
              <a:xfrm>
                <a:off x="260" y="2496"/>
                <a:ext cx="926" cy="2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US" altLang="en-US" sz="1600" dirty="0"/>
                  <a:t>Wood Burning</a:t>
                </a:r>
              </a:p>
            </p:txBody>
          </p:sp>
        </p:grpSp>
        <p:grpSp>
          <p:nvGrpSpPr>
            <p:cNvPr id="17417" name="Group 46"/>
            <p:cNvGrpSpPr>
              <a:grpSpLocks/>
            </p:cNvGrpSpPr>
            <p:nvPr/>
          </p:nvGrpSpPr>
          <p:grpSpPr bwMode="auto">
            <a:xfrm>
              <a:off x="1582" y="2496"/>
              <a:ext cx="1336" cy="1726"/>
              <a:chOff x="1544" y="2496"/>
              <a:chExt cx="1336" cy="1726"/>
            </a:xfrm>
          </p:grpSpPr>
          <p:pic>
            <p:nvPicPr>
              <p:cNvPr id="17424" name="Picture 32" descr="ufp-ca_epi_primary"/>
              <p:cNvPicPr>
                <a:picLocks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117" t="27272" r="3529" b="4546"/>
              <a:stretch>
                <a:fillRect/>
              </a:stretch>
            </p:blipFill>
            <p:spPr bwMode="auto">
              <a:xfrm>
                <a:off x="1544" y="2592"/>
                <a:ext cx="1336" cy="16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425" name="Text Box 45"/>
              <p:cNvSpPr txBox="1">
                <a:spLocks noChangeArrowheads="1"/>
              </p:cNvSpPr>
              <p:nvPr/>
            </p:nvSpPr>
            <p:spPr bwMode="auto">
              <a:xfrm>
                <a:off x="1700" y="2496"/>
                <a:ext cx="926" cy="2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 altLang="en-US" sz="1600" dirty="0"/>
                  <a:t>Meat Cooking</a:t>
                </a:r>
              </a:p>
            </p:txBody>
          </p:sp>
        </p:grpSp>
        <p:grpSp>
          <p:nvGrpSpPr>
            <p:cNvPr id="17418" name="Group 48"/>
            <p:cNvGrpSpPr>
              <a:grpSpLocks/>
            </p:cNvGrpSpPr>
            <p:nvPr/>
          </p:nvGrpSpPr>
          <p:grpSpPr bwMode="auto">
            <a:xfrm>
              <a:off x="2966" y="2496"/>
              <a:ext cx="1336" cy="1726"/>
              <a:chOff x="2976" y="2496"/>
              <a:chExt cx="1336" cy="1726"/>
            </a:xfrm>
          </p:grpSpPr>
          <p:pic>
            <p:nvPicPr>
              <p:cNvPr id="17422" name="Picture 34" descr="ufp-ca_epi_primary"/>
              <p:cNvPicPr>
                <a:picLocks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117" t="27272" r="3529" b="4546"/>
              <a:stretch>
                <a:fillRect/>
              </a:stretch>
            </p:blipFill>
            <p:spPr bwMode="auto">
              <a:xfrm>
                <a:off x="2976" y="2592"/>
                <a:ext cx="1336" cy="16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423" name="Text Box 47"/>
              <p:cNvSpPr txBox="1">
                <a:spLocks noChangeArrowheads="1"/>
              </p:cNvSpPr>
              <p:nvPr/>
            </p:nvSpPr>
            <p:spPr bwMode="auto">
              <a:xfrm>
                <a:off x="2976" y="2496"/>
                <a:ext cx="1104" cy="2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 altLang="en-US" sz="1600" dirty="0"/>
                  <a:t>High Sulfur Fuel</a:t>
                </a:r>
              </a:p>
            </p:txBody>
          </p:sp>
        </p:grpSp>
        <p:grpSp>
          <p:nvGrpSpPr>
            <p:cNvPr id="17419" name="Group 50"/>
            <p:cNvGrpSpPr>
              <a:grpSpLocks/>
            </p:cNvGrpSpPr>
            <p:nvPr/>
          </p:nvGrpSpPr>
          <p:grpSpPr bwMode="auto">
            <a:xfrm>
              <a:off x="4334" y="2496"/>
              <a:ext cx="1336" cy="1726"/>
              <a:chOff x="4296" y="2496"/>
              <a:chExt cx="1336" cy="1726"/>
            </a:xfrm>
          </p:grpSpPr>
          <p:pic>
            <p:nvPicPr>
              <p:cNvPr id="17420" name="Picture 33" descr="ufp-ca_epi_primary"/>
              <p:cNvPicPr>
                <a:picLocks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117" t="27272" r="3529" b="4546"/>
              <a:stretch>
                <a:fillRect/>
              </a:stretch>
            </p:blipFill>
            <p:spPr bwMode="auto">
              <a:xfrm>
                <a:off x="4296" y="2592"/>
                <a:ext cx="1336" cy="16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421" name="Text Box 49"/>
              <p:cNvSpPr txBox="1">
                <a:spLocks noChangeArrowheads="1"/>
              </p:cNvSpPr>
              <p:nvPr/>
            </p:nvSpPr>
            <p:spPr bwMode="auto">
              <a:xfrm>
                <a:off x="4368" y="2496"/>
                <a:ext cx="926" cy="2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 altLang="en-US" sz="1600" dirty="0"/>
                  <a:t>Shipping</a:t>
                </a:r>
              </a:p>
            </p:txBody>
          </p:sp>
        </p:grpSp>
      </p:grpSp>
      <p:sp>
        <p:nvSpPr>
          <p:cNvPr id="28" name="Rectangle 8"/>
          <p:cNvSpPr>
            <a:spLocks noChangeArrowheads="1"/>
          </p:cNvSpPr>
          <p:nvPr/>
        </p:nvSpPr>
        <p:spPr bwMode="auto">
          <a:xfrm>
            <a:off x="1905000" y="6172201"/>
            <a:ext cx="8458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200" dirty="0"/>
              <a:t>Source: </a:t>
            </a:r>
            <a:r>
              <a:rPr lang="en-US" sz="1200" dirty="0"/>
              <a:t>2014 J. Hu, H. Zhang, S. Chen, Q. Ying, C. </a:t>
            </a:r>
            <a:r>
              <a:rPr lang="en-US" sz="1200" dirty="0" err="1"/>
              <a:t>Wiedinmyer</a:t>
            </a:r>
            <a:r>
              <a:rPr lang="en-US" sz="1200" dirty="0"/>
              <a:t>, F. </a:t>
            </a:r>
            <a:r>
              <a:rPr lang="en-US" sz="1200" dirty="0" err="1"/>
              <a:t>Vandenberghe</a:t>
            </a:r>
            <a:r>
              <a:rPr lang="en-US" sz="1200" dirty="0"/>
              <a:t>, and M.J. </a:t>
            </a:r>
            <a:r>
              <a:rPr lang="en-US" sz="1200" dirty="0" err="1"/>
              <a:t>Kleeman</a:t>
            </a:r>
            <a:r>
              <a:rPr lang="en-US" sz="1200" dirty="0"/>
              <a:t>.  Identifying PM2.5 and PM0.1 Sources for Epidemiological Studies in California.  Environmental Science and Technology, 48(9), pp 4980-4990.</a:t>
            </a:r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85383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5875"/>
            <a:ext cx="9283262" cy="1325563"/>
          </a:xfrm>
        </p:spPr>
        <p:txBody>
          <a:bodyPr/>
          <a:lstStyle/>
          <a:p>
            <a:r>
              <a:rPr lang="en-US" dirty="0" smtClean="0"/>
              <a:t>Future Modeling Needs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50736"/>
            <a:ext cx="10515600" cy="5029200"/>
          </a:xfrm>
        </p:spPr>
        <p:txBody>
          <a:bodyPr>
            <a:normAutofit/>
          </a:bodyPr>
          <a:lstStyle/>
          <a:p>
            <a:r>
              <a:rPr lang="en-US" dirty="0" smtClean="0"/>
              <a:t>Improved meteorological predictions for stagnation events</a:t>
            </a:r>
          </a:p>
          <a:p>
            <a:r>
              <a:rPr lang="en-US" dirty="0" smtClean="0"/>
              <a:t>Higher spatial resolution for neighborhood scale analysis</a:t>
            </a:r>
          </a:p>
          <a:p>
            <a:r>
              <a:rPr lang="en-US" dirty="0" smtClean="0"/>
              <a:t>Organic Aerosol </a:t>
            </a:r>
          </a:p>
          <a:p>
            <a:r>
              <a:rPr lang="en-US" dirty="0" smtClean="0"/>
              <a:t>Predictions for emerging pollutants of concern</a:t>
            </a:r>
          </a:p>
          <a:p>
            <a:pPr lvl="1"/>
            <a:r>
              <a:rPr lang="en-US" dirty="0" smtClean="0"/>
              <a:t>Ultrafine Particles – PM0.1 and number</a:t>
            </a:r>
          </a:p>
          <a:p>
            <a:r>
              <a:rPr lang="en-US" dirty="0" smtClean="0"/>
              <a:t>Air – Climate – Energy Interactions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7184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to PM0.1 Measurements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547" y="2296899"/>
            <a:ext cx="4883319" cy="4365114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279" y="2296899"/>
            <a:ext cx="4883319" cy="43651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8728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/>
          <p:cNvSpPr>
            <a:spLocks noGrp="1" noChangeArrowheads="1"/>
          </p:cNvSpPr>
          <p:nvPr>
            <p:ph type="title"/>
          </p:nvPr>
        </p:nvSpPr>
        <p:spPr>
          <a:xfrm>
            <a:off x="1981200" y="-152400"/>
            <a:ext cx="8229600" cy="1143000"/>
          </a:xfrm>
          <a:noFill/>
        </p:spPr>
        <p:txBody>
          <a:bodyPr>
            <a:normAutofit/>
          </a:bodyPr>
          <a:lstStyle/>
          <a:p>
            <a:r>
              <a:rPr lang="en-US" altLang="en-US" sz="3600" b="1" dirty="0"/>
              <a:t>Regional Source Apportionment of  UFP EC </a:t>
            </a:r>
            <a:br>
              <a:rPr lang="en-US" altLang="en-US" sz="3600" b="1" dirty="0"/>
            </a:br>
            <a:r>
              <a:rPr lang="en-US" altLang="en-US" sz="2200" dirty="0"/>
              <a:t>Download from faculty.engineering.ucdavis.edu/</a:t>
            </a:r>
            <a:r>
              <a:rPr lang="en-US" altLang="en-US" sz="2200" dirty="0" err="1"/>
              <a:t>kleeman</a:t>
            </a:r>
            <a:endParaRPr lang="en-US" altLang="en-US" sz="3200" b="1" dirty="0"/>
          </a:p>
        </p:txBody>
      </p:sp>
      <p:grpSp>
        <p:nvGrpSpPr>
          <p:cNvPr id="18435" name="Group 32"/>
          <p:cNvGrpSpPr>
            <a:grpSpLocks/>
          </p:cNvGrpSpPr>
          <p:nvPr/>
        </p:nvGrpSpPr>
        <p:grpSpPr bwMode="auto">
          <a:xfrm>
            <a:off x="1524000" y="914401"/>
            <a:ext cx="8915400" cy="5407025"/>
            <a:chOff x="0" y="816"/>
            <a:chExt cx="5616" cy="3406"/>
          </a:xfrm>
        </p:grpSpPr>
        <p:pic>
          <p:nvPicPr>
            <p:cNvPr id="18436" name="Picture 6" descr="ufp-ca_epi_ec"/>
            <p:cNvPicPr>
              <a:picLocks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82" t="27272" r="3529" b="4546"/>
            <a:stretch>
              <a:fillRect/>
            </a:stretch>
          </p:blipFill>
          <p:spPr bwMode="auto">
            <a:xfrm>
              <a:off x="0" y="912"/>
              <a:ext cx="1468" cy="1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37" name="Picture 16" descr="ufp-ca_epi_ec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82" t="27272" r="3529" b="4546"/>
            <a:stretch>
              <a:fillRect/>
            </a:stretch>
          </p:blipFill>
          <p:spPr bwMode="auto">
            <a:xfrm>
              <a:off x="10" y="2592"/>
              <a:ext cx="1470" cy="1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38" name="Picture 17" descr="ufp-ca_epi_ec"/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17" t="27272" r="3529" b="4546"/>
            <a:stretch>
              <a:fillRect/>
            </a:stretch>
          </p:blipFill>
          <p:spPr bwMode="auto">
            <a:xfrm>
              <a:off x="1496" y="912"/>
              <a:ext cx="1336" cy="1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39" name="Picture 18" descr="ufp-ca_epi_ec"/>
            <p:cNvPicPr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17" t="27272" r="3529" b="4546"/>
            <a:stretch>
              <a:fillRect/>
            </a:stretch>
          </p:blipFill>
          <p:spPr bwMode="auto">
            <a:xfrm>
              <a:off x="4280" y="912"/>
              <a:ext cx="1336" cy="1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0" name="Picture 19" descr="ufp-ca_epi_ec"/>
            <p:cNvPicPr>
              <a:picLocks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17" t="27272" r="3529" b="4546"/>
            <a:stretch>
              <a:fillRect/>
            </a:stretch>
          </p:blipFill>
          <p:spPr bwMode="auto">
            <a:xfrm>
              <a:off x="2888" y="912"/>
              <a:ext cx="1336" cy="1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1" name="Picture 20" descr="ufp-ca_epi_ec"/>
            <p:cNvPicPr>
              <a:picLocks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17" t="27272" r="3529" b="4546"/>
            <a:stretch>
              <a:fillRect/>
            </a:stretch>
          </p:blipFill>
          <p:spPr bwMode="auto">
            <a:xfrm>
              <a:off x="1496" y="2592"/>
              <a:ext cx="1336" cy="1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2" name="Picture 21" descr="ufp-ca_epi_ec"/>
            <p:cNvPicPr>
              <a:picLocks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17" t="27272" r="3529" b="4546"/>
            <a:stretch>
              <a:fillRect/>
            </a:stretch>
          </p:blipFill>
          <p:spPr bwMode="auto">
            <a:xfrm>
              <a:off x="4272" y="2592"/>
              <a:ext cx="1336" cy="1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3" name="Picture 22" descr="ufp-ca_epi_ec"/>
            <p:cNvPicPr>
              <a:picLocks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17" t="27272" r="3529" b="4546"/>
            <a:stretch>
              <a:fillRect/>
            </a:stretch>
          </p:blipFill>
          <p:spPr bwMode="auto">
            <a:xfrm>
              <a:off x="2888" y="2592"/>
              <a:ext cx="1336" cy="1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8444" name="Group 23"/>
            <p:cNvGrpSpPr>
              <a:grpSpLocks/>
            </p:cNvGrpSpPr>
            <p:nvPr/>
          </p:nvGrpSpPr>
          <p:grpSpPr bwMode="auto">
            <a:xfrm>
              <a:off x="192" y="816"/>
              <a:ext cx="5246" cy="1892"/>
              <a:chOff x="192" y="816"/>
              <a:chExt cx="5246" cy="1892"/>
            </a:xfrm>
          </p:grpSpPr>
          <p:sp>
            <p:nvSpPr>
              <p:cNvPr id="18445" name="Text Box 24"/>
              <p:cNvSpPr txBox="1">
                <a:spLocks noChangeArrowheads="1"/>
              </p:cNvSpPr>
              <p:nvPr/>
            </p:nvSpPr>
            <p:spPr bwMode="auto">
              <a:xfrm>
                <a:off x="260" y="2496"/>
                <a:ext cx="926" cy="2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US" altLang="en-US" sz="1600" dirty="0"/>
                  <a:t>Wood Burning</a:t>
                </a:r>
              </a:p>
            </p:txBody>
          </p:sp>
          <p:sp>
            <p:nvSpPr>
              <p:cNvPr id="18446" name="Text Box 25"/>
              <p:cNvSpPr txBox="1">
                <a:spLocks noChangeArrowheads="1"/>
              </p:cNvSpPr>
              <p:nvPr/>
            </p:nvSpPr>
            <p:spPr bwMode="auto">
              <a:xfrm>
                <a:off x="1700" y="2496"/>
                <a:ext cx="926" cy="2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 altLang="en-US" sz="1600" dirty="0"/>
                  <a:t>Meat Cooking</a:t>
                </a:r>
              </a:p>
            </p:txBody>
          </p:sp>
          <p:sp>
            <p:nvSpPr>
              <p:cNvPr id="18447" name="Text Box 26"/>
              <p:cNvSpPr txBox="1">
                <a:spLocks noChangeArrowheads="1"/>
              </p:cNvSpPr>
              <p:nvPr/>
            </p:nvSpPr>
            <p:spPr bwMode="auto">
              <a:xfrm>
                <a:off x="1700" y="816"/>
                <a:ext cx="1008" cy="2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US" altLang="en-US" sz="1600" dirty="0"/>
                  <a:t>Diesel Engines</a:t>
                </a:r>
              </a:p>
            </p:txBody>
          </p:sp>
          <p:sp>
            <p:nvSpPr>
              <p:cNvPr id="18448" name="Text Box 27"/>
              <p:cNvSpPr txBox="1">
                <a:spLocks noChangeArrowheads="1"/>
              </p:cNvSpPr>
              <p:nvPr/>
            </p:nvSpPr>
            <p:spPr bwMode="auto">
              <a:xfrm>
                <a:off x="4512" y="2496"/>
                <a:ext cx="926" cy="2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 altLang="en-US" sz="1600" dirty="0"/>
                  <a:t>Shipping</a:t>
                </a:r>
              </a:p>
            </p:txBody>
          </p:sp>
          <p:sp>
            <p:nvSpPr>
              <p:cNvPr id="18449" name="Text Box 28"/>
              <p:cNvSpPr txBox="1">
                <a:spLocks noChangeArrowheads="1"/>
              </p:cNvSpPr>
              <p:nvPr/>
            </p:nvSpPr>
            <p:spPr bwMode="auto">
              <a:xfrm>
                <a:off x="2976" y="2496"/>
                <a:ext cx="1104" cy="2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 altLang="en-US" sz="1600" dirty="0"/>
                  <a:t>High Sulfur Fuel</a:t>
                </a:r>
              </a:p>
            </p:txBody>
          </p:sp>
          <p:sp>
            <p:nvSpPr>
              <p:cNvPr id="18450" name="Text Box 29"/>
              <p:cNvSpPr txBox="1">
                <a:spLocks noChangeArrowheads="1"/>
              </p:cNvSpPr>
              <p:nvPr/>
            </p:nvSpPr>
            <p:spPr bwMode="auto">
              <a:xfrm>
                <a:off x="192" y="816"/>
                <a:ext cx="1118" cy="2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 altLang="en-US" sz="1600" dirty="0"/>
                  <a:t>PM2.5 Mass</a:t>
                </a:r>
              </a:p>
            </p:txBody>
          </p:sp>
          <p:sp>
            <p:nvSpPr>
              <p:cNvPr id="18451" name="Text Box 30"/>
              <p:cNvSpPr txBox="1">
                <a:spLocks noChangeArrowheads="1"/>
              </p:cNvSpPr>
              <p:nvPr/>
            </p:nvSpPr>
            <p:spPr bwMode="auto">
              <a:xfrm>
                <a:off x="2976" y="816"/>
                <a:ext cx="1118" cy="2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 altLang="en-US" sz="1600" dirty="0"/>
                  <a:t>Gasoline Engines</a:t>
                </a:r>
              </a:p>
            </p:txBody>
          </p:sp>
          <p:sp>
            <p:nvSpPr>
              <p:cNvPr id="18452" name="Text Box 31"/>
              <p:cNvSpPr txBox="1">
                <a:spLocks noChangeArrowheads="1"/>
              </p:cNvSpPr>
              <p:nvPr/>
            </p:nvSpPr>
            <p:spPr bwMode="auto">
              <a:xfrm>
                <a:off x="4512" y="816"/>
                <a:ext cx="926" cy="2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 altLang="en-US" sz="1600" dirty="0"/>
                  <a:t>Dust</a:t>
                </a:r>
              </a:p>
            </p:txBody>
          </p:sp>
        </p:grpSp>
      </p:grpSp>
      <p:sp>
        <p:nvSpPr>
          <p:cNvPr id="21" name="Rectangle 8"/>
          <p:cNvSpPr>
            <a:spLocks noChangeArrowheads="1"/>
          </p:cNvSpPr>
          <p:nvPr/>
        </p:nvSpPr>
        <p:spPr bwMode="auto">
          <a:xfrm>
            <a:off x="1905000" y="6172201"/>
            <a:ext cx="8458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200" dirty="0"/>
              <a:t>Source: </a:t>
            </a:r>
            <a:r>
              <a:rPr lang="en-US" sz="1200" dirty="0"/>
              <a:t>2014 J. Hu, H. Zhang, S. Chen, Q. Ying, C. </a:t>
            </a:r>
            <a:r>
              <a:rPr lang="en-US" sz="1200" dirty="0" err="1"/>
              <a:t>Wiedinmyer</a:t>
            </a:r>
            <a:r>
              <a:rPr lang="en-US" sz="1200" dirty="0"/>
              <a:t>, F. </a:t>
            </a:r>
            <a:r>
              <a:rPr lang="en-US" sz="1200" dirty="0" err="1"/>
              <a:t>Vandenberghe</a:t>
            </a:r>
            <a:r>
              <a:rPr lang="en-US" sz="1200" dirty="0"/>
              <a:t>, and M.J. </a:t>
            </a:r>
            <a:r>
              <a:rPr lang="en-US" sz="1200" dirty="0" err="1"/>
              <a:t>Kleeman</a:t>
            </a:r>
            <a:r>
              <a:rPr lang="en-US" sz="1200" dirty="0"/>
              <a:t>.  Identifying PM2.5 and PM0.1 Sources for Epidemiological Studies in California.  Environmental Science and Technology, 48(9), pp 4980-4990.</a:t>
            </a:r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29555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676400"/>
            <a:ext cx="2779713" cy="401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1692276"/>
            <a:ext cx="278765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6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27925" y="1676401"/>
            <a:ext cx="2795588" cy="4029075"/>
          </a:xfrm>
          <a:noFill/>
        </p:spPr>
      </p:pic>
      <p:sp>
        <p:nvSpPr>
          <p:cNvPr id="14341" name="Rectangle 7"/>
          <p:cNvSpPr>
            <a:spLocks noChangeArrowheads="1"/>
          </p:cNvSpPr>
          <p:nvPr/>
        </p:nvSpPr>
        <p:spPr bwMode="auto">
          <a:xfrm>
            <a:off x="1752600" y="228600"/>
            <a:ext cx="861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600" b="1" dirty="0"/>
              <a:t>PM0.1 EC Source Apportionment</a:t>
            </a:r>
          </a:p>
        </p:txBody>
      </p:sp>
      <p:sp>
        <p:nvSpPr>
          <p:cNvPr id="14342" name="Rectangle 8"/>
          <p:cNvSpPr>
            <a:spLocks noChangeArrowheads="1"/>
          </p:cNvSpPr>
          <p:nvPr/>
        </p:nvSpPr>
        <p:spPr bwMode="auto">
          <a:xfrm>
            <a:off x="1905000" y="6172201"/>
            <a:ext cx="8458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200" dirty="0"/>
              <a:t>Source: </a:t>
            </a:r>
            <a:r>
              <a:rPr lang="en-US" sz="1200" dirty="0"/>
              <a:t>2014 J. Hu, H. Zhang, S. Chen, Q. Ying, C. </a:t>
            </a:r>
            <a:r>
              <a:rPr lang="en-US" sz="1200" dirty="0" err="1"/>
              <a:t>Wiedinmyer</a:t>
            </a:r>
            <a:r>
              <a:rPr lang="en-US" sz="1200" dirty="0"/>
              <a:t>, F. </a:t>
            </a:r>
            <a:r>
              <a:rPr lang="en-US" sz="1200" dirty="0" err="1"/>
              <a:t>Vandenberghe</a:t>
            </a:r>
            <a:r>
              <a:rPr lang="en-US" sz="1200" dirty="0"/>
              <a:t>, and M.J. </a:t>
            </a:r>
            <a:r>
              <a:rPr lang="en-US" sz="1200" dirty="0" err="1"/>
              <a:t>Kleeman</a:t>
            </a:r>
            <a:r>
              <a:rPr lang="en-US" sz="1200" dirty="0"/>
              <a:t>.  Identifying PM2.5 and PM0.1 Sources for Epidemiological Studies in California.  Environmental Science and Technology, 48(9), pp 4980-4990.</a:t>
            </a:r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672449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/>
          </p:nvPr>
        </p:nvGraphicFramePr>
        <p:xfrm>
          <a:off x="1676400" y="907197"/>
          <a:ext cx="8915400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/>
          <p:nvPr/>
        </p:nvSpPr>
        <p:spPr>
          <a:xfrm>
            <a:off x="1828800" y="76201"/>
            <a:ext cx="8610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CTS Hazard ratios (HR) and 95% CI for IQRs of association of PM0.1 with Ischemic Heart Disease Mortality</a:t>
            </a:r>
          </a:p>
        </p:txBody>
      </p:sp>
      <p:sp>
        <p:nvSpPr>
          <p:cNvPr id="4" name="Rectangle 3"/>
          <p:cNvSpPr/>
          <p:nvPr/>
        </p:nvSpPr>
        <p:spPr>
          <a:xfrm>
            <a:off x="1752600" y="6172200"/>
            <a:ext cx="86106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Source:2015 B. </a:t>
            </a:r>
            <a:r>
              <a:rPr lang="en-US" sz="1400" dirty="0" err="1"/>
              <a:t>Ostro</a:t>
            </a:r>
            <a:r>
              <a:rPr lang="en-US" sz="1400" dirty="0"/>
              <a:t>, J. Hu, D. Goldberg, P. Reynolds, A. Hertz, L. Bernstein, and M.J. </a:t>
            </a:r>
            <a:r>
              <a:rPr lang="en-US" sz="1400" dirty="0" err="1"/>
              <a:t>Kleeman</a:t>
            </a:r>
            <a:r>
              <a:rPr lang="en-US" sz="1400" dirty="0"/>
              <a:t>.  Long-term exposures to fine and ultrafine particles, species and sources: Results from the California Teachers Study Cohort.  Environmental Health Perspectives, 123(6) pp 549-556.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33600" y="5373470"/>
            <a:ext cx="73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Analysis also indicates that PM0.1 mass and each constituent and source provides better fit of the data than does corresponding PM2.5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405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Futures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Air pollution has improved dramatically in the United States over the past 25 years</a:t>
            </a:r>
          </a:p>
          <a:p>
            <a:r>
              <a:rPr lang="en-US" dirty="0" smtClean="0"/>
              <a:t>Climate change is now the greatest unsolved problem facing the US</a:t>
            </a:r>
          </a:p>
          <a:p>
            <a:r>
              <a:rPr lang="en-US" dirty="0" smtClean="0"/>
              <a:t>Strategies to address climate change involve new energy systems </a:t>
            </a:r>
          </a:p>
          <a:p>
            <a:r>
              <a:rPr lang="en-US" dirty="0" smtClean="0"/>
              <a:t>We need to optimize our energy choices now to maintain healthy air quality in the future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48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HG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331" y="3239245"/>
            <a:ext cx="9802837" cy="3574155"/>
          </a:xfrm>
          <a:prstGeom prst="rect">
            <a:avLst/>
          </a:prstGeom>
        </p:spPr>
      </p:pic>
      <p:sp>
        <p:nvSpPr>
          <p:cNvPr id="104449" name="Title 1"/>
          <p:cNvSpPr>
            <a:spLocks noGrp="1"/>
          </p:cNvSpPr>
          <p:nvPr>
            <p:ph type="title"/>
          </p:nvPr>
        </p:nvSpPr>
        <p:spPr>
          <a:xfrm>
            <a:off x="646111" y="147918"/>
            <a:ext cx="9404723" cy="61069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Approach: CA-TIMES Results – GHG emissions</a:t>
            </a:r>
            <a:endParaRPr lang="en-US" sz="3600" dirty="0"/>
          </a:p>
        </p:txBody>
      </p:sp>
      <p:sp>
        <p:nvSpPr>
          <p:cNvPr id="104450" name="Content Placeholder 2"/>
          <p:cNvSpPr>
            <a:spLocks noGrp="1"/>
          </p:cNvSpPr>
          <p:nvPr>
            <p:ph idx="1"/>
          </p:nvPr>
        </p:nvSpPr>
        <p:spPr>
          <a:xfrm>
            <a:off x="981456" y="1108485"/>
            <a:ext cx="8229600" cy="2538984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GHG emissions in </a:t>
            </a:r>
            <a:r>
              <a:rPr lang="en-US" i="1" dirty="0"/>
              <a:t>BAU</a:t>
            </a:r>
            <a:r>
              <a:rPr lang="en-US" dirty="0"/>
              <a:t> and Primary GHG scenario (</a:t>
            </a:r>
            <a:r>
              <a:rPr lang="en-US" i="1" dirty="0"/>
              <a:t>GHG-Step</a:t>
            </a:r>
            <a:r>
              <a:rPr lang="en-US" dirty="0"/>
              <a:t>)</a:t>
            </a:r>
          </a:p>
          <a:p>
            <a:r>
              <a:rPr lang="en-US" i="1" dirty="0"/>
              <a:t>GHG-Step </a:t>
            </a:r>
            <a:r>
              <a:rPr lang="en-US" dirty="0"/>
              <a:t>scenario achieves </a:t>
            </a:r>
            <a:r>
              <a:rPr lang="en-US" b="1" dirty="0"/>
              <a:t>75%</a:t>
            </a:r>
            <a:r>
              <a:rPr lang="en-US" dirty="0"/>
              <a:t> GHG reduction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/>
              <a:t>CCS and nuclear power are not available in this scenario</a:t>
            </a:r>
          </a:p>
          <a:p>
            <a:pPr lvl="1"/>
            <a:r>
              <a:rPr lang="en-US" dirty="0"/>
              <a:t>Ignores out-of-state aviation and marine travel and excludes offsets</a:t>
            </a:r>
          </a:p>
          <a:p>
            <a:pPr lvl="1"/>
            <a:r>
              <a:rPr lang="en-US" dirty="0"/>
              <a:t>Significant emissions reduction across all sectors (44 to 81% reduction)</a:t>
            </a:r>
          </a:p>
          <a:p>
            <a:pPr lvl="1"/>
            <a:r>
              <a:rPr lang="en-US" dirty="0" smtClean="0"/>
              <a:t>Transportation continues to contribute majority of emissions</a:t>
            </a:r>
          </a:p>
          <a:p>
            <a:pPr lvl="1"/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6096000" y="4724401"/>
            <a:ext cx="4572000" cy="2064841"/>
            <a:chOff x="4769370" y="4724400"/>
            <a:chExt cx="4374630" cy="2064841"/>
          </a:xfrm>
        </p:grpSpPr>
        <p:cxnSp>
          <p:nvCxnSpPr>
            <p:cNvPr id="9" name="Elbow Connector 8"/>
            <p:cNvCxnSpPr/>
            <p:nvPr/>
          </p:nvCxnSpPr>
          <p:spPr>
            <a:xfrm>
              <a:off x="4769370" y="4940510"/>
              <a:ext cx="3581400" cy="1219200"/>
            </a:xfrm>
            <a:prstGeom prst="bentConnector3">
              <a:avLst>
                <a:gd name="adj1" fmla="val 90899"/>
              </a:avLst>
            </a:prstGeom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5334000" y="4724400"/>
              <a:ext cx="194796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chemeClr val="bg1">
                      <a:lumMod val="50000"/>
                    </a:schemeClr>
                  </a:solidFill>
                </a:rPr>
                <a:t>2020 Target (391 MtCO2e)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305800" y="6019800"/>
              <a:ext cx="8382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chemeClr val="bg1">
                      <a:lumMod val="50000"/>
                    </a:schemeClr>
                  </a:solidFill>
                </a:rPr>
                <a:t>2050 Target</a:t>
              </a:r>
            </a:p>
            <a:p>
              <a:pPr algn="ctr"/>
              <a:r>
                <a:rPr lang="en-US" sz="1100" b="1" dirty="0">
                  <a:solidFill>
                    <a:schemeClr val="bg1">
                      <a:lumMod val="50000"/>
                    </a:schemeClr>
                  </a:solidFill>
                </a:rPr>
                <a:t>78 MtCO2e</a:t>
              </a:r>
            </a:p>
          </p:txBody>
        </p:sp>
      </p:grpSp>
      <p:sp>
        <p:nvSpPr>
          <p:cNvPr id="11" name="Slide Number Placeholder 2"/>
          <p:cNvSpPr txBox="1">
            <a:spLocks/>
          </p:cNvSpPr>
          <p:nvPr/>
        </p:nvSpPr>
        <p:spPr>
          <a:xfrm>
            <a:off x="5486400" y="6553201"/>
            <a:ext cx="609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19AF55D9-3EAD-F847-BC58-F07F3DFC4A80}" type="slidenum">
              <a:rPr lang="en-US" sz="1200"/>
              <a:pPr algn="r">
                <a:defRPr/>
              </a:pPr>
              <a:t>25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17362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Change in Statewide Emissions Relative to BAU</a:t>
            </a:r>
            <a:endParaRPr lang="en-US" sz="36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1120897" y="1485656"/>
          <a:ext cx="8947150" cy="5184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0133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228130"/>
            <a:ext cx="9404723" cy="61069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2054 Annual Avg. PM2.5 (</a:t>
            </a:r>
            <a:r>
              <a:rPr lang="en-US" dirty="0"/>
              <a:t>µ</a:t>
            </a:r>
            <a:r>
              <a:rPr lang="en-US" dirty="0" smtClean="0"/>
              <a:t>g m</a:t>
            </a:r>
            <a:r>
              <a:rPr lang="en-US" baseline="30000" dirty="0" smtClean="0"/>
              <a:t>-3</a:t>
            </a:r>
            <a:r>
              <a:rPr lang="en-US" dirty="0" smtClean="0"/>
              <a:t>)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045689" y="808348"/>
            <a:ext cx="2946866" cy="576262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BAU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66332" y="758794"/>
            <a:ext cx="2936241" cy="576262"/>
          </a:xfrm>
        </p:spPr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GHGAi</a:t>
            </a:r>
            <a:r>
              <a:rPr lang="en-US" dirty="0" smtClean="0">
                <a:solidFill>
                  <a:schemeClr val="tx1"/>
                </a:solidFill>
              </a:rPr>
              <a:t>-BAU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65847" y="710668"/>
            <a:ext cx="2932113" cy="576262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P-value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14475" y="1490589"/>
            <a:ext cx="9163050" cy="4555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7596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8286"/>
            <a:ext cx="9404723" cy="61069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	Death and Cost		Death Rate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908" y="553990"/>
            <a:ext cx="3727933" cy="620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785" y="562566"/>
            <a:ext cx="3648756" cy="619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742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Number of Summer Exceedance Days With Population Weighted O3 ≥ 70 ppb</a:t>
            </a:r>
            <a:endParaRPr lang="en-US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/>
          </p:nvPr>
        </p:nvGraphicFramePr>
        <p:xfrm>
          <a:off x="1173651" y="1673225"/>
          <a:ext cx="8947150" cy="5184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9504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Improved Meteorological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Concentrations reflect the balance between emissions, meteorology, and chemical reaction</a:t>
            </a:r>
          </a:p>
          <a:p>
            <a:r>
              <a:rPr lang="en-US" dirty="0" smtClean="0"/>
              <a:t>We now take it for granted that meteorological fields can be easily generated using models like WRF</a:t>
            </a:r>
          </a:p>
          <a:p>
            <a:r>
              <a:rPr lang="en-US" dirty="0" smtClean="0"/>
              <a:t>Very little time spent analyzing bias in meteorological predictions and the impact on air quality predictions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0431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of Future Modeling Needs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Improved meteorological models</a:t>
            </a:r>
          </a:p>
          <a:p>
            <a:r>
              <a:rPr lang="en-US" dirty="0" smtClean="0"/>
              <a:t>Continued integration of Big Data</a:t>
            </a:r>
            <a:endParaRPr lang="en-US" dirty="0"/>
          </a:p>
          <a:p>
            <a:r>
              <a:rPr lang="en-US" dirty="0" smtClean="0"/>
              <a:t>Push to higher spatial resolution</a:t>
            </a:r>
          </a:p>
          <a:p>
            <a:r>
              <a:rPr lang="en-US" dirty="0" smtClean="0"/>
              <a:t>Continued research about organic aerosol predictions</a:t>
            </a:r>
          </a:p>
          <a:p>
            <a:r>
              <a:rPr lang="en-US" dirty="0" smtClean="0"/>
              <a:t>Ultrafine particles – source data, ambient data, model representations</a:t>
            </a:r>
          </a:p>
          <a:p>
            <a:r>
              <a:rPr lang="en-US" dirty="0" smtClean="0"/>
              <a:t>Air-Climate-Energy interface for future predictions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6172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Supporting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2897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Wind Speed Bias During Stagnation in California</a:t>
            </a:r>
            <a:endParaRPr lang="en-US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720" y="1677537"/>
            <a:ext cx="7816990" cy="4982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247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live in the age of big data – our behavior is tracked, analyzed, and used for targeted advertising</a:t>
            </a:r>
          </a:p>
          <a:p>
            <a:r>
              <a:rPr lang="en-US" dirty="0" smtClean="0"/>
              <a:t>The “internet of things” will only increase that trend</a:t>
            </a:r>
          </a:p>
          <a:p>
            <a:r>
              <a:rPr lang="en-US" dirty="0" smtClean="0"/>
              <a:t>We have an opportunity to develop tools that take advantage of big data to better understand emissions from mobile, commercial, and residential sources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49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3371"/>
            <a:ext cx="10515600" cy="1325563"/>
          </a:xfrm>
        </p:spPr>
        <p:txBody>
          <a:bodyPr/>
          <a:lstStyle/>
          <a:p>
            <a:r>
              <a:rPr lang="en-US" dirty="0" smtClean="0"/>
              <a:t>Real Time Traffic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9050"/>
            <a:ext cx="5733603" cy="4941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754" y="1039656"/>
            <a:ext cx="5968245" cy="5211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008314" y="3779866"/>
            <a:ext cx="235612" cy="18151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243926" y="1413345"/>
            <a:ext cx="3979828" cy="236652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243926" y="3961376"/>
            <a:ext cx="3979828" cy="19176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078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909573"/>
            <a:ext cx="12192000" cy="5759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-190500"/>
            <a:ext cx="10515600" cy="1325563"/>
          </a:xfrm>
        </p:spPr>
        <p:txBody>
          <a:bodyPr/>
          <a:lstStyle/>
          <a:p>
            <a:r>
              <a:rPr lang="en-US" dirty="0" smtClean="0"/>
              <a:t>PM2.5 EC On-Road Diesel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611778"/>
            <a:ext cx="117919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Source: 2014 D.K. Joe, H. Zhang, S.P. </a:t>
            </a:r>
            <a:r>
              <a:rPr lang="en-US" sz="800" dirty="0" err="1"/>
              <a:t>DeNero</a:t>
            </a:r>
            <a:r>
              <a:rPr lang="en-US" sz="800" dirty="0"/>
              <a:t>, H.H. Lee, S. </a:t>
            </a:r>
            <a:r>
              <a:rPr lang="en-US" sz="800" dirty="0" err="1"/>
              <a:t>chen</a:t>
            </a:r>
            <a:r>
              <a:rPr lang="en-US" sz="800" dirty="0"/>
              <a:t>, B.C. McDonald, R.A. Harley, and M.J. </a:t>
            </a:r>
            <a:r>
              <a:rPr lang="en-US" sz="800" dirty="0" err="1"/>
              <a:t>Kleeman</a:t>
            </a:r>
            <a:r>
              <a:rPr lang="en-US" sz="800" dirty="0"/>
              <a:t>.  Implementation of a High-Resolution WRF/</a:t>
            </a:r>
            <a:r>
              <a:rPr lang="en-US" sz="800" dirty="0" err="1"/>
              <a:t>Chem</a:t>
            </a:r>
            <a:r>
              <a:rPr lang="en-US" sz="800" dirty="0"/>
              <a:t> Model at the Port of Oakland, Atmospheric Environment, 82, pp351-363</a:t>
            </a:r>
          </a:p>
        </p:txBody>
      </p:sp>
    </p:spTree>
    <p:extLst>
      <p:ext uri="{BB962C8B-B14F-4D97-AF65-F5344CB8AC3E}">
        <p14:creationId xmlns:p14="http://schemas.microsoft.com/office/powerpoint/2010/main" val="172384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0"/>
            <a:ext cx="10515600" cy="1325563"/>
          </a:xfrm>
        </p:spPr>
        <p:txBody>
          <a:bodyPr/>
          <a:lstStyle/>
          <a:p>
            <a:r>
              <a:rPr lang="en-US" dirty="0" smtClean="0"/>
              <a:t>PM2.5 EC Shipping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204415"/>
            <a:ext cx="12186798" cy="5424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6613080"/>
            <a:ext cx="112585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Source: 2014 D.K. Joe, H. Zhang, S.P. </a:t>
            </a:r>
            <a:r>
              <a:rPr lang="en-US" sz="800" dirty="0" err="1"/>
              <a:t>DeNero</a:t>
            </a:r>
            <a:r>
              <a:rPr lang="en-US" sz="800" dirty="0"/>
              <a:t>, H.H. Lee, S. </a:t>
            </a:r>
            <a:r>
              <a:rPr lang="en-US" sz="800" dirty="0" err="1"/>
              <a:t>chen</a:t>
            </a:r>
            <a:r>
              <a:rPr lang="en-US" sz="800" dirty="0"/>
              <a:t>, B.C. McDonald, R.A. Harley, and M.J. </a:t>
            </a:r>
            <a:r>
              <a:rPr lang="en-US" sz="800" dirty="0" err="1"/>
              <a:t>Kleeman</a:t>
            </a:r>
            <a:r>
              <a:rPr lang="en-US" sz="800" dirty="0"/>
              <a:t>.  Implementation of a High-Resolution WRF/</a:t>
            </a:r>
            <a:r>
              <a:rPr lang="en-US" sz="800" dirty="0" err="1"/>
              <a:t>Chem</a:t>
            </a:r>
            <a:r>
              <a:rPr lang="en-US" sz="800" dirty="0"/>
              <a:t> Model at the Port of Oakland, Atmospheric Environment, 82, pp351-363</a:t>
            </a:r>
          </a:p>
        </p:txBody>
      </p:sp>
    </p:spTree>
    <p:extLst>
      <p:ext uri="{BB962C8B-B14F-4D97-AF65-F5344CB8AC3E}">
        <p14:creationId xmlns:p14="http://schemas.microsoft.com/office/powerpoint/2010/main" val="1239092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0"/>
            <a:ext cx="10515600" cy="1325563"/>
          </a:xfrm>
        </p:spPr>
        <p:txBody>
          <a:bodyPr/>
          <a:lstStyle/>
          <a:p>
            <a:r>
              <a:rPr lang="en-US" dirty="0" smtClean="0"/>
              <a:t>PM2.5 EC Rail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119142"/>
            <a:ext cx="12192000" cy="5681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6613080"/>
            <a:ext cx="112585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Source: 2014 D.K. Joe, H. Zhang, S.P. </a:t>
            </a:r>
            <a:r>
              <a:rPr lang="en-US" sz="800" dirty="0" err="1"/>
              <a:t>DeNero</a:t>
            </a:r>
            <a:r>
              <a:rPr lang="en-US" sz="800" dirty="0"/>
              <a:t>, H.H. Lee, S. </a:t>
            </a:r>
            <a:r>
              <a:rPr lang="en-US" sz="800" dirty="0" err="1"/>
              <a:t>chen</a:t>
            </a:r>
            <a:r>
              <a:rPr lang="en-US" sz="800" dirty="0"/>
              <a:t>, B.C. McDonald, R.A. Harley, and M.J. </a:t>
            </a:r>
            <a:r>
              <a:rPr lang="en-US" sz="800" dirty="0" err="1"/>
              <a:t>Kleeman</a:t>
            </a:r>
            <a:r>
              <a:rPr lang="en-US" sz="800" dirty="0"/>
              <a:t>.  Implementation of a High-Resolution WRF/</a:t>
            </a:r>
            <a:r>
              <a:rPr lang="en-US" sz="800" dirty="0" err="1"/>
              <a:t>Chem</a:t>
            </a:r>
            <a:r>
              <a:rPr lang="en-US" sz="800" dirty="0"/>
              <a:t> Model at the Port of Oakland, Atmospheric Environment, 82, pp351-363</a:t>
            </a:r>
          </a:p>
        </p:txBody>
      </p:sp>
    </p:spTree>
    <p:extLst>
      <p:ext uri="{BB962C8B-B14F-4D97-AF65-F5344CB8AC3E}">
        <p14:creationId xmlns:p14="http://schemas.microsoft.com/office/powerpoint/2010/main" val="281834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311" y="-62388"/>
            <a:ext cx="10663989" cy="1325563"/>
          </a:xfrm>
        </p:spPr>
        <p:txBody>
          <a:bodyPr/>
          <a:lstStyle/>
          <a:p>
            <a:r>
              <a:rPr lang="en-US" sz="4000" dirty="0" smtClean="0">
                <a:latin typeface="Baskerville" charset="0"/>
                <a:ea typeface="Baskerville" charset="0"/>
                <a:cs typeface="Baskerville" charset="0"/>
              </a:rPr>
              <a:t>UCD/CIT</a:t>
            </a:r>
            <a:r>
              <a:rPr lang="en-US" dirty="0" smtClean="0">
                <a:latin typeface="Baskerville" charset="0"/>
                <a:ea typeface="Baskerville" charset="0"/>
                <a:cs typeface="Baskerville" charset="0"/>
              </a:rPr>
              <a:t> Model Specification for California </a:t>
            </a:r>
            <a:endParaRPr lang="en-US" dirty="0"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08126"/>
            <a:ext cx="10337800" cy="5030787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latin typeface="Baskerville" charset="0"/>
                <a:ea typeface="Baskerville" charset="0"/>
                <a:cs typeface="Baskerville" charset="0"/>
              </a:rPr>
              <a:t>July 15</a:t>
            </a:r>
            <a:r>
              <a:rPr lang="en-US" baseline="30000" dirty="0" smtClean="0">
                <a:latin typeface="Baskerville" charset="0"/>
                <a:ea typeface="Baskerville" charset="0"/>
                <a:cs typeface="Baskerville" charset="0"/>
              </a:rPr>
              <a:t>th</a:t>
            </a:r>
            <a:r>
              <a:rPr lang="en-US" dirty="0" smtClean="0">
                <a:latin typeface="Baskerville" charset="0"/>
                <a:ea typeface="Baskerville" charset="0"/>
                <a:cs typeface="Baskerville" charset="0"/>
              </a:rPr>
              <a:t> to August 2</a:t>
            </a:r>
            <a:r>
              <a:rPr lang="en-US" baseline="30000" dirty="0" smtClean="0">
                <a:latin typeface="Baskerville" charset="0"/>
                <a:ea typeface="Baskerville" charset="0"/>
                <a:cs typeface="Baskerville" charset="0"/>
              </a:rPr>
              <a:t>nd</a:t>
            </a:r>
            <a:r>
              <a:rPr lang="en-US" dirty="0">
                <a:latin typeface="Baskerville" charset="0"/>
                <a:ea typeface="Baskerville" charset="0"/>
                <a:cs typeface="Baskerville" charset="0"/>
              </a:rPr>
              <a:t> </a:t>
            </a:r>
            <a:r>
              <a:rPr lang="en-US" dirty="0" smtClean="0">
                <a:latin typeface="Baskerville" charset="0"/>
                <a:ea typeface="Baskerville" charset="0"/>
                <a:cs typeface="Baskerville" charset="0"/>
              </a:rPr>
              <a:t>2005 (21 days in summer)</a:t>
            </a:r>
          </a:p>
          <a:p>
            <a:r>
              <a:rPr lang="en-US" dirty="0" smtClean="0">
                <a:latin typeface="Baskerville" charset="0"/>
                <a:ea typeface="Baskerville" charset="0"/>
                <a:cs typeface="Baskerville" charset="0"/>
              </a:rPr>
              <a:t>24 km resolution and nested 8 km simulation</a:t>
            </a:r>
          </a:p>
          <a:p>
            <a:r>
              <a:rPr lang="en-US" dirty="0" smtClean="0">
                <a:latin typeface="Baskerville" charset="0"/>
                <a:ea typeface="Baskerville" charset="0"/>
                <a:cs typeface="Baskerville" charset="0"/>
              </a:rPr>
              <a:t>California </a:t>
            </a:r>
            <a:r>
              <a:rPr lang="en-US" dirty="0">
                <a:latin typeface="Baskerville" charset="0"/>
                <a:ea typeface="Baskerville" charset="0"/>
                <a:cs typeface="Baskerville" charset="0"/>
              </a:rPr>
              <a:t>Regional PM10/PM2.5 Air Quality Study (CRPAQS) </a:t>
            </a:r>
            <a:r>
              <a:rPr lang="en-US" dirty="0" smtClean="0">
                <a:latin typeface="Baskerville" charset="0"/>
                <a:ea typeface="Baskerville" charset="0"/>
                <a:cs typeface="Baskerville" charset="0"/>
              </a:rPr>
              <a:t>inventory 2000 scaled up for 2005</a:t>
            </a:r>
            <a:endParaRPr lang="en-US" dirty="0">
              <a:latin typeface="Baskerville" charset="0"/>
              <a:ea typeface="Baskerville" charset="0"/>
              <a:cs typeface="Baskerville" charset="0"/>
            </a:endParaRPr>
          </a:p>
          <a:p>
            <a:r>
              <a:rPr lang="en-US" dirty="0" smtClean="0">
                <a:latin typeface="Baskerville" charset="0"/>
                <a:ea typeface="Baskerville" charset="0"/>
                <a:cs typeface="Baskerville" charset="0"/>
              </a:rPr>
              <a:t>FINN </a:t>
            </a:r>
            <a:r>
              <a:rPr lang="en-US" dirty="0">
                <a:latin typeface="Baskerville" charset="0"/>
                <a:ea typeface="Baskerville" charset="0"/>
                <a:cs typeface="Baskerville" charset="0"/>
              </a:rPr>
              <a:t>(Fire Inventory for National </a:t>
            </a:r>
            <a:r>
              <a:rPr lang="en-US" dirty="0" smtClean="0">
                <a:latin typeface="Baskerville" charset="0"/>
                <a:ea typeface="Baskerville" charset="0"/>
                <a:cs typeface="Baskerville" charset="0"/>
              </a:rPr>
              <a:t>Center</a:t>
            </a:r>
            <a:br>
              <a:rPr lang="en-US" dirty="0" smtClean="0">
                <a:latin typeface="Baskerville" charset="0"/>
                <a:ea typeface="Baskerville" charset="0"/>
                <a:cs typeface="Baskerville" charset="0"/>
              </a:rPr>
            </a:br>
            <a:r>
              <a:rPr lang="en-US" dirty="0" smtClean="0">
                <a:latin typeface="Baskerville" charset="0"/>
                <a:ea typeface="Baskerville" charset="0"/>
                <a:cs typeface="Baskerville" charset="0"/>
              </a:rPr>
              <a:t>for </a:t>
            </a:r>
            <a:r>
              <a:rPr lang="en-US" dirty="0">
                <a:latin typeface="Baskerville" charset="0"/>
                <a:ea typeface="Baskerville" charset="0"/>
                <a:cs typeface="Baskerville" charset="0"/>
              </a:rPr>
              <a:t>Atmospheric Research</a:t>
            </a:r>
            <a:r>
              <a:rPr lang="en-US" dirty="0" smtClean="0">
                <a:latin typeface="Baskerville" charset="0"/>
                <a:ea typeface="Baskerville" charset="0"/>
                <a:cs typeface="Baskerville" charset="0"/>
              </a:rPr>
              <a:t>)</a:t>
            </a:r>
            <a:endParaRPr lang="en-US" dirty="0">
              <a:latin typeface="Baskerville" charset="0"/>
              <a:ea typeface="Baskerville" charset="0"/>
              <a:cs typeface="Baskerville" charset="0"/>
            </a:endParaRPr>
          </a:p>
          <a:p>
            <a:r>
              <a:rPr lang="en-US" dirty="0">
                <a:latin typeface="Baskerville" charset="0"/>
                <a:ea typeface="Baskerville" charset="0"/>
                <a:cs typeface="Baskerville" charset="0"/>
              </a:rPr>
              <a:t>MEGAN (Model of Emissions of </a:t>
            </a:r>
            <a:r>
              <a:rPr lang="en-US" dirty="0" smtClean="0">
                <a:latin typeface="Baskerville" charset="0"/>
                <a:ea typeface="Baskerville" charset="0"/>
                <a:cs typeface="Baskerville" charset="0"/>
              </a:rPr>
              <a:t>Gases</a:t>
            </a:r>
            <a:br>
              <a:rPr lang="en-US" dirty="0" smtClean="0">
                <a:latin typeface="Baskerville" charset="0"/>
                <a:ea typeface="Baskerville" charset="0"/>
                <a:cs typeface="Baskerville" charset="0"/>
              </a:rPr>
            </a:br>
            <a:r>
              <a:rPr lang="en-US" dirty="0" smtClean="0">
                <a:latin typeface="Baskerville" charset="0"/>
                <a:ea typeface="Baskerville" charset="0"/>
                <a:cs typeface="Baskerville" charset="0"/>
              </a:rPr>
              <a:t>and </a:t>
            </a:r>
            <a:r>
              <a:rPr lang="en-US" dirty="0">
                <a:latin typeface="Baskerville" charset="0"/>
                <a:ea typeface="Baskerville" charset="0"/>
                <a:cs typeface="Baskerville" charset="0"/>
              </a:rPr>
              <a:t>Aerosols from Nature</a:t>
            </a:r>
            <a:r>
              <a:rPr lang="en-US" dirty="0" smtClean="0">
                <a:latin typeface="Baskerville" charset="0"/>
                <a:ea typeface="Baskerville" charset="0"/>
                <a:cs typeface="Baskerville" charset="0"/>
              </a:rPr>
              <a:t>)</a:t>
            </a:r>
          </a:p>
          <a:p>
            <a:r>
              <a:rPr lang="en-US" dirty="0" smtClean="0">
                <a:latin typeface="Baskerville" charset="0"/>
                <a:ea typeface="Baskerville" charset="0"/>
                <a:cs typeface="Baskerville" charset="0"/>
              </a:rPr>
              <a:t>WRF v3.4 model for meteorological data</a:t>
            </a:r>
          </a:p>
          <a:p>
            <a:r>
              <a:rPr lang="en-US" dirty="0">
                <a:latin typeface="Baskerville" charset="0"/>
                <a:ea typeface="Baskerville" charset="0"/>
                <a:cs typeface="Baskerville" charset="0"/>
              </a:rPr>
              <a:t>MOZART-4/NCEP </a:t>
            </a:r>
            <a:r>
              <a:rPr lang="en-US" dirty="0" smtClean="0">
                <a:latin typeface="Baskerville" charset="0"/>
                <a:ea typeface="Baskerville" charset="0"/>
                <a:cs typeface="Baskerville" charset="0"/>
              </a:rPr>
              <a:t>for initial condition</a:t>
            </a:r>
            <a:br>
              <a:rPr lang="en-US" dirty="0" smtClean="0">
                <a:latin typeface="Baskerville" charset="0"/>
                <a:ea typeface="Baskerville" charset="0"/>
                <a:cs typeface="Baskerville" charset="0"/>
              </a:rPr>
            </a:br>
            <a:r>
              <a:rPr lang="en-US" dirty="0" smtClean="0">
                <a:latin typeface="Baskerville" charset="0"/>
                <a:ea typeface="Baskerville" charset="0"/>
                <a:cs typeface="Baskerville" charset="0"/>
              </a:rPr>
              <a:t> and boundary condition</a:t>
            </a:r>
            <a:endParaRPr lang="en-US" dirty="0">
              <a:latin typeface="Baskerville" charset="0"/>
              <a:ea typeface="Baskerville" charset="0"/>
              <a:cs typeface="Baskerville" charset="0"/>
            </a:endParaRPr>
          </a:p>
          <a:p>
            <a:r>
              <a:rPr lang="en-US" dirty="0" smtClean="0">
                <a:latin typeface="Baskerville" charset="0"/>
                <a:ea typeface="Baskerville" charset="0"/>
                <a:cs typeface="Baskerville" charset="0"/>
              </a:rPr>
              <a:t> SAPRC-11 for Gas-phase Chemistry</a:t>
            </a:r>
            <a:endParaRPr lang="en-US" dirty="0"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F95F7-7CF2-9446-B2F7-A696615C75CE}" type="slidenum">
              <a:rPr lang="en-US" sz="2000" smtClean="0"/>
              <a:t>38</a:t>
            </a:fld>
            <a:endParaRPr lang="en-US" sz="2000" dirty="0"/>
          </a:p>
        </p:txBody>
      </p:sp>
      <p:grpSp>
        <p:nvGrpSpPr>
          <p:cNvPr id="27" name="Group 26"/>
          <p:cNvGrpSpPr/>
          <p:nvPr/>
        </p:nvGrpSpPr>
        <p:grpSpPr>
          <a:xfrm>
            <a:off x="7300687" y="3018971"/>
            <a:ext cx="3896302" cy="3564012"/>
            <a:chOff x="7300687" y="3018971"/>
            <a:chExt cx="3896302" cy="3564012"/>
          </a:xfrm>
        </p:grpSpPr>
        <p:grpSp>
          <p:nvGrpSpPr>
            <p:cNvPr id="11" name="Group 10"/>
            <p:cNvGrpSpPr/>
            <p:nvPr/>
          </p:nvGrpSpPr>
          <p:grpSpPr>
            <a:xfrm>
              <a:off x="7300687" y="3018971"/>
              <a:ext cx="3896302" cy="3337379"/>
              <a:chOff x="7300687" y="3018971"/>
              <a:chExt cx="3896302" cy="3337379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611" t="15661" r="56311" b="54286"/>
              <a:stretch/>
            </p:blipFill>
            <p:spPr>
              <a:xfrm>
                <a:off x="7300687" y="3245604"/>
                <a:ext cx="3526970" cy="3110746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7576457" y="3018971"/>
                <a:ext cx="26996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Baskerville" charset="0"/>
                    <a:ea typeface="Baskerville" charset="0"/>
                    <a:cs typeface="Baskerville" charset="0"/>
                  </a:rPr>
                  <a:t>t</a:t>
                </a:r>
                <a:r>
                  <a:rPr lang="en-US" dirty="0" smtClean="0">
                    <a:latin typeface="Baskerville" charset="0"/>
                    <a:ea typeface="Baskerville" charset="0"/>
                    <a:cs typeface="Baskerville" charset="0"/>
                  </a:rPr>
                  <a:t>otal Organic Aerosol</a:t>
                </a:r>
                <a:endParaRPr lang="en-US" dirty="0">
                  <a:latin typeface="Baskerville" charset="0"/>
                  <a:ea typeface="Baskerville" charset="0"/>
                  <a:cs typeface="Baskerville" charset="0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 rot="5400000">
                <a:off x="9662494" y="4616311"/>
                <a:ext cx="26996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mtClean="0">
                    <a:latin typeface="Baskerville" charset="0"/>
                    <a:ea typeface="Baskerville" charset="0"/>
                    <a:cs typeface="Baskerville" charset="0"/>
                  </a:rPr>
                  <a:t>Concentration (µg/m</a:t>
                </a:r>
                <a:r>
                  <a:rPr lang="en-US" baseline="30000" smtClean="0">
                    <a:latin typeface="Baskerville" charset="0"/>
                    <a:ea typeface="Baskerville" charset="0"/>
                    <a:cs typeface="Baskerville" charset="0"/>
                  </a:rPr>
                  <a:t>3</a:t>
                </a:r>
                <a:r>
                  <a:rPr lang="en-US" smtClean="0">
                    <a:latin typeface="Baskerville" charset="0"/>
                    <a:ea typeface="Baskerville" charset="0"/>
                    <a:cs typeface="Baskerville" charset="0"/>
                  </a:rPr>
                  <a:t>)</a:t>
                </a:r>
                <a:endParaRPr lang="en-US" dirty="0">
                  <a:latin typeface="Baskerville" charset="0"/>
                  <a:ea typeface="Baskerville" charset="0"/>
                  <a:cs typeface="Baskerville" charset="0"/>
                </a:endParaRPr>
              </a:p>
            </p:txBody>
          </p:sp>
        </p:grpSp>
        <p:sp>
          <p:nvSpPr>
            <p:cNvPr id="10" name="Frame 9"/>
            <p:cNvSpPr/>
            <p:nvPr/>
          </p:nvSpPr>
          <p:spPr>
            <a:xfrm>
              <a:off x="8545859" y="5658281"/>
              <a:ext cx="1074822" cy="492526"/>
            </a:xfrm>
            <a:prstGeom prst="frame">
              <a:avLst>
                <a:gd name="adj1" fmla="val 535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8713972" y="3639655"/>
              <a:ext cx="15252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Baskerville" charset="0"/>
                  <a:ea typeface="Baskerville" charset="0"/>
                  <a:cs typeface="Baskerville" charset="0"/>
                </a:rPr>
                <a:t>24km resolution</a:t>
              </a:r>
              <a:endParaRPr lang="en-US" sz="1600" dirty="0">
                <a:latin typeface="Baskerville" charset="0"/>
                <a:ea typeface="Baskerville" charset="0"/>
                <a:cs typeface="Baskerville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553710" y="6244429"/>
              <a:ext cx="15104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smtClean="0">
                  <a:latin typeface="Baskerville" charset="0"/>
                  <a:ea typeface="Baskerville" charset="0"/>
                  <a:cs typeface="Baskerville" charset="0"/>
                </a:rPr>
                <a:t>8km resolution</a:t>
              </a:r>
              <a:endParaRPr lang="en-US" sz="1600" dirty="0" smtClean="0">
                <a:latin typeface="Baskerville" charset="0"/>
                <a:ea typeface="Baskerville" charset="0"/>
                <a:cs typeface="Baskerville" charset="0"/>
              </a:endParaRPr>
            </a:p>
          </p:txBody>
        </p:sp>
        <p:cxnSp>
          <p:nvCxnSpPr>
            <p:cNvPr id="23" name="Curved Connector 22"/>
            <p:cNvCxnSpPr>
              <a:endCxn id="10" idx="1"/>
            </p:cNvCxnSpPr>
            <p:nvPr/>
          </p:nvCxnSpPr>
          <p:spPr>
            <a:xfrm rot="5400000" flipH="1" flipV="1">
              <a:off x="8137981" y="5964078"/>
              <a:ext cx="467412" cy="348344"/>
            </a:xfrm>
            <a:prstGeom prst="curvedConnector2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11101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83" y="365125"/>
            <a:ext cx="10660117" cy="917985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Baskerville" charset="0"/>
                <a:ea typeface="Baskerville" charset="0"/>
                <a:cs typeface="Baskerville" charset="0"/>
              </a:rPr>
              <a:t>16 Systematic Simulations</a:t>
            </a:r>
            <a:endParaRPr lang="en-US" sz="4000" dirty="0"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z="2000" smtClean="0"/>
              <a:t>39</a:t>
            </a:fld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310225" y="5402243"/>
            <a:ext cx="116485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Baskerville" charset="0"/>
                <a:ea typeface="Baskerville" charset="0"/>
                <a:cs typeface="Baskerville" charset="0"/>
              </a:rPr>
              <a:t>Every simulation have been performed for </a:t>
            </a:r>
            <a:r>
              <a:rPr lang="en-US" sz="3200" dirty="0">
                <a:solidFill>
                  <a:srgbClr val="FF0000"/>
                </a:solidFill>
                <a:latin typeface="Baskerville" charset="0"/>
                <a:ea typeface="Baskerville" charset="0"/>
                <a:cs typeface="Baskerville" charset="0"/>
              </a:rPr>
              <a:t>l</a:t>
            </a:r>
            <a:r>
              <a:rPr lang="en-US" sz="3200" dirty="0" smtClean="0">
                <a:solidFill>
                  <a:srgbClr val="FF0000"/>
                </a:solidFill>
                <a:latin typeface="Baskerville" charset="0"/>
                <a:ea typeface="Baskerville" charset="0"/>
                <a:cs typeface="Baskerville" charset="0"/>
              </a:rPr>
              <a:t>ow NO</a:t>
            </a:r>
            <a:r>
              <a:rPr lang="en-US" sz="3200" baseline="-25000" dirty="0" smtClean="0">
                <a:solidFill>
                  <a:srgbClr val="FF0000"/>
                </a:solidFill>
                <a:latin typeface="Baskerville" charset="0"/>
                <a:ea typeface="Baskerville" charset="0"/>
                <a:cs typeface="Baskerville" charset="0"/>
              </a:rPr>
              <a:t>x</a:t>
            </a:r>
            <a:r>
              <a:rPr lang="en-US" sz="3200" dirty="0" smtClean="0">
                <a:solidFill>
                  <a:srgbClr val="FF0000"/>
                </a:solidFill>
                <a:latin typeface="Baskerville" charset="0"/>
                <a:ea typeface="Baskerville" charset="0"/>
                <a:cs typeface="Baskerville" charset="0"/>
              </a:rPr>
              <a:t> </a:t>
            </a:r>
            <a:r>
              <a:rPr lang="en-US" sz="3200" dirty="0" smtClean="0">
                <a:latin typeface="Baskerville" charset="0"/>
                <a:ea typeface="Baskerville" charset="0"/>
                <a:cs typeface="Baskerville" charset="0"/>
              </a:rPr>
              <a:t>and </a:t>
            </a:r>
            <a:r>
              <a:rPr lang="en-US" sz="3200" dirty="0">
                <a:solidFill>
                  <a:srgbClr val="FF0000"/>
                </a:solidFill>
                <a:latin typeface="Baskerville" charset="0"/>
                <a:ea typeface="Baskerville" charset="0"/>
                <a:cs typeface="Baskerville" charset="0"/>
              </a:rPr>
              <a:t>h</a:t>
            </a:r>
            <a:r>
              <a:rPr lang="en-US" sz="3200" dirty="0" smtClean="0">
                <a:solidFill>
                  <a:srgbClr val="FF0000"/>
                </a:solidFill>
                <a:latin typeface="Baskerville" charset="0"/>
                <a:ea typeface="Baskerville" charset="0"/>
                <a:cs typeface="Baskerville" charset="0"/>
              </a:rPr>
              <a:t>igh NO</a:t>
            </a:r>
            <a:r>
              <a:rPr lang="en-US" sz="3200" baseline="-25000" dirty="0" smtClean="0">
                <a:solidFill>
                  <a:srgbClr val="FF0000"/>
                </a:solidFill>
                <a:latin typeface="Baskerville" charset="0"/>
                <a:ea typeface="Baskerville" charset="0"/>
                <a:cs typeface="Baskerville" charset="0"/>
              </a:rPr>
              <a:t>x</a:t>
            </a:r>
            <a:r>
              <a:rPr lang="en-US" sz="3200" baseline="-25000" dirty="0">
                <a:solidFill>
                  <a:srgbClr val="FF0000"/>
                </a:solidFill>
                <a:latin typeface="Baskerville" charset="0"/>
                <a:ea typeface="Baskerville" charset="0"/>
                <a:cs typeface="Baskerville" charset="0"/>
              </a:rPr>
              <a:t> </a:t>
            </a:r>
            <a:r>
              <a:rPr lang="en-US" sz="3200" dirty="0" smtClean="0">
                <a:latin typeface="Baskerville" charset="0"/>
                <a:ea typeface="Baskerville" charset="0"/>
                <a:cs typeface="Baskerville" charset="0"/>
              </a:rPr>
              <a:t>parameterization with </a:t>
            </a:r>
            <a:r>
              <a:rPr lang="en-US" sz="3200" dirty="0" smtClean="0">
                <a:solidFill>
                  <a:srgbClr val="FF0000"/>
                </a:solidFill>
                <a:latin typeface="Baskerville" charset="0"/>
                <a:ea typeface="Baskerville" charset="0"/>
                <a:cs typeface="Baskerville" charset="0"/>
              </a:rPr>
              <a:t>24km</a:t>
            </a:r>
            <a:r>
              <a:rPr lang="en-US" sz="3200" dirty="0" smtClean="0">
                <a:latin typeface="Baskerville" charset="0"/>
                <a:ea typeface="Baskerville" charset="0"/>
                <a:cs typeface="Baskerville" charset="0"/>
              </a:rPr>
              <a:t> and </a:t>
            </a:r>
            <a:r>
              <a:rPr lang="en-US" sz="3200" dirty="0" smtClean="0">
                <a:solidFill>
                  <a:srgbClr val="FF0000"/>
                </a:solidFill>
                <a:latin typeface="Baskerville" charset="0"/>
                <a:ea typeface="Baskerville" charset="0"/>
                <a:cs typeface="Baskerville" charset="0"/>
              </a:rPr>
              <a:t>8km</a:t>
            </a:r>
            <a:r>
              <a:rPr lang="en-US" sz="3200" dirty="0" smtClean="0">
                <a:latin typeface="Baskerville" charset="0"/>
                <a:ea typeface="Baskerville" charset="0"/>
                <a:cs typeface="Baskerville" charset="0"/>
              </a:rPr>
              <a:t> resolution</a:t>
            </a:r>
            <a:endParaRPr lang="en-US" sz="3200" dirty="0">
              <a:latin typeface="Baskerville" charset="0"/>
              <a:ea typeface="Baskerville" charset="0"/>
              <a:cs typeface="Baskerville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2682566"/>
              </p:ext>
            </p:extLst>
          </p:nvPr>
        </p:nvGraphicFramePr>
        <p:xfrm>
          <a:off x="310225" y="1326760"/>
          <a:ext cx="11648540" cy="415113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970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73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640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975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9247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59122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Baskerville" charset="0"/>
                          <a:ea typeface="Baskerville" charset="0"/>
                          <a:cs typeface="Baskerville" charset="0"/>
                        </a:rPr>
                        <a:t>Simulation</a:t>
                      </a:r>
                      <a:endParaRPr lang="en-US" sz="2000" b="0" dirty="0">
                        <a:latin typeface="Baskerville" charset="0"/>
                        <a:ea typeface="Baskerville" charset="0"/>
                        <a:cs typeface="Baskerville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latin typeface="Baskerville" charset="0"/>
                          <a:ea typeface="Baskerville" charset="0"/>
                          <a:cs typeface="Baskerville" charset="0"/>
                        </a:rPr>
                        <a:t>Semi-</a:t>
                      </a:r>
                      <a:r>
                        <a:rPr lang="en-US" sz="2400" b="0" baseline="0" dirty="0" smtClean="0">
                          <a:latin typeface="Baskerville" charset="0"/>
                          <a:ea typeface="Baskerville" charset="0"/>
                          <a:cs typeface="Baskerville" charset="0"/>
                        </a:rPr>
                        <a:t>volatile </a:t>
                      </a:r>
                      <a:r>
                        <a:rPr lang="en-US" sz="2400" b="0" dirty="0" smtClean="0">
                          <a:latin typeface="Baskerville" charset="0"/>
                          <a:ea typeface="Baskerville" charset="0"/>
                          <a:cs typeface="Baskerville" charset="0"/>
                        </a:rPr>
                        <a:t>POA</a:t>
                      </a:r>
                      <a:endParaRPr lang="en-US" sz="2400" b="0" dirty="0">
                        <a:latin typeface="Baskerville" charset="0"/>
                        <a:ea typeface="Baskerville" charset="0"/>
                        <a:cs typeface="Baskerville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 smtClean="0">
                          <a:latin typeface="Baskerville" charset="0"/>
                          <a:ea typeface="Baskerville" charset="0"/>
                          <a:cs typeface="Baskerville" charset="0"/>
                        </a:rPr>
                        <a:t>Unspeciated</a:t>
                      </a:r>
                      <a:r>
                        <a:rPr lang="en-US" sz="2400" b="0" dirty="0" smtClean="0">
                          <a:latin typeface="Baskerville" charset="0"/>
                          <a:ea typeface="Baskerville" charset="0"/>
                          <a:cs typeface="Baskerville" charset="0"/>
                        </a:rPr>
                        <a:t> Organic</a:t>
                      </a:r>
                      <a:r>
                        <a:rPr lang="en-US" sz="2400" b="0" baseline="0" dirty="0" smtClean="0">
                          <a:latin typeface="Baskerville" charset="0"/>
                          <a:ea typeface="Baskerville" charset="0"/>
                          <a:cs typeface="Baskerville" charset="0"/>
                        </a:rPr>
                        <a:t> Compound</a:t>
                      </a:r>
                    </a:p>
                    <a:p>
                      <a:pPr algn="ctr"/>
                      <a:r>
                        <a:rPr lang="en-US" sz="2400" b="0" baseline="0" dirty="0" smtClean="0">
                          <a:latin typeface="Baskerville" charset="0"/>
                          <a:ea typeface="Baskerville" charset="0"/>
                          <a:cs typeface="Baskerville" charset="0"/>
                        </a:rPr>
                        <a:t>(IVOC)</a:t>
                      </a:r>
                      <a:endParaRPr lang="en-US" sz="2400" b="0" dirty="0">
                        <a:latin typeface="Baskerville" charset="0"/>
                        <a:ea typeface="Baskerville" charset="0"/>
                        <a:cs typeface="Baskerville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latin typeface="Baskerville" charset="0"/>
                          <a:ea typeface="Baskerville" charset="0"/>
                          <a:cs typeface="Baskerville" charset="0"/>
                        </a:rPr>
                        <a:t>Vapor Wall Loss</a:t>
                      </a:r>
                      <a:endParaRPr lang="en-US" sz="2400" b="0" dirty="0">
                        <a:latin typeface="Baskerville" charset="0"/>
                        <a:ea typeface="Baskerville" charset="0"/>
                        <a:cs typeface="Baskerville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Baskerville" charset="0"/>
                          <a:ea typeface="Baskerville" charset="0"/>
                          <a:cs typeface="Baskerville" charset="0"/>
                        </a:rPr>
                        <a:t>Multigenerational</a:t>
                      </a:r>
                    </a:p>
                    <a:p>
                      <a:pPr algn="ctr"/>
                      <a:r>
                        <a:rPr lang="en-US" sz="2000" b="0" dirty="0" smtClean="0">
                          <a:latin typeface="Baskerville" charset="0"/>
                          <a:ea typeface="Baskerville" charset="0"/>
                          <a:cs typeface="Baskerville" charset="0"/>
                        </a:rPr>
                        <a:t>Chemistry</a:t>
                      </a:r>
                      <a:endParaRPr lang="en-US" sz="2000" b="0" dirty="0">
                        <a:latin typeface="Baskerville" charset="0"/>
                        <a:ea typeface="Baskerville" charset="0"/>
                        <a:cs typeface="Baskerville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9685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latin typeface="Baskerville" charset="0"/>
                          <a:ea typeface="Baskerville" charset="0"/>
                          <a:cs typeface="Baskerville" charset="0"/>
                        </a:rPr>
                        <a:t>Traditional</a:t>
                      </a:r>
                      <a:endParaRPr lang="en-US" sz="2400" b="0" dirty="0">
                        <a:latin typeface="Baskerville" charset="0"/>
                        <a:ea typeface="Baskerville" charset="0"/>
                        <a:cs typeface="Baskerville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latin typeface="Baskerville" charset="0"/>
                          <a:ea typeface="Baskerville" charset="0"/>
                          <a:cs typeface="Baskerville" charset="0"/>
                        </a:rPr>
                        <a:t>✖</a:t>
                      </a:r>
                      <a:endParaRPr lang="en-US" sz="3200" b="0" dirty="0">
                        <a:latin typeface="Baskerville" charset="0"/>
                        <a:ea typeface="Baskerville" charset="0"/>
                        <a:cs typeface="Baskerville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latin typeface="Baskerville" charset="0"/>
                          <a:ea typeface="Baskerville" charset="0"/>
                          <a:cs typeface="Baskerville" charset="0"/>
                        </a:rPr>
                        <a:t>✖</a:t>
                      </a:r>
                      <a:endParaRPr lang="en-US" sz="3200" b="0" dirty="0">
                        <a:latin typeface="Baskerville" charset="0"/>
                        <a:ea typeface="Baskerville" charset="0"/>
                        <a:cs typeface="Baskerville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latin typeface="Baskerville" charset="0"/>
                          <a:ea typeface="Baskerville" charset="0"/>
                          <a:cs typeface="Baskerville" charset="0"/>
                        </a:rPr>
                        <a:t>✖</a:t>
                      </a:r>
                      <a:endParaRPr lang="en-US" sz="3200" b="0" dirty="0">
                        <a:latin typeface="Baskerville" charset="0"/>
                        <a:ea typeface="Baskerville" charset="0"/>
                        <a:cs typeface="Baskerville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latin typeface="Baskerville" charset="0"/>
                          <a:ea typeface="Baskerville" charset="0"/>
                          <a:cs typeface="Baskerville" charset="0"/>
                        </a:rPr>
                        <a:t>✓</a:t>
                      </a:r>
                      <a:endParaRPr lang="en-US" sz="3200" b="0" dirty="0">
                        <a:latin typeface="Baskerville" charset="0"/>
                        <a:ea typeface="Baskerville" charset="0"/>
                        <a:cs typeface="Baskerville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9685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latin typeface="Baskerville" charset="0"/>
                          <a:ea typeface="Baskerville" charset="0"/>
                          <a:cs typeface="Baskerville" charset="0"/>
                        </a:rPr>
                        <a:t>2</a:t>
                      </a:r>
                      <a:endParaRPr lang="en-US" sz="3200" b="0" dirty="0">
                        <a:latin typeface="Baskerville" charset="0"/>
                        <a:ea typeface="Baskerville" charset="0"/>
                        <a:cs typeface="Baskerville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latin typeface="Baskerville" charset="0"/>
                          <a:ea typeface="Baskerville" charset="0"/>
                          <a:cs typeface="Baskerville" charset="0"/>
                        </a:rPr>
                        <a:t>✓</a:t>
                      </a:r>
                      <a:endParaRPr lang="en-US" sz="3200" b="0" dirty="0">
                        <a:latin typeface="Baskerville" charset="0"/>
                        <a:ea typeface="Baskerville" charset="0"/>
                        <a:cs typeface="Baskerville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latin typeface="Baskerville" charset="0"/>
                          <a:ea typeface="Baskerville" charset="0"/>
                          <a:cs typeface="Baskerville" charset="0"/>
                        </a:rPr>
                        <a:t>✖</a:t>
                      </a:r>
                      <a:endParaRPr lang="en-US" sz="3200" b="0" dirty="0">
                        <a:latin typeface="Baskerville" charset="0"/>
                        <a:ea typeface="Baskerville" charset="0"/>
                        <a:cs typeface="Baskerville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latin typeface="Baskerville" charset="0"/>
                          <a:ea typeface="Baskerville" charset="0"/>
                          <a:cs typeface="Baskerville" charset="0"/>
                        </a:rPr>
                        <a:t>✖</a:t>
                      </a:r>
                      <a:endParaRPr lang="en-US" sz="3200" b="0" dirty="0">
                        <a:latin typeface="Baskerville" charset="0"/>
                        <a:ea typeface="Baskerville" charset="0"/>
                        <a:cs typeface="Baskerville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latin typeface="Baskerville" charset="0"/>
                          <a:ea typeface="Baskerville" charset="0"/>
                          <a:cs typeface="Baskerville" charset="0"/>
                        </a:rPr>
                        <a:t>✓</a:t>
                      </a:r>
                      <a:endParaRPr lang="en-US" sz="3200" b="0" dirty="0">
                        <a:latin typeface="Baskerville" charset="0"/>
                        <a:ea typeface="Baskerville" charset="0"/>
                        <a:cs typeface="Baskerville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9685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latin typeface="Baskerville" charset="0"/>
                          <a:ea typeface="Baskerville" charset="0"/>
                          <a:cs typeface="Baskerville" charset="0"/>
                        </a:rPr>
                        <a:t>3</a:t>
                      </a:r>
                      <a:endParaRPr lang="en-US" sz="3200" b="0" dirty="0">
                        <a:latin typeface="Baskerville" charset="0"/>
                        <a:ea typeface="Baskerville" charset="0"/>
                        <a:cs typeface="Baskerville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latin typeface="Baskerville" charset="0"/>
                          <a:ea typeface="Baskerville" charset="0"/>
                          <a:cs typeface="Baskerville" charset="0"/>
                        </a:rPr>
                        <a:t>✓</a:t>
                      </a:r>
                      <a:endParaRPr lang="en-US" sz="3200" b="0" dirty="0">
                        <a:latin typeface="Baskerville" charset="0"/>
                        <a:ea typeface="Baskerville" charset="0"/>
                        <a:cs typeface="Baskerville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latin typeface="Baskerville" charset="0"/>
                          <a:ea typeface="Baskerville" charset="0"/>
                          <a:cs typeface="Baskerville" charset="0"/>
                        </a:rPr>
                        <a:t>✓</a:t>
                      </a:r>
                      <a:endParaRPr lang="en-US" sz="3200" b="0" dirty="0">
                        <a:latin typeface="Baskerville" charset="0"/>
                        <a:ea typeface="Baskerville" charset="0"/>
                        <a:cs typeface="Baskerville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latin typeface="Baskerville" charset="0"/>
                          <a:ea typeface="Baskerville" charset="0"/>
                          <a:cs typeface="Baskerville" charset="0"/>
                        </a:rPr>
                        <a:t>✖</a:t>
                      </a:r>
                      <a:endParaRPr lang="en-US" sz="3200" b="0" dirty="0">
                        <a:latin typeface="Baskerville" charset="0"/>
                        <a:ea typeface="Baskerville" charset="0"/>
                        <a:cs typeface="Baskerville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latin typeface="Baskerville" charset="0"/>
                          <a:ea typeface="Baskerville" charset="0"/>
                          <a:cs typeface="Baskerville" charset="0"/>
                        </a:rPr>
                        <a:t>✓</a:t>
                      </a:r>
                      <a:endParaRPr lang="en-US" sz="3200" b="0" dirty="0">
                        <a:latin typeface="Baskerville" charset="0"/>
                        <a:ea typeface="Baskerville" charset="0"/>
                        <a:cs typeface="Baskerville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9685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latin typeface="Baskerville" charset="0"/>
                          <a:ea typeface="Baskerville" charset="0"/>
                          <a:cs typeface="Baskerville" charset="0"/>
                        </a:rPr>
                        <a:t>4</a:t>
                      </a:r>
                      <a:endParaRPr lang="en-US" sz="3200" b="0" dirty="0">
                        <a:latin typeface="Baskerville" charset="0"/>
                        <a:ea typeface="Baskerville" charset="0"/>
                        <a:cs typeface="Baskerville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latin typeface="Baskerville" charset="0"/>
                          <a:ea typeface="Baskerville" charset="0"/>
                          <a:cs typeface="Baskerville" charset="0"/>
                        </a:rPr>
                        <a:t>✓</a:t>
                      </a:r>
                      <a:endParaRPr lang="en-US" sz="3200" b="0" dirty="0">
                        <a:latin typeface="Baskerville" charset="0"/>
                        <a:ea typeface="Baskerville" charset="0"/>
                        <a:cs typeface="Baskerville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latin typeface="Baskerville" charset="0"/>
                          <a:ea typeface="Baskerville" charset="0"/>
                          <a:cs typeface="Baskerville" charset="0"/>
                        </a:rPr>
                        <a:t>✓</a:t>
                      </a:r>
                      <a:endParaRPr lang="en-US" sz="3200" b="0" dirty="0">
                        <a:latin typeface="Baskerville" charset="0"/>
                        <a:ea typeface="Baskerville" charset="0"/>
                        <a:cs typeface="Baskerville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latin typeface="Baskerville" charset="0"/>
                          <a:ea typeface="Baskerville" charset="0"/>
                          <a:cs typeface="Baskerville" charset="0"/>
                        </a:rPr>
                        <a:t>✓</a:t>
                      </a:r>
                      <a:endParaRPr lang="en-US" sz="3200" b="0" dirty="0">
                        <a:latin typeface="Baskerville" charset="0"/>
                        <a:ea typeface="Baskerville" charset="0"/>
                        <a:cs typeface="Baskerville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latin typeface="Baskerville" charset="0"/>
                          <a:ea typeface="Baskerville" charset="0"/>
                          <a:cs typeface="Baskerville" charset="0"/>
                        </a:rPr>
                        <a:t>✓</a:t>
                      </a:r>
                      <a:endParaRPr lang="en-US" sz="3200" b="0" dirty="0">
                        <a:latin typeface="Baskerville" charset="0"/>
                        <a:ea typeface="Baskerville" charset="0"/>
                        <a:cs typeface="Baskerville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8948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899" y="1047460"/>
            <a:ext cx="8744371" cy="113162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5"/>
            <a:ext cx="9283262" cy="1325563"/>
          </a:xfrm>
        </p:spPr>
        <p:txBody>
          <a:bodyPr/>
          <a:lstStyle/>
          <a:p>
            <a:r>
              <a:rPr lang="en-US" dirty="0" smtClean="0"/>
              <a:t>Effect of Wind Speed Bias on Concentrations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382248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Source: 2015 J. Hu, H. Zhang, Q. Ying, S. Chen, F. </a:t>
            </a:r>
            <a:r>
              <a:rPr lang="en-US" sz="800" dirty="0" err="1"/>
              <a:t>Vandenberghe</a:t>
            </a:r>
            <a:r>
              <a:rPr lang="en-US" sz="800" dirty="0"/>
              <a:t>, and M.J. </a:t>
            </a:r>
            <a:r>
              <a:rPr lang="en-US" sz="800" dirty="0" err="1"/>
              <a:t>Kleeman</a:t>
            </a:r>
            <a:r>
              <a:rPr lang="en-US" sz="800" dirty="0"/>
              <a:t>.  Long-term Particulate Matter Modeling for Health Effects Studies in California – Part I: Model Performance on Temporal and Spatial Variations.  Atmospheric Chemistry and Physics, 15(6), pp3445-3461</a:t>
            </a:r>
          </a:p>
        </p:txBody>
      </p:sp>
    </p:spTree>
    <p:extLst>
      <p:ext uri="{BB962C8B-B14F-4D97-AF65-F5344CB8AC3E}">
        <p14:creationId xmlns:p14="http://schemas.microsoft.com/office/powerpoint/2010/main" val="1666525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28800" y="1447801"/>
            <a:ext cx="8531970" cy="4741227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Potential Effect of NOx and Wall Losses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24000" y="6367046"/>
            <a:ext cx="906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Source: J. Hu, S. </a:t>
            </a:r>
            <a:r>
              <a:rPr lang="en-US" sz="800" dirty="0" err="1"/>
              <a:t>Jathar</a:t>
            </a:r>
            <a:r>
              <a:rPr lang="en-US" sz="800" dirty="0"/>
              <a:t>, H. Zhang, Q. Ying, S. Chen, C.D. </a:t>
            </a:r>
            <a:r>
              <a:rPr lang="en-US" sz="800" dirty="0" err="1"/>
              <a:t>Cappa</a:t>
            </a:r>
            <a:r>
              <a:rPr lang="en-US" sz="800" dirty="0"/>
              <a:t>, and M.J. </a:t>
            </a:r>
            <a:r>
              <a:rPr lang="en-US" sz="800" dirty="0" err="1"/>
              <a:t>Kleeman</a:t>
            </a:r>
            <a:r>
              <a:rPr lang="en-US" sz="800" dirty="0"/>
              <a:t>.  Long-term Particulate Matter Modeling for Health Effects Studies in California – Part II: Concentrations and Sources of Ultrafine Organic Aerosols.  In preparation.</a:t>
            </a:r>
          </a:p>
        </p:txBody>
      </p:sp>
    </p:spTree>
    <p:extLst>
      <p:ext uri="{BB962C8B-B14F-4D97-AF65-F5344CB8AC3E}">
        <p14:creationId xmlns:p14="http://schemas.microsoft.com/office/powerpoint/2010/main" val="347394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885" y="345633"/>
            <a:ext cx="9713950" cy="61069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2054 Annual 8-hr </a:t>
            </a:r>
            <a:r>
              <a:rPr lang="en-US" dirty="0"/>
              <a:t>Average O3 (ppb)</a:t>
            </a:r>
            <a:br>
              <a:rPr lang="en-US" dirty="0"/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170113" y="826415"/>
            <a:ext cx="1014245" cy="576262"/>
          </a:xfrm>
        </p:spPr>
        <p:txBody>
          <a:bodyPr/>
          <a:lstStyle/>
          <a:p>
            <a:r>
              <a:rPr lang="en-US" dirty="0" smtClean="0"/>
              <a:t>BAU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idx="1"/>
          </p:nvPr>
        </p:nvSpPr>
        <p:spPr>
          <a:xfrm>
            <a:off x="5160526" y="759874"/>
            <a:ext cx="2130610" cy="576262"/>
          </a:xfrm>
        </p:spPr>
        <p:txBody>
          <a:bodyPr/>
          <a:lstStyle/>
          <a:p>
            <a:r>
              <a:rPr lang="en-US" dirty="0" err="1" smtClean="0"/>
              <a:t>GHGAi</a:t>
            </a:r>
            <a:r>
              <a:rPr lang="en-US" dirty="0" smtClean="0"/>
              <a:t>-BAU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idx="1"/>
          </p:nvPr>
        </p:nvSpPr>
        <p:spPr>
          <a:xfrm>
            <a:off x="8622443" y="742576"/>
            <a:ext cx="1540231" cy="576262"/>
          </a:xfrm>
        </p:spPr>
        <p:txBody>
          <a:bodyPr/>
          <a:lstStyle/>
          <a:p>
            <a:r>
              <a:rPr lang="en-US" dirty="0" smtClean="0"/>
              <a:t>P-value</a:t>
            </a:r>
            <a:endParaRPr lang="en-US" dirty="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38287" y="1548032"/>
            <a:ext cx="9115425" cy="454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914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46111" y="232918"/>
            <a:ext cx="9404723" cy="61069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PM Size Distribution Changes</a:t>
            </a:r>
            <a:endParaRPr lang="en-US" dirty="0"/>
          </a:p>
        </p:txBody>
      </p:sp>
      <p:graphicFrame>
        <p:nvGraphicFramePr>
          <p:cNvPr id="11" name="Chart 10"/>
          <p:cNvGraphicFramePr/>
          <p:nvPr>
            <p:extLst/>
          </p:nvPr>
        </p:nvGraphicFramePr>
        <p:xfrm>
          <a:off x="290146" y="1195754"/>
          <a:ext cx="10225454" cy="54160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062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Higher Spatial Resolution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does air pollution mean for my family?  </a:t>
            </a:r>
          </a:p>
          <a:p>
            <a:pPr lvl="1"/>
            <a:r>
              <a:rPr lang="en-US" dirty="0" smtClean="0"/>
              <a:t>Are my children at risk from childhood asthma because we have poor air quality in our neighborhood?</a:t>
            </a:r>
          </a:p>
          <a:p>
            <a:pPr lvl="1"/>
            <a:r>
              <a:rPr lang="en-US" dirty="0" smtClean="0"/>
              <a:t>Am I at risk from early death?</a:t>
            </a:r>
          </a:p>
          <a:p>
            <a:r>
              <a:rPr lang="en-US" dirty="0" smtClean="0"/>
              <a:t>Are the policies that we enact to improve air pollution and reduce climate change fair to all socio-economic segments?</a:t>
            </a:r>
          </a:p>
          <a:p>
            <a:endParaRPr lang="en-US" dirty="0"/>
          </a:p>
          <a:p>
            <a:r>
              <a:rPr lang="en-US" dirty="0" smtClean="0"/>
              <a:t>4km spatial resolution isn’t sufficient to answer these questions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6378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10058400" cy="1295400"/>
          </a:xfrm>
        </p:spPr>
        <p:txBody>
          <a:bodyPr/>
          <a:lstStyle/>
          <a:p>
            <a:pPr eaLnBrk="1" hangingPunct="1"/>
            <a:r>
              <a:rPr lang="en-US" altLang="en-US" sz="3600" dirty="0" smtClean="0"/>
              <a:t>Oakland LES Simulations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15" y="873457"/>
            <a:ext cx="10711074" cy="598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0" y="6382248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Source: 2014 D.K. Joe, H. Zhang, S.P. </a:t>
            </a:r>
            <a:r>
              <a:rPr lang="en-US" sz="800" dirty="0" err="1"/>
              <a:t>DeNero</a:t>
            </a:r>
            <a:r>
              <a:rPr lang="en-US" sz="800" dirty="0"/>
              <a:t>, H.H. Lee, S. </a:t>
            </a:r>
            <a:r>
              <a:rPr lang="en-US" sz="800" dirty="0" err="1"/>
              <a:t>chen</a:t>
            </a:r>
            <a:r>
              <a:rPr lang="en-US" sz="800" dirty="0"/>
              <a:t>, B.C. McDonald, R.A. Harley, and M.J. </a:t>
            </a:r>
            <a:r>
              <a:rPr lang="en-US" sz="800" dirty="0" err="1"/>
              <a:t>Kleeman</a:t>
            </a:r>
            <a:r>
              <a:rPr lang="en-US" sz="800" dirty="0"/>
              <a:t>.  Implementation of a High-Resolution WRF/</a:t>
            </a:r>
            <a:r>
              <a:rPr lang="en-US" sz="800" dirty="0" err="1"/>
              <a:t>Chem</a:t>
            </a:r>
            <a:r>
              <a:rPr lang="en-US" sz="800" dirty="0"/>
              <a:t> Model at the Port of Oakland, Atmospheric Environment, 82, pp351-363</a:t>
            </a:r>
          </a:p>
        </p:txBody>
      </p:sp>
    </p:spTree>
    <p:extLst>
      <p:ext uri="{BB962C8B-B14F-4D97-AF65-F5344CB8AC3E}">
        <p14:creationId xmlns:p14="http://schemas.microsoft.com/office/powerpoint/2010/main" val="545947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0"/>
            <a:ext cx="10515600" cy="1325563"/>
          </a:xfrm>
        </p:spPr>
        <p:txBody>
          <a:bodyPr/>
          <a:lstStyle/>
          <a:p>
            <a:r>
              <a:rPr lang="en-US" dirty="0" smtClean="0"/>
              <a:t>EC Rail – Close up in Oakland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613080"/>
            <a:ext cx="112585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Source: 2014 D.K. Joe, H. Zhang, S.P. </a:t>
            </a:r>
            <a:r>
              <a:rPr lang="en-US" sz="800" dirty="0" err="1"/>
              <a:t>DeNero</a:t>
            </a:r>
            <a:r>
              <a:rPr lang="en-US" sz="800" dirty="0"/>
              <a:t>, H.H. Lee, S. </a:t>
            </a:r>
            <a:r>
              <a:rPr lang="en-US" sz="800" dirty="0" err="1"/>
              <a:t>chen</a:t>
            </a:r>
            <a:r>
              <a:rPr lang="en-US" sz="800" dirty="0"/>
              <a:t>, B.C. McDonald, R.A. Harley, and M.J. </a:t>
            </a:r>
            <a:r>
              <a:rPr lang="en-US" sz="800" dirty="0" err="1"/>
              <a:t>Kleeman</a:t>
            </a:r>
            <a:r>
              <a:rPr lang="en-US" sz="800" dirty="0"/>
              <a:t>.  Implementation of a High-Resolution WRF/</a:t>
            </a:r>
            <a:r>
              <a:rPr lang="en-US" sz="800" dirty="0" err="1"/>
              <a:t>Chem</a:t>
            </a:r>
            <a:r>
              <a:rPr lang="en-US" sz="800" dirty="0"/>
              <a:t> Model at the Port of Oakland, Atmospheric Environment, 82, pp351-363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92" t="39690" r="35220" b="40620"/>
          <a:stretch/>
        </p:blipFill>
        <p:spPr>
          <a:xfrm>
            <a:off x="127592" y="1493692"/>
            <a:ext cx="5418928" cy="49512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40" t="39313" r="33219" b="40481"/>
          <a:stretch/>
        </p:blipFill>
        <p:spPr>
          <a:xfrm>
            <a:off x="5964595" y="1428816"/>
            <a:ext cx="5876140" cy="508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24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Organic Aerosol Predictions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Organic aerosol accounts for one third to one half of PM2.5</a:t>
            </a:r>
          </a:p>
          <a:p>
            <a:r>
              <a:rPr lang="en-US" dirty="0" smtClean="0"/>
              <a:t>Model predictions for organic aerosol are lower than measured values in most locations</a:t>
            </a:r>
          </a:p>
          <a:p>
            <a:r>
              <a:rPr lang="en-US" dirty="0" smtClean="0"/>
              <a:t>Mechanistic approaches to improve detailed chemistry</a:t>
            </a:r>
          </a:p>
          <a:p>
            <a:pPr lvl="1"/>
            <a:r>
              <a:rPr lang="en-US" dirty="0" smtClean="0"/>
              <a:t>Isoprene chemistry</a:t>
            </a:r>
          </a:p>
          <a:p>
            <a:pPr lvl="1"/>
            <a:r>
              <a:rPr lang="en-US" dirty="0" smtClean="0"/>
              <a:t>Water in the organic phase</a:t>
            </a:r>
          </a:p>
          <a:p>
            <a:r>
              <a:rPr lang="en-US" dirty="0" smtClean="0"/>
              <a:t>Approximate approaches using fits to chamber data</a:t>
            </a:r>
          </a:p>
          <a:p>
            <a:pPr lvl="1"/>
            <a:r>
              <a:rPr lang="en-US" dirty="0" smtClean="0"/>
              <a:t>2 product models</a:t>
            </a:r>
          </a:p>
          <a:p>
            <a:pPr lvl="1"/>
            <a:r>
              <a:rPr lang="en-US" dirty="0" smtClean="0"/>
              <a:t>VBS</a:t>
            </a:r>
            <a:r>
              <a:rPr lang="en-US" dirty="0"/>
              <a:t> </a:t>
            </a:r>
            <a:r>
              <a:rPr lang="en-US" dirty="0" smtClean="0"/>
              <a:t>/ SOM</a:t>
            </a:r>
          </a:p>
        </p:txBody>
      </p:sp>
    </p:spTree>
    <p:extLst>
      <p:ext uri="{BB962C8B-B14F-4D97-AF65-F5344CB8AC3E}">
        <p14:creationId xmlns:p14="http://schemas.microsoft.com/office/powerpoint/2010/main" val="388583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204788"/>
            <a:ext cx="3733800" cy="1143000"/>
          </a:xfr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3200" b="1" dirty="0"/>
              <a:t>Model Evaluation</a:t>
            </a:r>
            <a:br>
              <a:rPr lang="en-US" altLang="en-US" sz="3200" b="1" dirty="0"/>
            </a:br>
            <a:r>
              <a:rPr lang="en-US" altLang="en-US" sz="3200" b="1" dirty="0"/>
              <a:t>PM2.5 OC </a:t>
            </a:r>
            <a:br>
              <a:rPr lang="en-US" altLang="en-US" sz="3200" b="1" dirty="0"/>
            </a:br>
            <a:r>
              <a:rPr lang="en-US" altLang="en-US" sz="3200" b="1" dirty="0"/>
              <a:t>Time Series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76400" y="1493838"/>
            <a:ext cx="3429000" cy="452596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1800" dirty="0"/>
              <a:t>Monthly average concentrations</a:t>
            </a:r>
          </a:p>
          <a:p>
            <a:pPr>
              <a:lnSpc>
                <a:spcPct val="80000"/>
              </a:lnSpc>
            </a:pPr>
            <a:endParaRPr lang="en-US" altLang="en-US" sz="1800" dirty="0"/>
          </a:p>
          <a:p>
            <a:pPr>
              <a:lnSpc>
                <a:spcPct val="90000"/>
              </a:lnSpc>
            </a:pPr>
            <a:r>
              <a:rPr lang="en-US" altLang="en-US" sz="1800" dirty="0"/>
              <a:t>Dots – measurements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1800" dirty="0"/>
              <a:t>	colors - predictions</a:t>
            </a:r>
          </a:p>
          <a:p>
            <a:pPr>
              <a:lnSpc>
                <a:spcPct val="80000"/>
              </a:lnSpc>
            </a:pPr>
            <a:endParaRPr lang="en-US" altLang="en-US" sz="1800" dirty="0"/>
          </a:p>
          <a:p>
            <a:pPr>
              <a:lnSpc>
                <a:spcPct val="80000"/>
              </a:lnSpc>
            </a:pPr>
            <a:r>
              <a:rPr lang="en-US" altLang="en-US" sz="1800" dirty="0"/>
              <a:t>Major seasonal trends are captured at most sites</a:t>
            </a:r>
          </a:p>
          <a:p>
            <a:pPr>
              <a:lnSpc>
                <a:spcPct val="80000"/>
              </a:lnSpc>
            </a:pPr>
            <a:endParaRPr lang="en-US" altLang="en-US" sz="1800" dirty="0"/>
          </a:p>
        </p:txBody>
      </p:sp>
      <p:sp>
        <p:nvSpPr>
          <p:cNvPr id="15364" name="Rectangle 9"/>
          <p:cNvSpPr>
            <a:spLocks noChangeArrowheads="1"/>
          </p:cNvSpPr>
          <p:nvPr/>
        </p:nvSpPr>
        <p:spPr bwMode="auto">
          <a:xfrm>
            <a:off x="3284539" y="161766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5365" name="Rectangle 10"/>
          <p:cNvSpPr>
            <a:spLocks noChangeArrowheads="1"/>
          </p:cNvSpPr>
          <p:nvPr/>
        </p:nvSpPr>
        <p:spPr bwMode="auto">
          <a:xfrm>
            <a:off x="3284539" y="161766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5366" name="Rectangle 11"/>
          <p:cNvSpPr>
            <a:spLocks noChangeArrowheads="1"/>
          </p:cNvSpPr>
          <p:nvPr/>
        </p:nvSpPr>
        <p:spPr bwMode="auto">
          <a:xfrm>
            <a:off x="3284539" y="161766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5367" name="Rectangle 12"/>
          <p:cNvSpPr>
            <a:spLocks noChangeArrowheads="1"/>
          </p:cNvSpPr>
          <p:nvPr/>
        </p:nvSpPr>
        <p:spPr bwMode="auto">
          <a:xfrm>
            <a:off x="3284539" y="161766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5368" name="Rectangle 13"/>
          <p:cNvSpPr>
            <a:spLocks noChangeArrowheads="1"/>
          </p:cNvSpPr>
          <p:nvPr/>
        </p:nvSpPr>
        <p:spPr bwMode="auto">
          <a:xfrm>
            <a:off x="3284539" y="161766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5369" name="Rectangle 14"/>
          <p:cNvSpPr>
            <a:spLocks noChangeArrowheads="1"/>
          </p:cNvSpPr>
          <p:nvPr/>
        </p:nvSpPr>
        <p:spPr bwMode="auto">
          <a:xfrm>
            <a:off x="3284539" y="161766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5370" name="Rectangle 15"/>
          <p:cNvSpPr>
            <a:spLocks noChangeArrowheads="1"/>
          </p:cNvSpPr>
          <p:nvPr/>
        </p:nvSpPr>
        <p:spPr bwMode="auto">
          <a:xfrm>
            <a:off x="3284539" y="161766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0" r="4777" b="1418"/>
          <a:stretch/>
        </p:blipFill>
        <p:spPr bwMode="auto">
          <a:xfrm>
            <a:off x="5784155" y="1"/>
            <a:ext cx="4759520" cy="67427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0" y="6019801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Source: J. Hu, S. </a:t>
            </a:r>
            <a:r>
              <a:rPr lang="en-US" sz="800" dirty="0" err="1"/>
              <a:t>Jathar</a:t>
            </a:r>
            <a:r>
              <a:rPr lang="en-US" sz="800" dirty="0"/>
              <a:t>, H. Zhang, Q. Ying, S. Chen, C.D. </a:t>
            </a:r>
            <a:r>
              <a:rPr lang="en-US" sz="800" dirty="0" err="1"/>
              <a:t>Cappa</a:t>
            </a:r>
            <a:r>
              <a:rPr lang="en-US" sz="800" dirty="0"/>
              <a:t>, and M.J. </a:t>
            </a:r>
            <a:r>
              <a:rPr lang="en-US" sz="800" dirty="0" err="1"/>
              <a:t>Kleeman</a:t>
            </a:r>
            <a:r>
              <a:rPr lang="en-US" sz="800" dirty="0"/>
              <a:t>.  Long-term Particulate Matter Modeling for Health Effects Studies in California – Part II: Concentrations and Sources of Ultrafine Organic Aerosols.  In preparation.</a:t>
            </a:r>
          </a:p>
        </p:txBody>
      </p:sp>
    </p:spTree>
    <p:extLst>
      <p:ext uri="{BB962C8B-B14F-4D97-AF65-F5344CB8AC3E}">
        <p14:creationId xmlns:p14="http://schemas.microsoft.com/office/powerpoint/2010/main" val="377333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2542</TotalTime>
  <Words>2307</Words>
  <Application>Microsoft Office PowerPoint</Application>
  <PresentationFormat>Widescreen</PresentationFormat>
  <Paragraphs>251</Paragraphs>
  <Slides>42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3" baseType="lpstr">
      <vt:lpstr>ＭＳ Ｐゴシック</vt:lpstr>
      <vt:lpstr>Arial</vt:lpstr>
      <vt:lpstr>Baskerville</vt:lpstr>
      <vt:lpstr>Calibri</vt:lpstr>
      <vt:lpstr>Calibri Light</vt:lpstr>
      <vt:lpstr>Cambria Math</vt:lpstr>
      <vt:lpstr>Helvetica</vt:lpstr>
      <vt:lpstr>Helvetica Neue</vt:lpstr>
      <vt:lpstr>Times New Roman</vt:lpstr>
      <vt:lpstr>Wingdings</vt:lpstr>
      <vt:lpstr>Office Theme</vt:lpstr>
      <vt:lpstr>Atmospheric Aerosol Modeling Needs for Next Generation Air Quality Models </vt:lpstr>
      <vt:lpstr>Future Modeling Needs</vt:lpstr>
      <vt:lpstr>Improved Meteorological Models</vt:lpstr>
      <vt:lpstr>Effect of Wind Speed Bias on Concentrations</vt:lpstr>
      <vt:lpstr>Higher Spatial Resolution</vt:lpstr>
      <vt:lpstr>Oakland LES Simulations</vt:lpstr>
      <vt:lpstr>EC Rail – Close up in Oakland</vt:lpstr>
      <vt:lpstr>Organic Aerosol Predictions</vt:lpstr>
      <vt:lpstr>Model Evaluation PM2.5 OC  Time Series</vt:lpstr>
      <vt:lpstr>Base CMAQ model vs. SOM  low yield=high NOx  high yield=low NOx</vt:lpstr>
      <vt:lpstr>Diurnal Profiles of OA During SOAR</vt:lpstr>
      <vt:lpstr>PowerPoint Presentation</vt:lpstr>
      <vt:lpstr>PowerPoint Presentation</vt:lpstr>
      <vt:lpstr>Ultrafine Particle Predictions</vt:lpstr>
      <vt:lpstr>UFP number is most widely used metric</vt:lpstr>
      <vt:lpstr>UFP Gradients are sharper than PM2.5 Gradients  The central site monitor strategy employed for PM2.5 will be difficult to use for UFP</vt:lpstr>
      <vt:lpstr>Light Duty Vehicle Particle Distributions</vt:lpstr>
      <vt:lpstr>Size-Resolved Source Apportionment of Near Roadways</vt:lpstr>
      <vt:lpstr>PowerPoint Presentation</vt:lpstr>
      <vt:lpstr>Comparison to PM0.1 Measurements</vt:lpstr>
      <vt:lpstr>Regional Source Apportionment of  UFP EC  Download from faculty.engineering.ucdavis.edu/kleeman</vt:lpstr>
      <vt:lpstr>PowerPoint Presentation</vt:lpstr>
      <vt:lpstr>PowerPoint Presentation</vt:lpstr>
      <vt:lpstr>Energy Futures</vt:lpstr>
      <vt:lpstr>Approach: CA-TIMES Results – GHG emissions</vt:lpstr>
      <vt:lpstr>Change in Statewide Emissions Relative to BAU</vt:lpstr>
      <vt:lpstr>2054 Annual Avg. PM2.5 (µg m-3) </vt:lpstr>
      <vt:lpstr> Death and Cost  Death Rate</vt:lpstr>
      <vt:lpstr>Number of Summer Exceedance Days With Population Weighted O3 ≥ 70 ppb</vt:lpstr>
      <vt:lpstr>Summary of Future Modeling Needs</vt:lpstr>
      <vt:lpstr>Supporting Information</vt:lpstr>
      <vt:lpstr>Wind Speed Bias During Stagnation in California</vt:lpstr>
      <vt:lpstr>Big Data</vt:lpstr>
      <vt:lpstr>Real Time Traffic</vt:lpstr>
      <vt:lpstr>PM2.5 EC On-Road Diesel</vt:lpstr>
      <vt:lpstr>PM2.5 EC Shipping</vt:lpstr>
      <vt:lpstr>PM2.5 EC Rail</vt:lpstr>
      <vt:lpstr>UCD/CIT Model Specification for California </vt:lpstr>
      <vt:lpstr>16 Systematic Simulations</vt:lpstr>
      <vt:lpstr>Potential Effect of NOx and Wall Losses</vt:lpstr>
      <vt:lpstr>2054 Annual 8-hr Average O3 (ppb) </vt:lpstr>
      <vt:lpstr>PM Size Distribution Changes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Atmospheric aerosol modeling needs for next generation air quality models</dc:title>
  <dc:creator>Mike Kleeman</dc:creator>
  <cp:lastModifiedBy>Mike Kleeman</cp:lastModifiedBy>
  <cp:revision>61</cp:revision>
  <dcterms:created xsi:type="dcterms:W3CDTF">2016-10-21T02:57:56Z</dcterms:created>
  <dcterms:modified xsi:type="dcterms:W3CDTF">2016-10-24T02:06:51Z</dcterms:modified>
</cp:coreProperties>
</file>