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53"/>
  </p:sldMasterIdLst>
  <p:sldIdLst>
    <p:sldId id="256" r:id="rId154"/>
    <p:sldId id="258" r:id="rId155"/>
    <p:sldId id="315" r:id="rId156"/>
    <p:sldId id="262" r:id="rId157"/>
    <p:sldId id="295" r:id="rId158"/>
    <p:sldId id="263" r:id="rId159"/>
    <p:sldId id="269" r:id="rId160"/>
    <p:sldId id="296" r:id="rId161"/>
    <p:sldId id="270" r:id="rId162"/>
    <p:sldId id="297" r:id="rId163"/>
    <p:sldId id="298" r:id="rId164"/>
    <p:sldId id="299" r:id="rId165"/>
    <p:sldId id="300" r:id="rId166"/>
    <p:sldId id="301" r:id="rId167"/>
    <p:sldId id="302" r:id="rId168"/>
    <p:sldId id="303" r:id="rId169"/>
    <p:sldId id="316" r:id="rId170"/>
    <p:sldId id="304" r:id="rId171"/>
    <p:sldId id="306" r:id="rId172"/>
    <p:sldId id="305" r:id="rId173"/>
    <p:sldId id="308" r:id="rId174"/>
    <p:sldId id="312" r:id="rId1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52" autoAdjust="0"/>
    <p:restoredTop sz="94660"/>
  </p:normalViewPr>
  <p:slideViewPr>
    <p:cSldViewPr snapToGrid="0">
      <p:cViewPr varScale="1">
        <p:scale>
          <a:sx n="53" d="100"/>
          <a:sy n="53" d="100"/>
        </p:scale>
        <p:origin x="77" y="60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 Target="slides/slide1.xml"/><Relationship Id="rId159" Type="http://schemas.openxmlformats.org/officeDocument/2006/relationships/slide" Target="slides/slide6.xml"/><Relationship Id="rId175" Type="http://schemas.openxmlformats.org/officeDocument/2006/relationships/slide" Target="slides/slide22.xml"/><Relationship Id="rId170" Type="http://schemas.openxmlformats.org/officeDocument/2006/relationships/slide" Target="slides/slide17.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customXml" Target="../customXml/item144.xml"/><Relationship Id="rId149" Type="http://schemas.openxmlformats.org/officeDocument/2006/relationships/customXml" Target="../customXml/item14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7.xml"/><Relationship Id="rId165" Type="http://schemas.openxmlformats.org/officeDocument/2006/relationships/slide" Target="slides/slide1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ustomXml" Target="../customXml/item150.xml"/><Relationship Id="rId155" Type="http://schemas.openxmlformats.org/officeDocument/2006/relationships/slide" Target="slides/slide2.xml"/><Relationship Id="rId171" Type="http://schemas.openxmlformats.org/officeDocument/2006/relationships/slide" Target="slides/slide18.xml"/><Relationship Id="rId176" Type="http://schemas.openxmlformats.org/officeDocument/2006/relationships/presProps" Target="presProp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slide" Target="slides/slide8.xml"/><Relationship Id="rId166"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customXml" Target="../customXml/item143.xml"/><Relationship Id="rId148" Type="http://schemas.openxmlformats.org/officeDocument/2006/relationships/customXml" Target="../customXml/item148.xml"/><Relationship Id="rId151" Type="http://schemas.openxmlformats.org/officeDocument/2006/relationships/customXml" Target="../customXml/item151.xml"/><Relationship Id="rId156" Type="http://schemas.openxmlformats.org/officeDocument/2006/relationships/slide" Target="slides/slide3.xml"/><Relationship Id="rId164" Type="http://schemas.openxmlformats.org/officeDocument/2006/relationships/slide" Target="slides/slide11.xml"/><Relationship Id="rId169" Type="http://schemas.openxmlformats.org/officeDocument/2006/relationships/slide" Target="slides/slide16.xml"/><Relationship Id="rId177"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72" Type="http://schemas.openxmlformats.org/officeDocument/2006/relationships/slide" Target="slides/slide1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slide" Target="slides/slide14.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4.xml"/><Relationship Id="rId178" Type="http://schemas.openxmlformats.org/officeDocument/2006/relationships/theme" Target="theme/theme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slide" Target="slides/slide2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slide" Target="slides/slide15.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10.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5.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Master" Target="slideMasters/slideMaster1.xml"/><Relationship Id="rId174" Type="http://schemas.openxmlformats.org/officeDocument/2006/relationships/slide" Target="slides/slide21.xml"/><Relationship Id="rId179" Type="http://schemas.openxmlformats.org/officeDocument/2006/relationships/tableStyles" Target="tableStyle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48759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218799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221094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410270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79224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110050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70444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12561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97149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09753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78424-B0F9-4A58-9D87-3D1D173C7D7D}"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01786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8424-B0F9-4A58-9D87-3D1D173C7D7D}" type="datetimeFigureOut">
              <a:rPr lang="en-US" smtClean="0"/>
              <a:t>10/21/2016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78DD4-50C6-470B-95CB-689B6E4007DD}" type="slidenum">
              <a:rPr lang="en-US" smtClean="0"/>
              <a:t>‹#›</a:t>
            </a:fld>
            <a:endParaRPr lang="en-US" dirty="0"/>
          </a:p>
        </p:txBody>
      </p:sp>
    </p:spTree>
    <p:extLst>
      <p:ext uri="{BB962C8B-B14F-4D97-AF65-F5344CB8AC3E}">
        <p14:creationId xmlns:p14="http://schemas.microsoft.com/office/powerpoint/2010/main" val="33052918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2.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4.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16.png"/><Relationship Id="rId5" Type="http://schemas.openxmlformats.org/officeDocument/2006/relationships/image" Target="../media/image2.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7.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19.png"/><Relationship Id="rId5" Type="http://schemas.openxmlformats.org/officeDocument/2006/relationships/image" Target="../media/image2.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6604" y="742101"/>
            <a:ext cx="8691996" cy="1161855"/>
          </a:xfrm>
        </p:spPr>
        <p:txBody>
          <a:bodyPr>
            <a:normAutofit/>
          </a:bodyPr>
          <a:lstStyle/>
          <a:p>
            <a:r>
              <a:rPr lang="en-US" sz="3600" b="1" dirty="0"/>
              <a:t>Lightning </a:t>
            </a:r>
            <a:r>
              <a:rPr lang="en-US" sz="3600" b="1" dirty="0" smtClean="0"/>
              <a:t>NO</a:t>
            </a:r>
            <a:r>
              <a:rPr lang="en-US" sz="3600" b="1" baseline="-25000" dirty="0" smtClean="0"/>
              <a:t>X</a:t>
            </a:r>
            <a:r>
              <a:rPr lang="en-US" sz="3600" b="1" dirty="0" smtClean="0"/>
              <a:t> </a:t>
            </a:r>
            <a:r>
              <a:rPr lang="en-US" sz="3600" b="1" dirty="0"/>
              <a:t>Production in </a:t>
            </a:r>
            <a:r>
              <a:rPr lang="en-US" sz="3600" b="1" dirty="0" smtClean="0"/>
              <a:t>CMAQ</a:t>
            </a:r>
            <a:r>
              <a:rPr lang="en-US" sz="3200" b="1" dirty="0" smtClean="0"/>
              <a:t/>
            </a:r>
            <a:br>
              <a:rPr lang="en-US" sz="3200" b="1" dirty="0" smtClean="0"/>
            </a:br>
            <a:r>
              <a:rPr lang="en-US" sz="3200" b="1" dirty="0" smtClean="0"/>
              <a:t>Part </a:t>
            </a:r>
            <a:r>
              <a:rPr lang="en-US" sz="3200" b="1" dirty="0"/>
              <a:t>I - Using Hourly NLDN Lightning Strike Data</a:t>
            </a:r>
            <a:endParaRPr lang="en-US" sz="3200" dirty="0"/>
          </a:p>
        </p:txBody>
      </p:sp>
      <p:sp>
        <p:nvSpPr>
          <p:cNvPr id="4" name="Rectangle 3"/>
          <p:cNvSpPr/>
          <p:nvPr/>
        </p:nvSpPr>
        <p:spPr>
          <a:xfrm>
            <a:off x="1807592" y="2818905"/>
            <a:ext cx="9361795" cy="2631874"/>
          </a:xfrm>
          <a:prstGeom prst="rect">
            <a:avLst/>
          </a:prstGeom>
        </p:spPr>
        <p:txBody>
          <a:bodyPr wrap="square">
            <a:spAutoFit/>
          </a:bodyPr>
          <a:lstStyle/>
          <a:p>
            <a:pPr algn="ctr">
              <a:lnSpc>
                <a:spcPct val="107000"/>
              </a:lnSpc>
              <a:spcAft>
                <a:spcPts val="800"/>
              </a:spcAft>
            </a:pPr>
            <a:r>
              <a:rPr lang="en-US" sz="3200" dirty="0"/>
              <a:t>Daiwen Kang, Nicholas Heath, David Wong, Jon Pleim, Shawn Roselle, Kristen Foley, and Rohit </a:t>
            </a:r>
            <a:r>
              <a:rPr lang="en-US" sz="3200" dirty="0" smtClean="0"/>
              <a:t>Mathur</a:t>
            </a:r>
          </a:p>
          <a:p>
            <a:pPr algn="ct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Computational Exposure Division, National Exposure Research Laboratory, U.S. Environmental Protection Agency, Research Triangle Park, NC 27711, USA</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17"/>
          <p:cNvGraphicFramePr>
            <a:graphicFrameLocks noChangeAspect="1"/>
          </p:cNvGraphicFramePr>
          <p:nvPr>
            <p:extLst>
              <p:ext uri="{D42A27DB-BD31-4B8C-83A1-F6EECF244321}">
                <p14:modId xmlns:p14="http://schemas.microsoft.com/office/powerpoint/2010/main" val="2385557735"/>
              </p:ext>
            </p:extLst>
          </p:nvPr>
        </p:nvGraphicFramePr>
        <p:xfrm>
          <a:off x="1631516" y="354904"/>
          <a:ext cx="1335088" cy="1409700"/>
        </p:xfrm>
        <a:graphic>
          <a:graphicData uri="http://schemas.openxmlformats.org/presentationml/2006/ole">
            <mc:AlternateContent xmlns:mc="http://schemas.openxmlformats.org/markup-compatibility/2006">
              <mc:Choice xmlns:v="urn:schemas-microsoft-com:vml" Requires="v">
                <p:oleObj spid="_x0000_s2161"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16" y="354904"/>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628730" y="5729483"/>
            <a:ext cx="9540657" cy="923330"/>
          </a:xfrm>
          <a:prstGeom prst="rect">
            <a:avLst/>
          </a:prstGeom>
          <a:noFill/>
        </p:spPr>
        <p:txBody>
          <a:bodyPr wrap="square" rtlCol="0">
            <a:spAutoFit/>
          </a:bodyPr>
          <a:lstStyle/>
          <a:p>
            <a:pPr algn="ctr"/>
            <a:r>
              <a:rPr lang="en-US" b="1" dirty="0">
                <a:solidFill>
                  <a:srgbClr val="0070C0"/>
                </a:solidFill>
              </a:rPr>
              <a:t>1</a:t>
            </a:r>
            <a:r>
              <a:rPr lang="en-US" b="1" dirty="0" smtClean="0">
                <a:solidFill>
                  <a:srgbClr val="0070C0"/>
                </a:solidFill>
              </a:rPr>
              <a:t>5th </a:t>
            </a:r>
            <a:r>
              <a:rPr lang="en-US" b="1" dirty="0">
                <a:solidFill>
                  <a:srgbClr val="0070C0"/>
                </a:solidFill>
              </a:rPr>
              <a:t>Annual CMAS Conference</a:t>
            </a:r>
          </a:p>
          <a:p>
            <a:pPr algn="ctr"/>
            <a:r>
              <a:rPr lang="en-US" dirty="0" smtClean="0">
                <a:solidFill>
                  <a:srgbClr val="FF0000"/>
                </a:solidFill>
              </a:rPr>
              <a:t>Chapel Hill, North Carolina, USA</a:t>
            </a:r>
          </a:p>
          <a:p>
            <a:pPr algn="ctr"/>
            <a:r>
              <a:rPr lang="en-US" dirty="0" smtClean="0">
                <a:solidFill>
                  <a:srgbClr val="FF0000"/>
                </a:solidFill>
              </a:rPr>
              <a:t>24-26 October, 2016 </a:t>
            </a:r>
            <a:endParaRPr lang="en-US" dirty="0">
              <a:solidFill>
                <a:srgbClr val="FF0000"/>
              </a:solidFill>
            </a:endParaRPr>
          </a:p>
        </p:txBody>
      </p:sp>
    </p:spTree>
    <p:extLst>
      <p:ext uri="{BB962C8B-B14F-4D97-AF65-F5344CB8AC3E}">
        <p14:creationId xmlns:p14="http://schemas.microsoft.com/office/powerpoint/2010/main" val="303955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594" y="365125"/>
            <a:ext cx="8154444" cy="1325563"/>
          </a:xfrm>
        </p:spPr>
        <p:txBody>
          <a:bodyPr>
            <a:normAutofit fontScale="90000"/>
          </a:bodyPr>
          <a:lstStyle/>
          <a:p>
            <a:r>
              <a:rPr lang="en-US" dirty="0" smtClean="0"/>
              <a:t>Performance evaluations for WRF-CMAQ Simulations with Monthly and Hourly NLDN data</a:t>
            </a:r>
            <a:endParaRPr lang="en-US" dirty="0"/>
          </a:p>
        </p:txBody>
      </p:sp>
      <p:sp>
        <p:nvSpPr>
          <p:cNvPr id="3" name="Content Placeholder 2"/>
          <p:cNvSpPr>
            <a:spLocks noGrp="1"/>
          </p:cNvSpPr>
          <p:nvPr>
            <p:ph idx="1"/>
          </p:nvPr>
        </p:nvSpPr>
        <p:spPr>
          <a:xfrm>
            <a:off x="838200" y="2542783"/>
            <a:ext cx="10515600" cy="3634179"/>
          </a:xfrm>
        </p:spPr>
        <p:txBody>
          <a:bodyPr>
            <a:normAutofit fontScale="92500" lnSpcReduction="20000"/>
          </a:bodyPr>
          <a:lstStyle/>
          <a:p>
            <a:r>
              <a:rPr lang="en-US" dirty="0" smtClean="0"/>
              <a:t>WRF 3.8</a:t>
            </a:r>
          </a:p>
          <a:p>
            <a:r>
              <a:rPr lang="en-US" dirty="0" smtClean="0"/>
              <a:t>CMAQ 5.1</a:t>
            </a:r>
          </a:p>
          <a:p>
            <a:r>
              <a:rPr lang="en-US" dirty="0" smtClean="0"/>
              <a:t>CB05, AE6</a:t>
            </a:r>
          </a:p>
          <a:p>
            <a:r>
              <a:rPr lang="en-US" dirty="0" smtClean="0"/>
              <a:t>Emissions: 2011 NEI</a:t>
            </a:r>
          </a:p>
          <a:p>
            <a:r>
              <a:rPr lang="en-US" dirty="0" smtClean="0"/>
              <a:t>US 12km domain for July 2011</a:t>
            </a:r>
          </a:p>
          <a:p>
            <a:r>
              <a:rPr lang="en-US" dirty="0" smtClean="0"/>
              <a:t>Scenarios: </a:t>
            </a:r>
          </a:p>
          <a:p>
            <a:pPr lvl="1">
              <a:buFont typeface="Wingdings" panose="05000000000000000000" pitchFamily="2" charset="2"/>
              <a:buChar char="Ø"/>
            </a:pPr>
            <a:r>
              <a:rPr lang="en-US" dirty="0" smtClean="0"/>
              <a:t>Monthly NLDN lightning strike data </a:t>
            </a:r>
          </a:p>
          <a:p>
            <a:pPr lvl="1">
              <a:buFont typeface="Wingdings" panose="05000000000000000000" pitchFamily="2" charset="2"/>
              <a:buChar char="Ø"/>
            </a:pPr>
            <a:r>
              <a:rPr lang="en-US" dirty="0" smtClean="0"/>
              <a:t>Hourly NLDN </a:t>
            </a:r>
            <a:r>
              <a:rPr lang="en-US" dirty="0"/>
              <a:t>l</a:t>
            </a:r>
            <a:r>
              <a:rPr lang="en-US" dirty="0" smtClean="0"/>
              <a:t>ightning strike data</a:t>
            </a:r>
          </a:p>
          <a:p>
            <a:r>
              <a:rPr lang="en-US" dirty="0" smtClean="0"/>
              <a:t>Observations: AQS Hourly O3</a:t>
            </a:r>
            <a:endParaRPr lang="en-US" dirty="0"/>
          </a:p>
        </p:txBody>
      </p:sp>
      <p:graphicFrame>
        <p:nvGraphicFramePr>
          <p:cNvPr id="4" name="Object 17"/>
          <p:cNvGraphicFramePr>
            <a:graphicFrameLocks noChangeAspect="1"/>
          </p:cNvGraphicFramePr>
          <p:nvPr>
            <p:extLst>
              <p:ext uri="{D42A27DB-BD31-4B8C-83A1-F6EECF244321}">
                <p14:modId xmlns:p14="http://schemas.microsoft.com/office/powerpoint/2010/main" val="4233987889"/>
              </p:ext>
            </p:extLst>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15468"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701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2756" y="365125"/>
            <a:ext cx="8192022" cy="1325563"/>
          </a:xfrm>
        </p:spPr>
        <p:txBody>
          <a:bodyPr>
            <a:noAutofit/>
          </a:bodyPr>
          <a:lstStyle/>
          <a:p>
            <a:pPr algn="ctr"/>
            <a:r>
              <a:rPr lang="en-US" sz="3200" dirty="0"/>
              <a:t>O</a:t>
            </a:r>
            <a:r>
              <a:rPr lang="en-US" sz="3200" baseline="-25000" dirty="0"/>
              <a:t>3</a:t>
            </a:r>
            <a:r>
              <a:rPr lang="en-US" sz="3200" dirty="0"/>
              <a:t> bias difference </a:t>
            </a:r>
            <a:r>
              <a:rPr lang="en-US" sz="3200" dirty="0" smtClean="0"/>
              <a:t>Hourly </a:t>
            </a:r>
            <a:r>
              <a:rPr lang="en-US" sz="3200" dirty="0"/>
              <a:t>NLDN – Monthly NLDN</a:t>
            </a:r>
            <a:br>
              <a:rPr lang="en-US" sz="3200" dirty="0"/>
            </a:br>
            <a:r>
              <a:rPr lang="en-US" sz="3200" dirty="0" smtClean="0"/>
              <a:t> over the domain</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 t="14235" r="19" b="16463"/>
          <a:stretch/>
        </p:blipFill>
        <p:spPr>
          <a:xfrm>
            <a:off x="535299" y="1934309"/>
            <a:ext cx="8292178" cy="4442360"/>
          </a:xfrm>
          <a:prstGeom prst="rect">
            <a:avLst/>
          </a:prstGeom>
        </p:spPr>
      </p:pic>
      <p:graphicFrame>
        <p:nvGraphicFramePr>
          <p:cNvPr id="6" name="Object 17"/>
          <p:cNvGraphicFramePr>
            <a:graphicFrameLocks noChangeAspect="1"/>
          </p:cNvGraphicFramePr>
          <p:nvPr>
            <p:extLst>
              <p:ext uri="{D42A27DB-BD31-4B8C-83A1-F6EECF244321}">
                <p14:modId xmlns:p14="http://schemas.microsoft.com/office/powerpoint/2010/main" val="461110713"/>
              </p:ext>
            </p:extLst>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16492" name="CorelDRAW" r:id="rId4" imgW="7840980" imgH="8275117" progId="CorelDRAW.Graphic.11">
                  <p:embed/>
                </p:oleObj>
              </mc:Choice>
              <mc:Fallback>
                <p:oleObj name="CorelDRAW" r:id="rId4" imgW="7840980" imgH="8275117"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9043792" y="2116899"/>
            <a:ext cx="2880986" cy="3970318"/>
          </a:xfrm>
          <a:prstGeom prst="rect">
            <a:avLst/>
          </a:prstGeom>
          <a:noFill/>
        </p:spPr>
        <p:txBody>
          <a:bodyPr wrap="square" rtlCol="0">
            <a:spAutoFit/>
          </a:bodyPr>
          <a:lstStyle/>
          <a:p>
            <a:r>
              <a:rPr lang="en-US" sz="2800" dirty="0" smtClean="0"/>
              <a:t>The bias at the majority of the sites decreases (cool colors), especially in the southeast region where lightning events are more prevalent </a:t>
            </a:r>
            <a:endParaRPr lang="en-US" sz="2800" dirty="0"/>
          </a:p>
        </p:txBody>
      </p:sp>
    </p:spTree>
    <p:extLst>
      <p:ext uri="{BB962C8B-B14F-4D97-AF65-F5344CB8AC3E}">
        <p14:creationId xmlns:p14="http://schemas.microsoft.com/office/powerpoint/2010/main" val="228372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2756" y="365125"/>
            <a:ext cx="8192022" cy="1325563"/>
          </a:xfrm>
        </p:spPr>
        <p:txBody>
          <a:bodyPr>
            <a:noAutofit/>
          </a:bodyPr>
          <a:lstStyle/>
          <a:p>
            <a:pPr algn="ctr"/>
            <a:r>
              <a:rPr lang="en-US" sz="3200" dirty="0"/>
              <a:t>O</a:t>
            </a:r>
            <a:r>
              <a:rPr lang="en-US" sz="3200" baseline="-25000" dirty="0"/>
              <a:t>3</a:t>
            </a:r>
            <a:r>
              <a:rPr lang="en-US" sz="3200" dirty="0"/>
              <a:t> bias difference </a:t>
            </a:r>
            <a:r>
              <a:rPr lang="en-US" sz="3200" dirty="0" smtClean="0"/>
              <a:t>Hourly </a:t>
            </a:r>
            <a:r>
              <a:rPr lang="en-US" sz="3200" dirty="0"/>
              <a:t>NLDN – Monthly NLDN</a:t>
            </a:r>
            <a:br>
              <a:rPr lang="en-US" sz="3200" dirty="0"/>
            </a:br>
            <a:r>
              <a:rPr lang="en-US" sz="3200" dirty="0" smtClean="0"/>
              <a:t> over the domain</a:t>
            </a:r>
            <a:endParaRPr lang="en-US" sz="3200" dirty="0"/>
          </a:p>
        </p:txBody>
      </p:sp>
      <p:graphicFrame>
        <p:nvGraphicFramePr>
          <p:cNvPr id="6"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17515"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0285" y="1690688"/>
            <a:ext cx="6488482" cy="5015699"/>
          </a:xfrm>
          <a:prstGeom prst="rect">
            <a:avLst/>
          </a:prstGeom>
        </p:spPr>
      </p:pic>
      <p:sp>
        <p:nvSpPr>
          <p:cNvPr id="8" name="TextBox 7"/>
          <p:cNvSpPr txBox="1"/>
          <p:nvPr/>
        </p:nvSpPr>
        <p:spPr>
          <a:xfrm>
            <a:off x="8567803" y="3413707"/>
            <a:ext cx="3144033" cy="1569660"/>
          </a:xfrm>
          <a:prstGeom prst="rect">
            <a:avLst/>
          </a:prstGeom>
          <a:solidFill>
            <a:schemeClr val="bg1"/>
          </a:solidFill>
        </p:spPr>
        <p:txBody>
          <a:bodyPr wrap="square" rtlCol="0">
            <a:spAutoFit/>
          </a:bodyPr>
          <a:lstStyle/>
          <a:p>
            <a:r>
              <a:rPr lang="en-US" sz="3200" dirty="0" smtClean="0">
                <a:solidFill>
                  <a:srgbClr val="00B050"/>
                </a:solidFill>
              </a:rPr>
              <a:t>O</a:t>
            </a:r>
            <a:r>
              <a:rPr lang="en-US" sz="3200" baseline="-25000" dirty="0" smtClean="0">
                <a:solidFill>
                  <a:srgbClr val="00B050"/>
                </a:solidFill>
              </a:rPr>
              <a:t>3</a:t>
            </a:r>
            <a:r>
              <a:rPr lang="en-US" sz="3200" dirty="0" smtClean="0">
                <a:solidFill>
                  <a:srgbClr val="00B050"/>
                </a:solidFill>
              </a:rPr>
              <a:t> bias decreases at 79% of the sites</a:t>
            </a:r>
            <a:endParaRPr lang="en-US" sz="3200" dirty="0">
              <a:solidFill>
                <a:srgbClr val="00B050"/>
              </a:solidFill>
            </a:endParaRPr>
          </a:p>
        </p:txBody>
      </p:sp>
    </p:spTree>
    <p:extLst>
      <p:ext uri="{BB962C8B-B14F-4D97-AF65-F5344CB8AC3E}">
        <p14:creationId xmlns:p14="http://schemas.microsoft.com/office/powerpoint/2010/main" val="196532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7392" y="365125"/>
            <a:ext cx="8367386" cy="1325563"/>
          </a:xfrm>
        </p:spPr>
        <p:txBody>
          <a:bodyPr>
            <a:noAutofit/>
          </a:bodyPr>
          <a:lstStyle/>
          <a:p>
            <a:pPr algn="ctr"/>
            <a:r>
              <a:rPr lang="en-US" sz="3200" dirty="0"/>
              <a:t>O</a:t>
            </a:r>
            <a:r>
              <a:rPr lang="en-US" sz="3200" baseline="-25000" dirty="0"/>
              <a:t>3</a:t>
            </a:r>
            <a:r>
              <a:rPr lang="en-US" sz="3200" dirty="0"/>
              <a:t> </a:t>
            </a:r>
            <a:r>
              <a:rPr lang="en-US" sz="3200" dirty="0" smtClean="0"/>
              <a:t>error </a:t>
            </a:r>
            <a:r>
              <a:rPr lang="en-US" sz="3200" dirty="0"/>
              <a:t>difference </a:t>
            </a:r>
            <a:r>
              <a:rPr lang="en-US" sz="3200" dirty="0" smtClean="0"/>
              <a:t>Hourly </a:t>
            </a:r>
            <a:r>
              <a:rPr lang="en-US" sz="3200" dirty="0"/>
              <a:t>NLDN – Monthly NLDN</a:t>
            </a:r>
            <a:br>
              <a:rPr lang="en-US" sz="3200" dirty="0"/>
            </a:br>
            <a:r>
              <a:rPr lang="en-US" sz="3200" dirty="0" smtClean="0"/>
              <a:t> over the domain</a:t>
            </a:r>
            <a:endParaRPr lang="en-US" sz="3200" dirty="0"/>
          </a:p>
        </p:txBody>
      </p:sp>
      <p:graphicFrame>
        <p:nvGraphicFramePr>
          <p:cNvPr id="6"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18538"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t="16001" r="23" b="15996"/>
          <a:stretch/>
        </p:blipFill>
        <p:spPr>
          <a:xfrm>
            <a:off x="444379" y="1825625"/>
            <a:ext cx="8869680" cy="4663440"/>
          </a:xfrm>
          <a:prstGeom prst="rect">
            <a:avLst/>
          </a:prstGeom>
        </p:spPr>
      </p:pic>
      <p:sp>
        <p:nvSpPr>
          <p:cNvPr id="9" name="TextBox 8"/>
          <p:cNvSpPr txBox="1"/>
          <p:nvPr/>
        </p:nvSpPr>
        <p:spPr>
          <a:xfrm>
            <a:off x="9400737" y="1825625"/>
            <a:ext cx="2630466" cy="4832092"/>
          </a:xfrm>
          <a:prstGeom prst="rect">
            <a:avLst/>
          </a:prstGeom>
          <a:noFill/>
        </p:spPr>
        <p:txBody>
          <a:bodyPr wrap="square" rtlCol="0">
            <a:spAutoFit/>
          </a:bodyPr>
          <a:lstStyle/>
          <a:p>
            <a:r>
              <a:rPr lang="en-US" sz="2800" dirty="0" smtClean="0"/>
              <a:t>Similarly, the errors at the majority of the sites also decreases (cool colors), especially in the southeast region where lightning events are more prevalent </a:t>
            </a:r>
            <a:endParaRPr lang="en-US" sz="2800" dirty="0"/>
          </a:p>
        </p:txBody>
      </p:sp>
    </p:spTree>
    <p:extLst>
      <p:ext uri="{BB962C8B-B14F-4D97-AF65-F5344CB8AC3E}">
        <p14:creationId xmlns:p14="http://schemas.microsoft.com/office/powerpoint/2010/main" val="2511979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64169" y="365125"/>
            <a:ext cx="8460609" cy="1325563"/>
          </a:xfrm>
        </p:spPr>
        <p:txBody>
          <a:bodyPr>
            <a:noAutofit/>
          </a:bodyPr>
          <a:lstStyle/>
          <a:p>
            <a:pPr algn="ctr"/>
            <a:r>
              <a:rPr lang="en-US" sz="3200" dirty="0"/>
              <a:t>O</a:t>
            </a:r>
            <a:r>
              <a:rPr lang="en-US" sz="3200" baseline="-25000" dirty="0"/>
              <a:t>3</a:t>
            </a:r>
            <a:r>
              <a:rPr lang="en-US" sz="3200" dirty="0"/>
              <a:t> </a:t>
            </a:r>
            <a:r>
              <a:rPr lang="en-US" sz="3200" dirty="0" smtClean="0"/>
              <a:t>error </a:t>
            </a:r>
            <a:r>
              <a:rPr lang="en-US" sz="3200" dirty="0"/>
              <a:t>difference </a:t>
            </a:r>
            <a:r>
              <a:rPr lang="en-US" sz="3200" dirty="0" smtClean="0"/>
              <a:t>Hourly </a:t>
            </a:r>
            <a:r>
              <a:rPr lang="en-US" sz="3200" dirty="0"/>
              <a:t>NLDN – Monthly NLDN</a:t>
            </a:r>
            <a:br>
              <a:rPr lang="en-US" sz="3200" dirty="0"/>
            </a:br>
            <a:r>
              <a:rPr lang="en-US" sz="3200" dirty="0" smtClean="0"/>
              <a:t> over the domain</a:t>
            </a:r>
            <a:endParaRPr lang="en-US" sz="3200" dirty="0"/>
          </a:p>
        </p:txBody>
      </p:sp>
      <p:graphicFrame>
        <p:nvGraphicFramePr>
          <p:cNvPr id="6"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19564"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510032" y="3054307"/>
            <a:ext cx="3287403" cy="2308324"/>
          </a:xfrm>
          <a:prstGeom prst="rect">
            <a:avLst/>
          </a:prstGeom>
          <a:solidFill>
            <a:schemeClr val="bg1"/>
          </a:solidFill>
        </p:spPr>
        <p:txBody>
          <a:bodyPr wrap="square" rtlCol="0">
            <a:spAutoFit/>
          </a:bodyPr>
          <a:lstStyle/>
          <a:p>
            <a:r>
              <a:rPr lang="en-US" sz="3600" dirty="0" smtClean="0">
                <a:solidFill>
                  <a:srgbClr val="00B050"/>
                </a:solidFill>
              </a:rPr>
              <a:t>O</a:t>
            </a:r>
            <a:r>
              <a:rPr lang="en-US" sz="3600" baseline="-25000" dirty="0" smtClean="0">
                <a:solidFill>
                  <a:srgbClr val="00B050"/>
                </a:solidFill>
              </a:rPr>
              <a:t>3</a:t>
            </a:r>
            <a:r>
              <a:rPr lang="en-US" sz="3600" dirty="0" smtClean="0">
                <a:solidFill>
                  <a:srgbClr val="00B050"/>
                </a:solidFill>
              </a:rPr>
              <a:t> error decreases at 84.5% of the sites</a:t>
            </a:r>
            <a:endParaRPr lang="en-US" sz="3600" dirty="0">
              <a:solidFill>
                <a:srgbClr val="00B050"/>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064" y="1825625"/>
            <a:ext cx="6154614" cy="4757614"/>
          </a:xfrm>
          <a:prstGeom prst="rect">
            <a:avLst/>
          </a:prstGeom>
        </p:spPr>
      </p:pic>
    </p:spTree>
    <p:extLst>
      <p:ext uri="{BB962C8B-B14F-4D97-AF65-F5344CB8AC3E}">
        <p14:creationId xmlns:p14="http://schemas.microsoft.com/office/powerpoint/2010/main" val="754581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83" y="2090284"/>
            <a:ext cx="5689972" cy="4398439"/>
          </a:xfrm>
          <a:prstGeom prst="rect">
            <a:avLst/>
          </a:prstGeom>
        </p:spPr>
      </p:pic>
      <p:sp>
        <p:nvSpPr>
          <p:cNvPr id="4" name="Title 3"/>
          <p:cNvSpPr>
            <a:spLocks noGrp="1"/>
          </p:cNvSpPr>
          <p:nvPr>
            <p:ph type="title"/>
          </p:nvPr>
        </p:nvSpPr>
        <p:spPr>
          <a:xfrm>
            <a:off x="3464169" y="365125"/>
            <a:ext cx="8493369" cy="1325563"/>
          </a:xfrm>
        </p:spPr>
        <p:txBody>
          <a:bodyPr>
            <a:noAutofit/>
          </a:bodyPr>
          <a:lstStyle/>
          <a:p>
            <a:pPr algn="ctr"/>
            <a:r>
              <a:rPr lang="en-US" sz="3200" dirty="0"/>
              <a:t>O3 </a:t>
            </a:r>
            <a:r>
              <a:rPr lang="en-US" sz="3200" dirty="0" smtClean="0"/>
              <a:t>bias/error </a:t>
            </a:r>
            <a:r>
              <a:rPr lang="en-US" sz="3200" dirty="0"/>
              <a:t>difference </a:t>
            </a:r>
            <a:r>
              <a:rPr lang="en-US" sz="3200" dirty="0" smtClean="0"/>
              <a:t>Hourly </a:t>
            </a:r>
            <a:r>
              <a:rPr lang="en-US" sz="3200" dirty="0"/>
              <a:t>NLDN – Monthly </a:t>
            </a:r>
            <a:r>
              <a:rPr lang="en-US" sz="3200" dirty="0" smtClean="0"/>
              <a:t>NLDN over the southeast</a:t>
            </a:r>
            <a:endParaRPr lang="en-US" sz="3200" dirty="0"/>
          </a:p>
        </p:txBody>
      </p:sp>
      <p:graphicFrame>
        <p:nvGraphicFramePr>
          <p:cNvPr id="6"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20586" name="CorelDRAW" r:id="rId4" imgW="7840980" imgH="8275117" progId="CorelDRAW.Graphic.11">
                  <p:embed/>
                </p:oleObj>
              </mc:Choice>
              <mc:Fallback>
                <p:oleObj name="CorelDRAW" r:id="rId4" imgW="7840980" imgH="8275117"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3744036" y="2934346"/>
            <a:ext cx="2234733" cy="646331"/>
          </a:xfrm>
          <a:prstGeom prst="rect">
            <a:avLst/>
          </a:prstGeom>
          <a:solidFill>
            <a:schemeClr val="bg1"/>
          </a:solidFill>
        </p:spPr>
        <p:txBody>
          <a:bodyPr wrap="square" rtlCol="0">
            <a:spAutoFit/>
          </a:bodyPr>
          <a:lstStyle/>
          <a:p>
            <a:r>
              <a:rPr lang="en-US" dirty="0" smtClean="0">
                <a:solidFill>
                  <a:srgbClr val="00B050"/>
                </a:solidFill>
              </a:rPr>
              <a:t>O</a:t>
            </a:r>
            <a:r>
              <a:rPr lang="en-US" baseline="-25000" dirty="0" smtClean="0">
                <a:solidFill>
                  <a:srgbClr val="00B050"/>
                </a:solidFill>
              </a:rPr>
              <a:t>3</a:t>
            </a:r>
            <a:r>
              <a:rPr lang="en-US" dirty="0" smtClean="0">
                <a:solidFill>
                  <a:srgbClr val="00B050"/>
                </a:solidFill>
              </a:rPr>
              <a:t> bias decreases at 99% of the sites</a:t>
            </a:r>
            <a:endParaRPr lang="en-US" dirty="0">
              <a:solidFill>
                <a:srgbClr val="00B050"/>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769" y="2090284"/>
            <a:ext cx="5689973" cy="4398439"/>
          </a:xfrm>
          <a:prstGeom prst="rect">
            <a:avLst/>
          </a:prstGeom>
        </p:spPr>
      </p:pic>
      <p:sp>
        <p:nvSpPr>
          <p:cNvPr id="11" name="TextBox 10"/>
          <p:cNvSpPr txBox="1"/>
          <p:nvPr/>
        </p:nvSpPr>
        <p:spPr>
          <a:xfrm>
            <a:off x="9191545" y="2934345"/>
            <a:ext cx="2234733" cy="646331"/>
          </a:xfrm>
          <a:prstGeom prst="rect">
            <a:avLst/>
          </a:prstGeom>
          <a:solidFill>
            <a:schemeClr val="bg1"/>
          </a:solidFill>
        </p:spPr>
        <p:txBody>
          <a:bodyPr wrap="square" rtlCol="0">
            <a:spAutoFit/>
          </a:bodyPr>
          <a:lstStyle/>
          <a:p>
            <a:r>
              <a:rPr lang="en-US" dirty="0" smtClean="0">
                <a:solidFill>
                  <a:srgbClr val="00B050"/>
                </a:solidFill>
              </a:rPr>
              <a:t>O</a:t>
            </a:r>
            <a:r>
              <a:rPr lang="en-US" baseline="-25000" dirty="0" smtClean="0">
                <a:solidFill>
                  <a:srgbClr val="00B050"/>
                </a:solidFill>
              </a:rPr>
              <a:t>3</a:t>
            </a:r>
            <a:r>
              <a:rPr lang="en-US" dirty="0">
                <a:solidFill>
                  <a:srgbClr val="00B050"/>
                </a:solidFill>
              </a:rPr>
              <a:t> </a:t>
            </a:r>
            <a:r>
              <a:rPr lang="en-US" dirty="0" smtClean="0">
                <a:solidFill>
                  <a:srgbClr val="00B050"/>
                </a:solidFill>
              </a:rPr>
              <a:t>error decreases at 99% of the sites</a:t>
            </a:r>
            <a:endParaRPr lang="en-US" dirty="0">
              <a:solidFill>
                <a:srgbClr val="00B050"/>
              </a:solidFill>
            </a:endParaRPr>
          </a:p>
        </p:txBody>
      </p:sp>
      <p:sp>
        <p:nvSpPr>
          <p:cNvPr id="2" name="TextBox 1"/>
          <p:cNvSpPr txBox="1"/>
          <p:nvPr/>
        </p:nvSpPr>
        <p:spPr>
          <a:xfrm>
            <a:off x="619183" y="2242159"/>
            <a:ext cx="1104955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6334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64169" y="365125"/>
            <a:ext cx="8460609" cy="1325563"/>
          </a:xfrm>
        </p:spPr>
        <p:txBody>
          <a:bodyPr>
            <a:noAutofit/>
          </a:bodyPr>
          <a:lstStyle/>
          <a:p>
            <a:pPr algn="ctr"/>
            <a:r>
              <a:rPr lang="en-US" sz="3200" dirty="0"/>
              <a:t>O</a:t>
            </a:r>
            <a:r>
              <a:rPr lang="en-US" sz="3200" baseline="-25000" dirty="0"/>
              <a:t>3</a:t>
            </a:r>
            <a:r>
              <a:rPr lang="en-US" sz="3200" dirty="0"/>
              <a:t> m</a:t>
            </a:r>
            <a:r>
              <a:rPr lang="en-US" sz="3200" dirty="0" smtClean="0"/>
              <a:t>ixing </a:t>
            </a:r>
            <a:r>
              <a:rPr lang="en-US" sz="3200" dirty="0"/>
              <a:t>r</a:t>
            </a:r>
            <a:r>
              <a:rPr lang="en-US" sz="3200" dirty="0" smtClean="0"/>
              <a:t>atios and basic statistics for July, 2011</a:t>
            </a:r>
            <a:r>
              <a:rPr lang="en-US" sz="3200" dirty="0"/>
              <a:t/>
            </a:r>
            <a:br>
              <a:rPr lang="en-US" sz="3200" dirty="0"/>
            </a:br>
            <a:r>
              <a:rPr lang="en-US" sz="3200" dirty="0" smtClean="0"/>
              <a:t> over the domain</a:t>
            </a:r>
            <a:endParaRPr lang="en-US" sz="3200" dirty="0"/>
          </a:p>
        </p:txBody>
      </p:sp>
      <p:graphicFrame>
        <p:nvGraphicFramePr>
          <p:cNvPr id="6" name="Object 17"/>
          <p:cNvGraphicFramePr>
            <a:graphicFrameLocks noChangeAspect="1"/>
          </p:cNvGraphicFramePr>
          <p:nvPr>
            <p:extLst>
              <p:ext uri="{D42A27DB-BD31-4B8C-83A1-F6EECF244321}">
                <p14:modId xmlns:p14="http://schemas.microsoft.com/office/powerpoint/2010/main" val="2978629918"/>
              </p:ext>
            </p:extLst>
          </p:nvPr>
        </p:nvGraphicFramePr>
        <p:xfrm>
          <a:off x="1478449" y="224082"/>
          <a:ext cx="1335088" cy="1409700"/>
        </p:xfrm>
        <a:graphic>
          <a:graphicData uri="http://schemas.openxmlformats.org/presentationml/2006/ole">
            <mc:AlternateContent xmlns:mc="http://schemas.openxmlformats.org/markup-compatibility/2006">
              <mc:Choice xmlns:v="urn:schemas-microsoft-com:vml" Requires="v">
                <p:oleObj spid="_x0000_s21610"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449" y="22408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07" y="1633782"/>
            <a:ext cx="5040923" cy="504092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71910924"/>
              </p:ext>
            </p:extLst>
          </p:nvPr>
        </p:nvGraphicFramePr>
        <p:xfrm>
          <a:off x="6176335" y="1844795"/>
          <a:ext cx="5556738" cy="4369926"/>
        </p:xfrm>
        <a:graphic>
          <a:graphicData uri="http://schemas.openxmlformats.org/drawingml/2006/table">
            <a:tbl>
              <a:tblPr firstRow="1" bandRow="1">
                <a:tableStyleId>{5C22544A-7EE6-4342-B048-85BDC9FD1C3A}</a:tableStyleId>
              </a:tblPr>
              <a:tblGrid>
                <a:gridCol w="1852246"/>
                <a:gridCol w="1852246"/>
                <a:gridCol w="1852246"/>
              </a:tblGrid>
              <a:tr h="728321">
                <a:tc>
                  <a:txBody>
                    <a:bodyPr/>
                    <a:lstStyle/>
                    <a:p>
                      <a:pPr algn="ctr"/>
                      <a:r>
                        <a:rPr lang="en-US" dirty="0" smtClean="0"/>
                        <a:t>r</a:t>
                      </a:r>
                      <a:endParaRPr lang="en-US" dirty="0"/>
                    </a:p>
                  </a:txBody>
                  <a:tcPr anchor="ctr"/>
                </a:tc>
                <a:tc>
                  <a:txBody>
                    <a:bodyPr/>
                    <a:lstStyle/>
                    <a:p>
                      <a:pPr algn="ctr"/>
                      <a:r>
                        <a:rPr lang="en-US" dirty="0" smtClean="0">
                          <a:solidFill>
                            <a:srgbClr val="FF0000"/>
                          </a:solidFill>
                        </a:rPr>
                        <a:t>0.73</a:t>
                      </a:r>
                      <a:endParaRPr lang="en-US" dirty="0">
                        <a:solidFill>
                          <a:srgbClr val="FF0000"/>
                        </a:solidFill>
                      </a:endParaRPr>
                    </a:p>
                  </a:txBody>
                  <a:tcPr anchor="ctr"/>
                </a:tc>
                <a:tc>
                  <a:txBody>
                    <a:bodyPr/>
                    <a:lstStyle/>
                    <a:p>
                      <a:pPr algn="ctr"/>
                      <a:r>
                        <a:rPr lang="en-US" dirty="0" smtClean="0">
                          <a:solidFill>
                            <a:srgbClr val="0000FF"/>
                          </a:solidFill>
                        </a:rPr>
                        <a:t>0.72</a:t>
                      </a:r>
                      <a:endParaRPr lang="en-US" dirty="0">
                        <a:solidFill>
                          <a:srgbClr val="0000FF"/>
                        </a:solidFill>
                      </a:endParaRPr>
                    </a:p>
                  </a:txBody>
                  <a:tcPr anchor="ctr"/>
                </a:tc>
              </a:tr>
              <a:tr h="728321">
                <a:tc>
                  <a:txBody>
                    <a:bodyPr/>
                    <a:lstStyle/>
                    <a:p>
                      <a:pPr algn="ctr"/>
                      <a:r>
                        <a:rPr lang="en-US" dirty="0" smtClean="0"/>
                        <a:t>RMSE</a:t>
                      </a:r>
                      <a:endParaRPr lang="en-US" dirty="0"/>
                    </a:p>
                  </a:txBody>
                  <a:tcPr anchor="ctr"/>
                </a:tc>
                <a:tc>
                  <a:txBody>
                    <a:bodyPr/>
                    <a:lstStyle/>
                    <a:p>
                      <a:pPr algn="ctr"/>
                      <a:r>
                        <a:rPr lang="en-US" dirty="0" smtClean="0">
                          <a:solidFill>
                            <a:srgbClr val="FF0000"/>
                          </a:solidFill>
                        </a:rPr>
                        <a:t>14.7</a:t>
                      </a:r>
                      <a:endParaRPr lang="en-US" dirty="0">
                        <a:solidFill>
                          <a:srgbClr val="FF0000"/>
                        </a:solidFill>
                      </a:endParaRPr>
                    </a:p>
                  </a:txBody>
                  <a:tcPr anchor="ctr"/>
                </a:tc>
                <a:tc>
                  <a:txBody>
                    <a:bodyPr/>
                    <a:lstStyle/>
                    <a:p>
                      <a:pPr algn="ctr"/>
                      <a:r>
                        <a:rPr lang="en-US" dirty="0" smtClean="0">
                          <a:solidFill>
                            <a:srgbClr val="0000FF"/>
                          </a:solidFill>
                        </a:rPr>
                        <a:t>14.9</a:t>
                      </a:r>
                      <a:endParaRPr lang="en-US" dirty="0">
                        <a:solidFill>
                          <a:srgbClr val="0000FF"/>
                        </a:solidFill>
                      </a:endParaRPr>
                    </a:p>
                  </a:txBody>
                  <a:tcPr anchor="ctr"/>
                </a:tc>
              </a:tr>
              <a:tr h="728321">
                <a:tc>
                  <a:txBody>
                    <a:bodyPr/>
                    <a:lstStyle/>
                    <a:p>
                      <a:pPr algn="ctr"/>
                      <a:r>
                        <a:rPr lang="en-US" dirty="0" smtClean="0"/>
                        <a:t>NMB</a:t>
                      </a:r>
                      <a:endParaRPr lang="en-US" dirty="0"/>
                    </a:p>
                  </a:txBody>
                  <a:tcPr anchor="ctr"/>
                </a:tc>
                <a:tc>
                  <a:txBody>
                    <a:bodyPr/>
                    <a:lstStyle/>
                    <a:p>
                      <a:pPr algn="ctr"/>
                      <a:r>
                        <a:rPr lang="en-US" dirty="0" smtClean="0">
                          <a:solidFill>
                            <a:srgbClr val="FF0000"/>
                          </a:solidFill>
                        </a:rPr>
                        <a:t>11.6</a:t>
                      </a:r>
                      <a:endParaRPr lang="en-US" dirty="0">
                        <a:solidFill>
                          <a:srgbClr val="FF0000"/>
                        </a:solidFill>
                      </a:endParaRPr>
                    </a:p>
                  </a:txBody>
                  <a:tcPr anchor="ctr"/>
                </a:tc>
                <a:tc>
                  <a:txBody>
                    <a:bodyPr/>
                    <a:lstStyle/>
                    <a:p>
                      <a:pPr algn="ctr"/>
                      <a:r>
                        <a:rPr lang="en-US" dirty="0" smtClean="0">
                          <a:solidFill>
                            <a:srgbClr val="0000FF"/>
                          </a:solidFill>
                        </a:rPr>
                        <a:t>12.7</a:t>
                      </a:r>
                      <a:endParaRPr lang="en-US" dirty="0">
                        <a:solidFill>
                          <a:srgbClr val="0000FF"/>
                        </a:solidFill>
                      </a:endParaRPr>
                    </a:p>
                  </a:txBody>
                  <a:tcPr anchor="ctr"/>
                </a:tc>
              </a:tr>
              <a:tr h="728321">
                <a:tc>
                  <a:txBody>
                    <a:bodyPr/>
                    <a:lstStyle/>
                    <a:p>
                      <a:pPr algn="ctr"/>
                      <a:r>
                        <a:rPr lang="en-US" dirty="0" smtClean="0"/>
                        <a:t>NME</a:t>
                      </a:r>
                      <a:endParaRPr lang="en-US" dirty="0"/>
                    </a:p>
                  </a:txBody>
                  <a:tcPr anchor="ctr"/>
                </a:tc>
                <a:tc>
                  <a:txBody>
                    <a:bodyPr/>
                    <a:lstStyle/>
                    <a:p>
                      <a:pPr algn="ctr"/>
                      <a:r>
                        <a:rPr lang="en-US" dirty="0" smtClean="0">
                          <a:solidFill>
                            <a:srgbClr val="FF0000"/>
                          </a:solidFill>
                        </a:rPr>
                        <a:t>32.4</a:t>
                      </a:r>
                      <a:endParaRPr lang="en-US" dirty="0">
                        <a:solidFill>
                          <a:srgbClr val="FF0000"/>
                        </a:solidFill>
                      </a:endParaRPr>
                    </a:p>
                  </a:txBody>
                  <a:tcPr anchor="ctr"/>
                </a:tc>
                <a:tc>
                  <a:txBody>
                    <a:bodyPr/>
                    <a:lstStyle/>
                    <a:p>
                      <a:pPr algn="ctr"/>
                      <a:r>
                        <a:rPr lang="en-US" dirty="0" smtClean="0">
                          <a:solidFill>
                            <a:srgbClr val="0000FF"/>
                          </a:solidFill>
                        </a:rPr>
                        <a:t>33</a:t>
                      </a:r>
                      <a:endParaRPr lang="en-US" dirty="0">
                        <a:solidFill>
                          <a:srgbClr val="0000FF"/>
                        </a:solidFill>
                      </a:endParaRPr>
                    </a:p>
                  </a:txBody>
                  <a:tcPr anchor="ctr"/>
                </a:tc>
              </a:tr>
              <a:tr h="728321">
                <a:tc>
                  <a:txBody>
                    <a:bodyPr/>
                    <a:lstStyle/>
                    <a:p>
                      <a:pPr algn="ctr"/>
                      <a:r>
                        <a:rPr lang="en-US" dirty="0" smtClean="0"/>
                        <a:t>MB</a:t>
                      </a:r>
                      <a:endParaRPr lang="en-US" dirty="0"/>
                    </a:p>
                  </a:txBody>
                  <a:tcPr anchor="ctr"/>
                </a:tc>
                <a:tc>
                  <a:txBody>
                    <a:bodyPr/>
                    <a:lstStyle/>
                    <a:p>
                      <a:pPr algn="ctr"/>
                      <a:r>
                        <a:rPr lang="en-US" dirty="0" smtClean="0">
                          <a:solidFill>
                            <a:srgbClr val="FF0000"/>
                          </a:solidFill>
                        </a:rPr>
                        <a:t>4.05</a:t>
                      </a:r>
                      <a:endParaRPr lang="en-US" dirty="0">
                        <a:solidFill>
                          <a:srgbClr val="FF0000"/>
                        </a:solidFill>
                      </a:endParaRPr>
                    </a:p>
                  </a:txBody>
                  <a:tcPr anchor="ctr"/>
                </a:tc>
                <a:tc>
                  <a:txBody>
                    <a:bodyPr/>
                    <a:lstStyle/>
                    <a:p>
                      <a:pPr algn="ctr"/>
                      <a:r>
                        <a:rPr lang="en-US" dirty="0" smtClean="0">
                          <a:solidFill>
                            <a:srgbClr val="0000FF"/>
                          </a:solidFill>
                        </a:rPr>
                        <a:t>4.41</a:t>
                      </a:r>
                      <a:endParaRPr lang="en-US" dirty="0">
                        <a:solidFill>
                          <a:srgbClr val="0000FF"/>
                        </a:solidFill>
                      </a:endParaRPr>
                    </a:p>
                  </a:txBody>
                  <a:tcPr anchor="ctr"/>
                </a:tc>
              </a:tr>
              <a:tr h="728321">
                <a:tc>
                  <a:txBody>
                    <a:bodyPr/>
                    <a:lstStyle/>
                    <a:p>
                      <a:pPr algn="ctr"/>
                      <a:r>
                        <a:rPr lang="en-US" dirty="0" smtClean="0"/>
                        <a:t>ME</a:t>
                      </a:r>
                      <a:endParaRPr lang="en-US" dirty="0"/>
                    </a:p>
                  </a:txBody>
                  <a:tcPr anchor="ctr"/>
                </a:tc>
                <a:tc>
                  <a:txBody>
                    <a:bodyPr/>
                    <a:lstStyle/>
                    <a:p>
                      <a:pPr algn="ctr"/>
                      <a:r>
                        <a:rPr lang="en-US" dirty="0" smtClean="0">
                          <a:solidFill>
                            <a:srgbClr val="FF0000"/>
                          </a:solidFill>
                        </a:rPr>
                        <a:t>11.3</a:t>
                      </a:r>
                      <a:endParaRPr lang="en-US" dirty="0">
                        <a:solidFill>
                          <a:srgbClr val="FF0000"/>
                        </a:solidFill>
                      </a:endParaRPr>
                    </a:p>
                  </a:txBody>
                  <a:tcPr anchor="ctr"/>
                </a:tc>
                <a:tc>
                  <a:txBody>
                    <a:bodyPr/>
                    <a:lstStyle/>
                    <a:p>
                      <a:pPr algn="ctr"/>
                      <a:r>
                        <a:rPr lang="en-US" dirty="0" smtClean="0">
                          <a:solidFill>
                            <a:srgbClr val="0000FF"/>
                          </a:solidFill>
                        </a:rPr>
                        <a:t>11.5</a:t>
                      </a:r>
                      <a:endParaRPr lang="en-US" dirty="0">
                        <a:solidFill>
                          <a:srgbClr val="0000FF"/>
                        </a:solidFill>
                      </a:endParaRPr>
                    </a:p>
                  </a:txBody>
                  <a:tcPr anchor="ctr"/>
                </a:tc>
              </a:tr>
            </a:tbl>
          </a:graphicData>
        </a:graphic>
      </p:graphicFrame>
      <p:sp>
        <p:nvSpPr>
          <p:cNvPr id="3" name="TextBox 2"/>
          <p:cNvSpPr txBox="1"/>
          <p:nvPr/>
        </p:nvSpPr>
        <p:spPr>
          <a:xfrm>
            <a:off x="1615857" y="5187462"/>
            <a:ext cx="4011219" cy="774927"/>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2041742" y="6127039"/>
            <a:ext cx="3707704" cy="369332"/>
          </a:xfrm>
          <a:prstGeom prst="rect">
            <a:avLst/>
          </a:prstGeom>
          <a:solidFill>
            <a:schemeClr val="bg1"/>
          </a:solidFill>
        </p:spPr>
        <p:txBody>
          <a:bodyPr wrap="square" rtlCol="0">
            <a:spAutoFit/>
          </a:bodyPr>
          <a:lstStyle/>
          <a:p>
            <a:r>
              <a:rPr lang="en-US" dirty="0" smtClean="0"/>
              <a:t>AQS          </a:t>
            </a:r>
            <a:r>
              <a:rPr lang="en-US" dirty="0" err="1" smtClean="0"/>
              <a:t>HrlyLTNOx</a:t>
            </a:r>
            <a:r>
              <a:rPr lang="en-US" dirty="0" smtClean="0"/>
              <a:t>       </a:t>
            </a:r>
            <a:r>
              <a:rPr lang="en-US" dirty="0" err="1" smtClean="0"/>
              <a:t>MonLTNOx</a:t>
            </a:r>
            <a:endParaRPr lang="en-US" dirty="0"/>
          </a:p>
        </p:txBody>
      </p:sp>
      <p:sp>
        <p:nvSpPr>
          <p:cNvPr id="10" name="TextBox 9"/>
          <p:cNvSpPr txBox="1"/>
          <p:nvPr/>
        </p:nvSpPr>
        <p:spPr>
          <a:xfrm>
            <a:off x="1215025" y="1690688"/>
            <a:ext cx="4634630"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1691434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000" r="289" b="3088"/>
          <a:stretch/>
        </p:blipFill>
        <p:spPr>
          <a:xfrm>
            <a:off x="714863" y="1433139"/>
            <a:ext cx="5628788" cy="5188610"/>
          </a:xfrm>
          <a:prstGeom prst="rect">
            <a:avLst/>
          </a:prstGeom>
        </p:spPr>
      </p:pic>
      <p:sp>
        <p:nvSpPr>
          <p:cNvPr id="4" name="Title 3"/>
          <p:cNvSpPr>
            <a:spLocks noGrp="1"/>
          </p:cNvSpPr>
          <p:nvPr>
            <p:ph type="title"/>
          </p:nvPr>
        </p:nvSpPr>
        <p:spPr>
          <a:xfrm>
            <a:off x="3106979" y="93654"/>
            <a:ext cx="8937384" cy="1325563"/>
          </a:xfrm>
        </p:spPr>
        <p:txBody>
          <a:bodyPr>
            <a:noAutofit/>
          </a:bodyPr>
          <a:lstStyle/>
          <a:p>
            <a:pPr algn="ctr"/>
            <a:r>
              <a:rPr lang="en-US" sz="3200" dirty="0" smtClean="0"/>
              <a:t>NO</a:t>
            </a:r>
            <a:r>
              <a:rPr lang="en-US" sz="3200" baseline="-25000" dirty="0" smtClean="0"/>
              <a:t>3</a:t>
            </a:r>
            <a:r>
              <a:rPr lang="en-US" sz="3200" dirty="0" smtClean="0"/>
              <a:t> Wet deposition and  basic statistics for July, 2011 over the domain</a:t>
            </a:r>
            <a:endParaRPr lang="en-US" sz="3200" dirty="0"/>
          </a:p>
        </p:txBody>
      </p:sp>
      <p:graphicFrame>
        <p:nvGraphicFramePr>
          <p:cNvPr id="6" name="Object 17"/>
          <p:cNvGraphicFramePr>
            <a:graphicFrameLocks noChangeAspect="1"/>
          </p:cNvGraphicFramePr>
          <p:nvPr>
            <p:extLst>
              <p:ext uri="{D42A27DB-BD31-4B8C-83A1-F6EECF244321}">
                <p14:modId xmlns:p14="http://schemas.microsoft.com/office/powerpoint/2010/main" val="1825785291"/>
              </p:ext>
            </p:extLst>
          </p:nvPr>
        </p:nvGraphicFramePr>
        <p:xfrm>
          <a:off x="1421972" y="23439"/>
          <a:ext cx="1335088" cy="1409700"/>
        </p:xfrm>
        <a:graphic>
          <a:graphicData uri="http://schemas.openxmlformats.org/presentationml/2006/ole">
            <mc:AlternateContent xmlns:mc="http://schemas.openxmlformats.org/markup-compatibility/2006">
              <mc:Choice xmlns:v="urn:schemas-microsoft-com:vml" Requires="v">
                <p:oleObj spid="_x0000_s57359" name="CorelDRAW" r:id="rId4" imgW="7840980" imgH="8275117" progId="CorelDRAW.Graphic.11">
                  <p:embed/>
                </p:oleObj>
              </mc:Choice>
              <mc:Fallback>
                <p:oleObj name="CorelDRAW" r:id="rId4" imgW="7840980" imgH="8275117"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972" y="23439"/>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027454" y="6198479"/>
            <a:ext cx="3707704" cy="369332"/>
          </a:xfrm>
          <a:prstGeom prst="rect">
            <a:avLst/>
          </a:prstGeom>
          <a:solidFill>
            <a:schemeClr val="bg1"/>
          </a:solidFill>
        </p:spPr>
        <p:txBody>
          <a:bodyPr wrap="square" rtlCol="0">
            <a:spAutoFit/>
          </a:bodyPr>
          <a:lstStyle/>
          <a:p>
            <a:r>
              <a:rPr lang="en-US" dirty="0" smtClean="0"/>
              <a:t>NADP          </a:t>
            </a:r>
            <a:r>
              <a:rPr lang="en-US" dirty="0" err="1" smtClean="0"/>
              <a:t>HrlyLTNOx</a:t>
            </a:r>
            <a:r>
              <a:rPr lang="en-US" dirty="0" smtClean="0"/>
              <a:t>       </a:t>
            </a:r>
            <a:r>
              <a:rPr lang="en-US" dirty="0" err="1" smtClean="0"/>
              <a:t>MhlyLTNOx</a:t>
            </a:r>
            <a:endParaRPr lang="en-US" dirty="0"/>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061" t="4731"/>
          <a:stretch/>
        </p:blipFill>
        <p:spPr>
          <a:xfrm>
            <a:off x="6343652" y="1433138"/>
            <a:ext cx="5632618" cy="5188611"/>
          </a:xfrm>
          <a:prstGeom prst="rect">
            <a:avLst/>
          </a:prstGeom>
        </p:spPr>
      </p:pic>
      <p:sp>
        <p:nvSpPr>
          <p:cNvPr id="11" name="TextBox 10"/>
          <p:cNvSpPr txBox="1"/>
          <p:nvPr/>
        </p:nvSpPr>
        <p:spPr>
          <a:xfrm>
            <a:off x="7500938" y="6198479"/>
            <a:ext cx="3829051" cy="369332"/>
          </a:xfrm>
          <a:prstGeom prst="rect">
            <a:avLst/>
          </a:prstGeom>
          <a:solidFill>
            <a:schemeClr val="bg1"/>
          </a:solidFill>
        </p:spPr>
        <p:txBody>
          <a:bodyPr wrap="square" rtlCol="0">
            <a:spAutoFit/>
          </a:bodyPr>
          <a:lstStyle/>
          <a:p>
            <a:pPr algn="ctr"/>
            <a:r>
              <a:rPr lang="en-US" dirty="0" smtClean="0"/>
              <a:t>NO</a:t>
            </a:r>
            <a:r>
              <a:rPr lang="en-US" baseline="-25000" dirty="0" smtClean="0"/>
              <a:t>3</a:t>
            </a:r>
            <a:r>
              <a:rPr lang="en-US" dirty="0" smtClean="0"/>
              <a:t>_dep with </a:t>
            </a:r>
            <a:r>
              <a:rPr lang="en-US" dirty="0" err="1" smtClean="0"/>
              <a:t>MhlyLTNOx</a:t>
            </a:r>
            <a:r>
              <a:rPr lang="en-US" dirty="0" smtClean="0"/>
              <a:t> (kg/ha)</a:t>
            </a:r>
            <a:endParaRPr lang="en-US" dirty="0"/>
          </a:p>
        </p:txBody>
      </p:sp>
      <p:sp>
        <p:nvSpPr>
          <p:cNvPr id="12" name="TextBox 11"/>
          <p:cNvSpPr txBox="1"/>
          <p:nvPr/>
        </p:nvSpPr>
        <p:spPr>
          <a:xfrm rot="16200000">
            <a:off x="4627224" y="3750747"/>
            <a:ext cx="3557587" cy="381936"/>
          </a:xfrm>
          <a:prstGeom prst="rect">
            <a:avLst/>
          </a:prstGeom>
          <a:solidFill>
            <a:schemeClr val="bg1"/>
          </a:solidFill>
        </p:spPr>
        <p:txBody>
          <a:bodyPr wrap="square" rtlCol="0">
            <a:spAutoFit/>
          </a:bodyPr>
          <a:lstStyle/>
          <a:p>
            <a:pPr algn="ctr"/>
            <a:r>
              <a:rPr lang="en-US" dirty="0" smtClean="0"/>
              <a:t>NO</a:t>
            </a:r>
            <a:r>
              <a:rPr lang="en-US" baseline="-25000" dirty="0" smtClean="0"/>
              <a:t>3</a:t>
            </a:r>
            <a:r>
              <a:rPr lang="en-US" dirty="0" smtClean="0"/>
              <a:t>_dep with </a:t>
            </a:r>
            <a:r>
              <a:rPr lang="en-US" dirty="0" err="1" smtClean="0"/>
              <a:t>HrlyLTNOx</a:t>
            </a:r>
            <a:r>
              <a:rPr lang="en-US" dirty="0" smtClean="0"/>
              <a:t> (kg/ha)</a:t>
            </a:r>
            <a:endParaRPr lang="en-US" dirty="0"/>
          </a:p>
        </p:txBody>
      </p:sp>
      <p:sp>
        <p:nvSpPr>
          <p:cNvPr id="13" name="TextBox 12"/>
          <p:cNvSpPr txBox="1"/>
          <p:nvPr/>
        </p:nvSpPr>
        <p:spPr>
          <a:xfrm>
            <a:off x="1464502" y="1536738"/>
            <a:ext cx="3592941" cy="519858"/>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8782494" y="4474871"/>
            <a:ext cx="2806994" cy="923330"/>
          </a:xfrm>
          <a:prstGeom prst="rect">
            <a:avLst/>
          </a:prstGeom>
          <a:solidFill>
            <a:schemeClr val="bg1"/>
          </a:solidFill>
        </p:spPr>
        <p:txBody>
          <a:bodyPr wrap="square" rtlCol="0">
            <a:spAutoFit/>
          </a:bodyPr>
          <a:lstStyle/>
          <a:p>
            <a:endParaRPr lang="en-US" dirty="0"/>
          </a:p>
          <a:p>
            <a:endParaRPr lang="en-US" dirty="0" smtClean="0"/>
          </a:p>
          <a:p>
            <a:endParaRPr lang="en-US" dirty="0"/>
          </a:p>
        </p:txBody>
      </p:sp>
      <p:sp>
        <p:nvSpPr>
          <p:cNvPr id="15" name="TextBox 14"/>
          <p:cNvSpPr txBox="1"/>
          <p:nvPr/>
        </p:nvSpPr>
        <p:spPr>
          <a:xfrm>
            <a:off x="7005219" y="1573620"/>
            <a:ext cx="79907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49843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1368" y="365125"/>
            <a:ext cx="7432431" cy="1325563"/>
          </a:xfrm>
        </p:spPr>
        <p:txBody>
          <a:bodyPr/>
          <a:lstStyle/>
          <a:p>
            <a:r>
              <a:rPr lang="en-US" dirty="0" smtClean="0"/>
              <a:t>Take-home Message</a:t>
            </a:r>
            <a:endParaRPr lang="en-US" dirty="0"/>
          </a:p>
        </p:txBody>
      </p:sp>
      <p:sp>
        <p:nvSpPr>
          <p:cNvPr id="4" name="Content Placeholder 3"/>
          <p:cNvSpPr>
            <a:spLocks noGrp="1"/>
          </p:cNvSpPr>
          <p:nvPr>
            <p:ph idx="1"/>
          </p:nvPr>
        </p:nvSpPr>
        <p:spPr>
          <a:xfrm>
            <a:off x="1393214" y="1941730"/>
            <a:ext cx="9747738" cy="4509369"/>
          </a:xfrm>
        </p:spPr>
        <p:txBody>
          <a:bodyPr>
            <a:normAutofit fontScale="85000" lnSpcReduction="20000"/>
          </a:bodyPr>
          <a:lstStyle/>
          <a:p>
            <a:pPr marL="0" indent="0">
              <a:buNone/>
            </a:pPr>
            <a:r>
              <a:rPr lang="en-US" sz="3600" dirty="0" smtClean="0"/>
              <a:t>When the hourly instead of monthly NLDN </a:t>
            </a:r>
            <a:r>
              <a:rPr lang="en-US" sz="3600" smtClean="0"/>
              <a:t>data are </a:t>
            </a:r>
            <a:r>
              <a:rPr lang="en-US" sz="3600" dirty="0" smtClean="0"/>
              <a:t>used:</a:t>
            </a:r>
          </a:p>
          <a:p>
            <a:pPr marL="0" indent="0">
              <a:buNone/>
            </a:pPr>
            <a:endParaRPr lang="en-US" sz="2600" dirty="0" smtClean="0"/>
          </a:p>
          <a:p>
            <a:pPr marL="285750" indent="-285750"/>
            <a:r>
              <a:rPr lang="en-US" sz="3600" dirty="0" smtClean="0"/>
              <a:t>O</a:t>
            </a:r>
            <a:r>
              <a:rPr lang="en-US" sz="3600" baseline="-25000" dirty="0" smtClean="0"/>
              <a:t>3</a:t>
            </a:r>
            <a:r>
              <a:rPr lang="en-US" sz="3600" dirty="0" smtClean="0"/>
              <a:t> </a:t>
            </a:r>
            <a:r>
              <a:rPr lang="en-US" sz="3600" dirty="0"/>
              <a:t>mean bias and mean error </a:t>
            </a:r>
            <a:r>
              <a:rPr lang="en-US" sz="3600" dirty="0" smtClean="0"/>
              <a:t>decrease </a:t>
            </a:r>
            <a:r>
              <a:rPr lang="en-US" sz="3600" dirty="0"/>
              <a:t>1-2 </a:t>
            </a:r>
            <a:r>
              <a:rPr lang="en-US" sz="3600" dirty="0" smtClean="0"/>
              <a:t>ppb</a:t>
            </a:r>
          </a:p>
          <a:p>
            <a:pPr marL="285750" indent="-285750"/>
            <a:endParaRPr lang="en-US" sz="2600" dirty="0"/>
          </a:p>
          <a:p>
            <a:pPr marL="285750" indent="-285750"/>
            <a:r>
              <a:rPr lang="en-US" sz="3600" dirty="0"/>
              <a:t>Largest </a:t>
            </a:r>
            <a:r>
              <a:rPr lang="en-US" sz="3600" dirty="0" smtClean="0"/>
              <a:t>performance improvements </a:t>
            </a:r>
            <a:r>
              <a:rPr lang="en-US" sz="3600" dirty="0"/>
              <a:t>in eastern U.S., especially over the southeast – 99% of sites had improvements in O</a:t>
            </a:r>
            <a:r>
              <a:rPr lang="en-US" sz="3600" baseline="-25000" dirty="0"/>
              <a:t>3</a:t>
            </a:r>
            <a:r>
              <a:rPr lang="en-US" sz="3600" dirty="0"/>
              <a:t> </a:t>
            </a:r>
            <a:r>
              <a:rPr lang="en-US" sz="3600" dirty="0" smtClean="0"/>
              <a:t>prediction</a:t>
            </a:r>
          </a:p>
          <a:p>
            <a:pPr marL="285750" indent="-285750"/>
            <a:endParaRPr lang="en-US" sz="2600" dirty="0"/>
          </a:p>
          <a:p>
            <a:pPr marL="285750" indent="-285750"/>
            <a:r>
              <a:rPr lang="en-US" sz="3600" dirty="0" smtClean="0"/>
              <a:t>Slight decrease in NO</a:t>
            </a:r>
            <a:r>
              <a:rPr lang="en-US" sz="3600" baseline="-25000" dirty="0" smtClean="0"/>
              <a:t>3</a:t>
            </a:r>
            <a:r>
              <a:rPr lang="en-US" sz="3600" dirty="0" smtClean="0"/>
              <a:t> wet deposition</a:t>
            </a:r>
          </a:p>
          <a:p>
            <a:pPr marL="285750" indent="-285750"/>
            <a:endParaRPr lang="en-US" sz="2400" dirty="0"/>
          </a:p>
          <a:p>
            <a:pPr marL="285750" indent="-285750"/>
            <a:r>
              <a:rPr lang="en-US" sz="3600" dirty="0"/>
              <a:t>Minor </a:t>
            </a:r>
            <a:r>
              <a:rPr lang="en-US" sz="3600" dirty="0" smtClean="0"/>
              <a:t>impact on </a:t>
            </a:r>
            <a:r>
              <a:rPr lang="en-US" sz="3600" dirty="0"/>
              <a:t>PM</a:t>
            </a:r>
            <a:r>
              <a:rPr lang="en-US" sz="3600" baseline="-25000" dirty="0"/>
              <a:t>2.5</a:t>
            </a:r>
          </a:p>
          <a:p>
            <a:endParaRPr lang="en-US" sz="3600" dirty="0"/>
          </a:p>
        </p:txBody>
      </p:sp>
      <p:graphicFrame>
        <p:nvGraphicFramePr>
          <p:cNvPr id="5"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22631"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92735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1368" y="365125"/>
            <a:ext cx="7432431" cy="1325563"/>
          </a:xfrm>
        </p:spPr>
        <p:txBody>
          <a:bodyPr/>
          <a:lstStyle/>
          <a:p>
            <a:r>
              <a:rPr lang="en-US" dirty="0" smtClean="0"/>
              <a:t>CMAQ updates – CMAQv5.2</a:t>
            </a:r>
            <a:endParaRPr lang="en-US" dirty="0"/>
          </a:p>
        </p:txBody>
      </p:sp>
      <p:sp>
        <p:nvSpPr>
          <p:cNvPr id="4" name="Content Placeholder 3"/>
          <p:cNvSpPr>
            <a:spLocks noGrp="1"/>
          </p:cNvSpPr>
          <p:nvPr>
            <p:ph idx="1"/>
          </p:nvPr>
        </p:nvSpPr>
        <p:spPr>
          <a:xfrm>
            <a:off x="1473655" y="1825625"/>
            <a:ext cx="9747738" cy="4231147"/>
          </a:xfrm>
        </p:spPr>
        <p:txBody>
          <a:bodyPr>
            <a:noAutofit/>
          </a:bodyPr>
          <a:lstStyle/>
          <a:p>
            <a:pPr marL="285750" indent="-285750"/>
            <a:r>
              <a:rPr lang="en-US" dirty="0" smtClean="0"/>
              <a:t>Significant code changes in LTNG_DEFN.F (over 200 lines modifications/additions)</a:t>
            </a:r>
          </a:p>
          <a:p>
            <a:pPr marL="285750" indent="-285750"/>
            <a:r>
              <a:rPr lang="en-US" dirty="0" smtClean="0"/>
              <a:t>Two input files:</a:t>
            </a:r>
          </a:p>
          <a:p>
            <a:pPr lvl="1">
              <a:buFont typeface="Wingdings" panose="05000000000000000000" pitchFamily="2" charset="2"/>
              <a:buChar char="Ø"/>
            </a:pPr>
            <a:r>
              <a:rPr lang="en-US" sz="2800" dirty="0" smtClean="0"/>
              <a:t>The hourly gridded NLDN lightning strike data (24hours/day)</a:t>
            </a:r>
          </a:p>
          <a:p>
            <a:pPr lvl="1">
              <a:buFont typeface="Wingdings" panose="05000000000000000000" pitchFamily="2" charset="2"/>
              <a:buChar char="Ø"/>
            </a:pPr>
            <a:r>
              <a:rPr lang="en-US" sz="2800" dirty="0" smtClean="0"/>
              <a:t>Parameter file – ocean mask, climatological IC/CG ratios, and parameters for parameterization scheme when NLDN data are not available (e.g. forecast and future climate studies). Details to be presented next</a:t>
            </a:r>
          </a:p>
          <a:p>
            <a:r>
              <a:rPr lang="en-US" dirty="0" smtClean="0"/>
              <a:t>Two diagnostic files: vertical profile (3D) and column total (2D)</a:t>
            </a:r>
          </a:p>
          <a:p>
            <a:r>
              <a:rPr lang="en-US" dirty="0" smtClean="0"/>
              <a:t>Compare to CMAQv5.1, </a:t>
            </a:r>
            <a:r>
              <a:rPr lang="en-US" dirty="0"/>
              <a:t>n</a:t>
            </a:r>
            <a:r>
              <a:rPr lang="en-US" dirty="0" smtClean="0"/>
              <a:t>o preprocessing for the lightning parameters are needed for users.</a:t>
            </a:r>
            <a:endParaRPr lang="en-US" dirty="0"/>
          </a:p>
        </p:txBody>
      </p:sp>
      <p:graphicFrame>
        <p:nvGraphicFramePr>
          <p:cNvPr id="5"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23652"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57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340" y="427351"/>
            <a:ext cx="9138802" cy="912934"/>
          </a:xfrm>
        </p:spPr>
        <p:txBody>
          <a:bodyPr>
            <a:normAutofit fontScale="90000"/>
          </a:bodyPr>
          <a:lstStyle/>
          <a:p>
            <a:r>
              <a:rPr lang="en-US" dirty="0" smtClean="0"/>
              <a:t>Current Understanding about Lightning NO</a:t>
            </a:r>
            <a:r>
              <a:rPr lang="en-US" baseline="-25000" dirty="0" smtClean="0"/>
              <a:t>X</a:t>
            </a:r>
            <a:endParaRPr lang="en-US" baseline="-25000" dirty="0"/>
          </a:p>
        </p:txBody>
      </p:sp>
      <p:sp>
        <p:nvSpPr>
          <p:cNvPr id="3" name="Content Placeholder 2"/>
          <p:cNvSpPr>
            <a:spLocks noGrp="1"/>
          </p:cNvSpPr>
          <p:nvPr>
            <p:ph idx="1"/>
          </p:nvPr>
        </p:nvSpPr>
        <p:spPr>
          <a:xfrm>
            <a:off x="1013564" y="1837051"/>
            <a:ext cx="10515600" cy="4351338"/>
          </a:xfrm>
        </p:spPr>
        <p:txBody>
          <a:bodyPr>
            <a:normAutofit/>
          </a:bodyPr>
          <a:lstStyle/>
          <a:p>
            <a:r>
              <a:rPr lang="en-US" dirty="0" smtClean="0"/>
              <a:t>NO is produced within a lightning stroke channel during the rapid heating and cooling process by N</a:t>
            </a:r>
            <a:r>
              <a:rPr lang="en-US" baseline="-25000" dirty="0" smtClean="0"/>
              <a:t>2</a:t>
            </a:r>
            <a:r>
              <a:rPr lang="en-US" dirty="0" smtClean="0"/>
              <a:t> and O</a:t>
            </a:r>
            <a:r>
              <a:rPr lang="en-US" baseline="-25000" dirty="0" smtClean="0"/>
              <a:t>2</a:t>
            </a:r>
          </a:p>
          <a:p>
            <a:r>
              <a:rPr lang="en-US" dirty="0" smtClean="0"/>
              <a:t>The </a:t>
            </a:r>
            <a:r>
              <a:rPr lang="en-US" dirty="0"/>
              <a:t>global </a:t>
            </a:r>
            <a:r>
              <a:rPr lang="en-US" dirty="0" smtClean="0"/>
              <a:t>Lightning NO</a:t>
            </a:r>
            <a:r>
              <a:rPr lang="en-US" baseline="-25000" dirty="0" smtClean="0"/>
              <a:t>X</a:t>
            </a:r>
            <a:r>
              <a:rPr lang="en-US" dirty="0" smtClean="0"/>
              <a:t> (LTNO</a:t>
            </a:r>
            <a:r>
              <a:rPr lang="en-US" baseline="-25000" dirty="0" smtClean="0"/>
              <a:t>X</a:t>
            </a:r>
            <a:r>
              <a:rPr lang="en-US" dirty="0" smtClean="0"/>
              <a:t>) production is estimated </a:t>
            </a:r>
            <a:r>
              <a:rPr lang="en-US" dirty="0"/>
              <a:t>to be in the range </a:t>
            </a:r>
            <a:r>
              <a:rPr lang="en-US" dirty="0" smtClean="0"/>
              <a:t>2-8 </a:t>
            </a:r>
            <a:r>
              <a:rPr lang="en-US" dirty="0"/>
              <a:t>Tg </a:t>
            </a:r>
            <a:r>
              <a:rPr lang="en-US" dirty="0" smtClean="0"/>
              <a:t>N yr</a:t>
            </a:r>
            <a:r>
              <a:rPr lang="en-US" baseline="30000" dirty="0" smtClean="0"/>
              <a:t>-1</a:t>
            </a:r>
            <a:r>
              <a:rPr lang="en-US" dirty="0" smtClean="0"/>
              <a:t> (compare with present-day anthropogenic and biomass burning sources of ~26 Tg N yr</a:t>
            </a:r>
            <a:r>
              <a:rPr lang="en-US" baseline="30000" dirty="0" smtClean="0"/>
              <a:t>-1</a:t>
            </a:r>
            <a:r>
              <a:rPr lang="en-US" dirty="0" smtClean="0"/>
              <a:t>; ~10-15% of the total NO</a:t>
            </a:r>
            <a:r>
              <a:rPr lang="en-US" baseline="-25000" dirty="0" smtClean="0"/>
              <a:t>X</a:t>
            </a:r>
            <a:r>
              <a:rPr lang="en-US" dirty="0" smtClean="0"/>
              <a:t> budget)</a:t>
            </a:r>
          </a:p>
          <a:p>
            <a:pPr lvl="0"/>
            <a:r>
              <a:rPr lang="en-US" dirty="0" smtClean="0"/>
              <a:t>NO yields per flash range from 50 to 1100 moles (NO) flash</a:t>
            </a:r>
            <a:r>
              <a:rPr lang="en-US" baseline="30000" dirty="0" smtClean="0"/>
              <a:t>-1</a:t>
            </a:r>
            <a:r>
              <a:rPr lang="en-US" dirty="0" smtClean="0"/>
              <a:t>, most recent literature converges on the range from 250 to 350 moles (NO) flash</a:t>
            </a:r>
            <a:r>
              <a:rPr lang="en-US" baseline="30000" dirty="0" smtClean="0"/>
              <a:t>-1</a:t>
            </a:r>
            <a:r>
              <a:rPr lang="en-US" dirty="0" smtClean="0"/>
              <a:t>.</a:t>
            </a:r>
            <a:endParaRPr lang="en-US" dirty="0"/>
          </a:p>
          <a:p>
            <a:endParaRPr lang="en-US" dirty="0"/>
          </a:p>
        </p:txBody>
      </p:sp>
      <p:graphicFrame>
        <p:nvGraphicFramePr>
          <p:cNvPr id="4" name="Object 17"/>
          <p:cNvGraphicFramePr>
            <a:graphicFrameLocks noChangeAspect="1"/>
          </p:cNvGraphicFramePr>
          <p:nvPr>
            <p:extLst>
              <p:ext uri="{D42A27DB-BD31-4B8C-83A1-F6EECF244321}">
                <p14:modId xmlns:p14="http://schemas.microsoft.com/office/powerpoint/2010/main" val="371144490"/>
              </p:ext>
            </p:extLst>
          </p:nvPr>
        </p:nvGraphicFramePr>
        <p:xfrm>
          <a:off x="1737964" y="177234"/>
          <a:ext cx="1335088" cy="1409700"/>
        </p:xfrm>
        <a:graphic>
          <a:graphicData uri="http://schemas.openxmlformats.org/presentationml/2006/ole">
            <mc:AlternateContent xmlns:mc="http://schemas.openxmlformats.org/markup-compatibility/2006">
              <mc:Choice xmlns:v="urn:schemas-microsoft-com:vml" Requires="v">
                <p:oleObj spid="_x0000_s5232"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964" y="177234"/>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558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5643" y="750887"/>
            <a:ext cx="7432431" cy="1325563"/>
          </a:xfrm>
        </p:spPr>
        <p:txBody>
          <a:bodyPr/>
          <a:lstStyle/>
          <a:p>
            <a:r>
              <a:rPr lang="en-US" dirty="0" smtClean="0"/>
              <a:t>Run script configurations</a:t>
            </a:r>
            <a:endParaRPr lang="en-US" dirty="0"/>
          </a:p>
        </p:txBody>
      </p:sp>
      <p:sp>
        <p:nvSpPr>
          <p:cNvPr id="4" name="Content Placeholder 3"/>
          <p:cNvSpPr>
            <a:spLocks noGrp="1"/>
          </p:cNvSpPr>
          <p:nvPr>
            <p:ph idx="1"/>
          </p:nvPr>
        </p:nvSpPr>
        <p:spPr>
          <a:xfrm>
            <a:off x="1250339" y="2543176"/>
            <a:ext cx="10165373" cy="3219084"/>
          </a:xfrm>
        </p:spPr>
        <p:txBody>
          <a:bodyPr>
            <a:normAutofit fontScale="77500" lnSpcReduction="20000"/>
          </a:bodyPr>
          <a:lstStyle/>
          <a:p>
            <a:pPr marL="285750" indent="-285750"/>
            <a:r>
              <a:rPr lang="en-US" sz="3600" dirty="0"/>
              <a:t> </a:t>
            </a:r>
            <a:r>
              <a:rPr lang="en-US" sz="3600" dirty="0" err="1"/>
              <a:t>setenv</a:t>
            </a:r>
            <a:r>
              <a:rPr lang="en-US" sz="3600" dirty="0"/>
              <a:t> LTNGNO "</a:t>
            </a:r>
            <a:r>
              <a:rPr lang="en-US" sz="3600" dirty="0" err="1" smtClean="0"/>
              <a:t>InLine</a:t>
            </a:r>
            <a:r>
              <a:rPr lang="en-US" sz="3600" dirty="0" smtClean="0"/>
              <a:t>“</a:t>
            </a:r>
            <a:endParaRPr lang="en-US" sz="1000" dirty="0"/>
          </a:p>
          <a:p>
            <a:pPr marL="285750" indent="-285750"/>
            <a:r>
              <a:rPr lang="en-US" sz="3600" dirty="0"/>
              <a:t> </a:t>
            </a:r>
            <a:r>
              <a:rPr lang="en-US" sz="3600" dirty="0" err="1" smtClean="0"/>
              <a:t>setenv</a:t>
            </a:r>
            <a:r>
              <a:rPr lang="en-US" sz="3600" dirty="0" smtClean="0"/>
              <a:t> </a:t>
            </a:r>
            <a:r>
              <a:rPr lang="en-US" sz="3600" dirty="0"/>
              <a:t>LTNGPARAM </a:t>
            </a:r>
            <a:r>
              <a:rPr lang="en-US" sz="3600" dirty="0" smtClean="0"/>
              <a:t>Y</a:t>
            </a:r>
            <a:endParaRPr lang="en-US" sz="1000" dirty="0"/>
          </a:p>
          <a:p>
            <a:pPr marL="285750" indent="-285750"/>
            <a:r>
              <a:rPr lang="en-US" sz="3600" dirty="0"/>
              <a:t> </a:t>
            </a:r>
            <a:r>
              <a:rPr lang="en-US" sz="3600" dirty="0" err="1" smtClean="0"/>
              <a:t>setenv</a:t>
            </a:r>
            <a:r>
              <a:rPr lang="en-US" sz="3600" dirty="0" smtClean="0"/>
              <a:t> </a:t>
            </a:r>
            <a:r>
              <a:rPr lang="en-US" sz="3600" dirty="0"/>
              <a:t>USE_NLDN </a:t>
            </a:r>
            <a:r>
              <a:rPr lang="en-US" sz="3600" dirty="0" smtClean="0"/>
              <a:t>Y</a:t>
            </a:r>
            <a:endParaRPr lang="en-US" sz="3600" dirty="0"/>
          </a:p>
          <a:p>
            <a:pPr marL="285750" indent="-285750"/>
            <a:r>
              <a:rPr lang="en-US" sz="3600" dirty="0" smtClean="0"/>
              <a:t> </a:t>
            </a:r>
            <a:r>
              <a:rPr lang="en-US" sz="3600" dirty="0" err="1" smtClean="0"/>
              <a:t>setenv</a:t>
            </a:r>
            <a:r>
              <a:rPr lang="en-US" sz="3600" dirty="0" smtClean="0"/>
              <a:t> </a:t>
            </a:r>
            <a:r>
              <a:rPr lang="en-US" sz="3600" dirty="0"/>
              <a:t>LTNGOUT1 $OUTDIR/${EXEC}"_LTNGDIAG1".${</a:t>
            </a:r>
            <a:r>
              <a:rPr lang="en-US" sz="3600" dirty="0" smtClean="0"/>
              <a:t>CTM_APPL}</a:t>
            </a:r>
          </a:p>
          <a:p>
            <a:pPr marL="285750" indent="-285750"/>
            <a:r>
              <a:rPr lang="en-US" sz="3600" dirty="0" smtClean="0"/>
              <a:t> </a:t>
            </a:r>
            <a:r>
              <a:rPr lang="en-US" sz="3600" dirty="0" err="1" smtClean="0"/>
              <a:t>setenv</a:t>
            </a:r>
            <a:r>
              <a:rPr lang="en-US" sz="3600" dirty="0" smtClean="0"/>
              <a:t> </a:t>
            </a:r>
            <a:r>
              <a:rPr lang="en-US" sz="3600" dirty="0"/>
              <a:t>LTNGOUT2 $OUTDIR/${EXEC}"_LTNGDIAG2".${</a:t>
            </a:r>
            <a:r>
              <a:rPr lang="en-US" sz="3600" dirty="0" smtClean="0"/>
              <a:t>CTM_APPL}</a:t>
            </a:r>
          </a:p>
          <a:p>
            <a:r>
              <a:rPr lang="en-US" sz="3600" dirty="0" smtClean="0"/>
              <a:t>  </a:t>
            </a:r>
            <a:r>
              <a:rPr lang="en-US" sz="3600" dirty="0" err="1" smtClean="0"/>
              <a:t>setenv</a:t>
            </a:r>
            <a:r>
              <a:rPr lang="en-US" sz="3600" dirty="0" smtClean="0"/>
              <a:t> NLDN_STRIKE </a:t>
            </a:r>
            <a:r>
              <a:rPr lang="en-US" sz="3600" dirty="0"/>
              <a:t>$</a:t>
            </a:r>
            <a:r>
              <a:rPr lang="en-US" sz="3600" dirty="0" err="1"/>
              <a:t>NLDN_LTpath</a:t>
            </a:r>
            <a:r>
              <a:rPr lang="en-US" sz="3600" dirty="0"/>
              <a:t>/NLDN.12US1.${today}.</a:t>
            </a:r>
            <a:r>
              <a:rPr lang="en-US" sz="3600" dirty="0" err="1"/>
              <a:t>ioapi</a:t>
            </a:r>
            <a:endParaRPr lang="en-US" sz="3600" dirty="0"/>
          </a:p>
          <a:p>
            <a:pPr marL="285750" indent="-285750"/>
            <a:r>
              <a:rPr lang="en-US" sz="3600" dirty="0" smtClean="0"/>
              <a:t>  </a:t>
            </a:r>
            <a:r>
              <a:rPr lang="en-US" sz="3600" dirty="0" err="1" smtClean="0"/>
              <a:t>setenv</a:t>
            </a:r>
            <a:r>
              <a:rPr lang="en-US" sz="3600" dirty="0" smtClean="0"/>
              <a:t> </a:t>
            </a:r>
            <a:r>
              <a:rPr lang="en-US" sz="3600" dirty="0"/>
              <a:t>LTNGPARMS_FILE $</a:t>
            </a:r>
            <a:r>
              <a:rPr lang="en-US" sz="3600" dirty="0" err="1"/>
              <a:t>IN_LTpath</a:t>
            </a:r>
            <a:r>
              <a:rPr lang="en-US" sz="3600" dirty="0"/>
              <a:t>/LTNG_AllParms_12US1.ncf</a:t>
            </a:r>
          </a:p>
        </p:txBody>
      </p:sp>
      <p:graphicFrame>
        <p:nvGraphicFramePr>
          <p:cNvPr id="5"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24674"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0437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7288" y="415925"/>
            <a:ext cx="7846511" cy="1274763"/>
          </a:xfrm>
        </p:spPr>
        <p:txBody>
          <a:bodyPr>
            <a:normAutofit fontScale="90000"/>
          </a:bodyPr>
          <a:lstStyle/>
          <a:p>
            <a:r>
              <a:rPr lang="en-US" dirty="0" smtClean="0"/>
              <a:t>Gridded NLDN lightning strike data availability</a:t>
            </a:r>
            <a:endParaRPr lang="en-US" dirty="0"/>
          </a:p>
        </p:txBody>
      </p:sp>
      <p:sp>
        <p:nvSpPr>
          <p:cNvPr id="4" name="Content Placeholder 3"/>
          <p:cNvSpPr>
            <a:spLocks noGrp="1"/>
          </p:cNvSpPr>
          <p:nvPr>
            <p:ph idx="1"/>
          </p:nvPr>
        </p:nvSpPr>
        <p:spPr>
          <a:xfrm>
            <a:off x="1436077" y="2267211"/>
            <a:ext cx="9747738" cy="4080835"/>
          </a:xfrm>
        </p:spPr>
        <p:txBody>
          <a:bodyPr>
            <a:normAutofit fontScale="92500" lnSpcReduction="10000"/>
          </a:bodyPr>
          <a:lstStyle/>
          <a:p>
            <a:pPr marL="285750" indent="-285750"/>
            <a:r>
              <a:rPr lang="en-US" sz="3600" dirty="0" smtClean="0"/>
              <a:t>Hourly data over the conus US 12km domain in IOAPI format (direct input to CMAQ) and able to provide data for any other finer/coarser domains if domain description files are provided. </a:t>
            </a:r>
            <a:endParaRPr lang="en-US" sz="3600" dirty="0"/>
          </a:p>
          <a:p>
            <a:pPr marL="285750" indent="-285750"/>
            <a:r>
              <a:rPr lang="en-US" sz="3600" dirty="0" smtClean="0"/>
              <a:t>30 minutes data over the conus US 4km domain in </a:t>
            </a:r>
            <a:r>
              <a:rPr lang="en-US" sz="3600" dirty="0" err="1" smtClean="0"/>
              <a:t>netCDF</a:t>
            </a:r>
            <a:r>
              <a:rPr lang="en-US" sz="3600" dirty="0" smtClean="0"/>
              <a:t> format (for WRF input and next generation air quality models) – plan to release publicly. Can be re-gridded into different domains and/or time intervals (make a </a:t>
            </a:r>
            <a:r>
              <a:rPr lang="en-US" sz="3600" dirty="0" err="1" smtClean="0"/>
              <a:t>regrid</a:t>
            </a:r>
            <a:r>
              <a:rPr lang="en-US" sz="3600" dirty="0" smtClean="0"/>
              <a:t> program available)</a:t>
            </a:r>
          </a:p>
          <a:p>
            <a:pPr marL="0" indent="0">
              <a:buNone/>
            </a:pPr>
            <a:endParaRPr lang="en-US" sz="3600" baseline="-25000" dirty="0"/>
          </a:p>
          <a:p>
            <a:endParaRPr lang="en-US" sz="3600" dirty="0"/>
          </a:p>
        </p:txBody>
      </p:sp>
      <p:graphicFrame>
        <p:nvGraphicFramePr>
          <p:cNvPr id="5"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26722"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473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6844" y="365125"/>
            <a:ext cx="6856956" cy="1325563"/>
          </a:xfrm>
        </p:spPr>
        <p:txBody>
          <a:bodyPr/>
          <a:lstStyle/>
          <a:p>
            <a:r>
              <a:rPr lang="en-US" dirty="0" smtClean="0"/>
              <a:t>What’s Next:</a:t>
            </a:r>
            <a:endParaRPr lang="en-US" dirty="0"/>
          </a:p>
        </p:txBody>
      </p:sp>
      <p:sp>
        <p:nvSpPr>
          <p:cNvPr id="4" name="Content Placeholder 3"/>
          <p:cNvSpPr>
            <a:spLocks noGrp="1"/>
          </p:cNvSpPr>
          <p:nvPr>
            <p:ph idx="1"/>
          </p:nvPr>
        </p:nvSpPr>
        <p:spPr>
          <a:xfrm>
            <a:off x="838199" y="1825625"/>
            <a:ext cx="10923741" cy="4863274"/>
          </a:xfrm>
        </p:spPr>
        <p:txBody>
          <a:bodyPr>
            <a:normAutofit/>
          </a:bodyPr>
          <a:lstStyle/>
          <a:p>
            <a:pPr marL="457200" lvl="1" indent="0">
              <a:buNone/>
            </a:pPr>
            <a:endParaRPr lang="en-US" dirty="0" smtClean="0"/>
          </a:p>
          <a:p>
            <a:pPr lvl="1"/>
            <a:r>
              <a:rPr lang="en-US" sz="3200" dirty="0" smtClean="0"/>
              <a:t>Evaluate the vertical profiles with field measurements (such as aircraft, sonde, </a:t>
            </a:r>
            <a:r>
              <a:rPr lang="en-US" sz="3200" dirty="0" err="1" smtClean="0"/>
              <a:t>lidar</a:t>
            </a:r>
            <a:r>
              <a:rPr lang="en-US" sz="3200" dirty="0" smtClean="0"/>
              <a:t> measurements) and make necessary adjustment.</a:t>
            </a:r>
          </a:p>
          <a:p>
            <a:pPr lvl="1"/>
            <a:endParaRPr lang="en-US" sz="3200" dirty="0" smtClean="0"/>
          </a:p>
          <a:p>
            <a:pPr lvl="1"/>
            <a:r>
              <a:rPr lang="en-US" sz="3200" dirty="0" smtClean="0"/>
              <a:t>Test the sensitivity to LTNO production rate and obtain the confidence interval</a:t>
            </a:r>
          </a:p>
          <a:p>
            <a:pPr lvl="1"/>
            <a:endParaRPr lang="en-US" sz="3200" dirty="0" smtClean="0"/>
          </a:p>
          <a:p>
            <a:pPr lvl="1"/>
            <a:r>
              <a:rPr lang="en-US" sz="3200" dirty="0" smtClean="0"/>
              <a:t>Expand to hemispheric or even global applications through acquisition of global lightning data </a:t>
            </a:r>
            <a:endParaRPr lang="en-US" sz="3200" dirty="0"/>
          </a:p>
        </p:txBody>
      </p:sp>
      <p:graphicFrame>
        <p:nvGraphicFramePr>
          <p:cNvPr id="5"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52302"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221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112" y="583080"/>
            <a:ext cx="6950484" cy="924143"/>
          </a:xfrm>
        </p:spPr>
        <p:txBody>
          <a:bodyPr/>
          <a:lstStyle/>
          <a:p>
            <a:r>
              <a:rPr lang="en-US" dirty="0" smtClean="0"/>
              <a:t>Lightning and Air Quality</a:t>
            </a:r>
            <a:endParaRPr lang="en-US" dirty="0"/>
          </a:p>
        </p:txBody>
      </p:sp>
      <p:pic>
        <p:nvPicPr>
          <p:cNvPr id="3" name="Picture 2"/>
          <p:cNvPicPr>
            <a:picLocks noChangeAspect="1"/>
          </p:cNvPicPr>
          <p:nvPr/>
        </p:nvPicPr>
        <p:blipFill>
          <a:blip r:embed="rId3"/>
          <a:stretch>
            <a:fillRect/>
          </a:stretch>
        </p:blipFill>
        <p:spPr>
          <a:xfrm>
            <a:off x="289560" y="2190406"/>
            <a:ext cx="8319340" cy="3411109"/>
          </a:xfrm>
          <a:prstGeom prst="rect">
            <a:avLst/>
          </a:prstGeom>
        </p:spPr>
      </p:pic>
      <p:sp>
        <p:nvSpPr>
          <p:cNvPr id="4" name="TextBox 3"/>
          <p:cNvSpPr txBox="1"/>
          <p:nvPr/>
        </p:nvSpPr>
        <p:spPr>
          <a:xfrm>
            <a:off x="403110" y="5601515"/>
            <a:ext cx="6450677" cy="369332"/>
          </a:xfrm>
          <a:prstGeom prst="rect">
            <a:avLst/>
          </a:prstGeom>
          <a:noFill/>
        </p:spPr>
        <p:txBody>
          <a:bodyPr wrap="square" rtlCol="0">
            <a:spAutoFit/>
          </a:bodyPr>
          <a:lstStyle/>
          <a:p>
            <a:r>
              <a:rPr lang="en-US" dirty="0" smtClean="0"/>
              <a:t>Courtesy of Lee Murray,  </a:t>
            </a:r>
            <a:r>
              <a:rPr lang="en-US" dirty="0" err="1" smtClean="0"/>
              <a:t>Curr</a:t>
            </a:r>
            <a:r>
              <a:rPr lang="en-US" dirty="0" smtClean="0"/>
              <a:t> Pollution Rep., 2016</a:t>
            </a:r>
            <a:endParaRPr lang="en-US" dirty="0"/>
          </a:p>
        </p:txBody>
      </p:sp>
      <p:sp>
        <p:nvSpPr>
          <p:cNvPr id="5" name="TextBox 4"/>
          <p:cNvSpPr txBox="1"/>
          <p:nvPr/>
        </p:nvSpPr>
        <p:spPr>
          <a:xfrm>
            <a:off x="8828116" y="1507223"/>
            <a:ext cx="310896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Lightning NO</a:t>
            </a:r>
            <a:r>
              <a:rPr lang="en-US" baseline="-25000" dirty="0" smtClean="0"/>
              <a:t>X</a:t>
            </a:r>
            <a:r>
              <a:rPr lang="en-US" dirty="0" smtClean="0"/>
              <a:t> is produced mainly in the free troposphere and thus has a strong influence on the tropospheric burden of O</a:t>
            </a:r>
            <a:r>
              <a:rPr lang="en-US" baseline="-25000" dirty="0" smtClean="0"/>
              <a:t>3</a:t>
            </a:r>
            <a:r>
              <a:rPr lang="en-US" dirty="0" smtClean="0"/>
              <a:t> and OH. </a:t>
            </a:r>
          </a:p>
          <a:p>
            <a:pPr marL="285750" indent="-285750">
              <a:buFont typeface="Arial" panose="020B0604020202020204" pitchFamily="34" charset="0"/>
              <a:buChar char="•"/>
            </a:pPr>
            <a:r>
              <a:rPr lang="en-US" dirty="0" smtClean="0"/>
              <a:t>The lifetime of </a:t>
            </a:r>
            <a:r>
              <a:rPr lang="en-US" dirty="0"/>
              <a:t>l</a:t>
            </a:r>
            <a:r>
              <a:rPr lang="en-US" dirty="0" smtClean="0"/>
              <a:t>ightning NO</a:t>
            </a:r>
            <a:r>
              <a:rPr lang="en-US" baseline="-25000" dirty="0" smtClean="0"/>
              <a:t>X</a:t>
            </a:r>
            <a:r>
              <a:rPr lang="en-US" dirty="0" smtClean="0"/>
              <a:t> in the free troposphere is a few days instead </a:t>
            </a:r>
            <a:r>
              <a:rPr lang="en-US" dirty="0"/>
              <a:t>of </a:t>
            </a:r>
            <a:r>
              <a:rPr lang="en-US" dirty="0" smtClean="0"/>
              <a:t>hours at the surface, and O</a:t>
            </a:r>
            <a:r>
              <a:rPr lang="en-US" baseline="-25000" dirty="0" smtClean="0"/>
              <a:t>3</a:t>
            </a:r>
            <a:r>
              <a:rPr lang="en-US" dirty="0" smtClean="0"/>
              <a:t> production efficiencies (OPE) are an order of magnitude higher.</a:t>
            </a:r>
          </a:p>
          <a:p>
            <a:pPr marL="285750" indent="-285750">
              <a:buFont typeface="Arial" panose="020B0604020202020204" pitchFamily="34" charset="0"/>
              <a:buChar char="•"/>
            </a:pPr>
            <a:r>
              <a:rPr lang="en-US" dirty="0" smtClean="0"/>
              <a:t>The impact of </a:t>
            </a:r>
            <a:r>
              <a:rPr lang="en-US" dirty="0"/>
              <a:t>l</a:t>
            </a:r>
            <a:r>
              <a:rPr lang="en-US" dirty="0" smtClean="0"/>
              <a:t>ightning NO</a:t>
            </a:r>
            <a:r>
              <a:rPr lang="en-US" baseline="-25000" dirty="0" smtClean="0"/>
              <a:t>X</a:t>
            </a:r>
            <a:r>
              <a:rPr lang="en-US" dirty="0" smtClean="0"/>
              <a:t> on “policy-relevant background” (PRB) is increasing due to the decrease of anthropogenic emissions. </a:t>
            </a:r>
            <a:endParaRPr lang="en-US" dirty="0"/>
          </a:p>
        </p:txBody>
      </p:sp>
      <p:graphicFrame>
        <p:nvGraphicFramePr>
          <p:cNvPr id="6" name="Object 17"/>
          <p:cNvGraphicFramePr>
            <a:graphicFrameLocks noChangeAspect="1"/>
          </p:cNvGraphicFramePr>
          <p:nvPr>
            <p:extLst/>
          </p:nvPr>
        </p:nvGraphicFramePr>
        <p:xfrm>
          <a:off x="2006193" y="411374"/>
          <a:ext cx="1335088" cy="1409700"/>
        </p:xfrm>
        <a:graphic>
          <a:graphicData uri="http://schemas.openxmlformats.org/presentationml/2006/ole">
            <mc:AlternateContent xmlns:mc="http://schemas.openxmlformats.org/markup-compatibility/2006">
              <mc:Choice xmlns:v="urn:schemas-microsoft-com:vml" Requires="v">
                <p:oleObj spid="_x0000_s56337" name="CorelDRAW" r:id="rId4" imgW="7840980" imgH="8275117" progId="CorelDRAW.Graphic.11">
                  <p:embed/>
                </p:oleObj>
              </mc:Choice>
              <mc:Fallback>
                <p:oleObj name="CorelDRAW" r:id="rId4" imgW="7840980" imgH="8275117"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193" y="411374"/>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799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766" y="365125"/>
            <a:ext cx="8304758" cy="1460500"/>
          </a:xfrm>
        </p:spPr>
        <p:txBody>
          <a:bodyPr/>
          <a:lstStyle/>
          <a:p>
            <a:r>
              <a:rPr lang="en-US" dirty="0" smtClean="0"/>
              <a:t>Lightning NO</a:t>
            </a:r>
            <a:r>
              <a:rPr lang="en-US" baseline="-25000" dirty="0" smtClean="0"/>
              <a:t>X</a:t>
            </a:r>
            <a:r>
              <a:rPr lang="en-US" dirty="0" smtClean="0"/>
              <a:t> in Air Quality Models</a:t>
            </a:r>
            <a:endParaRPr lang="en-US" dirty="0"/>
          </a:p>
        </p:txBody>
      </p:sp>
      <p:sp>
        <p:nvSpPr>
          <p:cNvPr id="4" name="Content Placeholder 3"/>
          <p:cNvSpPr>
            <a:spLocks noGrp="1"/>
          </p:cNvSpPr>
          <p:nvPr>
            <p:ph idx="1"/>
          </p:nvPr>
        </p:nvSpPr>
        <p:spPr>
          <a:xfrm>
            <a:off x="875778" y="2314140"/>
            <a:ext cx="10515600" cy="4351338"/>
          </a:xfrm>
        </p:spPr>
        <p:txBody>
          <a:bodyPr/>
          <a:lstStyle/>
          <a:p>
            <a:r>
              <a:rPr lang="en-US" dirty="0" smtClean="0"/>
              <a:t>Due to limited understanding and its relative small impacts on the surface, despite its large influence on the background composition of the troposphere, regional air quality models are just beginning to take lightning NO</a:t>
            </a:r>
            <a:r>
              <a:rPr lang="en-US" baseline="-25000" dirty="0" smtClean="0"/>
              <a:t>X</a:t>
            </a:r>
            <a:r>
              <a:rPr lang="en-US" dirty="0" smtClean="0"/>
              <a:t> into the modeling consideration in recent years.</a:t>
            </a:r>
          </a:p>
          <a:p>
            <a:r>
              <a:rPr lang="en-US" dirty="0" smtClean="0"/>
              <a:t>The National Lightning Detection Network (NLDN) and various satellite data provide the scientific bases and data needs for air quality models to parameterize lightning NO</a:t>
            </a:r>
            <a:r>
              <a:rPr lang="en-US" baseline="-25000" dirty="0" smtClean="0"/>
              <a:t>X</a:t>
            </a:r>
            <a:r>
              <a:rPr lang="en-US" dirty="0" smtClean="0"/>
              <a:t> productions. </a:t>
            </a:r>
            <a:endParaRPr lang="en-US" dirty="0"/>
          </a:p>
        </p:txBody>
      </p:sp>
      <p:graphicFrame>
        <p:nvGraphicFramePr>
          <p:cNvPr id="5" name="Object 17"/>
          <p:cNvGraphicFramePr>
            <a:graphicFrameLocks noChangeAspect="1"/>
          </p:cNvGraphicFramePr>
          <p:nvPr>
            <p:extLst>
              <p:ext uri="{D42A27DB-BD31-4B8C-83A1-F6EECF244321}">
                <p14:modId xmlns:p14="http://schemas.microsoft.com/office/powerpoint/2010/main" val="2471077936"/>
              </p:ext>
            </p:extLst>
          </p:nvPr>
        </p:nvGraphicFramePr>
        <p:xfrm>
          <a:off x="1817829" y="365125"/>
          <a:ext cx="1335088" cy="1409700"/>
        </p:xfrm>
        <a:graphic>
          <a:graphicData uri="http://schemas.openxmlformats.org/presentationml/2006/ole">
            <mc:AlternateContent xmlns:mc="http://schemas.openxmlformats.org/markup-compatibility/2006">
              <mc:Choice xmlns:v="urn:schemas-microsoft-com:vml" Requires="v">
                <p:oleObj spid="_x0000_s7280"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29" y="3651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131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974" y="365126"/>
            <a:ext cx="8773438" cy="1150524"/>
          </a:xfrm>
        </p:spPr>
        <p:txBody>
          <a:bodyPr/>
          <a:lstStyle/>
          <a:p>
            <a:r>
              <a:rPr lang="en-US" dirty="0" smtClean="0"/>
              <a:t>Lightning NO</a:t>
            </a:r>
            <a:r>
              <a:rPr lang="en-US" baseline="-25000" dirty="0" smtClean="0"/>
              <a:t>X</a:t>
            </a:r>
            <a:r>
              <a:rPr lang="en-US" dirty="0" smtClean="0"/>
              <a:t> Production in CMAQ</a:t>
            </a:r>
            <a:endParaRPr lang="en-US" dirty="0"/>
          </a:p>
        </p:txBody>
      </p:sp>
      <p:sp>
        <p:nvSpPr>
          <p:cNvPr id="4" name="Content Placeholder 3"/>
          <p:cNvSpPr>
            <a:spLocks noGrp="1"/>
          </p:cNvSpPr>
          <p:nvPr>
            <p:ph idx="1"/>
          </p:nvPr>
        </p:nvSpPr>
        <p:spPr>
          <a:xfrm>
            <a:off x="775570" y="2289088"/>
            <a:ext cx="10515600" cy="4351338"/>
          </a:xfrm>
        </p:spPr>
        <p:txBody>
          <a:bodyPr/>
          <a:lstStyle/>
          <a:p>
            <a:pPr marL="514350" indent="-514350">
              <a:buFont typeface="+mj-lt"/>
              <a:buAutoNum type="arabicPeriod"/>
            </a:pPr>
            <a:r>
              <a:rPr lang="en-US" dirty="0" smtClean="0"/>
              <a:t>A primitive parameterization scheme: 1 mm/</a:t>
            </a:r>
            <a:r>
              <a:rPr lang="en-US" dirty="0" err="1" smtClean="0"/>
              <a:t>hr</a:t>
            </a:r>
            <a:r>
              <a:rPr lang="en-US" dirty="0" smtClean="0"/>
              <a:t> convective precipitation in CMAQ (RC, Rain Convective) =&gt; 147 lightning flashes for a 36x36 km horizontal model grid cell, which is adjustable to other resolution configurations. </a:t>
            </a:r>
          </a:p>
          <a:p>
            <a:pPr marL="514350" indent="-514350">
              <a:buFont typeface="+mj-lt"/>
              <a:buAutoNum type="arabicPeriod"/>
            </a:pPr>
            <a:r>
              <a:rPr lang="en-US" dirty="0" smtClean="0"/>
              <a:t>An observation-based parameterization scheme: </a:t>
            </a:r>
            <a:r>
              <a:rPr lang="en-US" dirty="0"/>
              <a:t>u</a:t>
            </a:r>
            <a:r>
              <a:rPr lang="en-US" dirty="0" smtClean="0"/>
              <a:t>sing the monthly mean NLDN data to constrain the lightning strikes over the domain and distribute the total lightning strikes to the local grid cells by relating NLDN strikes to grid-level RC</a:t>
            </a:r>
            <a:r>
              <a:rPr lang="en-US" dirty="0"/>
              <a:t> </a:t>
            </a:r>
            <a:r>
              <a:rPr lang="en-US" dirty="0" smtClean="0"/>
              <a:t>values. </a:t>
            </a:r>
            <a:endParaRPr lang="en-US" dirty="0"/>
          </a:p>
        </p:txBody>
      </p:sp>
      <p:graphicFrame>
        <p:nvGraphicFramePr>
          <p:cNvPr id="5" name="Object 17"/>
          <p:cNvGraphicFramePr>
            <a:graphicFrameLocks noChangeAspect="1"/>
          </p:cNvGraphicFramePr>
          <p:nvPr>
            <p:extLst>
              <p:ext uri="{D42A27DB-BD31-4B8C-83A1-F6EECF244321}">
                <p14:modId xmlns:p14="http://schemas.microsoft.com/office/powerpoint/2010/main" val="200131027"/>
              </p:ext>
            </p:extLst>
          </p:nvPr>
        </p:nvGraphicFramePr>
        <p:xfrm>
          <a:off x="1806879" y="235538"/>
          <a:ext cx="1335088" cy="1409700"/>
        </p:xfrm>
        <a:graphic>
          <a:graphicData uri="http://schemas.openxmlformats.org/presentationml/2006/ole">
            <mc:AlternateContent xmlns:mc="http://schemas.openxmlformats.org/markup-compatibility/2006">
              <mc:Choice xmlns:v="urn:schemas-microsoft-com:vml" Requires="v">
                <p:oleObj spid="_x0000_s8305"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879" y="23553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74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381" y="132371"/>
            <a:ext cx="7288554" cy="1325563"/>
          </a:xfrm>
        </p:spPr>
        <p:txBody>
          <a:bodyPr>
            <a:normAutofit/>
          </a:bodyPr>
          <a:lstStyle/>
          <a:p>
            <a:r>
              <a:rPr lang="en-US" sz="4000" dirty="0" smtClean="0"/>
              <a:t>Two Practical Scenarios for Modeling Lightning NO</a:t>
            </a:r>
            <a:r>
              <a:rPr lang="en-US" sz="4000" baseline="-25000" dirty="0" smtClean="0"/>
              <a:t>X</a:t>
            </a:r>
            <a:endParaRPr lang="en-US" sz="4000" baseline="-25000" dirty="0"/>
          </a:p>
        </p:txBody>
      </p:sp>
      <p:sp>
        <p:nvSpPr>
          <p:cNvPr id="3" name="Content Placeholder 2"/>
          <p:cNvSpPr>
            <a:spLocks noGrp="1"/>
          </p:cNvSpPr>
          <p:nvPr>
            <p:ph idx="1"/>
          </p:nvPr>
        </p:nvSpPr>
        <p:spPr>
          <a:xfrm>
            <a:off x="455816" y="1800225"/>
            <a:ext cx="10866119" cy="4647548"/>
          </a:xfrm>
        </p:spPr>
        <p:txBody>
          <a:bodyPr>
            <a:noAutofit/>
          </a:bodyPr>
          <a:lstStyle/>
          <a:p>
            <a:endParaRPr lang="en-US" dirty="0" smtClean="0"/>
          </a:p>
          <a:p>
            <a:r>
              <a:rPr lang="en-US" dirty="0" smtClean="0"/>
              <a:t>Retrospective model simulations with NLDN data available</a:t>
            </a:r>
          </a:p>
          <a:p>
            <a:pPr lvl="1">
              <a:buFont typeface="Wingdings" panose="05000000000000000000" pitchFamily="2" charset="2"/>
              <a:buChar char="Ø"/>
            </a:pPr>
            <a:r>
              <a:rPr lang="en-US" sz="2800" dirty="0" smtClean="0"/>
              <a:t>Use NLDN data (gridded hourly) to generate LTNO</a:t>
            </a:r>
            <a:r>
              <a:rPr lang="en-US" sz="2800" baseline="-25000" dirty="0" smtClean="0"/>
              <a:t>X</a:t>
            </a:r>
            <a:r>
              <a:rPr lang="en-US" sz="2800" dirty="0" smtClean="0"/>
              <a:t> directly in the model</a:t>
            </a:r>
          </a:p>
          <a:p>
            <a:r>
              <a:rPr lang="en-US" dirty="0" smtClean="0"/>
              <a:t>NLDN data not available, e.g., air quality forecast and future climate simulations</a:t>
            </a:r>
          </a:p>
          <a:p>
            <a:pPr lvl="1">
              <a:buFont typeface="Wingdings" panose="05000000000000000000" pitchFamily="2" charset="2"/>
              <a:buChar char="Ø"/>
            </a:pPr>
            <a:r>
              <a:rPr lang="en-US" sz="2800" dirty="0" smtClean="0"/>
              <a:t>Parameterize the LTNO</a:t>
            </a:r>
            <a:r>
              <a:rPr lang="en-US" sz="2800" baseline="-25000" dirty="0" smtClean="0"/>
              <a:t>X</a:t>
            </a:r>
            <a:r>
              <a:rPr lang="en-US" sz="2800" dirty="0" smtClean="0"/>
              <a:t> production based on variables (such as convective precipitation) predicted by the upstream meteorological model: needs to quantify the relationship between the variable used and the lightning strikes. </a:t>
            </a:r>
            <a:endParaRPr lang="en-US" sz="2800" dirty="0"/>
          </a:p>
          <a:p>
            <a:pPr marL="457200" lvl="1" indent="0">
              <a:buNone/>
            </a:pPr>
            <a:endParaRPr lang="en-US" sz="2800" dirty="0"/>
          </a:p>
        </p:txBody>
      </p:sp>
      <p:graphicFrame>
        <p:nvGraphicFramePr>
          <p:cNvPr id="4" name="Object 17"/>
          <p:cNvGraphicFramePr>
            <a:graphicFrameLocks noChangeAspect="1"/>
          </p:cNvGraphicFramePr>
          <p:nvPr>
            <p:extLst>
              <p:ext uri="{D42A27DB-BD31-4B8C-83A1-F6EECF244321}">
                <p14:modId xmlns:p14="http://schemas.microsoft.com/office/powerpoint/2010/main" val="1276955769"/>
              </p:ext>
            </p:extLst>
          </p:nvPr>
        </p:nvGraphicFramePr>
        <p:xfrm>
          <a:off x="1933973" y="178908"/>
          <a:ext cx="1335088" cy="1409700"/>
        </p:xfrm>
        <a:graphic>
          <a:graphicData uri="http://schemas.openxmlformats.org/presentationml/2006/ole">
            <mc:AlternateContent xmlns:mc="http://schemas.openxmlformats.org/markup-compatibility/2006">
              <mc:Choice xmlns:v="urn:schemas-microsoft-com:vml" Requires="v">
                <p:oleObj spid="_x0000_s13424"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973" y="17890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977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7704" y="365125"/>
            <a:ext cx="7646096" cy="1325563"/>
          </a:xfrm>
        </p:spPr>
        <p:txBody>
          <a:bodyPr/>
          <a:lstStyle/>
          <a:p>
            <a:r>
              <a:rPr lang="en-US" dirty="0" smtClean="0"/>
              <a:t>Good News!</a:t>
            </a:r>
            <a:endParaRPr lang="en-US" dirty="0"/>
          </a:p>
        </p:txBody>
      </p:sp>
      <p:sp>
        <p:nvSpPr>
          <p:cNvPr id="3" name="Content Placeholder 2"/>
          <p:cNvSpPr>
            <a:spLocks noGrp="1"/>
          </p:cNvSpPr>
          <p:nvPr>
            <p:ph idx="1"/>
          </p:nvPr>
        </p:nvSpPr>
        <p:spPr>
          <a:xfrm>
            <a:off x="838200" y="2264035"/>
            <a:ext cx="10515600" cy="4049082"/>
          </a:xfrm>
        </p:spPr>
        <p:txBody>
          <a:bodyPr/>
          <a:lstStyle/>
          <a:p>
            <a:pPr marL="0" indent="0">
              <a:buNone/>
            </a:pPr>
            <a:r>
              <a:rPr lang="en-US" dirty="0" smtClean="0"/>
              <a:t>We now have access to the NLDN raw data over the continental United States through the lightning data contract signed by the National Weather Service (NWS) within NOAA with </a:t>
            </a:r>
            <a:r>
              <a:rPr lang="en-US" dirty="0" err="1" smtClean="0"/>
              <a:t>Vaisala</a:t>
            </a:r>
            <a:r>
              <a:rPr lang="en-US" dirty="0" smtClean="0"/>
              <a:t>, Inc. which specifies that “NWS’s contract allows the Federal Government to obtain real-time cloud-to-ground lightning data from the 48 contiguous states”.</a:t>
            </a:r>
          </a:p>
          <a:p>
            <a:pPr marL="0" indent="0">
              <a:buNone/>
            </a:pPr>
            <a:r>
              <a:rPr lang="en-US" dirty="0" smtClean="0"/>
              <a:t>As a result, we now can directly use the NLDN data over the continental US domain to generate LTNO</a:t>
            </a:r>
            <a:r>
              <a:rPr lang="en-US" baseline="-25000" dirty="0" smtClean="0"/>
              <a:t>X</a:t>
            </a:r>
            <a:r>
              <a:rPr lang="en-US" dirty="0" smtClean="0"/>
              <a:t> in CMAQ for retrospective simulations (the raw data is gridded into hourly data as input to CMAQ) </a:t>
            </a:r>
            <a:endParaRPr lang="en-US" dirty="0"/>
          </a:p>
        </p:txBody>
      </p:sp>
      <p:graphicFrame>
        <p:nvGraphicFramePr>
          <p:cNvPr id="5" name="Object 17"/>
          <p:cNvGraphicFramePr>
            <a:graphicFrameLocks noChangeAspect="1"/>
          </p:cNvGraphicFramePr>
          <p:nvPr>
            <p:extLst>
              <p:ext uri="{D42A27DB-BD31-4B8C-83A1-F6EECF244321}">
                <p14:modId xmlns:p14="http://schemas.microsoft.com/office/powerpoint/2010/main" val="2276993885"/>
              </p:ext>
            </p:extLst>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14446"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001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7259" y="1581311"/>
            <a:ext cx="6172472" cy="4762663"/>
          </a:xfrm>
          <a:prstGeom prst="rect">
            <a:avLst/>
          </a:prstGeom>
        </p:spPr>
      </p:pic>
      <p:sp>
        <p:nvSpPr>
          <p:cNvPr id="5" name="Title 4"/>
          <p:cNvSpPr>
            <a:spLocks noGrp="1"/>
          </p:cNvSpPr>
          <p:nvPr>
            <p:ph type="title"/>
          </p:nvPr>
        </p:nvSpPr>
        <p:spPr>
          <a:xfrm>
            <a:off x="587680" y="252391"/>
            <a:ext cx="11449832" cy="1163050"/>
          </a:xfrm>
        </p:spPr>
        <p:txBody>
          <a:bodyPr>
            <a:normAutofit/>
          </a:bodyPr>
          <a:lstStyle/>
          <a:p>
            <a:r>
              <a:rPr lang="en-US" sz="3200" dirty="0"/>
              <a:t>Sum of Monthly Domain Column LTNG </a:t>
            </a:r>
            <a:r>
              <a:rPr lang="en-US" sz="3200" dirty="0" smtClean="0"/>
              <a:t>NO Produced by the CMAQ parameterization schemes and Hourly NLDN Strike Data for 2011</a:t>
            </a:r>
            <a:endParaRPr lang="en-US" sz="3200" dirty="0"/>
          </a:p>
        </p:txBody>
      </p:sp>
      <p:sp>
        <p:nvSpPr>
          <p:cNvPr id="2" name="TextBox 1"/>
          <p:cNvSpPr txBox="1"/>
          <p:nvPr/>
        </p:nvSpPr>
        <p:spPr>
          <a:xfrm>
            <a:off x="7728559" y="1841326"/>
            <a:ext cx="4096011" cy="3108543"/>
          </a:xfrm>
          <a:prstGeom prst="rect">
            <a:avLst/>
          </a:prstGeom>
          <a:noFill/>
        </p:spPr>
        <p:txBody>
          <a:bodyPr wrap="square" rtlCol="0">
            <a:spAutoFit/>
          </a:bodyPr>
          <a:lstStyle/>
          <a:p>
            <a:r>
              <a:rPr lang="en-US" sz="2800" dirty="0" smtClean="0"/>
              <a:t>The primitive lightning NO</a:t>
            </a:r>
            <a:r>
              <a:rPr lang="en-US" sz="2800" baseline="-25000" dirty="0" smtClean="0"/>
              <a:t>X</a:t>
            </a:r>
            <a:r>
              <a:rPr lang="en-US" sz="2800" dirty="0" smtClean="0"/>
              <a:t> production scheme (using number 147) generates substantially too much NOx (&gt; 2x) than the schemes based on NLDN data.</a:t>
            </a:r>
            <a:endParaRPr lang="en-US" sz="2800" dirty="0"/>
          </a:p>
        </p:txBody>
      </p:sp>
      <p:pic>
        <p:nvPicPr>
          <p:cNvPr id="3" name="Picture 2"/>
          <p:cNvPicPr>
            <a:picLocks noChangeAspect="1"/>
          </p:cNvPicPr>
          <p:nvPr/>
        </p:nvPicPr>
        <p:blipFill>
          <a:blip r:embed="rId3"/>
          <a:stretch>
            <a:fillRect/>
          </a:stretch>
        </p:blipFill>
        <p:spPr>
          <a:xfrm>
            <a:off x="5546198" y="2056407"/>
            <a:ext cx="1271697" cy="1039720"/>
          </a:xfrm>
          <a:prstGeom prst="rect">
            <a:avLst/>
          </a:prstGeom>
        </p:spPr>
      </p:pic>
      <p:sp>
        <p:nvSpPr>
          <p:cNvPr id="6" name="TextBox 5"/>
          <p:cNvSpPr txBox="1"/>
          <p:nvPr/>
        </p:nvSpPr>
        <p:spPr>
          <a:xfrm>
            <a:off x="6081711" y="2211395"/>
            <a:ext cx="630478" cy="738664"/>
          </a:xfrm>
          <a:prstGeom prst="rect">
            <a:avLst/>
          </a:prstGeom>
          <a:solidFill>
            <a:schemeClr val="bg1"/>
          </a:solidFill>
        </p:spPr>
        <p:txBody>
          <a:bodyPr wrap="square" rtlCol="0">
            <a:spAutoFit/>
          </a:bodyPr>
          <a:lstStyle/>
          <a:p>
            <a:r>
              <a:rPr lang="en-US" sz="1400" dirty="0" smtClean="0"/>
              <a:t>NLDN</a:t>
            </a:r>
          </a:p>
          <a:p>
            <a:r>
              <a:rPr lang="en-US" sz="1400" dirty="0" smtClean="0"/>
              <a:t>Base</a:t>
            </a:r>
          </a:p>
          <a:p>
            <a:r>
              <a:rPr lang="en-US" sz="1400" dirty="0" smtClean="0"/>
              <a:t>P147</a:t>
            </a:r>
            <a:endParaRPr lang="en-US" sz="1400" dirty="0"/>
          </a:p>
        </p:txBody>
      </p:sp>
      <p:sp>
        <p:nvSpPr>
          <p:cNvPr id="7" name="TextBox 6"/>
          <p:cNvSpPr txBox="1"/>
          <p:nvPr/>
        </p:nvSpPr>
        <p:spPr>
          <a:xfrm>
            <a:off x="5980318" y="2156801"/>
            <a:ext cx="723701" cy="784830"/>
          </a:xfrm>
          <a:prstGeom prst="rect">
            <a:avLst/>
          </a:prstGeom>
          <a:solidFill>
            <a:schemeClr val="bg1"/>
          </a:solidFill>
        </p:spPr>
        <p:txBody>
          <a:bodyPr wrap="square" rtlCol="0">
            <a:spAutoFit/>
          </a:bodyPr>
          <a:lstStyle/>
          <a:p>
            <a:r>
              <a:rPr lang="en-US" sz="1500" dirty="0" err="1" smtClean="0"/>
              <a:t>Hrly</a:t>
            </a:r>
            <a:endParaRPr lang="en-US" sz="1500" dirty="0" smtClean="0"/>
          </a:p>
          <a:p>
            <a:r>
              <a:rPr lang="en-US" sz="1500" dirty="0" err="1" smtClean="0"/>
              <a:t>Mhly</a:t>
            </a:r>
            <a:endParaRPr lang="en-US" sz="1500" dirty="0" smtClean="0"/>
          </a:p>
          <a:p>
            <a:r>
              <a:rPr lang="en-US" sz="1500" dirty="0" smtClean="0"/>
              <a:t>P147</a:t>
            </a:r>
            <a:endParaRPr lang="en-US" sz="1500" dirty="0"/>
          </a:p>
        </p:txBody>
      </p:sp>
    </p:spTree>
    <p:extLst>
      <p:ext uri="{BB962C8B-B14F-4D97-AF65-F5344CB8AC3E}">
        <p14:creationId xmlns:p14="http://schemas.microsoft.com/office/powerpoint/2010/main" val="221263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33" y="182246"/>
            <a:ext cx="9669087" cy="552953"/>
          </a:xfrm>
        </p:spPr>
        <p:txBody>
          <a:bodyPr>
            <a:normAutofit fontScale="90000"/>
          </a:bodyPr>
          <a:lstStyle/>
          <a:p>
            <a:r>
              <a:rPr lang="en-US" dirty="0" smtClean="0"/>
              <a:t>Sum of Monthly Domain Total Column LTNO</a:t>
            </a:r>
            <a:endParaRPr lang="en-US" dirty="0"/>
          </a:p>
        </p:txBody>
      </p:sp>
      <p:pic>
        <p:nvPicPr>
          <p:cNvPr id="3" name="Picture 2"/>
          <p:cNvPicPr>
            <a:picLocks noChangeAspect="1"/>
          </p:cNvPicPr>
          <p:nvPr/>
        </p:nvPicPr>
        <p:blipFill>
          <a:blip r:embed="rId2"/>
          <a:stretch>
            <a:fillRect/>
          </a:stretch>
        </p:blipFill>
        <p:spPr>
          <a:xfrm>
            <a:off x="1114473" y="853543"/>
            <a:ext cx="3873138" cy="2964652"/>
          </a:xfrm>
          <a:prstGeom prst="rect">
            <a:avLst/>
          </a:prstGeom>
        </p:spPr>
      </p:pic>
      <p:pic>
        <p:nvPicPr>
          <p:cNvPr id="4" name="Picture 3"/>
          <p:cNvPicPr>
            <a:picLocks noChangeAspect="1"/>
          </p:cNvPicPr>
          <p:nvPr/>
        </p:nvPicPr>
        <p:blipFill>
          <a:blip r:embed="rId3"/>
          <a:stretch>
            <a:fillRect/>
          </a:stretch>
        </p:blipFill>
        <p:spPr>
          <a:xfrm>
            <a:off x="6417425" y="864526"/>
            <a:ext cx="3918884" cy="2972263"/>
          </a:xfrm>
          <a:prstGeom prst="rect">
            <a:avLst/>
          </a:prstGeom>
        </p:spPr>
      </p:pic>
      <p:pic>
        <p:nvPicPr>
          <p:cNvPr id="5" name="Picture 4"/>
          <p:cNvPicPr>
            <a:picLocks noChangeAspect="1"/>
          </p:cNvPicPr>
          <p:nvPr/>
        </p:nvPicPr>
        <p:blipFill>
          <a:blip r:embed="rId4"/>
          <a:stretch>
            <a:fillRect/>
          </a:stretch>
        </p:blipFill>
        <p:spPr>
          <a:xfrm>
            <a:off x="1114473" y="3836789"/>
            <a:ext cx="3888386" cy="2976069"/>
          </a:xfrm>
          <a:prstGeom prst="rect">
            <a:avLst/>
          </a:prstGeom>
        </p:spPr>
      </p:pic>
      <p:pic>
        <p:nvPicPr>
          <p:cNvPr id="6" name="Picture 5"/>
          <p:cNvPicPr>
            <a:picLocks noChangeAspect="1"/>
          </p:cNvPicPr>
          <p:nvPr/>
        </p:nvPicPr>
        <p:blipFill>
          <a:blip r:embed="rId5"/>
          <a:stretch>
            <a:fillRect/>
          </a:stretch>
        </p:blipFill>
        <p:spPr>
          <a:xfrm>
            <a:off x="6432673" y="3836789"/>
            <a:ext cx="3903636" cy="2992395"/>
          </a:xfrm>
          <a:prstGeom prst="rect">
            <a:avLst/>
          </a:prstGeom>
        </p:spPr>
      </p:pic>
      <p:sp>
        <p:nvSpPr>
          <p:cNvPr id="7" name="TextBox 6"/>
          <p:cNvSpPr txBox="1"/>
          <p:nvPr/>
        </p:nvSpPr>
        <p:spPr>
          <a:xfrm>
            <a:off x="1665961" y="1177446"/>
            <a:ext cx="1064713" cy="369332"/>
          </a:xfrm>
          <a:prstGeom prst="rect">
            <a:avLst/>
          </a:prstGeom>
          <a:noFill/>
        </p:spPr>
        <p:txBody>
          <a:bodyPr wrap="square" rtlCol="0">
            <a:spAutoFit/>
          </a:bodyPr>
          <a:lstStyle/>
          <a:p>
            <a:r>
              <a:rPr lang="en-US" dirty="0" smtClean="0"/>
              <a:t>2010</a:t>
            </a:r>
            <a:endParaRPr lang="en-US" dirty="0"/>
          </a:p>
        </p:txBody>
      </p:sp>
      <p:sp>
        <p:nvSpPr>
          <p:cNvPr id="8" name="TextBox 7"/>
          <p:cNvSpPr txBox="1"/>
          <p:nvPr/>
        </p:nvSpPr>
        <p:spPr>
          <a:xfrm>
            <a:off x="7064679" y="1177446"/>
            <a:ext cx="1064713" cy="369332"/>
          </a:xfrm>
          <a:prstGeom prst="rect">
            <a:avLst/>
          </a:prstGeom>
          <a:noFill/>
        </p:spPr>
        <p:txBody>
          <a:bodyPr wrap="square" rtlCol="0">
            <a:spAutoFit/>
          </a:bodyPr>
          <a:lstStyle/>
          <a:p>
            <a:r>
              <a:rPr lang="en-US" dirty="0" smtClean="0"/>
              <a:t>2011</a:t>
            </a:r>
            <a:endParaRPr lang="en-US" dirty="0"/>
          </a:p>
        </p:txBody>
      </p:sp>
      <p:sp>
        <p:nvSpPr>
          <p:cNvPr id="9" name="TextBox 8"/>
          <p:cNvSpPr txBox="1"/>
          <p:nvPr/>
        </p:nvSpPr>
        <p:spPr>
          <a:xfrm>
            <a:off x="1665961" y="4279036"/>
            <a:ext cx="1064713" cy="369332"/>
          </a:xfrm>
          <a:prstGeom prst="rect">
            <a:avLst/>
          </a:prstGeom>
          <a:noFill/>
        </p:spPr>
        <p:txBody>
          <a:bodyPr wrap="square" rtlCol="0">
            <a:spAutoFit/>
          </a:bodyPr>
          <a:lstStyle/>
          <a:p>
            <a:r>
              <a:rPr lang="en-US" dirty="0" smtClean="0"/>
              <a:t>2012</a:t>
            </a:r>
            <a:endParaRPr lang="en-US" dirty="0"/>
          </a:p>
        </p:txBody>
      </p:sp>
      <p:sp>
        <p:nvSpPr>
          <p:cNvPr id="10" name="TextBox 9"/>
          <p:cNvSpPr txBox="1"/>
          <p:nvPr/>
        </p:nvSpPr>
        <p:spPr>
          <a:xfrm>
            <a:off x="7007562" y="4279036"/>
            <a:ext cx="1064713" cy="369332"/>
          </a:xfrm>
          <a:prstGeom prst="rect">
            <a:avLst/>
          </a:prstGeom>
          <a:noFill/>
        </p:spPr>
        <p:txBody>
          <a:bodyPr wrap="square" rtlCol="0">
            <a:spAutoFit/>
          </a:bodyPr>
          <a:lstStyle/>
          <a:p>
            <a:r>
              <a:rPr lang="en-US" dirty="0" smtClean="0"/>
              <a:t>2013</a:t>
            </a:r>
            <a:endParaRPr lang="en-US" dirty="0"/>
          </a:p>
        </p:txBody>
      </p:sp>
      <p:pic>
        <p:nvPicPr>
          <p:cNvPr id="11" name="Picture 10"/>
          <p:cNvPicPr>
            <a:picLocks noChangeAspect="1"/>
          </p:cNvPicPr>
          <p:nvPr/>
        </p:nvPicPr>
        <p:blipFill>
          <a:blip r:embed="rId6"/>
          <a:stretch>
            <a:fillRect/>
          </a:stretch>
        </p:blipFill>
        <p:spPr>
          <a:xfrm>
            <a:off x="3654551" y="1190769"/>
            <a:ext cx="1263872" cy="482057"/>
          </a:xfrm>
          <a:prstGeom prst="rect">
            <a:avLst/>
          </a:prstGeom>
        </p:spPr>
      </p:pic>
      <p:pic>
        <p:nvPicPr>
          <p:cNvPr id="12" name="Picture 11"/>
          <p:cNvPicPr>
            <a:picLocks noChangeAspect="1"/>
          </p:cNvPicPr>
          <p:nvPr/>
        </p:nvPicPr>
        <p:blipFill>
          <a:blip r:embed="rId6"/>
          <a:stretch>
            <a:fillRect/>
          </a:stretch>
        </p:blipFill>
        <p:spPr>
          <a:xfrm>
            <a:off x="3657020" y="4163234"/>
            <a:ext cx="1169057" cy="482057"/>
          </a:xfrm>
          <a:prstGeom prst="rect">
            <a:avLst/>
          </a:prstGeom>
        </p:spPr>
      </p:pic>
      <p:pic>
        <p:nvPicPr>
          <p:cNvPr id="13" name="Picture 12"/>
          <p:cNvPicPr>
            <a:picLocks noChangeAspect="1"/>
          </p:cNvPicPr>
          <p:nvPr/>
        </p:nvPicPr>
        <p:blipFill>
          <a:blip r:embed="rId6"/>
          <a:stretch>
            <a:fillRect/>
          </a:stretch>
        </p:blipFill>
        <p:spPr>
          <a:xfrm>
            <a:off x="9024692" y="1220311"/>
            <a:ext cx="1169057" cy="482057"/>
          </a:xfrm>
          <a:prstGeom prst="rect">
            <a:avLst/>
          </a:prstGeom>
        </p:spPr>
      </p:pic>
      <p:pic>
        <p:nvPicPr>
          <p:cNvPr id="14" name="Picture 13"/>
          <p:cNvPicPr>
            <a:picLocks noChangeAspect="1"/>
          </p:cNvPicPr>
          <p:nvPr/>
        </p:nvPicPr>
        <p:blipFill>
          <a:blip r:embed="rId6"/>
          <a:stretch>
            <a:fillRect/>
          </a:stretch>
        </p:blipFill>
        <p:spPr>
          <a:xfrm>
            <a:off x="9058526" y="4177313"/>
            <a:ext cx="1169057" cy="482057"/>
          </a:xfrm>
          <a:prstGeom prst="rect">
            <a:avLst/>
          </a:prstGeom>
        </p:spPr>
      </p:pic>
      <p:sp>
        <p:nvSpPr>
          <p:cNvPr id="15" name="TextBox 14"/>
          <p:cNvSpPr txBox="1"/>
          <p:nvPr/>
        </p:nvSpPr>
        <p:spPr>
          <a:xfrm>
            <a:off x="4159528" y="1106007"/>
            <a:ext cx="723701" cy="646331"/>
          </a:xfrm>
          <a:prstGeom prst="rect">
            <a:avLst/>
          </a:prstGeom>
          <a:solidFill>
            <a:schemeClr val="bg1"/>
          </a:solidFill>
        </p:spPr>
        <p:txBody>
          <a:bodyPr wrap="square" rtlCol="0">
            <a:spAutoFit/>
          </a:bodyPr>
          <a:lstStyle/>
          <a:p>
            <a:r>
              <a:rPr lang="en-US" dirty="0" err="1" smtClean="0"/>
              <a:t>Hrly</a:t>
            </a:r>
            <a:endParaRPr lang="en-US" dirty="0" smtClean="0"/>
          </a:p>
          <a:p>
            <a:r>
              <a:rPr lang="en-US" dirty="0" err="1" smtClean="0"/>
              <a:t>Mhly</a:t>
            </a:r>
            <a:endParaRPr lang="en-US" dirty="0"/>
          </a:p>
        </p:txBody>
      </p:sp>
      <p:sp>
        <p:nvSpPr>
          <p:cNvPr id="16" name="TextBox 15"/>
          <p:cNvSpPr txBox="1"/>
          <p:nvPr/>
        </p:nvSpPr>
        <p:spPr>
          <a:xfrm>
            <a:off x="4159527" y="4125865"/>
            <a:ext cx="723701" cy="646331"/>
          </a:xfrm>
          <a:prstGeom prst="rect">
            <a:avLst/>
          </a:prstGeom>
          <a:solidFill>
            <a:schemeClr val="bg1"/>
          </a:solidFill>
        </p:spPr>
        <p:txBody>
          <a:bodyPr wrap="square" rtlCol="0">
            <a:spAutoFit/>
          </a:bodyPr>
          <a:lstStyle/>
          <a:p>
            <a:r>
              <a:rPr lang="en-US" dirty="0" err="1" smtClean="0"/>
              <a:t>Hrly</a:t>
            </a:r>
            <a:endParaRPr lang="en-US" dirty="0" smtClean="0"/>
          </a:p>
          <a:p>
            <a:r>
              <a:rPr lang="en-US" dirty="0" err="1" smtClean="0"/>
              <a:t>Mhly</a:t>
            </a:r>
            <a:endParaRPr lang="en-US" dirty="0"/>
          </a:p>
        </p:txBody>
      </p:sp>
      <p:sp>
        <p:nvSpPr>
          <p:cNvPr id="17" name="TextBox 16"/>
          <p:cNvSpPr txBox="1"/>
          <p:nvPr/>
        </p:nvSpPr>
        <p:spPr>
          <a:xfrm>
            <a:off x="9461018" y="1139490"/>
            <a:ext cx="723701" cy="646331"/>
          </a:xfrm>
          <a:prstGeom prst="rect">
            <a:avLst/>
          </a:prstGeom>
          <a:solidFill>
            <a:schemeClr val="bg1"/>
          </a:solidFill>
        </p:spPr>
        <p:txBody>
          <a:bodyPr wrap="square" rtlCol="0">
            <a:spAutoFit/>
          </a:bodyPr>
          <a:lstStyle/>
          <a:p>
            <a:r>
              <a:rPr lang="en-US" dirty="0" err="1" smtClean="0"/>
              <a:t>Hrly</a:t>
            </a:r>
            <a:endParaRPr lang="en-US" dirty="0" smtClean="0"/>
          </a:p>
          <a:p>
            <a:r>
              <a:rPr lang="en-US" dirty="0" err="1" smtClean="0"/>
              <a:t>Mhly</a:t>
            </a:r>
            <a:endParaRPr lang="en-US" dirty="0"/>
          </a:p>
        </p:txBody>
      </p:sp>
      <p:sp>
        <p:nvSpPr>
          <p:cNvPr id="18" name="TextBox 17"/>
          <p:cNvSpPr txBox="1"/>
          <p:nvPr/>
        </p:nvSpPr>
        <p:spPr>
          <a:xfrm>
            <a:off x="9502089" y="4125865"/>
            <a:ext cx="723701" cy="646331"/>
          </a:xfrm>
          <a:prstGeom prst="rect">
            <a:avLst/>
          </a:prstGeom>
          <a:solidFill>
            <a:schemeClr val="bg1"/>
          </a:solidFill>
        </p:spPr>
        <p:txBody>
          <a:bodyPr wrap="square" rtlCol="0">
            <a:spAutoFit/>
          </a:bodyPr>
          <a:lstStyle/>
          <a:p>
            <a:r>
              <a:rPr lang="en-US" dirty="0" err="1" smtClean="0"/>
              <a:t>Hrly</a:t>
            </a:r>
            <a:endParaRPr lang="en-US" dirty="0" smtClean="0"/>
          </a:p>
          <a:p>
            <a:r>
              <a:rPr lang="en-US" dirty="0" err="1" smtClean="0"/>
              <a:t>Mhly</a:t>
            </a:r>
            <a:endParaRPr lang="en-US" dirty="0"/>
          </a:p>
        </p:txBody>
      </p:sp>
    </p:spTree>
    <p:extLst>
      <p:ext uri="{BB962C8B-B14F-4D97-AF65-F5344CB8AC3E}">
        <p14:creationId xmlns:p14="http://schemas.microsoft.com/office/powerpoint/2010/main" val="176497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E1EBCF4-1A75-4C20-8E41-37611C2C8804}">
  <ds:schemaRefs>
    <ds:schemaRef ds:uri="ESRI.ArcGIS.Mapping.OfficeIntegration.PowerPointInfo"/>
  </ds:schemaRefs>
</ds:datastoreItem>
</file>

<file path=customXml/itemProps10.xml><?xml version="1.0" encoding="utf-8"?>
<ds:datastoreItem xmlns:ds="http://schemas.openxmlformats.org/officeDocument/2006/customXml" ds:itemID="{756B0980-E274-4FDC-9F00-FC1709D08EFA}">
  <ds:schemaRefs>
    <ds:schemaRef ds:uri="ESRI.ArcGIS.Mapping.OfficeIntegration.PowerPointInfo"/>
  </ds:schemaRefs>
</ds:datastoreItem>
</file>

<file path=customXml/itemProps100.xml><?xml version="1.0" encoding="utf-8"?>
<ds:datastoreItem xmlns:ds="http://schemas.openxmlformats.org/officeDocument/2006/customXml" ds:itemID="{6008F0C9-08A2-4DAA-AF2F-4D4799EEE4EF}">
  <ds:schemaRefs>
    <ds:schemaRef ds:uri="ESRI.ArcGIS.Mapping.OfficeIntegration.PowerPointInfo"/>
  </ds:schemaRefs>
</ds:datastoreItem>
</file>

<file path=customXml/itemProps101.xml><?xml version="1.0" encoding="utf-8"?>
<ds:datastoreItem xmlns:ds="http://schemas.openxmlformats.org/officeDocument/2006/customXml" ds:itemID="{ED47B23D-5A8D-47E1-A361-02EA983F9DBB}">
  <ds:schemaRefs>
    <ds:schemaRef ds:uri="ESRI.ArcGIS.Mapping.OfficeIntegration.PowerPointInfo"/>
  </ds:schemaRefs>
</ds:datastoreItem>
</file>

<file path=customXml/itemProps102.xml><?xml version="1.0" encoding="utf-8"?>
<ds:datastoreItem xmlns:ds="http://schemas.openxmlformats.org/officeDocument/2006/customXml" ds:itemID="{343B7753-9E5D-4A35-8B4B-AD81086A27DF}">
  <ds:schemaRefs>
    <ds:schemaRef ds:uri="ESRI.ArcGIS.Mapping.OfficeIntegration.PowerPointInfo"/>
  </ds:schemaRefs>
</ds:datastoreItem>
</file>

<file path=customXml/itemProps103.xml><?xml version="1.0" encoding="utf-8"?>
<ds:datastoreItem xmlns:ds="http://schemas.openxmlformats.org/officeDocument/2006/customXml" ds:itemID="{5CA981BE-821A-4B1D-8221-E9CAF1284B52}">
  <ds:schemaRefs>
    <ds:schemaRef ds:uri="ESRI.ArcGIS.Mapping.OfficeIntegration.PowerPointInfo"/>
  </ds:schemaRefs>
</ds:datastoreItem>
</file>

<file path=customXml/itemProps104.xml><?xml version="1.0" encoding="utf-8"?>
<ds:datastoreItem xmlns:ds="http://schemas.openxmlformats.org/officeDocument/2006/customXml" ds:itemID="{B52D40E2-3857-4B9F-8CAA-57EEA46476C7}">
  <ds:schemaRefs>
    <ds:schemaRef ds:uri="ESRI.ArcGIS.Mapping.OfficeIntegration.PowerPointInfo"/>
  </ds:schemaRefs>
</ds:datastoreItem>
</file>

<file path=customXml/itemProps105.xml><?xml version="1.0" encoding="utf-8"?>
<ds:datastoreItem xmlns:ds="http://schemas.openxmlformats.org/officeDocument/2006/customXml" ds:itemID="{87271DA0-2C48-4272-AD92-90C752926067}">
  <ds:schemaRefs>
    <ds:schemaRef ds:uri="ESRI.ArcGIS.Mapping.OfficeIntegration.PowerPointInfo"/>
  </ds:schemaRefs>
</ds:datastoreItem>
</file>

<file path=customXml/itemProps106.xml><?xml version="1.0" encoding="utf-8"?>
<ds:datastoreItem xmlns:ds="http://schemas.openxmlformats.org/officeDocument/2006/customXml" ds:itemID="{3973ECD2-B606-48AC-8D55-B47014102F58}">
  <ds:schemaRefs>
    <ds:schemaRef ds:uri="ESRI.ArcGIS.Mapping.OfficeIntegration.PowerPointInfo"/>
  </ds:schemaRefs>
</ds:datastoreItem>
</file>

<file path=customXml/itemProps107.xml><?xml version="1.0" encoding="utf-8"?>
<ds:datastoreItem xmlns:ds="http://schemas.openxmlformats.org/officeDocument/2006/customXml" ds:itemID="{62D2964E-F366-4474-94A9-0EC3D125F3EA}">
  <ds:schemaRefs>
    <ds:schemaRef ds:uri="ESRI.ArcGIS.Mapping.OfficeIntegration.PowerPointInfo"/>
  </ds:schemaRefs>
</ds:datastoreItem>
</file>

<file path=customXml/itemProps108.xml><?xml version="1.0" encoding="utf-8"?>
<ds:datastoreItem xmlns:ds="http://schemas.openxmlformats.org/officeDocument/2006/customXml" ds:itemID="{B8589F2D-FE12-4C11-8F20-EFF24B91A32E}">
  <ds:schemaRefs>
    <ds:schemaRef ds:uri="ESRI.ArcGIS.Mapping.OfficeIntegration.PowerPointInfo"/>
  </ds:schemaRefs>
</ds:datastoreItem>
</file>

<file path=customXml/itemProps109.xml><?xml version="1.0" encoding="utf-8"?>
<ds:datastoreItem xmlns:ds="http://schemas.openxmlformats.org/officeDocument/2006/customXml" ds:itemID="{EE842DFD-BDD4-4E8F-B08B-8CD04F4F3EB8}">
  <ds:schemaRefs>
    <ds:schemaRef ds:uri="ESRI.ArcGIS.Mapping.OfficeIntegration.PowerPointInfo"/>
  </ds:schemaRefs>
</ds:datastoreItem>
</file>

<file path=customXml/itemProps11.xml><?xml version="1.0" encoding="utf-8"?>
<ds:datastoreItem xmlns:ds="http://schemas.openxmlformats.org/officeDocument/2006/customXml" ds:itemID="{A2777AB7-097A-450A-B707-4EBAD74BC7BE}">
  <ds:schemaRefs>
    <ds:schemaRef ds:uri="ESRI.ArcGIS.Mapping.OfficeIntegration.PowerPointInfo"/>
  </ds:schemaRefs>
</ds:datastoreItem>
</file>

<file path=customXml/itemProps110.xml><?xml version="1.0" encoding="utf-8"?>
<ds:datastoreItem xmlns:ds="http://schemas.openxmlformats.org/officeDocument/2006/customXml" ds:itemID="{25CC5152-1A4F-4750-9E42-B23878F32B36}">
  <ds:schemaRefs>
    <ds:schemaRef ds:uri="ESRI.ArcGIS.Mapping.OfficeIntegration.PowerPointInfo"/>
  </ds:schemaRefs>
</ds:datastoreItem>
</file>

<file path=customXml/itemProps111.xml><?xml version="1.0" encoding="utf-8"?>
<ds:datastoreItem xmlns:ds="http://schemas.openxmlformats.org/officeDocument/2006/customXml" ds:itemID="{E138211D-98A0-4C63-BCD1-391095834219}">
  <ds:schemaRefs>
    <ds:schemaRef ds:uri="ESRI.ArcGIS.Mapping.OfficeIntegration.PowerPointInfo"/>
  </ds:schemaRefs>
</ds:datastoreItem>
</file>

<file path=customXml/itemProps112.xml><?xml version="1.0" encoding="utf-8"?>
<ds:datastoreItem xmlns:ds="http://schemas.openxmlformats.org/officeDocument/2006/customXml" ds:itemID="{1D8356D0-08FE-4050-8847-E5260AE38F74}">
  <ds:schemaRefs>
    <ds:schemaRef ds:uri="ESRI.ArcGIS.Mapping.OfficeIntegration.PowerPointInfo"/>
  </ds:schemaRefs>
</ds:datastoreItem>
</file>

<file path=customXml/itemProps113.xml><?xml version="1.0" encoding="utf-8"?>
<ds:datastoreItem xmlns:ds="http://schemas.openxmlformats.org/officeDocument/2006/customXml" ds:itemID="{A97E62D1-A1DD-48D8-BDBD-69E8C17FB887}">
  <ds:schemaRefs>
    <ds:schemaRef ds:uri="ESRI.ArcGIS.Mapping.OfficeIntegration.PowerPointInfo"/>
  </ds:schemaRefs>
</ds:datastoreItem>
</file>

<file path=customXml/itemProps114.xml><?xml version="1.0" encoding="utf-8"?>
<ds:datastoreItem xmlns:ds="http://schemas.openxmlformats.org/officeDocument/2006/customXml" ds:itemID="{CB6005AC-60AE-4C79-9322-1037987A1754}">
  <ds:schemaRefs>
    <ds:schemaRef ds:uri="ESRI.ArcGIS.Mapping.OfficeIntegration.PowerPointInfo"/>
  </ds:schemaRefs>
</ds:datastoreItem>
</file>

<file path=customXml/itemProps115.xml><?xml version="1.0" encoding="utf-8"?>
<ds:datastoreItem xmlns:ds="http://schemas.openxmlformats.org/officeDocument/2006/customXml" ds:itemID="{B2DC9050-4485-4655-95F7-F0B611B3E4D5}">
  <ds:schemaRefs>
    <ds:schemaRef ds:uri="ESRI.ArcGIS.Mapping.OfficeIntegration.PowerPointInfo"/>
  </ds:schemaRefs>
</ds:datastoreItem>
</file>

<file path=customXml/itemProps116.xml><?xml version="1.0" encoding="utf-8"?>
<ds:datastoreItem xmlns:ds="http://schemas.openxmlformats.org/officeDocument/2006/customXml" ds:itemID="{B5F9FC66-F4B2-4617-8314-0A9DAA9A4AA7}">
  <ds:schemaRefs>
    <ds:schemaRef ds:uri="ESRI.ArcGIS.Mapping.OfficeIntegration.PowerPointInfo"/>
  </ds:schemaRefs>
</ds:datastoreItem>
</file>

<file path=customXml/itemProps117.xml><?xml version="1.0" encoding="utf-8"?>
<ds:datastoreItem xmlns:ds="http://schemas.openxmlformats.org/officeDocument/2006/customXml" ds:itemID="{883FF105-C75B-495E-A936-7C8F943D0862}">
  <ds:schemaRefs>
    <ds:schemaRef ds:uri="ESRI.ArcGIS.Mapping.OfficeIntegration.PowerPointInfo"/>
  </ds:schemaRefs>
</ds:datastoreItem>
</file>

<file path=customXml/itemProps118.xml><?xml version="1.0" encoding="utf-8"?>
<ds:datastoreItem xmlns:ds="http://schemas.openxmlformats.org/officeDocument/2006/customXml" ds:itemID="{ADF109FF-F43B-4EED-B5EB-C2FC71949789}">
  <ds:schemaRefs>
    <ds:schemaRef ds:uri="ESRI.ArcGIS.Mapping.OfficeIntegration.PowerPointInfo"/>
  </ds:schemaRefs>
</ds:datastoreItem>
</file>

<file path=customXml/itemProps119.xml><?xml version="1.0" encoding="utf-8"?>
<ds:datastoreItem xmlns:ds="http://schemas.openxmlformats.org/officeDocument/2006/customXml" ds:itemID="{FFE11C33-5315-489F-965C-1828CB2750DC}">
  <ds:schemaRefs>
    <ds:schemaRef ds:uri="ESRI.ArcGIS.Mapping.OfficeIntegration.PowerPointInfo"/>
  </ds:schemaRefs>
</ds:datastoreItem>
</file>

<file path=customXml/itemProps12.xml><?xml version="1.0" encoding="utf-8"?>
<ds:datastoreItem xmlns:ds="http://schemas.openxmlformats.org/officeDocument/2006/customXml" ds:itemID="{C3B5BE88-5C1A-4847-A837-CC98864BB3BF}">
  <ds:schemaRefs>
    <ds:schemaRef ds:uri="ESRI.ArcGIS.Mapping.OfficeIntegration.PowerPointInfo"/>
  </ds:schemaRefs>
</ds:datastoreItem>
</file>

<file path=customXml/itemProps120.xml><?xml version="1.0" encoding="utf-8"?>
<ds:datastoreItem xmlns:ds="http://schemas.openxmlformats.org/officeDocument/2006/customXml" ds:itemID="{E3E00385-9096-4BE3-8C93-CF44B3106ED9}">
  <ds:schemaRefs>
    <ds:schemaRef ds:uri="ESRI.ArcGIS.Mapping.OfficeIntegration.PowerPointInfo"/>
  </ds:schemaRefs>
</ds:datastoreItem>
</file>

<file path=customXml/itemProps121.xml><?xml version="1.0" encoding="utf-8"?>
<ds:datastoreItem xmlns:ds="http://schemas.openxmlformats.org/officeDocument/2006/customXml" ds:itemID="{D4720F28-76BC-4679-BC2F-FAD498F8972E}">
  <ds:schemaRefs>
    <ds:schemaRef ds:uri="ESRI.ArcGIS.Mapping.OfficeIntegration.PowerPointInfo"/>
  </ds:schemaRefs>
</ds:datastoreItem>
</file>

<file path=customXml/itemProps122.xml><?xml version="1.0" encoding="utf-8"?>
<ds:datastoreItem xmlns:ds="http://schemas.openxmlformats.org/officeDocument/2006/customXml" ds:itemID="{D442B7A6-45CA-4CAF-9ABF-E59B380C669F}">
  <ds:schemaRefs>
    <ds:schemaRef ds:uri="ESRI.ArcGIS.Mapping.OfficeIntegration.PowerPointInfo"/>
  </ds:schemaRefs>
</ds:datastoreItem>
</file>

<file path=customXml/itemProps123.xml><?xml version="1.0" encoding="utf-8"?>
<ds:datastoreItem xmlns:ds="http://schemas.openxmlformats.org/officeDocument/2006/customXml" ds:itemID="{D24F6740-D0E7-4A9C-BFF1-94ED912D7C85}">
  <ds:schemaRefs>
    <ds:schemaRef ds:uri="ESRI.ArcGIS.Mapping.OfficeIntegration.PowerPointInfo"/>
  </ds:schemaRefs>
</ds:datastoreItem>
</file>

<file path=customXml/itemProps124.xml><?xml version="1.0" encoding="utf-8"?>
<ds:datastoreItem xmlns:ds="http://schemas.openxmlformats.org/officeDocument/2006/customXml" ds:itemID="{9F0487D9-DABA-4E23-8636-8D686BE2C107}">
  <ds:schemaRefs>
    <ds:schemaRef ds:uri="ESRI.ArcGIS.Mapping.OfficeIntegration.PowerPointInfo"/>
  </ds:schemaRefs>
</ds:datastoreItem>
</file>

<file path=customXml/itemProps125.xml><?xml version="1.0" encoding="utf-8"?>
<ds:datastoreItem xmlns:ds="http://schemas.openxmlformats.org/officeDocument/2006/customXml" ds:itemID="{24DA4983-EF28-4554-AACA-A28D1821619B}">
  <ds:schemaRefs>
    <ds:schemaRef ds:uri="ESRI.ArcGIS.Mapping.OfficeIntegration.PowerPointInfo"/>
  </ds:schemaRefs>
</ds:datastoreItem>
</file>

<file path=customXml/itemProps126.xml><?xml version="1.0" encoding="utf-8"?>
<ds:datastoreItem xmlns:ds="http://schemas.openxmlformats.org/officeDocument/2006/customXml" ds:itemID="{E6BD4F65-B82D-426A-A3CC-035DDA4DA8B8}">
  <ds:schemaRefs>
    <ds:schemaRef ds:uri="ESRI.ArcGIS.Mapping.OfficeIntegration.PowerPointInfo"/>
  </ds:schemaRefs>
</ds:datastoreItem>
</file>

<file path=customXml/itemProps127.xml><?xml version="1.0" encoding="utf-8"?>
<ds:datastoreItem xmlns:ds="http://schemas.openxmlformats.org/officeDocument/2006/customXml" ds:itemID="{901DEE5A-BD77-4029-A9D2-BE9592615483}">
  <ds:schemaRefs>
    <ds:schemaRef ds:uri="ESRI.ArcGIS.Mapping.OfficeIntegration.PowerPointInfo"/>
  </ds:schemaRefs>
</ds:datastoreItem>
</file>

<file path=customXml/itemProps128.xml><?xml version="1.0" encoding="utf-8"?>
<ds:datastoreItem xmlns:ds="http://schemas.openxmlformats.org/officeDocument/2006/customXml" ds:itemID="{1DCAE6F9-609E-48A9-8FBC-6B84EBCCF01B}">
  <ds:schemaRefs>
    <ds:schemaRef ds:uri="ESRI.ArcGIS.Mapping.OfficeIntegration.PowerPointInfo"/>
  </ds:schemaRefs>
</ds:datastoreItem>
</file>

<file path=customXml/itemProps129.xml><?xml version="1.0" encoding="utf-8"?>
<ds:datastoreItem xmlns:ds="http://schemas.openxmlformats.org/officeDocument/2006/customXml" ds:itemID="{E6331E51-6A39-4356-89E0-20A4562BB1D9}">
  <ds:schemaRefs>
    <ds:schemaRef ds:uri="ESRI.ArcGIS.Mapping.OfficeIntegration.PowerPointInfo"/>
  </ds:schemaRefs>
</ds:datastoreItem>
</file>

<file path=customXml/itemProps13.xml><?xml version="1.0" encoding="utf-8"?>
<ds:datastoreItem xmlns:ds="http://schemas.openxmlformats.org/officeDocument/2006/customXml" ds:itemID="{D60F5A87-5D8D-4411-8BBE-937E56C93043}">
  <ds:schemaRefs>
    <ds:schemaRef ds:uri="ESRI.ArcGIS.Mapping.OfficeIntegration.PowerPointInfo"/>
  </ds:schemaRefs>
</ds:datastoreItem>
</file>

<file path=customXml/itemProps130.xml><?xml version="1.0" encoding="utf-8"?>
<ds:datastoreItem xmlns:ds="http://schemas.openxmlformats.org/officeDocument/2006/customXml" ds:itemID="{75ABBDD9-C5DD-43EF-A752-6B6CFA7817F4}">
  <ds:schemaRefs>
    <ds:schemaRef ds:uri="ESRI.ArcGIS.Mapping.OfficeIntegration.PowerPointInfo"/>
  </ds:schemaRefs>
</ds:datastoreItem>
</file>

<file path=customXml/itemProps131.xml><?xml version="1.0" encoding="utf-8"?>
<ds:datastoreItem xmlns:ds="http://schemas.openxmlformats.org/officeDocument/2006/customXml" ds:itemID="{831DF3E2-6F6C-4698-AABB-366A31917948}">
  <ds:schemaRefs>
    <ds:schemaRef ds:uri="ESRI.ArcGIS.Mapping.OfficeIntegration.PowerPointInfo"/>
  </ds:schemaRefs>
</ds:datastoreItem>
</file>

<file path=customXml/itemProps132.xml><?xml version="1.0" encoding="utf-8"?>
<ds:datastoreItem xmlns:ds="http://schemas.openxmlformats.org/officeDocument/2006/customXml" ds:itemID="{5B50F67F-1C40-4790-8EE5-DECD0039DA0A}">
  <ds:schemaRefs>
    <ds:schemaRef ds:uri="ESRI.ArcGIS.Mapping.OfficeIntegration.PowerPointInfo"/>
  </ds:schemaRefs>
</ds:datastoreItem>
</file>

<file path=customXml/itemProps133.xml><?xml version="1.0" encoding="utf-8"?>
<ds:datastoreItem xmlns:ds="http://schemas.openxmlformats.org/officeDocument/2006/customXml" ds:itemID="{BA8A30AD-F311-4878-9A0D-D9ED0FE86618}">
  <ds:schemaRefs>
    <ds:schemaRef ds:uri="ESRI.ArcGIS.Mapping.OfficeIntegration.PowerPointInfo"/>
  </ds:schemaRefs>
</ds:datastoreItem>
</file>

<file path=customXml/itemProps134.xml><?xml version="1.0" encoding="utf-8"?>
<ds:datastoreItem xmlns:ds="http://schemas.openxmlformats.org/officeDocument/2006/customXml" ds:itemID="{8AB78E41-E9BF-42E1-8674-70B8A206163C}">
  <ds:schemaRefs>
    <ds:schemaRef ds:uri="ESRI.ArcGIS.Mapping.OfficeIntegration.PowerPointInfo"/>
  </ds:schemaRefs>
</ds:datastoreItem>
</file>

<file path=customXml/itemProps135.xml><?xml version="1.0" encoding="utf-8"?>
<ds:datastoreItem xmlns:ds="http://schemas.openxmlformats.org/officeDocument/2006/customXml" ds:itemID="{D745F6F3-3548-4EC7-A261-BE8E53F35239}">
  <ds:schemaRefs>
    <ds:schemaRef ds:uri="ESRI.ArcGIS.Mapping.OfficeIntegration.PowerPointInfo"/>
  </ds:schemaRefs>
</ds:datastoreItem>
</file>

<file path=customXml/itemProps136.xml><?xml version="1.0" encoding="utf-8"?>
<ds:datastoreItem xmlns:ds="http://schemas.openxmlformats.org/officeDocument/2006/customXml" ds:itemID="{8D69D6BF-D4F3-4A77-BF3C-D386710C091C}">
  <ds:schemaRefs>
    <ds:schemaRef ds:uri="ESRI.ArcGIS.Mapping.OfficeIntegration.PowerPointInfo"/>
  </ds:schemaRefs>
</ds:datastoreItem>
</file>

<file path=customXml/itemProps137.xml><?xml version="1.0" encoding="utf-8"?>
<ds:datastoreItem xmlns:ds="http://schemas.openxmlformats.org/officeDocument/2006/customXml" ds:itemID="{30FF0753-58D3-4435-BDF0-BC20019815E9}">
  <ds:schemaRefs>
    <ds:schemaRef ds:uri="ESRI.ArcGIS.Mapping.OfficeIntegration.PowerPointInfo"/>
  </ds:schemaRefs>
</ds:datastoreItem>
</file>

<file path=customXml/itemProps138.xml><?xml version="1.0" encoding="utf-8"?>
<ds:datastoreItem xmlns:ds="http://schemas.openxmlformats.org/officeDocument/2006/customXml" ds:itemID="{29AF60EE-F395-4841-B1D1-1E6917B42A32}">
  <ds:schemaRefs>
    <ds:schemaRef ds:uri="ESRI.ArcGIS.Mapping.OfficeIntegration.PowerPointInfo"/>
  </ds:schemaRefs>
</ds:datastoreItem>
</file>

<file path=customXml/itemProps139.xml><?xml version="1.0" encoding="utf-8"?>
<ds:datastoreItem xmlns:ds="http://schemas.openxmlformats.org/officeDocument/2006/customXml" ds:itemID="{E6C51D25-8B05-4969-A49B-297219FC75E4}">
  <ds:schemaRefs>
    <ds:schemaRef ds:uri="ESRI.ArcGIS.Mapping.OfficeIntegration.PowerPointInfo"/>
  </ds:schemaRefs>
</ds:datastoreItem>
</file>

<file path=customXml/itemProps14.xml><?xml version="1.0" encoding="utf-8"?>
<ds:datastoreItem xmlns:ds="http://schemas.openxmlformats.org/officeDocument/2006/customXml" ds:itemID="{5FBA8F3B-CD89-481B-9C20-9AF1940CCA72}">
  <ds:schemaRefs>
    <ds:schemaRef ds:uri="ESRI.ArcGIS.Mapping.OfficeIntegration.PowerPointInfo"/>
  </ds:schemaRefs>
</ds:datastoreItem>
</file>

<file path=customXml/itemProps140.xml><?xml version="1.0" encoding="utf-8"?>
<ds:datastoreItem xmlns:ds="http://schemas.openxmlformats.org/officeDocument/2006/customXml" ds:itemID="{EB957863-09AF-41A9-BDC3-59162EB04815}">
  <ds:schemaRefs>
    <ds:schemaRef ds:uri="ESRI.ArcGIS.Mapping.OfficeIntegration.PowerPointInfo"/>
  </ds:schemaRefs>
</ds:datastoreItem>
</file>

<file path=customXml/itemProps141.xml><?xml version="1.0" encoding="utf-8"?>
<ds:datastoreItem xmlns:ds="http://schemas.openxmlformats.org/officeDocument/2006/customXml" ds:itemID="{E72D053A-404B-42A7-A1E6-B95D831846C8}">
  <ds:schemaRefs>
    <ds:schemaRef ds:uri="ESRI.ArcGIS.Mapping.OfficeIntegration.PowerPointInfo"/>
  </ds:schemaRefs>
</ds:datastoreItem>
</file>

<file path=customXml/itemProps142.xml><?xml version="1.0" encoding="utf-8"?>
<ds:datastoreItem xmlns:ds="http://schemas.openxmlformats.org/officeDocument/2006/customXml" ds:itemID="{F767DED5-E891-489C-9F7A-965AD410F38B}">
  <ds:schemaRefs>
    <ds:schemaRef ds:uri="ESRI.ArcGIS.Mapping.OfficeIntegration.PowerPointInfo"/>
  </ds:schemaRefs>
</ds:datastoreItem>
</file>

<file path=customXml/itemProps143.xml><?xml version="1.0" encoding="utf-8"?>
<ds:datastoreItem xmlns:ds="http://schemas.openxmlformats.org/officeDocument/2006/customXml" ds:itemID="{6D844459-035A-4D5E-8908-4DF9BE4867AB}">
  <ds:schemaRefs>
    <ds:schemaRef ds:uri="ESRI.ArcGIS.Mapping.OfficeIntegration.PowerPointInfo"/>
  </ds:schemaRefs>
</ds:datastoreItem>
</file>

<file path=customXml/itemProps144.xml><?xml version="1.0" encoding="utf-8"?>
<ds:datastoreItem xmlns:ds="http://schemas.openxmlformats.org/officeDocument/2006/customXml" ds:itemID="{A0AE359D-E0A0-4FF0-902D-6AC599FA988C}">
  <ds:schemaRefs>
    <ds:schemaRef ds:uri="ESRI.ArcGIS.Mapping.OfficeIntegration.PowerPointInfo"/>
  </ds:schemaRefs>
</ds:datastoreItem>
</file>

<file path=customXml/itemProps145.xml><?xml version="1.0" encoding="utf-8"?>
<ds:datastoreItem xmlns:ds="http://schemas.openxmlformats.org/officeDocument/2006/customXml" ds:itemID="{875B1653-66C2-4677-A3FA-3ABE17001097}">
  <ds:schemaRefs>
    <ds:schemaRef ds:uri="ESRI.ArcGIS.Mapping.OfficeIntegration.PowerPointInfo"/>
  </ds:schemaRefs>
</ds:datastoreItem>
</file>

<file path=customXml/itemProps146.xml><?xml version="1.0" encoding="utf-8"?>
<ds:datastoreItem xmlns:ds="http://schemas.openxmlformats.org/officeDocument/2006/customXml" ds:itemID="{ACDAAE02-50B0-433E-97F4-41A80C315A31}">
  <ds:schemaRefs>
    <ds:schemaRef ds:uri="ESRI.ArcGIS.Mapping.OfficeIntegration.PowerPointInfo"/>
  </ds:schemaRefs>
</ds:datastoreItem>
</file>

<file path=customXml/itemProps147.xml><?xml version="1.0" encoding="utf-8"?>
<ds:datastoreItem xmlns:ds="http://schemas.openxmlformats.org/officeDocument/2006/customXml" ds:itemID="{F35D29F4-71CF-4255-9231-85DDA2DAF90F}">
  <ds:schemaRefs>
    <ds:schemaRef ds:uri="ESRI.ArcGIS.Mapping.OfficeIntegration.PowerPointInfo"/>
  </ds:schemaRefs>
</ds:datastoreItem>
</file>

<file path=customXml/itemProps148.xml><?xml version="1.0" encoding="utf-8"?>
<ds:datastoreItem xmlns:ds="http://schemas.openxmlformats.org/officeDocument/2006/customXml" ds:itemID="{7A9B1925-C5B1-47DC-B9F3-A6EE05992BAD}">
  <ds:schemaRefs>
    <ds:schemaRef ds:uri="ESRI.ArcGIS.Mapping.OfficeIntegration.PowerPointInfo"/>
  </ds:schemaRefs>
</ds:datastoreItem>
</file>

<file path=customXml/itemProps149.xml><?xml version="1.0" encoding="utf-8"?>
<ds:datastoreItem xmlns:ds="http://schemas.openxmlformats.org/officeDocument/2006/customXml" ds:itemID="{04E5724D-0905-4916-826A-4020FD48E9F8}">
  <ds:schemaRefs>
    <ds:schemaRef ds:uri="ESRI.ArcGIS.Mapping.OfficeIntegration.PowerPointInfo"/>
  </ds:schemaRefs>
</ds:datastoreItem>
</file>

<file path=customXml/itemProps15.xml><?xml version="1.0" encoding="utf-8"?>
<ds:datastoreItem xmlns:ds="http://schemas.openxmlformats.org/officeDocument/2006/customXml" ds:itemID="{B9091D01-9644-4F47-B698-1C42E32E7FFE}">
  <ds:schemaRefs>
    <ds:schemaRef ds:uri="ESRI.ArcGIS.Mapping.OfficeIntegration.PowerPointInfo"/>
  </ds:schemaRefs>
</ds:datastoreItem>
</file>

<file path=customXml/itemProps150.xml><?xml version="1.0" encoding="utf-8"?>
<ds:datastoreItem xmlns:ds="http://schemas.openxmlformats.org/officeDocument/2006/customXml" ds:itemID="{6D9B71DA-A2CD-4E9B-A9A4-0D254C85B508}">
  <ds:schemaRefs>
    <ds:schemaRef ds:uri="ESRI.ArcGIS.Mapping.OfficeIntegration.PowerPointInfo"/>
  </ds:schemaRefs>
</ds:datastoreItem>
</file>

<file path=customXml/itemProps151.xml><?xml version="1.0" encoding="utf-8"?>
<ds:datastoreItem xmlns:ds="http://schemas.openxmlformats.org/officeDocument/2006/customXml" ds:itemID="{C34FF17A-8162-4687-AF8C-FDDD7F10F4C6}">
  <ds:schemaRefs>
    <ds:schemaRef ds:uri="ESRI.ArcGIS.Mapping.OfficeIntegration.PowerPointInfo"/>
  </ds:schemaRefs>
</ds:datastoreItem>
</file>

<file path=customXml/itemProps152.xml><?xml version="1.0" encoding="utf-8"?>
<ds:datastoreItem xmlns:ds="http://schemas.openxmlformats.org/officeDocument/2006/customXml" ds:itemID="{E409E8CE-05C2-4DE7-9ED1-1623187C679A}">
  <ds:schemaRefs>
    <ds:schemaRef ds:uri="ESRI.ArcGIS.Mapping.OfficeIntegration.PowerPointInfo"/>
  </ds:schemaRefs>
</ds:datastoreItem>
</file>

<file path=customXml/itemProps16.xml><?xml version="1.0" encoding="utf-8"?>
<ds:datastoreItem xmlns:ds="http://schemas.openxmlformats.org/officeDocument/2006/customXml" ds:itemID="{63C14316-4102-4EE3-ABF7-1E60F357D0E9}">
  <ds:schemaRefs>
    <ds:schemaRef ds:uri="ESRI.ArcGIS.Mapping.OfficeIntegration.PowerPointInfo"/>
  </ds:schemaRefs>
</ds:datastoreItem>
</file>

<file path=customXml/itemProps17.xml><?xml version="1.0" encoding="utf-8"?>
<ds:datastoreItem xmlns:ds="http://schemas.openxmlformats.org/officeDocument/2006/customXml" ds:itemID="{B89440B8-1C88-43A7-80DE-997B3B4B965C}">
  <ds:schemaRefs>
    <ds:schemaRef ds:uri="ESRI.ArcGIS.Mapping.OfficeIntegration.PowerPointInfo"/>
  </ds:schemaRefs>
</ds:datastoreItem>
</file>

<file path=customXml/itemProps18.xml><?xml version="1.0" encoding="utf-8"?>
<ds:datastoreItem xmlns:ds="http://schemas.openxmlformats.org/officeDocument/2006/customXml" ds:itemID="{FD8EAD2F-6A91-4815-824F-5E1FEB916CC9}">
  <ds:schemaRefs>
    <ds:schemaRef ds:uri="ESRI.ArcGIS.Mapping.OfficeIntegration.PowerPointInfo"/>
  </ds:schemaRefs>
</ds:datastoreItem>
</file>

<file path=customXml/itemProps19.xml><?xml version="1.0" encoding="utf-8"?>
<ds:datastoreItem xmlns:ds="http://schemas.openxmlformats.org/officeDocument/2006/customXml" ds:itemID="{6D4FDFCA-4865-454A-B7A8-AF204987778E}">
  <ds:schemaRefs>
    <ds:schemaRef ds:uri="ESRI.ArcGIS.Mapping.OfficeIntegration.PowerPointInfo"/>
  </ds:schemaRefs>
</ds:datastoreItem>
</file>

<file path=customXml/itemProps2.xml><?xml version="1.0" encoding="utf-8"?>
<ds:datastoreItem xmlns:ds="http://schemas.openxmlformats.org/officeDocument/2006/customXml" ds:itemID="{6481446C-48CE-40A7-B6C3-F4C949820E03}">
  <ds:schemaRefs>
    <ds:schemaRef ds:uri="ESRI.ArcGIS.Mapping.OfficeIntegration.PowerPointInfo"/>
  </ds:schemaRefs>
</ds:datastoreItem>
</file>

<file path=customXml/itemProps20.xml><?xml version="1.0" encoding="utf-8"?>
<ds:datastoreItem xmlns:ds="http://schemas.openxmlformats.org/officeDocument/2006/customXml" ds:itemID="{0CE8910D-E273-4647-9AE8-56486A25C96F}">
  <ds:schemaRefs>
    <ds:schemaRef ds:uri="ESRI.ArcGIS.Mapping.OfficeIntegration.PowerPointInfo"/>
  </ds:schemaRefs>
</ds:datastoreItem>
</file>

<file path=customXml/itemProps21.xml><?xml version="1.0" encoding="utf-8"?>
<ds:datastoreItem xmlns:ds="http://schemas.openxmlformats.org/officeDocument/2006/customXml" ds:itemID="{086048E0-DAE9-4426-9A27-4B6DC46769CE}">
  <ds:schemaRefs>
    <ds:schemaRef ds:uri="ESRI.ArcGIS.Mapping.OfficeIntegration.PowerPointInfo"/>
  </ds:schemaRefs>
</ds:datastoreItem>
</file>

<file path=customXml/itemProps22.xml><?xml version="1.0" encoding="utf-8"?>
<ds:datastoreItem xmlns:ds="http://schemas.openxmlformats.org/officeDocument/2006/customXml" ds:itemID="{CDB70D49-2DF7-4602-BE31-750FD4251499}">
  <ds:schemaRefs>
    <ds:schemaRef ds:uri="ESRI.ArcGIS.Mapping.OfficeIntegration.PowerPointInfo"/>
  </ds:schemaRefs>
</ds:datastoreItem>
</file>

<file path=customXml/itemProps23.xml><?xml version="1.0" encoding="utf-8"?>
<ds:datastoreItem xmlns:ds="http://schemas.openxmlformats.org/officeDocument/2006/customXml" ds:itemID="{3986413A-E9B7-4319-8B51-1BA0CF307B73}">
  <ds:schemaRefs>
    <ds:schemaRef ds:uri="ESRI.ArcGIS.Mapping.OfficeIntegration.PowerPointInfo"/>
  </ds:schemaRefs>
</ds:datastoreItem>
</file>

<file path=customXml/itemProps24.xml><?xml version="1.0" encoding="utf-8"?>
<ds:datastoreItem xmlns:ds="http://schemas.openxmlformats.org/officeDocument/2006/customXml" ds:itemID="{DF522FAD-6C3A-4EA1-A9F9-F60582E08057}">
  <ds:schemaRefs>
    <ds:schemaRef ds:uri="ESRI.ArcGIS.Mapping.OfficeIntegration.PowerPointInfo"/>
  </ds:schemaRefs>
</ds:datastoreItem>
</file>

<file path=customXml/itemProps25.xml><?xml version="1.0" encoding="utf-8"?>
<ds:datastoreItem xmlns:ds="http://schemas.openxmlformats.org/officeDocument/2006/customXml" ds:itemID="{26B4A4AA-0169-4003-B9D4-D6F87C791992}">
  <ds:schemaRefs>
    <ds:schemaRef ds:uri="ESRI.ArcGIS.Mapping.OfficeIntegration.PowerPointInfo"/>
  </ds:schemaRefs>
</ds:datastoreItem>
</file>

<file path=customXml/itemProps26.xml><?xml version="1.0" encoding="utf-8"?>
<ds:datastoreItem xmlns:ds="http://schemas.openxmlformats.org/officeDocument/2006/customXml" ds:itemID="{94F23A14-77F0-4530-A9E5-AF61F06BF894}">
  <ds:schemaRefs>
    <ds:schemaRef ds:uri="ESRI.ArcGIS.Mapping.OfficeIntegration.PowerPointInfo"/>
  </ds:schemaRefs>
</ds:datastoreItem>
</file>

<file path=customXml/itemProps27.xml><?xml version="1.0" encoding="utf-8"?>
<ds:datastoreItem xmlns:ds="http://schemas.openxmlformats.org/officeDocument/2006/customXml" ds:itemID="{7FA6BFC1-B244-495D-9101-BF4477829583}">
  <ds:schemaRefs>
    <ds:schemaRef ds:uri="ESRI.ArcGIS.Mapping.OfficeIntegration.PowerPointInfo"/>
  </ds:schemaRefs>
</ds:datastoreItem>
</file>

<file path=customXml/itemProps28.xml><?xml version="1.0" encoding="utf-8"?>
<ds:datastoreItem xmlns:ds="http://schemas.openxmlformats.org/officeDocument/2006/customXml" ds:itemID="{6A091FB4-EB88-4B66-AB1E-E275BF87D5C5}">
  <ds:schemaRefs>
    <ds:schemaRef ds:uri="ESRI.ArcGIS.Mapping.OfficeIntegration.PowerPointInfo"/>
  </ds:schemaRefs>
</ds:datastoreItem>
</file>

<file path=customXml/itemProps29.xml><?xml version="1.0" encoding="utf-8"?>
<ds:datastoreItem xmlns:ds="http://schemas.openxmlformats.org/officeDocument/2006/customXml" ds:itemID="{092EE5DD-47A3-4275-BEF8-5AECA84075F9}">
  <ds:schemaRefs>
    <ds:schemaRef ds:uri="ESRI.ArcGIS.Mapping.OfficeIntegration.PowerPointInfo"/>
  </ds:schemaRefs>
</ds:datastoreItem>
</file>

<file path=customXml/itemProps3.xml><?xml version="1.0" encoding="utf-8"?>
<ds:datastoreItem xmlns:ds="http://schemas.openxmlformats.org/officeDocument/2006/customXml" ds:itemID="{82C44037-504D-4478-8270-D8C320D83E7E}">
  <ds:schemaRefs>
    <ds:schemaRef ds:uri="ESRI.ArcGIS.Mapping.OfficeIntegration.PowerPointInfo"/>
  </ds:schemaRefs>
</ds:datastoreItem>
</file>

<file path=customXml/itemProps30.xml><?xml version="1.0" encoding="utf-8"?>
<ds:datastoreItem xmlns:ds="http://schemas.openxmlformats.org/officeDocument/2006/customXml" ds:itemID="{CF388081-51FB-4A4A-A4D5-32E2554AAF53}">
  <ds:schemaRefs>
    <ds:schemaRef ds:uri="ESRI.ArcGIS.Mapping.OfficeIntegration.PowerPointInfo"/>
  </ds:schemaRefs>
</ds:datastoreItem>
</file>

<file path=customXml/itemProps31.xml><?xml version="1.0" encoding="utf-8"?>
<ds:datastoreItem xmlns:ds="http://schemas.openxmlformats.org/officeDocument/2006/customXml" ds:itemID="{3A371142-CA00-4C6C-AC7B-2F50315CA488}">
  <ds:schemaRefs>
    <ds:schemaRef ds:uri="ESRI.ArcGIS.Mapping.OfficeIntegration.PowerPointInfo"/>
  </ds:schemaRefs>
</ds:datastoreItem>
</file>

<file path=customXml/itemProps32.xml><?xml version="1.0" encoding="utf-8"?>
<ds:datastoreItem xmlns:ds="http://schemas.openxmlformats.org/officeDocument/2006/customXml" ds:itemID="{D6B1C072-62B3-4D0D-A021-0CC561F9D062}">
  <ds:schemaRefs>
    <ds:schemaRef ds:uri="ESRI.ArcGIS.Mapping.OfficeIntegration.PowerPointInfo"/>
  </ds:schemaRefs>
</ds:datastoreItem>
</file>

<file path=customXml/itemProps33.xml><?xml version="1.0" encoding="utf-8"?>
<ds:datastoreItem xmlns:ds="http://schemas.openxmlformats.org/officeDocument/2006/customXml" ds:itemID="{DB3D9104-DEF8-4DEF-B651-7AEB410C5D2D}">
  <ds:schemaRefs>
    <ds:schemaRef ds:uri="ESRI.ArcGIS.Mapping.OfficeIntegration.PowerPointInfo"/>
  </ds:schemaRefs>
</ds:datastoreItem>
</file>

<file path=customXml/itemProps34.xml><?xml version="1.0" encoding="utf-8"?>
<ds:datastoreItem xmlns:ds="http://schemas.openxmlformats.org/officeDocument/2006/customXml" ds:itemID="{9CDC52F9-B0DA-4275-A120-06E1575F30FD}">
  <ds:schemaRefs>
    <ds:schemaRef ds:uri="ESRI.ArcGIS.Mapping.OfficeIntegration.PowerPointInfo"/>
  </ds:schemaRefs>
</ds:datastoreItem>
</file>

<file path=customXml/itemProps35.xml><?xml version="1.0" encoding="utf-8"?>
<ds:datastoreItem xmlns:ds="http://schemas.openxmlformats.org/officeDocument/2006/customXml" ds:itemID="{959E9281-AE52-4125-B43A-B91A69EC53AE}">
  <ds:schemaRefs>
    <ds:schemaRef ds:uri="ESRI.ArcGIS.Mapping.OfficeIntegration.PowerPointInfo"/>
  </ds:schemaRefs>
</ds:datastoreItem>
</file>

<file path=customXml/itemProps36.xml><?xml version="1.0" encoding="utf-8"?>
<ds:datastoreItem xmlns:ds="http://schemas.openxmlformats.org/officeDocument/2006/customXml" ds:itemID="{BA954E7E-D33F-460B-8B54-C40DCA20B5CB}">
  <ds:schemaRefs>
    <ds:schemaRef ds:uri="ESRI.ArcGIS.Mapping.OfficeIntegration.PowerPointInfo"/>
  </ds:schemaRefs>
</ds:datastoreItem>
</file>

<file path=customXml/itemProps37.xml><?xml version="1.0" encoding="utf-8"?>
<ds:datastoreItem xmlns:ds="http://schemas.openxmlformats.org/officeDocument/2006/customXml" ds:itemID="{ED43DE49-B98A-4FD2-B0CB-47DC7E627954}">
  <ds:schemaRefs>
    <ds:schemaRef ds:uri="ESRI.ArcGIS.Mapping.OfficeIntegration.PowerPointInfo"/>
  </ds:schemaRefs>
</ds:datastoreItem>
</file>

<file path=customXml/itemProps38.xml><?xml version="1.0" encoding="utf-8"?>
<ds:datastoreItem xmlns:ds="http://schemas.openxmlformats.org/officeDocument/2006/customXml" ds:itemID="{DD0B4B3B-DD67-4830-9E9F-AA7E2100EB2A}">
  <ds:schemaRefs>
    <ds:schemaRef ds:uri="ESRI.ArcGIS.Mapping.OfficeIntegration.PowerPointInfo"/>
  </ds:schemaRefs>
</ds:datastoreItem>
</file>

<file path=customXml/itemProps39.xml><?xml version="1.0" encoding="utf-8"?>
<ds:datastoreItem xmlns:ds="http://schemas.openxmlformats.org/officeDocument/2006/customXml" ds:itemID="{25A77CA3-CC8C-46D5-A83F-F36FDED0F6BC}">
  <ds:schemaRefs>
    <ds:schemaRef ds:uri="ESRI.ArcGIS.Mapping.OfficeIntegration.PowerPointInfo"/>
  </ds:schemaRefs>
</ds:datastoreItem>
</file>

<file path=customXml/itemProps4.xml><?xml version="1.0" encoding="utf-8"?>
<ds:datastoreItem xmlns:ds="http://schemas.openxmlformats.org/officeDocument/2006/customXml" ds:itemID="{7EF8AFD4-160B-4984-9326-D7238F25ACFB}">
  <ds:schemaRefs>
    <ds:schemaRef ds:uri="ESRI.ArcGIS.Mapping.OfficeIntegration.PowerPointInfo"/>
  </ds:schemaRefs>
</ds:datastoreItem>
</file>

<file path=customXml/itemProps40.xml><?xml version="1.0" encoding="utf-8"?>
<ds:datastoreItem xmlns:ds="http://schemas.openxmlformats.org/officeDocument/2006/customXml" ds:itemID="{841A1958-79A2-4D23-8F2E-AF9400BC0895}">
  <ds:schemaRefs>
    <ds:schemaRef ds:uri="ESRI.ArcGIS.Mapping.OfficeIntegration.PowerPointInfo"/>
  </ds:schemaRefs>
</ds:datastoreItem>
</file>

<file path=customXml/itemProps41.xml><?xml version="1.0" encoding="utf-8"?>
<ds:datastoreItem xmlns:ds="http://schemas.openxmlformats.org/officeDocument/2006/customXml" ds:itemID="{F79C6E02-1CCB-4B4D-9492-A00DAEEFD700}">
  <ds:schemaRefs>
    <ds:schemaRef ds:uri="ESRI.ArcGIS.Mapping.OfficeIntegration.PowerPointInfo"/>
  </ds:schemaRefs>
</ds:datastoreItem>
</file>

<file path=customXml/itemProps42.xml><?xml version="1.0" encoding="utf-8"?>
<ds:datastoreItem xmlns:ds="http://schemas.openxmlformats.org/officeDocument/2006/customXml" ds:itemID="{1B9BD9F6-EB4A-4649-B376-2D5A86725205}">
  <ds:schemaRefs>
    <ds:schemaRef ds:uri="ESRI.ArcGIS.Mapping.OfficeIntegration.PowerPointInfo"/>
  </ds:schemaRefs>
</ds:datastoreItem>
</file>

<file path=customXml/itemProps43.xml><?xml version="1.0" encoding="utf-8"?>
<ds:datastoreItem xmlns:ds="http://schemas.openxmlformats.org/officeDocument/2006/customXml" ds:itemID="{A8DB4E74-0EF0-483F-AE32-6D8C5E0B9FBE}">
  <ds:schemaRefs>
    <ds:schemaRef ds:uri="ESRI.ArcGIS.Mapping.OfficeIntegration.PowerPointInfo"/>
  </ds:schemaRefs>
</ds:datastoreItem>
</file>

<file path=customXml/itemProps44.xml><?xml version="1.0" encoding="utf-8"?>
<ds:datastoreItem xmlns:ds="http://schemas.openxmlformats.org/officeDocument/2006/customXml" ds:itemID="{FA60BC35-1E0B-4312-83FC-DAA782400375}">
  <ds:schemaRefs>
    <ds:schemaRef ds:uri="ESRI.ArcGIS.Mapping.OfficeIntegration.PowerPointInfo"/>
  </ds:schemaRefs>
</ds:datastoreItem>
</file>

<file path=customXml/itemProps45.xml><?xml version="1.0" encoding="utf-8"?>
<ds:datastoreItem xmlns:ds="http://schemas.openxmlformats.org/officeDocument/2006/customXml" ds:itemID="{7BB23FCD-6859-4587-B72D-429E70BB09F4}">
  <ds:schemaRefs>
    <ds:schemaRef ds:uri="ESRI.ArcGIS.Mapping.OfficeIntegration.PowerPointInfo"/>
  </ds:schemaRefs>
</ds:datastoreItem>
</file>

<file path=customXml/itemProps46.xml><?xml version="1.0" encoding="utf-8"?>
<ds:datastoreItem xmlns:ds="http://schemas.openxmlformats.org/officeDocument/2006/customXml" ds:itemID="{97411B0F-0281-47D3-BDA5-B2055ACFEACC}">
  <ds:schemaRefs>
    <ds:schemaRef ds:uri="ESRI.ArcGIS.Mapping.OfficeIntegration.PowerPointInfo"/>
  </ds:schemaRefs>
</ds:datastoreItem>
</file>

<file path=customXml/itemProps47.xml><?xml version="1.0" encoding="utf-8"?>
<ds:datastoreItem xmlns:ds="http://schemas.openxmlformats.org/officeDocument/2006/customXml" ds:itemID="{E058FD32-E0C4-4773-A370-7EDAC3A31C81}">
  <ds:schemaRefs>
    <ds:schemaRef ds:uri="ESRI.ArcGIS.Mapping.OfficeIntegration.PowerPointInfo"/>
  </ds:schemaRefs>
</ds:datastoreItem>
</file>

<file path=customXml/itemProps48.xml><?xml version="1.0" encoding="utf-8"?>
<ds:datastoreItem xmlns:ds="http://schemas.openxmlformats.org/officeDocument/2006/customXml" ds:itemID="{D7B786CE-1240-431D-9E49-32D96509B9BB}">
  <ds:schemaRefs>
    <ds:schemaRef ds:uri="ESRI.ArcGIS.Mapping.OfficeIntegration.PowerPointInfo"/>
  </ds:schemaRefs>
</ds:datastoreItem>
</file>

<file path=customXml/itemProps49.xml><?xml version="1.0" encoding="utf-8"?>
<ds:datastoreItem xmlns:ds="http://schemas.openxmlformats.org/officeDocument/2006/customXml" ds:itemID="{FE80BE59-42E4-4AFB-A386-1CFD921601E4}">
  <ds:schemaRefs>
    <ds:schemaRef ds:uri="ESRI.ArcGIS.Mapping.OfficeIntegration.PowerPointInfo"/>
  </ds:schemaRefs>
</ds:datastoreItem>
</file>

<file path=customXml/itemProps5.xml><?xml version="1.0" encoding="utf-8"?>
<ds:datastoreItem xmlns:ds="http://schemas.openxmlformats.org/officeDocument/2006/customXml" ds:itemID="{E13FD185-FCD5-4DB8-83DE-7A5C30D4445F}">
  <ds:schemaRefs>
    <ds:schemaRef ds:uri="ESRI.ArcGIS.Mapping.OfficeIntegration.PowerPointInfo"/>
  </ds:schemaRefs>
</ds:datastoreItem>
</file>

<file path=customXml/itemProps50.xml><?xml version="1.0" encoding="utf-8"?>
<ds:datastoreItem xmlns:ds="http://schemas.openxmlformats.org/officeDocument/2006/customXml" ds:itemID="{CB42C235-1163-4C4E-9917-F50960AD929B}">
  <ds:schemaRefs>
    <ds:schemaRef ds:uri="ESRI.ArcGIS.Mapping.OfficeIntegration.PowerPointInfo"/>
  </ds:schemaRefs>
</ds:datastoreItem>
</file>

<file path=customXml/itemProps51.xml><?xml version="1.0" encoding="utf-8"?>
<ds:datastoreItem xmlns:ds="http://schemas.openxmlformats.org/officeDocument/2006/customXml" ds:itemID="{99A54A91-AB03-4F60-A9A3-C05DDA0C4414}">
  <ds:schemaRefs>
    <ds:schemaRef ds:uri="ESRI.ArcGIS.Mapping.OfficeIntegration.PowerPointInfo"/>
  </ds:schemaRefs>
</ds:datastoreItem>
</file>

<file path=customXml/itemProps52.xml><?xml version="1.0" encoding="utf-8"?>
<ds:datastoreItem xmlns:ds="http://schemas.openxmlformats.org/officeDocument/2006/customXml" ds:itemID="{8937F4EA-CE2A-4047-993E-1E5CF8FDC64E}">
  <ds:schemaRefs>
    <ds:schemaRef ds:uri="ESRI.ArcGIS.Mapping.OfficeIntegration.PowerPointInfo"/>
  </ds:schemaRefs>
</ds:datastoreItem>
</file>

<file path=customXml/itemProps53.xml><?xml version="1.0" encoding="utf-8"?>
<ds:datastoreItem xmlns:ds="http://schemas.openxmlformats.org/officeDocument/2006/customXml" ds:itemID="{D222B3B1-1B98-4CB6-8BD2-5C83EC701CB2}">
  <ds:schemaRefs>
    <ds:schemaRef ds:uri="ESRI.ArcGIS.Mapping.OfficeIntegration.PowerPointInfo"/>
  </ds:schemaRefs>
</ds:datastoreItem>
</file>

<file path=customXml/itemProps54.xml><?xml version="1.0" encoding="utf-8"?>
<ds:datastoreItem xmlns:ds="http://schemas.openxmlformats.org/officeDocument/2006/customXml" ds:itemID="{F94F7A9A-EB62-44AA-ABD5-C4D74874B41D}">
  <ds:schemaRefs>
    <ds:schemaRef ds:uri="ESRI.ArcGIS.Mapping.OfficeIntegration.PowerPointInfo"/>
  </ds:schemaRefs>
</ds:datastoreItem>
</file>

<file path=customXml/itemProps55.xml><?xml version="1.0" encoding="utf-8"?>
<ds:datastoreItem xmlns:ds="http://schemas.openxmlformats.org/officeDocument/2006/customXml" ds:itemID="{DF96BA3A-0BA2-4C3A-8167-BA2AE601E58D}">
  <ds:schemaRefs>
    <ds:schemaRef ds:uri="ESRI.ArcGIS.Mapping.OfficeIntegration.PowerPointInfo"/>
  </ds:schemaRefs>
</ds:datastoreItem>
</file>

<file path=customXml/itemProps56.xml><?xml version="1.0" encoding="utf-8"?>
<ds:datastoreItem xmlns:ds="http://schemas.openxmlformats.org/officeDocument/2006/customXml" ds:itemID="{17C2AB08-02E2-4C69-AC95-DF2BA6D36DD3}">
  <ds:schemaRefs>
    <ds:schemaRef ds:uri="ESRI.ArcGIS.Mapping.OfficeIntegration.PowerPointInfo"/>
  </ds:schemaRefs>
</ds:datastoreItem>
</file>

<file path=customXml/itemProps57.xml><?xml version="1.0" encoding="utf-8"?>
<ds:datastoreItem xmlns:ds="http://schemas.openxmlformats.org/officeDocument/2006/customXml" ds:itemID="{E55CD619-821C-4E06-9D85-1B315F06A5E6}">
  <ds:schemaRefs>
    <ds:schemaRef ds:uri="ESRI.ArcGIS.Mapping.OfficeIntegration.PowerPointInfo"/>
  </ds:schemaRefs>
</ds:datastoreItem>
</file>

<file path=customXml/itemProps58.xml><?xml version="1.0" encoding="utf-8"?>
<ds:datastoreItem xmlns:ds="http://schemas.openxmlformats.org/officeDocument/2006/customXml" ds:itemID="{CB358437-DA7B-4796-BDF1-99F5A5108D0A}">
  <ds:schemaRefs>
    <ds:schemaRef ds:uri="ESRI.ArcGIS.Mapping.OfficeIntegration.PowerPointInfo"/>
  </ds:schemaRefs>
</ds:datastoreItem>
</file>

<file path=customXml/itemProps59.xml><?xml version="1.0" encoding="utf-8"?>
<ds:datastoreItem xmlns:ds="http://schemas.openxmlformats.org/officeDocument/2006/customXml" ds:itemID="{2D051505-2A79-4C84-BA62-C6A09F7EAA8D}">
  <ds:schemaRefs>
    <ds:schemaRef ds:uri="ESRI.ArcGIS.Mapping.OfficeIntegration.PowerPointInfo"/>
  </ds:schemaRefs>
</ds:datastoreItem>
</file>

<file path=customXml/itemProps6.xml><?xml version="1.0" encoding="utf-8"?>
<ds:datastoreItem xmlns:ds="http://schemas.openxmlformats.org/officeDocument/2006/customXml" ds:itemID="{C3D6671C-37F0-431D-83BE-1384A3EEA98E}">
  <ds:schemaRefs>
    <ds:schemaRef ds:uri="ESRI.ArcGIS.Mapping.OfficeIntegration.PowerPointInfo"/>
  </ds:schemaRefs>
</ds:datastoreItem>
</file>

<file path=customXml/itemProps60.xml><?xml version="1.0" encoding="utf-8"?>
<ds:datastoreItem xmlns:ds="http://schemas.openxmlformats.org/officeDocument/2006/customXml" ds:itemID="{06884F3E-802A-4979-BD89-ECB40B59A7BC}">
  <ds:schemaRefs>
    <ds:schemaRef ds:uri="ESRI.ArcGIS.Mapping.OfficeIntegration.PowerPointInfo"/>
  </ds:schemaRefs>
</ds:datastoreItem>
</file>

<file path=customXml/itemProps61.xml><?xml version="1.0" encoding="utf-8"?>
<ds:datastoreItem xmlns:ds="http://schemas.openxmlformats.org/officeDocument/2006/customXml" ds:itemID="{CA35BBEA-BF55-4C94-9372-F7514D2E67FC}">
  <ds:schemaRefs>
    <ds:schemaRef ds:uri="ESRI.ArcGIS.Mapping.OfficeIntegration.PowerPointInfo"/>
  </ds:schemaRefs>
</ds:datastoreItem>
</file>

<file path=customXml/itemProps62.xml><?xml version="1.0" encoding="utf-8"?>
<ds:datastoreItem xmlns:ds="http://schemas.openxmlformats.org/officeDocument/2006/customXml" ds:itemID="{18FF58EE-87DC-4C83-BD6C-E2102194CFCD}">
  <ds:schemaRefs>
    <ds:schemaRef ds:uri="ESRI.ArcGIS.Mapping.OfficeIntegration.PowerPointInfo"/>
  </ds:schemaRefs>
</ds:datastoreItem>
</file>

<file path=customXml/itemProps63.xml><?xml version="1.0" encoding="utf-8"?>
<ds:datastoreItem xmlns:ds="http://schemas.openxmlformats.org/officeDocument/2006/customXml" ds:itemID="{B3C1DB41-D050-4FBF-924D-40CB89A0BDC2}">
  <ds:schemaRefs>
    <ds:schemaRef ds:uri="ESRI.ArcGIS.Mapping.OfficeIntegration.PowerPointInfo"/>
  </ds:schemaRefs>
</ds:datastoreItem>
</file>

<file path=customXml/itemProps64.xml><?xml version="1.0" encoding="utf-8"?>
<ds:datastoreItem xmlns:ds="http://schemas.openxmlformats.org/officeDocument/2006/customXml" ds:itemID="{F12F6011-DADB-40F6-86BA-1CF84AD369D7}">
  <ds:schemaRefs>
    <ds:schemaRef ds:uri="ESRI.ArcGIS.Mapping.OfficeIntegration.PowerPointInfo"/>
  </ds:schemaRefs>
</ds:datastoreItem>
</file>

<file path=customXml/itemProps65.xml><?xml version="1.0" encoding="utf-8"?>
<ds:datastoreItem xmlns:ds="http://schemas.openxmlformats.org/officeDocument/2006/customXml" ds:itemID="{06CC4CCC-64DB-4624-B4C9-87A979C20198}">
  <ds:schemaRefs>
    <ds:schemaRef ds:uri="ESRI.ArcGIS.Mapping.OfficeIntegration.PowerPointInfo"/>
  </ds:schemaRefs>
</ds:datastoreItem>
</file>

<file path=customXml/itemProps66.xml><?xml version="1.0" encoding="utf-8"?>
<ds:datastoreItem xmlns:ds="http://schemas.openxmlformats.org/officeDocument/2006/customXml" ds:itemID="{F9EA52CC-4617-4831-AE91-93A3CF6134AB}">
  <ds:schemaRefs>
    <ds:schemaRef ds:uri="ESRI.ArcGIS.Mapping.OfficeIntegration.PowerPointInfo"/>
  </ds:schemaRefs>
</ds:datastoreItem>
</file>

<file path=customXml/itemProps67.xml><?xml version="1.0" encoding="utf-8"?>
<ds:datastoreItem xmlns:ds="http://schemas.openxmlformats.org/officeDocument/2006/customXml" ds:itemID="{F8C1F53A-A198-491A-93D2-4590225199D5}">
  <ds:schemaRefs>
    <ds:schemaRef ds:uri="ESRI.ArcGIS.Mapping.OfficeIntegration.PowerPointInfo"/>
  </ds:schemaRefs>
</ds:datastoreItem>
</file>

<file path=customXml/itemProps68.xml><?xml version="1.0" encoding="utf-8"?>
<ds:datastoreItem xmlns:ds="http://schemas.openxmlformats.org/officeDocument/2006/customXml" ds:itemID="{3F3A0F6C-C912-40E2-839F-B4B4721A85E8}">
  <ds:schemaRefs>
    <ds:schemaRef ds:uri="ESRI.ArcGIS.Mapping.OfficeIntegration.PowerPointInfo"/>
  </ds:schemaRefs>
</ds:datastoreItem>
</file>

<file path=customXml/itemProps69.xml><?xml version="1.0" encoding="utf-8"?>
<ds:datastoreItem xmlns:ds="http://schemas.openxmlformats.org/officeDocument/2006/customXml" ds:itemID="{4608D9E4-5222-4AE6-A4D4-F0710F498A50}">
  <ds:schemaRefs>
    <ds:schemaRef ds:uri="ESRI.ArcGIS.Mapping.OfficeIntegration.PowerPointInfo"/>
  </ds:schemaRefs>
</ds:datastoreItem>
</file>

<file path=customXml/itemProps7.xml><?xml version="1.0" encoding="utf-8"?>
<ds:datastoreItem xmlns:ds="http://schemas.openxmlformats.org/officeDocument/2006/customXml" ds:itemID="{D86A4F06-8487-4FA6-A30B-1599D04C6B61}">
  <ds:schemaRefs>
    <ds:schemaRef ds:uri="ESRI.ArcGIS.Mapping.OfficeIntegration.PowerPointInfo"/>
  </ds:schemaRefs>
</ds:datastoreItem>
</file>

<file path=customXml/itemProps70.xml><?xml version="1.0" encoding="utf-8"?>
<ds:datastoreItem xmlns:ds="http://schemas.openxmlformats.org/officeDocument/2006/customXml" ds:itemID="{502830A7-35C5-4B5C-8393-735B5E80502E}">
  <ds:schemaRefs>
    <ds:schemaRef ds:uri="ESRI.ArcGIS.Mapping.OfficeIntegration.PowerPointInfo"/>
  </ds:schemaRefs>
</ds:datastoreItem>
</file>

<file path=customXml/itemProps71.xml><?xml version="1.0" encoding="utf-8"?>
<ds:datastoreItem xmlns:ds="http://schemas.openxmlformats.org/officeDocument/2006/customXml" ds:itemID="{0F9BBD11-AA78-42CB-A886-2BA383C1779B}">
  <ds:schemaRefs>
    <ds:schemaRef ds:uri="ESRI.ArcGIS.Mapping.OfficeIntegration.PowerPointInfo"/>
  </ds:schemaRefs>
</ds:datastoreItem>
</file>

<file path=customXml/itemProps72.xml><?xml version="1.0" encoding="utf-8"?>
<ds:datastoreItem xmlns:ds="http://schemas.openxmlformats.org/officeDocument/2006/customXml" ds:itemID="{16BEF328-2654-46D9-B96D-77560415ACBB}">
  <ds:schemaRefs>
    <ds:schemaRef ds:uri="ESRI.ArcGIS.Mapping.OfficeIntegration.PowerPointInfo"/>
  </ds:schemaRefs>
</ds:datastoreItem>
</file>

<file path=customXml/itemProps73.xml><?xml version="1.0" encoding="utf-8"?>
<ds:datastoreItem xmlns:ds="http://schemas.openxmlformats.org/officeDocument/2006/customXml" ds:itemID="{F6C764AD-F8A6-48D6-8544-F6010CB55258}">
  <ds:schemaRefs>
    <ds:schemaRef ds:uri="ESRI.ArcGIS.Mapping.OfficeIntegration.PowerPointInfo"/>
  </ds:schemaRefs>
</ds:datastoreItem>
</file>

<file path=customXml/itemProps74.xml><?xml version="1.0" encoding="utf-8"?>
<ds:datastoreItem xmlns:ds="http://schemas.openxmlformats.org/officeDocument/2006/customXml" ds:itemID="{EE659A70-D629-49BB-A9EB-9681C0E732B9}">
  <ds:schemaRefs>
    <ds:schemaRef ds:uri="ESRI.ArcGIS.Mapping.OfficeIntegration.PowerPointInfo"/>
  </ds:schemaRefs>
</ds:datastoreItem>
</file>

<file path=customXml/itemProps75.xml><?xml version="1.0" encoding="utf-8"?>
<ds:datastoreItem xmlns:ds="http://schemas.openxmlformats.org/officeDocument/2006/customXml" ds:itemID="{03824D7D-D1E7-4FD5-AA98-6DF2C81B4694}">
  <ds:schemaRefs>
    <ds:schemaRef ds:uri="ESRI.ArcGIS.Mapping.OfficeIntegration.PowerPointInfo"/>
  </ds:schemaRefs>
</ds:datastoreItem>
</file>

<file path=customXml/itemProps76.xml><?xml version="1.0" encoding="utf-8"?>
<ds:datastoreItem xmlns:ds="http://schemas.openxmlformats.org/officeDocument/2006/customXml" ds:itemID="{4E197F2F-439F-4FFF-BF15-1388C06F3F7A}">
  <ds:schemaRefs>
    <ds:schemaRef ds:uri="ESRI.ArcGIS.Mapping.OfficeIntegration.PowerPointInfo"/>
  </ds:schemaRefs>
</ds:datastoreItem>
</file>

<file path=customXml/itemProps77.xml><?xml version="1.0" encoding="utf-8"?>
<ds:datastoreItem xmlns:ds="http://schemas.openxmlformats.org/officeDocument/2006/customXml" ds:itemID="{4B53278E-2FDF-43F3-9976-216F71562554}">
  <ds:schemaRefs>
    <ds:schemaRef ds:uri="ESRI.ArcGIS.Mapping.OfficeIntegration.PowerPointInfo"/>
  </ds:schemaRefs>
</ds:datastoreItem>
</file>

<file path=customXml/itemProps78.xml><?xml version="1.0" encoding="utf-8"?>
<ds:datastoreItem xmlns:ds="http://schemas.openxmlformats.org/officeDocument/2006/customXml" ds:itemID="{F958D862-FB5D-4CD9-ABAD-5D943597F48E}">
  <ds:schemaRefs>
    <ds:schemaRef ds:uri="ESRI.ArcGIS.Mapping.OfficeIntegration.PowerPointInfo"/>
  </ds:schemaRefs>
</ds:datastoreItem>
</file>

<file path=customXml/itemProps79.xml><?xml version="1.0" encoding="utf-8"?>
<ds:datastoreItem xmlns:ds="http://schemas.openxmlformats.org/officeDocument/2006/customXml" ds:itemID="{405BF96A-2AED-4976-8107-BD2D50518064}">
  <ds:schemaRefs>
    <ds:schemaRef ds:uri="ESRI.ArcGIS.Mapping.OfficeIntegration.PowerPointInfo"/>
  </ds:schemaRefs>
</ds:datastoreItem>
</file>

<file path=customXml/itemProps8.xml><?xml version="1.0" encoding="utf-8"?>
<ds:datastoreItem xmlns:ds="http://schemas.openxmlformats.org/officeDocument/2006/customXml" ds:itemID="{2CD7BD3A-DB33-4DCC-9E3C-EA58F62998AB}">
  <ds:schemaRefs>
    <ds:schemaRef ds:uri="ESRI.ArcGIS.Mapping.OfficeIntegration.PowerPointInfo"/>
  </ds:schemaRefs>
</ds:datastoreItem>
</file>

<file path=customXml/itemProps80.xml><?xml version="1.0" encoding="utf-8"?>
<ds:datastoreItem xmlns:ds="http://schemas.openxmlformats.org/officeDocument/2006/customXml" ds:itemID="{8DB1C38C-E33E-451B-8AC1-0507F10BEBD4}">
  <ds:schemaRefs>
    <ds:schemaRef ds:uri="ESRI.ArcGIS.Mapping.OfficeIntegration.PowerPointInfo"/>
  </ds:schemaRefs>
</ds:datastoreItem>
</file>

<file path=customXml/itemProps81.xml><?xml version="1.0" encoding="utf-8"?>
<ds:datastoreItem xmlns:ds="http://schemas.openxmlformats.org/officeDocument/2006/customXml" ds:itemID="{F4A9D02B-7E69-40B4-A8BC-419C9A398564}">
  <ds:schemaRefs>
    <ds:schemaRef ds:uri="ESRI.ArcGIS.Mapping.OfficeIntegration.PowerPointInfo"/>
  </ds:schemaRefs>
</ds:datastoreItem>
</file>

<file path=customXml/itemProps82.xml><?xml version="1.0" encoding="utf-8"?>
<ds:datastoreItem xmlns:ds="http://schemas.openxmlformats.org/officeDocument/2006/customXml" ds:itemID="{A168AEE1-78F7-4A05-BAE0-5B545D7579FB}">
  <ds:schemaRefs>
    <ds:schemaRef ds:uri="ESRI.ArcGIS.Mapping.OfficeIntegration.PowerPointInfo"/>
  </ds:schemaRefs>
</ds:datastoreItem>
</file>

<file path=customXml/itemProps83.xml><?xml version="1.0" encoding="utf-8"?>
<ds:datastoreItem xmlns:ds="http://schemas.openxmlformats.org/officeDocument/2006/customXml" ds:itemID="{952A02F3-4B36-4CB9-A914-6871376815FF}">
  <ds:schemaRefs>
    <ds:schemaRef ds:uri="ESRI.ArcGIS.Mapping.OfficeIntegration.PowerPointInfo"/>
  </ds:schemaRefs>
</ds:datastoreItem>
</file>

<file path=customXml/itemProps84.xml><?xml version="1.0" encoding="utf-8"?>
<ds:datastoreItem xmlns:ds="http://schemas.openxmlformats.org/officeDocument/2006/customXml" ds:itemID="{EF1FEE70-36FD-486E-B499-1CB96D0C15E8}">
  <ds:schemaRefs>
    <ds:schemaRef ds:uri="ESRI.ArcGIS.Mapping.OfficeIntegration.PowerPointInfo"/>
  </ds:schemaRefs>
</ds:datastoreItem>
</file>

<file path=customXml/itemProps85.xml><?xml version="1.0" encoding="utf-8"?>
<ds:datastoreItem xmlns:ds="http://schemas.openxmlformats.org/officeDocument/2006/customXml" ds:itemID="{963D36EA-960B-4CE5-BD3F-7221203AD7D6}">
  <ds:schemaRefs>
    <ds:schemaRef ds:uri="ESRI.ArcGIS.Mapping.OfficeIntegration.PowerPointInfo"/>
  </ds:schemaRefs>
</ds:datastoreItem>
</file>

<file path=customXml/itemProps86.xml><?xml version="1.0" encoding="utf-8"?>
<ds:datastoreItem xmlns:ds="http://schemas.openxmlformats.org/officeDocument/2006/customXml" ds:itemID="{06758127-A65D-42D1-ACCB-B48F007EF4A6}">
  <ds:schemaRefs>
    <ds:schemaRef ds:uri="ESRI.ArcGIS.Mapping.OfficeIntegration.PowerPointInfo"/>
  </ds:schemaRefs>
</ds:datastoreItem>
</file>

<file path=customXml/itemProps87.xml><?xml version="1.0" encoding="utf-8"?>
<ds:datastoreItem xmlns:ds="http://schemas.openxmlformats.org/officeDocument/2006/customXml" ds:itemID="{05E42B78-29DA-43D3-B207-24EA6FA067D1}">
  <ds:schemaRefs>
    <ds:schemaRef ds:uri="ESRI.ArcGIS.Mapping.OfficeIntegration.PowerPointInfo"/>
  </ds:schemaRefs>
</ds:datastoreItem>
</file>

<file path=customXml/itemProps88.xml><?xml version="1.0" encoding="utf-8"?>
<ds:datastoreItem xmlns:ds="http://schemas.openxmlformats.org/officeDocument/2006/customXml" ds:itemID="{FCE84FAC-0075-403D-9479-0DAEBD4B422B}">
  <ds:schemaRefs>
    <ds:schemaRef ds:uri="ESRI.ArcGIS.Mapping.OfficeIntegration.PowerPointInfo"/>
  </ds:schemaRefs>
</ds:datastoreItem>
</file>

<file path=customXml/itemProps89.xml><?xml version="1.0" encoding="utf-8"?>
<ds:datastoreItem xmlns:ds="http://schemas.openxmlformats.org/officeDocument/2006/customXml" ds:itemID="{E1CE94D3-515E-4446-944B-C710234BFB47}">
  <ds:schemaRefs>
    <ds:schemaRef ds:uri="ESRI.ArcGIS.Mapping.OfficeIntegration.PowerPointInfo"/>
  </ds:schemaRefs>
</ds:datastoreItem>
</file>

<file path=customXml/itemProps9.xml><?xml version="1.0" encoding="utf-8"?>
<ds:datastoreItem xmlns:ds="http://schemas.openxmlformats.org/officeDocument/2006/customXml" ds:itemID="{AF89C755-FD37-4B78-A25E-024EF8D363D0}">
  <ds:schemaRefs>
    <ds:schemaRef ds:uri="ESRI.ArcGIS.Mapping.OfficeIntegration.PowerPointInfo"/>
  </ds:schemaRefs>
</ds:datastoreItem>
</file>

<file path=customXml/itemProps90.xml><?xml version="1.0" encoding="utf-8"?>
<ds:datastoreItem xmlns:ds="http://schemas.openxmlformats.org/officeDocument/2006/customXml" ds:itemID="{641F7129-6D54-433E-8007-64E6160B9B6D}">
  <ds:schemaRefs>
    <ds:schemaRef ds:uri="ESRI.ArcGIS.Mapping.OfficeIntegration.PowerPointInfo"/>
  </ds:schemaRefs>
</ds:datastoreItem>
</file>

<file path=customXml/itemProps91.xml><?xml version="1.0" encoding="utf-8"?>
<ds:datastoreItem xmlns:ds="http://schemas.openxmlformats.org/officeDocument/2006/customXml" ds:itemID="{08F8F73B-6F78-4018-B9FC-858D79558FCB}">
  <ds:schemaRefs>
    <ds:schemaRef ds:uri="ESRI.ArcGIS.Mapping.OfficeIntegration.PowerPointInfo"/>
  </ds:schemaRefs>
</ds:datastoreItem>
</file>

<file path=customXml/itemProps92.xml><?xml version="1.0" encoding="utf-8"?>
<ds:datastoreItem xmlns:ds="http://schemas.openxmlformats.org/officeDocument/2006/customXml" ds:itemID="{F82646BF-27E3-4753-96C4-C4667FBD7EA6}">
  <ds:schemaRefs>
    <ds:schemaRef ds:uri="ESRI.ArcGIS.Mapping.OfficeIntegration.PowerPointInfo"/>
  </ds:schemaRefs>
</ds:datastoreItem>
</file>

<file path=customXml/itemProps93.xml><?xml version="1.0" encoding="utf-8"?>
<ds:datastoreItem xmlns:ds="http://schemas.openxmlformats.org/officeDocument/2006/customXml" ds:itemID="{98F6C157-5D99-4085-A33A-3FC008A34FEF}">
  <ds:schemaRefs>
    <ds:schemaRef ds:uri="ESRI.ArcGIS.Mapping.OfficeIntegration.PowerPointInfo"/>
  </ds:schemaRefs>
</ds:datastoreItem>
</file>

<file path=customXml/itemProps94.xml><?xml version="1.0" encoding="utf-8"?>
<ds:datastoreItem xmlns:ds="http://schemas.openxmlformats.org/officeDocument/2006/customXml" ds:itemID="{4C70CC10-EE7F-470E-BD8F-BE78024090F6}">
  <ds:schemaRefs>
    <ds:schemaRef ds:uri="ESRI.ArcGIS.Mapping.OfficeIntegration.PowerPointInfo"/>
  </ds:schemaRefs>
</ds:datastoreItem>
</file>

<file path=customXml/itemProps95.xml><?xml version="1.0" encoding="utf-8"?>
<ds:datastoreItem xmlns:ds="http://schemas.openxmlformats.org/officeDocument/2006/customXml" ds:itemID="{A3902CB7-95DE-48ED-B074-D1536E655991}">
  <ds:schemaRefs>
    <ds:schemaRef ds:uri="ESRI.ArcGIS.Mapping.OfficeIntegration.PowerPointInfo"/>
  </ds:schemaRefs>
</ds:datastoreItem>
</file>

<file path=customXml/itemProps96.xml><?xml version="1.0" encoding="utf-8"?>
<ds:datastoreItem xmlns:ds="http://schemas.openxmlformats.org/officeDocument/2006/customXml" ds:itemID="{14FB21BC-EFF9-446B-AB36-545C74E53DCF}">
  <ds:schemaRefs>
    <ds:schemaRef ds:uri="ESRI.ArcGIS.Mapping.OfficeIntegration.PowerPointInfo"/>
  </ds:schemaRefs>
</ds:datastoreItem>
</file>

<file path=customXml/itemProps97.xml><?xml version="1.0" encoding="utf-8"?>
<ds:datastoreItem xmlns:ds="http://schemas.openxmlformats.org/officeDocument/2006/customXml" ds:itemID="{D30F2EB8-3CB2-4DDF-9514-FF9FCFF01307}">
  <ds:schemaRefs>
    <ds:schemaRef ds:uri="ESRI.ArcGIS.Mapping.OfficeIntegration.PowerPointInfo"/>
  </ds:schemaRefs>
</ds:datastoreItem>
</file>

<file path=customXml/itemProps98.xml><?xml version="1.0" encoding="utf-8"?>
<ds:datastoreItem xmlns:ds="http://schemas.openxmlformats.org/officeDocument/2006/customXml" ds:itemID="{B0B88A20-ED3F-4688-A153-21E95EAEA5B9}">
  <ds:schemaRefs>
    <ds:schemaRef ds:uri="ESRI.ArcGIS.Mapping.OfficeIntegration.PowerPointInfo"/>
  </ds:schemaRefs>
</ds:datastoreItem>
</file>

<file path=customXml/itemProps99.xml><?xml version="1.0" encoding="utf-8"?>
<ds:datastoreItem xmlns:ds="http://schemas.openxmlformats.org/officeDocument/2006/customXml" ds:itemID="{CFE31F4A-EC1A-4BBA-9700-CBA95D20DA8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29351</TotalTime>
  <Words>1238</Words>
  <Application>Microsoft Office PowerPoint</Application>
  <PresentationFormat>Widescreen</PresentationFormat>
  <Paragraphs>132</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Office Theme</vt:lpstr>
      <vt:lpstr>CorelDRAW</vt:lpstr>
      <vt:lpstr>Lightning NOX Production in CMAQ Part I - Using Hourly NLDN Lightning Strike Data</vt:lpstr>
      <vt:lpstr>Current Understanding about Lightning NOX</vt:lpstr>
      <vt:lpstr>Lightning and Air Quality</vt:lpstr>
      <vt:lpstr>Lightning NOX in Air Quality Models</vt:lpstr>
      <vt:lpstr>Lightning NOX Production in CMAQ</vt:lpstr>
      <vt:lpstr>Two Practical Scenarios for Modeling Lightning NOX</vt:lpstr>
      <vt:lpstr>Good News!</vt:lpstr>
      <vt:lpstr>Sum of Monthly Domain Column LTNG NO Produced by the CMAQ parameterization schemes and Hourly NLDN Strike Data for 2011</vt:lpstr>
      <vt:lpstr>Sum of Monthly Domain Total Column LTNO</vt:lpstr>
      <vt:lpstr>Performance evaluations for WRF-CMAQ Simulations with Monthly and Hourly NLDN data</vt:lpstr>
      <vt:lpstr>O3 bias difference Hourly NLDN – Monthly NLDN  over the domain</vt:lpstr>
      <vt:lpstr>O3 bias difference Hourly NLDN – Monthly NLDN  over the domain</vt:lpstr>
      <vt:lpstr>O3 error difference Hourly NLDN – Monthly NLDN  over the domain</vt:lpstr>
      <vt:lpstr>O3 error difference Hourly NLDN – Monthly NLDN  over the domain</vt:lpstr>
      <vt:lpstr>O3 bias/error difference Hourly NLDN – Monthly NLDN over the southeast</vt:lpstr>
      <vt:lpstr>O3 mixing ratios and basic statistics for July, 2011  over the domain</vt:lpstr>
      <vt:lpstr>NO3 Wet deposition and  basic statistics for July, 2011 over the domain</vt:lpstr>
      <vt:lpstr>Take-home Message</vt:lpstr>
      <vt:lpstr>CMAQ updates – CMAQv5.2</vt:lpstr>
      <vt:lpstr>Run script configurations</vt:lpstr>
      <vt:lpstr>Gridded NLDN lightning strike data availability</vt:lpstr>
      <vt:lpstr>What’s Next: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Relationship between Observed NLDN Lightning Strikes and Modeled Convective Precipitation Rates - Parameterization of Lightning NOx Production in CMAQ</dc:title>
  <dc:creator>Kang, Daiwen</dc:creator>
  <cp:lastModifiedBy>Kang, Daiwen</cp:lastModifiedBy>
  <cp:revision>248</cp:revision>
  <dcterms:created xsi:type="dcterms:W3CDTF">2016-05-25T12:40:09Z</dcterms:created>
  <dcterms:modified xsi:type="dcterms:W3CDTF">2016-10-21T12:14:28Z</dcterms:modified>
</cp:coreProperties>
</file>