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72"/>
    <p:sldMasterId id="2147483664" r:id="rId73"/>
    <p:sldMasterId id="2147483814" r:id="rId74"/>
    <p:sldMasterId id="2147483826" r:id="rId75"/>
    <p:sldMasterId id="2147483901" r:id="rId76"/>
    <p:sldMasterId id="2147485048" r:id="rId77"/>
    <p:sldMasterId id="2147485228" r:id="rId78"/>
    <p:sldMasterId id="2147485278" r:id="rId79"/>
    <p:sldMasterId id="2147485487" r:id="rId80"/>
    <p:sldMasterId id="2147485691" r:id="rId81"/>
    <p:sldMasterId id="2147485704" r:id="rId82"/>
    <p:sldMasterId id="2147485716" r:id="rId83"/>
    <p:sldMasterId id="2147485881" r:id="rId84"/>
    <p:sldMasterId id="2147486141" r:id="rId85"/>
    <p:sldMasterId id="2147486214" r:id="rId86"/>
    <p:sldMasterId id="2147486251" r:id="rId87"/>
    <p:sldMasterId id="2147486364" r:id="rId88"/>
    <p:sldMasterId id="2147486416" r:id="rId89"/>
    <p:sldMasterId id="2147486456" r:id="rId90"/>
    <p:sldMasterId id="2147486469" r:id="rId91"/>
    <p:sldMasterId id="2147486481" r:id="rId92"/>
    <p:sldMasterId id="2147486497" r:id="rId93"/>
    <p:sldMasterId id="2147486509" r:id="rId94"/>
    <p:sldMasterId id="2147486521" r:id="rId95"/>
    <p:sldMasterId id="2147486671" r:id="rId96"/>
    <p:sldMasterId id="2147486695" r:id="rId97"/>
    <p:sldMasterId id="2147486710" r:id="rId98"/>
    <p:sldMasterId id="2147486756" r:id="rId99"/>
    <p:sldMasterId id="2147486769" r:id="rId100"/>
    <p:sldMasterId id="2147486781" r:id="rId101"/>
  </p:sldMasterIdLst>
  <p:notesMasterIdLst>
    <p:notesMasterId r:id="rId187"/>
  </p:notesMasterIdLst>
  <p:handoutMasterIdLst>
    <p:handoutMasterId r:id="rId188"/>
  </p:handoutMasterIdLst>
  <p:sldIdLst>
    <p:sldId id="1110" r:id="rId102"/>
    <p:sldId id="843" r:id="rId103"/>
    <p:sldId id="1106" r:id="rId104"/>
    <p:sldId id="1107" r:id="rId105"/>
    <p:sldId id="1108" r:id="rId106"/>
    <p:sldId id="1134" r:id="rId107"/>
    <p:sldId id="1157" r:id="rId108"/>
    <p:sldId id="1158" r:id="rId109"/>
    <p:sldId id="1160" r:id="rId110"/>
    <p:sldId id="1159" r:id="rId111"/>
    <p:sldId id="1162" r:id="rId112"/>
    <p:sldId id="1136" r:id="rId113"/>
    <p:sldId id="1163" r:id="rId114"/>
    <p:sldId id="1164" r:id="rId115"/>
    <p:sldId id="1135" r:id="rId116"/>
    <p:sldId id="1165" r:id="rId117"/>
    <p:sldId id="1166" r:id="rId118"/>
    <p:sldId id="1139" r:id="rId119"/>
    <p:sldId id="1140" r:id="rId120"/>
    <p:sldId id="1141" r:id="rId121"/>
    <p:sldId id="1142" r:id="rId122"/>
    <p:sldId id="1143" r:id="rId123"/>
    <p:sldId id="1146" r:id="rId124"/>
    <p:sldId id="1145" r:id="rId125"/>
    <p:sldId id="1148" r:id="rId126"/>
    <p:sldId id="1153" r:id="rId127"/>
    <p:sldId id="1168" r:id="rId128"/>
    <p:sldId id="1167" r:id="rId129"/>
    <p:sldId id="1169" r:id="rId130"/>
    <p:sldId id="1155" r:id="rId131"/>
    <p:sldId id="1137" r:id="rId132"/>
    <p:sldId id="1147" r:id="rId133"/>
    <p:sldId id="1149" r:id="rId134"/>
    <p:sldId id="1152" r:id="rId135"/>
    <p:sldId id="1150" r:id="rId136"/>
    <p:sldId id="1151" r:id="rId137"/>
    <p:sldId id="1144" r:id="rId138"/>
    <p:sldId id="1156" r:id="rId139"/>
    <p:sldId id="1132" r:id="rId140"/>
    <p:sldId id="1154" r:id="rId141"/>
    <p:sldId id="1088" r:id="rId142"/>
    <p:sldId id="1081" r:id="rId143"/>
    <p:sldId id="1070" r:id="rId144"/>
    <p:sldId id="631" r:id="rId145"/>
    <p:sldId id="1076" r:id="rId146"/>
    <p:sldId id="1061" r:id="rId147"/>
    <p:sldId id="1092" r:id="rId148"/>
    <p:sldId id="1093" r:id="rId149"/>
    <p:sldId id="1094" r:id="rId150"/>
    <p:sldId id="1100" r:id="rId151"/>
    <p:sldId id="1064" r:id="rId152"/>
    <p:sldId id="1065" r:id="rId153"/>
    <p:sldId id="1067" r:id="rId154"/>
    <p:sldId id="1068" r:id="rId155"/>
    <p:sldId id="1101" r:id="rId156"/>
    <p:sldId id="970" r:id="rId157"/>
    <p:sldId id="1021" r:id="rId158"/>
    <p:sldId id="1017" r:id="rId159"/>
    <p:sldId id="1091" r:id="rId160"/>
    <p:sldId id="997" r:id="rId161"/>
    <p:sldId id="1028" r:id="rId162"/>
    <p:sldId id="998" r:id="rId163"/>
    <p:sldId id="999" r:id="rId164"/>
    <p:sldId id="1000" r:id="rId165"/>
    <p:sldId id="1001" r:id="rId166"/>
    <p:sldId id="1002" r:id="rId167"/>
    <p:sldId id="1003" r:id="rId168"/>
    <p:sldId id="1004" r:id="rId169"/>
    <p:sldId id="1005" r:id="rId170"/>
    <p:sldId id="1006" r:id="rId171"/>
    <p:sldId id="1007" r:id="rId172"/>
    <p:sldId id="1008" r:id="rId173"/>
    <p:sldId id="1009" r:id="rId174"/>
    <p:sldId id="1010" r:id="rId175"/>
    <p:sldId id="1011" r:id="rId176"/>
    <p:sldId id="1012" r:id="rId177"/>
    <p:sldId id="1102" r:id="rId178"/>
    <p:sldId id="1097" r:id="rId179"/>
    <p:sldId id="985" r:id="rId180"/>
    <p:sldId id="1104" r:id="rId181"/>
    <p:sldId id="1105" r:id="rId182"/>
    <p:sldId id="1037" r:id="rId183"/>
    <p:sldId id="1080" r:id="rId184"/>
    <p:sldId id="1073" r:id="rId185"/>
    <p:sldId id="1018" r:id="rId186"/>
  </p:sldIdLst>
  <p:sldSz cx="9144000" cy="6858000" type="screen4x3"/>
  <p:notesSz cx="7019925" cy="9305925"/>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Carey" initials="JC" lastIdx="3" clrIdx="0">
    <p:extLst>
      <p:ext uri="{19B8F6BF-5375-455C-9EA6-DF929625EA0E}">
        <p15:presenceInfo xmlns:p15="http://schemas.microsoft.com/office/powerpoint/2012/main" userId="S-1-5-21-1339303556-449845944-1601390327-164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FF"/>
    <a:srgbClr val="FFFFCC"/>
    <a:srgbClr val="FF0000"/>
    <a:srgbClr val="FF9900"/>
    <a:srgbClr val="FF9933"/>
    <a:srgbClr val="5D288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0" autoAdjust="0"/>
    <p:restoredTop sz="97698" autoAdjust="0"/>
  </p:normalViewPr>
  <p:slideViewPr>
    <p:cSldViewPr>
      <p:cViewPr>
        <p:scale>
          <a:sx n="80" d="100"/>
          <a:sy n="80" d="100"/>
        </p:scale>
        <p:origin x="294" y="690"/>
      </p:cViewPr>
      <p:guideLst>
        <p:guide orient="horz" pos="2160"/>
        <p:guide pos="2880"/>
      </p:guideLst>
    </p:cSldViewPr>
  </p:slideViewPr>
  <p:notesTextViewPr>
    <p:cViewPr>
      <p:scale>
        <a:sx n="3" d="2"/>
        <a:sy n="3" d="2"/>
      </p:scale>
      <p:origin x="0" y="0"/>
    </p:cViewPr>
  </p:notesTextViewPr>
  <p:sorterViewPr>
    <p:cViewPr varScale="1">
      <p:scale>
        <a:sx n="1" d="1"/>
        <a:sy n="1" d="1"/>
      </p:scale>
      <p:origin x="0" y="-3456"/>
    </p:cViewPr>
  </p:sorterViewPr>
  <p:notesViewPr>
    <p:cSldViewPr>
      <p:cViewPr varScale="1">
        <p:scale>
          <a:sx n="94" d="100"/>
          <a:sy n="94" d="100"/>
        </p:scale>
        <p:origin x="-3468" y="-108"/>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Master" Target="slideMasters/slideMaster13.xml"/><Relationship Id="rId89" Type="http://schemas.openxmlformats.org/officeDocument/2006/relationships/slideMaster" Target="slideMasters/slideMaster18.xml"/><Relationship Id="rId112" Type="http://schemas.openxmlformats.org/officeDocument/2006/relationships/slide" Target="slides/slide11.xml"/><Relationship Id="rId133" Type="http://schemas.openxmlformats.org/officeDocument/2006/relationships/slide" Target="slides/slide32.xml"/><Relationship Id="rId138" Type="http://schemas.openxmlformats.org/officeDocument/2006/relationships/slide" Target="slides/slide37.xml"/><Relationship Id="rId154" Type="http://schemas.openxmlformats.org/officeDocument/2006/relationships/slide" Target="slides/slide53.xml"/><Relationship Id="rId159" Type="http://schemas.openxmlformats.org/officeDocument/2006/relationships/slide" Target="slides/slide58.xml"/><Relationship Id="rId175" Type="http://schemas.openxmlformats.org/officeDocument/2006/relationships/slide" Target="slides/slide74.xml"/><Relationship Id="rId170" Type="http://schemas.openxmlformats.org/officeDocument/2006/relationships/slide" Target="slides/slide69.xml"/><Relationship Id="rId191" Type="http://schemas.openxmlformats.org/officeDocument/2006/relationships/viewProps" Target="viewProps.xml"/><Relationship Id="rId16" Type="http://schemas.openxmlformats.org/officeDocument/2006/relationships/customXml" Target="../customXml/item16.xml"/><Relationship Id="rId107" Type="http://schemas.openxmlformats.org/officeDocument/2006/relationships/slide" Target="slides/slide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Master" Target="slideMasters/slideMaster3.xml"/><Relationship Id="rId79" Type="http://schemas.openxmlformats.org/officeDocument/2006/relationships/slideMaster" Target="slideMasters/slideMaster8.xml"/><Relationship Id="rId102" Type="http://schemas.openxmlformats.org/officeDocument/2006/relationships/slide" Target="slides/slide1.xml"/><Relationship Id="rId123" Type="http://schemas.openxmlformats.org/officeDocument/2006/relationships/slide" Target="slides/slide22.xml"/><Relationship Id="rId128" Type="http://schemas.openxmlformats.org/officeDocument/2006/relationships/slide" Target="slides/slide27.xml"/><Relationship Id="rId144" Type="http://schemas.openxmlformats.org/officeDocument/2006/relationships/slide" Target="slides/slide43.xml"/><Relationship Id="rId149" Type="http://schemas.openxmlformats.org/officeDocument/2006/relationships/slide" Target="slides/slide48.xml"/><Relationship Id="rId5" Type="http://schemas.openxmlformats.org/officeDocument/2006/relationships/customXml" Target="../customXml/item5.xml"/><Relationship Id="rId90" Type="http://schemas.openxmlformats.org/officeDocument/2006/relationships/slideMaster" Target="slideMasters/slideMaster19.xml"/><Relationship Id="rId95" Type="http://schemas.openxmlformats.org/officeDocument/2006/relationships/slideMaster" Target="slideMasters/slideMaster24.xml"/><Relationship Id="rId160" Type="http://schemas.openxmlformats.org/officeDocument/2006/relationships/slide" Target="slides/slide59.xml"/><Relationship Id="rId165" Type="http://schemas.openxmlformats.org/officeDocument/2006/relationships/slide" Target="slides/slide64.xml"/><Relationship Id="rId181" Type="http://schemas.openxmlformats.org/officeDocument/2006/relationships/slide" Target="slides/slide80.xml"/><Relationship Id="rId186" Type="http://schemas.openxmlformats.org/officeDocument/2006/relationships/slide" Target="slides/slide8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12.xml"/><Relationship Id="rId118" Type="http://schemas.openxmlformats.org/officeDocument/2006/relationships/slide" Target="slides/slide17.xml"/><Relationship Id="rId134" Type="http://schemas.openxmlformats.org/officeDocument/2006/relationships/slide" Target="slides/slide33.xml"/><Relationship Id="rId139" Type="http://schemas.openxmlformats.org/officeDocument/2006/relationships/slide" Target="slides/slide38.xml"/><Relationship Id="rId80" Type="http://schemas.openxmlformats.org/officeDocument/2006/relationships/slideMaster" Target="slideMasters/slideMaster9.xml"/><Relationship Id="rId85" Type="http://schemas.openxmlformats.org/officeDocument/2006/relationships/slideMaster" Target="slideMasters/slideMaster14.xml"/><Relationship Id="rId150" Type="http://schemas.openxmlformats.org/officeDocument/2006/relationships/slide" Target="slides/slide49.xml"/><Relationship Id="rId155" Type="http://schemas.openxmlformats.org/officeDocument/2006/relationships/slide" Target="slides/slide54.xml"/><Relationship Id="rId171" Type="http://schemas.openxmlformats.org/officeDocument/2006/relationships/slide" Target="slides/slide70.xml"/><Relationship Id="rId176" Type="http://schemas.openxmlformats.org/officeDocument/2006/relationships/slide" Target="slides/slide75.xml"/><Relationship Id="rId192"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2.xml"/><Relationship Id="rId108" Type="http://schemas.openxmlformats.org/officeDocument/2006/relationships/slide" Target="slides/slide7.xml"/><Relationship Id="rId124" Type="http://schemas.openxmlformats.org/officeDocument/2006/relationships/slide" Target="slides/slide23.xml"/><Relationship Id="rId129" Type="http://schemas.openxmlformats.org/officeDocument/2006/relationships/slide" Target="slides/slide28.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slideMaster" Target="slideMasters/slideMaster4.xml"/><Relationship Id="rId91" Type="http://schemas.openxmlformats.org/officeDocument/2006/relationships/slideMaster" Target="slideMasters/slideMaster20.xml"/><Relationship Id="rId96" Type="http://schemas.openxmlformats.org/officeDocument/2006/relationships/slideMaster" Target="slideMasters/slideMaster25.xml"/><Relationship Id="rId140" Type="http://schemas.openxmlformats.org/officeDocument/2006/relationships/slide" Target="slides/slide39.xml"/><Relationship Id="rId145" Type="http://schemas.openxmlformats.org/officeDocument/2006/relationships/slide" Target="slides/slide44.xml"/><Relationship Id="rId161" Type="http://schemas.openxmlformats.org/officeDocument/2006/relationships/slide" Target="slides/slide60.xml"/><Relationship Id="rId166" Type="http://schemas.openxmlformats.org/officeDocument/2006/relationships/slide" Target="slides/slide65.xml"/><Relationship Id="rId182" Type="http://schemas.openxmlformats.org/officeDocument/2006/relationships/slide" Target="slides/slide81.xml"/><Relationship Id="rId187"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13.xml"/><Relationship Id="rId119" Type="http://schemas.openxmlformats.org/officeDocument/2006/relationships/slide" Target="slides/slide18.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Master" Target="slideMasters/slideMaster10.xml"/><Relationship Id="rId86" Type="http://schemas.openxmlformats.org/officeDocument/2006/relationships/slideMaster" Target="slideMasters/slideMaster15.xml"/><Relationship Id="rId130" Type="http://schemas.openxmlformats.org/officeDocument/2006/relationships/slide" Target="slides/slide29.xml"/><Relationship Id="rId135" Type="http://schemas.openxmlformats.org/officeDocument/2006/relationships/slide" Target="slides/slide34.xml"/><Relationship Id="rId151" Type="http://schemas.openxmlformats.org/officeDocument/2006/relationships/slide" Target="slides/slide50.xml"/><Relationship Id="rId156" Type="http://schemas.openxmlformats.org/officeDocument/2006/relationships/slide" Target="slides/slide55.xml"/><Relationship Id="rId177" Type="http://schemas.openxmlformats.org/officeDocument/2006/relationships/slide" Target="slides/slide76.xml"/><Relationship Id="rId172" Type="http://schemas.openxmlformats.org/officeDocument/2006/relationships/slide" Target="slides/slide71.xml"/><Relationship Id="rId193"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Master" Target="slideMasters/slideMaster5.xml"/><Relationship Id="rId97" Type="http://schemas.openxmlformats.org/officeDocument/2006/relationships/slideMaster" Target="slideMasters/slideMaster26.xml"/><Relationship Id="rId104" Type="http://schemas.openxmlformats.org/officeDocument/2006/relationships/slide" Target="slides/slide3.xml"/><Relationship Id="rId120" Type="http://schemas.openxmlformats.org/officeDocument/2006/relationships/slide" Target="slides/slide19.xml"/><Relationship Id="rId125" Type="http://schemas.openxmlformats.org/officeDocument/2006/relationships/slide" Target="slides/slide24.xml"/><Relationship Id="rId141" Type="http://schemas.openxmlformats.org/officeDocument/2006/relationships/slide" Target="slides/slide40.xml"/><Relationship Id="rId146" Type="http://schemas.openxmlformats.org/officeDocument/2006/relationships/slide" Target="slides/slide45.xml"/><Relationship Id="rId167" Type="http://schemas.openxmlformats.org/officeDocument/2006/relationships/slide" Target="slides/slide66.xml"/><Relationship Id="rId188"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Master" Target="slideMasters/slideMaster21.xml"/><Relationship Id="rId162" Type="http://schemas.openxmlformats.org/officeDocument/2006/relationships/slide" Target="slides/slide61.xml"/><Relationship Id="rId183"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Master" Target="slideMasters/slideMaster16.xml"/><Relationship Id="rId110" Type="http://schemas.openxmlformats.org/officeDocument/2006/relationships/slide" Target="slides/slide9.xml"/><Relationship Id="rId115" Type="http://schemas.openxmlformats.org/officeDocument/2006/relationships/slide" Target="slides/slide14.xml"/><Relationship Id="rId131" Type="http://schemas.openxmlformats.org/officeDocument/2006/relationships/slide" Target="slides/slide30.xml"/><Relationship Id="rId136" Type="http://schemas.openxmlformats.org/officeDocument/2006/relationships/slide" Target="slides/slide35.xml"/><Relationship Id="rId157" Type="http://schemas.openxmlformats.org/officeDocument/2006/relationships/slide" Target="slides/slide56.xml"/><Relationship Id="rId178" Type="http://schemas.openxmlformats.org/officeDocument/2006/relationships/slide" Target="slides/slide77.xml"/><Relationship Id="rId61" Type="http://schemas.openxmlformats.org/officeDocument/2006/relationships/customXml" Target="../customXml/item61.xml"/><Relationship Id="rId82" Type="http://schemas.openxmlformats.org/officeDocument/2006/relationships/slideMaster" Target="slideMasters/slideMaster11.xml"/><Relationship Id="rId152" Type="http://schemas.openxmlformats.org/officeDocument/2006/relationships/slide" Target="slides/slide51.xml"/><Relationship Id="rId173" Type="http://schemas.openxmlformats.org/officeDocument/2006/relationships/slide" Target="slides/slide7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Master" Target="slideMasters/slideMaster6.xml"/><Relationship Id="rId100" Type="http://schemas.openxmlformats.org/officeDocument/2006/relationships/slideMaster" Target="slideMasters/slideMaster29.xml"/><Relationship Id="rId105" Type="http://schemas.openxmlformats.org/officeDocument/2006/relationships/slide" Target="slides/slide4.xml"/><Relationship Id="rId126" Type="http://schemas.openxmlformats.org/officeDocument/2006/relationships/slide" Target="slides/slide25.xml"/><Relationship Id="rId147" Type="http://schemas.openxmlformats.org/officeDocument/2006/relationships/slide" Target="slides/slide46.xml"/><Relationship Id="rId168" Type="http://schemas.openxmlformats.org/officeDocument/2006/relationships/slide" Target="slides/slide6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Master" Target="slideMasters/slideMaster1.xml"/><Relationship Id="rId93" Type="http://schemas.openxmlformats.org/officeDocument/2006/relationships/slideMaster" Target="slideMasters/slideMaster22.xml"/><Relationship Id="rId98" Type="http://schemas.openxmlformats.org/officeDocument/2006/relationships/slideMaster" Target="slideMasters/slideMaster27.xml"/><Relationship Id="rId121" Type="http://schemas.openxmlformats.org/officeDocument/2006/relationships/slide" Target="slides/slide20.xml"/><Relationship Id="rId142" Type="http://schemas.openxmlformats.org/officeDocument/2006/relationships/slide" Target="slides/slide41.xml"/><Relationship Id="rId163" Type="http://schemas.openxmlformats.org/officeDocument/2006/relationships/slide" Target="slides/slide62.xml"/><Relationship Id="rId184" Type="http://schemas.openxmlformats.org/officeDocument/2006/relationships/slide" Target="slides/slide83.xml"/><Relationship Id="rId189"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15.xml"/><Relationship Id="rId137" Type="http://schemas.openxmlformats.org/officeDocument/2006/relationships/slide" Target="slides/slide36.xml"/><Relationship Id="rId158" Type="http://schemas.openxmlformats.org/officeDocument/2006/relationships/slide" Target="slides/slide5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Master" Target="slideMasters/slideMaster12.xml"/><Relationship Id="rId88" Type="http://schemas.openxmlformats.org/officeDocument/2006/relationships/slideMaster" Target="slideMasters/slideMaster17.xml"/><Relationship Id="rId111" Type="http://schemas.openxmlformats.org/officeDocument/2006/relationships/slide" Target="slides/slide10.xml"/><Relationship Id="rId132" Type="http://schemas.openxmlformats.org/officeDocument/2006/relationships/slide" Target="slides/slide31.xml"/><Relationship Id="rId153" Type="http://schemas.openxmlformats.org/officeDocument/2006/relationships/slide" Target="slides/slide52.xml"/><Relationship Id="rId174" Type="http://schemas.openxmlformats.org/officeDocument/2006/relationships/slide" Target="slides/slide73.xml"/><Relationship Id="rId179" Type="http://schemas.openxmlformats.org/officeDocument/2006/relationships/slide" Target="slides/slide78.xml"/><Relationship Id="rId190"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5.xml"/><Relationship Id="rId127" Type="http://schemas.openxmlformats.org/officeDocument/2006/relationships/slide" Target="slides/slide2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Master" Target="slideMasters/slideMaster2.xml"/><Relationship Id="rId78" Type="http://schemas.openxmlformats.org/officeDocument/2006/relationships/slideMaster" Target="slideMasters/slideMaster7.xml"/><Relationship Id="rId94" Type="http://schemas.openxmlformats.org/officeDocument/2006/relationships/slideMaster" Target="slideMasters/slideMaster23.xml"/><Relationship Id="rId99" Type="http://schemas.openxmlformats.org/officeDocument/2006/relationships/slideMaster" Target="slideMasters/slideMaster28.xml"/><Relationship Id="rId101" Type="http://schemas.openxmlformats.org/officeDocument/2006/relationships/slideMaster" Target="slideMasters/slideMaster30.xml"/><Relationship Id="rId122" Type="http://schemas.openxmlformats.org/officeDocument/2006/relationships/slide" Target="slides/slide21.xml"/><Relationship Id="rId143" Type="http://schemas.openxmlformats.org/officeDocument/2006/relationships/slide" Target="slides/slide42.xml"/><Relationship Id="rId148" Type="http://schemas.openxmlformats.org/officeDocument/2006/relationships/slide" Target="slides/slide47.xml"/><Relationship Id="rId164" Type="http://schemas.openxmlformats.org/officeDocument/2006/relationships/slide" Target="slides/slide63.xml"/><Relationship Id="rId169" Type="http://schemas.openxmlformats.org/officeDocument/2006/relationships/slide" Target="slides/slide68.xml"/><Relationship Id="rId185" Type="http://schemas.openxmlformats.org/officeDocument/2006/relationships/slide" Target="slides/slide84.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79.xml"/><Relationship Id="rId26" Type="http://schemas.openxmlformats.org/officeDocument/2006/relationships/customXml" Target="../customXml/item26.xml"/></Relationships>
</file>

<file path=ppt/charts/_rels/chart1.xml.rels><?xml version="1.0" encoding="UTF-8" standalone="yes"?>
<Relationships xmlns="http://schemas.openxmlformats.org/package/2006/relationships"><Relationship Id="rId2" Type="http://schemas.openxmlformats.org/officeDocument/2006/relationships/oleObject" Target="file:///C:\AIM_Enduse\Data\&#30005;&#21378;\&#26032;&#26041;&#26696;-&#26381;&#21153;&#37327;&#20462;&#25913;\&#25968;&#25454;&#22788;&#29702;0422\&#26032;&#26041;&#26696;2.0\&#19978;&#28023;&#24066;00509%20(&#24674;&#22797;&#3034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AIM_Enduse\Data\&#30005;&#21378;\&#26032;&#26041;&#26696;-&#26381;&#21153;&#37327;&#20462;&#25913;\&#25968;&#25454;&#22788;&#29702;0422\&#26032;&#26041;&#26696;2.0\&#19978;&#28023;&#24066;00509%20(&#24674;&#22797;&#30340;).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AIM_Enduse\Data\&#30005;&#21378;\&#26032;&#26041;&#26696;-&#26381;&#21153;&#37327;&#20462;&#25913;\&#25968;&#25454;&#22788;&#29702;0422\&#26032;&#26041;&#26696;2.0\&#19978;&#28023;&#24066;00509%20(&#24674;&#22797;&#30340;).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localhost\Users\liuye\Documents\work\&#33021;&#28304;&#22522;&#37329;&#20250;&#39033;&#30446;-JJJ&#20581;&#24247;\JJJ%20case.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24037;&#20316;&#31807;3"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三个地区方案三汇总!$Y$37</c:f>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70AD47">
                  <a:lumMod val="60000"/>
                  <a:lumOff val="40000"/>
                </a:srgbClr>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rgbClr val="FF0000"/>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rgbClr val="990099"/>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dLbls>
            <c:dLbl>
              <c:idx val="2"/>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三个地区方案三汇总!$X$38:$X$47</c:f>
              <c:strCache>
                <c:ptCount val="10"/>
                <c:pt idx="0">
                  <c:v>WET</c:v>
                </c:pt>
                <c:pt idx="1">
                  <c:v>ESP</c:v>
                </c:pt>
                <c:pt idx="2">
                  <c:v>WET+FGD</c:v>
                </c:pt>
                <c:pt idx="3">
                  <c:v>ESP+FGD</c:v>
                </c:pt>
                <c:pt idx="4">
                  <c:v>ESP+CFB</c:v>
                </c:pt>
                <c:pt idx="5">
                  <c:v>ESP+LNB</c:v>
                </c:pt>
                <c:pt idx="6">
                  <c:v>FGD+LNB</c:v>
                </c:pt>
                <c:pt idx="7">
                  <c:v>ESP+FGD+LNB</c:v>
                </c:pt>
                <c:pt idx="8">
                  <c:v>ESP+FGD+LNB+SCR</c:v>
                </c:pt>
                <c:pt idx="9">
                  <c:v>HED+FGD+LNB+SCR</c:v>
                </c:pt>
              </c:strCache>
            </c:strRef>
          </c:cat>
          <c:val>
            <c:numRef>
              <c:f>三个地区方案三汇总!$Y$38:$Y$47</c:f>
              <c:numCache>
                <c:formatCode>General</c:formatCode>
                <c:ptCount val="10"/>
                <c:pt idx="0">
                  <c:v>9614879.7199999802</c:v>
                </c:pt>
                <c:pt idx="1">
                  <c:v>33987138.620000012</c:v>
                </c:pt>
                <c:pt idx="2">
                  <c:v>223736.43</c:v>
                </c:pt>
                <c:pt idx="3">
                  <c:v>195949865.16</c:v>
                </c:pt>
                <c:pt idx="4">
                  <c:v>8455768.8700000029</c:v>
                </c:pt>
                <c:pt idx="5">
                  <c:v>23132291.259999998</c:v>
                </c:pt>
                <c:pt idx="6">
                  <c:v>2282023.4099999997</c:v>
                </c:pt>
                <c:pt idx="7">
                  <c:v>82938763.189999998</c:v>
                </c:pt>
                <c:pt idx="8">
                  <c:v>114341239.25</c:v>
                </c:pt>
                <c:pt idx="9">
                  <c:v>0</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b="1">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28867532779979"/>
          <c:y val="0.14091288477719011"/>
          <c:w val="0.48492962334267758"/>
          <c:h val="0.84648708480042756"/>
        </c:manualLayout>
      </c:layout>
      <c:pieChart>
        <c:varyColors val="1"/>
        <c:ser>
          <c:idx val="0"/>
          <c:order val="0"/>
          <c:tx>
            <c:strRef>
              <c:f>三个地区方案三汇总!$Z$37</c:f>
              <c:strCache>
                <c:ptCount val="1"/>
                <c:pt idx="0">
                  <c:v>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70AD47">
                  <a:lumMod val="60000"/>
                  <a:lumOff val="40000"/>
                </a:srgbClr>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rgbClr val="FF0000"/>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rgbClr val="990099"/>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三个地区方案三汇总!$X$38:$X$47</c:f>
              <c:strCache>
                <c:ptCount val="10"/>
                <c:pt idx="0">
                  <c:v>WET</c:v>
                </c:pt>
                <c:pt idx="1">
                  <c:v>ESP</c:v>
                </c:pt>
                <c:pt idx="2">
                  <c:v>WET+FGD</c:v>
                </c:pt>
                <c:pt idx="3">
                  <c:v>ESP+FGD</c:v>
                </c:pt>
                <c:pt idx="4">
                  <c:v>ESP+CFB</c:v>
                </c:pt>
                <c:pt idx="5">
                  <c:v>ESP+LNB</c:v>
                </c:pt>
                <c:pt idx="6">
                  <c:v>FGD+LNB</c:v>
                </c:pt>
                <c:pt idx="7">
                  <c:v>ESP+FGD+LNB</c:v>
                </c:pt>
                <c:pt idx="8">
                  <c:v>ESP+FGD+LNB+SCR</c:v>
                </c:pt>
                <c:pt idx="9">
                  <c:v>HED+FGD+LNB+SCR</c:v>
                </c:pt>
              </c:strCache>
            </c:strRef>
          </c:cat>
          <c:val>
            <c:numRef>
              <c:f>三个地区方案三汇总!$Z$38:$Z$47</c:f>
              <c:numCache>
                <c:formatCode>General</c:formatCode>
                <c:ptCount val="10"/>
                <c:pt idx="0">
                  <c:v>0</c:v>
                </c:pt>
                <c:pt idx="1">
                  <c:v>3148377.19</c:v>
                </c:pt>
                <c:pt idx="2">
                  <c:v>0</c:v>
                </c:pt>
                <c:pt idx="3">
                  <c:v>0</c:v>
                </c:pt>
                <c:pt idx="4">
                  <c:v>2055847.72</c:v>
                </c:pt>
                <c:pt idx="5">
                  <c:v>18640967.73</c:v>
                </c:pt>
                <c:pt idx="6">
                  <c:v>10586744.630000001</c:v>
                </c:pt>
                <c:pt idx="7">
                  <c:v>79579849.769999996</c:v>
                </c:pt>
                <c:pt idx="8">
                  <c:v>407141980.31999999</c:v>
                </c:pt>
                <c:pt idx="9">
                  <c:v>105265260.29000002</c:v>
                </c:pt>
              </c:numCache>
            </c:numRef>
          </c:val>
        </c:ser>
        <c:ser>
          <c:idx val="1"/>
          <c:order val="1"/>
          <c:tx>
            <c:strRef>
              <c:f>三个地区方案三汇总!$Z$37</c:f>
              <c:strCache>
                <c:ptCount val="1"/>
                <c:pt idx="0">
                  <c:v>2017</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rgbClr val="FF0000"/>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rgbClr val="990099"/>
              </a:solidFill>
              <a:ln w="19050">
                <a:solidFill>
                  <a:schemeClr val="lt1"/>
                </a:solidFill>
              </a:ln>
              <a:effectLst/>
            </c:spPr>
          </c:dPt>
          <c:dPt>
            <c:idx val="9"/>
            <c:bubble3D val="0"/>
            <c:spPr>
              <a:solidFill>
                <a:schemeClr val="accent4">
                  <a:lumMod val="60000"/>
                </a:schemeClr>
              </a:solidFill>
              <a:ln w="19050">
                <a:solidFill>
                  <a:schemeClr val="lt1"/>
                </a:solidFill>
              </a:ln>
              <a:effectLst/>
            </c:spPr>
          </c:dPt>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三个地区方案三汇总!$X$38:$X$47</c:f>
              <c:strCache>
                <c:ptCount val="10"/>
                <c:pt idx="0">
                  <c:v>WET</c:v>
                </c:pt>
                <c:pt idx="1">
                  <c:v>ESP</c:v>
                </c:pt>
                <c:pt idx="2">
                  <c:v>WET+FGD</c:v>
                </c:pt>
                <c:pt idx="3">
                  <c:v>ESP+FGD</c:v>
                </c:pt>
                <c:pt idx="4">
                  <c:v>ESP+CFB</c:v>
                </c:pt>
                <c:pt idx="5">
                  <c:v>ESP+LNB</c:v>
                </c:pt>
                <c:pt idx="6">
                  <c:v>FGD+LNB</c:v>
                </c:pt>
                <c:pt idx="7">
                  <c:v>ESP+FGD+LNB</c:v>
                </c:pt>
                <c:pt idx="8">
                  <c:v>ESP+FGD+LNB+SCR</c:v>
                </c:pt>
                <c:pt idx="9">
                  <c:v>HED+FGD+LNB+SCR</c:v>
                </c:pt>
              </c:strCache>
            </c:strRef>
          </c:cat>
          <c:val>
            <c:numRef>
              <c:f>三个地区方案三汇总!$Z$38:$Z$47</c:f>
              <c:numCache>
                <c:formatCode>General</c:formatCode>
                <c:ptCount val="10"/>
                <c:pt idx="0">
                  <c:v>0</c:v>
                </c:pt>
                <c:pt idx="1">
                  <c:v>3148377.19</c:v>
                </c:pt>
                <c:pt idx="2">
                  <c:v>0</c:v>
                </c:pt>
                <c:pt idx="3">
                  <c:v>0</c:v>
                </c:pt>
                <c:pt idx="4">
                  <c:v>2055847.72</c:v>
                </c:pt>
                <c:pt idx="5">
                  <c:v>18640967.73</c:v>
                </c:pt>
                <c:pt idx="6">
                  <c:v>10586744.630000001</c:v>
                </c:pt>
                <c:pt idx="7">
                  <c:v>79579849.769999996</c:v>
                </c:pt>
                <c:pt idx="8">
                  <c:v>407141980.31999999</c:v>
                </c:pt>
                <c:pt idx="9">
                  <c:v>105265260.29000002</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b="1">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86774630887022"/>
          <c:y val="0.19563900334086504"/>
          <c:w val="0.35003487626014751"/>
          <c:h val="0.56564141640288912"/>
        </c:manualLayout>
      </c:layout>
      <c:pieChart>
        <c:varyColors val="1"/>
        <c:ser>
          <c:idx val="0"/>
          <c:order val="0"/>
          <c:tx>
            <c:strRef>
              <c:f>三个地区方案三汇总!$AA$37</c:f>
              <c:strCache>
                <c:ptCount val="1"/>
                <c:pt idx="0">
                  <c:v>2030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70AD47">
                  <a:lumMod val="60000"/>
                  <a:lumOff val="40000"/>
                </a:srgbClr>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rgbClr val="FF0000"/>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rgbClr val="990099"/>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cat>
            <c:strRef>
              <c:f>三个地区方案三汇总!$X$38:$X$47</c:f>
              <c:strCache>
                <c:ptCount val="10"/>
                <c:pt idx="0">
                  <c:v>WET</c:v>
                </c:pt>
                <c:pt idx="1">
                  <c:v>ESP</c:v>
                </c:pt>
                <c:pt idx="2">
                  <c:v>WET+FGD</c:v>
                </c:pt>
                <c:pt idx="3">
                  <c:v>ESP+FGD</c:v>
                </c:pt>
                <c:pt idx="4">
                  <c:v>ESP+CFB</c:v>
                </c:pt>
                <c:pt idx="5">
                  <c:v>ESP+LNB</c:v>
                </c:pt>
                <c:pt idx="6">
                  <c:v>FGD+LNB</c:v>
                </c:pt>
                <c:pt idx="7">
                  <c:v>ESP+FGD+LNB</c:v>
                </c:pt>
                <c:pt idx="8">
                  <c:v>ESP+FGD+LNB+SCR</c:v>
                </c:pt>
                <c:pt idx="9">
                  <c:v>HED+FGD+LNB+SCR</c:v>
                </c:pt>
              </c:strCache>
            </c:strRef>
          </c:cat>
          <c:val>
            <c:numRef>
              <c:f>三个地区方案三汇总!$AA$38:$AA$47</c:f>
              <c:numCache>
                <c:formatCode>General</c:formatCode>
                <c:ptCount val="10"/>
                <c:pt idx="0">
                  <c:v>0</c:v>
                </c:pt>
                <c:pt idx="1">
                  <c:v>0</c:v>
                </c:pt>
                <c:pt idx="2">
                  <c:v>0</c:v>
                </c:pt>
                <c:pt idx="3">
                  <c:v>0</c:v>
                </c:pt>
                <c:pt idx="4">
                  <c:v>0</c:v>
                </c:pt>
                <c:pt idx="5">
                  <c:v>0</c:v>
                </c:pt>
                <c:pt idx="6">
                  <c:v>0</c:v>
                </c:pt>
                <c:pt idx="7">
                  <c:v>0</c:v>
                </c:pt>
                <c:pt idx="8">
                  <c:v>430621713.63999999</c:v>
                </c:pt>
                <c:pt idx="9">
                  <c:v>164385982.20999998</c:v>
                </c:pt>
              </c:numCache>
            </c:numRef>
          </c:val>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54885420905988913"/>
          <c:y val="8.8756052475560385E-2"/>
          <c:w val="0.43872122633770488"/>
          <c:h val="0.870416551644879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zero"/>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37219670460033"/>
          <c:y val="0.10921302074763024"/>
          <c:w val="0.45319234391859264"/>
          <c:h val="0.65315919990929161"/>
        </c:manualLayout>
      </c:layout>
      <c:barChart>
        <c:barDir val="col"/>
        <c:grouping val="stacked"/>
        <c:varyColors val="0"/>
        <c:ser>
          <c:idx val="0"/>
          <c:order val="0"/>
          <c:tx>
            <c:strRef>
              <c:f>三个地区方案三汇总!$X$4</c:f>
              <c:strCache>
                <c:ptCount val="1"/>
                <c:pt idx="0">
                  <c:v>GRATE       </c:v>
                </c:pt>
              </c:strCache>
            </c:strRef>
          </c:tx>
          <c:spPr>
            <a:solidFill>
              <a:schemeClr val="accent1"/>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三个地区方案三汇总!$AB$4:$AD$4</c:f>
              <c:numCache>
                <c:formatCode>General</c:formatCode>
                <c:ptCount val="3"/>
                <c:pt idx="0">
                  <c:v>1.7569156116507823E-2</c:v>
                </c:pt>
                <c:pt idx="1">
                  <c:v>1.4257426752147626E-2</c:v>
                </c:pt>
                <c:pt idx="2">
                  <c:v>0</c:v>
                </c:pt>
              </c:numCache>
            </c:numRef>
          </c:val>
        </c:ser>
        <c:ser>
          <c:idx val="1"/>
          <c:order val="1"/>
          <c:tx>
            <c:strRef>
              <c:f>三个地区方案三汇总!$X$5</c:f>
              <c:strCache>
                <c:ptCount val="1"/>
                <c:pt idx="0">
                  <c:v>Sub-Critical &lt;100MW</c:v>
                </c:pt>
              </c:strCache>
            </c:strRef>
          </c:tx>
          <c:spPr>
            <a:solidFill>
              <a:schemeClr val="accent2"/>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三个地区方案三汇总!$AB$5:$AD$5</c:f>
              <c:numCache>
                <c:formatCode>General</c:formatCode>
                <c:ptCount val="3"/>
                <c:pt idx="0">
                  <c:v>3.905185143879155E-2</c:v>
                </c:pt>
                <c:pt idx="1">
                  <c:v>1.6135997676141774E-2</c:v>
                </c:pt>
                <c:pt idx="2">
                  <c:v>0</c:v>
                </c:pt>
              </c:numCache>
            </c:numRef>
          </c:val>
        </c:ser>
        <c:ser>
          <c:idx val="2"/>
          <c:order val="2"/>
          <c:tx>
            <c:strRef>
              <c:f>三个地区方案三汇总!$X$6</c:f>
              <c:strCache>
                <c:ptCount val="1"/>
                <c:pt idx="0">
                  <c:v>Sub-Critical 100-300MW</c:v>
                </c:pt>
              </c:strCache>
            </c:strRef>
          </c:tx>
          <c:spPr>
            <a:solidFill>
              <a:schemeClr val="accent3"/>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三个地区方案三汇总!$AB$6:$AD$6</c:f>
              <c:numCache>
                <c:formatCode>General</c:formatCode>
                <c:ptCount val="3"/>
                <c:pt idx="0">
                  <c:v>4.5031467629762116E-2</c:v>
                </c:pt>
                <c:pt idx="1">
                  <c:v>3.4147572426846295E-2</c:v>
                </c:pt>
                <c:pt idx="2">
                  <c:v>2.1275053660537641E-2</c:v>
                </c:pt>
              </c:numCache>
            </c:numRef>
          </c:val>
        </c:ser>
        <c:ser>
          <c:idx val="3"/>
          <c:order val="3"/>
          <c:tx>
            <c:strRef>
              <c:f>三个地区方案三汇总!$X$7</c:f>
              <c:strCache>
                <c:ptCount val="1"/>
                <c:pt idx="0">
                  <c:v>Sub-Critical ≥300MW</c:v>
                </c:pt>
              </c:strCache>
            </c:strRef>
          </c:tx>
          <c:spPr>
            <a:solidFill>
              <a:schemeClr val="accent4"/>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三个地区方案三汇总!$AB$7:$AD$7</c:f>
              <c:numCache>
                <c:formatCode>General</c:formatCode>
                <c:ptCount val="3"/>
                <c:pt idx="0">
                  <c:v>0.51026160079154659</c:v>
                </c:pt>
                <c:pt idx="1">
                  <c:v>0.38693375740801983</c:v>
                </c:pt>
                <c:pt idx="2">
                  <c:v>0.26074494995897968</c:v>
                </c:pt>
              </c:numCache>
            </c:numRef>
          </c:val>
        </c:ser>
        <c:ser>
          <c:idx val="4"/>
          <c:order val="4"/>
          <c:tx>
            <c:strRef>
              <c:f>三个地区方案三汇总!$X$8</c:f>
              <c:strCache>
                <c:ptCount val="1"/>
                <c:pt idx="0">
                  <c:v>Super Critical</c:v>
                </c:pt>
              </c:strCache>
            </c:strRef>
          </c:tx>
          <c:spPr>
            <a:solidFill>
              <a:schemeClr val="accent5"/>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三个地区方案三汇总!$AB$8:$AD$8</c:f>
              <c:numCache>
                <c:formatCode>General</c:formatCode>
                <c:ptCount val="3"/>
                <c:pt idx="0">
                  <c:v>0.14280398883743703</c:v>
                </c:pt>
                <c:pt idx="1">
                  <c:v>0.10828893237492854</c:v>
                </c:pt>
                <c:pt idx="2">
                  <c:v>7.2454323263173068E-2</c:v>
                </c:pt>
              </c:numCache>
            </c:numRef>
          </c:val>
        </c:ser>
        <c:ser>
          <c:idx val="5"/>
          <c:order val="5"/>
          <c:tx>
            <c:strRef>
              <c:f>三个地区方案三汇总!$X$9</c:f>
              <c:strCache>
                <c:ptCount val="1"/>
                <c:pt idx="0">
                  <c:v>Ultra Super Critical</c:v>
                </c:pt>
              </c:strCache>
            </c:strRef>
          </c:tx>
          <c:spPr>
            <a:solidFill>
              <a:schemeClr val="accent6"/>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三个地区方案三汇总!$AB$9:$AD$9</c:f>
              <c:numCache>
                <c:formatCode>General</c:formatCode>
                <c:ptCount val="3"/>
                <c:pt idx="0">
                  <c:v>4.5342419761963987E-2</c:v>
                </c:pt>
                <c:pt idx="1">
                  <c:v>0.25807347526846874</c:v>
                </c:pt>
                <c:pt idx="2">
                  <c:v>0.22148779055532669</c:v>
                </c:pt>
              </c:numCache>
            </c:numRef>
          </c:val>
        </c:ser>
        <c:ser>
          <c:idx val="6"/>
          <c:order val="6"/>
          <c:tx>
            <c:strRef>
              <c:f>三个地区方案三汇总!$X$10</c:f>
              <c:strCache>
                <c:ptCount val="1"/>
                <c:pt idx="0">
                  <c:v>Fluidized Bed Combustion</c:v>
                </c:pt>
              </c:strCache>
            </c:strRef>
          </c:tx>
          <c:spPr>
            <a:solidFill>
              <a:schemeClr val="accent1">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三个地区方案三汇总!$AB$10:$AD$10</c:f>
              <c:numCache>
                <c:formatCode>General</c:formatCode>
                <c:ptCount val="3"/>
                <c:pt idx="0">
                  <c:v>2.6683373428838874E-2</c:v>
                </c:pt>
                <c:pt idx="1">
                  <c:v>2.1653643444173105E-2</c:v>
                </c:pt>
                <c:pt idx="2">
                  <c:v>0</c:v>
                </c:pt>
              </c:numCache>
            </c:numRef>
          </c:val>
        </c:ser>
        <c:ser>
          <c:idx val="7"/>
          <c:order val="7"/>
          <c:tx>
            <c:strRef>
              <c:f>三个地区方案三汇总!$X$11</c:f>
              <c:strCache>
                <c:ptCount val="1"/>
                <c:pt idx="0">
                  <c:v>IGCC</c:v>
                </c:pt>
              </c:strCache>
            </c:strRef>
          </c:tx>
          <c:spPr>
            <a:solidFill>
              <a:schemeClr val="accent2">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三个地区方案三汇总!$AB$11:$AD$11</c:f>
              <c:numCache>
                <c:formatCode>General</c:formatCode>
                <c:ptCount val="3"/>
                <c:pt idx="0">
                  <c:v>0</c:v>
                </c:pt>
                <c:pt idx="1">
                  <c:v>0</c:v>
                </c:pt>
                <c:pt idx="2">
                  <c:v>4.3217349866643093E-2</c:v>
                </c:pt>
              </c:numCache>
            </c:numRef>
          </c:val>
        </c:ser>
        <c:ser>
          <c:idx val="8"/>
          <c:order val="8"/>
          <c:tx>
            <c:strRef>
              <c:f>三个地区方案三汇总!$X$12</c:f>
              <c:strCache>
                <c:ptCount val="1"/>
                <c:pt idx="0">
                  <c:v>Oil-fired </c:v>
                </c:pt>
              </c:strCache>
            </c:strRef>
          </c:tx>
          <c:spPr>
            <a:solidFill>
              <a:schemeClr val="accent3">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三个地区方案三汇总!$AB$12:$AD$12</c:f>
              <c:numCache>
                <c:formatCode>General</c:formatCode>
                <c:ptCount val="3"/>
                <c:pt idx="0">
                  <c:v>1.6412703555605677E-2</c:v>
                </c:pt>
                <c:pt idx="1">
                  <c:v>0</c:v>
                </c:pt>
                <c:pt idx="2">
                  <c:v>0</c:v>
                </c:pt>
              </c:numCache>
            </c:numRef>
          </c:val>
        </c:ser>
        <c:ser>
          <c:idx val="9"/>
          <c:order val="9"/>
          <c:tx>
            <c:strRef>
              <c:f>三个地区方案三汇总!$X$13</c:f>
              <c:strCache>
                <c:ptCount val="1"/>
                <c:pt idx="0">
                  <c:v>Gas-fired  </c:v>
                </c:pt>
              </c:strCache>
            </c:strRef>
          </c:tx>
          <c:spPr>
            <a:solidFill>
              <a:schemeClr val="accent4">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三个地区方案三汇总!$AB$13:$AD$13</c:f>
              <c:numCache>
                <c:formatCode>General</c:formatCode>
                <c:ptCount val="3"/>
                <c:pt idx="0">
                  <c:v>6.5234968101140711E-2</c:v>
                </c:pt>
                <c:pt idx="1">
                  <c:v>5.2938386636954292E-2</c:v>
                </c:pt>
                <c:pt idx="2">
                  <c:v>3.8365355731007668E-2</c:v>
                </c:pt>
              </c:numCache>
            </c:numRef>
          </c:val>
        </c:ser>
        <c:ser>
          <c:idx val="10"/>
          <c:order val="10"/>
          <c:tx>
            <c:strRef>
              <c:f>三个地区方案三汇总!$X$14</c:f>
              <c:strCache>
                <c:ptCount val="1"/>
                <c:pt idx="0">
                  <c:v>Nuclear </c:v>
                </c:pt>
              </c:strCache>
            </c:strRef>
          </c:tx>
          <c:spPr>
            <a:solidFill>
              <a:schemeClr val="accent5">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三个地区方案三汇总!$AB$14:$AD$14</c:f>
              <c:numCache>
                <c:formatCode>General</c:formatCode>
                <c:ptCount val="3"/>
                <c:pt idx="0">
                  <c:v>4.7480428138921227E-2</c:v>
                </c:pt>
                <c:pt idx="1">
                  <c:v>5.8253443683154708E-2</c:v>
                </c:pt>
                <c:pt idx="2">
                  <c:v>0.10300156133103262</c:v>
                </c:pt>
              </c:numCache>
            </c:numRef>
          </c:val>
        </c:ser>
        <c:ser>
          <c:idx val="11"/>
          <c:order val="11"/>
          <c:tx>
            <c:strRef>
              <c:f>三个地区方案三汇总!$X$15</c:f>
              <c:strCache>
                <c:ptCount val="1"/>
                <c:pt idx="0">
                  <c:v>Hydro </c:v>
                </c:pt>
              </c:strCache>
            </c:strRef>
          </c:tx>
          <c:spPr>
            <a:solidFill>
              <a:schemeClr val="accent6">
                <a:lumMod val="6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三个地区方案三汇总!$AB$15:$AD$15</c:f>
              <c:numCache>
                <c:formatCode>General</c:formatCode>
                <c:ptCount val="3"/>
                <c:pt idx="0">
                  <c:v>3.9432417713401655E-2</c:v>
                </c:pt>
                <c:pt idx="1">
                  <c:v>4.1569052147139067E-2</c:v>
                </c:pt>
                <c:pt idx="2">
                  <c:v>5.0651402869956688E-2</c:v>
                </c:pt>
              </c:numCache>
            </c:numRef>
          </c:val>
        </c:ser>
        <c:ser>
          <c:idx val="12"/>
          <c:order val="12"/>
          <c:tx>
            <c:strRef>
              <c:f>三个地区方案三汇总!$X$16</c:f>
              <c:strCache>
                <c:ptCount val="1"/>
                <c:pt idx="0">
                  <c:v>Wind </c:v>
                </c:pt>
              </c:strCache>
            </c:strRef>
          </c:tx>
          <c:spPr>
            <a:solidFill>
              <a:schemeClr val="accent1">
                <a:lumMod val="80000"/>
                <a:lumOff val="2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三个地区方案三汇总!$AB$16:$AD$16</c:f>
              <c:numCache>
                <c:formatCode>General</c:formatCode>
                <c:ptCount val="3"/>
                <c:pt idx="0">
                  <c:v>4.2646630677302504E-3</c:v>
                </c:pt>
                <c:pt idx="1">
                  <c:v>7.690836772205346E-3</c:v>
                </c:pt>
                <c:pt idx="2">
                  <c:v>0.18876536048859588</c:v>
                </c:pt>
              </c:numCache>
            </c:numRef>
          </c:val>
        </c:ser>
        <c:ser>
          <c:idx val="13"/>
          <c:order val="13"/>
          <c:tx>
            <c:strRef>
              <c:f>三个地区方案三汇总!$X$17</c:f>
              <c:strCache>
                <c:ptCount val="1"/>
                <c:pt idx="0">
                  <c:v>Solar </c:v>
                </c:pt>
              </c:strCache>
            </c:strRef>
          </c:tx>
          <c:spPr>
            <a:solidFill>
              <a:schemeClr val="accent2">
                <a:lumMod val="80000"/>
                <a:lumOff val="2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三个地区方案三汇总!$AB$17:$AD$17</c:f>
              <c:numCache>
                <c:formatCode>General</c:formatCode>
                <c:ptCount val="3"/>
                <c:pt idx="0">
                  <c:v>7.6850977764828492E-5</c:v>
                </c:pt>
                <c:pt idx="1">
                  <c:v>5.7475409821356356E-5</c:v>
                </c:pt>
                <c:pt idx="2">
                  <c:v>3.6852274747957701E-5</c:v>
                </c:pt>
              </c:numCache>
            </c:numRef>
          </c:val>
        </c:ser>
        <c:ser>
          <c:idx val="14"/>
          <c:order val="14"/>
          <c:tx>
            <c:strRef>
              <c:f>三个地区方案三汇总!$X$18</c:f>
              <c:strCache>
                <c:ptCount val="1"/>
                <c:pt idx="0">
                  <c:v>Biomass </c:v>
                </c:pt>
              </c:strCache>
            </c:strRef>
          </c:tx>
          <c:spPr>
            <a:solidFill>
              <a:schemeClr val="accent3">
                <a:lumMod val="80000"/>
                <a:lumOff val="20000"/>
              </a:schemeClr>
            </a:solidFill>
            <a:ln>
              <a:noFill/>
            </a:ln>
            <a:effectLst/>
          </c:spPr>
          <c:invertIfNegative val="0"/>
          <c:cat>
            <c:numRef>
              <c:f>三个地区方案三汇总!$AB$3:$AD$3</c:f>
              <c:numCache>
                <c:formatCode>General</c:formatCode>
                <c:ptCount val="3"/>
                <c:pt idx="0">
                  <c:v>2010</c:v>
                </c:pt>
                <c:pt idx="1">
                  <c:v>2017</c:v>
                </c:pt>
                <c:pt idx="2">
                  <c:v>2030</c:v>
                </c:pt>
              </c:numCache>
            </c:numRef>
          </c:cat>
          <c:val>
            <c:numRef>
              <c:f>三个地区方案三汇总!$AB$18:$AD$18</c:f>
              <c:numCache>
                <c:formatCode>General</c:formatCode>
                <c:ptCount val="3"/>
                <c:pt idx="0">
                  <c:v>3.5411044058781545E-4</c:v>
                </c:pt>
                <c:pt idx="1">
                  <c:v>0</c:v>
                </c:pt>
                <c:pt idx="2">
                  <c:v>0</c:v>
                </c:pt>
              </c:numCache>
            </c:numRef>
          </c:val>
        </c:ser>
        <c:dLbls>
          <c:showLegendKey val="0"/>
          <c:showVal val="0"/>
          <c:showCatName val="0"/>
          <c:showSerName val="0"/>
          <c:showPercent val="0"/>
          <c:showBubbleSize val="0"/>
        </c:dLbls>
        <c:gapWidth val="150"/>
        <c:overlap val="100"/>
        <c:axId val="725108864"/>
        <c:axId val="725109256"/>
      </c:barChart>
      <c:catAx>
        <c:axId val="7251088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25109256"/>
        <c:crosses val="autoZero"/>
        <c:auto val="1"/>
        <c:lblAlgn val="ctr"/>
        <c:lblOffset val="100"/>
        <c:noMultiLvlLbl val="0"/>
      </c:catAx>
      <c:valAx>
        <c:axId val="725109256"/>
        <c:scaling>
          <c:orientation val="minMax"/>
          <c:max val="1"/>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ltLang="zh-CN" sz="1800" b="1">
                    <a:solidFill>
                      <a:schemeClr val="tx1"/>
                    </a:solidFill>
                  </a:rPr>
                  <a:t>Power generation</a:t>
                </a:r>
                <a:r>
                  <a:rPr lang="en-US" altLang="zh-CN" sz="1800" b="1" baseline="0">
                    <a:solidFill>
                      <a:schemeClr val="tx1"/>
                    </a:solidFill>
                  </a:rPr>
                  <a:t> share</a:t>
                </a:r>
                <a:endParaRPr lang="zh-CN" sz="1800" b="1">
                  <a:solidFill>
                    <a:schemeClr val="tx1"/>
                  </a:solidFill>
                </a:endParaRPr>
              </a:p>
            </c:rich>
          </c:tx>
          <c:layout>
            <c:manualLayout>
              <c:xMode val="edge"/>
              <c:yMode val="edge"/>
              <c:x val="7.9414500980631936E-2"/>
              <c:y val="0.12069979931206311"/>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25108864"/>
        <c:crosses val="autoZero"/>
        <c:crossBetween val="between"/>
      </c:valAx>
      <c:spPr>
        <a:noFill/>
        <a:ln>
          <a:noFill/>
        </a:ln>
        <a:effectLst/>
      </c:spPr>
    </c:plotArea>
    <c:legend>
      <c:legendPos val="r"/>
      <c:layout>
        <c:manualLayout>
          <c:xMode val="edge"/>
          <c:yMode val="edge"/>
          <c:x val="0.69818758169358475"/>
          <c:y val="4.9097446609317344E-3"/>
          <c:w val="0.23284397373456769"/>
          <c:h val="0.9178150358809716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工作表2!$D$1</c:f>
              <c:strCache>
                <c:ptCount val="1"/>
                <c:pt idx="0">
                  <c:v>2012 PM2.5 monitoring value</c:v>
                </c:pt>
              </c:strCache>
            </c:strRef>
          </c:tx>
          <c:spPr>
            <a:solidFill>
              <a:schemeClr val="accent1"/>
            </a:solidFill>
            <a:ln>
              <a:noFill/>
            </a:ln>
            <a:effectLst/>
          </c:spPr>
          <c:invertIfNegative val="0"/>
          <c:cat>
            <c:strRef>
              <c:f>工作表2!$B$2:$B$5</c:f>
              <c:strCache>
                <c:ptCount val="4"/>
                <c:pt idx="0">
                  <c:v>Beijing</c:v>
                </c:pt>
                <c:pt idx="1">
                  <c:v>Tianjin</c:v>
                </c:pt>
                <c:pt idx="2">
                  <c:v>Hebei</c:v>
                </c:pt>
                <c:pt idx="3">
                  <c:v>JJJ</c:v>
                </c:pt>
              </c:strCache>
            </c:strRef>
          </c:cat>
          <c:val>
            <c:numRef>
              <c:f>工作表2!$D$2:$D$5</c:f>
              <c:numCache>
                <c:formatCode>General</c:formatCode>
                <c:ptCount val="4"/>
                <c:pt idx="0">
                  <c:v>89.5</c:v>
                </c:pt>
                <c:pt idx="1">
                  <c:v>96</c:v>
                </c:pt>
                <c:pt idx="2">
                  <c:v>108.4</c:v>
                </c:pt>
                <c:pt idx="3">
                  <c:v>106</c:v>
                </c:pt>
              </c:numCache>
            </c:numRef>
          </c:val>
        </c:ser>
        <c:ser>
          <c:idx val="1"/>
          <c:order val="1"/>
          <c:tx>
            <c:strRef>
              <c:f>工作表2!$E$1</c:f>
              <c:strCache>
                <c:ptCount val="1"/>
                <c:pt idx="0">
                  <c:v>2017 PM2.5 predicted value </c:v>
                </c:pt>
              </c:strCache>
            </c:strRef>
          </c:tx>
          <c:spPr>
            <a:solidFill>
              <a:schemeClr val="accent2"/>
            </a:solidFill>
            <a:ln>
              <a:noFill/>
            </a:ln>
            <a:effectLst/>
          </c:spPr>
          <c:invertIfNegative val="0"/>
          <c:cat>
            <c:strRef>
              <c:f>工作表2!$B$2:$B$5</c:f>
              <c:strCache>
                <c:ptCount val="4"/>
                <c:pt idx="0">
                  <c:v>Beijing</c:v>
                </c:pt>
                <c:pt idx="1">
                  <c:v>Tianjin</c:v>
                </c:pt>
                <c:pt idx="2">
                  <c:v>Hebei</c:v>
                </c:pt>
                <c:pt idx="3">
                  <c:v>JJJ</c:v>
                </c:pt>
              </c:strCache>
            </c:strRef>
          </c:cat>
          <c:val>
            <c:numRef>
              <c:f>工作表2!$E$2:$E$5</c:f>
              <c:numCache>
                <c:formatCode>General</c:formatCode>
                <c:ptCount val="4"/>
                <c:pt idx="0">
                  <c:v>65.3</c:v>
                </c:pt>
                <c:pt idx="1">
                  <c:v>80.2</c:v>
                </c:pt>
                <c:pt idx="2">
                  <c:v>74.2</c:v>
                </c:pt>
                <c:pt idx="3">
                  <c:v>75.599999999999994</c:v>
                </c:pt>
              </c:numCache>
            </c:numRef>
          </c:val>
        </c:ser>
        <c:dLbls>
          <c:showLegendKey val="0"/>
          <c:showVal val="0"/>
          <c:showCatName val="0"/>
          <c:showSerName val="0"/>
          <c:showPercent val="0"/>
          <c:showBubbleSize val="0"/>
        </c:dLbls>
        <c:gapWidth val="219"/>
        <c:overlap val="-27"/>
        <c:axId val="756278992"/>
        <c:axId val="756279384"/>
      </c:barChart>
      <c:catAx>
        <c:axId val="75627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charset="0"/>
                <a:ea typeface="Times New Roman" charset="0"/>
                <a:cs typeface="Times New Roman" charset="0"/>
              </a:defRPr>
            </a:pPr>
            <a:endParaRPr lang="en-US"/>
          </a:p>
        </c:txPr>
        <c:crossAx val="756279384"/>
        <c:crosses val="autoZero"/>
        <c:auto val="1"/>
        <c:lblAlgn val="ctr"/>
        <c:lblOffset val="100"/>
        <c:noMultiLvlLbl val="0"/>
      </c:catAx>
      <c:valAx>
        <c:axId val="756279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Times New Roman" charset="0"/>
                    <a:ea typeface="Times New Roman" charset="0"/>
                    <a:cs typeface="Times New Roman" charset="0"/>
                  </a:defRPr>
                </a:pPr>
                <a:r>
                  <a:rPr lang="en-US" sz="1050"/>
                  <a:t>PM2.5 concentraton (</a:t>
                </a:r>
                <a:r>
                  <a:rPr lang="el-GR" sz="1050"/>
                  <a:t>μg/m3</a:t>
                </a:r>
                <a:r>
                  <a:rPr lang="en-US" sz="1050"/>
                  <a:t>)</a:t>
                </a:r>
                <a:endParaRPr lang="zh-CN" sz="105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charset="0"/>
                <a:ea typeface="Times New Roman" charset="0"/>
                <a:cs typeface="Times New Roman" charset="0"/>
              </a:defRPr>
            </a:pPr>
            <a:endParaRPr lang="en-US"/>
          </a:p>
        </c:txPr>
        <c:crossAx val="75627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charset="0"/>
              <a:ea typeface="Times New Roman" charset="0"/>
              <a:cs typeface="Times New Roman" charset="0"/>
            </a:defRPr>
          </a:pPr>
          <a:endParaRPr lang="en-US"/>
        </a:p>
      </c:txPr>
    </c:legend>
    <c:plotVisOnly val="1"/>
    <c:dispBlanksAs val="gap"/>
    <c:showDLblsOverMax val="0"/>
  </c:chart>
  <c:spPr>
    <a:solidFill>
      <a:srgbClr val="FFFFFF"/>
    </a:solidFill>
    <a:ln>
      <a:solidFill>
        <a:srgbClr val="808080"/>
      </a:solidFill>
    </a:ln>
    <a:effectLst/>
  </c:spPr>
  <c:txPr>
    <a:bodyPr/>
    <a:lstStyle/>
    <a:p>
      <a:pPr>
        <a:defRPr>
          <a:solidFill>
            <a:schemeClr val="tx1"/>
          </a:solidFill>
          <a:latin typeface="Times New Roman" charset="0"/>
          <a:ea typeface="Times New Roman" charset="0"/>
          <a:cs typeface="Times New Roman"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Times New Roman" charset="0"/>
                <a:ea typeface="Times New Roman" charset="0"/>
                <a:cs typeface="Times New Roman" charset="0"/>
              </a:defRPr>
            </a:pPr>
            <a:r>
              <a:rPr lang="en-US" altLang="zh-CN" sz="1800" b="1" dirty="0" smtClean="0">
                <a:solidFill>
                  <a:srgbClr val="0000FF"/>
                </a:solidFill>
              </a:rPr>
              <a:t>Emissions</a:t>
            </a:r>
            <a:endParaRPr lang="en-US" altLang="zh-CN" sz="1800" b="1" dirty="0">
              <a:solidFill>
                <a:srgbClr val="0000FF"/>
              </a:solidFill>
            </a:endParaRPr>
          </a:p>
        </c:rich>
      </c:tx>
      <c:layout>
        <c:manualLayout>
          <c:xMode val="edge"/>
          <c:yMode val="edge"/>
          <c:x val="0.27342371068033"/>
          <c:y val="1.4326758003195883E-2"/>
        </c:manualLayout>
      </c:layout>
      <c:overlay val="0"/>
      <c:spPr>
        <a:noFill/>
        <a:ln>
          <a:noFill/>
        </a:ln>
        <a:effectLst/>
      </c:spPr>
    </c:title>
    <c:autoTitleDeleted val="0"/>
    <c:plotArea>
      <c:layout/>
      <c:barChart>
        <c:barDir val="bar"/>
        <c:grouping val="stacked"/>
        <c:varyColors val="0"/>
        <c:ser>
          <c:idx val="0"/>
          <c:order val="0"/>
          <c:tx>
            <c:strRef>
              <c:f>工作表2!$C$9</c:f>
              <c:strCache>
                <c:ptCount val="1"/>
                <c:pt idx="0">
                  <c:v>Beijing</c:v>
                </c:pt>
              </c:strCache>
            </c:strRef>
          </c:tx>
          <c:spPr>
            <a:solidFill>
              <a:schemeClr val="accent1"/>
            </a:solidFill>
            <a:ln>
              <a:noFill/>
            </a:ln>
            <a:effectLst/>
          </c:spPr>
          <c:invertIfNegative val="0"/>
          <c:cat>
            <c:multiLvlStrRef>
              <c:f>工作表2!$A$10:$B$19</c:f>
              <c:multiLvlStrCache>
                <c:ptCount val="10"/>
                <c:lvl>
                  <c:pt idx="0">
                    <c:v>2012</c:v>
                  </c:pt>
                  <c:pt idx="1">
                    <c:v>2017</c:v>
                  </c:pt>
                  <c:pt idx="2">
                    <c:v>2012</c:v>
                  </c:pt>
                  <c:pt idx="3">
                    <c:v>2017</c:v>
                  </c:pt>
                  <c:pt idx="4">
                    <c:v>2012</c:v>
                  </c:pt>
                  <c:pt idx="5">
                    <c:v>2017</c:v>
                  </c:pt>
                  <c:pt idx="6">
                    <c:v>2012</c:v>
                  </c:pt>
                  <c:pt idx="7">
                    <c:v>2017</c:v>
                  </c:pt>
                  <c:pt idx="8">
                    <c:v>2012</c:v>
                  </c:pt>
                  <c:pt idx="9">
                    <c:v>2017</c:v>
                  </c:pt>
                </c:lvl>
                <c:lvl>
                  <c:pt idx="0">
                    <c:v>NH3 Emission/kt</c:v>
                  </c:pt>
                  <c:pt idx="2">
                    <c:v>PM2.5 Emission/kt</c:v>
                  </c:pt>
                  <c:pt idx="4">
                    <c:v>SO2 Emission/kt</c:v>
                  </c:pt>
                  <c:pt idx="6">
                    <c:v>VOC Emission/kt</c:v>
                  </c:pt>
                  <c:pt idx="8">
                    <c:v>NOx Emission/kt</c:v>
                  </c:pt>
                </c:lvl>
              </c:multiLvlStrCache>
            </c:multiLvlStrRef>
          </c:cat>
          <c:val>
            <c:numRef>
              <c:f>工作表2!$C$10:$C$19</c:f>
              <c:numCache>
                <c:formatCode>General</c:formatCode>
                <c:ptCount val="10"/>
                <c:pt idx="0">
                  <c:v>52.18</c:v>
                </c:pt>
                <c:pt idx="1">
                  <c:v>55.83</c:v>
                </c:pt>
                <c:pt idx="2">
                  <c:v>62.68</c:v>
                </c:pt>
                <c:pt idx="3">
                  <c:v>50.54</c:v>
                </c:pt>
                <c:pt idx="4">
                  <c:v>184.15</c:v>
                </c:pt>
                <c:pt idx="5">
                  <c:v>146.73999999999998</c:v>
                </c:pt>
                <c:pt idx="6">
                  <c:v>358.83</c:v>
                </c:pt>
                <c:pt idx="7">
                  <c:v>340.14000000000021</c:v>
                </c:pt>
                <c:pt idx="8">
                  <c:v>398.44</c:v>
                </c:pt>
                <c:pt idx="9">
                  <c:v>319.0899999999998</c:v>
                </c:pt>
              </c:numCache>
            </c:numRef>
          </c:val>
        </c:ser>
        <c:ser>
          <c:idx val="1"/>
          <c:order val="1"/>
          <c:tx>
            <c:strRef>
              <c:f>工作表2!$D$9</c:f>
              <c:strCache>
                <c:ptCount val="1"/>
                <c:pt idx="0">
                  <c:v>Tianjin</c:v>
                </c:pt>
              </c:strCache>
            </c:strRef>
          </c:tx>
          <c:spPr>
            <a:solidFill>
              <a:schemeClr val="accent2"/>
            </a:solidFill>
            <a:ln>
              <a:noFill/>
            </a:ln>
            <a:effectLst/>
          </c:spPr>
          <c:invertIfNegative val="0"/>
          <c:cat>
            <c:multiLvlStrRef>
              <c:f>工作表2!$A$10:$B$19</c:f>
              <c:multiLvlStrCache>
                <c:ptCount val="10"/>
                <c:lvl>
                  <c:pt idx="0">
                    <c:v>2012</c:v>
                  </c:pt>
                  <c:pt idx="1">
                    <c:v>2017</c:v>
                  </c:pt>
                  <c:pt idx="2">
                    <c:v>2012</c:v>
                  </c:pt>
                  <c:pt idx="3">
                    <c:v>2017</c:v>
                  </c:pt>
                  <c:pt idx="4">
                    <c:v>2012</c:v>
                  </c:pt>
                  <c:pt idx="5">
                    <c:v>2017</c:v>
                  </c:pt>
                  <c:pt idx="6">
                    <c:v>2012</c:v>
                  </c:pt>
                  <c:pt idx="7">
                    <c:v>2017</c:v>
                  </c:pt>
                  <c:pt idx="8">
                    <c:v>2012</c:v>
                  </c:pt>
                  <c:pt idx="9">
                    <c:v>2017</c:v>
                  </c:pt>
                </c:lvl>
                <c:lvl>
                  <c:pt idx="0">
                    <c:v>NH3 Emission/kt</c:v>
                  </c:pt>
                  <c:pt idx="2">
                    <c:v>PM2.5 Emission/kt</c:v>
                  </c:pt>
                  <c:pt idx="4">
                    <c:v>SO2 Emission/kt</c:v>
                  </c:pt>
                  <c:pt idx="6">
                    <c:v>VOC Emission/kt</c:v>
                  </c:pt>
                  <c:pt idx="8">
                    <c:v>NOx Emission/kt</c:v>
                  </c:pt>
                </c:lvl>
              </c:multiLvlStrCache>
            </c:multiLvlStrRef>
          </c:cat>
          <c:val>
            <c:numRef>
              <c:f>工作表2!$D$10:$D$19</c:f>
              <c:numCache>
                <c:formatCode>General</c:formatCode>
                <c:ptCount val="10"/>
                <c:pt idx="0">
                  <c:v>45.41</c:v>
                </c:pt>
                <c:pt idx="1">
                  <c:v>48.59</c:v>
                </c:pt>
                <c:pt idx="2">
                  <c:v>113.44000000000005</c:v>
                </c:pt>
                <c:pt idx="3">
                  <c:v>83.07</c:v>
                </c:pt>
                <c:pt idx="4">
                  <c:v>287.57</c:v>
                </c:pt>
                <c:pt idx="5">
                  <c:v>168.10999999999999</c:v>
                </c:pt>
                <c:pt idx="6">
                  <c:v>297.39999999999981</c:v>
                </c:pt>
                <c:pt idx="7">
                  <c:v>278.89999999999981</c:v>
                </c:pt>
                <c:pt idx="8">
                  <c:v>387.78999999999979</c:v>
                </c:pt>
                <c:pt idx="9">
                  <c:v>239.16</c:v>
                </c:pt>
              </c:numCache>
            </c:numRef>
          </c:val>
        </c:ser>
        <c:ser>
          <c:idx val="2"/>
          <c:order val="2"/>
          <c:tx>
            <c:strRef>
              <c:f>工作表2!$E$9</c:f>
              <c:strCache>
                <c:ptCount val="1"/>
                <c:pt idx="0">
                  <c:v>Hebei</c:v>
                </c:pt>
              </c:strCache>
            </c:strRef>
          </c:tx>
          <c:spPr>
            <a:solidFill>
              <a:schemeClr val="accent3"/>
            </a:solidFill>
            <a:ln>
              <a:noFill/>
            </a:ln>
            <a:effectLst/>
          </c:spPr>
          <c:invertIfNegative val="0"/>
          <c:cat>
            <c:multiLvlStrRef>
              <c:f>工作表2!$A$10:$B$19</c:f>
              <c:multiLvlStrCache>
                <c:ptCount val="10"/>
                <c:lvl>
                  <c:pt idx="0">
                    <c:v>2012</c:v>
                  </c:pt>
                  <c:pt idx="1">
                    <c:v>2017</c:v>
                  </c:pt>
                  <c:pt idx="2">
                    <c:v>2012</c:v>
                  </c:pt>
                  <c:pt idx="3">
                    <c:v>2017</c:v>
                  </c:pt>
                  <c:pt idx="4">
                    <c:v>2012</c:v>
                  </c:pt>
                  <c:pt idx="5">
                    <c:v>2017</c:v>
                  </c:pt>
                  <c:pt idx="6">
                    <c:v>2012</c:v>
                  </c:pt>
                  <c:pt idx="7">
                    <c:v>2017</c:v>
                  </c:pt>
                  <c:pt idx="8">
                    <c:v>2012</c:v>
                  </c:pt>
                  <c:pt idx="9">
                    <c:v>2017</c:v>
                  </c:pt>
                </c:lvl>
                <c:lvl>
                  <c:pt idx="0">
                    <c:v>NH3 Emission/kt</c:v>
                  </c:pt>
                  <c:pt idx="2">
                    <c:v>PM2.5 Emission/kt</c:v>
                  </c:pt>
                  <c:pt idx="4">
                    <c:v>SO2 Emission/kt</c:v>
                  </c:pt>
                  <c:pt idx="6">
                    <c:v>VOC Emission/kt</c:v>
                  </c:pt>
                  <c:pt idx="8">
                    <c:v>NOx Emission/kt</c:v>
                  </c:pt>
                </c:lvl>
              </c:multiLvlStrCache>
            </c:multiLvlStrRef>
          </c:cat>
          <c:val>
            <c:numRef>
              <c:f>工作表2!$E$10:$E$19</c:f>
              <c:numCache>
                <c:formatCode>General</c:formatCode>
                <c:ptCount val="10"/>
                <c:pt idx="0">
                  <c:v>627.47</c:v>
                </c:pt>
                <c:pt idx="1">
                  <c:v>671.4</c:v>
                </c:pt>
                <c:pt idx="2">
                  <c:v>861.92</c:v>
                </c:pt>
                <c:pt idx="3">
                  <c:v>653.87</c:v>
                </c:pt>
                <c:pt idx="4">
                  <c:v>1085.5899999999999</c:v>
                </c:pt>
                <c:pt idx="5">
                  <c:v>731.57</c:v>
                </c:pt>
                <c:pt idx="6">
                  <c:v>1349.55</c:v>
                </c:pt>
                <c:pt idx="7">
                  <c:v>1140.6899999999998</c:v>
                </c:pt>
                <c:pt idx="8">
                  <c:v>1589.87</c:v>
                </c:pt>
                <c:pt idx="9">
                  <c:v>1172.1899999999998</c:v>
                </c:pt>
              </c:numCache>
            </c:numRef>
          </c:val>
        </c:ser>
        <c:dLbls>
          <c:showLegendKey val="0"/>
          <c:showVal val="0"/>
          <c:showCatName val="0"/>
          <c:showSerName val="0"/>
          <c:showPercent val="0"/>
          <c:showBubbleSize val="0"/>
        </c:dLbls>
        <c:gapWidth val="150"/>
        <c:overlap val="100"/>
        <c:axId val="756280168"/>
        <c:axId val="899060504"/>
      </c:barChart>
      <c:catAx>
        <c:axId val="756280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charset="0"/>
                <a:ea typeface="Times New Roman" charset="0"/>
                <a:cs typeface="Times New Roman" charset="0"/>
              </a:defRPr>
            </a:pPr>
            <a:endParaRPr lang="en-US"/>
          </a:p>
        </c:txPr>
        <c:crossAx val="899060504"/>
        <c:crosses val="autoZero"/>
        <c:auto val="1"/>
        <c:lblAlgn val="ctr"/>
        <c:lblOffset val="100"/>
        <c:noMultiLvlLbl val="0"/>
      </c:catAx>
      <c:valAx>
        <c:axId val="899060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charset="0"/>
                <a:ea typeface="Times New Roman" charset="0"/>
                <a:cs typeface="Times New Roman" charset="0"/>
              </a:defRPr>
            </a:pPr>
            <a:endParaRPr lang="en-US"/>
          </a:p>
        </c:txPr>
        <c:crossAx val="756280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Times New Roman" charset="0"/>
              <a:ea typeface="Times New Roman" charset="0"/>
              <a:cs typeface="Times New Roman" charset="0"/>
            </a:defRPr>
          </a:pPr>
          <a:endParaRPr lang="en-US"/>
        </a:p>
      </c:txPr>
    </c:legend>
    <c:plotVisOnly val="1"/>
    <c:dispBlanksAs val="gap"/>
    <c:showDLblsOverMax val="0"/>
  </c:chart>
  <c:spPr>
    <a:gradFill flip="none" rotWithShape="1">
      <a:gsLst>
        <a:gs pos="0">
          <a:srgbClr val="BBE0E3">
            <a:lumMod val="0"/>
            <a:lumOff val="100000"/>
          </a:srgbClr>
        </a:gs>
        <a:gs pos="35000">
          <a:srgbClr val="BBE0E3">
            <a:lumMod val="0"/>
            <a:lumOff val="100000"/>
          </a:srgbClr>
        </a:gs>
        <a:gs pos="100000">
          <a:srgbClr val="BBE0E3">
            <a:lumMod val="100000"/>
          </a:srgbClr>
        </a:gs>
      </a:gsLst>
      <a:path path="circle">
        <a:fillToRect l="50000" t="-80000" r="50000" b="180000"/>
      </a:path>
      <a:tileRect/>
    </a:gradFill>
    <a:ln>
      <a:noFill/>
    </a:ln>
    <a:effectLst/>
  </c:spPr>
  <c:txPr>
    <a:bodyPr/>
    <a:lstStyle/>
    <a:p>
      <a:pPr>
        <a:defRPr sz="1000">
          <a:solidFill>
            <a:schemeClr val="tx1"/>
          </a:solidFill>
          <a:latin typeface="Times New Roman" charset="0"/>
          <a:ea typeface="Times New Roman" charset="0"/>
          <a:cs typeface="Times New Roman" charset="0"/>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2.wmf"/></Relationships>
</file>

<file path=ppt/drawings/drawing1.xml><?xml version="1.0" encoding="utf-8"?>
<c:userShapes xmlns:c="http://schemas.openxmlformats.org/drawingml/2006/chart">
  <cdr:relSizeAnchor xmlns:cdr="http://schemas.openxmlformats.org/drawingml/2006/chartDrawing">
    <cdr:from>
      <cdr:x>0.03544</cdr:x>
      <cdr:y>0</cdr:y>
    </cdr:from>
    <cdr:to>
      <cdr:x>1</cdr:x>
      <cdr:y>0.12871</cdr:y>
    </cdr:to>
    <cdr:sp macro="" textlink="">
      <cdr:nvSpPr>
        <cdr:cNvPr id="2" name="文本框 6"/>
        <cdr:cNvSpPr txBox="1"/>
      </cdr:nvSpPr>
      <cdr:spPr>
        <a:xfrm xmlns:a="http://schemas.openxmlformats.org/drawingml/2006/main">
          <a:off x="1179914" y="-76200"/>
          <a:ext cx="532756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ctr" rtl="0" fontAlgn="base">
            <a:spcBef>
              <a:spcPct val="0"/>
            </a:spcBef>
            <a:spcAft>
              <a:spcPct val="0"/>
            </a:spcAft>
            <a:defRPr kern="1200">
              <a:solidFill>
                <a:srgbClr val="000000"/>
              </a:solidFill>
              <a:latin typeface="Arial" charset="0"/>
              <a:ea typeface="黑体"/>
              <a:cs typeface="黑体"/>
            </a:defRPr>
          </a:lvl1pPr>
          <a:lvl2pPr marL="457200" algn="ctr" rtl="0" fontAlgn="base">
            <a:spcBef>
              <a:spcPct val="0"/>
            </a:spcBef>
            <a:spcAft>
              <a:spcPct val="0"/>
            </a:spcAft>
            <a:defRPr kern="1200">
              <a:solidFill>
                <a:srgbClr val="000000"/>
              </a:solidFill>
              <a:latin typeface="Arial" charset="0"/>
              <a:ea typeface="黑体"/>
              <a:cs typeface="黑体"/>
            </a:defRPr>
          </a:lvl2pPr>
          <a:lvl3pPr marL="914400" algn="ctr" rtl="0" fontAlgn="base">
            <a:spcBef>
              <a:spcPct val="0"/>
            </a:spcBef>
            <a:spcAft>
              <a:spcPct val="0"/>
            </a:spcAft>
            <a:defRPr kern="1200">
              <a:solidFill>
                <a:srgbClr val="000000"/>
              </a:solidFill>
              <a:latin typeface="Arial" charset="0"/>
              <a:ea typeface="黑体"/>
              <a:cs typeface="黑体"/>
            </a:defRPr>
          </a:lvl3pPr>
          <a:lvl4pPr marL="1371600" algn="ctr" rtl="0" fontAlgn="base">
            <a:spcBef>
              <a:spcPct val="0"/>
            </a:spcBef>
            <a:spcAft>
              <a:spcPct val="0"/>
            </a:spcAft>
            <a:defRPr kern="1200">
              <a:solidFill>
                <a:srgbClr val="000000"/>
              </a:solidFill>
              <a:latin typeface="Arial" charset="0"/>
              <a:ea typeface="黑体"/>
              <a:cs typeface="黑体"/>
            </a:defRPr>
          </a:lvl4pPr>
          <a:lvl5pPr marL="1828800" algn="ctr" rtl="0" fontAlgn="base">
            <a:spcBef>
              <a:spcPct val="0"/>
            </a:spcBef>
            <a:spcAft>
              <a:spcPct val="0"/>
            </a:spcAft>
            <a:defRPr kern="1200">
              <a:solidFill>
                <a:srgbClr val="000000"/>
              </a:solidFill>
              <a:latin typeface="Arial" charset="0"/>
              <a:ea typeface="黑体"/>
              <a:cs typeface="黑体"/>
            </a:defRPr>
          </a:lvl5pPr>
          <a:lvl6pPr marL="2286000" algn="l" defTabSz="914400" rtl="0" eaLnBrk="1" latinLnBrk="0" hangingPunct="1">
            <a:defRPr kern="1200">
              <a:solidFill>
                <a:srgbClr val="000000"/>
              </a:solidFill>
              <a:latin typeface="Arial" charset="0"/>
              <a:ea typeface="黑体"/>
              <a:cs typeface="黑体"/>
            </a:defRPr>
          </a:lvl6pPr>
          <a:lvl7pPr marL="2743200" algn="l" defTabSz="914400" rtl="0" eaLnBrk="1" latinLnBrk="0" hangingPunct="1">
            <a:defRPr kern="1200">
              <a:solidFill>
                <a:srgbClr val="000000"/>
              </a:solidFill>
              <a:latin typeface="Arial" charset="0"/>
              <a:ea typeface="黑体"/>
              <a:cs typeface="黑体"/>
            </a:defRPr>
          </a:lvl7pPr>
          <a:lvl8pPr marL="3200400" algn="l" defTabSz="914400" rtl="0" eaLnBrk="1" latinLnBrk="0" hangingPunct="1">
            <a:defRPr kern="1200">
              <a:solidFill>
                <a:srgbClr val="000000"/>
              </a:solidFill>
              <a:latin typeface="Arial" charset="0"/>
              <a:ea typeface="黑体"/>
              <a:cs typeface="黑体"/>
            </a:defRPr>
          </a:lvl8pPr>
          <a:lvl9pPr marL="3657600" algn="l" defTabSz="914400" rtl="0" eaLnBrk="1" latinLnBrk="0" hangingPunct="1">
            <a:defRPr kern="1200">
              <a:solidFill>
                <a:srgbClr val="000000"/>
              </a:solidFill>
              <a:latin typeface="Arial" charset="0"/>
              <a:ea typeface="黑体"/>
              <a:cs typeface="黑体"/>
            </a:defRPr>
          </a:lvl9pPr>
        </a:lstStyle>
        <a:p xmlns:a="http://schemas.openxmlformats.org/drawingml/2006/main">
          <a:pPr algn="r" eaLnBrk="0" hangingPunct="0">
            <a:spcBef>
              <a:spcPct val="50000"/>
            </a:spcBef>
          </a:pPr>
          <a:r>
            <a:rPr kumimoji="1" lang="en-US" altLang="zh-CN" sz="1800" b="1" u="sng" dirty="0" smtClean="0">
              <a:solidFill>
                <a:srgbClr val="FF0000"/>
              </a:solidFill>
              <a:latin typeface="Times New Roman" pitchFamily="18" charset="0"/>
            </a:rPr>
            <a:t>Attainment</a:t>
          </a:r>
          <a:r>
            <a:rPr kumimoji="1" lang="en-US" altLang="zh-CN" sz="1800" b="1" dirty="0" smtClean="0">
              <a:solidFill>
                <a:srgbClr val="FF0000"/>
              </a:solidFill>
              <a:latin typeface="Times New Roman" pitchFamily="18" charset="0"/>
            </a:rPr>
            <a:t> Assessment in</a:t>
          </a:r>
          <a:r>
            <a:rPr kumimoji="1" lang="zh-CN" altLang="en-US" sz="1800" b="1" dirty="0" smtClean="0">
              <a:solidFill>
                <a:srgbClr val="FF0000"/>
              </a:solidFill>
              <a:latin typeface="Times New Roman" pitchFamily="18" charset="0"/>
            </a:rPr>
            <a:t> </a:t>
          </a:r>
          <a:r>
            <a:rPr kumimoji="1" lang="en-US" altLang="zh-CN" sz="1800" b="1" dirty="0" smtClean="0">
              <a:solidFill>
                <a:srgbClr val="FF0000"/>
              </a:solidFill>
              <a:latin typeface="Times New Roman" pitchFamily="18" charset="0"/>
            </a:rPr>
            <a:t>JJJ</a:t>
          </a:r>
          <a:r>
            <a:rPr kumimoji="1" lang="zh-CN" altLang="en-US" sz="1800" b="1" dirty="0" smtClean="0">
              <a:solidFill>
                <a:srgbClr val="FF0000"/>
              </a:solidFill>
              <a:latin typeface="Times New Roman" pitchFamily="18" charset="0"/>
            </a:rPr>
            <a:t> </a:t>
          </a:r>
          <a:r>
            <a:rPr kumimoji="1" lang="en-US" altLang="zh-CN" sz="1800" b="1" dirty="0" smtClean="0">
              <a:solidFill>
                <a:srgbClr val="FF0000"/>
              </a:solidFill>
              <a:latin typeface="Times New Roman" pitchFamily="18" charset="0"/>
            </a:rPr>
            <a:t>Region : </a:t>
          </a:r>
          <a:r>
            <a:rPr kumimoji="1" lang="en-US" altLang="zh-CN" sz="1800" b="1" u="sng" dirty="0" smtClean="0">
              <a:solidFill>
                <a:srgbClr val="0000FF"/>
              </a:solidFill>
              <a:latin typeface="Times New Roman" pitchFamily="18" charset="0"/>
            </a:rPr>
            <a:t>SMAT-CE</a:t>
          </a:r>
          <a:endParaRPr kumimoji="1" lang="zh-CN" altLang="en-US" sz="1800" b="1" u="sng" dirty="0">
            <a:solidFill>
              <a:srgbClr val="0000FF"/>
            </a:solidFill>
            <a:latin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1" y="1"/>
            <a:ext cx="3042273" cy="464681"/>
          </a:xfrm>
          <a:prstGeom prst="rect">
            <a:avLst/>
          </a:prstGeom>
          <a:noFill/>
          <a:ln w="9525">
            <a:noFill/>
            <a:miter lim="800000"/>
            <a:headEnd/>
            <a:tailEnd/>
          </a:ln>
          <a:effectLst/>
        </p:spPr>
        <p:txBody>
          <a:bodyPr vert="horz" wrap="square" lIns="88223" tIns="44112" rIns="88223" bIns="44112" numCol="1" anchor="t" anchorCtr="0" compatLnSpc="1">
            <a:prstTxWarp prst="textNoShape">
              <a:avLst/>
            </a:prstTxWarp>
          </a:bodyPr>
          <a:lstStyle>
            <a:lvl1pPr algn="l">
              <a:defRPr sz="1200"/>
            </a:lvl1pPr>
          </a:lstStyle>
          <a:p>
            <a:pPr>
              <a:defRPr/>
            </a:pPr>
            <a:endParaRPr lang="en-US"/>
          </a:p>
        </p:txBody>
      </p:sp>
      <p:sp>
        <p:nvSpPr>
          <p:cNvPr id="214019" name="Rectangle 3"/>
          <p:cNvSpPr>
            <a:spLocks noGrp="1" noChangeArrowheads="1"/>
          </p:cNvSpPr>
          <p:nvPr>
            <p:ph type="dt" sz="quarter" idx="1"/>
          </p:nvPr>
        </p:nvSpPr>
        <p:spPr bwMode="auto">
          <a:xfrm>
            <a:off x="3976129" y="1"/>
            <a:ext cx="3042273" cy="464681"/>
          </a:xfrm>
          <a:prstGeom prst="rect">
            <a:avLst/>
          </a:prstGeom>
          <a:noFill/>
          <a:ln w="9525">
            <a:noFill/>
            <a:miter lim="800000"/>
            <a:headEnd/>
            <a:tailEnd/>
          </a:ln>
          <a:effectLst/>
        </p:spPr>
        <p:txBody>
          <a:bodyPr vert="horz" wrap="square" lIns="88223" tIns="44112" rIns="88223" bIns="44112" numCol="1" anchor="t" anchorCtr="0" compatLnSpc="1">
            <a:prstTxWarp prst="textNoShape">
              <a:avLst/>
            </a:prstTxWarp>
          </a:bodyPr>
          <a:lstStyle>
            <a:lvl1pPr algn="r">
              <a:defRPr sz="1200"/>
            </a:lvl1pPr>
          </a:lstStyle>
          <a:p>
            <a:pPr>
              <a:defRPr/>
            </a:pPr>
            <a:endParaRPr lang="en-US"/>
          </a:p>
        </p:txBody>
      </p:sp>
      <p:sp>
        <p:nvSpPr>
          <p:cNvPr id="214020" name="Rectangle 4"/>
          <p:cNvSpPr>
            <a:spLocks noGrp="1" noChangeArrowheads="1"/>
          </p:cNvSpPr>
          <p:nvPr>
            <p:ph type="ftr" sz="quarter" idx="2"/>
          </p:nvPr>
        </p:nvSpPr>
        <p:spPr bwMode="auto">
          <a:xfrm>
            <a:off x="1" y="8839707"/>
            <a:ext cx="3042273" cy="464681"/>
          </a:xfrm>
          <a:prstGeom prst="rect">
            <a:avLst/>
          </a:prstGeom>
          <a:noFill/>
          <a:ln w="9525">
            <a:noFill/>
            <a:miter lim="800000"/>
            <a:headEnd/>
            <a:tailEnd/>
          </a:ln>
          <a:effectLst/>
        </p:spPr>
        <p:txBody>
          <a:bodyPr vert="horz" wrap="square" lIns="88223" tIns="44112" rIns="88223" bIns="44112" numCol="1" anchor="b" anchorCtr="0" compatLnSpc="1">
            <a:prstTxWarp prst="textNoShape">
              <a:avLst/>
            </a:prstTxWarp>
          </a:bodyPr>
          <a:lstStyle>
            <a:lvl1pPr algn="l">
              <a:defRPr sz="1200"/>
            </a:lvl1pPr>
          </a:lstStyle>
          <a:p>
            <a:pPr>
              <a:defRPr/>
            </a:pPr>
            <a:endParaRPr lang="en-US"/>
          </a:p>
        </p:txBody>
      </p:sp>
      <p:sp>
        <p:nvSpPr>
          <p:cNvPr id="214021" name="Rectangle 5"/>
          <p:cNvSpPr>
            <a:spLocks noGrp="1" noChangeArrowheads="1"/>
          </p:cNvSpPr>
          <p:nvPr>
            <p:ph type="sldNum" sz="quarter" idx="3"/>
          </p:nvPr>
        </p:nvSpPr>
        <p:spPr bwMode="auto">
          <a:xfrm>
            <a:off x="3976129" y="8839707"/>
            <a:ext cx="3042273" cy="464681"/>
          </a:xfrm>
          <a:prstGeom prst="rect">
            <a:avLst/>
          </a:prstGeom>
          <a:noFill/>
          <a:ln w="9525">
            <a:noFill/>
            <a:miter lim="800000"/>
            <a:headEnd/>
            <a:tailEnd/>
          </a:ln>
          <a:effectLst/>
        </p:spPr>
        <p:txBody>
          <a:bodyPr vert="horz" wrap="square" lIns="88223" tIns="44112" rIns="88223" bIns="44112" numCol="1" anchor="b" anchorCtr="0" compatLnSpc="1">
            <a:prstTxWarp prst="textNoShape">
              <a:avLst/>
            </a:prstTxWarp>
          </a:bodyPr>
          <a:lstStyle>
            <a:lvl1pPr algn="r">
              <a:defRPr sz="1200"/>
            </a:lvl1pPr>
          </a:lstStyle>
          <a:p>
            <a:pPr>
              <a:defRPr/>
            </a:pPr>
            <a:fld id="{E329F315-F5B3-4622-A6F9-25BADEECC596}" type="slidenum">
              <a:rPr lang="en-US"/>
              <a:pPr>
                <a:defRPr/>
              </a:pPr>
              <a:t>‹#›</a:t>
            </a:fld>
            <a:endParaRPr lang="en-US"/>
          </a:p>
        </p:txBody>
      </p:sp>
    </p:spTree>
    <p:extLst>
      <p:ext uri="{BB962C8B-B14F-4D97-AF65-F5344CB8AC3E}">
        <p14:creationId xmlns:p14="http://schemas.microsoft.com/office/powerpoint/2010/main" val="1196924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42273" cy="464681"/>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lvl1pPr algn="l" defTabSz="932797">
              <a:defRPr sz="1400"/>
            </a:lvl1pPr>
          </a:lstStyle>
          <a:p>
            <a:pPr>
              <a:defRPr/>
            </a:pPr>
            <a:endParaRPr lang="en-US"/>
          </a:p>
        </p:txBody>
      </p:sp>
      <p:sp>
        <p:nvSpPr>
          <p:cNvPr id="4099" name="Rectangle 3"/>
          <p:cNvSpPr>
            <a:spLocks noGrp="1" noChangeArrowheads="1"/>
          </p:cNvSpPr>
          <p:nvPr>
            <p:ph type="dt" idx="1"/>
          </p:nvPr>
        </p:nvSpPr>
        <p:spPr bwMode="auto">
          <a:xfrm>
            <a:off x="3976129" y="1"/>
            <a:ext cx="3042273" cy="464681"/>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lvl1pPr algn="r" defTabSz="932797">
              <a:defRPr sz="14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84275" y="698500"/>
            <a:ext cx="4651375" cy="34893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2299" y="4420624"/>
            <a:ext cx="5615331" cy="4186743"/>
          </a:xfrm>
          <a:prstGeom prst="rect">
            <a:avLst/>
          </a:prstGeom>
          <a:noFill/>
          <a:ln w="9525">
            <a:noFill/>
            <a:miter lim="800000"/>
            <a:headEnd/>
            <a:tailEnd/>
          </a:ln>
          <a:effectLst/>
        </p:spPr>
        <p:txBody>
          <a:bodyPr vert="horz" wrap="square" lIns="93260" tIns="46631" rIns="93260" bIns="466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39707"/>
            <a:ext cx="3042273" cy="464681"/>
          </a:xfrm>
          <a:prstGeom prst="rect">
            <a:avLst/>
          </a:prstGeom>
          <a:noFill/>
          <a:ln w="9525">
            <a:noFill/>
            <a:miter lim="800000"/>
            <a:headEnd/>
            <a:tailEnd/>
          </a:ln>
          <a:effectLst/>
        </p:spPr>
        <p:txBody>
          <a:bodyPr vert="horz" wrap="square" lIns="93260" tIns="46631" rIns="93260" bIns="46631" numCol="1" anchor="b" anchorCtr="0" compatLnSpc="1">
            <a:prstTxWarp prst="textNoShape">
              <a:avLst/>
            </a:prstTxWarp>
          </a:bodyPr>
          <a:lstStyle>
            <a:lvl1pPr algn="l" defTabSz="932797">
              <a:defRPr sz="1400"/>
            </a:lvl1pPr>
          </a:lstStyle>
          <a:p>
            <a:pPr>
              <a:defRPr/>
            </a:pPr>
            <a:endParaRPr lang="en-US"/>
          </a:p>
        </p:txBody>
      </p:sp>
      <p:sp>
        <p:nvSpPr>
          <p:cNvPr id="4103" name="Rectangle 7"/>
          <p:cNvSpPr>
            <a:spLocks noGrp="1" noChangeArrowheads="1"/>
          </p:cNvSpPr>
          <p:nvPr>
            <p:ph type="sldNum" sz="quarter" idx="5"/>
          </p:nvPr>
        </p:nvSpPr>
        <p:spPr bwMode="auto">
          <a:xfrm>
            <a:off x="3976129" y="8839707"/>
            <a:ext cx="3042273" cy="464681"/>
          </a:xfrm>
          <a:prstGeom prst="rect">
            <a:avLst/>
          </a:prstGeom>
          <a:noFill/>
          <a:ln w="9525">
            <a:noFill/>
            <a:miter lim="800000"/>
            <a:headEnd/>
            <a:tailEnd/>
          </a:ln>
          <a:effectLst/>
        </p:spPr>
        <p:txBody>
          <a:bodyPr vert="horz" wrap="square" lIns="93260" tIns="46631" rIns="93260" bIns="46631" numCol="1" anchor="b" anchorCtr="0" compatLnSpc="1">
            <a:prstTxWarp prst="textNoShape">
              <a:avLst/>
            </a:prstTxWarp>
          </a:bodyPr>
          <a:lstStyle>
            <a:lvl1pPr algn="r" defTabSz="932797">
              <a:defRPr sz="1400"/>
            </a:lvl1pPr>
          </a:lstStyle>
          <a:p>
            <a:pPr>
              <a:defRPr/>
            </a:pPr>
            <a:fld id="{BAD8BD73-81C2-42A0-A979-21325C122E46}" type="slidenum">
              <a:rPr lang="en-US"/>
              <a:pPr>
                <a:defRPr/>
              </a:pPr>
              <a:t>‹#›</a:t>
            </a:fld>
            <a:endParaRPr lang="en-US"/>
          </a:p>
        </p:txBody>
      </p:sp>
    </p:spTree>
    <p:extLst>
      <p:ext uri="{BB962C8B-B14F-4D97-AF65-F5344CB8AC3E}">
        <p14:creationId xmlns:p14="http://schemas.microsoft.com/office/powerpoint/2010/main" val="3743611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smtClean="0"/>
          </a:p>
        </p:txBody>
      </p:sp>
      <p:sp>
        <p:nvSpPr>
          <p:cNvPr id="148484" name="Slide Number Placeholder 3"/>
          <p:cNvSpPr>
            <a:spLocks noGrp="1"/>
          </p:cNvSpPr>
          <p:nvPr>
            <p:ph type="sldNum" sz="quarter" idx="5"/>
          </p:nvPr>
        </p:nvSpPr>
        <p:spPr>
          <a:noFill/>
        </p:spPr>
        <p:txBody>
          <a:bodyPr/>
          <a:lstStyle/>
          <a:p>
            <a:fld id="{15BF0A78-916E-4481-B289-ABDB8077E3B8}" type="slidenum">
              <a:rPr lang="en-US" sz="1200">
                <a:solidFill>
                  <a:srgbClr val="000000"/>
                </a:solidFill>
              </a:rPr>
              <a:pPr/>
              <a:t>2</a:t>
            </a:fld>
            <a:endParaRPr lang="en-US" sz="1200">
              <a:solidFill>
                <a:srgbClr val="000000"/>
              </a:solidFill>
            </a:endParaRPr>
          </a:p>
        </p:txBody>
      </p:sp>
    </p:spTree>
    <p:extLst>
      <p:ext uri="{BB962C8B-B14F-4D97-AF65-F5344CB8AC3E}">
        <p14:creationId xmlns:p14="http://schemas.microsoft.com/office/powerpoint/2010/main" val="322363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74" indent="-285721">
              <a:defRPr>
                <a:solidFill>
                  <a:schemeClr val="tx1"/>
                </a:solidFill>
                <a:latin typeface="Calibri" panose="020F0502020204030204" pitchFamily="34" charset="0"/>
              </a:defRPr>
            </a:lvl2pPr>
            <a:lvl3pPr marL="1142884" indent="-228577">
              <a:defRPr>
                <a:solidFill>
                  <a:schemeClr val="tx1"/>
                </a:solidFill>
                <a:latin typeface="Calibri" panose="020F0502020204030204" pitchFamily="34" charset="0"/>
              </a:defRPr>
            </a:lvl3pPr>
            <a:lvl4pPr marL="1600038" indent="-228577">
              <a:defRPr>
                <a:solidFill>
                  <a:schemeClr val="tx1"/>
                </a:solidFill>
                <a:latin typeface="Calibri" panose="020F0502020204030204" pitchFamily="34" charset="0"/>
              </a:defRPr>
            </a:lvl4pPr>
            <a:lvl5pPr marL="2057191" indent="-228577">
              <a:defRPr>
                <a:solidFill>
                  <a:schemeClr val="tx1"/>
                </a:solidFill>
                <a:latin typeface="Calibri" panose="020F0502020204030204" pitchFamily="34" charset="0"/>
              </a:defRPr>
            </a:lvl5pPr>
            <a:lvl6pPr marL="2514345" indent="-228577" eaLnBrk="0" fontAlgn="base" hangingPunct="0">
              <a:spcBef>
                <a:spcPct val="0"/>
              </a:spcBef>
              <a:spcAft>
                <a:spcPct val="0"/>
              </a:spcAft>
              <a:defRPr>
                <a:solidFill>
                  <a:schemeClr val="tx1"/>
                </a:solidFill>
                <a:latin typeface="Calibri" panose="020F0502020204030204" pitchFamily="34" charset="0"/>
              </a:defRPr>
            </a:lvl6pPr>
            <a:lvl7pPr marL="2971499" indent="-228577" eaLnBrk="0" fontAlgn="base" hangingPunct="0">
              <a:spcBef>
                <a:spcPct val="0"/>
              </a:spcBef>
              <a:spcAft>
                <a:spcPct val="0"/>
              </a:spcAft>
              <a:defRPr>
                <a:solidFill>
                  <a:schemeClr val="tx1"/>
                </a:solidFill>
                <a:latin typeface="Calibri" panose="020F0502020204030204" pitchFamily="34" charset="0"/>
              </a:defRPr>
            </a:lvl7pPr>
            <a:lvl8pPr marL="3428652" indent="-228577" eaLnBrk="0" fontAlgn="base" hangingPunct="0">
              <a:spcBef>
                <a:spcPct val="0"/>
              </a:spcBef>
              <a:spcAft>
                <a:spcPct val="0"/>
              </a:spcAft>
              <a:defRPr>
                <a:solidFill>
                  <a:schemeClr val="tx1"/>
                </a:solidFill>
                <a:latin typeface="Calibri" panose="020F0502020204030204" pitchFamily="34" charset="0"/>
              </a:defRPr>
            </a:lvl8pPr>
            <a:lvl9pPr marL="3885807" indent="-228577" eaLnBrk="0" fontAlgn="base" hangingPunct="0">
              <a:spcBef>
                <a:spcPct val="0"/>
              </a:spcBef>
              <a:spcAft>
                <a:spcPct val="0"/>
              </a:spcAft>
              <a:defRPr>
                <a:solidFill>
                  <a:schemeClr val="tx1"/>
                </a:solidFill>
                <a:latin typeface="Calibri" panose="020F0502020204030204" pitchFamily="34" charset="0"/>
              </a:defRPr>
            </a:lvl9pPr>
          </a:lstStyle>
          <a:p>
            <a:fld id="{75E0BB32-D0A6-4BB7-9EB9-667EB5467A90}" type="slidenum">
              <a:rPr lang="en-US" altLang="zh-CN">
                <a:solidFill>
                  <a:srgbClr val="000000"/>
                </a:solidFill>
              </a:rPr>
              <a:pPr/>
              <a:t>27</a:t>
            </a:fld>
            <a:endParaRPr lang="en-US" altLang="zh-CN">
              <a:solidFill>
                <a:srgbClr val="000000"/>
              </a:solidFill>
            </a:endParaRPr>
          </a:p>
        </p:txBody>
      </p:sp>
    </p:spTree>
    <p:extLst>
      <p:ext uri="{BB962C8B-B14F-4D97-AF65-F5344CB8AC3E}">
        <p14:creationId xmlns:p14="http://schemas.microsoft.com/office/powerpoint/2010/main" val="413024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760" indent="-291446" eaLnBrk="0" hangingPunct="0">
              <a:defRPr>
                <a:solidFill>
                  <a:schemeClr val="tx1"/>
                </a:solidFill>
                <a:latin typeface="Arial" charset="0"/>
              </a:defRPr>
            </a:lvl2pPr>
            <a:lvl3pPr marL="1165786" indent="-233157" eaLnBrk="0" hangingPunct="0">
              <a:defRPr>
                <a:solidFill>
                  <a:schemeClr val="tx1"/>
                </a:solidFill>
                <a:latin typeface="Arial" charset="0"/>
              </a:defRPr>
            </a:lvl3pPr>
            <a:lvl4pPr marL="1632099" indent="-233157" eaLnBrk="0" hangingPunct="0">
              <a:defRPr>
                <a:solidFill>
                  <a:schemeClr val="tx1"/>
                </a:solidFill>
                <a:latin typeface="Arial" charset="0"/>
              </a:defRPr>
            </a:lvl4pPr>
            <a:lvl5pPr marL="2098414" indent="-233157" eaLnBrk="0" hangingPunct="0">
              <a:defRPr>
                <a:solidFill>
                  <a:schemeClr val="tx1"/>
                </a:solidFill>
                <a:latin typeface="Arial" charset="0"/>
              </a:defRPr>
            </a:lvl5pPr>
            <a:lvl6pPr marL="2564729" indent="-233157" eaLnBrk="0" fontAlgn="base" hangingPunct="0">
              <a:spcBef>
                <a:spcPct val="0"/>
              </a:spcBef>
              <a:spcAft>
                <a:spcPct val="0"/>
              </a:spcAft>
              <a:defRPr>
                <a:solidFill>
                  <a:schemeClr val="tx1"/>
                </a:solidFill>
                <a:latin typeface="Arial" charset="0"/>
              </a:defRPr>
            </a:lvl6pPr>
            <a:lvl7pPr marL="3031043" indent="-233157" eaLnBrk="0" fontAlgn="base" hangingPunct="0">
              <a:spcBef>
                <a:spcPct val="0"/>
              </a:spcBef>
              <a:spcAft>
                <a:spcPct val="0"/>
              </a:spcAft>
              <a:defRPr>
                <a:solidFill>
                  <a:schemeClr val="tx1"/>
                </a:solidFill>
                <a:latin typeface="Arial" charset="0"/>
              </a:defRPr>
            </a:lvl7pPr>
            <a:lvl8pPr marL="3497356" indent="-233157" eaLnBrk="0" fontAlgn="base" hangingPunct="0">
              <a:spcBef>
                <a:spcPct val="0"/>
              </a:spcBef>
              <a:spcAft>
                <a:spcPct val="0"/>
              </a:spcAft>
              <a:defRPr>
                <a:solidFill>
                  <a:schemeClr val="tx1"/>
                </a:solidFill>
                <a:latin typeface="Arial" charset="0"/>
              </a:defRPr>
            </a:lvl8pPr>
            <a:lvl9pPr marL="3963670" indent="-233157"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28</a:t>
            </a:fld>
            <a:endParaRPr lang="zh-CN" altLang="en-US" sz="1300" dirty="0">
              <a:solidFill>
                <a:prstClr val="black"/>
              </a:solidFill>
            </a:endParaRPr>
          </a:p>
        </p:txBody>
      </p:sp>
    </p:spTree>
    <p:extLst>
      <p:ext uri="{BB962C8B-B14F-4D97-AF65-F5344CB8AC3E}">
        <p14:creationId xmlns:p14="http://schemas.microsoft.com/office/powerpoint/2010/main" val="104526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0291C01-3DF1-4B31-8AC2-688FFA6D14CB}" type="slidenum">
              <a:rPr lang="en-US">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55846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Because of the limited time, we can not introduce all. Some slides are listed behind as appendix. ///(forward and back)here it is/// Thanks for your attention; and t</a:t>
            </a:r>
            <a:r>
              <a:rPr lang="en-US" altLang="zh-CN" dirty="0" smtClean="0"/>
              <a:t>hank</a:t>
            </a:r>
            <a:r>
              <a:rPr lang="en-US" altLang="zh-CN" baseline="0" dirty="0" smtClean="0"/>
              <a:t>s very much for the EPA team’s help again. </a:t>
            </a:r>
            <a:endParaRPr lang="zh-CN" altLang="en-US" dirty="0"/>
          </a:p>
        </p:txBody>
      </p:sp>
      <p:sp>
        <p:nvSpPr>
          <p:cNvPr id="4" name="灯片编号占位符 3"/>
          <p:cNvSpPr>
            <a:spLocks noGrp="1"/>
          </p:cNvSpPr>
          <p:nvPr>
            <p:ph type="sldNum" sz="quarter" idx="10"/>
          </p:nvPr>
        </p:nvSpPr>
        <p:spPr/>
        <p:txBody>
          <a:bodyPr/>
          <a:lstStyle/>
          <a:p>
            <a:fld id="{FB00C573-3A4E-4463-A5AC-5FD0D596821C}"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76109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304986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22495-CD43-4D35-AE9B-980397874B83}" type="slidenum">
              <a:rPr lang="en-US">
                <a:solidFill>
                  <a:prstClr val="black"/>
                </a:solidFill>
                <a:latin typeface="Arial" pitchFamily="34" charset="0"/>
              </a:rPr>
              <a:pPr>
                <a:defRPr/>
              </a:pPr>
              <a:t>33</a:t>
            </a:fld>
            <a:endParaRPr lang="en-US" dirty="0">
              <a:solidFill>
                <a:prstClr val="black"/>
              </a:solidFill>
              <a:latin typeface="Arial" pitchFamily="34" charset="0"/>
            </a:endParaRPr>
          </a:p>
        </p:txBody>
      </p:sp>
    </p:spTree>
    <p:extLst>
      <p:ext uri="{BB962C8B-B14F-4D97-AF65-F5344CB8AC3E}">
        <p14:creationId xmlns:p14="http://schemas.microsoft.com/office/powerpoint/2010/main" val="2730010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smtClean="0"/>
          </a:p>
        </p:txBody>
      </p:sp>
      <p:sp>
        <p:nvSpPr>
          <p:cNvPr id="148484" name="Slide Number Placeholder 3"/>
          <p:cNvSpPr>
            <a:spLocks noGrp="1"/>
          </p:cNvSpPr>
          <p:nvPr>
            <p:ph type="sldNum" sz="quarter" idx="5"/>
          </p:nvPr>
        </p:nvSpPr>
        <p:spPr>
          <a:noFill/>
        </p:spPr>
        <p:txBody>
          <a:bodyPr/>
          <a:lstStyle/>
          <a:p>
            <a:fld id="{15BF0A78-916E-4481-B289-ABDB8077E3B8}" type="slidenum">
              <a:rPr lang="en-US" sz="1200">
                <a:solidFill>
                  <a:srgbClr val="000000"/>
                </a:solidFill>
              </a:rPr>
              <a:pPr/>
              <a:t>35</a:t>
            </a:fld>
            <a:endParaRPr lang="en-US" sz="1200">
              <a:solidFill>
                <a:srgbClr val="000000"/>
              </a:solidFill>
            </a:endParaRPr>
          </a:p>
        </p:txBody>
      </p:sp>
    </p:spTree>
    <p:extLst>
      <p:ext uri="{BB962C8B-B14F-4D97-AF65-F5344CB8AC3E}">
        <p14:creationId xmlns:p14="http://schemas.microsoft.com/office/powerpoint/2010/main" val="292634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176104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smtClean="0"/>
          </a:p>
        </p:txBody>
      </p:sp>
      <p:sp>
        <p:nvSpPr>
          <p:cNvPr id="11268" name="灯片编号占位符 3"/>
          <p:cNvSpPr txBox="1">
            <a:spLocks noGrp="1"/>
          </p:cNvSpPr>
          <p:nvPr/>
        </p:nvSpPr>
        <p:spPr bwMode="auto">
          <a:xfrm>
            <a:off x="3976333" y="8839014"/>
            <a:ext cx="3041967" cy="4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1" tIns="45450" rIns="90901" bIns="4545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0" hangingPunct="0">
              <a:spcBef>
                <a:spcPct val="50000"/>
              </a:spcBef>
            </a:pPr>
            <a:fld id="{6449CD2A-5BC9-4D4C-82CA-46E596DC4364}" type="slidenum">
              <a:rPr kumimoji="1" lang="zh-CN" altLang="en-US" sz="1200" b="1">
                <a:solidFill>
                  <a:srgbClr val="000000"/>
                </a:solidFill>
                <a:latin typeface="Calibri" panose="020F0502020204030204" pitchFamily="34" charset="0"/>
              </a:rPr>
              <a:pPr algn="r" eaLnBrk="0" hangingPunct="0">
                <a:spcBef>
                  <a:spcPct val="50000"/>
                </a:spcBef>
              </a:pPr>
              <a:t>38</a:t>
            </a:fld>
            <a:endParaRPr kumimoji="1" lang="en-US" altLang="zh-CN" sz="1200" b="1">
              <a:solidFill>
                <a:srgbClr val="000000"/>
              </a:solidFill>
              <a:latin typeface="Calibri" panose="020F0502020204030204" pitchFamily="34" charset="0"/>
            </a:endParaRPr>
          </a:p>
        </p:txBody>
      </p:sp>
    </p:spTree>
    <p:extLst>
      <p:ext uri="{BB962C8B-B14F-4D97-AF65-F5344CB8AC3E}">
        <p14:creationId xmlns:p14="http://schemas.microsoft.com/office/powerpoint/2010/main" val="359489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0291C01-3DF1-4B31-8AC2-688FFA6D14CB}" type="slidenum">
              <a:rPr lang="en-US">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85869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161" eaLnBrk="1" fontAlgn="auto" hangingPunct="1">
              <a:spcBef>
                <a:spcPts val="0"/>
              </a:spcBef>
              <a:spcAft>
                <a:spcPts val="0"/>
              </a:spcAft>
              <a:defRPr/>
            </a:pPr>
            <a:r>
              <a:rPr lang="en-US" altLang="zh-CN" dirty="0" smtClean="0">
                <a:latin typeface="Times New Roman" pitchFamily="18" charset="0"/>
                <a:cs typeface="Times New Roman" pitchFamily="18" charset="0"/>
              </a:rPr>
              <a:t>spatial field: </a:t>
            </a:r>
            <a:r>
              <a:rPr lang="en-US" altLang="zh-CN" dirty="0" smtClean="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smtClean="0"/>
          </a:p>
          <a:p>
            <a:r>
              <a:rPr lang="zh-CN" altLang="en-US" dirty="0" smtClean="0"/>
              <a:t>利用环境监测数据、模型数据（主要是</a:t>
            </a:r>
            <a:r>
              <a:rPr lang="en-US" altLang="zh-CN" dirty="0" smtClean="0"/>
              <a:t>CMAQ</a:t>
            </a:r>
            <a:r>
              <a:rPr lang="zh-CN" altLang="en-US" dirty="0" smtClean="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B00C573-3A4E-4463-A5AC-5FD0D596821C}"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15110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0291C01-3DF1-4B31-8AC2-688FFA6D14CB}" type="slidenum">
              <a:rPr lang="en-US">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83811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p>
        </p:txBody>
      </p:sp>
      <p:sp>
        <p:nvSpPr>
          <p:cNvPr id="166916" name="Slide Number Placeholder 3"/>
          <p:cNvSpPr>
            <a:spLocks noGrp="1"/>
          </p:cNvSpPr>
          <p:nvPr>
            <p:ph type="sldNum" sz="quarter" idx="5"/>
          </p:nvPr>
        </p:nvSpPr>
        <p:spPr>
          <a:noFill/>
        </p:spPr>
        <p:txBody>
          <a:bodyPr/>
          <a:lstStyle/>
          <a:p>
            <a:fld id="{A1A46115-BB86-435B-8D3C-29494784D6D2}" type="slidenum">
              <a:rPr lang="en-US">
                <a:solidFill>
                  <a:srgbClr val="000000"/>
                </a:solidFill>
              </a:rPr>
              <a:pPr/>
              <a:t>41</a:t>
            </a:fld>
            <a:endParaRPr lang="en-US" dirty="0">
              <a:solidFill>
                <a:srgbClr val="000000"/>
              </a:solidFill>
            </a:endParaRPr>
          </a:p>
        </p:txBody>
      </p:sp>
    </p:spTree>
    <p:extLst>
      <p:ext uri="{BB962C8B-B14F-4D97-AF65-F5344CB8AC3E}">
        <p14:creationId xmlns:p14="http://schemas.microsoft.com/office/powerpoint/2010/main" val="3516752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435" indent="-291320" eaLnBrk="0" hangingPunct="0">
              <a:defRPr>
                <a:solidFill>
                  <a:schemeClr val="tx1"/>
                </a:solidFill>
                <a:latin typeface="Arial" charset="0"/>
              </a:defRPr>
            </a:lvl2pPr>
            <a:lvl3pPr marL="1165286" indent="-233056" eaLnBrk="0" hangingPunct="0">
              <a:defRPr>
                <a:solidFill>
                  <a:schemeClr val="tx1"/>
                </a:solidFill>
                <a:latin typeface="Arial" charset="0"/>
              </a:defRPr>
            </a:lvl3pPr>
            <a:lvl4pPr marL="1631399" indent="-233056" eaLnBrk="0" hangingPunct="0">
              <a:defRPr>
                <a:solidFill>
                  <a:schemeClr val="tx1"/>
                </a:solidFill>
                <a:latin typeface="Arial" charset="0"/>
              </a:defRPr>
            </a:lvl4pPr>
            <a:lvl5pPr marL="2097514" indent="-233056" eaLnBrk="0" hangingPunct="0">
              <a:defRPr>
                <a:solidFill>
                  <a:schemeClr val="tx1"/>
                </a:solidFill>
                <a:latin typeface="Arial" charset="0"/>
              </a:defRPr>
            </a:lvl5pPr>
            <a:lvl6pPr marL="2563628" indent="-233056" eaLnBrk="0" fontAlgn="base" hangingPunct="0">
              <a:spcBef>
                <a:spcPct val="0"/>
              </a:spcBef>
              <a:spcAft>
                <a:spcPct val="0"/>
              </a:spcAft>
              <a:defRPr>
                <a:solidFill>
                  <a:schemeClr val="tx1"/>
                </a:solidFill>
                <a:latin typeface="Arial" charset="0"/>
              </a:defRPr>
            </a:lvl6pPr>
            <a:lvl7pPr marL="3029741" indent="-233056" eaLnBrk="0" fontAlgn="base" hangingPunct="0">
              <a:spcBef>
                <a:spcPct val="0"/>
              </a:spcBef>
              <a:spcAft>
                <a:spcPct val="0"/>
              </a:spcAft>
              <a:defRPr>
                <a:solidFill>
                  <a:schemeClr val="tx1"/>
                </a:solidFill>
                <a:latin typeface="Arial" charset="0"/>
              </a:defRPr>
            </a:lvl7pPr>
            <a:lvl8pPr marL="3495856" indent="-233056" eaLnBrk="0" fontAlgn="base" hangingPunct="0">
              <a:spcBef>
                <a:spcPct val="0"/>
              </a:spcBef>
              <a:spcAft>
                <a:spcPct val="0"/>
              </a:spcAft>
              <a:defRPr>
                <a:solidFill>
                  <a:schemeClr val="tx1"/>
                </a:solidFill>
                <a:latin typeface="Arial" charset="0"/>
              </a:defRPr>
            </a:lvl8pPr>
            <a:lvl9pPr marL="3961971" indent="-233056"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43</a:t>
            </a:fld>
            <a:endParaRPr lang="zh-CN" altLang="en-US" sz="1300" dirty="0">
              <a:solidFill>
                <a:prstClr val="black"/>
              </a:solidFill>
            </a:endParaRPr>
          </a:p>
        </p:txBody>
      </p:sp>
    </p:spTree>
    <p:extLst>
      <p:ext uri="{BB962C8B-B14F-4D97-AF65-F5344CB8AC3E}">
        <p14:creationId xmlns:p14="http://schemas.microsoft.com/office/powerpoint/2010/main" val="3255997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44</a:t>
            </a:fld>
            <a:endParaRPr lang="en-US" dirty="0">
              <a:solidFill>
                <a:prstClr val="black"/>
              </a:solidFill>
              <a:latin typeface="Arial" pitchFamily="34" charset="0"/>
            </a:endParaRPr>
          </a:p>
        </p:txBody>
      </p:sp>
    </p:spTree>
    <p:extLst>
      <p:ext uri="{BB962C8B-B14F-4D97-AF65-F5344CB8AC3E}">
        <p14:creationId xmlns:p14="http://schemas.microsoft.com/office/powerpoint/2010/main" val="51370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435" indent="-291320" eaLnBrk="0" hangingPunct="0">
              <a:defRPr>
                <a:solidFill>
                  <a:schemeClr val="tx1"/>
                </a:solidFill>
                <a:latin typeface="Arial" charset="0"/>
              </a:defRPr>
            </a:lvl2pPr>
            <a:lvl3pPr marL="1165286" indent="-233056" eaLnBrk="0" hangingPunct="0">
              <a:defRPr>
                <a:solidFill>
                  <a:schemeClr val="tx1"/>
                </a:solidFill>
                <a:latin typeface="Arial" charset="0"/>
              </a:defRPr>
            </a:lvl3pPr>
            <a:lvl4pPr marL="1631399" indent="-233056" eaLnBrk="0" hangingPunct="0">
              <a:defRPr>
                <a:solidFill>
                  <a:schemeClr val="tx1"/>
                </a:solidFill>
                <a:latin typeface="Arial" charset="0"/>
              </a:defRPr>
            </a:lvl4pPr>
            <a:lvl5pPr marL="2097514" indent="-233056" eaLnBrk="0" hangingPunct="0">
              <a:defRPr>
                <a:solidFill>
                  <a:schemeClr val="tx1"/>
                </a:solidFill>
                <a:latin typeface="Arial" charset="0"/>
              </a:defRPr>
            </a:lvl5pPr>
            <a:lvl6pPr marL="2563628" indent="-233056" eaLnBrk="0" fontAlgn="base" hangingPunct="0">
              <a:spcBef>
                <a:spcPct val="0"/>
              </a:spcBef>
              <a:spcAft>
                <a:spcPct val="0"/>
              </a:spcAft>
              <a:defRPr>
                <a:solidFill>
                  <a:schemeClr val="tx1"/>
                </a:solidFill>
                <a:latin typeface="Arial" charset="0"/>
              </a:defRPr>
            </a:lvl6pPr>
            <a:lvl7pPr marL="3029741" indent="-233056" eaLnBrk="0" fontAlgn="base" hangingPunct="0">
              <a:spcBef>
                <a:spcPct val="0"/>
              </a:spcBef>
              <a:spcAft>
                <a:spcPct val="0"/>
              </a:spcAft>
              <a:defRPr>
                <a:solidFill>
                  <a:schemeClr val="tx1"/>
                </a:solidFill>
                <a:latin typeface="Arial" charset="0"/>
              </a:defRPr>
            </a:lvl7pPr>
            <a:lvl8pPr marL="3495856" indent="-233056" eaLnBrk="0" fontAlgn="base" hangingPunct="0">
              <a:spcBef>
                <a:spcPct val="0"/>
              </a:spcBef>
              <a:spcAft>
                <a:spcPct val="0"/>
              </a:spcAft>
              <a:defRPr>
                <a:solidFill>
                  <a:schemeClr val="tx1"/>
                </a:solidFill>
                <a:latin typeface="Arial" charset="0"/>
              </a:defRPr>
            </a:lvl8pPr>
            <a:lvl9pPr marL="3961971" indent="-233056"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45</a:t>
            </a:fld>
            <a:endParaRPr lang="zh-CN" altLang="en-US" sz="1300" dirty="0">
              <a:solidFill>
                <a:prstClr val="black"/>
              </a:solidFill>
            </a:endParaRPr>
          </a:p>
        </p:txBody>
      </p:sp>
    </p:spTree>
    <p:extLst>
      <p:ext uri="{BB962C8B-B14F-4D97-AF65-F5344CB8AC3E}">
        <p14:creationId xmlns:p14="http://schemas.microsoft.com/office/powerpoint/2010/main" val="1400758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603" indent="-291001" eaLnBrk="0" hangingPunct="0">
              <a:defRPr>
                <a:solidFill>
                  <a:schemeClr val="tx1"/>
                </a:solidFill>
                <a:latin typeface="Arial" charset="0"/>
              </a:defRPr>
            </a:lvl2pPr>
            <a:lvl3pPr marL="1164007" indent="-232800" eaLnBrk="0" hangingPunct="0">
              <a:defRPr>
                <a:solidFill>
                  <a:schemeClr val="tx1"/>
                </a:solidFill>
                <a:latin typeface="Arial" charset="0"/>
              </a:defRPr>
            </a:lvl3pPr>
            <a:lvl4pPr marL="1629607" indent="-232800" eaLnBrk="0" hangingPunct="0">
              <a:defRPr>
                <a:solidFill>
                  <a:schemeClr val="tx1"/>
                </a:solidFill>
                <a:latin typeface="Arial" charset="0"/>
              </a:defRPr>
            </a:lvl4pPr>
            <a:lvl5pPr marL="2095210" indent="-232800" eaLnBrk="0" hangingPunct="0">
              <a:defRPr>
                <a:solidFill>
                  <a:schemeClr val="tx1"/>
                </a:solidFill>
                <a:latin typeface="Arial" charset="0"/>
              </a:defRPr>
            </a:lvl5pPr>
            <a:lvl6pPr marL="2560815" indent="-232800" eaLnBrk="0" fontAlgn="base" hangingPunct="0">
              <a:spcBef>
                <a:spcPct val="0"/>
              </a:spcBef>
              <a:spcAft>
                <a:spcPct val="0"/>
              </a:spcAft>
              <a:defRPr>
                <a:solidFill>
                  <a:schemeClr val="tx1"/>
                </a:solidFill>
                <a:latin typeface="Arial" charset="0"/>
              </a:defRPr>
            </a:lvl6pPr>
            <a:lvl7pPr marL="3026416" indent="-232800" eaLnBrk="0" fontAlgn="base" hangingPunct="0">
              <a:spcBef>
                <a:spcPct val="0"/>
              </a:spcBef>
              <a:spcAft>
                <a:spcPct val="0"/>
              </a:spcAft>
              <a:defRPr>
                <a:solidFill>
                  <a:schemeClr val="tx1"/>
                </a:solidFill>
                <a:latin typeface="Arial" charset="0"/>
              </a:defRPr>
            </a:lvl7pPr>
            <a:lvl8pPr marL="3492018" indent="-232800" eaLnBrk="0" fontAlgn="base" hangingPunct="0">
              <a:spcBef>
                <a:spcPct val="0"/>
              </a:spcBef>
              <a:spcAft>
                <a:spcPct val="0"/>
              </a:spcAft>
              <a:defRPr>
                <a:solidFill>
                  <a:schemeClr val="tx1"/>
                </a:solidFill>
                <a:latin typeface="Arial" charset="0"/>
              </a:defRPr>
            </a:lvl8pPr>
            <a:lvl9pPr marL="3957617" indent="-23280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46</a:t>
            </a:fld>
            <a:endParaRPr lang="zh-CN" altLang="en-US" sz="1300" dirty="0">
              <a:solidFill>
                <a:prstClr val="black"/>
              </a:solidFill>
            </a:endParaRPr>
          </a:p>
        </p:txBody>
      </p:sp>
    </p:spTree>
    <p:extLst>
      <p:ext uri="{BB962C8B-B14F-4D97-AF65-F5344CB8AC3E}">
        <p14:creationId xmlns:p14="http://schemas.microsoft.com/office/powerpoint/2010/main" val="400773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47</a:t>
            </a:fld>
            <a:endParaRPr lang="en-US" sz="1100">
              <a:solidFill>
                <a:prstClr val="black"/>
              </a:solidFill>
              <a:latin typeface="Arial" pitchFamily="34" charset="0"/>
            </a:endParaRPr>
          </a:p>
        </p:txBody>
      </p:sp>
    </p:spTree>
    <p:extLst>
      <p:ext uri="{BB962C8B-B14F-4D97-AF65-F5344CB8AC3E}">
        <p14:creationId xmlns:p14="http://schemas.microsoft.com/office/powerpoint/2010/main" val="1656008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48</a:t>
            </a:fld>
            <a:endParaRPr lang="en-US" sz="1100">
              <a:solidFill>
                <a:prstClr val="black"/>
              </a:solidFill>
              <a:latin typeface="Arial" pitchFamily="34" charset="0"/>
            </a:endParaRPr>
          </a:p>
        </p:txBody>
      </p:sp>
    </p:spTree>
    <p:extLst>
      <p:ext uri="{BB962C8B-B14F-4D97-AF65-F5344CB8AC3E}">
        <p14:creationId xmlns:p14="http://schemas.microsoft.com/office/powerpoint/2010/main" val="69214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fontAlgn="base">
              <a:spcBef>
                <a:spcPct val="0"/>
              </a:spcBef>
              <a:spcAft>
                <a:spcPct val="0"/>
              </a:spcAft>
            </a:pPr>
            <a:fld id="{43513466-170C-4D5D-91A5-22F36A9D16AC}" type="slidenum">
              <a:rPr lang="en-US" sz="1100">
                <a:solidFill>
                  <a:prstClr val="black"/>
                </a:solidFill>
                <a:latin typeface="Arial" pitchFamily="34" charset="0"/>
              </a:rPr>
              <a:pPr fontAlgn="base">
                <a:spcBef>
                  <a:spcPct val="0"/>
                </a:spcBef>
                <a:spcAft>
                  <a:spcPct val="0"/>
                </a:spcAft>
              </a:pPr>
              <a:t>49</a:t>
            </a:fld>
            <a:endParaRPr lang="en-US" sz="1100">
              <a:solidFill>
                <a:prstClr val="black"/>
              </a:solidFill>
              <a:latin typeface="Arial" pitchFamily="34" charset="0"/>
            </a:endParaRPr>
          </a:p>
        </p:txBody>
      </p:sp>
    </p:spTree>
    <p:extLst>
      <p:ext uri="{BB962C8B-B14F-4D97-AF65-F5344CB8AC3E}">
        <p14:creationId xmlns:p14="http://schemas.microsoft.com/office/powerpoint/2010/main" val="3384178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603" indent="-291001" eaLnBrk="0" hangingPunct="0">
              <a:defRPr>
                <a:solidFill>
                  <a:schemeClr val="tx1"/>
                </a:solidFill>
                <a:latin typeface="Arial" charset="0"/>
              </a:defRPr>
            </a:lvl2pPr>
            <a:lvl3pPr marL="1164007" indent="-232800" eaLnBrk="0" hangingPunct="0">
              <a:defRPr>
                <a:solidFill>
                  <a:schemeClr val="tx1"/>
                </a:solidFill>
                <a:latin typeface="Arial" charset="0"/>
              </a:defRPr>
            </a:lvl3pPr>
            <a:lvl4pPr marL="1629607" indent="-232800" eaLnBrk="0" hangingPunct="0">
              <a:defRPr>
                <a:solidFill>
                  <a:schemeClr val="tx1"/>
                </a:solidFill>
                <a:latin typeface="Arial" charset="0"/>
              </a:defRPr>
            </a:lvl4pPr>
            <a:lvl5pPr marL="2095210" indent="-232800" eaLnBrk="0" hangingPunct="0">
              <a:defRPr>
                <a:solidFill>
                  <a:schemeClr val="tx1"/>
                </a:solidFill>
                <a:latin typeface="Arial" charset="0"/>
              </a:defRPr>
            </a:lvl5pPr>
            <a:lvl6pPr marL="2560815" indent="-232800" eaLnBrk="0" fontAlgn="base" hangingPunct="0">
              <a:spcBef>
                <a:spcPct val="0"/>
              </a:spcBef>
              <a:spcAft>
                <a:spcPct val="0"/>
              </a:spcAft>
              <a:defRPr>
                <a:solidFill>
                  <a:schemeClr val="tx1"/>
                </a:solidFill>
                <a:latin typeface="Arial" charset="0"/>
              </a:defRPr>
            </a:lvl6pPr>
            <a:lvl7pPr marL="3026416" indent="-232800" eaLnBrk="0" fontAlgn="base" hangingPunct="0">
              <a:spcBef>
                <a:spcPct val="0"/>
              </a:spcBef>
              <a:spcAft>
                <a:spcPct val="0"/>
              </a:spcAft>
              <a:defRPr>
                <a:solidFill>
                  <a:schemeClr val="tx1"/>
                </a:solidFill>
                <a:latin typeface="Arial" charset="0"/>
              </a:defRPr>
            </a:lvl7pPr>
            <a:lvl8pPr marL="3492018" indent="-232800" eaLnBrk="0" fontAlgn="base" hangingPunct="0">
              <a:spcBef>
                <a:spcPct val="0"/>
              </a:spcBef>
              <a:spcAft>
                <a:spcPct val="0"/>
              </a:spcAft>
              <a:defRPr>
                <a:solidFill>
                  <a:schemeClr val="tx1"/>
                </a:solidFill>
                <a:latin typeface="Arial" charset="0"/>
              </a:defRPr>
            </a:lvl8pPr>
            <a:lvl9pPr marL="3957617" indent="-23280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50</a:t>
            </a:fld>
            <a:endParaRPr lang="zh-CN" altLang="en-US" sz="1300" dirty="0">
              <a:solidFill>
                <a:prstClr val="black"/>
              </a:solidFill>
            </a:endParaRPr>
          </a:p>
        </p:txBody>
      </p:sp>
    </p:spTree>
    <p:extLst>
      <p:ext uri="{BB962C8B-B14F-4D97-AF65-F5344CB8AC3E}">
        <p14:creationId xmlns:p14="http://schemas.microsoft.com/office/powerpoint/2010/main" val="337844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3795290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pPr eaLnBrk="1" hangingPunct="1"/>
            <a:endParaRPr lang="en-US" smtClean="0"/>
          </a:p>
        </p:txBody>
      </p:sp>
      <p:sp>
        <p:nvSpPr>
          <p:cNvPr id="156676" name="Slide Number Placeholder 3"/>
          <p:cNvSpPr>
            <a:spLocks noGrp="1"/>
          </p:cNvSpPr>
          <p:nvPr>
            <p:ph type="sldNum" sz="quarter" idx="5"/>
          </p:nvPr>
        </p:nvSpPr>
        <p:spPr>
          <a:noFill/>
        </p:spPr>
        <p:txBody>
          <a:bodyPr/>
          <a:lstStyle/>
          <a:p>
            <a:fld id="{1611CAEA-8112-4C45-9D8E-4E18C5C8A110}" type="slidenum">
              <a:rPr lang="en-US">
                <a:solidFill>
                  <a:srgbClr val="000000"/>
                </a:solidFill>
              </a:rPr>
              <a:pPr/>
              <a:t>51</a:t>
            </a:fld>
            <a:endParaRPr lang="en-US" dirty="0">
              <a:solidFill>
                <a:srgbClr val="000000"/>
              </a:solidFill>
            </a:endParaRPr>
          </a:p>
        </p:txBody>
      </p:sp>
    </p:spTree>
    <p:extLst>
      <p:ext uri="{BB962C8B-B14F-4D97-AF65-F5344CB8AC3E}">
        <p14:creationId xmlns:p14="http://schemas.microsoft.com/office/powerpoint/2010/main" val="4060600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3E3A386-2F61-499C-B99C-74C7812A1064}" type="slidenum">
              <a:rPr lang="en-US">
                <a:solidFill>
                  <a:prstClr val="black"/>
                </a:solidFill>
              </a:rPr>
              <a:pPr/>
              <a:t>52</a:t>
            </a:fld>
            <a:endParaRPr lang="en-US" dirty="0">
              <a:solidFill>
                <a:prstClr val="black"/>
              </a:solidFill>
            </a:endParaRPr>
          </a:p>
        </p:txBody>
      </p:sp>
      <p:sp>
        <p:nvSpPr>
          <p:cNvPr id="168963" name="Rectangle 7"/>
          <p:cNvSpPr txBox="1">
            <a:spLocks noGrp="1" noChangeArrowheads="1"/>
          </p:cNvSpPr>
          <p:nvPr/>
        </p:nvSpPr>
        <p:spPr bwMode="auto">
          <a:xfrm>
            <a:off x="3973779" y="8829124"/>
            <a:ext cx="3036623" cy="467279"/>
          </a:xfrm>
          <a:prstGeom prst="rect">
            <a:avLst/>
          </a:prstGeom>
          <a:noFill/>
          <a:ln w="9525">
            <a:noFill/>
            <a:miter lim="800000"/>
            <a:headEnd/>
            <a:tailEnd/>
          </a:ln>
        </p:spPr>
        <p:txBody>
          <a:bodyPr lIns="90325" tIns="45163" rIns="90325" bIns="45163" anchor="b"/>
          <a:lstStyle/>
          <a:p>
            <a:pPr algn="r" defTabSz="906596" eaLnBrk="0" hangingPunct="0">
              <a:spcBef>
                <a:spcPct val="50000"/>
              </a:spcBef>
            </a:pPr>
            <a:fld id="{FFF917C0-FA66-4F37-828C-4306F5A7E71D}" type="slidenum">
              <a:rPr kumimoji="1" lang="en-US" altLang="zh-CN" sz="1400" b="1">
                <a:solidFill>
                  <a:srgbClr val="000000"/>
                </a:solidFill>
                <a:latin typeface="Times New Roman" pitchFamily="18" charset="0"/>
              </a:rPr>
              <a:pPr algn="r" defTabSz="906596" eaLnBrk="0" hangingPunct="0">
                <a:spcBef>
                  <a:spcPct val="50000"/>
                </a:spcBef>
              </a:pPr>
              <a:t>52</a:t>
            </a:fld>
            <a:endParaRPr kumimoji="1" lang="en-US" altLang="zh-CN" sz="1400" b="1" dirty="0">
              <a:solidFill>
                <a:srgbClr val="000000"/>
              </a:solidFill>
              <a:latin typeface="Times New Roman" pitchFamily="18" charset="0"/>
            </a:endParaRPr>
          </a:p>
        </p:txBody>
      </p:sp>
      <p:sp>
        <p:nvSpPr>
          <p:cNvPr id="168964" name="Rectangle 2"/>
          <p:cNvSpPr>
            <a:spLocks noGrp="1" noRot="1" noChangeAspect="1" noChangeArrowheads="1" noTextEdit="1"/>
          </p:cNvSpPr>
          <p:nvPr>
            <p:ph type="sldImg"/>
          </p:nvPr>
        </p:nvSpPr>
        <p:spPr>
          <a:xfrm>
            <a:off x="1184275" y="695325"/>
            <a:ext cx="4643438" cy="3484563"/>
          </a:xfrm>
          <a:ln/>
        </p:spPr>
      </p:sp>
      <p:sp>
        <p:nvSpPr>
          <p:cNvPr id="168965" name="Rectangle 3"/>
          <p:cNvSpPr>
            <a:spLocks noGrp="1" noChangeArrowheads="1"/>
          </p:cNvSpPr>
          <p:nvPr>
            <p:ph type="body" idx="1"/>
          </p:nvPr>
        </p:nvSpPr>
        <p:spPr>
          <a:xfrm>
            <a:off x="934114" y="4416101"/>
            <a:ext cx="5142177" cy="4185531"/>
          </a:xfrm>
          <a:noFill/>
          <a:ln/>
        </p:spPr>
        <p:txBody>
          <a:bodyPr lIns="90325" tIns="45163" rIns="90325" bIns="45163"/>
          <a:lstStyle/>
          <a:p>
            <a:pPr eaLnBrk="1" hangingPunct="1"/>
            <a:endParaRPr lang="en-US" dirty="0" smtClean="0"/>
          </a:p>
        </p:txBody>
      </p:sp>
    </p:spTree>
    <p:extLst>
      <p:ext uri="{BB962C8B-B14F-4D97-AF65-F5344CB8AC3E}">
        <p14:creationId xmlns:p14="http://schemas.microsoft.com/office/powerpoint/2010/main" val="1639958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9" indent="-290952" eaLnBrk="0" hangingPunct="0">
              <a:defRPr>
                <a:solidFill>
                  <a:schemeClr val="tx1"/>
                </a:solidFill>
                <a:latin typeface="Arial" charset="0"/>
              </a:defRPr>
            </a:lvl2pPr>
            <a:lvl3pPr marL="1163817" indent="-232763" eaLnBrk="0" hangingPunct="0">
              <a:defRPr>
                <a:solidFill>
                  <a:schemeClr val="tx1"/>
                </a:solidFill>
                <a:latin typeface="Arial" charset="0"/>
              </a:defRPr>
            </a:lvl3pPr>
            <a:lvl4pPr marL="1629341" indent="-232763" eaLnBrk="0" hangingPunct="0">
              <a:defRPr>
                <a:solidFill>
                  <a:schemeClr val="tx1"/>
                </a:solidFill>
                <a:latin typeface="Arial" charset="0"/>
              </a:defRPr>
            </a:lvl4pPr>
            <a:lvl5pPr marL="2094868" indent="-232763" eaLnBrk="0" hangingPunct="0">
              <a:defRPr>
                <a:solidFill>
                  <a:schemeClr val="tx1"/>
                </a:solidFill>
                <a:latin typeface="Arial" charset="0"/>
              </a:defRPr>
            </a:lvl5pPr>
            <a:lvl6pPr marL="2560395" indent="-232763" eaLnBrk="0" fontAlgn="base" hangingPunct="0">
              <a:spcBef>
                <a:spcPct val="0"/>
              </a:spcBef>
              <a:spcAft>
                <a:spcPct val="0"/>
              </a:spcAft>
              <a:defRPr>
                <a:solidFill>
                  <a:schemeClr val="tx1"/>
                </a:solidFill>
                <a:latin typeface="Arial" charset="0"/>
              </a:defRPr>
            </a:lvl6pPr>
            <a:lvl7pPr marL="3025923" indent="-232763" eaLnBrk="0" fontAlgn="base" hangingPunct="0">
              <a:spcBef>
                <a:spcPct val="0"/>
              </a:spcBef>
              <a:spcAft>
                <a:spcPct val="0"/>
              </a:spcAft>
              <a:defRPr>
                <a:solidFill>
                  <a:schemeClr val="tx1"/>
                </a:solidFill>
                <a:latin typeface="Arial" charset="0"/>
              </a:defRPr>
            </a:lvl7pPr>
            <a:lvl8pPr marL="3491447" indent="-232763" eaLnBrk="0" fontAlgn="base" hangingPunct="0">
              <a:spcBef>
                <a:spcPct val="0"/>
              </a:spcBef>
              <a:spcAft>
                <a:spcPct val="0"/>
              </a:spcAft>
              <a:defRPr>
                <a:solidFill>
                  <a:schemeClr val="tx1"/>
                </a:solidFill>
                <a:latin typeface="Arial" charset="0"/>
              </a:defRPr>
            </a:lvl8pPr>
            <a:lvl9pPr marL="3956971" indent="-232763"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53</a:t>
            </a:fld>
            <a:endParaRPr lang="zh-CN" altLang="en-US" sz="1300" dirty="0">
              <a:solidFill>
                <a:prstClr val="black"/>
              </a:solidFill>
            </a:endParaRPr>
          </a:p>
        </p:txBody>
      </p:sp>
    </p:spTree>
    <p:extLst>
      <p:ext uri="{BB962C8B-B14F-4D97-AF65-F5344CB8AC3E}">
        <p14:creationId xmlns:p14="http://schemas.microsoft.com/office/powerpoint/2010/main" val="359261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29883" indent="-280724" eaLnBrk="0" hangingPunct="0">
              <a:defRPr>
                <a:solidFill>
                  <a:schemeClr val="tx1"/>
                </a:solidFill>
                <a:latin typeface="Arial" charset="0"/>
              </a:defRPr>
            </a:lvl2pPr>
            <a:lvl3pPr marL="1122899" indent="-224580" eaLnBrk="0" hangingPunct="0">
              <a:defRPr>
                <a:solidFill>
                  <a:schemeClr val="tx1"/>
                </a:solidFill>
                <a:latin typeface="Arial" charset="0"/>
              </a:defRPr>
            </a:lvl3pPr>
            <a:lvl4pPr marL="1572057" indent="-224580" eaLnBrk="0" hangingPunct="0">
              <a:defRPr>
                <a:solidFill>
                  <a:schemeClr val="tx1"/>
                </a:solidFill>
                <a:latin typeface="Arial" charset="0"/>
              </a:defRPr>
            </a:lvl4pPr>
            <a:lvl5pPr marL="2021218" indent="-224580" eaLnBrk="0" hangingPunct="0">
              <a:defRPr>
                <a:solidFill>
                  <a:schemeClr val="tx1"/>
                </a:solidFill>
                <a:latin typeface="Arial" charset="0"/>
              </a:defRPr>
            </a:lvl5pPr>
            <a:lvl6pPr marL="2470378" indent="-224580" eaLnBrk="0" fontAlgn="base" hangingPunct="0">
              <a:spcBef>
                <a:spcPct val="0"/>
              </a:spcBef>
              <a:spcAft>
                <a:spcPct val="0"/>
              </a:spcAft>
              <a:defRPr>
                <a:solidFill>
                  <a:schemeClr val="tx1"/>
                </a:solidFill>
                <a:latin typeface="Arial" charset="0"/>
              </a:defRPr>
            </a:lvl6pPr>
            <a:lvl7pPr marL="2919538" indent="-224580" eaLnBrk="0" fontAlgn="base" hangingPunct="0">
              <a:spcBef>
                <a:spcPct val="0"/>
              </a:spcBef>
              <a:spcAft>
                <a:spcPct val="0"/>
              </a:spcAft>
              <a:defRPr>
                <a:solidFill>
                  <a:schemeClr val="tx1"/>
                </a:solidFill>
                <a:latin typeface="Arial" charset="0"/>
              </a:defRPr>
            </a:lvl7pPr>
            <a:lvl8pPr marL="3368696" indent="-224580" eaLnBrk="0" fontAlgn="base" hangingPunct="0">
              <a:spcBef>
                <a:spcPct val="0"/>
              </a:spcBef>
              <a:spcAft>
                <a:spcPct val="0"/>
              </a:spcAft>
              <a:defRPr>
                <a:solidFill>
                  <a:schemeClr val="tx1"/>
                </a:solidFill>
                <a:latin typeface="Arial" charset="0"/>
              </a:defRPr>
            </a:lvl8pPr>
            <a:lvl9pPr marL="3817853" indent="-224580"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55</a:t>
            </a:fld>
            <a:endParaRPr lang="zh-CN" altLang="en-US" sz="1300" dirty="0">
              <a:solidFill>
                <a:prstClr val="black"/>
              </a:solidFill>
            </a:endParaRPr>
          </a:p>
        </p:txBody>
      </p:sp>
    </p:spTree>
    <p:extLst>
      <p:ext uri="{BB962C8B-B14F-4D97-AF65-F5344CB8AC3E}">
        <p14:creationId xmlns:p14="http://schemas.microsoft.com/office/powerpoint/2010/main" val="790302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56</a:t>
            </a:fld>
            <a:endParaRPr lang="en-US" dirty="0">
              <a:solidFill>
                <a:prstClr val="black"/>
              </a:solidFill>
              <a:latin typeface="Arial" pitchFamily="34" charset="0"/>
            </a:endParaRPr>
          </a:p>
        </p:txBody>
      </p:sp>
    </p:spTree>
    <p:extLst>
      <p:ext uri="{BB962C8B-B14F-4D97-AF65-F5344CB8AC3E}">
        <p14:creationId xmlns:p14="http://schemas.microsoft.com/office/powerpoint/2010/main" val="1288060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40102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107" eaLnBrk="1" fontAlgn="auto" hangingPunct="1">
              <a:spcBef>
                <a:spcPts val="0"/>
              </a:spcBef>
              <a:spcAft>
                <a:spcPts val="0"/>
              </a:spcAft>
              <a:defRPr/>
            </a:pPr>
            <a:r>
              <a:rPr lang="en-US" altLang="zh-CN" dirty="0" smtClean="0">
                <a:latin typeface="Times New Roman" pitchFamily="18" charset="0"/>
                <a:cs typeface="Times New Roman" pitchFamily="18" charset="0"/>
              </a:rPr>
              <a:t>spatial field: </a:t>
            </a:r>
            <a:r>
              <a:rPr lang="en-US" altLang="zh-CN" dirty="0" smtClean="0"/>
              <a:t>A Spatial Field refers to air pollution estimates made at the center of each grid cell in a specified modeling domain. For example, MATS might calculate ozone design values for each grid cell in the modeling domain. Several types of Spatial Fields can be calculated for ozone and PM.</a:t>
            </a:r>
            <a:endParaRPr lang="zh-CN" altLang="en-US" dirty="0" smtClean="0"/>
          </a:p>
          <a:p>
            <a:r>
              <a:rPr lang="zh-CN" altLang="en-US" dirty="0" smtClean="0"/>
              <a:t>利用环境监测数据、模型数据（主要是</a:t>
            </a:r>
            <a:r>
              <a:rPr lang="en-US" altLang="zh-CN" dirty="0" smtClean="0"/>
              <a:t>CMAQ</a:t>
            </a:r>
            <a:r>
              <a:rPr lang="zh-CN" altLang="en-US" dirty="0" smtClean="0"/>
              <a:t>模拟的结果）作为模型输入，</a:t>
            </a:r>
            <a:r>
              <a:rPr lang="zh-CN" altLang="zh-CN" dirty="0">
                <a:latin typeface="+mn-lt"/>
              </a:rPr>
              <a:t>并利用优化的数理统计技术对大气复合污染状况进行模拟，实现对环境空气质量标准的达标评估。</a:t>
            </a:r>
            <a:r>
              <a:rPr lang="zh-CN" altLang="en-US" dirty="0">
                <a:latin typeface="+mn-lt"/>
              </a:rPr>
              <a:t>其中包括</a:t>
            </a:r>
            <a:r>
              <a:rPr lang="en-US" altLang="zh-CN" dirty="0">
                <a:latin typeface="+mn-lt"/>
              </a:rPr>
              <a:t>point estimate</a:t>
            </a:r>
            <a:r>
              <a:rPr lang="zh-CN" altLang="en-US" dirty="0">
                <a:latin typeface="+mn-lt"/>
              </a:rPr>
              <a:t>和</a:t>
            </a:r>
            <a:r>
              <a:rPr lang="en-US" altLang="zh-CN" dirty="0">
                <a:latin typeface="+mn-lt"/>
              </a:rPr>
              <a:t>spatial field estimate</a:t>
            </a:r>
            <a:r>
              <a:rPr lang="zh-CN" altLang="en-US" dirty="0">
                <a:latin typeface="+mn-lt"/>
              </a:rPr>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B00C573-3A4E-4463-A5AC-5FD0D596821C}"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p14="http://schemas.microsoft.com/office/powerpoint/2010/main" val="3439801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494" indent="-290574" eaLnBrk="0" hangingPunct="0">
              <a:defRPr>
                <a:solidFill>
                  <a:schemeClr val="tx1"/>
                </a:solidFill>
                <a:latin typeface="Arial" charset="0"/>
              </a:defRPr>
            </a:lvl2pPr>
            <a:lvl3pPr marL="1162300" indent="-232461" eaLnBrk="0" hangingPunct="0">
              <a:defRPr>
                <a:solidFill>
                  <a:schemeClr val="tx1"/>
                </a:solidFill>
                <a:latin typeface="Arial" charset="0"/>
              </a:defRPr>
            </a:lvl3pPr>
            <a:lvl4pPr marL="1627217" indent="-232461" eaLnBrk="0" hangingPunct="0">
              <a:defRPr>
                <a:solidFill>
                  <a:schemeClr val="tx1"/>
                </a:solidFill>
                <a:latin typeface="Arial" charset="0"/>
              </a:defRPr>
            </a:lvl4pPr>
            <a:lvl5pPr marL="2092138" indent="-232461" eaLnBrk="0" hangingPunct="0">
              <a:defRPr>
                <a:solidFill>
                  <a:schemeClr val="tx1"/>
                </a:solidFill>
                <a:latin typeface="Arial" charset="0"/>
              </a:defRPr>
            </a:lvl5pPr>
            <a:lvl6pPr marL="2557059" indent="-232461" eaLnBrk="0" fontAlgn="base" hangingPunct="0">
              <a:spcBef>
                <a:spcPct val="0"/>
              </a:spcBef>
              <a:spcAft>
                <a:spcPct val="0"/>
              </a:spcAft>
              <a:defRPr>
                <a:solidFill>
                  <a:schemeClr val="tx1"/>
                </a:solidFill>
                <a:latin typeface="Arial" charset="0"/>
              </a:defRPr>
            </a:lvl6pPr>
            <a:lvl7pPr marL="3021979" indent="-232461" eaLnBrk="0" fontAlgn="base" hangingPunct="0">
              <a:spcBef>
                <a:spcPct val="0"/>
              </a:spcBef>
              <a:spcAft>
                <a:spcPct val="0"/>
              </a:spcAft>
              <a:defRPr>
                <a:solidFill>
                  <a:schemeClr val="tx1"/>
                </a:solidFill>
                <a:latin typeface="Arial" charset="0"/>
              </a:defRPr>
            </a:lvl7pPr>
            <a:lvl8pPr marL="3486897" indent="-232461" eaLnBrk="0" fontAlgn="base" hangingPunct="0">
              <a:spcBef>
                <a:spcPct val="0"/>
              </a:spcBef>
              <a:spcAft>
                <a:spcPct val="0"/>
              </a:spcAft>
              <a:defRPr>
                <a:solidFill>
                  <a:schemeClr val="tx1"/>
                </a:solidFill>
                <a:latin typeface="Arial" charset="0"/>
              </a:defRPr>
            </a:lvl8pPr>
            <a:lvl9pPr marL="3951814" indent="-2324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mtClean="0">
                <a:solidFill>
                  <a:prstClr val="black"/>
                </a:solidFill>
              </a:rPr>
              <a:pPr eaLnBrk="1" hangingPunct="1"/>
              <a:t>62</a:t>
            </a:fld>
            <a:endParaRPr lang="zh-CN" altLang="en-US" dirty="0" smtClean="0">
              <a:solidFill>
                <a:prstClr val="black"/>
              </a:solidFill>
            </a:endParaRPr>
          </a:p>
        </p:txBody>
      </p:sp>
    </p:spTree>
    <p:extLst>
      <p:ext uri="{BB962C8B-B14F-4D97-AF65-F5344CB8AC3E}">
        <p14:creationId xmlns:p14="http://schemas.microsoft.com/office/powerpoint/2010/main" val="958041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2929556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383680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248" indent="-290865" eaLnBrk="0" hangingPunct="0">
              <a:defRPr>
                <a:solidFill>
                  <a:schemeClr val="tx1"/>
                </a:solidFill>
                <a:latin typeface="Arial" charset="0"/>
              </a:defRPr>
            </a:lvl2pPr>
            <a:lvl3pPr marL="1163461" indent="-232694" eaLnBrk="0" hangingPunct="0">
              <a:defRPr>
                <a:solidFill>
                  <a:schemeClr val="tx1"/>
                </a:solidFill>
                <a:latin typeface="Arial" charset="0"/>
              </a:defRPr>
            </a:lvl3pPr>
            <a:lvl4pPr marL="1628842" indent="-232694" eaLnBrk="0" hangingPunct="0">
              <a:defRPr>
                <a:solidFill>
                  <a:schemeClr val="tx1"/>
                </a:solidFill>
                <a:latin typeface="Arial" charset="0"/>
              </a:defRPr>
            </a:lvl4pPr>
            <a:lvl5pPr marL="2094227" indent="-232694" eaLnBrk="0" hangingPunct="0">
              <a:defRPr>
                <a:solidFill>
                  <a:schemeClr val="tx1"/>
                </a:solidFill>
                <a:latin typeface="Arial" charset="0"/>
              </a:defRPr>
            </a:lvl5pPr>
            <a:lvl6pPr marL="2559612" indent="-232694" eaLnBrk="0" fontAlgn="base" hangingPunct="0">
              <a:spcBef>
                <a:spcPct val="0"/>
              </a:spcBef>
              <a:spcAft>
                <a:spcPct val="0"/>
              </a:spcAft>
              <a:defRPr>
                <a:solidFill>
                  <a:schemeClr val="tx1"/>
                </a:solidFill>
                <a:latin typeface="Arial" charset="0"/>
              </a:defRPr>
            </a:lvl6pPr>
            <a:lvl7pPr marL="3024997" indent="-232694" eaLnBrk="0" fontAlgn="base" hangingPunct="0">
              <a:spcBef>
                <a:spcPct val="0"/>
              </a:spcBef>
              <a:spcAft>
                <a:spcPct val="0"/>
              </a:spcAft>
              <a:defRPr>
                <a:solidFill>
                  <a:schemeClr val="tx1"/>
                </a:solidFill>
                <a:latin typeface="Arial" charset="0"/>
              </a:defRPr>
            </a:lvl7pPr>
            <a:lvl8pPr marL="3490379" indent="-232694" eaLnBrk="0" fontAlgn="base" hangingPunct="0">
              <a:spcBef>
                <a:spcPct val="0"/>
              </a:spcBef>
              <a:spcAft>
                <a:spcPct val="0"/>
              </a:spcAft>
              <a:defRPr>
                <a:solidFill>
                  <a:schemeClr val="tx1"/>
                </a:solidFill>
                <a:latin typeface="Arial" charset="0"/>
              </a:defRPr>
            </a:lvl8pPr>
            <a:lvl9pPr marL="3955761" indent="-232694"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mtClean="0">
                <a:solidFill>
                  <a:prstClr val="black"/>
                </a:solidFill>
              </a:rPr>
              <a:pPr eaLnBrk="1" hangingPunct="1"/>
              <a:t>7</a:t>
            </a:fld>
            <a:endParaRPr lang="zh-CN" altLang="en-US" dirty="0" smtClean="0">
              <a:solidFill>
                <a:prstClr val="black"/>
              </a:solidFill>
            </a:endParaRPr>
          </a:p>
        </p:txBody>
      </p:sp>
    </p:spTree>
    <p:extLst>
      <p:ext uri="{BB962C8B-B14F-4D97-AF65-F5344CB8AC3E}">
        <p14:creationId xmlns:p14="http://schemas.microsoft.com/office/powerpoint/2010/main" val="3135228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2705107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3625213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721" indent="-302199" eaLnBrk="0" hangingPunct="0">
              <a:defRPr>
                <a:solidFill>
                  <a:schemeClr val="tx1"/>
                </a:solidFill>
                <a:latin typeface="Arial" charset="0"/>
              </a:defRPr>
            </a:lvl2pPr>
            <a:lvl3pPr marL="1208804" indent="-241761" eaLnBrk="0" hangingPunct="0">
              <a:defRPr>
                <a:solidFill>
                  <a:schemeClr val="tx1"/>
                </a:solidFill>
                <a:latin typeface="Arial" charset="0"/>
              </a:defRPr>
            </a:lvl3pPr>
            <a:lvl4pPr marL="1692324" indent="-241761" eaLnBrk="0" hangingPunct="0">
              <a:defRPr>
                <a:solidFill>
                  <a:schemeClr val="tx1"/>
                </a:solidFill>
                <a:latin typeface="Arial" charset="0"/>
              </a:defRPr>
            </a:lvl4pPr>
            <a:lvl5pPr marL="2175846" indent="-241761" eaLnBrk="0" hangingPunct="0">
              <a:defRPr>
                <a:solidFill>
                  <a:schemeClr val="tx1"/>
                </a:solidFill>
                <a:latin typeface="Arial" charset="0"/>
              </a:defRPr>
            </a:lvl5pPr>
            <a:lvl6pPr marL="2659370" indent="-241761" eaLnBrk="0" fontAlgn="base" hangingPunct="0">
              <a:spcBef>
                <a:spcPct val="0"/>
              </a:spcBef>
              <a:spcAft>
                <a:spcPct val="0"/>
              </a:spcAft>
              <a:defRPr>
                <a:solidFill>
                  <a:schemeClr val="tx1"/>
                </a:solidFill>
                <a:latin typeface="Arial" charset="0"/>
              </a:defRPr>
            </a:lvl6pPr>
            <a:lvl7pPr marL="3142891" indent="-241761" eaLnBrk="0" fontAlgn="base" hangingPunct="0">
              <a:spcBef>
                <a:spcPct val="0"/>
              </a:spcBef>
              <a:spcAft>
                <a:spcPct val="0"/>
              </a:spcAft>
              <a:defRPr>
                <a:solidFill>
                  <a:schemeClr val="tx1"/>
                </a:solidFill>
                <a:latin typeface="Arial" charset="0"/>
              </a:defRPr>
            </a:lvl7pPr>
            <a:lvl8pPr marL="3626411" indent="-241761" eaLnBrk="0" fontAlgn="base" hangingPunct="0">
              <a:spcBef>
                <a:spcPct val="0"/>
              </a:spcBef>
              <a:spcAft>
                <a:spcPct val="0"/>
              </a:spcAft>
              <a:defRPr>
                <a:solidFill>
                  <a:schemeClr val="tx1"/>
                </a:solidFill>
                <a:latin typeface="Arial" charset="0"/>
              </a:defRPr>
            </a:lvl8pPr>
            <a:lvl9pPr marL="4109931" indent="-2417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a:solidFill>
                  <a:prstClr val="black"/>
                </a:solidFill>
              </a:rPr>
              <a:pPr eaLnBrk="1" hangingPunct="1"/>
              <a:t>78</a:t>
            </a:fld>
            <a:endParaRPr lang="zh-CN" altLang="en-US" dirty="0">
              <a:solidFill>
                <a:prstClr val="black"/>
              </a:solidFill>
            </a:endParaRPr>
          </a:p>
        </p:txBody>
      </p:sp>
    </p:spTree>
    <p:extLst>
      <p:ext uri="{BB962C8B-B14F-4D97-AF65-F5344CB8AC3E}">
        <p14:creationId xmlns:p14="http://schemas.microsoft.com/office/powerpoint/2010/main" val="349732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184275" y="698500"/>
            <a:ext cx="4651375" cy="3489325"/>
          </a:xfrm>
          <a:ln/>
        </p:spPr>
      </p:sp>
      <p:sp>
        <p:nvSpPr>
          <p:cNvPr id="331779" name="Rectangle 3"/>
          <p:cNvSpPr>
            <a:spLocks noGrp="1" noChangeArrowheads="1"/>
          </p:cNvSpPr>
          <p:nvPr>
            <p:ph type="body" idx="1"/>
          </p:nvPr>
        </p:nvSpPr>
        <p:spPr>
          <a:xfrm>
            <a:off x="935381" y="4420626"/>
            <a:ext cx="5149164" cy="4186743"/>
          </a:xfrm>
          <a:noFill/>
          <a:ln/>
        </p:spPr>
        <p:txBody>
          <a:bodyPr lIns="93809" tIns="46905" rIns="93809" bIns="46905"/>
          <a:lstStyle/>
          <a:p>
            <a:endParaRPr lang="zh-TW" altLang="en-US" smtClean="0"/>
          </a:p>
        </p:txBody>
      </p:sp>
    </p:spTree>
    <p:extLst>
      <p:ext uri="{BB962C8B-B14F-4D97-AF65-F5344CB8AC3E}">
        <p14:creationId xmlns:p14="http://schemas.microsoft.com/office/powerpoint/2010/main" val="176364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43513466-170C-4D5D-91A5-22F36A9D16AC}" type="slidenum">
              <a:rPr lang="en-US">
                <a:solidFill>
                  <a:prstClr val="black"/>
                </a:solidFill>
                <a:latin typeface="Arial" pitchFamily="34" charset="0"/>
              </a:rPr>
              <a:pPr/>
              <a:t>81</a:t>
            </a:fld>
            <a:endParaRPr lang="en-US" dirty="0">
              <a:solidFill>
                <a:prstClr val="black"/>
              </a:solidFill>
              <a:latin typeface="Arial" pitchFamily="34" charset="0"/>
            </a:endParaRPr>
          </a:p>
        </p:txBody>
      </p:sp>
    </p:spTree>
    <p:extLst>
      <p:ext uri="{BB962C8B-B14F-4D97-AF65-F5344CB8AC3E}">
        <p14:creationId xmlns:p14="http://schemas.microsoft.com/office/powerpoint/2010/main" val="3507538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112838" y="676275"/>
            <a:ext cx="4503737" cy="3378200"/>
          </a:xfrm>
          <a:ln/>
        </p:spPr>
      </p:sp>
      <p:sp>
        <p:nvSpPr>
          <p:cNvPr id="331779" name="Rectangle 3"/>
          <p:cNvSpPr>
            <a:spLocks noGrp="1" noChangeArrowheads="1"/>
          </p:cNvSpPr>
          <p:nvPr>
            <p:ph type="body" idx="1"/>
          </p:nvPr>
        </p:nvSpPr>
        <p:spPr>
          <a:xfrm>
            <a:off x="896408" y="4280291"/>
            <a:ext cx="4934615" cy="4053830"/>
          </a:xfrm>
          <a:noFill/>
          <a:ln/>
        </p:spPr>
        <p:txBody>
          <a:bodyPr lIns="90401" tIns="45201" rIns="90401" bIns="45201"/>
          <a:lstStyle/>
          <a:p>
            <a:endParaRPr lang="zh-TW" altLang="en-US" smtClean="0"/>
          </a:p>
        </p:txBody>
      </p:sp>
    </p:spTree>
    <p:extLst>
      <p:ext uri="{BB962C8B-B14F-4D97-AF65-F5344CB8AC3E}">
        <p14:creationId xmlns:p14="http://schemas.microsoft.com/office/powerpoint/2010/main" val="2266577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p>
        </p:txBody>
      </p:sp>
      <p:sp>
        <p:nvSpPr>
          <p:cNvPr id="102404" name="Slide Number Placeholder 3"/>
          <p:cNvSpPr>
            <a:spLocks noGrp="1"/>
          </p:cNvSpPr>
          <p:nvPr>
            <p:ph type="sldNum" sz="quarter" idx="5"/>
          </p:nvPr>
        </p:nvSpPr>
        <p:spPr>
          <a:noFill/>
        </p:spPr>
        <p:txBody>
          <a:bodyPr/>
          <a:lstStyle/>
          <a:p>
            <a:fld id="{60291C01-3DF1-4B31-8AC2-688FFA6D14CB}" type="slidenum">
              <a:rPr lang="en-US">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421969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760" indent="-291446" eaLnBrk="0" hangingPunct="0">
              <a:defRPr>
                <a:solidFill>
                  <a:schemeClr val="tx1"/>
                </a:solidFill>
                <a:latin typeface="Arial" charset="0"/>
              </a:defRPr>
            </a:lvl2pPr>
            <a:lvl3pPr marL="1165786" indent="-233157" eaLnBrk="0" hangingPunct="0">
              <a:defRPr>
                <a:solidFill>
                  <a:schemeClr val="tx1"/>
                </a:solidFill>
                <a:latin typeface="Arial" charset="0"/>
              </a:defRPr>
            </a:lvl3pPr>
            <a:lvl4pPr marL="1632099" indent="-233157" eaLnBrk="0" hangingPunct="0">
              <a:defRPr>
                <a:solidFill>
                  <a:schemeClr val="tx1"/>
                </a:solidFill>
                <a:latin typeface="Arial" charset="0"/>
              </a:defRPr>
            </a:lvl4pPr>
            <a:lvl5pPr marL="2098414" indent="-233157" eaLnBrk="0" hangingPunct="0">
              <a:defRPr>
                <a:solidFill>
                  <a:schemeClr val="tx1"/>
                </a:solidFill>
                <a:latin typeface="Arial" charset="0"/>
              </a:defRPr>
            </a:lvl5pPr>
            <a:lvl6pPr marL="2564729" indent="-233157" eaLnBrk="0" fontAlgn="base" hangingPunct="0">
              <a:spcBef>
                <a:spcPct val="0"/>
              </a:spcBef>
              <a:spcAft>
                <a:spcPct val="0"/>
              </a:spcAft>
              <a:defRPr>
                <a:solidFill>
                  <a:schemeClr val="tx1"/>
                </a:solidFill>
                <a:latin typeface="Arial" charset="0"/>
              </a:defRPr>
            </a:lvl6pPr>
            <a:lvl7pPr marL="3031043" indent="-233157" eaLnBrk="0" fontAlgn="base" hangingPunct="0">
              <a:spcBef>
                <a:spcPct val="0"/>
              </a:spcBef>
              <a:spcAft>
                <a:spcPct val="0"/>
              </a:spcAft>
              <a:defRPr>
                <a:solidFill>
                  <a:schemeClr val="tx1"/>
                </a:solidFill>
                <a:latin typeface="Arial" charset="0"/>
              </a:defRPr>
            </a:lvl7pPr>
            <a:lvl8pPr marL="3497356" indent="-233157" eaLnBrk="0" fontAlgn="base" hangingPunct="0">
              <a:spcBef>
                <a:spcPct val="0"/>
              </a:spcBef>
              <a:spcAft>
                <a:spcPct val="0"/>
              </a:spcAft>
              <a:defRPr>
                <a:solidFill>
                  <a:schemeClr val="tx1"/>
                </a:solidFill>
                <a:latin typeface="Arial" charset="0"/>
              </a:defRPr>
            </a:lvl8pPr>
            <a:lvl9pPr marL="3963670" indent="-233157"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sz="1300">
                <a:solidFill>
                  <a:prstClr val="black"/>
                </a:solidFill>
              </a:rPr>
              <a:pPr eaLnBrk="1" hangingPunct="1"/>
              <a:t>84</a:t>
            </a:fld>
            <a:endParaRPr lang="zh-CN" altLang="en-US" sz="1300" dirty="0">
              <a:solidFill>
                <a:prstClr val="black"/>
              </a:solidFill>
            </a:endParaRPr>
          </a:p>
        </p:txBody>
      </p:sp>
    </p:spTree>
    <p:extLst>
      <p:ext uri="{BB962C8B-B14F-4D97-AF65-F5344CB8AC3E}">
        <p14:creationId xmlns:p14="http://schemas.microsoft.com/office/powerpoint/2010/main" val="3708012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Comment:</a:t>
            </a:r>
            <a:r>
              <a:rPr lang="en-US" altLang="zh-CN" baseline="0" dirty="0" smtClean="0"/>
              <a:t>  This is an important slide, but needs to be improved.  Consider to use animations to highlight the key features &amp; differences</a:t>
            </a:r>
            <a:endParaRPr lang="zh-CN" altLang="zh-CN"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721" indent="-302199" eaLnBrk="0" hangingPunct="0">
              <a:defRPr>
                <a:solidFill>
                  <a:schemeClr val="tx1"/>
                </a:solidFill>
                <a:latin typeface="Arial" charset="0"/>
              </a:defRPr>
            </a:lvl2pPr>
            <a:lvl3pPr marL="1208804" indent="-241761" eaLnBrk="0" hangingPunct="0">
              <a:defRPr>
                <a:solidFill>
                  <a:schemeClr val="tx1"/>
                </a:solidFill>
                <a:latin typeface="Arial" charset="0"/>
              </a:defRPr>
            </a:lvl3pPr>
            <a:lvl4pPr marL="1692324" indent="-241761" eaLnBrk="0" hangingPunct="0">
              <a:defRPr>
                <a:solidFill>
                  <a:schemeClr val="tx1"/>
                </a:solidFill>
                <a:latin typeface="Arial" charset="0"/>
              </a:defRPr>
            </a:lvl4pPr>
            <a:lvl5pPr marL="2175846" indent="-241761" eaLnBrk="0" hangingPunct="0">
              <a:defRPr>
                <a:solidFill>
                  <a:schemeClr val="tx1"/>
                </a:solidFill>
                <a:latin typeface="Arial" charset="0"/>
              </a:defRPr>
            </a:lvl5pPr>
            <a:lvl6pPr marL="2659370" indent="-241761" eaLnBrk="0" fontAlgn="base" hangingPunct="0">
              <a:spcBef>
                <a:spcPct val="0"/>
              </a:spcBef>
              <a:spcAft>
                <a:spcPct val="0"/>
              </a:spcAft>
              <a:defRPr>
                <a:solidFill>
                  <a:schemeClr val="tx1"/>
                </a:solidFill>
                <a:latin typeface="Arial" charset="0"/>
              </a:defRPr>
            </a:lvl6pPr>
            <a:lvl7pPr marL="3142891" indent="-241761" eaLnBrk="0" fontAlgn="base" hangingPunct="0">
              <a:spcBef>
                <a:spcPct val="0"/>
              </a:spcBef>
              <a:spcAft>
                <a:spcPct val="0"/>
              </a:spcAft>
              <a:defRPr>
                <a:solidFill>
                  <a:schemeClr val="tx1"/>
                </a:solidFill>
                <a:latin typeface="Arial" charset="0"/>
              </a:defRPr>
            </a:lvl7pPr>
            <a:lvl8pPr marL="3626411" indent="-241761" eaLnBrk="0" fontAlgn="base" hangingPunct="0">
              <a:spcBef>
                <a:spcPct val="0"/>
              </a:spcBef>
              <a:spcAft>
                <a:spcPct val="0"/>
              </a:spcAft>
              <a:defRPr>
                <a:solidFill>
                  <a:schemeClr val="tx1"/>
                </a:solidFill>
                <a:latin typeface="Arial" charset="0"/>
              </a:defRPr>
            </a:lvl8pPr>
            <a:lvl9pPr marL="4109931" indent="-241761" eaLnBrk="0" fontAlgn="base" hangingPunct="0">
              <a:spcBef>
                <a:spcPct val="0"/>
              </a:spcBef>
              <a:spcAft>
                <a:spcPct val="0"/>
              </a:spcAft>
              <a:defRPr>
                <a:solidFill>
                  <a:schemeClr val="tx1"/>
                </a:solidFill>
                <a:latin typeface="Arial" charset="0"/>
              </a:defRPr>
            </a:lvl9pPr>
          </a:lstStyle>
          <a:p>
            <a:pPr eaLnBrk="1" hangingPunct="1"/>
            <a:fld id="{5FA5E13A-8290-41C7-B236-9153BC6CED59}" type="slidenum">
              <a:rPr lang="zh-CN" altLang="en-US">
                <a:solidFill>
                  <a:prstClr val="black"/>
                </a:solidFill>
              </a:rPr>
              <a:pPr eaLnBrk="1" hangingPunct="1"/>
              <a:t>85</a:t>
            </a:fld>
            <a:endParaRPr lang="zh-CN" altLang="en-US" dirty="0">
              <a:solidFill>
                <a:prstClr val="black"/>
              </a:solidFill>
            </a:endParaRPr>
          </a:p>
        </p:txBody>
      </p:sp>
    </p:spTree>
    <p:extLst>
      <p:ext uri="{BB962C8B-B14F-4D97-AF65-F5344CB8AC3E}">
        <p14:creationId xmlns:p14="http://schemas.microsoft.com/office/powerpoint/2010/main" val="316189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6123E4-DEF2-4F60-91C9-6F717831D03C}" type="slidenum">
              <a:rPr lang="zh-CN" altLang="en-US">
                <a:solidFill>
                  <a:srgbClr val="000000"/>
                </a:solidFill>
              </a:rPr>
              <a:pPr/>
              <a:t>8</a:t>
            </a:fld>
            <a:endParaRPr lang="zh-CN" altLang="en-US">
              <a:solidFill>
                <a:srgbClr val="000000"/>
              </a:solidFill>
            </a:endParaRPr>
          </a:p>
        </p:txBody>
      </p:sp>
    </p:spTree>
    <p:extLst>
      <p:ext uri="{BB962C8B-B14F-4D97-AF65-F5344CB8AC3E}">
        <p14:creationId xmlns:p14="http://schemas.microsoft.com/office/powerpoint/2010/main" val="160166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405330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219654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372410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eaLnBrk="1" hangingPunct="1"/>
            <a:endParaRPr lang="en-US" smtClean="0"/>
          </a:p>
        </p:txBody>
      </p:sp>
      <p:sp>
        <p:nvSpPr>
          <p:cNvPr id="148484" name="Slide Number Placeholder 3"/>
          <p:cNvSpPr>
            <a:spLocks noGrp="1"/>
          </p:cNvSpPr>
          <p:nvPr>
            <p:ph type="sldNum" sz="quarter" idx="5"/>
          </p:nvPr>
        </p:nvSpPr>
        <p:spPr>
          <a:noFill/>
        </p:spPr>
        <p:txBody>
          <a:bodyPr/>
          <a:lstStyle/>
          <a:p>
            <a:fld id="{15BF0A78-916E-4481-B289-ABDB8077E3B8}" type="slidenum">
              <a:rPr lang="en-US" sz="1200">
                <a:solidFill>
                  <a:srgbClr val="000000"/>
                </a:solidFill>
              </a:rPr>
              <a:pPr/>
              <a:t>20</a:t>
            </a:fld>
            <a:endParaRPr lang="en-US" sz="1200">
              <a:solidFill>
                <a:srgbClr val="000000"/>
              </a:solidFill>
            </a:endParaRPr>
          </a:p>
        </p:txBody>
      </p:sp>
    </p:spTree>
    <p:extLst>
      <p:ext uri="{BB962C8B-B14F-4D97-AF65-F5344CB8AC3E}">
        <p14:creationId xmlns:p14="http://schemas.microsoft.com/office/powerpoint/2010/main" val="32741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Master" Target="../slideMasters/slideMaster28.xml"/><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13.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algn="l">
              <a:defRPr/>
            </a:pPr>
            <a:endParaRPr lang="zh-CN" altLang="en-US" sz="2000">
              <a:solidFill>
                <a:srgbClr val="080808"/>
              </a:solidFill>
              <a:ea typeface="宋体" charset="-122"/>
            </a:endParaRPr>
          </a:p>
        </p:txBody>
      </p:sp>
      <p:grpSp>
        <p:nvGrpSpPr>
          <p:cNvPr id="2" name="Group 15"/>
          <p:cNvGrpSpPr>
            <a:grpSpLocks/>
          </p:cNvGrpSpPr>
          <p:nvPr/>
        </p:nvGrpSpPr>
        <p:grpSpPr bwMode="auto">
          <a:xfrm>
            <a:off x="152400" y="381000"/>
            <a:ext cx="6838950" cy="3365500"/>
            <a:chOff x="664" y="1951"/>
            <a:chExt cx="4308" cy="2120"/>
          </a:xfrm>
        </p:grpSpPr>
        <p:sp>
          <p:nvSpPr>
            <p:cNvPr id="6" name="Freeform 16"/>
            <p:cNvSpPr>
              <a:spLocks/>
            </p:cNvSpPr>
            <p:nvPr/>
          </p:nvSpPr>
          <p:spPr bwMode="invGray">
            <a:xfrm>
              <a:off x="743" y="2045"/>
              <a:ext cx="1267" cy="1938"/>
            </a:xfrm>
            <a:custGeom>
              <a:avLst/>
              <a:gdLst>
                <a:gd name="T0" fmla="*/ 21 w 1692"/>
                <a:gd name="T1" fmla="*/ 46 h 2586"/>
                <a:gd name="T2" fmla="*/ 57 w 1692"/>
                <a:gd name="T3" fmla="*/ 37 h 2586"/>
                <a:gd name="T4" fmla="*/ 76 w 1692"/>
                <a:gd name="T5" fmla="*/ 43 h 2586"/>
                <a:gd name="T6" fmla="*/ 73 w 1692"/>
                <a:gd name="T7" fmla="*/ 79 h 2586"/>
                <a:gd name="T8" fmla="*/ 48 w 1692"/>
                <a:gd name="T9" fmla="*/ 103 h 2586"/>
                <a:gd name="T10" fmla="*/ 38 w 1692"/>
                <a:gd name="T11" fmla="*/ 127 h 2586"/>
                <a:gd name="T12" fmla="*/ 50 w 1692"/>
                <a:gd name="T13" fmla="*/ 171 h 2586"/>
                <a:gd name="T14" fmla="*/ 56 w 1692"/>
                <a:gd name="T15" fmla="*/ 170 h 2586"/>
                <a:gd name="T16" fmla="*/ 58 w 1692"/>
                <a:gd name="T17" fmla="*/ 160 h 2586"/>
                <a:gd name="T18" fmla="*/ 85 w 1692"/>
                <a:gd name="T19" fmla="*/ 205 h 2586"/>
                <a:gd name="T20" fmla="*/ 115 w 1692"/>
                <a:gd name="T21" fmla="*/ 212 h 2586"/>
                <a:gd name="T22" fmla="*/ 140 w 1692"/>
                <a:gd name="T23" fmla="*/ 239 h 2586"/>
                <a:gd name="T24" fmla="*/ 151 w 1692"/>
                <a:gd name="T25" fmla="*/ 252 h 2586"/>
                <a:gd name="T26" fmla="*/ 136 w 1692"/>
                <a:gd name="T27" fmla="*/ 285 h 2586"/>
                <a:gd name="T28" fmla="*/ 162 w 1692"/>
                <a:gd name="T29" fmla="*/ 315 h 2586"/>
                <a:gd name="T30" fmla="*/ 182 w 1692"/>
                <a:gd name="T31" fmla="*/ 358 h 2586"/>
                <a:gd name="T32" fmla="*/ 193 w 1692"/>
                <a:gd name="T33" fmla="*/ 409 h 2586"/>
                <a:gd name="T34" fmla="*/ 210 w 1692"/>
                <a:gd name="T35" fmla="*/ 450 h 2586"/>
                <a:gd name="T36" fmla="*/ 225 w 1692"/>
                <a:gd name="T37" fmla="*/ 447 h 2586"/>
                <a:gd name="T38" fmla="*/ 220 w 1692"/>
                <a:gd name="T39" fmla="*/ 424 h 2586"/>
                <a:gd name="T40" fmla="*/ 227 w 1692"/>
                <a:gd name="T41" fmla="*/ 408 h 2586"/>
                <a:gd name="T42" fmla="*/ 241 w 1692"/>
                <a:gd name="T43" fmla="*/ 395 h 2586"/>
                <a:gd name="T44" fmla="*/ 255 w 1692"/>
                <a:gd name="T45" fmla="*/ 368 h 2586"/>
                <a:gd name="T46" fmla="*/ 276 w 1692"/>
                <a:gd name="T47" fmla="*/ 345 h 2586"/>
                <a:gd name="T48" fmla="*/ 286 w 1692"/>
                <a:gd name="T49" fmla="*/ 309 h 2586"/>
                <a:gd name="T50" fmla="*/ 273 w 1692"/>
                <a:gd name="T51" fmla="*/ 272 h 2586"/>
                <a:gd name="T52" fmla="*/ 242 w 1692"/>
                <a:gd name="T53" fmla="*/ 250 h 2586"/>
                <a:gd name="T54" fmla="*/ 195 w 1692"/>
                <a:gd name="T55" fmla="*/ 227 h 2586"/>
                <a:gd name="T56" fmla="*/ 171 w 1692"/>
                <a:gd name="T57" fmla="*/ 223 h 2586"/>
                <a:gd name="T58" fmla="*/ 159 w 1692"/>
                <a:gd name="T59" fmla="*/ 225 h 2586"/>
                <a:gd name="T60" fmla="*/ 140 w 1692"/>
                <a:gd name="T61" fmla="*/ 232 h 2586"/>
                <a:gd name="T62" fmla="*/ 133 w 1692"/>
                <a:gd name="T63" fmla="*/ 208 h 2586"/>
                <a:gd name="T64" fmla="*/ 130 w 1692"/>
                <a:gd name="T65" fmla="*/ 188 h 2586"/>
                <a:gd name="T66" fmla="*/ 111 w 1692"/>
                <a:gd name="T67" fmla="*/ 196 h 2586"/>
                <a:gd name="T68" fmla="*/ 100 w 1692"/>
                <a:gd name="T69" fmla="*/ 169 h 2586"/>
                <a:gd name="T70" fmla="*/ 130 w 1692"/>
                <a:gd name="T71" fmla="*/ 162 h 2586"/>
                <a:gd name="T72" fmla="*/ 148 w 1692"/>
                <a:gd name="T73" fmla="*/ 160 h 2586"/>
                <a:gd name="T74" fmla="*/ 158 w 1692"/>
                <a:gd name="T75" fmla="*/ 159 h 2586"/>
                <a:gd name="T76" fmla="*/ 186 w 1692"/>
                <a:gd name="T77" fmla="*/ 133 h 2586"/>
                <a:gd name="T78" fmla="*/ 209 w 1692"/>
                <a:gd name="T79" fmla="*/ 120 h 2586"/>
                <a:gd name="T80" fmla="*/ 225 w 1692"/>
                <a:gd name="T81" fmla="*/ 113 h 2586"/>
                <a:gd name="T82" fmla="*/ 236 w 1692"/>
                <a:gd name="T83" fmla="*/ 95 h 2586"/>
                <a:gd name="T84" fmla="*/ 227 w 1692"/>
                <a:gd name="T85" fmla="*/ 91 h 2586"/>
                <a:gd name="T86" fmla="*/ 269 w 1692"/>
                <a:gd name="T87" fmla="*/ 81 h 2586"/>
                <a:gd name="T88" fmla="*/ 249 w 1692"/>
                <a:gd name="T89" fmla="*/ 61 h 2586"/>
                <a:gd name="T90" fmla="*/ 234 w 1692"/>
                <a:gd name="T91" fmla="*/ 46 h 2586"/>
                <a:gd name="T92" fmla="*/ 216 w 1692"/>
                <a:gd name="T93" fmla="*/ 64 h 2586"/>
                <a:gd name="T94" fmla="*/ 195 w 1692"/>
                <a:gd name="T95" fmla="*/ 79 h 2586"/>
                <a:gd name="T96" fmla="*/ 180 w 1692"/>
                <a:gd name="T97" fmla="*/ 54 h 2586"/>
                <a:gd name="T98" fmla="*/ 213 w 1692"/>
                <a:gd name="T99" fmla="*/ 43 h 2586"/>
                <a:gd name="T100" fmla="*/ 223 w 1692"/>
                <a:gd name="T101" fmla="*/ 34 h 2586"/>
                <a:gd name="T102" fmla="*/ 234 w 1692"/>
                <a:gd name="T103" fmla="*/ 31 h 2586"/>
                <a:gd name="T104" fmla="*/ 227 w 1692"/>
                <a:gd name="T105" fmla="*/ 25 h 2586"/>
                <a:gd name="T106" fmla="*/ 222 w 1692"/>
                <a:gd name="T107" fmla="*/ 21 h 2586"/>
                <a:gd name="T108" fmla="*/ 212 w 1692"/>
                <a:gd name="T109" fmla="*/ 18 h 2586"/>
                <a:gd name="T110" fmla="*/ 195 w 1692"/>
                <a:gd name="T111" fmla="*/ 24 h 2586"/>
                <a:gd name="T112" fmla="*/ 167 w 1692"/>
                <a:gd name="T113" fmla="*/ 21 h 2586"/>
                <a:gd name="T114" fmla="*/ 97 w 1692"/>
                <a:gd name="T115" fmla="*/ 0 h 2586"/>
                <a:gd name="T116" fmla="*/ 61 w 1692"/>
                <a:gd name="T117" fmla="*/ 5 h 2586"/>
                <a:gd name="T118" fmla="*/ 51 w 1692"/>
                <a:gd name="T119" fmla="*/ 18 h 2586"/>
                <a:gd name="T120" fmla="*/ 22 w 1692"/>
                <a:gd name="T121" fmla="*/ 31 h 2586"/>
                <a:gd name="T122" fmla="*/ 22 w 1692"/>
                <a:gd name="T123" fmla="*/ 38 h 2586"/>
                <a:gd name="T124" fmla="*/ 1 w 1692"/>
                <a:gd name="T125" fmla="*/ 44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 name="Freeform 17"/>
            <p:cNvSpPr>
              <a:spLocks/>
            </p:cNvSpPr>
            <p:nvPr/>
          </p:nvSpPr>
          <p:spPr bwMode="invGray">
            <a:xfrm>
              <a:off x="703" y="2230"/>
              <a:ext cx="34" cy="28"/>
            </a:xfrm>
            <a:custGeom>
              <a:avLst/>
              <a:gdLst>
                <a:gd name="T0" fmla="*/ 3 w 46"/>
                <a:gd name="T1" fmla="*/ 1 h 38"/>
                <a:gd name="T2" fmla="*/ 0 w 46"/>
                <a:gd name="T3" fmla="*/ 4 h 38"/>
                <a:gd name="T4" fmla="*/ 4 w 46"/>
                <a:gd name="T5" fmla="*/ 6 h 38"/>
                <a:gd name="T6" fmla="*/ 7 w 46"/>
                <a:gd name="T7" fmla="*/ 4 h 38"/>
                <a:gd name="T8" fmla="*/ 5 w 46"/>
                <a:gd name="T9" fmla="*/ 0 h 38"/>
                <a:gd name="T10" fmla="*/ 3 w 46"/>
                <a:gd name="T11" fmla="*/ 1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 name="Freeform 18"/>
            <p:cNvSpPr>
              <a:spLocks/>
            </p:cNvSpPr>
            <p:nvPr/>
          </p:nvSpPr>
          <p:spPr bwMode="invGray">
            <a:xfrm>
              <a:off x="1010" y="2353"/>
              <a:ext cx="39" cy="32"/>
            </a:xfrm>
            <a:custGeom>
              <a:avLst/>
              <a:gdLst>
                <a:gd name="T0" fmla="*/ 2 w 52"/>
                <a:gd name="T1" fmla="*/ 0 h 44"/>
                <a:gd name="T2" fmla="*/ 5 w 52"/>
                <a:gd name="T3" fmla="*/ 7 h 44"/>
                <a:gd name="T4" fmla="*/ 8 w 52"/>
                <a:gd name="T5" fmla="*/ 7 h 44"/>
                <a:gd name="T6" fmla="*/ 8 w 52"/>
                <a:gd name="T7" fmla="*/ 3 h 44"/>
                <a:gd name="T8" fmla="*/ 5 w 52"/>
                <a:gd name="T9" fmla="*/ 1 h 44"/>
                <a:gd name="T10" fmla="*/ 2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 name="Freeform 19"/>
            <p:cNvSpPr>
              <a:spLocks/>
            </p:cNvSpPr>
            <p:nvPr/>
          </p:nvSpPr>
          <p:spPr bwMode="invGray">
            <a:xfrm>
              <a:off x="1792" y="2409"/>
              <a:ext cx="98" cy="74"/>
            </a:xfrm>
            <a:custGeom>
              <a:avLst/>
              <a:gdLst>
                <a:gd name="T0" fmla="*/ 17 w 131"/>
                <a:gd name="T1" fmla="*/ 0 h 98"/>
                <a:gd name="T2" fmla="*/ 14 w 131"/>
                <a:gd name="T3" fmla="*/ 2 h 98"/>
                <a:gd name="T4" fmla="*/ 9 w 131"/>
                <a:gd name="T5" fmla="*/ 5 h 98"/>
                <a:gd name="T6" fmla="*/ 7 w 131"/>
                <a:gd name="T7" fmla="*/ 8 h 98"/>
                <a:gd name="T8" fmla="*/ 4 w 131"/>
                <a:gd name="T9" fmla="*/ 10 h 98"/>
                <a:gd name="T10" fmla="*/ 10 w 131"/>
                <a:gd name="T11" fmla="*/ 15 h 98"/>
                <a:gd name="T12" fmla="*/ 14 w 131"/>
                <a:gd name="T13" fmla="*/ 17 h 98"/>
                <a:gd name="T14" fmla="*/ 15 w 131"/>
                <a:gd name="T15" fmla="*/ 17 h 98"/>
                <a:gd name="T16" fmla="*/ 16 w 131"/>
                <a:gd name="T17" fmla="*/ 16 h 98"/>
                <a:gd name="T18" fmla="*/ 17 w 131"/>
                <a:gd name="T19" fmla="*/ 18 h 98"/>
                <a:gd name="T20" fmla="*/ 22 w 131"/>
                <a:gd name="T21" fmla="*/ 16 h 98"/>
                <a:gd name="T22" fmla="*/ 23 w 131"/>
                <a:gd name="T23" fmla="*/ 14 h 98"/>
                <a:gd name="T24" fmla="*/ 18 w 131"/>
                <a:gd name="T25" fmla="*/ 8 h 98"/>
                <a:gd name="T26" fmla="*/ 20 w 131"/>
                <a:gd name="T27" fmla="*/ 5 h 98"/>
                <a:gd name="T28" fmla="*/ 19 w 131"/>
                <a:gd name="T29" fmla="*/ 2 h 98"/>
                <a:gd name="T30" fmla="*/ 17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 name="Freeform 20"/>
            <p:cNvSpPr>
              <a:spLocks/>
            </p:cNvSpPr>
            <p:nvPr/>
          </p:nvSpPr>
          <p:spPr bwMode="invGray">
            <a:xfrm>
              <a:off x="1318" y="2793"/>
              <a:ext cx="158" cy="84"/>
            </a:xfrm>
            <a:custGeom>
              <a:avLst/>
              <a:gdLst>
                <a:gd name="T0" fmla="*/ 7 w 212"/>
                <a:gd name="T1" fmla="*/ 2 h 112"/>
                <a:gd name="T2" fmla="*/ 3 w 212"/>
                <a:gd name="T3" fmla="*/ 2 h 112"/>
                <a:gd name="T4" fmla="*/ 1 w 212"/>
                <a:gd name="T5" fmla="*/ 3 h 112"/>
                <a:gd name="T6" fmla="*/ 4 w 212"/>
                <a:gd name="T7" fmla="*/ 10 h 112"/>
                <a:gd name="T8" fmla="*/ 9 w 212"/>
                <a:gd name="T9" fmla="*/ 8 h 112"/>
                <a:gd name="T10" fmla="*/ 16 w 212"/>
                <a:gd name="T11" fmla="*/ 10 h 112"/>
                <a:gd name="T12" fmla="*/ 19 w 212"/>
                <a:gd name="T13" fmla="*/ 11 h 112"/>
                <a:gd name="T14" fmla="*/ 23 w 212"/>
                <a:gd name="T15" fmla="*/ 17 h 112"/>
                <a:gd name="T16" fmla="*/ 24 w 212"/>
                <a:gd name="T17" fmla="*/ 20 h 112"/>
                <a:gd name="T18" fmla="*/ 27 w 212"/>
                <a:gd name="T19" fmla="*/ 18 h 112"/>
                <a:gd name="T20" fmla="*/ 29 w 212"/>
                <a:gd name="T21" fmla="*/ 17 h 112"/>
                <a:gd name="T22" fmla="*/ 32 w 212"/>
                <a:gd name="T23" fmla="*/ 19 h 112"/>
                <a:gd name="T24" fmla="*/ 34 w 212"/>
                <a:gd name="T25" fmla="*/ 15 h 112"/>
                <a:gd name="T26" fmla="*/ 26 w 212"/>
                <a:gd name="T27" fmla="*/ 10 h 112"/>
                <a:gd name="T28" fmla="*/ 18 w 212"/>
                <a:gd name="T29" fmla="*/ 4 h 112"/>
                <a:gd name="T30" fmla="*/ 9 w 212"/>
                <a:gd name="T31" fmla="*/ 5 h 112"/>
                <a:gd name="T32" fmla="*/ 7 w 212"/>
                <a:gd name="T33" fmla="*/ 2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 name="Freeform 21"/>
            <p:cNvSpPr>
              <a:spLocks/>
            </p:cNvSpPr>
            <p:nvPr/>
          </p:nvSpPr>
          <p:spPr bwMode="invGray">
            <a:xfrm>
              <a:off x="1448" y="2857"/>
              <a:ext cx="99" cy="41"/>
            </a:xfrm>
            <a:custGeom>
              <a:avLst/>
              <a:gdLst>
                <a:gd name="T0" fmla="*/ 10 w 133"/>
                <a:gd name="T1" fmla="*/ 0 h 54"/>
                <a:gd name="T2" fmla="*/ 7 w 133"/>
                <a:gd name="T3" fmla="*/ 2 h 54"/>
                <a:gd name="T4" fmla="*/ 5 w 133"/>
                <a:gd name="T5" fmla="*/ 6 h 54"/>
                <a:gd name="T6" fmla="*/ 2 w 133"/>
                <a:gd name="T7" fmla="*/ 6 h 54"/>
                <a:gd name="T8" fmla="*/ 1 w 133"/>
                <a:gd name="T9" fmla="*/ 8 h 54"/>
                <a:gd name="T10" fmla="*/ 2 w 133"/>
                <a:gd name="T11" fmla="*/ 11 h 54"/>
                <a:gd name="T12" fmla="*/ 23 w 133"/>
                <a:gd name="T13" fmla="*/ 6 h 54"/>
                <a:gd name="T14" fmla="*/ 21 w 133"/>
                <a:gd name="T15" fmla="*/ 3 h 54"/>
                <a:gd name="T16" fmla="*/ 18 w 133"/>
                <a:gd name="T17" fmla="*/ 2 h 54"/>
                <a:gd name="T18" fmla="*/ 17 w 133"/>
                <a:gd name="T19" fmla="*/ 5 h 54"/>
                <a:gd name="T20" fmla="*/ 15 w 133"/>
                <a:gd name="T21" fmla="*/ 4 h 54"/>
                <a:gd name="T22" fmla="*/ 12 w 133"/>
                <a:gd name="T23" fmla="*/ 3 h 54"/>
                <a:gd name="T24" fmla="*/ 10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2" name="Freeform 22"/>
            <p:cNvSpPr>
              <a:spLocks/>
            </p:cNvSpPr>
            <p:nvPr/>
          </p:nvSpPr>
          <p:spPr bwMode="invGray">
            <a:xfrm>
              <a:off x="1553" y="2883"/>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3" name="Freeform 23"/>
            <p:cNvSpPr>
              <a:spLocks/>
            </p:cNvSpPr>
            <p:nvPr/>
          </p:nvSpPr>
          <p:spPr bwMode="invGray">
            <a:xfrm>
              <a:off x="1609" y="2886"/>
              <a:ext cx="12" cy="25"/>
            </a:xfrm>
            <a:custGeom>
              <a:avLst/>
              <a:gdLst>
                <a:gd name="T0" fmla="*/ 3 w 16"/>
                <a:gd name="T1" fmla="*/ 0 h 34"/>
                <a:gd name="T2" fmla="*/ 0 w 16"/>
                <a:gd name="T3" fmla="*/ 2 h 34"/>
                <a:gd name="T4" fmla="*/ 3 w 16"/>
                <a:gd name="T5" fmla="*/ 5 h 34"/>
                <a:gd name="T6" fmla="*/ 2 w 16"/>
                <a:gd name="T7" fmla="*/ 3 h 34"/>
                <a:gd name="T8" fmla="*/ 3 w 16"/>
                <a:gd name="T9" fmla="*/ 1 h 34"/>
                <a:gd name="T10" fmla="*/ 3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4" name="Freeform 24"/>
            <p:cNvSpPr>
              <a:spLocks/>
            </p:cNvSpPr>
            <p:nvPr/>
          </p:nvSpPr>
          <p:spPr bwMode="invGray">
            <a:xfrm>
              <a:off x="1426" y="2040"/>
              <a:ext cx="180" cy="88"/>
            </a:xfrm>
            <a:custGeom>
              <a:avLst/>
              <a:gdLst>
                <a:gd name="T0" fmla="*/ 11 w 240"/>
                <a:gd name="T1" fmla="*/ 1 h 117"/>
                <a:gd name="T2" fmla="*/ 5 w 240"/>
                <a:gd name="T3" fmla="*/ 6 h 117"/>
                <a:gd name="T4" fmla="*/ 2 w 240"/>
                <a:gd name="T5" fmla="*/ 7 h 117"/>
                <a:gd name="T6" fmla="*/ 0 w 240"/>
                <a:gd name="T7" fmla="*/ 8 h 117"/>
                <a:gd name="T8" fmla="*/ 5 w 240"/>
                <a:gd name="T9" fmla="*/ 11 h 117"/>
                <a:gd name="T10" fmla="*/ 8 w 240"/>
                <a:gd name="T11" fmla="*/ 11 h 117"/>
                <a:gd name="T12" fmla="*/ 13 w 240"/>
                <a:gd name="T13" fmla="*/ 8 h 117"/>
                <a:gd name="T14" fmla="*/ 15 w 240"/>
                <a:gd name="T15" fmla="*/ 8 h 117"/>
                <a:gd name="T16" fmla="*/ 15 w 240"/>
                <a:gd name="T17" fmla="*/ 10 h 117"/>
                <a:gd name="T18" fmla="*/ 11 w 240"/>
                <a:gd name="T19" fmla="*/ 11 h 117"/>
                <a:gd name="T20" fmla="*/ 13 w 240"/>
                <a:gd name="T21" fmla="*/ 13 h 117"/>
                <a:gd name="T22" fmla="*/ 8 w 240"/>
                <a:gd name="T23" fmla="*/ 16 h 117"/>
                <a:gd name="T24" fmla="*/ 13 w 240"/>
                <a:gd name="T25" fmla="*/ 20 h 117"/>
                <a:gd name="T26" fmla="*/ 15 w 240"/>
                <a:gd name="T27" fmla="*/ 20 h 117"/>
                <a:gd name="T28" fmla="*/ 22 w 240"/>
                <a:gd name="T29" fmla="*/ 19 h 117"/>
                <a:gd name="T30" fmla="*/ 27 w 240"/>
                <a:gd name="T31" fmla="*/ 19 h 117"/>
                <a:gd name="T32" fmla="*/ 30 w 240"/>
                <a:gd name="T33" fmla="*/ 22 h 117"/>
                <a:gd name="T34" fmla="*/ 37 w 240"/>
                <a:gd name="T35" fmla="*/ 20 h 117"/>
                <a:gd name="T36" fmla="*/ 40 w 240"/>
                <a:gd name="T37" fmla="*/ 19 h 117"/>
                <a:gd name="T38" fmla="*/ 40 w 240"/>
                <a:gd name="T39" fmla="*/ 14 h 117"/>
                <a:gd name="T40" fmla="*/ 42 w 240"/>
                <a:gd name="T41" fmla="*/ 13 h 117"/>
                <a:gd name="T42" fmla="*/ 43 w 240"/>
                <a:gd name="T43" fmla="*/ 8 h 117"/>
                <a:gd name="T44" fmla="*/ 38 w 240"/>
                <a:gd name="T45" fmla="*/ 11 h 117"/>
                <a:gd name="T46" fmla="*/ 36 w 240"/>
                <a:gd name="T47" fmla="*/ 8 h 117"/>
                <a:gd name="T48" fmla="*/ 31 w 240"/>
                <a:gd name="T49" fmla="*/ 8 h 117"/>
                <a:gd name="T50" fmla="*/ 24 w 240"/>
                <a:gd name="T51" fmla="*/ 2 h 117"/>
                <a:gd name="T52" fmla="*/ 17 w 240"/>
                <a:gd name="T53" fmla="*/ 2 h 117"/>
                <a:gd name="T54" fmla="*/ 15 w 240"/>
                <a:gd name="T55" fmla="*/ 1 h 117"/>
                <a:gd name="T56" fmla="*/ 11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5" name="Freeform 25"/>
            <p:cNvSpPr>
              <a:spLocks/>
            </p:cNvSpPr>
            <p:nvPr/>
          </p:nvSpPr>
          <p:spPr bwMode="invGray">
            <a:xfrm>
              <a:off x="1506" y="1999"/>
              <a:ext cx="146" cy="60"/>
            </a:xfrm>
            <a:custGeom>
              <a:avLst/>
              <a:gdLst>
                <a:gd name="T0" fmla="*/ 17 w 194"/>
                <a:gd name="T1" fmla="*/ 2 h 80"/>
                <a:gd name="T2" fmla="*/ 3 w 194"/>
                <a:gd name="T3" fmla="*/ 5 h 80"/>
                <a:gd name="T4" fmla="*/ 2 w 194"/>
                <a:gd name="T5" fmla="*/ 6 h 80"/>
                <a:gd name="T6" fmla="*/ 11 w 194"/>
                <a:gd name="T7" fmla="*/ 10 h 80"/>
                <a:gd name="T8" fmla="*/ 25 w 194"/>
                <a:gd name="T9" fmla="*/ 14 h 80"/>
                <a:gd name="T10" fmla="*/ 32 w 194"/>
                <a:gd name="T11" fmla="*/ 13 h 80"/>
                <a:gd name="T12" fmla="*/ 34 w 194"/>
                <a:gd name="T13" fmla="*/ 11 h 80"/>
                <a:gd name="T14" fmla="*/ 32 w 194"/>
                <a:gd name="T15" fmla="*/ 8 h 80"/>
                <a:gd name="T16" fmla="*/ 30 w 194"/>
                <a:gd name="T17" fmla="*/ 6 h 80"/>
                <a:gd name="T18" fmla="*/ 23 w 194"/>
                <a:gd name="T19" fmla="*/ 5 h 80"/>
                <a:gd name="T20" fmla="*/ 17 w 194"/>
                <a:gd name="T21" fmla="*/ 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6" name="Freeform 26"/>
            <p:cNvSpPr>
              <a:spLocks/>
            </p:cNvSpPr>
            <p:nvPr/>
          </p:nvSpPr>
          <p:spPr bwMode="invGray">
            <a:xfrm>
              <a:off x="1711" y="2069"/>
              <a:ext cx="233" cy="190"/>
            </a:xfrm>
            <a:custGeom>
              <a:avLst/>
              <a:gdLst>
                <a:gd name="T0" fmla="*/ 13 w 310"/>
                <a:gd name="T1" fmla="*/ 1 h 254"/>
                <a:gd name="T2" fmla="*/ 10 w 310"/>
                <a:gd name="T3" fmla="*/ 4 h 254"/>
                <a:gd name="T4" fmla="*/ 4 w 310"/>
                <a:gd name="T5" fmla="*/ 7 h 254"/>
                <a:gd name="T6" fmla="*/ 10 w 310"/>
                <a:gd name="T7" fmla="*/ 13 h 254"/>
                <a:gd name="T8" fmla="*/ 14 w 310"/>
                <a:gd name="T9" fmla="*/ 15 h 254"/>
                <a:gd name="T10" fmla="*/ 19 w 310"/>
                <a:gd name="T11" fmla="*/ 17 h 254"/>
                <a:gd name="T12" fmla="*/ 23 w 310"/>
                <a:gd name="T13" fmla="*/ 15 h 254"/>
                <a:gd name="T14" fmla="*/ 26 w 310"/>
                <a:gd name="T15" fmla="*/ 18 h 254"/>
                <a:gd name="T16" fmla="*/ 26 w 310"/>
                <a:gd name="T17" fmla="*/ 22 h 254"/>
                <a:gd name="T18" fmla="*/ 21 w 310"/>
                <a:gd name="T19" fmla="*/ 27 h 254"/>
                <a:gd name="T20" fmla="*/ 17 w 310"/>
                <a:gd name="T21" fmla="*/ 30 h 254"/>
                <a:gd name="T22" fmla="*/ 13 w 310"/>
                <a:gd name="T23" fmla="*/ 29 h 254"/>
                <a:gd name="T24" fmla="*/ 11 w 310"/>
                <a:gd name="T25" fmla="*/ 29 h 254"/>
                <a:gd name="T26" fmla="*/ 8 w 310"/>
                <a:gd name="T27" fmla="*/ 33 h 254"/>
                <a:gd name="T28" fmla="*/ 8 w 310"/>
                <a:gd name="T29" fmla="*/ 34 h 254"/>
                <a:gd name="T30" fmla="*/ 13 w 310"/>
                <a:gd name="T31" fmla="*/ 36 h 254"/>
                <a:gd name="T32" fmla="*/ 17 w 310"/>
                <a:gd name="T33" fmla="*/ 36 h 254"/>
                <a:gd name="T34" fmla="*/ 21 w 310"/>
                <a:gd name="T35" fmla="*/ 40 h 254"/>
                <a:gd name="T36" fmla="*/ 23 w 310"/>
                <a:gd name="T37" fmla="*/ 41 h 254"/>
                <a:gd name="T38" fmla="*/ 25 w 310"/>
                <a:gd name="T39" fmla="*/ 42 h 254"/>
                <a:gd name="T40" fmla="*/ 29 w 310"/>
                <a:gd name="T41" fmla="*/ 44 h 254"/>
                <a:gd name="T42" fmla="*/ 33 w 310"/>
                <a:gd name="T43" fmla="*/ 41 h 254"/>
                <a:gd name="T44" fmla="*/ 37 w 310"/>
                <a:gd name="T45" fmla="*/ 41 h 254"/>
                <a:gd name="T46" fmla="*/ 41 w 310"/>
                <a:gd name="T47" fmla="*/ 37 h 254"/>
                <a:gd name="T48" fmla="*/ 40 w 310"/>
                <a:gd name="T49" fmla="*/ 32 h 254"/>
                <a:gd name="T50" fmla="*/ 39 w 310"/>
                <a:gd name="T51" fmla="*/ 30 h 254"/>
                <a:gd name="T52" fmla="*/ 42 w 310"/>
                <a:gd name="T53" fmla="*/ 29 h 254"/>
                <a:gd name="T54" fmla="*/ 44 w 310"/>
                <a:gd name="T55" fmla="*/ 32 h 254"/>
                <a:gd name="T56" fmla="*/ 44 w 310"/>
                <a:gd name="T57" fmla="*/ 34 h 254"/>
                <a:gd name="T58" fmla="*/ 47 w 310"/>
                <a:gd name="T59" fmla="*/ 34 h 254"/>
                <a:gd name="T60" fmla="*/ 55 w 310"/>
                <a:gd name="T61" fmla="*/ 29 h 254"/>
                <a:gd name="T62" fmla="*/ 53 w 310"/>
                <a:gd name="T63" fmla="*/ 25 h 254"/>
                <a:gd name="T64" fmla="*/ 47 w 310"/>
                <a:gd name="T65" fmla="*/ 22 h 254"/>
                <a:gd name="T66" fmla="*/ 48 w 310"/>
                <a:gd name="T67" fmla="*/ 19 h 254"/>
                <a:gd name="T68" fmla="*/ 50 w 310"/>
                <a:gd name="T69" fmla="*/ 18 h 254"/>
                <a:gd name="T70" fmla="*/ 45 w 310"/>
                <a:gd name="T71" fmla="*/ 10 h 254"/>
                <a:gd name="T72" fmla="*/ 42 w 310"/>
                <a:gd name="T73" fmla="*/ 10 h 254"/>
                <a:gd name="T74" fmla="*/ 40 w 310"/>
                <a:gd name="T75" fmla="*/ 10 h 254"/>
                <a:gd name="T76" fmla="*/ 36 w 310"/>
                <a:gd name="T77" fmla="*/ 5 h 254"/>
                <a:gd name="T78" fmla="*/ 29 w 310"/>
                <a:gd name="T79" fmla="*/ 7 h 254"/>
                <a:gd name="T80" fmla="*/ 30 w 310"/>
                <a:gd name="T81" fmla="*/ 4 h 254"/>
                <a:gd name="T82" fmla="*/ 25 w 310"/>
                <a:gd name="T83" fmla="*/ 3 h 254"/>
                <a:gd name="T84" fmla="*/ 22 w 310"/>
                <a:gd name="T85" fmla="*/ 3 h 254"/>
                <a:gd name="T86" fmla="*/ 13 w 310"/>
                <a:gd name="T87" fmla="*/ 1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7" name="Freeform 27"/>
            <p:cNvSpPr>
              <a:spLocks/>
            </p:cNvSpPr>
            <p:nvPr/>
          </p:nvSpPr>
          <p:spPr bwMode="invGray">
            <a:xfrm>
              <a:off x="1709" y="1987"/>
              <a:ext cx="44" cy="37"/>
            </a:xfrm>
            <a:custGeom>
              <a:avLst/>
              <a:gdLst>
                <a:gd name="T0" fmla="*/ 4 w 59"/>
                <a:gd name="T1" fmla="*/ 0 h 50"/>
                <a:gd name="T2" fmla="*/ 0 w 59"/>
                <a:gd name="T3" fmla="*/ 1 h 50"/>
                <a:gd name="T4" fmla="*/ 5 w 59"/>
                <a:gd name="T5" fmla="*/ 7 h 50"/>
                <a:gd name="T6" fmla="*/ 8 w 59"/>
                <a:gd name="T7" fmla="*/ 8 h 50"/>
                <a:gd name="T8" fmla="*/ 10 w 59"/>
                <a:gd name="T9" fmla="*/ 5 h 50"/>
                <a:gd name="T10" fmla="*/ 7 w 59"/>
                <a:gd name="T11" fmla="*/ 1 h 50"/>
                <a:gd name="T12" fmla="*/ 4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8" name="Freeform 28"/>
            <p:cNvSpPr>
              <a:spLocks/>
            </p:cNvSpPr>
            <p:nvPr/>
          </p:nvSpPr>
          <p:spPr bwMode="invGray">
            <a:xfrm>
              <a:off x="1625" y="2057"/>
              <a:ext cx="65" cy="42"/>
            </a:xfrm>
            <a:custGeom>
              <a:avLst/>
              <a:gdLst>
                <a:gd name="T0" fmla="*/ 8 w 86"/>
                <a:gd name="T1" fmla="*/ 1 h 57"/>
                <a:gd name="T2" fmla="*/ 5 w 86"/>
                <a:gd name="T3" fmla="*/ 4 h 57"/>
                <a:gd name="T4" fmla="*/ 2 w 86"/>
                <a:gd name="T5" fmla="*/ 4 h 57"/>
                <a:gd name="T6" fmla="*/ 3 w 86"/>
                <a:gd name="T7" fmla="*/ 10 h 57"/>
                <a:gd name="T8" fmla="*/ 14 w 86"/>
                <a:gd name="T9" fmla="*/ 5 h 57"/>
                <a:gd name="T10" fmla="*/ 16 w 86"/>
                <a:gd name="T11" fmla="*/ 3 h 57"/>
                <a:gd name="T12" fmla="*/ 11 w 86"/>
                <a:gd name="T13" fmla="*/ 1 h 57"/>
                <a:gd name="T14" fmla="*/ 8 w 86"/>
                <a:gd name="T15" fmla="*/ 1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9" name="Freeform 29"/>
            <p:cNvSpPr>
              <a:spLocks/>
            </p:cNvSpPr>
            <p:nvPr/>
          </p:nvSpPr>
          <p:spPr bwMode="invGray">
            <a:xfrm>
              <a:off x="1693" y="2065"/>
              <a:ext cx="54" cy="25"/>
            </a:xfrm>
            <a:custGeom>
              <a:avLst/>
              <a:gdLst>
                <a:gd name="T0" fmla="*/ 7 w 73"/>
                <a:gd name="T1" fmla="*/ 0 h 34"/>
                <a:gd name="T2" fmla="*/ 1 w 73"/>
                <a:gd name="T3" fmla="*/ 3 h 34"/>
                <a:gd name="T4" fmla="*/ 4 w 73"/>
                <a:gd name="T5" fmla="*/ 5 h 34"/>
                <a:gd name="T6" fmla="*/ 9 w 73"/>
                <a:gd name="T7" fmla="*/ 4 h 34"/>
                <a:gd name="T8" fmla="*/ 10 w 73"/>
                <a:gd name="T9" fmla="*/ 3 h 34"/>
                <a:gd name="T10" fmla="*/ 7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0" name="Freeform 30"/>
            <p:cNvSpPr>
              <a:spLocks/>
            </p:cNvSpPr>
            <p:nvPr/>
          </p:nvSpPr>
          <p:spPr bwMode="invGray">
            <a:xfrm>
              <a:off x="1664" y="2029"/>
              <a:ext cx="64" cy="34"/>
            </a:xfrm>
            <a:custGeom>
              <a:avLst/>
              <a:gdLst>
                <a:gd name="T0" fmla="*/ 11 w 85"/>
                <a:gd name="T1" fmla="*/ 2 h 45"/>
                <a:gd name="T2" fmla="*/ 5 w 85"/>
                <a:gd name="T3" fmla="*/ 2 h 45"/>
                <a:gd name="T4" fmla="*/ 0 w 85"/>
                <a:gd name="T5" fmla="*/ 4 h 45"/>
                <a:gd name="T6" fmla="*/ 8 w 85"/>
                <a:gd name="T7" fmla="*/ 6 h 45"/>
                <a:gd name="T8" fmla="*/ 11 w 85"/>
                <a:gd name="T9" fmla="*/ 8 h 45"/>
                <a:gd name="T10" fmla="*/ 15 w 85"/>
                <a:gd name="T11" fmla="*/ 4 h 45"/>
                <a:gd name="T12" fmla="*/ 15 w 85"/>
                <a:gd name="T13" fmla="*/ 2 h 45"/>
                <a:gd name="T14" fmla="*/ 11 w 85"/>
                <a:gd name="T15" fmla="*/ 0 h 45"/>
                <a:gd name="T16" fmla="*/ 11 w 85"/>
                <a:gd name="T17" fmla="*/ 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1" name="Freeform 31"/>
            <p:cNvSpPr>
              <a:spLocks/>
            </p:cNvSpPr>
            <p:nvPr/>
          </p:nvSpPr>
          <p:spPr bwMode="invGray">
            <a:xfrm>
              <a:off x="1637" y="1997"/>
              <a:ext cx="44" cy="24"/>
            </a:xfrm>
            <a:custGeom>
              <a:avLst/>
              <a:gdLst>
                <a:gd name="T0" fmla="*/ 3 w 58"/>
                <a:gd name="T1" fmla="*/ 2 h 31"/>
                <a:gd name="T2" fmla="*/ 0 w 58"/>
                <a:gd name="T3" fmla="*/ 4 h 31"/>
                <a:gd name="T4" fmla="*/ 4 w 58"/>
                <a:gd name="T5" fmla="*/ 6 h 31"/>
                <a:gd name="T6" fmla="*/ 5 w 58"/>
                <a:gd name="T7" fmla="*/ 4 h 31"/>
                <a:gd name="T8" fmla="*/ 10 w 58"/>
                <a:gd name="T9" fmla="*/ 2 h 31"/>
                <a:gd name="T10" fmla="*/ 8 w 58"/>
                <a:gd name="T11" fmla="*/ 0 h 31"/>
                <a:gd name="T12" fmla="*/ 3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2" name="Freeform 32"/>
            <p:cNvSpPr>
              <a:spLocks/>
            </p:cNvSpPr>
            <p:nvPr/>
          </p:nvSpPr>
          <p:spPr bwMode="invGray">
            <a:xfrm>
              <a:off x="1751" y="2000"/>
              <a:ext cx="114" cy="77"/>
            </a:xfrm>
            <a:custGeom>
              <a:avLst/>
              <a:gdLst>
                <a:gd name="T0" fmla="*/ 8 w 152"/>
                <a:gd name="T1" fmla="*/ 0 h 102"/>
                <a:gd name="T2" fmla="*/ 3 w 152"/>
                <a:gd name="T3" fmla="*/ 2 h 102"/>
                <a:gd name="T4" fmla="*/ 2 w 152"/>
                <a:gd name="T5" fmla="*/ 8 h 102"/>
                <a:gd name="T6" fmla="*/ 2 w 152"/>
                <a:gd name="T7" fmla="*/ 11 h 102"/>
                <a:gd name="T8" fmla="*/ 0 w 152"/>
                <a:gd name="T9" fmla="*/ 13 h 102"/>
                <a:gd name="T10" fmla="*/ 11 w 152"/>
                <a:gd name="T11" fmla="*/ 16 h 102"/>
                <a:gd name="T12" fmla="*/ 15 w 152"/>
                <a:gd name="T13" fmla="*/ 17 h 102"/>
                <a:gd name="T14" fmla="*/ 28 w 152"/>
                <a:gd name="T15" fmla="*/ 16 h 102"/>
                <a:gd name="T16" fmla="*/ 14 w 152"/>
                <a:gd name="T17" fmla="*/ 13 h 102"/>
                <a:gd name="T18" fmla="*/ 10 w 152"/>
                <a:gd name="T19" fmla="*/ 11 h 102"/>
                <a:gd name="T20" fmla="*/ 8 w 152"/>
                <a:gd name="T21" fmla="*/ 10 h 102"/>
                <a:gd name="T22" fmla="*/ 10 w 152"/>
                <a:gd name="T23" fmla="*/ 6 h 102"/>
                <a:gd name="T24" fmla="*/ 8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3" name="Freeform 33"/>
            <p:cNvSpPr>
              <a:spLocks/>
            </p:cNvSpPr>
            <p:nvPr/>
          </p:nvSpPr>
          <p:spPr bwMode="invGray">
            <a:xfrm>
              <a:off x="664" y="2245"/>
              <a:ext cx="25" cy="15"/>
            </a:xfrm>
            <a:custGeom>
              <a:avLst/>
              <a:gdLst>
                <a:gd name="T0" fmla="*/ 5 w 34"/>
                <a:gd name="T1" fmla="*/ 0 h 20"/>
                <a:gd name="T2" fmla="*/ 4 w 34"/>
                <a:gd name="T3" fmla="*/ 4 h 20"/>
                <a:gd name="T4" fmla="*/ 1 w 34"/>
                <a:gd name="T5" fmla="*/ 4 h 20"/>
                <a:gd name="T6" fmla="*/ 1 w 34"/>
                <a:gd name="T7" fmla="*/ 2 h 20"/>
                <a:gd name="T8" fmla="*/ 5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4" name="Freeform 34"/>
            <p:cNvSpPr>
              <a:spLocks/>
            </p:cNvSpPr>
            <p:nvPr/>
          </p:nvSpPr>
          <p:spPr bwMode="invGray">
            <a:xfrm>
              <a:off x="1421" y="2756"/>
              <a:ext cx="16" cy="12"/>
            </a:xfrm>
            <a:custGeom>
              <a:avLst/>
              <a:gdLst>
                <a:gd name="T0" fmla="*/ 2 w 21"/>
                <a:gd name="T1" fmla="*/ 0 h 16"/>
                <a:gd name="T2" fmla="*/ 3 w 21"/>
                <a:gd name="T3" fmla="*/ 3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5" name="Freeform 35"/>
            <p:cNvSpPr>
              <a:spLocks/>
            </p:cNvSpPr>
            <p:nvPr/>
          </p:nvSpPr>
          <p:spPr bwMode="invGray">
            <a:xfrm>
              <a:off x="1424" y="2781"/>
              <a:ext cx="16" cy="12"/>
            </a:xfrm>
            <a:custGeom>
              <a:avLst/>
              <a:gdLst>
                <a:gd name="T0" fmla="*/ 2 w 21"/>
                <a:gd name="T1" fmla="*/ 0 h 16"/>
                <a:gd name="T2" fmla="*/ 3 w 21"/>
                <a:gd name="T3" fmla="*/ 3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6" name="Freeform 36"/>
            <p:cNvSpPr>
              <a:spLocks/>
            </p:cNvSpPr>
            <p:nvPr/>
          </p:nvSpPr>
          <p:spPr bwMode="invGray">
            <a:xfrm>
              <a:off x="1628" y="2913"/>
              <a:ext cx="15" cy="12"/>
            </a:xfrm>
            <a:custGeom>
              <a:avLst/>
              <a:gdLst>
                <a:gd name="T0" fmla="*/ 1 w 21"/>
                <a:gd name="T1" fmla="*/ 0 h 16"/>
                <a:gd name="T2" fmla="*/ 1 w 21"/>
                <a:gd name="T3" fmla="*/ 3 h 16"/>
                <a:gd name="T4" fmla="*/ 1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7" name="Freeform 37"/>
            <p:cNvSpPr>
              <a:spLocks/>
            </p:cNvSpPr>
            <p:nvPr/>
          </p:nvSpPr>
          <p:spPr bwMode="invGray">
            <a:xfrm>
              <a:off x="1752" y="2429"/>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8" name="Freeform 38"/>
            <p:cNvSpPr>
              <a:spLocks/>
            </p:cNvSpPr>
            <p:nvPr/>
          </p:nvSpPr>
          <p:spPr bwMode="invGray">
            <a:xfrm>
              <a:off x="1652" y="2224"/>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29" name="Freeform 39"/>
            <p:cNvSpPr>
              <a:spLocks/>
            </p:cNvSpPr>
            <p:nvPr/>
          </p:nvSpPr>
          <p:spPr bwMode="invGray">
            <a:xfrm>
              <a:off x="1717" y="2045"/>
              <a:ext cx="39" cy="18"/>
            </a:xfrm>
            <a:custGeom>
              <a:avLst/>
              <a:gdLst>
                <a:gd name="T0" fmla="*/ 3 w 51"/>
                <a:gd name="T1" fmla="*/ 0 h 24"/>
                <a:gd name="T2" fmla="*/ 2 w 51"/>
                <a:gd name="T3" fmla="*/ 4 h 24"/>
                <a:gd name="T4" fmla="*/ 5 w 51"/>
                <a:gd name="T5" fmla="*/ 5 h 24"/>
                <a:gd name="T6" fmla="*/ 6 w 51"/>
                <a:gd name="T7" fmla="*/ 2 h 24"/>
                <a:gd name="T8" fmla="*/ 3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0" name="Freeform 40"/>
            <p:cNvSpPr>
              <a:spLocks/>
            </p:cNvSpPr>
            <p:nvPr/>
          </p:nvSpPr>
          <p:spPr bwMode="invGray">
            <a:xfrm>
              <a:off x="1780" y="2153"/>
              <a:ext cx="38" cy="18"/>
            </a:xfrm>
            <a:custGeom>
              <a:avLst/>
              <a:gdLst>
                <a:gd name="T0" fmla="*/ 2 w 51"/>
                <a:gd name="T1" fmla="*/ 0 h 24"/>
                <a:gd name="T2" fmla="*/ 1 w 51"/>
                <a:gd name="T3" fmla="*/ 4 h 24"/>
                <a:gd name="T4" fmla="*/ 4 w 51"/>
                <a:gd name="T5" fmla="*/ 5 h 24"/>
                <a:gd name="T6" fmla="*/ 5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1" name="Freeform 41"/>
            <p:cNvSpPr>
              <a:spLocks/>
            </p:cNvSpPr>
            <p:nvPr/>
          </p:nvSpPr>
          <p:spPr bwMode="invGray">
            <a:xfrm>
              <a:off x="1796" y="1951"/>
              <a:ext cx="696" cy="346"/>
            </a:xfrm>
            <a:custGeom>
              <a:avLst/>
              <a:gdLst>
                <a:gd name="T0" fmla="*/ 5 w 929"/>
                <a:gd name="T1" fmla="*/ 10 h 462"/>
                <a:gd name="T2" fmla="*/ 1 w 929"/>
                <a:gd name="T3" fmla="*/ 16 h 462"/>
                <a:gd name="T4" fmla="*/ 6 w 929"/>
                <a:gd name="T5" fmla="*/ 17 h 462"/>
                <a:gd name="T6" fmla="*/ 3 w 929"/>
                <a:gd name="T7" fmla="*/ 21 h 462"/>
                <a:gd name="T8" fmla="*/ 18 w 929"/>
                <a:gd name="T9" fmla="*/ 24 h 462"/>
                <a:gd name="T10" fmla="*/ 25 w 929"/>
                <a:gd name="T11" fmla="*/ 23 h 462"/>
                <a:gd name="T12" fmla="*/ 44 w 929"/>
                <a:gd name="T13" fmla="*/ 13 h 462"/>
                <a:gd name="T14" fmla="*/ 53 w 929"/>
                <a:gd name="T15" fmla="*/ 12 h 462"/>
                <a:gd name="T16" fmla="*/ 57 w 929"/>
                <a:gd name="T17" fmla="*/ 14 h 462"/>
                <a:gd name="T18" fmla="*/ 48 w 929"/>
                <a:gd name="T19" fmla="*/ 16 h 462"/>
                <a:gd name="T20" fmla="*/ 43 w 929"/>
                <a:gd name="T21" fmla="*/ 19 h 462"/>
                <a:gd name="T22" fmla="*/ 44 w 929"/>
                <a:gd name="T23" fmla="*/ 21 h 462"/>
                <a:gd name="T24" fmla="*/ 46 w 929"/>
                <a:gd name="T25" fmla="*/ 28 h 462"/>
                <a:gd name="T26" fmla="*/ 61 w 929"/>
                <a:gd name="T27" fmla="*/ 34 h 462"/>
                <a:gd name="T28" fmla="*/ 59 w 929"/>
                <a:gd name="T29" fmla="*/ 37 h 462"/>
                <a:gd name="T30" fmla="*/ 65 w 929"/>
                <a:gd name="T31" fmla="*/ 43 h 462"/>
                <a:gd name="T32" fmla="*/ 61 w 929"/>
                <a:gd name="T33" fmla="*/ 47 h 462"/>
                <a:gd name="T34" fmla="*/ 57 w 929"/>
                <a:gd name="T35" fmla="*/ 52 h 462"/>
                <a:gd name="T36" fmla="*/ 52 w 929"/>
                <a:gd name="T37" fmla="*/ 57 h 462"/>
                <a:gd name="T38" fmla="*/ 52 w 929"/>
                <a:gd name="T39" fmla="*/ 75 h 462"/>
                <a:gd name="T40" fmla="*/ 59 w 929"/>
                <a:gd name="T41" fmla="*/ 79 h 462"/>
                <a:gd name="T42" fmla="*/ 68 w 929"/>
                <a:gd name="T43" fmla="*/ 79 h 462"/>
                <a:gd name="T44" fmla="*/ 73 w 929"/>
                <a:gd name="T45" fmla="*/ 75 h 462"/>
                <a:gd name="T46" fmla="*/ 90 w 929"/>
                <a:gd name="T47" fmla="*/ 63 h 462"/>
                <a:gd name="T48" fmla="*/ 101 w 929"/>
                <a:gd name="T49" fmla="*/ 59 h 462"/>
                <a:gd name="T50" fmla="*/ 115 w 929"/>
                <a:gd name="T51" fmla="*/ 55 h 462"/>
                <a:gd name="T52" fmla="*/ 127 w 929"/>
                <a:gd name="T53" fmla="*/ 51 h 462"/>
                <a:gd name="T54" fmla="*/ 135 w 929"/>
                <a:gd name="T55" fmla="*/ 46 h 462"/>
                <a:gd name="T56" fmla="*/ 142 w 929"/>
                <a:gd name="T57" fmla="*/ 35 h 462"/>
                <a:gd name="T58" fmla="*/ 142 w 929"/>
                <a:gd name="T59" fmla="*/ 27 h 462"/>
                <a:gd name="T60" fmla="*/ 142 w 929"/>
                <a:gd name="T61" fmla="*/ 22 h 462"/>
                <a:gd name="T62" fmla="*/ 147 w 929"/>
                <a:gd name="T63" fmla="*/ 16 h 462"/>
                <a:gd name="T64" fmla="*/ 155 w 929"/>
                <a:gd name="T65" fmla="*/ 16 h 462"/>
                <a:gd name="T66" fmla="*/ 163 w 929"/>
                <a:gd name="T67" fmla="*/ 9 h 462"/>
                <a:gd name="T68" fmla="*/ 157 w 929"/>
                <a:gd name="T69" fmla="*/ 10 h 462"/>
                <a:gd name="T70" fmla="*/ 150 w 929"/>
                <a:gd name="T71" fmla="*/ 7 h 462"/>
                <a:gd name="T72" fmla="*/ 140 w 929"/>
                <a:gd name="T73" fmla="*/ 4 h 462"/>
                <a:gd name="T74" fmla="*/ 113 w 929"/>
                <a:gd name="T75" fmla="*/ 4 h 462"/>
                <a:gd name="T76" fmla="*/ 103 w 929"/>
                <a:gd name="T77" fmla="*/ 7 h 462"/>
                <a:gd name="T78" fmla="*/ 98 w 929"/>
                <a:gd name="T79" fmla="*/ 7 h 462"/>
                <a:gd name="T80" fmla="*/ 91 w 929"/>
                <a:gd name="T81" fmla="*/ 9 h 462"/>
                <a:gd name="T82" fmla="*/ 85 w 929"/>
                <a:gd name="T83" fmla="*/ 5 h 462"/>
                <a:gd name="T84" fmla="*/ 76 w 929"/>
                <a:gd name="T85" fmla="*/ 7 h 462"/>
                <a:gd name="T86" fmla="*/ 64 w 929"/>
                <a:gd name="T87" fmla="*/ 9 h 462"/>
                <a:gd name="T88" fmla="*/ 73 w 929"/>
                <a:gd name="T89" fmla="*/ 7 h 462"/>
                <a:gd name="T90" fmla="*/ 62 w 929"/>
                <a:gd name="T91" fmla="*/ 1 h 462"/>
                <a:gd name="T92" fmla="*/ 59 w 929"/>
                <a:gd name="T93" fmla="*/ 1 h 462"/>
                <a:gd name="T94" fmla="*/ 55 w 929"/>
                <a:gd name="T95" fmla="*/ 1 h 462"/>
                <a:gd name="T96" fmla="*/ 43 w 929"/>
                <a:gd name="T97" fmla="*/ 3 h 462"/>
                <a:gd name="T98" fmla="*/ 28 w 929"/>
                <a:gd name="T99" fmla="*/ 5 h 462"/>
                <a:gd name="T100" fmla="*/ 19 w 929"/>
                <a:gd name="T101" fmla="*/ 4 h 462"/>
                <a:gd name="T102" fmla="*/ 20 w 929"/>
                <a:gd name="T103" fmla="*/ 12 h 462"/>
                <a:gd name="T104" fmla="*/ 18 w 929"/>
                <a:gd name="T105" fmla="*/ 9 h 462"/>
                <a:gd name="T106" fmla="*/ 10 w 929"/>
                <a:gd name="T107" fmla="*/ 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2" name="Freeform 42"/>
            <p:cNvSpPr>
              <a:spLocks/>
            </p:cNvSpPr>
            <p:nvPr/>
          </p:nvSpPr>
          <p:spPr bwMode="invGray">
            <a:xfrm>
              <a:off x="2009" y="2135"/>
              <a:ext cx="39" cy="24"/>
            </a:xfrm>
            <a:custGeom>
              <a:avLst/>
              <a:gdLst>
                <a:gd name="T0" fmla="*/ 6 w 52"/>
                <a:gd name="T1" fmla="*/ 0 h 32"/>
                <a:gd name="T2" fmla="*/ 2 w 52"/>
                <a:gd name="T3" fmla="*/ 4 h 32"/>
                <a:gd name="T4" fmla="*/ 5 w 52"/>
                <a:gd name="T5" fmla="*/ 6 h 32"/>
                <a:gd name="T6" fmla="*/ 8 w 52"/>
                <a:gd name="T7" fmla="*/ 6 h 32"/>
                <a:gd name="T8" fmla="*/ 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3" name="Freeform 43"/>
            <p:cNvSpPr>
              <a:spLocks/>
            </p:cNvSpPr>
            <p:nvPr/>
          </p:nvSpPr>
          <p:spPr bwMode="invGray">
            <a:xfrm>
              <a:off x="2292" y="2201"/>
              <a:ext cx="128" cy="54"/>
            </a:xfrm>
            <a:custGeom>
              <a:avLst/>
              <a:gdLst>
                <a:gd name="T0" fmla="*/ 17 w 172"/>
                <a:gd name="T1" fmla="*/ 2 h 72"/>
                <a:gd name="T2" fmla="*/ 11 w 172"/>
                <a:gd name="T3" fmla="*/ 2 h 72"/>
                <a:gd name="T4" fmla="*/ 9 w 172"/>
                <a:gd name="T5" fmla="*/ 0 h 72"/>
                <a:gd name="T6" fmla="*/ 0 w 172"/>
                <a:gd name="T7" fmla="*/ 5 h 72"/>
                <a:gd name="T8" fmla="*/ 5 w 172"/>
                <a:gd name="T9" fmla="*/ 8 h 72"/>
                <a:gd name="T10" fmla="*/ 7 w 172"/>
                <a:gd name="T11" fmla="*/ 11 h 72"/>
                <a:gd name="T12" fmla="*/ 11 w 172"/>
                <a:gd name="T13" fmla="*/ 13 h 72"/>
                <a:gd name="T14" fmla="*/ 13 w 172"/>
                <a:gd name="T15" fmla="*/ 13 h 72"/>
                <a:gd name="T16" fmla="*/ 22 w 172"/>
                <a:gd name="T17" fmla="*/ 11 h 72"/>
                <a:gd name="T18" fmla="*/ 29 w 172"/>
                <a:gd name="T19" fmla="*/ 8 h 72"/>
                <a:gd name="T20" fmla="*/ 25 w 172"/>
                <a:gd name="T21" fmla="*/ 4 h 72"/>
                <a:gd name="T22" fmla="*/ 23 w 172"/>
                <a:gd name="T23" fmla="*/ 2 h 72"/>
                <a:gd name="T24" fmla="*/ 17 w 172"/>
                <a:gd name="T25" fmla="*/ 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4" name="Freeform 44"/>
            <p:cNvSpPr>
              <a:spLocks/>
            </p:cNvSpPr>
            <p:nvPr/>
          </p:nvSpPr>
          <p:spPr bwMode="invGray">
            <a:xfrm>
              <a:off x="2393" y="2038"/>
              <a:ext cx="39" cy="24"/>
            </a:xfrm>
            <a:custGeom>
              <a:avLst/>
              <a:gdLst>
                <a:gd name="T0" fmla="*/ 6 w 52"/>
                <a:gd name="T1" fmla="*/ 0 h 32"/>
                <a:gd name="T2" fmla="*/ 2 w 52"/>
                <a:gd name="T3" fmla="*/ 4 h 32"/>
                <a:gd name="T4" fmla="*/ 5 w 52"/>
                <a:gd name="T5" fmla="*/ 6 h 32"/>
                <a:gd name="T6" fmla="*/ 8 w 52"/>
                <a:gd name="T7" fmla="*/ 6 h 32"/>
                <a:gd name="T8" fmla="*/ 6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5" name="Freeform 45"/>
            <p:cNvSpPr>
              <a:spLocks/>
            </p:cNvSpPr>
            <p:nvPr/>
          </p:nvSpPr>
          <p:spPr bwMode="invGray">
            <a:xfrm>
              <a:off x="2662" y="2006"/>
              <a:ext cx="155" cy="63"/>
            </a:xfrm>
            <a:custGeom>
              <a:avLst/>
              <a:gdLst>
                <a:gd name="T0" fmla="*/ 35 w 206"/>
                <a:gd name="T1" fmla="*/ 1 h 85"/>
                <a:gd name="T2" fmla="*/ 19 w 206"/>
                <a:gd name="T3" fmla="*/ 1 h 85"/>
                <a:gd name="T4" fmla="*/ 20 w 206"/>
                <a:gd name="T5" fmla="*/ 4 h 85"/>
                <a:gd name="T6" fmla="*/ 20 w 206"/>
                <a:gd name="T7" fmla="*/ 5 h 85"/>
                <a:gd name="T8" fmla="*/ 17 w 206"/>
                <a:gd name="T9" fmla="*/ 4 h 85"/>
                <a:gd name="T10" fmla="*/ 14 w 206"/>
                <a:gd name="T11" fmla="*/ 3 h 85"/>
                <a:gd name="T12" fmla="*/ 5 w 206"/>
                <a:gd name="T13" fmla="*/ 4 h 85"/>
                <a:gd name="T14" fmla="*/ 6 w 206"/>
                <a:gd name="T15" fmla="*/ 8 h 85"/>
                <a:gd name="T16" fmla="*/ 10 w 206"/>
                <a:gd name="T17" fmla="*/ 9 h 85"/>
                <a:gd name="T18" fmla="*/ 14 w 206"/>
                <a:gd name="T19" fmla="*/ 12 h 85"/>
                <a:gd name="T20" fmla="*/ 17 w 206"/>
                <a:gd name="T21" fmla="*/ 14 h 85"/>
                <a:gd name="T22" fmla="*/ 20 w 206"/>
                <a:gd name="T23" fmla="*/ 11 h 85"/>
                <a:gd name="T24" fmla="*/ 22 w 206"/>
                <a:gd name="T25" fmla="*/ 10 h 85"/>
                <a:gd name="T26" fmla="*/ 23 w 206"/>
                <a:gd name="T27" fmla="*/ 7 h 85"/>
                <a:gd name="T28" fmla="*/ 30 w 206"/>
                <a:gd name="T29" fmla="*/ 5 h 85"/>
                <a:gd name="T30" fmla="*/ 34 w 206"/>
                <a:gd name="T31" fmla="*/ 5 h 85"/>
                <a:gd name="T32" fmla="*/ 36 w 206"/>
                <a:gd name="T33" fmla="*/ 4 h 85"/>
                <a:gd name="T34" fmla="*/ 35 w 206"/>
                <a:gd name="T35" fmla="*/ 1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6" name="Freeform 46"/>
            <p:cNvSpPr>
              <a:spLocks/>
            </p:cNvSpPr>
            <p:nvPr/>
          </p:nvSpPr>
          <p:spPr bwMode="invGray">
            <a:xfrm>
              <a:off x="2759" y="2039"/>
              <a:ext cx="48" cy="21"/>
            </a:xfrm>
            <a:custGeom>
              <a:avLst/>
              <a:gdLst>
                <a:gd name="T0" fmla="*/ 6 w 64"/>
                <a:gd name="T1" fmla="*/ 2 h 28"/>
                <a:gd name="T2" fmla="*/ 2 w 64"/>
                <a:gd name="T3" fmla="*/ 2 h 28"/>
                <a:gd name="T4" fmla="*/ 5 w 64"/>
                <a:gd name="T5" fmla="*/ 5 h 28"/>
                <a:gd name="T6" fmla="*/ 10 w 64"/>
                <a:gd name="T7" fmla="*/ 3 h 28"/>
                <a:gd name="T8" fmla="*/ 6 w 64"/>
                <a:gd name="T9" fmla="*/ 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7" name="Freeform 47"/>
            <p:cNvSpPr>
              <a:spLocks/>
            </p:cNvSpPr>
            <p:nvPr/>
          </p:nvSpPr>
          <p:spPr bwMode="invGray">
            <a:xfrm>
              <a:off x="2467" y="2311"/>
              <a:ext cx="109" cy="132"/>
            </a:xfrm>
            <a:custGeom>
              <a:avLst/>
              <a:gdLst>
                <a:gd name="T0" fmla="*/ 4 w 146"/>
                <a:gd name="T1" fmla="*/ 4 h 176"/>
                <a:gd name="T2" fmla="*/ 0 w 146"/>
                <a:gd name="T3" fmla="*/ 5 h 176"/>
                <a:gd name="T4" fmla="*/ 2 w 146"/>
                <a:gd name="T5" fmla="*/ 8 h 176"/>
                <a:gd name="T6" fmla="*/ 5 w 146"/>
                <a:gd name="T7" fmla="*/ 16 h 176"/>
                <a:gd name="T8" fmla="*/ 9 w 146"/>
                <a:gd name="T9" fmla="*/ 17 h 176"/>
                <a:gd name="T10" fmla="*/ 9 w 146"/>
                <a:gd name="T11" fmla="*/ 20 h 176"/>
                <a:gd name="T12" fmla="*/ 5 w 146"/>
                <a:gd name="T13" fmla="*/ 20 h 176"/>
                <a:gd name="T14" fmla="*/ 3 w 146"/>
                <a:gd name="T15" fmla="*/ 24 h 176"/>
                <a:gd name="T16" fmla="*/ 3 w 146"/>
                <a:gd name="T17" fmla="*/ 25 h 176"/>
                <a:gd name="T18" fmla="*/ 5 w 146"/>
                <a:gd name="T19" fmla="*/ 26 h 176"/>
                <a:gd name="T20" fmla="*/ 3 w 146"/>
                <a:gd name="T21" fmla="*/ 30 h 176"/>
                <a:gd name="T22" fmla="*/ 3 w 146"/>
                <a:gd name="T23" fmla="*/ 32 h 176"/>
                <a:gd name="T24" fmla="*/ 5 w 146"/>
                <a:gd name="T25" fmla="*/ 31 h 176"/>
                <a:gd name="T26" fmla="*/ 10 w 146"/>
                <a:gd name="T27" fmla="*/ 30 h 176"/>
                <a:gd name="T28" fmla="*/ 16 w 146"/>
                <a:gd name="T29" fmla="*/ 31 h 176"/>
                <a:gd name="T30" fmla="*/ 19 w 146"/>
                <a:gd name="T31" fmla="*/ 30 h 176"/>
                <a:gd name="T32" fmla="*/ 21 w 146"/>
                <a:gd name="T33" fmla="*/ 30 h 176"/>
                <a:gd name="T34" fmla="*/ 22 w 146"/>
                <a:gd name="T35" fmla="*/ 26 h 176"/>
                <a:gd name="T36" fmla="*/ 25 w 146"/>
                <a:gd name="T37" fmla="*/ 24 h 176"/>
                <a:gd name="T38" fmla="*/ 19 w 146"/>
                <a:gd name="T39" fmla="*/ 20 h 176"/>
                <a:gd name="T40" fmla="*/ 16 w 146"/>
                <a:gd name="T41" fmla="*/ 15 h 176"/>
                <a:gd name="T42" fmla="*/ 14 w 146"/>
                <a:gd name="T43" fmla="*/ 13 h 176"/>
                <a:gd name="T44" fmla="*/ 11 w 146"/>
                <a:gd name="T45" fmla="*/ 11 h 176"/>
                <a:gd name="T46" fmla="*/ 15 w 146"/>
                <a:gd name="T47" fmla="*/ 8 h 176"/>
                <a:gd name="T48" fmla="*/ 11 w 146"/>
                <a:gd name="T49" fmla="*/ 6 h 176"/>
                <a:gd name="T50" fmla="*/ 12 w 146"/>
                <a:gd name="T51" fmla="*/ 3 h 176"/>
                <a:gd name="T52" fmla="*/ 7 w 146"/>
                <a:gd name="T53" fmla="*/ 1 h 176"/>
                <a:gd name="T54" fmla="*/ 5 w 146"/>
                <a:gd name="T55" fmla="*/ 2 h 176"/>
                <a:gd name="T56" fmla="*/ 4 w 146"/>
                <a:gd name="T57" fmla="*/ 4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8" name="Freeform 48"/>
            <p:cNvSpPr>
              <a:spLocks/>
            </p:cNvSpPr>
            <p:nvPr/>
          </p:nvSpPr>
          <p:spPr bwMode="invGray">
            <a:xfrm>
              <a:off x="2413" y="2359"/>
              <a:ext cx="69" cy="68"/>
            </a:xfrm>
            <a:custGeom>
              <a:avLst/>
              <a:gdLst>
                <a:gd name="T0" fmla="*/ 11 w 92"/>
                <a:gd name="T1" fmla="*/ 1 h 92"/>
                <a:gd name="T2" fmla="*/ 15 w 92"/>
                <a:gd name="T3" fmla="*/ 1 h 92"/>
                <a:gd name="T4" fmla="*/ 17 w 92"/>
                <a:gd name="T5" fmla="*/ 4 h 92"/>
                <a:gd name="T6" fmla="*/ 14 w 92"/>
                <a:gd name="T7" fmla="*/ 7 h 92"/>
                <a:gd name="T8" fmla="*/ 8 w 92"/>
                <a:gd name="T9" fmla="*/ 12 h 92"/>
                <a:gd name="T10" fmla="*/ 4 w 92"/>
                <a:gd name="T11" fmla="*/ 15 h 92"/>
                <a:gd name="T12" fmla="*/ 2 w 92"/>
                <a:gd name="T13" fmla="*/ 12 h 92"/>
                <a:gd name="T14" fmla="*/ 4 w 92"/>
                <a:gd name="T15" fmla="*/ 10 h 92"/>
                <a:gd name="T16" fmla="*/ 3 w 92"/>
                <a:gd name="T17" fmla="*/ 7 h 92"/>
                <a:gd name="T18" fmla="*/ 8 w 92"/>
                <a:gd name="T19" fmla="*/ 5 h 92"/>
                <a:gd name="T20" fmla="*/ 11 w 92"/>
                <a:gd name="T21" fmla="*/ 1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39" name="Freeform 49"/>
            <p:cNvSpPr>
              <a:spLocks/>
            </p:cNvSpPr>
            <p:nvPr/>
          </p:nvSpPr>
          <p:spPr bwMode="invGray">
            <a:xfrm>
              <a:off x="4099" y="3502"/>
              <a:ext cx="474" cy="495"/>
            </a:xfrm>
            <a:custGeom>
              <a:avLst/>
              <a:gdLst>
                <a:gd name="T0" fmla="*/ 37 w 633"/>
                <a:gd name="T1" fmla="*/ 2 h 660"/>
                <a:gd name="T2" fmla="*/ 31 w 633"/>
                <a:gd name="T3" fmla="*/ 4 h 660"/>
                <a:gd name="T4" fmla="*/ 25 w 633"/>
                <a:gd name="T5" fmla="*/ 10 h 660"/>
                <a:gd name="T6" fmla="*/ 18 w 633"/>
                <a:gd name="T7" fmla="*/ 11 h 660"/>
                <a:gd name="T8" fmla="*/ 14 w 633"/>
                <a:gd name="T9" fmla="*/ 14 h 660"/>
                <a:gd name="T10" fmla="*/ 12 w 633"/>
                <a:gd name="T11" fmla="*/ 21 h 660"/>
                <a:gd name="T12" fmla="*/ 6 w 633"/>
                <a:gd name="T13" fmla="*/ 30 h 660"/>
                <a:gd name="T14" fmla="*/ 0 w 633"/>
                <a:gd name="T15" fmla="*/ 32 h 660"/>
                <a:gd name="T16" fmla="*/ 12 w 633"/>
                <a:gd name="T17" fmla="*/ 58 h 660"/>
                <a:gd name="T18" fmla="*/ 21 w 633"/>
                <a:gd name="T19" fmla="*/ 76 h 660"/>
                <a:gd name="T20" fmla="*/ 25 w 633"/>
                <a:gd name="T21" fmla="*/ 79 h 660"/>
                <a:gd name="T22" fmla="*/ 29 w 633"/>
                <a:gd name="T23" fmla="*/ 80 h 660"/>
                <a:gd name="T24" fmla="*/ 40 w 633"/>
                <a:gd name="T25" fmla="*/ 77 h 660"/>
                <a:gd name="T26" fmla="*/ 44 w 633"/>
                <a:gd name="T27" fmla="*/ 76 h 660"/>
                <a:gd name="T28" fmla="*/ 52 w 633"/>
                <a:gd name="T29" fmla="*/ 80 h 660"/>
                <a:gd name="T30" fmla="*/ 57 w 633"/>
                <a:gd name="T31" fmla="*/ 94 h 660"/>
                <a:gd name="T32" fmla="*/ 59 w 633"/>
                <a:gd name="T33" fmla="*/ 94 h 660"/>
                <a:gd name="T34" fmla="*/ 61 w 633"/>
                <a:gd name="T35" fmla="*/ 91 h 660"/>
                <a:gd name="T36" fmla="*/ 65 w 633"/>
                <a:gd name="T37" fmla="*/ 98 h 660"/>
                <a:gd name="T38" fmla="*/ 71 w 633"/>
                <a:gd name="T39" fmla="*/ 102 h 660"/>
                <a:gd name="T40" fmla="*/ 77 w 633"/>
                <a:gd name="T41" fmla="*/ 107 h 660"/>
                <a:gd name="T42" fmla="*/ 78 w 633"/>
                <a:gd name="T43" fmla="*/ 110 h 660"/>
                <a:gd name="T44" fmla="*/ 80 w 633"/>
                <a:gd name="T45" fmla="*/ 111 h 660"/>
                <a:gd name="T46" fmla="*/ 85 w 633"/>
                <a:gd name="T47" fmla="*/ 116 h 660"/>
                <a:gd name="T48" fmla="*/ 87 w 633"/>
                <a:gd name="T49" fmla="*/ 113 h 660"/>
                <a:gd name="T50" fmla="*/ 95 w 633"/>
                <a:gd name="T51" fmla="*/ 118 h 660"/>
                <a:gd name="T52" fmla="*/ 103 w 633"/>
                <a:gd name="T53" fmla="*/ 116 h 660"/>
                <a:gd name="T54" fmla="*/ 109 w 633"/>
                <a:gd name="T55" fmla="*/ 95 h 660"/>
                <a:gd name="T56" fmla="*/ 111 w 633"/>
                <a:gd name="T57" fmla="*/ 83 h 660"/>
                <a:gd name="T58" fmla="*/ 109 w 633"/>
                <a:gd name="T59" fmla="*/ 65 h 660"/>
                <a:gd name="T60" fmla="*/ 94 w 633"/>
                <a:gd name="T61" fmla="*/ 49 h 660"/>
                <a:gd name="T62" fmla="*/ 93 w 633"/>
                <a:gd name="T63" fmla="*/ 42 h 660"/>
                <a:gd name="T64" fmla="*/ 82 w 633"/>
                <a:gd name="T65" fmla="*/ 32 h 660"/>
                <a:gd name="T66" fmla="*/ 83 w 633"/>
                <a:gd name="T67" fmla="*/ 28 h 660"/>
                <a:gd name="T68" fmla="*/ 80 w 633"/>
                <a:gd name="T69" fmla="*/ 24 h 660"/>
                <a:gd name="T70" fmla="*/ 73 w 633"/>
                <a:gd name="T71" fmla="*/ 14 h 660"/>
                <a:gd name="T72" fmla="*/ 70 w 633"/>
                <a:gd name="T73" fmla="*/ 6 h 660"/>
                <a:gd name="T74" fmla="*/ 68 w 633"/>
                <a:gd name="T75" fmla="*/ 4 h 660"/>
                <a:gd name="T76" fmla="*/ 64 w 633"/>
                <a:gd name="T77" fmla="*/ 27 h 660"/>
                <a:gd name="T78" fmla="*/ 57 w 633"/>
                <a:gd name="T79" fmla="*/ 21 h 660"/>
                <a:gd name="T80" fmla="*/ 52 w 633"/>
                <a:gd name="T81" fmla="*/ 20 h 660"/>
                <a:gd name="T82" fmla="*/ 48 w 633"/>
                <a:gd name="T83" fmla="*/ 16 h 660"/>
                <a:gd name="T84" fmla="*/ 46 w 633"/>
                <a:gd name="T85" fmla="*/ 11 h 660"/>
                <a:gd name="T86" fmla="*/ 49 w 633"/>
                <a:gd name="T87" fmla="*/ 10 h 660"/>
                <a:gd name="T88" fmla="*/ 43 w 633"/>
                <a:gd name="T89" fmla="*/ 4 h 660"/>
                <a:gd name="T90" fmla="*/ 38 w 633"/>
                <a:gd name="T91" fmla="*/ 2 h 660"/>
                <a:gd name="T92" fmla="*/ 36 w 633"/>
                <a:gd name="T93" fmla="*/ 2 h 660"/>
                <a:gd name="T94" fmla="*/ 37 w 633"/>
                <a:gd name="T95" fmla="*/ 2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0" name="Freeform 50"/>
            <p:cNvSpPr>
              <a:spLocks/>
            </p:cNvSpPr>
            <p:nvPr/>
          </p:nvSpPr>
          <p:spPr bwMode="invGray">
            <a:xfrm>
              <a:off x="4246" y="3241"/>
              <a:ext cx="319" cy="210"/>
            </a:xfrm>
            <a:custGeom>
              <a:avLst/>
              <a:gdLst>
                <a:gd name="T0" fmla="*/ 14 w 426"/>
                <a:gd name="T1" fmla="*/ 11 h 280"/>
                <a:gd name="T2" fmla="*/ 12 w 426"/>
                <a:gd name="T3" fmla="*/ 6 h 280"/>
                <a:gd name="T4" fmla="*/ 11 w 426"/>
                <a:gd name="T5" fmla="*/ 3 h 280"/>
                <a:gd name="T6" fmla="*/ 9 w 426"/>
                <a:gd name="T7" fmla="*/ 2 h 280"/>
                <a:gd name="T8" fmla="*/ 3 w 426"/>
                <a:gd name="T9" fmla="*/ 3 h 280"/>
                <a:gd name="T10" fmla="*/ 7 w 426"/>
                <a:gd name="T11" fmla="*/ 8 h 280"/>
                <a:gd name="T12" fmla="*/ 8 w 426"/>
                <a:gd name="T13" fmla="*/ 10 h 280"/>
                <a:gd name="T14" fmla="*/ 4 w 426"/>
                <a:gd name="T15" fmla="*/ 13 h 280"/>
                <a:gd name="T16" fmla="*/ 16 w 426"/>
                <a:gd name="T17" fmla="*/ 17 h 280"/>
                <a:gd name="T18" fmla="*/ 22 w 426"/>
                <a:gd name="T19" fmla="*/ 20 h 280"/>
                <a:gd name="T20" fmla="*/ 22 w 426"/>
                <a:gd name="T21" fmla="*/ 23 h 280"/>
                <a:gd name="T22" fmla="*/ 25 w 426"/>
                <a:gd name="T23" fmla="*/ 24 h 280"/>
                <a:gd name="T24" fmla="*/ 25 w 426"/>
                <a:gd name="T25" fmla="*/ 29 h 280"/>
                <a:gd name="T26" fmla="*/ 23 w 426"/>
                <a:gd name="T27" fmla="*/ 35 h 280"/>
                <a:gd name="T28" fmla="*/ 32 w 426"/>
                <a:gd name="T29" fmla="*/ 34 h 280"/>
                <a:gd name="T30" fmla="*/ 34 w 426"/>
                <a:gd name="T31" fmla="*/ 39 h 280"/>
                <a:gd name="T32" fmla="*/ 38 w 426"/>
                <a:gd name="T33" fmla="*/ 40 h 280"/>
                <a:gd name="T34" fmla="*/ 40 w 426"/>
                <a:gd name="T35" fmla="*/ 41 h 280"/>
                <a:gd name="T36" fmla="*/ 44 w 426"/>
                <a:gd name="T37" fmla="*/ 40 h 280"/>
                <a:gd name="T38" fmla="*/ 49 w 426"/>
                <a:gd name="T39" fmla="*/ 35 h 280"/>
                <a:gd name="T40" fmla="*/ 59 w 426"/>
                <a:gd name="T41" fmla="*/ 45 h 280"/>
                <a:gd name="T42" fmla="*/ 64 w 426"/>
                <a:gd name="T43" fmla="*/ 50 h 280"/>
                <a:gd name="T44" fmla="*/ 64 w 426"/>
                <a:gd name="T45" fmla="*/ 40 h 280"/>
                <a:gd name="T46" fmla="*/ 59 w 426"/>
                <a:gd name="T47" fmla="*/ 36 h 280"/>
                <a:gd name="T48" fmla="*/ 66 w 426"/>
                <a:gd name="T49" fmla="*/ 30 h 280"/>
                <a:gd name="T50" fmla="*/ 72 w 426"/>
                <a:gd name="T51" fmla="*/ 29 h 280"/>
                <a:gd name="T52" fmla="*/ 75 w 426"/>
                <a:gd name="T53" fmla="*/ 28 h 280"/>
                <a:gd name="T54" fmla="*/ 75 w 426"/>
                <a:gd name="T55" fmla="*/ 25 h 280"/>
                <a:gd name="T56" fmla="*/ 63 w 426"/>
                <a:gd name="T57" fmla="*/ 26 h 280"/>
                <a:gd name="T58" fmla="*/ 54 w 426"/>
                <a:gd name="T59" fmla="*/ 25 h 280"/>
                <a:gd name="T60" fmla="*/ 52 w 426"/>
                <a:gd name="T61" fmla="*/ 23 h 280"/>
                <a:gd name="T62" fmla="*/ 52 w 426"/>
                <a:gd name="T63" fmla="*/ 21 h 280"/>
                <a:gd name="T64" fmla="*/ 39 w 426"/>
                <a:gd name="T65" fmla="*/ 15 h 280"/>
                <a:gd name="T66" fmla="*/ 28 w 426"/>
                <a:gd name="T67" fmla="*/ 11 h 280"/>
                <a:gd name="T68" fmla="*/ 24 w 426"/>
                <a:gd name="T69" fmla="*/ 10 h 280"/>
                <a:gd name="T70" fmla="*/ 14 w 426"/>
                <a:gd name="T71" fmla="*/ 10 h 280"/>
                <a:gd name="T72" fmla="*/ 12 w 426"/>
                <a:gd name="T73" fmla="*/ 6 h 280"/>
                <a:gd name="T74" fmla="*/ 12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1" name="Freeform 51"/>
            <p:cNvSpPr>
              <a:spLocks/>
            </p:cNvSpPr>
            <p:nvPr/>
          </p:nvSpPr>
          <p:spPr bwMode="invGray">
            <a:xfrm>
              <a:off x="4255" y="3243"/>
              <a:ext cx="311" cy="211"/>
            </a:xfrm>
            <a:custGeom>
              <a:avLst/>
              <a:gdLst>
                <a:gd name="T0" fmla="*/ 0 w 416"/>
                <a:gd name="T1" fmla="*/ 1 h 282"/>
                <a:gd name="T2" fmla="*/ 3 w 416"/>
                <a:gd name="T3" fmla="*/ 7 h 282"/>
                <a:gd name="T4" fmla="*/ 5 w 416"/>
                <a:gd name="T5" fmla="*/ 9 h 282"/>
                <a:gd name="T6" fmla="*/ 14 w 416"/>
                <a:gd name="T7" fmla="*/ 16 h 282"/>
                <a:gd name="T8" fmla="*/ 21 w 416"/>
                <a:gd name="T9" fmla="*/ 20 h 282"/>
                <a:gd name="T10" fmla="*/ 23 w 416"/>
                <a:gd name="T11" fmla="*/ 21 h 282"/>
                <a:gd name="T12" fmla="*/ 24 w 416"/>
                <a:gd name="T13" fmla="*/ 29 h 282"/>
                <a:gd name="T14" fmla="*/ 21 w 416"/>
                <a:gd name="T15" fmla="*/ 35 h 282"/>
                <a:gd name="T16" fmla="*/ 24 w 416"/>
                <a:gd name="T17" fmla="*/ 34 h 282"/>
                <a:gd name="T18" fmla="*/ 25 w 416"/>
                <a:gd name="T19" fmla="*/ 33 h 282"/>
                <a:gd name="T20" fmla="*/ 28 w 416"/>
                <a:gd name="T21" fmla="*/ 35 h 282"/>
                <a:gd name="T22" fmla="*/ 32 w 416"/>
                <a:gd name="T23" fmla="*/ 38 h 282"/>
                <a:gd name="T24" fmla="*/ 37 w 416"/>
                <a:gd name="T25" fmla="*/ 41 h 282"/>
                <a:gd name="T26" fmla="*/ 42 w 416"/>
                <a:gd name="T27" fmla="*/ 39 h 282"/>
                <a:gd name="T28" fmla="*/ 43 w 416"/>
                <a:gd name="T29" fmla="*/ 34 h 282"/>
                <a:gd name="T30" fmla="*/ 47 w 416"/>
                <a:gd name="T31" fmla="*/ 35 h 282"/>
                <a:gd name="T32" fmla="*/ 51 w 416"/>
                <a:gd name="T33" fmla="*/ 37 h 282"/>
                <a:gd name="T34" fmla="*/ 59 w 416"/>
                <a:gd name="T35" fmla="*/ 49 h 282"/>
                <a:gd name="T36" fmla="*/ 62 w 416"/>
                <a:gd name="T37" fmla="*/ 49 h 282"/>
                <a:gd name="T38" fmla="*/ 61 w 416"/>
                <a:gd name="T39" fmla="*/ 44 h 282"/>
                <a:gd name="T40" fmla="*/ 55 w 416"/>
                <a:gd name="T41" fmla="*/ 34 h 282"/>
                <a:gd name="T42" fmla="*/ 63 w 416"/>
                <a:gd name="T43" fmla="*/ 31 h 282"/>
                <a:gd name="T44" fmla="*/ 71 w 416"/>
                <a:gd name="T45" fmla="*/ 25 h 282"/>
                <a:gd name="T46" fmla="*/ 72 w 416"/>
                <a:gd name="T47" fmla="*/ 21 h 282"/>
                <a:gd name="T48" fmla="*/ 64 w 416"/>
                <a:gd name="T49" fmla="*/ 24 h 282"/>
                <a:gd name="T50" fmla="*/ 54 w 416"/>
                <a:gd name="T51" fmla="*/ 24 h 282"/>
                <a:gd name="T52" fmla="*/ 46 w 416"/>
                <a:gd name="T53" fmla="*/ 17 h 282"/>
                <a:gd name="T54" fmla="*/ 32 w 416"/>
                <a:gd name="T55" fmla="*/ 10 h 282"/>
                <a:gd name="T56" fmla="*/ 23 w 416"/>
                <a:gd name="T57" fmla="*/ 5 h 282"/>
                <a:gd name="T58" fmla="*/ 16 w 416"/>
                <a:gd name="T59" fmla="*/ 7 h 282"/>
                <a:gd name="T60" fmla="*/ 13 w 416"/>
                <a:gd name="T61" fmla="*/ 10 h 282"/>
                <a:gd name="T62" fmla="*/ 10 w 416"/>
                <a:gd name="T63" fmla="*/ 3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2" name="Freeform 52"/>
            <p:cNvSpPr>
              <a:spLocks/>
            </p:cNvSpPr>
            <p:nvPr/>
          </p:nvSpPr>
          <p:spPr bwMode="invGray">
            <a:xfrm>
              <a:off x="4485" y="4013"/>
              <a:ext cx="45" cy="58"/>
            </a:xfrm>
            <a:custGeom>
              <a:avLst/>
              <a:gdLst>
                <a:gd name="T0" fmla="*/ 6 w 60"/>
                <a:gd name="T1" fmla="*/ 3 h 78"/>
                <a:gd name="T2" fmla="*/ 0 w 60"/>
                <a:gd name="T3" fmla="*/ 3 h 78"/>
                <a:gd name="T4" fmla="*/ 4 w 60"/>
                <a:gd name="T5" fmla="*/ 7 h 78"/>
                <a:gd name="T6" fmla="*/ 5 w 60"/>
                <a:gd name="T7" fmla="*/ 11 h 78"/>
                <a:gd name="T8" fmla="*/ 6 w 60"/>
                <a:gd name="T9" fmla="*/ 13 h 78"/>
                <a:gd name="T10" fmla="*/ 11 w 60"/>
                <a:gd name="T11" fmla="*/ 9 h 78"/>
                <a:gd name="T12" fmla="*/ 6 w 60"/>
                <a:gd name="T13" fmla="*/ 3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3" name="Freeform 53"/>
            <p:cNvSpPr>
              <a:spLocks/>
            </p:cNvSpPr>
            <p:nvPr/>
          </p:nvSpPr>
          <p:spPr bwMode="invGray">
            <a:xfrm>
              <a:off x="4621" y="3923"/>
              <a:ext cx="164" cy="85"/>
            </a:xfrm>
            <a:custGeom>
              <a:avLst/>
              <a:gdLst>
                <a:gd name="T0" fmla="*/ 7 w 219"/>
                <a:gd name="T1" fmla="*/ 13 h 113"/>
                <a:gd name="T2" fmla="*/ 7 w 219"/>
                <a:gd name="T3" fmla="*/ 11 h 113"/>
                <a:gd name="T4" fmla="*/ 2 w 219"/>
                <a:gd name="T5" fmla="*/ 13 h 113"/>
                <a:gd name="T6" fmla="*/ 7 w 219"/>
                <a:gd name="T7" fmla="*/ 20 h 113"/>
                <a:gd name="T8" fmla="*/ 22 w 219"/>
                <a:gd name="T9" fmla="*/ 17 h 113"/>
                <a:gd name="T10" fmla="*/ 25 w 219"/>
                <a:gd name="T11" fmla="*/ 13 h 113"/>
                <a:gd name="T12" fmla="*/ 30 w 219"/>
                <a:gd name="T13" fmla="*/ 12 h 113"/>
                <a:gd name="T14" fmla="*/ 39 w 219"/>
                <a:gd name="T15" fmla="*/ 4 h 113"/>
                <a:gd name="T16" fmla="*/ 37 w 219"/>
                <a:gd name="T17" fmla="*/ 0 h 113"/>
                <a:gd name="T18" fmla="*/ 31 w 219"/>
                <a:gd name="T19" fmla="*/ 4 h 113"/>
                <a:gd name="T20" fmla="*/ 19 w 219"/>
                <a:gd name="T21" fmla="*/ 8 h 113"/>
                <a:gd name="T22" fmla="*/ 14 w 219"/>
                <a:gd name="T23" fmla="*/ 8 h 113"/>
                <a:gd name="T24" fmla="*/ 10 w 219"/>
                <a:gd name="T25" fmla="*/ 10 h 113"/>
                <a:gd name="T26" fmla="*/ 7 w 219"/>
                <a:gd name="T27" fmla="*/ 13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4" name="Freeform 54"/>
            <p:cNvSpPr>
              <a:spLocks/>
            </p:cNvSpPr>
            <p:nvPr/>
          </p:nvSpPr>
          <p:spPr bwMode="invGray">
            <a:xfrm>
              <a:off x="4791" y="3873"/>
              <a:ext cx="104" cy="92"/>
            </a:xfrm>
            <a:custGeom>
              <a:avLst/>
              <a:gdLst>
                <a:gd name="T0" fmla="*/ 2 w 139"/>
                <a:gd name="T1" fmla="*/ 11 h 122"/>
                <a:gd name="T2" fmla="*/ 1 w 139"/>
                <a:gd name="T3" fmla="*/ 15 h 122"/>
                <a:gd name="T4" fmla="*/ 0 w 139"/>
                <a:gd name="T5" fmla="*/ 20 h 122"/>
                <a:gd name="T6" fmla="*/ 6 w 139"/>
                <a:gd name="T7" fmla="*/ 22 h 122"/>
                <a:gd name="T8" fmla="*/ 9 w 139"/>
                <a:gd name="T9" fmla="*/ 17 h 122"/>
                <a:gd name="T10" fmla="*/ 22 w 139"/>
                <a:gd name="T11" fmla="*/ 13 h 122"/>
                <a:gd name="T12" fmla="*/ 24 w 139"/>
                <a:gd name="T13" fmla="*/ 8 h 122"/>
                <a:gd name="T14" fmla="*/ 19 w 139"/>
                <a:gd name="T15" fmla="*/ 5 h 122"/>
                <a:gd name="T16" fmla="*/ 17 w 139"/>
                <a:gd name="T17" fmla="*/ 4 h 122"/>
                <a:gd name="T18" fmla="*/ 11 w 139"/>
                <a:gd name="T19" fmla="*/ 2 h 122"/>
                <a:gd name="T20" fmla="*/ 9 w 139"/>
                <a:gd name="T21" fmla="*/ 6 h 122"/>
                <a:gd name="T22" fmla="*/ 2 w 139"/>
                <a:gd name="T23" fmla="*/ 11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5" name="Freeform 55"/>
            <p:cNvSpPr>
              <a:spLocks/>
            </p:cNvSpPr>
            <p:nvPr/>
          </p:nvSpPr>
          <p:spPr bwMode="invGray">
            <a:xfrm>
              <a:off x="4846" y="3832"/>
              <a:ext cx="37" cy="26"/>
            </a:xfrm>
            <a:custGeom>
              <a:avLst/>
              <a:gdLst>
                <a:gd name="T0" fmla="*/ 6 w 49"/>
                <a:gd name="T1" fmla="*/ 0 h 35"/>
                <a:gd name="T2" fmla="*/ 2 w 49"/>
                <a:gd name="T3" fmla="*/ 1 h 35"/>
                <a:gd name="T4" fmla="*/ 5 w 49"/>
                <a:gd name="T5" fmla="*/ 5 h 35"/>
                <a:gd name="T6" fmla="*/ 8 w 49"/>
                <a:gd name="T7" fmla="*/ 4 h 35"/>
                <a:gd name="T8" fmla="*/ 6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6" name="Freeform 56"/>
            <p:cNvSpPr>
              <a:spLocks/>
            </p:cNvSpPr>
            <p:nvPr/>
          </p:nvSpPr>
          <p:spPr bwMode="invGray">
            <a:xfrm>
              <a:off x="3123" y="3346"/>
              <a:ext cx="123" cy="201"/>
            </a:xfrm>
            <a:custGeom>
              <a:avLst/>
              <a:gdLst>
                <a:gd name="T0" fmla="*/ 23 w 164"/>
                <a:gd name="T1" fmla="*/ 0 h 268"/>
                <a:gd name="T2" fmla="*/ 19 w 164"/>
                <a:gd name="T3" fmla="*/ 5 h 268"/>
                <a:gd name="T4" fmla="*/ 17 w 164"/>
                <a:gd name="T5" fmla="*/ 11 h 268"/>
                <a:gd name="T6" fmla="*/ 6 w 164"/>
                <a:gd name="T7" fmla="*/ 15 h 268"/>
                <a:gd name="T8" fmla="*/ 5 w 164"/>
                <a:gd name="T9" fmla="*/ 17 h 268"/>
                <a:gd name="T10" fmla="*/ 3 w 164"/>
                <a:gd name="T11" fmla="*/ 18 h 268"/>
                <a:gd name="T12" fmla="*/ 4 w 164"/>
                <a:gd name="T13" fmla="*/ 24 h 268"/>
                <a:gd name="T14" fmla="*/ 5 w 164"/>
                <a:gd name="T15" fmla="*/ 29 h 268"/>
                <a:gd name="T16" fmla="*/ 0 w 164"/>
                <a:gd name="T17" fmla="*/ 36 h 268"/>
                <a:gd name="T18" fmla="*/ 5 w 164"/>
                <a:gd name="T19" fmla="*/ 47 h 268"/>
                <a:gd name="T20" fmla="*/ 10 w 164"/>
                <a:gd name="T21" fmla="*/ 48 h 268"/>
                <a:gd name="T22" fmla="*/ 17 w 164"/>
                <a:gd name="T23" fmla="*/ 39 h 268"/>
                <a:gd name="T24" fmla="*/ 19 w 164"/>
                <a:gd name="T25" fmla="*/ 35 h 268"/>
                <a:gd name="T26" fmla="*/ 23 w 164"/>
                <a:gd name="T27" fmla="*/ 21 h 268"/>
                <a:gd name="T28" fmla="*/ 25 w 164"/>
                <a:gd name="T29" fmla="*/ 14 h 268"/>
                <a:gd name="T30" fmla="*/ 29 w 164"/>
                <a:gd name="T31" fmla="*/ 13 h 268"/>
                <a:gd name="T32" fmla="*/ 23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7" name="Freeform 57"/>
            <p:cNvSpPr>
              <a:spLocks/>
            </p:cNvSpPr>
            <p:nvPr/>
          </p:nvSpPr>
          <p:spPr bwMode="invGray">
            <a:xfrm>
              <a:off x="3655" y="3034"/>
              <a:ext cx="49" cy="61"/>
            </a:xfrm>
            <a:custGeom>
              <a:avLst/>
              <a:gdLst>
                <a:gd name="T0" fmla="*/ 5 w 66"/>
                <a:gd name="T1" fmla="*/ 0 h 81"/>
                <a:gd name="T2" fmla="*/ 4 w 66"/>
                <a:gd name="T3" fmla="*/ 11 h 81"/>
                <a:gd name="T4" fmla="*/ 5 w 66"/>
                <a:gd name="T5" fmla="*/ 14 h 81"/>
                <a:gd name="T6" fmla="*/ 7 w 66"/>
                <a:gd name="T7" fmla="*/ 15 h 81"/>
                <a:gd name="T8" fmla="*/ 10 w 66"/>
                <a:gd name="T9" fmla="*/ 14 h 81"/>
                <a:gd name="T10" fmla="*/ 5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8" name="Freeform 58"/>
            <p:cNvSpPr>
              <a:spLocks/>
            </p:cNvSpPr>
            <p:nvPr/>
          </p:nvSpPr>
          <p:spPr bwMode="invGray">
            <a:xfrm>
              <a:off x="3988" y="3100"/>
              <a:ext cx="111" cy="183"/>
            </a:xfrm>
            <a:custGeom>
              <a:avLst/>
              <a:gdLst>
                <a:gd name="T0" fmla="*/ 17 w 148"/>
                <a:gd name="T1" fmla="*/ 0 h 244"/>
                <a:gd name="T2" fmla="*/ 11 w 148"/>
                <a:gd name="T3" fmla="*/ 15 h 244"/>
                <a:gd name="T4" fmla="*/ 6 w 148"/>
                <a:gd name="T5" fmla="*/ 17 h 244"/>
                <a:gd name="T6" fmla="*/ 2 w 148"/>
                <a:gd name="T7" fmla="*/ 20 h 244"/>
                <a:gd name="T8" fmla="*/ 8 w 148"/>
                <a:gd name="T9" fmla="*/ 34 h 244"/>
                <a:gd name="T10" fmla="*/ 10 w 148"/>
                <a:gd name="T11" fmla="*/ 40 h 244"/>
                <a:gd name="T12" fmla="*/ 11 w 148"/>
                <a:gd name="T13" fmla="*/ 42 h 244"/>
                <a:gd name="T14" fmla="*/ 15 w 148"/>
                <a:gd name="T15" fmla="*/ 44 h 244"/>
                <a:gd name="T16" fmla="*/ 17 w 148"/>
                <a:gd name="T17" fmla="*/ 35 h 244"/>
                <a:gd name="T18" fmla="*/ 23 w 148"/>
                <a:gd name="T19" fmla="*/ 30 h 244"/>
                <a:gd name="T20" fmla="*/ 20 w 148"/>
                <a:gd name="T21" fmla="*/ 13 h 244"/>
                <a:gd name="T22" fmla="*/ 25 w 148"/>
                <a:gd name="T23" fmla="*/ 8 h 244"/>
                <a:gd name="T24" fmla="*/ 20 w 148"/>
                <a:gd name="T25" fmla="*/ 4 h 244"/>
                <a:gd name="T26" fmla="*/ 17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49" name="Freeform 59"/>
            <p:cNvSpPr>
              <a:spLocks/>
            </p:cNvSpPr>
            <p:nvPr/>
          </p:nvSpPr>
          <p:spPr bwMode="invGray">
            <a:xfrm>
              <a:off x="3894" y="3043"/>
              <a:ext cx="72" cy="137"/>
            </a:xfrm>
            <a:custGeom>
              <a:avLst/>
              <a:gdLst>
                <a:gd name="T0" fmla="*/ 8 w 96"/>
                <a:gd name="T1" fmla="*/ 1 h 183"/>
                <a:gd name="T2" fmla="*/ 10 w 96"/>
                <a:gd name="T3" fmla="*/ 5 h 183"/>
                <a:gd name="T4" fmla="*/ 11 w 96"/>
                <a:gd name="T5" fmla="*/ 10 h 183"/>
                <a:gd name="T6" fmla="*/ 11 w 96"/>
                <a:gd name="T7" fmla="*/ 16 h 183"/>
                <a:gd name="T8" fmla="*/ 13 w 96"/>
                <a:gd name="T9" fmla="*/ 19 h 183"/>
                <a:gd name="T10" fmla="*/ 13 w 96"/>
                <a:gd name="T11" fmla="*/ 22 h 183"/>
                <a:gd name="T12" fmla="*/ 11 w 96"/>
                <a:gd name="T13" fmla="*/ 16 h 183"/>
                <a:gd name="T14" fmla="*/ 6 w 96"/>
                <a:gd name="T15" fmla="*/ 13 h 183"/>
                <a:gd name="T16" fmla="*/ 2 w 96"/>
                <a:gd name="T17" fmla="*/ 14 h 183"/>
                <a:gd name="T18" fmla="*/ 2 w 96"/>
                <a:gd name="T19" fmla="*/ 18 h 183"/>
                <a:gd name="T20" fmla="*/ 8 w 96"/>
                <a:gd name="T21" fmla="*/ 20 h 183"/>
                <a:gd name="T22" fmla="*/ 11 w 96"/>
                <a:gd name="T23" fmla="*/ 24 h 183"/>
                <a:gd name="T24" fmla="*/ 13 w 96"/>
                <a:gd name="T25" fmla="*/ 24 h 183"/>
                <a:gd name="T26" fmla="*/ 14 w 96"/>
                <a:gd name="T27" fmla="*/ 26 h 183"/>
                <a:gd name="T28" fmla="*/ 17 w 96"/>
                <a:gd name="T29" fmla="*/ 31 h 183"/>
                <a:gd name="T30" fmla="*/ 15 w 96"/>
                <a:gd name="T31" fmla="*/ 22 h 183"/>
                <a:gd name="T32" fmla="*/ 15 w 96"/>
                <a:gd name="T33" fmla="*/ 16 h 183"/>
                <a:gd name="T34" fmla="*/ 13 w 96"/>
                <a:gd name="T35" fmla="*/ 10 h 183"/>
                <a:gd name="T36" fmla="*/ 11 w 96"/>
                <a:gd name="T37" fmla="*/ 7 h 183"/>
                <a:gd name="T38" fmla="*/ 11 w 96"/>
                <a:gd name="T39" fmla="*/ 3 h 183"/>
                <a:gd name="T40" fmla="*/ 8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0" name="Freeform 60"/>
            <p:cNvSpPr>
              <a:spLocks/>
            </p:cNvSpPr>
            <p:nvPr/>
          </p:nvSpPr>
          <p:spPr bwMode="invGray">
            <a:xfrm>
              <a:off x="3943" y="3153"/>
              <a:ext cx="40" cy="131"/>
            </a:xfrm>
            <a:custGeom>
              <a:avLst/>
              <a:gdLst>
                <a:gd name="T0" fmla="*/ 1 w 54"/>
                <a:gd name="T1" fmla="*/ 0 h 175"/>
                <a:gd name="T2" fmla="*/ 0 w 54"/>
                <a:gd name="T3" fmla="*/ 4 h 175"/>
                <a:gd name="T4" fmla="*/ 1 w 54"/>
                <a:gd name="T5" fmla="*/ 9 h 175"/>
                <a:gd name="T6" fmla="*/ 3 w 54"/>
                <a:gd name="T7" fmla="*/ 16 h 175"/>
                <a:gd name="T8" fmla="*/ 5 w 54"/>
                <a:gd name="T9" fmla="*/ 23 h 175"/>
                <a:gd name="T10" fmla="*/ 9 w 54"/>
                <a:gd name="T11" fmla="*/ 31 h 175"/>
                <a:gd name="T12" fmla="*/ 7 w 54"/>
                <a:gd name="T13" fmla="*/ 20 h 175"/>
                <a:gd name="T14" fmla="*/ 5 w 54"/>
                <a:gd name="T15" fmla="*/ 16 h 175"/>
                <a:gd name="T16" fmla="*/ 5 w 54"/>
                <a:gd name="T17" fmla="*/ 10 h 175"/>
                <a:gd name="T18" fmla="*/ 4 w 54"/>
                <a:gd name="T19" fmla="*/ 7 h 175"/>
                <a:gd name="T20" fmla="*/ 3 w 54"/>
                <a:gd name="T21" fmla="*/ 7 h 175"/>
                <a:gd name="T22" fmla="*/ 1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1" name="Freeform 61"/>
            <p:cNvSpPr>
              <a:spLocks/>
            </p:cNvSpPr>
            <p:nvPr/>
          </p:nvSpPr>
          <p:spPr bwMode="invGray">
            <a:xfrm>
              <a:off x="3988" y="3290"/>
              <a:ext cx="65" cy="54"/>
            </a:xfrm>
            <a:custGeom>
              <a:avLst/>
              <a:gdLst>
                <a:gd name="T0" fmla="*/ 2 w 86"/>
                <a:gd name="T1" fmla="*/ 0 h 73"/>
                <a:gd name="T2" fmla="*/ 2 w 86"/>
                <a:gd name="T3" fmla="*/ 5 h 73"/>
                <a:gd name="T4" fmla="*/ 5 w 86"/>
                <a:gd name="T5" fmla="*/ 7 h 73"/>
                <a:gd name="T6" fmla="*/ 8 w 86"/>
                <a:gd name="T7" fmla="*/ 8 h 73"/>
                <a:gd name="T8" fmla="*/ 11 w 86"/>
                <a:gd name="T9" fmla="*/ 10 h 73"/>
                <a:gd name="T10" fmla="*/ 14 w 86"/>
                <a:gd name="T11" fmla="*/ 11 h 73"/>
                <a:gd name="T12" fmla="*/ 16 w 86"/>
                <a:gd name="T13" fmla="*/ 12 h 73"/>
                <a:gd name="T14" fmla="*/ 13 w 86"/>
                <a:gd name="T15" fmla="*/ 7 h 73"/>
                <a:gd name="T16" fmla="*/ 11 w 86"/>
                <a:gd name="T17" fmla="*/ 4 h 73"/>
                <a:gd name="T18" fmla="*/ 6 w 86"/>
                <a:gd name="T19" fmla="*/ 4 h 73"/>
                <a:gd name="T20" fmla="*/ 5 w 86"/>
                <a:gd name="T21" fmla="*/ 3 h 73"/>
                <a:gd name="T22" fmla="*/ 2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2" name="Freeform 62"/>
            <p:cNvSpPr>
              <a:spLocks/>
            </p:cNvSpPr>
            <p:nvPr/>
          </p:nvSpPr>
          <p:spPr bwMode="invGray">
            <a:xfrm>
              <a:off x="4092" y="3195"/>
              <a:ext cx="83" cy="117"/>
            </a:xfrm>
            <a:custGeom>
              <a:avLst/>
              <a:gdLst>
                <a:gd name="T0" fmla="*/ 17 w 111"/>
                <a:gd name="T1" fmla="*/ 0 h 156"/>
                <a:gd name="T2" fmla="*/ 13 w 111"/>
                <a:gd name="T3" fmla="*/ 2 h 156"/>
                <a:gd name="T4" fmla="*/ 4 w 111"/>
                <a:gd name="T5" fmla="*/ 3 h 156"/>
                <a:gd name="T6" fmla="*/ 2 w 111"/>
                <a:gd name="T7" fmla="*/ 6 h 156"/>
                <a:gd name="T8" fmla="*/ 1 w 111"/>
                <a:gd name="T9" fmla="*/ 11 h 156"/>
                <a:gd name="T10" fmla="*/ 2 w 111"/>
                <a:gd name="T11" fmla="*/ 14 h 156"/>
                <a:gd name="T12" fmla="*/ 1 w 111"/>
                <a:gd name="T13" fmla="*/ 17 h 156"/>
                <a:gd name="T14" fmla="*/ 2 w 111"/>
                <a:gd name="T15" fmla="*/ 20 h 156"/>
                <a:gd name="T16" fmla="*/ 4 w 111"/>
                <a:gd name="T17" fmla="*/ 23 h 156"/>
                <a:gd name="T18" fmla="*/ 2 w 111"/>
                <a:gd name="T19" fmla="*/ 26 h 156"/>
                <a:gd name="T20" fmla="*/ 4 w 111"/>
                <a:gd name="T21" fmla="*/ 29 h 156"/>
                <a:gd name="T22" fmla="*/ 7 w 111"/>
                <a:gd name="T23" fmla="*/ 26 h 156"/>
                <a:gd name="T24" fmla="*/ 9 w 111"/>
                <a:gd name="T25" fmla="*/ 17 h 156"/>
                <a:gd name="T26" fmla="*/ 10 w 111"/>
                <a:gd name="T27" fmla="*/ 23 h 156"/>
                <a:gd name="T28" fmla="*/ 12 w 111"/>
                <a:gd name="T29" fmla="*/ 26 h 156"/>
                <a:gd name="T30" fmla="*/ 10 w 111"/>
                <a:gd name="T31" fmla="*/ 20 h 156"/>
                <a:gd name="T32" fmla="*/ 12 w 111"/>
                <a:gd name="T33" fmla="*/ 13 h 156"/>
                <a:gd name="T34" fmla="*/ 12 w 111"/>
                <a:gd name="T35" fmla="*/ 10 h 156"/>
                <a:gd name="T36" fmla="*/ 9 w 111"/>
                <a:gd name="T37" fmla="*/ 11 h 156"/>
                <a:gd name="T38" fmla="*/ 5 w 111"/>
                <a:gd name="T39" fmla="*/ 10 h 156"/>
                <a:gd name="T40" fmla="*/ 7 w 111"/>
                <a:gd name="T41" fmla="*/ 6 h 156"/>
                <a:gd name="T42" fmla="*/ 10 w 111"/>
                <a:gd name="T43" fmla="*/ 6 h 156"/>
                <a:gd name="T44" fmla="*/ 13 w 111"/>
                <a:gd name="T45" fmla="*/ 8 h 156"/>
                <a:gd name="T46" fmla="*/ 17 w 111"/>
                <a:gd name="T47" fmla="*/ 6 h 156"/>
                <a:gd name="T48" fmla="*/ 19 w 111"/>
                <a:gd name="T49" fmla="*/ 3 h 156"/>
                <a:gd name="T50" fmla="*/ 17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3" name="Freeform 63"/>
            <p:cNvSpPr>
              <a:spLocks/>
            </p:cNvSpPr>
            <p:nvPr/>
          </p:nvSpPr>
          <p:spPr bwMode="invGray">
            <a:xfrm>
              <a:off x="4064" y="2777"/>
              <a:ext cx="22" cy="71"/>
            </a:xfrm>
            <a:custGeom>
              <a:avLst/>
              <a:gdLst>
                <a:gd name="T0" fmla="*/ 2 w 30"/>
                <a:gd name="T1" fmla="*/ 0 h 94"/>
                <a:gd name="T2" fmla="*/ 0 w 30"/>
                <a:gd name="T3" fmla="*/ 3 h 94"/>
                <a:gd name="T4" fmla="*/ 1 w 30"/>
                <a:gd name="T5" fmla="*/ 7 h 94"/>
                <a:gd name="T6" fmla="*/ 1 w 30"/>
                <a:gd name="T7" fmla="*/ 11 h 94"/>
                <a:gd name="T8" fmla="*/ 3 w 30"/>
                <a:gd name="T9" fmla="*/ 17 h 94"/>
                <a:gd name="T10" fmla="*/ 5 w 30"/>
                <a:gd name="T11" fmla="*/ 15 h 94"/>
                <a:gd name="T12" fmla="*/ 4 w 30"/>
                <a:gd name="T13" fmla="*/ 11 h 94"/>
                <a:gd name="T14" fmla="*/ 2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4" name="Freeform 64"/>
            <p:cNvSpPr>
              <a:spLocks/>
            </p:cNvSpPr>
            <p:nvPr/>
          </p:nvSpPr>
          <p:spPr bwMode="invGray">
            <a:xfrm>
              <a:off x="4078" y="2896"/>
              <a:ext cx="61" cy="118"/>
            </a:xfrm>
            <a:custGeom>
              <a:avLst/>
              <a:gdLst>
                <a:gd name="T0" fmla="*/ 2 w 81"/>
                <a:gd name="T1" fmla="*/ 1 h 158"/>
                <a:gd name="T2" fmla="*/ 0 w 81"/>
                <a:gd name="T3" fmla="*/ 3 h 158"/>
                <a:gd name="T4" fmla="*/ 2 w 81"/>
                <a:gd name="T5" fmla="*/ 9 h 158"/>
                <a:gd name="T6" fmla="*/ 2 w 81"/>
                <a:gd name="T7" fmla="*/ 19 h 158"/>
                <a:gd name="T8" fmla="*/ 4 w 81"/>
                <a:gd name="T9" fmla="*/ 18 h 158"/>
                <a:gd name="T10" fmla="*/ 4 w 81"/>
                <a:gd name="T11" fmla="*/ 20 h 158"/>
                <a:gd name="T12" fmla="*/ 6 w 81"/>
                <a:gd name="T13" fmla="*/ 21 h 158"/>
                <a:gd name="T14" fmla="*/ 8 w 81"/>
                <a:gd name="T15" fmla="*/ 24 h 158"/>
                <a:gd name="T16" fmla="*/ 8 w 81"/>
                <a:gd name="T17" fmla="*/ 22 h 158"/>
                <a:gd name="T18" fmla="*/ 12 w 81"/>
                <a:gd name="T19" fmla="*/ 23 h 158"/>
                <a:gd name="T20" fmla="*/ 11 w 81"/>
                <a:gd name="T21" fmla="*/ 19 h 158"/>
                <a:gd name="T22" fmla="*/ 8 w 81"/>
                <a:gd name="T23" fmla="*/ 18 h 158"/>
                <a:gd name="T24" fmla="*/ 8 w 81"/>
                <a:gd name="T25" fmla="*/ 16 h 158"/>
                <a:gd name="T26" fmla="*/ 6 w 81"/>
                <a:gd name="T27" fmla="*/ 13 h 158"/>
                <a:gd name="T28" fmla="*/ 8 w 81"/>
                <a:gd name="T29" fmla="*/ 9 h 158"/>
                <a:gd name="T30" fmla="*/ 6 w 81"/>
                <a:gd name="T31" fmla="*/ 5 h 158"/>
                <a:gd name="T32" fmla="*/ 8 w 81"/>
                <a:gd name="T33" fmla="*/ 3 h 158"/>
                <a:gd name="T34" fmla="*/ 6 w 81"/>
                <a:gd name="T35" fmla="*/ 1 h 158"/>
                <a:gd name="T36" fmla="*/ 4 w 81"/>
                <a:gd name="T37" fmla="*/ 1 h 158"/>
                <a:gd name="T38" fmla="*/ 2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5" name="Freeform 65"/>
            <p:cNvSpPr>
              <a:spLocks/>
            </p:cNvSpPr>
            <p:nvPr/>
          </p:nvSpPr>
          <p:spPr bwMode="invGray">
            <a:xfrm>
              <a:off x="4121" y="3052"/>
              <a:ext cx="64" cy="79"/>
            </a:xfrm>
            <a:custGeom>
              <a:avLst/>
              <a:gdLst>
                <a:gd name="T0" fmla="*/ 10 w 85"/>
                <a:gd name="T1" fmla="*/ 0 h 105"/>
                <a:gd name="T2" fmla="*/ 8 w 85"/>
                <a:gd name="T3" fmla="*/ 4 h 105"/>
                <a:gd name="T4" fmla="*/ 6 w 85"/>
                <a:gd name="T5" fmla="*/ 6 h 105"/>
                <a:gd name="T6" fmla="*/ 3 w 85"/>
                <a:gd name="T7" fmla="*/ 6 h 105"/>
                <a:gd name="T8" fmla="*/ 2 w 85"/>
                <a:gd name="T9" fmla="*/ 8 h 105"/>
                <a:gd name="T10" fmla="*/ 2 w 85"/>
                <a:gd name="T11" fmla="*/ 14 h 105"/>
                <a:gd name="T12" fmla="*/ 3 w 85"/>
                <a:gd name="T13" fmla="*/ 13 h 105"/>
                <a:gd name="T14" fmla="*/ 5 w 85"/>
                <a:gd name="T15" fmla="*/ 11 h 105"/>
                <a:gd name="T16" fmla="*/ 6 w 85"/>
                <a:gd name="T17" fmla="*/ 13 h 105"/>
                <a:gd name="T18" fmla="*/ 11 w 85"/>
                <a:gd name="T19" fmla="*/ 18 h 105"/>
                <a:gd name="T20" fmla="*/ 13 w 85"/>
                <a:gd name="T21" fmla="*/ 13 h 105"/>
                <a:gd name="T22" fmla="*/ 15 w 85"/>
                <a:gd name="T23" fmla="*/ 13 h 105"/>
                <a:gd name="T24" fmla="*/ 14 w 85"/>
                <a:gd name="T25" fmla="*/ 8 h 105"/>
                <a:gd name="T26" fmla="*/ 10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6" name="Freeform 66"/>
            <p:cNvSpPr>
              <a:spLocks/>
            </p:cNvSpPr>
            <p:nvPr/>
          </p:nvSpPr>
          <p:spPr bwMode="invGray">
            <a:xfrm>
              <a:off x="4197" y="3193"/>
              <a:ext cx="29" cy="49"/>
            </a:xfrm>
            <a:custGeom>
              <a:avLst/>
              <a:gdLst>
                <a:gd name="T0" fmla="*/ 2 w 38"/>
                <a:gd name="T1" fmla="*/ 4 h 66"/>
                <a:gd name="T2" fmla="*/ 5 w 38"/>
                <a:gd name="T3" fmla="*/ 11 h 66"/>
                <a:gd name="T4" fmla="*/ 6 w 38"/>
                <a:gd name="T5" fmla="*/ 9 h 66"/>
                <a:gd name="T6" fmla="*/ 8 w 38"/>
                <a:gd name="T7" fmla="*/ 7 h 66"/>
                <a:gd name="T8" fmla="*/ 6 w 38"/>
                <a:gd name="T9" fmla="*/ 4 h 66"/>
                <a:gd name="T10" fmla="*/ 4 w 38"/>
                <a:gd name="T11" fmla="*/ 2 h 66"/>
                <a:gd name="T12" fmla="*/ 2 w 38"/>
                <a:gd name="T13" fmla="*/ 1 h 66"/>
                <a:gd name="T14" fmla="*/ 2 w 38"/>
                <a:gd name="T15" fmla="*/ 2 h 66"/>
                <a:gd name="T16" fmla="*/ 2 w 38"/>
                <a:gd name="T17" fmla="*/ 4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7" name="Freeform 67"/>
            <p:cNvSpPr>
              <a:spLocks/>
            </p:cNvSpPr>
            <p:nvPr/>
          </p:nvSpPr>
          <p:spPr bwMode="invGray">
            <a:xfrm>
              <a:off x="4181" y="3275"/>
              <a:ext cx="18" cy="17"/>
            </a:xfrm>
            <a:custGeom>
              <a:avLst/>
              <a:gdLst>
                <a:gd name="T0" fmla="*/ 0 w 24"/>
                <a:gd name="T1" fmla="*/ 0 h 23"/>
                <a:gd name="T2" fmla="*/ 2 w 24"/>
                <a:gd name="T3" fmla="*/ 4 h 23"/>
                <a:gd name="T4" fmla="*/ 5 w 24"/>
                <a:gd name="T5" fmla="*/ 1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8" name="Freeform 68"/>
            <p:cNvSpPr>
              <a:spLocks/>
            </p:cNvSpPr>
            <p:nvPr/>
          </p:nvSpPr>
          <p:spPr bwMode="invGray">
            <a:xfrm>
              <a:off x="4208" y="3265"/>
              <a:ext cx="45" cy="37"/>
            </a:xfrm>
            <a:custGeom>
              <a:avLst/>
              <a:gdLst>
                <a:gd name="T0" fmla="*/ 2 w 60"/>
                <a:gd name="T1" fmla="*/ 0 h 49"/>
                <a:gd name="T2" fmla="*/ 0 w 60"/>
                <a:gd name="T3" fmla="*/ 4 h 49"/>
                <a:gd name="T4" fmla="*/ 5 w 60"/>
                <a:gd name="T5" fmla="*/ 6 h 49"/>
                <a:gd name="T6" fmla="*/ 8 w 60"/>
                <a:gd name="T7" fmla="*/ 8 h 49"/>
                <a:gd name="T8" fmla="*/ 11 w 60"/>
                <a:gd name="T9" fmla="*/ 8 h 49"/>
                <a:gd name="T10" fmla="*/ 9 w 60"/>
                <a:gd name="T11" fmla="*/ 5 h 49"/>
                <a:gd name="T12" fmla="*/ 5 w 60"/>
                <a:gd name="T13" fmla="*/ 2 h 49"/>
                <a:gd name="T14" fmla="*/ 4 w 60"/>
                <a:gd name="T15" fmla="*/ 3 h 49"/>
                <a:gd name="T16" fmla="*/ 2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59" name="Freeform 69"/>
            <p:cNvSpPr>
              <a:spLocks/>
            </p:cNvSpPr>
            <p:nvPr/>
          </p:nvSpPr>
          <p:spPr bwMode="invGray">
            <a:xfrm>
              <a:off x="4277" y="3335"/>
              <a:ext cx="24" cy="33"/>
            </a:xfrm>
            <a:custGeom>
              <a:avLst/>
              <a:gdLst>
                <a:gd name="T0" fmla="*/ 5 w 32"/>
                <a:gd name="T1" fmla="*/ 0 h 44"/>
                <a:gd name="T2" fmla="*/ 2 w 32"/>
                <a:gd name="T3" fmla="*/ 2 h 44"/>
                <a:gd name="T4" fmla="*/ 2 w 32"/>
                <a:gd name="T5" fmla="*/ 6 h 44"/>
                <a:gd name="T6" fmla="*/ 5 w 32"/>
                <a:gd name="T7" fmla="*/ 6 h 44"/>
                <a:gd name="T8" fmla="*/ 5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0" name="Freeform 70"/>
            <p:cNvSpPr>
              <a:spLocks/>
            </p:cNvSpPr>
            <p:nvPr/>
          </p:nvSpPr>
          <p:spPr bwMode="invGray">
            <a:xfrm>
              <a:off x="4544" y="3293"/>
              <a:ext cx="46" cy="47"/>
            </a:xfrm>
            <a:custGeom>
              <a:avLst/>
              <a:gdLst>
                <a:gd name="T0" fmla="*/ 2 w 61"/>
                <a:gd name="T1" fmla="*/ 0 h 63"/>
                <a:gd name="T2" fmla="*/ 0 w 61"/>
                <a:gd name="T3" fmla="*/ 2 h 63"/>
                <a:gd name="T4" fmla="*/ 5 w 61"/>
                <a:gd name="T5" fmla="*/ 5 h 63"/>
                <a:gd name="T6" fmla="*/ 6 w 61"/>
                <a:gd name="T7" fmla="*/ 9 h 63"/>
                <a:gd name="T8" fmla="*/ 8 w 61"/>
                <a:gd name="T9" fmla="*/ 10 h 63"/>
                <a:gd name="T10" fmla="*/ 11 w 61"/>
                <a:gd name="T11" fmla="*/ 10 h 63"/>
                <a:gd name="T12" fmla="*/ 6 w 61"/>
                <a:gd name="T13" fmla="*/ 3 h 63"/>
                <a:gd name="T14" fmla="*/ 2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1" name="Freeform 71"/>
            <p:cNvSpPr>
              <a:spLocks/>
            </p:cNvSpPr>
            <p:nvPr/>
          </p:nvSpPr>
          <p:spPr bwMode="invGray">
            <a:xfrm>
              <a:off x="4147" y="3352"/>
              <a:ext cx="46" cy="50"/>
            </a:xfrm>
            <a:custGeom>
              <a:avLst/>
              <a:gdLst>
                <a:gd name="T0" fmla="*/ 5 w 61"/>
                <a:gd name="T1" fmla="*/ 1 h 67"/>
                <a:gd name="T2" fmla="*/ 6 w 61"/>
                <a:gd name="T3" fmla="*/ 5 h 67"/>
                <a:gd name="T4" fmla="*/ 3 w 61"/>
                <a:gd name="T5" fmla="*/ 7 h 67"/>
                <a:gd name="T6" fmla="*/ 5 w 61"/>
                <a:gd name="T7" fmla="*/ 12 h 67"/>
                <a:gd name="T8" fmla="*/ 8 w 61"/>
                <a:gd name="T9" fmla="*/ 10 h 67"/>
                <a:gd name="T10" fmla="*/ 11 w 61"/>
                <a:gd name="T11" fmla="*/ 7 h 67"/>
                <a:gd name="T12" fmla="*/ 10 w 61"/>
                <a:gd name="T13" fmla="*/ 5 h 67"/>
                <a:gd name="T14" fmla="*/ 11 w 61"/>
                <a:gd name="T15" fmla="*/ 2 h 67"/>
                <a:gd name="T16" fmla="*/ 10 w 61"/>
                <a:gd name="T17" fmla="*/ 1 h 67"/>
                <a:gd name="T18" fmla="*/ 8 w 61"/>
                <a:gd name="T19" fmla="*/ 1 h 67"/>
                <a:gd name="T20" fmla="*/ 10 w 61"/>
                <a:gd name="T21" fmla="*/ 1 h 67"/>
                <a:gd name="T22" fmla="*/ 9 w 61"/>
                <a:gd name="T23" fmla="*/ 3 h 67"/>
                <a:gd name="T24" fmla="*/ 8 w 61"/>
                <a:gd name="T25" fmla="*/ 4 h 67"/>
                <a:gd name="T26" fmla="*/ 5 w 61"/>
                <a:gd name="T27" fmla="*/ 1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2" name="Freeform 72"/>
            <p:cNvSpPr>
              <a:spLocks/>
            </p:cNvSpPr>
            <p:nvPr/>
          </p:nvSpPr>
          <p:spPr bwMode="invGray">
            <a:xfrm>
              <a:off x="4098" y="3371"/>
              <a:ext cx="32" cy="27"/>
            </a:xfrm>
            <a:custGeom>
              <a:avLst/>
              <a:gdLst>
                <a:gd name="T0" fmla="*/ 4 w 43"/>
                <a:gd name="T1" fmla="*/ 2 h 36"/>
                <a:gd name="T2" fmla="*/ 1 w 43"/>
                <a:gd name="T3" fmla="*/ 2 h 36"/>
                <a:gd name="T4" fmla="*/ 5 w 43"/>
                <a:gd name="T5" fmla="*/ 6 h 36"/>
                <a:gd name="T6" fmla="*/ 7 w 43"/>
                <a:gd name="T7" fmla="*/ 6 h 36"/>
                <a:gd name="T8" fmla="*/ 4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3" name="Freeform 73"/>
            <p:cNvSpPr>
              <a:spLocks/>
            </p:cNvSpPr>
            <p:nvPr/>
          </p:nvSpPr>
          <p:spPr bwMode="invGray">
            <a:xfrm>
              <a:off x="4077" y="3342"/>
              <a:ext cx="24" cy="31"/>
            </a:xfrm>
            <a:custGeom>
              <a:avLst/>
              <a:gdLst>
                <a:gd name="T0" fmla="*/ 4 w 32"/>
                <a:gd name="T1" fmla="*/ 0 h 41"/>
                <a:gd name="T2" fmla="*/ 0 w 32"/>
                <a:gd name="T3" fmla="*/ 5 h 41"/>
                <a:gd name="T4" fmla="*/ 3 w 32"/>
                <a:gd name="T5" fmla="*/ 5 h 41"/>
                <a:gd name="T6" fmla="*/ 4 w 32"/>
                <a:gd name="T7" fmla="*/ 6 h 41"/>
                <a:gd name="T8" fmla="*/ 3 w 32"/>
                <a:gd name="T9" fmla="*/ 6 h 41"/>
                <a:gd name="T10" fmla="*/ 6 w 32"/>
                <a:gd name="T11" fmla="*/ 4 h 41"/>
                <a:gd name="T12" fmla="*/ 5 w 32"/>
                <a:gd name="T13" fmla="*/ 2 h 41"/>
                <a:gd name="T14" fmla="*/ 4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4" name="Freeform 74"/>
            <p:cNvSpPr>
              <a:spLocks/>
            </p:cNvSpPr>
            <p:nvPr/>
          </p:nvSpPr>
          <p:spPr bwMode="invGray">
            <a:xfrm>
              <a:off x="4111" y="3353"/>
              <a:ext cx="34" cy="24"/>
            </a:xfrm>
            <a:custGeom>
              <a:avLst/>
              <a:gdLst>
                <a:gd name="T0" fmla="*/ 4 w 45"/>
                <a:gd name="T1" fmla="*/ 0 h 32"/>
                <a:gd name="T2" fmla="*/ 0 w 45"/>
                <a:gd name="T3" fmla="*/ 2 h 32"/>
                <a:gd name="T4" fmla="*/ 5 w 45"/>
                <a:gd name="T5" fmla="*/ 6 h 32"/>
                <a:gd name="T6" fmla="*/ 8 w 45"/>
                <a:gd name="T7" fmla="*/ 5 h 32"/>
                <a:gd name="T8" fmla="*/ 5 w 45"/>
                <a:gd name="T9" fmla="*/ 2 h 32"/>
                <a:gd name="T10" fmla="*/ 4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5" name="Freeform 75"/>
            <p:cNvSpPr>
              <a:spLocks/>
            </p:cNvSpPr>
            <p:nvPr/>
          </p:nvSpPr>
          <p:spPr bwMode="invGray">
            <a:xfrm>
              <a:off x="4062" y="3021"/>
              <a:ext cx="27" cy="55"/>
            </a:xfrm>
            <a:custGeom>
              <a:avLst/>
              <a:gdLst>
                <a:gd name="T0" fmla="*/ 6 w 35"/>
                <a:gd name="T1" fmla="*/ 0 h 74"/>
                <a:gd name="T2" fmla="*/ 4 w 35"/>
                <a:gd name="T3" fmla="*/ 2 h 74"/>
                <a:gd name="T4" fmla="*/ 2 w 35"/>
                <a:gd name="T5" fmla="*/ 6 h 74"/>
                <a:gd name="T6" fmla="*/ 0 w 35"/>
                <a:gd name="T7" fmla="*/ 10 h 74"/>
                <a:gd name="T8" fmla="*/ 2 w 35"/>
                <a:gd name="T9" fmla="*/ 12 h 74"/>
                <a:gd name="T10" fmla="*/ 4 w 35"/>
                <a:gd name="T11" fmla="*/ 10 h 74"/>
                <a:gd name="T12" fmla="*/ 7 w 35"/>
                <a:gd name="T13" fmla="*/ 5 h 74"/>
                <a:gd name="T14" fmla="*/ 6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6" name="Freeform 76"/>
            <p:cNvSpPr>
              <a:spLocks/>
            </p:cNvSpPr>
            <p:nvPr/>
          </p:nvSpPr>
          <p:spPr bwMode="invGray">
            <a:xfrm>
              <a:off x="4113" y="3012"/>
              <a:ext cx="19" cy="55"/>
            </a:xfrm>
            <a:custGeom>
              <a:avLst/>
              <a:gdLst>
                <a:gd name="T0" fmla="*/ 3 w 25"/>
                <a:gd name="T1" fmla="*/ 2 h 73"/>
                <a:gd name="T2" fmla="*/ 2 w 25"/>
                <a:gd name="T3" fmla="*/ 2 h 73"/>
                <a:gd name="T4" fmla="*/ 0 w 25"/>
                <a:gd name="T5" fmla="*/ 5 h 73"/>
                <a:gd name="T6" fmla="*/ 3 w 25"/>
                <a:gd name="T7" fmla="*/ 8 h 73"/>
                <a:gd name="T8" fmla="*/ 5 w 25"/>
                <a:gd name="T9" fmla="*/ 11 h 73"/>
                <a:gd name="T10" fmla="*/ 3 w 25"/>
                <a:gd name="T11" fmla="*/ 4 h 73"/>
                <a:gd name="T12" fmla="*/ 3 w 25"/>
                <a:gd name="T13" fmla="*/ 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7" name="Freeform 77"/>
            <p:cNvSpPr>
              <a:spLocks/>
            </p:cNvSpPr>
            <p:nvPr/>
          </p:nvSpPr>
          <p:spPr bwMode="invGray">
            <a:xfrm>
              <a:off x="4135" y="2995"/>
              <a:ext cx="10" cy="25"/>
            </a:xfrm>
            <a:custGeom>
              <a:avLst/>
              <a:gdLst>
                <a:gd name="T0" fmla="*/ 1 w 14"/>
                <a:gd name="T1" fmla="*/ 0 h 33"/>
                <a:gd name="T2" fmla="*/ 1 w 14"/>
                <a:gd name="T3" fmla="*/ 2 h 33"/>
                <a:gd name="T4" fmla="*/ 1 w 14"/>
                <a:gd name="T5" fmla="*/ 5 h 33"/>
                <a:gd name="T6" fmla="*/ 1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8" name="Freeform 78"/>
            <p:cNvSpPr>
              <a:spLocks/>
            </p:cNvSpPr>
            <p:nvPr/>
          </p:nvSpPr>
          <p:spPr bwMode="invGray">
            <a:xfrm>
              <a:off x="4145" y="3007"/>
              <a:ext cx="21" cy="48"/>
            </a:xfrm>
            <a:custGeom>
              <a:avLst/>
              <a:gdLst>
                <a:gd name="T0" fmla="*/ 2 w 28"/>
                <a:gd name="T1" fmla="*/ 0 h 64"/>
                <a:gd name="T2" fmla="*/ 2 w 28"/>
                <a:gd name="T3" fmla="*/ 3 h 64"/>
                <a:gd name="T4" fmla="*/ 4 w 28"/>
                <a:gd name="T5" fmla="*/ 4 h 64"/>
                <a:gd name="T6" fmla="*/ 2 w 28"/>
                <a:gd name="T7" fmla="*/ 8 h 64"/>
                <a:gd name="T8" fmla="*/ 0 w 28"/>
                <a:gd name="T9" fmla="*/ 11 h 64"/>
                <a:gd name="T10" fmla="*/ 2 w 28"/>
                <a:gd name="T11" fmla="*/ 11 h 64"/>
                <a:gd name="T12" fmla="*/ 5 w 28"/>
                <a:gd name="T13" fmla="*/ 5 h 64"/>
                <a:gd name="T14" fmla="*/ 2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69" name="Freeform 79"/>
            <p:cNvSpPr>
              <a:spLocks/>
            </p:cNvSpPr>
            <p:nvPr/>
          </p:nvSpPr>
          <p:spPr bwMode="invGray">
            <a:xfrm>
              <a:off x="3876" y="3076"/>
              <a:ext cx="12" cy="27"/>
            </a:xfrm>
            <a:custGeom>
              <a:avLst/>
              <a:gdLst>
                <a:gd name="T0" fmla="*/ 3 w 16"/>
                <a:gd name="T1" fmla="*/ 2 h 36"/>
                <a:gd name="T2" fmla="*/ 0 w 16"/>
                <a:gd name="T3" fmla="*/ 2 h 36"/>
                <a:gd name="T4" fmla="*/ 2 w 16"/>
                <a:gd name="T5" fmla="*/ 5 h 36"/>
                <a:gd name="T6" fmla="*/ 3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0" name="Freeform 80"/>
            <p:cNvSpPr>
              <a:spLocks/>
            </p:cNvSpPr>
            <p:nvPr/>
          </p:nvSpPr>
          <p:spPr bwMode="invGray">
            <a:xfrm>
              <a:off x="3866" y="3053"/>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1" name="Freeform 81"/>
            <p:cNvSpPr>
              <a:spLocks/>
            </p:cNvSpPr>
            <p:nvPr/>
          </p:nvSpPr>
          <p:spPr bwMode="invGray">
            <a:xfrm>
              <a:off x="3862" y="3035"/>
              <a:ext cx="12" cy="14"/>
            </a:xfrm>
            <a:custGeom>
              <a:avLst/>
              <a:gdLst>
                <a:gd name="T0" fmla="*/ 2 w 16"/>
                <a:gd name="T1" fmla="*/ 1 h 19"/>
                <a:gd name="T2" fmla="*/ 0 w 16"/>
                <a:gd name="T3" fmla="*/ 1 h 19"/>
                <a:gd name="T4" fmla="*/ 2 w 16"/>
                <a:gd name="T5" fmla="*/ 3 h 19"/>
                <a:gd name="T6" fmla="*/ 2 w 16"/>
                <a:gd name="T7" fmla="*/ 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2" name="Freeform 82"/>
            <p:cNvSpPr>
              <a:spLocks/>
            </p:cNvSpPr>
            <p:nvPr/>
          </p:nvSpPr>
          <p:spPr bwMode="invGray">
            <a:xfrm>
              <a:off x="3850" y="2995"/>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3" name="Freeform 83"/>
            <p:cNvSpPr>
              <a:spLocks/>
            </p:cNvSpPr>
            <p:nvPr/>
          </p:nvSpPr>
          <p:spPr bwMode="invGray">
            <a:xfrm>
              <a:off x="3852" y="3020"/>
              <a:ext cx="16" cy="13"/>
            </a:xfrm>
            <a:custGeom>
              <a:avLst/>
              <a:gdLst>
                <a:gd name="T0" fmla="*/ 2 w 22"/>
                <a:gd name="T1" fmla="*/ 0 h 18"/>
                <a:gd name="T2" fmla="*/ 3 w 22"/>
                <a:gd name="T3" fmla="*/ 3 h 18"/>
                <a:gd name="T4" fmla="*/ 2 w 22"/>
                <a:gd name="T5" fmla="*/ 1 h 18"/>
                <a:gd name="T6" fmla="*/ 2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4" name="Freeform 84"/>
            <p:cNvSpPr>
              <a:spLocks/>
            </p:cNvSpPr>
            <p:nvPr/>
          </p:nvSpPr>
          <p:spPr bwMode="invGray">
            <a:xfrm>
              <a:off x="4688" y="3643"/>
              <a:ext cx="45" cy="60"/>
            </a:xfrm>
            <a:custGeom>
              <a:avLst/>
              <a:gdLst>
                <a:gd name="T0" fmla="*/ 2 w 60"/>
                <a:gd name="T1" fmla="*/ 1 h 81"/>
                <a:gd name="T2" fmla="*/ 2 w 60"/>
                <a:gd name="T3" fmla="*/ 3 h 81"/>
                <a:gd name="T4" fmla="*/ 3 w 60"/>
                <a:gd name="T5" fmla="*/ 7 h 81"/>
                <a:gd name="T6" fmla="*/ 5 w 60"/>
                <a:gd name="T7" fmla="*/ 9 h 81"/>
                <a:gd name="T8" fmla="*/ 8 w 60"/>
                <a:gd name="T9" fmla="*/ 10 h 81"/>
                <a:gd name="T10" fmla="*/ 10 w 60"/>
                <a:gd name="T11" fmla="*/ 13 h 81"/>
                <a:gd name="T12" fmla="*/ 10 w 60"/>
                <a:gd name="T13" fmla="*/ 10 h 81"/>
                <a:gd name="T14" fmla="*/ 8 w 60"/>
                <a:gd name="T15" fmla="*/ 6 h 81"/>
                <a:gd name="T16" fmla="*/ 5 w 60"/>
                <a:gd name="T17" fmla="*/ 3 h 81"/>
                <a:gd name="T18" fmla="*/ 2 w 60"/>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5" name="Freeform 85"/>
            <p:cNvSpPr>
              <a:spLocks/>
            </p:cNvSpPr>
            <p:nvPr/>
          </p:nvSpPr>
          <p:spPr bwMode="invGray">
            <a:xfrm>
              <a:off x="4919" y="3594"/>
              <a:ext cx="53" cy="46"/>
            </a:xfrm>
            <a:custGeom>
              <a:avLst/>
              <a:gdLst>
                <a:gd name="T0" fmla="*/ 5 w 71"/>
                <a:gd name="T1" fmla="*/ 5 h 61"/>
                <a:gd name="T2" fmla="*/ 2 w 71"/>
                <a:gd name="T3" fmla="*/ 6 h 61"/>
                <a:gd name="T4" fmla="*/ 1 w 71"/>
                <a:gd name="T5" fmla="*/ 8 h 61"/>
                <a:gd name="T6" fmla="*/ 2 w 71"/>
                <a:gd name="T7" fmla="*/ 11 h 61"/>
                <a:gd name="T8" fmla="*/ 5 w 71"/>
                <a:gd name="T9" fmla="*/ 8 h 61"/>
                <a:gd name="T10" fmla="*/ 7 w 71"/>
                <a:gd name="T11" fmla="*/ 5 h 61"/>
                <a:gd name="T12" fmla="*/ 10 w 71"/>
                <a:gd name="T13" fmla="*/ 0 h 61"/>
                <a:gd name="T14" fmla="*/ 12 w 71"/>
                <a:gd name="T15" fmla="*/ 2 h 61"/>
                <a:gd name="T16" fmla="*/ 5 w 71"/>
                <a:gd name="T17" fmla="*/ 5 h 61"/>
                <a:gd name="T18" fmla="*/ 5 w 71"/>
                <a:gd name="T19" fmla="*/ 5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6" name="Freeform 86"/>
            <p:cNvSpPr>
              <a:spLocks/>
            </p:cNvSpPr>
            <p:nvPr/>
          </p:nvSpPr>
          <p:spPr bwMode="invGray">
            <a:xfrm>
              <a:off x="4759" y="3569"/>
              <a:ext cx="17" cy="23"/>
            </a:xfrm>
            <a:custGeom>
              <a:avLst/>
              <a:gdLst>
                <a:gd name="T0" fmla="*/ 1 w 23"/>
                <a:gd name="T1" fmla="*/ 0 h 30"/>
                <a:gd name="T2" fmla="*/ 0 w 23"/>
                <a:gd name="T3" fmla="*/ 3 h 30"/>
                <a:gd name="T4" fmla="*/ 2 w 23"/>
                <a:gd name="T5" fmla="*/ 6 h 30"/>
                <a:gd name="T6" fmla="*/ 1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7" name="Freeform 87"/>
            <p:cNvSpPr>
              <a:spLocks/>
            </p:cNvSpPr>
            <p:nvPr/>
          </p:nvSpPr>
          <p:spPr bwMode="invGray">
            <a:xfrm>
              <a:off x="4751" y="3547"/>
              <a:ext cx="20" cy="17"/>
            </a:xfrm>
            <a:custGeom>
              <a:avLst/>
              <a:gdLst>
                <a:gd name="T0" fmla="*/ 4 w 26"/>
                <a:gd name="T1" fmla="*/ 0 h 23"/>
                <a:gd name="T2" fmla="*/ 0 w 26"/>
                <a:gd name="T3" fmla="*/ 2 h 23"/>
                <a:gd name="T4" fmla="*/ 4 w 26"/>
                <a:gd name="T5" fmla="*/ 3 h 23"/>
                <a:gd name="T6" fmla="*/ 4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8" name="Freeform 88"/>
            <p:cNvSpPr>
              <a:spLocks/>
            </p:cNvSpPr>
            <p:nvPr/>
          </p:nvSpPr>
          <p:spPr bwMode="invGray">
            <a:xfrm>
              <a:off x="4598" y="3353"/>
              <a:ext cx="24" cy="33"/>
            </a:xfrm>
            <a:custGeom>
              <a:avLst/>
              <a:gdLst>
                <a:gd name="T0" fmla="*/ 5 w 32"/>
                <a:gd name="T1" fmla="*/ 0 h 44"/>
                <a:gd name="T2" fmla="*/ 2 w 32"/>
                <a:gd name="T3" fmla="*/ 2 h 44"/>
                <a:gd name="T4" fmla="*/ 2 w 32"/>
                <a:gd name="T5" fmla="*/ 6 h 44"/>
                <a:gd name="T6" fmla="*/ 5 w 32"/>
                <a:gd name="T7" fmla="*/ 6 h 44"/>
                <a:gd name="T8" fmla="*/ 5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79" name="Freeform 89"/>
            <p:cNvSpPr>
              <a:spLocks/>
            </p:cNvSpPr>
            <p:nvPr/>
          </p:nvSpPr>
          <p:spPr bwMode="invGray">
            <a:xfrm>
              <a:off x="4632" y="3396"/>
              <a:ext cx="26" cy="33"/>
            </a:xfrm>
            <a:custGeom>
              <a:avLst/>
              <a:gdLst>
                <a:gd name="T0" fmla="*/ 6 w 34"/>
                <a:gd name="T1" fmla="*/ 0 h 44"/>
                <a:gd name="T2" fmla="*/ 2 w 34"/>
                <a:gd name="T3" fmla="*/ 2 h 44"/>
                <a:gd name="T4" fmla="*/ 3 w 34"/>
                <a:gd name="T5" fmla="*/ 6 h 44"/>
                <a:gd name="T6" fmla="*/ 5 w 34"/>
                <a:gd name="T7" fmla="*/ 6 h 44"/>
                <a:gd name="T8" fmla="*/ 6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0" name="Freeform 90"/>
            <p:cNvSpPr>
              <a:spLocks/>
            </p:cNvSpPr>
            <p:nvPr/>
          </p:nvSpPr>
          <p:spPr bwMode="invGray">
            <a:xfrm>
              <a:off x="4659" y="3459"/>
              <a:ext cx="28" cy="28"/>
            </a:xfrm>
            <a:custGeom>
              <a:avLst/>
              <a:gdLst>
                <a:gd name="T0" fmla="*/ 5 w 38"/>
                <a:gd name="T1" fmla="*/ 2 h 37"/>
                <a:gd name="T2" fmla="*/ 1 w 38"/>
                <a:gd name="T3" fmla="*/ 2 h 37"/>
                <a:gd name="T4" fmla="*/ 2 w 38"/>
                <a:gd name="T5" fmla="*/ 5 h 37"/>
                <a:gd name="T6" fmla="*/ 4 w 38"/>
                <a:gd name="T7" fmla="*/ 6 h 37"/>
                <a:gd name="T8" fmla="*/ 5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1" name="Freeform 91"/>
            <p:cNvSpPr>
              <a:spLocks/>
            </p:cNvSpPr>
            <p:nvPr/>
          </p:nvSpPr>
          <p:spPr bwMode="invGray">
            <a:xfrm>
              <a:off x="4693" y="3449"/>
              <a:ext cx="28" cy="26"/>
            </a:xfrm>
            <a:custGeom>
              <a:avLst/>
              <a:gdLst>
                <a:gd name="T0" fmla="*/ 5 w 38"/>
                <a:gd name="T1" fmla="*/ 2 h 34"/>
                <a:gd name="T2" fmla="*/ 1 w 38"/>
                <a:gd name="T3" fmla="*/ 2 h 34"/>
                <a:gd name="T4" fmla="*/ 3 w 38"/>
                <a:gd name="T5" fmla="*/ 5 h 34"/>
                <a:gd name="T6" fmla="*/ 4 w 38"/>
                <a:gd name="T7" fmla="*/ 5 h 34"/>
                <a:gd name="T8" fmla="*/ 5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2" name="Freeform 92"/>
            <p:cNvSpPr>
              <a:spLocks/>
            </p:cNvSpPr>
            <p:nvPr/>
          </p:nvSpPr>
          <p:spPr bwMode="invGray">
            <a:xfrm>
              <a:off x="4683" y="3413"/>
              <a:ext cx="26" cy="20"/>
            </a:xfrm>
            <a:custGeom>
              <a:avLst/>
              <a:gdLst>
                <a:gd name="T0" fmla="*/ 5 w 35"/>
                <a:gd name="T1" fmla="*/ 1 h 27"/>
                <a:gd name="T2" fmla="*/ 1 w 35"/>
                <a:gd name="T3" fmla="*/ 1 h 27"/>
                <a:gd name="T4" fmla="*/ 2 w 35"/>
                <a:gd name="T5" fmla="*/ 2 h 27"/>
                <a:gd name="T6" fmla="*/ 4 w 35"/>
                <a:gd name="T7" fmla="*/ 3 h 27"/>
                <a:gd name="T8" fmla="*/ 5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3" name="Freeform 93"/>
            <p:cNvSpPr>
              <a:spLocks/>
            </p:cNvSpPr>
            <p:nvPr/>
          </p:nvSpPr>
          <p:spPr bwMode="invGray">
            <a:xfrm>
              <a:off x="4657" y="3388"/>
              <a:ext cx="26" cy="35"/>
            </a:xfrm>
            <a:custGeom>
              <a:avLst/>
              <a:gdLst>
                <a:gd name="T0" fmla="*/ 5 w 35"/>
                <a:gd name="T1" fmla="*/ 3 h 47"/>
                <a:gd name="T2" fmla="*/ 3 w 35"/>
                <a:gd name="T3" fmla="*/ 1 h 47"/>
                <a:gd name="T4" fmla="*/ 1 w 35"/>
                <a:gd name="T5" fmla="*/ 4 h 47"/>
                <a:gd name="T6" fmla="*/ 3 w 35"/>
                <a:gd name="T7" fmla="*/ 5 h 47"/>
                <a:gd name="T8" fmla="*/ 4 w 35"/>
                <a:gd name="T9" fmla="*/ 5 h 47"/>
                <a:gd name="T10" fmla="*/ 5 w 35"/>
                <a:gd name="T11" fmla="*/ 3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4" name="Freeform 94"/>
            <p:cNvSpPr>
              <a:spLocks/>
            </p:cNvSpPr>
            <p:nvPr/>
          </p:nvSpPr>
          <p:spPr bwMode="invGray">
            <a:xfrm>
              <a:off x="4625" y="3372"/>
              <a:ext cx="24" cy="26"/>
            </a:xfrm>
            <a:custGeom>
              <a:avLst/>
              <a:gdLst>
                <a:gd name="T0" fmla="*/ 5 w 32"/>
                <a:gd name="T1" fmla="*/ 1 h 35"/>
                <a:gd name="T2" fmla="*/ 2 w 32"/>
                <a:gd name="T3" fmla="*/ 1 h 35"/>
                <a:gd name="T4" fmla="*/ 2 w 32"/>
                <a:gd name="T5" fmla="*/ 4 h 35"/>
                <a:gd name="T6" fmla="*/ 5 w 32"/>
                <a:gd name="T7" fmla="*/ 4 h 35"/>
                <a:gd name="T8" fmla="*/ 5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5" name="Freeform 95"/>
            <p:cNvSpPr>
              <a:spLocks/>
            </p:cNvSpPr>
            <p:nvPr/>
          </p:nvSpPr>
          <p:spPr bwMode="invGray">
            <a:xfrm>
              <a:off x="4665" y="3425"/>
              <a:ext cx="24" cy="26"/>
            </a:xfrm>
            <a:custGeom>
              <a:avLst/>
              <a:gdLst>
                <a:gd name="T0" fmla="*/ 5 w 32"/>
                <a:gd name="T1" fmla="*/ 1 h 35"/>
                <a:gd name="T2" fmla="*/ 2 w 32"/>
                <a:gd name="T3" fmla="*/ 1 h 35"/>
                <a:gd name="T4" fmla="*/ 2 w 32"/>
                <a:gd name="T5" fmla="*/ 4 h 35"/>
                <a:gd name="T6" fmla="*/ 5 w 32"/>
                <a:gd name="T7" fmla="*/ 4 h 35"/>
                <a:gd name="T8" fmla="*/ 5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6" name="Freeform 96"/>
            <p:cNvSpPr>
              <a:spLocks/>
            </p:cNvSpPr>
            <p:nvPr/>
          </p:nvSpPr>
          <p:spPr bwMode="invGray">
            <a:xfrm>
              <a:off x="3055" y="2051"/>
              <a:ext cx="141" cy="108"/>
            </a:xfrm>
            <a:custGeom>
              <a:avLst/>
              <a:gdLst>
                <a:gd name="T0" fmla="*/ 30 w 189"/>
                <a:gd name="T1" fmla="*/ 2 h 144"/>
                <a:gd name="T2" fmla="*/ 32 w 189"/>
                <a:gd name="T3" fmla="*/ 2 h 144"/>
                <a:gd name="T4" fmla="*/ 32 w 189"/>
                <a:gd name="T5" fmla="*/ 3 h 144"/>
                <a:gd name="T6" fmla="*/ 32 w 189"/>
                <a:gd name="T7" fmla="*/ 5 h 144"/>
                <a:gd name="T8" fmla="*/ 22 w 189"/>
                <a:gd name="T9" fmla="*/ 8 h 144"/>
                <a:gd name="T10" fmla="*/ 19 w 189"/>
                <a:gd name="T11" fmla="*/ 11 h 144"/>
                <a:gd name="T12" fmla="*/ 16 w 189"/>
                <a:gd name="T13" fmla="*/ 11 h 144"/>
                <a:gd name="T14" fmla="*/ 12 w 189"/>
                <a:gd name="T15" fmla="*/ 15 h 144"/>
                <a:gd name="T16" fmla="*/ 13 w 189"/>
                <a:gd name="T17" fmla="*/ 17 h 144"/>
                <a:gd name="T18" fmla="*/ 14 w 189"/>
                <a:gd name="T19" fmla="*/ 21 h 144"/>
                <a:gd name="T20" fmla="*/ 19 w 189"/>
                <a:gd name="T21" fmla="*/ 23 h 144"/>
                <a:gd name="T22" fmla="*/ 16 w 189"/>
                <a:gd name="T23" fmla="*/ 25 h 144"/>
                <a:gd name="T24" fmla="*/ 14 w 189"/>
                <a:gd name="T25" fmla="*/ 24 h 144"/>
                <a:gd name="T26" fmla="*/ 12 w 189"/>
                <a:gd name="T27" fmla="*/ 24 h 144"/>
                <a:gd name="T28" fmla="*/ 4 w 189"/>
                <a:gd name="T29" fmla="*/ 22 h 144"/>
                <a:gd name="T30" fmla="*/ 3 w 189"/>
                <a:gd name="T31" fmla="*/ 20 h 144"/>
                <a:gd name="T32" fmla="*/ 7 w 189"/>
                <a:gd name="T33" fmla="*/ 17 h 144"/>
                <a:gd name="T34" fmla="*/ 9 w 189"/>
                <a:gd name="T35" fmla="*/ 14 h 144"/>
                <a:gd name="T36" fmla="*/ 7 w 189"/>
                <a:gd name="T37" fmla="*/ 11 h 144"/>
                <a:gd name="T38" fmla="*/ 12 w 189"/>
                <a:gd name="T39" fmla="*/ 8 h 144"/>
                <a:gd name="T40" fmla="*/ 16 w 189"/>
                <a:gd name="T41" fmla="*/ 6 h 144"/>
                <a:gd name="T42" fmla="*/ 19 w 189"/>
                <a:gd name="T43" fmla="*/ 5 h 144"/>
                <a:gd name="T44" fmla="*/ 30 w 189"/>
                <a:gd name="T45" fmla="*/ 2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7" name="Freeform 97"/>
            <p:cNvSpPr>
              <a:spLocks/>
            </p:cNvSpPr>
            <p:nvPr/>
          </p:nvSpPr>
          <p:spPr bwMode="invGray">
            <a:xfrm>
              <a:off x="3139" y="2155"/>
              <a:ext cx="40" cy="12"/>
            </a:xfrm>
            <a:custGeom>
              <a:avLst/>
              <a:gdLst>
                <a:gd name="T0" fmla="*/ 5 w 53"/>
                <a:gd name="T1" fmla="*/ 0 h 17"/>
                <a:gd name="T2" fmla="*/ 2 w 53"/>
                <a:gd name="T3" fmla="*/ 1 h 17"/>
                <a:gd name="T4" fmla="*/ 6 w 53"/>
                <a:gd name="T5" fmla="*/ 2 h 17"/>
                <a:gd name="T6" fmla="*/ 8 w 53"/>
                <a:gd name="T7" fmla="*/ 2 h 17"/>
                <a:gd name="T8" fmla="*/ 5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8" name="Freeform 98"/>
            <p:cNvSpPr>
              <a:spLocks/>
            </p:cNvSpPr>
            <p:nvPr/>
          </p:nvSpPr>
          <p:spPr bwMode="invGray">
            <a:xfrm>
              <a:off x="3344" y="1999"/>
              <a:ext cx="42" cy="28"/>
            </a:xfrm>
            <a:custGeom>
              <a:avLst/>
              <a:gdLst>
                <a:gd name="T0" fmla="*/ 10 w 57"/>
                <a:gd name="T1" fmla="*/ 2 h 37"/>
                <a:gd name="T2" fmla="*/ 4 w 57"/>
                <a:gd name="T3" fmla="*/ 5 h 37"/>
                <a:gd name="T4" fmla="*/ 1 w 57"/>
                <a:gd name="T5" fmla="*/ 6 h 37"/>
                <a:gd name="T6" fmla="*/ 1 w 57"/>
                <a:gd name="T7" fmla="*/ 2 h 37"/>
                <a:gd name="T8" fmla="*/ 3 w 57"/>
                <a:gd name="T9" fmla="*/ 0 h 37"/>
                <a:gd name="T10" fmla="*/ 10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89" name="Freeform 99"/>
            <p:cNvSpPr>
              <a:spLocks/>
            </p:cNvSpPr>
            <p:nvPr/>
          </p:nvSpPr>
          <p:spPr bwMode="invGray">
            <a:xfrm>
              <a:off x="3374" y="2012"/>
              <a:ext cx="50" cy="20"/>
            </a:xfrm>
            <a:custGeom>
              <a:avLst/>
              <a:gdLst>
                <a:gd name="T0" fmla="*/ 4 w 68"/>
                <a:gd name="T1" fmla="*/ 0 h 26"/>
                <a:gd name="T2" fmla="*/ 1 w 68"/>
                <a:gd name="T3" fmla="*/ 2 h 26"/>
                <a:gd name="T4" fmla="*/ 10 w 68"/>
                <a:gd name="T5" fmla="*/ 5 h 26"/>
                <a:gd name="T6" fmla="*/ 10 w 68"/>
                <a:gd name="T7" fmla="*/ 5 h 26"/>
                <a:gd name="T8" fmla="*/ 4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0" name="Freeform 100"/>
            <p:cNvSpPr>
              <a:spLocks/>
            </p:cNvSpPr>
            <p:nvPr/>
          </p:nvSpPr>
          <p:spPr bwMode="invGray">
            <a:xfrm>
              <a:off x="3428" y="2015"/>
              <a:ext cx="50" cy="32"/>
            </a:xfrm>
            <a:custGeom>
              <a:avLst/>
              <a:gdLst>
                <a:gd name="T0" fmla="*/ 10 w 66"/>
                <a:gd name="T1" fmla="*/ 1 h 43"/>
                <a:gd name="T2" fmla="*/ 5 w 66"/>
                <a:gd name="T3" fmla="*/ 1 h 43"/>
                <a:gd name="T4" fmla="*/ 2 w 66"/>
                <a:gd name="T5" fmla="*/ 1 h 43"/>
                <a:gd name="T6" fmla="*/ 2 w 66"/>
                <a:gd name="T7" fmla="*/ 5 h 43"/>
                <a:gd name="T8" fmla="*/ 6 w 66"/>
                <a:gd name="T9" fmla="*/ 7 h 43"/>
                <a:gd name="T10" fmla="*/ 11 w 66"/>
                <a:gd name="T11" fmla="*/ 4 h 43"/>
                <a:gd name="T12" fmla="*/ 10 w 66"/>
                <a:gd name="T13" fmla="*/ 1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1" name="Freeform 101"/>
            <p:cNvSpPr>
              <a:spLocks/>
            </p:cNvSpPr>
            <p:nvPr/>
          </p:nvSpPr>
          <p:spPr bwMode="invGray">
            <a:xfrm>
              <a:off x="3777" y="2042"/>
              <a:ext cx="88" cy="31"/>
            </a:xfrm>
            <a:custGeom>
              <a:avLst/>
              <a:gdLst>
                <a:gd name="T0" fmla="*/ 3 w 117"/>
                <a:gd name="T1" fmla="*/ 0 h 41"/>
                <a:gd name="T2" fmla="*/ 2 w 117"/>
                <a:gd name="T3" fmla="*/ 3 h 41"/>
                <a:gd name="T4" fmla="*/ 10 w 117"/>
                <a:gd name="T5" fmla="*/ 6 h 41"/>
                <a:gd name="T6" fmla="*/ 14 w 117"/>
                <a:gd name="T7" fmla="*/ 6 h 41"/>
                <a:gd name="T8" fmla="*/ 20 w 117"/>
                <a:gd name="T9" fmla="*/ 5 h 41"/>
                <a:gd name="T10" fmla="*/ 14 w 117"/>
                <a:gd name="T11" fmla="*/ 2 h 41"/>
                <a:gd name="T12" fmla="*/ 3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2" name="Freeform 102"/>
            <p:cNvSpPr>
              <a:spLocks/>
            </p:cNvSpPr>
            <p:nvPr/>
          </p:nvSpPr>
          <p:spPr bwMode="invGray">
            <a:xfrm>
              <a:off x="3867" y="2041"/>
              <a:ext cx="46" cy="24"/>
            </a:xfrm>
            <a:custGeom>
              <a:avLst/>
              <a:gdLst>
                <a:gd name="T0" fmla="*/ 5 w 62"/>
                <a:gd name="T1" fmla="*/ 2 h 32"/>
                <a:gd name="T2" fmla="*/ 10 w 62"/>
                <a:gd name="T3" fmla="*/ 2 h 32"/>
                <a:gd name="T4" fmla="*/ 5 w 62"/>
                <a:gd name="T5" fmla="*/ 6 h 32"/>
                <a:gd name="T6" fmla="*/ 1 w 62"/>
                <a:gd name="T7" fmla="*/ 5 h 32"/>
                <a:gd name="T8" fmla="*/ 5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3" name="Freeform 103"/>
            <p:cNvSpPr>
              <a:spLocks/>
            </p:cNvSpPr>
            <p:nvPr/>
          </p:nvSpPr>
          <p:spPr bwMode="invGray">
            <a:xfrm>
              <a:off x="3846" y="2070"/>
              <a:ext cx="37" cy="17"/>
            </a:xfrm>
            <a:custGeom>
              <a:avLst/>
              <a:gdLst>
                <a:gd name="T0" fmla="*/ 4 w 49"/>
                <a:gd name="T1" fmla="*/ 1 h 23"/>
                <a:gd name="T2" fmla="*/ 2 w 49"/>
                <a:gd name="T3" fmla="*/ 1 h 23"/>
                <a:gd name="T4" fmla="*/ 8 w 49"/>
                <a:gd name="T5" fmla="*/ 4 h 23"/>
                <a:gd name="T6" fmla="*/ 4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4" name="Freeform 104"/>
            <p:cNvSpPr>
              <a:spLocks/>
            </p:cNvSpPr>
            <p:nvPr/>
          </p:nvSpPr>
          <p:spPr bwMode="invGray">
            <a:xfrm>
              <a:off x="4098" y="2294"/>
              <a:ext cx="76" cy="114"/>
            </a:xfrm>
            <a:custGeom>
              <a:avLst/>
              <a:gdLst>
                <a:gd name="T0" fmla="*/ 1 w 102"/>
                <a:gd name="T1" fmla="*/ 0 h 152"/>
                <a:gd name="T2" fmla="*/ 0 w 102"/>
                <a:gd name="T3" fmla="*/ 4 h 152"/>
                <a:gd name="T4" fmla="*/ 2 w 102"/>
                <a:gd name="T5" fmla="*/ 8 h 152"/>
                <a:gd name="T6" fmla="*/ 5 w 102"/>
                <a:gd name="T7" fmla="*/ 13 h 152"/>
                <a:gd name="T8" fmla="*/ 6 w 102"/>
                <a:gd name="T9" fmla="*/ 19 h 152"/>
                <a:gd name="T10" fmla="*/ 14 w 102"/>
                <a:gd name="T11" fmla="*/ 28 h 152"/>
                <a:gd name="T12" fmla="*/ 15 w 102"/>
                <a:gd name="T13" fmla="*/ 23 h 152"/>
                <a:gd name="T14" fmla="*/ 13 w 102"/>
                <a:gd name="T15" fmla="*/ 19 h 152"/>
                <a:gd name="T16" fmla="*/ 10 w 102"/>
                <a:gd name="T17" fmla="*/ 17 h 152"/>
                <a:gd name="T18" fmla="*/ 9 w 102"/>
                <a:gd name="T19" fmla="*/ 14 h 152"/>
                <a:gd name="T20" fmla="*/ 7 w 102"/>
                <a:gd name="T21" fmla="*/ 8 h 152"/>
                <a:gd name="T22" fmla="*/ 1 w 102"/>
                <a:gd name="T23" fmla="*/ 2 h 152"/>
                <a:gd name="T24" fmla="*/ 1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5" name="Freeform 105"/>
            <p:cNvSpPr>
              <a:spLocks/>
            </p:cNvSpPr>
            <p:nvPr/>
          </p:nvSpPr>
          <p:spPr bwMode="invGray">
            <a:xfrm>
              <a:off x="4159" y="2412"/>
              <a:ext cx="55" cy="78"/>
            </a:xfrm>
            <a:custGeom>
              <a:avLst/>
              <a:gdLst>
                <a:gd name="T0" fmla="*/ 11 w 74"/>
                <a:gd name="T1" fmla="*/ 5 h 103"/>
                <a:gd name="T2" fmla="*/ 12 w 74"/>
                <a:gd name="T3" fmla="*/ 8 h 103"/>
                <a:gd name="T4" fmla="*/ 5 w 74"/>
                <a:gd name="T5" fmla="*/ 15 h 103"/>
                <a:gd name="T6" fmla="*/ 5 w 74"/>
                <a:gd name="T7" fmla="*/ 19 h 103"/>
                <a:gd name="T8" fmla="*/ 3 w 74"/>
                <a:gd name="T9" fmla="*/ 17 h 103"/>
                <a:gd name="T10" fmla="*/ 1 w 74"/>
                <a:gd name="T11" fmla="*/ 15 h 103"/>
                <a:gd name="T12" fmla="*/ 0 w 74"/>
                <a:gd name="T13" fmla="*/ 15 h 103"/>
                <a:gd name="T14" fmla="*/ 1 w 74"/>
                <a:gd name="T15" fmla="*/ 11 h 103"/>
                <a:gd name="T16" fmla="*/ 2 w 74"/>
                <a:gd name="T17" fmla="*/ 10 h 103"/>
                <a:gd name="T18" fmla="*/ 1 w 74"/>
                <a:gd name="T19" fmla="*/ 5 h 103"/>
                <a:gd name="T20" fmla="*/ 1 w 74"/>
                <a:gd name="T21" fmla="*/ 3 h 103"/>
                <a:gd name="T22" fmla="*/ 4 w 74"/>
                <a:gd name="T23" fmla="*/ 5 h 103"/>
                <a:gd name="T24" fmla="*/ 6 w 74"/>
                <a:gd name="T25" fmla="*/ 6 h 103"/>
                <a:gd name="T26" fmla="*/ 11 w 74"/>
                <a:gd name="T27" fmla="*/ 5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6" name="Freeform 106"/>
            <p:cNvSpPr>
              <a:spLocks/>
            </p:cNvSpPr>
            <p:nvPr/>
          </p:nvSpPr>
          <p:spPr bwMode="invGray">
            <a:xfrm>
              <a:off x="4123" y="2492"/>
              <a:ext cx="109" cy="189"/>
            </a:xfrm>
            <a:custGeom>
              <a:avLst/>
              <a:gdLst>
                <a:gd name="T0" fmla="*/ 14 w 146"/>
                <a:gd name="T1" fmla="*/ 18 h 252"/>
                <a:gd name="T2" fmla="*/ 12 w 146"/>
                <a:gd name="T3" fmla="*/ 20 h 252"/>
                <a:gd name="T4" fmla="*/ 11 w 146"/>
                <a:gd name="T5" fmla="*/ 24 h 252"/>
                <a:gd name="T6" fmla="*/ 4 w 146"/>
                <a:gd name="T7" fmla="*/ 26 h 252"/>
                <a:gd name="T8" fmla="*/ 1 w 146"/>
                <a:gd name="T9" fmla="*/ 30 h 252"/>
                <a:gd name="T10" fmla="*/ 3 w 146"/>
                <a:gd name="T11" fmla="*/ 33 h 252"/>
                <a:gd name="T12" fmla="*/ 1 w 146"/>
                <a:gd name="T13" fmla="*/ 35 h 252"/>
                <a:gd name="T14" fmla="*/ 4 w 146"/>
                <a:gd name="T15" fmla="*/ 45 h 252"/>
                <a:gd name="T16" fmla="*/ 5 w 146"/>
                <a:gd name="T17" fmla="*/ 38 h 252"/>
                <a:gd name="T18" fmla="*/ 4 w 146"/>
                <a:gd name="T19" fmla="*/ 35 h 252"/>
                <a:gd name="T20" fmla="*/ 7 w 146"/>
                <a:gd name="T21" fmla="*/ 32 h 252"/>
                <a:gd name="T22" fmla="*/ 9 w 146"/>
                <a:gd name="T23" fmla="*/ 29 h 252"/>
                <a:gd name="T24" fmla="*/ 12 w 146"/>
                <a:gd name="T25" fmla="*/ 32 h 252"/>
                <a:gd name="T26" fmla="*/ 7 w 146"/>
                <a:gd name="T27" fmla="*/ 34 h 252"/>
                <a:gd name="T28" fmla="*/ 10 w 146"/>
                <a:gd name="T29" fmla="*/ 36 h 252"/>
                <a:gd name="T30" fmla="*/ 12 w 146"/>
                <a:gd name="T31" fmla="*/ 32 h 252"/>
                <a:gd name="T32" fmla="*/ 14 w 146"/>
                <a:gd name="T33" fmla="*/ 33 h 252"/>
                <a:gd name="T34" fmla="*/ 18 w 146"/>
                <a:gd name="T35" fmla="*/ 26 h 252"/>
                <a:gd name="T36" fmla="*/ 19 w 146"/>
                <a:gd name="T37" fmla="*/ 29 h 252"/>
                <a:gd name="T38" fmla="*/ 24 w 146"/>
                <a:gd name="T39" fmla="*/ 26 h 252"/>
                <a:gd name="T40" fmla="*/ 25 w 146"/>
                <a:gd name="T41" fmla="*/ 24 h 252"/>
                <a:gd name="T42" fmla="*/ 25 w 146"/>
                <a:gd name="T43" fmla="*/ 20 h 252"/>
                <a:gd name="T44" fmla="*/ 23 w 146"/>
                <a:gd name="T45" fmla="*/ 18 h 252"/>
                <a:gd name="T46" fmla="*/ 21 w 146"/>
                <a:gd name="T47" fmla="*/ 8 h 252"/>
                <a:gd name="T48" fmla="*/ 16 w 146"/>
                <a:gd name="T49" fmla="*/ 0 h 252"/>
                <a:gd name="T50" fmla="*/ 13 w 146"/>
                <a:gd name="T51" fmla="*/ 2 h 252"/>
                <a:gd name="T52" fmla="*/ 16 w 146"/>
                <a:gd name="T53" fmla="*/ 6 h 252"/>
                <a:gd name="T54" fmla="*/ 16 w 146"/>
                <a:gd name="T55" fmla="*/ 11 h 252"/>
                <a:gd name="T56" fmla="*/ 14 w 146"/>
                <a:gd name="T57" fmla="*/ 18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7" name="Freeform 107"/>
            <p:cNvSpPr>
              <a:spLocks/>
            </p:cNvSpPr>
            <p:nvPr/>
          </p:nvSpPr>
          <p:spPr bwMode="invGray">
            <a:xfrm>
              <a:off x="3062" y="1988"/>
              <a:ext cx="52" cy="30"/>
            </a:xfrm>
            <a:custGeom>
              <a:avLst/>
              <a:gdLst>
                <a:gd name="T0" fmla="*/ 10 w 70"/>
                <a:gd name="T1" fmla="*/ 0 h 40"/>
                <a:gd name="T2" fmla="*/ 11 w 70"/>
                <a:gd name="T3" fmla="*/ 4 h 40"/>
                <a:gd name="T4" fmla="*/ 7 w 70"/>
                <a:gd name="T5" fmla="*/ 5 h 40"/>
                <a:gd name="T6" fmla="*/ 5 w 70"/>
                <a:gd name="T7" fmla="*/ 8 h 40"/>
                <a:gd name="T8" fmla="*/ 1 w 70"/>
                <a:gd name="T9" fmla="*/ 8 h 40"/>
                <a:gd name="T10" fmla="*/ 1 w 70"/>
                <a:gd name="T11" fmla="*/ 6 h 40"/>
                <a:gd name="T12" fmla="*/ 5 w 70"/>
                <a:gd name="T13" fmla="*/ 4 h 40"/>
                <a:gd name="T14" fmla="*/ 10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8" name="Freeform 108"/>
            <p:cNvSpPr>
              <a:spLocks/>
            </p:cNvSpPr>
            <p:nvPr/>
          </p:nvSpPr>
          <p:spPr bwMode="invGray">
            <a:xfrm>
              <a:off x="2955" y="1997"/>
              <a:ext cx="19" cy="22"/>
            </a:xfrm>
            <a:custGeom>
              <a:avLst/>
              <a:gdLst>
                <a:gd name="T0" fmla="*/ 3 w 26"/>
                <a:gd name="T1" fmla="*/ 0 h 29"/>
                <a:gd name="T2" fmla="*/ 0 w 26"/>
                <a:gd name="T3" fmla="*/ 4 h 29"/>
                <a:gd name="T4" fmla="*/ 3 w 26"/>
                <a:gd name="T5" fmla="*/ 5 h 29"/>
                <a:gd name="T6" fmla="*/ 3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99" name="Freeform 109"/>
            <p:cNvSpPr>
              <a:spLocks/>
            </p:cNvSpPr>
            <p:nvPr/>
          </p:nvSpPr>
          <p:spPr bwMode="invGray">
            <a:xfrm>
              <a:off x="2979" y="1996"/>
              <a:ext cx="37" cy="27"/>
            </a:xfrm>
            <a:custGeom>
              <a:avLst/>
              <a:gdLst>
                <a:gd name="T0" fmla="*/ 3 w 49"/>
                <a:gd name="T1" fmla="*/ 2 h 36"/>
                <a:gd name="T2" fmla="*/ 0 w 49"/>
                <a:gd name="T3" fmla="*/ 4 h 36"/>
                <a:gd name="T4" fmla="*/ 2 w 49"/>
                <a:gd name="T5" fmla="*/ 6 h 36"/>
                <a:gd name="T6" fmla="*/ 4 w 49"/>
                <a:gd name="T7" fmla="*/ 6 h 36"/>
                <a:gd name="T8" fmla="*/ 8 w 49"/>
                <a:gd name="T9" fmla="*/ 5 h 36"/>
                <a:gd name="T10" fmla="*/ 3 w 49"/>
                <a:gd name="T11" fmla="*/ 2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0" name="Freeform 110"/>
            <p:cNvSpPr>
              <a:spLocks/>
            </p:cNvSpPr>
            <p:nvPr/>
          </p:nvSpPr>
          <p:spPr bwMode="invGray">
            <a:xfrm>
              <a:off x="3040" y="1987"/>
              <a:ext cx="20" cy="16"/>
            </a:xfrm>
            <a:custGeom>
              <a:avLst/>
              <a:gdLst>
                <a:gd name="T0" fmla="*/ 1 w 27"/>
                <a:gd name="T1" fmla="*/ 0 h 22"/>
                <a:gd name="T2" fmla="*/ 1 w 27"/>
                <a:gd name="T3" fmla="*/ 2 h 22"/>
                <a:gd name="T4" fmla="*/ 3 w 27"/>
                <a:gd name="T5" fmla="*/ 4 h 22"/>
                <a:gd name="T6" fmla="*/ 1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1" name="Freeform 111"/>
            <p:cNvSpPr>
              <a:spLocks/>
            </p:cNvSpPr>
            <p:nvPr/>
          </p:nvSpPr>
          <p:spPr bwMode="invGray">
            <a:xfrm>
              <a:off x="3022" y="2005"/>
              <a:ext cx="15" cy="13"/>
            </a:xfrm>
            <a:custGeom>
              <a:avLst/>
              <a:gdLst>
                <a:gd name="T0" fmla="*/ 2 w 20"/>
                <a:gd name="T1" fmla="*/ 0 h 18"/>
                <a:gd name="T2" fmla="*/ 2 w 20"/>
                <a:gd name="T3" fmla="*/ 3 h 18"/>
                <a:gd name="T4" fmla="*/ 2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2" name="Freeform 112"/>
            <p:cNvSpPr>
              <a:spLocks/>
            </p:cNvSpPr>
            <p:nvPr/>
          </p:nvSpPr>
          <p:spPr bwMode="invGray">
            <a:xfrm>
              <a:off x="4162" y="2021"/>
              <a:ext cx="18" cy="33"/>
            </a:xfrm>
            <a:custGeom>
              <a:avLst/>
              <a:gdLst>
                <a:gd name="T0" fmla="*/ 5 w 24"/>
                <a:gd name="T1" fmla="*/ 0 h 44"/>
                <a:gd name="T2" fmla="*/ 2 w 24"/>
                <a:gd name="T3" fmla="*/ 3 h 44"/>
                <a:gd name="T4" fmla="*/ 0 w 24"/>
                <a:gd name="T5" fmla="*/ 6 h 44"/>
                <a:gd name="T6" fmla="*/ 3 w 24"/>
                <a:gd name="T7" fmla="*/ 8 h 44"/>
                <a:gd name="T8" fmla="*/ 5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3" name="Freeform 113"/>
            <p:cNvSpPr>
              <a:spLocks/>
            </p:cNvSpPr>
            <p:nvPr/>
          </p:nvSpPr>
          <p:spPr bwMode="invGray">
            <a:xfrm>
              <a:off x="3278" y="3473"/>
              <a:ext cx="31" cy="18"/>
            </a:xfrm>
            <a:custGeom>
              <a:avLst/>
              <a:gdLst>
                <a:gd name="T0" fmla="*/ 6 w 41"/>
                <a:gd name="T1" fmla="*/ 0 h 24"/>
                <a:gd name="T2" fmla="*/ 5 w 41"/>
                <a:gd name="T3" fmla="*/ 5 h 24"/>
                <a:gd name="T4" fmla="*/ 6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4" name="Freeform 114"/>
            <p:cNvSpPr>
              <a:spLocks/>
            </p:cNvSpPr>
            <p:nvPr/>
          </p:nvSpPr>
          <p:spPr bwMode="invGray">
            <a:xfrm>
              <a:off x="3318" y="3466"/>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5" name="Freeform 115"/>
            <p:cNvSpPr>
              <a:spLocks/>
            </p:cNvSpPr>
            <p:nvPr/>
          </p:nvSpPr>
          <p:spPr bwMode="invGray">
            <a:xfrm>
              <a:off x="3251" y="3312"/>
              <a:ext cx="9" cy="15"/>
            </a:xfrm>
            <a:custGeom>
              <a:avLst/>
              <a:gdLst>
                <a:gd name="T0" fmla="*/ 1 w 13"/>
                <a:gd name="T1" fmla="*/ 2 h 20"/>
                <a:gd name="T2" fmla="*/ 1 w 13"/>
                <a:gd name="T3" fmla="*/ 2 h 20"/>
                <a:gd name="T4" fmla="*/ 1 w 13"/>
                <a:gd name="T5" fmla="*/ 4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6" name="Freeform 116"/>
            <p:cNvSpPr>
              <a:spLocks/>
            </p:cNvSpPr>
            <p:nvPr/>
          </p:nvSpPr>
          <p:spPr bwMode="invGray">
            <a:xfrm>
              <a:off x="3311" y="3239"/>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7" name="Freeform 117"/>
            <p:cNvSpPr>
              <a:spLocks/>
            </p:cNvSpPr>
            <p:nvPr/>
          </p:nvSpPr>
          <p:spPr bwMode="invGray">
            <a:xfrm>
              <a:off x="3287" y="3238"/>
              <a:ext cx="11" cy="19"/>
            </a:xfrm>
            <a:custGeom>
              <a:avLst/>
              <a:gdLst>
                <a:gd name="T0" fmla="*/ 2 w 14"/>
                <a:gd name="T1" fmla="*/ 0 h 25"/>
                <a:gd name="T2" fmla="*/ 0 w 14"/>
                <a:gd name="T3" fmla="*/ 3 h 25"/>
                <a:gd name="T4" fmla="*/ 3 w 14"/>
                <a:gd name="T5" fmla="*/ 5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8" name="Freeform 118"/>
            <p:cNvSpPr>
              <a:spLocks/>
            </p:cNvSpPr>
            <p:nvPr/>
          </p:nvSpPr>
          <p:spPr bwMode="invGray">
            <a:xfrm>
              <a:off x="3276" y="3260"/>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09" name="Freeform 119"/>
            <p:cNvSpPr>
              <a:spLocks/>
            </p:cNvSpPr>
            <p:nvPr/>
          </p:nvSpPr>
          <p:spPr bwMode="invGray">
            <a:xfrm>
              <a:off x="3251" y="3294"/>
              <a:ext cx="9" cy="15"/>
            </a:xfrm>
            <a:custGeom>
              <a:avLst/>
              <a:gdLst>
                <a:gd name="T0" fmla="*/ 1 w 13"/>
                <a:gd name="T1" fmla="*/ 2 h 20"/>
                <a:gd name="T2" fmla="*/ 1 w 13"/>
                <a:gd name="T3" fmla="*/ 2 h 20"/>
                <a:gd name="T4" fmla="*/ 1 w 13"/>
                <a:gd name="T5" fmla="*/ 4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0" name="Freeform 120"/>
            <p:cNvSpPr>
              <a:spLocks/>
            </p:cNvSpPr>
            <p:nvPr/>
          </p:nvSpPr>
          <p:spPr bwMode="invGray">
            <a:xfrm>
              <a:off x="3270" y="3281"/>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1" name="Freeform 121"/>
            <p:cNvSpPr>
              <a:spLocks/>
            </p:cNvSpPr>
            <p:nvPr/>
          </p:nvSpPr>
          <p:spPr bwMode="invGray">
            <a:xfrm>
              <a:off x="2537" y="2293"/>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2" name="Freeform 122"/>
            <p:cNvSpPr>
              <a:spLocks/>
            </p:cNvSpPr>
            <p:nvPr/>
          </p:nvSpPr>
          <p:spPr bwMode="invGray">
            <a:xfrm>
              <a:off x="2476" y="2259"/>
              <a:ext cx="10" cy="15"/>
            </a:xfrm>
            <a:custGeom>
              <a:avLst/>
              <a:gdLst>
                <a:gd name="T0" fmla="*/ 2 w 13"/>
                <a:gd name="T1" fmla="*/ 2 h 20"/>
                <a:gd name="T2" fmla="*/ 1 w 13"/>
                <a:gd name="T3" fmla="*/ 2 h 20"/>
                <a:gd name="T4" fmla="*/ 2 w 13"/>
                <a:gd name="T5" fmla="*/ 4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sp>
          <p:nvSpPr>
            <p:cNvPr id="113" name="Freeform 123"/>
            <p:cNvSpPr>
              <a:spLocks/>
            </p:cNvSpPr>
            <p:nvPr/>
          </p:nvSpPr>
          <p:spPr bwMode="inv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a:noFill/>
            </a:ln>
            <a:extLst>
              <a:ext uri="{91240B29-F687-4F45-9708-019B960494DF}">
                <a14:hiddenLine xmlns:a14="http://schemas.microsoft.com/office/drawing/2010/main" w="12700" cap="flat" cmpd="sng">
                  <a:solidFill>
                    <a:srgbClr val="000000"/>
                  </a:solidFill>
                  <a:prstDash val="dash"/>
                  <a:round/>
                  <a:headEnd type="none" w="med" len="med"/>
                  <a:tailEnd type="none" w="med" len="med"/>
                </a14:hiddenLine>
              </a:ext>
            </a:extLst>
          </p:spPr>
          <p:txBody>
            <a:bodyPr/>
            <a:lstStyle/>
            <a:p>
              <a:pPr algn="l"/>
              <a:endParaRPr lang="zh-CN" altLang="en-US" sz="2000">
                <a:solidFill>
                  <a:srgbClr val="080808"/>
                </a:solidFill>
              </a:endParaRPr>
            </a:p>
          </p:txBody>
        </p:sp>
      </p:grpSp>
      <p:pic>
        <p:nvPicPr>
          <p:cNvPr id="114" name="Picture 13" descr="artplus_nature_naturalcity42_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988" y="4495800"/>
            <a:ext cx="30210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9" descr="artplus_nature_naturalcity42_b"/>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96000" y="3848100"/>
            <a:ext cx="297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8" descr="artplus_nature_naturalcity42_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43713" y="2744788"/>
            <a:ext cx="15462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1" descr="artplus_nature_naturalcity42_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6213" y="3613150"/>
            <a:ext cx="623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图片 125" descr="ESIL_LOGO.gif"/>
          <p:cNvPicPr>
            <a:picLocks noChangeAspect="1"/>
          </p:cNvPicPr>
          <p:nvPr userDrawn="1"/>
        </p:nvPicPr>
        <p:blipFill>
          <a:blip r:embed="rId7" cstate="print">
            <a:extLst>
              <a:ext uri="{28A0092B-C50C-407E-A947-70E740481C1C}">
                <a14:useLocalDpi xmlns:a14="http://schemas.microsoft.com/office/drawing/2010/main" val="0"/>
              </a:ext>
            </a:extLst>
          </a:blip>
          <a:srcRect l="15555" t="24445" r="15556" b="24445"/>
          <a:stretch>
            <a:fillRect/>
          </a:stretch>
        </p:blipFill>
        <p:spPr bwMode="auto">
          <a:xfrm>
            <a:off x="6553200" y="4416425"/>
            <a:ext cx="2057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r>
              <a:rPr lang="en-US" altLang="zh-CN"/>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r>
              <a:rPr lang="en-US" altLang="zh-CN"/>
              <a:t>Click to edit Master subtitle style</a:t>
            </a:r>
          </a:p>
        </p:txBody>
      </p:sp>
      <p:sp>
        <p:nvSpPr>
          <p:cNvPr id="119" name="Rectangle 4"/>
          <p:cNvSpPr>
            <a:spLocks noGrp="1" noChangeArrowheads="1"/>
          </p:cNvSpPr>
          <p:nvPr>
            <p:ph type="dt" sz="half" idx="10"/>
          </p:nvPr>
        </p:nvSpPr>
        <p:spPr>
          <a:xfrm>
            <a:off x="304800" y="6477000"/>
            <a:ext cx="2133600" cy="168275"/>
          </a:xfrm>
        </p:spPr>
        <p:txBody>
          <a:bodyPr/>
          <a:lstStyle>
            <a:lvl1pPr>
              <a:defRPr/>
            </a:lvl1pPr>
          </a:lstStyle>
          <a:p>
            <a:pPr algn="l">
              <a:defRPr/>
            </a:pPr>
            <a:endParaRPr lang="en-US" altLang="zh-CN">
              <a:solidFill>
                <a:srgbClr val="FFFFFF"/>
              </a:solidFill>
            </a:endParaRPr>
          </a:p>
        </p:txBody>
      </p:sp>
      <p:sp>
        <p:nvSpPr>
          <p:cNvPr id="120" name="Rectangle 6"/>
          <p:cNvSpPr>
            <a:spLocks noGrp="1" noChangeArrowheads="1"/>
          </p:cNvSpPr>
          <p:nvPr>
            <p:ph type="sldNum" sz="quarter" idx="11"/>
          </p:nvPr>
        </p:nvSpPr>
        <p:spPr>
          <a:xfrm>
            <a:off x="3657600" y="6477000"/>
            <a:ext cx="2133600" cy="168275"/>
          </a:xfrm>
        </p:spPr>
        <p:txBody>
          <a:bodyPr/>
          <a:lstStyle>
            <a:lvl1pPr algn="ctr">
              <a:defRPr/>
            </a:lvl1pPr>
          </a:lstStyle>
          <a:p>
            <a:pPr>
              <a:defRPr/>
            </a:pPr>
            <a:fld id="{11F40F40-83E0-429F-B6E1-216FAACE69BE}"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59691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D1DC39-B47A-4DCF-8340-1BC5696D008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174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xfrm>
            <a:off x="6858000" y="6477000"/>
            <a:ext cx="2133600" cy="244475"/>
          </a:xfrm>
        </p:spPr>
        <p:txBody>
          <a:bodyPr/>
          <a:lstStyle>
            <a:lvl1pPr>
              <a:defRPr/>
            </a:lvl1pPr>
          </a:lstStyle>
          <a:p>
            <a:pPr>
              <a:defRPr/>
            </a:pPr>
            <a:fld id="{2AFA2E86-A143-4E45-8CCD-E94A418EC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92015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D9C61C-6E83-49EA-9511-73A45A42482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859785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2DC40A-A4CB-4F13-857A-ACF31D10E3E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0975335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9B9AE4-C9E4-4D44-9F6F-8EECDC280BF5}"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551111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AB7398-354A-4D4D-B61D-30CFC3AC762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8527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6F15D-B8C1-4DE5-B298-FC490E72B1B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9825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A6E70-29FF-4184-83C2-9819D8B03C4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07395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D9F15A-362F-44C1-B26E-4906EDF73792}"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72749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6096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6096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0C8AB-6888-4543-BB54-30CC0FB34C3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443043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295400"/>
            <a:ext cx="8229600" cy="5029200"/>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lgn="l">
              <a:defRPr/>
            </a:pPr>
            <a:endParaRPr lang="en-US" altLang="zh-CN">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1381E-A8D1-43EC-A52C-780A5658D618}"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093540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3460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525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97136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057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9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7726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225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8287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875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37633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25365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40593252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353141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1828095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32787206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23634630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23793804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1620185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22058033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22275474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17077957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1814433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1789131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4268088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2398518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31693073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16286061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12100332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3874270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34661873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40226388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39298325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361844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2821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0028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92456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8447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998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800580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5862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3895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99915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360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4743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24A91-7E5E-4B94-8457-F3FAC379C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8515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5718E5-8036-43AE-B793-DFDEDC715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5525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96BBC1-8C4E-4DD1-93B1-210FA45B4A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2254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C8A992-8D0C-4A66-8FA8-D145DB4E7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6663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FF093E-4833-4C5A-985D-AF1232059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6711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6CBF26-E2ED-48A5-8189-B4D1D5251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4105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6C17A0-57D1-4975-B590-E0C7D3D25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5070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65DE6D-B6D3-4396-9025-F784AAE863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8113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2C0FD-C25C-4B32-AC84-218D84CB6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645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489BD-3B09-4F20-A1F4-9B59EC46AB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112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AF365-BA60-425A-9CC9-35BA941064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8308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705521977"/>
      </p:ext>
    </p:extLst>
  </p:cSld>
  <p:clrMapOvr>
    <a:masterClrMapping/>
  </p:clrMapOvr>
  <p:transition>
    <p:random/>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887252954"/>
      </p:ext>
    </p:extLst>
  </p:cSld>
  <p:clrMapOvr>
    <a:masterClrMapping/>
  </p:clrMapOvr>
  <p:transition>
    <p:random/>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016267632"/>
      </p:ext>
    </p:extLst>
  </p:cSld>
  <p:clrMapOvr>
    <a:masterClrMapping/>
  </p:clrMapOvr>
  <p:transition>
    <p:random/>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75141184"/>
      </p:ext>
    </p:extLst>
  </p:cSld>
  <p:clrMapOvr>
    <a:masterClrMapping/>
  </p:clrMapOvr>
  <p:transition>
    <p:random/>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47769985"/>
      </p:ext>
    </p:extLst>
  </p:cSld>
  <p:clrMapOvr>
    <a:masterClrMapping/>
  </p:clrMapOvr>
  <p:transition>
    <p:random/>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82733685"/>
      </p:ext>
    </p:extLst>
  </p:cSld>
  <p:clrMapOvr>
    <a:masterClrMapping/>
  </p:clrMapOvr>
  <p:transition>
    <p:random/>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079150122"/>
      </p:ext>
    </p:extLst>
  </p:cSld>
  <p:clrMapOvr>
    <a:masterClrMapping/>
  </p:clrMapOvr>
  <p:transition>
    <p:random/>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975001340"/>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655953833"/>
      </p:ext>
    </p:extLst>
  </p:cSld>
  <p:clrMapOvr>
    <a:masterClrMapping/>
  </p:clrMapOvr>
  <p:transition>
    <p:random/>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280096696"/>
      </p:ext>
    </p:extLst>
  </p:cSld>
  <p:clrMapOvr>
    <a:masterClrMapping/>
  </p:clrMapOvr>
  <p:transition>
    <p:random/>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914826136"/>
      </p:ext>
    </p:extLst>
  </p:cSld>
  <p:clrMapOvr>
    <a:masterClrMapping/>
  </p:clrMapOvr>
  <p:transition>
    <p:random/>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3574902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51091610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6606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5612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3700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5741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79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3571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646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5557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358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5775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C04C1-2A3C-45C2-A2AF-C5D028FBB0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142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27973181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58557037"/>
      </p:ext>
    </p:extLst>
  </p:cSld>
  <p:clrMapOvr>
    <a:masterClrMapping/>
  </p:clrMapOvr>
  <p:transition>
    <p:random/>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91257062"/>
      </p:ext>
    </p:extLst>
  </p:cSld>
  <p:clrMapOvr>
    <a:masterClrMapping/>
  </p:clrMapOvr>
  <p:transition>
    <p:random/>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773519970"/>
      </p:ext>
    </p:extLst>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648631052"/>
      </p:ext>
    </p:extLst>
  </p:cSld>
  <p:clrMapOvr>
    <a:masterClrMapping/>
  </p:clrMapOvr>
  <p:transition>
    <p:random/>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724735971"/>
      </p:ext>
    </p:extLst>
  </p:cSld>
  <p:clrMapOvr>
    <a:masterClrMapping/>
  </p:clrMapOvr>
  <p:transition>
    <p:random/>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217428518"/>
      </p:ext>
    </p:extLst>
  </p:cSld>
  <p:clrMapOvr>
    <a:masterClrMapping/>
  </p:clrMapOvr>
  <p:transition>
    <p:random/>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598945941"/>
      </p:ext>
    </p:extLst>
  </p:cSld>
  <p:clrMapOvr>
    <a:masterClrMapping/>
  </p:clrMapOvr>
  <p:transition>
    <p:random/>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506109335"/>
      </p:ext>
    </p:extLst>
  </p:cSld>
  <p:clrMapOvr>
    <a:masterClrMapping/>
  </p:clrMapOvr>
  <p:transition>
    <p:random/>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504966992"/>
      </p:ext>
    </p:extLst>
  </p:cSld>
  <p:clrMapOvr>
    <a:masterClrMapping/>
  </p:clrMapOvr>
  <p:transition>
    <p:random/>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946522385"/>
      </p:ext>
    </p:extLst>
  </p:cSld>
  <p:clrMapOvr>
    <a:masterClrMapping/>
  </p:clrMapOvr>
  <p:transition>
    <p:random/>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155695401"/>
      </p:ext>
    </p:extLst>
  </p:cSld>
  <p:clrMapOvr>
    <a:masterClrMapping/>
  </p:clrMapOvr>
  <p:transition>
    <p:random/>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smtClean="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val="1626257736"/>
      </p:ext>
    </p:extLst>
  </p:cSld>
  <p:clrMapOvr>
    <a:masterClrMapping/>
  </p:clrMapOvr>
  <p:transition>
    <p:circl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229337886"/>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748333521"/>
      </p:ext>
    </p:extLst>
  </p:cSld>
  <p:clrMapOvr>
    <a:masterClrMapping/>
  </p:clrMapOvr>
  <p:transition>
    <p:circl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4047421502"/>
      </p:ext>
    </p:extLst>
  </p:cSld>
  <p:clrMapOvr>
    <a:masterClrMapping/>
  </p:clrMapOvr>
  <p:transition>
    <p:circl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766223675"/>
      </p:ext>
    </p:extLst>
  </p:cSld>
  <p:clrMapOvr>
    <a:masterClrMapping/>
  </p:clrMapOvr>
  <p:transition>
    <p:circl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247321058"/>
      </p:ext>
    </p:extLst>
  </p:cSld>
  <p:clrMapOvr>
    <a:masterClrMapping/>
  </p:clrMapOvr>
  <p:transition>
    <p:circl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098415211"/>
      </p:ext>
    </p:extLst>
  </p:cSld>
  <p:clrMapOvr>
    <a:masterClrMapping/>
  </p:clrMapOvr>
  <p:transition>
    <p:circl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767832588"/>
      </p:ext>
    </p:extLst>
  </p:cSld>
  <p:clrMapOvr>
    <a:masterClrMapping/>
  </p:clrMapOvr>
  <p:transition>
    <p:circl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1011211511"/>
      </p:ext>
    </p:extLst>
  </p:cSld>
  <p:clrMapOvr>
    <a:masterClrMapping/>
  </p:clrMapOvr>
  <p:transition>
    <p:circl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4073641449"/>
      </p:ext>
    </p:extLst>
  </p:cSld>
  <p:clrMapOvr>
    <a:masterClrMapping/>
  </p:clrMapOvr>
  <p:transition>
    <p:circl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277682729"/>
      </p:ext>
    </p:extLst>
  </p:cSld>
  <p:clrMapOvr>
    <a:masterClrMapping/>
  </p:clrMapOvr>
  <p:transition>
    <p:circl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692904821"/>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prstClr val="black"/>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prstClr val="black"/>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prstClr val="black"/>
                </a:solidFill>
                <a:latin typeface="Times New Roman" pitchFamily="18" charset="0"/>
              </a:rPr>
              <a:pPr algn="l" eaLnBrk="0" hangingPunct="0">
                <a:spcBef>
                  <a:spcPct val="50000"/>
                </a:spcBef>
                <a:defRPr/>
              </a:pPr>
              <a:t>‹#›</a:t>
            </a:fld>
            <a:endParaRPr kumimoji="1" lang="en-US" altLang="zh-CN" sz="2400" b="1">
              <a:solidFill>
                <a:prstClr val="black"/>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92197752"/>
      </p:ext>
    </p:extLst>
  </p:cSld>
  <p:clrMapOvr>
    <a:masterClrMapping/>
  </p:clrMapOvr>
  <p:transition>
    <p:circl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3" name="日期占位符 2"/>
          <p:cNvSpPr>
            <a:spLocks noGrp="1"/>
          </p:cNvSpPr>
          <p:nvPr>
            <p:ph type="dt" sz="half" idx="10"/>
          </p:nvPr>
        </p:nvSpPr>
        <p:spPr>
          <a:xfrm>
            <a:off x="457200" y="6245225"/>
            <a:ext cx="2133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4" name="页脚占位符 3"/>
          <p:cNvSpPr>
            <a:spLocks noGrp="1"/>
          </p:cNvSpPr>
          <p:nvPr>
            <p:ph type="ftr" sz="quarter" idx="11"/>
          </p:nvPr>
        </p:nvSpPr>
        <p:spPr>
          <a:xfrm>
            <a:off x="3124200" y="6245225"/>
            <a:ext cx="2895600" cy="476250"/>
          </a:xfrm>
          <a:prstGeom prst="rect">
            <a:avLst/>
          </a:prstGeom>
        </p:spPr>
        <p:txBody>
          <a:bodyPr/>
          <a:lstStyle>
            <a:lvl1pPr>
              <a:defRPr/>
            </a:lvl1pPr>
          </a:lstStyle>
          <a:p>
            <a:pPr algn="l" eaLnBrk="0" hangingPunct="0">
              <a:spcBef>
                <a:spcPct val="50000"/>
              </a:spcBef>
            </a:pPr>
            <a:endParaRPr kumimoji="1" lang="en-US" altLang="zh-CN"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6553200" y="6245225"/>
            <a:ext cx="2133600" cy="476250"/>
          </a:xfrm>
          <a:prstGeom prst="rect">
            <a:avLst/>
          </a:prstGeom>
        </p:spPr>
        <p:txBody>
          <a:bodyPr/>
          <a:lstStyle>
            <a:lvl1pPr>
              <a:defRPr/>
            </a:lvl1pPr>
          </a:lstStyle>
          <a:p>
            <a:pPr algn="l" eaLnBrk="0" hangingPunct="0">
              <a:spcBef>
                <a:spcPct val="50000"/>
              </a:spcBef>
            </a:pPr>
            <a:fld id="{00C647F9-3694-4DB3-97C5-867C89490B45}" type="slidenum">
              <a:rPr kumimoji="1" lang="en-US" altLang="zh-CN" sz="2400" b="1">
                <a:solidFill>
                  <a:prstClr val="black"/>
                </a:solidFill>
                <a:latin typeface="Times New Roman" pitchFamily="18" charset="0"/>
              </a:rPr>
              <a:pPr algn="l" eaLnBrk="0" hangingPunct="0">
                <a:spcBef>
                  <a:spcPct val="50000"/>
                </a:spcBef>
              </a:pPr>
              <a:t>‹#›</a:t>
            </a:fld>
            <a:endParaRPr kumimoji="1" lang="en-US" altLang="zh-CN" sz="2400" b="1">
              <a:solidFill>
                <a:prstClr val="black"/>
              </a:solidFill>
              <a:latin typeface="Times New Roman" pitchFamily="18" charset="0"/>
            </a:endParaRPr>
          </a:p>
        </p:txBody>
      </p:sp>
    </p:spTree>
    <p:extLst>
      <p:ext uri="{BB962C8B-B14F-4D97-AF65-F5344CB8AC3E}">
        <p14:creationId xmlns:p14="http://schemas.microsoft.com/office/powerpoint/2010/main" val="1467295796"/>
      </p:ext>
    </p:extLst>
  </p:cSld>
  <p:clrMapOvr>
    <a:masterClrMapping/>
  </p:clrMapOvr>
  <p:transition>
    <p:circl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a:prstGeom prst="rect">
            <a:avLst/>
          </a:prstGeom>
        </p:spPr>
        <p:txBody>
          <a:bodyPr/>
          <a:lstStyle/>
          <a:p>
            <a:pPr algn="l" eaLnBrk="0" hangingPunct="0">
              <a:spcBef>
                <a:spcPct val="50000"/>
              </a:spcBef>
            </a:pPr>
            <a:fld id="{F49C9D49-D909-4C4A-A3D9-5871E5EF312E}" type="datetime1">
              <a:rPr kumimoji="1" lang="zh-CN" altLang="en-US" sz="2400" b="1" smtClean="0">
                <a:solidFill>
                  <a:prstClr val="black"/>
                </a:solidFill>
                <a:latin typeface="Times New Roman" pitchFamily="18" charset="0"/>
              </a:rPr>
              <a:pPr algn="l" eaLnBrk="0" hangingPunct="0">
                <a:spcBef>
                  <a:spcPct val="50000"/>
                </a:spcBef>
              </a:pPr>
              <a:t>2016/10/20</a:t>
            </a:fld>
            <a:endParaRPr kumimoji="1" lang="zh-CN" altLang="en-US" sz="2400" b="1">
              <a:solidFill>
                <a:prstClr val="black"/>
              </a:solidFill>
              <a:latin typeface="Times New Roman" pitchFamily="18" charset="0"/>
            </a:endParaRPr>
          </a:p>
        </p:txBody>
      </p:sp>
      <p:sp>
        <p:nvSpPr>
          <p:cNvPr id="4" name="页脚占位符 3"/>
          <p:cNvSpPr>
            <a:spLocks noGrp="1"/>
          </p:cNvSpPr>
          <p:nvPr>
            <p:ph type="ftr" sz="quarter" idx="11"/>
          </p:nvPr>
        </p:nvSpPr>
        <p:spPr>
          <a:xfrm>
            <a:off x="5785792" y="6453336"/>
            <a:ext cx="2895600" cy="365125"/>
          </a:xfrm>
          <a:prstGeom prst="rect">
            <a:avLst/>
          </a:prstGeom>
        </p:spPr>
        <p:txBody>
          <a:bodyPr/>
          <a:lstStyle/>
          <a:p>
            <a:pPr algn="l" eaLnBrk="0" hangingPunct="0">
              <a:spcBef>
                <a:spcPct val="50000"/>
              </a:spcBef>
            </a:pPr>
            <a:endParaRPr kumimoji="1" lang="zh-CN" altLang="en-US" sz="2400" b="1">
              <a:solidFill>
                <a:prstClr val="black"/>
              </a:solidFill>
              <a:latin typeface="Times New Roman" pitchFamily="18" charset="0"/>
            </a:endParaRPr>
          </a:p>
        </p:txBody>
      </p:sp>
      <p:sp>
        <p:nvSpPr>
          <p:cNvPr id="5" name="灯片编号占位符 4"/>
          <p:cNvSpPr>
            <a:spLocks noGrp="1"/>
          </p:cNvSpPr>
          <p:nvPr>
            <p:ph type="sldNum" sz="quarter" idx="12"/>
          </p:nvPr>
        </p:nvSpPr>
        <p:spPr>
          <a:xfrm>
            <a:off x="8738120" y="6453336"/>
            <a:ext cx="370384" cy="365125"/>
          </a:xfrm>
          <a:prstGeom prst="rect">
            <a:avLst/>
          </a:prstGeom>
        </p:spPr>
        <p:txBody>
          <a:bodyPr/>
          <a:lstStyle>
            <a:lvl1pPr>
              <a:defRPr b="1">
                <a:solidFill>
                  <a:srgbClr val="C00000"/>
                </a:solidFill>
                <a:effectLst>
                  <a:glow rad="685800">
                    <a:srgbClr val="FFFF99">
                      <a:alpha val="40000"/>
                    </a:srgbClr>
                  </a:glow>
                </a:effectLst>
              </a:defRPr>
            </a:lvl1pPr>
          </a:lstStyle>
          <a:p>
            <a:pPr algn="l" eaLnBrk="0" hangingPunct="0">
              <a:spcBef>
                <a:spcPct val="50000"/>
              </a:spcBef>
            </a:pPr>
            <a:fld id="{03A847EA-A0F8-42E4-AF47-D5B896815B88}" type="slidenum">
              <a:rPr kumimoji="1" lang="zh-CN" altLang="en-US" sz="2400" smtClean="0">
                <a:latin typeface="Times New Roman" pitchFamily="18" charset="0"/>
              </a:rPr>
              <a:pPr algn="l" eaLnBrk="0" hangingPunct="0">
                <a:spcBef>
                  <a:spcPct val="50000"/>
                </a:spcBef>
              </a:pPr>
              <a:t>‹#›</a:t>
            </a:fld>
            <a:endParaRPr kumimoji="1" lang="zh-CN" altLang="en-US" sz="2400" dirty="0">
              <a:latin typeface="Times New Roman" pitchFamily="18" charset="0"/>
            </a:endParaRPr>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416233722"/>
      </p:ext>
    </p:extLst>
  </p:cSld>
  <p:clrMapOvr>
    <a:masterClrMapping/>
  </p:clrMapOvr>
  <p:transition>
    <p:circl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9616"/>
            <a:ext cx="8229600" cy="462654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9" name="Title 18"/>
          <p:cNvSpPr>
            <a:spLocks noGrp="1"/>
          </p:cNvSpPr>
          <p:nvPr>
            <p:ph type="title"/>
          </p:nvPr>
        </p:nvSpPr>
        <p:spPr/>
        <p:txBody>
          <a:bodyPr/>
          <a:lstStyle/>
          <a:p>
            <a:r>
              <a:rPr lang="zh-CN" altLang="en-US" smtClean="0"/>
              <a:t>单击此处编辑母版标题样式</a:t>
            </a:r>
            <a:endParaRPr lang="en-US"/>
          </a:p>
        </p:txBody>
      </p:sp>
      <p:sp>
        <p:nvSpPr>
          <p:cNvPr id="9" name="Date Placeholder 3"/>
          <p:cNvSpPr>
            <a:spLocks noGrp="1"/>
          </p:cNvSpPr>
          <p:nvPr>
            <p:ph type="dt" sz="half" idx="10"/>
          </p:nvPr>
        </p:nvSpPr>
        <p:spPr>
          <a:xfrm>
            <a:off x="6573838" y="6356350"/>
            <a:ext cx="2133600" cy="365125"/>
          </a:xfrm>
          <a:prstGeom prst="rect">
            <a:avLst/>
          </a:prstGeom>
        </p:spPr>
        <p:txBody>
          <a:bodyPr/>
          <a:lstStyle>
            <a:lvl1pPr>
              <a:defRPr/>
            </a:lvl1pPr>
          </a:lstStyle>
          <a:p>
            <a:pPr algn="l" eaLnBrk="0" hangingPunct="0">
              <a:spcBef>
                <a:spcPct val="50000"/>
              </a:spcBef>
              <a:defRPr/>
            </a:pPr>
            <a:fld id="{4E884199-3F5B-4F01-9F10-7645513A7235}" type="datetimeFigureOut">
              <a:rPr kumimoji="1" lang="zh-CN" altLang="en-US" sz="2400" b="1">
                <a:solidFill>
                  <a:srgbClr val="000000"/>
                </a:solidFill>
                <a:latin typeface="Times New Roman" pitchFamily="18" charset="0"/>
              </a:rPr>
              <a:pPr algn="l" eaLnBrk="0" hangingPunct="0">
                <a:spcBef>
                  <a:spcPct val="50000"/>
                </a:spcBef>
                <a:defRPr/>
              </a:pPr>
              <a:t>2016/10/20</a:t>
            </a:fld>
            <a:endParaRPr kumimoji="1" lang="zh-CN" altLang="en-US"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lgn="l" eaLnBrk="0" hangingPunct="0">
              <a:spcBef>
                <a:spcPct val="50000"/>
              </a:spcBef>
              <a:defRPr/>
            </a:pPr>
            <a:endParaRPr kumimoji="1" lang="zh-CN" altLang="en-US"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460375" y="6356350"/>
            <a:ext cx="2133600" cy="365125"/>
          </a:xfrm>
          <a:prstGeom prst="rect">
            <a:avLst/>
          </a:prstGeom>
        </p:spPr>
        <p:txBody>
          <a:bodyPr/>
          <a:lstStyle>
            <a:lvl1pPr>
              <a:defRPr/>
            </a:lvl1pPr>
          </a:lstStyle>
          <a:p>
            <a:pPr algn="l" eaLnBrk="0" hangingPunct="0">
              <a:spcBef>
                <a:spcPct val="50000"/>
              </a:spcBef>
              <a:defRPr/>
            </a:pPr>
            <a:fld id="{8EB4F6B7-7C5B-4A50-A764-548ACE47ABEB}" type="slidenum">
              <a:rPr kumimoji="1" lang="zh-CN" altLang="en-US" sz="2400" b="1">
                <a:solidFill>
                  <a:srgbClr val="000000"/>
                </a:solidFill>
                <a:latin typeface="Times New Roman" pitchFamily="18" charset="0"/>
              </a:rPr>
              <a:pPr algn="l" eaLnBrk="0" hangingPunct="0">
                <a:spcBef>
                  <a:spcPct val="50000"/>
                </a:spcBef>
                <a:defRPr/>
              </a:pPr>
              <a:t>‹#›</a:t>
            </a:fld>
            <a:endParaRPr kumimoji="1" lang="zh-CN" altLang="en-US" sz="2400" b="1">
              <a:solidFill>
                <a:srgbClr val="000000"/>
              </a:solidFill>
              <a:latin typeface="Times New Roman" pitchFamily="18" charset="0"/>
            </a:endParaRPr>
          </a:p>
        </p:txBody>
      </p:sp>
    </p:spTree>
    <p:extLst>
      <p:ext uri="{BB962C8B-B14F-4D97-AF65-F5344CB8AC3E}">
        <p14:creationId xmlns:p14="http://schemas.microsoft.com/office/powerpoint/2010/main" val="22445866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40915099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23731723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24624497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39331532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31142760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393245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6680393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14346126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15537537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26827799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18360805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grpSp>
          <p:nvGrpSpPr>
            <p:cNvPr id="3"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grpSp>
      </p:grpSp>
      <p:sp>
        <p:nvSpPr>
          <p:cNvPr id="5736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5736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fld id="{68BEB91A-B84B-471D-8684-804DB7CB91D3}" type="datetime1">
              <a:rPr lang="en-US">
                <a:solidFill>
                  <a:srgbClr val="000000"/>
                </a:solidFill>
              </a:rPr>
              <a:pPr>
                <a:defRPr/>
              </a:pPr>
              <a:t>10/20/2016</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pPr>
              <a:defRPr/>
            </a:pPr>
            <a:fld id="{A665149D-F2A0-4E48-90E6-AAA4B0AB8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8768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A9EF43-7E41-498E-96C9-A7A30C4EBCA3}"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5C97D93D-0C01-49E8-99E8-B58771D92CF5}"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7365598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D79FBB7-A3FB-490C-B1CA-15153DDBEF7F}"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4EB3AE46-9857-4C2B-9FF8-8D6640619536}"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15610607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D450597-813E-45F1-B0DA-73B4625BE0A5}"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46C098A5-5D4B-4326-829D-C2A2F3B93EAD}"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14268492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DABFF88-1684-4A32-8574-2DBEA56489C7}" type="slidenum">
              <a:rPr lang="en-US">
                <a:solidFill>
                  <a:srgbClr val="000000"/>
                </a:solidFill>
              </a:rPr>
              <a:pPr>
                <a:def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fld id="{EC112268-C635-400A-9B21-8CA1F51CD762}"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2439963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A0FC7C-C381-4D89-A62F-A608CE72F456}" type="slidenum">
              <a:rPr lang="en-US">
                <a:solidFill>
                  <a:srgbClr val="000000"/>
                </a:solidFill>
              </a:rPr>
              <a:pPr>
                <a:def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fld id="{28525C94-09FF-4F95-9347-E0073932E52D}"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30605012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57038BC-9B1E-4A6B-A7DC-867F049C9594}" type="slidenum">
              <a:rPr lang="en-US">
                <a:solidFill>
                  <a:srgbClr val="000000"/>
                </a:solidFill>
              </a:rPr>
              <a:pPr>
                <a:def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fld id="{89A73DE6-C8CF-44D0-A5D7-8E9FD8FDB77D}"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38601042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EFE5CD-47F8-4081-846B-252CE4034D6C}"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1B6588BC-D162-4DBA-96A4-58C2D3F3A7D1}"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17004105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400B39E-004E-46E2-8E37-29D1D4B56D01}"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fld id="{53FA7CC9-3FC8-4171-A124-51A5A94D0A99}"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10055028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EB962D-DDF4-40AE-8BFE-DA4457CC826B}"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2C707DC9-6881-453C-80EC-D5ADFF138920}"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2001061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D5AB3E3-2CF1-4407-8954-14D52FF98F32}"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fld id="{0DFB0554-E300-4684-8780-8CB947B98B1F}" type="datetime1">
              <a:rPr lang="en-US">
                <a:solidFill>
                  <a:srgbClr val="000000"/>
                </a:solidFill>
              </a:rPr>
              <a:pPr>
                <a:defRPr/>
              </a:pPr>
              <a:t>10/20/2016</a:t>
            </a:fld>
            <a:endParaRPr lang="en-US">
              <a:solidFill>
                <a:srgbClr val="000000"/>
              </a:solidFill>
            </a:endParaRPr>
          </a:p>
        </p:txBody>
      </p:sp>
    </p:spTree>
    <p:extLst>
      <p:ext uri="{BB962C8B-B14F-4D97-AF65-F5344CB8AC3E}">
        <p14:creationId xmlns:p14="http://schemas.microsoft.com/office/powerpoint/2010/main" val="12945703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74B49E-D1FF-4111-B6E2-BCB03D1F151B}" type="slidenum">
              <a:rPr lang="en-US"/>
              <a:pPr>
                <a:defRPr/>
              </a:pPr>
              <a:t>‹#›</a:t>
            </a:fld>
            <a:endParaRPr lang="en-US"/>
          </a:p>
        </p:txBody>
      </p:sp>
    </p:spTree>
    <p:extLst>
      <p:ext uri="{BB962C8B-B14F-4D97-AF65-F5344CB8AC3E}">
        <p14:creationId xmlns:p14="http://schemas.microsoft.com/office/powerpoint/2010/main" val="37948578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0CB361-3B1B-4CC6-A63D-F594DBBCCA68}" type="slidenum">
              <a:rPr lang="en-US"/>
              <a:pPr>
                <a:defRPr/>
              </a:pPr>
              <a:t>‹#›</a:t>
            </a:fld>
            <a:endParaRPr lang="en-US"/>
          </a:p>
        </p:txBody>
      </p:sp>
    </p:spTree>
    <p:extLst>
      <p:ext uri="{BB962C8B-B14F-4D97-AF65-F5344CB8AC3E}">
        <p14:creationId xmlns:p14="http://schemas.microsoft.com/office/powerpoint/2010/main" val="11962738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B3BE4-EAB5-4DAB-9394-C6EC7FABED69}" type="slidenum">
              <a:rPr lang="en-US"/>
              <a:pPr>
                <a:defRPr/>
              </a:pPr>
              <a:t>‹#›</a:t>
            </a:fld>
            <a:endParaRPr lang="en-US"/>
          </a:p>
        </p:txBody>
      </p:sp>
    </p:spTree>
    <p:extLst>
      <p:ext uri="{BB962C8B-B14F-4D97-AF65-F5344CB8AC3E}">
        <p14:creationId xmlns:p14="http://schemas.microsoft.com/office/powerpoint/2010/main" val="3247391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D8D1AF-777B-40D9-9D9D-3D4AE484B91F}" type="slidenum">
              <a:rPr lang="en-US"/>
              <a:pPr>
                <a:defRPr/>
              </a:pPr>
              <a:t>‹#›</a:t>
            </a:fld>
            <a:endParaRPr lang="en-US"/>
          </a:p>
        </p:txBody>
      </p:sp>
    </p:spTree>
    <p:extLst>
      <p:ext uri="{BB962C8B-B14F-4D97-AF65-F5344CB8AC3E}">
        <p14:creationId xmlns:p14="http://schemas.microsoft.com/office/powerpoint/2010/main" val="1976623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0C668D2-3FC1-418E-8A4A-3D81AE7BC436}" type="slidenum">
              <a:rPr lang="en-US"/>
              <a:pPr>
                <a:defRPr/>
              </a:pPr>
              <a:t>‹#›</a:t>
            </a:fld>
            <a:endParaRPr lang="en-US"/>
          </a:p>
        </p:txBody>
      </p:sp>
    </p:spTree>
    <p:extLst>
      <p:ext uri="{BB962C8B-B14F-4D97-AF65-F5344CB8AC3E}">
        <p14:creationId xmlns:p14="http://schemas.microsoft.com/office/powerpoint/2010/main" val="32296907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9F81A8F-E1C8-4C08-8BA4-F60228808E07}" type="slidenum">
              <a:rPr lang="en-US"/>
              <a:pPr>
                <a:defRPr/>
              </a:pPr>
              <a:t>‹#›</a:t>
            </a:fld>
            <a:endParaRPr lang="en-US"/>
          </a:p>
        </p:txBody>
      </p:sp>
    </p:spTree>
    <p:extLst>
      <p:ext uri="{BB962C8B-B14F-4D97-AF65-F5344CB8AC3E}">
        <p14:creationId xmlns:p14="http://schemas.microsoft.com/office/powerpoint/2010/main" val="23625497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3697D65-5674-4938-BE45-F33813807743}" type="slidenum">
              <a:rPr lang="en-US"/>
              <a:pPr>
                <a:defRPr/>
              </a:pPr>
              <a:t>‹#›</a:t>
            </a:fld>
            <a:endParaRPr lang="en-US"/>
          </a:p>
        </p:txBody>
      </p:sp>
    </p:spTree>
    <p:extLst>
      <p:ext uri="{BB962C8B-B14F-4D97-AF65-F5344CB8AC3E}">
        <p14:creationId xmlns:p14="http://schemas.microsoft.com/office/powerpoint/2010/main" val="42823237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BFF10D-6ADD-41BD-9D12-A8BBE08A8412}" type="slidenum">
              <a:rPr lang="en-US"/>
              <a:pPr>
                <a:defRPr/>
              </a:pPr>
              <a:t>‹#›</a:t>
            </a:fld>
            <a:endParaRPr lang="en-US"/>
          </a:p>
        </p:txBody>
      </p:sp>
    </p:spTree>
    <p:extLst>
      <p:ext uri="{BB962C8B-B14F-4D97-AF65-F5344CB8AC3E}">
        <p14:creationId xmlns:p14="http://schemas.microsoft.com/office/powerpoint/2010/main" val="22868299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99FC138-BD02-4A58-BB81-FAFF059C0DB8}" type="slidenum">
              <a:rPr lang="en-US"/>
              <a:pPr>
                <a:defRPr/>
              </a:pPr>
              <a:t>‹#›</a:t>
            </a:fld>
            <a:endParaRPr lang="en-US"/>
          </a:p>
        </p:txBody>
      </p:sp>
    </p:spTree>
    <p:extLst>
      <p:ext uri="{BB962C8B-B14F-4D97-AF65-F5344CB8AC3E}">
        <p14:creationId xmlns:p14="http://schemas.microsoft.com/office/powerpoint/2010/main" val="11100228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BBF95-D765-49BD-90B3-3D307C500531}" type="slidenum">
              <a:rPr lang="en-US"/>
              <a:pPr>
                <a:defRPr/>
              </a:pPr>
              <a:t>‹#›</a:t>
            </a:fld>
            <a:endParaRPr lang="en-US"/>
          </a:p>
        </p:txBody>
      </p:sp>
    </p:spTree>
    <p:extLst>
      <p:ext uri="{BB962C8B-B14F-4D97-AF65-F5344CB8AC3E}">
        <p14:creationId xmlns:p14="http://schemas.microsoft.com/office/powerpoint/2010/main" val="10798745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09529B-934B-47BD-87FD-34E85D41A005}" type="slidenum">
              <a:rPr lang="en-US"/>
              <a:pPr>
                <a:defRPr/>
              </a:pPr>
              <a:t>‹#›</a:t>
            </a:fld>
            <a:endParaRPr lang="en-US"/>
          </a:p>
        </p:txBody>
      </p:sp>
    </p:spTree>
    <p:extLst>
      <p:ext uri="{BB962C8B-B14F-4D97-AF65-F5344CB8AC3E}">
        <p14:creationId xmlns:p14="http://schemas.microsoft.com/office/powerpoint/2010/main" val="32872299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03118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6776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82061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487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70196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468634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023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53953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26339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5793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4217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smtClean="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Tree>
    <p:extLst>
      <p:ext uri="{BB962C8B-B14F-4D97-AF65-F5344CB8AC3E}">
        <p14:creationId xmlns:p14="http://schemas.microsoft.com/office/powerpoint/2010/main" val="2789955415"/>
      </p:ext>
    </p:extLst>
  </p:cSld>
  <p:clrMapOvr>
    <a:masterClrMapping/>
  </p:clrMapOvr>
  <p:transition advTm="9200">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380023618"/>
      </p:ext>
    </p:extLst>
  </p:cSld>
  <p:clrMapOvr>
    <a:masterClrMapping/>
  </p:clrMapOvr>
  <p:transition advTm="9200">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571898185"/>
      </p:ext>
    </p:extLst>
  </p:cSld>
  <p:clrMapOvr>
    <a:masterClrMapping/>
  </p:clrMapOvr>
  <p:transition advTm="9200">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347234550"/>
      </p:ext>
    </p:extLst>
  </p:cSld>
  <p:clrMapOvr>
    <a:masterClrMapping/>
  </p:clrMapOvr>
  <p:transition advTm="9200">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4175323972"/>
      </p:ext>
    </p:extLst>
  </p:cSld>
  <p:clrMapOvr>
    <a:masterClrMapping/>
  </p:clrMapOvr>
  <p:transition advTm="9200">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652052390"/>
      </p:ext>
    </p:extLst>
  </p:cSld>
  <p:clrMapOvr>
    <a:masterClrMapping/>
  </p:clrMapOvr>
  <p:transition advTm="9200">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0"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044288697"/>
      </p:ext>
    </p:extLst>
  </p:cSld>
  <p:clrMapOvr>
    <a:masterClrMapping/>
  </p:clrMapOvr>
  <p:transition advTm="9200">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2454241966"/>
      </p:ext>
    </p:extLst>
  </p:cSld>
  <p:clrMapOvr>
    <a:masterClrMapping/>
  </p:clrMapOvr>
  <p:transition advTm="9200">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958902965"/>
      </p:ext>
    </p:extLst>
  </p:cSld>
  <p:clrMapOvr>
    <a:masterClrMapping/>
  </p:clrMapOvr>
  <p:transition advTm="9200">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2736070938"/>
      </p:ext>
    </p:extLst>
  </p:cSld>
  <p:clrMapOvr>
    <a:masterClrMapping/>
  </p:clrMapOvr>
  <p:transition advTm="9200">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149343238"/>
      </p:ext>
    </p:extLst>
  </p:cSld>
  <p:clrMapOvr>
    <a:masterClrMapping/>
  </p:clrMapOvr>
  <p:transition advTm="9200">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
        <p:nvSpPr>
          <p:cNvPr id="13"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2957279078"/>
      </p:ext>
    </p:extLst>
  </p:cSld>
  <p:clrMapOvr>
    <a:masterClrMapping/>
  </p:clrMapOvr>
  <p:transition advTm="9200">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564942935"/>
      </p:ext>
    </p:extLst>
  </p:cSld>
  <p:clrMapOvr>
    <a:masterClrMapping/>
  </p:clrMapOvr>
  <p:transition advTm="9200">
    <p:zo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图表占位符 3"/>
          <p:cNvSpPr>
            <a:spLocks noGrp="1"/>
          </p:cNvSpPr>
          <p:nvPr>
            <p:ph type="chart" sz="half" idx="2"/>
          </p:nvPr>
        </p:nvSpPr>
        <p:spPr>
          <a:xfrm>
            <a:off x="4648200" y="1600200"/>
            <a:ext cx="4038600" cy="4525963"/>
          </a:xfrm>
          <a:prstGeom prst="rect">
            <a:avLst/>
          </a:prstGeom>
        </p:spPr>
        <p:txBody>
          <a:bodyPr rtlCol="0">
            <a:normAutofit/>
          </a:bodyPr>
          <a:lstStyle/>
          <a:p>
            <a:pPr lvl="0"/>
            <a:endParaRPr lang="zh-CN" altLang="en-US" noProof="0"/>
          </a:p>
        </p:txBody>
      </p:sp>
    </p:spTree>
    <p:extLst>
      <p:ext uri="{BB962C8B-B14F-4D97-AF65-F5344CB8AC3E}">
        <p14:creationId xmlns:p14="http://schemas.microsoft.com/office/powerpoint/2010/main" val="136351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E8BBE097-8DCA-4BC6-83FB-778FA394B91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379089736"/>
      </p:ext>
    </p:extLst>
  </p:cSld>
  <p:clrMapOvr>
    <a:masterClrMapping/>
  </p:clrMapOvr>
  <p:transition>
    <p:random/>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6EF97FA5-94DB-459B-8E5D-031A45794050}"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254524130"/>
      </p:ext>
    </p:extLst>
  </p:cSld>
  <p:clrMapOvr>
    <a:masterClrMapping/>
  </p:clrMapOvr>
  <p:transition>
    <p:random/>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A5EEBD30-2DFF-4A5B-A3C9-D444AD2A3D1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1816500"/>
      </p:ext>
    </p:extLst>
  </p:cSld>
  <p:clrMapOvr>
    <a:masterClrMapping/>
  </p:clrMapOvr>
  <p:transition>
    <p:random/>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6840DCFE-4E75-418C-8380-63B65D2FD652}"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112294892"/>
      </p:ext>
    </p:extLst>
  </p:cSld>
  <p:clrMapOvr>
    <a:masterClrMapping/>
  </p:clrMapOvr>
  <p:transition>
    <p:random/>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9" name="Slide Number Placeholder 8"/>
          <p:cNvSpPr>
            <a:spLocks noGrp="1"/>
          </p:cNvSpPr>
          <p:nvPr>
            <p:ph type="sldNum" sz="quarter" idx="12"/>
          </p:nvPr>
        </p:nvSpPr>
        <p:spPr/>
        <p:txBody>
          <a:bodyPr/>
          <a:lstStyle/>
          <a:p>
            <a:pPr>
              <a:defRPr/>
            </a:pPr>
            <a:fld id="{C45A55F7-F89F-4A62-A1F7-0ABADECA382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640614476"/>
      </p:ext>
    </p:extLst>
  </p:cSld>
  <p:clrMapOvr>
    <a:masterClrMapping/>
  </p:clrMapOvr>
  <p:transition>
    <p:random/>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5" name="Slide Number Placeholder 4"/>
          <p:cNvSpPr>
            <a:spLocks noGrp="1"/>
          </p:cNvSpPr>
          <p:nvPr>
            <p:ph type="sldNum" sz="quarter" idx="12"/>
          </p:nvPr>
        </p:nvSpPr>
        <p:spPr/>
        <p:txBody>
          <a:bodyPr/>
          <a:lstStyle/>
          <a:p>
            <a:pPr>
              <a:defRPr/>
            </a:pPr>
            <a:fld id="{1C26372E-BBC9-4A00-A587-5757EE7FB80F}"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59920588"/>
      </p:ext>
    </p:extLst>
  </p:cSld>
  <p:clrMapOvr>
    <a:masterClrMapping/>
  </p:clrMapOvr>
  <p:transition>
    <p:random/>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4" name="Slide Number Placeholder 3"/>
          <p:cNvSpPr>
            <a:spLocks noGrp="1"/>
          </p:cNvSpPr>
          <p:nvPr>
            <p:ph type="sldNum" sz="quarter" idx="12"/>
          </p:nvPr>
        </p:nvSpPr>
        <p:spPr/>
        <p:txBody>
          <a:bodyPr/>
          <a:lstStyle/>
          <a:p>
            <a:pPr>
              <a:defRPr/>
            </a:pPr>
            <a:fld id="{4FDF2277-96DB-49E8-92A0-ADEF130412BD}"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916982123"/>
      </p:ext>
    </p:extLst>
  </p:cSld>
  <p:clrMapOvr>
    <a:masterClrMapping/>
  </p:clrMapOvr>
  <p:transition>
    <p:random/>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95BCB22B-4DBA-4AF2-BF00-B1087D8CE7BB}"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87475207"/>
      </p:ext>
    </p:extLst>
  </p:cSld>
  <p:clrMapOvr>
    <a:masterClrMapping/>
  </p:clrMapOvr>
  <p:transition>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7" name="Slide Number Placeholder 6"/>
          <p:cNvSpPr>
            <a:spLocks noGrp="1"/>
          </p:cNvSpPr>
          <p:nvPr>
            <p:ph type="sldNum" sz="quarter" idx="12"/>
          </p:nvPr>
        </p:nvSpPr>
        <p:spPr/>
        <p:txBody>
          <a:bodyPr/>
          <a:lstStyle/>
          <a:p>
            <a:pPr>
              <a:defRPr/>
            </a:pPr>
            <a:fld id="{15882732-16E9-446D-8733-E57A3EF6F874}"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3552395962"/>
      </p:ext>
    </p:extLst>
  </p:cSld>
  <p:clrMapOvr>
    <a:masterClrMapping/>
  </p:clrMapOvr>
  <p:transition>
    <p:random/>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D83A1E60-9E96-4BE8-BC6F-2103B115BA96}"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614948033"/>
      </p:ext>
    </p:extLst>
  </p:cSld>
  <p:clrMapOvr>
    <a:masterClrMapping/>
  </p:clrMapOvr>
  <p:transition>
    <p:random/>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a:defRPr/>
            </a:pPr>
            <a:fld id="{FC57C575-40DD-4829-84AF-4B018C1AFD41}" type="slidenum">
              <a:rPr lang="en-US">
                <a:solidFill>
                  <a:prstClr val="black">
                    <a:tint val="75000"/>
                  </a:prstClr>
                </a:solidFill>
                <a:latin typeface="Arial" pitchFamily="34" charset="0"/>
              </a:rPr>
              <a:pPr>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1543528964"/>
      </p:ext>
    </p:extLst>
  </p:cSld>
  <p:clrMapOvr>
    <a:masterClrMapping/>
  </p:clrMapOvr>
  <p:transition>
    <p:random/>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127"/>
          <p:cNvSpPr>
            <a:spLocks noChangeArrowheads="1"/>
          </p:cNvSpPr>
          <p:nvPr/>
        </p:nvSpPr>
        <p:spPr bwMode="gray">
          <a:xfrm>
            <a:off x="0" y="0"/>
            <a:ext cx="9144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algn="l">
              <a:defRPr/>
            </a:pPr>
            <a:endParaRPr lang="en-US" sz="2000">
              <a:solidFill>
                <a:srgbClr val="080808"/>
              </a:solidFill>
              <a:latin typeface="Arial" pitchFamily="34" charset="0"/>
            </a:endParaRPr>
          </a:p>
        </p:txBody>
      </p:sp>
      <p:grpSp>
        <p:nvGrpSpPr>
          <p:cNvPr id="2" name="Group 15"/>
          <p:cNvGrpSpPr>
            <a:grpSpLocks/>
          </p:cNvGrpSpPr>
          <p:nvPr/>
        </p:nvGrpSpPr>
        <p:grpSpPr bwMode="auto">
          <a:xfrm>
            <a:off x="152400" y="381000"/>
            <a:ext cx="6838950" cy="3365500"/>
            <a:chOff x="664" y="1951"/>
            <a:chExt cx="4308" cy="2120"/>
          </a:xfrm>
        </p:grpSpPr>
        <p:sp>
          <p:nvSpPr>
            <p:cNvPr id="6"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2"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3"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4"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5"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6"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7"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8"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9"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0"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1"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2"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3"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4"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5"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6"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7"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8"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29"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0"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1"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2"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3"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4"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5"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6"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7"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8"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39"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0"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1"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2"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3"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4"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5"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6"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7"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8"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49"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0"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1"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2"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3"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4"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5"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6"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7"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8"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59"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0"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1"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2"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3"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4"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5"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6"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7"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8"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69"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0"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1"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2"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3"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4"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5"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6"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7"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8"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79"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0"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1"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2"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3"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4"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5"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6"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7"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8"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89"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0"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1"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2"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3"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4"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5"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6"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7"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8"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99"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0"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1"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2"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3"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4"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5"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6"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7"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8"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09"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0"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1"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2"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sp>
          <p:nvSpPr>
            <p:cNvPr id="113"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algn="l">
                <a:defRPr/>
              </a:pPr>
              <a:endParaRPr lang="en-US" sz="2000">
                <a:solidFill>
                  <a:srgbClr val="080808"/>
                </a:solidFill>
                <a:latin typeface="Arial" pitchFamily="34" charset="0"/>
              </a:endParaRPr>
            </a:p>
          </p:txBody>
        </p:sp>
      </p:grpSp>
      <p:pic>
        <p:nvPicPr>
          <p:cNvPr id="114" name="Picture 7" descr="artplus_nature_naturalcity42_a"/>
          <p:cNvPicPr>
            <a:picLocks noChangeAspect="1" noChangeArrowheads="1"/>
          </p:cNvPicPr>
          <p:nvPr/>
        </p:nvPicPr>
        <p:blipFill>
          <a:blip r:embed="rId3" cstate="print"/>
          <a:srcRect/>
          <a:stretch>
            <a:fillRect/>
          </a:stretch>
        </p:blipFill>
        <p:spPr bwMode="auto">
          <a:xfrm>
            <a:off x="4870450" y="3167063"/>
            <a:ext cx="4425950" cy="2989262"/>
          </a:xfrm>
          <a:prstGeom prst="rect">
            <a:avLst/>
          </a:prstGeom>
          <a:noFill/>
          <a:ln w="9525">
            <a:noFill/>
            <a:miter lim="800000"/>
            <a:headEnd/>
            <a:tailEnd/>
          </a:ln>
        </p:spPr>
      </p:pic>
      <p:pic>
        <p:nvPicPr>
          <p:cNvPr id="115" name="Picture 12" descr="artplus_nature_naturalcity42_i"/>
          <p:cNvPicPr>
            <a:picLocks noChangeAspect="1" noChangeArrowheads="1"/>
          </p:cNvPicPr>
          <p:nvPr/>
        </p:nvPicPr>
        <p:blipFill>
          <a:blip r:embed="rId4" cstate="print"/>
          <a:srcRect/>
          <a:stretch>
            <a:fillRect/>
          </a:stretch>
        </p:blipFill>
        <p:spPr bwMode="auto">
          <a:xfrm>
            <a:off x="6956425" y="3352800"/>
            <a:ext cx="1654175" cy="877888"/>
          </a:xfrm>
          <a:prstGeom prst="rect">
            <a:avLst/>
          </a:prstGeom>
          <a:noFill/>
          <a:ln w="9525">
            <a:noFill/>
            <a:miter lim="800000"/>
            <a:headEnd/>
            <a:tailEnd/>
          </a:ln>
        </p:spPr>
      </p:pic>
      <p:pic>
        <p:nvPicPr>
          <p:cNvPr id="116" name="Picture 10" descr="artplus_nature_naturalcity42_c"/>
          <p:cNvPicPr>
            <a:picLocks noChangeAspect="1" noChangeArrowheads="1"/>
          </p:cNvPicPr>
          <p:nvPr/>
        </p:nvPicPr>
        <p:blipFill>
          <a:blip r:embed="rId5" cstate="print"/>
          <a:srcRect/>
          <a:stretch>
            <a:fillRect/>
          </a:stretch>
        </p:blipFill>
        <p:spPr bwMode="auto">
          <a:xfrm>
            <a:off x="9296400" y="2895600"/>
            <a:ext cx="1112838" cy="866775"/>
          </a:xfrm>
          <a:prstGeom prst="rect">
            <a:avLst/>
          </a:prstGeom>
          <a:noFill/>
          <a:ln w="9525">
            <a:noFill/>
            <a:miter lim="800000"/>
            <a:headEnd/>
            <a:tailEnd/>
          </a:ln>
        </p:spPr>
      </p:pic>
      <p:pic>
        <p:nvPicPr>
          <p:cNvPr id="117" name="Picture 13" descr="artplus_nature_naturalcity42_f"/>
          <p:cNvPicPr>
            <a:picLocks noChangeAspect="1" noChangeArrowheads="1"/>
          </p:cNvPicPr>
          <p:nvPr/>
        </p:nvPicPr>
        <p:blipFill>
          <a:blip r:embed="rId6" cstate="print"/>
          <a:srcRect/>
          <a:stretch>
            <a:fillRect/>
          </a:stretch>
        </p:blipFill>
        <p:spPr bwMode="auto">
          <a:xfrm>
            <a:off x="4994275" y="4594225"/>
            <a:ext cx="4911725" cy="1882775"/>
          </a:xfrm>
          <a:prstGeom prst="rect">
            <a:avLst/>
          </a:prstGeom>
          <a:noFill/>
          <a:ln w="9525">
            <a:noFill/>
            <a:miter lim="800000"/>
            <a:headEnd/>
            <a:tailEnd/>
          </a:ln>
        </p:spPr>
      </p:pic>
      <p:sp>
        <p:nvSpPr>
          <p:cNvPr id="118" name="Text Box 126"/>
          <p:cNvSpPr txBox="1">
            <a:spLocks noChangeArrowheads="1"/>
          </p:cNvSpPr>
          <p:nvPr/>
        </p:nvSpPr>
        <p:spPr bwMode="auto">
          <a:xfrm>
            <a:off x="8007350" y="152400"/>
            <a:ext cx="984250" cy="396875"/>
          </a:xfrm>
          <a:prstGeom prst="rect">
            <a:avLst/>
          </a:prstGeom>
          <a:noFill/>
          <a:ln w="9525">
            <a:noFill/>
            <a:miter lim="800000"/>
            <a:headEnd/>
            <a:tailEnd/>
          </a:ln>
          <a:effectLst/>
        </p:spPr>
        <p:txBody>
          <a:bodyPr wrap="none">
            <a:spAutoFit/>
          </a:bodyPr>
          <a:lstStyle/>
          <a:p>
            <a:pPr algn="r">
              <a:defRPr/>
            </a:pPr>
            <a:r>
              <a:rPr lang="en-US" sz="2000" b="1">
                <a:solidFill>
                  <a:srgbClr val="000000"/>
                </a:solidFill>
                <a:latin typeface="Verdana" pitchFamily="34" charset="0"/>
              </a:rPr>
              <a:t>LOGO</a:t>
            </a:r>
          </a:p>
        </p:txBody>
      </p:sp>
      <p:pic>
        <p:nvPicPr>
          <p:cNvPr id="119" name="Picture 9" descr="artplus_nature_naturalcity42_b"/>
          <p:cNvPicPr>
            <a:picLocks noChangeAspect="1" noChangeArrowheads="1"/>
          </p:cNvPicPr>
          <p:nvPr/>
        </p:nvPicPr>
        <p:blipFill>
          <a:blip r:embed="rId7" cstate="print"/>
          <a:srcRect/>
          <a:stretch>
            <a:fillRect/>
          </a:stretch>
        </p:blipFill>
        <p:spPr bwMode="auto">
          <a:xfrm>
            <a:off x="5195888" y="3097213"/>
            <a:ext cx="2971800" cy="571500"/>
          </a:xfrm>
          <a:prstGeom prst="rect">
            <a:avLst/>
          </a:prstGeom>
          <a:noFill/>
          <a:ln w="9525">
            <a:noFill/>
            <a:miter lim="800000"/>
            <a:headEnd/>
            <a:tailEnd/>
          </a:ln>
        </p:spPr>
      </p:pic>
      <p:pic>
        <p:nvPicPr>
          <p:cNvPr id="120" name="Picture 8" descr="artplus_nature_naturalcity42_e"/>
          <p:cNvPicPr>
            <a:picLocks noChangeAspect="1" noChangeArrowheads="1"/>
          </p:cNvPicPr>
          <p:nvPr/>
        </p:nvPicPr>
        <p:blipFill>
          <a:blip r:embed="rId8" cstate="print"/>
          <a:srcRect/>
          <a:stretch>
            <a:fillRect/>
          </a:stretch>
        </p:blipFill>
        <p:spPr bwMode="auto">
          <a:xfrm>
            <a:off x="5943600" y="1993900"/>
            <a:ext cx="1546225" cy="1663700"/>
          </a:xfrm>
          <a:prstGeom prst="rect">
            <a:avLst/>
          </a:prstGeom>
          <a:noFill/>
          <a:ln w="9525">
            <a:noFill/>
            <a:miter lim="800000"/>
            <a:headEnd/>
            <a:tailEnd/>
          </a:ln>
        </p:spPr>
      </p:pic>
      <p:pic>
        <p:nvPicPr>
          <p:cNvPr id="121" name="Picture 11" descr="artplus_nature_naturalcity42_d"/>
          <p:cNvPicPr>
            <a:picLocks noChangeAspect="1" noChangeArrowheads="1"/>
          </p:cNvPicPr>
          <p:nvPr/>
        </p:nvPicPr>
        <p:blipFill>
          <a:blip r:embed="rId9" cstate="print"/>
          <a:srcRect/>
          <a:stretch>
            <a:fillRect/>
          </a:stretch>
        </p:blipFill>
        <p:spPr bwMode="auto">
          <a:xfrm>
            <a:off x="5626100" y="2862263"/>
            <a:ext cx="623888" cy="579437"/>
          </a:xfrm>
          <a:prstGeom prst="rect">
            <a:avLst/>
          </a:prstGeom>
          <a:noFill/>
          <a:ln w="9525">
            <a:noFill/>
            <a:miter lim="800000"/>
            <a:headEnd/>
            <a:tailEnd/>
          </a:ln>
        </p:spPr>
      </p:pic>
      <p:pic>
        <p:nvPicPr>
          <p:cNvPr id="122" name="Picture 128" descr="a1"/>
          <p:cNvPicPr>
            <a:picLocks noChangeAspect="1" noChangeArrowheads="1"/>
          </p:cNvPicPr>
          <p:nvPr userDrawn="1"/>
        </p:nvPicPr>
        <p:blipFill>
          <a:blip r:embed="rId10" cstate="print"/>
          <a:srcRect/>
          <a:stretch>
            <a:fillRect/>
          </a:stretch>
        </p:blipFill>
        <p:spPr bwMode="auto">
          <a:xfrm>
            <a:off x="9359900" y="95250"/>
            <a:ext cx="1803400" cy="2070100"/>
          </a:xfrm>
          <a:prstGeom prst="rect">
            <a:avLst/>
          </a:prstGeom>
          <a:noFill/>
          <a:ln w="9525">
            <a:noFill/>
            <a:miter lim="800000"/>
            <a:headEnd/>
            <a:tailEnd/>
          </a:ln>
        </p:spPr>
      </p:pic>
      <p:pic>
        <p:nvPicPr>
          <p:cNvPr id="123" name="Picture 129" descr="b_1"/>
          <p:cNvPicPr>
            <a:picLocks noChangeAspect="1" noChangeArrowheads="1"/>
          </p:cNvPicPr>
          <p:nvPr userDrawn="1"/>
        </p:nvPicPr>
        <p:blipFill>
          <a:blip r:embed="rId11" cstate="print"/>
          <a:srcRect/>
          <a:stretch>
            <a:fillRect/>
          </a:stretch>
        </p:blipFill>
        <p:spPr bwMode="auto">
          <a:xfrm>
            <a:off x="10204450" y="1968500"/>
            <a:ext cx="1079500" cy="469900"/>
          </a:xfrm>
          <a:prstGeom prst="rect">
            <a:avLst/>
          </a:prstGeom>
          <a:noFill/>
          <a:ln w="9525">
            <a:noFill/>
            <a:miter lim="800000"/>
            <a:headEnd/>
            <a:tailEnd/>
          </a:ln>
        </p:spPr>
      </p:pic>
      <p:sp>
        <p:nvSpPr>
          <p:cNvPr id="4098" name="Rectangle 2"/>
          <p:cNvSpPr>
            <a:spLocks noGrp="1" noChangeArrowheads="1"/>
          </p:cNvSpPr>
          <p:nvPr>
            <p:ph type="ctrTitle"/>
          </p:nvPr>
        </p:nvSpPr>
        <p:spPr>
          <a:xfrm>
            <a:off x="304800" y="4419600"/>
            <a:ext cx="6400800" cy="1143000"/>
          </a:xfrm>
        </p:spPr>
        <p:txBody>
          <a:bodyPr/>
          <a:lstStyle>
            <a:lvl1pPr algn="l">
              <a:defRPr sz="4300">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304800" y="5715000"/>
            <a:ext cx="6400800" cy="381000"/>
          </a:xfrm>
        </p:spPr>
        <p:txBody>
          <a:bodyPr/>
          <a:lstStyle>
            <a:lvl1pPr marL="0" indent="0">
              <a:buFont typeface="Wingdings" pitchFamily="2" charset="2"/>
              <a:buNone/>
              <a:defRPr sz="1800" b="1" i="1">
                <a:solidFill>
                  <a:schemeClr val="bg1"/>
                </a:solidFill>
              </a:defRPr>
            </a:lvl1pPr>
          </a:lstStyle>
          <a:p>
            <a:r>
              <a:rPr lang="en-US"/>
              <a:t>Click to edit Master subtitle style</a:t>
            </a:r>
          </a:p>
        </p:txBody>
      </p:sp>
      <p:sp>
        <p:nvSpPr>
          <p:cNvPr id="124" name="Rectangle 4"/>
          <p:cNvSpPr>
            <a:spLocks noGrp="1" noChangeArrowheads="1"/>
          </p:cNvSpPr>
          <p:nvPr>
            <p:ph type="dt" sz="half" idx="10"/>
          </p:nvPr>
        </p:nvSpPr>
        <p:spPr>
          <a:xfrm>
            <a:off x="304800" y="6477000"/>
            <a:ext cx="2133600" cy="168275"/>
          </a:xfrm>
        </p:spPr>
        <p:txBody>
          <a:bodyPr/>
          <a:lstStyle>
            <a:lvl1pPr>
              <a:defRPr/>
            </a:lvl1pPr>
          </a:lstStyle>
          <a:p>
            <a:pPr>
              <a:defRPr/>
            </a:pPr>
            <a:endParaRPr lang="en-US"/>
          </a:p>
        </p:txBody>
      </p:sp>
      <p:sp>
        <p:nvSpPr>
          <p:cNvPr id="125" name="Rectangle 5"/>
          <p:cNvSpPr>
            <a:spLocks noGrp="1" noChangeArrowheads="1"/>
          </p:cNvSpPr>
          <p:nvPr>
            <p:ph type="ftr" sz="quarter" idx="11"/>
          </p:nvPr>
        </p:nvSpPr>
        <p:spPr>
          <a:xfrm>
            <a:off x="6705600" y="6477000"/>
            <a:ext cx="2286000" cy="168275"/>
          </a:xfrm>
        </p:spPr>
        <p:txBody>
          <a:bodyPr/>
          <a:lstStyle>
            <a:lvl1pPr algn="r">
              <a:defRPr/>
            </a:lvl1pPr>
          </a:lstStyle>
          <a:p>
            <a:pPr>
              <a:defRPr/>
            </a:pPr>
            <a:endParaRPr lang="en-US"/>
          </a:p>
        </p:txBody>
      </p:sp>
      <p:sp>
        <p:nvSpPr>
          <p:cNvPr id="126" name="Rectangle 6"/>
          <p:cNvSpPr>
            <a:spLocks noGrp="1" noChangeArrowheads="1"/>
          </p:cNvSpPr>
          <p:nvPr>
            <p:ph type="sldNum" sz="quarter" idx="12"/>
          </p:nvPr>
        </p:nvSpPr>
        <p:spPr>
          <a:xfrm>
            <a:off x="3657600" y="6477000"/>
            <a:ext cx="2133600" cy="168275"/>
          </a:xfrm>
        </p:spPr>
        <p:txBody>
          <a:bodyPr/>
          <a:lstStyle>
            <a:lvl1pPr algn="ctr">
              <a:defRPr/>
            </a:lvl1pPr>
          </a:lstStyle>
          <a:p>
            <a:pPr>
              <a:defRPr/>
            </a:pPr>
            <a:fld id="{2B8F79E5-B105-436C-A3B1-7ECB0B9DDAC9}" type="slidenum">
              <a:rPr lang="en-US"/>
              <a:pPr>
                <a:defRPr/>
              </a:pPr>
              <a:t>‹#›</a:t>
            </a:fld>
            <a:endParaRPr lang="en-US"/>
          </a:p>
        </p:txBody>
      </p:sp>
    </p:spTree>
    <p:extLst>
      <p:ext uri="{BB962C8B-B14F-4D97-AF65-F5344CB8AC3E}">
        <p14:creationId xmlns:p14="http://schemas.microsoft.com/office/powerpoint/2010/main" val="29971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2000"/>
                                        <p:tgtEl>
                                          <p:spTgt spid="11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1000"/>
                                        <p:tgtEl>
                                          <p:spTgt spid="119"/>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wipe(down)">
                                      <p:cBhvr>
                                        <p:cTn id="18" dur="500"/>
                                        <p:tgtEl>
                                          <p:spTgt spid="121"/>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down)">
                                      <p:cBhvr>
                                        <p:cTn id="22" dur="500"/>
                                        <p:tgtEl>
                                          <p:spTgt spid="120"/>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116"/>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1000"/>
                                        <p:tgtEl>
                                          <p:spTgt spid="116"/>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wipe(down)">
                                      <p:cBhvr>
                                        <p:cTn id="32" dur="500"/>
                                        <p:tgtEl>
                                          <p:spTgt spid="115"/>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down)">
                                      <p:cBhvr>
                                        <p:cTn id="36" dur="1000"/>
                                        <p:tgtEl>
                                          <p:spTgt spid="117"/>
                                        </p:tgtEl>
                                      </p:cBhvr>
                                    </p:animEffect>
                                  </p:childTnLst>
                                </p:cTn>
                              </p:par>
                              <p:par>
                                <p:cTn id="37" presetID="10" presetClass="entr" presetSubtype="0" fill="hold" nodeType="withEffect">
                                  <p:stCondLst>
                                    <p:cond delay="8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childTnLst>
                                </p:cTn>
                              </p:par>
                            </p:childTnLst>
                          </p:cTn>
                        </p:par>
                        <p:par>
                          <p:cTn id="40" fill="hold">
                            <p:stCondLst>
                              <p:cond delay="93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122"/>
                                        </p:tgtEl>
                                        <p:attrNameLst>
                                          <p:attrName>ppt_x</p:attrName>
                                          <p:attrName>ppt_y</p:attrName>
                                        </p:attrNameLst>
                                      </p:cBhvr>
                                      <p:rCtr x="-47500" y="20200"/>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123"/>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1CD8F-AD10-4D76-9B59-005B7CD95B16}" type="slidenum">
              <a:rPr lang="en-US"/>
              <a:pPr>
                <a:defRPr/>
              </a:pPr>
              <a:t>‹#›</a:t>
            </a:fld>
            <a:endParaRPr lang="en-US"/>
          </a:p>
        </p:txBody>
      </p:sp>
    </p:spTree>
    <p:extLst>
      <p:ext uri="{BB962C8B-B14F-4D97-AF65-F5344CB8AC3E}">
        <p14:creationId xmlns:p14="http://schemas.microsoft.com/office/powerpoint/2010/main" val="324763556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0E4F6-8317-47BB-8BB0-F680467DA054}" type="slidenum">
              <a:rPr lang="en-US"/>
              <a:pPr>
                <a:defRPr/>
              </a:pPr>
              <a:t>‹#›</a:t>
            </a:fld>
            <a:endParaRPr lang="en-US"/>
          </a:p>
        </p:txBody>
      </p:sp>
    </p:spTree>
    <p:extLst>
      <p:ext uri="{BB962C8B-B14F-4D97-AF65-F5344CB8AC3E}">
        <p14:creationId xmlns:p14="http://schemas.microsoft.com/office/powerpoint/2010/main" val="3875786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6D95EE-F671-4F7D-A59F-4EFF8E6FD600}" type="slidenum">
              <a:rPr lang="en-US"/>
              <a:pPr>
                <a:defRPr/>
              </a:pPr>
              <a:t>‹#›</a:t>
            </a:fld>
            <a:endParaRPr lang="en-US"/>
          </a:p>
        </p:txBody>
      </p:sp>
    </p:spTree>
    <p:extLst>
      <p:ext uri="{BB962C8B-B14F-4D97-AF65-F5344CB8AC3E}">
        <p14:creationId xmlns:p14="http://schemas.microsoft.com/office/powerpoint/2010/main" val="16459754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670F90-6722-401E-ACE2-BCB18DD576DA}" type="slidenum">
              <a:rPr lang="en-US"/>
              <a:pPr>
                <a:defRPr/>
              </a:pPr>
              <a:t>‹#›</a:t>
            </a:fld>
            <a:endParaRPr lang="en-US"/>
          </a:p>
        </p:txBody>
      </p:sp>
    </p:spTree>
    <p:extLst>
      <p:ext uri="{BB962C8B-B14F-4D97-AF65-F5344CB8AC3E}">
        <p14:creationId xmlns:p14="http://schemas.microsoft.com/office/powerpoint/2010/main" val="32053432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630FB4-1FBE-4612-98F0-10583B279A9A}" type="slidenum">
              <a:rPr lang="en-US"/>
              <a:pPr>
                <a:defRPr/>
              </a:pPr>
              <a:t>‹#›</a:t>
            </a:fld>
            <a:endParaRPr lang="en-US"/>
          </a:p>
        </p:txBody>
      </p:sp>
    </p:spTree>
    <p:extLst>
      <p:ext uri="{BB962C8B-B14F-4D97-AF65-F5344CB8AC3E}">
        <p14:creationId xmlns:p14="http://schemas.microsoft.com/office/powerpoint/2010/main" val="17576413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825A2A-1676-4DA0-90F0-1AC504ABCDB1}" type="slidenum">
              <a:rPr lang="en-US"/>
              <a:pPr>
                <a:defRPr/>
              </a:pPr>
              <a:t>‹#›</a:t>
            </a:fld>
            <a:endParaRPr lang="en-US"/>
          </a:p>
        </p:txBody>
      </p:sp>
    </p:spTree>
    <p:extLst>
      <p:ext uri="{BB962C8B-B14F-4D97-AF65-F5344CB8AC3E}">
        <p14:creationId xmlns:p14="http://schemas.microsoft.com/office/powerpoint/2010/main" val="3896967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385CFE-434C-4CD5-B973-ACD3AD50F51A}" type="slidenum">
              <a:rPr lang="en-US"/>
              <a:pPr>
                <a:defRPr/>
              </a:pPr>
              <a:t>‹#›</a:t>
            </a:fld>
            <a:endParaRPr lang="en-US"/>
          </a:p>
        </p:txBody>
      </p:sp>
    </p:spTree>
    <p:extLst>
      <p:ext uri="{BB962C8B-B14F-4D97-AF65-F5344CB8AC3E}">
        <p14:creationId xmlns:p14="http://schemas.microsoft.com/office/powerpoint/2010/main" val="35421485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D8DB33-7D7F-4C9F-93BB-4943F68E6E8D}" type="slidenum">
              <a:rPr lang="en-US"/>
              <a:pPr>
                <a:defRPr/>
              </a:pPr>
              <a:t>‹#›</a:t>
            </a:fld>
            <a:endParaRPr lang="en-US"/>
          </a:p>
        </p:txBody>
      </p:sp>
    </p:spTree>
    <p:extLst>
      <p:ext uri="{BB962C8B-B14F-4D97-AF65-F5344CB8AC3E}">
        <p14:creationId xmlns:p14="http://schemas.microsoft.com/office/powerpoint/2010/main" val="38044003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07FB0-C4BD-456F-B856-6BD0743CE33C}" type="slidenum">
              <a:rPr lang="en-US"/>
              <a:pPr>
                <a:defRPr/>
              </a:pPr>
              <a:t>‹#›</a:t>
            </a:fld>
            <a:endParaRPr lang="en-US"/>
          </a:p>
        </p:txBody>
      </p:sp>
    </p:spTree>
    <p:extLst>
      <p:ext uri="{BB962C8B-B14F-4D97-AF65-F5344CB8AC3E}">
        <p14:creationId xmlns:p14="http://schemas.microsoft.com/office/powerpoint/2010/main" val="9903044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35E05-FBAC-4C97-9382-425750551028}" type="slidenum">
              <a:rPr lang="en-US"/>
              <a:pPr>
                <a:defRPr/>
              </a:pPr>
              <a:t>‹#›</a:t>
            </a:fld>
            <a:endParaRPr lang="en-US"/>
          </a:p>
        </p:txBody>
      </p:sp>
    </p:spTree>
    <p:extLst>
      <p:ext uri="{BB962C8B-B14F-4D97-AF65-F5344CB8AC3E}">
        <p14:creationId xmlns:p14="http://schemas.microsoft.com/office/powerpoint/2010/main" val="32720633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78730-A8FA-408F-931E-839516ADA392}" type="slidenum">
              <a:rPr lang="en-US"/>
              <a:pPr>
                <a:defRPr/>
              </a:pPr>
              <a:t>‹#›</a:t>
            </a:fld>
            <a:endParaRPr lang="en-US"/>
          </a:p>
        </p:txBody>
      </p:sp>
    </p:spTree>
    <p:extLst>
      <p:ext uri="{BB962C8B-B14F-4D97-AF65-F5344CB8AC3E}">
        <p14:creationId xmlns:p14="http://schemas.microsoft.com/office/powerpoint/2010/main" val="38548691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238895"/>
            <a:ext cx="7772400" cy="1470025"/>
          </a:xfrm>
        </p:spPr>
        <p:txBody>
          <a:bodyPr>
            <a:normAutofit/>
          </a:bodyPr>
          <a:lstStyle>
            <a:lvl1pPr>
              <a:defRPr sz="4000" b="1">
                <a:solidFill>
                  <a:schemeClr val="bg1"/>
                </a:solidFill>
                <a:effectLst>
                  <a:outerShdw blurRad="50800" dist="76200" dir="2700000" algn="tl" rotWithShape="0">
                    <a:prstClr val="black">
                      <a:alpha val="40000"/>
                    </a:prst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683568" y="314096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日期占位符 3"/>
          <p:cNvSpPr>
            <a:spLocks noGrp="1"/>
          </p:cNvSpPr>
          <p:nvPr>
            <p:ph type="dt" sz="half" idx="10"/>
          </p:nvPr>
        </p:nvSpPr>
        <p:spPr/>
        <p:txBody>
          <a:bodyPr/>
          <a:lstStyle/>
          <a:p>
            <a:fld id="{6AAEC89D-09BC-4405-9950-60D33A356D8A}"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A847EA-A0F8-42E4-AF47-D5B896815B8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3321227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fld id="{0E27EAD7-B105-474E-816F-D5DD54793677}"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13"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56053544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7EC284D7-DF90-4F8F-A6F8-5901E3CE84FE}"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7123800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日期占位符 2"/>
          <p:cNvSpPr>
            <a:spLocks noGrp="1"/>
          </p:cNvSpPr>
          <p:nvPr>
            <p:ph type="dt" sz="half" idx="10"/>
          </p:nvPr>
        </p:nvSpPr>
        <p:spPr>
          <a:xfrm>
            <a:off x="4716016" y="6453336"/>
            <a:ext cx="946448" cy="365125"/>
          </a:xfrm>
        </p:spPr>
        <p:txBody>
          <a:bodyPr/>
          <a:lstStyle/>
          <a:p>
            <a:fld id="{112F5A3F-8B63-463D-830A-105C088E40AF}"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10"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1"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2"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556087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1" name="日期占位符 2"/>
          <p:cNvSpPr>
            <a:spLocks noGrp="1"/>
          </p:cNvSpPr>
          <p:nvPr>
            <p:ph type="dt" sz="half" idx="10"/>
          </p:nvPr>
        </p:nvSpPr>
        <p:spPr>
          <a:xfrm>
            <a:off x="4716016" y="6453336"/>
            <a:ext cx="946448" cy="365125"/>
          </a:xfrm>
        </p:spPr>
        <p:txBody>
          <a:bodyPr/>
          <a:lstStyle/>
          <a:p>
            <a:fld id="{FEB8F554-A0EF-4886-A6F3-FDDCD048FBCD}"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12"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3"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4"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4117835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fld id="{F49C9D49-D909-4C4A-A3D9-5871E5EF312E}"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6"/>
            <a:ext cx="2895600" cy="365125"/>
          </a:xfr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11614467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日期占位符 2"/>
          <p:cNvSpPr>
            <a:spLocks noGrp="1"/>
          </p:cNvSpPr>
          <p:nvPr>
            <p:ph type="dt" sz="half" idx="10"/>
          </p:nvPr>
        </p:nvSpPr>
        <p:spPr>
          <a:xfrm>
            <a:off x="4716016" y="6453336"/>
            <a:ext cx="946448" cy="365125"/>
          </a:xfrm>
        </p:spPr>
        <p:txBody>
          <a:bodyPr/>
          <a:lstStyle/>
          <a:p>
            <a:fld id="{10250702-3ED6-408B-90AC-45269FD9748D}"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407795745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5BA380AC-1E06-40A3-9437-AC1EC2014C4B}"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9460442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zh-CN" altLang="en-US"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日期占位符 2"/>
          <p:cNvSpPr>
            <a:spLocks noGrp="1"/>
          </p:cNvSpPr>
          <p:nvPr>
            <p:ph type="dt" sz="half" idx="10"/>
          </p:nvPr>
        </p:nvSpPr>
        <p:spPr>
          <a:xfrm>
            <a:off x="4716016" y="6453336"/>
            <a:ext cx="946448" cy="365125"/>
          </a:xfrm>
        </p:spPr>
        <p:txBody>
          <a:bodyPr/>
          <a:lstStyle/>
          <a:p>
            <a:fld id="{6AD725AC-6A44-4170-A9D2-698107E80FD1}"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9"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0"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Tree>
    <p:extLst>
      <p:ext uri="{BB962C8B-B14F-4D97-AF65-F5344CB8AC3E}">
        <p14:creationId xmlns:p14="http://schemas.microsoft.com/office/powerpoint/2010/main" val="14512385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 name="日期占位符 2"/>
          <p:cNvSpPr>
            <a:spLocks noGrp="1"/>
          </p:cNvSpPr>
          <p:nvPr>
            <p:ph type="dt" sz="half" idx="10"/>
          </p:nvPr>
        </p:nvSpPr>
        <p:spPr>
          <a:xfrm>
            <a:off x="4716016" y="6453336"/>
            <a:ext cx="946448" cy="365125"/>
          </a:xfrm>
        </p:spPr>
        <p:txBody>
          <a:bodyPr/>
          <a:lstStyle/>
          <a:p>
            <a:fld id="{DE4BD897-A9F9-4ED8-91B0-ABFB2D332075}" type="datetime1">
              <a:rPr lang="zh-CN" altLang="en-US" smtClean="0">
                <a:solidFill>
                  <a:prstClr val="black">
                    <a:tint val="75000"/>
                  </a:prstClr>
                </a:solidFill>
              </a:rPr>
              <a:pPr/>
              <a:t>2016/10/20</a:t>
            </a:fld>
            <a:endParaRPr lang="zh-CN" altLang="en-US">
              <a:solidFill>
                <a:prstClr val="black">
                  <a:tint val="75000"/>
                </a:prstClr>
              </a:solidFill>
            </a:endParaRPr>
          </a:p>
        </p:txBody>
      </p:sp>
      <p:sp>
        <p:nvSpPr>
          <p:cNvPr id="11" name="页脚占位符 3"/>
          <p:cNvSpPr>
            <a:spLocks noGrp="1"/>
          </p:cNvSpPr>
          <p:nvPr>
            <p:ph type="ftr" sz="quarter" idx="11"/>
          </p:nvPr>
        </p:nvSpPr>
        <p:spPr>
          <a:xfrm>
            <a:off x="5724128" y="6453336"/>
            <a:ext cx="2895600" cy="365125"/>
          </a:xfrm>
        </p:spPr>
        <p:txBody>
          <a:bodyPr/>
          <a:lstStyle/>
          <a:p>
            <a:endParaRPr lang="zh-CN" altLang="en-US">
              <a:solidFill>
                <a:prstClr val="black">
                  <a:tint val="75000"/>
                </a:prstClr>
              </a:solidFill>
            </a:endParaRPr>
          </a:p>
        </p:txBody>
      </p:sp>
      <p:sp>
        <p:nvSpPr>
          <p:cNvPr id="12"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13"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val="21146300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6EF97FA5-94DB-459B-8E5D-031A45794050}" type="slidenum">
              <a:rPr lang="en-US">
                <a:solidFill>
                  <a:prstClr val="black">
                    <a:tint val="75000"/>
                  </a:prstClr>
                </a:solidFill>
                <a:latin typeface="Arial" pitchFamily="34" charset="0"/>
              </a:rPr>
              <a:pPr fontAlgn="base">
                <a:spcBef>
                  <a:spcPct val="0"/>
                </a:spcBef>
                <a:spcAft>
                  <a:spcPct val="0"/>
                </a:spcAft>
                <a:def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4208923825"/>
      </p:ext>
    </p:extLst>
  </p:cSld>
  <p:clrMapOvr>
    <a:masterClrMapping/>
  </p:clrMapOvr>
  <p:transition>
    <p:random/>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685800" y="2130425"/>
            <a:ext cx="7772400" cy="1470025"/>
          </a:xfrm>
        </p:spPr>
        <p:txBody>
          <a:bodyPr/>
          <a:lstStyle>
            <a:lvl1pPr>
              <a:defRPr/>
            </a:lvl1pPr>
          </a:lstStyle>
          <a:p>
            <a:pPr lvl="0"/>
            <a:r>
              <a:rPr lang="zh-CN" altLang="en-US" noProof="0" dirty="0" smtClean="0"/>
              <a:t>单击此处编辑母版标题样式</a:t>
            </a:r>
          </a:p>
        </p:txBody>
      </p:sp>
      <p:sp>
        <p:nvSpPr>
          <p:cNvPr id="692227"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zh-CN" altLang="en-US" noProof="0" smtClean="0"/>
              <a:t>单击此处编辑母版副标题样式</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4AA9A98-C114-4FEA-A164-A2599C0F231D}"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Tree>
    <p:extLst>
      <p:ext uri="{BB962C8B-B14F-4D97-AF65-F5344CB8AC3E}">
        <p14:creationId xmlns:p14="http://schemas.microsoft.com/office/powerpoint/2010/main" val="4211799277"/>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dirty="0"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E2C1661-1762-4AB0-B859-7B52ADBFF14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13139"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625887672"/>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F176A2A-98C6-401A-8086-A58C6387232A}"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535929057"/>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ECAF871-868E-498F-B6CE-4ED3996BDDDC}"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200472567"/>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7620000" y="304800"/>
            <a:ext cx="1231900" cy="457200"/>
          </a:xfrm>
          <a:prstGeom prst="rect">
            <a:avLst/>
          </a:prstGeom>
          <a:noFill/>
          <a:ln w="9525">
            <a:noFill/>
            <a:miter lim="800000"/>
            <a:headEnd/>
            <a:tailEnd/>
          </a:ln>
          <a:effectLst/>
        </p:spPr>
        <p:txBody>
          <a:bodyPr>
            <a:spAutoFit/>
          </a:bodyPr>
          <a:lstStyle/>
          <a:p>
            <a:pPr>
              <a:defRPr/>
            </a:pPr>
            <a:r>
              <a:rPr lang="en-US" sz="2400" b="1" i="1">
                <a:solidFill>
                  <a:srgbClr val="D9520F"/>
                </a:solidFill>
                <a:latin typeface="Arial" pitchFamily="34" charset="0"/>
              </a:rPr>
              <a:t>LOGO</a:t>
            </a:r>
          </a:p>
        </p:txBody>
      </p:sp>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t>Click to edit Master title style</a:t>
            </a:r>
          </a:p>
        </p:txBody>
      </p:sp>
      <p:sp>
        <p:nvSpPr>
          <p:cNvPr id="5" name="Rectangle 4"/>
          <p:cNvSpPr>
            <a:spLocks noGrp="1" noChangeArrowheads="1"/>
          </p:cNvSpPr>
          <p:nvPr>
            <p:ph type="dt" sz="half" idx="10"/>
          </p:nvPr>
        </p:nvSpPr>
        <p:spPr>
          <a:xfrm>
            <a:off x="457200" y="6477000"/>
            <a:ext cx="2133600" cy="244475"/>
          </a:xfrm>
        </p:spPr>
        <p:txBody>
          <a:bodyPr/>
          <a:lstStyle>
            <a:lvl1pPr>
              <a:defRPr>
                <a:solidFill>
                  <a:srgbClr val="FFFFFF"/>
                </a:solidFill>
              </a:defRPr>
            </a:lvl1pPr>
          </a:lstStyle>
          <a:p>
            <a:pPr>
              <a:defRPr/>
            </a:pPr>
            <a:endParaRPr lang="en-US"/>
          </a:p>
        </p:txBody>
      </p:sp>
      <p:sp>
        <p:nvSpPr>
          <p:cNvPr id="6" name="Rectangle 5"/>
          <p:cNvSpPr>
            <a:spLocks noGrp="1" noChangeArrowheads="1"/>
          </p:cNvSpPr>
          <p:nvPr>
            <p:ph type="ftr" sz="quarter" idx="11"/>
          </p:nvPr>
        </p:nvSpPr>
        <p:spPr>
          <a:xfrm>
            <a:off x="5867400" y="6477000"/>
            <a:ext cx="2895600" cy="244475"/>
          </a:xfrm>
        </p:spPr>
        <p:txBody>
          <a:bodyPr/>
          <a:lstStyle>
            <a:lvl1pPr>
              <a:defRPr b="0">
                <a:solidFill>
                  <a:srgbClr val="FFFFFF"/>
                </a:solidFill>
              </a:defRPr>
            </a:lvl1pPr>
          </a:lstStyle>
          <a:p>
            <a:pPr>
              <a:defRPr/>
            </a:pPr>
            <a:endParaRPr lang="en-US"/>
          </a:p>
        </p:txBody>
      </p:sp>
      <p:sp>
        <p:nvSpPr>
          <p:cNvPr id="7" name="Rectangle 6"/>
          <p:cNvSpPr>
            <a:spLocks noGrp="1" noChangeArrowheads="1"/>
          </p:cNvSpPr>
          <p:nvPr>
            <p:ph type="sldNum" sz="quarter" idx="12"/>
          </p:nvPr>
        </p:nvSpPr>
        <p:spPr>
          <a:xfrm>
            <a:off x="3429000" y="6477000"/>
            <a:ext cx="2133600" cy="244475"/>
          </a:xfrm>
        </p:spPr>
        <p:txBody>
          <a:bodyPr/>
          <a:lstStyle>
            <a:lvl1pPr>
              <a:defRPr>
                <a:solidFill>
                  <a:srgbClr val="FFFFFF"/>
                </a:solidFill>
              </a:defRPr>
            </a:lvl1pPr>
          </a:lstStyle>
          <a:p>
            <a:pPr>
              <a:defRPr/>
            </a:pPr>
            <a:fld id="{2FBC4CA7-CA4C-4D34-98C4-6EFD41894896}" type="slidenum">
              <a:rPr lang="en-US"/>
              <a:pPr>
                <a:defRPr/>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6" name="矩形 15"/>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7"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2"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Footer Placeholder 7"/>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4"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E3BDAF86-4973-43EC-A436-F2D3A2224EF5}"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7"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245762763"/>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矩形 1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3"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8" name="Date Placeholder 2"/>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9" name="Footer Placeholder 3"/>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Slide Number Placeholder 4"/>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394438A9-060F-4C04-B487-2D206E9BCEA2}"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3"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2377924836"/>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矩形 2"/>
          <p:cNvSpPr/>
          <p:nvPr userDrawn="1"/>
        </p:nvSpPr>
        <p:spPr bwMode="auto">
          <a:xfrm>
            <a:off x="-1" y="836613"/>
            <a:ext cx="9167373" cy="6021387"/>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11" name="矩形 10"/>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2"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5"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Date Placeholder 1"/>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8" name="Footer Placeholder 2"/>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9"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92BFD1D0-D9EE-4BD1-AFB4-47719F4C7C6F}"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2"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385583508"/>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7C88690D-0EC2-4073-B3A7-D600013EDF9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057607203"/>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F352427D-31AD-4E24-A472-BBC093802DAE}"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723055509"/>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08F99344-B523-4CC5-A3E1-139ABE405F60}"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3532985896"/>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3" name="矩形 12"/>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4"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7"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9"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0"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1"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C1CFBB3C-BA7C-4FEE-B95C-76C88FDE8E2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4"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208527247"/>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14" name="矩形 13"/>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8"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0" name="Date Placeholder 4"/>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1" name="Footer Placeholder 5"/>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2"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6D3E238D-AF6D-4EB8-B3A7-2BA1D54571E7}"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5"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522742565"/>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15" name="矩形 14"/>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6" name="Rectangle 7"/>
          <p:cNvSpPr>
            <a:spLocks noChangeArrowheads="1"/>
          </p:cNvSpPr>
          <p:nvPr/>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9"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11"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dirty="0">
              <a:solidFill>
                <a:srgbClr val="000000"/>
              </a:solidFill>
              <a:latin typeface="Times New Roman" pitchFamily="18" charset="0"/>
            </a:endParaRPr>
          </a:p>
        </p:txBody>
      </p:sp>
      <p:sp>
        <p:nvSpPr>
          <p:cNvPr id="12"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endParaRPr kumimoji="1" lang="en-US" altLang="zh-CN" sz="2400" b="1">
              <a:solidFill>
                <a:srgbClr val="000000"/>
              </a:solidFill>
              <a:latin typeface="Times New Roman" pitchFamily="18" charset="0"/>
            </a:endParaRPr>
          </a:p>
        </p:txBody>
      </p:sp>
      <p:sp>
        <p:nvSpPr>
          <p:cNvPr id="13" name="Slide Number Placeholder 7"/>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lgn="l" eaLnBrk="0" hangingPunct="0">
              <a:spcBef>
                <a:spcPct val="50000"/>
              </a:spcBef>
              <a:defRPr/>
            </a:pPr>
            <a:fld id="{A74FD96C-CE85-40FA-AB6A-6F7DF3436B7B}" type="slidenum">
              <a:rPr kumimoji="1" lang="zh-CN" altLang="en-US" sz="2400" b="1">
                <a:solidFill>
                  <a:srgbClr val="000000"/>
                </a:solidFill>
                <a:latin typeface="Times New Roman" pitchFamily="18" charset="0"/>
              </a:rPr>
              <a:pPr algn="l" eaLnBrk="0" hangingPunct="0">
                <a:spcBef>
                  <a:spcPct val="50000"/>
                </a:spcBef>
                <a:defRPr/>
              </a:pPr>
              <a:t>‹#›</a:t>
            </a:fld>
            <a:endParaRPr kumimoji="1" lang="en-US" altLang="zh-CN" sz="2400" b="1">
              <a:solidFill>
                <a:srgbClr val="000000"/>
              </a:solidFill>
              <a:latin typeface="Times New Roman" pitchFamily="18" charset="0"/>
            </a:endParaRPr>
          </a:p>
        </p:txBody>
      </p:sp>
      <p:sp>
        <p:nvSpPr>
          <p:cNvPr id="16"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2330781072"/>
      </p:ext>
    </p:extLst>
  </p:cSld>
  <p:clrMapOvr>
    <a:masterClrMapping/>
  </p:clrMapOvr>
  <mc:AlternateContent xmlns:mc="http://schemas.openxmlformats.org/markup-compatibility/2006" xmlns:p14="http://schemas.microsoft.com/office/powerpoint/2010/main">
    <mc:Choice Requires="p14">
      <p:transition p14:dur="0" advTm="9200"/>
    </mc:Choice>
    <mc:Fallback xmlns="">
      <p:transition advTm="92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091B1-3815-4AED-88B3-88B3F788A502}"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97DBF-5ED6-479F-9D21-D4119D9602C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9F2826-C5EB-49EB-A0C3-7D7C038402C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CFFF90-B78B-4BAE-B342-53A027EE583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D76C46-0271-46A9-B935-7FEBC0EB398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474A5F-570A-4870-AC81-51FCDC94C04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E7A769-C157-411D-9522-7E950B5266C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17FB7-11F1-4F34-B6B8-EC97C3DBA557}"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32D0A-9A31-4C59-BFFF-17543E58CC6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33400"/>
            <a:ext cx="19812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33400"/>
            <a:ext cx="57912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0758D1-0A1E-42B9-91FF-957D65D13AF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8486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A47D54-7C03-42A3-9D89-CE0ED5BE9E9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7.wm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6.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3.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3.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image" Target="../media/image15.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theme" Target="../theme/theme21.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3.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6" Type="http://schemas.openxmlformats.org/officeDocument/2006/relationships/image" Target="../media/image15.jpe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theme" Target="../theme/theme26.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28.xml"/><Relationship Id="rId18" Type="http://schemas.openxmlformats.org/officeDocument/2006/relationships/image" Target="../media/image20.png"/><Relationship Id="rId3" Type="http://schemas.openxmlformats.org/officeDocument/2006/relationships/slideLayout" Target="../slideLayouts/slideLayout315.xml"/><Relationship Id="rId21" Type="http://schemas.openxmlformats.org/officeDocument/2006/relationships/image" Target="../media/image23.png"/><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image" Target="../media/image19.png"/><Relationship Id="rId2" Type="http://schemas.openxmlformats.org/officeDocument/2006/relationships/slideLayout" Target="../slideLayouts/slideLayout31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slideLayout" Target="../slideLayouts/slideLayout322.xml"/><Relationship Id="rId19" Type="http://schemas.openxmlformats.org/officeDocument/2006/relationships/image" Target="../media/image21.png"/><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image" Target="../media/image6.jpeg"/><Relationship Id="rId22" Type="http://schemas.openxmlformats.org/officeDocument/2006/relationships/image" Target="../media/image24.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30.jpeg"/><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29.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image" Target="../media/image3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image" Target="../media/image15.jpeg"/><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 name="Rectangle 132" descr="베다소스3"/>
          <p:cNvSpPr>
            <a:spLocks noChangeArrowheads="1"/>
          </p:cNvSpPr>
          <p:nvPr/>
        </p:nvSpPr>
        <p:spPr bwMode="auto">
          <a:xfrm>
            <a:off x="-7938" y="-17463"/>
            <a:ext cx="9144001" cy="6858001"/>
          </a:xfrm>
          <a:prstGeom prst="rect">
            <a:avLst/>
          </a:prstGeom>
          <a:blipFill dpi="0" rotWithShape="1">
            <a:blip r:embed="rId14" cstate="print"/>
            <a:srcRect/>
            <a:tile tx="0" ty="0" sx="100000" sy="100000" flip="none" algn="tl"/>
          </a:blipFill>
          <a:ln w="9525">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3" name="Rectangle 133"/>
          <p:cNvSpPr>
            <a:spLocks noChangeArrowheads="1"/>
          </p:cNvSpPr>
          <p:nvPr/>
        </p:nvSpPr>
        <p:spPr bwMode="auto">
          <a:xfrm>
            <a:off x="-28575" y="1543050"/>
            <a:ext cx="9180513" cy="3197225"/>
          </a:xfrm>
          <a:prstGeom prst="rect">
            <a:avLst/>
          </a:prstGeom>
          <a:solidFill>
            <a:srgbClr val="C0C0C0"/>
          </a:solid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4" name="Freeform 134"/>
          <p:cNvSpPr>
            <a:spLocks/>
          </p:cNvSpPr>
          <p:nvPr/>
        </p:nvSpPr>
        <p:spPr bwMode="auto">
          <a:xfrm>
            <a:off x="-19050" y="2247900"/>
            <a:ext cx="8401050" cy="2492375"/>
          </a:xfrm>
          <a:custGeom>
            <a:avLst/>
            <a:gdLst/>
            <a:ahLst/>
            <a:cxnLst>
              <a:cxn ang="0">
                <a:pos x="0" y="0"/>
              </a:cxn>
              <a:cxn ang="0">
                <a:pos x="6" y="768"/>
              </a:cxn>
              <a:cxn ang="0">
                <a:pos x="642" y="1518"/>
              </a:cxn>
              <a:cxn ang="0">
                <a:pos x="5292" y="1518"/>
              </a:cxn>
              <a:cxn ang="0">
                <a:pos x="4565" y="258"/>
              </a:cxn>
              <a:cxn ang="0">
                <a:pos x="2940" y="258"/>
              </a:cxn>
              <a:cxn ang="0">
                <a:pos x="2688" y="6"/>
              </a:cxn>
              <a:cxn ang="0">
                <a:pos x="0" y="0"/>
              </a:cxn>
            </a:cxnLst>
            <a:rect l="0" t="0" r="r" b="b"/>
            <a:pathLst>
              <a:path w="5292" h="1518">
                <a:moveTo>
                  <a:pt x="0" y="0"/>
                </a:moveTo>
                <a:lnTo>
                  <a:pt x="6" y="768"/>
                </a:lnTo>
                <a:lnTo>
                  <a:pt x="642" y="1518"/>
                </a:lnTo>
                <a:lnTo>
                  <a:pt x="5292" y="1518"/>
                </a:lnTo>
                <a:lnTo>
                  <a:pt x="4565" y="258"/>
                </a:lnTo>
                <a:lnTo>
                  <a:pt x="2940" y="258"/>
                </a:lnTo>
                <a:lnTo>
                  <a:pt x="2688" y="6"/>
                </a:lnTo>
                <a:lnTo>
                  <a:pt x="0" y="0"/>
                </a:lnTo>
                <a:close/>
              </a:path>
            </a:pathLst>
          </a:custGeom>
          <a:solidFill>
            <a:srgbClr val="5F5F5F"/>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5" name="Freeform 135"/>
          <p:cNvSpPr>
            <a:spLocks/>
          </p:cNvSpPr>
          <p:nvPr/>
        </p:nvSpPr>
        <p:spPr bwMode="auto">
          <a:xfrm>
            <a:off x="-19050" y="2333625"/>
            <a:ext cx="9163050" cy="2305050"/>
          </a:xfrm>
          <a:custGeom>
            <a:avLst/>
            <a:gdLst/>
            <a:ahLst/>
            <a:cxnLst>
              <a:cxn ang="0">
                <a:pos x="1" y="162"/>
              </a:cxn>
              <a:cxn ang="0">
                <a:pos x="2994" y="162"/>
              </a:cxn>
              <a:cxn ang="0">
                <a:pos x="3115" y="0"/>
              </a:cxn>
              <a:cxn ang="0">
                <a:pos x="5783" y="0"/>
              </a:cxn>
              <a:cxn ang="0">
                <a:pos x="5783" y="1350"/>
              </a:cxn>
              <a:cxn ang="0">
                <a:pos x="3844" y="1350"/>
              </a:cxn>
              <a:cxn ang="0">
                <a:pos x="3741" y="1452"/>
              </a:cxn>
              <a:cxn ang="0">
                <a:pos x="1784" y="1452"/>
              </a:cxn>
              <a:cxn ang="0">
                <a:pos x="1537" y="1206"/>
              </a:cxn>
              <a:cxn ang="0">
                <a:pos x="0" y="1210"/>
              </a:cxn>
              <a:cxn ang="0">
                <a:pos x="1" y="162"/>
              </a:cxn>
            </a:cxnLst>
            <a:rect l="0" t="0" r="r" b="b"/>
            <a:pathLst>
              <a:path w="5783" h="1452">
                <a:moveTo>
                  <a:pt x="1" y="162"/>
                </a:moveTo>
                <a:lnTo>
                  <a:pt x="2994" y="162"/>
                </a:lnTo>
                <a:lnTo>
                  <a:pt x="3115" y="0"/>
                </a:lnTo>
                <a:lnTo>
                  <a:pt x="5783" y="0"/>
                </a:lnTo>
                <a:lnTo>
                  <a:pt x="5783" y="1350"/>
                </a:lnTo>
                <a:lnTo>
                  <a:pt x="3844" y="1350"/>
                </a:lnTo>
                <a:lnTo>
                  <a:pt x="3741" y="1452"/>
                </a:lnTo>
                <a:lnTo>
                  <a:pt x="1784" y="1452"/>
                </a:lnTo>
                <a:lnTo>
                  <a:pt x="1537" y="1206"/>
                </a:lnTo>
                <a:lnTo>
                  <a:pt x="0" y="1210"/>
                </a:lnTo>
                <a:lnTo>
                  <a:pt x="1" y="162"/>
                </a:lnTo>
                <a:close/>
              </a:path>
            </a:pathLst>
          </a:custGeom>
          <a:solidFill>
            <a:srgbClr val="0099CC"/>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6" name="Freeform 136"/>
          <p:cNvSpPr>
            <a:spLocks/>
          </p:cNvSpPr>
          <p:nvPr/>
        </p:nvSpPr>
        <p:spPr bwMode="auto">
          <a:xfrm>
            <a:off x="1390650" y="4733925"/>
            <a:ext cx="7753350" cy="771525"/>
          </a:xfrm>
          <a:custGeom>
            <a:avLst/>
            <a:gdLst/>
            <a:ahLst/>
            <a:cxnLst>
              <a:cxn ang="0">
                <a:pos x="0" y="6"/>
              </a:cxn>
              <a:cxn ang="0">
                <a:pos x="0" y="294"/>
              </a:cxn>
              <a:cxn ang="0">
                <a:pos x="132" y="300"/>
              </a:cxn>
              <a:cxn ang="0">
                <a:pos x="335" y="480"/>
              </a:cxn>
              <a:cxn ang="0">
                <a:pos x="1927" y="486"/>
              </a:cxn>
              <a:cxn ang="0">
                <a:pos x="3693" y="288"/>
              </a:cxn>
              <a:cxn ang="0">
                <a:pos x="4878" y="268"/>
              </a:cxn>
              <a:cxn ang="0">
                <a:pos x="4884" y="0"/>
              </a:cxn>
              <a:cxn ang="0">
                <a:pos x="0" y="6"/>
              </a:cxn>
            </a:cxnLst>
            <a:rect l="0" t="0" r="r" b="b"/>
            <a:pathLst>
              <a:path w="4884" h="486">
                <a:moveTo>
                  <a:pt x="0" y="6"/>
                </a:moveTo>
                <a:lnTo>
                  <a:pt x="0" y="294"/>
                </a:lnTo>
                <a:lnTo>
                  <a:pt x="132" y="300"/>
                </a:lnTo>
                <a:lnTo>
                  <a:pt x="335" y="480"/>
                </a:lnTo>
                <a:lnTo>
                  <a:pt x="1927" y="486"/>
                </a:lnTo>
                <a:lnTo>
                  <a:pt x="3693" y="288"/>
                </a:lnTo>
                <a:lnTo>
                  <a:pt x="4878" y="268"/>
                </a:lnTo>
                <a:lnTo>
                  <a:pt x="4884" y="0"/>
                </a:lnTo>
                <a:lnTo>
                  <a:pt x="0" y="6"/>
                </a:lnTo>
                <a:close/>
              </a:path>
            </a:pathLst>
          </a:custGeom>
          <a:solidFill>
            <a:srgbClr val="C0C0C0"/>
          </a:solidFill>
          <a:ln w="9525" cap="flat" cmpd="sng">
            <a:noFill/>
            <a:prstDash val="solid"/>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7" name="Rectangle 137" descr="좁은 수평선"/>
          <p:cNvSpPr>
            <a:spLocks noChangeArrowheads="1"/>
          </p:cNvSpPr>
          <p:nvPr/>
        </p:nvSpPr>
        <p:spPr bwMode="auto">
          <a:xfrm>
            <a:off x="-26988" y="1931988"/>
            <a:ext cx="9170988" cy="863600"/>
          </a:xfrm>
          <a:prstGeom prst="rect">
            <a:avLst/>
          </a:prstGeom>
          <a:pattFill prst="narHorz">
            <a:fgClr>
              <a:srgbClr val="000000">
                <a:alpha val="50000"/>
              </a:srgbClr>
            </a:fgClr>
            <a:bgClr>
              <a:srgbClr val="FFFFFF">
                <a:alpha val="5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8" name="Rectangle 138" descr="밝은 상향 대각선"/>
          <p:cNvSpPr>
            <a:spLocks noChangeArrowheads="1"/>
          </p:cNvSpPr>
          <p:nvPr/>
        </p:nvSpPr>
        <p:spPr bwMode="auto">
          <a:xfrm>
            <a:off x="-26988" y="3732213"/>
            <a:ext cx="9170988" cy="633412"/>
          </a:xfrm>
          <a:prstGeom prst="rect">
            <a:avLst/>
          </a:prstGeom>
          <a:pattFill prst="ltUpDiag">
            <a:fgClr>
              <a:srgbClr val="000000">
                <a:alpha val="30000"/>
              </a:srgbClr>
            </a:fgClr>
            <a:bgClr>
              <a:srgbClr val="FFFFFF">
                <a:alpha val="30000"/>
              </a:srgbClr>
            </a:bgClr>
          </a:pattFill>
          <a:ln w="9525" algn="ctr">
            <a:noFill/>
            <a:miter lim="800000"/>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19" name="Line 139"/>
          <p:cNvSpPr>
            <a:spLocks noChangeShapeType="1"/>
          </p:cNvSpPr>
          <p:nvPr/>
        </p:nvSpPr>
        <p:spPr bwMode="auto">
          <a:xfrm>
            <a:off x="0" y="3516313"/>
            <a:ext cx="9144000" cy="0"/>
          </a:xfrm>
          <a:prstGeom prst="line">
            <a:avLst/>
          </a:prstGeom>
          <a:noFill/>
          <a:ln w="9525">
            <a:solidFill>
              <a:srgbClr val="FFFFFF">
                <a:alpha val="60001"/>
              </a:srgbClr>
            </a:solidFill>
            <a:prstDash val="dash"/>
            <a:round/>
            <a:headEnd/>
            <a:tailEnd/>
          </a:ln>
          <a:effectLst/>
        </p:spPr>
        <p:txBody>
          <a:bodyPr/>
          <a:lstStyle/>
          <a:p>
            <a:pPr algn="l" latinLnBrk="1">
              <a:defRPr/>
            </a:pPr>
            <a:endParaRPr kumimoji="1" lang="zh-CN" altLang="en-US">
              <a:latin typeface="굴림" pitchFamily="50" charset="-127"/>
              <a:ea typeface="굴림" pitchFamily="50" charset="-127"/>
            </a:endParaRPr>
          </a:p>
        </p:txBody>
      </p:sp>
      <p:grpSp>
        <p:nvGrpSpPr>
          <p:cNvPr id="23562" name="Group 140"/>
          <p:cNvGrpSpPr>
            <a:grpSpLocks/>
          </p:cNvGrpSpPr>
          <p:nvPr/>
        </p:nvGrpSpPr>
        <p:grpSpPr bwMode="auto">
          <a:xfrm>
            <a:off x="95250" y="1674813"/>
            <a:ext cx="8897938" cy="525462"/>
            <a:chOff x="60" y="1091"/>
            <a:chExt cx="5605" cy="331"/>
          </a:xfrm>
        </p:grpSpPr>
        <p:grpSp>
          <p:nvGrpSpPr>
            <p:cNvPr id="23565" name="Group 141"/>
            <p:cNvGrpSpPr>
              <a:grpSpLocks/>
            </p:cNvGrpSpPr>
            <p:nvPr/>
          </p:nvGrpSpPr>
          <p:grpSpPr bwMode="auto">
            <a:xfrm>
              <a:off x="60" y="1272"/>
              <a:ext cx="5590" cy="150"/>
              <a:chOff x="42" y="1254"/>
              <a:chExt cx="5820" cy="156"/>
            </a:xfrm>
          </p:grpSpPr>
          <p:sp>
            <p:nvSpPr>
              <p:cNvPr id="42" name="Oval 142"/>
              <p:cNvSpPr>
                <a:spLocks noChangeArrowheads="1"/>
              </p:cNvSpPr>
              <p:nvPr/>
            </p:nvSpPr>
            <p:spPr bwMode="auto">
              <a:xfrm>
                <a:off x="4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3" name="Oval 143"/>
              <p:cNvSpPr>
                <a:spLocks noChangeArrowheads="1"/>
              </p:cNvSpPr>
              <p:nvPr/>
            </p:nvSpPr>
            <p:spPr bwMode="auto">
              <a:xfrm>
                <a:off x="21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4" name="Oval 144"/>
              <p:cNvSpPr>
                <a:spLocks noChangeArrowheads="1"/>
              </p:cNvSpPr>
              <p:nvPr/>
            </p:nvSpPr>
            <p:spPr bwMode="auto">
              <a:xfrm>
                <a:off x="39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5" name="Oval 145"/>
              <p:cNvSpPr>
                <a:spLocks noChangeArrowheads="1"/>
              </p:cNvSpPr>
              <p:nvPr/>
            </p:nvSpPr>
            <p:spPr bwMode="auto">
              <a:xfrm>
                <a:off x="57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6" name="Oval 146"/>
              <p:cNvSpPr>
                <a:spLocks noChangeArrowheads="1"/>
              </p:cNvSpPr>
              <p:nvPr/>
            </p:nvSpPr>
            <p:spPr bwMode="auto">
              <a:xfrm>
                <a:off x="75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7" name="Oval 147"/>
              <p:cNvSpPr>
                <a:spLocks noChangeArrowheads="1"/>
              </p:cNvSpPr>
              <p:nvPr/>
            </p:nvSpPr>
            <p:spPr bwMode="auto">
              <a:xfrm>
                <a:off x="92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8" name="Oval 148"/>
              <p:cNvSpPr>
                <a:spLocks noChangeArrowheads="1"/>
              </p:cNvSpPr>
              <p:nvPr/>
            </p:nvSpPr>
            <p:spPr bwMode="auto">
              <a:xfrm>
                <a:off x="110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9" name="Oval 149"/>
              <p:cNvSpPr>
                <a:spLocks noChangeArrowheads="1"/>
              </p:cNvSpPr>
              <p:nvPr/>
            </p:nvSpPr>
            <p:spPr bwMode="auto">
              <a:xfrm>
                <a:off x="128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0" name="Oval 150"/>
              <p:cNvSpPr>
                <a:spLocks noChangeArrowheads="1"/>
              </p:cNvSpPr>
              <p:nvPr/>
            </p:nvSpPr>
            <p:spPr bwMode="auto">
              <a:xfrm>
                <a:off x="145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1" name="Oval 151"/>
              <p:cNvSpPr>
                <a:spLocks noChangeArrowheads="1"/>
              </p:cNvSpPr>
              <p:nvPr/>
            </p:nvSpPr>
            <p:spPr bwMode="auto">
              <a:xfrm>
                <a:off x="163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2" name="Oval 152"/>
              <p:cNvSpPr>
                <a:spLocks noChangeArrowheads="1"/>
              </p:cNvSpPr>
              <p:nvPr/>
            </p:nvSpPr>
            <p:spPr bwMode="auto">
              <a:xfrm>
                <a:off x="181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3" name="Oval 153"/>
              <p:cNvSpPr>
                <a:spLocks noChangeArrowheads="1"/>
              </p:cNvSpPr>
              <p:nvPr/>
            </p:nvSpPr>
            <p:spPr bwMode="auto">
              <a:xfrm>
                <a:off x="198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4" name="Oval 154"/>
              <p:cNvSpPr>
                <a:spLocks noChangeArrowheads="1"/>
              </p:cNvSpPr>
              <p:nvPr/>
            </p:nvSpPr>
            <p:spPr bwMode="auto">
              <a:xfrm>
                <a:off x="216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5" name="Oval 155"/>
              <p:cNvSpPr>
                <a:spLocks noChangeArrowheads="1"/>
              </p:cNvSpPr>
              <p:nvPr/>
            </p:nvSpPr>
            <p:spPr bwMode="auto">
              <a:xfrm>
                <a:off x="234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6" name="Oval 156"/>
              <p:cNvSpPr>
                <a:spLocks noChangeArrowheads="1"/>
              </p:cNvSpPr>
              <p:nvPr/>
            </p:nvSpPr>
            <p:spPr bwMode="auto">
              <a:xfrm>
                <a:off x="252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7" name="Oval 157"/>
              <p:cNvSpPr>
                <a:spLocks noChangeArrowheads="1"/>
              </p:cNvSpPr>
              <p:nvPr/>
            </p:nvSpPr>
            <p:spPr bwMode="auto">
              <a:xfrm>
                <a:off x="269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8" name="Oval 158"/>
              <p:cNvSpPr>
                <a:spLocks noChangeArrowheads="1"/>
              </p:cNvSpPr>
              <p:nvPr/>
            </p:nvSpPr>
            <p:spPr bwMode="auto">
              <a:xfrm>
                <a:off x="287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59" name="Oval 159"/>
              <p:cNvSpPr>
                <a:spLocks noChangeArrowheads="1"/>
              </p:cNvSpPr>
              <p:nvPr/>
            </p:nvSpPr>
            <p:spPr bwMode="auto">
              <a:xfrm>
                <a:off x="305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0" name="Oval 160"/>
              <p:cNvSpPr>
                <a:spLocks noChangeArrowheads="1"/>
              </p:cNvSpPr>
              <p:nvPr/>
            </p:nvSpPr>
            <p:spPr bwMode="auto">
              <a:xfrm>
                <a:off x="322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1" name="Oval 161"/>
              <p:cNvSpPr>
                <a:spLocks noChangeArrowheads="1"/>
              </p:cNvSpPr>
              <p:nvPr/>
            </p:nvSpPr>
            <p:spPr bwMode="auto">
              <a:xfrm>
                <a:off x="340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2" name="Oval 162"/>
              <p:cNvSpPr>
                <a:spLocks noChangeArrowheads="1"/>
              </p:cNvSpPr>
              <p:nvPr/>
            </p:nvSpPr>
            <p:spPr bwMode="auto">
              <a:xfrm>
                <a:off x="358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3" name="Oval 163"/>
              <p:cNvSpPr>
                <a:spLocks noChangeArrowheads="1"/>
              </p:cNvSpPr>
              <p:nvPr/>
            </p:nvSpPr>
            <p:spPr bwMode="auto">
              <a:xfrm>
                <a:off x="375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4" name="Oval 164"/>
              <p:cNvSpPr>
                <a:spLocks noChangeArrowheads="1"/>
              </p:cNvSpPr>
              <p:nvPr/>
            </p:nvSpPr>
            <p:spPr bwMode="auto">
              <a:xfrm>
                <a:off x="393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5" name="Oval 165"/>
              <p:cNvSpPr>
                <a:spLocks noChangeArrowheads="1"/>
              </p:cNvSpPr>
              <p:nvPr/>
            </p:nvSpPr>
            <p:spPr bwMode="auto">
              <a:xfrm>
                <a:off x="4113"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6" name="Oval 166"/>
              <p:cNvSpPr>
                <a:spLocks noChangeArrowheads="1"/>
              </p:cNvSpPr>
              <p:nvPr/>
            </p:nvSpPr>
            <p:spPr bwMode="auto">
              <a:xfrm>
                <a:off x="4290"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7" name="Oval 167"/>
              <p:cNvSpPr>
                <a:spLocks noChangeArrowheads="1"/>
              </p:cNvSpPr>
              <p:nvPr/>
            </p:nvSpPr>
            <p:spPr bwMode="auto">
              <a:xfrm>
                <a:off x="4467"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8" name="Oval 168"/>
              <p:cNvSpPr>
                <a:spLocks noChangeArrowheads="1"/>
              </p:cNvSpPr>
              <p:nvPr/>
            </p:nvSpPr>
            <p:spPr bwMode="auto">
              <a:xfrm>
                <a:off x="4644"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69" name="Oval 169"/>
              <p:cNvSpPr>
                <a:spLocks noChangeArrowheads="1"/>
              </p:cNvSpPr>
              <p:nvPr/>
            </p:nvSpPr>
            <p:spPr bwMode="auto">
              <a:xfrm>
                <a:off x="4821"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0" name="Oval 170"/>
              <p:cNvSpPr>
                <a:spLocks noChangeArrowheads="1"/>
              </p:cNvSpPr>
              <p:nvPr/>
            </p:nvSpPr>
            <p:spPr bwMode="auto">
              <a:xfrm>
                <a:off x="4998"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1" name="Oval 171"/>
              <p:cNvSpPr>
                <a:spLocks noChangeArrowheads="1"/>
              </p:cNvSpPr>
              <p:nvPr/>
            </p:nvSpPr>
            <p:spPr bwMode="auto">
              <a:xfrm>
                <a:off x="5175"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2" name="Oval 172"/>
              <p:cNvSpPr>
                <a:spLocks noChangeArrowheads="1"/>
              </p:cNvSpPr>
              <p:nvPr/>
            </p:nvSpPr>
            <p:spPr bwMode="auto">
              <a:xfrm>
                <a:off x="5352"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3" name="Oval 173"/>
              <p:cNvSpPr>
                <a:spLocks noChangeArrowheads="1"/>
              </p:cNvSpPr>
              <p:nvPr/>
            </p:nvSpPr>
            <p:spPr bwMode="auto">
              <a:xfrm>
                <a:off x="5529"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74" name="Oval 174"/>
              <p:cNvSpPr>
                <a:spLocks noChangeArrowheads="1"/>
              </p:cNvSpPr>
              <p:nvPr/>
            </p:nvSpPr>
            <p:spPr bwMode="auto">
              <a:xfrm>
                <a:off x="5706" y="1254"/>
                <a:ext cx="156" cy="156"/>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22" name="Oval 175"/>
            <p:cNvSpPr>
              <a:spLocks noChangeArrowheads="1"/>
            </p:cNvSpPr>
            <p:nvPr/>
          </p:nvSpPr>
          <p:spPr bwMode="auto">
            <a:xfrm>
              <a:off x="73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3" name="Oval 176"/>
            <p:cNvSpPr>
              <a:spLocks noChangeArrowheads="1"/>
            </p:cNvSpPr>
            <p:nvPr/>
          </p:nvSpPr>
          <p:spPr bwMode="auto">
            <a:xfrm>
              <a:off x="90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4" name="Oval 177"/>
            <p:cNvSpPr>
              <a:spLocks noChangeArrowheads="1"/>
            </p:cNvSpPr>
            <p:nvPr/>
          </p:nvSpPr>
          <p:spPr bwMode="auto">
            <a:xfrm>
              <a:off x="107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5" name="Oval 178"/>
            <p:cNvSpPr>
              <a:spLocks noChangeArrowheads="1"/>
            </p:cNvSpPr>
            <p:nvPr/>
          </p:nvSpPr>
          <p:spPr bwMode="auto">
            <a:xfrm>
              <a:off x="125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6" name="Oval 179"/>
            <p:cNvSpPr>
              <a:spLocks noChangeArrowheads="1"/>
            </p:cNvSpPr>
            <p:nvPr/>
          </p:nvSpPr>
          <p:spPr bwMode="auto">
            <a:xfrm>
              <a:off x="1422"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7" name="Oval 180"/>
            <p:cNvSpPr>
              <a:spLocks noChangeArrowheads="1"/>
            </p:cNvSpPr>
            <p:nvPr/>
          </p:nvSpPr>
          <p:spPr bwMode="auto">
            <a:xfrm>
              <a:off x="159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8" name="Oval 181"/>
            <p:cNvSpPr>
              <a:spLocks noChangeArrowheads="1"/>
            </p:cNvSpPr>
            <p:nvPr/>
          </p:nvSpPr>
          <p:spPr bwMode="auto">
            <a:xfrm>
              <a:off x="176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29" name="Oval 182"/>
            <p:cNvSpPr>
              <a:spLocks noChangeArrowheads="1"/>
            </p:cNvSpPr>
            <p:nvPr/>
          </p:nvSpPr>
          <p:spPr bwMode="auto">
            <a:xfrm>
              <a:off x="2445"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0" name="Oval 183"/>
            <p:cNvSpPr>
              <a:spLocks noChangeArrowheads="1"/>
            </p:cNvSpPr>
            <p:nvPr/>
          </p:nvSpPr>
          <p:spPr bwMode="auto">
            <a:xfrm>
              <a:off x="2615"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1" name="Oval 184"/>
            <p:cNvSpPr>
              <a:spLocks noChangeArrowheads="1"/>
            </p:cNvSpPr>
            <p:nvPr/>
          </p:nvSpPr>
          <p:spPr bwMode="auto">
            <a:xfrm>
              <a:off x="2786"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2" name="Oval 185"/>
            <p:cNvSpPr>
              <a:spLocks noChangeArrowheads="1"/>
            </p:cNvSpPr>
            <p:nvPr/>
          </p:nvSpPr>
          <p:spPr bwMode="auto">
            <a:xfrm>
              <a:off x="2956"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3" name="Oval 186"/>
            <p:cNvSpPr>
              <a:spLocks noChangeArrowheads="1"/>
            </p:cNvSpPr>
            <p:nvPr/>
          </p:nvSpPr>
          <p:spPr bwMode="auto">
            <a:xfrm>
              <a:off x="346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4" name="Oval 187"/>
            <p:cNvSpPr>
              <a:spLocks noChangeArrowheads="1"/>
            </p:cNvSpPr>
            <p:nvPr/>
          </p:nvSpPr>
          <p:spPr bwMode="auto">
            <a:xfrm>
              <a:off x="3638"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5" name="Oval 188"/>
            <p:cNvSpPr>
              <a:spLocks noChangeArrowheads="1"/>
            </p:cNvSpPr>
            <p:nvPr/>
          </p:nvSpPr>
          <p:spPr bwMode="auto">
            <a:xfrm>
              <a:off x="380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6" name="Oval 189"/>
            <p:cNvSpPr>
              <a:spLocks noChangeArrowheads="1"/>
            </p:cNvSpPr>
            <p:nvPr/>
          </p:nvSpPr>
          <p:spPr bwMode="auto">
            <a:xfrm>
              <a:off x="3979"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7" name="Oval 190"/>
            <p:cNvSpPr>
              <a:spLocks noChangeArrowheads="1"/>
            </p:cNvSpPr>
            <p:nvPr/>
          </p:nvSpPr>
          <p:spPr bwMode="auto">
            <a:xfrm>
              <a:off x="4150"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8" name="Oval 191"/>
            <p:cNvSpPr>
              <a:spLocks noChangeArrowheads="1"/>
            </p:cNvSpPr>
            <p:nvPr/>
          </p:nvSpPr>
          <p:spPr bwMode="auto">
            <a:xfrm>
              <a:off x="4661"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39" name="Oval 192"/>
            <p:cNvSpPr>
              <a:spLocks noChangeArrowheads="1"/>
            </p:cNvSpPr>
            <p:nvPr/>
          </p:nvSpPr>
          <p:spPr bwMode="auto">
            <a:xfrm>
              <a:off x="4831"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0" name="Oval 193"/>
            <p:cNvSpPr>
              <a:spLocks noChangeArrowheads="1"/>
            </p:cNvSpPr>
            <p:nvPr/>
          </p:nvSpPr>
          <p:spPr bwMode="auto">
            <a:xfrm>
              <a:off x="5172" y="1091"/>
              <a:ext cx="151"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sp>
          <p:nvSpPr>
            <p:cNvPr id="41" name="Oval 194"/>
            <p:cNvSpPr>
              <a:spLocks noChangeArrowheads="1"/>
            </p:cNvSpPr>
            <p:nvPr/>
          </p:nvSpPr>
          <p:spPr bwMode="auto">
            <a:xfrm>
              <a:off x="5343" y="1091"/>
              <a:ext cx="150" cy="150"/>
            </a:xfrm>
            <a:prstGeom prst="ellipse">
              <a:avLst/>
            </a:prstGeom>
            <a:solidFill>
              <a:srgbClr val="FFFFFF">
                <a:alpha val="30000"/>
              </a:srgbClr>
            </a:solidFill>
            <a:ln w="9525" algn="ctr">
              <a:noFill/>
              <a:round/>
              <a:headEnd/>
              <a:tailEnd/>
            </a:ln>
            <a:effectLst/>
          </p:spPr>
          <p:txBody>
            <a:bodyPr wrap="none" anchor="ctr"/>
            <a:lstStyle/>
            <a:p>
              <a:pPr algn="l" defTabSz="912813" latinLnBrk="1">
                <a:defRPr/>
              </a:pPr>
              <a:endParaRPr kumimoji="1" lang="en-US">
                <a:latin typeface="Gulim" pitchFamily="34" charset="-127"/>
                <a:ea typeface="Gulim" pitchFamily="34" charset="-127"/>
              </a:endParaRPr>
            </a:p>
          </p:txBody>
        </p:sp>
      </p:grpSp>
      <p:sp>
        <p:nvSpPr>
          <p:cNvPr id="75" name="Line 195"/>
          <p:cNvSpPr>
            <a:spLocks noChangeShapeType="1"/>
          </p:cNvSpPr>
          <p:nvPr/>
        </p:nvSpPr>
        <p:spPr bwMode="auto">
          <a:xfrm>
            <a:off x="-15875" y="2805113"/>
            <a:ext cx="9144000"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
        <p:nvSpPr>
          <p:cNvPr id="76" name="Line 196"/>
          <p:cNvSpPr>
            <a:spLocks noChangeShapeType="1"/>
          </p:cNvSpPr>
          <p:nvPr/>
        </p:nvSpPr>
        <p:spPr bwMode="auto">
          <a:xfrm>
            <a:off x="-36513" y="4365625"/>
            <a:ext cx="9144001" cy="0"/>
          </a:xfrm>
          <a:prstGeom prst="line">
            <a:avLst/>
          </a:prstGeom>
          <a:noFill/>
          <a:ln w="6350">
            <a:solidFill>
              <a:srgbClr val="FFFFFF">
                <a:alpha val="50000"/>
              </a:srgbClr>
            </a:solidFill>
            <a:round/>
            <a:headEnd/>
            <a:tailEnd/>
          </a:ln>
          <a:effectLst/>
        </p:spPr>
        <p:txBody>
          <a:bodyPr/>
          <a:lstStyle/>
          <a:p>
            <a:pPr algn="l" latinLnBrk="1">
              <a:defRPr/>
            </a:pPr>
            <a:endParaRPr kumimoji="1" lang="zh-CN" altLang="en-US">
              <a:latin typeface="굴림" pitchFamily="50" charset="-127"/>
              <a:ea typeface="굴림" pitchFamily="50" charset="-127"/>
            </a:endParaRPr>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descr="1"/>
          <p:cNvPicPr>
            <a:picLocks noChangeAspect="1" noChangeArrowheads="1"/>
          </p:cNvPicPr>
          <p:nvPr/>
        </p:nvPicPr>
        <p:blipFill>
          <a:blip r:embed="rId14" cstate="print">
            <a:extLst>
              <a:ext uri="{28A0092B-C50C-407E-A947-70E740481C1C}">
                <a14:useLocalDpi xmlns:a14="http://schemas.microsoft.com/office/drawing/2010/main" val="0"/>
              </a:ext>
            </a:extLst>
          </a:blip>
          <a:srcRect b="38461"/>
          <a:stretch>
            <a:fillRect/>
          </a:stretch>
        </p:blipFill>
        <p:spPr bwMode="auto">
          <a:xfrm>
            <a:off x="0" y="6324600"/>
            <a:ext cx="914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algn="l">
              <a:defRPr/>
            </a:pPr>
            <a:endParaRPr lang="zh-CN" altLang="en-US" sz="2000">
              <a:solidFill>
                <a:srgbClr val="080808"/>
              </a:solidFill>
              <a:ea typeface="宋体" charset="-122"/>
            </a:endParaRPr>
          </a:p>
        </p:txBody>
      </p:sp>
      <p:sp>
        <p:nvSpPr>
          <p:cNvPr id="1028" name="Rectangle 3"/>
          <p:cNvSpPr>
            <a:spLocks noGrp="1" noChangeArrowheads="1"/>
          </p:cNvSpPr>
          <p:nvPr>
            <p:ph type="body" idx="1"/>
          </p:nvPr>
        </p:nvSpPr>
        <p:spPr bwMode="auto">
          <a:xfrm>
            <a:off x="457200" y="12954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 name="Rectangle 4"/>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ea typeface="宋体" charset="-122"/>
              </a:defRPr>
            </a:lvl1pPr>
          </a:lstStyle>
          <a:p>
            <a:pPr algn="l">
              <a:defRPr/>
            </a:pPr>
            <a:endParaRPr lang="en-US" altLang="zh-CN">
              <a:solidFill>
                <a:srgbClr val="FFFFFF"/>
              </a:solidFill>
            </a:endParaRPr>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ea typeface="宋体" charset="-122"/>
              </a:defRPr>
            </a:lvl1pPr>
          </a:lstStyle>
          <a:p>
            <a:pPr>
              <a:defRPr/>
            </a:pPr>
            <a:endParaRPr lang="en-US" altLang="zh-CN">
              <a:solidFill>
                <a:srgbClr val="FFFFFF"/>
              </a:solidFill>
            </a:endParaRPr>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ea typeface="宋体" charset="-122"/>
              </a:defRPr>
            </a:lvl1pPr>
          </a:lstStyle>
          <a:p>
            <a:pPr>
              <a:defRPr/>
            </a:pPr>
            <a:fld id="{8BC541B9-C4A6-4068-8AA2-EA8D2FFFB3A6}" type="slidenum">
              <a:rPr lang="en-US" altLang="zh-CN">
                <a:solidFill>
                  <a:srgbClr val="FFFFFF"/>
                </a:solidFill>
              </a:rPr>
              <a:pPr>
                <a:defRPr/>
              </a:pPr>
              <a:t>‹#›</a:t>
            </a:fld>
            <a:endParaRPr lang="en-US" altLang="zh-CN">
              <a:solidFill>
                <a:srgbClr val="FFFFFF"/>
              </a:solidFill>
            </a:endParaRPr>
          </a:p>
        </p:txBody>
      </p:sp>
      <p:sp>
        <p:nvSpPr>
          <p:cNvPr id="1032" name="Rectangle 2"/>
          <p:cNvSpPr>
            <a:spLocks noGrp="1" noChangeArrowheads="1"/>
          </p:cNvSpPr>
          <p:nvPr>
            <p:ph type="title"/>
          </p:nvPr>
        </p:nvSpPr>
        <p:spPr bwMode="auto">
          <a:xfrm>
            <a:off x="457200" y="228600"/>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pic>
        <p:nvPicPr>
          <p:cNvPr id="1033" name="图片 10" descr="scut_new_logo1.wmf"/>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26450" y="6140450"/>
            <a:ext cx="717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4" descr="C:\Users\DustinZhu\Desktop\Tsinghua.gi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102350"/>
            <a:ext cx="76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 id="2147485703"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20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charset="0"/>
        </a:defRPr>
      </a:lvl2pPr>
      <a:lvl3pPr algn="ctr" rtl="0" eaLnBrk="0" fontAlgn="base" hangingPunct="0">
        <a:spcBef>
          <a:spcPct val="0"/>
        </a:spcBef>
        <a:spcAft>
          <a:spcPct val="0"/>
        </a:spcAft>
        <a:defRPr sz="4200" b="1" i="1">
          <a:solidFill>
            <a:schemeClr val="tx1"/>
          </a:solidFill>
          <a:latin typeface="Arial" charset="0"/>
        </a:defRPr>
      </a:lvl3pPr>
      <a:lvl4pPr algn="ctr" rtl="0" eaLnBrk="0" fontAlgn="base" hangingPunct="0">
        <a:spcBef>
          <a:spcPct val="0"/>
        </a:spcBef>
        <a:spcAft>
          <a:spcPct val="0"/>
        </a:spcAft>
        <a:defRPr sz="4200" b="1" i="1">
          <a:solidFill>
            <a:schemeClr val="tx1"/>
          </a:solidFill>
          <a:latin typeface="Arial" charset="0"/>
        </a:defRPr>
      </a:lvl4pPr>
      <a:lvl5pPr algn="ctr" rtl="0" eaLnBrk="0" fontAlgn="base" hangingPunct="0">
        <a:spcBef>
          <a:spcPct val="0"/>
        </a:spcBef>
        <a:spcAft>
          <a:spcPct val="0"/>
        </a:spcAft>
        <a:defRPr sz="4200" b="1" i="1">
          <a:solidFill>
            <a:schemeClr val="tx1"/>
          </a:solidFill>
          <a:latin typeface="Arial" charset="0"/>
        </a:defRPr>
      </a:lvl5pPr>
      <a:lvl6pPr marL="457200" algn="ctr" rtl="0" fontAlgn="base">
        <a:spcBef>
          <a:spcPct val="0"/>
        </a:spcBef>
        <a:spcAft>
          <a:spcPct val="0"/>
        </a:spcAft>
        <a:defRPr sz="4200" b="1" i="1">
          <a:solidFill>
            <a:schemeClr val="tx1"/>
          </a:solidFill>
          <a:latin typeface="Arial" charset="0"/>
        </a:defRPr>
      </a:lvl6pPr>
      <a:lvl7pPr marL="914400" algn="ctr" rtl="0" fontAlgn="base">
        <a:spcBef>
          <a:spcPct val="0"/>
        </a:spcBef>
        <a:spcAft>
          <a:spcPct val="0"/>
        </a:spcAft>
        <a:defRPr sz="4200" b="1" i="1">
          <a:solidFill>
            <a:schemeClr val="tx1"/>
          </a:solidFill>
          <a:latin typeface="Arial" charset="0"/>
        </a:defRPr>
      </a:lvl7pPr>
      <a:lvl8pPr marL="1371600" algn="ctr" rtl="0" fontAlgn="base">
        <a:spcBef>
          <a:spcPct val="0"/>
        </a:spcBef>
        <a:spcAft>
          <a:spcPct val="0"/>
        </a:spcAft>
        <a:defRPr sz="4200" b="1" i="1">
          <a:solidFill>
            <a:schemeClr val="tx1"/>
          </a:solidFill>
          <a:latin typeface="Arial" charset="0"/>
        </a:defRPr>
      </a:lvl8pPr>
      <a:lvl9pPr marL="1828800" algn="ctr" rtl="0" fontAlgn="base">
        <a:spcBef>
          <a:spcPct val="0"/>
        </a:spcBef>
        <a:spcAft>
          <a:spcPct val="0"/>
        </a:spcAft>
        <a:defRPr sz="4200" b="1" i="1">
          <a:solidFill>
            <a:schemeClr val="tx1"/>
          </a:solidFill>
          <a:latin typeface="Arial"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63F3C7C-2675-465F-A58E-E5023981A2A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088561460"/>
      </p:ext>
    </p:extLst>
  </p:cSld>
  <p:clrMap bg1="lt1" tx1="dk1" bg2="lt2" tx2="dk2" accent1="accent1" accent2="accent2" accent3="accent3" accent4="accent4" accent5="accent5" accent6="accent6" hlink="hlink" folHlink="folHlink"/>
  <p:sldLayoutIdLst>
    <p:sldLayoutId id="2147485705"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7"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066625E4-0D1B-426A-972F-4F44B58184B5}" type="slidenum">
              <a:rPr lang="zh-TW" altLang="en-US" sz="1200" i="1" smtClean="0">
                <a:solidFill>
                  <a:srgbClr val="FFFFFF"/>
                </a:solidFill>
                <a:latin typeface="Arial" pitchFamily="34" charset="0"/>
                <a:ea typeface="新細明體" pitchFamily="18" charset="-120"/>
              </a:rPr>
              <a:pPr/>
              <a:t>‹#›</a:t>
            </a:fld>
            <a:endParaRPr lang="en-US" altLang="zh-TW" sz="1200" i="1" smtClean="0">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sz="2400" b="1" i="1" smtClean="0">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i="1">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i="1" smtClean="0">
              <a:solidFill>
                <a:srgbClr val="000000"/>
              </a:solidFill>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4009633209"/>
      </p:ext>
    </p:extLst>
  </p:cSld>
  <p:clrMap bg1="lt1" tx1="dk1" bg2="lt2" tx2="dk2" accent1="accent1" accent2="accent2" accent3="accent3" accent4="accent4" accent5="accent5" accent6="accent6" hlink="hlink" folHlink="folHlink"/>
  <p:sldLayoutIdLst>
    <p:sldLayoutId id="2147486142"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accent6">
                <a:lumMod val="20000"/>
                <a:lumOff val="80000"/>
                <a:alpha val="51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1982847174"/>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extLst>
      <p:ext uri="{BB962C8B-B14F-4D97-AF65-F5344CB8AC3E}">
        <p14:creationId xmlns:p14="http://schemas.microsoft.com/office/powerpoint/2010/main" val="1118067589"/>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en-US">
              <a:solidFill>
                <a:srgbClr val="000000"/>
              </a:solidFill>
              <a:latin typeface="Calibri"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Calibri"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lvl1pPr>
          </a:lstStyle>
          <a:p>
            <a:pPr>
              <a:defRPr/>
            </a:pPr>
            <a:fld id="{AC8144B3-0C0A-4B5B-A71B-F322B431F82D}" type="slidenum">
              <a:rPr lang="en-US">
                <a:solidFill>
                  <a:srgbClr val="000000"/>
                </a:solidFill>
                <a:latin typeface="Calibri" pitchFamily="34" charset="0"/>
              </a:rPr>
              <a:pPr>
                <a:defRPr/>
              </a:pPr>
              <a:t>‹#›</a:t>
            </a:fld>
            <a:endParaRPr lang="en-US">
              <a:solidFill>
                <a:srgbClr val="000000"/>
              </a:solidFill>
              <a:latin typeface="Calibri" pitchFamily="34" charset="0"/>
            </a:endParaRPr>
          </a:p>
        </p:txBody>
      </p:sp>
    </p:spTree>
    <p:extLst>
      <p:ext uri="{BB962C8B-B14F-4D97-AF65-F5344CB8AC3E}">
        <p14:creationId xmlns:p14="http://schemas.microsoft.com/office/powerpoint/2010/main" val="808389666"/>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hf hdr="0" ftr="0" dt="0"/>
  <p:txStyles>
    <p:titleStyle>
      <a:lvl1pPr algn="ctr" rtl="0" eaLnBrk="0" fontAlgn="base" hangingPunct="0">
        <a:spcBef>
          <a:spcPct val="0"/>
        </a:spcBef>
        <a:spcAft>
          <a:spcPct val="0"/>
        </a:spcAft>
        <a:defRPr sz="4000" i="1">
          <a:solidFill>
            <a:schemeClr val="accent2"/>
          </a:solidFill>
          <a:latin typeface="+mj-lt"/>
          <a:ea typeface="+mj-ea"/>
          <a:cs typeface="+mj-cs"/>
        </a:defRPr>
      </a:lvl1pPr>
      <a:lvl2pPr algn="ctr" rtl="0" eaLnBrk="0" fontAlgn="base" hangingPunct="0">
        <a:spcBef>
          <a:spcPct val="0"/>
        </a:spcBef>
        <a:spcAft>
          <a:spcPct val="0"/>
        </a:spcAft>
        <a:defRPr sz="4000" i="1">
          <a:solidFill>
            <a:schemeClr val="accent2"/>
          </a:solidFill>
          <a:latin typeface="Calibri" pitchFamily="34" charset="0"/>
        </a:defRPr>
      </a:lvl2pPr>
      <a:lvl3pPr algn="ctr" rtl="0" eaLnBrk="0" fontAlgn="base" hangingPunct="0">
        <a:spcBef>
          <a:spcPct val="0"/>
        </a:spcBef>
        <a:spcAft>
          <a:spcPct val="0"/>
        </a:spcAft>
        <a:defRPr sz="4000" i="1">
          <a:solidFill>
            <a:schemeClr val="accent2"/>
          </a:solidFill>
          <a:latin typeface="Calibri" pitchFamily="34" charset="0"/>
        </a:defRPr>
      </a:lvl3pPr>
      <a:lvl4pPr algn="ctr" rtl="0" eaLnBrk="0" fontAlgn="base" hangingPunct="0">
        <a:spcBef>
          <a:spcPct val="0"/>
        </a:spcBef>
        <a:spcAft>
          <a:spcPct val="0"/>
        </a:spcAft>
        <a:defRPr sz="4000" i="1">
          <a:solidFill>
            <a:schemeClr val="accent2"/>
          </a:solidFill>
          <a:latin typeface="Calibri" pitchFamily="34" charset="0"/>
        </a:defRPr>
      </a:lvl4pPr>
      <a:lvl5pPr algn="ctr" rtl="0" eaLnBrk="0" fontAlgn="base" hangingPunct="0">
        <a:spcBef>
          <a:spcPct val="0"/>
        </a:spcBef>
        <a:spcAft>
          <a:spcPct val="0"/>
        </a:spcAft>
        <a:defRPr sz="4000" i="1">
          <a:solidFill>
            <a:schemeClr val="accent2"/>
          </a:solidFill>
          <a:latin typeface="Calibri" pitchFamily="34" charset="0"/>
        </a:defRPr>
      </a:lvl5pPr>
      <a:lvl6pPr marL="457200" algn="ctr" rtl="0" fontAlgn="base">
        <a:spcBef>
          <a:spcPct val="0"/>
        </a:spcBef>
        <a:spcAft>
          <a:spcPct val="0"/>
        </a:spcAft>
        <a:defRPr sz="4000" i="1">
          <a:solidFill>
            <a:schemeClr val="accent2"/>
          </a:solidFill>
          <a:latin typeface="Calibri" pitchFamily="34" charset="0"/>
        </a:defRPr>
      </a:lvl6pPr>
      <a:lvl7pPr marL="914400" algn="ctr" rtl="0" fontAlgn="base">
        <a:spcBef>
          <a:spcPct val="0"/>
        </a:spcBef>
        <a:spcAft>
          <a:spcPct val="0"/>
        </a:spcAft>
        <a:defRPr sz="4000" i="1">
          <a:solidFill>
            <a:schemeClr val="accent2"/>
          </a:solidFill>
          <a:latin typeface="Calibri" pitchFamily="34" charset="0"/>
        </a:defRPr>
      </a:lvl7pPr>
      <a:lvl8pPr marL="1371600" algn="ctr" rtl="0" fontAlgn="base">
        <a:spcBef>
          <a:spcPct val="0"/>
        </a:spcBef>
        <a:spcAft>
          <a:spcPct val="0"/>
        </a:spcAft>
        <a:defRPr sz="4000" i="1">
          <a:solidFill>
            <a:schemeClr val="accent2"/>
          </a:solidFill>
          <a:latin typeface="Calibri" pitchFamily="34" charset="0"/>
        </a:defRPr>
      </a:lvl8pPr>
      <a:lvl9pPr marL="1828800" algn="ctr" rtl="0" fontAlgn="base">
        <a:spcBef>
          <a:spcPct val="0"/>
        </a:spcBef>
        <a:spcAft>
          <a:spcPct val="0"/>
        </a:spcAft>
        <a:defRPr sz="4000" i="1">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75135368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 id="2147486428" r:id="rId12"/>
    <p:sldLayoutId id="2147486429" r:id="rId13"/>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8C04C1-2A3C-45C2-A2AF-C5D028FBB0C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7902758"/>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 id="214748646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1835150" y="6524625"/>
            <a:ext cx="4133850" cy="304800"/>
          </a:xfrm>
          <a:prstGeom prst="rect">
            <a:avLst/>
          </a:prstGeom>
          <a:noFill/>
          <a:ln w="9525" algn="ctr">
            <a:noFill/>
            <a:miter lim="800000"/>
            <a:headEnd/>
            <a:tailEnd/>
          </a:ln>
          <a:effectLst/>
        </p:spPr>
        <p:txBody>
          <a:bodyPr wrap="none">
            <a:spAutoFit/>
          </a:bodyPr>
          <a:lstStyle/>
          <a:p>
            <a:pPr marL="341313" indent="-341313" algn="l" latinLnBrk="1">
              <a:defRPr/>
            </a:pPr>
            <a:r>
              <a:rPr lang="en-US" altLang="zh-CN" sz="1400" b="1" i="1">
                <a:solidFill>
                  <a:schemeClr val="bg1"/>
                </a:solidFill>
                <a:latin typeface="Times New Roman" pitchFamily="18" charset="0"/>
              </a:rPr>
              <a:t>Environmental Simulation &amp; Information Laboratory</a:t>
            </a:r>
            <a:endParaRPr lang="en-US" altLang="ko-KR" sz="1400" b="1" i="1">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iming>
    <p:tnLst>
      <p:par>
        <p:cTn id="1" dur="indefinite" restart="never" nodeType="tmRoot"/>
      </p:par>
    </p:tnLst>
  </p:timing>
  <p:hf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SimSun" pitchFamily="2" charset="-122"/>
        </a:defRPr>
      </a:lvl5pPr>
      <a:lvl6pPr marL="4572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6pPr>
      <a:lvl7pPr marL="9144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7pPr>
      <a:lvl8pPr marL="13716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8pPr>
      <a:lvl9pPr marL="1828800" algn="l" rtl="0" fontAlgn="base" latinLnBrk="1">
        <a:lnSpc>
          <a:spcPct val="90000"/>
        </a:lnSpc>
        <a:spcBef>
          <a:spcPct val="0"/>
        </a:spcBef>
        <a:spcAft>
          <a:spcPct val="0"/>
        </a:spcAft>
        <a:defRPr sz="3600" b="1">
          <a:solidFill>
            <a:schemeClr val="tx2"/>
          </a:solidFill>
          <a:latin typeface="Gulim" pitchFamily="34" charset="-127"/>
          <a:ea typeface="SimSun" pitchFamily="2" charset="-122"/>
        </a:defRPr>
      </a:lvl9pPr>
    </p:titleStyle>
    <p:bodyStyle>
      <a:lvl1pPr marL="341313" indent="-341313" algn="l" rtl="0" eaLnBrk="0" fontAlgn="base" latinLnBrk="1" hangingPunct="0">
        <a:spcBef>
          <a:spcPct val="20000"/>
        </a:spcBef>
        <a:spcAft>
          <a:spcPct val="0"/>
        </a:spcAft>
        <a:buClr>
          <a:schemeClr val="accent2"/>
        </a:buClr>
        <a:buSzPct val="75000"/>
        <a:buFont typeface="Wingdings" pitchFamily="2" charset="2"/>
        <a:buChar char="l"/>
        <a:defRPr sz="2800">
          <a:solidFill>
            <a:schemeClr val="tx1"/>
          </a:solidFill>
          <a:latin typeface="+mn-lt"/>
          <a:ea typeface="+mn-ea"/>
          <a:cs typeface="+mn-cs"/>
        </a:defRPr>
      </a:lvl1pPr>
      <a:lvl2pPr marL="741363" indent="-284163" algn="l" rtl="0" eaLnBrk="0" fontAlgn="base" latinLnBrk="1" hangingPunct="0">
        <a:spcBef>
          <a:spcPct val="20000"/>
        </a:spcBef>
        <a:spcAft>
          <a:spcPct val="0"/>
        </a:spcAft>
        <a:buClr>
          <a:schemeClr val="accent1"/>
        </a:buClr>
        <a:buSzPct val="75000"/>
        <a:buFont typeface="Wingdings" pitchFamily="2" charset="2"/>
        <a:buChar char="£"/>
        <a:defRPr sz="2400">
          <a:solidFill>
            <a:schemeClr val="tx1"/>
          </a:solidFill>
          <a:latin typeface="+mn-lt"/>
          <a:ea typeface="+mn-ea"/>
        </a:defRPr>
      </a:lvl2pPr>
      <a:lvl3pPr marL="1141413" indent="-227013" algn="l" rtl="0" eaLnBrk="0" fontAlgn="base" latinLnBrk="1" hangingPunct="0">
        <a:spcBef>
          <a:spcPct val="20000"/>
        </a:spcBef>
        <a:spcAft>
          <a:spcPct val="0"/>
        </a:spcAft>
        <a:buClr>
          <a:schemeClr val="accent2"/>
        </a:buClr>
        <a:buSzPct val="75000"/>
        <a:buFont typeface="Wingdings" pitchFamily="2" charset="2"/>
        <a:buChar char="l"/>
        <a:defRPr sz="2000">
          <a:solidFill>
            <a:schemeClr val="tx1"/>
          </a:solidFill>
          <a:latin typeface="+mn-lt"/>
          <a:ea typeface="+mn-ea"/>
        </a:defRPr>
      </a:lvl3pPr>
      <a:lvl4pPr marL="1598613" indent="-227013" algn="l" rtl="0" eaLnBrk="0" fontAlgn="base" latinLnBrk="1" hangingPunct="0">
        <a:spcBef>
          <a:spcPct val="20000"/>
        </a:spcBef>
        <a:spcAft>
          <a:spcPct val="0"/>
        </a:spcAft>
        <a:buClr>
          <a:schemeClr val="accent1"/>
        </a:buClr>
        <a:buSzPct val="80000"/>
        <a:buFont typeface="Wingdings" pitchFamily="2" charset="2"/>
        <a:buChar char="£"/>
        <a:defRPr sz="2000">
          <a:solidFill>
            <a:schemeClr val="tx1"/>
          </a:solidFill>
          <a:latin typeface="+mn-lt"/>
          <a:ea typeface="+mn-ea"/>
        </a:defRPr>
      </a:lvl4pPr>
      <a:lvl5pPr marL="2055813" indent="-227013" algn="l" rtl="0" eaLnBrk="0" fontAlgn="base" latinLnBrk="1" hangingPunct="0">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5pPr>
      <a:lvl6pPr marL="25130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6pPr>
      <a:lvl7pPr marL="29702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7pPr>
      <a:lvl8pPr marL="34274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8pPr>
      <a:lvl9pPr marL="3884613" indent="-227013" algn="l" rtl="0" fontAlgn="base" latinLnBrk="1">
        <a:spcBef>
          <a:spcPct val="20000"/>
        </a:spcBef>
        <a:spcAft>
          <a:spcPct val="0"/>
        </a:spcAft>
        <a:buClr>
          <a:schemeClr val="accent2"/>
        </a:buClr>
        <a:buSzPct val="6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035734876"/>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prstClr val="black"/>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prstClr val="black"/>
              </a:solidFill>
              <a:latin typeface="黑体" pitchFamily="2" charset="-122"/>
            </a:endParaRPr>
          </a:p>
        </p:txBody>
      </p:sp>
    </p:spTree>
    <p:extLst>
      <p:ext uri="{BB962C8B-B14F-4D97-AF65-F5344CB8AC3E}">
        <p14:creationId xmlns:p14="http://schemas.microsoft.com/office/powerpoint/2010/main" val="3650899475"/>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 id="2147486493" r:id="rId12"/>
    <p:sldLayoutId id="2147486494" r:id="rId13"/>
    <p:sldLayoutId id="2147486495" r:id="rId14"/>
    <p:sldLayoutId id="2147486496" r:id="rId15"/>
    <p:sldLayoutId id="2147486795" r:id="rId16"/>
  </p:sldLayoutIdLst>
  <p:transition>
    <p:circle/>
  </p:transition>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2005900390"/>
      </p:ext>
    </p:extLst>
  </p:cSld>
  <p:clrMap bg1="lt1" tx1="dk1" bg2="lt2" tx2="dk2" accent1="accent1" accent2="accent2" accent3="accent3" accent4="accent4" accent5="accent5" accent6="accent6" hlink="hlink" folHlink="folHlink"/>
  <p:sldLayoutIdLst>
    <p:sldLayoutId id="2147486498" r:id="rId1"/>
    <p:sldLayoutId id="2147486499" r:id="rId2"/>
    <p:sldLayoutId id="2147486500" r:id="rId3"/>
    <p:sldLayoutId id="2147486501" r:id="rId4"/>
    <p:sldLayoutId id="2147486502" r:id="rId5"/>
    <p:sldLayoutId id="2147486503" r:id="rId6"/>
    <p:sldLayoutId id="2147486504" r:id="rId7"/>
    <p:sldLayoutId id="2147486505" r:id="rId8"/>
    <p:sldLayoutId id="2147486506" r:id="rId9"/>
    <p:sldLayoutId id="2147486507" r:id="rId10"/>
    <p:sldLayoutId id="2147486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solidFill>
                <a:srgbClr val="000000"/>
              </a:solidFill>
            </a:endParaRPr>
          </a:p>
        </p:txBody>
      </p:sp>
      <p:sp>
        <p:nvSpPr>
          <p:cNvPr id="5632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a:defRPr/>
            </a:pPr>
            <a:fld id="{87581BC5-75F5-4A31-8B61-858639E43C65}" type="slidenum">
              <a:rPr lang="en-US">
                <a:solidFill>
                  <a:srgbClr val="000000"/>
                </a:solidFill>
              </a:rPr>
              <a:pPr>
                <a:defRPr/>
              </a:pPr>
              <a:t>‹#›</a:t>
            </a:fld>
            <a:endParaRPr lang="en-US">
              <a:solidFill>
                <a:srgbClr val="000000"/>
              </a:solidFill>
            </a:endParaRPr>
          </a:p>
        </p:txBody>
      </p:sp>
      <p:grpSp>
        <p:nvGrpSpPr>
          <p:cNvPr id="2" name="Group 4"/>
          <p:cNvGrpSpPr>
            <a:grpSpLocks/>
          </p:cNvGrpSpPr>
          <p:nvPr/>
        </p:nvGrpSpPr>
        <p:grpSpPr bwMode="auto">
          <a:xfrm>
            <a:off x="0" y="0"/>
            <a:ext cx="9144000" cy="546100"/>
            <a:chOff x="0" y="0"/>
            <a:chExt cx="5760" cy="344"/>
          </a:xfrm>
        </p:grpSpPr>
        <p:sp>
          <p:nvSpPr>
            <p:cNvPr id="5632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imes New Roman" pitchFamily="18" charset="0"/>
              </a:endParaRPr>
            </a:p>
          </p:txBody>
        </p:sp>
        <p:sp>
          <p:nvSpPr>
            <p:cNvPr id="5632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5632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2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2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sp>
          <p:nvSpPr>
            <p:cNvPr id="5633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a:defRPr/>
              </a:pPr>
              <a:endParaRPr lang="en-US">
                <a:solidFill>
                  <a:srgbClr val="666699"/>
                </a:solidFill>
              </a:endParaRPr>
            </a:p>
          </p:txBody>
        </p:sp>
        <p:sp>
          <p:nvSpPr>
            <p:cNvPr id="5633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a:defRPr/>
              </a:pPr>
              <a:endParaRPr lang="en-US" sz="2400">
                <a:solidFill>
                  <a:srgbClr val="000000"/>
                </a:solidFill>
                <a:latin typeface="Times New Roman" pitchFamily="18" charset="0"/>
              </a:endParaRPr>
            </a:p>
          </p:txBody>
        </p:sp>
        <p:sp>
          <p:nvSpPr>
            <p:cNvPr id="5633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sp>
          <p:nvSpPr>
            <p:cNvPr id="5633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a:defRPr/>
              </a:pPr>
              <a:endParaRPr lang="en-US">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lgn="l">
              <a:defRPr/>
            </a:pPr>
            <a:fld id="{BEDA4135-C95C-42A6-A1E2-6A9C307FF9ED}" type="datetime1">
              <a:rPr lang="en-US">
                <a:solidFill>
                  <a:srgbClr val="000000"/>
                </a:solidFill>
              </a:rPr>
              <a:pPr algn="l">
                <a:defRPr/>
              </a:pPr>
              <a:t>10/20/2016</a:t>
            </a:fld>
            <a:endParaRPr lang="en-US">
              <a:solidFill>
                <a:srgbClr val="000000"/>
              </a:solidFill>
            </a:endParaRPr>
          </a:p>
        </p:txBody>
      </p:sp>
    </p:spTree>
    <p:extLst>
      <p:ext uri="{BB962C8B-B14F-4D97-AF65-F5344CB8AC3E}">
        <p14:creationId xmlns:p14="http://schemas.microsoft.com/office/powerpoint/2010/main" val="1230861752"/>
      </p:ext>
    </p:extLst>
  </p:cSld>
  <p:clrMap bg1="lt1" tx1="dk1" bg2="lt2" tx2="dk2" accent1="accent1" accent2="accent2" accent3="accent3" accent4="accent4" accent5="accent5" accent6="accent6" hlink="hlink" folHlink="folHlink"/>
  <p:sldLayoutIdLst>
    <p:sldLayoutId id="2147486510" r:id="rId1"/>
    <p:sldLayoutId id="2147486511" r:id="rId2"/>
    <p:sldLayoutId id="2147486512" r:id="rId3"/>
    <p:sldLayoutId id="2147486513" r:id="rId4"/>
    <p:sldLayoutId id="2147486514" r:id="rId5"/>
    <p:sldLayoutId id="2147486515" r:id="rId6"/>
    <p:sldLayoutId id="2147486516" r:id="rId7"/>
    <p:sldLayoutId id="2147486517" r:id="rId8"/>
    <p:sldLayoutId id="2147486518" r:id="rId9"/>
    <p:sldLayoutId id="2147486519" r:id="rId10"/>
    <p:sldLayoutId id="2147486520" r:id="rId11"/>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en-US"/>
          </a:p>
        </p:txBody>
      </p:sp>
      <p:sp>
        <p:nvSpPr>
          <p:cNvPr id="58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58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013E55D-9538-4CB8-B295-B8475F5FA6B0}" type="slidenum">
              <a:rPr lang="en-US"/>
              <a:pPr>
                <a:defRPr/>
              </a:pPr>
              <a:t>‹#›</a:t>
            </a:fld>
            <a:endParaRPr lang="en-US"/>
          </a:p>
        </p:txBody>
      </p:sp>
    </p:spTree>
    <p:extLst>
      <p:ext uri="{BB962C8B-B14F-4D97-AF65-F5344CB8AC3E}">
        <p14:creationId xmlns:p14="http://schemas.microsoft.com/office/powerpoint/2010/main" val="1964626341"/>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fld id="{C7A42405-2516-4DF2-8605-95530AC893B1}" type="slidenum">
              <a:rPr lang="zh-TW" altLang="en-US" sz="1200" smtClean="0">
                <a:solidFill>
                  <a:srgbClr val="FFFFFF"/>
                </a:solidFill>
                <a:latin typeface="Arial" pitchFamily="34" charset="0"/>
                <a:ea typeface="新細明體" pitchFamily="18" charset="-120"/>
              </a:rPr>
              <a:pPr/>
              <a:t>‹#›</a:t>
            </a:fld>
            <a:endParaRPr lang="en-US" altLang="zh-TW" sz="1200" smtClean="0">
              <a:solidFill>
                <a:srgbClr val="FFFFFF"/>
              </a:solidFill>
              <a:latin typeface="Arial" pitchFamily="34" charset="0"/>
              <a:ea typeface="新細明體" pitchFamily="18" charset="-12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endParaRPr lang="zh-TW" altLang="en-US" b="1" smtClean="0">
              <a:solidFill>
                <a:srgbClr val="000000"/>
              </a:solidFill>
              <a:latin typeface="Arial" pitchFamily="34" charset="0"/>
              <a:ea typeface="新細明體" pitchFamily="18" charset="-12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endParaRPr lang="zh-TW" altLang="en-US" sz="2000" smtClean="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2909394938"/>
      </p:ext>
    </p:extLst>
  </p:cSld>
  <p:clrMap bg1="lt1" tx1="dk1" bg2="lt2" tx2="dk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91208" name="Rectangle 8"/>
          <p:cNvSpPr>
            <a:spLocks noChangeArrowheads="1"/>
          </p:cNvSpPr>
          <p:nvPr userDrawn="1"/>
        </p:nvSpPr>
        <p:spPr bwMode="auto">
          <a:xfrm>
            <a:off x="0" y="-27384"/>
            <a:ext cx="9167373" cy="936104"/>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1373243351"/>
      </p:ext>
    </p:extLst>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 id="2147486707" r:id="rId12"/>
    <p:sldLayoutId id="2147486708" r:id="rId13"/>
    <p:sldLayoutId id="2147486709" r:id="rId14"/>
  </p:sldLayoutIdLst>
  <p:transition advTm="9200">
    <p:zoom/>
  </p:transition>
  <p:hf hdr="0" ftr="0" dt="0"/>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CCFEF-963E-4E3A-BF2E-6581E9DB47C9}" type="slidenum">
              <a:rPr lang="en-US" smtClean="0">
                <a:solidFill>
                  <a:prstClr val="black">
                    <a:tint val="75000"/>
                  </a:prstClr>
                </a:solidFill>
                <a:latin typeface="Arial" pitchFamily="34" charset="0"/>
              </a:rPr>
              <a:pPr/>
              <a:t>‹#›</a:t>
            </a:fld>
            <a:endParaRPr lang="en-US">
              <a:solidFill>
                <a:prstClr val="black">
                  <a:tint val="75000"/>
                </a:prstClr>
              </a:solidFill>
              <a:latin typeface="Arial" pitchFamily="34" charset="0"/>
            </a:endParaRPr>
          </a:p>
        </p:txBody>
      </p:sp>
    </p:spTree>
    <p:extLst>
      <p:ext uri="{BB962C8B-B14F-4D97-AF65-F5344CB8AC3E}">
        <p14:creationId xmlns:p14="http://schemas.microsoft.com/office/powerpoint/2010/main" val="2538610083"/>
      </p:ext>
    </p:extLst>
  </p:cSld>
  <p:clrMap bg1="lt1" tx1="dk1" bg2="lt2" tx2="dk2" accent1="accent1" accent2="accent2" accent3="accent3" accent4="accent4" accent5="accent5" accent6="accent6" hlink="hlink" folHlink="folHlink"/>
  <p:sldLayoutIdLst>
    <p:sldLayoutId id="2147486711" r:id="rId1"/>
    <p:sldLayoutId id="2147486712" r:id="rId2"/>
    <p:sldLayoutId id="2147486713" r:id="rId3"/>
    <p:sldLayoutId id="2147486714" r:id="rId4"/>
    <p:sldLayoutId id="2147486715" r:id="rId5"/>
    <p:sldLayoutId id="2147486716" r:id="rId6"/>
    <p:sldLayoutId id="2147486717" r:id="rId7"/>
    <p:sldLayoutId id="2147486718" r:id="rId8"/>
    <p:sldLayoutId id="2147486719" r:id="rId9"/>
    <p:sldLayoutId id="2147486720" r:id="rId10"/>
    <p:sldLayoutId id="2147486721" r:id="rId11"/>
  </p:sldLayoutIdLst>
  <p:transition>
    <p:rand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19" descr="1"/>
          <p:cNvPicPr>
            <a:picLocks noChangeAspect="1" noChangeArrowheads="1"/>
          </p:cNvPicPr>
          <p:nvPr/>
        </p:nvPicPr>
        <p:blipFill>
          <a:blip r:embed="rId14" cstate="print"/>
          <a:srcRect b="38461"/>
          <a:stretch>
            <a:fillRect/>
          </a:stretch>
        </p:blipFill>
        <p:spPr bwMode="auto">
          <a:xfrm>
            <a:off x="0" y="6324600"/>
            <a:ext cx="9144000" cy="542925"/>
          </a:xfrm>
          <a:prstGeom prst="rect">
            <a:avLst/>
          </a:prstGeom>
          <a:noFill/>
          <a:ln w="9525">
            <a:noFill/>
            <a:miter lim="800000"/>
            <a:headEnd/>
            <a:tailEnd/>
          </a:ln>
        </p:spPr>
      </p:pic>
      <p:sp>
        <p:nvSpPr>
          <p:cNvPr id="1041" name="Rectangle 17"/>
          <p:cNvSpPr>
            <a:spLocks noChangeArrowheads="1"/>
          </p:cNvSpPr>
          <p:nvPr/>
        </p:nvSpPr>
        <p:spPr bwMode="gray">
          <a:xfrm>
            <a:off x="0" y="0"/>
            <a:ext cx="9144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algn="l">
              <a:defRPr/>
            </a:pPr>
            <a:endParaRPr lang="en-US" sz="2000">
              <a:solidFill>
                <a:srgbClr val="080808"/>
              </a:solidFill>
              <a:latin typeface="Arial" pitchFamily="34" charset="0"/>
            </a:endParaRPr>
          </a:p>
        </p:txBody>
      </p:sp>
      <p:sp>
        <p:nvSpPr>
          <p:cNvPr id="46084" name="Rectangle 3"/>
          <p:cNvSpPr>
            <a:spLocks noGrp="1" noChangeArrowheads="1"/>
          </p:cNvSpPr>
          <p:nvPr>
            <p:ph type="body" idx="1"/>
          </p:nvPr>
        </p:nvSpPr>
        <p:spPr bwMode="auto">
          <a:xfrm>
            <a:off x="457200" y="12954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FFFFFF"/>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537325"/>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53732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pitchFamily="34" charset="0"/>
              </a:defRPr>
            </a:lvl1pPr>
          </a:lstStyle>
          <a:p>
            <a:pPr>
              <a:defRPr/>
            </a:pPr>
            <a:fld id="{432AFFF0-E778-4054-9709-97CD0B6CE786}" type="slidenum">
              <a:rPr lang="en-US"/>
              <a:pPr>
                <a:defRPr/>
              </a:pPr>
              <a:t>‹#›</a:t>
            </a:fld>
            <a:endParaRPr lang="en-US"/>
          </a:p>
        </p:txBody>
      </p:sp>
      <p:pic>
        <p:nvPicPr>
          <p:cNvPr id="46088" name="Picture 9" descr="artplus_nature_naturalcity42_a"/>
          <p:cNvPicPr>
            <a:picLocks noChangeAspect="1" noChangeArrowheads="1"/>
          </p:cNvPicPr>
          <p:nvPr/>
        </p:nvPicPr>
        <p:blipFill>
          <a:blip r:embed="rId15" cstate="print"/>
          <a:srcRect/>
          <a:stretch>
            <a:fillRect/>
          </a:stretch>
        </p:blipFill>
        <p:spPr bwMode="auto">
          <a:xfrm>
            <a:off x="7891463" y="5935663"/>
            <a:ext cx="1235075" cy="833437"/>
          </a:xfrm>
          <a:prstGeom prst="rect">
            <a:avLst/>
          </a:prstGeom>
          <a:noFill/>
          <a:ln w="9525">
            <a:noFill/>
            <a:miter lim="800000"/>
            <a:headEnd/>
            <a:tailEnd/>
          </a:ln>
        </p:spPr>
      </p:pic>
      <p:pic>
        <p:nvPicPr>
          <p:cNvPr id="46089" name="Picture 10" descr="artplus_nature_naturalcity42_b"/>
          <p:cNvPicPr>
            <a:picLocks noChangeAspect="1" noChangeArrowheads="1"/>
          </p:cNvPicPr>
          <p:nvPr/>
        </p:nvPicPr>
        <p:blipFill>
          <a:blip r:embed="rId16" cstate="print"/>
          <a:srcRect/>
          <a:stretch>
            <a:fillRect/>
          </a:stretch>
        </p:blipFill>
        <p:spPr bwMode="auto">
          <a:xfrm>
            <a:off x="7981950" y="5916613"/>
            <a:ext cx="828675" cy="158750"/>
          </a:xfrm>
          <a:prstGeom prst="rect">
            <a:avLst/>
          </a:prstGeom>
          <a:noFill/>
          <a:ln w="9525">
            <a:noFill/>
            <a:miter lim="800000"/>
            <a:headEnd/>
            <a:tailEnd/>
          </a:ln>
        </p:spPr>
      </p:pic>
      <p:pic>
        <p:nvPicPr>
          <p:cNvPr id="46090" name="Picture 11" descr="artplus_nature_naturalcity42_e"/>
          <p:cNvPicPr>
            <a:picLocks noChangeAspect="1" noChangeArrowheads="1"/>
          </p:cNvPicPr>
          <p:nvPr/>
        </p:nvPicPr>
        <p:blipFill>
          <a:blip r:embed="rId17" cstate="print"/>
          <a:srcRect/>
          <a:stretch>
            <a:fillRect/>
          </a:stretch>
        </p:blipFill>
        <p:spPr bwMode="auto">
          <a:xfrm>
            <a:off x="8161338" y="5608638"/>
            <a:ext cx="430212" cy="463550"/>
          </a:xfrm>
          <a:prstGeom prst="rect">
            <a:avLst/>
          </a:prstGeom>
          <a:noFill/>
          <a:ln w="9525">
            <a:noFill/>
            <a:miter lim="800000"/>
            <a:headEnd/>
            <a:tailEnd/>
          </a:ln>
        </p:spPr>
      </p:pic>
      <p:pic>
        <p:nvPicPr>
          <p:cNvPr id="46091" name="Picture 12" descr="artplus_nature_naturalcity42_d"/>
          <p:cNvPicPr>
            <a:picLocks noChangeAspect="1" noChangeArrowheads="1"/>
          </p:cNvPicPr>
          <p:nvPr/>
        </p:nvPicPr>
        <p:blipFill>
          <a:blip r:embed="rId18" cstate="print"/>
          <a:srcRect/>
          <a:stretch>
            <a:fillRect/>
          </a:stretch>
        </p:blipFill>
        <p:spPr bwMode="auto">
          <a:xfrm>
            <a:off x="8102600" y="5849938"/>
            <a:ext cx="173038" cy="161925"/>
          </a:xfrm>
          <a:prstGeom prst="rect">
            <a:avLst/>
          </a:prstGeom>
          <a:noFill/>
          <a:ln w="9525">
            <a:noFill/>
            <a:miter lim="800000"/>
            <a:headEnd/>
            <a:tailEnd/>
          </a:ln>
        </p:spPr>
      </p:pic>
      <p:pic>
        <p:nvPicPr>
          <p:cNvPr id="46092" name="Picture 13" descr="artplus_nature_naturalcity42_i"/>
          <p:cNvPicPr>
            <a:picLocks noChangeAspect="1" noChangeArrowheads="1"/>
          </p:cNvPicPr>
          <p:nvPr/>
        </p:nvPicPr>
        <p:blipFill>
          <a:blip r:embed="rId19" cstate="print"/>
          <a:srcRect/>
          <a:stretch>
            <a:fillRect/>
          </a:stretch>
        </p:blipFill>
        <p:spPr bwMode="auto">
          <a:xfrm>
            <a:off x="8469313" y="5969000"/>
            <a:ext cx="461962" cy="244475"/>
          </a:xfrm>
          <a:prstGeom prst="rect">
            <a:avLst/>
          </a:prstGeom>
          <a:noFill/>
          <a:ln w="9525">
            <a:noFill/>
            <a:miter lim="800000"/>
            <a:headEnd/>
            <a:tailEnd/>
          </a:ln>
        </p:spPr>
      </p:pic>
      <p:pic>
        <p:nvPicPr>
          <p:cNvPr id="46093" name="Picture 14" descr="artplus_nature_naturalcity42_c"/>
          <p:cNvPicPr>
            <a:picLocks noChangeAspect="1" noChangeArrowheads="1"/>
          </p:cNvPicPr>
          <p:nvPr/>
        </p:nvPicPr>
        <p:blipFill>
          <a:blip r:embed="rId20" cstate="print"/>
          <a:srcRect/>
          <a:stretch>
            <a:fillRect/>
          </a:stretch>
        </p:blipFill>
        <p:spPr bwMode="auto">
          <a:xfrm>
            <a:off x="8562975" y="5943600"/>
            <a:ext cx="309563" cy="241300"/>
          </a:xfrm>
          <a:prstGeom prst="rect">
            <a:avLst/>
          </a:prstGeom>
          <a:noFill/>
          <a:ln w="9525">
            <a:noFill/>
            <a:miter lim="800000"/>
            <a:headEnd/>
            <a:tailEnd/>
          </a:ln>
        </p:spPr>
      </p:pic>
      <p:pic>
        <p:nvPicPr>
          <p:cNvPr id="1039" name="Picture 15" descr="artplus_nature_naturalcity42_f"/>
          <p:cNvPicPr>
            <a:picLocks noChangeAspect="1" noChangeArrowheads="1"/>
          </p:cNvPicPr>
          <p:nvPr/>
        </p:nvPicPr>
        <p:blipFill>
          <a:blip r:embed="rId21" cstate="print"/>
          <a:srcRect/>
          <a:stretch>
            <a:fillRect/>
          </a:stretch>
        </p:blipFill>
        <p:spPr bwMode="auto">
          <a:xfrm>
            <a:off x="7926388" y="6334125"/>
            <a:ext cx="1370012" cy="523875"/>
          </a:xfrm>
          <a:prstGeom prst="rect">
            <a:avLst/>
          </a:prstGeom>
          <a:noFill/>
          <a:ln w="9525">
            <a:noFill/>
            <a:miter lim="800000"/>
            <a:headEnd/>
            <a:tailEnd/>
          </a:ln>
        </p:spPr>
      </p:pic>
      <p:sp>
        <p:nvSpPr>
          <p:cNvPr id="1026" name="Rectangle 2"/>
          <p:cNvSpPr>
            <a:spLocks noGrp="1" noChangeArrowheads="1"/>
          </p:cNvSpPr>
          <p:nvPr>
            <p:ph type="title"/>
          </p:nvPr>
        </p:nvSpPr>
        <p:spPr bwMode="auto">
          <a:xfrm>
            <a:off x="457200" y="228600"/>
            <a:ext cx="82296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44" name="Picture 20" descr="a1"/>
          <p:cNvPicPr>
            <a:picLocks noChangeAspect="1" noChangeArrowheads="1"/>
          </p:cNvPicPr>
          <p:nvPr userDrawn="1"/>
        </p:nvPicPr>
        <p:blipFill>
          <a:blip r:embed="rId22" cstate="print"/>
          <a:srcRect/>
          <a:stretch>
            <a:fillRect/>
          </a:stretch>
        </p:blipFill>
        <p:spPr bwMode="auto">
          <a:xfrm>
            <a:off x="9625013" y="328613"/>
            <a:ext cx="942975" cy="1082675"/>
          </a:xfrm>
          <a:prstGeom prst="rect">
            <a:avLst/>
          </a:prstGeom>
          <a:noFill/>
          <a:ln w="9525">
            <a:noFill/>
            <a:miter lim="800000"/>
            <a:headEnd/>
            <a:tailEnd/>
          </a:ln>
        </p:spPr>
      </p:pic>
      <p:pic>
        <p:nvPicPr>
          <p:cNvPr id="1045" name="Picture 21" descr="b_1"/>
          <p:cNvPicPr>
            <a:picLocks noChangeAspect="1" noChangeArrowheads="1"/>
          </p:cNvPicPr>
          <p:nvPr userDrawn="1"/>
        </p:nvPicPr>
        <p:blipFill>
          <a:blip r:embed="rId23" cstate="print"/>
          <a:srcRect/>
          <a:stretch>
            <a:fillRect/>
          </a:stretch>
        </p:blipFill>
        <p:spPr bwMode="auto">
          <a:xfrm>
            <a:off x="-990600" y="1371600"/>
            <a:ext cx="825500" cy="358775"/>
          </a:xfrm>
          <a:prstGeom prst="rect">
            <a:avLst/>
          </a:prstGeom>
          <a:noFill/>
          <a:ln w="9525">
            <a:noFill/>
            <a:miter lim="800000"/>
            <a:headEnd/>
            <a:tailEnd/>
          </a:ln>
        </p:spPr>
      </p:pic>
    </p:spTree>
    <p:extLst>
      <p:ext uri="{BB962C8B-B14F-4D97-AF65-F5344CB8AC3E}">
        <p14:creationId xmlns:p14="http://schemas.microsoft.com/office/powerpoint/2010/main" val="3297893760"/>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 id="2147486768"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3.33333E-6 -1.85185E-6 C -0.09045 -0.01597 -0.36945 -0.08727 -0.54306 -0.09537 C -0.71667 -0.10347 -0.93785 -0.05879 -1.04167 -0.04907 " pathEditMode="relative" rAng="0" ptsTypes="aaa">
                                      <p:cBhvr>
                                        <p:cTn id="10" dur="2000" fill="hold"/>
                                        <p:tgtEl>
                                          <p:spTgt spid="1044"/>
                                        </p:tgtEl>
                                        <p:attrNameLst>
                                          <p:attrName>ppt_x</p:attrName>
                                          <p:attrName>ppt_y</p:attrName>
                                        </p:attrNameLst>
                                      </p:cBhvr>
                                      <p:rCtr x="-52100" y="-5200"/>
                                    </p:animMotion>
                                  </p:childTnLst>
                                </p:cTn>
                              </p:par>
                            </p:childTnLst>
                          </p:cTn>
                        </p:par>
                        <p:par>
                          <p:cTn id="11" fill="hold">
                            <p:stCondLst>
                              <p:cond delay="3000"/>
                            </p:stCondLst>
                            <p:childTnLst>
                              <p:par>
                                <p:cTn id="12" presetID="0" presetClass="path" presetSubtype="0" accel="50000" decel="50000" fill="hold" nodeType="afterEffect">
                                  <p:stCondLst>
                                    <p:cond delay="0"/>
                                  </p:stCondLst>
                                  <p:childTnLst>
                                    <p:animMotion origin="layout" path="M -0.00348 0.05949 C 0.00625 0.0581 0.04097 0.0574 0.05399 0.05324 C 0.06701 0.04907 0.06632 0.04907 0.07638 0.03379 C 0.08628 0.01898 0.10538 -0.02269 0.11319 -0.03727 " pathEditMode="relative" rAng="0" ptsTypes="aaaa">
                                      <p:cBhvr>
                                        <p:cTn id="13" dur="2000" fill="hold"/>
                                        <p:tgtEl>
                                          <p:spTgt spid="1045"/>
                                        </p:tgtEl>
                                        <p:attrNameLst>
                                          <p:attrName>ppt_x</p:attrName>
                                          <p:attrName>ppt_y</p:attrName>
                                        </p:attrNameLst>
                                      </p:cBhvr>
                                      <p:rCtr x="5800" y="-4800"/>
                                    </p:animMotion>
                                  </p:childTnLst>
                                </p:cTn>
                              </p:par>
                              <p:par>
                                <p:cTn id="14" presetID="22" presetClass="entr" presetSubtype="8" fill="hold" grpId="0" nodeType="withEffect">
                                  <p:stCondLst>
                                    <p:cond delay="90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hdr="0" ftr="0" dt="0"/>
  <p:txStyles>
    <p:titleStyle>
      <a:lvl1pPr algn="ctr" rtl="0" eaLnBrk="0" fontAlgn="base" hangingPunct="0">
        <a:spcBef>
          <a:spcPct val="0"/>
        </a:spcBef>
        <a:spcAft>
          <a:spcPct val="0"/>
        </a:spcAft>
        <a:defRPr sz="420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itchFamily="34" charset="0"/>
        </a:defRPr>
      </a:lvl2pPr>
      <a:lvl3pPr algn="ctr" rtl="0" eaLnBrk="0" fontAlgn="base" hangingPunct="0">
        <a:spcBef>
          <a:spcPct val="0"/>
        </a:spcBef>
        <a:spcAft>
          <a:spcPct val="0"/>
        </a:spcAft>
        <a:defRPr sz="4200" b="1" i="1">
          <a:solidFill>
            <a:schemeClr val="tx1"/>
          </a:solidFill>
          <a:latin typeface="Arial" pitchFamily="34" charset="0"/>
        </a:defRPr>
      </a:lvl3pPr>
      <a:lvl4pPr algn="ctr" rtl="0" eaLnBrk="0" fontAlgn="base" hangingPunct="0">
        <a:spcBef>
          <a:spcPct val="0"/>
        </a:spcBef>
        <a:spcAft>
          <a:spcPct val="0"/>
        </a:spcAft>
        <a:defRPr sz="4200" b="1" i="1">
          <a:solidFill>
            <a:schemeClr val="tx1"/>
          </a:solidFill>
          <a:latin typeface="Arial" pitchFamily="34" charset="0"/>
        </a:defRPr>
      </a:lvl4pPr>
      <a:lvl5pPr algn="ctr" rtl="0" eaLnBrk="0" fontAlgn="base" hangingPunct="0">
        <a:spcBef>
          <a:spcPct val="0"/>
        </a:spcBef>
        <a:spcAft>
          <a:spcPct val="0"/>
        </a:spcAft>
        <a:defRPr sz="4200" b="1" i="1">
          <a:solidFill>
            <a:schemeClr val="tx1"/>
          </a:solidFill>
          <a:latin typeface="Arial" pitchFamily="34" charset="0"/>
        </a:defRPr>
      </a:lvl5pPr>
      <a:lvl6pPr marL="457200" algn="ctr" rtl="0" fontAlgn="base">
        <a:spcBef>
          <a:spcPct val="0"/>
        </a:spcBef>
        <a:spcAft>
          <a:spcPct val="0"/>
        </a:spcAft>
        <a:defRPr sz="4200" b="1" i="1">
          <a:solidFill>
            <a:schemeClr val="tx1"/>
          </a:solidFill>
          <a:latin typeface="Arial" pitchFamily="34" charset="0"/>
        </a:defRPr>
      </a:lvl6pPr>
      <a:lvl7pPr marL="914400" algn="ctr" rtl="0" fontAlgn="base">
        <a:spcBef>
          <a:spcPct val="0"/>
        </a:spcBef>
        <a:spcAft>
          <a:spcPct val="0"/>
        </a:spcAft>
        <a:defRPr sz="4200" b="1" i="1">
          <a:solidFill>
            <a:schemeClr val="tx1"/>
          </a:solidFill>
          <a:latin typeface="Arial" pitchFamily="34" charset="0"/>
        </a:defRPr>
      </a:lvl7pPr>
      <a:lvl8pPr marL="1371600" algn="ctr" rtl="0" fontAlgn="base">
        <a:spcBef>
          <a:spcPct val="0"/>
        </a:spcBef>
        <a:spcAft>
          <a:spcPct val="0"/>
        </a:spcAft>
        <a:defRPr sz="4200" b="1" i="1">
          <a:solidFill>
            <a:schemeClr val="tx1"/>
          </a:solidFill>
          <a:latin typeface="Arial" pitchFamily="34" charset="0"/>
        </a:defRPr>
      </a:lvl8pPr>
      <a:lvl9pPr marL="1828800" algn="ctr" rtl="0" fontAlgn="base">
        <a:spcBef>
          <a:spcPct val="0"/>
        </a:spcBef>
        <a:spcAft>
          <a:spcPct val="0"/>
        </a:spcAft>
        <a:defRPr sz="4200" b="1" i="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355976" y="6356350"/>
            <a:ext cx="946448"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191CCA-3DF8-4343-859C-E1EDC32A5E60}" type="datetime1">
              <a:rPr lang="zh-CN" altLang="en-US" smtClean="0">
                <a:solidFill>
                  <a:prstClr val="black">
                    <a:tint val="75000"/>
                  </a:prstClr>
                </a:solidFill>
                <a:latin typeface="Calibri"/>
              </a:rPr>
              <a:pPr fontAlgn="auto">
                <a:spcBef>
                  <a:spcPts val="0"/>
                </a:spcBef>
                <a:spcAft>
                  <a:spcPts val="0"/>
                </a:spcAft>
              </a:pPr>
              <a:t>2016/10/20</a:t>
            </a:fld>
            <a:endParaRPr lang="zh-CN" altLang="en-US" dirty="0">
              <a:solidFill>
                <a:prstClr val="black">
                  <a:tint val="75000"/>
                </a:prstClr>
              </a:solidFill>
              <a:latin typeface="Calibri"/>
            </a:endParaRPr>
          </a:p>
        </p:txBody>
      </p:sp>
      <p:sp>
        <p:nvSpPr>
          <p:cNvPr id="5" name="页脚占位符 4"/>
          <p:cNvSpPr>
            <a:spLocks noGrp="1"/>
          </p:cNvSpPr>
          <p:nvPr>
            <p:ph type="ftr" sz="quarter" idx="3"/>
          </p:nvPr>
        </p:nvSpPr>
        <p:spPr>
          <a:xfrm>
            <a:off x="5364088"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dirty="0">
              <a:solidFill>
                <a:prstClr val="black">
                  <a:tint val="75000"/>
                </a:prstClr>
              </a:solidFill>
              <a:latin typeface="Calibri"/>
            </a:endParaRPr>
          </a:p>
        </p:txBody>
      </p:sp>
      <p:sp>
        <p:nvSpPr>
          <p:cNvPr id="6" name="灯片编号占位符 5"/>
          <p:cNvSpPr>
            <a:spLocks noGrp="1"/>
          </p:cNvSpPr>
          <p:nvPr>
            <p:ph type="sldNum" sz="quarter" idx="4"/>
          </p:nvPr>
        </p:nvSpPr>
        <p:spPr>
          <a:xfrm>
            <a:off x="8316416" y="6356350"/>
            <a:ext cx="3703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3A847EA-A0F8-42E4-AF47-D5B896815B88}"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367748442"/>
      </p:ext>
    </p:extLst>
  </p:cSld>
  <p:clrMap bg1="lt1" tx1="dk1" bg2="lt2" tx2="dk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4"/>
        </a:buBlip>
        <a:defRPr sz="32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4"/>
        </a:buBlip>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4"/>
        </a:buBlip>
        <a:defRPr sz="24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4"/>
        </a:buBlip>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317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317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1E0983C1-4EC9-49DE-8E00-F76286919CC2}"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0"/>
            <a:ext cx="9167373" cy="6858000"/>
          </a:xfrm>
          <a:prstGeom prst="rect">
            <a:avLst/>
          </a:prstGeom>
          <a:solidFill>
            <a:schemeClr val="bg1"/>
          </a:solidFill>
          <a:ln>
            <a:no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srgbClr val="000000"/>
              </a:solidFill>
              <a:latin typeface="Times New Roman" charset="0"/>
            </a:endParaRPr>
          </a:p>
        </p:txBody>
      </p:sp>
      <p:sp>
        <p:nvSpPr>
          <p:cNvPr id="5122" name="Rectangle 2"/>
          <p:cNvSpPr>
            <a:spLocks noGrp="1" noChangeArrowheads="1"/>
          </p:cNvSpPr>
          <p:nvPr>
            <p:ph type="title"/>
          </p:nvPr>
        </p:nvSpPr>
        <p:spPr bwMode="auto">
          <a:xfrm>
            <a:off x="0" y="0"/>
            <a:ext cx="9144000" cy="836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5123" name="Rectangle 3"/>
          <p:cNvSpPr>
            <a:spLocks noGrp="1" noChangeArrowheads="1"/>
          </p:cNvSpPr>
          <p:nvPr>
            <p:ph type="body" idx="1"/>
          </p:nvPr>
        </p:nvSpPr>
        <p:spPr bwMode="auto">
          <a:xfrm>
            <a:off x="611188" y="1125538"/>
            <a:ext cx="82296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91207" name="Rectangle 7"/>
          <p:cNvSpPr>
            <a:spLocks noChangeArrowheads="1"/>
          </p:cNvSpPr>
          <p:nvPr userDrawn="1"/>
        </p:nvSpPr>
        <p:spPr bwMode="auto">
          <a:xfrm>
            <a:off x="0" y="0"/>
            <a:ext cx="9144000" cy="620713"/>
          </a:xfrm>
          <a:prstGeom prst="rect">
            <a:avLst/>
          </a:prstGeom>
          <a:solidFill>
            <a:schemeClr val="bg1"/>
          </a:solidFill>
          <a:ln>
            <a:noFill/>
          </a:ln>
          <a:effectLst/>
          <a:extLst/>
        </p:spPr>
        <p:txBody>
          <a:bodyPr wrap="none" anchor="ct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1031" name="Rectangle 3"/>
          <p:cNvSpPr>
            <a:spLocks noChangeArrowheads="1"/>
          </p:cNvSpPr>
          <p:nvPr userDrawn="1"/>
        </p:nvSpPr>
        <p:spPr bwMode="auto">
          <a:xfrm>
            <a:off x="0" y="836613"/>
            <a:ext cx="755650" cy="3887787"/>
          </a:xfrm>
          <a:prstGeom prst="rect">
            <a:avLst/>
          </a:prstGeom>
          <a:solidFill>
            <a:schemeClr val="bg1"/>
          </a:solidFill>
          <a:ln w="9525">
            <a:solidFill>
              <a:schemeClr val="bg1"/>
            </a:solidFill>
            <a:miter lim="800000"/>
            <a:headEnd/>
            <a:tailEnd/>
          </a:ln>
        </p:spPr>
        <p:txBody>
          <a:bodyPr>
            <a:spAutoFit/>
          </a:bodyPr>
          <a:lstStyle/>
          <a:p>
            <a:pPr algn="l" eaLnBrk="0" hangingPunct="0">
              <a:spcBef>
                <a:spcPct val="50000"/>
              </a:spcBef>
              <a:defRPr/>
            </a:pPr>
            <a:endParaRPr kumimoji="1" lang="zh-CN" altLang="zh-CN" sz="2400" b="1">
              <a:solidFill>
                <a:srgbClr val="000000"/>
              </a:solidFill>
              <a:latin typeface="Times New Roman" pitchFamily="18" charset="0"/>
            </a:endParaRPr>
          </a:p>
        </p:txBody>
      </p:sp>
      <p:sp>
        <p:nvSpPr>
          <p:cNvPr id="691208" name="Rectangle 8"/>
          <p:cNvSpPr>
            <a:spLocks noChangeArrowheads="1"/>
          </p:cNvSpPr>
          <p:nvPr userDrawn="1"/>
        </p:nvSpPr>
        <p:spPr bwMode="auto">
          <a:xfrm>
            <a:off x="0" y="-27384"/>
            <a:ext cx="9167373" cy="836613"/>
          </a:xfrm>
          <a:prstGeom prst="rect">
            <a:avLst/>
          </a:prstGeom>
          <a:solidFill>
            <a:srgbClr val="34349C"/>
          </a:solidFill>
          <a:ln>
            <a:noFill/>
          </a:ln>
          <a:effectLst/>
          <a:extLst/>
        </p:spPr>
        <p:txBody>
          <a:bodyPr wrap="none" anchor="ctr"/>
          <a:lstStyle/>
          <a:p>
            <a:pPr eaLnBrk="0" hangingPunct="0">
              <a:spcBef>
                <a:spcPct val="50000"/>
              </a:spcBef>
              <a:defRPr/>
            </a:pPr>
            <a:endParaRPr kumimoji="1" lang="zh-CN" altLang="zh-CN" sz="4400" b="1">
              <a:solidFill>
                <a:srgbClr val="000000"/>
              </a:solidFill>
              <a:latin typeface="黑体" pitchFamily="2" charset="-122"/>
            </a:endParaRPr>
          </a:p>
        </p:txBody>
      </p:sp>
    </p:spTree>
    <p:extLst>
      <p:ext uri="{BB962C8B-B14F-4D97-AF65-F5344CB8AC3E}">
        <p14:creationId xmlns:p14="http://schemas.microsoft.com/office/powerpoint/2010/main" val="92193227"/>
      </p:ext>
    </p:extLst>
  </p:cSld>
  <p:clrMap bg1="lt1" tx1="dk1" bg2="lt2" tx2="dk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 id="2147486793" r:id="rId12"/>
    <p:sldLayoutId id="2147486794" r:id="rId13"/>
  </p:sldLayoutIdLst>
  <mc:AlternateContent xmlns:mc="http://schemas.openxmlformats.org/markup-compatibility/2006" xmlns:p14="http://schemas.microsoft.com/office/powerpoint/2010/main">
    <mc:Choice Requires="p14">
      <p:transition p14:dur="0" advTm="9200"/>
    </mc:Choice>
    <mc:Fallback xmlns="">
      <p:transition advTm="9200"/>
    </mc:Fallback>
  </mc:AlternateContent>
  <p:timing>
    <p:tnLst>
      <p:par>
        <p:cTn id="1" dur="indefinite" restart="never" nodeType="tmRoot"/>
      </p:par>
    </p:tnLst>
  </p:timing>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ea typeface="黑体" charset="0"/>
          <a:cs typeface="黑体" charset="0"/>
        </a:defRPr>
      </a:lvl2pPr>
      <a:lvl3pPr algn="ctr" rtl="0" eaLnBrk="0" fontAlgn="base" hangingPunct="0">
        <a:spcBef>
          <a:spcPct val="0"/>
        </a:spcBef>
        <a:spcAft>
          <a:spcPct val="0"/>
        </a:spcAft>
        <a:defRPr sz="3600">
          <a:solidFill>
            <a:schemeClr val="bg1"/>
          </a:solidFill>
          <a:latin typeface="Arial" charset="0"/>
          <a:ea typeface="黑体" charset="0"/>
          <a:cs typeface="黑体" charset="0"/>
        </a:defRPr>
      </a:lvl3pPr>
      <a:lvl4pPr algn="ctr" rtl="0" eaLnBrk="0" fontAlgn="base" hangingPunct="0">
        <a:spcBef>
          <a:spcPct val="0"/>
        </a:spcBef>
        <a:spcAft>
          <a:spcPct val="0"/>
        </a:spcAft>
        <a:defRPr sz="3600">
          <a:solidFill>
            <a:schemeClr val="bg1"/>
          </a:solidFill>
          <a:latin typeface="Arial" charset="0"/>
          <a:ea typeface="黑体" charset="0"/>
          <a:cs typeface="黑体" charset="0"/>
        </a:defRPr>
      </a:lvl4pPr>
      <a:lvl5pPr algn="ctr" rtl="0" eaLnBrk="0" fontAlgn="base" hangingPunct="0">
        <a:spcBef>
          <a:spcPct val="0"/>
        </a:spcBef>
        <a:spcAft>
          <a:spcPct val="0"/>
        </a:spcAft>
        <a:defRPr sz="3600">
          <a:solidFill>
            <a:schemeClr val="bg1"/>
          </a:solidFill>
          <a:latin typeface="Arial" charset="0"/>
          <a:ea typeface="黑体" charset="0"/>
          <a:cs typeface="黑体" charset="0"/>
        </a:defRPr>
      </a:lvl5pPr>
      <a:lvl6pPr marL="457200" algn="ctr" rtl="0" fontAlgn="base">
        <a:spcBef>
          <a:spcPct val="0"/>
        </a:spcBef>
        <a:spcAft>
          <a:spcPct val="0"/>
        </a:spcAft>
        <a:defRPr sz="3600">
          <a:solidFill>
            <a:schemeClr val="accent2"/>
          </a:solidFill>
          <a:latin typeface="Arial" charset="0"/>
          <a:ea typeface="黑体" charset="0"/>
          <a:cs typeface="黑体" charset="0"/>
        </a:defRPr>
      </a:lvl6pPr>
      <a:lvl7pPr marL="914400" algn="ctr" rtl="0" fontAlgn="base">
        <a:spcBef>
          <a:spcPct val="0"/>
        </a:spcBef>
        <a:spcAft>
          <a:spcPct val="0"/>
        </a:spcAft>
        <a:defRPr sz="3600">
          <a:solidFill>
            <a:schemeClr val="accent2"/>
          </a:solidFill>
          <a:latin typeface="Arial" charset="0"/>
          <a:ea typeface="黑体" charset="0"/>
          <a:cs typeface="黑体" charset="0"/>
        </a:defRPr>
      </a:lvl7pPr>
      <a:lvl8pPr marL="1371600" algn="ctr" rtl="0" fontAlgn="base">
        <a:spcBef>
          <a:spcPct val="0"/>
        </a:spcBef>
        <a:spcAft>
          <a:spcPct val="0"/>
        </a:spcAft>
        <a:defRPr sz="3600">
          <a:solidFill>
            <a:schemeClr val="accent2"/>
          </a:solidFill>
          <a:latin typeface="Arial" charset="0"/>
          <a:ea typeface="黑体" charset="0"/>
          <a:cs typeface="黑体" charset="0"/>
        </a:defRPr>
      </a:lvl8pPr>
      <a:lvl9pPr marL="1828800" algn="ctr" rtl="0" fontAlgn="base">
        <a:spcBef>
          <a:spcPct val="0"/>
        </a:spcBef>
        <a:spcAft>
          <a:spcPct val="0"/>
        </a:spcAft>
        <a:defRPr sz="3600">
          <a:solidFill>
            <a:schemeClr val="accent2"/>
          </a:solidFill>
          <a:latin typeface="Arial" charset="0"/>
          <a:ea typeface="黑体" charset="0"/>
          <a:cs typeface="黑体" charset="0"/>
        </a:defRPr>
      </a:lvl9pPr>
    </p:titleStyle>
    <p:bodyStyle>
      <a:lvl1pPr marL="536575" indent="-536575" algn="l" rtl="0" eaLnBrk="0" fontAlgn="base" hangingPunct="0">
        <a:spcBef>
          <a:spcPct val="20000"/>
        </a:spcBef>
        <a:spcAft>
          <a:spcPct val="0"/>
        </a:spcAft>
        <a:buClr>
          <a:srgbClr val="660066"/>
        </a:buClr>
        <a:buFont typeface="Wingdings" pitchFamily="2" charset="2"/>
        <a:buChar char="u"/>
        <a:defRPr sz="2800" b="1">
          <a:solidFill>
            <a:schemeClr val="tx1"/>
          </a:solidFill>
          <a:latin typeface="+mn-lt"/>
          <a:ea typeface="+mn-ea"/>
          <a:cs typeface="+mn-cs"/>
        </a:defRPr>
      </a:lvl1pPr>
      <a:lvl2pPr marL="1001713" indent="-285750" algn="l" rtl="0" eaLnBrk="0" fontAlgn="base" hangingPunct="0">
        <a:spcBef>
          <a:spcPct val="20000"/>
        </a:spcBef>
        <a:spcAft>
          <a:spcPct val="0"/>
        </a:spcAft>
        <a:buClr>
          <a:schemeClr val="accent2"/>
        </a:buClr>
        <a:buFont typeface="Wingdings" pitchFamily="2" charset="2"/>
        <a:buChar char="l"/>
        <a:defRPr sz="2400" b="1">
          <a:solidFill>
            <a:schemeClr val="tx1"/>
          </a:solidFill>
          <a:latin typeface="+mn-lt"/>
          <a:ea typeface="+mn-ea"/>
          <a:cs typeface="+mn-cs"/>
        </a:defRPr>
      </a:lvl2pPr>
      <a:lvl3pPr marL="1409700" indent="-228600" algn="l" rtl="0" eaLnBrk="0" fontAlgn="base" hangingPunct="0">
        <a:spcBef>
          <a:spcPct val="20000"/>
        </a:spcBef>
        <a:spcAft>
          <a:spcPct val="0"/>
        </a:spcAft>
        <a:buClr>
          <a:schemeClr val="accent2"/>
        </a:buClr>
        <a:buFont typeface="Wingdings" pitchFamily="2" charset="2"/>
        <a:buChar char="ü"/>
        <a:defRPr sz="2200" b="1">
          <a:solidFill>
            <a:schemeClr val="tx1"/>
          </a:solidFill>
          <a:latin typeface="+mn-lt"/>
          <a:ea typeface="+mn-ea"/>
          <a:cs typeface="+mn-cs"/>
        </a:defRPr>
      </a:lvl3pPr>
      <a:lvl4pPr marL="1817688"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4pPr>
      <a:lvl5pPr marL="2225675" indent="-228600" algn="l" rtl="0" eaLnBrk="0" fontAlgn="base" hangingPunct="0">
        <a:spcBef>
          <a:spcPct val="20000"/>
        </a:spcBef>
        <a:spcAft>
          <a:spcPct val="0"/>
        </a:spcAft>
        <a:buClr>
          <a:schemeClr val="accent2"/>
        </a:buClr>
        <a:buChar char="»"/>
        <a:defRPr sz="2000" b="1">
          <a:solidFill>
            <a:schemeClr val="tx1"/>
          </a:solidFill>
          <a:latin typeface="+mn-lt"/>
          <a:ea typeface="+mn-ea"/>
          <a:cs typeface="+mn-cs"/>
        </a:defRPr>
      </a:lvl5pPr>
      <a:lvl6pPr marL="2682875" indent="-228600" algn="l" rtl="0" fontAlgn="base">
        <a:spcBef>
          <a:spcPct val="20000"/>
        </a:spcBef>
        <a:spcAft>
          <a:spcPct val="0"/>
        </a:spcAft>
        <a:buClr>
          <a:schemeClr val="accent2"/>
        </a:buClr>
        <a:buChar char="»"/>
        <a:defRPr sz="2000" b="1">
          <a:solidFill>
            <a:schemeClr val="tx1"/>
          </a:solidFill>
          <a:latin typeface="+mn-lt"/>
          <a:ea typeface="+mn-ea"/>
          <a:cs typeface="+mn-cs"/>
        </a:defRPr>
      </a:lvl6pPr>
      <a:lvl7pPr marL="3140075" indent="-228600" algn="l" rtl="0" fontAlgn="base">
        <a:spcBef>
          <a:spcPct val="20000"/>
        </a:spcBef>
        <a:spcAft>
          <a:spcPct val="0"/>
        </a:spcAft>
        <a:buClr>
          <a:schemeClr val="accent2"/>
        </a:buClr>
        <a:buChar char="»"/>
        <a:defRPr sz="2000" b="1">
          <a:solidFill>
            <a:schemeClr val="tx1"/>
          </a:solidFill>
          <a:latin typeface="+mn-lt"/>
          <a:ea typeface="+mn-ea"/>
          <a:cs typeface="+mn-cs"/>
        </a:defRPr>
      </a:lvl7pPr>
      <a:lvl8pPr marL="3597275" indent="-228600" algn="l" rtl="0" fontAlgn="base">
        <a:spcBef>
          <a:spcPct val="20000"/>
        </a:spcBef>
        <a:spcAft>
          <a:spcPct val="0"/>
        </a:spcAft>
        <a:buClr>
          <a:schemeClr val="accent2"/>
        </a:buClr>
        <a:buChar char="»"/>
        <a:defRPr sz="2000" b="1">
          <a:solidFill>
            <a:schemeClr val="tx1"/>
          </a:solidFill>
          <a:latin typeface="+mn-lt"/>
          <a:ea typeface="+mn-ea"/>
          <a:cs typeface="+mn-cs"/>
        </a:defRPr>
      </a:lvl8pPr>
      <a:lvl9pPr marL="4054475" indent="-228600" algn="l" rtl="0" fontAlgn="base">
        <a:spcBef>
          <a:spcPct val="20000"/>
        </a:spcBef>
        <a:spcAft>
          <a:spcPct val="0"/>
        </a:spcAft>
        <a:buClr>
          <a:schemeClr val="accent2"/>
        </a:buClr>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364EB6"/>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64EB6"/>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364EB6"/>
                </a:solidFill>
                <a:latin typeface="Arial" pitchFamily="34" charset="0"/>
              </a:defRPr>
            </a:lvl1pPr>
          </a:lstStyle>
          <a:p>
            <a:pPr>
              <a:defRPr/>
            </a:pPr>
            <a:fld id="{39074A8D-3B6D-4BA2-B7A8-0439F217C90C}" type="slidenum">
              <a:rPr lang="en-US"/>
              <a:pPr>
                <a:defRPr/>
              </a:pPr>
              <a:t>‹#›</a:t>
            </a:fld>
            <a:endParaRPr lang="en-US"/>
          </a:p>
        </p:txBody>
      </p:sp>
      <p:sp>
        <p:nvSpPr>
          <p:cNvPr id="32774"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lgn="l">
              <a:defRPr/>
            </a:pPr>
            <a:r>
              <a:rPr lang="en-US" sz="2000" b="1" i="1">
                <a:solidFill>
                  <a:srgbClr val="D9520F"/>
                </a:solidFill>
                <a:latin typeface="Arial" pitchFamily="34" charset="0"/>
              </a:rPr>
              <a:t>LOGO</a:t>
            </a:r>
          </a:p>
        </p:txBody>
      </p:sp>
    </p:spTree>
  </p:cSld>
  <p:clrMap bg1="lt1" tx1="dk1" bg2="lt2" tx2="dk2" accent1="accent1" accent2="accent2" accent3="accent3" accent4="accent4" accent5="accent5" accent6="accent6" hlink="hlink" folHlink="folHlink"/>
  <p:sldLayoutIdLst>
    <p:sldLayoutId id="2147484969"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Lst>
  <p:hf hdr="0" ft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pitchFamily="34" charset="0"/>
        </a:defRPr>
      </a:lvl2pPr>
      <a:lvl3pPr algn="ctr" rtl="0" eaLnBrk="0" fontAlgn="base" hangingPunct="0">
        <a:spcBef>
          <a:spcPct val="0"/>
        </a:spcBef>
        <a:spcAft>
          <a:spcPct val="0"/>
        </a:spcAft>
        <a:defRPr sz="2800" b="1">
          <a:solidFill>
            <a:schemeClr val="bg1"/>
          </a:solidFill>
          <a:latin typeface="Arial" pitchFamily="34" charset="0"/>
        </a:defRPr>
      </a:lvl3pPr>
      <a:lvl4pPr algn="ctr" rtl="0" eaLnBrk="0" fontAlgn="base" hangingPunct="0">
        <a:spcBef>
          <a:spcPct val="0"/>
        </a:spcBef>
        <a:spcAft>
          <a:spcPct val="0"/>
        </a:spcAft>
        <a:defRPr sz="2800" b="1">
          <a:solidFill>
            <a:schemeClr val="bg1"/>
          </a:solidFill>
          <a:latin typeface="Arial" pitchFamily="34" charset="0"/>
        </a:defRPr>
      </a:lvl4pPr>
      <a:lvl5pPr algn="ctr" rtl="0" eaLnBrk="0" fontAlgn="base" hangingPunct="0">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a:defRPr/>
            </a:pPr>
            <a:fld id="{E97AAF3D-CB34-4EA0-8D2B-BD7E43FEC62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E00450A5-7545-4752-8A3B-9498F672F940}"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1564675"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1564676"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30A401AC-916A-4394-9923-8F37CBAF32F1}" type="slidenum">
              <a:rPr lang="zh-TW" altLang="en-US" sz="1200" i="1" kern="1200">
                <a:solidFill>
                  <a:srgbClr val="FFFFFF"/>
                </a:solidFill>
                <a:latin typeface="Arial" pitchFamily="34" charset="0"/>
                <a:ea typeface="新細明體" pitchFamily="18" charset="-120"/>
                <a:cs typeface="Arial"/>
              </a:rPr>
              <a:pPr algn="ctr" rtl="0" fontAlgn="base">
                <a:spcBef>
                  <a:spcPct val="0"/>
                </a:spcBef>
                <a:spcAft>
                  <a:spcPct val="0"/>
                </a:spcAft>
                <a:defRPr/>
              </a:pPr>
              <a:t>‹#›</a:t>
            </a:fld>
            <a:endParaRPr lang="en-US" altLang="zh-TW" sz="1200" i="1" kern="1200">
              <a:solidFill>
                <a:srgbClr val="FFFFFF"/>
              </a:solidFill>
              <a:latin typeface="Arial" pitchFamily="34" charset="0"/>
              <a:ea typeface="新細明體" pitchFamily="18" charset="-120"/>
              <a:cs typeface="Arial"/>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zh-TW" altLang="en-US" sz="2400" b="1" i="1" kern="1200">
              <a:solidFill>
                <a:srgbClr val="000000"/>
              </a:solidFill>
              <a:latin typeface="Arial" pitchFamily="34" charset="0"/>
              <a:ea typeface="新細明體" pitchFamily="18" charset="-120"/>
              <a:cs typeface="Arial"/>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i="1" kern="1200">
                <a:solidFill>
                  <a:srgbClr val="FFFFFF"/>
                </a:solidFill>
                <a:latin typeface="Arial Unicode MS" pitchFamily="34" charset="-128"/>
                <a:ea typeface="+mn-ea"/>
                <a:cs typeface="Arial"/>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zh-TW" altLang="en-US" sz="2000" i="1" kern="1200">
              <a:solidFill>
                <a:srgbClr val="000000"/>
              </a:solidFill>
              <a:latin typeface="Arial" pitchFamily="34" charset="0"/>
              <a:ea typeface="新細明體" pitchFamily="18" charset="-120"/>
              <a:cs typeface="Arial"/>
            </a:endParaRPr>
          </a:p>
        </p:txBody>
      </p:sp>
    </p:spTree>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6147"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6148"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19485BDD-50CC-4439-B98C-36856607E963}"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sz="2000"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defRPr/>
            </a:pPr>
            <a:fld id="{6299D6AE-D363-4AFC-BDB5-3A9907FF7A6A}" type="slidenum">
              <a:rPr lang="en-US" sz="1200">
                <a:solidFill>
                  <a:srgbClr val="FFFFFF"/>
                </a:solidFill>
                <a:latin typeface="Arial" pitchFamily="34" charset="0"/>
              </a:rPr>
              <a:pPr>
                <a:defRPr/>
              </a:pPr>
              <a:t>‹#›</a:t>
            </a:fld>
            <a:endParaRPr lang="en-US" sz="1200">
              <a:solidFill>
                <a:srgbClr val="FFFFFF"/>
              </a:solidFill>
              <a:latin typeface="Arial" pitchFamily="34" charset="0"/>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b="1">
              <a:solidFill>
                <a:srgbClr val="000000"/>
              </a:solidFill>
              <a:latin typeface="Arial" pitchFamily="34" charset="0"/>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defRPr/>
            </a:pPr>
            <a:r>
              <a:rPr lang="en-US" sz="1600">
                <a:solidFill>
                  <a:srgbClr val="FFFFFF"/>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a:defRPr/>
            </a:pPr>
            <a:endParaRPr lang="en-US" sz="2000">
              <a:solidFill>
                <a:srgbClr val="000000"/>
              </a:solidFill>
              <a:latin typeface="Arial" pitchFamily="34" charset="0"/>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a:defRPr/>
            </a:pPr>
            <a:endParaRPr lang="en-US" sz="2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488"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18.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8.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8.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8.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8.xm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18.xm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8.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1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7.gif"/><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2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2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gif"/><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3.xml"/><Relationship Id="rId6" Type="http://schemas.openxmlformats.org/officeDocument/2006/relationships/image" Target="../media/image40.gif"/><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5.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325.xml"/><Relationship Id="rId4" Type="http://schemas.openxmlformats.org/officeDocument/2006/relationships/image" Target="../media/image10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218.xml"/><Relationship Id="rId6" Type="http://schemas.openxmlformats.org/officeDocument/2006/relationships/image" Target="../media/image110.png"/><Relationship Id="rId5" Type="http://schemas.openxmlformats.org/officeDocument/2006/relationships/image" Target="../media/image60.pn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xml"/><Relationship Id="rId1" Type="http://schemas.openxmlformats.org/officeDocument/2006/relationships/slideLayout" Target="../slideLayouts/slideLayout162.xml"/><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93.xml"/><Relationship Id="rId6" Type="http://schemas.openxmlformats.org/officeDocument/2006/relationships/image" Target="../media/image40.gif"/><Relationship Id="rId5" Type="http://schemas.microsoft.com/office/2007/relationships/hdphoto" Target="../media/hdphoto1.wdp"/><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9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342.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206.xml"/><Relationship Id="rId5" Type="http://schemas.openxmlformats.org/officeDocument/2006/relationships/image" Target="../media/image12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0.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149.xml"/><Relationship Id="rId5" Type="http://schemas.openxmlformats.org/officeDocument/2006/relationships/image" Target="../media/image124.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0.xml"/></Relationships>
</file>

<file path=ppt/slides/_rels/slide4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05.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1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05.jpe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116.xml"/><Relationship Id="rId6" Type="http://schemas.openxmlformats.org/officeDocument/2006/relationships/image" Target="../media/image47.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3.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04.xml"/><Relationship Id="rId5" Type="http://schemas.openxmlformats.org/officeDocument/2006/relationships/image" Target="../media/image134.pn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335.xml"/><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335.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335.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gif"/><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16.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gif"/><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38.png"/><Relationship Id="rId14" Type="http://schemas.openxmlformats.org/officeDocument/2006/relationships/image" Target="../media/image56.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04.xml"/><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40.png"/><Relationship Id="rId7"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129.png"/><Relationship Id="rId5" Type="http://schemas.openxmlformats.org/officeDocument/2006/relationships/image" Target="../media/image47.png"/><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294.xml"/><Relationship Id="rId6" Type="http://schemas.openxmlformats.org/officeDocument/2006/relationships/image" Target="../media/image144.png"/><Relationship Id="rId5" Type="http://schemas.openxmlformats.org/officeDocument/2006/relationships/image" Target="../media/image47.png"/><Relationship Id="rId4" Type="http://schemas.openxmlformats.org/officeDocument/2006/relationships/image" Target="../media/image143.emf"/></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104.xml"/><Relationship Id="rId6" Type="http://schemas.openxmlformats.org/officeDocument/2006/relationships/image" Target="../media/image148.wmf"/><Relationship Id="rId5" Type="http://schemas.openxmlformats.org/officeDocument/2006/relationships/image" Target="../media/image105.jpeg"/><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9.png"/><Relationship Id="rId1" Type="http://schemas.openxmlformats.org/officeDocument/2006/relationships/slideLayout" Target="../slideLayouts/slideLayout303.xml"/><Relationship Id="rId5" Type="http://schemas.openxmlformats.org/officeDocument/2006/relationships/image" Target="../media/image150.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104.xml"/><Relationship Id="rId6" Type="http://schemas.openxmlformats.org/officeDocument/2006/relationships/image" Target="../media/image151.png"/><Relationship Id="rId5" Type="http://schemas.openxmlformats.org/officeDocument/2006/relationships/image" Target="../media/image105.jpe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28.png"/><Relationship Id="rId7"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18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03.xml"/><Relationship Id="rId5" Type="http://schemas.openxmlformats.org/officeDocument/2006/relationships/image" Target="../media/image160.png"/><Relationship Id="rId4" Type="http://schemas.openxmlformats.org/officeDocument/2006/relationships/image" Target="../media/image159.png"/></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44.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9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1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7.gif"/><Relationship Id="rId9" Type="http://schemas.openxmlformats.org/officeDocument/2006/relationships/image" Target="../media/image63.png"/></Relationships>
</file>

<file path=ppt/slides/_rels/slide6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0.xml"/></Relationships>
</file>

<file path=ppt/slides/_rels/slide6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gif"/><Relationship Id="rId12"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16.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5" Type="http://schemas.openxmlformats.org/officeDocument/2006/relationships/image" Target="../media/image57.gif"/><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38.png"/><Relationship Id="rId1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29.xml"/><Relationship Id="rId6" Type="http://schemas.openxmlformats.org/officeDocument/2006/relationships/image" Target="../media/image69.png"/><Relationship Id="rId5" Type="http://schemas.openxmlformats.org/officeDocument/2006/relationships/image" Target="../media/image63.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8.png"/><Relationship Id="rId3" Type="http://schemas.openxmlformats.org/officeDocument/2006/relationships/image" Target="../media/image166.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1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7.gif"/><Relationship Id="rId9"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57.gif"/><Relationship Id="rId1" Type="http://schemas.openxmlformats.org/officeDocument/2006/relationships/slideLayout" Target="../slideLayouts/slideLayout218.xml"/></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18.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0.png"/><Relationship Id="rId1" Type="http://schemas.openxmlformats.org/officeDocument/2006/relationships/slideLayout" Target="../slideLayouts/slideLayout218.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8.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1.png"/><Relationship Id="rId1" Type="http://schemas.openxmlformats.org/officeDocument/2006/relationships/slideLayout" Target="../slideLayouts/slideLayout218.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8.xml"/></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29.xml"/><Relationship Id="rId6" Type="http://schemas.openxmlformats.org/officeDocument/2006/relationships/image" Target="../media/image69.png"/><Relationship Id="rId5" Type="http://schemas.openxmlformats.org/officeDocument/2006/relationships/image" Target="../media/image63.pn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8.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18.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18.xml"/></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9.xml"/><Relationship Id="rId1" Type="http://schemas.openxmlformats.org/officeDocument/2006/relationships/slideLayout" Target="../slideLayouts/slideLayout218.xml"/><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218.xml"/><Relationship Id="rId4" Type="http://schemas.openxmlformats.org/officeDocument/2006/relationships/image" Target="../media/image57.gif"/></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18.xml"/><Relationship Id="rId6" Type="http://schemas.openxmlformats.org/officeDocument/2006/relationships/image" Target="../media/image110.png"/><Relationship Id="rId5" Type="http://schemas.openxmlformats.org/officeDocument/2006/relationships/image" Target="../media/image60.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65.xml"/><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14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4.xml"/><Relationship Id="rId1" Type="http://schemas.openxmlformats.org/officeDocument/2006/relationships/vmlDrawing" Target="../drawings/vmlDrawing1.vml"/><Relationship Id="rId6" Type="http://schemas.openxmlformats.org/officeDocument/2006/relationships/image" Target="../media/image182.wmf"/><Relationship Id="rId5" Type="http://schemas.openxmlformats.org/officeDocument/2006/relationships/oleObject" Target="../embeddings/oleObject1.bin"/><Relationship Id="rId4" Type="http://schemas.openxmlformats.org/officeDocument/2006/relationships/image" Target="../media/image183.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4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149.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9.xml"/></Relationships>
</file>

<file path=ppt/slides/_rels/slide8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45.xml"/><Relationship Id="rId1" Type="http://schemas.openxmlformats.org/officeDocument/2006/relationships/slideLayout" Target="../slideLayouts/slideLayout165.xml"/><Relationship Id="rId5" Type="http://schemas.openxmlformats.org/officeDocument/2006/relationships/image" Target="../media/image193.jpeg"/><Relationship Id="rId4" Type="http://schemas.openxmlformats.org/officeDocument/2006/relationships/image" Target="../media/image192.jpeg"/></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149.xm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267.xml"/></Relationships>
</file>

<file path=ppt/slides/_rels/slide8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8.xml"/><Relationship Id="rId1" Type="http://schemas.openxmlformats.org/officeDocument/2006/relationships/slideLayout" Target="../slideLayouts/slideLayout256.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0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pic>
        <p:nvPicPr>
          <p:cNvPr id="43" name="Picture 42"/>
          <p:cNvPicPr/>
          <p:nvPr/>
        </p:nvPicPr>
        <p:blipFill>
          <a:blip r:embed="rId2" cstate="print"/>
          <a:stretch>
            <a:fillRect/>
          </a:stretch>
        </p:blipFill>
        <p:spPr>
          <a:xfrm>
            <a:off x="11880" y="0"/>
            <a:ext cx="9132120" cy="6849360"/>
          </a:xfrm>
          <a:prstGeom prst="rect">
            <a:avLst/>
          </a:prstGeom>
          <a:solidFill>
            <a:srgbClr val="CCFFFF"/>
          </a:solidFill>
          <a:ln>
            <a:noFill/>
          </a:ln>
        </p:spPr>
      </p:pic>
      <p:sp useBgFill="1">
        <p:nvSpPr>
          <p:cNvPr id="3" name="Text Box 3"/>
          <p:cNvSpPr txBox="1">
            <a:spLocks noChangeArrowheads="1"/>
          </p:cNvSpPr>
          <p:nvPr/>
        </p:nvSpPr>
        <p:spPr bwMode="auto">
          <a:xfrm>
            <a:off x="0" y="4946809"/>
            <a:ext cx="9166771" cy="2215991"/>
          </a:xfrm>
          <a:prstGeom prst="rect">
            <a:avLst/>
          </a:prstGeom>
          <a:ln w="19050">
            <a:noFill/>
            <a:miter lim="800000"/>
            <a:headEnd/>
            <a:tailEnd/>
          </a:ln>
          <a:effectLst/>
        </p:spPr>
        <p:txBody>
          <a:bodyPr wrap="square" anchor="ctr">
            <a:spAutoFit/>
          </a:bodyPr>
          <a:lstStyle/>
          <a:p>
            <a:pPr>
              <a:lnSpc>
                <a:spcPct val="150000"/>
              </a:lnSpc>
              <a:defRPr/>
            </a:pPr>
            <a:r>
              <a:rPr lang="en-US" altLang="zh-TW" b="1" i="1" u="sng" dirty="0" smtClean="0">
                <a:solidFill>
                  <a:prstClr val="black"/>
                </a:solidFill>
                <a:latin typeface="Tahoma" pitchFamily="34" charset="0"/>
              </a:rPr>
              <a:t>Carey  Jang</a:t>
            </a:r>
            <a:r>
              <a:rPr lang="en-US" altLang="zh-TW" b="1" i="1" dirty="0" smtClean="0">
                <a:solidFill>
                  <a:prstClr val="black"/>
                </a:solidFill>
                <a:latin typeface="Tahoma" pitchFamily="34" charset="0"/>
              </a:rPr>
              <a:t>, U.S.EPA/Air Quality Modeling Group</a:t>
            </a:r>
          </a:p>
          <a:p>
            <a:pPr>
              <a:lnSpc>
                <a:spcPct val="150000"/>
              </a:lnSpc>
              <a:defRPr/>
            </a:pPr>
            <a:r>
              <a:rPr lang="en-US" altLang="zh-TW" sz="1600" b="1" i="1" dirty="0" smtClean="0">
                <a:solidFill>
                  <a:prstClr val="black"/>
                </a:solidFill>
                <a:latin typeface="Tahoma" pitchFamily="34" charset="0"/>
              </a:rPr>
              <a:t>Zac Adelman &amp; Dongmei Yang, UNC-CH, Institute of Environment</a:t>
            </a:r>
          </a:p>
          <a:p>
            <a:pPr>
              <a:lnSpc>
                <a:spcPct val="150000"/>
              </a:lnSpc>
              <a:defRPr/>
            </a:pPr>
            <a:r>
              <a:rPr lang="en-US" altLang="zh-TW" sz="1600" b="1" i="1" dirty="0" smtClean="0">
                <a:solidFill>
                  <a:prstClr val="black"/>
                </a:solidFill>
                <a:latin typeface="Tahoma" pitchFamily="34" charset="0"/>
              </a:rPr>
              <a:t>Dustin Zhu, South China Univ. of Technology, China</a:t>
            </a:r>
          </a:p>
          <a:p>
            <a:pPr>
              <a:lnSpc>
                <a:spcPct val="150000"/>
              </a:lnSpc>
              <a:defRPr/>
            </a:pPr>
            <a:r>
              <a:rPr lang="en-US" altLang="zh-TW" sz="1600" b="1" i="1" dirty="0" smtClean="0">
                <a:solidFill>
                  <a:prstClr val="black"/>
                </a:solidFill>
                <a:latin typeface="Tahoma" pitchFamily="34" charset="0"/>
              </a:rPr>
              <a:t>Shuxiao Wang and Jia Xing, Tsinghua Univ.</a:t>
            </a:r>
          </a:p>
          <a:p>
            <a:pPr>
              <a:lnSpc>
                <a:spcPct val="150000"/>
              </a:lnSpc>
              <a:defRPr/>
            </a:pPr>
            <a:r>
              <a:rPr lang="en-US" altLang="zh-CN" sz="1200" b="1" i="1" dirty="0" smtClean="0">
                <a:solidFill>
                  <a:srgbClr val="7030A0"/>
                </a:solidFill>
                <a:effectLst>
                  <a:outerShdw blurRad="38100" dist="38100" dir="2700000" algn="tl">
                    <a:srgbClr val="FFFFFF"/>
                  </a:outerShdw>
                </a:effectLst>
                <a:latin typeface="Tahoma" pitchFamily="34" charset="0"/>
              </a:rPr>
              <a:t>CMAS Conference, RTP, NC, October 25, 2016</a:t>
            </a:r>
            <a:endParaRPr lang="zh-CN" altLang="en-US" sz="1200" b="1" i="1" dirty="0">
              <a:solidFill>
                <a:srgbClr val="7030A0"/>
              </a:solidFill>
              <a:effectLst>
                <a:outerShdw blurRad="38100" dist="38100" dir="2700000" algn="tl">
                  <a:srgbClr val="FFFFFF"/>
                </a:outerShdw>
              </a:effectLst>
              <a:latin typeface="Tahoma" pitchFamily="34" charset="0"/>
            </a:endParaRPr>
          </a:p>
          <a:p>
            <a:pPr>
              <a:lnSpc>
                <a:spcPct val="150000"/>
              </a:lnSpc>
              <a:defRPr/>
            </a:pPr>
            <a:r>
              <a:rPr lang="en-US" altLang="zh-TW" sz="1400" b="1" i="1" dirty="0">
                <a:solidFill>
                  <a:srgbClr val="7030A0"/>
                </a:solidFill>
                <a:effectLst>
                  <a:outerShdw blurRad="38100" dist="38100" dir="2700000" algn="tl">
                    <a:srgbClr val="000000"/>
                  </a:outerShdw>
                </a:effectLst>
                <a:latin typeface="Tahoma" pitchFamily="34" charset="0"/>
              </a:rPr>
              <a:t> </a:t>
            </a:r>
          </a:p>
        </p:txBody>
      </p:sp>
      <p:sp>
        <p:nvSpPr>
          <p:cNvPr id="5" name="Rectangle 5"/>
          <p:cNvSpPr>
            <a:spLocks noChangeArrowheads="1"/>
          </p:cNvSpPr>
          <p:nvPr/>
        </p:nvSpPr>
        <p:spPr bwMode="auto">
          <a:xfrm>
            <a:off x="11880" y="0"/>
            <a:ext cx="9132120" cy="892552"/>
          </a:xfrm>
          <a:prstGeom prst="rect">
            <a:avLst/>
          </a:prstGeom>
          <a:solidFill>
            <a:srgbClr val="FFFFCC"/>
          </a:solidFill>
          <a:ln w="9525">
            <a:noFill/>
            <a:miter lim="800000"/>
            <a:headEnd/>
            <a:tailEnd/>
          </a:ln>
          <a:effectLst/>
        </p:spPr>
        <p:txBody>
          <a:bodyPr wrap="square">
            <a:spAutoFit/>
          </a:bodyPr>
          <a:lstStyle/>
          <a:p>
            <a:r>
              <a:rPr lang="en-US" sz="2400" b="1" dirty="0"/>
              <a:t>Development and Applications of Next-Generation Integrated Air Quality Decision Support System </a:t>
            </a:r>
            <a:r>
              <a:rPr lang="en-US" sz="2800" b="1" i="1" dirty="0">
                <a:solidFill>
                  <a:srgbClr val="FF0000"/>
                </a:solidFill>
              </a:rPr>
              <a:t>(</a:t>
            </a:r>
            <a:r>
              <a:rPr lang="en-US" sz="2800" b="1" i="1" dirty="0" err="1">
                <a:solidFill>
                  <a:srgbClr val="FF0000"/>
                </a:solidFill>
              </a:rPr>
              <a:t>ABaCAS</a:t>
            </a:r>
            <a:r>
              <a:rPr lang="en-US" sz="2800" b="1" i="1" dirty="0" smtClean="0">
                <a:solidFill>
                  <a:srgbClr val="FF0000"/>
                </a:solidFill>
              </a:rPr>
              <a:t>)</a:t>
            </a:r>
            <a:endParaRPr lang="en-US" sz="2800" b="1" i="1" dirty="0">
              <a:solidFill>
                <a:srgbClr val="FF0000"/>
              </a:solidFill>
            </a:endParaRPr>
          </a:p>
        </p:txBody>
      </p:sp>
      <p:sp>
        <p:nvSpPr>
          <p:cNvPr id="15" name="Rectangle 14"/>
          <p:cNvSpPr/>
          <p:nvPr/>
        </p:nvSpPr>
        <p:spPr>
          <a:xfrm>
            <a:off x="609600" y="4191000"/>
            <a:ext cx="1544012"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Science</a:t>
            </a:r>
            <a:endParaRPr lang="en-US" sz="2800" b="1" dirty="0">
              <a:solidFill>
                <a:prstClr val="black"/>
              </a:solidFill>
              <a:effectLst>
                <a:outerShdw blurRad="38100" dist="38100" dir="2700000" algn="tl">
                  <a:srgbClr val="000000">
                    <a:alpha val="43137"/>
                  </a:srgbClr>
                </a:outerShdw>
              </a:effectLst>
            </a:endParaRPr>
          </a:p>
        </p:txBody>
      </p:sp>
      <p:cxnSp>
        <p:nvCxnSpPr>
          <p:cNvPr id="16" name="Straight Arrow Connector 15"/>
          <p:cNvCxnSpPr/>
          <p:nvPr/>
        </p:nvCxnSpPr>
        <p:spPr bwMode="auto">
          <a:xfrm>
            <a:off x="2613011" y="4495800"/>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7" name="Rectangle 16"/>
          <p:cNvSpPr/>
          <p:nvPr/>
        </p:nvSpPr>
        <p:spPr>
          <a:xfrm>
            <a:off x="3708899" y="4215825"/>
            <a:ext cx="1441420"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 Policy </a:t>
            </a:r>
            <a:endParaRPr lang="en-US" sz="2800" b="1" dirty="0">
              <a:solidFill>
                <a:prstClr val="black"/>
              </a:solidFill>
              <a:effectLst>
                <a:outerShdw blurRad="38100" dist="38100" dir="2700000" algn="tl">
                  <a:srgbClr val="000000">
                    <a:alpha val="43137"/>
                  </a:srgbClr>
                </a:outerShdw>
              </a:effectLst>
            </a:endParaRPr>
          </a:p>
        </p:txBody>
      </p:sp>
      <p:cxnSp>
        <p:nvCxnSpPr>
          <p:cNvPr id="18" name="Straight Arrow Connector 17"/>
          <p:cNvCxnSpPr/>
          <p:nvPr/>
        </p:nvCxnSpPr>
        <p:spPr bwMode="auto">
          <a:xfrm>
            <a:off x="5661011" y="4520625"/>
            <a:ext cx="685800" cy="0"/>
          </a:xfrm>
          <a:prstGeom prst="straightConnector1">
            <a:avLst/>
          </a:prstGeom>
          <a:solidFill>
            <a:schemeClr val="accent1"/>
          </a:solidFill>
          <a:ln w="76200" cap="flat" cmpd="sng" algn="ctr">
            <a:solidFill>
              <a:srgbClr val="FF0000"/>
            </a:solidFill>
            <a:prstDash val="solid"/>
            <a:round/>
            <a:headEnd type="none" w="med" len="med"/>
            <a:tailEnd type="arrow"/>
          </a:ln>
          <a:effectLst>
            <a:glow rad="101600">
              <a:schemeClr val="accent2">
                <a:satMod val="175000"/>
                <a:alpha val="40000"/>
              </a:schemeClr>
            </a:glow>
          </a:effectLst>
        </p:spPr>
      </p:cxnSp>
      <p:sp>
        <p:nvSpPr>
          <p:cNvPr id="19" name="Rectangle 18"/>
          <p:cNvSpPr/>
          <p:nvPr/>
        </p:nvSpPr>
        <p:spPr>
          <a:xfrm>
            <a:off x="6869015" y="4191000"/>
            <a:ext cx="1689373" cy="523220"/>
          </a:xfrm>
          <a:prstGeom prst="rect">
            <a:avLst/>
          </a:prstGeom>
          <a:solidFill>
            <a:srgbClr val="CCFFFF"/>
          </a:solidFill>
          <a:ln>
            <a:solidFill>
              <a:srgbClr val="CCFFFF"/>
            </a:solidFill>
          </a:ln>
          <a:effectLst>
            <a:glow rad="139700">
              <a:schemeClr val="accent6">
                <a:satMod val="175000"/>
                <a:alpha val="40000"/>
              </a:schemeClr>
            </a:glow>
          </a:effectLst>
        </p:spPr>
        <p:txBody>
          <a:bodyPr wrap="none">
            <a:spAutoFit/>
          </a:bodyPr>
          <a:lstStyle/>
          <a:p>
            <a:r>
              <a:rPr lang="en-US" sz="2800" b="1" i="1" dirty="0" smtClean="0">
                <a:solidFill>
                  <a:srgbClr val="0000FF"/>
                </a:solidFill>
                <a:effectLst>
                  <a:outerShdw blurRad="38100" dist="38100" dir="2700000" algn="tl">
                    <a:srgbClr val="000000">
                      <a:alpha val="43137"/>
                    </a:srgbClr>
                  </a:outerShdw>
                </a:effectLst>
                <a:ea typeface="SimSun" pitchFamily="2" charset="-122"/>
              </a:rPr>
              <a:t> Actions </a:t>
            </a:r>
            <a:endParaRPr lang="en-US" sz="2800" b="1" dirty="0">
              <a:solidFill>
                <a:prstClr val="black"/>
              </a:solidFill>
              <a:effectLst>
                <a:outerShdw blurRad="38100" dist="38100" dir="2700000" algn="tl">
                  <a:srgbClr val="000000">
                    <a:alpha val="43137"/>
                  </a:srgbClr>
                </a:outerShdw>
              </a:effectLst>
            </a:endParaRPr>
          </a:p>
        </p:txBody>
      </p:sp>
      <p:pic>
        <p:nvPicPr>
          <p:cNvPr id="20" name="Picture 2" descr="Image result for guangzhou 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9" y="1970314"/>
            <a:ext cx="2513146" cy="17625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2514600" y="2700516"/>
            <a:ext cx="685800" cy="1588"/>
          </a:xfrm>
          <a:prstGeom prst="straightConnector1">
            <a:avLst/>
          </a:prstGeom>
          <a:ln w="76200">
            <a:solidFill>
              <a:srgbClr val="FF9933"/>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791200" y="2700516"/>
            <a:ext cx="685800" cy="0"/>
          </a:xfrm>
          <a:prstGeom prst="straightConnector1">
            <a:avLst/>
          </a:prstGeom>
          <a:ln w="76200">
            <a:solidFill>
              <a:srgbClr val="FF9933"/>
            </a:solidFill>
            <a:tailEnd type="arrow"/>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34808" y="1198203"/>
            <a:ext cx="3598184" cy="400110"/>
          </a:xfrm>
          <a:prstGeom prst="rect">
            <a:avLst/>
          </a:prstGeom>
        </p:spPr>
        <p:txBody>
          <a:bodyPr wrap="square">
            <a:spAutoFit/>
          </a:bodyPr>
          <a:lstStyle/>
          <a:p>
            <a:r>
              <a:rPr lang="en-US" sz="2000" b="1" i="1" u="sng" dirty="0" smtClean="0">
                <a:solidFill>
                  <a:srgbClr val="0000FF"/>
                </a:solidFill>
                <a:effectLst>
                  <a:outerShdw blurRad="38100" dist="38100" dir="2700000" algn="tl">
                    <a:srgbClr val="000000">
                      <a:alpha val="43137"/>
                    </a:srgbClr>
                  </a:outerShdw>
                </a:effectLst>
              </a:rPr>
              <a:t>Cost/Benefit &amp; Attainment</a:t>
            </a:r>
            <a:r>
              <a:rPr lang="en-US" sz="2000" b="1" i="1" dirty="0" smtClean="0">
                <a:solidFill>
                  <a:srgbClr val="0000FF"/>
                </a:solidFill>
                <a:effectLst>
                  <a:outerShdw blurRad="38100" dist="38100" dir="2700000" algn="tl">
                    <a:srgbClr val="000000">
                      <a:alpha val="43137"/>
                    </a:srgbClr>
                  </a:outerShdw>
                </a:effectLst>
              </a:rPr>
              <a:t> </a:t>
            </a:r>
            <a:endParaRPr lang="en-US" sz="2000" u="sng" dirty="0">
              <a:solidFill>
                <a:srgbClr val="0000FF"/>
              </a:solidFill>
            </a:endParaRPr>
          </a:p>
        </p:txBody>
      </p:sp>
      <p:sp>
        <p:nvSpPr>
          <p:cNvPr id="24" name="Rectangle 23"/>
          <p:cNvSpPr/>
          <p:nvPr/>
        </p:nvSpPr>
        <p:spPr>
          <a:xfrm>
            <a:off x="7060461" y="1169075"/>
            <a:ext cx="1452642" cy="461665"/>
          </a:xfrm>
          <a:prstGeom prst="rect">
            <a:avLst/>
          </a:prstGeom>
        </p:spPr>
        <p:txBody>
          <a:bodyPr wrap="none">
            <a:spAutoFit/>
          </a:bodyPr>
          <a:lstStyle/>
          <a:p>
            <a:r>
              <a:rPr lang="en-US" sz="2400" b="1" i="1" dirty="0" err="1" smtClean="0">
                <a:solidFill>
                  <a:srgbClr val="0000FF"/>
                </a:solidFill>
                <a:effectLst>
                  <a:outerShdw blurRad="38100" dist="38100" dir="2700000" algn="tl">
                    <a:srgbClr val="000000">
                      <a:alpha val="43137"/>
                    </a:srgbClr>
                  </a:outerShdw>
                </a:effectLst>
              </a:rPr>
              <a:t>ABaCAS</a:t>
            </a:r>
            <a:endParaRPr lang="en-US" sz="2400" dirty="0">
              <a:solidFill>
                <a:srgbClr val="0000FF"/>
              </a:solidFill>
            </a:endParaRPr>
          </a:p>
        </p:txBody>
      </p:sp>
      <p:sp>
        <p:nvSpPr>
          <p:cNvPr id="25" name="Rectangle 24"/>
          <p:cNvSpPr/>
          <p:nvPr/>
        </p:nvSpPr>
        <p:spPr>
          <a:xfrm>
            <a:off x="239297" y="1143000"/>
            <a:ext cx="2010487" cy="769441"/>
          </a:xfrm>
          <a:prstGeom prst="rect">
            <a:avLst/>
          </a:prstGeom>
        </p:spPr>
        <p:txBody>
          <a:bodyPr wrap="none">
            <a:spAutoFit/>
          </a:bodyPr>
          <a:lstStyle/>
          <a:p>
            <a:r>
              <a:rPr lang="en-US" sz="2400" b="1" i="1" dirty="0" smtClean="0">
                <a:solidFill>
                  <a:srgbClr val="0000FF"/>
                </a:solidFill>
                <a:effectLst>
                  <a:outerShdw blurRad="38100" dist="38100" dir="2700000" algn="tl">
                    <a:srgbClr val="000000">
                      <a:alpha val="43137"/>
                    </a:srgbClr>
                  </a:outerShdw>
                </a:effectLst>
              </a:rPr>
              <a:t>Air Pollution</a:t>
            </a:r>
          </a:p>
          <a:p>
            <a:r>
              <a:rPr lang="en-US" sz="2000" b="1" i="1" dirty="0" smtClean="0">
                <a:effectLst>
                  <a:outerShdw blurRad="38100" dist="38100" dir="2700000" algn="tl">
                    <a:srgbClr val="000000">
                      <a:alpha val="43137"/>
                    </a:srgbClr>
                  </a:outerShdw>
                </a:effectLst>
              </a:rPr>
              <a:t>(PM2.5 &amp; O3)</a:t>
            </a:r>
            <a:endParaRPr lang="en-US" dirty="0"/>
          </a:p>
        </p:txBody>
      </p:sp>
      <p:pic>
        <p:nvPicPr>
          <p:cNvPr id="26" name="Picture 3" descr="9D96ED5A@827C3A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0650" y="1806271"/>
            <a:ext cx="2603350" cy="19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Guangzhou_Tower_AP_04_2013.jpg"/>
          <p:cNvPicPr>
            <a:picLocks noChangeAspect="1"/>
          </p:cNvPicPr>
          <p:nvPr/>
        </p:nvPicPr>
        <p:blipFill>
          <a:blip r:embed="rId5" cstate="print"/>
          <a:stretch>
            <a:fillRect/>
          </a:stretch>
        </p:blipFill>
        <p:spPr>
          <a:xfrm>
            <a:off x="34319" y="1972641"/>
            <a:ext cx="2518410" cy="1738466"/>
          </a:xfrm>
          <a:prstGeom prst="rect">
            <a:avLst/>
          </a:prstGeom>
          <a:ln>
            <a:solidFill>
              <a:schemeClr val="tx1"/>
            </a:solidFill>
          </a:ln>
        </p:spPr>
      </p:pic>
      <p:grpSp>
        <p:nvGrpSpPr>
          <p:cNvPr id="29" name="Group 190"/>
          <p:cNvGrpSpPr>
            <a:grpSpLocks/>
          </p:cNvGrpSpPr>
          <p:nvPr/>
        </p:nvGrpSpPr>
        <p:grpSpPr bwMode="auto">
          <a:xfrm>
            <a:off x="3239107" y="1715727"/>
            <a:ext cx="2641249" cy="2133600"/>
            <a:chOff x="4711700" y="1674813"/>
            <a:chExt cx="4256003" cy="4067175"/>
          </a:xfrm>
        </p:grpSpPr>
        <p:sp>
          <p:nvSpPr>
            <p:cNvPr id="3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3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2"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sp>
          <p:nvSpPr>
            <p:cNvPr id="33"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34"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35"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80808"/>
                </a:solidFill>
                <a:effectLst/>
                <a:uLnTx/>
                <a:uFillTx/>
                <a:latin typeface="Arial" pitchFamily="34" charset="0"/>
              </a:endParaRPr>
            </a:p>
          </p:txBody>
        </p:sp>
        <p:grpSp>
          <p:nvGrpSpPr>
            <p:cNvPr id="36" name="Group 12"/>
            <p:cNvGrpSpPr>
              <a:grpSpLocks/>
            </p:cNvGrpSpPr>
            <p:nvPr/>
          </p:nvGrpSpPr>
          <p:grpSpPr bwMode="auto">
            <a:xfrm rot="10082854">
              <a:off x="5811838" y="2967038"/>
              <a:ext cx="1506537" cy="393700"/>
              <a:chOff x="2598" y="1026"/>
              <a:chExt cx="957" cy="242"/>
            </a:xfrm>
          </p:grpSpPr>
          <p:grpSp>
            <p:nvGrpSpPr>
              <p:cNvPr id="134" name="Group 13"/>
              <p:cNvGrpSpPr>
                <a:grpSpLocks/>
              </p:cNvGrpSpPr>
              <p:nvPr/>
            </p:nvGrpSpPr>
            <p:grpSpPr bwMode="auto">
              <a:xfrm rot="-9970459" flipH="1" flipV="1">
                <a:off x="2598" y="1026"/>
                <a:ext cx="957" cy="242"/>
                <a:chOff x="2532" y="1051"/>
                <a:chExt cx="893" cy="246"/>
              </a:xfrm>
            </p:grpSpPr>
            <p:grpSp>
              <p:nvGrpSpPr>
                <p:cNvPr id="146" name="Group 14"/>
                <p:cNvGrpSpPr>
                  <a:grpSpLocks/>
                </p:cNvGrpSpPr>
                <p:nvPr/>
              </p:nvGrpSpPr>
              <p:grpSpPr bwMode="auto">
                <a:xfrm>
                  <a:off x="2532" y="1051"/>
                  <a:ext cx="743" cy="185"/>
                  <a:chOff x="1565" y="2568"/>
                  <a:chExt cx="1118" cy="279"/>
                </a:xfrm>
              </p:grpSpPr>
              <p:sp>
                <p:nvSpPr>
                  <p:cNvPr id="152"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53"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54"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55"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147" name="Group 146"/>
                <p:cNvGrpSpPr>
                  <a:grpSpLocks/>
                </p:cNvGrpSpPr>
                <p:nvPr/>
              </p:nvGrpSpPr>
              <p:grpSpPr bwMode="auto">
                <a:xfrm rot="1353540">
                  <a:off x="2682" y="1111"/>
                  <a:ext cx="743" cy="186"/>
                  <a:chOff x="1565" y="2568"/>
                  <a:chExt cx="1118" cy="279"/>
                </a:xfrm>
              </p:grpSpPr>
              <p:sp>
                <p:nvSpPr>
                  <p:cNvPr id="148"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9"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50"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51"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nvGrpSpPr>
              <p:cNvPr id="135" name="Group 24"/>
              <p:cNvGrpSpPr>
                <a:grpSpLocks/>
              </p:cNvGrpSpPr>
              <p:nvPr/>
            </p:nvGrpSpPr>
            <p:grpSpPr bwMode="auto">
              <a:xfrm rot="-9970459" flipH="1" flipV="1">
                <a:off x="2688" y="1056"/>
                <a:ext cx="784" cy="198"/>
                <a:chOff x="2532" y="1051"/>
                <a:chExt cx="893" cy="246"/>
              </a:xfrm>
            </p:grpSpPr>
            <p:grpSp>
              <p:nvGrpSpPr>
                <p:cNvPr id="136" name="Group 25"/>
                <p:cNvGrpSpPr>
                  <a:grpSpLocks/>
                </p:cNvGrpSpPr>
                <p:nvPr/>
              </p:nvGrpSpPr>
              <p:grpSpPr bwMode="auto">
                <a:xfrm>
                  <a:off x="2532" y="1051"/>
                  <a:ext cx="743" cy="185"/>
                  <a:chOff x="1565" y="2568"/>
                  <a:chExt cx="1118" cy="279"/>
                </a:xfrm>
              </p:grpSpPr>
              <p:sp>
                <p:nvSpPr>
                  <p:cNvPr id="142"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3"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4"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5"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137" name="Group 30"/>
                <p:cNvGrpSpPr>
                  <a:grpSpLocks/>
                </p:cNvGrpSpPr>
                <p:nvPr/>
              </p:nvGrpSpPr>
              <p:grpSpPr bwMode="auto">
                <a:xfrm rot="1353540">
                  <a:off x="2682" y="1111"/>
                  <a:ext cx="743" cy="186"/>
                  <a:chOff x="1565" y="2568"/>
                  <a:chExt cx="1118" cy="279"/>
                </a:xfrm>
              </p:grpSpPr>
              <p:sp>
                <p:nvSpPr>
                  <p:cNvPr id="138"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39"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0"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41"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grpSp>
          <p:nvGrpSpPr>
            <p:cNvPr id="37" name="Group 58"/>
            <p:cNvGrpSpPr>
              <a:grpSpLocks/>
            </p:cNvGrpSpPr>
            <p:nvPr/>
          </p:nvGrpSpPr>
          <p:grpSpPr bwMode="auto">
            <a:xfrm rot="10082854">
              <a:off x="7091363" y="4786313"/>
              <a:ext cx="1506537" cy="393700"/>
              <a:chOff x="2598" y="1026"/>
              <a:chExt cx="957" cy="242"/>
            </a:xfrm>
          </p:grpSpPr>
          <p:grpSp>
            <p:nvGrpSpPr>
              <p:cNvPr id="112" name="Group 59"/>
              <p:cNvGrpSpPr>
                <a:grpSpLocks/>
              </p:cNvGrpSpPr>
              <p:nvPr/>
            </p:nvGrpSpPr>
            <p:grpSpPr bwMode="auto">
              <a:xfrm rot="-9970459" flipH="1" flipV="1">
                <a:off x="2598" y="1026"/>
                <a:ext cx="957" cy="242"/>
                <a:chOff x="2532" y="1051"/>
                <a:chExt cx="893" cy="246"/>
              </a:xfrm>
            </p:grpSpPr>
            <p:grpSp>
              <p:nvGrpSpPr>
                <p:cNvPr id="124" name="Group 60"/>
                <p:cNvGrpSpPr>
                  <a:grpSpLocks/>
                </p:cNvGrpSpPr>
                <p:nvPr/>
              </p:nvGrpSpPr>
              <p:grpSpPr bwMode="auto">
                <a:xfrm>
                  <a:off x="2532" y="1051"/>
                  <a:ext cx="743" cy="185"/>
                  <a:chOff x="1565" y="2568"/>
                  <a:chExt cx="1118" cy="279"/>
                </a:xfrm>
              </p:grpSpPr>
              <p:sp>
                <p:nvSpPr>
                  <p:cNvPr id="130"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31"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32"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33"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125" name="Group 65"/>
                <p:cNvGrpSpPr>
                  <a:grpSpLocks/>
                </p:cNvGrpSpPr>
                <p:nvPr/>
              </p:nvGrpSpPr>
              <p:grpSpPr bwMode="auto">
                <a:xfrm rot="1353540">
                  <a:off x="2682" y="1111"/>
                  <a:ext cx="743" cy="186"/>
                  <a:chOff x="1565" y="2568"/>
                  <a:chExt cx="1118" cy="279"/>
                </a:xfrm>
              </p:grpSpPr>
              <p:sp>
                <p:nvSpPr>
                  <p:cNvPr id="126"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7"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8"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9"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nvGrpSpPr>
              <p:cNvPr id="113" name="Group 70"/>
              <p:cNvGrpSpPr>
                <a:grpSpLocks/>
              </p:cNvGrpSpPr>
              <p:nvPr/>
            </p:nvGrpSpPr>
            <p:grpSpPr bwMode="auto">
              <a:xfrm rot="-9970459" flipH="1" flipV="1">
                <a:off x="2688" y="1056"/>
                <a:ext cx="784" cy="198"/>
                <a:chOff x="2532" y="1051"/>
                <a:chExt cx="893" cy="246"/>
              </a:xfrm>
            </p:grpSpPr>
            <p:grpSp>
              <p:nvGrpSpPr>
                <p:cNvPr id="114" name="Group 71"/>
                <p:cNvGrpSpPr>
                  <a:grpSpLocks/>
                </p:cNvGrpSpPr>
                <p:nvPr/>
              </p:nvGrpSpPr>
              <p:grpSpPr bwMode="auto">
                <a:xfrm>
                  <a:off x="2532" y="1051"/>
                  <a:ext cx="743" cy="185"/>
                  <a:chOff x="1565" y="2568"/>
                  <a:chExt cx="1118" cy="279"/>
                </a:xfrm>
              </p:grpSpPr>
              <p:sp>
                <p:nvSpPr>
                  <p:cNvPr id="120"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1"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2"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23"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115" name="Group 76"/>
                <p:cNvGrpSpPr>
                  <a:grpSpLocks/>
                </p:cNvGrpSpPr>
                <p:nvPr/>
              </p:nvGrpSpPr>
              <p:grpSpPr bwMode="auto">
                <a:xfrm rot="1353540">
                  <a:off x="2682" y="1111"/>
                  <a:ext cx="743" cy="186"/>
                  <a:chOff x="1565" y="2568"/>
                  <a:chExt cx="1118" cy="279"/>
                </a:xfrm>
              </p:grpSpPr>
              <p:sp>
                <p:nvSpPr>
                  <p:cNvPr id="116"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17"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18"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19"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grpSp>
          <p:nvGrpSpPr>
            <p:cNvPr id="38" name="Group 81"/>
            <p:cNvGrpSpPr>
              <a:grpSpLocks/>
            </p:cNvGrpSpPr>
            <p:nvPr/>
          </p:nvGrpSpPr>
          <p:grpSpPr bwMode="auto">
            <a:xfrm>
              <a:off x="6365875" y="2098675"/>
              <a:ext cx="1506538" cy="393700"/>
              <a:chOff x="2598" y="1026"/>
              <a:chExt cx="957" cy="242"/>
            </a:xfrm>
          </p:grpSpPr>
          <p:grpSp>
            <p:nvGrpSpPr>
              <p:cNvPr id="90" name="Group 82"/>
              <p:cNvGrpSpPr>
                <a:grpSpLocks/>
              </p:cNvGrpSpPr>
              <p:nvPr/>
            </p:nvGrpSpPr>
            <p:grpSpPr bwMode="auto">
              <a:xfrm rot="-9970459" flipH="1" flipV="1">
                <a:off x="2598" y="1026"/>
                <a:ext cx="957" cy="242"/>
                <a:chOff x="2532" y="1051"/>
                <a:chExt cx="893" cy="246"/>
              </a:xfrm>
            </p:grpSpPr>
            <p:grpSp>
              <p:nvGrpSpPr>
                <p:cNvPr id="102" name="Group 83"/>
                <p:cNvGrpSpPr>
                  <a:grpSpLocks/>
                </p:cNvGrpSpPr>
                <p:nvPr/>
              </p:nvGrpSpPr>
              <p:grpSpPr bwMode="auto">
                <a:xfrm>
                  <a:off x="2532" y="1051"/>
                  <a:ext cx="743" cy="185"/>
                  <a:chOff x="1565" y="2568"/>
                  <a:chExt cx="1118" cy="279"/>
                </a:xfrm>
              </p:grpSpPr>
              <p:sp>
                <p:nvSpPr>
                  <p:cNvPr id="108"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9"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10"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11"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103" name="Group 88"/>
                <p:cNvGrpSpPr>
                  <a:grpSpLocks/>
                </p:cNvGrpSpPr>
                <p:nvPr/>
              </p:nvGrpSpPr>
              <p:grpSpPr bwMode="auto">
                <a:xfrm rot="1353540">
                  <a:off x="2682" y="1111"/>
                  <a:ext cx="743" cy="186"/>
                  <a:chOff x="1565" y="2568"/>
                  <a:chExt cx="1118" cy="279"/>
                </a:xfrm>
              </p:grpSpPr>
              <p:sp>
                <p:nvSpPr>
                  <p:cNvPr id="104"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5"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6"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7"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nvGrpSpPr>
              <p:cNvPr id="91" name="Group 93"/>
              <p:cNvGrpSpPr>
                <a:grpSpLocks/>
              </p:cNvGrpSpPr>
              <p:nvPr/>
            </p:nvGrpSpPr>
            <p:grpSpPr bwMode="auto">
              <a:xfrm rot="-9970459" flipH="1" flipV="1">
                <a:off x="2688" y="1056"/>
                <a:ext cx="784" cy="198"/>
                <a:chOff x="2532" y="1051"/>
                <a:chExt cx="893" cy="246"/>
              </a:xfrm>
            </p:grpSpPr>
            <p:grpSp>
              <p:nvGrpSpPr>
                <p:cNvPr id="92" name="Group 94"/>
                <p:cNvGrpSpPr>
                  <a:grpSpLocks/>
                </p:cNvGrpSpPr>
                <p:nvPr/>
              </p:nvGrpSpPr>
              <p:grpSpPr bwMode="auto">
                <a:xfrm>
                  <a:off x="2532" y="1051"/>
                  <a:ext cx="743" cy="185"/>
                  <a:chOff x="1565" y="2568"/>
                  <a:chExt cx="1118" cy="279"/>
                </a:xfrm>
              </p:grpSpPr>
              <p:sp>
                <p:nvSpPr>
                  <p:cNvPr id="98"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99"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0"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101"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93" name="Group 99"/>
                <p:cNvGrpSpPr>
                  <a:grpSpLocks/>
                </p:cNvGrpSpPr>
                <p:nvPr/>
              </p:nvGrpSpPr>
              <p:grpSpPr bwMode="auto">
                <a:xfrm rot="1353540">
                  <a:off x="2682" y="1111"/>
                  <a:ext cx="743" cy="186"/>
                  <a:chOff x="1565" y="2568"/>
                  <a:chExt cx="1118" cy="279"/>
                </a:xfrm>
              </p:grpSpPr>
              <p:sp>
                <p:nvSpPr>
                  <p:cNvPr id="94"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95"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96"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97"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4" name="Group 128"/>
              <p:cNvGrpSpPr>
                <a:grpSpLocks/>
              </p:cNvGrpSpPr>
              <p:nvPr/>
            </p:nvGrpSpPr>
            <p:grpSpPr bwMode="auto">
              <a:xfrm rot="513316">
                <a:off x="1824" y="2448"/>
                <a:ext cx="957" cy="242"/>
                <a:chOff x="2598" y="1026"/>
                <a:chExt cx="957" cy="242"/>
              </a:xfrm>
            </p:grpSpPr>
            <p:grpSp>
              <p:nvGrpSpPr>
                <p:cNvPr id="68" name="Group 129"/>
                <p:cNvGrpSpPr>
                  <a:grpSpLocks/>
                </p:cNvGrpSpPr>
                <p:nvPr/>
              </p:nvGrpSpPr>
              <p:grpSpPr bwMode="auto">
                <a:xfrm rot="-9970459" flipH="1" flipV="1">
                  <a:off x="2598" y="1026"/>
                  <a:ext cx="957" cy="242"/>
                  <a:chOff x="2532" y="1051"/>
                  <a:chExt cx="893" cy="246"/>
                </a:xfrm>
              </p:grpSpPr>
              <p:grpSp>
                <p:nvGrpSpPr>
                  <p:cNvPr id="80" name="Group 130"/>
                  <p:cNvGrpSpPr>
                    <a:grpSpLocks/>
                  </p:cNvGrpSpPr>
                  <p:nvPr/>
                </p:nvGrpSpPr>
                <p:grpSpPr bwMode="auto">
                  <a:xfrm>
                    <a:off x="2532" y="1051"/>
                    <a:ext cx="743" cy="185"/>
                    <a:chOff x="1565" y="2568"/>
                    <a:chExt cx="1118" cy="279"/>
                  </a:xfrm>
                </p:grpSpPr>
                <p:sp>
                  <p:nvSpPr>
                    <p:cNvPr id="86"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7"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8"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9"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81" name="Group 135"/>
                  <p:cNvGrpSpPr>
                    <a:grpSpLocks/>
                  </p:cNvGrpSpPr>
                  <p:nvPr/>
                </p:nvGrpSpPr>
                <p:grpSpPr bwMode="auto">
                  <a:xfrm rot="1353540">
                    <a:off x="2682" y="1111"/>
                    <a:ext cx="743" cy="186"/>
                    <a:chOff x="1565" y="2568"/>
                    <a:chExt cx="1118" cy="279"/>
                  </a:xfrm>
                </p:grpSpPr>
                <p:sp>
                  <p:nvSpPr>
                    <p:cNvPr id="82"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3"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4"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85"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nvGrpSpPr>
                <p:cNvPr id="69" name="Group 140"/>
                <p:cNvGrpSpPr>
                  <a:grpSpLocks/>
                </p:cNvGrpSpPr>
                <p:nvPr/>
              </p:nvGrpSpPr>
              <p:grpSpPr bwMode="auto">
                <a:xfrm rot="-9970459" flipH="1" flipV="1">
                  <a:off x="2688" y="1056"/>
                  <a:ext cx="784" cy="198"/>
                  <a:chOff x="2532" y="1051"/>
                  <a:chExt cx="893" cy="246"/>
                </a:xfrm>
              </p:grpSpPr>
              <p:grpSp>
                <p:nvGrpSpPr>
                  <p:cNvPr id="70" name="Group 141"/>
                  <p:cNvGrpSpPr>
                    <a:grpSpLocks/>
                  </p:cNvGrpSpPr>
                  <p:nvPr/>
                </p:nvGrpSpPr>
                <p:grpSpPr bwMode="auto">
                  <a:xfrm>
                    <a:off x="2532" y="1051"/>
                    <a:ext cx="743" cy="185"/>
                    <a:chOff x="1565" y="2568"/>
                    <a:chExt cx="1118" cy="279"/>
                  </a:xfrm>
                </p:grpSpPr>
                <p:sp>
                  <p:nvSpPr>
                    <p:cNvPr id="76"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7"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8"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9"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71" name="Group 146"/>
                  <p:cNvGrpSpPr>
                    <a:grpSpLocks/>
                  </p:cNvGrpSpPr>
                  <p:nvPr/>
                </p:nvGrpSpPr>
                <p:grpSpPr bwMode="auto">
                  <a:xfrm rot="1353540">
                    <a:off x="2682" y="1111"/>
                    <a:ext cx="743" cy="186"/>
                    <a:chOff x="1565" y="2568"/>
                    <a:chExt cx="1118" cy="279"/>
                  </a:xfrm>
                </p:grpSpPr>
                <p:sp>
                  <p:nvSpPr>
                    <p:cNvPr id="72"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3"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4"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75"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grpSp>
            <p:nvGrpSpPr>
              <p:cNvPr id="45" name="Group 151"/>
              <p:cNvGrpSpPr>
                <a:grpSpLocks/>
              </p:cNvGrpSpPr>
              <p:nvPr/>
            </p:nvGrpSpPr>
            <p:grpSpPr bwMode="auto">
              <a:xfrm rot="513316">
                <a:off x="1854" y="2472"/>
                <a:ext cx="957" cy="242"/>
                <a:chOff x="2598" y="1026"/>
                <a:chExt cx="957" cy="242"/>
              </a:xfrm>
            </p:grpSpPr>
            <p:grpSp>
              <p:nvGrpSpPr>
                <p:cNvPr id="46" name="Group 152"/>
                <p:cNvGrpSpPr>
                  <a:grpSpLocks/>
                </p:cNvGrpSpPr>
                <p:nvPr/>
              </p:nvGrpSpPr>
              <p:grpSpPr bwMode="auto">
                <a:xfrm rot="-9970459" flipH="1" flipV="1">
                  <a:off x="2598" y="1026"/>
                  <a:ext cx="957" cy="242"/>
                  <a:chOff x="2532" y="1051"/>
                  <a:chExt cx="893" cy="246"/>
                </a:xfrm>
              </p:grpSpPr>
              <p:grpSp>
                <p:nvGrpSpPr>
                  <p:cNvPr id="58" name="Group 153"/>
                  <p:cNvGrpSpPr>
                    <a:grpSpLocks/>
                  </p:cNvGrpSpPr>
                  <p:nvPr/>
                </p:nvGrpSpPr>
                <p:grpSpPr bwMode="auto">
                  <a:xfrm>
                    <a:off x="2532" y="1051"/>
                    <a:ext cx="743" cy="185"/>
                    <a:chOff x="1565" y="2568"/>
                    <a:chExt cx="1118" cy="279"/>
                  </a:xfrm>
                </p:grpSpPr>
                <p:sp>
                  <p:nvSpPr>
                    <p:cNvPr id="64"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5"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6"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7"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59" name="Group 158"/>
                  <p:cNvGrpSpPr>
                    <a:grpSpLocks/>
                  </p:cNvGrpSpPr>
                  <p:nvPr/>
                </p:nvGrpSpPr>
                <p:grpSpPr bwMode="auto">
                  <a:xfrm rot="1353540">
                    <a:off x="2682" y="1111"/>
                    <a:ext cx="743" cy="186"/>
                    <a:chOff x="1565" y="2568"/>
                    <a:chExt cx="1118" cy="279"/>
                  </a:xfrm>
                </p:grpSpPr>
                <p:sp>
                  <p:nvSpPr>
                    <p:cNvPr id="60"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1"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2"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63"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nvGrpSpPr>
                <p:cNvPr id="47" name="Group 46"/>
                <p:cNvGrpSpPr>
                  <a:grpSpLocks/>
                </p:cNvGrpSpPr>
                <p:nvPr/>
              </p:nvGrpSpPr>
              <p:grpSpPr bwMode="auto">
                <a:xfrm rot="-9970459" flipH="1" flipV="1">
                  <a:off x="2688" y="1056"/>
                  <a:ext cx="784" cy="198"/>
                  <a:chOff x="2532" y="1051"/>
                  <a:chExt cx="893" cy="246"/>
                </a:xfrm>
              </p:grpSpPr>
              <p:grpSp>
                <p:nvGrpSpPr>
                  <p:cNvPr id="48" name="Group 47"/>
                  <p:cNvGrpSpPr>
                    <a:grpSpLocks/>
                  </p:cNvGrpSpPr>
                  <p:nvPr/>
                </p:nvGrpSpPr>
                <p:grpSpPr bwMode="auto">
                  <a:xfrm>
                    <a:off x="2532" y="1051"/>
                    <a:ext cx="743" cy="185"/>
                    <a:chOff x="1565" y="2568"/>
                    <a:chExt cx="1118" cy="279"/>
                  </a:xfrm>
                </p:grpSpPr>
                <p:sp>
                  <p:nvSpPr>
                    <p:cNvPr id="54"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5"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6"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7"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nvGrpSpPr>
                  <p:cNvPr id="49" name="Group 169"/>
                  <p:cNvGrpSpPr>
                    <a:grpSpLocks/>
                  </p:cNvGrpSpPr>
                  <p:nvPr/>
                </p:nvGrpSpPr>
                <p:grpSpPr bwMode="auto">
                  <a:xfrm rot="1353540">
                    <a:off x="2682" y="1111"/>
                    <a:ext cx="743" cy="186"/>
                    <a:chOff x="1565" y="2568"/>
                    <a:chExt cx="1118" cy="279"/>
                  </a:xfrm>
                </p:grpSpPr>
                <p:sp>
                  <p:nvSpPr>
                    <p:cNvPr id="50"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1"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2"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sp>
                  <p:nvSpPr>
                    <p:cNvPr id="53"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smtClean="0">
                        <a:ln>
                          <a:noFill/>
                        </a:ln>
                        <a:solidFill>
                          <a:srgbClr val="080808"/>
                        </a:solidFill>
                        <a:effectLst/>
                        <a:uLnTx/>
                        <a:uFillTx/>
                      </a:endParaRPr>
                    </a:p>
                  </p:txBody>
                </p:sp>
              </p:grpSp>
            </p:grpSp>
          </p:grpSp>
        </p:grpSp>
        <p:sp>
          <p:nvSpPr>
            <p:cNvPr id="40" name="Rectangle 183"/>
            <p:cNvSpPr>
              <a:spLocks noChangeArrowheads="1"/>
            </p:cNvSpPr>
            <p:nvPr/>
          </p:nvSpPr>
          <p:spPr bwMode="gray">
            <a:xfrm>
              <a:off x="6019799" y="2057399"/>
              <a:ext cx="1465263" cy="1144063"/>
            </a:xfrm>
            <a:prstGeom prst="rect">
              <a:avLst/>
            </a:prstGeom>
            <a:noFill/>
            <a:ln w="9525" algn="ctr">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Emissions Control &amp; Cost</a:t>
              </a:r>
            </a:p>
          </p:txBody>
        </p:sp>
        <p:sp>
          <p:nvSpPr>
            <p:cNvPr id="41" name="Rectangle 184"/>
            <p:cNvSpPr>
              <a:spLocks noChangeArrowheads="1"/>
            </p:cNvSpPr>
            <p:nvPr/>
          </p:nvSpPr>
          <p:spPr bwMode="gray">
            <a:xfrm>
              <a:off x="4789775" y="3861137"/>
              <a:ext cx="1763108"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Health &amp; Economic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Benefit</a:t>
              </a:r>
            </a:p>
          </p:txBody>
        </p:sp>
        <p:sp>
          <p:nvSpPr>
            <p:cNvPr id="42" name="Rectangle 185"/>
            <p:cNvSpPr>
              <a:spLocks noChangeArrowheads="1"/>
            </p:cNvSpPr>
            <p:nvPr/>
          </p:nvSpPr>
          <p:spPr bwMode="gray">
            <a:xfrm>
              <a:off x="7286623" y="3733800"/>
              <a:ext cx="1681080" cy="1027976"/>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AQ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Benefit &amp; Attainment</a:t>
              </a:r>
            </a:p>
          </p:txBody>
        </p:sp>
      </p:grpSp>
      <p:pic>
        <p:nvPicPr>
          <p:cNvPr id="156" name="Picture 8" descr="epafiles_aara_logo_epaseal"/>
          <p:cNvPicPr>
            <a:picLocks noChangeAspect="1" noChangeArrowheads="1"/>
          </p:cNvPicPr>
          <p:nvPr/>
        </p:nvPicPr>
        <p:blipFill>
          <a:blip r:embed="rId6" cstate="print"/>
          <a:srcRect/>
          <a:stretch>
            <a:fillRect/>
          </a:stretch>
        </p:blipFill>
        <p:spPr bwMode="auto">
          <a:xfrm>
            <a:off x="8074856" y="6003824"/>
            <a:ext cx="1045464" cy="970788"/>
          </a:xfrm>
          <a:prstGeom prst="rect">
            <a:avLst/>
          </a:prstGeom>
          <a:noFill/>
          <a:ln w="9525">
            <a:noFill/>
            <a:miter lim="800000"/>
            <a:headEnd/>
            <a:tailEnd/>
          </a:ln>
        </p:spPr>
      </p:pic>
    </p:spTree>
    <p:extLst>
      <p:ext uri="{BB962C8B-B14F-4D97-AF65-F5344CB8AC3E}">
        <p14:creationId xmlns:p14="http://schemas.microsoft.com/office/powerpoint/2010/main" val="2136111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linds(horizontal)">
                                      <p:cBhvr>
                                        <p:cTn id="14" dur="500"/>
                                        <p:tgtEl>
                                          <p:spTgt spid="21"/>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3"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3" presetClass="entr" presetSubtype="1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4500"/>
                            </p:stCondLst>
                            <p:childTnLst>
                              <p:par>
                                <p:cTn id="51" presetID="1"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3"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标题 1"/>
          <p:cNvSpPr txBox="1">
            <a:spLocks/>
          </p:cNvSpPr>
          <p:nvPr/>
        </p:nvSpPr>
        <p:spPr>
          <a:xfrm>
            <a:off x="108520" y="-19404"/>
            <a:ext cx="9144000" cy="10001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spcBef>
                <a:spcPct val="0"/>
              </a:spcBef>
              <a:defRPr sz="3400">
                <a:solidFill>
                  <a:schemeClr val="bg1"/>
                </a:solidFill>
                <a:ea typeface="+mj-ea"/>
                <a:cs typeface="Times New Roman" pitchFamily="18" charset="0"/>
              </a:defRPr>
            </a:lvl1pPr>
            <a:lvl2pPr algn="ctr">
              <a:spcBef>
                <a:spcPct val="0"/>
              </a:spcBef>
              <a:defRPr sz="3600">
                <a:solidFill>
                  <a:schemeClr val="bg1"/>
                </a:solidFill>
                <a:latin typeface="Arial" charset="0"/>
                <a:ea typeface="黑体" charset="0"/>
                <a:cs typeface="黑体" charset="0"/>
              </a:defRPr>
            </a:lvl2pPr>
            <a:lvl3pPr algn="ctr">
              <a:spcBef>
                <a:spcPct val="0"/>
              </a:spcBef>
              <a:defRPr sz="3600">
                <a:solidFill>
                  <a:schemeClr val="bg1"/>
                </a:solidFill>
                <a:latin typeface="Arial" charset="0"/>
                <a:ea typeface="黑体" charset="0"/>
                <a:cs typeface="黑体" charset="0"/>
              </a:defRPr>
            </a:lvl3pPr>
            <a:lvl4pPr algn="ctr">
              <a:spcBef>
                <a:spcPct val="0"/>
              </a:spcBef>
              <a:defRPr sz="3600">
                <a:solidFill>
                  <a:schemeClr val="bg1"/>
                </a:solidFill>
                <a:latin typeface="Arial" charset="0"/>
                <a:ea typeface="黑体" charset="0"/>
                <a:cs typeface="黑体" charset="0"/>
              </a:defRPr>
            </a:lvl4pPr>
            <a:lvl5pPr algn="ctr">
              <a:spcBef>
                <a:spcPct val="0"/>
              </a:spcBef>
              <a:defRPr sz="3600">
                <a:solidFill>
                  <a:schemeClr val="bg1"/>
                </a:solidFill>
                <a:latin typeface="Arial" charset="0"/>
                <a:ea typeface="黑体" charset="0"/>
                <a:cs typeface="黑体" charset="0"/>
              </a:defRPr>
            </a:lvl5pPr>
            <a:lvl6pPr marL="457200" algn="ctr" fontAlgn="base">
              <a:spcBef>
                <a:spcPct val="0"/>
              </a:spcBef>
              <a:spcAft>
                <a:spcPct val="0"/>
              </a:spcAft>
              <a:defRPr sz="3600">
                <a:solidFill>
                  <a:schemeClr val="accent2"/>
                </a:solidFill>
                <a:latin typeface="Arial" charset="0"/>
                <a:ea typeface="黑体" charset="0"/>
                <a:cs typeface="黑体" charset="0"/>
              </a:defRPr>
            </a:lvl6pPr>
            <a:lvl7pPr marL="914400" algn="ctr" fontAlgn="base">
              <a:spcBef>
                <a:spcPct val="0"/>
              </a:spcBef>
              <a:spcAft>
                <a:spcPct val="0"/>
              </a:spcAft>
              <a:defRPr sz="3600">
                <a:solidFill>
                  <a:schemeClr val="accent2"/>
                </a:solidFill>
                <a:latin typeface="Arial" charset="0"/>
                <a:ea typeface="黑体" charset="0"/>
                <a:cs typeface="黑体" charset="0"/>
              </a:defRPr>
            </a:lvl7pPr>
            <a:lvl8pPr marL="1371600" algn="ctr" fontAlgn="base">
              <a:spcBef>
                <a:spcPct val="0"/>
              </a:spcBef>
              <a:spcAft>
                <a:spcPct val="0"/>
              </a:spcAft>
              <a:defRPr sz="3600">
                <a:solidFill>
                  <a:schemeClr val="accent2"/>
                </a:solidFill>
                <a:latin typeface="Arial" charset="0"/>
                <a:ea typeface="黑体" charset="0"/>
                <a:cs typeface="黑体" charset="0"/>
              </a:defRPr>
            </a:lvl8pPr>
            <a:lvl9pPr marL="1828800" algn="ctr" fontAlgn="base">
              <a:spcBef>
                <a:spcPct val="0"/>
              </a:spcBef>
              <a:spcAft>
                <a:spcPct val="0"/>
              </a:spcAft>
              <a:defRPr sz="3600">
                <a:solidFill>
                  <a:schemeClr val="accent2"/>
                </a:solidFill>
                <a:latin typeface="Arial" charset="0"/>
                <a:ea typeface="黑体" charset="0"/>
                <a:cs typeface="黑体" charset="0"/>
              </a:defRPr>
            </a:lvl9pPr>
          </a:lstStyle>
          <a:p>
            <a:pPr algn="l" eaLnBrk="0" hangingPunct="0"/>
            <a:r>
              <a:rPr kumimoji="1" lang="en-US" altLang="zh-CN" sz="3200" b="1" dirty="0">
                <a:solidFill>
                  <a:srgbClr val="FFFFFF"/>
                </a:solidFill>
                <a:latin typeface="Times New Roman" pitchFamily="18" charset="0"/>
              </a:rPr>
              <a:t>Emission reductions </a:t>
            </a:r>
            <a:r>
              <a:rPr kumimoji="1" lang="en-US" altLang="zh-CN" sz="3200" b="1" dirty="0" smtClean="0">
                <a:solidFill>
                  <a:srgbClr val="FFFFFF"/>
                </a:solidFill>
                <a:latin typeface="Times New Roman" pitchFamily="18" charset="0"/>
              </a:rPr>
              <a:t>to attain </a:t>
            </a:r>
            <a:r>
              <a:rPr kumimoji="1" lang="en-US" altLang="zh-CN" sz="3200" b="1" dirty="0">
                <a:solidFill>
                  <a:srgbClr val="FFFFFF"/>
                </a:solidFill>
                <a:latin typeface="Times New Roman" pitchFamily="18" charset="0"/>
              </a:rPr>
              <a:t>the air quality goals</a:t>
            </a:r>
          </a:p>
        </p:txBody>
      </p:sp>
      <p:sp>
        <p:nvSpPr>
          <p:cNvPr id="38" name="内容占位符 115"/>
          <p:cNvSpPr txBox="1">
            <a:spLocks/>
          </p:cNvSpPr>
          <p:nvPr/>
        </p:nvSpPr>
        <p:spPr>
          <a:xfrm>
            <a:off x="0" y="857232"/>
            <a:ext cx="9144000" cy="843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36575" indent="-536575">
              <a:spcBef>
                <a:spcPct val="20000"/>
              </a:spcBef>
              <a:buClr>
                <a:srgbClr val="660066"/>
              </a:buClr>
              <a:buFont typeface="Wingdings" pitchFamily="2" charset="2"/>
              <a:buChar char="Ø"/>
              <a:defRPr sz="2200">
                <a:solidFill>
                  <a:srgbClr val="2318B8"/>
                </a:solidFill>
                <a:latin typeface="+mn-lt"/>
                <a:ea typeface="+mn-ea"/>
              </a:defRPr>
            </a:lvl1pPr>
            <a:lvl2pPr marL="1001713" indent="-285750">
              <a:spcBef>
                <a:spcPct val="20000"/>
              </a:spcBef>
              <a:buClr>
                <a:schemeClr val="accent2"/>
              </a:buClr>
              <a:buFont typeface="Wingdings" pitchFamily="2" charset="2"/>
              <a:buChar char="l"/>
              <a:defRPr>
                <a:latin typeface="+mn-lt"/>
                <a:ea typeface="+mn-ea"/>
              </a:defRPr>
            </a:lvl2pPr>
            <a:lvl3pPr marL="1409700" indent="-228600">
              <a:spcBef>
                <a:spcPct val="20000"/>
              </a:spcBef>
              <a:buClr>
                <a:schemeClr val="accent2"/>
              </a:buClr>
              <a:buFont typeface="Wingdings" pitchFamily="2" charset="2"/>
              <a:buChar char="ü"/>
              <a:defRPr sz="2200">
                <a:latin typeface="+mn-lt"/>
                <a:ea typeface="+mn-ea"/>
              </a:defRPr>
            </a:lvl3pPr>
            <a:lvl4pPr marL="1817688" indent="-228600">
              <a:spcBef>
                <a:spcPct val="20000"/>
              </a:spcBef>
              <a:buClr>
                <a:schemeClr val="accent2"/>
              </a:buClr>
              <a:buChar char="–"/>
              <a:defRPr sz="2000">
                <a:latin typeface="+mn-lt"/>
                <a:ea typeface="+mn-ea"/>
              </a:defRPr>
            </a:lvl4pPr>
            <a:lvl5pPr marL="2225675" indent="-228600">
              <a:spcBef>
                <a:spcPct val="20000"/>
              </a:spcBef>
              <a:buClr>
                <a:schemeClr val="accent2"/>
              </a:buClr>
              <a:buChar char="»"/>
              <a:defRPr sz="2000">
                <a:latin typeface="+mn-lt"/>
                <a:ea typeface="+mn-ea"/>
              </a:defRPr>
            </a:lvl5pPr>
            <a:lvl6pPr marL="2682875" indent="-228600" fontAlgn="base">
              <a:spcBef>
                <a:spcPct val="20000"/>
              </a:spcBef>
              <a:spcAft>
                <a:spcPct val="0"/>
              </a:spcAft>
              <a:buClr>
                <a:schemeClr val="accent2"/>
              </a:buClr>
              <a:buChar char="»"/>
              <a:defRPr sz="2000">
                <a:latin typeface="+mn-lt"/>
                <a:ea typeface="+mn-ea"/>
              </a:defRPr>
            </a:lvl6pPr>
            <a:lvl7pPr marL="3140075" indent="-228600" fontAlgn="base">
              <a:spcBef>
                <a:spcPct val="20000"/>
              </a:spcBef>
              <a:spcAft>
                <a:spcPct val="0"/>
              </a:spcAft>
              <a:buClr>
                <a:schemeClr val="accent2"/>
              </a:buClr>
              <a:buChar char="»"/>
              <a:defRPr sz="2000">
                <a:latin typeface="+mn-lt"/>
                <a:ea typeface="+mn-ea"/>
              </a:defRPr>
            </a:lvl7pPr>
            <a:lvl8pPr marL="3597275" indent="-228600" fontAlgn="base">
              <a:spcBef>
                <a:spcPct val="20000"/>
              </a:spcBef>
              <a:spcAft>
                <a:spcPct val="0"/>
              </a:spcAft>
              <a:buClr>
                <a:schemeClr val="accent2"/>
              </a:buClr>
              <a:buChar char="»"/>
              <a:defRPr sz="2000">
                <a:latin typeface="+mn-lt"/>
                <a:ea typeface="+mn-ea"/>
              </a:defRPr>
            </a:lvl8pPr>
            <a:lvl9pPr marL="4054475" indent="-228600" fontAlgn="base">
              <a:spcBef>
                <a:spcPct val="20000"/>
              </a:spcBef>
              <a:spcAft>
                <a:spcPct val="0"/>
              </a:spcAft>
              <a:buClr>
                <a:schemeClr val="accent2"/>
              </a:buClr>
              <a:buChar char="»"/>
              <a:defRPr sz="2000">
                <a:latin typeface="+mn-lt"/>
                <a:ea typeface="+mn-ea"/>
              </a:defRPr>
            </a:lvl9pPr>
          </a:lstStyle>
          <a:p>
            <a:pPr marL="536575" lvl="1" indent="-536575" algn="l" eaLnBrk="0" hangingPunct="0">
              <a:buClr>
                <a:srgbClr val="660066"/>
              </a:buClr>
              <a:buFont typeface="Wingdings" pitchFamily="2" charset="2"/>
              <a:buChar char="Ø"/>
            </a:pPr>
            <a:r>
              <a:rPr kumimoji="1" lang="en-US" altLang="zh-CN" sz="2400" b="1" u="sng" dirty="0" smtClean="0">
                <a:solidFill>
                  <a:srgbClr val="C00000"/>
                </a:solidFill>
                <a:latin typeface="Times New Roman" panose="02020603050405020304" pitchFamily="18" charset="0"/>
                <a:cs typeface="Times New Roman" panose="02020603050405020304" pitchFamily="18" charset="0"/>
              </a:rPr>
              <a:t>YRD:</a:t>
            </a:r>
            <a:r>
              <a:rPr kumimoji="1" lang="en-US" altLang="zh-CN" sz="2200" b="1" dirty="0" smtClean="0">
                <a:solidFill>
                  <a:srgbClr val="2D2D8A"/>
                </a:solidFill>
                <a:latin typeface="Times New Roman" panose="02020603050405020304" pitchFamily="18" charset="0"/>
                <a:cs typeface="Times New Roman" panose="02020603050405020304" pitchFamily="18" charset="0"/>
              </a:rPr>
              <a:t> </a:t>
            </a:r>
            <a:r>
              <a:rPr kumimoji="1" lang="en-US" altLang="zh-CN" sz="2200" b="1" dirty="0">
                <a:solidFill>
                  <a:srgbClr val="2D2D8A"/>
                </a:solidFill>
                <a:latin typeface="Times New Roman" panose="02020603050405020304" pitchFamily="18" charset="0"/>
                <a:cs typeface="Times New Roman" panose="02020603050405020304" pitchFamily="18" charset="0"/>
              </a:rPr>
              <a:t>By 2017, the PM</a:t>
            </a:r>
            <a:r>
              <a:rPr kumimoji="1" lang="en-US" altLang="zh-CN" sz="2200" b="1" baseline="-25000" dirty="0">
                <a:solidFill>
                  <a:srgbClr val="2D2D8A"/>
                </a:solidFill>
                <a:latin typeface="Times New Roman" panose="02020603050405020304" pitchFamily="18" charset="0"/>
                <a:cs typeface="Times New Roman" panose="02020603050405020304" pitchFamily="18" charset="0"/>
              </a:rPr>
              <a:t>2.5</a:t>
            </a:r>
            <a:r>
              <a:rPr kumimoji="1" lang="en-US" altLang="zh-CN" sz="2200" b="1" dirty="0">
                <a:solidFill>
                  <a:srgbClr val="2D2D8A"/>
                </a:solidFill>
                <a:latin typeface="Times New Roman" panose="02020603050405020304" pitchFamily="18" charset="0"/>
                <a:cs typeface="Times New Roman" panose="02020603050405020304" pitchFamily="18" charset="0"/>
              </a:rPr>
              <a:t> concentrations </a:t>
            </a:r>
            <a:r>
              <a:rPr kumimoji="1" lang="en-US" altLang="zh-CN" sz="2200" b="1" dirty="0" smtClean="0">
                <a:solidFill>
                  <a:srgbClr val="2D2D8A"/>
                </a:solidFill>
                <a:latin typeface="Times New Roman" panose="02020603050405020304" pitchFamily="18" charset="0"/>
                <a:cs typeface="Times New Roman" panose="02020603050405020304" pitchFamily="18" charset="0"/>
              </a:rPr>
              <a:t>decrease </a:t>
            </a:r>
            <a:r>
              <a:rPr kumimoji="1" lang="en-US" altLang="zh-CN" sz="2200" b="1" dirty="0">
                <a:solidFill>
                  <a:srgbClr val="2D2D8A"/>
                </a:solidFill>
                <a:latin typeface="Times New Roman" panose="02020603050405020304" pitchFamily="18" charset="0"/>
                <a:cs typeface="Times New Roman" panose="02020603050405020304" pitchFamily="18" charset="0"/>
              </a:rPr>
              <a:t>by </a:t>
            </a:r>
            <a:r>
              <a:rPr kumimoji="1" lang="en-US" altLang="zh-CN" sz="2200" b="1" dirty="0" smtClean="0">
                <a:solidFill>
                  <a:srgbClr val="2D2D8A"/>
                </a:solidFill>
                <a:latin typeface="Times New Roman" panose="02020603050405020304" pitchFamily="18" charset="0"/>
                <a:cs typeface="Times New Roman" panose="02020603050405020304" pitchFamily="18" charset="0"/>
              </a:rPr>
              <a:t>20% on the basis of 2012 levels. </a:t>
            </a:r>
            <a:r>
              <a:rPr kumimoji="1" lang="en-US" altLang="zh-CN" sz="2200" b="1" dirty="0">
                <a:solidFill>
                  <a:srgbClr val="2D2D8A"/>
                </a:solidFill>
                <a:latin typeface="Times New Roman" panose="02020603050405020304" pitchFamily="18" charset="0"/>
                <a:cs typeface="Times New Roman" panose="02020603050405020304" pitchFamily="18" charset="0"/>
              </a:rPr>
              <a:t>A</a:t>
            </a:r>
            <a:r>
              <a:rPr kumimoji="1" lang="en-US" altLang="zh-CN" sz="2200" b="1" dirty="0" smtClean="0">
                <a:solidFill>
                  <a:srgbClr val="2D2D8A"/>
                </a:solidFill>
                <a:latin typeface="Times New Roman" panose="02020603050405020304" pitchFamily="18" charset="0"/>
                <a:cs typeface="Times New Roman" panose="02020603050405020304" pitchFamily="18" charset="0"/>
              </a:rPr>
              <a:t>ttaining </a:t>
            </a:r>
            <a:r>
              <a:rPr kumimoji="1" lang="en-US" altLang="zh-CN" sz="2200" b="1" dirty="0">
                <a:solidFill>
                  <a:srgbClr val="2D2D8A"/>
                </a:solidFill>
                <a:latin typeface="Times New Roman" panose="02020603050405020304" pitchFamily="18" charset="0"/>
                <a:cs typeface="Times New Roman" panose="02020603050405020304" pitchFamily="18" charset="0"/>
              </a:rPr>
              <a:t>the Ambient Air Quality Standard </a:t>
            </a:r>
            <a:r>
              <a:rPr kumimoji="1" lang="en-US" altLang="zh-CN" sz="2200" b="1" dirty="0" smtClean="0">
                <a:solidFill>
                  <a:srgbClr val="2D2D8A"/>
                </a:solidFill>
                <a:latin typeface="Times New Roman" panose="02020603050405020304" pitchFamily="18" charset="0"/>
                <a:cs typeface="Times New Roman" panose="02020603050405020304" pitchFamily="18" charset="0"/>
              </a:rPr>
              <a:t>by 2030.</a:t>
            </a:r>
            <a:endParaRPr kumimoji="1" lang="en-US" altLang="zh-CN" sz="2200" b="1" dirty="0">
              <a:solidFill>
                <a:srgbClr val="2D2D8A"/>
              </a:solidFill>
              <a:latin typeface="Times New Roman" panose="02020603050405020304" pitchFamily="18" charset="0"/>
              <a:cs typeface="Times New Roman" panose="02020603050405020304" pitchFamily="18" charset="0"/>
            </a:endParaRPr>
          </a:p>
        </p:txBody>
      </p:sp>
      <p:grpSp>
        <p:nvGrpSpPr>
          <p:cNvPr id="29" name="组合 3"/>
          <p:cNvGrpSpPr/>
          <p:nvPr/>
        </p:nvGrpSpPr>
        <p:grpSpPr>
          <a:xfrm>
            <a:off x="215609" y="1700808"/>
            <a:ext cx="8398829" cy="4680522"/>
            <a:chOff x="189297" y="1591563"/>
            <a:chExt cx="8686861" cy="4357718"/>
          </a:xfrm>
        </p:grpSpPr>
        <p:pic>
          <p:nvPicPr>
            <p:cNvPr id="30" name="图片 24"/>
            <p:cNvPicPr>
              <a:picLocks noChangeAspect="1"/>
            </p:cNvPicPr>
            <p:nvPr/>
          </p:nvPicPr>
          <p:blipFill>
            <a:blip r:embed="rId2" cstate="print"/>
            <a:stretch>
              <a:fillRect/>
            </a:stretch>
          </p:blipFill>
          <p:spPr>
            <a:xfrm>
              <a:off x="189297" y="1591563"/>
              <a:ext cx="8686861" cy="4357718"/>
            </a:xfrm>
            <a:prstGeom prst="rect">
              <a:avLst/>
            </a:prstGeom>
          </p:spPr>
        </p:pic>
        <p:grpSp>
          <p:nvGrpSpPr>
            <p:cNvPr id="31" name="组合 2"/>
            <p:cNvGrpSpPr/>
            <p:nvPr/>
          </p:nvGrpSpPr>
          <p:grpSpPr>
            <a:xfrm>
              <a:off x="818846" y="1772816"/>
              <a:ext cx="7929618" cy="3232448"/>
              <a:chOff x="-210356" y="2201840"/>
              <a:chExt cx="7929618" cy="3232448"/>
            </a:xfrm>
          </p:grpSpPr>
          <p:cxnSp>
            <p:nvCxnSpPr>
              <p:cNvPr id="32" name="直接连接符 29"/>
              <p:cNvCxnSpPr/>
              <p:nvPr/>
            </p:nvCxnSpPr>
            <p:spPr>
              <a:xfrm>
                <a:off x="3488201" y="2632782"/>
                <a:ext cx="330173" cy="1588"/>
              </a:xfrm>
              <a:prstGeom prst="line">
                <a:avLst/>
              </a:prstGeom>
              <a:noFill/>
              <a:ln w="28575" cap="flat" cmpd="sng" algn="ctr">
                <a:solidFill>
                  <a:srgbClr val="000000">
                    <a:shade val="95000"/>
                    <a:satMod val="105000"/>
                  </a:srgbClr>
                </a:solidFill>
                <a:prstDash val="solid"/>
              </a:ln>
              <a:effectLst/>
            </p:spPr>
          </p:cxnSp>
          <p:cxnSp>
            <p:nvCxnSpPr>
              <p:cNvPr id="33" name="直接箭头连接符 30"/>
              <p:cNvCxnSpPr/>
              <p:nvPr/>
            </p:nvCxnSpPr>
            <p:spPr>
              <a:xfrm>
                <a:off x="3604865" y="2631988"/>
                <a:ext cx="7836" cy="2792177"/>
              </a:xfrm>
              <a:prstGeom prst="straightConnector1">
                <a:avLst/>
              </a:prstGeom>
              <a:noFill/>
              <a:ln w="28575" cap="flat" cmpd="sng" algn="ctr">
                <a:solidFill>
                  <a:srgbClr val="000000"/>
                </a:solidFill>
                <a:prstDash val="solid"/>
                <a:headEnd type="triangle"/>
                <a:tailEnd type="triangle"/>
              </a:ln>
              <a:effectLst/>
            </p:spPr>
          </p:cxnSp>
          <p:sp>
            <p:nvSpPr>
              <p:cNvPr id="34" name="TextBox 6"/>
              <p:cNvSpPr txBox="1"/>
              <p:nvPr/>
            </p:nvSpPr>
            <p:spPr>
              <a:xfrm>
                <a:off x="2955659" y="2642471"/>
                <a:ext cx="697627" cy="400110"/>
              </a:xfrm>
              <a:prstGeom prst="rect">
                <a:avLst/>
              </a:prstGeom>
              <a:noFill/>
            </p:spPr>
            <p:txBody>
              <a:bodyPr wrap="none" rtlCol="0">
                <a:spAutoFit/>
              </a:bodyPr>
              <a:lstStyle/>
              <a:p>
                <a:pPr algn="l" eaLnBrk="0" hangingPunct="0">
                  <a:spcBef>
                    <a:spcPct val="50000"/>
                  </a:spcBef>
                </a:pPr>
                <a:r>
                  <a:rPr kumimoji="1" lang="en-US" altLang="zh-CN" sz="2000" b="1" dirty="0" smtClean="0">
                    <a:solidFill>
                      <a:srgbClr val="FF0000"/>
                    </a:solidFill>
                    <a:latin typeface="Times New Roman" pitchFamily="18" charset="0"/>
                  </a:rPr>
                  <a:t>2012</a:t>
                </a:r>
                <a:endParaRPr kumimoji="1" lang="zh-CN" altLang="en-US" sz="2000" b="1" dirty="0" smtClean="0">
                  <a:solidFill>
                    <a:srgbClr val="FF0000"/>
                  </a:solidFill>
                  <a:latin typeface="Times New Roman" pitchFamily="18" charset="0"/>
                </a:endParaRPr>
              </a:p>
            </p:txBody>
          </p:sp>
          <p:cxnSp>
            <p:nvCxnSpPr>
              <p:cNvPr id="35" name="直接连接符 32"/>
              <p:cNvCxnSpPr/>
              <p:nvPr/>
            </p:nvCxnSpPr>
            <p:spPr>
              <a:xfrm>
                <a:off x="3687542" y="3343678"/>
                <a:ext cx="357190" cy="1588"/>
              </a:xfrm>
              <a:prstGeom prst="line">
                <a:avLst/>
              </a:prstGeom>
              <a:noFill/>
              <a:ln w="28575" cap="flat" cmpd="sng" algn="ctr">
                <a:solidFill>
                  <a:srgbClr val="000000">
                    <a:shade val="95000"/>
                    <a:satMod val="105000"/>
                  </a:srgbClr>
                </a:solidFill>
                <a:prstDash val="solid"/>
              </a:ln>
              <a:effectLst/>
            </p:spPr>
          </p:cxnSp>
          <p:cxnSp>
            <p:nvCxnSpPr>
              <p:cNvPr id="36" name="直接箭头连接符 33"/>
              <p:cNvCxnSpPr/>
              <p:nvPr/>
            </p:nvCxnSpPr>
            <p:spPr>
              <a:xfrm rot="5400000">
                <a:off x="2867012" y="4397643"/>
                <a:ext cx="2071702" cy="1588"/>
              </a:xfrm>
              <a:prstGeom prst="straightConnector1">
                <a:avLst/>
              </a:prstGeom>
              <a:noFill/>
              <a:ln w="28575" cap="flat" cmpd="sng" algn="ctr">
                <a:solidFill>
                  <a:srgbClr val="000000"/>
                </a:solidFill>
                <a:prstDash val="solid"/>
                <a:headEnd type="triangle"/>
                <a:tailEnd type="triangle"/>
              </a:ln>
              <a:effectLst/>
            </p:spPr>
          </p:cxnSp>
          <p:cxnSp>
            <p:nvCxnSpPr>
              <p:cNvPr id="42" name="直接箭头连接符 34"/>
              <p:cNvCxnSpPr/>
              <p:nvPr/>
            </p:nvCxnSpPr>
            <p:spPr bwMode="auto">
              <a:xfrm rot="5400000">
                <a:off x="3968767" y="3326073"/>
                <a:ext cx="428628" cy="357190"/>
              </a:xfrm>
              <a:prstGeom prst="straightConnector1">
                <a:avLst/>
              </a:prstGeom>
              <a:solidFill>
                <a:srgbClr val="AAF0F4"/>
              </a:solidFill>
              <a:ln w="28575">
                <a:solidFill>
                  <a:srgbClr val="000000"/>
                </a:solidFill>
                <a:tailEnd type="arrow"/>
              </a:ln>
              <a:effectLst/>
              <a:extLst/>
            </p:spPr>
          </p:cxnSp>
          <p:sp>
            <p:nvSpPr>
              <p:cNvPr id="43" name="TextBox 19"/>
              <p:cNvSpPr txBox="1"/>
              <p:nvPr/>
            </p:nvSpPr>
            <p:spPr>
              <a:xfrm>
                <a:off x="4147362" y="3004602"/>
                <a:ext cx="697627" cy="400110"/>
              </a:xfrm>
              <a:prstGeom prst="rect">
                <a:avLst/>
              </a:prstGeom>
              <a:noFill/>
            </p:spPr>
            <p:txBody>
              <a:bodyPr wrap="none" rtlCol="0">
                <a:spAutoFit/>
              </a:bodyPr>
              <a:lstStyle/>
              <a:p>
                <a:pPr algn="l" eaLnBrk="0" hangingPunct="0">
                  <a:spcBef>
                    <a:spcPct val="50000"/>
                  </a:spcBef>
                </a:pPr>
                <a:r>
                  <a:rPr kumimoji="1" lang="en-US" altLang="zh-CN" sz="2000" b="1" dirty="0" smtClean="0">
                    <a:solidFill>
                      <a:srgbClr val="FF0000"/>
                    </a:solidFill>
                    <a:latin typeface="Times New Roman" pitchFamily="18" charset="0"/>
                  </a:rPr>
                  <a:t>2017</a:t>
                </a:r>
                <a:endParaRPr kumimoji="1" lang="zh-CN" altLang="en-US" sz="2000" b="1" dirty="0" smtClean="0">
                  <a:solidFill>
                    <a:srgbClr val="FF0000"/>
                  </a:solidFill>
                  <a:latin typeface="Times New Roman" pitchFamily="18" charset="0"/>
                </a:endParaRPr>
              </a:p>
            </p:txBody>
          </p:sp>
          <p:cxnSp>
            <p:nvCxnSpPr>
              <p:cNvPr id="45" name="直接连接符 37"/>
              <p:cNvCxnSpPr/>
              <p:nvPr/>
            </p:nvCxnSpPr>
            <p:spPr>
              <a:xfrm>
                <a:off x="3979874" y="4245116"/>
                <a:ext cx="285752" cy="1588"/>
              </a:xfrm>
              <a:prstGeom prst="line">
                <a:avLst/>
              </a:prstGeom>
              <a:noFill/>
              <a:ln w="28575" cap="flat" cmpd="sng" algn="ctr">
                <a:solidFill>
                  <a:srgbClr val="000000">
                    <a:shade val="95000"/>
                    <a:satMod val="105000"/>
                  </a:srgbClr>
                </a:solidFill>
                <a:prstDash val="solid"/>
              </a:ln>
              <a:effectLst/>
            </p:spPr>
          </p:cxnSp>
          <p:cxnSp>
            <p:nvCxnSpPr>
              <p:cNvPr id="46" name="直接箭头连接符 42"/>
              <p:cNvCxnSpPr/>
              <p:nvPr/>
            </p:nvCxnSpPr>
            <p:spPr>
              <a:xfrm flipH="1">
                <a:off x="4195888" y="4235568"/>
                <a:ext cx="11021" cy="1188595"/>
              </a:xfrm>
              <a:prstGeom prst="straightConnector1">
                <a:avLst/>
              </a:prstGeom>
              <a:noFill/>
              <a:ln w="28575" cap="flat" cmpd="sng" algn="ctr">
                <a:solidFill>
                  <a:srgbClr val="000000"/>
                </a:solidFill>
                <a:prstDash val="solid"/>
                <a:headEnd type="triangle"/>
                <a:tailEnd type="triangle"/>
              </a:ln>
              <a:effectLst/>
            </p:spPr>
          </p:cxnSp>
          <p:cxnSp>
            <p:nvCxnSpPr>
              <p:cNvPr id="48" name="直接箭头连接符 43"/>
              <p:cNvCxnSpPr/>
              <p:nvPr/>
            </p:nvCxnSpPr>
            <p:spPr bwMode="auto">
              <a:xfrm flipH="1">
                <a:off x="4059951" y="3728787"/>
                <a:ext cx="624320" cy="545718"/>
              </a:xfrm>
              <a:prstGeom prst="straightConnector1">
                <a:avLst/>
              </a:prstGeom>
              <a:solidFill>
                <a:srgbClr val="AAF0F4"/>
              </a:solidFill>
              <a:ln w="28575">
                <a:solidFill>
                  <a:srgbClr val="000000"/>
                </a:solidFill>
                <a:tailEnd type="arrow"/>
              </a:ln>
              <a:effectLst/>
              <a:extLst/>
            </p:spPr>
          </p:cxnSp>
          <p:sp>
            <p:nvSpPr>
              <p:cNvPr id="50" name="TextBox 25"/>
              <p:cNvSpPr txBox="1"/>
              <p:nvPr/>
            </p:nvSpPr>
            <p:spPr>
              <a:xfrm>
                <a:off x="4432319" y="3414518"/>
                <a:ext cx="697627" cy="400110"/>
              </a:xfrm>
              <a:prstGeom prst="rect">
                <a:avLst/>
              </a:prstGeom>
              <a:noFill/>
            </p:spPr>
            <p:txBody>
              <a:bodyPr wrap="none" rtlCol="0">
                <a:spAutoFit/>
              </a:bodyPr>
              <a:lstStyle/>
              <a:p>
                <a:pPr algn="l" eaLnBrk="0" hangingPunct="0">
                  <a:spcBef>
                    <a:spcPct val="50000"/>
                  </a:spcBef>
                </a:pPr>
                <a:r>
                  <a:rPr kumimoji="1" lang="en-US" altLang="zh-CN" sz="2000" b="1" dirty="0" smtClean="0">
                    <a:solidFill>
                      <a:srgbClr val="FF0000"/>
                    </a:solidFill>
                    <a:latin typeface="Times New Roman" pitchFamily="18" charset="0"/>
                  </a:rPr>
                  <a:t>2030</a:t>
                </a:r>
                <a:endParaRPr kumimoji="1" lang="zh-CN" altLang="en-US" sz="2000" b="1" dirty="0" smtClean="0">
                  <a:solidFill>
                    <a:srgbClr val="FF0000"/>
                  </a:solidFill>
                  <a:latin typeface="Times New Roman" pitchFamily="18" charset="0"/>
                </a:endParaRPr>
              </a:p>
            </p:txBody>
          </p:sp>
          <p:sp>
            <p:nvSpPr>
              <p:cNvPr id="54" name="流程图: 过程 45"/>
              <p:cNvSpPr/>
              <p:nvPr/>
            </p:nvSpPr>
            <p:spPr bwMode="auto">
              <a:xfrm>
                <a:off x="-210356" y="4417831"/>
                <a:ext cx="2643206" cy="1015663"/>
              </a:xfrm>
              <a:prstGeom prst="flowChartProcess">
                <a:avLst/>
              </a:prstGeom>
              <a:noFill/>
              <a:ln w="28575" cap="flat" cmpd="sng" algn="ctr">
                <a:solidFill>
                  <a:srgbClr val="EA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zh-CN" altLang="en-US" sz="2400" b="1" dirty="0">
                  <a:solidFill>
                    <a:srgbClr val="000000"/>
                  </a:solidFill>
                  <a:latin typeface="Times New Roman" charset="0"/>
                </a:endParaRPr>
              </a:p>
            </p:txBody>
          </p:sp>
          <p:sp>
            <p:nvSpPr>
              <p:cNvPr id="60" name="流程图: 过程 46"/>
              <p:cNvSpPr/>
              <p:nvPr/>
            </p:nvSpPr>
            <p:spPr bwMode="auto">
              <a:xfrm>
                <a:off x="2432850" y="2201840"/>
                <a:ext cx="2643206" cy="3231654"/>
              </a:xfrm>
              <a:prstGeom prst="flowChartProcess">
                <a:avLst/>
              </a:prstGeom>
              <a:noFill/>
              <a:ln w="28575" cap="flat" cmpd="sng" algn="ctr">
                <a:solidFill>
                  <a:srgbClr val="0000E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zh-CN" altLang="en-US" sz="2400" b="1" dirty="0">
                  <a:solidFill>
                    <a:srgbClr val="000000"/>
                  </a:solidFill>
                  <a:latin typeface="Times New Roman" charset="0"/>
                </a:endParaRPr>
              </a:p>
            </p:txBody>
          </p:sp>
          <p:sp>
            <p:nvSpPr>
              <p:cNvPr id="72" name="流程图: 过程 47"/>
              <p:cNvSpPr/>
              <p:nvPr/>
            </p:nvSpPr>
            <p:spPr bwMode="auto">
              <a:xfrm>
                <a:off x="5076056" y="2755838"/>
                <a:ext cx="2643206" cy="2677656"/>
              </a:xfrm>
              <a:prstGeom prst="flowChartProcess">
                <a:avLst/>
              </a:prstGeom>
              <a:noFill/>
              <a:ln w="28575"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en-US" altLang="zh-CN" sz="2400" b="1" dirty="0" smtClean="0">
                  <a:solidFill>
                    <a:srgbClr val="000000"/>
                  </a:solidFill>
                  <a:latin typeface="Times New Roman" charset="0"/>
                </a:endParaRPr>
              </a:p>
              <a:p>
                <a:pPr algn="l" eaLnBrk="0" hangingPunct="0">
                  <a:spcBef>
                    <a:spcPct val="50000"/>
                  </a:spcBef>
                </a:pPr>
                <a:endParaRPr kumimoji="1" lang="zh-CN" altLang="en-US" sz="2400" b="1" dirty="0">
                  <a:solidFill>
                    <a:srgbClr val="000000"/>
                  </a:solidFill>
                  <a:latin typeface="Times New Roman" charset="0"/>
                </a:endParaRPr>
              </a:p>
            </p:txBody>
          </p:sp>
          <p:sp>
            <p:nvSpPr>
              <p:cNvPr id="73" name="文本框 47"/>
              <p:cNvSpPr txBox="1"/>
              <p:nvPr/>
            </p:nvSpPr>
            <p:spPr>
              <a:xfrm>
                <a:off x="361147" y="4004734"/>
                <a:ext cx="1476923" cy="461665"/>
              </a:xfrm>
              <a:prstGeom prst="rect">
                <a:avLst/>
              </a:prstGeom>
              <a:noFill/>
            </p:spPr>
            <p:txBody>
              <a:bodyPr wrap="square" rtlCol="0">
                <a:spAutoFit/>
              </a:bodyPr>
              <a:lstStyle/>
              <a:p>
                <a:pPr algn="l" eaLnBrk="0" hangingPunct="0">
                  <a:spcBef>
                    <a:spcPct val="50000"/>
                  </a:spcBef>
                </a:pPr>
                <a:r>
                  <a:rPr kumimoji="1" lang="en-US" altLang="zh-CN" sz="2400" b="1" dirty="0" smtClean="0">
                    <a:solidFill>
                      <a:srgbClr val="000000"/>
                    </a:solidFill>
                    <a:latin typeface="Times New Roman" pitchFamily="18" charset="0"/>
                  </a:rPr>
                  <a:t>Shanghai</a:t>
                </a:r>
                <a:endParaRPr kumimoji="1" lang="zh-CN" altLang="en-US" sz="2400" b="1" dirty="0">
                  <a:solidFill>
                    <a:srgbClr val="000000"/>
                  </a:solidFill>
                  <a:latin typeface="Times New Roman" pitchFamily="18" charset="0"/>
                </a:endParaRPr>
              </a:p>
            </p:txBody>
          </p:sp>
          <p:sp>
            <p:nvSpPr>
              <p:cNvPr id="74" name="文本框 61"/>
              <p:cNvSpPr txBox="1"/>
              <p:nvPr/>
            </p:nvSpPr>
            <p:spPr>
              <a:xfrm>
                <a:off x="3290105" y="2218784"/>
                <a:ext cx="1405485" cy="461665"/>
              </a:xfrm>
              <a:prstGeom prst="rect">
                <a:avLst/>
              </a:prstGeom>
              <a:noFill/>
            </p:spPr>
            <p:txBody>
              <a:bodyPr wrap="square" rtlCol="0">
                <a:spAutoFit/>
              </a:bodyPr>
              <a:lstStyle/>
              <a:p>
                <a:pPr algn="l" eaLnBrk="0" hangingPunct="0">
                  <a:spcBef>
                    <a:spcPct val="50000"/>
                  </a:spcBef>
                </a:pPr>
                <a:r>
                  <a:rPr kumimoji="1" lang="en-US" altLang="zh-CN" sz="2400" b="1" dirty="0" smtClean="0">
                    <a:solidFill>
                      <a:srgbClr val="000000"/>
                    </a:solidFill>
                    <a:latin typeface="Times New Roman" pitchFamily="18" charset="0"/>
                  </a:rPr>
                  <a:t>Jiangsu</a:t>
                </a:r>
                <a:endParaRPr kumimoji="1" lang="zh-CN" altLang="en-US" sz="2400" b="1" dirty="0">
                  <a:solidFill>
                    <a:srgbClr val="000000"/>
                  </a:solidFill>
                  <a:latin typeface="Times New Roman" pitchFamily="18" charset="0"/>
                </a:endParaRPr>
              </a:p>
            </p:txBody>
          </p:sp>
          <p:sp>
            <p:nvSpPr>
              <p:cNvPr id="75" name="文本框 63"/>
              <p:cNvSpPr txBox="1"/>
              <p:nvPr/>
            </p:nvSpPr>
            <p:spPr>
              <a:xfrm>
                <a:off x="5933311" y="2290222"/>
                <a:ext cx="1405485" cy="461665"/>
              </a:xfrm>
              <a:prstGeom prst="rect">
                <a:avLst/>
              </a:prstGeom>
              <a:noFill/>
            </p:spPr>
            <p:txBody>
              <a:bodyPr wrap="square" rtlCol="0">
                <a:spAutoFit/>
              </a:bodyPr>
              <a:lstStyle/>
              <a:p>
                <a:pPr algn="l" eaLnBrk="0" hangingPunct="0">
                  <a:spcBef>
                    <a:spcPct val="50000"/>
                  </a:spcBef>
                </a:pPr>
                <a:r>
                  <a:rPr kumimoji="1" lang="en-US" altLang="zh-CN" sz="2400" b="1" dirty="0" smtClean="0">
                    <a:solidFill>
                      <a:srgbClr val="000000"/>
                    </a:solidFill>
                    <a:latin typeface="Times New Roman" pitchFamily="18" charset="0"/>
                  </a:rPr>
                  <a:t>Zhejiang</a:t>
                </a:r>
                <a:endParaRPr kumimoji="1" lang="zh-CN" altLang="en-US" sz="2400" b="1" dirty="0">
                  <a:solidFill>
                    <a:srgbClr val="000000"/>
                  </a:solidFill>
                  <a:latin typeface="Times New Roman" pitchFamily="18" charset="0"/>
                </a:endParaRPr>
              </a:p>
            </p:txBody>
          </p:sp>
        </p:grpSp>
      </p:grpSp>
      <p:sp>
        <p:nvSpPr>
          <p:cNvPr id="76" name="文本框 64"/>
          <p:cNvSpPr txBox="1"/>
          <p:nvPr/>
        </p:nvSpPr>
        <p:spPr>
          <a:xfrm>
            <a:off x="107504" y="2852936"/>
            <a:ext cx="430887" cy="1827178"/>
          </a:xfrm>
          <a:prstGeom prst="rect">
            <a:avLst/>
          </a:prstGeom>
          <a:solidFill>
            <a:schemeClr val="bg1"/>
          </a:solidFill>
        </p:spPr>
        <p:txBody>
          <a:bodyPr vert="vert270" wrap="square" rtlCol="0">
            <a:spAutoFit/>
          </a:bodyPr>
          <a:lstStyle/>
          <a:p>
            <a:pPr algn="l" eaLnBrk="0" hangingPunct="0">
              <a:spcBef>
                <a:spcPct val="50000"/>
              </a:spcBef>
            </a:pPr>
            <a:r>
              <a:rPr kumimoji="1" lang="en-US" altLang="zh-CN" sz="1600" b="1" dirty="0" smtClean="0">
                <a:solidFill>
                  <a:srgbClr val="000000"/>
                </a:solidFill>
                <a:latin typeface="Arial"/>
              </a:rPr>
              <a:t>Emissions/ 10</a:t>
            </a:r>
            <a:r>
              <a:rPr kumimoji="1" lang="en-US" altLang="zh-CN" sz="1600" b="1" baseline="30000" dirty="0" smtClean="0">
                <a:solidFill>
                  <a:srgbClr val="000000"/>
                </a:solidFill>
                <a:latin typeface="Arial"/>
              </a:rPr>
              <a:t>4 </a:t>
            </a:r>
            <a:r>
              <a:rPr kumimoji="1" lang="en-US" altLang="zh-CN" sz="1600" b="1" dirty="0" smtClean="0">
                <a:solidFill>
                  <a:srgbClr val="000000"/>
                </a:solidFill>
                <a:latin typeface="Arial"/>
              </a:rPr>
              <a:t>t</a:t>
            </a:r>
            <a:endParaRPr kumimoji="1" lang="zh-CN" altLang="en-US" sz="1600" b="1" dirty="0">
              <a:solidFill>
                <a:srgbClr val="000000"/>
              </a:solidFill>
              <a:latin typeface="Arial"/>
            </a:endParaRPr>
          </a:p>
        </p:txBody>
      </p:sp>
      <p:sp>
        <p:nvSpPr>
          <p:cNvPr id="77" name="Slide Number Placeholder 11"/>
          <p:cNvSpPr>
            <a:spLocks noGrp="1"/>
          </p:cNvSpPr>
          <p:nvPr>
            <p:ph type="sldNum" sz="quarter" idx="12"/>
          </p:nvPr>
        </p:nvSpPr>
        <p:spPr>
          <a:xfrm>
            <a:off x="6948264" y="6481142"/>
            <a:ext cx="2133600" cy="476250"/>
          </a:xfrm>
        </p:spPr>
        <p:txBody>
          <a:bodyPr/>
          <a:lstStyle/>
          <a:p>
            <a:pPr algn="r">
              <a:defRPr/>
            </a:pPr>
            <a:fld id="{CEC6A2DF-9D52-49B0-96A0-02EA153F4BB8}" type="slidenum">
              <a:rPr lang="en-US" sz="1100">
                <a:solidFill>
                  <a:srgbClr val="000000"/>
                </a:solidFill>
                <a:latin typeface="Times New Roman"/>
                <a:cs typeface="Arial"/>
              </a:rPr>
              <a:pPr algn="r">
                <a:defRPr/>
              </a:pPr>
              <a:t>10</a:t>
            </a:fld>
            <a:endParaRPr lang="en-US" sz="1100" dirty="0">
              <a:solidFill>
                <a:srgbClr val="000000"/>
              </a:solidFill>
              <a:latin typeface="Times New Roman"/>
              <a:cs typeface="Arial"/>
            </a:endParaRPr>
          </a:p>
        </p:txBody>
      </p:sp>
      <p:sp>
        <p:nvSpPr>
          <p:cNvPr id="39" name="Rectangle 38"/>
          <p:cNvSpPr/>
          <p:nvPr/>
        </p:nvSpPr>
        <p:spPr>
          <a:xfrm>
            <a:off x="0" y="6474023"/>
            <a:ext cx="4050916" cy="276999"/>
          </a:xfrm>
          <a:prstGeom prst="rect">
            <a:avLst/>
          </a:prstGeom>
        </p:spPr>
        <p:txBody>
          <a:bodyPr wrap="none">
            <a:spAutoFit/>
          </a:bodyPr>
          <a:lstStyle/>
          <a:p>
            <a:r>
              <a:rPr lang="en-US" altLang="zh-CN" sz="1200" b="1" i="1" dirty="0" smtClean="0">
                <a:solidFill>
                  <a:srgbClr val="080808"/>
                </a:solidFill>
                <a:cs typeface="Times New Roman" panose="02020603050405020304" pitchFamily="18" charset="0"/>
              </a:rPr>
              <a:t>(PI: Prof. Shuxiao WANG, Tsinghua Univ., June 2014)</a:t>
            </a:r>
            <a:endParaRPr lang="en-US" sz="1200" i="1" dirty="0">
              <a:solidFill>
                <a:srgbClr val="080808"/>
              </a:solidFill>
            </a:endParaRPr>
          </a:p>
        </p:txBody>
      </p:sp>
      <p:cxnSp>
        <p:nvCxnSpPr>
          <p:cNvPr id="27" name="直接箭头连接符 34"/>
          <p:cNvCxnSpPr/>
          <p:nvPr/>
        </p:nvCxnSpPr>
        <p:spPr bwMode="auto">
          <a:xfrm rot="5400000">
            <a:off x="6810332" y="6078279"/>
            <a:ext cx="460379" cy="345347"/>
          </a:xfrm>
          <a:prstGeom prst="straightConnector1">
            <a:avLst/>
          </a:prstGeom>
          <a:solidFill>
            <a:srgbClr val="AAF0F4"/>
          </a:solidFill>
          <a:ln w="57150">
            <a:solidFill>
              <a:srgbClr val="FF0000"/>
            </a:solidFill>
            <a:tailEnd type="arrow"/>
          </a:ln>
          <a:effectLst/>
          <a:extLst/>
        </p:spPr>
      </p:cxnSp>
      <p:cxnSp>
        <p:nvCxnSpPr>
          <p:cNvPr id="28" name="直接箭头连接符 34"/>
          <p:cNvCxnSpPr/>
          <p:nvPr/>
        </p:nvCxnSpPr>
        <p:spPr bwMode="auto">
          <a:xfrm>
            <a:off x="5582877" y="6074004"/>
            <a:ext cx="404640" cy="400019"/>
          </a:xfrm>
          <a:prstGeom prst="straightConnector1">
            <a:avLst/>
          </a:prstGeom>
          <a:solidFill>
            <a:srgbClr val="AAF0F4"/>
          </a:solidFill>
          <a:ln w="57150">
            <a:solidFill>
              <a:srgbClr val="FF0000"/>
            </a:solidFill>
            <a:tailEnd type="arrow"/>
          </a:ln>
          <a:effectLst/>
          <a:extLst/>
        </p:spPr>
      </p:cxnSp>
      <p:sp>
        <p:nvSpPr>
          <p:cNvPr id="3" name="Rectangle 2"/>
          <p:cNvSpPr/>
          <p:nvPr/>
        </p:nvSpPr>
        <p:spPr>
          <a:xfrm>
            <a:off x="4781948" y="6412468"/>
            <a:ext cx="3291478" cy="400110"/>
          </a:xfrm>
          <a:prstGeom prst="rect">
            <a:avLst/>
          </a:prstGeom>
        </p:spPr>
        <p:txBody>
          <a:bodyPr wrap="none">
            <a:spAutoFit/>
          </a:bodyPr>
          <a:lstStyle/>
          <a:p>
            <a:r>
              <a:rPr kumimoji="1" lang="en-US" altLang="zh-CN" sz="2000" b="1" dirty="0" smtClean="0">
                <a:solidFill>
                  <a:srgbClr val="FF0000"/>
                </a:solidFill>
                <a:latin typeface="Times New Roman" pitchFamily="18" charset="0"/>
              </a:rPr>
              <a:t>RSM Control Policy Factors</a:t>
            </a:r>
            <a:endParaRPr lang="en-US" sz="2000" dirty="0">
              <a:solidFill>
                <a:srgbClr val="000000"/>
              </a:solidFill>
            </a:endParaRPr>
          </a:p>
        </p:txBody>
      </p:sp>
    </p:spTree>
    <p:extLst>
      <p:ext uri="{BB962C8B-B14F-4D97-AF65-F5344CB8AC3E}">
        <p14:creationId xmlns:p14="http://schemas.microsoft.com/office/powerpoint/2010/main" val="111732654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6800"/>
            <a:ext cx="9144000" cy="5742217"/>
          </a:xfrm>
          <a:prstGeom prst="rect">
            <a:avLst/>
          </a:prstGeom>
        </p:spPr>
      </p:pic>
      <p:sp>
        <p:nvSpPr>
          <p:cNvPr id="13" name="Rectangle 12"/>
          <p:cNvSpPr/>
          <p:nvPr/>
        </p:nvSpPr>
        <p:spPr>
          <a:xfrm>
            <a:off x="6487247" y="3280311"/>
            <a:ext cx="1277914" cy="584775"/>
          </a:xfrm>
          <a:prstGeom prst="rect">
            <a:avLst/>
          </a:prstGeom>
        </p:spPr>
        <p:txBody>
          <a:bodyPr wrap="none">
            <a:spAutoFit/>
          </a:bodyPr>
          <a:lstStyle/>
          <a:p>
            <a:r>
              <a:rPr lang="en-US" altLang="zh-CN" sz="3200" b="1" dirty="0" smtClean="0">
                <a:solidFill>
                  <a:srgbClr val="FFFF00"/>
                </a:solidFill>
              </a:rPr>
              <a:t>Base </a:t>
            </a:r>
            <a:endParaRPr lang="en-US" sz="3200" dirty="0">
              <a:solidFill>
                <a:srgbClr val="FFFF00"/>
              </a:solidFill>
            </a:endParaRPr>
          </a:p>
        </p:txBody>
      </p:sp>
      <p:pic>
        <p:nvPicPr>
          <p:cNvPr id="4" name="Picture 3"/>
          <p:cNvPicPr>
            <a:picLocks noChangeAspect="1"/>
          </p:cNvPicPr>
          <p:nvPr/>
        </p:nvPicPr>
        <p:blipFill>
          <a:blip r:embed="rId3" cstate="print"/>
          <a:stretch>
            <a:fillRect/>
          </a:stretch>
        </p:blipFill>
        <p:spPr>
          <a:xfrm>
            <a:off x="0" y="1066799"/>
            <a:ext cx="9144000" cy="5791201"/>
          </a:xfrm>
          <a:prstGeom prst="rect">
            <a:avLst/>
          </a:prstGeom>
        </p:spPr>
      </p:pic>
      <p:sp>
        <p:nvSpPr>
          <p:cNvPr id="7" name="矩形 7"/>
          <p:cNvSpPr/>
          <p:nvPr/>
        </p:nvSpPr>
        <p:spPr>
          <a:xfrm>
            <a:off x="3310344" y="2008413"/>
            <a:ext cx="7620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064329" y="2420437"/>
            <a:ext cx="533400" cy="234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657320" y="2420436"/>
            <a:ext cx="431072" cy="205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dirty="0"/>
          </a:p>
        </p:txBody>
      </p:sp>
      <p:sp>
        <p:nvSpPr>
          <p:cNvPr id="10"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”RSM/CMAQ” </a:t>
            </a:r>
            <a:r>
              <a:rPr lang="en-US" altLang="zh-CN" sz="4000" b="1" smtClean="0">
                <a:solidFill>
                  <a:prstClr val="black"/>
                </a:solidFill>
              </a:rPr>
              <a:t>in “ABaCAS-SE”</a:t>
            </a:r>
            <a:r>
              <a:rPr lang="en-US" altLang="zh-CN" sz="3600" b="1" smtClean="0">
                <a:solidFill>
                  <a:prstClr val="black"/>
                </a:solidFill>
              </a:rPr>
              <a:t>: </a:t>
            </a:r>
            <a:r>
              <a:rPr lang="en-US" altLang="zh-CN" sz="4000" b="1" u="sng" smtClean="0">
                <a:solidFill>
                  <a:srgbClr val="FF0000"/>
                </a:solidFill>
              </a:rPr>
              <a:t>PM2.5</a:t>
            </a:r>
            <a:r>
              <a:rPr lang="en-US" altLang="zh-CN" sz="4000" b="1" smtClean="0">
                <a:solidFill>
                  <a:prstClr val="black"/>
                </a:solidFill>
              </a:rPr>
              <a:t/>
            </a:r>
            <a:br>
              <a:rPr lang="en-US" altLang="zh-CN" sz="4000" b="1" smtClean="0">
                <a:solidFill>
                  <a:prstClr val="black"/>
                </a:solidFill>
              </a:rPr>
            </a:br>
            <a:r>
              <a:rPr lang="en-US" altLang="zh-CN" sz="3600" b="1" smtClean="0">
                <a:solidFill>
                  <a:srgbClr val="0000FF"/>
                </a:solidFill>
              </a:rPr>
              <a:t>YRD: </a:t>
            </a:r>
            <a:r>
              <a:rPr lang="en-US" altLang="zh-CN" sz="3600" b="1" u="sng" smtClean="0">
                <a:solidFill>
                  <a:srgbClr val="0000FF"/>
                </a:solidFill>
              </a:rPr>
              <a:t>Base</a:t>
            </a:r>
            <a:r>
              <a:rPr lang="en-US" altLang="zh-CN" sz="3600" b="1" smtClean="0">
                <a:solidFill>
                  <a:srgbClr val="0000FF"/>
                </a:solidFill>
              </a:rPr>
              <a:t> vs. </a:t>
            </a:r>
            <a:r>
              <a:rPr lang="en-US" altLang="zh-CN" sz="3600" b="1" u="sng" smtClean="0">
                <a:solidFill>
                  <a:srgbClr val="0000FF"/>
                </a:solidFill>
              </a:rPr>
              <a:t>Control</a:t>
            </a:r>
            <a:r>
              <a:rPr lang="en-US" altLang="zh-CN" sz="3600" b="1" smtClean="0">
                <a:solidFill>
                  <a:srgbClr val="0000FF"/>
                </a:solidFill>
              </a:rPr>
              <a:t> </a:t>
            </a:r>
            <a:r>
              <a:rPr lang="en-US" altLang="zh-CN" sz="3600" b="1" smtClean="0">
                <a:solidFill>
                  <a:prstClr val="black"/>
                </a:solidFill>
              </a:rPr>
              <a:t>(</a:t>
            </a:r>
            <a:r>
              <a:rPr lang="en-US" altLang="zh-CN" sz="3600" b="1" u="sng" smtClean="0">
                <a:solidFill>
                  <a:prstClr val="black"/>
                </a:solidFill>
              </a:rPr>
              <a:t>2010</a:t>
            </a:r>
            <a:r>
              <a:rPr lang="en-US" altLang="zh-CN" sz="3600" b="1" smtClean="0">
                <a:solidFill>
                  <a:prstClr val="black"/>
                </a:solidFill>
              </a:rPr>
              <a:t> vs. </a:t>
            </a:r>
            <a:r>
              <a:rPr lang="en-US" altLang="zh-CN" sz="3600" b="1" u="sng" smtClean="0">
                <a:solidFill>
                  <a:prstClr val="black"/>
                </a:solidFill>
              </a:rPr>
              <a:t>2017</a:t>
            </a:r>
            <a:r>
              <a:rPr lang="en-US" altLang="zh-CN" sz="3600" b="1" smtClean="0">
                <a:solidFill>
                  <a:prstClr val="black"/>
                </a:solidFill>
              </a:rPr>
              <a:t>)</a:t>
            </a:r>
            <a:endParaRPr lang="zh-CN" altLang="en-US" sz="3600" b="1" u="sng" dirty="0">
              <a:solidFill>
                <a:srgbClr val="FF0000"/>
              </a:solidFill>
            </a:endParaRPr>
          </a:p>
        </p:txBody>
      </p:sp>
      <p:sp>
        <p:nvSpPr>
          <p:cNvPr id="12" name="Rectangle 11"/>
          <p:cNvSpPr/>
          <p:nvPr/>
        </p:nvSpPr>
        <p:spPr>
          <a:xfrm>
            <a:off x="6248400" y="3321049"/>
            <a:ext cx="1755609" cy="584775"/>
          </a:xfrm>
          <a:prstGeom prst="rect">
            <a:avLst/>
          </a:prstGeom>
        </p:spPr>
        <p:txBody>
          <a:bodyPr wrap="none">
            <a:spAutoFit/>
          </a:bodyPr>
          <a:lstStyle/>
          <a:p>
            <a:r>
              <a:rPr lang="en-US" altLang="zh-CN" sz="3200" b="1" dirty="0" smtClean="0">
                <a:solidFill>
                  <a:srgbClr val="FFFF00"/>
                </a:solidFill>
              </a:rPr>
              <a:t>Control </a:t>
            </a:r>
            <a:endParaRPr lang="en-US" sz="3200" dirty="0">
              <a:solidFill>
                <a:srgbClr val="FFFF00"/>
              </a:solidFill>
            </a:endParaRPr>
          </a:p>
        </p:txBody>
      </p:sp>
    </p:spTree>
    <p:extLst>
      <p:ext uri="{BB962C8B-B14F-4D97-AF65-F5344CB8AC3E}">
        <p14:creationId xmlns:p14="http://schemas.microsoft.com/office/powerpoint/2010/main" val="2003710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11" grpId="0" animBg="1"/>
      <p:bldP spid="15" grpId="0" animBg="1"/>
      <p:bldP spid="15" grpId="1"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1809" name="Picture 1"/>
          <p:cNvPicPr>
            <a:picLocks noChangeAspect="1" noChangeArrowheads="1"/>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pic>
        <p:nvPicPr>
          <p:cNvPr id="1911810" name="Picture 2"/>
          <p:cNvPicPr>
            <a:picLocks noChangeAspect="1" noChangeArrowheads="1"/>
          </p:cNvPicPr>
          <p:nvPr/>
        </p:nvPicPr>
        <p:blipFill>
          <a:blip r:embed="rId3" cstate="print"/>
          <a:srcRect/>
          <a:stretch>
            <a:fillRect/>
          </a:stretch>
        </p:blipFill>
        <p:spPr bwMode="auto">
          <a:xfrm>
            <a:off x="0" y="1066800"/>
            <a:ext cx="9144000" cy="5791200"/>
          </a:xfrm>
          <a:prstGeom prst="rect">
            <a:avLst/>
          </a:prstGeom>
          <a:noFill/>
          <a:ln w="9525">
            <a:noFill/>
            <a:miter lim="800000"/>
            <a:headEnd/>
            <a:tailEnd/>
          </a:ln>
        </p:spPr>
      </p:pic>
      <p:sp>
        <p:nvSpPr>
          <p:cNvPr id="14"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a:solidFill>
                  <a:srgbClr val="FF0000"/>
                </a:solidFill>
              </a:rPr>
              <a:t>”RSM/CMAQ”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 </a:t>
            </a:r>
            <a:br>
              <a:rPr lang="en-US" altLang="zh-CN" sz="4000" b="1" dirty="0" smtClean="0">
                <a:effectLst/>
              </a:rPr>
            </a:br>
            <a:r>
              <a:rPr lang="en-US" altLang="zh-CN" sz="3600" b="1" dirty="0" smtClean="0">
                <a:solidFill>
                  <a:srgbClr val="0000FF"/>
                </a:solidFill>
              </a:rPr>
              <a:t>YRD 2017 case: </a:t>
            </a:r>
            <a:r>
              <a:rPr lang="en-US" altLang="zh-CN" sz="3600" b="1" u="sng" dirty="0" smtClean="0">
                <a:solidFill>
                  <a:srgbClr val="FF0000"/>
                </a:solidFill>
              </a:rPr>
              <a:t>PM2.5 Source Contribution</a:t>
            </a:r>
            <a:endParaRPr lang="zh-CN" altLang="en-US" sz="4000" b="1" u="sng" dirty="0">
              <a:solidFill>
                <a:srgbClr val="FF0000"/>
              </a:solidFill>
              <a:effectLst/>
            </a:endParaRPr>
          </a:p>
        </p:txBody>
      </p:sp>
      <p:sp>
        <p:nvSpPr>
          <p:cNvPr id="7" name="矩形 7"/>
          <p:cNvSpPr/>
          <p:nvPr/>
        </p:nvSpPr>
        <p:spPr>
          <a:xfrm>
            <a:off x="3581400" y="2209800"/>
            <a:ext cx="8382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5562600" y="3069772"/>
            <a:ext cx="2286000" cy="195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4495800" y="2667000"/>
            <a:ext cx="800097"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847043" y="3352800"/>
            <a:ext cx="1624693"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6141720" y="30480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859075" y="3581400"/>
            <a:ext cx="16002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5029200" y="3886200"/>
            <a:ext cx="27432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3704872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911810"/>
                                        </p:tgtEl>
                                        <p:attrNameLst>
                                          <p:attrName>style.visibility</p:attrName>
                                        </p:attrNameLst>
                                      </p:cBhvr>
                                      <p:to>
                                        <p:strVal val="visible"/>
                                      </p:to>
                                    </p:set>
                                    <p:animEffect transition="in" filter="box(in)">
                                      <p:cBhvr>
                                        <p:cTn id="43" dur="500"/>
                                        <p:tgtEl>
                                          <p:spTgt spid="1911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2" grpId="0" animBg="1"/>
      <p:bldP spid="12" grpId="1"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1066799"/>
            <a:ext cx="9144000" cy="6042226"/>
          </a:xfrm>
          <a:prstGeom prst="rect">
            <a:avLst/>
          </a:prstGeom>
        </p:spPr>
      </p:pic>
      <p:sp>
        <p:nvSpPr>
          <p:cNvPr id="3" name="Rectangle 2"/>
          <p:cNvSpPr/>
          <p:nvPr/>
        </p:nvSpPr>
        <p:spPr>
          <a:xfrm>
            <a:off x="7543800" y="2613897"/>
            <a:ext cx="1277914" cy="584775"/>
          </a:xfrm>
          <a:prstGeom prst="rect">
            <a:avLst/>
          </a:prstGeom>
        </p:spPr>
        <p:txBody>
          <a:bodyPr wrap="none">
            <a:spAutoFit/>
          </a:bodyPr>
          <a:lstStyle/>
          <a:p>
            <a:r>
              <a:rPr lang="en-US" altLang="zh-CN" sz="3200" b="1" u="sng" dirty="0">
                <a:solidFill>
                  <a:srgbClr val="FF0000"/>
                </a:solidFill>
              </a:rPr>
              <a:t>Base</a:t>
            </a:r>
            <a:r>
              <a:rPr lang="en-US" altLang="zh-CN" sz="3200" b="1" dirty="0">
                <a:solidFill>
                  <a:srgbClr val="FF0000"/>
                </a:solidFill>
              </a:rPr>
              <a:t> </a:t>
            </a:r>
            <a:endParaRPr lang="en-US" sz="3200" dirty="0">
              <a:solidFill>
                <a:srgbClr val="FF0000"/>
              </a:solidFill>
            </a:endParaRPr>
          </a:p>
        </p:txBody>
      </p:sp>
      <p:pic>
        <p:nvPicPr>
          <p:cNvPr id="5" name="Picture 4"/>
          <p:cNvPicPr>
            <a:picLocks noChangeAspect="1"/>
          </p:cNvPicPr>
          <p:nvPr/>
        </p:nvPicPr>
        <p:blipFill>
          <a:blip r:embed="rId3" cstate="print"/>
          <a:stretch>
            <a:fillRect/>
          </a:stretch>
        </p:blipFill>
        <p:spPr>
          <a:xfrm>
            <a:off x="1" y="1066800"/>
            <a:ext cx="9143999" cy="6042225"/>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smtClean="0">
                <a:solidFill>
                  <a:srgbClr val="FF0000"/>
                </a:solidFill>
              </a:rPr>
              <a:t>”SMAT-CE” </a:t>
            </a:r>
            <a:r>
              <a:rPr lang="en-US" altLang="zh-CN" sz="3200" b="1" dirty="0" smtClean="0"/>
              <a:t>in </a:t>
            </a:r>
            <a:r>
              <a:rPr lang="en-US" altLang="zh-CN" sz="3200" b="1" dirty="0" smtClean="0">
                <a:effectLst/>
              </a:rPr>
              <a:t>“</a:t>
            </a:r>
            <a:r>
              <a:rPr lang="en-US" altLang="zh-CN" sz="3200" b="1" dirty="0" err="1" smtClean="0">
                <a:effectLst/>
              </a:rPr>
              <a:t>ABaCAS</a:t>
            </a:r>
            <a:r>
              <a:rPr lang="en-US" altLang="zh-CN" sz="3200" b="1" dirty="0" smtClean="0">
                <a:effectLst/>
              </a:rPr>
              <a:t>-SE”</a:t>
            </a:r>
            <a:r>
              <a:rPr lang="en-US" altLang="zh-CN" sz="2800" b="1" dirty="0" smtClean="0"/>
              <a:t>: </a:t>
            </a:r>
            <a:r>
              <a:rPr lang="en-US" altLang="zh-CN" sz="3600" b="1" u="sng" dirty="0">
                <a:solidFill>
                  <a:srgbClr val="FF0000"/>
                </a:solidFill>
              </a:rPr>
              <a:t>PM2.5 Attainment</a:t>
            </a:r>
            <a:r>
              <a:rPr lang="en-US" altLang="zh-CN" sz="3600" b="1" dirty="0" smtClean="0">
                <a:effectLst/>
              </a:rPr>
              <a:t/>
            </a:r>
            <a:br>
              <a:rPr lang="en-US" altLang="zh-CN" sz="3600" b="1" dirty="0" smtClean="0">
                <a:effectLst/>
              </a:rPr>
            </a:br>
            <a:r>
              <a:rPr lang="en-US" altLang="zh-CN" sz="3200" b="1" dirty="0" smtClean="0">
                <a:solidFill>
                  <a:srgbClr val="0000FF"/>
                </a:solidFill>
              </a:rPr>
              <a:t>YRD </a:t>
            </a:r>
            <a:r>
              <a:rPr lang="en-US" altLang="zh-CN" sz="3200" b="1" u="sng" dirty="0" smtClean="0">
                <a:solidFill>
                  <a:srgbClr val="0000FF"/>
                </a:solidFill>
              </a:rPr>
              <a:t>Base</a:t>
            </a:r>
            <a:r>
              <a:rPr lang="en-US" altLang="zh-CN" sz="3200" b="1" dirty="0" smtClean="0">
                <a:solidFill>
                  <a:srgbClr val="0000FF"/>
                </a:solidFill>
              </a:rPr>
              <a:t> vs. </a:t>
            </a:r>
            <a:r>
              <a:rPr lang="en-US" altLang="zh-CN" sz="3200" b="1" u="sng" dirty="0" smtClean="0">
                <a:solidFill>
                  <a:srgbClr val="0000FF"/>
                </a:solidFill>
              </a:rPr>
              <a:t>Control</a:t>
            </a:r>
            <a:r>
              <a:rPr lang="en-US" altLang="zh-CN" sz="3200" b="1" dirty="0" smtClean="0">
                <a:solidFill>
                  <a:srgbClr val="0000FF"/>
                </a:solidFill>
              </a:rPr>
              <a:t> </a:t>
            </a:r>
            <a:r>
              <a:rPr lang="en-US" altLang="zh-CN" sz="3200" b="1" dirty="0" smtClean="0"/>
              <a:t>(</a:t>
            </a:r>
            <a:r>
              <a:rPr lang="en-US" altLang="zh-CN" sz="3200" b="1" u="sng" dirty="0" smtClean="0"/>
              <a:t>2013</a:t>
            </a:r>
            <a:r>
              <a:rPr lang="en-US" altLang="zh-CN" sz="3200" b="1" dirty="0" smtClean="0"/>
              <a:t> vs. </a:t>
            </a:r>
            <a:r>
              <a:rPr lang="en-US" altLang="zh-CN" sz="3200" b="1" u="sng" dirty="0" smtClean="0"/>
              <a:t>2017)</a:t>
            </a:r>
            <a:endParaRPr lang="zh-CN" altLang="en-US" sz="4000" b="1" u="sng" dirty="0">
              <a:solidFill>
                <a:srgbClr val="FF0000"/>
              </a:solidFill>
              <a:effectLst/>
            </a:endParaRPr>
          </a:p>
        </p:txBody>
      </p:sp>
      <p:sp>
        <p:nvSpPr>
          <p:cNvPr id="7" name="矩形 7"/>
          <p:cNvSpPr/>
          <p:nvPr/>
        </p:nvSpPr>
        <p:spPr>
          <a:xfrm>
            <a:off x="4114800" y="2084120"/>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Rectangle 8"/>
          <p:cNvSpPr/>
          <p:nvPr/>
        </p:nvSpPr>
        <p:spPr>
          <a:xfrm>
            <a:off x="7162800" y="2590800"/>
            <a:ext cx="1755609" cy="584775"/>
          </a:xfrm>
          <a:prstGeom prst="rect">
            <a:avLst/>
          </a:prstGeom>
        </p:spPr>
        <p:txBody>
          <a:bodyPr wrap="none">
            <a:spAutoFit/>
          </a:bodyPr>
          <a:lstStyle/>
          <a:p>
            <a:r>
              <a:rPr lang="en-US" altLang="zh-CN" sz="3200" b="1" u="sng" dirty="0" smtClean="0">
                <a:solidFill>
                  <a:srgbClr val="FF0000"/>
                </a:solidFill>
              </a:rPr>
              <a:t>Control</a:t>
            </a:r>
            <a:r>
              <a:rPr lang="en-US" altLang="zh-CN" sz="3200" b="1" dirty="0" smtClean="0">
                <a:solidFill>
                  <a:srgbClr val="FF0000"/>
                </a:solidFill>
              </a:rPr>
              <a:t> </a:t>
            </a:r>
            <a:endParaRPr lang="en-US" sz="3200" dirty="0">
              <a:solidFill>
                <a:srgbClr val="FF0000"/>
              </a:solidFill>
            </a:endParaRPr>
          </a:p>
        </p:txBody>
      </p:sp>
    </p:spTree>
    <p:extLst>
      <p:ext uri="{BB962C8B-B14F-4D97-AF65-F5344CB8AC3E}">
        <p14:creationId xmlns:p14="http://schemas.microsoft.com/office/powerpoint/2010/main" val="40991730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2462"/>
            <a:ext cx="9144000" cy="5795538"/>
          </a:xfrm>
          <a:prstGeom prst="rect">
            <a:avLst/>
          </a:prstGeom>
        </p:spPr>
      </p:pic>
      <p:sp>
        <p:nvSpPr>
          <p:cNvPr id="7" name="矩形 7"/>
          <p:cNvSpPr/>
          <p:nvPr/>
        </p:nvSpPr>
        <p:spPr>
          <a:xfrm>
            <a:off x="4114800" y="2030187"/>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205845" y="2667000"/>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a:p>
        </p:txBody>
      </p:sp>
      <p:sp>
        <p:nvSpPr>
          <p:cNvPr id="9"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”SMAT-CE” </a:t>
            </a:r>
            <a:r>
              <a:rPr lang="en-US" altLang="zh-CN" sz="3200" b="1" smtClean="0">
                <a:solidFill>
                  <a:prstClr val="black"/>
                </a:solidFill>
              </a:rPr>
              <a:t>in “ABaCAS-SE”</a:t>
            </a:r>
            <a:r>
              <a:rPr lang="en-US" altLang="zh-CN" sz="2800" b="1" smtClean="0">
                <a:solidFill>
                  <a:prstClr val="black"/>
                </a:solidFill>
              </a:rPr>
              <a:t>: </a:t>
            </a:r>
            <a:r>
              <a:rPr lang="en-US" altLang="zh-CN" sz="3600" b="1" u="sng" smtClean="0">
                <a:solidFill>
                  <a:srgbClr val="FF0000"/>
                </a:solidFill>
              </a:rPr>
              <a:t>PM2.5 Attainment</a:t>
            </a:r>
            <a:r>
              <a:rPr lang="en-US" altLang="zh-CN" sz="3600" b="1" smtClean="0">
                <a:solidFill>
                  <a:prstClr val="black"/>
                </a:solidFill>
              </a:rPr>
              <a:t/>
            </a:r>
            <a:br>
              <a:rPr lang="en-US" altLang="zh-CN" sz="3600" b="1" smtClean="0">
                <a:solidFill>
                  <a:prstClr val="black"/>
                </a:solidFill>
              </a:rPr>
            </a:br>
            <a:r>
              <a:rPr lang="en-US" altLang="zh-CN" sz="3200" b="1" smtClean="0">
                <a:solidFill>
                  <a:srgbClr val="0000FF"/>
                </a:solidFill>
              </a:rPr>
              <a:t>YRD </a:t>
            </a:r>
            <a:r>
              <a:rPr lang="en-US" altLang="zh-CN" sz="3200" b="1" u="sng" smtClean="0">
                <a:solidFill>
                  <a:srgbClr val="0000FF"/>
                </a:solidFill>
              </a:rPr>
              <a:t>Base</a:t>
            </a:r>
            <a:r>
              <a:rPr lang="en-US" altLang="zh-CN" sz="3200" b="1" smtClean="0">
                <a:solidFill>
                  <a:srgbClr val="0000FF"/>
                </a:solidFill>
              </a:rPr>
              <a:t> vs. </a:t>
            </a:r>
            <a:r>
              <a:rPr lang="en-US" altLang="zh-CN" sz="3200" b="1" u="sng" smtClean="0">
                <a:solidFill>
                  <a:srgbClr val="0000FF"/>
                </a:solidFill>
              </a:rPr>
              <a:t>Control</a:t>
            </a:r>
            <a:r>
              <a:rPr lang="en-US" altLang="zh-CN" sz="3200" b="1" smtClean="0">
                <a:solidFill>
                  <a:srgbClr val="0000FF"/>
                </a:solidFill>
              </a:rPr>
              <a:t> </a:t>
            </a:r>
            <a:r>
              <a:rPr lang="en-US" altLang="zh-CN" sz="3200" b="1" smtClean="0">
                <a:solidFill>
                  <a:prstClr val="black"/>
                </a:solidFill>
              </a:rPr>
              <a:t>(</a:t>
            </a:r>
            <a:r>
              <a:rPr lang="en-US" altLang="zh-CN" sz="3200" b="1" u="sng" smtClean="0">
                <a:solidFill>
                  <a:prstClr val="black"/>
                </a:solidFill>
              </a:rPr>
              <a:t>2013</a:t>
            </a:r>
            <a:r>
              <a:rPr lang="en-US" altLang="zh-CN" sz="3200" b="1" smtClean="0">
                <a:solidFill>
                  <a:prstClr val="black"/>
                </a:solidFill>
              </a:rPr>
              <a:t> vs. </a:t>
            </a:r>
            <a:r>
              <a:rPr lang="en-US" altLang="zh-CN" sz="3200" b="1" u="sng" smtClean="0">
                <a:solidFill>
                  <a:prstClr val="black"/>
                </a:solidFill>
              </a:rPr>
              <a:t>2017)</a:t>
            </a:r>
            <a:endParaRPr lang="zh-CN" altLang="en-US" sz="4000" b="1" u="sng" dirty="0">
              <a:solidFill>
                <a:srgbClr val="FF0000"/>
              </a:solidFill>
            </a:endParaRPr>
          </a:p>
        </p:txBody>
      </p:sp>
    </p:spTree>
    <p:extLst>
      <p:ext uri="{BB962C8B-B14F-4D97-AF65-F5344CB8AC3E}">
        <p14:creationId xmlns:p14="http://schemas.microsoft.com/office/powerpoint/2010/main" val="13507997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stretch>
            <a:fillRect/>
          </a:stretch>
        </p:blipFill>
        <p:spPr>
          <a:xfrm>
            <a:off x="-5689" y="1050334"/>
            <a:ext cx="9146414" cy="5807666"/>
          </a:xfrm>
          <a:prstGeom prst="rect">
            <a:avLst/>
          </a:prstGeom>
        </p:spPr>
      </p:pic>
      <p:pic>
        <p:nvPicPr>
          <p:cNvPr id="6" name="Picture 5"/>
          <p:cNvPicPr>
            <a:picLocks noChangeAspect="1"/>
          </p:cNvPicPr>
          <p:nvPr/>
        </p:nvPicPr>
        <p:blipFill>
          <a:blip r:embed="rId3" cstate="print"/>
          <a:stretch>
            <a:fillRect/>
          </a:stretch>
        </p:blipFill>
        <p:spPr>
          <a:xfrm>
            <a:off x="29135" y="1050334"/>
            <a:ext cx="9144000" cy="5807666"/>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a:solidFill>
                  <a:srgbClr val="FF0000"/>
                </a:solidFill>
              </a:rPr>
              <a:t>”SMAT-CE” </a:t>
            </a:r>
            <a:r>
              <a:rPr lang="en-US" altLang="zh-CN" sz="3600" b="1" dirty="0"/>
              <a:t>in “</a:t>
            </a:r>
            <a:r>
              <a:rPr lang="en-US" altLang="zh-CN" sz="3600" b="1" dirty="0" err="1"/>
              <a:t>ABaCAS</a:t>
            </a:r>
            <a:r>
              <a:rPr lang="en-US" altLang="zh-CN" sz="3600" b="1" dirty="0"/>
              <a:t>-SE</a:t>
            </a:r>
            <a:r>
              <a:rPr lang="en-US" altLang="zh-CN" sz="3600" b="1" dirty="0" smtClean="0"/>
              <a:t>”</a:t>
            </a:r>
            <a:br>
              <a:rPr lang="en-US" altLang="zh-CN" sz="3600" b="1" dirty="0" smtClean="0"/>
            </a:br>
            <a:r>
              <a:rPr lang="en-US" altLang="zh-CN" sz="3200" b="1" dirty="0" smtClean="0">
                <a:solidFill>
                  <a:srgbClr val="0000FF"/>
                </a:solidFill>
              </a:rPr>
              <a:t>YRD </a:t>
            </a:r>
            <a:r>
              <a:rPr lang="en-US" altLang="zh-CN" sz="3200" b="1" u="sng" dirty="0" smtClean="0">
                <a:solidFill>
                  <a:srgbClr val="0000FF"/>
                </a:solidFill>
              </a:rPr>
              <a:t>2017</a:t>
            </a:r>
            <a:r>
              <a:rPr lang="en-US" altLang="zh-CN" sz="3200" b="1" dirty="0">
                <a:solidFill>
                  <a:srgbClr val="0000FF"/>
                </a:solidFill>
              </a:rPr>
              <a:t> </a:t>
            </a:r>
            <a:r>
              <a:rPr lang="en-US" altLang="zh-CN" sz="3200" b="1" dirty="0" smtClean="0">
                <a:solidFill>
                  <a:srgbClr val="0000FF"/>
                </a:solidFill>
              </a:rPr>
              <a:t>case</a:t>
            </a:r>
            <a:r>
              <a:rPr lang="en-US" altLang="zh-CN" sz="3200" b="1" dirty="0" smtClean="0">
                <a:solidFill>
                  <a:srgbClr val="0000FF"/>
                </a:solidFill>
                <a:effectLst/>
              </a:rPr>
              <a:t>: </a:t>
            </a:r>
            <a:r>
              <a:rPr lang="en-US" altLang="zh-CN" sz="3600" b="1" u="sng" dirty="0" smtClean="0">
                <a:solidFill>
                  <a:srgbClr val="FF0000"/>
                </a:solidFill>
                <a:effectLst/>
              </a:rPr>
              <a:t>PM2.5 Attainment (Reduction)</a:t>
            </a:r>
            <a:endParaRPr lang="zh-CN" altLang="en-US" sz="4000" b="1" u="sng" dirty="0">
              <a:solidFill>
                <a:srgbClr val="FF0000"/>
              </a:solidFill>
              <a:effectLst/>
            </a:endParaRPr>
          </a:p>
        </p:txBody>
      </p:sp>
      <p:sp>
        <p:nvSpPr>
          <p:cNvPr id="7" name="矩形 7"/>
          <p:cNvSpPr/>
          <p:nvPr/>
        </p:nvSpPr>
        <p:spPr>
          <a:xfrm>
            <a:off x="4876800" y="2280406"/>
            <a:ext cx="9906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204424" y="2793106"/>
            <a:ext cx="1065712" cy="161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6705600" y="3009980"/>
            <a:ext cx="838200"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7523460" y="3000766"/>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807418" y="3962400"/>
            <a:ext cx="294797" cy="201344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5403821" y="3962400"/>
            <a:ext cx="267219" cy="201344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6957302" y="3962400"/>
            <a:ext cx="304800" cy="201344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838292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745" y="1088763"/>
            <a:ext cx="9161745" cy="5769237"/>
          </a:xfrm>
          <a:prstGeom prst="rect">
            <a:avLst/>
          </a:prstGeom>
        </p:spPr>
      </p:pic>
      <p:pic>
        <p:nvPicPr>
          <p:cNvPr id="2" name="Picture 1"/>
          <p:cNvPicPr>
            <a:picLocks noChangeAspect="1"/>
          </p:cNvPicPr>
          <p:nvPr/>
        </p:nvPicPr>
        <p:blipFill>
          <a:blip r:embed="rId3" cstate="print"/>
          <a:stretch>
            <a:fillRect/>
          </a:stretch>
        </p:blipFill>
        <p:spPr>
          <a:xfrm>
            <a:off x="0" y="1088763"/>
            <a:ext cx="9126256" cy="5774316"/>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a:t>
            </a:r>
            <a:r>
              <a:rPr lang="en-US" altLang="zh-CN" sz="4000" b="1" dirty="0">
                <a:solidFill>
                  <a:srgbClr val="FF0000"/>
                </a:solidFill>
              </a:rPr>
              <a:t>” </a:t>
            </a:r>
            <a:r>
              <a:rPr lang="en-US" altLang="zh-CN" sz="3200" b="1" dirty="0"/>
              <a:t>in “</a:t>
            </a:r>
            <a:r>
              <a:rPr lang="en-US" altLang="zh-CN" sz="3200" b="1" dirty="0" err="1"/>
              <a:t>ABaCAS</a:t>
            </a:r>
            <a:r>
              <a:rPr lang="en-US" altLang="zh-CN" sz="3200" b="1" dirty="0"/>
              <a:t>-SE”</a:t>
            </a:r>
            <a:br>
              <a:rPr lang="en-US" altLang="zh-CN" sz="3200" b="1" dirty="0"/>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600" b="1" u="sng" dirty="0" smtClean="0">
                <a:solidFill>
                  <a:srgbClr val="FF0000"/>
                </a:solidFill>
                <a:effectLst/>
              </a:rPr>
              <a:t>Mortality (</a:t>
            </a:r>
            <a:r>
              <a:rPr lang="en-US" altLang="zh-CN" sz="3600" b="1" u="sng" dirty="0">
                <a:solidFill>
                  <a:srgbClr val="FF0000"/>
                </a:solidFill>
              </a:rPr>
              <a:t>L</a:t>
            </a:r>
            <a:r>
              <a:rPr lang="en-US" altLang="zh-CN" sz="3600" b="1" u="sng" dirty="0" smtClean="0">
                <a:solidFill>
                  <a:srgbClr val="FF0000"/>
                </a:solidFill>
                <a:effectLst/>
              </a:rPr>
              <a:t>ives </a:t>
            </a:r>
            <a:r>
              <a:rPr lang="en-US" altLang="zh-CN" sz="3600" b="1" u="sng" dirty="0">
                <a:solidFill>
                  <a:srgbClr val="FF0000"/>
                </a:solidFill>
              </a:rPr>
              <a:t>S</a:t>
            </a:r>
            <a:r>
              <a:rPr lang="en-US" altLang="zh-CN" sz="3600" b="1" u="sng" dirty="0" smtClean="0">
                <a:solidFill>
                  <a:srgbClr val="FF0000"/>
                </a:solidFill>
                <a:effectLst/>
              </a:rPr>
              <a:t>aved)</a:t>
            </a:r>
            <a:endParaRPr lang="zh-CN" altLang="en-US" sz="4000" b="1" u="sng" dirty="0">
              <a:solidFill>
                <a:srgbClr val="FF0000"/>
              </a:solidFill>
              <a:effectLst/>
            </a:endParaRPr>
          </a:p>
        </p:txBody>
      </p:sp>
      <p:sp>
        <p:nvSpPr>
          <p:cNvPr id="7" name="矩形 7"/>
          <p:cNvSpPr/>
          <p:nvPr/>
        </p:nvSpPr>
        <p:spPr>
          <a:xfrm>
            <a:off x="5617774" y="2247585"/>
            <a:ext cx="909300" cy="190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3048000" y="2477010"/>
            <a:ext cx="381000" cy="212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3319779" y="3321594"/>
            <a:ext cx="1328419" cy="197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3339733" y="3313610"/>
            <a:ext cx="1321529" cy="191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7" name="标题 2"/>
          <p:cNvSpPr txBox="1">
            <a:spLocks/>
          </p:cNvSpPr>
          <p:nvPr/>
        </p:nvSpPr>
        <p:spPr>
          <a:xfrm>
            <a:off x="-17745" y="-19597"/>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 </a:t>
            </a:r>
            <a:r>
              <a:rPr lang="en-US" altLang="zh-CN" sz="3200" b="1" dirty="0" smtClean="0">
                <a:solidFill>
                  <a:prstClr val="black"/>
                </a:solidFill>
              </a:rPr>
              <a:t>in “</a:t>
            </a:r>
            <a:r>
              <a:rPr lang="en-US" altLang="zh-CN" sz="3200" b="1" dirty="0" err="1" smtClean="0">
                <a:solidFill>
                  <a:prstClr val="black"/>
                </a:solidFill>
              </a:rPr>
              <a:t>ABaCAS</a:t>
            </a:r>
            <a:r>
              <a:rPr lang="en-US" altLang="zh-CN" sz="3200" b="1" dirty="0" smtClean="0">
                <a:solidFill>
                  <a:prstClr val="black"/>
                </a:solidFill>
              </a:rPr>
              <a:t>-SE”</a:t>
            </a:r>
            <a:br>
              <a:rPr lang="en-US" altLang="zh-CN" sz="3200" b="1" dirty="0" smtClean="0">
                <a:solidFill>
                  <a:prstClr val="black"/>
                </a:solidFill>
              </a:rPr>
            </a:br>
            <a:r>
              <a:rPr lang="en-US" altLang="zh-CN" sz="3200" b="1" dirty="0" smtClean="0">
                <a:solidFill>
                  <a:srgbClr val="0000FF"/>
                </a:solidFill>
              </a:rPr>
              <a:t>YRD </a:t>
            </a:r>
            <a:r>
              <a:rPr lang="en-US" altLang="zh-CN" sz="3200" b="1" u="sng" dirty="0" smtClean="0">
                <a:solidFill>
                  <a:srgbClr val="0000FF"/>
                </a:solidFill>
              </a:rPr>
              <a:t>2017 </a:t>
            </a:r>
            <a:r>
              <a:rPr lang="en-US" altLang="zh-CN" sz="3200" b="1" dirty="0" smtClean="0">
                <a:solidFill>
                  <a:srgbClr val="0000FF"/>
                </a:solidFill>
              </a:rPr>
              <a:t>Case: </a:t>
            </a:r>
            <a:r>
              <a:rPr lang="en-US" altLang="zh-CN" sz="3600" b="1" u="sng" dirty="0" smtClean="0">
                <a:solidFill>
                  <a:srgbClr val="FF0000"/>
                </a:solidFill>
              </a:rPr>
              <a:t>Valuation ($$ Saved)</a:t>
            </a:r>
            <a:endParaRPr lang="zh-CN" altLang="en-US" sz="4000" b="1" u="sng" dirty="0">
              <a:solidFill>
                <a:srgbClr val="FF0000"/>
              </a:solidFill>
            </a:endParaRPr>
          </a:p>
        </p:txBody>
      </p:sp>
    </p:spTree>
    <p:extLst>
      <p:ext uri="{BB962C8B-B14F-4D97-AF65-F5344CB8AC3E}">
        <p14:creationId xmlns:p14="http://schemas.microsoft.com/office/powerpoint/2010/main" val="37050319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2" grpId="1"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066800"/>
            <a:ext cx="9144000" cy="5791200"/>
          </a:xfrm>
          <a:prstGeom prst="rect">
            <a:avLst/>
          </a:prstGeom>
        </p:spPr>
      </p:pic>
      <p:sp>
        <p:nvSpPr>
          <p:cNvPr id="2" name="Rectangle 1"/>
          <p:cNvSpPr/>
          <p:nvPr/>
        </p:nvSpPr>
        <p:spPr>
          <a:xfrm>
            <a:off x="2746839" y="2895600"/>
            <a:ext cx="6320961" cy="1077218"/>
          </a:xfrm>
          <a:prstGeom prst="rect">
            <a:avLst/>
          </a:prstGeom>
        </p:spPr>
        <p:txBody>
          <a:bodyPr wrap="none">
            <a:spAutoFit/>
          </a:bodyPr>
          <a:lstStyle/>
          <a:p>
            <a:r>
              <a:rPr lang="en-US" altLang="zh-CN" sz="3200" b="1" dirty="0" err="1" smtClean="0">
                <a:solidFill>
                  <a:srgbClr val="0000FF"/>
                </a:solidFill>
              </a:rPr>
              <a:t>ABaCAS</a:t>
            </a:r>
            <a:r>
              <a:rPr lang="en-US" altLang="zh-CN" sz="3200" b="1" dirty="0" smtClean="0">
                <a:solidFill>
                  <a:srgbClr val="0000FF"/>
                </a:solidFill>
              </a:rPr>
              <a:t>-SE “YRD 2017 case”: </a:t>
            </a:r>
          </a:p>
          <a:p>
            <a:r>
              <a:rPr lang="en-US" altLang="zh-CN" sz="3200" b="1" dirty="0" smtClean="0">
                <a:solidFill>
                  <a:srgbClr val="0000FF"/>
                </a:solidFill>
              </a:rPr>
              <a:t>5~10 minutes to complete a run</a:t>
            </a:r>
            <a:endParaRPr lang="en-US" sz="3200" dirty="0">
              <a:solidFill>
                <a:srgbClr val="0000FF"/>
              </a:solidFill>
            </a:endParaRPr>
          </a:p>
        </p:txBody>
      </p:sp>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3600" b="1" dirty="0" smtClean="0">
                <a:solidFill>
                  <a:srgbClr val="0000FF"/>
                </a:solidFill>
                <a:effectLst/>
              </a:rPr>
              <a:t>“</a:t>
            </a:r>
            <a:r>
              <a:rPr lang="en-US" altLang="zh-CN" sz="3600" b="1" dirty="0" err="1" smtClean="0">
                <a:solidFill>
                  <a:srgbClr val="0000FF"/>
                </a:solidFill>
                <a:effectLst/>
              </a:rPr>
              <a:t>ABaCAS</a:t>
            </a:r>
            <a:r>
              <a:rPr lang="en-US" altLang="zh-CN" sz="3600" b="1" dirty="0" smtClean="0">
                <a:solidFill>
                  <a:srgbClr val="0000FF"/>
                </a:solidFill>
                <a:effectLst/>
              </a:rPr>
              <a:t>-SE”</a:t>
            </a:r>
            <a:r>
              <a:rPr lang="en-US" altLang="zh-CN" sz="2800" b="1" dirty="0" smtClean="0">
                <a:solidFill>
                  <a:srgbClr val="0000FF"/>
                </a:solidFill>
                <a:effectLst/>
              </a:rPr>
              <a:t>:</a:t>
            </a:r>
            <a:r>
              <a:rPr lang="en-US" altLang="zh-CN" sz="3200" b="1" dirty="0" smtClean="0">
                <a:solidFill>
                  <a:srgbClr val="0000FF"/>
                </a:solidFill>
              </a:rPr>
              <a:t> China YRD </a:t>
            </a:r>
            <a:r>
              <a:rPr lang="en-US" altLang="zh-CN" sz="3200" b="1" u="sng" dirty="0" smtClean="0">
                <a:solidFill>
                  <a:srgbClr val="FF0000"/>
                </a:solidFill>
              </a:rPr>
              <a:t>2017</a:t>
            </a:r>
            <a:r>
              <a:rPr lang="en-US" altLang="zh-CN" sz="3200" b="1" dirty="0" smtClean="0">
                <a:solidFill>
                  <a:srgbClr val="0000FF"/>
                </a:solidFill>
              </a:rPr>
              <a:t> case (vs. 2011)</a:t>
            </a:r>
            <a:r>
              <a:rPr lang="en-US" altLang="zh-CN" sz="3200" b="1" dirty="0" smtClean="0">
                <a:solidFill>
                  <a:srgbClr val="0000FF"/>
                </a:solidFill>
                <a:effectLst/>
              </a:rPr>
              <a:t/>
            </a:r>
            <a:br>
              <a:rPr lang="en-US" altLang="zh-CN" sz="3200" b="1" dirty="0" smtClean="0">
                <a:solidFill>
                  <a:srgbClr val="0000FF"/>
                </a:solidFill>
                <a:effectLst/>
              </a:rPr>
            </a:br>
            <a:r>
              <a:rPr lang="en-US" altLang="zh-CN" sz="2800" b="1" dirty="0" smtClean="0">
                <a:effectLst/>
              </a:rPr>
              <a:t>Developed for supporting policy-making &amp; analysis</a:t>
            </a:r>
            <a:endParaRPr lang="zh-CN" altLang="en-US" b="1" dirty="0">
              <a:effectLst/>
            </a:endParaRPr>
          </a:p>
        </p:txBody>
      </p:sp>
      <p:sp>
        <p:nvSpPr>
          <p:cNvPr id="3" name="Rectangle 2"/>
          <p:cNvSpPr/>
          <p:nvPr/>
        </p:nvSpPr>
        <p:spPr>
          <a:xfrm>
            <a:off x="4796503" y="6029980"/>
            <a:ext cx="2438488" cy="523220"/>
          </a:xfrm>
          <a:prstGeom prst="rect">
            <a:avLst/>
          </a:prstGeom>
        </p:spPr>
        <p:txBody>
          <a:bodyPr wrap="none">
            <a:spAutoFit/>
          </a:bodyPr>
          <a:lstStyle/>
          <a:p>
            <a:r>
              <a:rPr lang="en-US" altLang="zh-CN" sz="2800" b="1" i="1" dirty="0" err="1">
                <a:solidFill>
                  <a:srgbClr val="FF0000"/>
                </a:solidFill>
                <a:latin typeface="Arial Black" panose="020B0A04020102020204" pitchFamily="34" charset="0"/>
              </a:rPr>
              <a:t>ABaCAS</a:t>
            </a:r>
            <a:r>
              <a:rPr lang="en-US" altLang="zh-CN" sz="2800" b="1" i="1" dirty="0">
                <a:solidFill>
                  <a:srgbClr val="FF0000"/>
                </a:solidFill>
                <a:latin typeface="Arial Black" panose="020B0A04020102020204" pitchFamily="34" charset="0"/>
              </a:rPr>
              <a:t>-SE</a:t>
            </a:r>
            <a:endParaRPr lang="en-US" sz="2800" i="1" dirty="0">
              <a:solidFill>
                <a:srgbClr val="FF0000"/>
              </a:solidFill>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719" y="4114800"/>
            <a:ext cx="1802035" cy="1802035"/>
          </a:xfrm>
          <a:prstGeom prst="rect">
            <a:avLst/>
          </a:prstGeom>
        </p:spPr>
      </p:pic>
      <p:pic>
        <p:nvPicPr>
          <p:cNvPr id="16" name="Picture 15"/>
          <p:cNvPicPr>
            <a:picLocks noChangeAspect="1"/>
          </p:cNvPicPr>
          <p:nvPr/>
        </p:nvPicPr>
        <p:blipFill rotWithShape="1">
          <a:blip r:embed="rId5" cstate="print"/>
          <a:srcRect l="27801" t="29733" r="1803" b="2810"/>
          <a:stretch/>
        </p:blipFill>
        <p:spPr>
          <a:xfrm>
            <a:off x="2746839" y="2209800"/>
            <a:ext cx="2217955" cy="1634853"/>
          </a:xfrm>
          <a:prstGeom prst="rect">
            <a:avLst/>
          </a:prstGeom>
        </p:spPr>
      </p:pic>
      <p:pic>
        <p:nvPicPr>
          <p:cNvPr id="17" name="Picture 16"/>
          <p:cNvPicPr>
            <a:picLocks noChangeAspect="1"/>
          </p:cNvPicPr>
          <p:nvPr/>
        </p:nvPicPr>
        <p:blipFill rotWithShape="1">
          <a:blip r:embed="rId6" cstate="print"/>
          <a:srcRect l="30293" t="29281" r="5123" b="8276"/>
          <a:stretch/>
        </p:blipFill>
        <p:spPr>
          <a:xfrm>
            <a:off x="6832216" y="2192311"/>
            <a:ext cx="2148867" cy="1602551"/>
          </a:xfrm>
          <a:prstGeom prst="rect">
            <a:avLst/>
          </a:prstGeom>
        </p:spPr>
      </p:pic>
      <p:pic>
        <p:nvPicPr>
          <p:cNvPr id="19" name="Picture 18"/>
          <p:cNvPicPr>
            <a:picLocks noChangeAspect="1"/>
          </p:cNvPicPr>
          <p:nvPr/>
        </p:nvPicPr>
        <p:blipFill rotWithShape="1">
          <a:blip r:embed="rId7" cstate="print"/>
          <a:srcRect l="45834" t="26296" r="3333" b="5334"/>
          <a:stretch/>
        </p:blipFill>
        <p:spPr>
          <a:xfrm>
            <a:off x="2792238" y="5157959"/>
            <a:ext cx="2266435" cy="1675896"/>
          </a:xfrm>
          <a:prstGeom prst="rect">
            <a:avLst/>
          </a:prstGeom>
        </p:spPr>
      </p:pic>
      <p:pic>
        <p:nvPicPr>
          <p:cNvPr id="12" name="Picture 11"/>
          <p:cNvPicPr>
            <a:picLocks noChangeAspect="1"/>
          </p:cNvPicPr>
          <p:nvPr/>
        </p:nvPicPr>
        <p:blipFill rotWithShape="1">
          <a:blip r:embed="rId8" cstate="print"/>
          <a:srcRect l="43627" t="19565" r="1807" b="13044"/>
          <a:stretch/>
        </p:blipFill>
        <p:spPr>
          <a:xfrm>
            <a:off x="6761495" y="3683888"/>
            <a:ext cx="2242395" cy="1685046"/>
          </a:xfrm>
          <a:prstGeom prst="rect">
            <a:avLst/>
          </a:prstGeom>
        </p:spPr>
      </p:pic>
      <p:pic>
        <p:nvPicPr>
          <p:cNvPr id="24"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6719" y="2213717"/>
            <a:ext cx="1822690" cy="1630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10" cstate="print"/>
          <a:srcRect l="50000" t="27686" r="4166" b="6574"/>
          <a:stretch/>
        </p:blipFill>
        <p:spPr>
          <a:xfrm>
            <a:off x="2792238" y="3794862"/>
            <a:ext cx="2101835" cy="1649991"/>
          </a:xfrm>
          <a:prstGeom prst="rect">
            <a:avLst/>
          </a:prstGeom>
        </p:spPr>
      </p:pic>
      <p:pic>
        <p:nvPicPr>
          <p:cNvPr id="23" name="Picture 22"/>
          <p:cNvPicPr>
            <a:picLocks noChangeAspect="1"/>
          </p:cNvPicPr>
          <p:nvPr/>
        </p:nvPicPr>
        <p:blipFill rotWithShape="1">
          <a:blip r:embed="rId11" cstate="print"/>
          <a:srcRect l="46012" t="31593" r="18988" b="5297"/>
          <a:stretch/>
        </p:blipFill>
        <p:spPr>
          <a:xfrm>
            <a:off x="5012825" y="3855959"/>
            <a:ext cx="1796584" cy="1562314"/>
          </a:xfrm>
          <a:prstGeom prst="rect">
            <a:avLst/>
          </a:prstGeom>
        </p:spPr>
      </p:pic>
      <p:pic>
        <p:nvPicPr>
          <p:cNvPr id="18" name="Picture 17"/>
          <p:cNvPicPr>
            <a:picLocks noChangeAspect="1"/>
          </p:cNvPicPr>
          <p:nvPr/>
        </p:nvPicPr>
        <p:blipFill rotWithShape="1">
          <a:blip r:embed="rId12" cstate="print"/>
          <a:srcRect l="47403" t="22836" r="3761" b="5997"/>
          <a:stretch/>
        </p:blipFill>
        <p:spPr>
          <a:xfrm>
            <a:off x="5017387" y="5378369"/>
            <a:ext cx="1792021" cy="1428093"/>
          </a:xfrm>
          <a:prstGeom prst="rect">
            <a:avLst/>
          </a:prstGeom>
        </p:spPr>
      </p:pic>
      <p:pic>
        <p:nvPicPr>
          <p:cNvPr id="5" name="Picture 4"/>
          <p:cNvPicPr>
            <a:picLocks noChangeAspect="1"/>
          </p:cNvPicPr>
          <p:nvPr/>
        </p:nvPicPr>
        <p:blipFill rotWithShape="1">
          <a:blip r:embed="rId13" cstate="print"/>
          <a:srcRect l="34181" t="23974" r="4802" b="5870"/>
          <a:stretch/>
        </p:blipFill>
        <p:spPr>
          <a:xfrm>
            <a:off x="6807344" y="5334001"/>
            <a:ext cx="2262314" cy="1513490"/>
          </a:xfrm>
          <a:prstGeom prst="rect">
            <a:avLst/>
          </a:prstGeom>
          <a:ln w="28575">
            <a:solidFill>
              <a:srgbClr val="C00000"/>
            </a:solidFill>
          </a:ln>
        </p:spPr>
      </p:pic>
      <p:sp>
        <p:nvSpPr>
          <p:cNvPr id="20" name="TextBox 19"/>
          <p:cNvSpPr txBox="1"/>
          <p:nvPr/>
        </p:nvSpPr>
        <p:spPr>
          <a:xfrm>
            <a:off x="6825622" y="5540514"/>
            <a:ext cx="2347117" cy="830997"/>
          </a:xfrm>
          <a:prstGeom prst="rect">
            <a:avLst/>
          </a:prstGeom>
          <a:noFill/>
        </p:spPr>
        <p:txBody>
          <a:bodyPr wrap="none" rtlCol="0">
            <a:spAutoFit/>
          </a:bodyPr>
          <a:lstStyle/>
          <a:p>
            <a:r>
              <a:rPr lang="en-US" sz="2400" b="1" dirty="0" smtClean="0">
                <a:solidFill>
                  <a:srgbClr val="FF0000"/>
                </a:solidFill>
              </a:rPr>
              <a:t>Benefit/Cost = </a:t>
            </a:r>
          </a:p>
          <a:p>
            <a:r>
              <a:rPr lang="en-US" sz="2400" b="1" dirty="0" smtClean="0">
                <a:solidFill>
                  <a:srgbClr val="FF0000"/>
                </a:solidFill>
              </a:rPr>
              <a:t>~12.5</a:t>
            </a:r>
            <a:endParaRPr lang="en-US" sz="2400" b="1" dirty="0">
              <a:solidFill>
                <a:srgbClr val="FF0000"/>
              </a:solidFill>
            </a:endParaRPr>
          </a:p>
        </p:txBody>
      </p:sp>
    </p:spTree>
    <p:extLst>
      <p:ext uri="{BB962C8B-B14F-4D97-AF65-F5344CB8AC3E}">
        <p14:creationId xmlns:p14="http://schemas.microsoft.com/office/powerpoint/2010/main" val="427638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
                            </p:stCondLst>
                            <p:childTnLst>
                              <p:par>
                                <p:cTn id="8" presetID="4" presetClass="entr" presetSubtype="16"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46494" y="1075569"/>
            <a:ext cx="4007650" cy="2601730"/>
          </a:xfrm>
          <a:prstGeom prst="rect">
            <a:avLst/>
          </a:prstGeom>
        </p:spPr>
      </p:pic>
      <p:sp>
        <p:nvSpPr>
          <p:cNvPr id="22" name="标题 2"/>
          <p:cNvSpPr>
            <a:spLocks noGrp="1"/>
          </p:cNvSpPr>
          <p:nvPr>
            <p:ph type="title"/>
          </p:nvPr>
        </p:nvSpPr>
        <p:spPr>
          <a:xfrm>
            <a:off x="-76200" y="-59734"/>
            <a:ext cx="9296400" cy="593134"/>
          </a:xfrm>
          <a:solidFill>
            <a:schemeClr val="accent1">
              <a:lumMod val="20000"/>
              <a:lumOff val="80000"/>
            </a:schemeClr>
          </a:solidFill>
        </p:spPr>
        <p:txBody>
          <a:bodyPr>
            <a:noAutofit/>
          </a:bodyPr>
          <a:lstStyle/>
          <a:p>
            <a:r>
              <a:rPr lang="en-US" altLang="zh-CN" sz="3600" b="1" dirty="0" smtClean="0">
                <a:solidFill>
                  <a:srgbClr val="0000FF"/>
                </a:solidFill>
                <a:effectLst>
                  <a:outerShdw blurRad="38100" dist="38100" dir="2700000" algn="tl">
                    <a:srgbClr val="000000">
                      <a:alpha val="43137"/>
                    </a:srgbClr>
                  </a:outerShdw>
                </a:effectLst>
              </a:rPr>
              <a:t>China Pearl River Delta </a:t>
            </a:r>
            <a:r>
              <a:rPr lang="en-US" altLang="zh-CN" sz="3200" b="1" dirty="0" smtClean="0">
                <a:solidFill>
                  <a:srgbClr val="0000FF"/>
                </a:solidFill>
                <a:effectLst>
                  <a:outerShdw blurRad="38100" dist="38100" dir="2700000" algn="tl">
                    <a:srgbClr val="000000">
                      <a:alpha val="43137"/>
                    </a:srgbClr>
                  </a:outerShdw>
                </a:effectLst>
              </a:rPr>
              <a:t>(PRD) </a:t>
            </a:r>
            <a:r>
              <a:rPr lang="en-US" altLang="zh-CN" sz="3600" b="1" u="sng" dirty="0" smtClean="0">
                <a:solidFill>
                  <a:srgbClr val="FF0000"/>
                </a:solidFill>
                <a:effectLst>
                  <a:outerShdw blurRad="38100" dist="38100" dir="2700000" algn="tl">
                    <a:srgbClr val="000000">
                      <a:alpha val="43137"/>
                    </a:srgbClr>
                  </a:outerShdw>
                </a:effectLst>
              </a:rPr>
              <a:t>Ozone</a:t>
            </a:r>
            <a:r>
              <a:rPr lang="en-US" altLang="zh-CN" sz="3600" b="1" dirty="0" smtClean="0">
                <a:effectLst>
                  <a:outerShdw blurRad="38100" dist="38100" dir="2700000" algn="tl">
                    <a:srgbClr val="000000">
                      <a:alpha val="43137"/>
                    </a:srgbClr>
                  </a:outerShdw>
                </a:effectLst>
              </a:rPr>
              <a:t> </a:t>
            </a:r>
            <a:r>
              <a:rPr lang="en-US" altLang="zh-CN" sz="3600" b="1" dirty="0" smtClean="0">
                <a:solidFill>
                  <a:srgbClr val="0000FF"/>
                </a:solidFill>
                <a:effectLst>
                  <a:outerShdw blurRad="38100" dist="38100" dir="2700000" algn="tl">
                    <a:srgbClr val="000000">
                      <a:alpha val="43137"/>
                    </a:srgbClr>
                  </a:outerShdw>
                </a:effectLst>
              </a:rPr>
              <a:t>Case </a:t>
            </a:r>
            <a:r>
              <a:rPr lang="en-US" altLang="zh-CN" sz="3600" b="1" dirty="0" smtClean="0">
                <a:solidFill>
                  <a:srgbClr val="0000FF"/>
                </a:solidFill>
                <a:effectLst>
                  <a:outerShdw blurRad="38100" dist="38100" dir="2700000" algn="tl">
                    <a:srgbClr val="000000">
                      <a:alpha val="43137"/>
                    </a:srgbClr>
                  </a:outerShdw>
                </a:effectLst>
              </a:rPr>
              <a:t>Study</a:t>
            </a:r>
            <a:endParaRPr lang="zh-CN" altLang="en-US" sz="36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RSM/CMAQ</a:t>
            </a:r>
            <a:endParaRPr lang="en-US" sz="2400" i="1" dirty="0">
              <a:solidFill>
                <a:prstClr val="black"/>
              </a:solidFill>
              <a:effectLst>
                <a:outerShdw blurRad="38100" dist="38100" dir="2700000" algn="tl">
                  <a:srgbClr val="000000">
                    <a:alpha val="43137"/>
                  </a:srgbClr>
                </a:outerShdw>
              </a:effectLst>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8" name="Rectangle 17"/>
          <p:cNvSpPr/>
          <p:nvPr/>
        </p:nvSpPr>
        <p:spPr>
          <a:xfrm>
            <a:off x="1166534" y="3729335"/>
            <a:ext cx="1981633" cy="461665"/>
          </a:xfrm>
          <a:prstGeom prst="rect">
            <a:avLst/>
          </a:prstGeom>
          <a:solidFill>
            <a:srgbClr val="FFFF00"/>
          </a:solidFill>
          <a:ln w="12700">
            <a:solidFill>
              <a:srgbClr val="FF0000"/>
            </a:solidFill>
          </a:ln>
        </p:spPr>
        <p:txBody>
          <a:bodyPr wrap="none">
            <a:spAutoFit/>
          </a:bodyPr>
          <a:lstStyle/>
          <a:p>
            <a:r>
              <a:rPr lang="en-US" altLang="zh-CN" sz="2400" b="1" i="1" dirty="0" err="1" smtClean="0">
                <a:solidFill>
                  <a:srgbClr val="0000FF"/>
                </a:solidFill>
                <a:effectLst>
                  <a:outerShdw blurRad="38100" dist="38100" dir="2700000" algn="tl">
                    <a:srgbClr val="000000">
                      <a:alpha val="43137"/>
                    </a:srgbClr>
                  </a:outerShdw>
                </a:effectLst>
              </a:rPr>
              <a:t>BenMAP</a:t>
            </a:r>
            <a:r>
              <a:rPr lang="en-US" altLang="zh-CN" sz="2400" b="1" i="1" dirty="0" smtClean="0">
                <a:solidFill>
                  <a:srgbClr val="0000FF"/>
                </a:solidFill>
                <a:effectLst>
                  <a:outerShdw blurRad="38100" dist="38100" dir="2700000" algn="tl">
                    <a:srgbClr val="000000">
                      <a:alpha val="43137"/>
                    </a:srgbClr>
                  </a:outerShdw>
                </a:effectLst>
              </a:rPr>
              <a:t>-CE</a:t>
            </a:r>
            <a:endParaRPr lang="en-US" sz="2400" i="1" dirty="0">
              <a:solidFill>
                <a:prstClr val="black"/>
              </a:solidFill>
              <a:effectLst>
                <a:outerShdw blurRad="38100" dist="38100" dir="2700000" algn="tl">
                  <a:srgbClr val="000000">
                    <a:alpha val="43137"/>
                  </a:srgbClr>
                </a:outerShdw>
              </a:effectLst>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SMAT-CE</a:t>
            </a:r>
            <a:endParaRPr lang="en-US" sz="2400" i="1" dirty="0">
              <a:solidFill>
                <a:prstClr val="black"/>
              </a:solidFill>
              <a:effectLst>
                <a:outerShdw blurRad="38100" dist="38100" dir="2700000" algn="tl">
                  <a:srgbClr val="000000">
                    <a:alpha val="43137"/>
                  </a:srgbClr>
                </a:outerShdw>
              </a:effectLst>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ectangle 23"/>
          <p:cNvSpPr/>
          <p:nvPr/>
        </p:nvSpPr>
        <p:spPr>
          <a:xfrm>
            <a:off x="6116666" y="3729335"/>
            <a:ext cx="1997663"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Benefit/Cost</a:t>
            </a:r>
            <a:endParaRPr lang="en-US" sz="2400" i="1" dirty="0">
              <a:solidFill>
                <a:prstClr val="black"/>
              </a:solidFill>
              <a:effectLst>
                <a:outerShdw blurRad="38100" dist="38100" dir="2700000" algn="tl">
                  <a:srgbClr val="000000">
                    <a:alpha val="43137"/>
                  </a:srgbClr>
                </a:outerShdw>
              </a:effectLst>
            </a:endParaRPr>
          </a:p>
        </p:txBody>
      </p:sp>
      <p:sp>
        <p:nvSpPr>
          <p:cNvPr id="2" name="Rectangle 1"/>
          <p:cNvSpPr/>
          <p:nvPr/>
        </p:nvSpPr>
        <p:spPr>
          <a:xfrm>
            <a:off x="3124200" y="609600"/>
            <a:ext cx="3001847" cy="369332"/>
          </a:xfrm>
          <a:prstGeom prst="rect">
            <a:avLst/>
          </a:prstGeom>
        </p:spPr>
        <p:txBody>
          <a:bodyPr wrap="none">
            <a:spAutoFit/>
          </a:bodyPr>
          <a:lstStyle/>
          <a:p>
            <a:r>
              <a:rPr lang="en-US" altLang="zh-CN" b="1" dirty="0" smtClean="0">
                <a:solidFill>
                  <a:prstClr val="black"/>
                </a:solidFill>
                <a:effectLst>
                  <a:outerShdw blurRad="38100" dist="38100" dir="2700000" algn="tl">
                    <a:srgbClr val="000000">
                      <a:alpha val="43137"/>
                    </a:srgbClr>
                  </a:outerShdw>
                </a:effectLst>
              </a:rPr>
              <a:t>(PI: Prof. ZHU </a:t>
            </a:r>
            <a:r>
              <a:rPr lang="en-US" altLang="zh-CN" b="1" dirty="0" err="1" smtClean="0">
                <a:solidFill>
                  <a:prstClr val="black"/>
                </a:solidFill>
                <a:effectLst>
                  <a:outerShdw blurRad="38100" dist="38100" dir="2700000" algn="tl">
                    <a:srgbClr val="000000">
                      <a:alpha val="43137"/>
                    </a:srgbClr>
                  </a:outerShdw>
                </a:effectLst>
              </a:rPr>
              <a:t>Yun</a:t>
            </a:r>
            <a:r>
              <a:rPr lang="en-US" altLang="zh-CN" b="1" dirty="0" smtClean="0">
                <a:solidFill>
                  <a:prstClr val="black"/>
                </a:solidFill>
                <a:effectLst>
                  <a:outerShdw blurRad="38100" dist="38100" dir="2700000" algn="tl">
                    <a:srgbClr val="000000">
                      <a:alpha val="43137"/>
                    </a:srgbClr>
                  </a:outerShdw>
                </a:effectLst>
              </a:rPr>
              <a:t>, SCUT)</a:t>
            </a:r>
            <a:endParaRPr lang="en-US" dirty="0">
              <a:solidFill>
                <a:prstClr val="black"/>
              </a:solidFill>
            </a:endParaRPr>
          </a:p>
        </p:txBody>
      </p:sp>
      <p:pic>
        <p:nvPicPr>
          <p:cNvPr id="4" name="Picture 3"/>
          <p:cNvPicPr>
            <a:picLocks noChangeAspect="1"/>
          </p:cNvPicPr>
          <p:nvPr/>
        </p:nvPicPr>
        <p:blipFill>
          <a:blip r:embed="rId4" cstate="print"/>
          <a:stretch>
            <a:fillRect/>
          </a:stretch>
        </p:blipFill>
        <p:spPr>
          <a:xfrm>
            <a:off x="4953000" y="1066800"/>
            <a:ext cx="4119563" cy="2615784"/>
          </a:xfrm>
          <a:prstGeom prst="rect">
            <a:avLst/>
          </a:prstGeom>
        </p:spPr>
      </p:pic>
      <p:pic>
        <p:nvPicPr>
          <p:cNvPr id="7" name="Picture 6"/>
          <p:cNvPicPr>
            <a:picLocks noChangeAspect="1"/>
          </p:cNvPicPr>
          <p:nvPr/>
        </p:nvPicPr>
        <p:blipFill>
          <a:blip r:embed="rId5" cstate="print"/>
          <a:stretch>
            <a:fillRect/>
          </a:stretch>
        </p:blipFill>
        <p:spPr>
          <a:xfrm>
            <a:off x="-11450" y="4243036"/>
            <a:ext cx="4130219" cy="2622550"/>
          </a:xfrm>
          <a:prstGeom prst="rect">
            <a:avLst/>
          </a:prstGeom>
        </p:spPr>
      </p:pic>
      <p:pic>
        <p:nvPicPr>
          <p:cNvPr id="8" name="Picture 7"/>
          <p:cNvPicPr>
            <a:picLocks noChangeAspect="1"/>
          </p:cNvPicPr>
          <p:nvPr/>
        </p:nvPicPr>
        <p:blipFill>
          <a:blip r:embed="rId6" cstate="print"/>
          <a:stretch>
            <a:fillRect/>
          </a:stretch>
        </p:blipFill>
        <p:spPr>
          <a:xfrm>
            <a:off x="4953000" y="4237751"/>
            <a:ext cx="4191000" cy="2620248"/>
          </a:xfrm>
          <a:prstGeom prst="rect">
            <a:avLst/>
          </a:prstGeom>
        </p:spPr>
      </p:pic>
      <p:sp>
        <p:nvSpPr>
          <p:cNvPr id="23" name="Right Arrow 22"/>
          <p:cNvSpPr/>
          <p:nvPr/>
        </p:nvSpPr>
        <p:spPr>
          <a:xfrm rot="8799174">
            <a:off x="4071731" y="3779047"/>
            <a:ext cx="105844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6981046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grpId="0" nodeType="afterEffect">
                                  <p:stCondLst>
                                    <p:cond delay="1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grpId="0" nodeType="afterEffect">
                                  <p:stCondLst>
                                    <p:cond delay="40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6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600"/>
                            </p:stCondLst>
                            <p:childTnLst>
                              <p:par>
                                <p:cTn id="24" presetID="1" presetClass="entr" presetSubtype="0" fill="hold" grpId="0" nodeType="afterEffect">
                                  <p:stCondLst>
                                    <p:cond delay="70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1300"/>
                            </p:stCondLst>
                            <p:childTnLst>
                              <p:par>
                                <p:cTn id="27" presetID="1" presetClass="entr" presetSubtype="0" fill="hold" grpId="0" nodeType="afterEffect">
                                  <p:stCondLst>
                                    <p:cond delay="60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19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1900"/>
                            </p:stCondLst>
                            <p:childTnLst>
                              <p:par>
                                <p:cTn id="33" presetID="1" presetClass="entr" presetSubtype="0" fill="hold" grpId="0" nodeType="afterEffect">
                                  <p:stCondLst>
                                    <p:cond delay="70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2600"/>
                            </p:stCondLst>
                            <p:childTnLst>
                              <p:par>
                                <p:cTn id="36" presetID="1" presetClass="entr" presetSubtype="0" fill="hold" grpId="0" nodeType="afterEffect">
                                  <p:stCondLst>
                                    <p:cond delay="600"/>
                                  </p:stCondLst>
                                  <p:childTnLst>
                                    <p:set>
                                      <p:cBhvr>
                                        <p:cTn id="37" dur="1" fill="hold">
                                          <p:stCondLst>
                                            <p:cond delay="0"/>
                                          </p:stCondLst>
                                        </p:cTn>
                                        <p:tgtEl>
                                          <p:spTgt spid="24"/>
                                        </p:tgtEl>
                                        <p:attrNameLst>
                                          <p:attrName>style.visibility</p:attrName>
                                        </p:attrNameLst>
                                      </p:cBhvr>
                                      <p:to>
                                        <p:strVal val="visible"/>
                                      </p:to>
                                    </p:set>
                                  </p:childTnLst>
                                </p:cTn>
                              </p:par>
                            </p:childTnLst>
                          </p:cTn>
                        </p:par>
                        <p:par>
                          <p:cTn id="38" fill="hold">
                            <p:stCondLst>
                              <p:cond delay="3200"/>
                            </p:stCondLst>
                            <p:childTnLst>
                              <p:par>
                                <p:cTn id="39" presetID="1"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4" grpId="0" animBg="1"/>
      <p:bldP spid="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4000" b="1" u="sng" dirty="0" smtClean="0">
                <a:solidFill>
                  <a:srgbClr val="FF0000"/>
                </a:solidFill>
                <a:effectLst>
                  <a:outerShdw blurRad="38100" dist="38100" dir="2700000" algn="tl">
                    <a:srgbClr val="000000">
                      <a:alpha val="43137"/>
                    </a:srgbClr>
                  </a:outerShdw>
                </a:effectLst>
              </a:rPr>
              <a:t>Western U.S.</a:t>
            </a:r>
            <a:r>
              <a:rPr lang="en-US" altLang="zh-CN" sz="4000" b="1" dirty="0">
                <a:solidFill>
                  <a:srgbClr val="0000FF"/>
                </a:solidFill>
                <a:effectLst>
                  <a:outerShdw blurRad="38100" dist="38100" dir="2700000" algn="tl">
                    <a:srgbClr val="000000">
                      <a:alpha val="43137"/>
                    </a:srgbClr>
                  </a:outerShdw>
                </a:effectLst>
              </a:rPr>
              <a:t> </a:t>
            </a:r>
            <a:r>
              <a:rPr lang="en-US" altLang="zh-CN" sz="4000" b="1" dirty="0" smtClean="0">
                <a:solidFill>
                  <a:srgbClr val="0000FF"/>
                </a:solidFill>
                <a:effectLst>
                  <a:outerShdw blurRad="38100" dist="38100" dir="2700000" algn="tl">
                    <a:srgbClr val="000000">
                      <a:alpha val="43137"/>
                    </a:srgbClr>
                  </a:outerShdw>
                </a:effectLst>
              </a:rPr>
              <a:t>Case Study </a:t>
            </a:r>
            <a:r>
              <a:rPr lang="en-US" altLang="zh-CN" sz="3600" b="1" dirty="0" smtClean="0">
                <a:effectLst>
                  <a:outerShdw blurRad="38100" dist="38100" dir="2700000" algn="tl">
                    <a:srgbClr val="000000">
                      <a:alpha val="43137"/>
                    </a:srgbClr>
                  </a:outerShdw>
                </a:effectLst>
              </a:rPr>
              <a:t>(</a:t>
            </a:r>
            <a:r>
              <a:rPr lang="en-US" altLang="zh-CN" sz="3600" b="1" dirty="0" err="1" smtClean="0">
                <a:effectLst>
                  <a:outerShdw blurRad="38100" dist="38100" dir="2700000" algn="tl">
                    <a:srgbClr val="000000">
                      <a:alpha val="43137"/>
                    </a:srgbClr>
                  </a:outerShdw>
                </a:effectLst>
              </a:rPr>
              <a:t>ABaCAS</a:t>
            </a:r>
            <a:r>
              <a:rPr lang="en-US" altLang="zh-CN" sz="3600" b="1" dirty="0" smtClean="0">
                <a:effectLst>
                  <a:outerShdw blurRad="38100" dist="38100" dir="2700000" algn="tl">
                    <a:srgbClr val="000000">
                      <a:alpha val="43137"/>
                    </a:srgbClr>
                  </a:outerShdw>
                </a:effectLst>
              </a:rPr>
              <a:t>-SE)</a:t>
            </a:r>
            <a:endParaRPr lang="zh-CN" altLang="en-US" sz="40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868378" y="597114"/>
            <a:ext cx="2577950"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CMAQ (no-RSM)</a:t>
            </a:r>
            <a:endParaRPr lang="en-US" sz="2400" i="1" dirty="0">
              <a:solidFill>
                <a:prstClr val="black"/>
              </a:solidFill>
              <a:effectLst>
                <a:outerShdw blurRad="38100" dist="38100" dir="2700000" algn="tl">
                  <a:srgbClr val="000000">
                    <a:alpha val="43137"/>
                  </a:srgbClr>
                </a:outerShdw>
              </a:effectLst>
            </a:endParaRPr>
          </a:p>
        </p:txBody>
      </p:sp>
      <p:sp>
        <p:nvSpPr>
          <p:cNvPr id="6" name="Right Arrow 5"/>
          <p:cNvSpPr/>
          <p:nvPr/>
        </p:nvSpPr>
        <p:spPr>
          <a:xfrm>
            <a:off x="4191000" y="2209800"/>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8" name="Rectangle 17"/>
          <p:cNvSpPr/>
          <p:nvPr/>
        </p:nvSpPr>
        <p:spPr>
          <a:xfrm>
            <a:off x="1166534" y="3729335"/>
            <a:ext cx="1981633" cy="461665"/>
          </a:xfrm>
          <a:prstGeom prst="rect">
            <a:avLst/>
          </a:prstGeom>
          <a:solidFill>
            <a:srgbClr val="FFFF00"/>
          </a:solidFill>
          <a:ln w="12700">
            <a:solidFill>
              <a:srgbClr val="FF0000"/>
            </a:solidFill>
          </a:ln>
        </p:spPr>
        <p:txBody>
          <a:bodyPr wrap="none">
            <a:spAutoFit/>
          </a:bodyPr>
          <a:lstStyle/>
          <a:p>
            <a:r>
              <a:rPr lang="en-US" altLang="zh-CN" sz="2400" b="1" i="1" dirty="0" err="1" smtClean="0">
                <a:solidFill>
                  <a:srgbClr val="0000FF"/>
                </a:solidFill>
                <a:effectLst>
                  <a:outerShdw blurRad="38100" dist="38100" dir="2700000" algn="tl">
                    <a:srgbClr val="000000">
                      <a:alpha val="43137"/>
                    </a:srgbClr>
                  </a:outerShdw>
                </a:effectLst>
              </a:rPr>
              <a:t>BenMAP</a:t>
            </a:r>
            <a:r>
              <a:rPr lang="en-US" altLang="zh-CN" sz="2400" b="1" i="1" dirty="0" smtClean="0">
                <a:solidFill>
                  <a:srgbClr val="0000FF"/>
                </a:solidFill>
                <a:effectLst>
                  <a:outerShdw blurRad="38100" dist="38100" dir="2700000" algn="tl">
                    <a:srgbClr val="000000">
                      <a:alpha val="43137"/>
                    </a:srgbClr>
                  </a:outerShdw>
                </a:effectLst>
              </a:rPr>
              <a:t>-CE</a:t>
            </a:r>
            <a:endParaRPr lang="en-US" sz="2400" i="1" dirty="0">
              <a:solidFill>
                <a:prstClr val="black"/>
              </a:solidFill>
              <a:effectLst>
                <a:outerShdw blurRad="38100" dist="38100" dir="2700000" algn="tl">
                  <a:srgbClr val="000000">
                    <a:alpha val="43137"/>
                  </a:srgbClr>
                </a:outerShdw>
              </a:effectLst>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SMAT-CE</a:t>
            </a:r>
            <a:endParaRPr lang="en-US" sz="2400" i="1" dirty="0">
              <a:solidFill>
                <a:prstClr val="black"/>
              </a:solidFill>
              <a:effectLst>
                <a:outerShdw blurRad="38100" dist="38100" dir="2700000" algn="tl">
                  <a:srgbClr val="000000">
                    <a:alpha val="43137"/>
                  </a:srgbClr>
                </a:outerShdw>
              </a:effectLst>
            </a:endParaRPr>
          </a:p>
        </p:txBody>
      </p:sp>
      <p:sp>
        <p:nvSpPr>
          <p:cNvPr id="20" name="Right Arrow 19"/>
          <p:cNvSpPr/>
          <p:nvPr/>
        </p:nvSpPr>
        <p:spPr>
          <a:xfrm>
            <a:off x="4191000" y="5446089"/>
            <a:ext cx="880558"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ectangle 23"/>
          <p:cNvSpPr/>
          <p:nvPr/>
        </p:nvSpPr>
        <p:spPr>
          <a:xfrm>
            <a:off x="6116666" y="3729335"/>
            <a:ext cx="1997663"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Benefit/Cost</a:t>
            </a:r>
            <a:endParaRPr lang="en-US" sz="2400" i="1" dirty="0">
              <a:solidFill>
                <a:prstClr val="black"/>
              </a:solidFill>
              <a:effectLst>
                <a:outerShdw blurRad="38100" dist="38100" dir="2700000" algn="tl">
                  <a:srgbClr val="000000">
                    <a:alpha val="43137"/>
                  </a:srgbClr>
                </a:outerShdw>
              </a:effectLst>
            </a:endParaRPr>
          </a:p>
        </p:txBody>
      </p:sp>
      <p:sp>
        <p:nvSpPr>
          <p:cNvPr id="2" name="Rectangle 1"/>
          <p:cNvSpPr/>
          <p:nvPr/>
        </p:nvSpPr>
        <p:spPr>
          <a:xfrm>
            <a:off x="3391453" y="609600"/>
            <a:ext cx="2467343" cy="369332"/>
          </a:xfrm>
          <a:prstGeom prst="rect">
            <a:avLst/>
          </a:prstGeom>
        </p:spPr>
        <p:txBody>
          <a:bodyPr wrap="none">
            <a:spAutoFit/>
          </a:bodyPr>
          <a:lstStyle/>
          <a:p>
            <a:r>
              <a:rPr lang="en-US" altLang="zh-CN" b="1" dirty="0" smtClean="0">
                <a:solidFill>
                  <a:prstClr val="black"/>
                </a:solidFill>
                <a:effectLst>
                  <a:outerShdw blurRad="38100" dist="38100" dir="2700000" algn="tl">
                    <a:srgbClr val="000000">
                      <a:alpha val="43137"/>
                    </a:srgbClr>
                  </a:outerShdw>
                </a:effectLst>
              </a:rPr>
              <a:t>(PI: UNC-Chapel Hill)</a:t>
            </a:r>
            <a:endParaRPr lang="en-US" dirty="0">
              <a:solidFill>
                <a:prstClr val="black"/>
              </a:solidFill>
            </a:endParaRPr>
          </a:p>
        </p:txBody>
      </p:sp>
      <p:sp>
        <p:nvSpPr>
          <p:cNvPr id="23" name="Right Arrow 22"/>
          <p:cNvSpPr/>
          <p:nvPr/>
        </p:nvSpPr>
        <p:spPr>
          <a:xfrm rot="8799174">
            <a:off x="4071731" y="3779047"/>
            <a:ext cx="105844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3" name="Picture 2"/>
          <p:cNvPicPr>
            <a:picLocks noChangeAspect="1"/>
          </p:cNvPicPr>
          <p:nvPr/>
        </p:nvPicPr>
        <p:blipFill>
          <a:blip r:embed="rId3"/>
          <a:stretch>
            <a:fillRect/>
          </a:stretch>
        </p:blipFill>
        <p:spPr>
          <a:xfrm>
            <a:off x="131108" y="1134979"/>
            <a:ext cx="3987661" cy="2514509"/>
          </a:xfrm>
          <a:prstGeom prst="rect">
            <a:avLst/>
          </a:prstGeom>
        </p:spPr>
      </p:pic>
      <p:pic>
        <p:nvPicPr>
          <p:cNvPr id="4" name="Picture 3"/>
          <p:cNvPicPr>
            <a:picLocks noChangeAspect="1"/>
          </p:cNvPicPr>
          <p:nvPr/>
        </p:nvPicPr>
        <p:blipFill>
          <a:blip r:embed="rId4"/>
          <a:stretch>
            <a:fillRect/>
          </a:stretch>
        </p:blipFill>
        <p:spPr>
          <a:xfrm>
            <a:off x="5148146" y="1058779"/>
            <a:ext cx="3843454" cy="2600260"/>
          </a:xfrm>
          <a:prstGeom prst="rect">
            <a:avLst/>
          </a:prstGeom>
        </p:spPr>
      </p:pic>
      <p:pic>
        <p:nvPicPr>
          <p:cNvPr id="5" name="Picture 4"/>
          <p:cNvPicPr>
            <a:picLocks noChangeAspect="1"/>
          </p:cNvPicPr>
          <p:nvPr/>
        </p:nvPicPr>
        <p:blipFill>
          <a:blip r:embed="rId5"/>
          <a:stretch>
            <a:fillRect/>
          </a:stretch>
        </p:blipFill>
        <p:spPr>
          <a:xfrm>
            <a:off x="17929" y="4191000"/>
            <a:ext cx="4100840" cy="2709862"/>
          </a:xfrm>
          <a:prstGeom prst="rect">
            <a:avLst/>
          </a:prstGeom>
        </p:spPr>
      </p:pic>
      <p:pic>
        <p:nvPicPr>
          <p:cNvPr id="10" name="Picture 9"/>
          <p:cNvPicPr>
            <a:picLocks noChangeAspect="1"/>
          </p:cNvPicPr>
          <p:nvPr/>
        </p:nvPicPr>
        <p:blipFill>
          <a:blip r:embed="rId6"/>
          <a:stretch>
            <a:fillRect/>
          </a:stretch>
        </p:blipFill>
        <p:spPr>
          <a:xfrm>
            <a:off x="5147758" y="4204447"/>
            <a:ext cx="3808455" cy="2709862"/>
          </a:xfrm>
          <a:prstGeom prst="rect">
            <a:avLst/>
          </a:prstGeom>
        </p:spPr>
      </p:pic>
    </p:spTree>
    <p:extLst>
      <p:ext uri="{BB962C8B-B14F-4D97-AF65-F5344CB8AC3E}">
        <p14:creationId xmlns:p14="http://schemas.microsoft.com/office/powerpoint/2010/main" val="853893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100"/>
                            </p:stCondLst>
                            <p:childTnLst>
                              <p:par>
                                <p:cTn id="18" presetID="1" presetClass="entr" presetSubtype="0" fill="hold" grpId="0" nodeType="afterEffect">
                                  <p:stCondLst>
                                    <p:cond delay="40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7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grpId="0" nodeType="afterEffect">
                                  <p:stCondLst>
                                    <p:cond delay="7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6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nodeType="afterEffect">
                                  <p:stCondLst>
                                    <p:cond delay="20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2300"/>
                            </p:stCondLst>
                            <p:childTnLst>
                              <p:par>
                                <p:cTn id="32" presetID="1" presetClass="entr" presetSubtype="0" fill="hold" grpId="0" nodeType="afterEffect">
                                  <p:stCondLst>
                                    <p:cond delay="7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6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3600"/>
                            </p:stCondLst>
                            <p:childTnLst>
                              <p:par>
                                <p:cTn id="38" presetID="1" presetClass="entr" presetSubtype="0" fill="hold" nodeType="afterEffect">
                                  <p:stCondLst>
                                    <p:cond delay="20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4" grpId="0" animBg="1"/>
      <p:bldP spid="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tLang="zh-CN" sz="4800" dirty="0" smtClean="0">
                <a:effectLst>
                  <a:outerShdw blurRad="38100" dist="38100" dir="2700000" algn="tl">
                    <a:srgbClr val="000000">
                      <a:alpha val="43137"/>
                    </a:srgbClr>
                  </a:outerShdw>
                </a:effectLst>
                <a:ea typeface="SimSun" pitchFamily="2" charset="-122"/>
              </a:rPr>
              <a:t>Outline</a:t>
            </a:r>
            <a:endParaRPr lang="en-US" altLang="zh-CN" sz="4400" dirty="0" smtClean="0">
              <a:effectLst>
                <a:outerShdw blurRad="38100" dist="38100" dir="2700000" algn="tl">
                  <a:srgbClr val="000000">
                    <a:alpha val="43137"/>
                  </a:srgbClr>
                </a:outerShdw>
              </a:effectLst>
              <a:ea typeface="SimSun" pitchFamily="2" charset="-122"/>
            </a:endParaRPr>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algn="l"/>
            <a:endParaRPr lang="en-US" sz="2000">
              <a:solidFill>
                <a:srgbClr val="000000"/>
              </a:solidFill>
            </a:endParaRPr>
          </a:p>
        </p:txBody>
      </p:sp>
      <p:pic>
        <p:nvPicPr>
          <p:cNvPr id="80901" name="Picture 8" descr="epafiles_aara_logo_epaseal"/>
          <p:cNvPicPr>
            <a:picLocks noChangeAspect="1" noChangeArrowheads="1"/>
          </p:cNvPicPr>
          <p:nvPr/>
        </p:nvPicPr>
        <p:blipFill>
          <a:blip r:embed="rId3" cstate="print"/>
          <a:srcRect/>
          <a:stretch>
            <a:fillRect/>
          </a:stretch>
        </p:blipFill>
        <p:spPr bwMode="auto">
          <a:xfrm>
            <a:off x="-38100" y="-33130"/>
            <a:ext cx="1295400" cy="1204800"/>
          </a:xfrm>
          <a:prstGeom prst="rect">
            <a:avLst/>
          </a:prstGeom>
          <a:noFill/>
          <a:ln w="9525">
            <a:noFill/>
            <a:miter lim="800000"/>
            <a:headEnd/>
            <a:tailEnd/>
          </a:ln>
        </p:spPr>
      </p:pic>
      <p:sp>
        <p:nvSpPr>
          <p:cNvPr id="11" name="Content Placeholder 6"/>
          <p:cNvSpPr>
            <a:spLocks noGrp="1"/>
          </p:cNvSpPr>
          <p:nvPr>
            <p:ph idx="1"/>
          </p:nvPr>
        </p:nvSpPr>
        <p:spPr>
          <a:xfrm>
            <a:off x="0" y="1143000"/>
            <a:ext cx="9144000" cy="5257800"/>
          </a:xfrm>
        </p:spPr>
        <p:txBody>
          <a:bodyPr/>
          <a:lstStyle/>
          <a:p>
            <a:pPr eaLnBrk="1" hangingPunct="1">
              <a:spcAft>
                <a:spcPts val="600"/>
              </a:spcAft>
            </a:pPr>
            <a:r>
              <a:rPr lang="en-US" sz="2000" b="1" i="1" dirty="0" smtClean="0">
                <a:solidFill>
                  <a:srgbClr val="0000FF"/>
                </a:solidFill>
              </a:rPr>
              <a:t>Development of Next-Generation </a:t>
            </a:r>
            <a:r>
              <a:rPr lang="en-US" sz="2000" b="1" i="1" dirty="0">
                <a:solidFill>
                  <a:srgbClr val="0000FF"/>
                </a:solidFill>
              </a:rPr>
              <a:t>Integrated AQ </a:t>
            </a:r>
            <a:r>
              <a:rPr lang="en-US" sz="2000" b="1" i="1" dirty="0" smtClean="0">
                <a:solidFill>
                  <a:srgbClr val="0000FF"/>
                </a:solidFill>
              </a:rPr>
              <a:t>Decision Support System: </a:t>
            </a:r>
            <a:r>
              <a:rPr lang="en-US" sz="2000" b="1" i="1" dirty="0" smtClean="0">
                <a:solidFill>
                  <a:srgbClr val="FF0000"/>
                </a:solidFill>
              </a:rPr>
              <a:t>“</a:t>
            </a:r>
            <a:r>
              <a:rPr lang="en-US" sz="2000" b="1" i="1" dirty="0" err="1" smtClean="0">
                <a:solidFill>
                  <a:srgbClr val="FF0000"/>
                </a:solidFill>
              </a:rPr>
              <a:t>ABaCAS</a:t>
            </a:r>
            <a:r>
              <a:rPr lang="en-US" sz="2000" b="1" i="1" dirty="0" smtClean="0">
                <a:solidFill>
                  <a:srgbClr val="FF0000"/>
                </a:solidFill>
              </a:rPr>
              <a:t>” </a:t>
            </a:r>
          </a:p>
          <a:p>
            <a:pPr marL="457200" lvl="1" indent="0" eaLnBrk="1" hangingPunct="1">
              <a:spcAft>
                <a:spcPts val="600"/>
              </a:spcAft>
              <a:buNone/>
            </a:pPr>
            <a:r>
              <a:rPr lang="en-US" b="1" i="1" dirty="0" smtClean="0">
                <a:solidFill>
                  <a:srgbClr val="FF0000"/>
                </a:solidFill>
              </a:rPr>
              <a:t>“</a:t>
            </a:r>
            <a:r>
              <a:rPr lang="en-US" b="1" i="1" dirty="0" err="1" smtClean="0">
                <a:solidFill>
                  <a:srgbClr val="FF0000"/>
                </a:solidFill>
              </a:rPr>
              <a:t>ABaCAS</a:t>
            </a:r>
            <a:r>
              <a:rPr lang="en-US" b="1" i="1" dirty="0" smtClean="0">
                <a:solidFill>
                  <a:srgbClr val="FF0000"/>
                </a:solidFill>
              </a:rPr>
              <a:t> ”</a:t>
            </a:r>
            <a:r>
              <a:rPr lang="en-US" sz="2000" b="1" i="1" dirty="0" smtClean="0"/>
              <a:t>: </a:t>
            </a:r>
            <a:r>
              <a:rPr lang="en-US" b="1" i="1" dirty="0">
                <a:solidFill>
                  <a:srgbClr val="7030A0"/>
                </a:solidFill>
              </a:rPr>
              <a:t>Air Benefit and Cost and </a:t>
            </a:r>
            <a:r>
              <a:rPr lang="en-US" b="1" i="1" dirty="0" smtClean="0">
                <a:solidFill>
                  <a:srgbClr val="7030A0"/>
                </a:solidFill>
              </a:rPr>
              <a:t>			</a:t>
            </a:r>
            <a:r>
              <a:rPr lang="en-US" b="1" i="1" dirty="0">
                <a:solidFill>
                  <a:srgbClr val="7030A0"/>
                </a:solidFill>
              </a:rPr>
              <a:t> </a:t>
            </a:r>
            <a:r>
              <a:rPr lang="en-US" b="1" i="1" dirty="0" smtClean="0">
                <a:solidFill>
                  <a:srgbClr val="7030A0"/>
                </a:solidFill>
              </a:rPr>
              <a:t>   	Attainment Assessment </a:t>
            </a:r>
            <a:r>
              <a:rPr lang="en-US" b="1" i="1" dirty="0">
                <a:solidFill>
                  <a:srgbClr val="7030A0"/>
                </a:solidFill>
              </a:rPr>
              <a:t>System</a:t>
            </a:r>
            <a:endParaRPr lang="en-US" sz="3200" b="1" i="1" dirty="0">
              <a:solidFill>
                <a:srgbClr val="7030A0"/>
              </a:solidFill>
            </a:endParaRPr>
          </a:p>
          <a:p>
            <a:pPr marL="742950" lvl="2" indent="-342900" eaLnBrk="1" hangingPunct="1">
              <a:lnSpc>
                <a:spcPct val="120000"/>
              </a:lnSpc>
              <a:spcBef>
                <a:spcPts val="0"/>
              </a:spcBef>
              <a:spcAft>
                <a:spcPts val="0"/>
              </a:spcAft>
              <a:buClr>
                <a:schemeClr val="tx2"/>
              </a:buClr>
            </a:pPr>
            <a:r>
              <a:rPr lang="en-US" sz="1800" b="1" dirty="0" smtClean="0"/>
              <a:t>An international collaborative project supported by DOS, EPA, China </a:t>
            </a:r>
            <a:r>
              <a:rPr lang="en-US" sz="1800" b="1" dirty="0" smtClean="0"/>
              <a:t>MEP, Taiwan EPA and Energy Foundation</a:t>
            </a:r>
            <a:endParaRPr lang="en-US" sz="1800" b="1" dirty="0" smtClean="0"/>
          </a:p>
          <a:p>
            <a:pPr marL="742950" lvl="2" indent="-342900" eaLnBrk="1" hangingPunct="1">
              <a:lnSpc>
                <a:spcPct val="120000"/>
              </a:lnSpc>
              <a:spcBef>
                <a:spcPts val="0"/>
              </a:spcBef>
              <a:spcAft>
                <a:spcPts val="0"/>
              </a:spcAft>
              <a:buClr>
                <a:schemeClr val="tx2"/>
              </a:buClr>
            </a:pPr>
            <a:r>
              <a:rPr lang="en-US" sz="1800" b="1" dirty="0" smtClean="0"/>
              <a:t>Developed </a:t>
            </a:r>
            <a:r>
              <a:rPr lang="en-US" sz="1800" b="1" dirty="0"/>
              <a:t>j</a:t>
            </a:r>
            <a:r>
              <a:rPr lang="en-US" sz="1800" b="1" dirty="0" smtClean="0"/>
              <a:t>ointly </a:t>
            </a:r>
            <a:r>
              <a:rPr lang="en-US" sz="1800" b="1" dirty="0"/>
              <a:t>by </a:t>
            </a:r>
            <a:r>
              <a:rPr lang="en-US" sz="1800" b="1" dirty="0" smtClean="0"/>
              <a:t>a team </a:t>
            </a:r>
            <a:r>
              <a:rPr lang="en-US" sz="1800" b="1" dirty="0"/>
              <a:t>of </a:t>
            </a:r>
            <a:r>
              <a:rPr lang="en-US" sz="1800" b="1" dirty="0" smtClean="0"/>
              <a:t>U.S. and international scientists</a:t>
            </a:r>
          </a:p>
          <a:p>
            <a:pPr marL="742950" lvl="2" indent="-342900" eaLnBrk="1" hangingPunct="1">
              <a:lnSpc>
                <a:spcPct val="120000"/>
              </a:lnSpc>
              <a:spcBef>
                <a:spcPts val="0"/>
              </a:spcBef>
              <a:spcAft>
                <a:spcPts val="0"/>
              </a:spcAft>
              <a:buClr>
                <a:schemeClr val="tx2"/>
              </a:buClr>
            </a:pPr>
            <a:r>
              <a:rPr lang="en-US" sz="1800" b="1" dirty="0" smtClean="0"/>
              <a:t>Built </a:t>
            </a:r>
            <a:r>
              <a:rPr lang="en-US" sz="1800" b="1" dirty="0" smtClean="0"/>
              <a:t>upon </a:t>
            </a:r>
            <a:r>
              <a:rPr lang="en-US" sz="1800" b="1" dirty="0"/>
              <a:t>EPA’s new-generation modeling assessment tools: 		</a:t>
            </a:r>
            <a:r>
              <a:rPr lang="en-US" sz="1800" b="1" dirty="0" smtClean="0"/>
              <a:t>SMAT-CE, RSM/CMAQ, and </a:t>
            </a:r>
            <a:r>
              <a:rPr lang="en-US" sz="1800" b="1" dirty="0" err="1" smtClean="0"/>
              <a:t>BenMAP</a:t>
            </a:r>
            <a:r>
              <a:rPr lang="en-US" sz="1800" b="1" dirty="0" smtClean="0"/>
              <a:t>-CE</a:t>
            </a:r>
            <a:r>
              <a:rPr lang="en-US" sz="1800" b="1" dirty="0"/>
              <a:t>.</a:t>
            </a:r>
            <a:endParaRPr lang="en-US" sz="2400" b="1" i="1" dirty="0" smtClean="0">
              <a:solidFill>
                <a:srgbClr val="0000FF"/>
              </a:solidFill>
            </a:endParaRPr>
          </a:p>
          <a:p>
            <a:pPr eaLnBrk="1" hangingPunct="1">
              <a:lnSpc>
                <a:spcPct val="120000"/>
              </a:lnSpc>
              <a:spcBef>
                <a:spcPts val="0"/>
              </a:spcBef>
              <a:spcAft>
                <a:spcPts val="0"/>
              </a:spcAft>
            </a:pPr>
            <a:r>
              <a:rPr lang="en-US" sz="2000" b="1" i="1" dirty="0" smtClean="0">
                <a:solidFill>
                  <a:srgbClr val="0000FF"/>
                </a:solidFill>
              </a:rPr>
              <a:t>Recent Development &amp; Applications</a:t>
            </a:r>
            <a:r>
              <a:rPr lang="en-US" sz="1800" b="1" i="1" dirty="0" smtClean="0">
                <a:solidFill>
                  <a:srgbClr val="0000FF"/>
                </a:solidFill>
              </a:rPr>
              <a:t>:</a:t>
            </a:r>
            <a:endParaRPr lang="en-US" sz="1800" b="1" dirty="0"/>
          </a:p>
          <a:p>
            <a:pPr lvl="1" eaLnBrk="1" hangingPunct="1">
              <a:lnSpc>
                <a:spcPct val="120000"/>
              </a:lnSpc>
              <a:spcBef>
                <a:spcPts val="0"/>
              </a:spcBef>
              <a:spcAft>
                <a:spcPts val="0"/>
              </a:spcAft>
            </a:pPr>
            <a:r>
              <a:rPr lang="en-US" sz="2000" b="1" i="1" dirty="0" smtClean="0">
                <a:solidFill>
                  <a:srgbClr val="FF0000"/>
                </a:solidFill>
              </a:rPr>
              <a:t>“Streamlined </a:t>
            </a:r>
            <a:r>
              <a:rPr lang="en-US" sz="2000" b="1" i="1" dirty="0" err="1" smtClean="0">
                <a:solidFill>
                  <a:srgbClr val="FF0000"/>
                </a:solidFill>
              </a:rPr>
              <a:t>ABaCAS</a:t>
            </a:r>
            <a:r>
              <a:rPr lang="en-US" sz="2000" b="1" i="1" dirty="0" smtClean="0">
                <a:solidFill>
                  <a:srgbClr val="FF0000"/>
                </a:solidFill>
              </a:rPr>
              <a:t>-SE</a:t>
            </a:r>
            <a:r>
              <a:rPr lang="en-US" sz="2000" b="1" i="1" dirty="0" smtClean="0">
                <a:solidFill>
                  <a:srgbClr val="FF0000"/>
                </a:solidFill>
              </a:rPr>
              <a:t>” </a:t>
            </a:r>
            <a:r>
              <a:rPr lang="en-US" sz="2000" b="1" i="1" dirty="0" smtClean="0"/>
              <a:t>: </a:t>
            </a:r>
            <a:r>
              <a:rPr lang="en-US" sz="1800" b="1" dirty="0" smtClean="0"/>
              <a:t>Integrated assessment </a:t>
            </a:r>
            <a:r>
              <a:rPr lang="en-US" sz="1800" b="1" dirty="0" smtClean="0"/>
              <a:t>of </a:t>
            </a:r>
            <a:r>
              <a:rPr lang="en-US" sz="1800" b="1" dirty="0" smtClean="0"/>
              <a:t>AP control </a:t>
            </a:r>
            <a:r>
              <a:rPr lang="en-US" sz="1800" b="1" dirty="0" smtClean="0"/>
              <a:t>cost </a:t>
            </a:r>
            <a:r>
              <a:rPr lang="en-US" sz="1800" b="1" dirty="0" smtClean="0"/>
              <a:t>and AQ</a:t>
            </a:r>
            <a:r>
              <a:rPr lang="en-US" sz="1800" b="1" dirty="0" smtClean="0"/>
              <a:t>, </a:t>
            </a:r>
            <a:r>
              <a:rPr lang="en-US" sz="1800" b="1" dirty="0" smtClean="0"/>
              <a:t>health/economic </a:t>
            </a:r>
            <a:r>
              <a:rPr lang="en-US" sz="1800" b="1" dirty="0" smtClean="0"/>
              <a:t>&amp; attainment </a:t>
            </a:r>
            <a:r>
              <a:rPr lang="en-US" sz="1800" b="1" dirty="0" smtClean="0"/>
              <a:t>benefits to support policy analysis</a:t>
            </a:r>
            <a:endParaRPr lang="en-US" sz="1800" b="1" dirty="0" smtClean="0"/>
          </a:p>
          <a:p>
            <a:pPr lvl="1" eaLnBrk="1" hangingPunct="1">
              <a:lnSpc>
                <a:spcPct val="120000"/>
              </a:lnSpc>
              <a:spcBef>
                <a:spcPts val="0"/>
              </a:spcBef>
              <a:spcAft>
                <a:spcPts val="0"/>
              </a:spcAft>
            </a:pPr>
            <a:r>
              <a:rPr lang="en-US" sz="2000" b="1" i="1" dirty="0" smtClean="0">
                <a:solidFill>
                  <a:srgbClr val="FF0000"/>
                </a:solidFill>
              </a:rPr>
              <a:t>International Applications </a:t>
            </a:r>
            <a:r>
              <a:rPr lang="en-US" sz="2000" b="1" dirty="0" smtClean="0"/>
              <a:t>: </a:t>
            </a:r>
            <a:r>
              <a:rPr lang="en-US" sz="1800" b="1" dirty="0" smtClean="0"/>
              <a:t>China YRD &amp; PRD cases, </a:t>
            </a:r>
            <a:r>
              <a:rPr lang="en-US" sz="1800" b="1" dirty="0" smtClean="0"/>
              <a:t>Western</a:t>
            </a:r>
            <a:r>
              <a:rPr lang="en-US" sz="1800" b="1" dirty="0" smtClean="0"/>
              <a:t> </a:t>
            </a:r>
            <a:r>
              <a:rPr lang="en-US" sz="1800" b="1" dirty="0" smtClean="0"/>
              <a:t>US</a:t>
            </a:r>
            <a:r>
              <a:rPr lang="en-US" sz="1800" b="1" dirty="0"/>
              <a:t>A</a:t>
            </a:r>
            <a:r>
              <a:rPr lang="en-US" sz="1800" b="1" dirty="0" smtClean="0"/>
              <a:t> case</a:t>
            </a:r>
            <a:r>
              <a:rPr lang="en-US" sz="1800" b="1" dirty="0" smtClean="0"/>
              <a:t>, (other Asian </a:t>
            </a:r>
            <a:r>
              <a:rPr lang="en-US" sz="1800" b="1" dirty="0" smtClean="0"/>
              <a:t>and USA cases </a:t>
            </a:r>
            <a:r>
              <a:rPr lang="en-US" sz="1800" b="1" dirty="0" smtClean="0"/>
              <a:t>under development) </a:t>
            </a:r>
          </a:p>
        </p:txBody>
      </p:sp>
      <p:grpSp>
        <p:nvGrpSpPr>
          <p:cNvPr id="3" name="Group 2"/>
          <p:cNvGrpSpPr/>
          <p:nvPr/>
        </p:nvGrpSpPr>
        <p:grpSpPr>
          <a:xfrm>
            <a:off x="6400800" y="1524000"/>
            <a:ext cx="1318849" cy="1232107"/>
            <a:chOff x="7731760" y="1769299"/>
            <a:chExt cx="1242649" cy="138520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1769299"/>
              <a:ext cx="1066800" cy="1066800"/>
            </a:xfrm>
            <a:prstGeom prst="rect">
              <a:avLst/>
            </a:prstGeom>
          </p:spPr>
        </p:pic>
        <p:sp>
          <p:nvSpPr>
            <p:cNvPr id="2" name="Rectangle 1"/>
            <p:cNvSpPr/>
            <p:nvPr/>
          </p:nvSpPr>
          <p:spPr>
            <a:xfrm>
              <a:off x="7731760" y="2754396"/>
              <a:ext cx="1242649" cy="400110"/>
            </a:xfrm>
            <a:prstGeom prst="rect">
              <a:avLst/>
            </a:prstGeom>
          </p:spPr>
          <p:txBody>
            <a:bodyPr wrap="none">
              <a:spAutoFit/>
            </a:bodyPr>
            <a:lstStyle/>
            <a:p>
              <a:r>
                <a:rPr lang="en-US" sz="2000" b="1" i="1" dirty="0" err="1">
                  <a:solidFill>
                    <a:srgbClr val="C00000"/>
                  </a:solidFill>
                </a:rPr>
                <a:t>ABaCAS</a:t>
              </a:r>
              <a:endParaRPr lang="en-US" sz="2000" dirty="0">
                <a:solidFill>
                  <a:srgbClr val="C00000"/>
                </a:solidFill>
              </a:endParaRPr>
            </a:p>
          </p:txBody>
        </p:sp>
      </p:grpSp>
      <p:grpSp>
        <p:nvGrpSpPr>
          <p:cNvPr id="16" name="Group 15"/>
          <p:cNvGrpSpPr/>
          <p:nvPr/>
        </p:nvGrpSpPr>
        <p:grpSpPr>
          <a:xfrm>
            <a:off x="0" y="5999922"/>
            <a:ext cx="9190383" cy="884582"/>
            <a:chOff x="0" y="5999922"/>
            <a:chExt cx="9190383" cy="884582"/>
          </a:xfrm>
        </p:grpSpPr>
        <p:pic>
          <p:nvPicPr>
            <p:cNvPr id="17" name="Picture 8" descr="epafiles_aara_logo_epaseal"/>
            <p:cNvPicPr>
              <a:picLocks noChangeAspect="1" noChangeArrowheads="1"/>
            </p:cNvPicPr>
            <p:nvPr/>
          </p:nvPicPr>
          <p:blipFill>
            <a:blip r:embed="rId3" cstate="print"/>
            <a:srcRect/>
            <a:stretch>
              <a:fillRect/>
            </a:stretch>
          </p:blipFill>
          <p:spPr bwMode="auto">
            <a:xfrm>
              <a:off x="8214739" y="5999922"/>
              <a:ext cx="975644" cy="884582"/>
            </a:xfrm>
            <a:prstGeom prst="rect">
              <a:avLst/>
            </a:prstGeom>
            <a:noFill/>
            <a:ln w="9525">
              <a:noFill/>
              <a:miter lim="800000"/>
              <a:headEnd/>
              <a:tailEnd/>
            </a:ln>
          </p:spPr>
        </p:pic>
        <p:pic>
          <p:nvPicPr>
            <p:cNvPr id="18" name="图片 11"/>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592222" y="6123568"/>
              <a:ext cx="769978" cy="71665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19"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23567"/>
              <a:ext cx="715595" cy="716657"/>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20" name="Picture 17" descr="ut-wordmark"/>
            <p:cNvPicPr>
              <a:picLocks noChangeAspect="1" noChangeArrowheads="1"/>
            </p:cNvPicPr>
            <p:nvPr/>
          </p:nvPicPr>
          <p:blipFill>
            <a:blip r:embed="rId8" cstate="print"/>
            <a:srcRect/>
            <a:stretch>
              <a:fillRect/>
            </a:stretch>
          </p:blipFill>
          <p:spPr bwMode="auto">
            <a:xfrm>
              <a:off x="4876800" y="6189975"/>
              <a:ext cx="1028641" cy="591824"/>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21" name="Picture 153" descr="E:\u=376110736,955724030&amp;fm=23&amp;gp=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261" t="14997" r="28229" b="42625"/>
            <a:stretch/>
          </p:blipFill>
          <p:spPr bwMode="auto">
            <a:xfrm>
              <a:off x="3200400" y="6123564"/>
              <a:ext cx="784840" cy="7277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C chapel hi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94774" y="6123564"/>
              <a:ext cx="749025" cy="749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03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blinds(horizontal)">
                                      <p:cBhvr>
                                        <p:cTn id="14" dur="500"/>
                                        <p:tgtEl>
                                          <p:spTgt spid="11">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blinds(horizontal)">
                                      <p:cBhvr>
                                        <p:cTn id="20" dur="500"/>
                                        <p:tgtEl>
                                          <p:spTgt spid="11">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linds(horizontal)">
                                      <p:cBhvr>
                                        <p:cTn id="23" dur="500"/>
                                        <p:tgtEl>
                                          <p:spTgt spid="11">
                                            <p:txEl>
                                              <p:pRg st="4" end="4"/>
                                            </p:txEl>
                                          </p:spTgt>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animEffect transition="in" filter="blinds(horizontal)">
                                      <p:cBhvr>
                                        <p:cTn id="33" dur="500"/>
                                        <p:tgtEl>
                                          <p:spTgt spid="11">
                                            <p:txEl>
                                              <p:pRg st="5" end="5"/>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
                                            <p:txEl>
                                              <p:pRg st="6" end="6"/>
                                            </p:txEl>
                                          </p:spTgt>
                                        </p:tgtEl>
                                        <p:attrNameLst>
                                          <p:attrName>style.visibility</p:attrName>
                                        </p:attrNameLst>
                                      </p:cBhvr>
                                      <p:to>
                                        <p:strVal val="visible"/>
                                      </p:to>
                                    </p:set>
                                    <p:animEffect transition="in" filter="blinds(horizontal)">
                                      <p:cBhvr>
                                        <p:cTn id="36" dur="500"/>
                                        <p:tgtEl>
                                          <p:spTgt spid="11">
                                            <p:txEl>
                                              <p:pRg st="6" end="6"/>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blinds(horizontal)">
                                      <p:cBhvr>
                                        <p:cTn id="39"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6"/>
          <p:cNvSpPr>
            <a:spLocks noGrp="1"/>
          </p:cNvSpPr>
          <p:nvPr>
            <p:ph idx="1"/>
          </p:nvPr>
        </p:nvSpPr>
        <p:spPr>
          <a:xfrm>
            <a:off x="-76200" y="1219200"/>
            <a:ext cx="9144000" cy="5791200"/>
          </a:xfrm>
        </p:spPr>
        <p:txBody>
          <a:bodyPr>
            <a:noAutofit/>
          </a:bodyPr>
          <a:lstStyle/>
          <a:p>
            <a:pPr marL="858838" lvl="1" indent="-514350" eaLnBrk="1" hangingPunct="1">
              <a:spcBef>
                <a:spcPts val="1200"/>
              </a:spcBef>
              <a:spcAft>
                <a:spcPts val="0"/>
              </a:spcAft>
              <a:buFont typeface="+mj-lt"/>
              <a:buAutoNum type="arabicPeriod"/>
            </a:pPr>
            <a:r>
              <a:rPr lang="en-US" b="1" dirty="0" smtClean="0"/>
              <a:t>Fully </a:t>
            </a:r>
            <a:r>
              <a:rPr lang="en-US" b="1" dirty="0"/>
              <a:t>functional “</a:t>
            </a:r>
            <a:r>
              <a:rPr lang="en-US" b="1" dirty="0" err="1">
                <a:solidFill>
                  <a:srgbClr val="FF0000"/>
                </a:solidFill>
              </a:rPr>
              <a:t>ABaCAS</a:t>
            </a:r>
            <a:r>
              <a:rPr lang="en-US" b="1" dirty="0">
                <a:solidFill>
                  <a:srgbClr val="FF0000"/>
                </a:solidFill>
              </a:rPr>
              <a:t> website</a:t>
            </a:r>
            <a:r>
              <a:rPr lang="en-US" b="1" dirty="0"/>
              <a:t>” (</a:t>
            </a:r>
            <a:r>
              <a:rPr lang="en-US" u="sng" dirty="0">
                <a:solidFill>
                  <a:srgbClr val="0000FF"/>
                </a:solidFill>
              </a:rPr>
              <a:t>abacas-dss.com</a:t>
            </a:r>
            <a:r>
              <a:rPr lang="en-US" b="1" dirty="0" smtClean="0"/>
              <a:t>) and </a:t>
            </a:r>
            <a:r>
              <a:rPr lang="en-US" b="1" dirty="0" smtClean="0">
                <a:solidFill>
                  <a:srgbClr val="FF0000"/>
                </a:solidFill>
              </a:rPr>
              <a:t>on-line user manuals </a:t>
            </a:r>
            <a:r>
              <a:rPr lang="en-US" b="1" dirty="0" smtClean="0"/>
              <a:t>&amp; </a:t>
            </a:r>
            <a:r>
              <a:rPr lang="en-US" b="1" dirty="0" smtClean="0">
                <a:solidFill>
                  <a:srgbClr val="FF0000"/>
                </a:solidFill>
              </a:rPr>
              <a:t>quick start guides</a:t>
            </a:r>
            <a:endParaRPr lang="en-US" b="1" dirty="0">
              <a:solidFill>
                <a:srgbClr val="FF0000"/>
              </a:solidFill>
            </a:endParaRPr>
          </a:p>
          <a:p>
            <a:pPr marL="858838" lvl="1" indent="-514350">
              <a:spcBef>
                <a:spcPts val="1200"/>
              </a:spcBef>
              <a:buFont typeface="+mj-lt"/>
              <a:buAutoNum type="arabicPeriod"/>
            </a:pPr>
            <a:r>
              <a:rPr lang="en-US" b="1" dirty="0"/>
              <a:t>Enhanced “</a:t>
            </a:r>
            <a:r>
              <a:rPr lang="en-US" b="1" dirty="0" err="1">
                <a:solidFill>
                  <a:srgbClr val="FF0000"/>
                </a:solidFill>
              </a:rPr>
              <a:t>ABaCAS</a:t>
            </a:r>
            <a:r>
              <a:rPr lang="en-US" b="1" dirty="0">
                <a:solidFill>
                  <a:srgbClr val="FF0000"/>
                </a:solidFill>
              </a:rPr>
              <a:t>-SE”</a:t>
            </a:r>
            <a:r>
              <a:rPr lang="en-US" b="1" dirty="0"/>
              <a:t> and “</a:t>
            </a:r>
            <a:r>
              <a:rPr lang="en-US" b="1" dirty="0">
                <a:solidFill>
                  <a:srgbClr val="FF0000"/>
                </a:solidFill>
              </a:rPr>
              <a:t>no-RSM</a:t>
            </a:r>
            <a:r>
              <a:rPr lang="en-US" b="1" dirty="0"/>
              <a:t>” option</a:t>
            </a:r>
          </a:p>
          <a:p>
            <a:pPr marL="858838" lvl="1" indent="-514350" eaLnBrk="1" hangingPunct="1">
              <a:spcBef>
                <a:spcPts val="1200"/>
              </a:spcBef>
              <a:spcAft>
                <a:spcPts val="0"/>
              </a:spcAft>
              <a:buFont typeface="+mj-lt"/>
              <a:buAutoNum type="arabicPeriod"/>
            </a:pPr>
            <a:r>
              <a:rPr lang="en-US" b="1" dirty="0" smtClean="0"/>
              <a:t>International control cost estimate tool (</a:t>
            </a:r>
            <a:r>
              <a:rPr lang="en-US" b="1" dirty="0" smtClean="0">
                <a:solidFill>
                  <a:srgbClr val="FF0000"/>
                </a:solidFill>
              </a:rPr>
              <a:t>ICET</a:t>
            </a:r>
            <a:r>
              <a:rPr lang="en-US" b="1" dirty="0" smtClean="0"/>
              <a:t>) </a:t>
            </a:r>
          </a:p>
          <a:p>
            <a:pPr marL="858838" lvl="1" indent="-514350" eaLnBrk="1" hangingPunct="1">
              <a:spcBef>
                <a:spcPts val="1200"/>
              </a:spcBef>
              <a:spcAft>
                <a:spcPts val="0"/>
              </a:spcAft>
              <a:buFont typeface="+mj-lt"/>
              <a:buAutoNum type="arabicPeriod"/>
            </a:pPr>
            <a:r>
              <a:rPr lang="en-US" b="1" dirty="0" smtClean="0"/>
              <a:t>Single Source Impact Analysis </a:t>
            </a:r>
            <a:r>
              <a:rPr lang="en-US" b="1" dirty="0" smtClean="0">
                <a:solidFill>
                  <a:srgbClr val="FF0000"/>
                </a:solidFill>
              </a:rPr>
              <a:t>(SSIA) </a:t>
            </a:r>
            <a:r>
              <a:rPr lang="en-US" b="1" dirty="0" smtClean="0"/>
              <a:t>for PM2.5 &amp; O3</a:t>
            </a:r>
          </a:p>
          <a:p>
            <a:pPr marL="858838" lvl="1" indent="-514350" eaLnBrk="1" hangingPunct="1">
              <a:spcBef>
                <a:spcPts val="1200"/>
              </a:spcBef>
              <a:spcAft>
                <a:spcPts val="0"/>
              </a:spcAft>
              <a:buFont typeface="+mj-lt"/>
              <a:buAutoNum type="arabicPeriod"/>
            </a:pPr>
            <a:r>
              <a:rPr lang="en-US" b="1" dirty="0" smtClean="0"/>
              <a:t>New analytical &amp; supporting tools: </a:t>
            </a:r>
            <a:r>
              <a:rPr lang="en-US" b="1" dirty="0" smtClean="0">
                <a:solidFill>
                  <a:srgbClr val="FF0000"/>
                </a:solidFill>
              </a:rPr>
              <a:t>Model-VAT </a:t>
            </a:r>
            <a:r>
              <a:rPr lang="en-US" b="1" dirty="0" smtClean="0"/>
              <a:t>&amp; </a:t>
            </a:r>
            <a:r>
              <a:rPr lang="en-US" b="1" dirty="0" smtClean="0">
                <a:solidFill>
                  <a:srgbClr val="FF0000"/>
                </a:solidFill>
              </a:rPr>
              <a:t>Data Fusion Tool </a:t>
            </a:r>
            <a:r>
              <a:rPr lang="en-US" b="1" dirty="0" smtClean="0"/>
              <a:t>(under development)</a:t>
            </a:r>
          </a:p>
          <a:p>
            <a:pPr marL="858838" lvl="1" indent="-514350" eaLnBrk="1" hangingPunct="1">
              <a:spcBef>
                <a:spcPts val="1200"/>
              </a:spcBef>
              <a:spcAft>
                <a:spcPts val="0"/>
              </a:spcAft>
              <a:buFont typeface="+mj-lt"/>
              <a:buAutoNum type="arabicPeriod"/>
            </a:pPr>
            <a:r>
              <a:rPr lang="en-US" b="1" dirty="0"/>
              <a:t>Integrated AQ &amp; </a:t>
            </a:r>
            <a:r>
              <a:rPr lang="en-US" b="1" dirty="0" smtClean="0"/>
              <a:t>climate assessment: </a:t>
            </a:r>
            <a:r>
              <a:rPr lang="en-US" b="1" dirty="0" smtClean="0">
                <a:solidFill>
                  <a:srgbClr val="FF0000"/>
                </a:solidFill>
              </a:rPr>
              <a:t>GCAM-</a:t>
            </a:r>
            <a:r>
              <a:rPr lang="en-US" b="1" dirty="0" err="1" smtClean="0">
                <a:solidFill>
                  <a:srgbClr val="FF0000"/>
                </a:solidFill>
              </a:rPr>
              <a:t>ABaCAS</a:t>
            </a:r>
            <a:r>
              <a:rPr lang="en-US" b="1" dirty="0" smtClean="0"/>
              <a:t> (plan for 2016-2017)</a:t>
            </a:r>
            <a:r>
              <a:rPr lang="en-US" b="1" i="1" dirty="0" smtClean="0">
                <a:solidFill>
                  <a:srgbClr val="0000FF"/>
                </a:solidFill>
              </a:rPr>
              <a:t>		</a:t>
            </a:r>
            <a:endParaRPr lang="en-US" sz="2800" b="1" dirty="0" smtClean="0"/>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algn="l"/>
            <a:endParaRPr lang="en-US" sz="2000">
              <a:solidFill>
                <a:srgbClr val="000000"/>
              </a:solidFill>
            </a:endParaRPr>
          </a:p>
        </p:txBody>
      </p:sp>
      <p:sp>
        <p:nvSpPr>
          <p:cNvPr id="20" name="Rectangle 19"/>
          <p:cNvSpPr/>
          <p:nvPr/>
        </p:nvSpPr>
        <p:spPr>
          <a:xfrm>
            <a:off x="0" y="0"/>
            <a:ext cx="9144000" cy="954107"/>
          </a:xfrm>
          <a:prstGeom prst="rect">
            <a:avLst/>
          </a:prstGeom>
          <a:solidFill>
            <a:srgbClr val="FFFFCC"/>
          </a:solidFill>
          <a:ln w="28575">
            <a:solidFill>
              <a:srgbClr val="FF0000"/>
            </a:solidFill>
          </a:ln>
        </p:spPr>
        <p:txBody>
          <a:bodyPr wrap="square">
            <a:spAutoFit/>
          </a:bodyPr>
          <a:lstStyle/>
          <a:p>
            <a:r>
              <a:rPr lang="en-US" sz="2800" b="1" i="1" dirty="0" smtClean="0">
                <a:solidFill>
                  <a:srgbClr val="0000FF"/>
                </a:solidFill>
              </a:rPr>
              <a:t>New &amp; Ongoing Development of </a:t>
            </a:r>
            <a:r>
              <a:rPr lang="en-US" sz="2800" b="1" i="1" dirty="0" err="1" smtClean="0">
                <a:solidFill>
                  <a:srgbClr val="0000FF"/>
                </a:solidFill>
              </a:rPr>
              <a:t>ABaCAS</a:t>
            </a:r>
            <a:r>
              <a:rPr lang="en-US" sz="2800" b="1" i="1" dirty="0" smtClean="0">
                <a:solidFill>
                  <a:srgbClr val="0000FF"/>
                </a:solidFill>
              </a:rPr>
              <a:t> System 	</a:t>
            </a:r>
            <a:r>
              <a:rPr lang="en-US" sz="2800" b="1" i="1" dirty="0" smtClean="0">
                <a:solidFill>
                  <a:prstClr val="black"/>
                </a:solidFill>
              </a:rPr>
              <a:t>(</a:t>
            </a:r>
            <a:r>
              <a:rPr lang="en-US" sz="2800" b="1" i="1" dirty="0" smtClean="0">
                <a:solidFill>
                  <a:prstClr val="black"/>
                </a:solidFill>
              </a:rPr>
              <a:t>2016 </a:t>
            </a:r>
            <a:r>
              <a:rPr lang="en-US" sz="2800" b="1" i="1" dirty="0" smtClean="0">
                <a:solidFill>
                  <a:prstClr val="black"/>
                </a:solidFill>
              </a:rPr>
              <a:t>– </a:t>
            </a:r>
            <a:r>
              <a:rPr lang="en-US" sz="2800" b="1" i="1" dirty="0" smtClean="0">
                <a:solidFill>
                  <a:prstClr val="black"/>
                </a:solidFill>
              </a:rPr>
              <a:t>2017)</a:t>
            </a:r>
            <a:endParaRPr lang="en-US" sz="2800" dirty="0">
              <a:solidFill>
                <a:prstClr val="black"/>
              </a:solidFill>
            </a:endParaRPr>
          </a:p>
        </p:txBody>
      </p:sp>
      <p:grpSp>
        <p:nvGrpSpPr>
          <p:cNvPr id="2" name="Group 1"/>
          <p:cNvGrpSpPr/>
          <p:nvPr/>
        </p:nvGrpSpPr>
        <p:grpSpPr>
          <a:xfrm>
            <a:off x="0" y="5999922"/>
            <a:ext cx="9190383" cy="884582"/>
            <a:chOff x="0" y="5999922"/>
            <a:chExt cx="9190383" cy="884582"/>
          </a:xfrm>
        </p:grpSpPr>
        <p:pic>
          <p:nvPicPr>
            <p:cNvPr id="12" name="Picture 8" descr="epafiles_aara_logo_epaseal"/>
            <p:cNvPicPr>
              <a:picLocks noChangeAspect="1" noChangeArrowheads="1"/>
            </p:cNvPicPr>
            <p:nvPr/>
          </p:nvPicPr>
          <p:blipFill>
            <a:blip r:embed="rId3" cstate="print"/>
            <a:srcRect/>
            <a:stretch>
              <a:fillRect/>
            </a:stretch>
          </p:blipFill>
          <p:spPr bwMode="auto">
            <a:xfrm>
              <a:off x="8214739" y="5999922"/>
              <a:ext cx="975644" cy="884582"/>
            </a:xfrm>
            <a:prstGeom prst="rect">
              <a:avLst/>
            </a:prstGeom>
            <a:noFill/>
            <a:ln w="9525">
              <a:noFill/>
              <a:miter lim="800000"/>
              <a:headEnd/>
              <a:tailEnd/>
            </a:ln>
          </p:spPr>
        </p:pic>
        <p:pic>
          <p:nvPicPr>
            <p:cNvPr id="13" name="图片 1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592222" y="6123568"/>
              <a:ext cx="769978" cy="716654"/>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19"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3567"/>
              <a:ext cx="715595" cy="716657"/>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21" name="Picture 17" descr="ut-wordmark"/>
            <p:cNvPicPr>
              <a:picLocks noChangeAspect="1" noChangeArrowheads="1"/>
            </p:cNvPicPr>
            <p:nvPr/>
          </p:nvPicPr>
          <p:blipFill>
            <a:blip r:embed="rId7" cstate="print"/>
            <a:srcRect/>
            <a:stretch>
              <a:fillRect/>
            </a:stretch>
          </p:blipFill>
          <p:spPr bwMode="auto">
            <a:xfrm>
              <a:off x="4876800" y="6189975"/>
              <a:ext cx="1028641" cy="591824"/>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22" name="Picture 153" descr="E:\u=376110736,955724030&amp;fm=23&amp;gp=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261" t="14997" r="28229" b="42625"/>
            <a:stretch/>
          </p:blipFill>
          <p:spPr bwMode="auto">
            <a:xfrm>
              <a:off x="3200400" y="6123564"/>
              <a:ext cx="784840" cy="7277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UNC chapel hi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4774" y="6123564"/>
              <a:ext cx="749025" cy="749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9358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2086"/>
            <a:ext cx="9144000" cy="707886"/>
          </a:xfrm>
          <a:prstGeom prst="rect">
            <a:avLst/>
          </a:prstGeom>
          <a:solidFill>
            <a:schemeClr val="bg1"/>
          </a:solidFill>
          <a:ln>
            <a:solidFill>
              <a:schemeClr val="bg1"/>
            </a:solidFill>
          </a:ln>
        </p:spPr>
        <p:txBody>
          <a:bodyPr wrap="square">
            <a:spAutoFit/>
          </a:bodyPr>
          <a:lstStyle/>
          <a:p>
            <a:r>
              <a:rPr lang="en-US" altLang="zh-CN" sz="4000" b="1" i="1" dirty="0" smtClean="0">
                <a:solidFill>
                  <a:srgbClr val="FF0000"/>
                </a:solidFill>
                <a:effectLst>
                  <a:glow rad="63500">
                    <a:prstClr val="white">
                      <a:alpha val="40000"/>
                    </a:prstClr>
                  </a:glow>
                </a:effectLst>
                <a:latin typeface="Calibri"/>
              </a:rPr>
              <a:t>“</a:t>
            </a:r>
            <a:r>
              <a:rPr lang="en-US" altLang="zh-CN" sz="4000" b="1" i="1" dirty="0" err="1" smtClean="0">
                <a:solidFill>
                  <a:srgbClr val="FF0000"/>
                </a:solidFill>
                <a:effectLst>
                  <a:glow rad="63500">
                    <a:prstClr val="white">
                      <a:alpha val="40000"/>
                    </a:prstClr>
                  </a:glow>
                </a:effectLst>
                <a:latin typeface="Calibri"/>
              </a:rPr>
              <a:t>ABaCAS</a:t>
            </a:r>
            <a:r>
              <a:rPr lang="en-US" altLang="zh-CN" sz="4000" b="1" i="1" dirty="0" smtClean="0">
                <a:solidFill>
                  <a:srgbClr val="FF0000"/>
                </a:solidFill>
                <a:effectLst>
                  <a:glow rad="63500">
                    <a:prstClr val="white">
                      <a:alpha val="40000"/>
                    </a:prstClr>
                  </a:glow>
                </a:effectLst>
                <a:latin typeface="Calibri"/>
              </a:rPr>
              <a:t>” </a:t>
            </a:r>
            <a:r>
              <a:rPr lang="en-US" sz="4000" b="1" i="1" dirty="0" smtClean="0">
                <a:solidFill>
                  <a:srgbClr val="FF0000"/>
                </a:solidFill>
                <a:effectLst>
                  <a:glow rad="63500">
                    <a:prstClr val="white">
                      <a:alpha val="40000"/>
                    </a:prstClr>
                  </a:glow>
                </a:effectLst>
                <a:latin typeface="Calibri"/>
              </a:rPr>
              <a:t>Website </a:t>
            </a:r>
            <a:r>
              <a:rPr lang="en-US" sz="4000" b="1" i="1" u="sng" dirty="0" smtClean="0">
                <a:solidFill>
                  <a:srgbClr val="0000FF"/>
                </a:solidFill>
                <a:effectLst>
                  <a:glow rad="63500">
                    <a:prstClr val="white">
                      <a:alpha val="40000"/>
                    </a:prstClr>
                  </a:glow>
                </a:effectLst>
                <a:latin typeface="Calibri"/>
              </a:rPr>
              <a:t>(www.abacas-dss.com)</a:t>
            </a:r>
            <a:endParaRPr lang="en-US" sz="4000" u="sng"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21</a:t>
            </a:fld>
            <a:endParaRPr lang="zh-CN" altLang="en-US">
              <a:solidFill>
                <a:prstClr val="black">
                  <a:tint val="75000"/>
                </a:prstClr>
              </a:solidFill>
            </a:endParaRPr>
          </a:p>
        </p:txBody>
      </p:sp>
      <p:pic>
        <p:nvPicPr>
          <p:cNvPr id="6" name="Picture 5"/>
          <p:cNvPicPr>
            <a:picLocks noChangeAspect="1"/>
          </p:cNvPicPr>
          <p:nvPr/>
        </p:nvPicPr>
        <p:blipFill>
          <a:blip r:embed="rId2" cstate="print"/>
          <a:stretch>
            <a:fillRect/>
          </a:stretch>
        </p:blipFill>
        <p:spPr>
          <a:xfrm>
            <a:off x="1" y="696686"/>
            <a:ext cx="9143999" cy="6747831"/>
          </a:xfrm>
          <a:prstGeom prst="rect">
            <a:avLst/>
          </a:prstGeom>
        </p:spPr>
      </p:pic>
      <p:sp>
        <p:nvSpPr>
          <p:cNvPr id="18" name="Rounded Rectangle 17"/>
          <p:cNvSpPr/>
          <p:nvPr/>
        </p:nvSpPr>
        <p:spPr>
          <a:xfrm flipV="1">
            <a:off x="304800" y="2895600"/>
            <a:ext cx="870708" cy="3466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17261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0609" name="Picture 1"/>
          <p:cNvPicPr>
            <a:picLocks noChangeAspect="1" noChangeArrowheads="1"/>
          </p:cNvPicPr>
          <p:nvPr/>
        </p:nvPicPr>
        <p:blipFill>
          <a:blip r:embed="rId2" cstate="print"/>
          <a:srcRect l="23588" t="12714" r="24718"/>
          <a:stretch>
            <a:fillRect/>
          </a:stretch>
        </p:blipFill>
        <p:spPr bwMode="auto">
          <a:xfrm>
            <a:off x="304800" y="717427"/>
            <a:ext cx="8458200" cy="6140573"/>
          </a:xfrm>
          <a:prstGeom prst="rect">
            <a:avLst/>
          </a:prstGeom>
          <a:noFill/>
          <a:ln w="9525">
            <a:noFill/>
            <a:miter lim="800000"/>
            <a:headEnd/>
            <a:tailEnd/>
          </a:ln>
        </p:spPr>
      </p:pic>
      <p:sp>
        <p:nvSpPr>
          <p:cNvPr id="4" name="Rectangle 3"/>
          <p:cNvSpPr/>
          <p:nvPr/>
        </p:nvSpPr>
        <p:spPr>
          <a:xfrm>
            <a:off x="1" y="-18456"/>
            <a:ext cx="9144000" cy="707886"/>
          </a:xfrm>
          <a:prstGeom prst="rect">
            <a:avLst/>
          </a:prstGeom>
          <a:solidFill>
            <a:schemeClr val="bg1"/>
          </a:solidFill>
          <a:ln>
            <a:solidFill>
              <a:schemeClr val="bg1"/>
            </a:solidFill>
          </a:ln>
        </p:spPr>
        <p:txBody>
          <a:bodyPr wrap="square">
            <a:spAutoFit/>
          </a:bodyPr>
          <a:lstStyle/>
          <a:p>
            <a:r>
              <a:rPr lang="en-US" altLang="zh-CN" sz="4000" b="1" i="1" dirty="0" smtClean="0">
                <a:solidFill>
                  <a:srgbClr val="FF0000"/>
                </a:solidFill>
                <a:effectLst>
                  <a:glow rad="63500">
                    <a:prstClr val="white">
                      <a:alpha val="40000"/>
                    </a:prstClr>
                  </a:glow>
                </a:effectLst>
                <a:latin typeface="Calibri"/>
              </a:rPr>
              <a:t>“</a:t>
            </a:r>
            <a:r>
              <a:rPr lang="en-US" altLang="zh-CN" sz="4000" b="1" i="1" dirty="0" err="1" smtClean="0">
                <a:solidFill>
                  <a:srgbClr val="FF0000"/>
                </a:solidFill>
                <a:effectLst>
                  <a:glow rad="63500">
                    <a:prstClr val="white">
                      <a:alpha val="40000"/>
                    </a:prstClr>
                  </a:glow>
                </a:effectLst>
                <a:latin typeface="Calibri"/>
              </a:rPr>
              <a:t>ABaCAS</a:t>
            </a:r>
            <a:r>
              <a:rPr lang="en-US" altLang="zh-CN" sz="4000" b="1" i="1" dirty="0" smtClean="0">
                <a:solidFill>
                  <a:srgbClr val="FF0000"/>
                </a:solidFill>
                <a:effectLst>
                  <a:glow rad="63500">
                    <a:prstClr val="white">
                      <a:alpha val="40000"/>
                    </a:prstClr>
                  </a:glow>
                </a:effectLst>
                <a:latin typeface="Calibri"/>
              </a:rPr>
              <a:t> </a:t>
            </a:r>
            <a:r>
              <a:rPr lang="en-US" sz="4000" b="1" i="1" dirty="0" smtClean="0">
                <a:solidFill>
                  <a:srgbClr val="FF0000"/>
                </a:solidFill>
                <a:effectLst>
                  <a:glow rad="63500">
                    <a:prstClr val="white">
                      <a:alpha val="40000"/>
                    </a:prstClr>
                  </a:glow>
                </a:effectLst>
                <a:latin typeface="Calibri"/>
              </a:rPr>
              <a:t>System” &amp; Tools: </a:t>
            </a:r>
            <a:r>
              <a:rPr lang="en-US" sz="4000" b="1" i="1" dirty="0" smtClean="0">
                <a:solidFill>
                  <a:srgbClr val="0000FF"/>
                </a:solidFill>
                <a:effectLst>
                  <a:glow rad="63500">
                    <a:prstClr val="white">
                      <a:alpha val="40000"/>
                    </a:prstClr>
                  </a:glow>
                </a:effectLst>
                <a:latin typeface="Calibri"/>
              </a:rPr>
              <a:t>Overview &amp;UG</a:t>
            </a:r>
            <a:endParaRPr lang="en-US" sz="40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22</a:t>
            </a:fld>
            <a:endParaRPr lang="zh-CN" altLang="en-US">
              <a:solidFill>
                <a:prstClr val="black">
                  <a:tint val="75000"/>
                </a:prstClr>
              </a:solidFill>
            </a:endParaRPr>
          </a:p>
        </p:txBody>
      </p:sp>
      <p:sp>
        <p:nvSpPr>
          <p:cNvPr id="18" name="Rounded Rectangle 17"/>
          <p:cNvSpPr/>
          <p:nvPr/>
        </p:nvSpPr>
        <p:spPr>
          <a:xfrm flipV="1">
            <a:off x="1295400" y="1524000"/>
            <a:ext cx="12192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8" name="Rounded Rectangle 7"/>
          <p:cNvSpPr/>
          <p:nvPr/>
        </p:nvSpPr>
        <p:spPr>
          <a:xfrm flipV="1">
            <a:off x="381000" y="1981200"/>
            <a:ext cx="2057400" cy="1828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9" name="Rounded Rectangle 8"/>
          <p:cNvSpPr/>
          <p:nvPr/>
        </p:nvSpPr>
        <p:spPr>
          <a:xfrm flipV="1">
            <a:off x="381000" y="3962400"/>
            <a:ext cx="2057400" cy="1828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55946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7956" name="Picture 4"/>
          <p:cNvPicPr>
            <a:picLocks noChangeAspect="1" noChangeArrowheads="1"/>
          </p:cNvPicPr>
          <p:nvPr/>
        </p:nvPicPr>
        <p:blipFill>
          <a:blip r:embed="rId2" cstate="print"/>
          <a:srcRect/>
          <a:stretch>
            <a:fillRect/>
          </a:stretch>
        </p:blipFill>
        <p:spPr bwMode="auto">
          <a:xfrm>
            <a:off x="152400" y="743762"/>
            <a:ext cx="8839200" cy="6114238"/>
          </a:xfrm>
          <a:prstGeom prst="rect">
            <a:avLst/>
          </a:prstGeom>
          <a:noFill/>
          <a:ln w="9525">
            <a:noFill/>
            <a:miter lim="800000"/>
            <a:headEnd/>
            <a:tailEnd/>
          </a:ln>
        </p:spPr>
      </p:pic>
      <p:sp>
        <p:nvSpPr>
          <p:cNvPr id="4" name="Rectangle 3"/>
          <p:cNvSpPr/>
          <p:nvPr/>
        </p:nvSpPr>
        <p:spPr>
          <a:xfrm>
            <a:off x="-152400" y="0"/>
            <a:ext cx="9372599" cy="646331"/>
          </a:xfrm>
          <a:prstGeom prst="rect">
            <a:avLst/>
          </a:prstGeom>
          <a:solidFill>
            <a:schemeClr val="bg1"/>
          </a:solidFill>
          <a:ln>
            <a:solidFill>
              <a:schemeClr val="bg1"/>
            </a:solidFill>
          </a:ln>
        </p:spPr>
        <p:txBody>
          <a:bodyPr wrap="square">
            <a:spAutoFit/>
          </a:bodyPr>
          <a:lstStyle/>
          <a:p>
            <a:r>
              <a:rPr lang="en-US" altLang="zh-CN" sz="3600" b="1" i="1" dirty="0" smtClean="0">
                <a:solidFill>
                  <a:srgbClr val="FF0000"/>
                </a:solidFill>
                <a:effectLst>
                  <a:glow rad="63500">
                    <a:prstClr val="white">
                      <a:alpha val="40000"/>
                    </a:prstClr>
                  </a:glow>
                </a:effectLst>
                <a:latin typeface="Calibri"/>
              </a:rPr>
              <a:t>“</a:t>
            </a:r>
            <a:r>
              <a:rPr lang="en-US" altLang="zh-CN" sz="3600" b="1" i="1" dirty="0" err="1" smtClean="0">
                <a:solidFill>
                  <a:srgbClr val="FF0000"/>
                </a:solidFill>
                <a:effectLst>
                  <a:glow rad="63500">
                    <a:prstClr val="white">
                      <a:alpha val="40000"/>
                    </a:prstClr>
                  </a:glow>
                </a:effectLst>
                <a:latin typeface="Calibri"/>
              </a:rPr>
              <a:t>ABaCAS</a:t>
            </a:r>
            <a:r>
              <a:rPr lang="en-US" altLang="zh-CN" sz="3600" b="1" i="1" dirty="0" smtClean="0">
                <a:solidFill>
                  <a:srgbClr val="FF0000"/>
                </a:solidFill>
                <a:effectLst>
                  <a:glow rad="63500">
                    <a:prstClr val="white">
                      <a:alpha val="40000"/>
                    </a:prstClr>
                  </a:glow>
                </a:effectLst>
                <a:latin typeface="Calibri"/>
              </a:rPr>
              <a:t>”:  Online User Manuals</a:t>
            </a:r>
            <a:endParaRPr lang="en-US" sz="36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23</a:t>
            </a:fld>
            <a:endParaRPr lang="zh-CN" altLang="en-US">
              <a:solidFill>
                <a:prstClr val="black">
                  <a:tint val="75000"/>
                </a:prstClr>
              </a:solidFill>
            </a:endParaRPr>
          </a:p>
        </p:txBody>
      </p:sp>
      <p:sp>
        <p:nvSpPr>
          <p:cNvPr id="18" name="Rounded Rectangle 17"/>
          <p:cNvSpPr/>
          <p:nvPr/>
        </p:nvSpPr>
        <p:spPr>
          <a:xfrm flipV="1">
            <a:off x="152400" y="2285996"/>
            <a:ext cx="1981200" cy="3810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1917955" name="Picture 3"/>
          <p:cNvPicPr>
            <a:picLocks noChangeAspect="1" noChangeArrowheads="1"/>
          </p:cNvPicPr>
          <p:nvPr/>
        </p:nvPicPr>
        <p:blipFill>
          <a:blip r:embed="rId3" cstate="print"/>
          <a:srcRect/>
          <a:stretch>
            <a:fillRect/>
          </a:stretch>
        </p:blipFill>
        <p:spPr bwMode="auto">
          <a:xfrm>
            <a:off x="2133600" y="1524000"/>
            <a:ext cx="6861699" cy="5334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02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17955"/>
                                        </p:tgtEl>
                                        <p:attrNameLst>
                                          <p:attrName>style.visibility</p:attrName>
                                        </p:attrNameLst>
                                      </p:cBhvr>
                                      <p:to>
                                        <p:strVal val="visible"/>
                                      </p:to>
                                    </p:set>
                                    <p:animEffect transition="in" filter="blinds(horizontal)">
                                      <p:cBhvr>
                                        <p:cTn id="17" dur="500"/>
                                        <p:tgtEl>
                                          <p:spTgt spid="1917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6330"/>
            <a:ext cx="9144000" cy="6211669"/>
          </a:xfrm>
          <a:prstGeom prst="rect">
            <a:avLst/>
          </a:prstGeom>
        </p:spPr>
      </p:pic>
      <p:sp>
        <p:nvSpPr>
          <p:cNvPr id="4" name="Rectangle 3"/>
          <p:cNvSpPr/>
          <p:nvPr/>
        </p:nvSpPr>
        <p:spPr>
          <a:xfrm>
            <a:off x="-152400" y="0"/>
            <a:ext cx="9372599" cy="646331"/>
          </a:xfrm>
          <a:prstGeom prst="rect">
            <a:avLst/>
          </a:prstGeom>
          <a:solidFill>
            <a:schemeClr val="bg1"/>
          </a:solidFill>
          <a:ln>
            <a:solidFill>
              <a:schemeClr val="bg1"/>
            </a:solidFill>
          </a:ln>
        </p:spPr>
        <p:txBody>
          <a:bodyPr wrap="square">
            <a:spAutoFit/>
          </a:bodyPr>
          <a:lstStyle/>
          <a:p>
            <a:r>
              <a:rPr lang="en-US" altLang="zh-CN" sz="3600" b="1" i="1" dirty="0" smtClean="0">
                <a:solidFill>
                  <a:srgbClr val="FF0000"/>
                </a:solidFill>
                <a:effectLst>
                  <a:glow rad="63500">
                    <a:prstClr val="white">
                      <a:alpha val="40000"/>
                    </a:prstClr>
                  </a:glow>
                </a:effectLst>
                <a:latin typeface="Calibri"/>
              </a:rPr>
              <a:t>“</a:t>
            </a:r>
            <a:r>
              <a:rPr lang="en-US" altLang="zh-CN" sz="3600" b="1" i="1" dirty="0" err="1" smtClean="0">
                <a:solidFill>
                  <a:srgbClr val="FF0000"/>
                </a:solidFill>
                <a:effectLst>
                  <a:glow rad="63500">
                    <a:prstClr val="white">
                      <a:alpha val="40000"/>
                    </a:prstClr>
                  </a:glow>
                </a:effectLst>
                <a:latin typeface="Calibri"/>
              </a:rPr>
              <a:t>ABaCAS</a:t>
            </a:r>
            <a:r>
              <a:rPr lang="en-US" altLang="zh-CN" sz="3600" b="1" i="1" dirty="0" smtClean="0">
                <a:solidFill>
                  <a:srgbClr val="FF0000"/>
                </a:solidFill>
                <a:effectLst>
                  <a:glow rad="63500">
                    <a:prstClr val="white">
                      <a:alpha val="40000"/>
                    </a:prstClr>
                  </a:glow>
                </a:effectLst>
                <a:latin typeface="Calibri"/>
              </a:rPr>
              <a:t> </a:t>
            </a:r>
            <a:r>
              <a:rPr lang="en-US" sz="3600" b="1" i="1" dirty="0" smtClean="0">
                <a:solidFill>
                  <a:srgbClr val="FF0000"/>
                </a:solidFill>
                <a:effectLst>
                  <a:glow rad="63500">
                    <a:prstClr val="white">
                      <a:alpha val="40000"/>
                    </a:prstClr>
                  </a:glow>
                </a:effectLst>
                <a:latin typeface="Calibri"/>
              </a:rPr>
              <a:t>Download”: </a:t>
            </a:r>
            <a:r>
              <a:rPr lang="en-US" sz="3600" b="1" i="1" dirty="0" smtClean="0">
                <a:solidFill>
                  <a:srgbClr val="0000FF"/>
                </a:solidFill>
                <a:effectLst>
                  <a:glow rad="63500">
                    <a:prstClr val="white">
                      <a:alpha val="40000"/>
                    </a:prstClr>
                  </a:glow>
                </a:effectLst>
                <a:latin typeface="Calibri"/>
              </a:rPr>
              <a:t>System Package (free)</a:t>
            </a:r>
            <a:endParaRPr lang="en-US" sz="36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24</a:t>
            </a:fld>
            <a:endParaRPr lang="zh-CN" altLang="en-US">
              <a:solidFill>
                <a:prstClr val="black">
                  <a:tint val="75000"/>
                </a:prstClr>
              </a:solidFill>
            </a:endParaRPr>
          </a:p>
        </p:txBody>
      </p:sp>
      <p:sp>
        <p:nvSpPr>
          <p:cNvPr id="18" name="Rounded Rectangle 17"/>
          <p:cNvSpPr/>
          <p:nvPr/>
        </p:nvSpPr>
        <p:spPr>
          <a:xfrm flipV="1">
            <a:off x="4038600" y="1993557"/>
            <a:ext cx="15240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31825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2086"/>
            <a:ext cx="9144000" cy="707886"/>
          </a:xfrm>
          <a:prstGeom prst="rect">
            <a:avLst/>
          </a:prstGeom>
          <a:solidFill>
            <a:schemeClr val="bg1"/>
          </a:solidFill>
          <a:ln>
            <a:solidFill>
              <a:schemeClr val="bg1"/>
            </a:solidFill>
          </a:ln>
        </p:spPr>
        <p:txBody>
          <a:bodyPr wrap="square">
            <a:spAutoFit/>
          </a:bodyPr>
          <a:lstStyle/>
          <a:p>
            <a:r>
              <a:rPr lang="en-US" altLang="zh-CN" sz="4000" b="1" i="1" dirty="0" smtClean="0">
                <a:solidFill>
                  <a:srgbClr val="FF0000"/>
                </a:solidFill>
                <a:effectLst>
                  <a:glow rad="63500">
                    <a:prstClr val="white">
                      <a:alpha val="40000"/>
                    </a:prstClr>
                  </a:glow>
                </a:effectLst>
                <a:latin typeface="Calibri"/>
              </a:rPr>
              <a:t>“</a:t>
            </a:r>
            <a:r>
              <a:rPr lang="en-US" altLang="zh-CN" sz="4000" b="1" i="1" dirty="0" err="1" smtClean="0">
                <a:solidFill>
                  <a:srgbClr val="FF0000"/>
                </a:solidFill>
                <a:effectLst>
                  <a:glow rad="63500">
                    <a:prstClr val="white">
                      <a:alpha val="40000"/>
                    </a:prstClr>
                  </a:glow>
                </a:effectLst>
                <a:latin typeface="Calibri"/>
              </a:rPr>
              <a:t>ABaCAS</a:t>
            </a:r>
            <a:r>
              <a:rPr lang="en-US" altLang="zh-CN" sz="4000" b="1" i="1" dirty="0" smtClean="0">
                <a:solidFill>
                  <a:srgbClr val="FF0000"/>
                </a:solidFill>
                <a:effectLst>
                  <a:glow rad="63500">
                    <a:prstClr val="white">
                      <a:alpha val="40000"/>
                    </a:prstClr>
                  </a:glow>
                </a:effectLst>
                <a:latin typeface="Calibri"/>
              </a:rPr>
              <a:t>” </a:t>
            </a:r>
            <a:r>
              <a:rPr lang="en-US" sz="4000" b="1" i="1" dirty="0" smtClean="0">
                <a:solidFill>
                  <a:srgbClr val="FF0000"/>
                </a:solidFill>
                <a:effectLst>
                  <a:glow rad="63500">
                    <a:prstClr val="white">
                      <a:alpha val="40000"/>
                    </a:prstClr>
                  </a:glow>
                </a:effectLst>
                <a:latin typeface="Calibri"/>
              </a:rPr>
              <a:t>Conferences/Workshops</a:t>
            </a:r>
            <a:endParaRPr lang="en-US" sz="4000" u="sng"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25</a:t>
            </a:fld>
            <a:endParaRPr lang="zh-CN" altLang="en-US">
              <a:solidFill>
                <a:prstClr val="black">
                  <a:tint val="75000"/>
                </a:prstClr>
              </a:solidFill>
            </a:endParaRPr>
          </a:p>
        </p:txBody>
      </p:sp>
      <p:pic>
        <p:nvPicPr>
          <p:cNvPr id="2" name="Picture 1"/>
          <p:cNvPicPr>
            <a:picLocks noChangeAspect="1"/>
          </p:cNvPicPr>
          <p:nvPr/>
        </p:nvPicPr>
        <p:blipFill>
          <a:blip r:embed="rId2" cstate="print"/>
          <a:stretch>
            <a:fillRect/>
          </a:stretch>
        </p:blipFill>
        <p:spPr>
          <a:xfrm>
            <a:off x="0" y="691243"/>
            <a:ext cx="9144000" cy="6166757"/>
          </a:xfrm>
          <a:prstGeom prst="rect">
            <a:avLst/>
          </a:prstGeom>
        </p:spPr>
      </p:pic>
      <p:sp>
        <p:nvSpPr>
          <p:cNvPr id="5" name="Rounded Rectangle 4"/>
          <p:cNvSpPr/>
          <p:nvPr/>
        </p:nvSpPr>
        <p:spPr>
          <a:xfrm flipV="1">
            <a:off x="2362200" y="1219199"/>
            <a:ext cx="17526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24004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3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213064"/>
            <a:ext cx="9067800" cy="5111536"/>
          </a:xfrm>
          <a:prstGeom prst="rect">
            <a:avLst/>
          </a:prstGeom>
        </p:spPr>
      </p:pic>
      <p:sp>
        <p:nvSpPr>
          <p:cNvPr id="12" name="Rectangle 11"/>
          <p:cNvSpPr/>
          <p:nvPr/>
        </p:nvSpPr>
        <p:spPr>
          <a:xfrm>
            <a:off x="0" y="0"/>
            <a:ext cx="9144000" cy="1200329"/>
          </a:xfrm>
          <a:prstGeom prst="rect">
            <a:avLst/>
          </a:prstGeom>
        </p:spPr>
        <p:txBody>
          <a:bodyPr wrap="square">
            <a:spAutoFit/>
          </a:bodyPr>
          <a:lstStyle/>
          <a:p>
            <a:r>
              <a:rPr lang="en-US" sz="4400" b="1" dirty="0" smtClean="0">
                <a:solidFill>
                  <a:srgbClr val="FF0000"/>
                </a:solidFill>
                <a:latin typeface="Arial" pitchFamily="34" charset="0"/>
              </a:rPr>
              <a:t>Model-VAT:  </a:t>
            </a:r>
          </a:p>
          <a:p>
            <a:r>
              <a:rPr lang="en-US" sz="2800" b="1" u="sng" dirty="0" smtClean="0">
                <a:solidFill>
                  <a:srgbClr val="0000FF"/>
                </a:solidFill>
                <a:latin typeface="Arial" pitchFamily="34" charset="0"/>
              </a:rPr>
              <a:t>Multi-Scale</a:t>
            </a:r>
            <a:r>
              <a:rPr lang="en-US" sz="2800" b="1" dirty="0" smtClean="0">
                <a:solidFill>
                  <a:srgbClr val="0000FF"/>
                </a:solidFill>
                <a:latin typeface="Arial" pitchFamily="34" charset="0"/>
              </a:rPr>
              <a:t> Model Visualization &amp; Analysis Tool</a:t>
            </a:r>
            <a:endParaRPr lang="en-US" sz="3200" dirty="0">
              <a:solidFill>
                <a:srgbClr val="0000FF"/>
              </a:solidFill>
              <a:latin typeface="Arial" pitchFamily="34" charset="0"/>
            </a:endParaRPr>
          </a:p>
        </p:txBody>
      </p:sp>
      <p:sp>
        <p:nvSpPr>
          <p:cNvPr id="7" name="TextBox 6"/>
          <p:cNvSpPr txBox="1"/>
          <p:nvPr/>
        </p:nvSpPr>
        <p:spPr>
          <a:xfrm>
            <a:off x="5334000" y="4859314"/>
            <a:ext cx="1486176" cy="523220"/>
          </a:xfrm>
          <a:prstGeom prst="rect">
            <a:avLst/>
          </a:prstGeom>
          <a:noFill/>
        </p:spPr>
        <p:txBody>
          <a:bodyPr wrap="none" rtlCol="0">
            <a:spAutoFit/>
          </a:bodyPr>
          <a:lstStyle/>
          <a:p>
            <a:pPr algn="l" fontAlgn="auto">
              <a:spcBef>
                <a:spcPts val="0"/>
              </a:spcBef>
              <a:spcAft>
                <a:spcPts val="0"/>
              </a:spcAft>
            </a:pPr>
            <a:r>
              <a:rPr lang="en-US" sz="2800" b="1" dirty="0" smtClean="0">
                <a:solidFill>
                  <a:srgbClr val="0000FF"/>
                </a:solidFill>
                <a:latin typeface="Calibri"/>
              </a:rPr>
              <a:t>H-CMAQ</a:t>
            </a:r>
            <a:endParaRPr lang="en-US" sz="2800" b="1" dirty="0">
              <a:solidFill>
                <a:srgbClr val="0000FF"/>
              </a:solidFill>
              <a:latin typeface="Calibri"/>
            </a:endParaRPr>
          </a:p>
        </p:txBody>
      </p:sp>
      <p:sp>
        <p:nvSpPr>
          <p:cNvPr id="8" name="TextBox 7"/>
          <p:cNvSpPr txBox="1"/>
          <p:nvPr/>
        </p:nvSpPr>
        <p:spPr>
          <a:xfrm>
            <a:off x="7104121" y="4340718"/>
            <a:ext cx="1963679" cy="523220"/>
          </a:xfrm>
          <a:prstGeom prst="rect">
            <a:avLst/>
          </a:prstGeom>
          <a:noFill/>
        </p:spPr>
        <p:txBody>
          <a:bodyPr wrap="none" rtlCol="0">
            <a:spAutoFit/>
          </a:bodyPr>
          <a:lstStyle/>
          <a:p>
            <a:pPr algn="l" fontAlgn="auto">
              <a:spcBef>
                <a:spcPts val="0"/>
              </a:spcBef>
              <a:spcAft>
                <a:spcPts val="0"/>
              </a:spcAft>
            </a:pPr>
            <a:r>
              <a:rPr lang="en-US" sz="2800" b="1" dirty="0" smtClean="0">
                <a:solidFill>
                  <a:prstClr val="black"/>
                </a:solidFill>
                <a:latin typeface="Calibri"/>
              </a:rPr>
              <a:t>GOES-Chem</a:t>
            </a:r>
            <a:endParaRPr lang="en-US" sz="2800" b="1" dirty="0">
              <a:solidFill>
                <a:prstClr val="black"/>
              </a:solidFill>
              <a:latin typeface="Calibri"/>
            </a:endParaRPr>
          </a:p>
        </p:txBody>
      </p:sp>
      <p:sp>
        <p:nvSpPr>
          <p:cNvPr id="9" name="Rectangle 8"/>
          <p:cNvSpPr/>
          <p:nvPr/>
        </p:nvSpPr>
        <p:spPr>
          <a:xfrm>
            <a:off x="208333" y="6412468"/>
            <a:ext cx="8757847" cy="400110"/>
          </a:xfrm>
          <a:prstGeom prst="rect">
            <a:avLst/>
          </a:prstGeom>
        </p:spPr>
        <p:txBody>
          <a:bodyPr wrap="none">
            <a:spAutoFit/>
          </a:bodyPr>
          <a:lstStyle/>
          <a:p>
            <a:r>
              <a:rPr lang="en-US" sz="2000" b="1" dirty="0" smtClean="0">
                <a:solidFill>
                  <a:srgbClr val="002060"/>
                </a:solidFill>
                <a:latin typeface="Arial" pitchFamily="34" charset="0"/>
              </a:rPr>
              <a:t>User-Friendly V/A &amp; </a:t>
            </a:r>
            <a:r>
              <a:rPr lang="en-US" sz="2000" b="1" dirty="0" err="1" smtClean="0">
                <a:solidFill>
                  <a:srgbClr val="002060"/>
                </a:solidFill>
                <a:latin typeface="Arial" pitchFamily="34" charset="0"/>
              </a:rPr>
              <a:t>Eval</a:t>
            </a:r>
            <a:r>
              <a:rPr lang="en-US" sz="2000" b="1" dirty="0" smtClean="0">
                <a:solidFill>
                  <a:srgbClr val="002060"/>
                </a:solidFill>
                <a:latin typeface="Arial" pitchFamily="34" charset="0"/>
              </a:rPr>
              <a:t>. </a:t>
            </a:r>
            <a:r>
              <a:rPr lang="en-US" sz="2000" b="1" dirty="0" smtClean="0">
                <a:solidFill>
                  <a:srgbClr val="002060"/>
                </a:solidFill>
                <a:latin typeface="Arial" pitchFamily="34" charset="0"/>
              </a:rPr>
              <a:t>Tool for Photochemical &amp; Dispersion Models</a:t>
            </a:r>
            <a:endParaRPr lang="en-US" sz="2000" dirty="0">
              <a:solidFill>
                <a:srgbClr val="002060"/>
              </a:solidFill>
            </a:endParaRPr>
          </a:p>
        </p:txBody>
      </p:sp>
      <p:sp>
        <p:nvSpPr>
          <p:cNvPr id="10" name="TextBox 9"/>
          <p:cNvSpPr txBox="1"/>
          <p:nvPr/>
        </p:nvSpPr>
        <p:spPr>
          <a:xfrm>
            <a:off x="3581400" y="4616111"/>
            <a:ext cx="1149545" cy="523220"/>
          </a:xfrm>
          <a:prstGeom prst="rect">
            <a:avLst/>
          </a:prstGeom>
          <a:noFill/>
        </p:spPr>
        <p:txBody>
          <a:bodyPr wrap="none" rtlCol="0">
            <a:spAutoFit/>
          </a:bodyPr>
          <a:lstStyle/>
          <a:p>
            <a:pPr fontAlgn="auto">
              <a:spcBef>
                <a:spcPts val="0"/>
              </a:spcBef>
              <a:spcAft>
                <a:spcPts val="0"/>
              </a:spcAft>
            </a:pPr>
            <a:r>
              <a:rPr lang="en-US" sz="2800" b="1" dirty="0" smtClean="0">
                <a:solidFill>
                  <a:srgbClr val="FF0000"/>
                </a:solidFill>
                <a:latin typeface="Calibri"/>
              </a:rPr>
              <a:t>CMAQ</a:t>
            </a:r>
          </a:p>
        </p:txBody>
      </p:sp>
      <p:sp>
        <p:nvSpPr>
          <p:cNvPr id="11" name="TextBox 10"/>
          <p:cNvSpPr txBox="1"/>
          <p:nvPr/>
        </p:nvSpPr>
        <p:spPr>
          <a:xfrm>
            <a:off x="3660025" y="5283368"/>
            <a:ext cx="5179175" cy="830997"/>
          </a:xfrm>
          <a:prstGeom prst="rect">
            <a:avLst/>
          </a:prstGeom>
          <a:solidFill>
            <a:schemeClr val="bg1"/>
          </a:solidFill>
        </p:spPr>
        <p:txBody>
          <a:bodyPr wrap="none" rtlCol="0">
            <a:spAutoFit/>
          </a:bodyPr>
          <a:lstStyle/>
          <a:p>
            <a:pPr fontAlgn="auto">
              <a:spcBef>
                <a:spcPts val="0"/>
              </a:spcBef>
              <a:spcAft>
                <a:spcPts val="0"/>
              </a:spcAft>
            </a:pPr>
            <a:r>
              <a:rPr lang="en-US" sz="2400" b="1" dirty="0" smtClean="0">
                <a:solidFill>
                  <a:srgbClr val="7030A0"/>
                </a:solidFill>
                <a:latin typeface="Calibri"/>
              </a:rPr>
              <a:t>(SCICHEM, AERMOD, </a:t>
            </a:r>
            <a:r>
              <a:rPr lang="en-US" sz="2400" b="1" dirty="0" err="1" smtClean="0">
                <a:solidFill>
                  <a:srgbClr val="7030A0"/>
                </a:solidFill>
                <a:latin typeface="Calibri"/>
              </a:rPr>
              <a:t>CAMx</a:t>
            </a:r>
            <a:r>
              <a:rPr lang="en-US" sz="2400" b="1" dirty="0" smtClean="0">
                <a:solidFill>
                  <a:srgbClr val="7030A0"/>
                </a:solidFill>
                <a:latin typeface="Calibri"/>
              </a:rPr>
              <a:t>, </a:t>
            </a:r>
            <a:endParaRPr lang="en-US" sz="2400" b="1" dirty="0" smtClean="0">
              <a:solidFill>
                <a:srgbClr val="7030A0"/>
              </a:solidFill>
              <a:latin typeface="Calibri"/>
            </a:endParaRPr>
          </a:p>
          <a:p>
            <a:pPr fontAlgn="auto">
              <a:spcBef>
                <a:spcPts val="0"/>
              </a:spcBef>
              <a:spcAft>
                <a:spcPts val="0"/>
              </a:spcAft>
            </a:pPr>
            <a:r>
              <a:rPr lang="en-US" sz="2400" b="1" u="sng" dirty="0" smtClean="0">
                <a:solidFill>
                  <a:srgbClr val="7030A0"/>
                </a:solidFill>
                <a:latin typeface="Calibri"/>
              </a:rPr>
              <a:t>Combined</a:t>
            </a:r>
            <a:r>
              <a:rPr lang="en-US" sz="2400" b="1" dirty="0" smtClean="0">
                <a:solidFill>
                  <a:srgbClr val="7030A0"/>
                </a:solidFill>
                <a:latin typeface="Calibri"/>
              </a:rPr>
              <a:t> </a:t>
            </a:r>
            <a:r>
              <a:rPr lang="en-US" sz="2400" b="1" dirty="0" smtClean="0">
                <a:solidFill>
                  <a:srgbClr val="7030A0"/>
                </a:solidFill>
                <a:latin typeface="Calibri"/>
              </a:rPr>
              <a:t>CMAQ/AERMOD </a:t>
            </a:r>
            <a:r>
              <a:rPr lang="en-US" sz="2400" b="1" dirty="0" smtClean="0">
                <a:solidFill>
                  <a:srgbClr val="7030A0"/>
                </a:solidFill>
                <a:latin typeface="Calibri"/>
              </a:rPr>
              <a:t>underway)</a:t>
            </a:r>
            <a:endParaRPr lang="en-US" sz="2400" b="1" dirty="0">
              <a:solidFill>
                <a:srgbClr val="7030A0"/>
              </a:solidFill>
              <a:latin typeface="Calibri"/>
            </a:endParaRPr>
          </a:p>
        </p:txBody>
      </p:sp>
      <p:grpSp>
        <p:nvGrpSpPr>
          <p:cNvPr id="13" name="组合 6"/>
          <p:cNvGrpSpPr/>
          <p:nvPr/>
        </p:nvGrpSpPr>
        <p:grpSpPr>
          <a:xfrm>
            <a:off x="3449957" y="3699612"/>
            <a:ext cx="5541643" cy="1595503"/>
            <a:chOff x="1096512" y="1214890"/>
            <a:chExt cx="9600743" cy="5095875"/>
          </a:xfrm>
        </p:grpSpPr>
        <p:pic>
          <p:nvPicPr>
            <p:cNvPr id="14" name="图片 1"/>
            <p:cNvPicPr>
              <a:picLocks noChangeAspect="1"/>
            </p:cNvPicPr>
            <p:nvPr/>
          </p:nvPicPr>
          <p:blipFill>
            <a:blip r:embed="rId3"/>
            <a:stretch>
              <a:fillRect/>
            </a:stretch>
          </p:blipFill>
          <p:spPr>
            <a:xfrm>
              <a:off x="1096512" y="1214890"/>
              <a:ext cx="4848225" cy="5095875"/>
            </a:xfrm>
            <a:prstGeom prst="rect">
              <a:avLst/>
            </a:prstGeom>
          </p:spPr>
        </p:pic>
        <p:pic>
          <p:nvPicPr>
            <p:cNvPr id="15" name="图片 2"/>
            <p:cNvPicPr>
              <a:picLocks noChangeAspect="1"/>
            </p:cNvPicPr>
            <p:nvPr/>
          </p:nvPicPr>
          <p:blipFill>
            <a:blip r:embed="rId4"/>
            <a:stretch>
              <a:fillRect/>
            </a:stretch>
          </p:blipFill>
          <p:spPr>
            <a:xfrm>
              <a:off x="5820455" y="1281565"/>
              <a:ext cx="4876800" cy="5029200"/>
            </a:xfrm>
            <a:prstGeom prst="rect">
              <a:avLst/>
            </a:prstGeom>
          </p:spPr>
        </p:pic>
      </p:grpSp>
      <p:pic>
        <p:nvPicPr>
          <p:cNvPr id="21" name="图片 9"/>
          <p:cNvPicPr>
            <a:picLocks noChangeAspect="1"/>
          </p:cNvPicPr>
          <p:nvPr/>
        </p:nvPicPr>
        <p:blipFill>
          <a:blip r:embed="rId5"/>
          <a:stretch>
            <a:fillRect/>
          </a:stretch>
        </p:blipFill>
        <p:spPr>
          <a:xfrm>
            <a:off x="3276601" y="2360031"/>
            <a:ext cx="2971800" cy="1524249"/>
          </a:xfrm>
          <a:prstGeom prst="rect">
            <a:avLst/>
          </a:prstGeom>
        </p:spPr>
      </p:pic>
      <p:sp>
        <p:nvSpPr>
          <p:cNvPr id="29" name="文本框 17"/>
          <p:cNvSpPr txBox="1"/>
          <p:nvPr/>
        </p:nvSpPr>
        <p:spPr>
          <a:xfrm>
            <a:off x="6553200" y="1859716"/>
            <a:ext cx="2107282" cy="400110"/>
          </a:xfrm>
          <a:prstGeom prst="rect">
            <a:avLst/>
          </a:prstGeom>
          <a:solidFill>
            <a:srgbClr val="FFFF00"/>
          </a:solidFill>
        </p:spPr>
        <p:txBody>
          <a:bodyPr wrap="square" rtlCol="0">
            <a:spAutoFit/>
          </a:bodyPr>
          <a:lstStyle>
            <a:defPPr>
              <a:defRPr lang="zh-CN"/>
            </a:defPPr>
            <a:lvl1pPr>
              <a:defRPr b="1">
                <a:solidFill>
                  <a:srgbClr val="FF0000"/>
                </a:solidFill>
              </a:defRPr>
            </a:lvl1pPr>
          </a:lstStyle>
          <a:p>
            <a:r>
              <a:rPr lang="en-US" altLang="zh-CN" sz="2000" dirty="0" smtClean="0"/>
              <a:t>Combined</a:t>
            </a:r>
            <a:endParaRPr lang="zh-CN" altLang="en-US" sz="2000" dirty="0"/>
          </a:p>
        </p:txBody>
      </p:sp>
      <p:pic>
        <p:nvPicPr>
          <p:cNvPr id="30" name="Picture 29"/>
          <p:cNvPicPr>
            <a:picLocks noChangeAspect="1"/>
          </p:cNvPicPr>
          <p:nvPr/>
        </p:nvPicPr>
        <p:blipFill rotWithShape="1">
          <a:blip r:embed="rId6" cstate="print"/>
          <a:srcRect l="54950" t="31111" r="1867" b="5556"/>
          <a:stretch/>
        </p:blipFill>
        <p:spPr>
          <a:xfrm>
            <a:off x="6248400" y="2247095"/>
            <a:ext cx="2717780" cy="1662446"/>
          </a:xfrm>
          <a:prstGeom prst="rect">
            <a:avLst/>
          </a:prstGeom>
          <a:ln>
            <a:solidFill>
              <a:schemeClr val="tx1"/>
            </a:solidFill>
          </a:ln>
        </p:spPr>
      </p:pic>
      <p:sp>
        <p:nvSpPr>
          <p:cNvPr id="4" name="Rectangle 3"/>
          <p:cNvSpPr/>
          <p:nvPr/>
        </p:nvSpPr>
        <p:spPr>
          <a:xfrm>
            <a:off x="2590800" y="1371600"/>
            <a:ext cx="1295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723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40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400"/>
                                  </p:stCondLst>
                                  <p:childTnLst>
                                    <p:set>
                                      <p:cBhvr>
                                        <p:cTn id="20" dur="1" fill="hold">
                                          <p:stCondLst>
                                            <p:cond delay="0"/>
                                          </p:stCondLst>
                                        </p:cTn>
                                        <p:tgtEl>
                                          <p:spTgt spid="13"/>
                                        </p:tgtEl>
                                        <p:attrNameLst>
                                          <p:attrName>style.visibility</p:attrName>
                                        </p:attrNameLst>
                                      </p:cBhvr>
                                      <p:to>
                                        <p:strVal val="visible"/>
                                      </p:to>
                                    </p:set>
                                  </p:childTnLst>
                                </p:cTn>
                              </p:par>
                              <p:par>
                                <p:cTn id="21" presetID="3" presetClass="entr" presetSubtype="10" fill="hold" grpId="0" nodeType="withEffect">
                                  <p:stCondLst>
                                    <p:cond delay="40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1" presetClass="entr" presetSubtype="0" fill="hold" nodeType="withEffect">
                                  <p:stCondLst>
                                    <p:cond delay="40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9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1" grpId="0" animBg="1"/>
      <p:bldP spid="29"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21000"/>
          </a:schemeClr>
        </a:solidFill>
        <a:effectLst/>
      </p:bgPr>
    </p:bg>
    <p:spTree>
      <p:nvGrpSpPr>
        <p:cNvPr id="1" name=""/>
        <p:cNvGrpSpPr/>
        <p:nvPr/>
      </p:nvGrpSpPr>
      <p:grpSpPr>
        <a:xfrm>
          <a:off x="0" y="0"/>
          <a:ext cx="0" cy="0"/>
          <a:chOff x="0" y="0"/>
          <a:chExt cx="0" cy="0"/>
        </a:xfrm>
      </p:grpSpPr>
      <p:cxnSp>
        <p:nvCxnSpPr>
          <p:cNvPr id="111" name="Straight Connector 110"/>
          <p:cNvCxnSpPr/>
          <p:nvPr/>
        </p:nvCxnSpPr>
        <p:spPr>
          <a:xfrm>
            <a:off x="8210366" y="195933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38777" y="1965122"/>
            <a:ext cx="13024" cy="1093953"/>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3387968" y="4982421"/>
            <a:ext cx="1982145" cy="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3" name="直接箭头连接符 962"/>
          <p:cNvCxnSpPr/>
          <p:nvPr/>
        </p:nvCxnSpPr>
        <p:spPr>
          <a:xfrm flipV="1">
            <a:off x="1659882" y="3716619"/>
            <a:ext cx="583292" cy="503736"/>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直接箭头连接符 21"/>
          <p:cNvCxnSpPr/>
          <p:nvPr/>
        </p:nvCxnSpPr>
        <p:spPr>
          <a:xfrm flipV="1">
            <a:off x="4613052" y="3922108"/>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接箭头连接符 21"/>
          <p:cNvCxnSpPr/>
          <p:nvPr/>
        </p:nvCxnSpPr>
        <p:spPr>
          <a:xfrm flipV="1">
            <a:off x="5788272" y="3935765"/>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21"/>
          <p:cNvCxnSpPr/>
          <p:nvPr/>
        </p:nvCxnSpPr>
        <p:spPr>
          <a:xfrm>
            <a:off x="6954837" y="3944815"/>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21"/>
          <p:cNvCxnSpPr/>
          <p:nvPr/>
        </p:nvCxnSpPr>
        <p:spPr>
          <a:xfrm flipV="1">
            <a:off x="4404944" y="3184284"/>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23"/>
          <p:cNvCxnSpPr/>
          <p:nvPr/>
        </p:nvCxnSpPr>
        <p:spPr>
          <a:xfrm>
            <a:off x="8050824" y="3222901"/>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矩形 6"/>
          <p:cNvSpPr/>
          <p:nvPr/>
        </p:nvSpPr>
        <p:spPr>
          <a:xfrm>
            <a:off x="7517423" y="3706943"/>
            <a:ext cx="1016975"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b="1" dirty="0" smtClean="0">
                <a:solidFill>
                  <a:srgbClr val="0000FF"/>
                </a:solidFill>
              </a:rPr>
              <a:t>Health/Econ. Benefit</a:t>
            </a:r>
            <a:endParaRPr lang="zh-CN" altLang="en-US" sz="1200" b="1" dirty="0">
              <a:solidFill>
                <a:srgbClr val="0000FF"/>
              </a:solidFill>
            </a:endParaRPr>
          </a:p>
        </p:txBody>
      </p:sp>
      <p:cxnSp>
        <p:nvCxnSpPr>
          <p:cNvPr id="75" name="直接箭头连接符 23"/>
          <p:cNvCxnSpPr/>
          <p:nvPr/>
        </p:nvCxnSpPr>
        <p:spPr>
          <a:xfrm>
            <a:off x="6548130" y="3244360"/>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直接箭头连接符 23"/>
          <p:cNvCxnSpPr/>
          <p:nvPr/>
        </p:nvCxnSpPr>
        <p:spPr>
          <a:xfrm>
            <a:off x="5405130" y="3235568"/>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4" name="矩形 6"/>
          <p:cNvSpPr/>
          <p:nvPr/>
        </p:nvSpPr>
        <p:spPr>
          <a:xfrm>
            <a:off x="4953000" y="3719610"/>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dirty="0" smtClean="0">
                <a:solidFill>
                  <a:srgbClr val="0000FF"/>
                </a:solidFill>
              </a:rPr>
              <a:t>AQ Benefit</a:t>
            </a:r>
            <a:endParaRPr lang="zh-CN" altLang="en-US" sz="1400" b="1" dirty="0">
              <a:solidFill>
                <a:srgbClr val="0000FF"/>
              </a:solidFill>
            </a:endParaRPr>
          </a:p>
        </p:txBody>
      </p:sp>
      <p:cxnSp>
        <p:nvCxnSpPr>
          <p:cNvPr id="24" name="直接箭头连接符 23"/>
          <p:cNvCxnSpPr/>
          <p:nvPr/>
        </p:nvCxnSpPr>
        <p:spPr>
          <a:xfrm>
            <a:off x="4235754" y="3224274"/>
            <a:ext cx="0" cy="472259"/>
          </a:xfrm>
          <a:prstGeom prst="straightConnector1">
            <a:avLst/>
          </a:prstGeom>
          <a:ln w="28575">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直接箭头连接符 21"/>
          <p:cNvCxnSpPr/>
          <p:nvPr/>
        </p:nvCxnSpPr>
        <p:spPr>
          <a:xfrm flipV="1">
            <a:off x="5838088" y="3197941"/>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直接箭头连接符 21"/>
          <p:cNvCxnSpPr/>
          <p:nvPr/>
        </p:nvCxnSpPr>
        <p:spPr>
          <a:xfrm>
            <a:off x="6814157" y="3198199"/>
            <a:ext cx="58896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9" name="圆角矩形 998"/>
          <p:cNvSpPr/>
          <p:nvPr/>
        </p:nvSpPr>
        <p:spPr>
          <a:xfrm>
            <a:off x="7329487" y="4665948"/>
            <a:ext cx="1738313"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u="sng" dirty="0" smtClean="0">
                <a:solidFill>
                  <a:srgbClr val="FF0000"/>
                </a:solidFill>
              </a:rPr>
              <a:t>AQ</a:t>
            </a:r>
            <a:r>
              <a:rPr lang="en-US" altLang="zh-CN" sz="1400" b="1" dirty="0" smtClean="0">
                <a:solidFill>
                  <a:srgbClr val="FF0000"/>
                </a:solidFill>
              </a:rPr>
              <a:t>  benefit/Cost</a:t>
            </a:r>
            <a:endParaRPr lang="en-US" altLang="zh-CN" sz="1400" b="1" dirty="0">
              <a:solidFill>
                <a:srgbClr val="FF0000"/>
              </a:solidFill>
            </a:endParaRPr>
          </a:p>
          <a:p>
            <a:pPr>
              <a:defRPr/>
            </a:pPr>
            <a:r>
              <a:rPr lang="en-US" altLang="zh-CN" sz="1400" b="1" dirty="0">
                <a:solidFill>
                  <a:srgbClr val="FF0000"/>
                </a:solidFill>
              </a:rPr>
              <a:t>assessment</a:t>
            </a:r>
            <a:endParaRPr lang="zh-CN" altLang="en-US" sz="1400" b="1" dirty="0">
              <a:solidFill>
                <a:srgbClr val="FF0000"/>
              </a:solidFill>
            </a:endParaRPr>
          </a:p>
        </p:txBody>
      </p:sp>
      <p:sp>
        <p:nvSpPr>
          <p:cNvPr id="2" name="标题 3"/>
          <p:cNvSpPr txBox="1">
            <a:spLocks/>
          </p:cNvSpPr>
          <p:nvPr/>
        </p:nvSpPr>
        <p:spPr>
          <a:xfrm>
            <a:off x="278177" y="127000"/>
            <a:ext cx="8752021" cy="863600"/>
          </a:xfrm>
          <a:prstGeom prst="rect">
            <a:avLst/>
          </a:prstGeom>
        </p:spPr>
        <p:txBody>
          <a:bodyPr/>
          <a:lstStyle>
            <a:defPPr>
              <a:defRPr lang="zh-CN"/>
            </a:defPPr>
            <a:lvl1pPr lvl="0" algn="ctr">
              <a:spcBef>
                <a:spcPct val="0"/>
              </a:spcBef>
              <a:buNone/>
              <a:defRPr sz="36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en-US" altLang="zh-CN" sz="4400" b="1" dirty="0" smtClean="0">
                <a:solidFill>
                  <a:srgbClr val="FF0000"/>
                </a:solidFill>
                <a:effectLst/>
              </a:rPr>
              <a:t>“GCAM-</a:t>
            </a:r>
            <a:r>
              <a:rPr lang="en-US" altLang="zh-CN" sz="4400" b="1" dirty="0" err="1" smtClean="0">
                <a:solidFill>
                  <a:srgbClr val="FF0000"/>
                </a:solidFill>
                <a:effectLst/>
              </a:rPr>
              <a:t>ABaCAS</a:t>
            </a:r>
            <a:r>
              <a:rPr lang="en-US" altLang="zh-CN" sz="4400" b="1" dirty="0" smtClean="0">
                <a:solidFill>
                  <a:srgbClr val="FF0000"/>
                </a:solidFill>
                <a:effectLst/>
              </a:rPr>
              <a:t>”: </a:t>
            </a:r>
            <a:r>
              <a:rPr lang="en-US" altLang="zh-CN" sz="3200" b="1" dirty="0" smtClean="0">
                <a:solidFill>
                  <a:prstClr val="black"/>
                </a:solidFill>
                <a:effectLst/>
              </a:rPr>
              <a:t>Conceptual Framework</a:t>
            </a:r>
            <a:endParaRPr lang="en-US" altLang="zh-CN" b="1" dirty="0" smtClean="0">
              <a:solidFill>
                <a:prstClr val="black"/>
              </a:solidFill>
              <a:effectLst/>
            </a:endParaRPr>
          </a:p>
          <a:p>
            <a:pPr fontAlgn="auto">
              <a:spcAft>
                <a:spcPts val="0"/>
              </a:spcAft>
              <a:defRPr/>
            </a:pPr>
            <a:r>
              <a:rPr lang="en-US" altLang="zh-CN" sz="3200" b="1" dirty="0" smtClean="0">
                <a:solidFill>
                  <a:srgbClr val="0000FF"/>
                </a:solidFill>
                <a:effectLst/>
              </a:rPr>
              <a:t>Integrated </a:t>
            </a:r>
            <a:r>
              <a:rPr lang="en-US" altLang="zh-CN" sz="3200" b="1" dirty="0">
                <a:solidFill>
                  <a:srgbClr val="0000FF"/>
                </a:solidFill>
                <a:effectLst/>
              </a:rPr>
              <a:t>Climate-AQ </a:t>
            </a:r>
            <a:r>
              <a:rPr lang="en-US" altLang="zh-CN" sz="3200" b="1" dirty="0" smtClean="0">
                <a:solidFill>
                  <a:srgbClr val="0000FF"/>
                </a:solidFill>
                <a:effectLst/>
              </a:rPr>
              <a:t>Benefit/cost Assessment</a:t>
            </a:r>
            <a:endParaRPr lang="en-US" altLang="zh-CN" sz="3200" b="1" dirty="0">
              <a:solidFill>
                <a:srgbClr val="0000FF"/>
              </a:solidFill>
              <a:effectLst/>
            </a:endParaRPr>
          </a:p>
        </p:txBody>
      </p:sp>
      <p:sp>
        <p:nvSpPr>
          <p:cNvPr id="15364" name="文本框 979"/>
          <p:cNvSpPr txBox="1">
            <a:spLocks noChangeArrowheads="1"/>
          </p:cNvSpPr>
          <p:nvPr/>
        </p:nvSpPr>
        <p:spPr bwMode="auto">
          <a:xfrm>
            <a:off x="3619770" y="5906436"/>
            <a:ext cx="5448030" cy="461665"/>
          </a:xfrm>
          <a:prstGeom prst="rect">
            <a:avLst/>
          </a:prstGeom>
          <a:solidFill>
            <a:srgbClr val="EBF1DE"/>
          </a:solidFill>
          <a:ln w="28575">
            <a:solidFill>
              <a:srgbClr val="FF0000"/>
            </a:solidFill>
          </a:ln>
          <a:extLst/>
        </p:spPr>
        <p:txBody>
          <a:bodyPr wrap="none">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a:spcBef>
                <a:spcPct val="0"/>
              </a:spcBef>
              <a:buFontTx/>
              <a:buNone/>
            </a:pPr>
            <a:r>
              <a:rPr lang="en-US" altLang="zh-CN" sz="2400" b="1" i="1" dirty="0" smtClean="0">
                <a:solidFill>
                  <a:prstClr val="black"/>
                </a:solidFill>
              </a:rPr>
              <a:t>Climate </a:t>
            </a:r>
            <a:r>
              <a:rPr lang="en-US" altLang="zh-CN" sz="2400" b="1" i="1" dirty="0">
                <a:solidFill>
                  <a:prstClr val="black"/>
                </a:solidFill>
              </a:rPr>
              <a:t>&amp; AQ </a:t>
            </a:r>
            <a:r>
              <a:rPr lang="en-US" altLang="zh-CN" sz="2400" b="1" i="1" dirty="0" smtClean="0">
                <a:solidFill>
                  <a:prstClr val="black"/>
                </a:solidFill>
              </a:rPr>
              <a:t>co-benefit/cost </a:t>
            </a:r>
            <a:r>
              <a:rPr lang="en-US" altLang="zh-CN" sz="2400" b="1" i="1" dirty="0" smtClean="0">
                <a:solidFill>
                  <a:prstClr val="black"/>
                </a:solidFill>
              </a:rPr>
              <a:t>Assessment</a:t>
            </a:r>
            <a:endParaRPr lang="zh-CN" altLang="en-US" sz="2400" b="1" i="1" dirty="0">
              <a:solidFill>
                <a:prstClr val="black"/>
              </a:solidFill>
            </a:endParaRPr>
          </a:p>
        </p:txBody>
      </p:sp>
      <p:sp>
        <p:nvSpPr>
          <p:cNvPr id="15365" name="Rectangle 134"/>
          <p:cNvSpPr>
            <a:spLocks noChangeArrowheads="1"/>
          </p:cNvSpPr>
          <p:nvPr/>
        </p:nvSpPr>
        <p:spPr bwMode="auto">
          <a:xfrm>
            <a:off x="5447506" y="1678146"/>
            <a:ext cx="1639094" cy="553998"/>
          </a:xfrm>
          <a:prstGeom prst="rect">
            <a:avLst/>
          </a:prstGeom>
          <a:solidFill>
            <a:schemeClr val="accent4">
              <a:lumMod val="40000"/>
              <a:lumOff val="60000"/>
            </a:schemeClr>
          </a:solidFill>
          <a:ln w="28575">
            <a:solidFill>
              <a:schemeClr val="accent4">
                <a:lumMod val="60000"/>
                <a:lumOff val="40000"/>
              </a:schemeClr>
            </a:solidFill>
            <a:miter lim="800000"/>
            <a:headEnd/>
            <a:tailEnd/>
          </a:ln>
        </p:spPr>
        <p:txBody>
          <a:bodyPr wrap="square" lIns="0" tIns="0" rIns="0" bIns="0">
            <a:spAutoFit/>
          </a:bodyPr>
          <a:lstStyle>
            <a:lvl1pPr>
              <a:spcBef>
                <a:spcPct val="20000"/>
              </a:spcBef>
              <a:buBlip>
                <a:blip r:embed="rId3"/>
              </a:buBlip>
              <a:defRPr sz="3200">
                <a:solidFill>
                  <a:schemeClr val="tx1"/>
                </a:solidFill>
                <a:latin typeface="Calibri" panose="020F0502020204030204" pitchFamily="34" charset="0"/>
              </a:defRPr>
            </a:lvl1pPr>
            <a:lvl2pPr marL="742950" indent="-285750">
              <a:spcBef>
                <a:spcPct val="20000"/>
              </a:spcBef>
              <a:buBlip>
                <a:blip r:embed="rId3"/>
              </a:buBlip>
              <a:defRPr sz="2800">
                <a:solidFill>
                  <a:schemeClr val="tx1"/>
                </a:solidFill>
                <a:latin typeface="Calibri" panose="020F0502020204030204" pitchFamily="34" charset="0"/>
              </a:defRPr>
            </a:lvl2pPr>
            <a:lvl3pPr marL="1143000" indent="-228600">
              <a:spcBef>
                <a:spcPct val="20000"/>
              </a:spcBef>
              <a:buBlip>
                <a:blip r:embed="rId3"/>
              </a:buBlip>
              <a:defRPr sz="2400">
                <a:solidFill>
                  <a:schemeClr val="tx1"/>
                </a:solidFill>
                <a:latin typeface="Calibri" panose="020F0502020204030204" pitchFamily="34" charset="0"/>
              </a:defRPr>
            </a:lvl3pPr>
            <a:lvl4pPr marL="1600200" indent="-228600">
              <a:spcBef>
                <a:spcPct val="20000"/>
              </a:spcBef>
              <a:buBlip>
                <a:blip r:embed="rId3"/>
              </a:buBlip>
              <a:defRPr sz="2000">
                <a:solidFill>
                  <a:schemeClr val="tx1"/>
                </a:solidFill>
                <a:latin typeface="Calibri" panose="020F0502020204030204" pitchFamily="34" charset="0"/>
              </a:defRPr>
            </a:lvl4pPr>
            <a:lvl5pPr marL="2057400" indent="-228600">
              <a:spcBef>
                <a:spcPct val="20000"/>
              </a:spcBef>
              <a:buBlip>
                <a:blip r:embed="rId3"/>
              </a:buBlip>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Calibri" panose="020F0502020204030204" pitchFamily="34" charset="0"/>
              </a:defRPr>
            </a:lvl9pPr>
          </a:lstStyle>
          <a:p>
            <a:pPr>
              <a:spcBef>
                <a:spcPct val="0"/>
              </a:spcBef>
              <a:buFontTx/>
              <a:buNone/>
            </a:pPr>
            <a:r>
              <a:rPr lang="en-US" altLang="en-US" sz="3600" b="1" dirty="0" err="1">
                <a:solidFill>
                  <a:srgbClr val="C00000"/>
                </a:solidFill>
              </a:rPr>
              <a:t>ABaCAS</a:t>
            </a:r>
            <a:endParaRPr lang="en-US" altLang="en-US" sz="4400" dirty="0">
              <a:solidFill>
                <a:srgbClr val="C00000"/>
              </a:solidFill>
              <a:latin typeface="Arial" panose="020B0604020202020204" pitchFamily="34" charset="0"/>
            </a:endParaRPr>
          </a:p>
        </p:txBody>
      </p:sp>
      <p:sp>
        <p:nvSpPr>
          <p:cNvPr id="7" name="矩形 6"/>
          <p:cNvSpPr/>
          <p:nvPr/>
        </p:nvSpPr>
        <p:spPr>
          <a:xfrm>
            <a:off x="3846694" y="3708316"/>
            <a:ext cx="85133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dirty="0">
                <a:solidFill>
                  <a:srgbClr val="0000FF"/>
                </a:solidFill>
              </a:rPr>
              <a:t>Control cost</a:t>
            </a:r>
            <a:endParaRPr lang="zh-CN" altLang="en-US" sz="1400" b="1" dirty="0">
              <a:solidFill>
                <a:srgbClr val="0000FF"/>
              </a:solidFill>
            </a:endParaRPr>
          </a:p>
        </p:txBody>
      </p:sp>
      <p:sp>
        <p:nvSpPr>
          <p:cNvPr id="14" name="矩形 13"/>
          <p:cNvSpPr/>
          <p:nvPr/>
        </p:nvSpPr>
        <p:spPr>
          <a:xfrm>
            <a:off x="4757318" y="2997905"/>
            <a:ext cx="1213924" cy="346782"/>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dirty="0" smtClean="0">
                <a:solidFill>
                  <a:prstClr val="white"/>
                </a:solidFill>
                <a:latin typeface="Arial" panose="020B0604020202020204" pitchFamily="34" charset="0"/>
                <a:cs typeface="Arial" panose="020B0604020202020204" pitchFamily="34" charset="0"/>
              </a:rPr>
              <a:t>RSM/CMAQ</a:t>
            </a:r>
            <a:endParaRPr lang="zh-CN" altLang="en-US" sz="1400" b="1" dirty="0">
              <a:solidFill>
                <a:prstClr val="white"/>
              </a:solidFill>
              <a:latin typeface="Arial" panose="020B0604020202020204" pitchFamily="34" charset="0"/>
              <a:cs typeface="Arial" panose="020B0604020202020204" pitchFamily="34" charset="0"/>
            </a:endParaRPr>
          </a:p>
        </p:txBody>
      </p:sp>
      <p:sp>
        <p:nvSpPr>
          <p:cNvPr id="15" name="矩形 14"/>
          <p:cNvSpPr/>
          <p:nvPr/>
        </p:nvSpPr>
        <p:spPr>
          <a:xfrm>
            <a:off x="6186521" y="2996157"/>
            <a:ext cx="1008519" cy="329244"/>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dirty="0" err="1">
                <a:solidFill>
                  <a:prstClr val="white"/>
                </a:solidFill>
                <a:latin typeface="Arial" panose="020B0604020202020204" pitchFamily="34" charset="0"/>
                <a:cs typeface="Arial" panose="020B0604020202020204" pitchFamily="34" charset="0"/>
              </a:rPr>
              <a:t>SMAT</a:t>
            </a:r>
            <a:r>
              <a:rPr lang="en-US" altLang="zh-CN" sz="1400" b="1" dirty="0">
                <a:solidFill>
                  <a:prstClr val="white"/>
                </a:solidFill>
                <a:latin typeface="Arial" panose="020B0604020202020204" pitchFamily="34" charset="0"/>
                <a:cs typeface="Arial" panose="020B0604020202020204" pitchFamily="34" charset="0"/>
              </a:rPr>
              <a:t>-CE</a:t>
            </a:r>
            <a:endParaRPr lang="zh-CN" altLang="en-US" sz="1400" b="1" dirty="0">
              <a:solidFill>
                <a:prstClr val="white"/>
              </a:solidFill>
              <a:latin typeface="Arial" panose="020B0604020202020204" pitchFamily="34" charset="0"/>
              <a:cs typeface="Arial" panose="020B0604020202020204" pitchFamily="34" charset="0"/>
            </a:endParaRPr>
          </a:p>
        </p:txBody>
      </p:sp>
      <p:sp>
        <p:nvSpPr>
          <p:cNvPr id="16" name="矩形 15"/>
          <p:cNvSpPr/>
          <p:nvPr/>
        </p:nvSpPr>
        <p:spPr>
          <a:xfrm>
            <a:off x="7385536" y="3026416"/>
            <a:ext cx="1295400" cy="307778"/>
          </a:xfrm>
          <a:prstGeom prst="rect">
            <a:avLst/>
          </a:prstGeom>
          <a:solidFill>
            <a:schemeClr val="accent4">
              <a:lumMod val="60000"/>
              <a:lumOff val="40000"/>
            </a:schemeClr>
          </a:solidFill>
          <a:ln w="3175">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dirty="0" err="1">
                <a:solidFill>
                  <a:prstClr val="white"/>
                </a:solidFill>
                <a:latin typeface="Arial" panose="020B0604020202020204" pitchFamily="34" charset="0"/>
                <a:cs typeface="Arial" panose="020B0604020202020204" pitchFamily="34" charset="0"/>
              </a:rPr>
              <a:t>BenMAP</a:t>
            </a:r>
            <a:r>
              <a:rPr lang="en-US" altLang="zh-CN" sz="1400" b="1" dirty="0">
                <a:solidFill>
                  <a:prstClr val="white"/>
                </a:solidFill>
                <a:latin typeface="Arial" panose="020B0604020202020204" pitchFamily="34" charset="0"/>
                <a:cs typeface="Arial" panose="020B0604020202020204" pitchFamily="34" charset="0"/>
              </a:rPr>
              <a:t>-CE</a:t>
            </a:r>
            <a:endParaRPr lang="zh-CN" altLang="en-US" sz="1400" b="1" dirty="0">
              <a:solidFill>
                <a:prstClr val="white"/>
              </a:solidFill>
              <a:latin typeface="Arial" panose="020B0604020202020204" pitchFamily="34" charset="0"/>
              <a:cs typeface="Arial" panose="020B0604020202020204" pitchFamily="34" charset="0"/>
            </a:endParaRPr>
          </a:p>
        </p:txBody>
      </p:sp>
      <p:cxnSp>
        <p:nvCxnSpPr>
          <p:cNvPr id="22" name="直接箭头连接符 21"/>
          <p:cNvCxnSpPr/>
          <p:nvPr/>
        </p:nvCxnSpPr>
        <p:spPr>
          <a:xfrm flipV="1">
            <a:off x="3527870" y="3187270"/>
            <a:ext cx="351656" cy="59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流程图: 过程 40"/>
          <p:cNvSpPr/>
          <p:nvPr/>
        </p:nvSpPr>
        <p:spPr>
          <a:xfrm>
            <a:off x="2209800" y="4627154"/>
            <a:ext cx="1492675" cy="788350"/>
          </a:xfrm>
          <a:prstGeom prst="flowChartProcess">
            <a:avLst/>
          </a:prstGeom>
          <a:solidFill>
            <a:srgbClr val="CCFF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1600" b="1" dirty="0">
              <a:solidFill>
                <a:prstClr val="white"/>
              </a:solidFill>
            </a:endParaRPr>
          </a:p>
          <a:p>
            <a:pPr>
              <a:defRPr/>
            </a:pPr>
            <a:endParaRPr lang="en-US" altLang="zh-CN" sz="1100" b="1" dirty="0">
              <a:solidFill>
                <a:prstClr val="white"/>
              </a:solidFill>
            </a:endParaRPr>
          </a:p>
          <a:p>
            <a:pPr>
              <a:defRPr/>
            </a:pPr>
            <a:endParaRPr lang="en-US" altLang="zh-CN" sz="1600" b="1" dirty="0">
              <a:solidFill>
                <a:prstClr val="white"/>
              </a:solidFill>
            </a:endParaRPr>
          </a:p>
          <a:p>
            <a:pPr>
              <a:defRPr/>
            </a:pPr>
            <a:endParaRPr lang="en-US" altLang="zh-CN" sz="1600" b="1" dirty="0">
              <a:solidFill>
                <a:prstClr val="white"/>
              </a:solidFill>
            </a:endParaRPr>
          </a:p>
          <a:p>
            <a:pPr>
              <a:defRPr/>
            </a:pPr>
            <a:endParaRPr lang="en-US" altLang="zh-CN" sz="1600" b="1" dirty="0">
              <a:solidFill>
                <a:prstClr val="white"/>
              </a:solidFill>
            </a:endParaRPr>
          </a:p>
        </p:txBody>
      </p:sp>
      <p:cxnSp>
        <p:nvCxnSpPr>
          <p:cNvPr id="39" name="直接箭头连接符 38"/>
          <p:cNvCxnSpPr/>
          <p:nvPr/>
        </p:nvCxnSpPr>
        <p:spPr>
          <a:xfrm>
            <a:off x="5943600" y="5194096"/>
            <a:ext cx="814909"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endCxn id="41" idx="1"/>
          </p:cNvCxnSpPr>
          <p:nvPr/>
        </p:nvCxnSpPr>
        <p:spPr>
          <a:xfrm>
            <a:off x="1698989" y="4583519"/>
            <a:ext cx="510811" cy="437810"/>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100174" y="2967281"/>
            <a:ext cx="0" cy="1126331"/>
          </a:xfrm>
          <a:prstGeom prst="line">
            <a:avLst/>
          </a:prstGeom>
          <a:ln w="28575">
            <a:solidFill>
              <a:srgbClr val="002060"/>
            </a:solidFill>
            <a:prstDash val="solid"/>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6088" y="2369690"/>
            <a:ext cx="1382712" cy="584775"/>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ln>
        </p:spPr>
        <p:txBody>
          <a:bodyPr wrap="square">
            <a:spAutoFit/>
          </a:bodyPr>
          <a:lstStyle/>
          <a:p>
            <a:pPr>
              <a:defRPr/>
            </a:pPr>
            <a:r>
              <a:rPr lang="en-US" altLang="zh-CN" sz="1600" b="1" dirty="0" smtClean="0">
                <a:solidFill>
                  <a:prstClr val="white"/>
                </a:solidFill>
              </a:rPr>
              <a:t>Climate/AQ </a:t>
            </a:r>
            <a:r>
              <a:rPr lang="en-US" altLang="zh-CN" sz="1600" b="1" dirty="0">
                <a:solidFill>
                  <a:prstClr val="white"/>
                </a:solidFill>
              </a:rPr>
              <a:t>P</a:t>
            </a:r>
            <a:r>
              <a:rPr lang="en-US" altLang="zh-CN" sz="1600" b="1" dirty="0" smtClean="0">
                <a:solidFill>
                  <a:prstClr val="white"/>
                </a:solidFill>
              </a:rPr>
              <a:t>olicies</a:t>
            </a:r>
            <a:endParaRPr lang="zh-CN" altLang="en-US" sz="1600" b="1" dirty="0">
              <a:solidFill>
                <a:prstClr val="white"/>
              </a:solidFill>
            </a:endParaRPr>
          </a:p>
        </p:txBody>
      </p:sp>
      <p:sp>
        <p:nvSpPr>
          <p:cNvPr id="63" name="TextBox 62"/>
          <p:cNvSpPr txBox="1"/>
          <p:nvPr/>
        </p:nvSpPr>
        <p:spPr>
          <a:xfrm>
            <a:off x="2133600" y="2868529"/>
            <a:ext cx="1412227" cy="830997"/>
          </a:xfrm>
          <a:prstGeom prst="rect">
            <a:avLst/>
          </a:prstGeom>
          <a:solidFill>
            <a:srgbClr val="CCFFFF"/>
          </a:solidFill>
          <a:ln>
            <a:solidFill>
              <a:srgbClr val="0000FF"/>
            </a:solidFill>
          </a:ln>
        </p:spPr>
        <p:txBody>
          <a:bodyPr wrap="square">
            <a:spAutoFit/>
          </a:bodyPr>
          <a:lstStyle/>
          <a:p>
            <a:pPr>
              <a:defRPr/>
            </a:pPr>
            <a:r>
              <a:rPr lang="en-US" altLang="zh-CN" sz="1600" b="1" dirty="0" smtClean="0">
                <a:solidFill>
                  <a:srgbClr val="0000FF"/>
                </a:solidFill>
              </a:rPr>
              <a:t>Air Pollutant</a:t>
            </a:r>
          </a:p>
          <a:p>
            <a:pPr>
              <a:defRPr/>
            </a:pPr>
            <a:r>
              <a:rPr lang="en-US" altLang="zh-CN" sz="1600" b="1" dirty="0">
                <a:solidFill>
                  <a:srgbClr val="0000FF"/>
                </a:solidFill>
              </a:rPr>
              <a:t>Emissions</a:t>
            </a:r>
          </a:p>
          <a:p>
            <a:pPr>
              <a:defRPr/>
            </a:pPr>
            <a:r>
              <a:rPr lang="en-US" altLang="zh-CN" sz="1600" b="1" dirty="0" smtClean="0">
                <a:solidFill>
                  <a:srgbClr val="0000FF"/>
                </a:solidFill>
              </a:rPr>
              <a:t>Reduction</a:t>
            </a:r>
            <a:endParaRPr lang="en-US" altLang="zh-CN" sz="1600" b="1" dirty="0">
              <a:solidFill>
                <a:srgbClr val="0000FF"/>
              </a:solidFill>
            </a:endParaRPr>
          </a:p>
        </p:txBody>
      </p:sp>
      <p:sp>
        <p:nvSpPr>
          <p:cNvPr id="53" name="TextBox 52"/>
          <p:cNvSpPr txBox="1"/>
          <p:nvPr/>
        </p:nvSpPr>
        <p:spPr>
          <a:xfrm>
            <a:off x="3886200" y="3017624"/>
            <a:ext cx="681038" cy="307777"/>
          </a:xfrm>
          <a:prstGeom prst="rect">
            <a:avLst/>
          </a:prstGeom>
          <a:solidFill>
            <a:schemeClr val="accent4">
              <a:lumMod val="60000"/>
              <a:lumOff val="40000"/>
            </a:schemeClr>
          </a:solidFill>
          <a:ln>
            <a:solidFill>
              <a:srgbClr val="7030A0"/>
            </a:solidFill>
          </a:ln>
        </p:spPr>
        <p:txBody>
          <a:bodyPr wrap="square">
            <a:spAutoFit/>
          </a:bodyPr>
          <a:lstStyle/>
          <a:p>
            <a:pPr>
              <a:defRPr/>
            </a:pPr>
            <a:r>
              <a:rPr lang="en-US" altLang="zh-CN" sz="1400" b="1" dirty="0" smtClean="0">
                <a:solidFill>
                  <a:prstClr val="white"/>
                </a:solidFill>
                <a:latin typeface="Arial" panose="020B0604020202020204" pitchFamily="34" charset="0"/>
                <a:cs typeface="Arial" panose="020B0604020202020204" pitchFamily="34" charset="0"/>
              </a:rPr>
              <a:t> ICET </a:t>
            </a:r>
            <a:endParaRPr lang="zh-CN" altLang="en-US" sz="1400" b="1" dirty="0">
              <a:solidFill>
                <a:prstClr val="white"/>
              </a:solidFill>
              <a:latin typeface="Arial" panose="020B0604020202020204" pitchFamily="34" charset="0"/>
              <a:cs typeface="Arial" panose="020B0604020202020204" pitchFamily="34" charset="0"/>
            </a:endParaRPr>
          </a:p>
        </p:txBody>
      </p:sp>
      <p:sp>
        <p:nvSpPr>
          <p:cNvPr id="56" name="TextBox 55"/>
          <p:cNvSpPr txBox="1"/>
          <p:nvPr/>
        </p:nvSpPr>
        <p:spPr>
          <a:xfrm>
            <a:off x="278177" y="4132039"/>
            <a:ext cx="1420812" cy="523220"/>
          </a:xfrm>
          <a:prstGeom prst="rect">
            <a:avLst/>
          </a:prstGeom>
          <a:solidFill>
            <a:schemeClr val="accent4">
              <a:lumMod val="40000"/>
              <a:lumOff val="60000"/>
            </a:schemeClr>
          </a:solidFill>
          <a:ln>
            <a:solidFill>
              <a:srgbClr val="7030A0"/>
            </a:solidFill>
          </a:ln>
        </p:spPr>
        <p:txBody>
          <a:bodyPr wrap="square">
            <a:spAutoFit/>
          </a:bodyPr>
          <a:lstStyle/>
          <a:p>
            <a:pPr>
              <a:defRPr/>
            </a:pPr>
            <a:r>
              <a:rPr lang="en-US" altLang="zh-CN" sz="2800" b="1" dirty="0">
                <a:solidFill>
                  <a:srgbClr val="C00000"/>
                </a:solidFill>
              </a:rPr>
              <a:t>GCAM</a:t>
            </a:r>
            <a:endParaRPr lang="zh-CN" altLang="en-US" sz="2800" b="1" dirty="0">
              <a:solidFill>
                <a:srgbClr val="C00000"/>
              </a:solidFill>
            </a:endParaRPr>
          </a:p>
        </p:txBody>
      </p:sp>
      <p:sp>
        <p:nvSpPr>
          <p:cNvPr id="961" name="对角圆角矩形 960"/>
          <p:cNvSpPr/>
          <p:nvPr/>
        </p:nvSpPr>
        <p:spPr>
          <a:xfrm>
            <a:off x="3759200" y="4494947"/>
            <a:ext cx="1498600" cy="38836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100" b="1" dirty="0" smtClean="0">
                <a:solidFill>
                  <a:prstClr val="black"/>
                </a:solidFill>
              </a:rPr>
              <a:t>Radiative Forcing      &amp; Global </a:t>
            </a:r>
            <a:r>
              <a:rPr lang="en-US" altLang="zh-CN" sz="1100" b="1" dirty="0">
                <a:solidFill>
                  <a:prstClr val="black"/>
                </a:solidFill>
              </a:rPr>
              <a:t>mean temp</a:t>
            </a:r>
            <a:endParaRPr lang="zh-CN" altLang="en-US" sz="1100" b="1" dirty="0">
              <a:solidFill>
                <a:prstClr val="black"/>
              </a:solidFill>
            </a:endParaRPr>
          </a:p>
        </p:txBody>
      </p:sp>
      <p:sp>
        <p:nvSpPr>
          <p:cNvPr id="71" name="对角圆角矩形 70"/>
          <p:cNvSpPr/>
          <p:nvPr/>
        </p:nvSpPr>
        <p:spPr>
          <a:xfrm>
            <a:off x="3779938" y="5082437"/>
            <a:ext cx="1477862" cy="255252"/>
          </a:xfrm>
          <a:prstGeom prst="round2Diag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100" b="1" dirty="0" smtClean="0">
                <a:solidFill>
                  <a:prstClr val="black"/>
                </a:solidFill>
              </a:rPr>
              <a:t>Social Cost of Carbon</a:t>
            </a:r>
            <a:endParaRPr lang="zh-CN" altLang="en-US" sz="1100" b="1" dirty="0">
              <a:solidFill>
                <a:prstClr val="black"/>
              </a:solidFill>
            </a:endParaRPr>
          </a:p>
        </p:txBody>
      </p:sp>
      <p:sp>
        <p:nvSpPr>
          <p:cNvPr id="9" name="TextBox 8"/>
          <p:cNvSpPr txBox="1"/>
          <p:nvPr/>
        </p:nvSpPr>
        <p:spPr>
          <a:xfrm>
            <a:off x="154689" y="2064890"/>
            <a:ext cx="2235035" cy="276999"/>
          </a:xfrm>
          <a:prstGeom prst="rect">
            <a:avLst/>
          </a:prstGeom>
          <a:noFill/>
        </p:spPr>
        <p:txBody>
          <a:bodyPr wrap="none" rtlCol="0">
            <a:spAutoFit/>
          </a:bodyPr>
          <a:lstStyle/>
          <a:p>
            <a:r>
              <a:rPr lang="en-US" sz="1200" b="1" i="1" dirty="0" smtClean="0">
                <a:solidFill>
                  <a:prstClr val="black"/>
                </a:solidFill>
              </a:rPr>
              <a:t>(CPP, Paris Agreement, etc.)</a:t>
            </a:r>
            <a:endParaRPr lang="en-US" sz="1200" b="1" i="1" dirty="0">
              <a:solidFill>
                <a:prstClr val="black"/>
              </a:solidFill>
            </a:endParaRPr>
          </a:p>
        </p:txBody>
      </p:sp>
      <p:sp>
        <p:nvSpPr>
          <p:cNvPr id="54" name="Rectangle 53"/>
          <p:cNvSpPr/>
          <p:nvPr/>
        </p:nvSpPr>
        <p:spPr>
          <a:xfrm>
            <a:off x="368421" y="2898902"/>
            <a:ext cx="1377300" cy="369332"/>
          </a:xfrm>
          <a:prstGeom prst="rect">
            <a:avLst/>
          </a:prstGeom>
        </p:spPr>
        <p:txBody>
          <a:bodyPr wrap="none">
            <a:spAutoFit/>
          </a:bodyPr>
          <a:lstStyle/>
          <a:p>
            <a:pPr>
              <a:defRPr/>
            </a:pPr>
            <a:r>
              <a:rPr lang="en-US" altLang="zh-CN" b="1" dirty="0" smtClean="0">
                <a:solidFill>
                  <a:srgbClr val="00B050"/>
                </a:solidFill>
              </a:rPr>
              <a:t>Input  Data</a:t>
            </a:r>
            <a:endParaRPr lang="zh-CN" altLang="en-US" b="1" dirty="0">
              <a:solidFill>
                <a:srgbClr val="00B050"/>
              </a:solidFill>
            </a:endParaRPr>
          </a:p>
        </p:txBody>
      </p:sp>
      <p:sp>
        <p:nvSpPr>
          <p:cNvPr id="55" name="Rectangle 54"/>
          <p:cNvSpPr/>
          <p:nvPr/>
        </p:nvSpPr>
        <p:spPr>
          <a:xfrm>
            <a:off x="1633885" y="4196046"/>
            <a:ext cx="1569661" cy="369332"/>
          </a:xfrm>
          <a:prstGeom prst="rect">
            <a:avLst/>
          </a:prstGeom>
        </p:spPr>
        <p:txBody>
          <a:bodyPr wrap="none">
            <a:spAutoFit/>
          </a:bodyPr>
          <a:lstStyle/>
          <a:p>
            <a:pPr>
              <a:defRPr/>
            </a:pPr>
            <a:r>
              <a:rPr lang="en-US" altLang="zh-CN" b="1" dirty="0">
                <a:solidFill>
                  <a:srgbClr val="00B050"/>
                </a:solidFill>
              </a:rPr>
              <a:t>Output </a:t>
            </a:r>
            <a:r>
              <a:rPr lang="en-US" altLang="zh-CN" b="1" dirty="0" smtClean="0">
                <a:solidFill>
                  <a:srgbClr val="00B050"/>
                </a:solidFill>
              </a:rPr>
              <a:t> Data</a:t>
            </a:r>
            <a:endParaRPr lang="zh-CN" altLang="en-US" b="1" dirty="0">
              <a:solidFill>
                <a:srgbClr val="00B050"/>
              </a:solidFill>
            </a:endParaRPr>
          </a:p>
        </p:txBody>
      </p:sp>
      <p:cxnSp>
        <p:nvCxnSpPr>
          <p:cNvPr id="968" name="Straight Connector 967"/>
          <p:cNvCxnSpPr>
            <a:stCxn id="15365" idx="3"/>
          </p:cNvCxnSpPr>
          <p:nvPr/>
        </p:nvCxnSpPr>
        <p:spPr>
          <a:xfrm>
            <a:off x="7086600" y="1955145"/>
            <a:ext cx="1143000"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15365" idx="1"/>
          </p:cNvCxnSpPr>
          <p:nvPr/>
        </p:nvCxnSpPr>
        <p:spPr>
          <a:xfrm>
            <a:off x="4235754" y="1955145"/>
            <a:ext cx="1211752" cy="0"/>
          </a:xfrm>
          <a:prstGeom prst="line">
            <a:avLst/>
          </a:prstGeom>
          <a:ln w="28575">
            <a:solidFill>
              <a:srgbClr val="FF0000"/>
            </a:solidFill>
          </a:ln>
          <a:effectLst>
            <a:glow rad="63500">
              <a:schemeClr val="accent1">
                <a:satMod val="175000"/>
                <a:alpha val="40000"/>
              </a:schemeClr>
            </a:glow>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2362200" y="4584507"/>
            <a:ext cx="1210588" cy="830997"/>
          </a:xfrm>
          <a:prstGeom prst="rect">
            <a:avLst/>
          </a:prstGeom>
        </p:spPr>
        <p:txBody>
          <a:bodyPr wrap="none">
            <a:spAutoFit/>
          </a:bodyPr>
          <a:lstStyle/>
          <a:p>
            <a:r>
              <a:rPr lang="en-US" altLang="zh-CN" sz="1600" b="1" dirty="0" smtClean="0">
                <a:solidFill>
                  <a:srgbClr val="0000FF"/>
                </a:solidFill>
              </a:rPr>
              <a:t>GHG</a:t>
            </a:r>
          </a:p>
          <a:p>
            <a:r>
              <a:rPr lang="en-US" altLang="zh-CN" sz="1600" b="1" dirty="0" smtClean="0">
                <a:solidFill>
                  <a:srgbClr val="0000FF"/>
                </a:solidFill>
              </a:rPr>
              <a:t>Emissions</a:t>
            </a:r>
          </a:p>
          <a:p>
            <a:r>
              <a:rPr lang="en-US" sz="1600" b="1" dirty="0" smtClean="0">
                <a:solidFill>
                  <a:srgbClr val="0000FF"/>
                </a:solidFill>
              </a:rPr>
              <a:t>Reduction</a:t>
            </a:r>
            <a:endParaRPr lang="en-US" sz="1600" dirty="0">
              <a:solidFill>
                <a:prstClr val="black"/>
              </a:solidFill>
            </a:endParaRPr>
          </a:p>
        </p:txBody>
      </p:sp>
      <p:sp>
        <p:nvSpPr>
          <p:cNvPr id="3" name="Rectangle 2"/>
          <p:cNvSpPr/>
          <p:nvPr/>
        </p:nvSpPr>
        <p:spPr>
          <a:xfrm>
            <a:off x="57276" y="4658380"/>
            <a:ext cx="1805302" cy="523220"/>
          </a:xfrm>
          <a:prstGeom prst="rect">
            <a:avLst/>
          </a:prstGeom>
        </p:spPr>
        <p:txBody>
          <a:bodyPr wrap="none">
            <a:spAutoFit/>
          </a:bodyPr>
          <a:lstStyle/>
          <a:p>
            <a:r>
              <a:rPr lang="en-US" altLang="zh-CN" sz="1400" b="1" i="1" smtClean="0">
                <a:solidFill>
                  <a:prstClr val="black"/>
                </a:solidFill>
              </a:rPr>
              <a:t>Global Change</a:t>
            </a:r>
            <a:endParaRPr lang="en-US" altLang="zh-CN" sz="1400" b="1" i="1" dirty="0" smtClean="0">
              <a:solidFill>
                <a:prstClr val="black"/>
              </a:solidFill>
            </a:endParaRPr>
          </a:p>
          <a:p>
            <a:r>
              <a:rPr lang="en-US" sz="1400" b="1" i="1" dirty="0" smtClean="0">
                <a:solidFill>
                  <a:prstClr val="black"/>
                </a:solidFill>
              </a:rPr>
              <a:t>Assessment Model</a:t>
            </a:r>
            <a:endParaRPr lang="en-US" sz="1400" i="1" dirty="0">
              <a:solidFill>
                <a:prstClr val="black"/>
              </a:solidFill>
            </a:endParaRPr>
          </a:p>
        </p:txBody>
      </p:sp>
      <p:cxnSp>
        <p:nvCxnSpPr>
          <p:cNvPr id="38" name="直接箭头连接符 38"/>
          <p:cNvCxnSpPr/>
          <p:nvPr/>
        </p:nvCxnSpPr>
        <p:spPr>
          <a:xfrm>
            <a:off x="8910638" y="3194536"/>
            <a:ext cx="0" cy="1471412"/>
          </a:xfrm>
          <a:prstGeom prst="straightConnector1">
            <a:avLst/>
          </a:prstGeom>
          <a:ln w="28575">
            <a:solidFill>
              <a:srgbClr val="00206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矩形 6"/>
          <p:cNvSpPr/>
          <p:nvPr/>
        </p:nvSpPr>
        <p:spPr>
          <a:xfrm>
            <a:off x="6107380" y="3711084"/>
            <a:ext cx="903020" cy="403716"/>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b="1" dirty="0" smtClean="0">
                <a:solidFill>
                  <a:srgbClr val="0000FF"/>
                </a:solidFill>
              </a:rPr>
              <a:t>Attainment Benefit</a:t>
            </a:r>
            <a:endParaRPr lang="zh-CN" altLang="en-US" sz="1200" b="1" dirty="0">
              <a:solidFill>
                <a:srgbClr val="0000FF"/>
              </a:solidFill>
            </a:endParaRPr>
          </a:p>
        </p:txBody>
      </p:sp>
      <p:sp>
        <p:nvSpPr>
          <p:cNvPr id="83" name="圆角矩形 998"/>
          <p:cNvSpPr/>
          <p:nvPr/>
        </p:nvSpPr>
        <p:spPr>
          <a:xfrm>
            <a:off x="5367807" y="4692500"/>
            <a:ext cx="1884217" cy="484188"/>
          </a:xfrm>
          <a:prstGeom prst="roundRect">
            <a:avLst>
              <a:gd name="adj" fmla="val 44413"/>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400" b="1" u="sng" dirty="0" smtClean="0">
                <a:solidFill>
                  <a:srgbClr val="FF0000"/>
                </a:solidFill>
              </a:rPr>
              <a:t>Climate</a:t>
            </a:r>
            <a:r>
              <a:rPr lang="en-US" altLang="zh-CN" sz="1400" b="1" dirty="0" smtClean="0">
                <a:solidFill>
                  <a:srgbClr val="FF0000"/>
                </a:solidFill>
              </a:rPr>
              <a:t>  benefit/Cost</a:t>
            </a:r>
            <a:endParaRPr lang="en-US" altLang="zh-CN" sz="1400" b="1" dirty="0">
              <a:solidFill>
                <a:srgbClr val="FF0000"/>
              </a:solidFill>
            </a:endParaRPr>
          </a:p>
          <a:p>
            <a:pPr>
              <a:defRPr/>
            </a:pPr>
            <a:r>
              <a:rPr lang="en-US" altLang="zh-CN" sz="1400" b="1" dirty="0">
                <a:solidFill>
                  <a:srgbClr val="FF0000"/>
                </a:solidFill>
              </a:rPr>
              <a:t>assessment</a:t>
            </a:r>
            <a:endParaRPr lang="zh-CN" altLang="en-US" sz="1400" b="1" dirty="0">
              <a:solidFill>
                <a:srgbClr val="FF0000"/>
              </a:solidFill>
            </a:endParaRPr>
          </a:p>
        </p:txBody>
      </p:sp>
      <p:cxnSp>
        <p:nvCxnSpPr>
          <p:cNvPr id="86" name="直接箭头连接符 38"/>
          <p:cNvCxnSpPr/>
          <p:nvPr/>
        </p:nvCxnSpPr>
        <p:spPr>
          <a:xfrm flipH="1">
            <a:off x="7239000" y="5194096"/>
            <a:ext cx="838198" cy="708909"/>
          </a:xfrm>
          <a:prstGeom prst="straightConnector1">
            <a:avLst/>
          </a:prstGeom>
          <a:ln w="28575">
            <a:solidFill>
              <a:srgbClr val="002060"/>
            </a:solidFill>
            <a:prstDash val="solid"/>
            <a:tailEnd type="arrow"/>
          </a:ln>
          <a:effectLst>
            <a:glow rad="1397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接箭头连接符 21"/>
          <p:cNvCxnSpPr/>
          <p:nvPr/>
        </p:nvCxnSpPr>
        <p:spPr>
          <a:xfrm>
            <a:off x="8685390" y="3201498"/>
            <a:ext cx="225248" cy="518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直接箭头连接符 21"/>
          <p:cNvCxnSpPr/>
          <p:nvPr/>
        </p:nvCxnSpPr>
        <p:spPr>
          <a:xfrm flipV="1">
            <a:off x="8534400" y="3944815"/>
            <a:ext cx="376238" cy="1"/>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6772" y="6462585"/>
            <a:ext cx="6998712" cy="369332"/>
          </a:xfrm>
          <a:prstGeom prst="rect">
            <a:avLst/>
          </a:prstGeom>
        </p:spPr>
        <p:txBody>
          <a:bodyPr wrap="none">
            <a:spAutoFit/>
          </a:bodyPr>
          <a:lstStyle/>
          <a:p>
            <a:r>
              <a:rPr lang="en-US" i="1" dirty="0" smtClean="0">
                <a:solidFill>
                  <a:prstClr val="black"/>
                </a:solidFill>
              </a:rPr>
              <a:t>Development </a:t>
            </a:r>
            <a:r>
              <a:rPr lang="en-US" i="1" dirty="0" smtClean="0">
                <a:solidFill>
                  <a:prstClr val="black"/>
                </a:solidFill>
              </a:rPr>
              <a:t>Plan for </a:t>
            </a:r>
            <a:r>
              <a:rPr lang="en-US" i="1" dirty="0" smtClean="0">
                <a:solidFill>
                  <a:prstClr val="black"/>
                </a:solidFill>
              </a:rPr>
              <a:t>2016-2017, PI: Prof. Jia Xing, Tsinghua Univ.</a:t>
            </a:r>
            <a:endParaRPr lang="en-US" i="1" dirty="0">
              <a:solidFill>
                <a:prstClr val="black"/>
              </a:solidFill>
            </a:endParaRPr>
          </a:p>
        </p:txBody>
      </p:sp>
    </p:spTree>
    <p:extLst>
      <p:ext uri="{BB962C8B-B14F-4D97-AF65-F5344CB8AC3E}">
        <p14:creationId xmlns:p14="http://schemas.microsoft.com/office/powerpoint/2010/main" val="363504340"/>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grpSp>
        <p:nvGrpSpPr>
          <p:cNvPr id="6" name="Group 190"/>
          <p:cNvGrpSpPr>
            <a:grpSpLocks/>
          </p:cNvGrpSpPr>
          <p:nvPr/>
        </p:nvGrpSpPr>
        <p:grpSpPr bwMode="auto">
          <a:xfrm>
            <a:off x="6685037" y="2514600"/>
            <a:ext cx="2306563" cy="2232590"/>
            <a:chOff x="4711700" y="1674813"/>
            <a:chExt cx="4189413" cy="4067175"/>
          </a:xfrm>
        </p:grpSpPr>
        <p:sp>
          <p:nvSpPr>
            <p:cNvPr id="2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3"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8"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9"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30"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grpSp>
          <p:nvGrpSpPr>
            <p:cNvPr id="9" name="Group 12"/>
            <p:cNvGrpSpPr>
              <a:grpSpLocks/>
            </p:cNvGrpSpPr>
            <p:nvPr/>
          </p:nvGrpSpPr>
          <p:grpSpPr bwMode="auto">
            <a:xfrm rot="10082854">
              <a:off x="5811838" y="2967038"/>
              <a:ext cx="1506537" cy="393700"/>
              <a:chOff x="2598" y="1026"/>
              <a:chExt cx="957" cy="242"/>
            </a:xfrm>
          </p:grpSpPr>
          <p:grpSp>
            <p:nvGrpSpPr>
              <p:cNvPr id="10" name="Group 13"/>
              <p:cNvGrpSpPr>
                <a:grpSpLocks/>
              </p:cNvGrpSpPr>
              <p:nvPr/>
            </p:nvGrpSpPr>
            <p:grpSpPr bwMode="auto">
              <a:xfrm rot="-9970459" flipH="1" flipV="1">
                <a:off x="2598" y="1026"/>
                <a:ext cx="957" cy="242"/>
                <a:chOff x="2532" y="1051"/>
                <a:chExt cx="893" cy="246"/>
              </a:xfrm>
            </p:grpSpPr>
            <p:grpSp>
              <p:nvGrpSpPr>
                <p:cNvPr id="11" name="Group 14"/>
                <p:cNvGrpSpPr>
                  <a:grpSpLocks/>
                </p:cNvGrpSpPr>
                <p:nvPr/>
              </p:nvGrpSpPr>
              <p:grpSpPr bwMode="auto">
                <a:xfrm>
                  <a:off x="2532" y="1051"/>
                  <a:ext cx="743" cy="185"/>
                  <a:chOff x="1565" y="2568"/>
                  <a:chExt cx="1118" cy="279"/>
                </a:xfrm>
              </p:grpSpPr>
              <p:sp>
                <p:nvSpPr>
                  <p:cNvPr id="146"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7"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8"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9"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2" name="Group 19"/>
                <p:cNvGrpSpPr>
                  <a:grpSpLocks/>
                </p:cNvGrpSpPr>
                <p:nvPr/>
              </p:nvGrpSpPr>
              <p:grpSpPr bwMode="auto">
                <a:xfrm rot="1353540">
                  <a:off x="2682" y="1111"/>
                  <a:ext cx="743" cy="186"/>
                  <a:chOff x="1565" y="2568"/>
                  <a:chExt cx="1118" cy="279"/>
                </a:xfrm>
              </p:grpSpPr>
              <p:sp>
                <p:nvSpPr>
                  <p:cNvPr id="142"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3"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4"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5"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13" name="Group 24"/>
              <p:cNvGrpSpPr>
                <a:grpSpLocks/>
              </p:cNvGrpSpPr>
              <p:nvPr/>
            </p:nvGrpSpPr>
            <p:grpSpPr bwMode="auto">
              <a:xfrm rot="-9970459" flipH="1" flipV="1">
                <a:off x="2688" y="1056"/>
                <a:ext cx="784" cy="198"/>
                <a:chOff x="2532" y="1051"/>
                <a:chExt cx="893" cy="246"/>
              </a:xfrm>
            </p:grpSpPr>
            <p:grpSp>
              <p:nvGrpSpPr>
                <p:cNvPr id="14" name="Group 25"/>
                <p:cNvGrpSpPr>
                  <a:grpSpLocks/>
                </p:cNvGrpSpPr>
                <p:nvPr/>
              </p:nvGrpSpPr>
              <p:grpSpPr bwMode="auto">
                <a:xfrm>
                  <a:off x="2532" y="1051"/>
                  <a:ext cx="743" cy="185"/>
                  <a:chOff x="1565" y="2568"/>
                  <a:chExt cx="1118" cy="279"/>
                </a:xfrm>
              </p:grpSpPr>
              <p:sp>
                <p:nvSpPr>
                  <p:cNvPr id="136"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7"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8"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9"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5" name="Group 30"/>
                <p:cNvGrpSpPr>
                  <a:grpSpLocks/>
                </p:cNvGrpSpPr>
                <p:nvPr/>
              </p:nvGrpSpPr>
              <p:grpSpPr bwMode="auto">
                <a:xfrm rot="1353540">
                  <a:off x="2682" y="1111"/>
                  <a:ext cx="743" cy="186"/>
                  <a:chOff x="1565" y="2568"/>
                  <a:chExt cx="1118" cy="279"/>
                </a:xfrm>
              </p:grpSpPr>
              <p:sp>
                <p:nvSpPr>
                  <p:cNvPr id="132"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3"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4"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5"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16" name="Group 58"/>
            <p:cNvGrpSpPr>
              <a:grpSpLocks/>
            </p:cNvGrpSpPr>
            <p:nvPr/>
          </p:nvGrpSpPr>
          <p:grpSpPr bwMode="auto">
            <a:xfrm rot="10082854">
              <a:off x="7091363" y="4786313"/>
              <a:ext cx="1506537" cy="393700"/>
              <a:chOff x="2598" y="1026"/>
              <a:chExt cx="957" cy="242"/>
            </a:xfrm>
          </p:grpSpPr>
          <p:grpSp>
            <p:nvGrpSpPr>
              <p:cNvPr id="17" name="Group 59"/>
              <p:cNvGrpSpPr>
                <a:grpSpLocks/>
              </p:cNvGrpSpPr>
              <p:nvPr/>
            </p:nvGrpSpPr>
            <p:grpSpPr bwMode="auto">
              <a:xfrm rot="-9970459" flipH="1" flipV="1">
                <a:off x="2598" y="1026"/>
                <a:ext cx="957" cy="242"/>
                <a:chOff x="2532" y="1051"/>
                <a:chExt cx="893" cy="246"/>
              </a:xfrm>
            </p:grpSpPr>
            <p:grpSp>
              <p:nvGrpSpPr>
                <p:cNvPr id="18" name="Group 60"/>
                <p:cNvGrpSpPr>
                  <a:grpSpLocks/>
                </p:cNvGrpSpPr>
                <p:nvPr/>
              </p:nvGrpSpPr>
              <p:grpSpPr bwMode="auto">
                <a:xfrm>
                  <a:off x="2532" y="1051"/>
                  <a:ext cx="743" cy="185"/>
                  <a:chOff x="1565" y="2568"/>
                  <a:chExt cx="1118" cy="279"/>
                </a:xfrm>
              </p:grpSpPr>
              <p:sp>
                <p:nvSpPr>
                  <p:cNvPr id="124"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5"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6"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7"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9" name="Group 65"/>
                <p:cNvGrpSpPr>
                  <a:grpSpLocks/>
                </p:cNvGrpSpPr>
                <p:nvPr/>
              </p:nvGrpSpPr>
              <p:grpSpPr bwMode="auto">
                <a:xfrm rot="1353540">
                  <a:off x="2682" y="1111"/>
                  <a:ext cx="743" cy="186"/>
                  <a:chOff x="1565" y="2568"/>
                  <a:chExt cx="1118" cy="279"/>
                </a:xfrm>
              </p:grpSpPr>
              <p:sp>
                <p:nvSpPr>
                  <p:cNvPr id="120"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1"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2"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3"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22" name="Group 70"/>
              <p:cNvGrpSpPr>
                <a:grpSpLocks/>
              </p:cNvGrpSpPr>
              <p:nvPr/>
            </p:nvGrpSpPr>
            <p:grpSpPr bwMode="auto">
              <a:xfrm rot="-9970459" flipH="1" flipV="1">
                <a:off x="2688" y="1056"/>
                <a:ext cx="784" cy="198"/>
                <a:chOff x="2532" y="1051"/>
                <a:chExt cx="893" cy="246"/>
              </a:xfrm>
            </p:grpSpPr>
            <p:grpSp>
              <p:nvGrpSpPr>
                <p:cNvPr id="24" name="Group 71"/>
                <p:cNvGrpSpPr>
                  <a:grpSpLocks/>
                </p:cNvGrpSpPr>
                <p:nvPr/>
              </p:nvGrpSpPr>
              <p:grpSpPr bwMode="auto">
                <a:xfrm>
                  <a:off x="2532" y="1051"/>
                  <a:ext cx="743" cy="185"/>
                  <a:chOff x="1565" y="2568"/>
                  <a:chExt cx="1118" cy="279"/>
                </a:xfrm>
              </p:grpSpPr>
              <p:sp>
                <p:nvSpPr>
                  <p:cNvPr id="114"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5"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6"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7"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25" name="Group 76"/>
                <p:cNvGrpSpPr>
                  <a:grpSpLocks/>
                </p:cNvGrpSpPr>
                <p:nvPr/>
              </p:nvGrpSpPr>
              <p:grpSpPr bwMode="auto">
                <a:xfrm rot="1353540">
                  <a:off x="2682" y="1111"/>
                  <a:ext cx="743" cy="186"/>
                  <a:chOff x="1565" y="2568"/>
                  <a:chExt cx="1118" cy="279"/>
                </a:xfrm>
              </p:grpSpPr>
              <p:sp>
                <p:nvSpPr>
                  <p:cNvPr id="110"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1"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2"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3"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26" name="Group 81"/>
            <p:cNvGrpSpPr>
              <a:grpSpLocks/>
            </p:cNvGrpSpPr>
            <p:nvPr/>
          </p:nvGrpSpPr>
          <p:grpSpPr bwMode="auto">
            <a:xfrm>
              <a:off x="6365875" y="2098675"/>
              <a:ext cx="1506538" cy="393700"/>
              <a:chOff x="2598" y="1026"/>
              <a:chExt cx="957" cy="242"/>
            </a:xfrm>
          </p:grpSpPr>
          <p:grpSp>
            <p:nvGrpSpPr>
              <p:cNvPr id="27" name="Group 82"/>
              <p:cNvGrpSpPr>
                <a:grpSpLocks/>
              </p:cNvGrpSpPr>
              <p:nvPr/>
            </p:nvGrpSpPr>
            <p:grpSpPr bwMode="auto">
              <a:xfrm rot="-9970459" flipH="1" flipV="1">
                <a:off x="2598" y="1026"/>
                <a:ext cx="957" cy="242"/>
                <a:chOff x="2532" y="1051"/>
                <a:chExt cx="893" cy="246"/>
              </a:xfrm>
            </p:grpSpPr>
            <p:grpSp>
              <p:nvGrpSpPr>
                <p:cNvPr id="31" name="Group 83"/>
                <p:cNvGrpSpPr>
                  <a:grpSpLocks/>
                </p:cNvGrpSpPr>
                <p:nvPr/>
              </p:nvGrpSpPr>
              <p:grpSpPr bwMode="auto">
                <a:xfrm>
                  <a:off x="2532" y="1051"/>
                  <a:ext cx="743" cy="185"/>
                  <a:chOff x="1565" y="2568"/>
                  <a:chExt cx="1118" cy="279"/>
                </a:xfrm>
              </p:grpSpPr>
              <p:sp>
                <p:nvSpPr>
                  <p:cNvPr id="102"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3"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4"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5"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2" name="Group 88"/>
                <p:cNvGrpSpPr>
                  <a:grpSpLocks/>
                </p:cNvGrpSpPr>
                <p:nvPr/>
              </p:nvGrpSpPr>
              <p:grpSpPr bwMode="auto">
                <a:xfrm rot="1353540">
                  <a:off x="2682" y="1111"/>
                  <a:ext cx="743" cy="186"/>
                  <a:chOff x="1565" y="2568"/>
                  <a:chExt cx="1118" cy="279"/>
                </a:xfrm>
              </p:grpSpPr>
              <p:sp>
                <p:nvSpPr>
                  <p:cNvPr id="98"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9"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0"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1"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33" name="Group 93"/>
              <p:cNvGrpSpPr>
                <a:grpSpLocks/>
              </p:cNvGrpSpPr>
              <p:nvPr/>
            </p:nvGrpSpPr>
            <p:grpSpPr bwMode="auto">
              <a:xfrm rot="-9970459" flipH="1" flipV="1">
                <a:off x="2688" y="1056"/>
                <a:ext cx="784" cy="198"/>
                <a:chOff x="2532" y="1051"/>
                <a:chExt cx="893" cy="246"/>
              </a:xfrm>
            </p:grpSpPr>
            <p:grpSp>
              <p:nvGrpSpPr>
                <p:cNvPr id="34" name="Group 94"/>
                <p:cNvGrpSpPr>
                  <a:grpSpLocks/>
                </p:cNvGrpSpPr>
                <p:nvPr/>
              </p:nvGrpSpPr>
              <p:grpSpPr bwMode="auto">
                <a:xfrm>
                  <a:off x="2532" y="1051"/>
                  <a:ext cx="743" cy="185"/>
                  <a:chOff x="1565" y="2568"/>
                  <a:chExt cx="1118" cy="279"/>
                </a:xfrm>
              </p:grpSpPr>
              <p:sp>
                <p:nvSpPr>
                  <p:cNvPr id="92"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3"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4"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5"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8" name="Group 99"/>
                <p:cNvGrpSpPr>
                  <a:grpSpLocks/>
                </p:cNvGrpSpPr>
                <p:nvPr/>
              </p:nvGrpSpPr>
              <p:grpSpPr bwMode="auto">
                <a:xfrm rot="1353540">
                  <a:off x="2682" y="1111"/>
                  <a:ext cx="743" cy="186"/>
                  <a:chOff x="1565" y="2568"/>
                  <a:chExt cx="1118" cy="279"/>
                </a:xfrm>
              </p:grpSpPr>
              <p:sp>
                <p:nvSpPr>
                  <p:cNvPr id="88"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9"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0"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1"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0" name="Group 128"/>
              <p:cNvGrpSpPr>
                <a:grpSpLocks/>
              </p:cNvGrpSpPr>
              <p:nvPr/>
            </p:nvGrpSpPr>
            <p:grpSpPr bwMode="auto">
              <a:xfrm rot="513316">
                <a:off x="1824" y="2448"/>
                <a:ext cx="957" cy="242"/>
                <a:chOff x="2598" y="1026"/>
                <a:chExt cx="957" cy="242"/>
              </a:xfrm>
            </p:grpSpPr>
            <p:grpSp>
              <p:nvGrpSpPr>
                <p:cNvPr id="41" name="Group 129"/>
                <p:cNvGrpSpPr>
                  <a:grpSpLocks/>
                </p:cNvGrpSpPr>
                <p:nvPr/>
              </p:nvGrpSpPr>
              <p:grpSpPr bwMode="auto">
                <a:xfrm rot="-9970459" flipH="1" flipV="1">
                  <a:off x="2598" y="1026"/>
                  <a:ext cx="957" cy="242"/>
                  <a:chOff x="2532" y="1051"/>
                  <a:chExt cx="893" cy="246"/>
                </a:xfrm>
              </p:grpSpPr>
              <p:grpSp>
                <p:nvGrpSpPr>
                  <p:cNvPr id="42" name="Group 130"/>
                  <p:cNvGrpSpPr>
                    <a:grpSpLocks/>
                  </p:cNvGrpSpPr>
                  <p:nvPr/>
                </p:nvGrpSpPr>
                <p:grpSpPr bwMode="auto">
                  <a:xfrm>
                    <a:off x="2532" y="1051"/>
                    <a:ext cx="743" cy="185"/>
                    <a:chOff x="1565" y="2568"/>
                    <a:chExt cx="1118" cy="279"/>
                  </a:xfrm>
                </p:grpSpPr>
                <p:sp>
                  <p:nvSpPr>
                    <p:cNvPr id="80"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1"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2"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3"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43" name="Group 135"/>
                  <p:cNvGrpSpPr>
                    <a:grpSpLocks/>
                  </p:cNvGrpSpPr>
                  <p:nvPr/>
                </p:nvGrpSpPr>
                <p:grpSpPr bwMode="auto">
                  <a:xfrm rot="1353540">
                    <a:off x="2682" y="1111"/>
                    <a:ext cx="743" cy="186"/>
                    <a:chOff x="1565" y="2568"/>
                    <a:chExt cx="1118" cy="279"/>
                  </a:xfrm>
                </p:grpSpPr>
                <p:sp>
                  <p:nvSpPr>
                    <p:cNvPr id="76"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7"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8"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9"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52" name="Group 140"/>
                <p:cNvGrpSpPr>
                  <a:grpSpLocks/>
                </p:cNvGrpSpPr>
                <p:nvPr/>
              </p:nvGrpSpPr>
              <p:grpSpPr bwMode="auto">
                <a:xfrm rot="-9970459" flipH="1" flipV="1">
                  <a:off x="2688" y="1056"/>
                  <a:ext cx="784" cy="198"/>
                  <a:chOff x="2532" y="1051"/>
                  <a:chExt cx="893" cy="246"/>
                </a:xfrm>
              </p:grpSpPr>
              <p:grpSp>
                <p:nvGrpSpPr>
                  <p:cNvPr id="53" name="Group 141"/>
                  <p:cNvGrpSpPr>
                    <a:grpSpLocks/>
                  </p:cNvGrpSpPr>
                  <p:nvPr/>
                </p:nvGrpSpPr>
                <p:grpSpPr bwMode="auto">
                  <a:xfrm>
                    <a:off x="2532" y="1051"/>
                    <a:ext cx="743" cy="185"/>
                    <a:chOff x="1565" y="2568"/>
                    <a:chExt cx="1118" cy="279"/>
                  </a:xfrm>
                </p:grpSpPr>
                <p:sp>
                  <p:nvSpPr>
                    <p:cNvPr id="70"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1"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2"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3"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62" name="Group 146"/>
                  <p:cNvGrpSpPr>
                    <a:grpSpLocks/>
                  </p:cNvGrpSpPr>
                  <p:nvPr/>
                </p:nvGrpSpPr>
                <p:grpSpPr bwMode="auto">
                  <a:xfrm rot="1353540">
                    <a:off x="2682" y="1111"/>
                    <a:ext cx="743" cy="186"/>
                    <a:chOff x="1565" y="2568"/>
                    <a:chExt cx="1118" cy="279"/>
                  </a:xfrm>
                </p:grpSpPr>
                <p:sp>
                  <p:nvSpPr>
                    <p:cNvPr id="66"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7"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8"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9"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63" name="Group 151"/>
              <p:cNvGrpSpPr>
                <a:grpSpLocks/>
              </p:cNvGrpSpPr>
              <p:nvPr/>
            </p:nvGrpSpPr>
            <p:grpSpPr bwMode="auto">
              <a:xfrm rot="513316">
                <a:off x="1854" y="2472"/>
                <a:ext cx="957" cy="242"/>
                <a:chOff x="2598" y="1026"/>
                <a:chExt cx="957" cy="242"/>
              </a:xfrm>
            </p:grpSpPr>
            <p:grpSp>
              <p:nvGrpSpPr>
                <p:cNvPr id="64" name="Group 152"/>
                <p:cNvGrpSpPr>
                  <a:grpSpLocks/>
                </p:cNvGrpSpPr>
                <p:nvPr/>
              </p:nvGrpSpPr>
              <p:grpSpPr bwMode="auto">
                <a:xfrm rot="-9970459" flipH="1" flipV="1">
                  <a:off x="2598" y="1026"/>
                  <a:ext cx="957" cy="242"/>
                  <a:chOff x="2532" y="1051"/>
                  <a:chExt cx="893" cy="246"/>
                </a:xfrm>
              </p:grpSpPr>
              <p:grpSp>
                <p:nvGrpSpPr>
                  <p:cNvPr id="65" name="Group 153"/>
                  <p:cNvGrpSpPr>
                    <a:grpSpLocks/>
                  </p:cNvGrpSpPr>
                  <p:nvPr/>
                </p:nvGrpSpPr>
                <p:grpSpPr bwMode="auto">
                  <a:xfrm>
                    <a:off x="2532" y="1051"/>
                    <a:ext cx="743" cy="185"/>
                    <a:chOff x="1565" y="2568"/>
                    <a:chExt cx="1118" cy="279"/>
                  </a:xfrm>
                </p:grpSpPr>
                <p:sp>
                  <p:nvSpPr>
                    <p:cNvPr id="58"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9"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0"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1"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74" name="Group 158"/>
                  <p:cNvGrpSpPr>
                    <a:grpSpLocks/>
                  </p:cNvGrpSpPr>
                  <p:nvPr/>
                </p:nvGrpSpPr>
                <p:grpSpPr bwMode="auto">
                  <a:xfrm rot="1353540">
                    <a:off x="2682" y="1111"/>
                    <a:ext cx="743" cy="186"/>
                    <a:chOff x="1565" y="2568"/>
                    <a:chExt cx="1118" cy="279"/>
                  </a:xfrm>
                </p:grpSpPr>
                <p:sp>
                  <p:nvSpPr>
                    <p:cNvPr id="54"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5"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6"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7"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75" name="Group 163"/>
                <p:cNvGrpSpPr>
                  <a:grpSpLocks/>
                </p:cNvGrpSpPr>
                <p:nvPr/>
              </p:nvGrpSpPr>
              <p:grpSpPr bwMode="auto">
                <a:xfrm rot="-9970459" flipH="1" flipV="1">
                  <a:off x="2688" y="1056"/>
                  <a:ext cx="784" cy="198"/>
                  <a:chOff x="2532" y="1051"/>
                  <a:chExt cx="893" cy="246"/>
                </a:xfrm>
              </p:grpSpPr>
              <p:grpSp>
                <p:nvGrpSpPr>
                  <p:cNvPr id="84" name="Group 164"/>
                  <p:cNvGrpSpPr>
                    <a:grpSpLocks/>
                  </p:cNvGrpSpPr>
                  <p:nvPr/>
                </p:nvGrpSpPr>
                <p:grpSpPr bwMode="auto">
                  <a:xfrm>
                    <a:off x="2532" y="1051"/>
                    <a:ext cx="743" cy="185"/>
                    <a:chOff x="1565" y="2568"/>
                    <a:chExt cx="1118" cy="279"/>
                  </a:xfrm>
                </p:grpSpPr>
                <p:sp>
                  <p:nvSpPr>
                    <p:cNvPr id="48"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9"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0"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1"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85" name="Group 169"/>
                  <p:cNvGrpSpPr>
                    <a:grpSpLocks/>
                  </p:cNvGrpSpPr>
                  <p:nvPr/>
                </p:nvGrpSpPr>
                <p:grpSpPr bwMode="auto">
                  <a:xfrm rot="1353540">
                    <a:off x="2682" y="1111"/>
                    <a:ext cx="743" cy="186"/>
                    <a:chOff x="1565" y="2568"/>
                    <a:chExt cx="1118" cy="279"/>
                  </a:xfrm>
                </p:grpSpPr>
                <p:sp>
                  <p:nvSpPr>
                    <p:cNvPr id="44"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5"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6"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7"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sp>
          <p:nvSpPr>
            <p:cNvPr id="35" name="Rectangle 183"/>
            <p:cNvSpPr>
              <a:spLocks noChangeArrowheads="1"/>
            </p:cNvSpPr>
            <p:nvPr/>
          </p:nvSpPr>
          <p:spPr bwMode="gray">
            <a:xfrm>
              <a:off x="6019800" y="2132011"/>
              <a:ext cx="1465262" cy="810137"/>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Emission Control</a:t>
              </a:r>
            </a:p>
          </p:txBody>
        </p:sp>
        <p:sp>
          <p:nvSpPr>
            <p:cNvPr id="36" name="Rectangle 184"/>
            <p:cNvSpPr>
              <a:spLocks noChangeArrowheads="1"/>
            </p:cNvSpPr>
            <p:nvPr/>
          </p:nvSpPr>
          <p:spPr bwMode="gray">
            <a:xfrm>
              <a:off x="4848756" y="3860799"/>
              <a:ext cx="1513998" cy="1009234"/>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1000" b="1" kern="0" dirty="0">
                  <a:solidFill>
                    <a:srgbClr val="FFFFFF"/>
                  </a:solidFill>
                </a:rPr>
                <a:t>Health &amp; </a:t>
              </a:r>
              <a:r>
                <a:rPr lang="en-US" sz="1000" b="1" kern="0" dirty="0" smtClean="0">
                  <a:solidFill>
                    <a:srgbClr val="FFFFFF"/>
                  </a:solidFill>
                </a:rPr>
                <a:t>Economic.</a:t>
              </a:r>
              <a:endParaRPr lang="en-US" sz="1000" b="1" kern="0" dirty="0">
                <a:solidFill>
                  <a:srgbClr val="FFFFFF"/>
                </a:solidFill>
              </a:endParaRPr>
            </a:p>
            <a:p>
              <a:pPr fontAlgn="auto">
                <a:spcBef>
                  <a:spcPts val="0"/>
                </a:spcBef>
                <a:spcAft>
                  <a:spcPts val="0"/>
                </a:spcAft>
                <a:defRPr/>
              </a:pPr>
              <a:r>
                <a:rPr lang="en-US" sz="1000" b="1" kern="0" dirty="0">
                  <a:solidFill>
                    <a:srgbClr val="FFFFFF"/>
                  </a:solidFill>
                </a:rPr>
                <a:t>Benefit</a:t>
              </a:r>
            </a:p>
          </p:txBody>
        </p:sp>
        <p:sp>
          <p:nvSpPr>
            <p:cNvPr id="37" name="Rectangle 185"/>
            <p:cNvSpPr>
              <a:spLocks noChangeArrowheads="1"/>
            </p:cNvSpPr>
            <p:nvPr/>
          </p:nvSpPr>
          <p:spPr bwMode="gray">
            <a:xfrm>
              <a:off x="7286628" y="4016375"/>
              <a:ext cx="1543051" cy="728892"/>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Air Quality </a:t>
              </a:r>
              <a:r>
                <a:rPr lang="en-US" sz="1000" b="1" kern="0" dirty="0" smtClean="0">
                  <a:solidFill>
                    <a:srgbClr val="FFFFFF"/>
                  </a:solidFill>
                </a:rPr>
                <a:t>Attainment</a:t>
              </a:r>
              <a:endParaRPr lang="en-US" sz="1000" b="1" kern="0" dirty="0">
                <a:solidFill>
                  <a:srgbClr val="FFFFFF"/>
                </a:solidFill>
              </a:endParaRPr>
            </a:p>
          </p:txBody>
        </p:sp>
      </p:grpSp>
      <p:grpSp>
        <p:nvGrpSpPr>
          <p:cNvPr id="86" name="Group 152"/>
          <p:cNvGrpSpPr/>
          <p:nvPr/>
        </p:nvGrpSpPr>
        <p:grpSpPr>
          <a:xfrm>
            <a:off x="7086600" y="762000"/>
            <a:ext cx="1860932" cy="1741488"/>
            <a:chOff x="3500375" y="2415250"/>
            <a:chExt cx="2171088" cy="2122488"/>
          </a:xfrm>
        </p:grpSpPr>
        <p:sp>
          <p:nvSpPr>
            <p:cNvPr id="154" name="Oval 7"/>
            <p:cNvSpPr>
              <a:spLocks noChangeArrowheads="1"/>
            </p:cNvSpPr>
            <p:nvPr/>
          </p:nvSpPr>
          <p:spPr bwMode="auto">
            <a:xfrm>
              <a:off x="3500375" y="2415250"/>
              <a:ext cx="2133600" cy="2122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600" dirty="0">
                <a:solidFill>
                  <a:srgbClr val="0000FF"/>
                </a:solidFill>
                <a:latin typeface="Arial" pitchFamily="34" charset="0"/>
                <a:ea typeface="新細明體" pitchFamily="18" charset="-120"/>
              </a:endParaRPr>
            </a:p>
          </p:txBody>
        </p:sp>
        <p:sp>
          <p:nvSpPr>
            <p:cNvPr id="155" name="Text Box 283"/>
            <p:cNvSpPr txBox="1">
              <a:spLocks noChangeArrowheads="1"/>
            </p:cNvSpPr>
            <p:nvPr/>
          </p:nvSpPr>
          <p:spPr bwMode="auto">
            <a:xfrm>
              <a:off x="3614062" y="2786734"/>
              <a:ext cx="2057401" cy="1282700"/>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40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36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5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grpSp>
      <p:sp>
        <p:nvSpPr>
          <p:cNvPr id="156" name="Rectangle 2"/>
          <p:cNvSpPr txBox="1">
            <a:spLocks noChangeArrowheads="1"/>
          </p:cNvSpPr>
          <p:nvPr/>
        </p:nvSpPr>
        <p:spPr bwMode="auto">
          <a:xfrm>
            <a:off x="1676400" y="152400"/>
            <a:ext cx="5410200" cy="792162"/>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800" b="1" i="1" kern="0" dirty="0" smtClean="0">
                <a:solidFill>
                  <a:srgbClr val="FF0000"/>
                </a:solidFill>
                <a:latin typeface="Arial"/>
                <a:ea typeface="SimSun" pitchFamily="2" charset="-122"/>
              </a:rPr>
              <a:t>Summary</a:t>
            </a:r>
            <a:endParaRPr lang="en-US" altLang="zh-CN" sz="4800" b="1" i="1" kern="0" dirty="0">
              <a:solidFill>
                <a:srgbClr val="FF0000"/>
              </a:solidFill>
              <a:latin typeface="Arial"/>
              <a:ea typeface="SimSun" pitchFamily="2" charset="-122"/>
            </a:endParaRPr>
          </a:p>
        </p:txBody>
      </p:sp>
      <p:sp>
        <p:nvSpPr>
          <p:cNvPr id="7" name="Slide Number Placeholder 6"/>
          <p:cNvSpPr>
            <a:spLocks noGrp="1"/>
          </p:cNvSpPr>
          <p:nvPr>
            <p:ph type="sldNum" sz="quarter" idx="12"/>
          </p:nvPr>
        </p:nvSpPr>
        <p:spPr/>
        <p:txBody>
          <a:bodyPr/>
          <a:lstStyle/>
          <a:p>
            <a:pPr>
              <a:defRPr/>
            </a:pPr>
            <a:fld id="{F80CB361-3B1B-4CC6-A63D-F594DBBCCA68}" type="slidenum">
              <a:rPr lang="en-US" smtClean="0"/>
              <a:pPr>
                <a:defRPr/>
              </a:pPr>
              <a:t>28</a:t>
            </a:fld>
            <a:endParaRPr lang="en-US"/>
          </a:p>
        </p:txBody>
      </p:sp>
      <p:sp>
        <p:nvSpPr>
          <p:cNvPr id="160" name="Rectangle 3"/>
          <p:cNvSpPr>
            <a:spLocks noGrp="1" noChangeArrowheads="1"/>
          </p:cNvSpPr>
          <p:nvPr>
            <p:ph idx="1"/>
          </p:nvPr>
        </p:nvSpPr>
        <p:spPr bwMode="gray">
          <a:xfrm>
            <a:off x="76200" y="1143000"/>
            <a:ext cx="6781800" cy="1905000"/>
          </a:xfrm>
          <a:noFill/>
        </p:spPr>
        <p:txBody>
          <a:bodyPr/>
          <a:lstStyle/>
          <a:p>
            <a:pPr marL="457200" indent="-457200" eaLnBrk="1" hangingPunct="1">
              <a:lnSpc>
                <a:spcPct val="120000"/>
              </a:lnSpc>
              <a:spcBef>
                <a:spcPts val="600"/>
              </a:spcBef>
              <a:spcAft>
                <a:spcPts val="600"/>
              </a:spcAft>
            </a:pPr>
            <a:r>
              <a:rPr lang="en-US" sz="2400" b="1" dirty="0" smtClean="0">
                <a:solidFill>
                  <a:srgbClr val="0000FF"/>
                </a:solidFill>
              </a:rPr>
              <a:t>Effective AQ management requires </a:t>
            </a:r>
            <a:r>
              <a:rPr lang="en-US" sz="2400" b="1" dirty="0" smtClean="0">
                <a:solidFill>
                  <a:srgbClr val="FF0000"/>
                </a:solidFill>
              </a:rPr>
              <a:t>scientifically sound assessment tools </a:t>
            </a:r>
            <a:r>
              <a:rPr lang="en-US" sz="2400" b="1" dirty="0" smtClean="0">
                <a:solidFill>
                  <a:srgbClr val="0000FF"/>
                </a:solidFill>
              </a:rPr>
              <a:t>for supporting and attaining AQ goals</a:t>
            </a:r>
          </a:p>
          <a:p>
            <a:pPr marL="457200" indent="-457200" eaLnBrk="1" hangingPunct="1">
              <a:lnSpc>
                <a:spcPct val="120000"/>
              </a:lnSpc>
              <a:spcBef>
                <a:spcPts val="600"/>
              </a:spcBef>
              <a:spcAft>
                <a:spcPts val="600"/>
              </a:spcAft>
            </a:pPr>
            <a:r>
              <a:rPr lang="en-US" altLang="zh-CN" sz="2400" b="1" dirty="0" smtClean="0">
                <a:solidFill>
                  <a:srgbClr val="FF0000"/>
                </a:solidFill>
                <a:ea typeface="宋体" pitchFamily="2" charset="-122"/>
              </a:rPr>
              <a:t>“</a:t>
            </a:r>
            <a:r>
              <a:rPr lang="en-US" altLang="zh-CN" sz="2400" b="1" i="1" dirty="0" err="1" smtClean="0">
                <a:solidFill>
                  <a:srgbClr val="FF0000"/>
                </a:solidFill>
                <a:ea typeface="宋体" pitchFamily="2" charset="-122"/>
              </a:rPr>
              <a:t>ABaCAS</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can serve as an international decision support community tool for air pollution </a:t>
            </a:r>
            <a:r>
              <a:rPr lang="en-US" altLang="zh-CN" sz="2400" b="1" dirty="0" smtClean="0">
                <a:solidFill>
                  <a:srgbClr val="FF0000"/>
                </a:solidFill>
                <a:ea typeface="宋体" pitchFamily="2" charset="-122"/>
              </a:rPr>
              <a:t>cost/benefit and attainment </a:t>
            </a:r>
            <a:r>
              <a:rPr lang="en-US" altLang="zh-CN" sz="2400" b="1" dirty="0" smtClean="0">
                <a:solidFill>
                  <a:srgbClr val="0000FF"/>
                </a:solidFill>
                <a:ea typeface="宋体" pitchFamily="2" charset="-122"/>
              </a:rPr>
              <a:t>assessment</a:t>
            </a:r>
          </a:p>
          <a:p>
            <a:pPr marL="457200" indent="-457200" eaLnBrk="1" hangingPunct="1">
              <a:lnSpc>
                <a:spcPct val="120000"/>
              </a:lnSpc>
              <a:spcBef>
                <a:spcPts val="600"/>
              </a:spcBef>
              <a:spcAft>
                <a:spcPts val="600"/>
              </a:spcAft>
            </a:pPr>
            <a:r>
              <a:rPr lang="en-US" altLang="zh-CN" sz="2400" b="1" dirty="0" smtClean="0">
                <a:solidFill>
                  <a:srgbClr val="FF0000"/>
                </a:solidFill>
                <a:ea typeface="宋体" pitchFamily="2" charset="-122"/>
              </a:rPr>
              <a:t>Scientists </a:t>
            </a:r>
            <a:r>
              <a:rPr lang="en-US" altLang="zh-CN" sz="2400" b="1" dirty="0">
                <a:solidFill>
                  <a:srgbClr val="FF0000"/>
                </a:solidFill>
                <a:ea typeface="宋体" pitchFamily="2" charset="-122"/>
              </a:rPr>
              <a:t>and </a:t>
            </a:r>
            <a:r>
              <a:rPr lang="en-US" altLang="zh-CN" sz="2400" b="1" dirty="0" smtClean="0">
                <a:solidFill>
                  <a:srgbClr val="FF0000"/>
                </a:solidFill>
                <a:ea typeface="宋体" pitchFamily="2" charset="-122"/>
              </a:rPr>
              <a:t>policy-makers</a:t>
            </a:r>
            <a:r>
              <a:rPr lang="en-US" altLang="zh-CN" sz="2400" b="1" dirty="0" smtClean="0">
                <a:solidFill>
                  <a:srgbClr val="0000FF"/>
                </a:solidFill>
                <a:ea typeface="宋体" pitchFamily="2" charset="-122"/>
              </a:rPr>
              <a:t> </a:t>
            </a:r>
            <a:r>
              <a:rPr lang="en-US" altLang="zh-CN" sz="2400" b="1" dirty="0">
                <a:solidFill>
                  <a:srgbClr val="0000FF"/>
                </a:solidFill>
                <a:ea typeface="宋体" pitchFamily="2" charset="-122"/>
              </a:rPr>
              <a:t>Need to work closely together with </a:t>
            </a:r>
            <a:r>
              <a:rPr lang="en-US" altLang="zh-CN" sz="2400" b="1" dirty="0" smtClean="0">
                <a:solidFill>
                  <a:srgbClr val="0000FF"/>
                </a:solidFill>
                <a:ea typeface="宋体" pitchFamily="2" charset="-122"/>
              </a:rPr>
              <a:t>to </a:t>
            </a:r>
            <a:r>
              <a:rPr lang="en-US" altLang="zh-CN" sz="2400" b="1" dirty="0">
                <a:solidFill>
                  <a:srgbClr val="0000FF"/>
                </a:solidFill>
                <a:ea typeface="宋体" pitchFamily="2" charset="-122"/>
              </a:rPr>
              <a:t>lead to a successful application for AQ </a:t>
            </a:r>
            <a:r>
              <a:rPr lang="en-US" altLang="zh-CN" sz="2400" b="1" dirty="0" smtClean="0">
                <a:solidFill>
                  <a:srgbClr val="0000FF"/>
                </a:solidFill>
                <a:ea typeface="宋体" pitchFamily="2" charset="-122"/>
              </a:rPr>
              <a:t>attainment</a:t>
            </a:r>
            <a:endParaRPr lang="en-US" altLang="zh-CN" sz="2400" b="1" dirty="0">
              <a:solidFill>
                <a:srgbClr val="0000FF"/>
              </a:solidFill>
              <a:ea typeface="宋体" pitchFamily="2" charset="-122"/>
            </a:endParaRPr>
          </a:p>
          <a:p>
            <a:pPr marL="457200" indent="-457200" eaLnBrk="1" hangingPunct="1">
              <a:lnSpc>
                <a:spcPct val="120000"/>
              </a:lnSpc>
              <a:spcBef>
                <a:spcPts val="600"/>
              </a:spcBef>
              <a:spcAft>
                <a:spcPts val="600"/>
              </a:spcAft>
            </a:pPr>
            <a:endParaRPr lang="en-US" altLang="zh-CN" sz="2400" b="1" dirty="0" smtClean="0">
              <a:solidFill>
                <a:srgbClr val="0000FF"/>
              </a:solidFill>
              <a:ea typeface="宋体" pitchFamily="2" charset="-122"/>
            </a:endParaRPr>
          </a:p>
        </p:txBody>
      </p:sp>
      <p:grpSp>
        <p:nvGrpSpPr>
          <p:cNvPr id="161" name="Group 158"/>
          <p:cNvGrpSpPr/>
          <p:nvPr/>
        </p:nvGrpSpPr>
        <p:grpSpPr>
          <a:xfrm>
            <a:off x="7015746" y="4876800"/>
            <a:ext cx="2015959" cy="1981200"/>
            <a:chOff x="7015746" y="4876800"/>
            <a:chExt cx="2015959" cy="1981200"/>
          </a:xfrm>
        </p:grpSpPr>
        <p:pic>
          <p:nvPicPr>
            <p:cNvPr id="162" name="Picture 4" descr="C:\Documents and Settings\Administrator\桌面\ABACAS PPT\ABACAS.jpg"/>
            <p:cNvPicPr>
              <a:picLocks noChangeAspect="1" noChangeArrowheads="1"/>
            </p:cNvPicPr>
            <p:nvPr/>
          </p:nvPicPr>
          <p:blipFill>
            <a:blip r:embed="rId3" cstate="print"/>
            <a:stretch>
              <a:fillRect/>
            </a:stretch>
          </p:blipFill>
          <p:spPr bwMode="auto">
            <a:xfrm>
              <a:off x="7015746" y="4876800"/>
              <a:ext cx="2015959" cy="19812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163" name="Rounded Rectangle 162"/>
            <p:cNvSpPr/>
            <p:nvPr/>
          </p:nvSpPr>
          <p:spPr>
            <a:xfrm flipV="1">
              <a:off x="7162799" y="5198530"/>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4" name="Rounded Rectangle 163"/>
            <p:cNvSpPr/>
            <p:nvPr/>
          </p:nvSpPr>
          <p:spPr>
            <a:xfrm flipV="1">
              <a:off x="7172316" y="555413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5" name="Rounded Rectangle 164"/>
            <p:cNvSpPr/>
            <p:nvPr/>
          </p:nvSpPr>
          <p:spPr>
            <a:xfrm flipV="1">
              <a:off x="7162800" y="5857799"/>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6" name="Rounded Rectangle 165"/>
            <p:cNvSpPr/>
            <p:nvPr/>
          </p:nvSpPr>
          <p:spPr>
            <a:xfrm flipV="1">
              <a:off x="7163850" y="623880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Tree>
    <p:extLst>
      <p:ext uri="{BB962C8B-B14F-4D97-AF65-F5344CB8AC3E}">
        <p14:creationId xmlns:p14="http://schemas.microsoft.com/office/powerpoint/2010/main" val="3997205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linds(horizontal)">
                                      <p:cBhvr>
                                        <p:cTn id="7" dur="1000"/>
                                        <p:tgtEl>
                                          <p:spTgt spid="8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1000"/>
                                        <p:tgtEl>
                                          <p:spTgt spid="6"/>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blinds(horizontal)">
                                      <p:cBhvr>
                                        <p:cTn id="1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838200"/>
            <a:ext cx="8991600" cy="5105400"/>
          </a:xfrm>
          <a:noFill/>
        </p:spPr>
        <p:txBody>
          <a:bodyPr/>
          <a:lstStyle/>
          <a:p>
            <a:pPr eaLnBrk="1" hangingPunct="1">
              <a:lnSpc>
                <a:spcPct val="150000"/>
              </a:lnSpc>
              <a:buFontTx/>
              <a:buNone/>
            </a:pPr>
            <a:r>
              <a:rPr lang="en-US" sz="2800" b="1" i="1" u="sng" dirty="0">
                <a:solidFill>
                  <a:srgbClr val="C00000"/>
                </a:solidFill>
              </a:rPr>
              <a:t>USA:</a:t>
            </a:r>
          </a:p>
          <a:p>
            <a:pPr lvl="1" eaLnBrk="1" hangingPunct="1">
              <a:lnSpc>
                <a:spcPct val="150000"/>
              </a:lnSpc>
            </a:pPr>
            <a:r>
              <a:rPr lang="en-US" sz="1800" b="1" i="1" dirty="0">
                <a:solidFill>
                  <a:srgbClr val="0000FF"/>
                </a:solidFill>
              </a:rPr>
              <a:t>EPA:</a:t>
            </a:r>
            <a:r>
              <a:rPr lang="en-US" sz="1800" b="1" i="1" dirty="0"/>
              <a:t> </a:t>
            </a:r>
            <a:r>
              <a:rPr lang="en-US" sz="1800" b="1" u="sng" dirty="0">
                <a:solidFill>
                  <a:srgbClr val="000000"/>
                </a:solidFill>
              </a:rPr>
              <a:t>Carey </a:t>
            </a:r>
            <a:r>
              <a:rPr lang="en-US" sz="1800" b="1" u="sng" dirty="0" smtClean="0">
                <a:solidFill>
                  <a:srgbClr val="000000"/>
                </a:solidFill>
              </a:rPr>
              <a:t>Jang</a:t>
            </a:r>
            <a:r>
              <a:rPr lang="en-US" sz="1800" b="1" dirty="0" smtClean="0">
                <a:solidFill>
                  <a:srgbClr val="000000"/>
                </a:solidFill>
              </a:rPr>
              <a:t>, </a:t>
            </a:r>
            <a:r>
              <a:rPr lang="en-US" sz="1800" b="1" dirty="0">
                <a:solidFill>
                  <a:srgbClr val="000000"/>
                </a:solidFill>
              </a:rPr>
              <a:t>Charles Fulcher, Neal Fann, Brian Timin, Kirk Baker, </a:t>
            </a:r>
            <a:r>
              <a:rPr lang="en-US" sz="1800" b="1" dirty="0" smtClean="0">
                <a:solidFill>
                  <a:srgbClr val="000000"/>
                </a:solidFill>
              </a:rPr>
              <a:t>Scott </a:t>
            </a:r>
            <a:r>
              <a:rPr lang="en-US" sz="1800" b="1" dirty="0">
                <a:solidFill>
                  <a:srgbClr val="000000"/>
                </a:solidFill>
              </a:rPr>
              <a:t>Voorhees, </a:t>
            </a:r>
            <a:r>
              <a:rPr lang="en-US" sz="1800" b="1" dirty="0" smtClean="0">
                <a:solidFill>
                  <a:srgbClr val="000000"/>
                </a:solidFill>
              </a:rPr>
              <a:t>Dale </a:t>
            </a:r>
            <a:r>
              <a:rPr lang="en-US" sz="1800" b="1" dirty="0">
                <a:solidFill>
                  <a:srgbClr val="000000"/>
                </a:solidFill>
              </a:rPr>
              <a:t>Evarts, Tyler Fox, </a:t>
            </a:r>
            <a:r>
              <a:rPr lang="en-US" sz="1800" b="1" dirty="0" smtClean="0">
                <a:solidFill>
                  <a:srgbClr val="000000"/>
                </a:solidFill>
              </a:rPr>
              <a:t>etc</a:t>
            </a:r>
            <a:r>
              <a:rPr lang="en-US" sz="1800" b="1" dirty="0">
                <a:solidFill>
                  <a:srgbClr val="000000"/>
                </a:solidFill>
              </a:rPr>
              <a:t>.</a:t>
            </a:r>
          </a:p>
          <a:p>
            <a:pPr lvl="1" eaLnBrk="1" hangingPunct="1">
              <a:lnSpc>
                <a:spcPct val="120000"/>
              </a:lnSpc>
            </a:pPr>
            <a:r>
              <a:rPr lang="en-US" sz="1800" b="1" i="1" dirty="0" smtClean="0">
                <a:solidFill>
                  <a:srgbClr val="0000FF"/>
                </a:solidFill>
              </a:rPr>
              <a:t>UNC-IE</a:t>
            </a:r>
            <a:r>
              <a:rPr lang="en-US" sz="1800" b="1" i="1" dirty="0" smtClean="0">
                <a:solidFill>
                  <a:srgbClr val="0000FF"/>
                </a:solidFill>
              </a:rPr>
              <a:t>: </a:t>
            </a:r>
            <a:r>
              <a:rPr lang="en-US" sz="1800" b="1" dirty="0" smtClean="0"/>
              <a:t>Adel Hanna, </a:t>
            </a:r>
            <a:r>
              <a:rPr lang="en-US" sz="1800" b="1" dirty="0" smtClean="0"/>
              <a:t>Zac Adelman, Dongmei Yang</a:t>
            </a:r>
            <a:r>
              <a:rPr lang="en-US" sz="1800" b="1" dirty="0" smtClean="0"/>
              <a:t>, </a:t>
            </a:r>
            <a:r>
              <a:rPr lang="en-US" sz="1800" b="1" dirty="0" smtClean="0"/>
              <a:t>etc.</a:t>
            </a:r>
          </a:p>
          <a:p>
            <a:pPr lvl="1" eaLnBrk="1" hangingPunct="1">
              <a:lnSpc>
                <a:spcPct val="120000"/>
              </a:lnSpc>
            </a:pPr>
            <a:r>
              <a:rPr lang="en-US" sz="1800" b="1" i="1" dirty="0" smtClean="0">
                <a:solidFill>
                  <a:srgbClr val="0000FF"/>
                </a:solidFill>
              </a:rPr>
              <a:t>Univ</a:t>
            </a:r>
            <a:r>
              <a:rPr lang="en-US" sz="1800" b="1" i="1" dirty="0">
                <a:solidFill>
                  <a:srgbClr val="0000FF"/>
                </a:solidFill>
              </a:rPr>
              <a:t>. of Tennessee:</a:t>
            </a:r>
            <a:r>
              <a:rPr lang="en-US" sz="1800" b="1" i="1" dirty="0"/>
              <a:t> </a:t>
            </a:r>
            <a:r>
              <a:rPr lang="en-US" sz="1800" b="1" dirty="0">
                <a:solidFill>
                  <a:srgbClr val="000000"/>
                </a:solidFill>
              </a:rPr>
              <a:t>Joshua </a:t>
            </a:r>
            <a:r>
              <a:rPr lang="en-US" sz="1800" b="1" dirty="0" smtClean="0">
                <a:solidFill>
                  <a:srgbClr val="000000"/>
                </a:solidFill>
              </a:rPr>
              <a:t>Fu, </a:t>
            </a:r>
            <a:r>
              <a:rPr lang="en-US" sz="1800" b="1" dirty="0">
                <a:solidFill>
                  <a:srgbClr val="000000"/>
                </a:solidFill>
              </a:rPr>
              <a:t>Xinyi </a:t>
            </a:r>
            <a:r>
              <a:rPr lang="en-US" sz="1800" b="1" dirty="0" smtClean="0">
                <a:solidFill>
                  <a:srgbClr val="000000"/>
                </a:solidFill>
              </a:rPr>
              <a:t>Dong, </a:t>
            </a:r>
            <a:r>
              <a:rPr lang="en-US" sz="1800" b="1" dirty="0">
                <a:solidFill>
                  <a:srgbClr val="000000"/>
                </a:solidFill>
              </a:rPr>
              <a:t>Jian </a:t>
            </a:r>
            <a:r>
              <a:rPr lang="en-US" sz="1800" b="1" dirty="0" smtClean="0">
                <a:solidFill>
                  <a:srgbClr val="000000"/>
                </a:solidFill>
              </a:rPr>
              <a:t>Sun, </a:t>
            </a:r>
            <a:r>
              <a:rPr lang="en-US" sz="1800" b="1" dirty="0">
                <a:solidFill>
                  <a:srgbClr val="000000"/>
                </a:solidFill>
              </a:rPr>
              <a:t>etc.</a:t>
            </a:r>
            <a:r>
              <a:rPr lang="en-US" sz="1800" b="1" dirty="0"/>
              <a:t> </a:t>
            </a:r>
            <a:endParaRPr lang="en-US" sz="1800" b="1" dirty="0" smtClean="0"/>
          </a:p>
          <a:p>
            <a:pPr marL="457200" lvl="1" indent="0" eaLnBrk="1" hangingPunct="1">
              <a:lnSpc>
                <a:spcPct val="120000"/>
              </a:lnSpc>
              <a:buNone/>
            </a:pPr>
            <a:endParaRPr lang="en-US" sz="1800" b="1" dirty="0"/>
          </a:p>
          <a:p>
            <a:pPr lvl="0" eaLnBrk="1" hangingPunct="1">
              <a:lnSpc>
                <a:spcPct val="80000"/>
              </a:lnSpc>
              <a:buNone/>
              <a:defRPr/>
            </a:pPr>
            <a:r>
              <a:rPr lang="en-US" sz="2800" b="1" i="1" u="sng" dirty="0" smtClean="0">
                <a:solidFill>
                  <a:srgbClr val="C00000"/>
                </a:solidFill>
              </a:rPr>
              <a:t>International:</a:t>
            </a:r>
          </a:p>
          <a:p>
            <a:pPr lvl="1" eaLnBrk="1" hangingPunct="1">
              <a:lnSpc>
                <a:spcPct val="200000"/>
              </a:lnSpc>
              <a:defRPr/>
            </a:pPr>
            <a:r>
              <a:rPr lang="en-US" sz="1800" b="1" i="1" dirty="0" smtClean="0">
                <a:solidFill>
                  <a:srgbClr val="0000FF"/>
                </a:solidFill>
              </a:rPr>
              <a:t>Tsinghua Univ.: </a:t>
            </a:r>
            <a:r>
              <a:rPr lang="en-US" sz="1800" b="1" dirty="0" smtClean="0">
                <a:solidFill>
                  <a:srgbClr val="000000"/>
                </a:solidFill>
              </a:rPr>
              <a:t>HAO Jiming, WANG Shuxiao, </a:t>
            </a:r>
            <a:r>
              <a:rPr lang="en-US" sz="1800" b="1" dirty="0" smtClean="0">
                <a:solidFill>
                  <a:srgbClr val="000000"/>
                </a:solidFill>
              </a:rPr>
              <a:t>XING </a:t>
            </a:r>
            <a:r>
              <a:rPr lang="en-US" sz="1800" b="1" dirty="0" smtClean="0">
                <a:solidFill>
                  <a:srgbClr val="000000"/>
                </a:solidFill>
              </a:rPr>
              <a:t>Jia, etc.</a:t>
            </a:r>
          </a:p>
          <a:p>
            <a:pPr lvl="1">
              <a:lnSpc>
                <a:spcPct val="130000"/>
              </a:lnSpc>
            </a:pPr>
            <a:r>
              <a:rPr lang="en-US" sz="1800" b="1" i="1" dirty="0" smtClean="0">
                <a:solidFill>
                  <a:srgbClr val="0000FF"/>
                </a:solidFill>
              </a:rPr>
              <a:t>South China Univ. of Technology: </a:t>
            </a:r>
            <a:r>
              <a:rPr lang="en-US" sz="1800" b="1" dirty="0" smtClean="0">
                <a:solidFill>
                  <a:srgbClr val="000000"/>
                </a:solidFill>
              </a:rPr>
              <a:t>ZHU Yun, LONG </a:t>
            </a:r>
            <a:r>
              <a:rPr lang="en-US" sz="1800" b="1" dirty="0" err="1" smtClean="0">
                <a:solidFill>
                  <a:srgbClr val="000000"/>
                </a:solidFill>
              </a:rPr>
              <a:t>Sicheng</a:t>
            </a:r>
            <a:r>
              <a:rPr lang="en-US" sz="1800" b="1" dirty="0" smtClean="0">
                <a:solidFill>
                  <a:srgbClr val="000000"/>
                </a:solidFill>
              </a:rPr>
              <a:t>, etc. </a:t>
            </a:r>
          </a:p>
          <a:p>
            <a:pPr lvl="1">
              <a:lnSpc>
                <a:spcPct val="130000"/>
              </a:lnSpc>
            </a:pPr>
            <a:r>
              <a:rPr lang="en-US" sz="1800" b="1" i="1" dirty="0" smtClean="0">
                <a:solidFill>
                  <a:srgbClr val="0000FF"/>
                </a:solidFill>
              </a:rPr>
              <a:t>Taiwan </a:t>
            </a:r>
            <a:r>
              <a:rPr lang="en-US" sz="1800" b="1" i="1" dirty="0" smtClean="0">
                <a:solidFill>
                  <a:srgbClr val="0000FF"/>
                </a:solidFill>
              </a:rPr>
              <a:t>CJC </a:t>
            </a:r>
            <a:r>
              <a:rPr lang="en-US" sz="1800" b="1" i="1" dirty="0" smtClean="0">
                <a:solidFill>
                  <a:srgbClr val="0000FF"/>
                </a:solidFill>
              </a:rPr>
              <a:t>Univ.: </a:t>
            </a:r>
            <a:r>
              <a:rPr lang="en-US" sz="1800" b="1" dirty="0" smtClean="0"/>
              <a:t>LAI, H.C., WU Pei-Chi, </a:t>
            </a:r>
            <a:r>
              <a:rPr lang="en-US" sz="1800" b="1" dirty="0" smtClean="0">
                <a:solidFill>
                  <a:srgbClr val="000000"/>
                </a:solidFill>
              </a:rPr>
              <a:t>etc.</a:t>
            </a:r>
          </a:p>
          <a:p>
            <a:pPr lvl="1">
              <a:lnSpc>
                <a:spcPct val="130000"/>
              </a:lnSpc>
            </a:pPr>
            <a:r>
              <a:rPr lang="en-US" sz="1800" b="1" i="1" dirty="0" smtClean="0">
                <a:solidFill>
                  <a:srgbClr val="0000FF"/>
                </a:solidFill>
              </a:rPr>
              <a:t>Sponsors/Partners:</a:t>
            </a:r>
            <a:r>
              <a:rPr lang="en-US" sz="1800" b="1" dirty="0" smtClean="0">
                <a:solidFill>
                  <a:srgbClr val="0000FF"/>
                </a:solidFill>
              </a:rPr>
              <a:t> </a:t>
            </a:r>
            <a:r>
              <a:rPr lang="en-US" sz="1800" b="1" dirty="0" smtClean="0"/>
              <a:t>DOS, </a:t>
            </a:r>
            <a:r>
              <a:rPr lang="en-US" sz="1800" b="1" dirty="0" smtClean="0"/>
              <a:t>Energy </a:t>
            </a:r>
            <a:r>
              <a:rPr lang="en-US" sz="1800" b="1" dirty="0"/>
              <a:t>Foundation, China </a:t>
            </a:r>
            <a:r>
              <a:rPr lang="en-US" sz="1800" b="1" dirty="0" smtClean="0"/>
              <a:t>MEP, Taiwan EPA, Clean </a:t>
            </a:r>
            <a:r>
              <a:rPr lang="en-US" sz="1800" b="1" dirty="0" smtClean="0"/>
              <a:t>Air Alliance of </a:t>
            </a:r>
            <a:r>
              <a:rPr lang="en-US" sz="1800" b="1" dirty="0" smtClean="0"/>
              <a:t>China, Clean </a:t>
            </a:r>
            <a:r>
              <a:rPr lang="en-US" sz="1800" b="1" dirty="0" smtClean="0"/>
              <a:t>Air Asia, etc.</a:t>
            </a:r>
          </a:p>
          <a:p>
            <a:pPr lvl="1" eaLnBrk="1" hangingPunct="1">
              <a:lnSpc>
                <a:spcPct val="120000"/>
              </a:lnSpc>
              <a:buNone/>
            </a:pPr>
            <a:endParaRPr lang="en-US" sz="1800" b="1" dirty="0" smtClean="0"/>
          </a:p>
          <a:p>
            <a:pPr lvl="1" eaLnBrk="1" hangingPunct="1">
              <a:lnSpc>
                <a:spcPct val="120000"/>
              </a:lnSpc>
              <a:buNone/>
            </a:pPr>
            <a:endParaRPr lang="en-US" sz="1800" b="1" dirty="0" smtClean="0"/>
          </a:p>
        </p:txBody>
      </p:sp>
      <p:sp>
        <p:nvSpPr>
          <p:cNvPr id="62467" name="Rectangle 3"/>
          <p:cNvSpPr>
            <a:spLocks noGrp="1" noChangeArrowheads="1"/>
          </p:cNvSpPr>
          <p:nvPr>
            <p:ph type="title"/>
          </p:nvPr>
        </p:nvSpPr>
        <p:spPr>
          <a:xfrm>
            <a:off x="779462" y="0"/>
            <a:ext cx="7602538" cy="838200"/>
          </a:xfrm>
          <a:solidFill>
            <a:srgbClr val="CCFFFF"/>
          </a:solidFill>
        </p:spPr>
        <p:txBody>
          <a:bodyPr/>
          <a:lstStyle/>
          <a:p>
            <a:pPr algn="ctr" eaLnBrk="1" hangingPunct="1">
              <a:lnSpc>
                <a:spcPct val="90000"/>
              </a:lnSpc>
            </a:pPr>
            <a:r>
              <a:rPr lang="en-US" sz="3200" b="1" i="1" dirty="0" smtClean="0">
                <a:solidFill>
                  <a:srgbClr val="0000FF"/>
                </a:solidFill>
                <a:latin typeface="Arial" pitchFamily="34" charset="0"/>
                <a:cs typeface="Arial" pitchFamily="34" charset="0"/>
              </a:rPr>
              <a:t/>
            </a:r>
            <a:br>
              <a:rPr lang="en-US" sz="3200" b="1" i="1" dirty="0" smtClean="0">
                <a:solidFill>
                  <a:srgbClr val="0000FF"/>
                </a:solidFill>
                <a:latin typeface="Arial" pitchFamily="34" charset="0"/>
                <a:cs typeface="Arial" pitchFamily="34" charset="0"/>
              </a:rPr>
            </a:br>
            <a:r>
              <a:rPr lang="en-US" sz="3600" b="1" i="1" dirty="0" smtClean="0">
                <a:solidFill>
                  <a:srgbClr val="FF0000"/>
                </a:solidFill>
                <a:latin typeface="Arial" pitchFamily="34" charset="0"/>
                <a:cs typeface="Arial" pitchFamily="34" charset="0"/>
              </a:rPr>
              <a:t>“</a:t>
            </a:r>
            <a:r>
              <a:rPr lang="en-US" sz="3600" b="1" i="1" dirty="0" err="1" smtClean="0">
                <a:solidFill>
                  <a:srgbClr val="FF0000"/>
                </a:solidFill>
                <a:latin typeface="Arial" pitchFamily="34" charset="0"/>
                <a:cs typeface="Arial" pitchFamily="34" charset="0"/>
              </a:rPr>
              <a:t>ABaCAS</a:t>
            </a:r>
            <a:r>
              <a:rPr lang="en-US" sz="3600" b="1" i="1" dirty="0" smtClean="0">
                <a:solidFill>
                  <a:srgbClr val="FF0000"/>
                </a:solidFill>
                <a:latin typeface="Arial" pitchFamily="34" charset="0"/>
                <a:cs typeface="Arial" pitchFamily="34" charset="0"/>
              </a:rPr>
              <a:t>” </a:t>
            </a:r>
            <a:r>
              <a:rPr lang="en-US" sz="3600" b="1" i="1" dirty="0" smtClean="0">
                <a:solidFill>
                  <a:srgbClr val="FF0000"/>
                </a:solidFill>
                <a:latin typeface="Arial" pitchFamily="34" charset="0"/>
                <a:cs typeface="Arial" pitchFamily="34" charset="0"/>
              </a:rPr>
              <a:t>Contributors</a:t>
            </a:r>
            <a:r>
              <a:rPr lang="en-US" sz="3600" b="1" i="1" dirty="0" smtClean="0">
                <a:solidFill>
                  <a:srgbClr val="FF0000"/>
                </a:solidFill>
                <a:latin typeface="Arial" pitchFamily="34" charset="0"/>
                <a:cs typeface="Arial" pitchFamily="34" charset="0"/>
              </a:rPr>
              <a:t/>
            </a:r>
            <a:br>
              <a:rPr lang="en-US" sz="3600" b="1" i="1" dirty="0" smtClean="0">
                <a:solidFill>
                  <a:srgbClr val="FF0000"/>
                </a:solidFill>
                <a:latin typeface="Arial" pitchFamily="34" charset="0"/>
                <a:cs typeface="Arial" pitchFamily="34" charset="0"/>
              </a:rPr>
            </a:br>
            <a:endParaRPr lang="en-US" sz="3200" b="1" i="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7242845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bacas-dss.com/abacas/images/flyer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453"/>
          <a:stretch/>
        </p:blipFill>
        <p:spPr bwMode="auto">
          <a:xfrm>
            <a:off x="-48491" y="801511"/>
            <a:ext cx="8902258" cy="399908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9244" y="4953000"/>
            <a:ext cx="8873012" cy="1828800"/>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 name="灯片编号占位符 1"/>
          <p:cNvSpPr>
            <a:spLocks noGrp="1"/>
          </p:cNvSpPr>
          <p:nvPr>
            <p:ph type="sldNum" sz="quarter" idx="12"/>
          </p:nvPr>
        </p:nvSpPr>
        <p:spPr>
          <a:xfrm>
            <a:off x="6449290" y="6280150"/>
            <a:ext cx="2133600" cy="365125"/>
          </a:xfrm>
        </p:spPr>
        <p:txBody>
          <a:bodyPr/>
          <a:lstStyle/>
          <a:p>
            <a:fld id="{03A847EA-A0F8-42E4-AF47-D5B896815B88}" type="slidenum">
              <a:rPr lang="zh-CN" altLang="en-US" smtClean="0">
                <a:solidFill>
                  <a:prstClr val="black">
                    <a:tint val="75000"/>
                  </a:prstClr>
                </a:solidFill>
              </a:rPr>
              <a:pPr/>
              <a:t>3</a:t>
            </a:fld>
            <a:endParaRPr lang="zh-CN" altLang="en-US" dirty="0">
              <a:solidFill>
                <a:prstClr val="black">
                  <a:tint val="75000"/>
                </a:prstClr>
              </a:solidFill>
            </a:endParaRPr>
          </a:p>
        </p:txBody>
      </p:sp>
      <p:sp>
        <p:nvSpPr>
          <p:cNvPr id="5" name="下箭头 4"/>
          <p:cNvSpPr/>
          <p:nvPr/>
        </p:nvSpPr>
        <p:spPr>
          <a:xfrm>
            <a:off x="2468664" y="4999692"/>
            <a:ext cx="648072" cy="5760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6" name="下箭头 5"/>
          <p:cNvSpPr/>
          <p:nvPr/>
        </p:nvSpPr>
        <p:spPr>
          <a:xfrm>
            <a:off x="4188442" y="4999692"/>
            <a:ext cx="648072" cy="576064"/>
          </a:xfrm>
          <a:prstGeom prst="downArrow">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7" name="下箭头 6"/>
          <p:cNvSpPr/>
          <p:nvPr/>
        </p:nvSpPr>
        <p:spPr>
          <a:xfrm>
            <a:off x="5992090" y="4999692"/>
            <a:ext cx="648072" cy="576064"/>
          </a:xfrm>
          <a:prstGeom prst="downArrow">
            <a:avLst/>
          </a:prstGeom>
          <a:solidFill>
            <a:srgbClr val="7030A0"/>
          </a:solidFill>
        </p:spPr>
        <p:style>
          <a:lnRef idx="1">
            <a:schemeClr val="accent5"/>
          </a:lnRef>
          <a:fillRef idx="3">
            <a:schemeClr val="accent5"/>
          </a:fillRef>
          <a:effectRef idx="2">
            <a:schemeClr val="accent5"/>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8" name="下箭头 7"/>
          <p:cNvSpPr/>
          <p:nvPr/>
        </p:nvSpPr>
        <p:spPr>
          <a:xfrm>
            <a:off x="7780458" y="4999692"/>
            <a:ext cx="648072" cy="57606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9" name="文本框 8"/>
          <p:cNvSpPr txBox="1"/>
          <p:nvPr/>
        </p:nvSpPr>
        <p:spPr>
          <a:xfrm>
            <a:off x="2221622" y="5647764"/>
            <a:ext cx="11796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US" altLang="zh-CN" b="1" dirty="0" smtClean="0">
                <a:solidFill>
                  <a:srgbClr val="4F81BD"/>
                </a:solidFill>
              </a:rPr>
              <a:t>Control</a:t>
            </a:r>
          </a:p>
          <a:p>
            <a:pPr fontAlgn="auto">
              <a:spcBef>
                <a:spcPts val="0"/>
              </a:spcBef>
              <a:spcAft>
                <a:spcPts val="0"/>
              </a:spcAft>
            </a:pPr>
            <a:r>
              <a:rPr lang="en-US" altLang="zh-CN" b="1" dirty="0" smtClean="0">
                <a:solidFill>
                  <a:srgbClr val="4F81BD"/>
                </a:solidFill>
              </a:rPr>
              <a:t>&amp; Cost</a:t>
            </a:r>
          </a:p>
          <a:p>
            <a:pPr fontAlgn="auto">
              <a:spcBef>
                <a:spcPts val="0"/>
              </a:spcBef>
              <a:spcAft>
                <a:spcPts val="0"/>
              </a:spcAft>
            </a:pPr>
            <a:r>
              <a:rPr lang="en-US" altLang="zh-CN" b="1" dirty="0" smtClean="0">
                <a:solidFill>
                  <a:srgbClr val="4F81BD"/>
                </a:solidFill>
              </a:rPr>
              <a:t>Estimate</a:t>
            </a:r>
            <a:endParaRPr lang="zh-CN" altLang="en-US" b="1" dirty="0">
              <a:solidFill>
                <a:srgbClr val="4F81BD"/>
              </a:solidFill>
            </a:endParaRPr>
          </a:p>
        </p:txBody>
      </p:sp>
      <p:sp>
        <p:nvSpPr>
          <p:cNvPr id="10" name="文本框 9"/>
          <p:cNvSpPr txBox="1"/>
          <p:nvPr/>
        </p:nvSpPr>
        <p:spPr>
          <a:xfrm>
            <a:off x="3888800" y="5647764"/>
            <a:ext cx="1265090" cy="923330"/>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none" rtlCol="0">
            <a:spAutoFit/>
          </a:bodyPr>
          <a:lstStyle/>
          <a:p>
            <a:pPr fontAlgn="auto">
              <a:spcBef>
                <a:spcPts val="0"/>
              </a:spcBef>
              <a:spcAft>
                <a:spcPts val="0"/>
              </a:spcAft>
            </a:pPr>
            <a:r>
              <a:rPr lang="en-US" altLang="zh-CN" b="1" dirty="0" smtClean="0">
                <a:solidFill>
                  <a:srgbClr val="00B050"/>
                </a:solidFill>
              </a:rPr>
              <a:t>Real-time</a:t>
            </a:r>
          </a:p>
          <a:p>
            <a:pPr fontAlgn="auto">
              <a:spcBef>
                <a:spcPts val="0"/>
              </a:spcBef>
              <a:spcAft>
                <a:spcPts val="0"/>
              </a:spcAft>
            </a:pPr>
            <a:r>
              <a:rPr lang="en-US" altLang="zh-CN" b="1" dirty="0" smtClean="0">
                <a:solidFill>
                  <a:srgbClr val="00B050"/>
                </a:solidFill>
              </a:rPr>
              <a:t>Air Quality </a:t>
            </a:r>
          </a:p>
          <a:p>
            <a:pPr fontAlgn="auto">
              <a:spcBef>
                <a:spcPts val="0"/>
              </a:spcBef>
              <a:spcAft>
                <a:spcPts val="0"/>
              </a:spcAft>
            </a:pPr>
            <a:r>
              <a:rPr lang="en-US" altLang="zh-CN" b="1" dirty="0" smtClean="0">
                <a:solidFill>
                  <a:srgbClr val="00B050"/>
                </a:solidFill>
              </a:rPr>
              <a:t>Benefit</a:t>
            </a:r>
            <a:endParaRPr lang="zh-CN" altLang="en-US" b="1" dirty="0">
              <a:solidFill>
                <a:srgbClr val="00B050"/>
              </a:solidFill>
            </a:endParaRPr>
          </a:p>
        </p:txBody>
      </p:sp>
      <p:sp>
        <p:nvSpPr>
          <p:cNvPr id="11" name="文本框 10"/>
          <p:cNvSpPr txBox="1"/>
          <p:nvPr/>
        </p:nvSpPr>
        <p:spPr>
          <a:xfrm>
            <a:off x="5687290" y="5647764"/>
            <a:ext cx="1309462" cy="923330"/>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fontAlgn="auto">
              <a:spcBef>
                <a:spcPts val="0"/>
              </a:spcBef>
              <a:spcAft>
                <a:spcPts val="0"/>
              </a:spcAft>
            </a:pPr>
            <a:r>
              <a:rPr lang="en-US" altLang="zh-CN" b="1" dirty="0" smtClean="0">
                <a:solidFill>
                  <a:srgbClr val="7030A0"/>
                </a:solidFill>
              </a:rPr>
              <a:t>Air Quality </a:t>
            </a:r>
          </a:p>
          <a:p>
            <a:pPr fontAlgn="auto">
              <a:spcBef>
                <a:spcPts val="0"/>
              </a:spcBef>
              <a:spcAft>
                <a:spcPts val="0"/>
              </a:spcAft>
            </a:pPr>
            <a:r>
              <a:rPr lang="en-US" altLang="zh-CN" b="1" dirty="0" smtClean="0">
                <a:solidFill>
                  <a:srgbClr val="7030A0"/>
                </a:solidFill>
              </a:rPr>
              <a:t>Attainment</a:t>
            </a:r>
          </a:p>
          <a:p>
            <a:pPr fontAlgn="auto">
              <a:spcBef>
                <a:spcPts val="0"/>
              </a:spcBef>
              <a:spcAft>
                <a:spcPts val="0"/>
              </a:spcAft>
            </a:pPr>
            <a:r>
              <a:rPr lang="en-US" altLang="zh-CN" b="1" dirty="0" smtClean="0">
                <a:solidFill>
                  <a:srgbClr val="7030A0"/>
                </a:solidFill>
              </a:rPr>
              <a:t>Assessment</a:t>
            </a:r>
            <a:endParaRPr lang="zh-CN" altLang="en-US" b="1" dirty="0">
              <a:solidFill>
                <a:srgbClr val="7030A0"/>
              </a:solidFill>
            </a:endParaRPr>
          </a:p>
        </p:txBody>
      </p:sp>
      <p:sp>
        <p:nvSpPr>
          <p:cNvPr id="12" name="文本框 11"/>
          <p:cNvSpPr txBox="1"/>
          <p:nvPr/>
        </p:nvSpPr>
        <p:spPr>
          <a:xfrm>
            <a:off x="7439890" y="5647764"/>
            <a:ext cx="133767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auto">
              <a:spcBef>
                <a:spcPts val="0"/>
              </a:spcBef>
              <a:spcAft>
                <a:spcPts val="0"/>
              </a:spcAft>
            </a:pPr>
            <a:r>
              <a:rPr lang="en-US" altLang="zh-CN" b="1" dirty="0" smtClean="0">
                <a:solidFill>
                  <a:srgbClr val="F79646"/>
                </a:solidFill>
              </a:rPr>
              <a:t>Health &amp; </a:t>
            </a:r>
          </a:p>
          <a:p>
            <a:pPr fontAlgn="auto">
              <a:spcBef>
                <a:spcPts val="0"/>
              </a:spcBef>
              <a:spcAft>
                <a:spcPts val="0"/>
              </a:spcAft>
            </a:pPr>
            <a:r>
              <a:rPr lang="en-US" altLang="zh-CN" b="1" dirty="0" smtClean="0">
                <a:solidFill>
                  <a:srgbClr val="F79646"/>
                </a:solidFill>
              </a:rPr>
              <a:t>Economic</a:t>
            </a:r>
          </a:p>
          <a:p>
            <a:pPr fontAlgn="auto">
              <a:spcBef>
                <a:spcPts val="0"/>
              </a:spcBef>
              <a:spcAft>
                <a:spcPts val="0"/>
              </a:spcAft>
            </a:pPr>
            <a:r>
              <a:rPr lang="en-US" altLang="zh-CN" b="1" dirty="0" smtClean="0">
                <a:solidFill>
                  <a:srgbClr val="F79646"/>
                </a:solidFill>
              </a:rPr>
              <a:t>Benefit</a:t>
            </a:r>
            <a:endParaRPr lang="zh-CN" altLang="en-US" b="1" dirty="0">
              <a:solidFill>
                <a:srgbClr val="F79646"/>
              </a:solidFill>
            </a:endParaRPr>
          </a:p>
        </p:txBody>
      </p:sp>
      <p:sp>
        <p:nvSpPr>
          <p:cNvPr id="14" name="文本框 13"/>
          <p:cNvSpPr txBox="1"/>
          <p:nvPr/>
        </p:nvSpPr>
        <p:spPr>
          <a:xfrm>
            <a:off x="58622" y="5059740"/>
            <a:ext cx="1922578" cy="1569660"/>
          </a:xfrm>
          <a:prstGeom prst="rect">
            <a:avLst/>
          </a:prstGeom>
          <a:solidFill>
            <a:srgbClr val="FFFFCC"/>
          </a:solidFill>
        </p:spPr>
        <p:txBody>
          <a:bodyPr wrap="none" rtlCol="0">
            <a:spAutoFit/>
          </a:bodyPr>
          <a:lstStyle/>
          <a:p>
            <a:pPr fontAlgn="auto">
              <a:spcBef>
                <a:spcPts val="0"/>
              </a:spcBef>
              <a:spcAft>
                <a:spcPts val="0"/>
              </a:spcAft>
            </a:pPr>
            <a:r>
              <a:rPr lang="en-US" altLang="zh-CN" sz="2400" b="1" dirty="0" smtClean="0">
                <a:solidFill>
                  <a:srgbClr val="FF0000"/>
                </a:solidFill>
                <a:latin typeface="Calibri"/>
              </a:rPr>
              <a:t>Integrated</a:t>
            </a:r>
          </a:p>
          <a:p>
            <a:pPr fontAlgn="auto">
              <a:spcBef>
                <a:spcPts val="0"/>
              </a:spcBef>
              <a:spcAft>
                <a:spcPts val="0"/>
              </a:spcAft>
            </a:pPr>
            <a:r>
              <a:rPr lang="en-US" altLang="zh-CN" sz="2400" b="1" dirty="0" smtClean="0">
                <a:solidFill>
                  <a:srgbClr val="FF0000"/>
                </a:solidFill>
                <a:latin typeface="Calibri"/>
              </a:rPr>
              <a:t>Cost/Benefit</a:t>
            </a:r>
          </a:p>
          <a:p>
            <a:pPr fontAlgn="auto">
              <a:spcBef>
                <a:spcPts val="0"/>
              </a:spcBef>
              <a:spcAft>
                <a:spcPts val="0"/>
              </a:spcAft>
            </a:pPr>
            <a:r>
              <a:rPr lang="en-US" altLang="zh-CN" sz="2400" b="1" dirty="0" smtClean="0">
                <a:solidFill>
                  <a:srgbClr val="FF0000"/>
                </a:solidFill>
                <a:latin typeface="Calibri"/>
              </a:rPr>
              <a:t>&amp; Attainment</a:t>
            </a:r>
          </a:p>
          <a:p>
            <a:pPr fontAlgn="auto">
              <a:spcBef>
                <a:spcPts val="0"/>
              </a:spcBef>
              <a:spcAft>
                <a:spcPts val="0"/>
              </a:spcAft>
            </a:pPr>
            <a:r>
              <a:rPr lang="en-US" altLang="zh-CN" sz="2400" b="1" dirty="0" smtClean="0">
                <a:solidFill>
                  <a:srgbClr val="FF0000"/>
                </a:solidFill>
                <a:latin typeface="Calibri"/>
              </a:rPr>
              <a:t>Assessment</a:t>
            </a:r>
            <a:endParaRPr lang="zh-CN" altLang="en-US" sz="2400" b="1" dirty="0">
              <a:solidFill>
                <a:srgbClr val="FF0000"/>
              </a:solidFill>
              <a:latin typeface="Calibri"/>
            </a:endParaRPr>
          </a:p>
        </p:txBody>
      </p:sp>
      <p:sp>
        <p:nvSpPr>
          <p:cNvPr id="18" name="TextBox 17"/>
          <p:cNvSpPr txBox="1"/>
          <p:nvPr/>
        </p:nvSpPr>
        <p:spPr>
          <a:xfrm>
            <a:off x="-152400" y="0"/>
            <a:ext cx="9372600" cy="707886"/>
          </a:xfrm>
          <a:prstGeom prst="rect">
            <a:avLst/>
          </a:prstGeom>
          <a:solidFill>
            <a:srgbClr val="FFFFCC">
              <a:alpha val="50196"/>
            </a:srgbClr>
          </a:solidFill>
          <a:ln>
            <a:noFill/>
          </a:ln>
          <a:effectLst>
            <a:glow rad="101600">
              <a:schemeClr val="bg1">
                <a:alpha val="60000"/>
              </a:schemeClr>
            </a:glow>
          </a:effectLst>
        </p:spPr>
        <p:txBody>
          <a:bodyPr wrap="square" rtlCol="0">
            <a:spAutoFit/>
          </a:bodyPr>
          <a:lstStyle/>
          <a:p>
            <a:pPr fontAlgn="auto">
              <a:spcBef>
                <a:spcPts val="0"/>
              </a:spcBef>
              <a:spcAft>
                <a:spcPts val="0"/>
              </a:spcAft>
            </a:pPr>
            <a:r>
              <a:rPr lang="en-US" altLang="zh-CN" sz="40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4000" b="1" i="1" dirty="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0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4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Air Benefit and Cost &amp; Attainment Assessment System</a:t>
            </a:r>
          </a:p>
        </p:txBody>
      </p:sp>
      <p:sp>
        <p:nvSpPr>
          <p:cNvPr id="15" name="Rectangle 14"/>
          <p:cNvSpPr/>
          <p:nvPr/>
        </p:nvSpPr>
        <p:spPr>
          <a:xfrm>
            <a:off x="2987824" y="860048"/>
            <a:ext cx="6156176" cy="892552"/>
          </a:xfrm>
          <a:prstGeom prst="rect">
            <a:avLst/>
          </a:prstGeom>
          <a:solidFill>
            <a:schemeClr val="bg1"/>
          </a:solidFill>
        </p:spPr>
        <p:txBody>
          <a:bodyPr wrap="square">
            <a:spAutoFit/>
          </a:bodyPr>
          <a:lstStyle/>
          <a:p>
            <a:pPr fontAlgn="auto">
              <a:spcBef>
                <a:spcPts val="0"/>
              </a:spcBef>
              <a:spcAft>
                <a:spcPts val="0"/>
              </a:spcAft>
            </a:pPr>
            <a:r>
              <a:rPr lang="en-US" altLang="zh-CN" sz="2600" b="1" i="1" dirty="0" smtClean="0">
                <a:solidFill>
                  <a:srgbClr val="002060"/>
                </a:solidFill>
                <a:latin typeface="Calibri"/>
              </a:rPr>
              <a:t>Integrated AQ Decision Support System</a:t>
            </a:r>
            <a:r>
              <a:rPr lang="en-US" altLang="zh-CN" sz="2600" b="1" i="1" u="sng" dirty="0" smtClean="0">
                <a:solidFill>
                  <a:srgbClr val="002060"/>
                </a:solidFill>
                <a:latin typeface="Calibri"/>
              </a:rPr>
              <a:t> (http</a:t>
            </a:r>
            <a:r>
              <a:rPr lang="en-US" altLang="zh-CN" sz="2600" b="1" i="1" u="sng" dirty="0">
                <a:solidFill>
                  <a:srgbClr val="002060"/>
                </a:solidFill>
                <a:latin typeface="Calibri"/>
              </a:rPr>
              <a:t>://</a:t>
            </a:r>
            <a:r>
              <a:rPr lang="en-US" altLang="zh-CN" sz="2600" b="1" i="1" u="sng" dirty="0" smtClean="0">
                <a:solidFill>
                  <a:srgbClr val="002060"/>
                </a:solidFill>
                <a:latin typeface="Calibri"/>
              </a:rPr>
              <a:t>www.abacas-dss.com)</a:t>
            </a:r>
            <a:endParaRPr lang="en-US" altLang="zh-CN" sz="2600" b="1" i="1" u="sng" dirty="0">
              <a:solidFill>
                <a:srgbClr val="002060"/>
              </a:solidFill>
              <a:latin typeface="Calibri"/>
            </a:endParaRPr>
          </a:p>
        </p:txBody>
      </p:sp>
    </p:spTree>
    <p:extLst>
      <p:ext uri="{BB962C8B-B14F-4D97-AF65-F5344CB8AC3E}">
        <p14:creationId xmlns:p14="http://schemas.microsoft.com/office/powerpoint/2010/main" val="170278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2000"/>
                            </p:stCondLst>
                            <p:childTnLst>
                              <p:par>
                                <p:cTn id="39" presetID="26" presetClass="emph" presetSubtype="0" fill="hold" grpId="1" nodeType="after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5626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Grp="1" noChangeArrowheads="1"/>
          </p:cNvSpPr>
          <p:nvPr/>
        </p:nvSpPr>
        <p:spPr bwMode="black">
          <a:xfrm>
            <a:off x="1905000" y="4724400"/>
            <a:ext cx="655272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folHlink"/>
              </a:buClr>
              <a:buFont typeface="Wingdings" pitchFamily="2" charset="2"/>
              <a:buNone/>
              <a:defRPr sz="1800" b="1" i="1">
                <a:solidFill>
                  <a:schemeClr val="bg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rgbClr val="800080"/>
              </a:buClr>
            </a:pPr>
            <a:r>
              <a:rPr lang="en-US" altLang="zh-CN" sz="2000" dirty="0" smtClean="0">
                <a:solidFill>
                  <a:srgbClr val="7030A0"/>
                </a:solidFill>
              </a:rPr>
              <a:t>USEPA/Office </a:t>
            </a:r>
            <a:r>
              <a:rPr lang="en-US" altLang="zh-CN" sz="2000" dirty="0">
                <a:solidFill>
                  <a:srgbClr val="7030A0"/>
                </a:solidFill>
              </a:rPr>
              <a:t>of Air Quality Planning &amp; </a:t>
            </a:r>
            <a:r>
              <a:rPr lang="en-US" altLang="zh-CN" sz="2000" dirty="0" smtClean="0">
                <a:solidFill>
                  <a:srgbClr val="7030A0"/>
                </a:solidFill>
              </a:rPr>
              <a:t>Standards</a:t>
            </a:r>
          </a:p>
          <a:p>
            <a:pPr eaLnBrk="1" hangingPunct="1">
              <a:buClr>
                <a:srgbClr val="800080"/>
              </a:buClr>
            </a:pPr>
            <a:r>
              <a:rPr lang="en-US" altLang="zh-CN" sz="2000" dirty="0" smtClean="0">
                <a:solidFill>
                  <a:srgbClr val="7030A0"/>
                </a:solidFill>
              </a:rPr>
              <a:t>Univ. of North Carolina – Institute of Environment</a:t>
            </a:r>
            <a:endParaRPr lang="en-US" altLang="zh-CN" sz="2000" dirty="0">
              <a:solidFill>
                <a:srgbClr val="7030A0"/>
              </a:solidFill>
            </a:endParaRPr>
          </a:p>
        </p:txBody>
      </p:sp>
      <p:sp>
        <p:nvSpPr>
          <p:cNvPr id="3" name="副标题 2"/>
          <p:cNvSpPr>
            <a:spLocks noGrp="1"/>
          </p:cNvSpPr>
          <p:nvPr>
            <p:ph type="subTitle" idx="1"/>
          </p:nvPr>
        </p:nvSpPr>
        <p:spPr>
          <a:xfrm>
            <a:off x="817612" y="1143000"/>
            <a:ext cx="7467600" cy="17526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50000"/>
              </a:lnSpc>
            </a:pPr>
            <a:r>
              <a:rPr lang="en-US" altLang="zh-CN" sz="6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ABacAS</a:t>
            </a:r>
            <a:r>
              <a:rPr lang="en-US" altLang="zh-CN" sz="6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Demo Booth </a:t>
            </a:r>
            <a:r>
              <a:rPr lang="en-US" altLang="zh-CN" sz="6000" b="1" cap="all" dirty="0" smtClean="0">
                <a:ln w="0"/>
                <a:solidFill>
                  <a:srgbClr val="FF0000"/>
                </a:solidFill>
                <a:effectLst>
                  <a:reflection blurRad="12700" stA="50000" endPos="50000" dist="5000" dir="5400000" sy="-100000" rotWithShape="0"/>
                </a:effectLst>
              </a:rPr>
              <a:t>(4-5 pm, </a:t>
            </a:r>
            <a:r>
              <a:rPr lang="en-US" altLang="zh-CN" sz="6000" b="1" cap="all" dirty="0">
                <a:ln w="0"/>
                <a:solidFill>
                  <a:srgbClr val="FF0000"/>
                </a:solidFill>
                <a:effectLst>
                  <a:reflection blurRad="12700" stA="50000" endPos="50000" dist="5000" dir="5400000" sy="-100000" rotWithShape="0"/>
                </a:effectLst>
              </a:rPr>
              <a:t>Tue</a:t>
            </a:r>
            <a:r>
              <a:rPr lang="en-US" altLang="zh-CN" sz="6000" b="1" cap="all" dirty="0" smtClean="0">
                <a:ln w="0"/>
                <a:solidFill>
                  <a:srgbClr val="FF0000"/>
                </a:solidFill>
                <a:effectLst>
                  <a:reflection blurRad="12700" stA="50000" endPos="50000" dist="5000" dir="5400000" sy="-100000" rotWithShape="0"/>
                </a:effectLst>
              </a:rPr>
              <a:t>., 10/25)</a:t>
            </a:r>
            <a:endParaRPr lang="zh-CN" altLang="en-US" sz="6000" b="1" cap="all" dirty="0">
              <a:ln w="0"/>
              <a:solidFill>
                <a:srgbClr val="FF0000"/>
              </a:solidFill>
              <a:effectLst>
                <a:reflection blurRad="12700" stA="50000" endPos="50000" dist="5000" dir="5400000" sy="-100000" rotWithShape="0"/>
              </a:effectLst>
            </a:endParaRPr>
          </a:p>
        </p:txBody>
      </p:sp>
      <p:pic>
        <p:nvPicPr>
          <p:cNvPr id="1073154" name="Picture 2" descr="Institute for the Environment at UNC-Chapel H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667375"/>
            <a:ext cx="462915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stretch>
            <a:fillRect/>
          </a:stretch>
        </p:blipFill>
        <p:spPr>
          <a:xfrm>
            <a:off x="4792255" y="4032781"/>
            <a:ext cx="4275545" cy="2825219"/>
          </a:xfrm>
          <a:prstGeom prst="rect">
            <a:avLst/>
          </a:prstGeom>
        </p:spPr>
      </p:pic>
      <p:pic>
        <p:nvPicPr>
          <p:cNvPr id="5" name="Picture 4"/>
          <p:cNvPicPr>
            <a:picLocks noChangeAspect="1"/>
          </p:cNvPicPr>
          <p:nvPr/>
        </p:nvPicPr>
        <p:blipFill>
          <a:blip r:embed="rId4" cstate="print"/>
          <a:stretch>
            <a:fillRect/>
          </a:stretch>
        </p:blipFill>
        <p:spPr>
          <a:xfrm>
            <a:off x="45632" y="1022684"/>
            <a:ext cx="4157179" cy="2747005"/>
          </a:xfrm>
          <a:prstGeom prst="rect">
            <a:avLst/>
          </a:prstGeom>
        </p:spPr>
      </p:pic>
      <p:pic>
        <p:nvPicPr>
          <p:cNvPr id="15" name="Picture 14"/>
          <p:cNvPicPr>
            <a:picLocks noChangeAspect="1"/>
          </p:cNvPicPr>
          <p:nvPr/>
        </p:nvPicPr>
        <p:blipFill>
          <a:blip r:embed="rId5" cstate="print"/>
          <a:stretch>
            <a:fillRect/>
          </a:stretch>
        </p:blipFill>
        <p:spPr>
          <a:xfrm>
            <a:off x="4774665" y="962999"/>
            <a:ext cx="4247503" cy="2806690"/>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4000" b="1" dirty="0">
                <a:solidFill>
                  <a:srgbClr val="0000FF"/>
                </a:solidFill>
                <a:effectLst>
                  <a:outerShdw blurRad="38100" dist="38100" dir="2700000" algn="tl">
                    <a:srgbClr val="000000">
                      <a:alpha val="43137"/>
                    </a:srgbClr>
                  </a:outerShdw>
                </a:effectLst>
              </a:rPr>
              <a:t>YRD </a:t>
            </a:r>
            <a:r>
              <a:rPr lang="en-US" altLang="zh-CN" sz="4000" b="1" u="sng" dirty="0" smtClean="0">
                <a:solidFill>
                  <a:srgbClr val="FF0000"/>
                </a:solidFill>
                <a:effectLst>
                  <a:outerShdw blurRad="38100" dist="38100" dir="2700000" algn="tl">
                    <a:srgbClr val="000000">
                      <a:alpha val="43137"/>
                    </a:srgbClr>
                  </a:outerShdw>
                </a:effectLst>
              </a:rPr>
              <a:t>2030</a:t>
            </a:r>
            <a:r>
              <a:rPr lang="en-US" altLang="zh-CN" sz="4000" b="1" dirty="0" smtClean="0">
                <a:effectLst>
                  <a:outerShdw blurRad="38100" dist="38100" dir="2700000" algn="tl">
                    <a:srgbClr val="000000">
                      <a:alpha val="43137"/>
                    </a:srgbClr>
                  </a:outerShdw>
                </a:effectLst>
              </a:rPr>
              <a:t> </a:t>
            </a:r>
            <a:r>
              <a:rPr lang="en-US" altLang="zh-CN" sz="4000" b="1" dirty="0" smtClean="0">
                <a:solidFill>
                  <a:srgbClr val="0000FF"/>
                </a:solidFill>
                <a:effectLst>
                  <a:outerShdw blurRad="38100" dist="38100" dir="2700000" algn="tl">
                    <a:srgbClr val="000000">
                      <a:alpha val="43137"/>
                    </a:srgbClr>
                  </a:outerShdw>
                </a:effectLst>
              </a:rPr>
              <a:t>Case Study </a:t>
            </a:r>
            <a:r>
              <a:rPr lang="en-US" altLang="zh-CN" sz="3600" b="1" dirty="0" smtClean="0">
                <a:effectLst>
                  <a:outerShdw blurRad="38100" dist="38100" dir="2700000" algn="tl">
                    <a:srgbClr val="000000">
                      <a:alpha val="43137"/>
                    </a:srgbClr>
                  </a:outerShdw>
                </a:effectLst>
              </a:rPr>
              <a:t>(</a:t>
            </a:r>
            <a:r>
              <a:rPr lang="en-US" altLang="zh-CN" sz="3600" b="1" dirty="0" err="1" smtClean="0">
                <a:effectLst>
                  <a:outerShdw blurRad="38100" dist="38100" dir="2700000" algn="tl">
                    <a:srgbClr val="000000">
                      <a:alpha val="43137"/>
                    </a:srgbClr>
                  </a:outerShdw>
                </a:effectLst>
              </a:rPr>
              <a:t>ABaCAS</a:t>
            </a:r>
            <a:r>
              <a:rPr lang="en-US" altLang="zh-CN" sz="3600" b="1" dirty="0" smtClean="0">
                <a:effectLst>
                  <a:outerShdw blurRad="38100" dist="38100" dir="2700000" algn="tl">
                    <a:srgbClr val="000000">
                      <a:alpha val="43137"/>
                    </a:srgbClr>
                  </a:outerShdw>
                </a:effectLst>
              </a:rPr>
              <a:t>-SE)</a:t>
            </a:r>
            <a:endParaRPr lang="zh-CN" altLang="en-US" sz="40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RSM/CMAQ</a:t>
            </a:r>
            <a:endParaRPr lang="en-US" sz="2400" i="1" dirty="0">
              <a:solidFill>
                <a:prstClr val="black"/>
              </a:solidFill>
              <a:effectLst>
                <a:outerShdw blurRad="38100" dist="38100" dir="2700000" algn="tl">
                  <a:srgbClr val="000000">
                    <a:alpha val="43137"/>
                  </a:srgbClr>
                </a:outerShdw>
              </a:effectLst>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16" name="Picture 15"/>
          <p:cNvPicPr>
            <a:picLocks noChangeAspect="1"/>
          </p:cNvPicPr>
          <p:nvPr/>
        </p:nvPicPr>
        <p:blipFill>
          <a:blip r:embed="rId6" cstate="print"/>
          <a:stretch>
            <a:fillRect/>
          </a:stretch>
        </p:blipFill>
        <p:spPr>
          <a:xfrm>
            <a:off x="0" y="4054163"/>
            <a:ext cx="4212940" cy="2783852"/>
          </a:xfrm>
          <a:prstGeom prst="rect">
            <a:avLst/>
          </a:prstGeom>
        </p:spPr>
      </p:pic>
      <p:sp>
        <p:nvSpPr>
          <p:cNvPr id="18" name="Rectangle 17"/>
          <p:cNvSpPr/>
          <p:nvPr/>
        </p:nvSpPr>
        <p:spPr>
          <a:xfrm>
            <a:off x="1166534" y="3769689"/>
            <a:ext cx="1981633" cy="461665"/>
          </a:xfrm>
          <a:prstGeom prst="rect">
            <a:avLst/>
          </a:prstGeom>
          <a:solidFill>
            <a:srgbClr val="FFFF00"/>
          </a:solidFill>
          <a:ln w="12700">
            <a:solidFill>
              <a:srgbClr val="FF0000"/>
            </a:solidFill>
          </a:ln>
        </p:spPr>
        <p:txBody>
          <a:bodyPr wrap="none">
            <a:spAutoFit/>
          </a:bodyPr>
          <a:lstStyle/>
          <a:p>
            <a:r>
              <a:rPr lang="en-US" altLang="zh-CN" sz="2400" b="1" i="1" dirty="0" err="1" smtClean="0">
                <a:solidFill>
                  <a:srgbClr val="0000FF"/>
                </a:solidFill>
                <a:effectLst>
                  <a:outerShdw blurRad="38100" dist="38100" dir="2700000" algn="tl">
                    <a:srgbClr val="000000">
                      <a:alpha val="43137"/>
                    </a:srgbClr>
                  </a:outerShdw>
                </a:effectLst>
              </a:rPr>
              <a:t>BenMAP</a:t>
            </a:r>
            <a:r>
              <a:rPr lang="en-US" altLang="zh-CN" sz="2400" b="1" i="1" dirty="0" smtClean="0">
                <a:solidFill>
                  <a:srgbClr val="0000FF"/>
                </a:solidFill>
                <a:effectLst>
                  <a:outerShdw blurRad="38100" dist="38100" dir="2700000" algn="tl">
                    <a:srgbClr val="000000">
                      <a:alpha val="43137"/>
                    </a:srgbClr>
                  </a:outerShdw>
                </a:effectLst>
              </a:rPr>
              <a:t>-CE</a:t>
            </a:r>
            <a:endParaRPr lang="en-US" sz="2400" i="1" dirty="0">
              <a:solidFill>
                <a:prstClr val="black"/>
              </a:solidFill>
              <a:effectLst>
                <a:outerShdw blurRad="38100" dist="38100" dir="2700000" algn="tl">
                  <a:srgbClr val="000000">
                    <a:alpha val="43137"/>
                  </a:srgbClr>
                </a:outerShdw>
              </a:effectLst>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SMAT-CE</a:t>
            </a:r>
            <a:endParaRPr lang="en-US" sz="2400" i="1" dirty="0">
              <a:solidFill>
                <a:prstClr val="black"/>
              </a:solidFill>
              <a:effectLst>
                <a:outerShdw blurRad="38100" dist="38100" dir="2700000" algn="tl">
                  <a:srgbClr val="000000">
                    <a:alpha val="43137"/>
                  </a:srgbClr>
                </a:outerShdw>
              </a:effectLst>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3" name="Right Arrow 22"/>
          <p:cNvSpPr/>
          <p:nvPr/>
        </p:nvSpPr>
        <p:spPr>
          <a:xfrm rot="8799174">
            <a:off x="4140235" y="3792225"/>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ectangle 23"/>
          <p:cNvSpPr/>
          <p:nvPr/>
        </p:nvSpPr>
        <p:spPr>
          <a:xfrm>
            <a:off x="5727938" y="3695524"/>
            <a:ext cx="2775119"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Benefit/Cost = </a:t>
            </a:r>
            <a:r>
              <a:rPr lang="en-US" altLang="zh-CN" sz="2400" b="1" i="1" dirty="0" smtClean="0">
                <a:solidFill>
                  <a:srgbClr val="FF0000"/>
                </a:solidFill>
                <a:effectLst>
                  <a:outerShdw blurRad="38100" dist="38100" dir="2700000" algn="tl">
                    <a:srgbClr val="000000">
                      <a:alpha val="43137"/>
                    </a:srgbClr>
                  </a:outerShdw>
                </a:effectLst>
              </a:rPr>
              <a:t>9.3</a:t>
            </a:r>
            <a:endParaRPr lang="en-US" sz="2400" i="1"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3138654" y="553544"/>
            <a:ext cx="2781531" cy="400110"/>
          </a:xfrm>
          <a:prstGeom prst="rect">
            <a:avLst/>
          </a:prstGeom>
        </p:spPr>
        <p:txBody>
          <a:bodyPr wrap="none">
            <a:spAutoFit/>
          </a:bodyPr>
          <a:lstStyle/>
          <a:p>
            <a:r>
              <a:rPr lang="en-US" altLang="zh-CN" sz="2000" b="1" dirty="0" smtClean="0">
                <a:solidFill>
                  <a:prstClr val="black"/>
                </a:solidFill>
                <a:effectLst>
                  <a:outerShdw blurRad="38100" dist="38100" dir="2700000" algn="tl">
                    <a:srgbClr val="000000">
                      <a:alpha val="43137"/>
                    </a:srgbClr>
                  </a:outerShdw>
                </a:effectLst>
              </a:rPr>
              <a:t>(5~10 minutes to run)</a:t>
            </a:r>
            <a:endParaRPr lang="en-US" sz="2000" dirty="0">
              <a:solidFill>
                <a:prstClr val="black"/>
              </a:solidFill>
            </a:endParaRPr>
          </a:p>
        </p:txBody>
      </p:sp>
    </p:spTree>
    <p:extLst>
      <p:ext uri="{BB962C8B-B14F-4D97-AF65-F5344CB8AC3E}">
        <p14:creationId xmlns:p14="http://schemas.microsoft.com/office/powerpoint/2010/main" val="1164766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7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2700"/>
                            </p:stCondLst>
                            <p:childTnLst>
                              <p:par>
                                <p:cTn id="31" presetID="1" presetClass="entr" presetSubtype="0" fill="hold" grpId="0"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grpId="0" nodeType="afterEffect">
                                  <p:stCondLst>
                                    <p:cond delay="50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3" grpId="0" animBg="1"/>
      <p:bldP spid="2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5400" y="455474"/>
            <a:ext cx="8348663" cy="6453326"/>
          </a:xfrm>
          <a:prstGeom prst="rect">
            <a:avLst/>
          </a:prstGeom>
        </p:spPr>
      </p:pic>
      <p:sp>
        <p:nvSpPr>
          <p:cNvPr id="4" name="Rectangle 3"/>
          <p:cNvSpPr/>
          <p:nvPr/>
        </p:nvSpPr>
        <p:spPr>
          <a:xfrm>
            <a:off x="-152400" y="0"/>
            <a:ext cx="9372599" cy="646331"/>
          </a:xfrm>
          <a:prstGeom prst="rect">
            <a:avLst/>
          </a:prstGeom>
          <a:solidFill>
            <a:schemeClr val="bg1"/>
          </a:solidFill>
          <a:ln>
            <a:solidFill>
              <a:schemeClr val="bg1"/>
            </a:solidFill>
          </a:ln>
        </p:spPr>
        <p:txBody>
          <a:bodyPr wrap="square">
            <a:spAutoFit/>
          </a:bodyPr>
          <a:lstStyle/>
          <a:p>
            <a:r>
              <a:rPr lang="en-US" altLang="zh-CN" sz="3600" b="1" i="1" dirty="0" smtClean="0">
                <a:solidFill>
                  <a:srgbClr val="FF0000"/>
                </a:solidFill>
                <a:effectLst>
                  <a:glow rad="63500">
                    <a:prstClr val="white">
                      <a:alpha val="40000"/>
                    </a:prstClr>
                  </a:glow>
                </a:effectLst>
                <a:latin typeface="Calibri"/>
              </a:rPr>
              <a:t>“</a:t>
            </a:r>
            <a:r>
              <a:rPr lang="en-US" altLang="zh-CN" sz="3600" b="1" i="1" dirty="0" err="1" smtClean="0">
                <a:solidFill>
                  <a:srgbClr val="FF0000"/>
                </a:solidFill>
                <a:effectLst>
                  <a:glow rad="63500">
                    <a:prstClr val="white">
                      <a:alpha val="40000"/>
                    </a:prstClr>
                  </a:glow>
                </a:effectLst>
                <a:latin typeface="Calibri"/>
              </a:rPr>
              <a:t>ABaCAS</a:t>
            </a:r>
            <a:r>
              <a:rPr lang="en-US" altLang="zh-CN" sz="3600" b="1" i="1" dirty="0" smtClean="0">
                <a:solidFill>
                  <a:srgbClr val="FF0000"/>
                </a:solidFill>
                <a:effectLst>
                  <a:glow rad="63500">
                    <a:prstClr val="white">
                      <a:alpha val="40000"/>
                    </a:prstClr>
                  </a:glow>
                </a:effectLst>
                <a:latin typeface="Calibri"/>
              </a:rPr>
              <a:t> Publications</a:t>
            </a:r>
            <a:r>
              <a:rPr lang="en-US" sz="3600" b="1" i="1" dirty="0" smtClean="0">
                <a:solidFill>
                  <a:srgbClr val="FF0000"/>
                </a:solidFill>
                <a:effectLst>
                  <a:glow rad="63500">
                    <a:prstClr val="white">
                      <a:alpha val="40000"/>
                    </a:prstClr>
                  </a:glow>
                </a:effectLst>
                <a:latin typeface="Calibri"/>
              </a:rPr>
              <a:t>”: </a:t>
            </a:r>
            <a:r>
              <a:rPr lang="en-US" sz="3600" b="1" i="1" dirty="0" smtClean="0">
                <a:solidFill>
                  <a:srgbClr val="0000FF"/>
                </a:solidFill>
                <a:effectLst>
                  <a:glow rad="63500">
                    <a:prstClr val="white">
                      <a:alpha val="40000"/>
                    </a:prstClr>
                  </a:glow>
                </a:effectLst>
                <a:latin typeface="Calibri"/>
              </a:rPr>
              <a:t>Recent Published </a:t>
            </a:r>
            <a:r>
              <a:rPr lang="en-US" sz="3600" b="1" i="1" dirty="0">
                <a:solidFill>
                  <a:srgbClr val="0000FF"/>
                </a:solidFill>
                <a:effectLst>
                  <a:glow rad="63500">
                    <a:prstClr val="white">
                      <a:alpha val="40000"/>
                    </a:prstClr>
                  </a:glow>
                </a:effectLst>
                <a:latin typeface="Calibri"/>
              </a:rPr>
              <a:t>P</a:t>
            </a:r>
            <a:r>
              <a:rPr lang="en-US" sz="3600" b="1" i="1" dirty="0" smtClean="0">
                <a:solidFill>
                  <a:srgbClr val="0000FF"/>
                </a:solidFill>
                <a:effectLst>
                  <a:glow rad="63500">
                    <a:prstClr val="white">
                      <a:alpha val="40000"/>
                    </a:prstClr>
                  </a:glow>
                </a:effectLst>
                <a:latin typeface="Calibri"/>
              </a:rPr>
              <a:t>aper</a:t>
            </a:r>
            <a:endParaRPr lang="en-US" sz="36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32</a:t>
            </a:fld>
            <a:endParaRPr lang="zh-CN" altLang="en-US">
              <a:solidFill>
                <a:prstClr val="black">
                  <a:tint val="75000"/>
                </a:prstClr>
              </a:solidFill>
            </a:endParaRPr>
          </a:p>
        </p:txBody>
      </p:sp>
      <p:sp>
        <p:nvSpPr>
          <p:cNvPr id="18" name="Rounded Rectangle 17"/>
          <p:cNvSpPr/>
          <p:nvPr/>
        </p:nvSpPr>
        <p:spPr>
          <a:xfrm flipV="1">
            <a:off x="5029200" y="1101805"/>
            <a:ext cx="914400" cy="26979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8" name="Rounded Rectangle 7"/>
          <p:cNvSpPr/>
          <p:nvPr/>
        </p:nvSpPr>
        <p:spPr>
          <a:xfrm flipV="1">
            <a:off x="533400" y="3041082"/>
            <a:ext cx="7162800" cy="5403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5" name="Picture 4"/>
          <p:cNvPicPr>
            <a:picLocks noChangeAspect="1"/>
          </p:cNvPicPr>
          <p:nvPr/>
        </p:nvPicPr>
        <p:blipFill rotWithShape="1">
          <a:blip r:embed="rId3" cstate="print"/>
          <a:srcRect t="4383"/>
          <a:stretch/>
        </p:blipFill>
        <p:spPr>
          <a:xfrm>
            <a:off x="3733800" y="3329940"/>
            <a:ext cx="5410200" cy="3578859"/>
          </a:xfrm>
          <a:prstGeom prst="rect">
            <a:avLst/>
          </a:prstGeom>
        </p:spPr>
      </p:pic>
    </p:spTree>
    <p:extLst>
      <p:ext uri="{BB962C8B-B14F-4D97-AF65-F5344CB8AC3E}">
        <p14:creationId xmlns:p14="http://schemas.microsoft.com/office/powerpoint/2010/main" val="24665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304800"/>
            <a:ext cx="9144000" cy="9663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85000"/>
              </a:lnSpc>
            </a:pPr>
            <a:r>
              <a:rPr lang="en-US" sz="2400" b="1" dirty="0" smtClean="0">
                <a:solidFill>
                  <a:srgbClr val="0000FF"/>
                </a:solidFill>
                <a:latin typeface="Times New Roman" pitchFamily="18" charset="0"/>
                <a:cs typeface="Times New Roman" pitchFamily="18" charset="0"/>
              </a:rPr>
              <a:t>201</a:t>
            </a:r>
            <a:r>
              <a:rPr lang="en-US" altLang="zh-CN" sz="2400" b="1" dirty="0" smtClean="0">
                <a:solidFill>
                  <a:srgbClr val="0000FF"/>
                </a:solidFill>
                <a:latin typeface="Times New Roman" pitchFamily="18" charset="0"/>
                <a:cs typeface="Times New Roman" pitchFamily="18" charset="0"/>
              </a:rPr>
              <a:t>5</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ABaCAS</a:t>
            </a:r>
            <a:r>
              <a:rPr lang="en-US" sz="2400" b="1" dirty="0">
                <a:solidFill>
                  <a:srgbClr val="0000FF"/>
                </a:solidFill>
                <a:latin typeface="Times New Roman" pitchFamily="18" charset="0"/>
                <a:cs typeface="Times New Roman" pitchFamily="18" charset="0"/>
              </a:rPr>
              <a:t> </a:t>
            </a:r>
            <a:r>
              <a:rPr lang="en-US" sz="2400" b="1" dirty="0" smtClean="0">
                <a:solidFill>
                  <a:srgbClr val="0000FF"/>
                </a:solidFill>
                <a:latin typeface="Times New Roman" pitchFamily="18" charset="0"/>
                <a:cs typeface="Times New Roman" pitchFamily="18" charset="0"/>
              </a:rPr>
              <a:t>Conference/Training </a:t>
            </a:r>
            <a:r>
              <a:rPr lang="en-US" sz="2400" b="1" dirty="0">
                <a:solidFill>
                  <a:srgbClr val="0000FF"/>
                </a:solidFill>
                <a:latin typeface="Times New Roman" pitchFamily="18" charset="0"/>
                <a:cs typeface="Times New Roman" pitchFamily="18" charset="0"/>
              </a:rPr>
              <a:t>Workshop </a:t>
            </a:r>
            <a:r>
              <a:rPr lang="en-US" sz="2000" b="1" i="1" dirty="0" smtClean="0">
                <a:solidFill>
                  <a:schemeClr val="tx1"/>
                </a:solidFill>
                <a:latin typeface="Times New Roman" pitchFamily="18" charset="0"/>
                <a:cs typeface="Times New Roman" pitchFamily="18" charset="0"/>
              </a:rPr>
              <a:t>(</a:t>
            </a:r>
            <a:r>
              <a:rPr lang="en-US" altLang="zh-CN" sz="2000" b="1" i="1" dirty="0" smtClean="0">
                <a:solidFill>
                  <a:schemeClr val="tx1"/>
                </a:solidFill>
                <a:latin typeface="Times New Roman" pitchFamily="18" charset="0"/>
                <a:cs typeface="Times New Roman" pitchFamily="18" charset="0"/>
              </a:rPr>
              <a:t>Guangzhou</a:t>
            </a:r>
            <a:r>
              <a:rPr lang="en-US" sz="2000" b="1" i="1" dirty="0" smtClean="0">
                <a:solidFill>
                  <a:schemeClr val="tx1"/>
                </a:solidFill>
                <a:latin typeface="Times New Roman" pitchFamily="18" charset="0"/>
                <a:cs typeface="Times New Roman" pitchFamily="18" charset="0"/>
              </a:rPr>
              <a:t>, 6/23-35)</a:t>
            </a:r>
            <a:endParaRPr lang="en-US" sz="2400" b="1" i="1" dirty="0">
              <a:solidFill>
                <a:schemeClr val="tx1"/>
              </a:solidFill>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a:xfrm>
            <a:off x="6948264" y="6525344"/>
            <a:ext cx="2133600" cy="476250"/>
          </a:xfrm>
        </p:spPr>
        <p:txBody>
          <a:bodyPr/>
          <a:lstStyle/>
          <a:p>
            <a:pPr>
              <a:defRPr/>
            </a:pPr>
            <a:fld id="{CEC6A2DF-9D52-49B0-96A0-02EA153F4BB8}" type="slidenum">
              <a:rPr lang="en-US" sz="1200">
                <a:latin typeface="Times New Roman"/>
                <a:cs typeface="Arial"/>
              </a:rPr>
              <a:pPr>
                <a:defRPr/>
              </a:pPr>
              <a:t>33</a:t>
            </a:fld>
            <a:endParaRPr lang="en-US" sz="1200" dirty="0">
              <a:latin typeface="Times New Roman"/>
              <a:cs typeface="Arial"/>
            </a:endParaRPr>
          </a:p>
        </p:txBody>
      </p:sp>
      <p:sp>
        <p:nvSpPr>
          <p:cNvPr id="8" name="Rectangle 2"/>
          <p:cNvSpPr txBox="1">
            <a:spLocks noChangeArrowheads="1"/>
          </p:cNvSpPr>
          <p:nvPr/>
        </p:nvSpPr>
        <p:spPr bwMode="auto">
          <a:xfrm>
            <a:off x="0" y="3148500"/>
            <a:ext cx="9144000" cy="966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ct val="85000"/>
              </a:lnSpc>
            </a:pPr>
            <a:r>
              <a:rPr lang="en-US" sz="2400" b="1" kern="0" dirty="0" smtClean="0">
                <a:solidFill>
                  <a:srgbClr val="FF0000"/>
                </a:solidFill>
                <a:latin typeface="Times New Roman" pitchFamily="18" charset="0"/>
                <a:cs typeface="Times New Roman" pitchFamily="18" charset="0"/>
              </a:rPr>
              <a:t>2016 </a:t>
            </a:r>
            <a:r>
              <a:rPr lang="en-US" sz="2400" b="1" kern="0" dirty="0" err="1" smtClean="0">
                <a:solidFill>
                  <a:srgbClr val="FF0000"/>
                </a:solidFill>
                <a:latin typeface="Times New Roman" pitchFamily="18" charset="0"/>
                <a:cs typeface="Times New Roman" pitchFamily="18" charset="0"/>
              </a:rPr>
              <a:t>ABaCAS</a:t>
            </a:r>
            <a:r>
              <a:rPr lang="en-US" sz="2400" b="1" kern="0" dirty="0" smtClean="0">
                <a:solidFill>
                  <a:srgbClr val="FF0000"/>
                </a:solidFill>
                <a:latin typeface="Times New Roman" pitchFamily="18" charset="0"/>
                <a:cs typeface="Times New Roman" pitchFamily="18" charset="0"/>
              </a:rPr>
              <a:t> Conference/Training Workshop </a:t>
            </a:r>
            <a:r>
              <a:rPr lang="en-US" sz="2000" b="1" i="1" kern="0" dirty="0" smtClean="0">
                <a:solidFill>
                  <a:srgbClr val="000000"/>
                </a:solidFill>
                <a:latin typeface="Times New Roman" pitchFamily="18" charset="0"/>
                <a:cs typeface="Times New Roman" pitchFamily="18" charset="0"/>
              </a:rPr>
              <a:t>(Shanghai, 6/14-16)</a:t>
            </a:r>
            <a:endParaRPr lang="en-US" sz="2800" b="1" i="1" kern="0" dirty="0">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1329"/>
            <a:ext cx="9183117" cy="30740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1027"/>
            <a:ext cx="9144000" cy="3038091"/>
          </a:xfrm>
          <a:prstGeom prst="rect">
            <a:avLst/>
          </a:prstGeom>
        </p:spPr>
      </p:pic>
    </p:spTree>
    <p:extLst>
      <p:ext uri="{BB962C8B-B14F-4D97-AF65-F5344CB8AC3E}">
        <p14:creationId xmlns:p14="http://schemas.microsoft.com/office/powerpoint/2010/main" val="1549255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946" name="Picture 2" descr="9D96ED5A@827C3A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026" y="960831"/>
            <a:ext cx="8075374" cy="504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标题 2"/>
          <p:cNvSpPr>
            <a:spLocks noGrp="1"/>
          </p:cNvSpPr>
          <p:nvPr>
            <p:ph type="title"/>
          </p:nvPr>
        </p:nvSpPr>
        <p:spPr>
          <a:xfrm>
            <a:off x="-10160" y="0"/>
            <a:ext cx="9154160" cy="762000"/>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dirty="0" err="1" smtClean="0">
                <a:solidFill>
                  <a:srgbClr val="FF0000"/>
                </a:solidFill>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a:t>
            </a:r>
            <a:r>
              <a:rPr lang="en-US" altLang="zh-CN" sz="2000" b="1" u="sng" dirty="0" smtClean="0">
                <a:solidFill>
                  <a:srgbClr val="0000FF"/>
                </a:solidFill>
                <a:effectLst/>
              </a:rPr>
              <a:t>Benefit</a:t>
            </a:r>
            <a:r>
              <a:rPr lang="en-US" altLang="zh-CN" sz="2000" b="1" dirty="0" smtClean="0">
                <a:solidFill>
                  <a:srgbClr val="0000FF"/>
                </a:solidFill>
                <a:effectLst/>
              </a:rPr>
              <a:t> and </a:t>
            </a:r>
            <a:r>
              <a:rPr lang="en-US" altLang="zh-CN" sz="2000" b="1" u="sng" dirty="0" smtClean="0">
                <a:solidFill>
                  <a:srgbClr val="0000FF"/>
                </a:solidFill>
                <a:effectLst/>
              </a:rPr>
              <a:t>Cost</a:t>
            </a:r>
            <a:r>
              <a:rPr lang="en-US" altLang="zh-CN" sz="2000" b="1" dirty="0" smtClean="0">
                <a:solidFill>
                  <a:srgbClr val="0000FF"/>
                </a:solidFill>
                <a:effectLst/>
              </a:rPr>
              <a:t> &amp; </a:t>
            </a:r>
            <a:r>
              <a:rPr lang="en-US" altLang="zh-CN" sz="2000" b="1" u="sng" dirty="0" smtClean="0">
                <a:solidFill>
                  <a:srgbClr val="0000FF"/>
                </a:solidFill>
                <a:effectLst/>
              </a:rPr>
              <a:t>Attainment</a:t>
            </a:r>
            <a:r>
              <a:rPr lang="en-US" altLang="zh-CN" sz="2000" b="1" dirty="0" smtClean="0">
                <a:solidFill>
                  <a:srgbClr val="0000FF"/>
                </a:solidFill>
              </a:rPr>
              <a:t> </a:t>
            </a:r>
            <a:r>
              <a:rPr lang="en-US" altLang="zh-CN" sz="2000" b="1" dirty="0" smtClean="0">
                <a:solidFill>
                  <a:srgbClr val="0000FF"/>
                </a:solidFill>
                <a:effectLst/>
              </a:rPr>
              <a:t>Assessment System</a:t>
            </a:r>
            <a:endParaRPr lang="zh-CN" altLang="en-US" sz="3600" b="1" dirty="0">
              <a:solidFill>
                <a:srgbClr val="0000FF"/>
              </a:solidFill>
              <a:effectLst/>
            </a:endParaRPr>
          </a:p>
        </p:txBody>
      </p:sp>
      <p:sp>
        <p:nvSpPr>
          <p:cNvPr id="80" name="Rectangle 79"/>
          <p:cNvSpPr/>
          <p:nvPr/>
        </p:nvSpPr>
        <p:spPr>
          <a:xfrm>
            <a:off x="-35212" y="6106298"/>
            <a:ext cx="9154160" cy="584775"/>
          </a:xfrm>
          <a:prstGeom prst="rect">
            <a:avLst/>
          </a:prstGeom>
        </p:spPr>
        <p:txBody>
          <a:bodyPr wrap="square">
            <a:spAutoFit/>
          </a:bodyPr>
          <a:lstStyle/>
          <a:p>
            <a:r>
              <a:rPr lang="en-US" sz="3200" b="1" dirty="0" smtClean="0">
                <a:solidFill>
                  <a:srgbClr val="0000FF"/>
                </a:solidFill>
                <a:latin typeface="Arial" pitchFamily="34" charset="0"/>
              </a:rPr>
              <a:t>New Tool: </a:t>
            </a:r>
            <a:r>
              <a:rPr lang="en-US" sz="3200" b="1" dirty="0" smtClean="0">
                <a:solidFill>
                  <a:srgbClr val="FF0000"/>
                </a:solidFill>
                <a:latin typeface="Arial" pitchFamily="34" charset="0"/>
              </a:rPr>
              <a:t>Model-VAT </a:t>
            </a:r>
            <a:r>
              <a:rPr lang="en-US" sz="3200" b="1" dirty="0" smtClean="0">
                <a:solidFill>
                  <a:srgbClr val="000000"/>
                </a:solidFill>
                <a:latin typeface="Arial" pitchFamily="34" charset="0"/>
              </a:rPr>
              <a:t>(2016)</a:t>
            </a: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34</a:t>
            </a:fld>
            <a:endParaRPr lang="en-US">
              <a:solidFill>
                <a:prstClr val="black">
                  <a:tint val="75000"/>
                </a:prstClr>
              </a:solidFill>
              <a:latin typeface="Arial" pitchFamily="34" charset="0"/>
            </a:endParaRPr>
          </a:p>
        </p:txBody>
      </p:sp>
      <p:sp>
        <p:nvSpPr>
          <p:cNvPr id="16" name="Rounded Rectangle 15"/>
          <p:cNvSpPr/>
          <p:nvPr/>
        </p:nvSpPr>
        <p:spPr>
          <a:xfrm>
            <a:off x="4496713" y="3962400"/>
            <a:ext cx="3218232" cy="8041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8" name="Straight Arrow Connector 17"/>
          <p:cNvCxnSpPr/>
          <p:nvPr/>
        </p:nvCxnSpPr>
        <p:spPr>
          <a:xfrm flipH="1">
            <a:off x="5943600" y="4965372"/>
            <a:ext cx="882520" cy="12403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3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blinds(horizontal)">
                                      <p:cBhvr>
                                        <p:cTn id="14"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6"/>
          <p:cNvSpPr>
            <a:spLocks noGrp="1"/>
          </p:cNvSpPr>
          <p:nvPr>
            <p:ph idx="1"/>
          </p:nvPr>
        </p:nvSpPr>
        <p:spPr>
          <a:xfrm>
            <a:off x="0" y="1447800"/>
            <a:ext cx="9144000" cy="5791200"/>
          </a:xfrm>
        </p:spPr>
        <p:txBody>
          <a:bodyPr>
            <a:noAutofit/>
          </a:bodyPr>
          <a:lstStyle/>
          <a:p>
            <a:pPr marL="858838" lvl="1" indent="-514350">
              <a:spcBef>
                <a:spcPts val="1200"/>
              </a:spcBef>
              <a:buFont typeface="+mj-lt"/>
              <a:buAutoNum type="arabicPeriod"/>
            </a:pPr>
            <a:r>
              <a:rPr lang="en-US" b="1" dirty="0" smtClean="0">
                <a:solidFill>
                  <a:schemeClr val="tx1">
                    <a:lumMod val="50000"/>
                    <a:lumOff val="50000"/>
                  </a:schemeClr>
                </a:solidFill>
              </a:rPr>
              <a:t>Fully functional “</a:t>
            </a:r>
            <a:r>
              <a:rPr lang="en-US" b="1" dirty="0" err="1" smtClean="0">
                <a:solidFill>
                  <a:schemeClr val="tx1">
                    <a:lumMod val="50000"/>
                    <a:lumOff val="50000"/>
                  </a:schemeClr>
                </a:solidFill>
              </a:rPr>
              <a:t>ABaCAS</a:t>
            </a:r>
            <a:r>
              <a:rPr lang="en-US" b="1" dirty="0" smtClean="0">
                <a:solidFill>
                  <a:schemeClr val="tx1">
                    <a:lumMod val="50000"/>
                    <a:lumOff val="50000"/>
                  </a:schemeClr>
                </a:solidFill>
              </a:rPr>
              <a:t> website” (</a:t>
            </a:r>
            <a:r>
              <a:rPr lang="en-US" u="sng" dirty="0" smtClean="0">
                <a:solidFill>
                  <a:schemeClr val="tx1">
                    <a:lumMod val="50000"/>
                    <a:lumOff val="50000"/>
                  </a:schemeClr>
                </a:solidFill>
              </a:rPr>
              <a:t>abacas-dss.com</a:t>
            </a:r>
            <a:r>
              <a:rPr lang="en-US" b="1" dirty="0" smtClean="0">
                <a:solidFill>
                  <a:schemeClr val="tx1">
                    <a:lumMod val="50000"/>
                    <a:lumOff val="50000"/>
                  </a:schemeClr>
                </a:solidFill>
              </a:rPr>
              <a:t>) and on-line user manuals &amp; quick start guides</a:t>
            </a:r>
          </a:p>
          <a:p>
            <a:pPr marL="858838" lvl="1" indent="-514350">
              <a:spcBef>
                <a:spcPts val="1200"/>
              </a:spcBef>
              <a:buFont typeface="+mj-lt"/>
              <a:buAutoNum type="arabicPeriod"/>
            </a:pPr>
            <a:r>
              <a:rPr lang="en-US" b="1" dirty="0">
                <a:solidFill>
                  <a:schemeClr val="bg1">
                    <a:lumMod val="50000"/>
                  </a:schemeClr>
                </a:solidFill>
              </a:rPr>
              <a:t>Enhanced “</a:t>
            </a:r>
            <a:r>
              <a:rPr lang="en-US" b="1" dirty="0" err="1">
                <a:solidFill>
                  <a:schemeClr val="bg1">
                    <a:lumMod val="50000"/>
                  </a:schemeClr>
                </a:solidFill>
              </a:rPr>
              <a:t>ABaCAS</a:t>
            </a:r>
            <a:r>
              <a:rPr lang="en-US" b="1" dirty="0">
                <a:solidFill>
                  <a:schemeClr val="bg1">
                    <a:lumMod val="50000"/>
                  </a:schemeClr>
                </a:solidFill>
              </a:rPr>
              <a:t>-SE” and “no-RSM” option</a:t>
            </a:r>
          </a:p>
          <a:p>
            <a:pPr marL="858838" lvl="1" indent="-514350">
              <a:spcBef>
                <a:spcPts val="1200"/>
              </a:spcBef>
              <a:buFont typeface="+mj-lt"/>
              <a:buAutoNum type="arabicPeriod"/>
            </a:pPr>
            <a:r>
              <a:rPr lang="en-US" b="1" dirty="0" smtClean="0">
                <a:solidFill>
                  <a:schemeClr val="tx1">
                    <a:lumMod val="50000"/>
                    <a:lumOff val="50000"/>
                  </a:schemeClr>
                </a:solidFill>
              </a:rPr>
              <a:t>International control cost estimate tool (ICET) </a:t>
            </a:r>
          </a:p>
          <a:p>
            <a:pPr marL="858838" lvl="1" indent="-514350">
              <a:spcBef>
                <a:spcPts val="1200"/>
              </a:spcBef>
              <a:buFont typeface="+mj-lt"/>
              <a:buAutoNum type="arabicPeriod"/>
            </a:pPr>
            <a:r>
              <a:rPr lang="en-US" b="1" dirty="0">
                <a:solidFill>
                  <a:srgbClr val="0000FF"/>
                </a:solidFill>
              </a:rPr>
              <a:t>Single Source Impact Analysis </a:t>
            </a:r>
            <a:r>
              <a:rPr lang="en-US" b="1" dirty="0">
                <a:solidFill>
                  <a:srgbClr val="FF0000"/>
                </a:solidFill>
              </a:rPr>
              <a:t>(SSIA) for PM2.5 &amp; O3</a:t>
            </a:r>
          </a:p>
          <a:p>
            <a:pPr marL="858838" lvl="1" indent="-514350">
              <a:spcBef>
                <a:spcPts val="1200"/>
              </a:spcBef>
              <a:buFont typeface="+mj-lt"/>
              <a:buAutoNum type="arabicPeriod"/>
            </a:pPr>
            <a:r>
              <a:rPr lang="en-US" b="1" dirty="0" smtClean="0">
                <a:solidFill>
                  <a:srgbClr val="0000FF"/>
                </a:solidFill>
              </a:rPr>
              <a:t>New </a:t>
            </a:r>
            <a:r>
              <a:rPr lang="en-US" b="1" dirty="0">
                <a:solidFill>
                  <a:srgbClr val="0000FF"/>
                </a:solidFill>
              </a:rPr>
              <a:t>analytical &amp; supporting tools: </a:t>
            </a:r>
            <a:r>
              <a:rPr lang="en-US" b="1" dirty="0">
                <a:solidFill>
                  <a:srgbClr val="FF0000"/>
                </a:solidFill>
              </a:rPr>
              <a:t>Model-VAT </a:t>
            </a:r>
            <a:r>
              <a:rPr lang="en-US" b="1" dirty="0">
                <a:solidFill>
                  <a:srgbClr val="0000FF"/>
                </a:solidFill>
              </a:rPr>
              <a:t>&amp;</a:t>
            </a:r>
            <a:r>
              <a:rPr lang="en-US" b="1" dirty="0">
                <a:solidFill>
                  <a:srgbClr val="FF0000"/>
                </a:solidFill>
              </a:rPr>
              <a:t> Data Fusion Tool</a:t>
            </a:r>
            <a:r>
              <a:rPr lang="en-US" b="1" dirty="0">
                <a:solidFill>
                  <a:srgbClr val="0000FF"/>
                </a:solidFill>
              </a:rPr>
              <a:t> (under development)</a:t>
            </a:r>
          </a:p>
          <a:p>
            <a:pPr marL="858838" lvl="1" indent="-514350" eaLnBrk="1" hangingPunct="1">
              <a:spcBef>
                <a:spcPts val="1200"/>
              </a:spcBef>
              <a:spcAft>
                <a:spcPts val="0"/>
              </a:spcAft>
              <a:buFont typeface="+mj-lt"/>
              <a:buAutoNum type="arabicPeriod"/>
            </a:pPr>
            <a:r>
              <a:rPr lang="en-US" b="1" dirty="0" smtClean="0">
                <a:solidFill>
                  <a:srgbClr val="0000FF"/>
                </a:solidFill>
              </a:rPr>
              <a:t>Integrated </a:t>
            </a:r>
            <a:r>
              <a:rPr lang="en-US" b="1" dirty="0">
                <a:solidFill>
                  <a:srgbClr val="0000FF"/>
                </a:solidFill>
              </a:rPr>
              <a:t>AQ &amp; </a:t>
            </a:r>
            <a:r>
              <a:rPr lang="en-US" b="1" dirty="0" smtClean="0">
                <a:solidFill>
                  <a:srgbClr val="0000FF"/>
                </a:solidFill>
              </a:rPr>
              <a:t>climate assessment: </a:t>
            </a:r>
            <a:r>
              <a:rPr lang="en-US" b="1" dirty="0" smtClean="0">
                <a:solidFill>
                  <a:srgbClr val="FF0000"/>
                </a:solidFill>
              </a:rPr>
              <a:t>GCAM-</a:t>
            </a:r>
            <a:r>
              <a:rPr lang="en-US" b="1" dirty="0" err="1" smtClean="0">
                <a:solidFill>
                  <a:srgbClr val="FF0000"/>
                </a:solidFill>
              </a:rPr>
              <a:t>ABaCAS</a:t>
            </a:r>
            <a:r>
              <a:rPr lang="en-US" b="1" dirty="0" smtClean="0">
                <a:solidFill>
                  <a:srgbClr val="0000FF"/>
                </a:solidFill>
              </a:rPr>
              <a:t> (plan for 2016-2017)</a:t>
            </a:r>
          </a:p>
          <a:p>
            <a:pPr marL="960120" lvl="1" indent="-514350" eaLnBrk="1" hangingPunct="1">
              <a:spcBef>
                <a:spcPts val="1200"/>
              </a:spcBef>
              <a:spcAft>
                <a:spcPts val="0"/>
              </a:spcAft>
              <a:buFont typeface="+mj-lt"/>
              <a:buAutoNum type="arabicPeriod"/>
            </a:pPr>
            <a:endParaRPr lang="en-US" b="1" i="1" dirty="0" smtClean="0"/>
          </a:p>
          <a:p>
            <a:pPr marL="514350" indent="-514350" eaLnBrk="1" hangingPunct="1">
              <a:spcBef>
                <a:spcPts val="1200"/>
              </a:spcBef>
              <a:spcAft>
                <a:spcPts val="0"/>
              </a:spcAft>
              <a:buFont typeface="+mj-lt"/>
              <a:buAutoNum type="arabicPeriod"/>
            </a:pPr>
            <a:r>
              <a:rPr lang="en-US" b="1" i="1" dirty="0" smtClean="0">
                <a:solidFill>
                  <a:srgbClr val="0000FF"/>
                </a:solidFill>
              </a:rPr>
              <a:t>	</a:t>
            </a:r>
            <a:endParaRPr lang="en-US" sz="2800" b="1" dirty="0" smtClean="0"/>
          </a:p>
        </p:txBody>
      </p:sp>
      <p:sp>
        <p:nvSpPr>
          <p:cNvPr id="80900" name="Text Box 3"/>
          <p:cNvSpPr txBox="1">
            <a:spLocks noChangeArrowheads="1"/>
          </p:cNvSpPr>
          <p:nvPr/>
        </p:nvSpPr>
        <p:spPr bwMode="auto">
          <a:xfrm>
            <a:off x="1660525" y="722313"/>
            <a:ext cx="184150" cy="366712"/>
          </a:xfrm>
          <a:prstGeom prst="rect">
            <a:avLst/>
          </a:prstGeom>
          <a:noFill/>
          <a:ln w="9525">
            <a:noFill/>
            <a:miter lim="800000"/>
            <a:headEnd/>
            <a:tailEnd/>
          </a:ln>
        </p:spPr>
        <p:txBody>
          <a:bodyPr wrap="none">
            <a:spAutoFit/>
          </a:bodyPr>
          <a:lstStyle/>
          <a:p>
            <a:pPr algn="l"/>
            <a:endParaRPr lang="en-US" sz="2000">
              <a:solidFill>
                <a:srgbClr val="000000"/>
              </a:solidFill>
            </a:endParaRPr>
          </a:p>
        </p:txBody>
      </p:sp>
      <p:grpSp>
        <p:nvGrpSpPr>
          <p:cNvPr id="2" name="Group 1"/>
          <p:cNvGrpSpPr/>
          <p:nvPr/>
        </p:nvGrpSpPr>
        <p:grpSpPr>
          <a:xfrm>
            <a:off x="70337" y="6096000"/>
            <a:ext cx="9073662" cy="762000"/>
            <a:chOff x="29265" y="6008912"/>
            <a:chExt cx="9270441" cy="849088"/>
          </a:xfrm>
        </p:grpSpPr>
        <p:pic>
          <p:nvPicPr>
            <p:cNvPr id="14" name="Picture 8" descr="epafiles_aara_logo_epaseal"/>
            <p:cNvPicPr>
              <a:picLocks noChangeAspect="1" noChangeArrowheads="1"/>
            </p:cNvPicPr>
            <p:nvPr/>
          </p:nvPicPr>
          <p:blipFill>
            <a:blip r:embed="rId3" cstate="print"/>
            <a:srcRect/>
            <a:stretch>
              <a:fillRect/>
            </a:stretch>
          </p:blipFill>
          <p:spPr bwMode="auto">
            <a:xfrm>
              <a:off x="8385305" y="6008912"/>
              <a:ext cx="914401" cy="849088"/>
            </a:xfrm>
            <a:prstGeom prst="rect">
              <a:avLst/>
            </a:prstGeom>
            <a:noFill/>
            <a:ln w="9525">
              <a:noFill/>
              <a:miter lim="800000"/>
              <a:headEnd/>
              <a:tailEnd/>
            </a:ln>
          </p:spPr>
        </p:pic>
        <p:pic>
          <p:nvPicPr>
            <p:cNvPr id="15" name="图片 11"/>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070433" y="6062585"/>
              <a:ext cx="767514" cy="759839"/>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p:spPr>
        </p:pic>
        <p:pic>
          <p:nvPicPr>
            <p:cNvPr id="16"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5" y="6106160"/>
              <a:ext cx="713305" cy="716266"/>
            </a:xfrm>
            <a:prstGeom prst="rect">
              <a:avLst/>
            </a:prstGeom>
            <a:effectLst>
              <a:outerShdw blurRad="114300" dist="114300" dir="2700000" algn="tl" rotWithShape="0">
                <a:schemeClr val="tx1">
                  <a:lumMod val="50000"/>
                  <a:lumOff val="50000"/>
                  <a:alpha val="40000"/>
                </a:schemeClr>
              </a:outerShdw>
            </a:effectLst>
            <a:scene3d>
              <a:camera prst="orthographicFront"/>
              <a:lightRig rig="threePt" dir="t"/>
            </a:scene3d>
            <a:sp3d prstMaterial="softEdge">
              <a:bevelT w="1270000" h="190500"/>
            </a:sp3d>
          </p:spPr>
        </p:pic>
        <p:pic>
          <p:nvPicPr>
            <p:cNvPr id="17" name="Picture 17" descr="ut-wordmark"/>
            <p:cNvPicPr>
              <a:picLocks noChangeAspect="1" noChangeArrowheads="1"/>
            </p:cNvPicPr>
            <p:nvPr/>
          </p:nvPicPr>
          <p:blipFill>
            <a:blip r:embed="rId7" cstate="print"/>
            <a:srcRect/>
            <a:stretch>
              <a:fillRect/>
            </a:stretch>
          </p:blipFill>
          <p:spPr bwMode="auto">
            <a:xfrm>
              <a:off x="6405898" y="6223083"/>
              <a:ext cx="1025349" cy="482517"/>
            </a:xfrm>
            <a:prstGeom prst="rect">
              <a:avLst/>
            </a:prstGeom>
            <a:noFill/>
            <a:ln w="9525">
              <a:noFill/>
              <a:miter lim="800000"/>
              <a:headEnd/>
              <a:tailEnd/>
            </a:ln>
            <a:effectLst>
              <a:outerShdw blurRad="114300" dist="114300" dir="2700000" algn="tl" rotWithShape="0">
                <a:schemeClr val="tx1">
                  <a:lumMod val="50000"/>
                  <a:lumOff val="50000"/>
                  <a:alpha val="40000"/>
                </a:schemeClr>
              </a:outerShdw>
            </a:effectLst>
            <a:scene3d>
              <a:camera prst="orthographicFront"/>
              <a:lightRig rig="threePt" dir="t"/>
            </a:scene3d>
            <a:sp3d>
              <a:bevelT/>
            </a:sp3d>
          </p:spPr>
        </p:pic>
        <p:pic>
          <p:nvPicPr>
            <p:cNvPr id="18" name="Picture 153" descr="E:\u=376110736,955724030&amp;fm=23&amp;gp=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261" t="14997" r="28229" b="42625"/>
            <a:stretch/>
          </p:blipFill>
          <p:spPr bwMode="auto">
            <a:xfrm>
              <a:off x="4391194" y="6075680"/>
              <a:ext cx="782328" cy="76197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0" y="0"/>
            <a:ext cx="9144000" cy="954107"/>
          </a:xfrm>
          <a:prstGeom prst="rect">
            <a:avLst/>
          </a:prstGeom>
          <a:solidFill>
            <a:srgbClr val="FFFFCC"/>
          </a:solidFill>
          <a:ln w="28575">
            <a:solidFill>
              <a:srgbClr val="FF0000"/>
            </a:solidFill>
          </a:ln>
        </p:spPr>
        <p:txBody>
          <a:bodyPr wrap="square">
            <a:spAutoFit/>
          </a:bodyPr>
          <a:lstStyle/>
          <a:p>
            <a:r>
              <a:rPr lang="en-US" sz="2800" b="1" i="1" dirty="0" smtClean="0">
                <a:solidFill>
                  <a:srgbClr val="0000FF"/>
                </a:solidFill>
              </a:rPr>
              <a:t>New &amp; Ongoing Development of </a:t>
            </a:r>
            <a:r>
              <a:rPr lang="en-US" sz="2800" b="1" i="1" dirty="0" err="1" smtClean="0">
                <a:solidFill>
                  <a:srgbClr val="0000FF"/>
                </a:solidFill>
              </a:rPr>
              <a:t>ABaCAS</a:t>
            </a:r>
            <a:r>
              <a:rPr lang="en-US" sz="2800" b="1" i="1" dirty="0" smtClean="0">
                <a:solidFill>
                  <a:srgbClr val="0000FF"/>
                </a:solidFill>
              </a:rPr>
              <a:t> System 	</a:t>
            </a:r>
            <a:r>
              <a:rPr lang="en-US" sz="2800" b="1" i="1" dirty="0" smtClean="0">
                <a:solidFill>
                  <a:prstClr val="black"/>
                </a:solidFill>
              </a:rPr>
              <a:t>(2015 – 2016)</a:t>
            </a:r>
            <a:endParaRPr lang="en-US" sz="2800" dirty="0">
              <a:solidFill>
                <a:prstClr val="black"/>
              </a:solidFill>
            </a:endParaRPr>
          </a:p>
        </p:txBody>
      </p:sp>
    </p:spTree>
    <p:extLst>
      <p:ext uri="{BB962C8B-B14F-4D97-AF65-F5344CB8AC3E}">
        <p14:creationId xmlns:p14="http://schemas.microsoft.com/office/powerpoint/2010/main" val="4268909570"/>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5"/>
          <p:cNvPicPr>
            <a:picLocks noChangeAspect="1"/>
          </p:cNvPicPr>
          <p:nvPr/>
        </p:nvPicPr>
        <p:blipFill>
          <a:blip r:embed="rId3" cstate="print"/>
          <a:srcRect r="12307"/>
          <a:stretch>
            <a:fillRect/>
          </a:stretch>
        </p:blipFill>
        <p:spPr>
          <a:xfrm>
            <a:off x="4257285" y="838200"/>
            <a:ext cx="4886715" cy="4503042"/>
          </a:xfrm>
          <a:prstGeom prst="rect">
            <a:avLst/>
          </a:prstGeom>
        </p:spPr>
      </p:pic>
      <p:sp>
        <p:nvSpPr>
          <p:cNvPr id="11" name="矩形 7"/>
          <p:cNvSpPr/>
          <p:nvPr/>
        </p:nvSpPr>
        <p:spPr>
          <a:xfrm>
            <a:off x="4399098" y="2773594"/>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8"/>
          <p:cNvSpPr/>
          <p:nvPr/>
        </p:nvSpPr>
        <p:spPr>
          <a:xfrm>
            <a:off x="4399098" y="2971800"/>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9"/>
          <p:cNvSpPr/>
          <p:nvPr/>
        </p:nvSpPr>
        <p:spPr>
          <a:xfrm>
            <a:off x="4399098" y="3174202"/>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ctrTitle"/>
          </p:nvPr>
        </p:nvSpPr>
        <p:spPr>
          <a:xfrm>
            <a:off x="39624" y="39624"/>
            <a:ext cx="9067800" cy="609600"/>
          </a:xfrm>
          <a:solidFill>
            <a:srgbClr val="FFFFCC"/>
          </a:solidFill>
          <a:ln>
            <a:solidFill>
              <a:schemeClr val="tx1"/>
            </a:solidFill>
          </a:ln>
        </p:spPr>
        <p:txBody>
          <a:bodyPr>
            <a:noAutofit/>
          </a:bodyPr>
          <a:lstStyle/>
          <a:p>
            <a:pPr marL="971550" lvl="1" indent="-854075"/>
            <a:r>
              <a:rPr lang="en-US" sz="2800" b="1" dirty="0" smtClean="0">
                <a:solidFill>
                  <a:srgbClr val="FF0000"/>
                </a:solidFill>
              </a:rPr>
              <a:t>Single-Source Impact Analysis (SSIA):</a:t>
            </a:r>
            <a:r>
              <a:rPr lang="en-US" sz="2800" b="1" dirty="0" smtClean="0">
                <a:solidFill>
                  <a:srgbClr val="0000FF"/>
                </a:solidFill>
              </a:rPr>
              <a:t> PM 2.5 &amp; O</a:t>
            </a:r>
            <a:r>
              <a:rPr lang="en-US" sz="2400" b="1" dirty="0" smtClean="0">
                <a:solidFill>
                  <a:srgbClr val="0000FF"/>
                </a:solidFill>
              </a:rPr>
              <a:t>3 </a:t>
            </a:r>
            <a:endParaRPr lang="en-US" sz="2800" b="1" dirty="0" smtClean="0">
              <a:solidFill>
                <a:srgbClr val="FF0000"/>
              </a:solidFill>
            </a:endParaRPr>
          </a:p>
        </p:txBody>
      </p:sp>
      <p:sp>
        <p:nvSpPr>
          <p:cNvPr id="3" name="Subtitle 2"/>
          <p:cNvSpPr>
            <a:spLocks noGrp="1"/>
          </p:cNvSpPr>
          <p:nvPr>
            <p:ph type="subTitle" idx="1"/>
          </p:nvPr>
        </p:nvSpPr>
        <p:spPr>
          <a:xfrm>
            <a:off x="-381001" y="838200"/>
            <a:ext cx="5029201" cy="3733800"/>
          </a:xfrm>
        </p:spPr>
        <p:txBody>
          <a:bodyPr>
            <a:noAutofit/>
          </a:bodyPr>
          <a:lstStyle/>
          <a:p>
            <a:pPr marL="685800" lvl="2" indent="-228600" algn="l"/>
            <a:r>
              <a:rPr lang="en-US" sz="2800" b="1" u="sng" dirty="0" smtClean="0">
                <a:solidFill>
                  <a:schemeClr val="tx1"/>
                </a:solidFill>
              </a:rPr>
              <a:t>Feature</a:t>
            </a:r>
            <a:r>
              <a:rPr lang="en-US" b="1" dirty="0" smtClean="0">
                <a:solidFill>
                  <a:schemeClr val="tx1"/>
                </a:solidFill>
              </a:rPr>
              <a:t>:</a:t>
            </a:r>
          </a:p>
          <a:p>
            <a:pPr marL="749300" lvl="2" algn="l"/>
            <a:r>
              <a:rPr lang="en-US" b="1" u="sng" dirty="0" smtClean="0">
                <a:solidFill>
                  <a:srgbClr val="FF0000"/>
                </a:solidFill>
              </a:rPr>
              <a:t>Fuse</a:t>
            </a:r>
            <a:r>
              <a:rPr lang="en-US" b="1" dirty="0" smtClean="0">
                <a:solidFill>
                  <a:srgbClr val="FF0000"/>
                </a:solidFill>
              </a:rPr>
              <a:t> </a:t>
            </a:r>
            <a:r>
              <a:rPr lang="en-US" b="1" dirty="0" smtClean="0">
                <a:solidFill>
                  <a:srgbClr val="0000FF"/>
                </a:solidFill>
              </a:rPr>
              <a:t>results of    “</a:t>
            </a:r>
            <a:r>
              <a:rPr lang="en-US" b="1" dirty="0" smtClean="0">
                <a:solidFill>
                  <a:srgbClr val="FF0000"/>
                </a:solidFill>
              </a:rPr>
              <a:t>Dispersion</a:t>
            </a:r>
            <a:r>
              <a:rPr lang="en-US" b="1" dirty="0" smtClean="0">
                <a:solidFill>
                  <a:srgbClr val="0000FF"/>
                </a:solidFill>
              </a:rPr>
              <a:t>” (</a:t>
            </a:r>
            <a:r>
              <a:rPr lang="en-US" b="1" i="1" dirty="0" smtClean="0">
                <a:solidFill>
                  <a:srgbClr val="0000FF"/>
                </a:solidFill>
              </a:rPr>
              <a:t>e.g.</a:t>
            </a:r>
            <a:r>
              <a:rPr lang="en-US" b="1" dirty="0" smtClean="0">
                <a:solidFill>
                  <a:srgbClr val="0000FF"/>
                </a:solidFill>
              </a:rPr>
              <a:t>, AERMOD) &amp; “</a:t>
            </a:r>
            <a:r>
              <a:rPr lang="en-US" b="1" dirty="0" smtClean="0">
                <a:solidFill>
                  <a:srgbClr val="FF0000"/>
                </a:solidFill>
              </a:rPr>
              <a:t>Grid</a:t>
            </a:r>
            <a:r>
              <a:rPr lang="en-US" b="1" dirty="0" smtClean="0">
                <a:solidFill>
                  <a:srgbClr val="0000FF"/>
                </a:solidFill>
              </a:rPr>
              <a:t> ” (</a:t>
            </a:r>
            <a:r>
              <a:rPr lang="en-US" b="1" i="1" dirty="0" smtClean="0">
                <a:solidFill>
                  <a:srgbClr val="0000FF"/>
                </a:solidFill>
              </a:rPr>
              <a:t>e.g.</a:t>
            </a:r>
            <a:r>
              <a:rPr lang="en-US" b="1" dirty="0" smtClean="0">
                <a:solidFill>
                  <a:srgbClr val="0000FF"/>
                </a:solidFill>
              </a:rPr>
              <a:t>, CMAQ) model</a:t>
            </a:r>
          </a:p>
          <a:p>
            <a:pPr marL="803275" lvl="1" indent="-290513" algn="l">
              <a:lnSpc>
                <a:spcPct val="150000"/>
              </a:lnSpc>
            </a:pPr>
            <a:r>
              <a:rPr lang="en-US" sz="2400" b="1" dirty="0" smtClean="0">
                <a:solidFill>
                  <a:srgbClr val="FF0000"/>
                </a:solidFill>
              </a:rPr>
              <a:t>1. “Dispersion Model”:</a:t>
            </a:r>
          </a:p>
          <a:p>
            <a:pPr marL="803275" lvl="2" indent="-290513" algn="l"/>
            <a:r>
              <a:rPr lang="en-US" dirty="0" smtClean="0">
                <a:solidFill>
                  <a:schemeClr val="tx1"/>
                </a:solidFill>
              </a:rPr>
              <a:t>  Provide SSIA of </a:t>
            </a:r>
            <a:r>
              <a:rPr lang="en-US" b="1" u="sng" dirty="0">
                <a:solidFill>
                  <a:schemeClr val="tx1"/>
                </a:solidFill>
              </a:rPr>
              <a:t>P</a:t>
            </a:r>
            <a:r>
              <a:rPr lang="en-US" b="1" u="sng" dirty="0" smtClean="0">
                <a:solidFill>
                  <a:schemeClr val="tx1"/>
                </a:solidFill>
              </a:rPr>
              <a:t>rimary PM2.5 </a:t>
            </a:r>
          </a:p>
          <a:p>
            <a:pPr marL="803275" lvl="2" indent="-290513" algn="l"/>
            <a:r>
              <a:rPr lang="en-US" dirty="0" smtClean="0">
                <a:solidFill>
                  <a:schemeClr val="tx1"/>
                </a:solidFill>
              </a:rPr>
              <a:t>	</a:t>
            </a:r>
            <a:r>
              <a:rPr lang="en-US" dirty="0" smtClean="0">
                <a:solidFill>
                  <a:srgbClr val="0000FF"/>
                </a:solidFill>
              </a:rPr>
              <a:t>(local or near-source impact)</a:t>
            </a:r>
          </a:p>
          <a:p>
            <a:pPr marL="803275" lvl="1" indent="-290513" algn="l"/>
            <a:r>
              <a:rPr lang="en-US" sz="2400" b="1" dirty="0" smtClean="0">
                <a:solidFill>
                  <a:srgbClr val="FF0000"/>
                </a:solidFill>
              </a:rPr>
              <a:t>2. “Photochemical Grid Model”:</a:t>
            </a:r>
            <a:endParaRPr lang="en-US" sz="2400" b="1" dirty="0">
              <a:solidFill>
                <a:srgbClr val="FF0000"/>
              </a:solidFill>
            </a:endParaRPr>
          </a:p>
          <a:p>
            <a:pPr marL="803275" lvl="2" indent="-290513" algn="l"/>
            <a:r>
              <a:rPr lang="en-US" dirty="0" smtClean="0">
                <a:solidFill>
                  <a:schemeClr val="tx1"/>
                </a:solidFill>
              </a:rPr>
              <a:t>  Provide SSIA </a:t>
            </a:r>
            <a:r>
              <a:rPr lang="en-US" dirty="0">
                <a:solidFill>
                  <a:schemeClr val="tx1"/>
                </a:solidFill>
              </a:rPr>
              <a:t>of </a:t>
            </a:r>
            <a:r>
              <a:rPr lang="en-US" b="1" u="sng" dirty="0">
                <a:solidFill>
                  <a:schemeClr val="tx1"/>
                </a:solidFill>
              </a:rPr>
              <a:t>S</a:t>
            </a:r>
            <a:r>
              <a:rPr lang="en-US" b="1" u="sng" dirty="0" smtClean="0">
                <a:solidFill>
                  <a:schemeClr val="tx1"/>
                </a:solidFill>
              </a:rPr>
              <a:t>econdary PM2.5 </a:t>
            </a:r>
            <a:endParaRPr lang="en-US" b="1" u="sng" dirty="0">
              <a:solidFill>
                <a:schemeClr val="tx1"/>
              </a:solidFill>
            </a:endParaRPr>
          </a:p>
          <a:p>
            <a:pPr marL="803275" lvl="2" indent="-290513" algn="l"/>
            <a:r>
              <a:rPr lang="en-US" dirty="0">
                <a:solidFill>
                  <a:prstClr val="black"/>
                </a:solidFill>
              </a:rPr>
              <a:t>	</a:t>
            </a:r>
            <a:r>
              <a:rPr lang="en-US" dirty="0" smtClean="0">
                <a:solidFill>
                  <a:srgbClr val="0000FF"/>
                </a:solidFill>
              </a:rPr>
              <a:t>(regional or downwind </a:t>
            </a:r>
            <a:r>
              <a:rPr lang="en-US" dirty="0">
                <a:solidFill>
                  <a:srgbClr val="0000FF"/>
                </a:solidFill>
              </a:rPr>
              <a:t>impact)</a:t>
            </a:r>
          </a:p>
          <a:p>
            <a:pPr lvl="1" algn="l"/>
            <a:endParaRPr lang="en-US" sz="3600" dirty="0">
              <a:solidFill>
                <a:srgbClr val="FF0000"/>
              </a:solidFill>
            </a:endParaRPr>
          </a:p>
        </p:txBody>
      </p:sp>
      <p:cxnSp>
        <p:nvCxnSpPr>
          <p:cNvPr id="22" name="Straight Arrow Connector 21"/>
          <p:cNvCxnSpPr/>
          <p:nvPr/>
        </p:nvCxnSpPr>
        <p:spPr>
          <a:xfrm flipH="1">
            <a:off x="5095485" y="5562600"/>
            <a:ext cx="914400" cy="304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圆角矩形标注 7"/>
          <p:cNvSpPr/>
          <p:nvPr/>
        </p:nvSpPr>
        <p:spPr>
          <a:xfrm>
            <a:off x="990599" y="5622925"/>
            <a:ext cx="4038601" cy="1158875"/>
          </a:xfrm>
          <a:prstGeom prst="wedgeRoundRectCallout">
            <a:avLst>
              <a:gd name="adj1" fmla="val 18773"/>
              <a:gd name="adj2" fmla="val -79372"/>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rPr>
              <a:t>Example of </a:t>
            </a:r>
            <a:r>
              <a:rPr lang="en-US" sz="2000" b="1" dirty="0" smtClean="0">
                <a:solidFill>
                  <a:srgbClr val="FF0000"/>
                </a:solidFill>
              </a:rPr>
              <a:t>fused </a:t>
            </a:r>
            <a:r>
              <a:rPr lang="en-US" sz="2000" b="1" dirty="0" smtClean="0">
                <a:solidFill>
                  <a:prstClr val="black"/>
                </a:solidFill>
              </a:rPr>
              <a:t>results of </a:t>
            </a:r>
            <a:endParaRPr lang="en-US" sz="2000" b="1" dirty="0">
              <a:solidFill>
                <a:prstClr val="black"/>
              </a:solidFill>
            </a:endParaRPr>
          </a:p>
          <a:p>
            <a:r>
              <a:rPr lang="en-US" sz="2000" b="1" dirty="0">
                <a:solidFill>
                  <a:prstClr val="black"/>
                </a:solidFill>
              </a:rPr>
              <a:t>“</a:t>
            </a:r>
            <a:r>
              <a:rPr lang="en-US" sz="2000" b="1" dirty="0">
                <a:solidFill>
                  <a:srgbClr val="FF0000"/>
                </a:solidFill>
              </a:rPr>
              <a:t>Dispersion</a:t>
            </a:r>
            <a:r>
              <a:rPr lang="en-US" sz="2000" b="1" dirty="0">
                <a:solidFill>
                  <a:prstClr val="black"/>
                </a:solidFill>
              </a:rPr>
              <a:t> Model” (AERMOD) and </a:t>
            </a:r>
          </a:p>
          <a:p>
            <a:r>
              <a:rPr lang="en-US" sz="2000" b="1" dirty="0">
                <a:solidFill>
                  <a:prstClr val="black"/>
                </a:solidFill>
              </a:rPr>
              <a:t>“</a:t>
            </a:r>
            <a:r>
              <a:rPr lang="en-US" sz="2000" b="1" dirty="0">
                <a:solidFill>
                  <a:srgbClr val="FF0000"/>
                </a:solidFill>
              </a:rPr>
              <a:t>Grid</a:t>
            </a:r>
            <a:r>
              <a:rPr lang="en-US" sz="2000" b="1" dirty="0">
                <a:solidFill>
                  <a:prstClr val="black"/>
                </a:solidFill>
              </a:rPr>
              <a:t> Model</a:t>
            </a:r>
            <a:r>
              <a:rPr lang="en-US" sz="2000" b="1" dirty="0" smtClean="0">
                <a:solidFill>
                  <a:prstClr val="black"/>
                </a:solidFill>
              </a:rPr>
              <a:t>” (CMAQ)</a:t>
            </a:r>
            <a:endParaRPr lang="en-US" sz="2000" b="1" dirty="0">
              <a:solidFill>
                <a:prstClr val="black"/>
              </a:solidFill>
            </a:endParaRPr>
          </a:p>
        </p:txBody>
      </p:sp>
      <p:sp>
        <p:nvSpPr>
          <p:cNvPr id="29" name="矩形 7"/>
          <p:cNvSpPr/>
          <p:nvPr/>
        </p:nvSpPr>
        <p:spPr>
          <a:xfrm>
            <a:off x="4608425" y="1250137"/>
            <a:ext cx="1556378" cy="276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nvGrpSpPr>
          <p:cNvPr id="4" name="组合 14"/>
          <p:cNvGrpSpPr/>
          <p:nvPr/>
        </p:nvGrpSpPr>
        <p:grpSpPr>
          <a:xfrm>
            <a:off x="5486400" y="953869"/>
            <a:ext cx="2057400" cy="2765012"/>
            <a:chOff x="-241515" y="1109524"/>
            <a:chExt cx="1981200" cy="2672245"/>
          </a:xfrm>
        </p:grpSpPr>
        <p:pic>
          <p:nvPicPr>
            <p:cNvPr id="15" name="Picture 1"/>
            <p:cNvPicPr/>
            <p:nvPr/>
          </p:nvPicPr>
          <p:blipFill rotWithShape="1">
            <a:blip r:embed="rId4" cstate="print"/>
            <a:srcRect l="6636" r="12365"/>
            <a:stretch/>
          </p:blipFill>
          <p:spPr bwMode="auto">
            <a:xfrm>
              <a:off x="-241515" y="1340906"/>
              <a:ext cx="1981200" cy="2440863"/>
            </a:xfrm>
            <a:prstGeom prst="rect">
              <a:avLst/>
            </a:prstGeom>
            <a:noFill/>
            <a:ln w="9525">
              <a:noFill/>
              <a:miter lim="800000"/>
              <a:headEnd/>
              <a:tailEnd/>
            </a:ln>
          </p:spPr>
        </p:pic>
        <p:sp>
          <p:nvSpPr>
            <p:cNvPr id="16" name="文本框 12"/>
            <p:cNvSpPr txBox="1"/>
            <p:nvPr/>
          </p:nvSpPr>
          <p:spPr>
            <a:xfrm>
              <a:off x="-49603" y="1109524"/>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Grid </a:t>
              </a:r>
              <a:endParaRPr lang="en-US" altLang="zh-CN" b="1" dirty="0" smtClean="0">
                <a:solidFill>
                  <a:srgbClr val="FF0000"/>
                </a:solidFill>
              </a:endParaRPr>
            </a:p>
            <a:p>
              <a:r>
                <a:rPr lang="en-US" altLang="zh-CN" b="1" dirty="0" smtClean="0">
                  <a:solidFill>
                    <a:srgbClr val="0000FF"/>
                  </a:solidFill>
                </a:rPr>
                <a:t>(CMAQ)</a:t>
              </a:r>
              <a:endParaRPr lang="zh-CN" altLang="en-US" b="1" dirty="0">
                <a:solidFill>
                  <a:srgbClr val="0000FF"/>
                </a:solidFill>
              </a:endParaRPr>
            </a:p>
          </p:txBody>
        </p:sp>
      </p:grpSp>
      <p:sp>
        <p:nvSpPr>
          <p:cNvPr id="26" name="右大括号 16"/>
          <p:cNvSpPr/>
          <p:nvPr/>
        </p:nvSpPr>
        <p:spPr>
          <a:xfrm rot="5400000">
            <a:off x="7469179" y="2665421"/>
            <a:ext cx="210121" cy="2042079"/>
          </a:xfrm>
          <a:prstGeom prst="rightBrace">
            <a:avLst>
              <a:gd name="adj1" fmla="val 46844"/>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solidFill>
                <a:prstClr val="black"/>
              </a:solidFill>
            </a:endParaRPr>
          </a:p>
        </p:txBody>
      </p:sp>
      <p:pic>
        <p:nvPicPr>
          <p:cNvPr id="1916930" name="Picture 2"/>
          <p:cNvPicPr>
            <a:picLocks noChangeAspect="1" noChangeArrowheads="1"/>
          </p:cNvPicPr>
          <p:nvPr/>
        </p:nvPicPr>
        <p:blipFill>
          <a:blip r:embed="rId5" cstate="print"/>
          <a:srcRect l="54918" t="27771" r="432" b="5182"/>
          <a:stretch>
            <a:fillRect/>
          </a:stretch>
        </p:blipFill>
        <p:spPr bwMode="auto">
          <a:xfrm>
            <a:off x="6374481" y="4229100"/>
            <a:ext cx="2514600" cy="2497072"/>
          </a:xfrm>
          <a:prstGeom prst="rect">
            <a:avLst/>
          </a:prstGeom>
          <a:noFill/>
          <a:ln w="9525">
            <a:solidFill>
              <a:schemeClr val="tx1"/>
            </a:solidFill>
            <a:miter lim="800000"/>
            <a:headEnd/>
            <a:tailEnd/>
          </a:ln>
        </p:spPr>
      </p:pic>
      <p:sp>
        <p:nvSpPr>
          <p:cNvPr id="25" name="文本框 17"/>
          <p:cNvSpPr txBox="1"/>
          <p:nvPr/>
        </p:nvSpPr>
        <p:spPr>
          <a:xfrm>
            <a:off x="7086600" y="3810000"/>
            <a:ext cx="1090363" cy="461665"/>
          </a:xfrm>
          <a:prstGeom prst="rect">
            <a:avLst/>
          </a:prstGeom>
          <a:solidFill>
            <a:srgbClr val="FFFF00"/>
          </a:solidFill>
        </p:spPr>
        <p:txBody>
          <a:bodyPr wrap="none" rtlCol="0">
            <a:spAutoFit/>
          </a:bodyPr>
          <a:lstStyle>
            <a:defPPr>
              <a:defRPr lang="zh-CN"/>
            </a:defPPr>
            <a:lvl1pPr>
              <a:defRPr b="1">
                <a:solidFill>
                  <a:srgbClr val="FF0000"/>
                </a:solidFill>
              </a:defRPr>
            </a:lvl1pPr>
          </a:lstStyle>
          <a:p>
            <a:r>
              <a:rPr lang="en-US" altLang="zh-CN" sz="2400" dirty="0" smtClean="0"/>
              <a:t>Fused</a:t>
            </a:r>
            <a:endParaRPr lang="zh-CN" altLang="en-US" sz="2400" dirty="0"/>
          </a:p>
        </p:txBody>
      </p:sp>
      <p:pic>
        <p:nvPicPr>
          <p:cNvPr id="1916933" name="Picture 5"/>
          <p:cNvPicPr>
            <a:picLocks noChangeAspect="1" noChangeArrowheads="1"/>
          </p:cNvPicPr>
          <p:nvPr/>
        </p:nvPicPr>
        <p:blipFill>
          <a:blip r:embed="rId6" cstate="print"/>
          <a:srcRect l="42765" t="34000" r="388" b="5182"/>
          <a:stretch>
            <a:fillRect/>
          </a:stretch>
        </p:blipFill>
        <p:spPr bwMode="auto">
          <a:xfrm>
            <a:off x="7368153" y="1524000"/>
            <a:ext cx="1775847" cy="1752599"/>
          </a:xfrm>
          <a:prstGeom prst="rect">
            <a:avLst/>
          </a:prstGeom>
          <a:noFill/>
          <a:ln w="9525">
            <a:solidFill>
              <a:schemeClr val="tx1"/>
            </a:solidFill>
            <a:miter lim="800000"/>
            <a:headEnd/>
            <a:tailEnd/>
          </a:ln>
        </p:spPr>
      </p:pic>
      <p:sp>
        <p:nvSpPr>
          <p:cNvPr id="27" name="文本框 12"/>
          <p:cNvSpPr txBox="1"/>
          <p:nvPr/>
        </p:nvSpPr>
        <p:spPr>
          <a:xfrm>
            <a:off x="7543800" y="999292"/>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Dispersion </a:t>
            </a:r>
            <a:r>
              <a:rPr lang="en-US" altLang="zh-CN" b="1" dirty="0" smtClean="0">
                <a:solidFill>
                  <a:srgbClr val="0000FF"/>
                </a:solidFill>
              </a:rPr>
              <a:t>(AERMOD)</a:t>
            </a:r>
            <a:endParaRPr lang="zh-CN" altLang="en-US" b="1" dirty="0">
              <a:solidFill>
                <a:srgbClr val="0000FF"/>
              </a:solidFill>
            </a:endParaRPr>
          </a:p>
        </p:txBody>
      </p:sp>
      <p:pic>
        <p:nvPicPr>
          <p:cNvPr id="5" name="Picture 4"/>
          <p:cNvPicPr>
            <a:picLocks noChangeAspect="1"/>
          </p:cNvPicPr>
          <p:nvPr/>
        </p:nvPicPr>
        <p:blipFill rotWithShape="1">
          <a:blip r:embed="rId7" cstate="print"/>
          <a:srcRect l="54950" t="31111" r="1867" b="5556"/>
          <a:stretch/>
        </p:blipFill>
        <p:spPr>
          <a:xfrm>
            <a:off x="6374481" y="4237995"/>
            <a:ext cx="2525750" cy="2488177"/>
          </a:xfrm>
          <a:prstGeom prst="rect">
            <a:avLst/>
          </a:prstGeom>
          <a:ln>
            <a:solidFill>
              <a:schemeClr val="tx1"/>
            </a:solidFill>
          </a:ln>
        </p:spPr>
      </p:pic>
    </p:spTree>
    <p:extLst>
      <p:ext uri="{BB962C8B-B14F-4D97-AF65-F5344CB8AC3E}">
        <p14:creationId xmlns:p14="http://schemas.microsoft.com/office/powerpoint/2010/main" val="13739532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916933"/>
                                        </p:tgtEl>
                                        <p:attrNameLst>
                                          <p:attrName>style.visibility</p:attrName>
                                        </p:attrNameLst>
                                      </p:cBhvr>
                                      <p:to>
                                        <p:strVal val="visible"/>
                                      </p:to>
                                    </p:set>
                                    <p:animEffect transition="in" filter="blinds(horizontal)">
                                      <p:cBhvr>
                                        <p:cTn id="37" dur="500"/>
                                        <p:tgtEl>
                                          <p:spTgt spid="191693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1000"/>
                            </p:stCondLst>
                            <p:childTnLst>
                              <p:par>
                                <p:cTn id="51" presetID="3" presetClass="entr" presetSubtype="1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linds(horizontal)">
                                      <p:cBhvr>
                                        <p:cTn id="53" dur="500"/>
                                        <p:tgtEl>
                                          <p:spTgt spid="25"/>
                                        </p:tgtEl>
                                      </p:cBhvr>
                                    </p:animEffect>
                                  </p:childTnLst>
                                </p:cTn>
                              </p:par>
                            </p:childTnLst>
                          </p:cTn>
                        </p:par>
                        <p:par>
                          <p:cTn id="54" fill="hold">
                            <p:stCondLst>
                              <p:cond delay="1500"/>
                            </p:stCondLst>
                            <p:childTnLst>
                              <p:par>
                                <p:cTn id="55" presetID="3" presetClass="entr" presetSubtype="10" fill="hold" nodeType="afterEffect">
                                  <p:stCondLst>
                                    <p:cond delay="0"/>
                                  </p:stCondLst>
                                  <p:childTnLst>
                                    <p:set>
                                      <p:cBhvr>
                                        <p:cTn id="56" dur="1" fill="hold">
                                          <p:stCondLst>
                                            <p:cond delay="0"/>
                                          </p:stCondLst>
                                        </p:cTn>
                                        <p:tgtEl>
                                          <p:spTgt spid="1916930"/>
                                        </p:tgtEl>
                                        <p:attrNameLst>
                                          <p:attrName>style.visibility</p:attrName>
                                        </p:attrNameLst>
                                      </p:cBhvr>
                                      <p:to>
                                        <p:strVal val="visible"/>
                                      </p:to>
                                    </p:set>
                                    <p:animEffect transition="in" filter="blinds(horizontal)">
                                      <p:cBhvr>
                                        <p:cTn id="57" dur="500"/>
                                        <p:tgtEl>
                                          <p:spTgt spid="191693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childTnLst>
                                </p:cTn>
                              </p:par>
                            </p:childTnLst>
                          </p:cTn>
                        </p:par>
                        <p:par>
                          <p:cTn id="62" fill="hold">
                            <p:stCondLst>
                              <p:cond delay="0"/>
                            </p:stCondLst>
                            <p:childTnLst>
                              <p:par>
                                <p:cTn id="63" presetID="10" presetClass="entr" presetSubtype="0"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31" grpId="0" animBg="1"/>
      <p:bldP spid="29" grpId="0" animBg="1"/>
      <p:bldP spid="29" grpId="1" animBg="1"/>
      <p:bldP spid="26"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723900"/>
            <a:ext cx="9144000" cy="6134100"/>
          </a:xfrm>
          <a:prstGeom prst="rect">
            <a:avLst/>
          </a:prstGeom>
        </p:spPr>
      </p:pic>
      <p:sp>
        <p:nvSpPr>
          <p:cNvPr id="4" name="Rectangle 3"/>
          <p:cNvSpPr/>
          <p:nvPr/>
        </p:nvSpPr>
        <p:spPr>
          <a:xfrm>
            <a:off x="1" y="-18456"/>
            <a:ext cx="9144000" cy="707886"/>
          </a:xfrm>
          <a:prstGeom prst="rect">
            <a:avLst/>
          </a:prstGeom>
          <a:solidFill>
            <a:schemeClr val="bg1"/>
          </a:solidFill>
          <a:ln>
            <a:solidFill>
              <a:schemeClr val="bg1"/>
            </a:solidFill>
          </a:ln>
        </p:spPr>
        <p:txBody>
          <a:bodyPr wrap="square">
            <a:spAutoFit/>
          </a:bodyPr>
          <a:lstStyle/>
          <a:p>
            <a:r>
              <a:rPr lang="en-US" altLang="zh-CN" sz="4000" b="1" i="1" dirty="0" smtClean="0">
                <a:solidFill>
                  <a:srgbClr val="FF0000"/>
                </a:solidFill>
                <a:effectLst>
                  <a:glow rad="63500">
                    <a:prstClr val="white">
                      <a:alpha val="40000"/>
                    </a:prstClr>
                  </a:glow>
                </a:effectLst>
                <a:latin typeface="Calibri"/>
              </a:rPr>
              <a:t>“</a:t>
            </a:r>
            <a:r>
              <a:rPr lang="en-US" altLang="zh-CN" sz="4000" b="1" i="1" dirty="0" err="1" smtClean="0">
                <a:solidFill>
                  <a:srgbClr val="FF0000"/>
                </a:solidFill>
                <a:effectLst>
                  <a:glow rad="63500">
                    <a:prstClr val="white">
                      <a:alpha val="40000"/>
                    </a:prstClr>
                  </a:glow>
                </a:effectLst>
                <a:latin typeface="Calibri"/>
              </a:rPr>
              <a:t>ABaCAS</a:t>
            </a:r>
            <a:r>
              <a:rPr lang="en-US" altLang="zh-CN" sz="4000" b="1" i="1" dirty="0" smtClean="0">
                <a:solidFill>
                  <a:srgbClr val="FF0000"/>
                </a:solidFill>
                <a:effectLst>
                  <a:glow rad="63500">
                    <a:prstClr val="white">
                      <a:alpha val="40000"/>
                    </a:prstClr>
                  </a:glow>
                </a:effectLst>
                <a:latin typeface="Calibri"/>
              </a:rPr>
              <a:t> </a:t>
            </a:r>
            <a:r>
              <a:rPr lang="en-US" sz="4000" b="1" i="1" dirty="0" smtClean="0">
                <a:solidFill>
                  <a:srgbClr val="FF0000"/>
                </a:solidFill>
                <a:effectLst>
                  <a:glow rad="63500">
                    <a:prstClr val="white">
                      <a:alpha val="40000"/>
                    </a:prstClr>
                  </a:glow>
                </a:effectLst>
                <a:latin typeface="Calibri"/>
              </a:rPr>
              <a:t>Website”: </a:t>
            </a:r>
            <a:r>
              <a:rPr lang="en-US" sz="4000" b="1" i="1" dirty="0" smtClean="0">
                <a:solidFill>
                  <a:srgbClr val="0000FF"/>
                </a:solidFill>
                <a:effectLst>
                  <a:glow rad="63500">
                    <a:prstClr val="white">
                      <a:alpha val="40000"/>
                    </a:prstClr>
                  </a:glow>
                </a:effectLst>
                <a:latin typeface="Calibri"/>
              </a:rPr>
              <a:t>Chinese Version</a:t>
            </a:r>
            <a:endParaRPr lang="en-US" sz="4000" dirty="0">
              <a:solidFill>
                <a:srgbClr val="0000FF"/>
              </a:solidFill>
              <a:effectLst>
                <a:glow rad="63500">
                  <a:prstClr val="white">
                    <a:alpha val="40000"/>
                  </a:prstClr>
                </a:glow>
              </a:effectLst>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18" name="Rounded Rectangle 17"/>
          <p:cNvSpPr/>
          <p:nvPr/>
        </p:nvSpPr>
        <p:spPr>
          <a:xfrm flipV="1">
            <a:off x="1295400" y="1280886"/>
            <a:ext cx="13716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9" name="Rounded Rectangle 8"/>
          <p:cNvSpPr/>
          <p:nvPr/>
        </p:nvSpPr>
        <p:spPr>
          <a:xfrm flipV="1">
            <a:off x="7710714" y="1280886"/>
            <a:ext cx="457200" cy="30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Tree>
    <p:extLst>
      <p:ext uri="{BB962C8B-B14F-4D97-AF65-F5344CB8AC3E}">
        <p14:creationId xmlns:p14="http://schemas.microsoft.com/office/powerpoint/2010/main" val="5482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图表 45"/>
          <p:cNvGraphicFramePr>
            <a:graphicFrameLocks/>
          </p:cNvGraphicFramePr>
          <p:nvPr>
            <p:extLst/>
          </p:nvPr>
        </p:nvGraphicFramePr>
        <p:xfrm>
          <a:off x="3620686" y="838200"/>
          <a:ext cx="5523314" cy="2869480"/>
        </p:xfrm>
        <a:graphic>
          <a:graphicData uri="http://schemas.openxmlformats.org/drawingml/2006/chart">
            <c:chart xmlns:c="http://schemas.openxmlformats.org/drawingml/2006/chart" xmlns:r="http://schemas.openxmlformats.org/officeDocument/2006/relationships" r:id="rId3"/>
          </a:graphicData>
        </a:graphic>
      </p:graphicFrame>
      <p:sp>
        <p:nvSpPr>
          <p:cNvPr id="9220" name="标题 1"/>
          <p:cNvSpPr>
            <a:spLocks/>
          </p:cNvSpPr>
          <p:nvPr/>
        </p:nvSpPr>
        <p:spPr bwMode="auto">
          <a:xfrm>
            <a:off x="1116013" y="71438"/>
            <a:ext cx="7129462" cy="1054100"/>
          </a:xfrm>
          <a:prstGeom prst="rect">
            <a:avLst/>
          </a:prstGeom>
          <a:noFill/>
          <a:ln>
            <a:noFill/>
          </a:ln>
          <a:effectLst>
            <a:outerShdw blurRad="63500" dist="38099" dir="2700000" algn="ctr" rotWithShape="0">
              <a:schemeClr val="tx1">
                <a:alpha val="74997"/>
              </a:schemeClr>
            </a:outerShdw>
          </a:effectLst>
          <a:extLst/>
        </p:spPr>
        <p:txBody>
          <a:bodyPr anchor="ctr"/>
          <a:lstStyle/>
          <a:p>
            <a:pPr eaLnBrk="0" hangingPunct="0">
              <a:spcBef>
                <a:spcPct val="50000"/>
              </a:spcBef>
              <a:defRPr/>
            </a:pPr>
            <a:endParaRPr kumimoji="1" lang="zh-CN" altLang="en-US" sz="3600" b="1" dirty="0">
              <a:solidFill>
                <a:srgbClr val="FFFFFF"/>
              </a:solidFill>
              <a:latin typeface="微软雅黑" charset="0"/>
              <a:ea typeface="微软雅黑" charset="0"/>
              <a:cs typeface="Times New Roman" charset="0"/>
            </a:endParaRPr>
          </a:p>
        </p:txBody>
      </p:sp>
      <p:sp>
        <p:nvSpPr>
          <p:cNvPr id="10243" name="矩形 1"/>
          <p:cNvSpPr>
            <a:spLocks noChangeArrowheads="1"/>
          </p:cNvSpPr>
          <p:nvPr/>
        </p:nvSpPr>
        <p:spPr bwMode="auto">
          <a:xfrm>
            <a:off x="0" y="-762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0" hangingPunct="0">
              <a:spcBef>
                <a:spcPct val="0"/>
              </a:spcBef>
              <a:buFontTx/>
              <a:buNone/>
            </a:pPr>
            <a:r>
              <a:rPr kumimoji="0" lang="en-US" altLang="zh-CN" b="1" dirty="0" err="1" smtClean="0">
                <a:solidFill>
                  <a:srgbClr val="FFC000"/>
                </a:solidFill>
                <a:latin typeface="Arial" charset="0"/>
                <a:ea typeface="Arial" charset="0"/>
                <a:cs typeface="Arial" charset="0"/>
              </a:rPr>
              <a:t>ABaCAS</a:t>
            </a:r>
            <a:r>
              <a:rPr kumimoji="0" lang="en-US" altLang="zh-CN" b="1" dirty="0" smtClean="0">
                <a:solidFill>
                  <a:srgbClr val="FFC000"/>
                </a:solidFill>
                <a:latin typeface="Arial" charset="0"/>
                <a:ea typeface="Arial" charset="0"/>
                <a:cs typeface="Arial" charset="0"/>
              </a:rPr>
              <a:t> Application in</a:t>
            </a:r>
            <a:r>
              <a:rPr kumimoji="0" lang="zh-CN" altLang="en-US" b="1" dirty="0" smtClean="0">
                <a:solidFill>
                  <a:srgbClr val="FFC000"/>
                </a:solidFill>
                <a:latin typeface="Arial" charset="0"/>
                <a:ea typeface="Arial" charset="0"/>
                <a:cs typeface="Arial" charset="0"/>
              </a:rPr>
              <a:t> </a:t>
            </a:r>
            <a:r>
              <a:rPr kumimoji="0" lang="en-US" altLang="zh-CN" b="1" dirty="0" smtClean="0">
                <a:solidFill>
                  <a:srgbClr val="FFC000"/>
                </a:solidFill>
                <a:latin typeface="Arial" charset="0"/>
                <a:ea typeface="Arial" charset="0"/>
                <a:cs typeface="Arial" charset="0"/>
              </a:rPr>
              <a:t>JJJ</a:t>
            </a:r>
            <a:endParaRPr kumimoji="0" lang="zh-CN" altLang="en-US" b="1" dirty="0">
              <a:solidFill>
                <a:srgbClr val="FFC000"/>
              </a:solidFill>
              <a:latin typeface="Arial" charset="0"/>
              <a:ea typeface="Arial" charset="0"/>
              <a:cs typeface="Arial" charset="0"/>
            </a:endParaRPr>
          </a:p>
        </p:txBody>
      </p:sp>
      <p:graphicFrame>
        <p:nvGraphicFramePr>
          <p:cNvPr id="6" name="表格 5"/>
          <p:cNvGraphicFramePr>
            <a:graphicFrameLocks noGrp="1"/>
          </p:cNvGraphicFramePr>
          <p:nvPr>
            <p:extLst/>
          </p:nvPr>
        </p:nvGraphicFramePr>
        <p:xfrm>
          <a:off x="3610544" y="4114574"/>
          <a:ext cx="5523314" cy="2391401"/>
        </p:xfrm>
        <a:graphic>
          <a:graphicData uri="http://schemas.openxmlformats.org/drawingml/2006/table">
            <a:tbl>
              <a:tblPr/>
              <a:tblGrid>
                <a:gridCol w="2749556"/>
                <a:gridCol w="962344"/>
                <a:gridCol w="962344"/>
                <a:gridCol w="849070"/>
              </a:tblGrid>
              <a:tr h="507486">
                <a:tc>
                  <a:txBody>
                    <a:bodyPr/>
                    <a:lstStyle/>
                    <a:p>
                      <a:pPr algn="ctr" fontAlgn="ctr">
                        <a:lnSpc>
                          <a:spcPct val="100000"/>
                        </a:lnSpc>
                        <a:spcBef>
                          <a:spcPts val="0"/>
                        </a:spcBef>
                        <a:spcAft>
                          <a:spcPts val="0"/>
                        </a:spcAft>
                      </a:pPr>
                      <a:r>
                        <a:rPr lang="en-US" altLang="zh-CN" sz="1400" b="0" i="0" u="none" strike="noStrike" baseline="0" dirty="0" smtClean="0">
                          <a:solidFill>
                            <a:srgbClr val="000000"/>
                          </a:solidFill>
                          <a:effectLst/>
                          <a:latin typeface="times new roman" charset="0"/>
                        </a:rPr>
                        <a:t>Health</a:t>
                      </a:r>
                      <a:r>
                        <a:rPr lang="zh-CN" altLang="en-US" sz="1400" b="0" i="0" u="none" strike="noStrike" baseline="0" dirty="0" smtClean="0">
                          <a:solidFill>
                            <a:srgbClr val="000000"/>
                          </a:solidFill>
                          <a:effectLst/>
                          <a:latin typeface="times new roman" charset="0"/>
                        </a:rPr>
                        <a:t> </a:t>
                      </a:r>
                      <a:r>
                        <a:rPr lang="en-US" altLang="zh-CN" sz="1400" b="0" i="0" u="none" strike="noStrike" baseline="0" dirty="0" smtClean="0">
                          <a:solidFill>
                            <a:srgbClr val="000000"/>
                          </a:solidFill>
                          <a:effectLst/>
                          <a:latin typeface="times new roman" charset="0"/>
                        </a:rPr>
                        <a:t>Endpoint</a:t>
                      </a:r>
                      <a:r>
                        <a:rPr lang="zh-CN" altLang="en-US" sz="1400" b="0" i="0" u="none" strike="noStrike" baseline="0" dirty="0" smtClean="0">
                          <a:solidFill>
                            <a:srgbClr val="000000"/>
                          </a:solidFill>
                          <a:effectLst/>
                          <a:latin typeface="times new roman" charset="0"/>
                        </a:rPr>
                        <a:t> </a:t>
                      </a:r>
                    </a:p>
                    <a:p>
                      <a:pPr algn="ctr" fontAlgn="ctr">
                        <a:lnSpc>
                          <a:spcPct val="100000"/>
                        </a:lnSpc>
                        <a:spcBef>
                          <a:spcPts val="0"/>
                        </a:spcBef>
                        <a:spcAft>
                          <a:spcPts val="0"/>
                        </a:spcAft>
                      </a:pPr>
                      <a:r>
                        <a:rPr lang="en-US" altLang="zh-CN" sz="1400" b="0" i="0" u="none" strike="noStrike" baseline="0" dirty="0" smtClean="0">
                          <a:solidFill>
                            <a:srgbClr val="000000"/>
                          </a:solidFill>
                          <a:effectLst/>
                          <a:latin typeface="times new roman" charset="0"/>
                        </a:rPr>
                        <a:t>(Age</a:t>
                      </a:r>
                      <a:r>
                        <a:rPr lang="zh-CN" altLang="en-US" sz="1400" b="0" i="0" u="none" strike="noStrike" baseline="0" dirty="0" smtClean="0">
                          <a:solidFill>
                            <a:srgbClr val="000000"/>
                          </a:solidFill>
                          <a:effectLst/>
                          <a:latin typeface="times new roman" charset="0"/>
                        </a:rPr>
                        <a:t> </a:t>
                      </a:r>
                      <a:r>
                        <a:rPr lang="en-US" altLang="zh-CN" sz="1400" b="0" i="0" u="none" strike="noStrike" baseline="0" dirty="0" smtClean="0">
                          <a:solidFill>
                            <a:srgbClr val="000000"/>
                          </a:solidFill>
                          <a:effectLst/>
                          <a:latin typeface="times new roman" charset="0"/>
                        </a:rPr>
                        <a:t>Range)</a:t>
                      </a:r>
                      <a:endParaRPr lang="zh-CN" altLang="en-US" sz="1400" b="0" i="0" u="none" strike="noStrike" baseline="0" dirty="0">
                        <a:solidFill>
                          <a:srgbClr val="000000"/>
                        </a:solidFill>
                        <a:effectLst/>
                        <a:latin typeface="times new roman"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27D"/>
                    </a:solidFill>
                  </a:tcPr>
                </a:tc>
                <a:tc>
                  <a:txBody>
                    <a:bodyPr/>
                    <a:lstStyle/>
                    <a:p>
                      <a:pPr algn="ctr" fontAlgn="ctr">
                        <a:lnSpc>
                          <a:spcPct val="100000"/>
                        </a:lnSpc>
                        <a:spcBef>
                          <a:spcPts val="600"/>
                        </a:spcBef>
                        <a:spcAft>
                          <a:spcPts val="600"/>
                        </a:spcAft>
                      </a:pPr>
                      <a:r>
                        <a:rPr lang="en-US" altLang="zh-CN" sz="1400" b="0" i="0" u="none" strike="noStrike" baseline="0" dirty="0" smtClean="0">
                          <a:solidFill>
                            <a:srgbClr val="000000"/>
                          </a:solidFill>
                          <a:effectLst/>
                          <a:latin typeface="times new roman" charset="0"/>
                        </a:rPr>
                        <a:t>Beijing</a:t>
                      </a:r>
                      <a:endParaRPr lang="zh-CN" altLang="en-US" sz="1400" b="0" i="0" u="none" strike="noStrike" baseline="0" dirty="0">
                        <a:solidFill>
                          <a:srgbClr val="000000"/>
                        </a:solidFill>
                        <a:effectLst/>
                        <a:latin typeface="times new roman"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27D"/>
                    </a:solidFill>
                  </a:tcPr>
                </a:tc>
                <a:tc>
                  <a:txBody>
                    <a:bodyPr/>
                    <a:lstStyle/>
                    <a:p>
                      <a:pPr algn="ctr" fontAlgn="ctr">
                        <a:lnSpc>
                          <a:spcPct val="100000"/>
                        </a:lnSpc>
                        <a:spcBef>
                          <a:spcPts val="600"/>
                        </a:spcBef>
                        <a:spcAft>
                          <a:spcPts val="600"/>
                        </a:spcAft>
                      </a:pPr>
                      <a:r>
                        <a:rPr lang="en-US" altLang="zh-CN" sz="1400" b="0" i="0" u="none" strike="noStrike" baseline="0" dirty="0" smtClean="0">
                          <a:solidFill>
                            <a:srgbClr val="000000"/>
                          </a:solidFill>
                          <a:effectLst/>
                          <a:latin typeface="times new roman" charset="0"/>
                        </a:rPr>
                        <a:t>Tianjin</a:t>
                      </a:r>
                      <a:endParaRPr lang="zh-CN" altLang="en-US" sz="1400" b="0" i="0" u="none" strike="noStrike" baseline="0" dirty="0">
                        <a:solidFill>
                          <a:srgbClr val="000000"/>
                        </a:solidFill>
                        <a:effectLst/>
                        <a:latin typeface="times new roman"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27D"/>
                    </a:solidFill>
                  </a:tcPr>
                </a:tc>
                <a:tc>
                  <a:txBody>
                    <a:bodyPr/>
                    <a:lstStyle/>
                    <a:p>
                      <a:pPr algn="ctr" fontAlgn="ctr">
                        <a:lnSpc>
                          <a:spcPct val="100000"/>
                        </a:lnSpc>
                        <a:spcBef>
                          <a:spcPts val="600"/>
                        </a:spcBef>
                        <a:spcAft>
                          <a:spcPts val="600"/>
                        </a:spcAft>
                      </a:pPr>
                      <a:r>
                        <a:rPr lang="en-US" altLang="zh-CN" sz="1400" b="0" i="0" u="none" strike="noStrike" baseline="0" dirty="0" smtClean="0">
                          <a:solidFill>
                            <a:srgbClr val="000000"/>
                          </a:solidFill>
                          <a:effectLst/>
                          <a:latin typeface="times new roman" charset="0"/>
                        </a:rPr>
                        <a:t>Hebei</a:t>
                      </a:r>
                      <a:endParaRPr lang="zh-CN" altLang="en-US" sz="1400" b="0" i="0" u="none" strike="noStrike" baseline="0" dirty="0">
                        <a:solidFill>
                          <a:srgbClr val="000000"/>
                        </a:solidFill>
                        <a:effectLst/>
                        <a:latin typeface="times new roman"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27D"/>
                    </a:solidFill>
                  </a:tcPr>
                </a:tc>
              </a:tr>
              <a:tr h="357153">
                <a:tc>
                  <a:txBody>
                    <a:bodyPr/>
                    <a:lstStyle/>
                    <a:p>
                      <a:pPr marL="0" marR="0" indent="0" algn="ctr" defTabSz="457200" rtl="0" eaLnBrk="1" fontAlgn="ctr" latinLnBrk="0" hangingPunct="1">
                        <a:lnSpc>
                          <a:spcPct val="100000"/>
                        </a:lnSpc>
                        <a:spcBef>
                          <a:spcPts val="600"/>
                        </a:spcBef>
                        <a:spcAft>
                          <a:spcPts val="600"/>
                        </a:spcAft>
                        <a:buClrTx/>
                        <a:buSzTx/>
                        <a:buFontTx/>
                        <a:buNone/>
                        <a:tabLst/>
                        <a:defRPr/>
                      </a:pPr>
                      <a:r>
                        <a:rPr lang="en-US" altLang="zh-CN" sz="1400" b="0" i="0" u="none" strike="noStrike" baseline="0" dirty="0" smtClean="0">
                          <a:solidFill>
                            <a:srgbClr val="000000"/>
                          </a:solidFill>
                          <a:effectLst/>
                          <a:latin typeface="times new roman" charset="0"/>
                        </a:rPr>
                        <a:t>COPD</a:t>
                      </a:r>
                      <a:r>
                        <a:rPr lang="zh-CN" altLang="en-US" sz="1400" b="0" i="0" u="none" strike="noStrike" baseline="0" dirty="0" smtClean="0">
                          <a:solidFill>
                            <a:srgbClr val="000000"/>
                          </a:solidFill>
                          <a:effectLst/>
                          <a:latin typeface="times new roman" charset="0"/>
                        </a:rPr>
                        <a:t> </a:t>
                      </a:r>
                      <a:r>
                        <a:rPr lang="en-US" altLang="zh-CN" sz="1400" b="0" i="0" u="none" strike="noStrike" baseline="0" dirty="0" smtClean="0">
                          <a:solidFill>
                            <a:srgbClr val="000000"/>
                          </a:solidFill>
                          <a:effectLst/>
                          <a:latin typeface="times new roman" charset="0"/>
                        </a:rPr>
                        <a:t>(0-99)</a:t>
                      </a:r>
                      <a:endParaRPr lang="en-US" sz="1400" b="0" i="0" u="none" strike="noStrike" baseline="0" dirty="0">
                        <a:solidFill>
                          <a:srgbClr val="000000"/>
                        </a:solidFill>
                        <a:effectLst/>
                        <a:latin typeface="times new roman" charset="0"/>
                      </a:endParaRP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lnSpc>
                          <a:spcPct val="100000"/>
                        </a:lnSpc>
                        <a:spcBef>
                          <a:spcPts val="600"/>
                        </a:spcBef>
                        <a:spcAft>
                          <a:spcPts val="600"/>
                        </a:spcAft>
                      </a:pPr>
                      <a:r>
                        <a:rPr lang="en-US" altLang="zh-CN" sz="1400" b="0" i="0" u="none" strike="noStrike" baseline="0" dirty="0">
                          <a:solidFill>
                            <a:srgbClr val="000000"/>
                          </a:solidFill>
                          <a:effectLst/>
                          <a:latin typeface="times new roman" charset="0"/>
                        </a:rPr>
                        <a:t>596</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lnSpc>
                          <a:spcPct val="100000"/>
                        </a:lnSpc>
                        <a:spcBef>
                          <a:spcPts val="600"/>
                        </a:spcBef>
                        <a:spcAft>
                          <a:spcPts val="600"/>
                        </a:spcAft>
                      </a:pPr>
                      <a:r>
                        <a:rPr lang="is-IS" sz="1400" b="0" i="0" u="none" strike="noStrike" baseline="0" dirty="0">
                          <a:solidFill>
                            <a:srgbClr val="000000"/>
                          </a:solidFill>
                          <a:effectLst/>
                          <a:latin typeface="times new roman" charset="0"/>
                        </a:rPr>
                        <a:t>230</a:t>
                      </a:r>
                    </a:p>
                  </a:txBody>
                  <a:tcPr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lnSpc>
                          <a:spcPct val="100000"/>
                        </a:lnSpc>
                        <a:spcBef>
                          <a:spcPts val="600"/>
                        </a:spcBef>
                        <a:spcAft>
                          <a:spcPts val="600"/>
                        </a:spcAft>
                      </a:pPr>
                      <a:r>
                        <a:rPr lang="is-IS" sz="1400" b="0" i="0" u="none" strike="noStrike" baseline="0" dirty="0">
                          <a:solidFill>
                            <a:srgbClr val="000000"/>
                          </a:solidFill>
                          <a:effectLst/>
                          <a:latin typeface="times new roman" charset="0"/>
                        </a:rPr>
                        <a:t>2073</a:t>
                      </a:r>
                    </a:p>
                  </a:txBody>
                  <a:tcPr anchor="ctr">
                    <a:lnL>
                      <a:noFill/>
                    </a:lnL>
                    <a:lnR>
                      <a:noFill/>
                    </a:lnR>
                    <a:lnT w="12700" cap="flat" cmpd="sng" algn="ctr">
                      <a:solidFill>
                        <a:schemeClr val="tx1"/>
                      </a:solidFill>
                      <a:prstDash val="solid"/>
                      <a:round/>
                      <a:headEnd type="none" w="med" len="med"/>
                      <a:tailEnd type="none" w="med" len="med"/>
                    </a:lnT>
                    <a:lnB>
                      <a:noFill/>
                    </a:lnB>
                  </a:tcPr>
                </a:tc>
              </a:tr>
              <a:tr h="357153">
                <a:tc>
                  <a:txBody>
                    <a:bodyPr/>
                    <a:lstStyle/>
                    <a:p>
                      <a:pPr algn="ctr" fontAlgn="ctr">
                        <a:lnSpc>
                          <a:spcPct val="100000"/>
                        </a:lnSpc>
                        <a:spcBef>
                          <a:spcPts val="600"/>
                        </a:spcBef>
                        <a:spcAft>
                          <a:spcPts val="600"/>
                        </a:spcAft>
                      </a:pPr>
                      <a:r>
                        <a:rPr lang="en-US" altLang="zh-CN" sz="1400" b="0" i="0" u="none" strike="noStrike" baseline="0" dirty="0" smtClean="0">
                          <a:solidFill>
                            <a:srgbClr val="000000"/>
                          </a:solidFill>
                          <a:effectLst/>
                          <a:latin typeface="times new roman" charset="0"/>
                        </a:rPr>
                        <a:t>Lung</a:t>
                      </a:r>
                      <a:r>
                        <a:rPr lang="zh-CN" altLang="en-US" sz="1400" b="0" i="0" u="none" strike="noStrike" baseline="0" dirty="0" smtClean="0">
                          <a:solidFill>
                            <a:srgbClr val="000000"/>
                          </a:solidFill>
                          <a:effectLst/>
                          <a:latin typeface="times new roman" charset="0"/>
                        </a:rPr>
                        <a:t> </a:t>
                      </a:r>
                      <a:r>
                        <a:rPr lang="en-US" altLang="zh-CN" sz="1400" b="0" i="0" u="none" strike="noStrike" baseline="0" dirty="0" smtClean="0">
                          <a:solidFill>
                            <a:srgbClr val="000000"/>
                          </a:solidFill>
                          <a:effectLst/>
                          <a:latin typeface="times new roman" charset="0"/>
                        </a:rPr>
                        <a:t>Cancer</a:t>
                      </a:r>
                      <a:r>
                        <a:rPr lang="zh-CN" altLang="en-US" sz="1400" b="0" i="0" u="none" strike="noStrike" baseline="0" dirty="0" smtClean="0">
                          <a:solidFill>
                            <a:srgbClr val="000000"/>
                          </a:solidFill>
                          <a:effectLst/>
                          <a:latin typeface="times new roman" charset="0"/>
                        </a:rPr>
                        <a:t> </a:t>
                      </a:r>
                      <a:r>
                        <a:rPr lang="en-US" altLang="zh-CN" sz="1400" b="0" i="0" u="none" strike="noStrike" baseline="0" dirty="0" smtClean="0">
                          <a:solidFill>
                            <a:srgbClr val="000000"/>
                          </a:solidFill>
                          <a:effectLst/>
                          <a:latin typeface="times new roman" charset="0"/>
                        </a:rPr>
                        <a:t>(0-99)</a:t>
                      </a:r>
                      <a:endParaRPr lang="en-US" sz="1400" b="0" i="0" u="none" strike="noStrike" baseline="0" dirty="0">
                        <a:solidFill>
                          <a:srgbClr val="000000"/>
                        </a:solidFill>
                        <a:effectLst/>
                        <a:latin typeface="times new roman" charset="0"/>
                      </a:endParaRP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fi-FI" sz="1400" b="0" i="0" u="none" strike="noStrike" baseline="0" dirty="0">
                          <a:solidFill>
                            <a:srgbClr val="000000"/>
                          </a:solidFill>
                          <a:effectLst/>
                          <a:latin typeface="times new roman" charset="0"/>
                        </a:rPr>
                        <a:t>1017</a:t>
                      </a: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uk-UA" sz="1400" b="0" i="0" u="none" strike="noStrike" baseline="0" dirty="0">
                          <a:solidFill>
                            <a:srgbClr val="000000"/>
                          </a:solidFill>
                          <a:effectLst/>
                          <a:latin typeface="times new roman" charset="0"/>
                        </a:rPr>
                        <a:t>393</a:t>
                      </a: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cs-CZ" sz="1400" b="0" i="0" u="none" strike="noStrike" baseline="0">
                          <a:solidFill>
                            <a:srgbClr val="000000"/>
                          </a:solidFill>
                          <a:effectLst/>
                          <a:latin typeface="times new roman" charset="0"/>
                        </a:rPr>
                        <a:t>3495</a:t>
                      </a:r>
                    </a:p>
                  </a:txBody>
                  <a:tcPr anchor="ctr">
                    <a:lnL>
                      <a:noFill/>
                    </a:lnL>
                    <a:lnR>
                      <a:noFill/>
                    </a:lnR>
                    <a:lnT>
                      <a:noFill/>
                    </a:lnT>
                    <a:lnB>
                      <a:noFill/>
                    </a:lnB>
                  </a:tcPr>
                </a:tc>
              </a:tr>
              <a:tr h="357153">
                <a:tc>
                  <a:txBody>
                    <a:bodyPr/>
                    <a:lstStyle/>
                    <a:p>
                      <a:pPr marL="0" marR="0" indent="0" algn="ctr" defTabSz="457200" rtl="0" eaLnBrk="1" fontAlgn="ctr" latinLnBrk="0" hangingPunct="1">
                        <a:lnSpc>
                          <a:spcPct val="100000"/>
                        </a:lnSpc>
                        <a:spcBef>
                          <a:spcPts val="600"/>
                        </a:spcBef>
                        <a:spcAft>
                          <a:spcPts val="600"/>
                        </a:spcAft>
                        <a:buClrTx/>
                        <a:buSzTx/>
                        <a:buFontTx/>
                        <a:buNone/>
                        <a:tabLst/>
                        <a:defRPr/>
                      </a:pPr>
                      <a:r>
                        <a:rPr lang="en-US" altLang="zh-CN" sz="1400" b="0" i="0" u="none" strike="noStrike" baseline="0" dirty="0" smtClean="0">
                          <a:solidFill>
                            <a:srgbClr val="000000"/>
                          </a:solidFill>
                          <a:effectLst/>
                          <a:latin typeface="times new roman" charset="0"/>
                        </a:rPr>
                        <a:t>Ischemic heart disease</a:t>
                      </a:r>
                      <a:r>
                        <a:rPr lang="zh-CN" altLang="en-US" sz="1400" b="0" i="0" u="none" strike="noStrike" baseline="0" dirty="0" smtClean="0">
                          <a:solidFill>
                            <a:srgbClr val="000000"/>
                          </a:solidFill>
                          <a:effectLst/>
                          <a:latin typeface="times new roman" charset="0"/>
                        </a:rPr>
                        <a:t> </a:t>
                      </a:r>
                      <a:r>
                        <a:rPr lang="is-IS" sz="1400" b="0" i="0" u="none" strike="noStrike" baseline="0" dirty="0" smtClean="0">
                          <a:solidFill>
                            <a:srgbClr val="000000"/>
                          </a:solidFill>
                          <a:effectLst/>
                          <a:latin typeface="times new roman" charset="0"/>
                        </a:rPr>
                        <a:t>(25-99</a:t>
                      </a:r>
                      <a:r>
                        <a:rPr lang="is-IS" sz="1400" b="0" i="0" u="none" strike="noStrike" baseline="0" dirty="0">
                          <a:solidFill>
                            <a:srgbClr val="000000"/>
                          </a:solidFill>
                          <a:effectLst/>
                          <a:latin typeface="times new roman" charset="0"/>
                        </a:rPr>
                        <a:t>)</a:t>
                      </a: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is-IS" sz="1400" b="0" i="0" u="none" strike="noStrike" baseline="0">
                          <a:solidFill>
                            <a:srgbClr val="000000"/>
                          </a:solidFill>
                          <a:effectLst/>
                          <a:latin typeface="times new roman" charset="0"/>
                        </a:rPr>
                        <a:t>568</a:t>
                      </a: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cs-CZ" sz="1400" b="0" i="0" u="none" strike="noStrike" baseline="0" dirty="0">
                          <a:solidFill>
                            <a:srgbClr val="000000"/>
                          </a:solidFill>
                          <a:effectLst/>
                          <a:latin typeface="times new roman" charset="0"/>
                        </a:rPr>
                        <a:t>222</a:t>
                      </a:r>
                    </a:p>
                  </a:txBody>
                  <a:tcPr anchor="ctr">
                    <a:lnL>
                      <a:noFill/>
                    </a:lnL>
                    <a:lnR>
                      <a:noFill/>
                    </a:lnR>
                    <a:lnT>
                      <a:noFill/>
                    </a:lnT>
                    <a:lnB>
                      <a:noFill/>
                    </a:lnB>
                  </a:tcPr>
                </a:tc>
                <a:tc>
                  <a:txBody>
                    <a:bodyPr/>
                    <a:lstStyle/>
                    <a:p>
                      <a:pPr algn="ctr" fontAlgn="ctr">
                        <a:lnSpc>
                          <a:spcPct val="100000"/>
                        </a:lnSpc>
                        <a:spcBef>
                          <a:spcPts val="600"/>
                        </a:spcBef>
                        <a:spcAft>
                          <a:spcPts val="600"/>
                        </a:spcAft>
                      </a:pPr>
                      <a:r>
                        <a:rPr lang="fi-FI" sz="1400" b="0" i="0" u="none" strike="noStrike" baseline="0" dirty="0">
                          <a:solidFill>
                            <a:srgbClr val="000000"/>
                          </a:solidFill>
                          <a:effectLst/>
                          <a:latin typeface="times new roman" charset="0"/>
                        </a:rPr>
                        <a:t>1876</a:t>
                      </a:r>
                    </a:p>
                  </a:txBody>
                  <a:tcPr anchor="ctr">
                    <a:lnL>
                      <a:noFill/>
                    </a:lnL>
                    <a:lnR>
                      <a:noFill/>
                    </a:lnR>
                    <a:lnT>
                      <a:noFill/>
                    </a:lnT>
                    <a:lnB>
                      <a:noFill/>
                    </a:lnB>
                  </a:tcPr>
                </a:tc>
              </a:tr>
              <a:tr h="400891">
                <a:tc>
                  <a:txBody>
                    <a:bodyPr/>
                    <a:lstStyle/>
                    <a:p>
                      <a:pPr marL="0" marR="0" indent="0" algn="ctr" defTabSz="457200" rtl="0" eaLnBrk="1" fontAlgn="ctr" latinLnBrk="0" hangingPunct="1">
                        <a:lnSpc>
                          <a:spcPct val="100000"/>
                        </a:lnSpc>
                        <a:spcBef>
                          <a:spcPts val="600"/>
                        </a:spcBef>
                        <a:spcAft>
                          <a:spcPts val="600"/>
                        </a:spcAft>
                        <a:buClrTx/>
                        <a:buSzTx/>
                        <a:buFontTx/>
                        <a:buNone/>
                        <a:tabLst/>
                        <a:defRPr/>
                      </a:pPr>
                      <a:r>
                        <a:rPr lang="en-US" altLang="zh-CN" sz="1400" b="0" i="0" u="none" strike="noStrike" baseline="0" dirty="0" smtClean="0">
                          <a:solidFill>
                            <a:srgbClr val="000000"/>
                          </a:solidFill>
                          <a:effectLst/>
                          <a:latin typeface="times new roman" charset="0"/>
                        </a:rPr>
                        <a:t>Stroke</a:t>
                      </a:r>
                      <a:r>
                        <a:rPr lang="zh-CN" altLang="en-US" sz="1400" b="0" i="0" u="none" strike="noStrike" baseline="0" dirty="0" smtClean="0">
                          <a:solidFill>
                            <a:srgbClr val="000000"/>
                          </a:solidFill>
                          <a:effectLst/>
                          <a:latin typeface="times new roman" charset="0"/>
                        </a:rPr>
                        <a:t> </a:t>
                      </a:r>
                      <a:r>
                        <a:rPr lang="is-IS" sz="1400" b="0" i="0" u="none" strike="noStrike" baseline="0" dirty="0" smtClean="0">
                          <a:solidFill>
                            <a:srgbClr val="000000"/>
                          </a:solidFill>
                          <a:effectLst/>
                          <a:latin typeface="times new roman" charset="0"/>
                        </a:rPr>
                        <a:t>(</a:t>
                      </a:r>
                      <a:r>
                        <a:rPr lang="is-IS" sz="1400" b="0" i="0" u="none" strike="noStrike" baseline="0" dirty="0">
                          <a:solidFill>
                            <a:srgbClr val="000000"/>
                          </a:solidFill>
                          <a:effectLst/>
                          <a:latin typeface="times new roman" charset="0"/>
                        </a:rPr>
                        <a:t>25-99)</a:t>
                      </a:r>
                    </a:p>
                  </a:txBody>
                  <a:tcPr anchor="ctr">
                    <a:lnL>
                      <a:noFill/>
                    </a:lnL>
                    <a:lnR>
                      <a:noFill/>
                    </a:lnR>
                    <a:lnT>
                      <a:noFill/>
                    </a:lnT>
                    <a:lnB w="12700" cap="flat" cmpd="sng" algn="ctr">
                      <a:noFill/>
                      <a:prstDash val="solid"/>
                      <a:round/>
                      <a:headEnd type="none" w="med" len="med"/>
                      <a:tailEnd type="none" w="med" len="med"/>
                    </a:lnB>
                  </a:tcPr>
                </a:tc>
                <a:tc>
                  <a:txBody>
                    <a:bodyPr/>
                    <a:lstStyle/>
                    <a:p>
                      <a:pPr algn="ctr" fontAlgn="ctr">
                        <a:lnSpc>
                          <a:spcPct val="100000"/>
                        </a:lnSpc>
                        <a:spcBef>
                          <a:spcPts val="600"/>
                        </a:spcBef>
                        <a:spcAft>
                          <a:spcPts val="600"/>
                        </a:spcAft>
                      </a:pPr>
                      <a:r>
                        <a:rPr lang="is-IS" sz="1400" b="0" i="0" u="none" strike="noStrike" baseline="0" dirty="0">
                          <a:solidFill>
                            <a:srgbClr val="000000"/>
                          </a:solidFill>
                          <a:effectLst/>
                          <a:latin typeface="times new roman" charset="0"/>
                        </a:rPr>
                        <a:t>1201</a:t>
                      </a:r>
                    </a:p>
                  </a:txBody>
                  <a:tcPr anchor="ctr">
                    <a:lnL>
                      <a:noFill/>
                    </a:lnL>
                    <a:lnR>
                      <a:noFill/>
                    </a:lnR>
                    <a:lnT>
                      <a:noFill/>
                    </a:lnT>
                    <a:lnB w="12700" cap="flat" cmpd="sng" algn="ctr">
                      <a:noFill/>
                      <a:prstDash val="solid"/>
                      <a:round/>
                      <a:headEnd type="none" w="med" len="med"/>
                      <a:tailEnd type="none" w="med" len="med"/>
                    </a:lnB>
                  </a:tcPr>
                </a:tc>
                <a:tc>
                  <a:txBody>
                    <a:bodyPr/>
                    <a:lstStyle/>
                    <a:p>
                      <a:pPr algn="ctr" fontAlgn="ctr">
                        <a:lnSpc>
                          <a:spcPct val="100000"/>
                        </a:lnSpc>
                        <a:spcBef>
                          <a:spcPts val="600"/>
                        </a:spcBef>
                        <a:spcAft>
                          <a:spcPts val="600"/>
                        </a:spcAft>
                      </a:pPr>
                      <a:r>
                        <a:rPr lang="en-US" altLang="zh-CN" sz="1400" b="0" i="0" u="none" strike="noStrike" baseline="0" dirty="0">
                          <a:solidFill>
                            <a:srgbClr val="000000"/>
                          </a:solidFill>
                          <a:effectLst/>
                          <a:latin typeface="times new roman" charset="0"/>
                        </a:rPr>
                        <a:t>475</a:t>
                      </a:r>
                    </a:p>
                  </a:txBody>
                  <a:tcPr anchor="ctr">
                    <a:lnL>
                      <a:noFill/>
                    </a:lnL>
                    <a:lnR>
                      <a:noFill/>
                    </a:lnR>
                    <a:lnT>
                      <a:noFill/>
                    </a:lnT>
                    <a:lnB w="12700" cap="flat" cmpd="sng" algn="ctr">
                      <a:noFill/>
                      <a:prstDash val="solid"/>
                      <a:round/>
                      <a:headEnd type="none" w="med" len="med"/>
                      <a:tailEnd type="none" w="med" len="med"/>
                    </a:lnB>
                  </a:tcPr>
                </a:tc>
                <a:tc>
                  <a:txBody>
                    <a:bodyPr/>
                    <a:lstStyle/>
                    <a:p>
                      <a:pPr algn="ctr" fontAlgn="ctr">
                        <a:lnSpc>
                          <a:spcPct val="100000"/>
                        </a:lnSpc>
                        <a:spcBef>
                          <a:spcPts val="600"/>
                        </a:spcBef>
                        <a:spcAft>
                          <a:spcPts val="600"/>
                        </a:spcAft>
                      </a:pPr>
                      <a:r>
                        <a:rPr lang="cs-CZ" sz="1400" b="0" i="0" u="none" strike="noStrike" baseline="0" dirty="0">
                          <a:solidFill>
                            <a:srgbClr val="000000"/>
                          </a:solidFill>
                          <a:effectLst/>
                          <a:latin typeface="times new roman" charset="0"/>
                        </a:rPr>
                        <a:t>3651</a:t>
                      </a:r>
                    </a:p>
                  </a:txBody>
                  <a:tcPr anchor="ctr">
                    <a:lnL>
                      <a:noFill/>
                    </a:lnL>
                    <a:lnR>
                      <a:noFill/>
                    </a:lnR>
                    <a:lnT>
                      <a:noFill/>
                    </a:lnT>
                    <a:lnB w="12700" cap="flat" cmpd="sng" algn="ctr">
                      <a:noFill/>
                      <a:prstDash val="solid"/>
                      <a:round/>
                      <a:headEnd type="none" w="med" len="med"/>
                      <a:tailEnd type="none" w="med" len="med"/>
                    </a:lnB>
                  </a:tcPr>
                </a:tc>
              </a:tr>
              <a:tr h="400891">
                <a:tc>
                  <a:txBody>
                    <a:bodyPr/>
                    <a:lstStyle/>
                    <a:p>
                      <a:pPr algn="ctr" fontAlgn="ctr">
                        <a:lnSpc>
                          <a:spcPct val="100000"/>
                        </a:lnSpc>
                        <a:spcBef>
                          <a:spcPts val="600"/>
                        </a:spcBef>
                        <a:spcAft>
                          <a:spcPts val="600"/>
                        </a:spcAft>
                      </a:pPr>
                      <a:r>
                        <a:rPr lang="en-US" altLang="zh-CN" sz="1400" b="0" i="0" u="none" strike="noStrike" baseline="0" dirty="0" smtClean="0">
                          <a:solidFill>
                            <a:srgbClr val="000000"/>
                          </a:solidFill>
                          <a:effectLst/>
                          <a:latin typeface="times new roman" charset="0"/>
                        </a:rPr>
                        <a:t>Total</a:t>
                      </a:r>
                      <a:endParaRPr lang="is-IS" sz="1400" b="0" i="0" u="none" strike="noStrike" baseline="0" dirty="0">
                        <a:solidFill>
                          <a:srgbClr val="000000"/>
                        </a:solidFill>
                        <a:effectLst/>
                        <a:latin typeface="times new roman" charset="0"/>
                      </a:endParaRP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lnSpc>
                          <a:spcPct val="100000"/>
                        </a:lnSpc>
                        <a:spcBef>
                          <a:spcPts val="600"/>
                        </a:spcBef>
                        <a:spcAft>
                          <a:spcPts val="600"/>
                        </a:spcAft>
                      </a:pPr>
                      <a:r>
                        <a:rPr lang="is-IS" sz="1400" b="1" i="0" u="none" strike="noStrike" baseline="0" dirty="0" smtClean="0">
                          <a:solidFill>
                            <a:srgbClr val="000000"/>
                          </a:solidFill>
                          <a:effectLst/>
                          <a:latin typeface="times new roman" charset="0"/>
                        </a:rPr>
                        <a:t>3382</a:t>
                      </a:r>
                      <a:endParaRPr lang="is-IS" sz="1400" b="1" i="0" u="none" strike="noStrike" baseline="0" dirty="0">
                        <a:solidFill>
                          <a:srgbClr val="000000"/>
                        </a:solidFill>
                        <a:effectLst/>
                        <a:latin typeface="times new roman" charset="0"/>
                      </a:endParaRP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lnSpc>
                          <a:spcPct val="100000"/>
                        </a:lnSpc>
                        <a:spcBef>
                          <a:spcPts val="600"/>
                        </a:spcBef>
                        <a:spcAft>
                          <a:spcPts val="600"/>
                        </a:spcAft>
                      </a:pPr>
                      <a:r>
                        <a:rPr lang="is-IS" altLang="zh-CN" sz="1400" b="1" i="0" u="none" strike="noStrike" baseline="0" smtClean="0">
                          <a:solidFill>
                            <a:srgbClr val="000000"/>
                          </a:solidFill>
                          <a:effectLst/>
                          <a:latin typeface="times new roman" charset="0"/>
                        </a:rPr>
                        <a:t>1320</a:t>
                      </a:r>
                      <a:endParaRPr lang="en-US" altLang="zh-CN" sz="1400" b="1" i="0" u="none" strike="noStrike" baseline="0" dirty="0">
                        <a:solidFill>
                          <a:srgbClr val="000000"/>
                        </a:solidFill>
                        <a:effectLst/>
                        <a:latin typeface="times new roman" charset="0"/>
                      </a:endParaRP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lnSpc>
                          <a:spcPct val="100000"/>
                        </a:lnSpc>
                        <a:spcBef>
                          <a:spcPts val="600"/>
                        </a:spcBef>
                        <a:spcAft>
                          <a:spcPts val="600"/>
                        </a:spcAft>
                      </a:pPr>
                      <a:r>
                        <a:rPr lang="is-IS" sz="1400" b="1" i="0" u="none" strike="noStrike" baseline="0" dirty="0" smtClean="0">
                          <a:solidFill>
                            <a:srgbClr val="000000"/>
                          </a:solidFill>
                          <a:effectLst/>
                          <a:latin typeface="times new roman" charset="0"/>
                        </a:rPr>
                        <a:t>11096</a:t>
                      </a:r>
                      <a:endParaRPr lang="cs-CZ" sz="1400" b="1" i="0" u="none" strike="noStrike" baseline="0" dirty="0">
                        <a:solidFill>
                          <a:srgbClr val="000000"/>
                        </a:solidFill>
                        <a:effectLst/>
                        <a:latin typeface="times new roman" charset="0"/>
                      </a:endParaRPr>
                    </a:p>
                  </a:txBody>
                  <a:tcPr anchor="ctr">
                    <a:lnL>
                      <a:noFill/>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7" name="文本框 6"/>
          <p:cNvSpPr txBox="1"/>
          <p:nvPr/>
        </p:nvSpPr>
        <p:spPr>
          <a:xfrm>
            <a:off x="3810000" y="3733800"/>
            <a:ext cx="5562600" cy="369332"/>
          </a:xfrm>
          <a:prstGeom prst="rect">
            <a:avLst/>
          </a:prstGeom>
          <a:noFill/>
        </p:spPr>
        <p:txBody>
          <a:bodyPr wrap="square" rtlCol="0">
            <a:spAutoFit/>
          </a:bodyPr>
          <a:lstStyle/>
          <a:p>
            <a:pPr algn="l" eaLnBrk="0" hangingPunct="0">
              <a:spcBef>
                <a:spcPct val="50000"/>
              </a:spcBef>
            </a:pPr>
            <a:r>
              <a:rPr kumimoji="1" lang="en-US" altLang="zh-CN" b="1" u="sng" dirty="0" smtClean="0">
                <a:solidFill>
                  <a:srgbClr val="FF0000"/>
                </a:solidFill>
                <a:latin typeface="Times New Roman" pitchFamily="18" charset="0"/>
              </a:rPr>
              <a:t>Health</a:t>
            </a:r>
            <a:r>
              <a:rPr kumimoji="1" lang="en-US" altLang="zh-CN" b="1" dirty="0" smtClean="0">
                <a:solidFill>
                  <a:srgbClr val="FF0000"/>
                </a:solidFill>
                <a:latin typeface="Times New Roman" pitchFamily="18" charset="0"/>
              </a:rPr>
              <a:t> Benefit (GBD Avoided</a:t>
            </a:r>
            <a:r>
              <a:rPr kumimoji="1" lang="zh-CN" altLang="en-US" b="1" dirty="0" smtClean="0">
                <a:solidFill>
                  <a:srgbClr val="FF0000"/>
                </a:solidFill>
                <a:latin typeface="Times New Roman" pitchFamily="18" charset="0"/>
              </a:rPr>
              <a:t> </a:t>
            </a:r>
            <a:r>
              <a:rPr kumimoji="1" lang="en-US" altLang="zh-CN" b="1" dirty="0" smtClean="0">
                <a:solidFill>
                  <a:srgbClr val="FF0000"/>
                </a:solidFill>
                <a:latin typeface="Times New Roman" pitchFamily="18" charset="0"/>
              </a:rPr>
              <a:t>Death): </a:t>
            </a:r>
            <a:r>
              <a:rPr kumimoji="1" lang="en-US" altLang="zh-CN" b="1" u="sng" dirty="0" err="1" smtClean="0">
                <a:solidFill>
                  <a:srgbClr val="0000FF"/>
                </a:solidFill>
                <a:latin typeface="Times New Roman" pitchFamily="18" charset="0"/>
              </a:rPr>
              <a:t>BenMAP</a:t>
            </a:r>
            <a:r>
              <a:rPr kumimoji="1" lang="en-US" altLang="zh-CN" b="1" u="sng" dirty="0" smtClean="0">
                <a:solidFill>
                  <a:srgbClr val="0000FF"/>
                </a:solidFill>
                <a:latin typeface="Times New Roman" pitchFamily="18" charset="0"/>
              </a:rPr>
              <a:t>-CE</a:t>
            </a:r>
            <a:endParaRPr kumimoji="1" lang="zh-CN" altLang="en-US" b="1" u="sng" dirty="0">
              <a:solidFill>
                <a:srgbClr val="0000FF"/>
              </a:solidFill>
              <a:latin typeface="Times New Roman" pitchFamily="18" charset="0"/>
            </a:endParaRPr>
          </a:p>
        </p:txBody>
      </p:sp>
      <p:sp>
        <p:nvSpPr>
          <p:cNvPr id="2" name="矩形 1"/>
          <p:cNvSpPr/>
          <p:nvPr/>
        </p:nvSpPr>
        <p:spPr>
          <a:xfrm>
            <a:off x="0" y="381000"/>
            <a:ext cx="9144000" cy="461665"/>
          </a:xfrm>
          <a:prstGeom prst="rect">
            <a:avLst/>
          </a:prstGeom>
        </p:spPr>
        <p:txBody>
          <a:bodyPr wrap="square">
            <a:spAutoFit/>
          </a:bodyPr>
          <a:lstStyle/>
          <a:p>
            <a:pPr eaLnBrk="0" hangingPunct="0"/>
            <a:r>
              <a:rPr lang="en-US" altLang="zh-CN" sz="2400" i="1" dirty="0" smtClean="0">
                <a:solidFill>
                  <a:srgbClr val="FFFFFF"/>
                </a:solidFill>
                <a:ea typeface="Arial" charset="0"/>
                <a:cs typeface="Arial" charset="0"/>
              </a:rPr>
              <a:t>-</a:t>
            </a:r>
            <a:r>
              <a:rPr lang="zh-CN" altLang="en-US" sz="2400" i="1" dirty="0" smtClean="0">
                <a:solidFill>
                  <a:srgbClr val="FFFFFF"/>
                </a:solidFill>
                <a:ea typeface="Arial" charset="0"/>
                <a:cs typeface="Arial" charset="0"/>
              </a:rPr>
              <a:t> </a:t>
            </a:r>
            <a:r>
              <a:rPr lang="en-US" altLang="zh-CN" sz="2400" i="1" dirty="0" smtClean="0">
                <a:solidFill>
                  <a:srgbClr val="FFFFFF"/>
                </a:solidFill>
                <a:ea typeface="Arial" charset="0"/>
                <a:cs typeface="Arial" charset="0"/>
              </a:rPr>
              <a:t>Effects of China Air </a:t>
            </a:r>
            <a:r>
              <a:rPr lang="en-US" altLang="zh-CN" sz="2400" i="1" dirty="0">
                <a:solidFill>
                  <a:srgbClr val="FFFFFF"/>
                </a:solidFill>
                <a:ea typeface="Arial" charset="0"/>
                <a:cs typeface="Arial" charset="0"/>
              </a:rPr>
              <a:t>Pollution </a:t>
            </a:r>
            <a:r>
              <a:rPr lang="en-US" altLang="zh-CN" sz="2400" i="1" dirty="0" smtClean="0">
                <a:solidFill>
                  <a:srgbClr val="FFFFFF"/>
                </a:solidFill>
                <a:ea typeface="Arial" charset="0"/>
                <a:cs typeface="Arial" charset="0"/>
              </a:rPr>
              <a:t>Control </a:t>
            </a:r>
            <a:r>
              <a:rPr lang="en-US" altLang="zh-CN" sz="2400" i="1" dirty="0">
                <a:solidFill>
                  <a:srgbClr val="FFFFFF"/>
                </a:solidFill>
                <a:ea typeface="Arial" charset="0"/>
                <a:cs typeface="Arial" charset="0"/>
              </a:rPr>
              <a:t>Action </a:t>
            </a:r>
            <a:r>
              <a:rPr lang="en-US" altLang="zh-CN" sz="2400" i="1" dirty="0" smtClean="0">
                <a:solidFill>
                  <a:srgbClr val="FFFFFF"/>
                </a:solidFill>
                <a:ea typeface="Arial" charset="0"/>
                <a:cs typeface="Arial" charset="0"/>
              </a:rPr>
              <a:t>Plan (2012-2017)</a:t>
            </a:r>
            <a:endParaRPr lang="zh-CN" altLang="en-US" sz="2400" i="1" dirty="0">
              <a:solidFill>
                <a:srgbClr val="FFFFFF"/>
              </a:solidFill>
              <a:ea typeface="Arial" charset="0"/>
              <a:cs typeface="Arial" charset="0"/>
            </a:endParaRPr>
          </a:p>
        </p:txBody>
      </p:sp>
      <p:sp>
        <p:nvSpPr>
          <p:cNvPr id="4" name="文本框 3"/>
          <p:cNvSpPr txBox="1"/>
          <p:nvPr/>
        </p:nvSpPr>
        <p:spPr>
          <a:xfrm>
            <a:off x="4724400" y="1321520"/>
            <a:ext cx="720208" cy="369332"/>
          </a:xfrm>
          <a:prstGeom prst="rect">
            <a:avLst/>
          </a:prstGeom>
          <a:noFill/>
        </p:spPr>
        <p:txBody>
          <a:bodyPr wrap="square" rtlCol="0">
            <a:spAutoFit/>
          </a:bodyPr>
          <a:lstStyle/>
          <a:p>
            <a:pPr algn="l" eaLnBrk="0" hangingPunct="0">
              <a:spcBef>
                <a:spcPct val="50000"/>
              </a:spcBef>
            </a:pPr>
            <a:r>
              <a:rPr kumimoji="1" lang="en-US" altLang="zh-CN" b="1" dirty="0" smtClean="0">
                <a:solidFill>
                  <a:srgbClr val="0000FF"/>
                </a:solidFill>
                <a:latin typeface="Times New Roman" pitchFamily="18" charset="0"/>
              </a:rPr>
              <a:t>RRF</a:t>
            </a:r>
            <a:r>
              <a:rPr kumimoji="1" lang="zh-CN" altLang="en-US" b="1" dirty="0" smtClean="0">
                <a:solidFill>
                  <a:srgbClr val="0000FF"/>
                </a:solidFill>
                <a:latin typeface="Times New Roman" pitchFamily="18" charset="0"/>
              </a:rPr>
              <a:t>  </a:t>
            </a:r>
            <a:endParaRPr kumimoji="1" lang="zh-CN" altLang="en-US" b="1" dirty="0">
              <a:solidFill>
                <a:srgbClr val="0000FF"/>
              </a:solidFill>
              <a:latin typeface="Times New Roman" pitchFamily="18" charset="0"/>
            </a:endParaRPr>
          </a:p>
        </p:txBody>
      </p:sp>
      <p:graphicFrame>
        <p:nvGraphicFramePr>
          <p:cNvPr id="54" name="图表 53"/>
          <p:cNvGraphicFramePr>
            <a:graphicFrameLocks/>
          </p:cNvGraphicFramePr>
          <p:nvPr>
            <p:extLst/>
          </p:nvPr>
        </p:nvGraphicFramePr>
        <p:xfrm>
          <a:off x="152400" y="914400"/>
          <a:ext cx="3376141" cy="5318719"/>
        </p:xfrm>
        <a:graphic>
          <a:graphicData uri="http://schemas.openxmlformats.org/drawingml/2006/chart">
            <c:chart xmlns:c="http://schemas.openxmlformats.org/drawingml/2006/chart" xmlns:r="http://schemas.openxmlformats.org/officeDocument/2006/relationships" r:id="rId4"/>
          </a:graphicData>
        </a:graphic>
      </p:graphicFrame>
      <p:sp>
        <p:nvSpPr>
          <p:cNvPr id="5" name="矩形 4"/>
          <p:cNvSpPr/>
          <p:nvPr/>
        </p:nvSpPr>
        <p:spPr>
          <a:xfrm>
            <a:off x="5049367" y="1804333"/>
            <a:ext cx="723275" cy="307777"/>
          </a:xfrm>
          <a:prstGeom prst="rect">
            <a:avLst/>
          </a:prstGeom>
        </p:spPr>
        <p:txBody>
          <a:bodyPr wrap="none">
            <a:spAutoFit/>
          </a:bodyPr>
          <a:lstStyle/>
          <a:p>
            <a:pPr algn="l" eaLnBrk="0" hangingPunct="0">
              <a:spcBef>
                <a:spcPct val="50000"/>
              </a:spcBef>
            </a:pPr>
            <a:r>
              <a:rPr kumimoji="1" lang="en-US" altLang="zh-CN" sz="1400" b="1" dirty="0">
                <a:solidFill>
                  <a:srgbClr val="FF0000"/>
                </a:solidFill>
                <a:latin typeface="Times New Roman" pitchFamily="18" charset="0"/>
              </a:rPr>
              <a:t>27.1%</a:t>
            </a:r>
            <a:r>
              <a:rPr kumimoji="1" lang="zh-CN" altLang="en-US" sz="1400" b="1" dirty="0">
                <a:solidFill>
                  <a:srgbClr val="FF0000"/>
                </a:solidFill>
                <a:latin typeface="Times New Roman" pitchFamily="18" charset="0"/>
              </a:rPr>
              <a:t> </a:t>
            </a:r>
            <a:endParaRPr kumimoji="1" lang="zh-CN" altLang="en-US" sz="2000" b="1" dirty="0">
              <a:solidFill>
                <a:srgbClr val="FF0000"/>
              </a:solidFill>
              <a:latin typeface="Times New Roman" pitchFamily="18" charset="0"/>
            </a:endParaRPr>
          </a:p>
        </p:txBody>
      </p:sp>
      <p:sp>
        <p:nvSpPr>
          <p:cNvPr id="8" name="矩形 7"/>
          <p:cNvSpPr/>
          <p:nvPr/>
        </p:nvSpPr>
        <p:spPr>
          <a:xfrm>
            <a:off x="6256789" y="1690760"/>
            <a:ext cx="723275" cy="307777"/>
          </a:xfrm>
          <a:prstGeom prst="rect">
            <a:avLst/>
          </a:prstGeom>
        </p:spPr>
        <p:txBody>
          <a:bodyPr wrap="none">
            <a:spAutoFit/>
          </a:bodyPr>
          <a:lstStyle/>
          <a:p>
            <a:pPr algn="l" eaLnBrk="0" hangingPunct="0">
              <a:spcBef>
                <a:spcPct val="50000"/>
              </a:spcBef>
            </a:pPr>
            <a:r>
              <a:rPr kumimoji="1" lang="hr-HR" altLang="zh-CN" sz="1400" b="1" dirty="0">
                <a:solidFill>
                  <a:srgbClr val="FF0000"/>
                </a:solidFill>
                <a:latin typeface="Times New Roman" pitchFamily="18" charset="0"/>
              </a:rPr>
              <a:t>16.</a:t>
            </a:r>
            <a:r>
              <a:rPr kumimoji="1" lang="en-US" altLang="zh-CN" sz="1400" b="1" dirty="0">
                <a:solidFill>
                  <a:srgbClr val="FF0000"/>
                </a:solidFill>
                <a:latin typeface="Times New Roman" pitchFamily="18" charset="0"/>
              </a:rPr>
              <a:t>5</a:t>
            </a:r>
            <a:r>
              <a:rPr kumimoji="1" lang="hr-HR" altLang="zh-CN" sz="1400" b="1" dirty="0">
                <a:solidFill>
                  <a:srgbClr val="FF0000"/>
                </a:solidFill>
                <a:latin typeface="Times New Roman" pitchFamily="18" charset="0"/>
              </a:rPr>
              <a:t>%</a:t>
            </a:r>
            <a:r>
              <a:rPr kumimoji="1" lang="zh-CN" altLang="en-US" sz="1400" b="1" dirty="0">
                <a:solidFill>
                  <a:srgbClr val="FF0000"/>
                </a:solidFill>
                <a:latin typeface="Times New Roman" pitchFamily="18" charset="0"/>
              </a:rPr>
              <a:t> </a:t>
            </a:r>
            <a:endParaRPr kumimoji="1" lang="zh-CN" altLang="en-US" sz="2000" b="1" dirty="0">
              <a:solidFill>
                <a:srgbClr val="FF0000"/>
              </a:solidFill>
              <a:latin typeface="Times New Roman" pitchFamily="18" charset="0"/>
            </a:endParaRPr>
          </a:p>
        </p:txBody>
      </p:sp>
      <p:sp>
        <p:nvSpPr>
          <p:cNvPr id="9" name="矩形 8"/>
          <p:cNvSpPr/>
          <p:nvPr/>
        </p:nvSpPr>
        <p:spPr>
          <a:xfrm>
            <a:off x="7416284" y="1645568"/>
            <a:ext cx="723275" cy="307777"/>
          </a:xfrm>
          <a:prstGeom prst="rect">
            <a:avLst/>
          </a:prstGeom>
        </p:spPr>
        <p:txBody>
          <a:bodyPr wrap="none">
            <a:spAutoFit/>
          </a:bodyPr>
          <a:lstStyle/>
          <a:p>
            <a:pPr algn="l" eaLnBrk="0" hangingPunct="0">
              <a:spcBef>
                <a:spcPct val="50000"/>
              </a:spcBef>
            </a:pPr>
            <a:r>
              <a:rPr kumimoji="1" lang="hr-HR" altLang="zh-CN" sz="1400" b="1">
                <a:solidFill>
                  <a:srgbClr val="FF0000"/>
                </a:solidFill>
                <a:latin typeface="Times New Roman" pitchFamily="18" charset="0"/>
              </a:rPr>
              <a:t>31.5%</a:t>
            </a:r>
            <a:r>
              <a:rPr kumimoji="1" lang="zh-CN" altLang="en-US" sz="1400" b="1" dirty="0">
                <a:solidFill>
                  <a:srgbClr val="FF0000"/>
                </a:solidFill>
                <a:latin typeface="Times New Roman" pitchFamily="18" charset="0"/>
              </a:rPr>
              <a:t> </a:t>
            </a:r>
            <a:endParaRPr kumimoji="1" lang="zh-CN" altLang="en-US" sz="2000" b="1" dirty="0">
              <a:solidFill>
                <a:srgbClr val="FF0000"/>
              </a:solidFill>
              <a:latin typeface="Times New Roman" pitchFamily="18" charset="0"/>
            </a:endParaRPr>
          </a:p>
        </p:txBody>
      </p:sp>
      <p:sp>
        <p:nvSpPr>
          <p:cNvPr id="10" name="矩形 9"/>
          <p:cNvSpPr/>
          <p:nvPr/>
        </p:nvSpPr>
        <p:spPr>
          <a:xfrm>
            <a:off x="8528234" y="1645568"/>
            <a:ext cx="723275" cy="307777"/>
          </a:xfrm>
          <a:prstGeom prst="rect">
            <a:avLst/>
          </a:prstGeom>
        </p:spPr>
        <p:txBody>
          <a:bodyPr wrap="none">
            <a:spAutoFit/>
          </a:bodyPr>
          <a:lstStyle/>
          <a:p>
            <a:pPr algn="l" eaLnBrk="0" hangingPunct="0">
              <a:spcBef>
                <a:spcPct val="50000"/>
              </a:spcBef>
            </a:pPr>
            <a:r>
              <a:rPr kumimoji="1" lang="hr-HR" altLang="zh-CN" sz="1400" b="1">
                <a:solidFill>
                  <a:srgbClr val="FF0000"/>
                </a:solidFill>
                <a:latin typeface="Times New Roman" pitchFamily="18" charset="0"/>
              </a:rPr>
              <a:t>28.</a:t>
            </a:r>
            <a:r>
              <a:rPr kumimoji="1" lang="en-US" altLang="zh-CN" sz="1400" b="1" dirty="0">
                <a:solidFill>
                  <a:srgbClr val="FF0000"/>
                </a:solidFill>
                <a:latin typeface="Times New Roman" pitchFamily="18" charset="0"/>
              </a:rPr>
              <a:t>7</a:t>
            </a:r>
            <a:r>
              <a:rPr kumimoji="1" lang="hr-HR" altLang="zh-CN" sz="1400" b="1" dirty="0">
                <a:solidFill>
                  <a:srgbClr val="FF0000"/>
                </a:solidFill>
                <a:latin typeface="Times New Roman" pitchFamily="18" charset="0"/>
              </a:rPr>
              <a:t>%</a:t>
            </a:r>
            <a:r>
              <a:rPr kumimoji="1" lang="zh-CN" altLang="en-US" sz="1400" b="1" dirty="0">
                <a:solidFill>
                  <a:srgbClr val="FF0000"/>
                </a:solidFill>
                <a:latin typeface="Times New Roman" pitchFamily="18" charset="0"/>
              </a:rPr>
              <a:t> </a:t>
            </a:r>
            <a:endParaRPr kumimoji="1" lang="zh-CN" altLang="en-US" sz="2000" b="1" dirty="0">
              <a:solidFill>
                <a:srgbClr val="FF0000"/>
              </a:solidFill>
              <a:latin typeface="Times New Roman" pitchFamily="18" charset="0"/>
            </a:endParaRPr>
          </a:p>
        </p:txBody>
      </p:sp>
      <p:grpSp>
        <p:nvGrpSpPr>
          <p:cNvPr id="3" name="组 16"/>
          <p:cNvGrpSpPr/>
          <p:nvPr/>
        </p:nvGrpSpPr>
        <p:grpSpPr>
          <a:xfrm>
            <a:off x="4499864" y="1802360"/>
            <a:ext cx="720208" cy="357429"/>
            <a:chOff x="4499864" y="1847435"/>
            <a:chExt cx="720208" cy="357429"/>
          </a:xfrm>
        </p:grpSpPr>
        <p:cxnSp>
          <p:nvCxnSpPr>
            <p:cNvPr id="11" name="直线连接符 10"/>
            <p:cNvCxnSpPr/>
            <p:nvPr/>
          </p:nvCxnSpPr>
          <p:spPr bwMode="auto">
            <a:xfrm>
              <a:off x="4499864" y="1847435"/>
              <a:ext cx="720208"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22" name="直线连接符 21"/>
            <p:cNvCxnSpPr/>
            <p:nvPr/>
          </p:nvCxnSpPr>
          <p:spPr bwMode="auto">
            <a:xfrm>
              <a:off x="4859968" y="2204864"/>
              <a:ext cx="360104"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16" name="直线箭头连接符 15"/>
            <p:cNvCxnSpPr/>
            <p:nvPr/>
          </p:nvCxnSpPr>
          <p:spPr bwMode="auto">
            <a:xfrm>
              <a:off x="5040020" y="1859573"/>
              <a:ext cx="0" cy="345291"/>
            </a:xfrm>
            <a:prstGeom prst="straightConnector1">
              <a:avLst/>
            </a:prstGeom>
            <a:ln>
              <a:headEnd type="triangle"/>
              <a:tailEnd type="triangle"/>
            </a:ln>
            <a:extLst/>
          </p:spPr>
          <p:style>
            <a:lnRef idx="1">
              <a:schemeClr val="dk1"/>
            </a:lnRef>
            <a:fillRef idx="0">
              <a:schemeClr val="dk1"/>
            </a:fillRef>
            <a:effectRef idx="0">
              <a:schemeClr val="dk1"/>
            </a:effectRef>
            <a:fontRef idx="minor">
              <a:schemeClr val="tx1"/>
            </a:fontRef>
          </p:style>
        </p:cxnSp>
      </p:grpSp>
      <p:grpSp>
        <p:nvGrpSpPr>
          <p:cNvPr id="12" name="组 28"/>
          <p:cNvGrpSpPr/>
          <p:nvPr/>
        </p:nvGrpSpPr>
        <p:grpSpPr>
          <a:xfrm>
            <a:off x="5685026" y="1717576"/>
            <a:ext cx="720208" cy="227957"/>
            <a:chOff x="4499864" y="1847435"/>
            <a:chExt cx="720208" cy="357429"/>
          </a:xfrm>
        </p:grpSpPr>
        <p:cxnSp>
          <p:nvCxnSpPr>
            <p:cNvPr id="30" name="直线连接符 29"/>
            <p:cNvCxnSpPr/>
            <p:nvPr/>
          </p:nvCxnSpPr>
          <p:spPr bwMode="auto">
            <a:xfrm>
              <a:off x="4499864" y="1847435"/>
              <a:ext cx="720208"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31" name="直线连接符 30"/>
            <p:cNvCxnSpPr/>
            <p:nvPr/>
          </p:nvCxnSpPr>
          <p:spPr bwMode="auto">
            <a:xfrm>
              <a:off x="4859968" y="2204864"/>
              <a:ext cx="360104"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32" name="直线箭头连接符 31"/>
            <p:cNvCxnSpPr/>
            <p:nvPr/>
          </p:nvCxnSpPr>
          <p:spPr bwMode="auto">
            <a:xfrm>
              <a:off x="5040020" y="1859573"/>
              <a:ext cx="0" cy="345291"/>
            </a:xfrm>
            <a:prstGeom prst="straightConnector1">
              <a:avLst/>
            </a:prstGeom>
            <a:ln>
              <a:headEnd type="triangle"/>
              <a:tailEnd type="triangle"/>
            </a:ln>
            <a:extLst/>
          </p:spPr>
          <p:style>
            <a:lnRef idx="1">
              <a:schemeClr val="dk1"/>
            </a:lnRef>
            <a:fillRef idx="0">
              <a:schemeClr val="dk1"/>
            </a:fillRef>
            <a:effectRef idx="0">
              <a:schemeClr val="dk1"/>
            </a:effectRef>
            <a:fontRef idx="minor">
              <a:schemeClr val="tx1"/>
            </a:fontRef>
          </p:style>
        </p:cxnSp>
      </p:grpSp>
      <p:grpSp>
        <p:nvGrpSpPr>
          <p:cNvPr id="13" name="组 32"/>
          <p:cNvGrpSpPr/>
          <p:nvPr/>
        </p:nvGrpSpPr>
        <p:grpSpPr>
          <a:xfrm>
            <a:off x="6876128" y="1539906"/>
            <a:ext cx="720208" cy="503999"/>
            <a:chOff x="4499864" y="1847435"/>
            <a:chExt cx="720208" cy="357429"/>
          </a:xfrm>
        </p:grpSpPr>
        <p:cxnSp>
          <p:nvCxnSpPr>
            <p:cNvPr id="34" name="直线连接符 33"/>
            <p:cNvCxnSpPr/>
            <p:nvPr/>
          </p:nvCxnSpPr>
          <p:spPr bwMode="auto">
            <a:xfrm>
              <a:off x="4499864" y="1847435"/>
              <a:ext cx="720208"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35" name="直线连接符 34"/>
            <p:cNvCxnSpPr/>
            <p:nvPr/>
          </p:nvCxnSpPr>
          <p:spPr bwMode="auto">
            <a:xfrm>
              <a:off x="4859968" y="2204864"/>
              <a:ext cx="360104"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36" name="直线箭头连接符 35"/>
            <p:cNvCxnSpPr/>
            <p:nvPr/>
          </p:nvCxnSpPr>
          <p:spPr bwMode="auto">
            <a:xfrm>
              <a:off x="5040020" y="1859573"/>
              <a:ext cx="0" cy="345291"/>
            </a:xfrm>
            <a:prstGeom prst="straightConnector1">
              <a:avLst/>
            </a:prstGeom>
            <a:ln>
              <a:headEnd type="triangle"/>
              <a:tailEnd type="triangle"/>
            </a:ln>
            <a:extLst/>
          </p:spPr>
          <p:style>
            <a:lnRef idx="1">
              <a:schemeClr val="dk1"/>
            </a:lnRef>
            <a:fillRef idx="0">
              <a:schemeClr val="dk1"/>
            </a:fillRef>
            <a:effectRef idx="0">
              <a:schemeClr val="dk1"/>
            </a:effectRef>
            <a:fontRef idx="minor">
              <a:schemeClr val="tx1"/>
            </a:fontRef>
          </p:style>
        </p:cxnSp>
      </p:grpSp>
      <p:grpSp>
        <p:nvGrpSpPr>
          <p:cNvPr id="14" name="组 36"/>
          <p:cNvGrpSpPr/>
          <p:nvPr/>
        </p:nvGrpSpPr>
        <p:grpSpPr>
          <a:xfrm>
            <a:off x="8014758" y="1574186"/>
            <a:ext cx="720208" cy="441366"/>
            <a:chOff x="4499864" y="1847435"/>
            <a:chExt cx="720208" cy="357429"/>
          </a:xfrm>
        </p:grpSpPr>
        <p:cxnSp>
          <p:nvCxnSpPr>
            <p:cNvPr id="38" name="直线连接符 37"/>
            <p:cNvCxnSpPr/>
            <p:nvPr/>
          </p:nvCxnSpPr>
          <p:spPr bwMode="auto">
            <a:xfrm>
              <a:off x="4499864" y="1847435"/>
              <a:ext cx="720208"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39" name="直线连接符 38"/>
            <p:cNvCxnSpPr/>
            <p:nvPr/>
          </p:nvCxnSpPr>
          <p:spPr bwMode="auto">
            <a:xfrm>
              <a:off x="4859968" y="2204864"/>
              <a:ext cx="360104" cy="0"/>
            </a:xfrm>
            <a:prstGeom prst="line">
              <a:avLst/>
            </a:prstGeom>
            <a:ln w="12700"/>
            <a:extLst/>
          </p:spPr>
          <p:style>
            <a:lnRef idx="1">
              <a:schemeClr val="dk1"/>
            </a:lnRef>
            <a:fillRef idx="0">
              <a:schemeClr val="dk1"/>
            </a:fillRef>
            <a:effectRef idx="0">
              <a:schemeClr val="dk1"/>
            </a:effectRef>
            <a:fontRef idx="minor">
              <a:schemeClr val="tx1"/>
            </a:fontRef>
          </p:style>
        </p:cxnSp>
        <p:cxnSp>
          <p:nvCxnSpPr>
            <p:cNvPr id="40" name="直线箭头连接符 39"/>
            <p:cNvCxnSpPr/>
            <p:nvPr/>
          </p:nvCxnSpPr>
          <p:spPr bwMode="auto">
            <a:xfrm>
              <a:off x="5040020" y="1859573"/>
              <a:ext cx="0" cy="345291"/>
            </a:xfrm>
            <a:prstGeom prst="straightConnector1">
              <a:avLst/>
            </a:prstGeom>
            <a:ln>
              <a:headEnd type="triangle"/>
              <a:tailEnd type="triangle"/>
            </a:ln>
            <a:extLst/>
          </p:spPr>
          <p:style>
            <a:lnRef idx="1">
              <a:schemeClr val="dk1"/>
            </a:lnRef>
            <a:fillRef idx="0">
              <a:schemeClr val="dk1"/>
            </a:fillRef>
            <a:effectRef idx="0">
              <a:schemeClr val="dk1"/>
            </a:effectRef>
            <a:fontRef idx="minor">
              <a:schemeClr val="tx1"/>
            </a:fontRef>
          </p:style>
        </p:cxnSp>
      </p:grpSp>
      <p:grpSp>
        <p:nvGrpSpPr>
          <p:cNvPr id="15" name="组 17"/>
          <p:cNvGrpSpPr/>
          <p:nvPr/>
        </p:nvGrpSpPr>
        <p:grpSpPr>
          <a:xfrm>
            <a:off x="2209800" y="956440"/>
            <a:ext cx="1371600" cy="4511394"/>
            <a:chOff x="2209800" y="956440"/>
            <a:chExt cx="1371600" cy="4511394"/>
          </a:xfrm>
        </p:grpSpPr>
        <p:grpSp>
          <p:nvGrpSpPr>
            <p:cNvPr id="17" name="组 9230"/>
            <p:cNvGrpSpPr/>
            <p:nvPr/>
          </p:nvGrpSpPr>
          <p:grpSpPr>
            <a:xfrm>
              <a:off x="2536925" y="1539658"/>
              <a:ext cx="748923" cy="3928176"/>
              <a:chOff x="2536925" y="1539658"/>
              <a:chExt cx="748923" cy="3928176"/>
            </a:xfrm>
          </p:grpSpPr>
          <p:sp>
            <p:nvSpPr>
              <p:cNvPr id="9216" name="文本框 9215"/>
              <p:cNvSpPr txBox="1"/>
              <p:nvPr/>
            </p:nvSpPr>
            <p:spPr>
              <a:xfrm>
                <a:off x="2536925" y="1539658"/>
                <a:ext cx="748923" cy="338554"/>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b="1" dirty="0">
                    <a:solidFill>
                      <a:srgbClr val="FF0000"/>
                    </a:solidFill>
                    <a:latin typeface="Times New Roman" pitchFamily="18" charset="0"/>
                  </a:rPr>
                  <a:t>27.2%</a:t>
                </a:r>
                <a:endParaRPr kumimoji="1" lang="zh-CN" altLang="en-US" b="1" dirty="0">
                  <a:solidFill>
                    <a:srgbClr val="FF0000"/>
                  </a:solidFill>
                  <a:latin typeface="Times New Roman" pitchFamily="18" charset="0"/>
                </a:endParaRPr>
              </a:p>
            </p:txBody>
          </p:sp>
          <p:sp>
            <p:nvSpPr>
              <p:cNvPr id="57" name="文本框 56"/>
              <p:cNvSpPr txBox="1"/>
              <p:nvPr/>
            </p:nvSpPr>
            <p:spPr>
              <a:xfrm>
                <a:off x="2536925" y="2437064"/>
                <a:ext cx="748923" cy="338554"/>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b="1" dirty="0" smtClean="0">
                    <a:solidFill>
                      <a:srgbClr val="FF0000"/>
                    </a:solidFill>
                    <a:latin typeface="Times New Roman" pitchFamily="18" charset="0"/>
                  </a:rPr>
                  <a:t>12.3%</a:t>
                </a:r>
                <a:endParaRPr kumimoji="1" lang="zh-CN" altLang="en-US" b="1" dirty="0">
                  <a:solidFill>
                    <a:srgbClr val="FF0000"/>
                  </a:solidFill>
                  <a:latin typeface="Times New Roman" pitchFamily="18" charset="0"/>
                </a:endParaRPr>
              </a:p>
            </p:txBody>
          </p:sp>
          <p:sp>
            <p:nvSpPr>
              <p:cNvPr id="59" name="文本框 58"/>
              <p:cNvSpPr txBox="1"/>
              <p:nvPr/>
            </p:nvSpPr>
            <p:spPr>
              <a:xfrm>
                <a:off x="2536925" y="3334470"/>
                <a:ext cx="748923" cy="338554"/>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b="1" dirty="0" smtClean="0">
                    <a:solidFill>
                      <a:srgbClr val="FF0000"/>
                    </a:solidFill>
                    <a:latin typeface="Times New Roman" pitchFamily="18" charset="0"/>
                  </a:rPr>
                  <a:t>32.8%</a:t>
                </a:r>
                <a:endParaRPr kumimoji="1" lang="zh-CN" altLang="en-US" b="1" dirty="0">
                  <a:solidFill>
                    <a:srgbClr val="FF0000"/>
                  </a:solidFill>
                  <a:latin typeface="Times New Roman" pitchFamily="18" charset="0"/>
                </a:endParaRPr>
              </a:p>
            </p:txBody>
          </p:sp>
          <p:sp>
            <p:nvSpPr>
              <p:cNvPr id="60" name="文本框 59"/>
              <p:cNvSpPr txBox="1"/>
              <p:nvPr/>
            </p:nvSpPr>
            <p:spPr>
              <a:xfrm>
                <a:off x="2536925" y="4231876"/>
                <a:ext cx="748923" cy="338554"/>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b="1" dirty="0" smtClean="0">
                    <a:solidFill>
                      <a:srgbClr val="FF0000"/>
                    </a:solidFill>
                    <a:latin typeface="Times New Roman" pitchFamily="18" charset="0"/>
                  </a:rPr>
                  <a:t>24.1%</a:t>
                </a:r>
                <a:endParaRPr kumimoji="1" lang="zh-CN" altLang="en-US" b="1" dirty="0">
                  <a:solidFill>
                    <a:srgbClr val="FF0000"/>
                  </a:solidFill>
                  <a:latin typeface="Times New Roman" pitchFamily="18" charset="0"/>
                </a:endParaRPr>
              </a:p>
            </p:txBody>
          </p:sp>
          <p:sp>
            <p:nvSpPr>
              <p:cNvPr id="61" name="文本框 60"/>
              <p:cNvSpPr txBox="1"/>
              <p:nvPr/>
            </p:nvSpPr>
            <p:spPr>
              <a:xfrm>
                <a:off x="2536925" y="5129280"/>
                <a:ext cx="748923" cy="338554"/>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b="1" dirty="0" smtClean="0">
                    <a:latin typeface="Times New Roman" pitchFamily="18" charset="0"/>
                  </a:rPr>
                  <a:t>-7.0%</a:t>
                </a:r>
                <a:endParaRPr kumimoji="1" lang="zh-CN" altLang="en-US" b="1" dirty="0">
                  <a:latin typeface="Times New Roman" pitchFamily="18" charset="0"/>
                </a:endParaRPr>
              </a:p>
            </p:txBody>
          </p:sp>
        </p:grpSp>
        <p:sp>
          <p:nvSpPr>
            <p:cNvPr id="41" name="文本框 40"/>
            <p:cNvSpPr txBox="1"/>
            <p:nvPr/>
          </p:nvSpPr>
          <p:spPr>
            <a:xfrm>
              <a:off x="2209800" y="956440"/>
              <a:ext cx="1371600" cy="369332"/>
            </a:xfrm>
            <a:prstGeom prst="rect">
              <a:avLst/>
            </a:prstGeom>
            <a:noFill/>
          </p:spPr>
          <p:txBody>
            <a:bodyPr wrap="square" rtlCol="0">
              <a:spAutoFit/>
            </a:bodyPr>
            <a:lstStyle>
              <a:defPPr>
                <a:defRPr lang="en-US"/>
              </a:defPPr>
              <a:lvl1pPr>
                <a:defRPr sz="1600">
                  <a:solidFill>
                    <a:srgbClr val="C00000"/>
                  </a:solidFill>
                </a:defRPr>
              </a:lvl1pPr>
            </a:lstStyle>
            <a:p>
              <a:pPr algn="l" eaLnBrk="0" hangingPunct="0">
                <a:spcBef>
                  <a:spcPct val="50000"/>
                </a:spcBef>
              </a:pPr>
              <a:r>
                <a:rPr kumimoji="1" lang="en-US" altLang="zh-CN" sz="1800" b="1" dirty="0" smtClean="0">
                  <a:solidFill>
                    <a:srgbClr val="FF0000"/>
                  </a:solidFill>
                  <a:latin typeface="Times New Roman" pitchFamily="18" charset="0"/>
                </a:rPr>
                <a:t>Reductions</a:t>
              </a:r>
              <a:endParaRPr kumimoji="1" lang="zh-CN" altLang="en-US" sz="1800" b="1" dirty="0">
                <a:solidFill>
                  <a:srgbClr val="FF0000"/>
                </a:solidFill>
                <a:latin typeface="Times New Roman" pitchFamily="18" charset="0"/>
              </a:endParaRPr>
            </a:p>
          </p:txBody>
        </p:sp>
      </p:grpSp>
      <p:sp>
        <p:nvSpPr>
          <p:cNvPr id="42" name="Rectangle 41"/>
          <p:cNvSpPr/>
          <p:nvPr/>
        </p:nvSpPr>
        <p:spPr>
          <a:xfrm>
            <a:off x="100972" y="6443246"/>
            <a:ext cx="5915530" cy="338554"/>
          </a:xfrm>
          <a:prstGeom prst="rect">
            <a:avLst/>
          </a:prstGeom>
        </p:spPr>
        <p:txBody>
          <a:bodyPr wrap="none">
            <a:spAutoFit/>
          </a:bodyPr>
          <a:lstStyle/>
          <a:p>
            <a:r>
              <a:rPr lang="en-US" altLang="zh-CN" sz="1600" b="1" i="1" dirty="0" smtClean="0">
                <a:solidFill>
                  <a:srgbClr val="080808"/>
                </a:solidFill>
                <a:cs typeface="Times New Roman" panose="02020603050405020304" pitchFamily="18" charset="0"/>
              </a:rPr>
              <a:t>(Profs. WANG </a:t>
            </a:r>
            <a:r>
              <a:rPr lang="en-US" altLang="zh-CN" sz="1600" b="1" i="1" dirty="0" err="1" smtClean="0">
                <a:solidFill>
                  <a:srgbClr val="080808"/>
                </a:solidFill>
                <a:cs typeface="Times New Roman" panose="02020603050405020304" pitchFamily="18" charset="0"/>
              </a:rPr>
              <a:t>Shuxiao</a:t>
            </a:r>
            <a:r>
              <a:rPr lang="en-US" altLang="zh-CN" sz="1600" b="1" i="1" dirty="0" smtClean="0">
                <a:solidFill>
                  <a:srgbClr val="080808"/>
                </a:solidFill>
                <a:cs typeface="Times New Roman" panose="02020603050405020304" pitchFamily="18" charset="0"/>
              </a:rPr>
              <a:t> and XING </a:t>
            </a:r>
            <a:r>
              <a:rPr lang="en-US" altLang="zh-CN" sz="1600" b="1" i="1" dirty="0" err="1" smtClean="0">
                <a:solidFill>
                  <a:srgbClr val="080808"/>
                </a:solidFill>
                <a:cs typeface="Times New Roman" panose="02020603050405020304" pitchFamily="18" charset="0"/>
              </a:rPr>
              <a:t>Jia</a:t>
            </a:r>
            <a:r>
              <a:rPr lang="en-US" altLang="zh-CN" sz="1600" b="1" i="1" dirty="0" smtClean="0">
                <a:solidFill>
                  <a:srgbClr val="080808"/>
                </a:solidFill>
                <a:cs typeface="Times New Roman" panose="02020603050405020304" pitchFamily="18" charset="0"/>
              </a:rPr>
              <a:t>, Tsinghua Univ., 2016)</a:t>
            </a:r>
            <a:endParaRPr lang="en-US" sz="1600" i="1" dirty="0">
              <a:solidFill>
                <a:srgbClr val="080808"/>
              </a:solidFill>
            </a:endParaRPr>
          </a:p>
        </p:txBody>
      </p:sp>
    </p:spTree>
    <p:extLst>
      <p:ext uri="{BB962C8B-B14F-4D97-AF65-F5344CB8AC3E}">
        <p14:creationId xmlns:p14="http://schemas.microsoft.com/office/powerpoint/2010/main" val="926396213"/>
      </p:ext>
    </p:extLst>
  </p:cSld>
  <p:clrMapOvr>
    <a:masterClrMapping/>
  </p:clrMapOvr>
  <mc:AlternateContent xmlns:mc="http://schemas.openxmlformats.org/markup-compatibility/2006" xmlns:p14="http://schemas.microsoft.com/office/powerpoint/2010/main">
    <mc:Choice Requires="p14">
      <p:transition p14:dur="0" advTm="19275"/>
    </mc:Choice>
    <mc:Fallback xmlns="">
      <p:transition advTm="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7" grpId="0"/>
      <p:bldP spid="4" grpId="0"/>
      <p:bldGraphic spid="54" grpId="0">
        <p:bldAsOne/>
      </p:bldGraphic>
      <p:bldP spid="5" grpId="0"/>
      <p:bldP spid="8" grpId="0"/>
      <p:bldP spid="9" grpId="0"/>
      <p:bldP spid="10"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762000"/>
            <a:ext cx="8991600" cy="5105400"/>
          </a:xfrm>
          <a:noFill/>
        </p:spPr>
        <p:txBody>
          <a:bodyPr>
            <a:normAutofit fontScale="92500" lnSpcReduction="10000"/>
          </a:bodyPr>
          <a:lstStyle/>
          <a:p>
            <a:pPr lvl="0" eaLnBrk="1" hangingPunct="1">
              <a:lnSpc>
                <a:spcPct val="80000"/>
              </a:lnSpc>
              <a:buNone/>
              <a:defRPr/>
            </a:pPr>
            <a:r>
              <a:rPr lang="en-US" sz="2800" b="1" i="1" u="sng" dirty="0" smtClean="0">
                <a:solidFill>
                  <a:srgbClr val="C00000"/>
                </a:solidFill>
              </a:rPr>
              <a:t>China:</a:t>
            </a:r>
          </a:p>
          <a:p>
            <a:pPr lvl="1" eaLnBrk="1" hangingPunct="1">
              <a:lnSpc>
                <a:spcPct val="200000"/>
              </a:lnSpc>
              <a:defRPr/>
            </a:pPr>
            <a:r>
              <a:rPr lang="en-US" sz="1800" b="1" i="1" dirty="0" smtClean="0">
                <a:solidFill>
                  <a:srgbClr val="0000FF"/>
                </a:solidFill>
              </a:rPr>
              <a:t>Tsinghua Univ.: </a:t>
            </a:r>
            <a:r>
              <a:rPr lang="en-US" sz="1800" b="1" dirty="0" smtClean="0">
                <a:solidFill>
                  <a:srgbClr val="000000"/>
                </a:solidFill>
              </a:rPr>
              <a:t>HAO Jiming, WANG Shuxiao, XING Jia, etc.</a:t>
            </a:r>
          </a:p>
          <a:p>
            <a:pPr lvl="1">
              <a:lnSpc>
                <a:spcPct val="130000"/>
              </a:lnSpc>
            </a:pPr>
            <a:r>
              <a:rPr lang="en-US" sz="1800" b="1" i="1" dirty="0" smtClean="0">
                <a:solidFill>
                  <a:srgbClr val="0000FF"/>
                </a:solidFill>
              </a:rPr>
              <a:t>South China Univ. of Technology: </a:t>
            </a:r>
            <a:r>
              <a:rPr lang="en-US" sz="1800" b="1" dirty="0" smtClean="0">
                <a:solidFill>
                  <a:srgbClr val="000000"/>
                </a:solidFill>
              </a:rPr>
              <a:t>YE </a:t>
            </a:r>
            <a:r>
              <a:rPr lang="en-US" sz="1800" b="1" dirty="0" err="1" smtClean="0">
                <a:solidFill>
                  <a:srgbClr val="000000"/>
                </a:solidFill>
              </a:rPr>
              <a:t>Daiqi</a:t>
            </a:r>
            <a:r>
              <a:rPr lang="en-US" sz="1800" b="1" dirty="0" smtClean="0">
                <a:solidFill>
                  <a:srgbClr val="000000"/>
                </a:solidFill>
              </a:rPr>
              <a:t>, ZHU Yun, XIE </a:t>
            </a:r>
            <a:r>
              <a:rPr lang="en-US" sz="1800" b="1" dirty="0" err="1" smtClean="0">
                <a:solidFill>
                  <a:srgbClr val="000000"/>
                </a:solidFill>
              </a:rPr>
              <a:t>Junping</a:t>
            </a:r>
            <a:r>
              <a:rPr lang="en-US" sz="1800" b="1" dirty="0" smtClean="0">
                <a:solidFill>
                  <a:srgbClr val="000000"/>
                </a:solidFill>
              </a:rPr>
              <a:t>, etc. </a:t>
            </a:r>
          </a:p>
          <a:p>
            <a:pPr lvl="1">
              <a:lnSpc>
                <a:spcPct val="130000"/>
              </a:lnSpc>
            </a:pPr>
            <a:r>
              <a:rPr lang="en-US" sz="1800" b="1" i="1" dirty="0" smtClean="0">
                <a:solidFill>
                  <a:srgbClr val="0000FF"/>
                </a:solidFill>
              </a:rPr>
              <a:t>Zhejiang Univ.: </a:t>
            </a:r>
            <a:r>
              <a:rPr lang="en-US" sz="1800" b="1" dirty="0" smtClean="0"/>
              <a:t>CEN </a:t>
            </a:r>
            <a:r>
              <a:rPr lang="en-US" sz="1800" b="1" dirty="0" err="1" smtClean="0"/>
              <a:t>Kefa</a:t>
            </a:r>
            <a:r>
              <a:rPr lang="en-US" sz="1800" b="1" dirty="0" smtClean="0"/>
              <a:t>, GAO Xiang</a:t>
            </a:r>
            <a:r>
              <a:rPr lang="en-US" sz="1800" b="1" dirty="0" smtClean="0">
                <a:solidFill>
                  <a:srgbClr val="000000"/>
                </a:solidFill>
              </a:rPr>
              <a:t>, LUO Kun, CHEN </a:t>
            </a:r>
            <a:r>
              <a:rPr lang="en-US" sz="1800" b="1" dirty="0" err="1" smtClean="0">
                <a:solidFill>
                  <a:srgbClr val="000000"/>
                </a:solidFill>
              </a:rPr>
              <a:t>Linghong</a:t>
            </a:r>
            <a:r>
              <a:rPr lang="en-US" sz="1800" b="1" dirty="0" smtClean="0">
                <a:solidFill>
                  <a:srgbClr val="000000"/>
                </a:solidFill>
              </a:rPr>
              <a:t>, etc.</a:t>
            </a:r>
          </a:p>
          <a:p>
            <a:pPr lvl="1" eaLnBrk="1" hangingPunct="1">
              <a:lnSpc>
                <a:spcPct val="130000"/>
              </a:lnSpc>
              <a:defRPr/>
            </a:pPr>
            <a:r>
              <a:rPr lang="en-US" sz="1800" b="1" i="1" dirty="0" smtClean="0">
                <a:solidFill>
                  <a:srgbClr val="0000FF"/>
                </a:solidFill>
              </a:rPr>
              <a:t>Chinese Academy of Environmental Sciences: </a:t>
            </a:r>
            <a:r>
              <a:rPr lang="en-US" sz="1800" b="1" dirty="0" smtClean="0"/>
              <a:t>CHAI Fahe, GAO Jian, etc.</a:t>
            </a:r>
          </a:p>
          <a:p>
            <a:pPr lvl="1" eaLnBrk="1" hangingPunct="1">
              <a:lnSpc>
                <a:spcPct val="130000"/>
              </a:lnSpc>
              <a:defRPr/>
            </a:pPr>
            <a:r>
              <a:rPr lang="en-US" sz="1800" b="1" i="1" dirty="0" smtClean="0">
                <a:solidFill>
                  <a:srgbClr val="0000FF"/>
                </a:solidFill>
              </a:rPr>
              <a:t>Chinese Academy of Environ. Planning</a:t>
            </a:r>
            <a:r>
              <a:rPr lang="en-US" sz="1800" b="1" i="1" dirty="0" smtClean="0">
                <a:solidFill>
                  <a:srgbClr val="000000"/>
                </a:solidFill>
              </a:rPr>
              <a:t>: </a:t>
            </a:r>
            <a:r>
              <a:rPr lang="en-US" sz="1800" b="1" dirty="0" smtClean="0">
                <a:solidFill>
                  <a:srgbClr val="000000"/>
                </a:solidFill>
              </a:rPr>
              <a:t>LEI Yu, XUE </a:t>
            </a:r>
            <a:r>
              <a:rPr lang="en-US" sz="1800" b="1" dirty="0" err="1" smtClean="0">
                <a:solidFill>
                  <a:srgbClr val="000000"/>
                </a:solidFill>
              </a:rPr>
              <a:t>Wenbo</a:t>
            </a:r>
            <a:r>
              <a:rPr lang="en-US" sz="1800" b="1" dirty="0" smtClean="0">
                <a:solidFill>
                  <a:srgbClr val="000000"/>
                </a:solidFill>
              </a:rPr>
              <a:t>, etc.</a:t>
            </a:r>
          </a:p>
          <a:p>
            <a:pPr lvl="1" eaLnBrk="1" hangingPunct="1">
              <a:lnSpc>
                <a:spcPct val="130000"/>
              </a:lnSpc>
              <a:defRPr/>
            </a:pPr>
            <a:r>
              <a:rPr lang="en-US" sz="1800" b="1" i="1" dirty="0">
                <a:solidFill>
                  <a:srgbClr val="0000FF"/>
                </a:solidFill>
              </a:rPr>
              <a:t>Shanghai </a:t>
            </a:r>
            <a:r>
              <a:rPr lang="en-US" sz="1800" b="1" i="1" dirty="0" smtClean="0">
                <a:solidFill>
                  <a:srgbClr val="0000FF"/>
                </a:solidFill>
              </a:rPr>
              <a:t>Academy of Sciences: </a:t>
            </a:r>
            <a:r>
              <a:rPr lang="en-US" sz="1800" b="1" dirty="0" smtClean="0">
                <a:solidFill>
                  <a:srgbClr val="000000"/>
                </a:solidFill>
              </a:rPr>
              <a:t>CHEN Changhong, Li </a:t>
            </a:r>
            <a:r>
              <a:rPr lang="en-US" sz="1800" b="1" dirty="0" err="1" smtClean="0">
                <a:solidFill>
                  <a:srgbClr val="000000"/>
                </a:solidFill>
              </a:rPr>
              <a:t>Li</a:t>
            </a:r>
            <a:r>
              <a:rPr lang="en-US" sz="1800" b="1" dirty="0" smtClean="0">
                <a:solidFill>
                  <a:srgbClr val="000000"/>
                </a:solidFill>
              </a:rPr>
              <a:t>, </a:t>
            </a:r>
            <a:r>
              <a:rPr lang="en-US" sz="1800" b="1" dirty="0">
                <a:solidFill>
                  <a:srgbClr val="000000"/>
                </a:solidFill>
              </a:rPr>
              <a:t>etc.</a:t>
            </a:r>
          </a:p>
          <a:p>
            <a:pPr lvl="1" eaLnBrk="1" hangingPunct="1">
              <a:lnSpc>
                <a:spcPct val="130000"/>
              </a:lnSpc>
              <a:defRPr/>
            </a:pPr>
            <a:r>
              <a:rPr lang="en-US" sz="1800" b="1" i="1" dirty="0" smtClean="0">
                <a:solidFill>
                  <a:srgbClr val="0000FF"/>
                </a:solidFill>
              </a:rPr>
              <a:t>Shanghai EMC: </a:t>
            </a:r>
            <a:r>
              <a:rPr lang="en-US" sz="1800" b="1" dirty="0" smtClean="0">
                <a:solidFill>
                  <a:srgbClr val="000000"/>
                </a:solidFill>
              </a:rPr>
              <a:t>FU Qingyan, WANG Qian, etc.</a:t>
            </a:r>
          </a:p>
          <a:p>
            <a:pPr lvl="1">
              <a:lnSpc>
                <a:spcPct val="130000"/>
              </a:lnSpc>
            </a:pPr>
            <a:r>
              <a:rPr lang="en-US" sz="1800" b="1" i="1" dirty="0" smtClean="0">
                <a:solidFill>
                  <a:srgbClr val="0000FF"/>
                </a:solidFill>
              </a:rPr>
              <a:t>Sponsors/Partners:</a:t>
            </a:r>
            <a:r>
              <a:rPr lang="en-US" sz="1800" b="1" dirty="0" smtClean="0">
                <a:solidFill>
                  <a:srgbClr val="0000FF"/>
                </a:solidFill>
              </a:rPr>
              <a:t> </a:t>
            </a:r>
            <a:r>
              <a:rPr lang="en-US" sz="1800" b="1" dirty="0" smtClean="0">
                <a:solidFill>
                  <a:srgbClr val="000000"/>
                </a:solidFill>
              </a:rPr>
              <a:t>Energy Foundation, Clean Air Alliance of China,   Clean Air Asia, etc.</a:t>
            </a:r>
            <a:endParaRPr lang="en-US" sz="2800" b="1" u="sng" dirty="0" smtClean="0">
              <a:solidFill>
                <a:srgbClr val="C00000"/>
              </a:solidFill>
            </a:endParaRPr>
          </a:p>
          <a:p>
            <a:pPr eaLnBrk="1" hangingPunct="1">
              <a:buFontTx/>
              <a:buNone/>
            </a:pPr>
            <a:r>
              <a:rPr lang="en-US" sz="2800" b="1" i="1" u="sng" dirty="0" smtClean="0">
                <a:solidFill>
                  <a:srgbClr val="C00000"/>
                </a:solidFill>
              </a:rPr>
              <a:t>USA:</a:t>
            </a:r>
          </a:p>
          <a:p>
            <a:pPr lvl="1" eaLnBrk="1" hangingPunct="1">
              <a:lnSpc>
                <a:spcPct val="150000"/>
              </a:lnSpc>
            </a:pPr>
            <a:r>
              <a:rPr lang="en-US" sz="1800" b="1" i="1" dirty="0" smtClean="0">
                <a:solidFill>
                  <a:srgbClr val="0000FF"/>
                </a:solidFill>
              </a:rPr>
              <a:t>EPA:</a:t>
            </a:r>
            <a:r>
              <a:rPr lang="en-US" sz="1800" b="1" i="1" dirty="0" smtClean="0"/>
              <a:t> </a:t>
            </a:r>
            <a:r>
              <a:rPr lang="en-US" sz="1800" b="1" u="sng" dirty="0" smtClean="0">
                <a:solidFill>
                  <a:srgbClr val="000000"/>
                </a:solidFill>
              </a:rPr>
              <a:t>Carey JANG</a:t>
            </a:r>
            <a:r>
              <a:rPr lang="en-US" sz="1800" b="1" dirty="0" smtClean="0">
                <a:solidFill>
                  <a:srgbClr val="000000"/>
                </a:solidFill>
              </a:rPr>
              <a:t>, Dale Evarts, Jeremy Schreifels, </a:t>
            </a:r>
            <a:r>
              <a:rPr lang="en-US" sz="1800" b="1" dirty="0">
                <a:solidFill>
                  <a:srgbClr val="000000"/>
                </a:solidFill>
              </a:rPr>
              <a:t>Scott Voorhees, etc</a:t>
            </a:r>
            <a:r>
              <a:rPr lang="en-US" sz="1800" b="1" dirty="0" smtClean="0">
                <a:solidFill>
                  <a:srgbClr val="000000"/>
                </a:solidFill>
              </a:rPr>
              <a:t>.</a:t>
            </a:r>
          </a:p>
          <a:p>
            <a:pPr lvl="1" eaLnBrk="1" hangingPunct="1">
              <a:lnSpc>
                <a:spcPct val="120000"/>
              </a:lnSpc>
            </a:pPr>
            <a:r>
              <a:rPr lang="en-US" sz="1800" b="1" i="1" dirty="0">
                <a:solidFill>
                  <a:srgbClr val="0000FF"/>
                </a:solidFill>
              </a:rPr>
              <a:t>Univ. of </a:t>
            </a:r>
            <a:r>
              <a:rPr lang="en-US" sz="1800" b="1" i="1" dirty="0" smtClean="0">
                <a:solidFill>
                  <a:srgbClr val="0000FF"/>
                </a:solidFill>
              </a:rPr>
              <a:t>North Carolina:</a:t>
            </a:r>
            <a:r>
              <a:rPr lang="en-US" sz="1800" b="1" i="1" dirty="0" smtClean="0"/>
              <a:t> </a:t>
            </a:r>
            <a:r>
              <a:rPr lang="en-US" sz="1800" b="1" dirty="0" smtClean="0">
                <a:solidFill>
                  <a:srgbClr val="000000"/>
                </a:solidFill>
              </a:rPr>
              <a:t>Zac Adelman, Limei RAN, Dongmei YANG, </a:t>
            </a:r>
            <a:r>
              <a:rPr lang="en-US" sz="1800" b="1" dirty="0">
                <a:solidFill>
                  <a:srgbClr val="000000"/>
                </a:solidFill>
              </a:rPr>
              <a:t>etc.</a:t>
            </a:r>
            <a:r>
              <a:rPr lang="en-US" sz="1800" b="1" dirty="0"/>
              <a:t> </a:t>
            </a:r>
          </a:p>
          <a:p>
            <a:pPr lvl="1" eaLnBrk="1" hangingPunct="1">
              <a:lnSpc>
                <a:spcPct val="120000"/>
              </a:lnSpc>
            </a:pPr>
            <a:r>
              <a:rPr lang="en-US" sz="1800" b="1" i="1" dirty="0" smtClean="0">
                <a:solidFill>
                  <a:srgbClr val="0000FF"/>
                </a:solidFill>
              </a:rPr>
              <a:t>Univ. of Tennessee:</a:t>
            </a:r>
            <a:r>
              <a:rPr lang="en-US" sz="1800" b="1" i="1" dirty="0" smtClean="0"/>
              <a:t> </a:t>
            </a:r>
            <a:r>
              <a:rPr lang="en-US" sz="1800" b="1" dirty="0" smtClean="0">
                <a:solidFill>
                  <a:srgbClr val="000000"/>
                </a:solidFill>
              </a:rPr>
              <a:t>Joshua FU, Xinyi DONG, Jian SUN, etc.</a:t>
            </a:r>
            <a:r>
              <a:rPr lang="en-US" sz="1800" b="1" dirty="0" smtClean="0"/>
              <a:t> </a:t>
            </a:r>
          </a:p>
          <a:p>
            <a:pPr lvl="1" eaLnBrk="1" hangingPunct="1">
              <a:lnSpc>
                <a:spcPct val="120000"/>
              </a:lnSpc>
              <a:buNone/>
            </a:pPr>
            <a:endParaRPr lang="en-US" sz="1800" b="1" dirty="0" smtClean="0"/>
          </a:p>
          <a:p>
            <a:pPr lvl="1" eaLnBrk="1" hangingPunct="1">
              <a:lnSpc>
                <a:spcPct val="120000"/>
              </a:lnSpc>
              <a:buNone/>
            </a:pPr>
            <a:endParaRPr lang="en-US" sz="1800" b="1" dirty="0" smtClean="0"/>
          </a:p>
        </p:txBody>
      </p:sp>
      <p:sp>
        <p:nvSpPr>
          <p:cNvPr id="62467" name="Rectangle 3"/>
          <p:cNvSpPr>
            <a:spLocks noGrp="1" noChangeArrowheads="1"/>
          </p:cNvSpPr>
          <p:nvPr>
            <p:ph type="title"/>
          </p:nvPr>
        </p:nvSpPr>
        <p:spPr>
          <a:xfrm>
            <a:off x="533400" y="0"/>
            <a:ext cx="7602538" cy="723900"/>
          </a:xfrm>
          <a:solidFill>
            <a:srgbClr val="CCFFFF"/>
          </a:solidFill>
        </p:spPr>
        <p:txBody>
          <a:bodyPr>
            <a:normAutofit fontScale="90000"/>
          </a:bodyPr>
          <a:lstStyle/>
          <a:p>
            <a:pPr algn="ctr" eaLnBrk="1" hangingPunct="1">
              <a:lnSpc>
                <a:spcPct val="90000"/>
              </a:lnSpc>
            </a:pPr>
            <a:r>
              <a:rPr lang="en-US" sz="3200" b="1" i="1" dirty="0" smtClean="0">
                <a:solidFill>
                  <a:srgbClr val="0000FF"/>
                </a:solidFill>
                <a:latin typeface="Arial" pitchFamily="34" charset="0"/>
                <a:cs typeface="Arial" pitchFamily="34" charset="0"/>
              </a:rPr>
              <a:t/>
            </a:r>
            <a:br>
              <a:rPr lang="en-US" sz="3200" b="1" i="1" dirty="0" smtClean="0">
                <a:solidFill>
                  <a:srgbClr val="0000FF"/>
                </a:solidFill>
                <a:latin typeface="Arial" pitchFamily="34" charset="0"/>
                <a:cs typeface="Arial" pitchFamily="34" charset="0"/>
              </a:rPr>
            </a:br>
            <a:r>
              <a:rPr lang="en-US" sz="3600" b="1" i="1" dirty="0" smtClean="0">
                <a:solidFill>
                  <a:srgbClr val="FF0000"/>
                </a:solidFill>
                <a:latin typeface="Arial" pitchFamily="34" charset="0"/>
                <a:cs typeface="Arial" pitchFamily="34" charset="0"/>
              </a:rPr>
              <a:t>“</a:t>
            </a:r>
            <a:r>
              <a:rPr lang="en-US" sz="3600" b="1" i="1" dirty="0" err="1" smtClean="0">
                <a:solidFill>
                  <a:srgbClr val="FF0000"/>
                </a:solidFill>
                <a:latin typeface="Arial" pitchFamily="34" charset="0"/>
                <a:cs typeface="Arial" pitchFamily="34" charset="0"/>
              </a:rPr>
              <a:t>ABaCAS</a:t>
            </a:r>
            <a:r>
              <a:rPr lang="en-US" sz="3600" b="1" i="1" dirty="0" smtClean="0">
                <a:solidFill>
                  <a:srgbClr val="FF0000"/>
                </a:solidFill>
                <a:latin typeface="Arial" pitchFamily="34" charset="0"/>
                <a:cs typeface="Arial" pitchFamily="34" charset="0"/>
              </a:rPr>
              <a:t>-China” Project Team</a:t>
            </a:r>
            <a:br>
              <a:rPr lang="en-US" sz="3600" b="1" i="1" dirty="0" smtClean="0">
                <a:solidFill>
                  <a:srgbClr val="FF0000"/>
                </a:solidFill>
                <a:latin typeface="Arial" pitchFamily="34" charset="0"/>
                <a:cs typeface="Arial" pitchFamily="34" charset="0"/>
              </a:rPr>
            </a:br>
            <a:endParaRPr lang="en-US" sz="3200" b="1" i="1" dirty="0" smtClean="0">
              <a:solidFill>
                <a:srgbClr val="FF0000"/>
              </a:solidFill>
              <a:latin typeface="Arial" pitchFamily="34" charset="0"/>
              <a:cs typeface="Arial" pitchFamily="34" charset="0"/>
            </a:endParaRPr>
          </a:p>
        </p:txBody>
      </p:sp>
      <p:grpSp>
        <p:nvGrpSpPr>
          <p:cNvPr id="2" name="Group 4"/>
          <p:cNvGrpSpPr>
            <a:grpSpLocks noChangeAspect="1"/>
          </p:cNvGrpSpPr>
          <p:nvPr/>
        </p:nvGrpSpPr>
        <p:grpSpPr bwMode="auto">
          <a:xfrm>
            <a:off x="8074618" y="38101"/>
            <a:ext cx="1069382" cy="685799"/>
            <a:chOff x="1248" y="2212"/>
            <a:chExt cx="1968" cy="1262"/>
          </a:xfrm>
        </p:grpSpPr>
        <p:pic>
          <p:nvPicPr>
            <p:cNvPr id="62469" name="Picture 5" descr="Chinese Flag"/>
            <p:cNvPicPr>
              <a:picLocks noChangeAspect="1" noChangeArrowheads="1"/>
            </p:cNvPicPr>
            <p:nvPr/>
          </p:nvPicPr>
          <p:blipFill>
            <a:blip r:embed="rId3" cstate="print"/>
            <a:srcRect/>
            <a:stretch>
              <a:fillRect/>
            </a:stretch>
          </p:blipFill>
          <p:spPr bwMode="auto">
            <a:xfrm>
              <a:off x="1248" y="2212"/>
              <a:ext cx="1248" cy="816"/>
            </a:xfrm>
            <a:prstGeom prst="rect">
              <a:avLst/>
            </a:prstGeom>
            <a:noFill/>
            <a:ln w="9525">
              <a:noFill/>
              <a:miter lim="800000"/>
              <a:headEnd/>
              <a:tailEnd/>
            </a:ln>
          </p:spPr>
        </p:pic>
        <p:pic>
          <p:nvPicPr>
            <p:cNvPr id="62470" name="Picture 6" descr="US Flag"/>
            <p:cNvPicPr>
              <a:picLocks noChangeAspect="1" noChangeArrowheads="1"/>
            </p:cNvPicPr>
            <p:nvPr/>
          </p:nvPicPr>
          <p:blipFill>
            <a:blip r:embed="rId4" cstate="print"/>
            <a:srcRect/>
            <a:stretch>
              <a:fillRect/>
            </a:stretch>
          </p:blipFill>
          <p:spPr bwMode="auto">
            <a:xfrm>
              <a:off x="1968" y="2640"/>
              <a:ext cx="1248" cy="834"/>
            </a:xfrm>
            <a:prstGeom prst="rect">
              <a:avLst/>
            </a:prstGeom>
            <a:noFill/>
            <a:ln w="9525">
              <a:noFill/>
              <a:miter lim="800000"/>
              <a:headEnd/>
              <a:tailEnd/>
            </a:ln>
          </p:spPr>
        </p:pic>
      </p:grpSp>
      <p:sp>
        <p:nvSpPr>
          <p:cNvPr id="7" name="Rectangle 2"/>
          <p:cNvSpPr txBox="1">
            <a:spLocks noChangeArrowheads="1"/>
          </p:cNvSpPr>
          <p:nvPr/>
        </p:nvSpPr>
        <p:spPr bwMode="auto">
          <a:xfrm>
            <a:off x="4191000" y="1066800"/>
            <a:ext cx="487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algn="l">
              <a:lnSpc>
                <a:spcPct val="130000"/>
              </a:lnSpc>
              <a:spcBef>
                <a:spcPct val="20000"/>
              </a:spcBef>
              <a:buSzPct val="75000"/>
              <a:buFontTx/>
              <a:buBlip>
                <a:blip r:embed="rId5"/>
              </a:buBlip>
              <a:defRPr/>
            </a:pPr>
            <a:endParaRPr lang="en-US" b="1" kern="0" dirty="0" smtClean="0">
              <a:solidFill>
                <a:srgbClr val="000000"/>
              </a:solidFill>
              <a:latin typeface="Arial"/>
            </a:endParaRPr>
          </a:p>
        </p:txBody>
      </p:sp>
    </p:spTree>
    <p:extLst>
      <p:ext uri="{BB962C8B-B14F-4D97-AF65-F5344CB8AC3E}">
        <p14:creationId xmlns:p14="http://schemas.microsoft.com/office/powerpoint/2010/main" val="76572524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224342"/>
            <a:ext cx="7696200" cy="4983529"/>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dirty="0" err="1" smtClean="0">
                <a:solidFill>
                  <a:srgbClr val="FF0000"/>
                </a:solidFill>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Benefit and Cost &amp; Attainment</a:t>
            </a:r>
            <a:r>
              <a:rPr lang="en-US" altLang="zh-CN" sz="2000" b="1" dirty="0" smtClean="0">
                <a:solidFill>
                  <a:srgbClr val="0000FF"/>
                </a:solidFill>
              </a:rPr>
              <a:t> </a:t>
            </a:r>
            <a:r>
              <a:rPr lang="en-US" altLang="zh-CN" sz="2000" b="1" dirty="0" smtClean="0">
                <a:solidFill>
                  <a:srgbClr val="0000FF"/>
                </a:solidFill>
                <a:effectLst/>
              </a:rPr>
              <a:t>Assessment System</a:t>
            </a:r>
            <a:br>
              <a:rPr lang="en-US" altLang="zh-CN" sz="2000" b="1" dirty="0" smtClean="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609600"/>
            <a:ext cx="9154160" cy="461665"/>
          </a:xfrm>
          <a:prstGeom prst="rect">
            <a:avLst/>
          </a:prstGeom>
        </p:spPr>
        <p:txBody>
          <a:bodyPr wrap="square">
            <a:spAutoFit/>
          </a:bodyPr>
          <a:lstStyle/>
          <a:p>
            <a:r>
              <a:rPr lang="en-US" sz="2400" b="1" dirty="0" smtClean="0">
                <a:solidFill>
                  <a:prstClr val="black"/>
                </a:solidFill>
                <a:latin typeface="Arial" pitchFamily="34" charset="0"/>
              </a:rPr>
              <a:t>An integrated AQ Decision Support System </a:t>
            </a:r>
          </a:p>
        </p:txBody>
      </p:sp>
      <p:sp>
        <p:nvSpPr>
          <p:cNvPr id="13" name="Slide Number Placeholder 8"/>
          <p:cNvSpPr>
            <a:spLocks noGrp="1"/>
          </p:cNvSpPr>
          <p:nvPr>
            <p:ph type="sldNum" sz="quarter" idx="12"/>
          </p:nvPr>
        </p:nvSpPr>
        <p:spPr>
          <a:xfrm>
            <a:off x="6535702" y="6203950"/>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4</a:t>
            </a:fld>
            <a:endParaRPr lang="en-US">
              <a:solidFill>
                <a:prstClr val="black">
                  <a:tint val="75000"/>
                </a:prstClr>
              </a:solidFill>
              <a:latin typeface="Arial" pitchFamily="34" charset="0"/>
            </a:endParaRPr>
          </a:p>
        </p:txBody>
      </p:sp>
      <p:sp>
        <p:nvSpPr>
          <p:cNvPr id="15" name="Rectangle 14"/>
          <p:cNvSpPr/>
          <p:nvPr/>
        </p:nvSpPr>
        <p:spPr>
          <a:xfrm>
            <a:off x="1049302" y="6167735"/>
            <a:ext cx="7152920" cy="461665"/>
          </a:xfrm>
          <a:prstGeom prst="rect">
            <a:avLst/>
          </a:prstGeom>
        </p:spPr>
        <p:txBody>
          <a:bodyPr wrap="none">
            <a:spAutoFit/>
          </a:bodyPr>
          <a:lstStyle/>
          <a:p>
            <a:r>
              <a:rPr lang="en-US" altLang="zh-CN" sz="2400" b="1" dirty="0" smtClean="0">
                <a:solidFill>
                  <a:prstClr val="black"/>
                </a:solidFill>
              </a:rPr>
              <a:t>Developed for </a:t>
            </a:r>
            <a:r>
              <a:rPr lang="en-US" altLang="zh-CN" sz="2400" b="1" dirty="0" smtClean="0">
                <a:solidFill>
                  <a:srgbClr val="0000FF"/>
                </a:solidFill>
              </a:rPr>
              <a:t>“Scientists” </a:t>
            </a:r>
            <a:r>
              <a:rPr lang="en-US" altLang="zh-CN" sz="2400" b="1" dirty="0" smtClean="0">
                <a:solidFill>
                  <a:prstClr val="black"/>
                </a:solidFill>
              </a:rPr>
              <a:t>and</a:t>
            </a:r>
            <a:r>
              <a:rPr lang="en-US" altLang="zh-CN" sz="2400" b="1" dirty="0" smtClean="0">
                <a:solidFill>
                  <a:srgbClr val="0000FF"/>
                </a:solidFill>
              </a:rPr>
              <a:t> </a:t>
            </a:r>
            <a:r>
              <a:rPr lang="en-US" altLang="zh-CN" sz="2400" b="1" dirty="0" smtClean="0">
                <a:solidFill>
                  <a:srgbClr val="FF0000"/>
                </a:solidFill>
              </a:rPr>
              <a:t>“Policy Makers”</a:t>
            </a:r>
            <a:endParaRPr lang="en-US" sz="2400" dirty="0">
              <a:solidFill>
                <a:srgbClr val="FF0000"/>
              </a:solidFill>
            </a:endParaRPr>
          </a:p>
        </p:txBody>
      </p:sp>
      <p:sp>
        <p:nvSpPr>
          <p:cNvPr id="16" name="Rounded Rectangle 15"/>
          <p:cNvSpPr/>
          <p:nvPr/>
        </p:nvSpPr>
        <p:spPr>
          <a:xfrm>
            <a:off x="4630702" y="3327822"/>
            <a:ext cx="3218232" cy="9143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7" name="Straight Arrow Connector 16"/>
          <p:cNvCxnSpPr/>
          <p:nvPr/>
        </p:nvCxnSpPr>
        <p:spPr>
          <a:xfrm>
            <a:off x="3411502" y="4343400"/>
            <a:ext cx="838200" cy="187139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11902" y="4419600"/>
            <a:ext cx="838198" cy="17951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896902" y="3327822"/>
            <a:ext cx="3200400" cy="2686836"/>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Tree>
    <p:extLst>
      <p:ext uri="{BB962C8B-B14F-4D97-AF65-F5344CB8AC3E}">
        <p14:creationId xmlns:p14="http://schemas.microsoft.com/office/powerpoint/2010/main" val="4087801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1000"/>
                                        <p:tgtEl>
                                          <p:spTgt spid="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762000"/>
            <a:ext cx="8991600" cy="5105400"/>
          </a:xfrm>
          <a:noFill/>
        </p:spPr>
        <p:txBody>
          <a:bodyPr/>
          <a:lstStyle/>
          <a:p>
            <a:pPr lvl="0" eaLnBrk="1" hangingPunct="1">
              <a:lnSpc>
                <a:spcPct val="80000"/>
              </a:lnSpc>
              <a:buNone/>
              <a:defRPr/>
            </a:pPr>
            <a:r>
              <a:rPr lang="en-US" sz="2800" b="1" i="1" u="sng" dirty="0" smtClean="0">
                <a:solidFill>
                  <a:srgbClr val="C00000"/>
                </a:solidFill>
              </a:rPr>
              <a:t>China:</a:t>
            </a:r>
          </a:p>
          <a:p>
            <a:pPr lvl="1" eaLnBrk="1" hangingPunct="1">
              <a:lnSpc>
                <a:spcPct val="200000"/>
              </a:lnSpc>
              <a:defRPr/>
            </a:pPr>
            <a:r>
              <a:rPr lang="en-US" sz="1800" b="1" i="1" dirty="0" smtClean="0">
                <a:solidFill>
                  <a:srgbClr val="0000FF"/>
                </a:solidFill>
              </a:rPr>
              <a:t>Tsinghua Univ.: </a:t>
            </a:r>
            <a:r>
              <a:rPr lang="en-US" sz="1800" b="1" dirty="0" smtClean="0">
                <a:solidFill>
                  <a:srgbClr val="000000"/>
                </a:solidFill>
              </a:rPr>
              <a:t>HAO Jiming, WANG Shuxiao, XING Jia, etc.</a:t>
            </a:r>
          </a:p>
          <a:p>
            <a:pPr lvl="1">
              <a:lnSpc>
                <a:spcPct val="130000"/>
              </a:lnSpc>
            </a:pPr>
            <a:r>
              <a:rPr lang="en-US" sz="1800" b="1" i="1" dirty="0" smtClean="0">
                <a:solidFill>
                  <a:srgbClr val="0000FF"/>
                </a:solidFill>
              </a:rPr>
              <a:t>South China Univ. of Technology: </a:t>
            </a:r>
            <a:r>
              <a:rPr lang="en-US" sz="1800" b="1" dirty="0" smtClean="0">
                <a:solidFill>
                  <a:srgbClr val="000000"/>
                </a:solidFill>
              </a:rPr>
              <a:t>YE </a:t>
            </a:r>
            <a:r>
              <a:rPr lang="en-US" sz="1800" b="1" dirty="0" err="1" smtClean="0">
                <a:solidFill>
                  <a:srgbClr val="000000"/>
                </a:solidFill>
              </a:rPr>
              <a:t>Daiqi</a:t>
            </a:r>
            <a:r>
              <a:rPr lang="en-US" sz="1800" b="1" dirty="0" smtClean="0">
                <a:solidFill>
                  <a:srgbClr val="000000"/>
                </a:solidFill>
              </a:rPr>
              <a:t>, ZHU Yun, XIE </a:t>
            </a:r>
            <a:r>
              <a:rPr lang="en-US" sz="1800" b="1" dirty="0" err="1" smtClean="0">
                <a:solidFill>
                  <a:srgbClr val="000000"/>
                </a:solidFill>
              </a:rPr>
              <a:t>Junping</a:t>
            </a:r>
            <a:r>
              <a:rPr lang="en-US" sz="1800" b="1" dirty="0" smtClean="0">
                <a:solidFill>
                  <a:srgbClr val="000000"/>
                </a:solidFill>
              </a:rPr>
              <a:t>, etc. </a:t>
            </a:r>
          </a:p>
          <a:p>
            <a:pPr lvl="1">
              <a:lnSpc>
                <a:spcPct val="130000"/>
              </a:lnSpc>
            </a:pPr>
            <a:r>
              <a:rPr lang="en-US" sz="1800" b="1" i="1" dirty="0" smtClean="0">
                <a:solidFill>
                  <a:srgbClr val="0000FF"/>
                </a:solidFill>
              </a:rPr>
              <a:t>Zhejiang Univ.: </a:t>
            </a:r>
            <a:r>
              <a:rPr lang="en-US" sz="1800" b="1" dirty="0" smtClean="0"/>
              <a:t>CEN </a:t>
            </a:r>
            <a:r>
              <a:rPr lang="en-US" sz="1800" b="1" dirty="0" err="1" smtClean="0"/>
              <a:t>Kefa</a:t>
            </a:r>
            <a:r>
              <a:rPr lang="en-US" sz="1800" b="1" dirty="0" smtClean="0"/>
              <a:t>, GAO Xiang</a:t>
            </a:r>
            <a:r>
              <a:rPr lang="en-US" sz="1800" b="1" dirty="0" smtClean="0">
                <a:solidFill>
                  <a:srgbClr val="000000"/>
                </a:solidFill>
              </a:rPr>
              <a:t>, LUO Kun, CHEN </a:t>
            </a:r>
            <a:r>
              <a:rPr lang="en-US" sz="1800" b="1" dirty="0" err="1" smtClean="0">
                <a:solidFill>
                  <a:srgbClr val="000000"/>
                </a:solidFill>
              </a:rPr>
              <a:t>Linghong</a:t>
            </a:r>
            <a:r>
              <a:rPr lang="en-US" sz="1800" b="1" dirty="0" smtClean="0">
                <a:solidFill>
                  <a:srgbClr val="000000"/>
                </a:solidFill>
              </a:rPr>
              <a:t>, etc.</a:t>
            </a:r>
          </a:p>
          <a:p>
            <a:pPr lvl="1" eaLnBrk="1" hangingPunct="1">
              <a:lnSpc>
                <a:spcPct val="130000"/>
              </a:lnSpc>
              <a:defRPr/>
            </a:pPr>
            <a:r>
              <a:rPr lang="en-US" sz="1800" b="1" i="1" dirty="0" smtClean="0">
                <a:solidFill>
                  <a:srgbClr val="0000FF"/>
                </a:solidFill>
              </a:rPr>
              <a:t>Chinese Academy of Environmental Sciences: </a:t>
            </a:r>
            <a:r>
              <a:rPr lang="en-US" sz="1800" b="1" dirty="0" smtClean="0"/>
              <a:t>CHAI Fahe, GAO Jian, etc.</a:t>
            </a:r>
          </a:p>
          <a:p>
            <a:pPr lvl="1" eaLnBrk="1" hangingPunct="1">
              <a:lnSpc>
                <a:spcPct val="130000"/>
              </a:lnSpc>
              <a:defRPr/>
            </a:pPr>
            <a:r>
              <a:rPr lang="en-US" sz="1800" b="1" i="1" dirty="0" smtClean="0">
                <a:solidFill>
                  <a:srgbClr val="0000FF"/>
                </a:solidFill>
              </a:rPr>
              <a:t>Chinese Academy of Environ. Planning</a:t>
            </a:r>
            <a:r>
              <a:rPr lang="en-US" sz="1800" b="1" i="1" dirty="0" smtClean="0">
                <a:solidFill>
                  <a:srgbClr val="000000"/>
                </a:solidFill>
              </a:rPr>
              <a:t>: </a:t>
            </a:r>
            <a:r>
              <a:rPr lang="en-US" sz="1800" b="1" dirty="0" smtClean="0">
                <a:solidFill>
                  <a:srgbClr val="000000"/>
                </a:solidFill>
              </a:rPr>
              <a:t>LEI Yu, XUE </a:t>
            </a:r>
            <a:r>
              <a:rPr lang="en-US" sz="1800" b="1" dirty="0" err="1" smtClean="0">
                <a:solidFill>
                  <a:srgbClr val="000000"/>
                </a:solidFill>
              </a:rPr>
              <a:t>Wenbo</a:t>
            </a:r>
            <a:r>
              <a:rPr lang="en-US" sz="1800" b="1" dirty="0" smtClean="0">
                <a:solidFill>
                  <a:srgbClr val="000000"/>
                </a:solidFill>
              </a:rPr>
              <a:t>, etc.</a:t>
            </a:r>
          </a:p>
          <a:p>
            <a:pPr lvl="1" eaLnBrk="1" hangingPunct="1">
              <a:lnSpc>
                <a:spcPct val="130000"/>
              </a:lnSpc>
              <a:defRPr/>
            </a:pPr>
            <a:r>
              <a:rPr lang="en-US" sz="1800" b="1" i="1" dirty="0">
                <a:solidFill>
                  <a:srgbClr val="0000FF"/>
                </a:solidFill>
              </a:rPr>
              <a:t>Shanghai </a:t>
            </a:r>
            <a:r>
              <a:rPr lang="en-US" sz="1800" b="1" i="1" dirty="0" smtClean="0">
                <a:solidFill>
                  <a:srgbClr val="0000FF"/>
                </a:solidFill>
              </a:rPr>
              <a:t>Academy of Sciences: </a:t>
            </a:r>
            <a:r>
              <a:rPr lang="en-US" sz="1800" b="1" dirty="0" smtClean="0">
                <a:solidFill>
                  <a:srgbClr val="000000"/>
                </a:solidFill>
              </a:rPr>
              <a:t>CHEN Changhong, Li </a:t>
            </a:r>
            <a:r>
              <a:rPr lang="en-US" sz="1800" b="1" dirty="0" err="1" smtClean="0">
                <a:solidFill>
                  <a:srgbClr val="000000"/>
                </a:solidFill>
              </a:rPr>
              <a:t>Li</a:t>
            </a:r>
            <a:r>
              <a:rPr lang="en-US" sz="1800" b="1" dirty="0" smtClean="0">
                <a:solidFill>
                  <a:srgbClr val="000000"/>
                </a:solidFill>
              </a:rPr>
              <a:t>, </a:t>
            </a:r>
            <a:r>
              <a:rPr lang="en-US" sz="1800" b="1" dirty="0">
                <a:solidFill>
                  <a:srgbClr val="000000"/>
                </a:solidFill>
              </a:rPr>
              <a:t>etc.</a:t>
            </a:r>
          </a:p>
          <a:p>
            <a:pPr lvl="1" eaLnBrk="1" hangingPunct="1">
              <a:lnSpc>
                <a:spcPct val="130000"/>
              </a:lnSpc>
              <a:defRPr/>
            </a:pPr>
            <a:r>
              <a:rPr lang="en-US" sz="1800" b="1" i="1" dirty="0" smtClean="0">
                <a:solidFill>
                  <a:srgbClr val="0000FF"/>
                </a:solidFill>
              </a:rPr>
              <a:t>Shanghai EMC: </a:t>
            </a:r>
            <a:r>
              <a:rPr lang="en-US" sz="1800" b="1" dirty="0" smtClean="0">
                <a:solidFill>
                  <a:srgbClr val="000000"/>
                </a:solidFill>
              </a:rPr>
              <a:t>FU Qingyan, WANG Qian, etc.</a:t>
            </a:r>
          </a:p>
          <a:p>
            <a:pPr lvl="1">
              <a:lnSpc>
                <a:spcPct val="130000"/>
              </a:lnSpc>
            </a:pPr>
            <a:r>
              <a:rPr lang="en-US" sz="1800" b="1" i="1" dirty="0" smtClean="0">
                <a:solidFill>
                  <a:srgbClr val="0000FF"/>
                </a:solidFill>
              </a:rPr>
              <a:t>Sponsors/Partners:</a:t>
            </a:r>
            <a:r>
              <a:rPr lang="en-US" sz="1800" b="1" dirty="0" smtClean="0">
                <a:solidFill>
                  <a:srgbClr val="0000FF"/>
                </a:solidFill>
              </a:rPr>
              <a:t> </a:t>
            </a:r>
            <a:r>
              <a:rPr lang="en-US" sz="1800" b="1" dirty="0" smtClean="0">
                <a:solidFill>
                  <a:srgbClr val="000000"/>
                </a:solidFill>
              </a:rPr>
              <a:t>Energy Foundation, Clean Air Alliance of China,   Clean Air Asia, etc.</a:t>
            </a:r>
            <a:endParaRPr lang="en-US" sz="2800" b="1" u="sng" dirty="0" smtClean="0">
              <a:solidFill>
                <a:srgbClr val="C00000"/>
              </a:solidFill>
            </a:endParaRPr>
          </a:p>
          <a:p>
            <a:pPr eaLnBrk="1" hangingPunct="1">
              <a:buFontTx/>
              <a:buNone/>
            </a:pPr>
            <a:r>
              <a:rPr lang="en-US" sz="2800" b="1" i="1" u="sng" dirty="0" smtClean="0">
                <a:solidFill>
                  <a:srgbClr val="C00000"/>
                </a:solidFill>
              </a:rPr>
              <a:t>USA:</a:t>
            </a:r>
          </a:p>
          <a:p>
            <a:pPr lvl="1" eaLnBrk="1" hangingPunct="1">
              <a:lnSpc>
                <a:spcPct val="150000"/>
              </a:lnSpc>
            </a:pPr>
            <a:r>
              <a:rPr lang="en-US" sz="1800" b="1" i="1" dirty="0" smtClean="0">
                <a:solidFill>
                  <a:srgbClr val="0000FF"/>
                </a:solidFill>
              </a:rPr>
              <a:t>EPA:</a:t>
            </a:r>
            <a:r>
              <a:rPr lang="en-US" sz="1800" b="1" i="1" dirty="0" smtClean="0"/>
              <a:t> </a:t>
            </a:r>
            <a:r>
              <a:rPr lang="en-US" sz="1800" b="1" u="sng" dirty="0" smtClean="0">
                <a:solidFill>
                  <a:srgbClr val="000000"/>
                </a:solidFill>
              </a:rPr>
              <a:t>Carey JANG</a:t>
            </a:r>
            <a:r>
              <a:rPr lang="en-US" sz="1800" b="1" dirty="0" smtClean="0">
                <a:solidFill>
                  <a:srgbClr val="000000"/>
                </a:solidFill>
              </a:rPr>
              <a:t>, Dale Evarts, Jeremy Schreifels, </a:t>
            </a:r>
            <a:r>
              <a:rPr lang="en-US" sz="1800" b="1" dirty="0">
                <a:solidFill>
                  <a:srgbClr val="000000"/>
                </a:solidFill>
              </a:rPr>
              <a:t>Scott Voorhees, etc</a:t>
            </a:r>
            <a:r>
              <a:rPr lang="en-US" sz="1800" b="1" dirty="0" smtClean="0">
                <a:solidFill>
                  <a:srgbClr val="000000"/>
                </a:solidFill>
              </a:rPr>
              <a:t>.</a:t>
            </a:r>
          </a:p>
          <a:p>
            <a:pPr lvl="1" eaLnBrk="1" hangingPunct="1">
              <a:lnSpc>
                <a:spcPct val="120000"/>
              </a:lnSpc>
            </a:pPr>
            <a:r>
              <a:rPr lang="en-US" sz="1800" b="1" i="1" dirty="0">
                <a:solidFill>
                  <a:srgbClr val="0000FF"/>
                </a:solidFill>
              </a:rPr>
              <a:t>Univ. of </a:t>
            </a:r>
            <a:r>
              <a:rPr lang="en-US" sz="1800" b="1" i="1" dirty="0" smtClean="0">
                <a:solidFill>
                  <a:srgbClr val="0000FF"/>
                </a:solidFill>
              </a:rPr>
              <a:t>North Carolina:</a:t>
            </a:r>
            <a:r>
              <a:rPr lang="en-US" sz="1800" b="1" i="1" dirty="0" smtClean="0"/>
              <a:t> </a:t>
            </a:r>
            <a:r>
              <a:rPr lang="en-US" sz="1800" b="1" dirty="0" smtClean="0">
                <a:solidFill>
                  <a:srgbClr val="000000"/>
                </a:solidFill>
              </a:rPr>
              <a:t>Zac Adelman, Limei RAN, Dongmei YANG, </a:t>
            </a:r>
            <a:r>
              <a:rPr lang="en-US" sz="1800" b="1" dirty="0">
                <a:solidFill>
                  <a:srgbClr val="000000"/>
                </a:solidFill>
              </a:rPr>
              <a:t>etc.</a:t>
            </a:r>
            <a:r>
              <a:rPr lang="en-US" sz="1800" b="1" dirty="0"/>
              <a:t> </a:t>
            </a:r>
          </a:p>
          <a:p>
            <a:pPr lvl="1" eaLnBrk="1" hangingPunct="1">
              <a:lnSpc>
                <a:spcPct val="120000"/>
              </a:lnSpc>
            </a:pPr>
            <a:r>
              <a:rPr lang="en-US" sz="1800" b="1" i="1" dirty="0" smtClean="0">
                <a:solidFill>
                  <a:srgbClr val="0000FF"/>
                </a:solidFill>
              </a:rPr>
              <a:t>Univ. of Tennessee:</a:t>
            </a:r>
            <a:r>
              <a:rPr lang="en-US" sz="1800" b="1" i="1" dirty="0" smtClean="0"/>
              <a:t> </a:t>
            </a:r>
            <a:r>
              <a:rPr lang="en-US" sz="1800" b="1" dirty="0" smtClean="0">
                <a:solidFill>
                  <a:srgbClr val="000000"/>
                </a:solidFill>
              </a:rPr>
              <a:t>Joshua FU, Xinyi DONG, Jian SUN, etc.</a:t>
            </a:r>
            <a:r>
              <a:rPr lang="en-US" sz="1800" b="1" dirty="0" smtClean="0"/>
              <a:t> </a:t>
            </a:r>
          </a:p>
          <a:p>
            <a:pPr lvl="1" eaLnBrk="1" hangingPunct="1">
              <a:lnSpc>
                <a:spcPct val="120000"/>
              </a:lnSpc>
              <a:buNone/>
            </a:pPr>
            <a:endParaRPr lang="en-US" sz="1800" b="1" dirty="0" smtClean="0"/>
          </a:p>
          <a:p>
            <a:pPr lvl="1" eaLnBrk="1" hangingPunct="1">
              <a:lnSpc>
                <a:spcPct val="120000"/>
              </a:lnSpc>
              <a:buNone/>
            </a:pPr>
            <a:endParaRPr lang="en-US" sz="1800" b="1" dirty="0" smtClean="0"/>
          </a:p>
        </p:txBody>
      </p:sp>
      <p:sp>
        <p:nvSpPr>
          <p:cNvPr id="62467" name="Rectangle 3"/>
          <p:cNvSpPr>
            <a:spLocks noGrp="1" noChangeArrowheads="1"/>
          </p:cNvSpPr>
          <p:nvPr>
            <p:ph type="title"/>
          </p:nvPr>
        </p:nvSpPr>
        <p:spPr>
          <a:xfrm>
            <a:off x="533400" y="0"/>
            <a:ext cx="7602538" cy="723900"/>
          </a:xfrm>
          <a:solidFill>
            <a:srgbClr val="CCFFFF"/>
          </a:solidFill>
        </p:spPr>
        <p:txBody>
          <a:bodyPr/>
          <a:lstStyle/>
          <a:p>
            <a:pPr algn="ctr" eaLnBrk="1" hangingPunct="1">
              <a:lnSpc>
                <a:spcPct val="90000"/>
              </a:lnSpc>
            </a:pPr>
            <a:r>
              <a:rPr lang="en-US" sz="3200" b="1" i="1" dirty="0" smtClean="0">
                <a:solidFill>
                  <a:srgbClr val="0000FF"/>
                </a:solidFill>
                <a:latin typeface="Arial" pitchFamily="34" charset="0"/>
                <a:cs typeface="Arial" pitchFamily="34" charset="0"/>
              </a:rPr>
              <a:t/>
            </a:r>
            <a:br>
              <a:rPr lang="en-US" sz="3200" b="1" i="1" dirty="0" smtClean="0">
                <a:solidFill>
                  <a:srgbClr val="0000FF"/>
                </a:solidFill>
                <a:latin typeface="Arial" pitchFamily="34" charset="0"/>
                <a:cs typeface="Arial" pitchFamily="34" charset="0"/>
              </a:rPr>
            </a:br>
            <a:r>
              <a:rPr lang="en-US" sz="3600" b="1" i="1" dirty="0" smtClean="0">
                <a:solidFill>
                  <a:srgbClr val="FF0000"/>
                </a:solidFill>
                <a:latin typeface="Arial" pitchFamily="34" charset="0"/>
                <a:cs typeface="Arial" pitchFamily="34" charset="0"/>
              </a:rPr>
              <a:t>“</a:t>
            </a:r>
            <a:r>
              <a:rPr lang="en-US" sz="3600" b="1" i="1" dirty="0" err="1" smtClean="0">
                <a:solidFill>
                  <a:srgbClr val="FF0000"/>
                </a:solidFill>
                <a:latin typeface="Arial" pitchFamily="34" charset="0"/>
                <a:cs typeface="Arial" pitchFamily="34" charset="0"/>
              </a:rPr>
              <a:t>ABaCAS</a:t>
            </a:r>
            <a:r>
              <a:rPr lang="en-US" sz="3600" b="1" i="1" dirty="0" smtClean="0">
                <a:solidFill>
                  <a:srgbClr val="FF0000"/>
                </a:solidFill>
                <a:latin typeface="Arial" pitchFamily="34" charset="0"/>
                <a:cs typeface="Arial" pitchFamily="34" charset="0"/>
              </a:rPr>
              <a:t>-China” Project Team</a:t>
            </a:r>
            <a:br>
              <a:rPr lang="en-US" sz="3600" b="1" i="1" dirty="0" smtClean="0">
                <a:solidFill>
                  <a:srgbClr val="FF0000"/>
                </a:solidFill>
                <a:latin typeface="Arial" pitchFamily="34" charset="0"/>
                <a:cs typeface="Arial" pitchFamily="34" charset="0"/>
              </a:rPr>
            </a:br>
            <a:endParaRPr lang="en-US" sz="3200" b="1" i="1" dirty="0" smtClean="0">
              <a:solidFill>
                <a:srgbClr val="FF0000"/>
              </a:solidFill>
              <a:latin typeface="Arial" pitchFamily="34" charset="0"/>
              <a:cs typeface="Arial" pitchFamily="34" charset="0"/>
            </a:endParaRPr>
          </a:p>
        </p:txBody>
      </p:sp>
      <p:grpSp>
        <p:nvGrpSpPr>
          <p:cNvPr id="2" name="Group 4"/>
          <p:cNvGrpSpPr>
            <a:grpSpLocks noChangeAspect="1"/>
          </p:cNvGrpSpPr>
          <p:nvPr/>
        </p:nvGrpSpPr>
        <p:grpSpPr bwMode="auto">
          <a:xfrm>
            <a:off x="8074618" y="38101"/>
            <a:ext cx="1069382" cy="685799"/>
            <a:chOff x="1248" y="2212"/>
            <a:chExt cx="1968" cy="1262"/>
          </a:xfrm>
        </p:grpSpPr>
        <p:pic>
          <p:nvPicPr>
            <p:cNvPr id="62469" name="Picture 5" descr="Chinese Flag"/>
            <p:cNvPicPr>
              <a:picLocks noChangeAspect="1" noChangeArrowheads="1"/>
            </p:cNvPicPr>
            <p:nvPr/>
          </p:nvPicPr>
          <p:blipFill>
            <a:blip r:embed="rId3" cstate="print"/>
            <a:srcRect/>
            <a:stretch>
              <a:fillRect/>
            </a:stretch>
          </p:blipFill>
          <p:spPr bwMode="auto">
            <a:xfrm>
              <a:off x="1248" y="2212"/>
              <a:ext cx="1248" cy="816"/>
            </a:xfrm>
            <a:prstGeom prst="rect">
              <a:avLst/>
            </a:prstGeom>
            <a:noFill/>
            <a:ln w="9525">
              <a:noFill/>
              <a:miter lim="800000"/>
              <a:headEnd/>
              <a:tailEnd/>
            </a:ln>
          </p:spPr>
        </p:pic>
        <p:pic>
          <p:nvPicPr>
            <p:cNvPr id="62470" name="Picture 6" descr="US Flag"/>
            <p:cNvPicPr>
              <a:picLocks noChangeAspect="1" noChangeArrowheads="1"/>
            </p:cNvPicPr>
            <p:nvPr/>
          </p:nvPicPr>
          <p:blipFill>
            <a:blip r:embed="rId4" cstate="print"/>
            <a:srcRect/>
            <a:stretch>
              <a:fillRect/>
            </a:stretch>
          </p:blipFill>
          <p:spPr bwMode="auto">
            <a:xfrm>
              <a:off x="1968" y="2640"/>
              <a:ext cx="1248" cy="834"/>
            </a:xfrm>
            <a:prstGeom prst="rect">
              <a:avLst/>
            </a:prstGeom>
            <a:noFill/>
            <a:ln w="9525">
              <a:noFill/>
              <a:miter lim="800000"/>
              <a:headEnd/>
              <a:tailEnd/>
            </a:ln>
          </p:spPr>
        </p:pic>
      </p:grpSp>
      <p:sp>
        <p:nvSpPr>
          <p:cNvPr id="7" name="Rectangle 2"/>
          <p:cNvSpPr txBox="1">
            <a:spLocks noChangeArrowheads="1"/>
          </p:cNvSpPr>
          <p:nvPr/>
        </p:nvSpPr>
        <p:spPr bwMode="auto">
          <a:xfrm>
            <a:off x="4191000" y="1066800"/>
            <a:ext cx="487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algn="l">
              <a:lnSpc>
                <a:spcPct val="130000"/>
              </a:lnSpc>
              <a:spcBef>
                <a:spcPct val="20000"/>
              </a:spcBef>
              <a:buSzPct val="75000"/>
              <a:buFontTx/>
              <a:buBlip>
                <a:blip r:embed="rId5"/>
              </a:buBlip>
              <a:defRPr/>
            </a:pPr>
            <a:endParaRPr lang="en-US" b="1" kern="0" dirty="0" smtClean="0">
              <a:solidFill>
                <a:srgbClr val="000000"/>
              </a:solidFill>
              <a:latin typeface="Arial"/>
            </a:endParaRPr>
          </a:p>
        </p:txBody>
      </p:sp>
    </p:spTree>
    <p:extLst>
      <p:ext uri="{BB962C8B-B14F-4D97-AF65-F5344CB8AC3E}">
        <p14:creationId xmlns:p14="http://schemas.microsoft.com/office/powerpoint/2010/main" val="287298955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ChangeArrowheads="1"/>
          </p:cNvSpPr>
          <p:nvPr/>
        </p:nvSpPr>
        <p:spPr bwMode="gray">
          <a:xfrm>
            <a:off x="1289050" y="1371600"/>
            <a:ext cx="3367088" cy="766763"/>
          </a:xfrm>
          <a:prstGeom prst="rect">
            <a:avLst/>
          </a:prstGeom>
          <a:solidFill>
            <a:srgbClr val="CCECFF">
              <a:alpha val="50195"/>
            </a:srgbClr>
          </a:solidFill>
          <a:ln w="12700" algn="ctr">
            <a:noFill/>
            <a:miter lim="800000"/>
            <a:headEnd/>
            <a:tailEnd/>
          </a:ln>
        </p:spPr>
        <p:txBody>
          <a:bodyPr wrap="none" anchor="ctr"/>
          <a:lstStyle/>
          <a:p>
            <a:pPr algn="l"/>
            <a:endParaRPr lang="en-US" sz="2000">
              <a:solidFill>
                <a:srgbClr val="080808"/>
              </a:solidFill>
            </a:endParaRPr>
          </a:p>
        </p:txBody>
      </p:sp>
      <p:sp>
        <p:nvSpPr>
          <p:cNvPr id="103427" name="Rectangle 4"/>
          <p:cNvSpPr>
            <a:spLocks noChangeArrowheads="1"/>
          </p:cNvSpPr>
          <p:nvPr/>
        </p:nvSpPr>
        <p:spPr bwMode="gray">
          <a:xfrm>
            <a:off x="1289050" y="3048000"/>
            <a:ext cx="3367088" cy="766763"/>
          </a:xfrm>
          <a:prstGeom prst="rect">
            <a:avLst/>
          </a:prstGeom>
          <a:solidFill>
            <a:srgbClr val="CCECFF">
              <a:alpha val="50195"/>
            </a:srgbClr>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28" name="Rectangle 5"/>
          <p:cNvSpPr>
            <a:spLocks noChangeArrowheads="1"/>
          </p:cNvSpPr>
          <p:nvPr/>
        </p:nvSpPr>
        <p:spPr bwMode="gray">
          <a:xfrm>
            <a:off x="1289050" y="4795838"/>
            <a:ext cx="3367088" cy="766762"/>
          </a:xfrm>
          <a:prstGeom prst="rect">
            <a:avLst/>
          </a:prstGeom>
          <a:solidFill>
            <a:srgbClr val="CCECFF">
              <a:alpha val="50195"/>
            </a:srgbClr>
          </a:solidFill>
          <a:ln w="12700" algn="ctr">
            <a:noFill/>
            <a:prstDash val="dash"/>
            <a:miter lim="800000"/>
            <a:headEnd/>
            <a:tailEnd/>
          </a:ln>
        </p:spPr>
        <p:txBody>
          <a:bodyPr wrap="none" anchor="ctr"/>
          <a:lstStyle/>
          <a:p>
            <a:pPr algn="l"/>
            <a:endParaRPr lang="en-US" sz="2000">
              <a:solidFill>
                <a:srgbClr val="080808"/>
              </a:solidFill>
            </a:endParaRPr>
          </a:p>
        </p:txBody>
      </p:sp>
      <p:grpSp>
        <p:nvGrpSpPr>
          <p:cNvPr id="2" name="Group 35"/>
          <p:cNvGrpSpPr>
            <a:grpSpLocks/>
          </p:cNvGrpSpPr>
          <p:nvPr/>
        </p:nvGrpSpPr>
        <p:grpSpPr bwMode="auto">
          <a:xfrm rot="10082854">
            <a:off x="4716463" y="4787900"/>
            <a:ext cx="1508125" cy="393700"/>
            <a:chOff x="2598" y="1026"/>
            <a:chExt cx="957" cy="242"/>
          </a:xfrm>
        </p:grpSpPr>
        <p:grpSp>
          <p:nvGrpSpPr>
            <p:cNvPr id="3" name="Group 36"/>
            <p:cNvGrpSpPr>
              <a:grpSpLocks/>
            </p:cNvGrpSpPr>
            <p:nvPr/>
          </p:nvGrpSpPr>
          <p:grpSpPr bwMode="auto">
            <a:xfrm rot="-9970459" flipH="1" flipV="1">
              <a:off x="2598" y="1026"/>
              <a:ext cx="957" cy="242"/>
              <a:chOff x="2532" y="1051"/>
              <a:chExt cx="893" cy="246"/>
            </a:xfrm>
          </p:grpSpPr>
          <p:grpSp>
            <p:nvGrpSpPr>
              <p:cNvPr id="4" name="Group 37"/>
              <p:cNvGrpSpPr>
                <a:grpSpLocks/>
              </p:cNvGrpSpPr>
              <p:nvPr/>
            </p:nvGrpSpPr>
            <p:grpSpPr bwMode="auto">
              <a:xfrm>
                <a:off x="2532" y="1051"/>
                <a:ext cx="743" cy="185"/>
                <a:chOff x="1565" y="2568"/>
                <a:chExt cx="1118" cy="279"/>
              </a:xfrm>
            </p:grpSpPr>
            <p:sp>
              <p:nvSpPr>
                <p:cNvPr id="103612" name="AutoShape 3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3" name="AutoShape 3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4" name="AutoShape 4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5" name="AutoShape 4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5" name="Group 42"/>
              <p:cNvGrpSpPr>
                <a:grpSpLocks/>
              </p:cNvGrpSpPr>
              <p:nvPr/>
            </p:nvGrpSpPr>
            <p:grpSpPr bwMode="auto">
              <a:xfrm rot="1353540">
                <a:off x="2682" y="1111"/>
                <a:ext cx="743" cy="186"/>
                <a:chOff x="1565" y="2568"/>
                <a:chExt cx="1118" cy="279"/>
              </a:xfrm>
            </p:grpSpPr>
            <p:sp>
              <p:nvSpPr>
                <p:cNvPr id="103608" name="AutoShape 4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9" name="AutoShape 4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0" name="AutoShape 4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11" name="AutoShape 46"/>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6" name="Group 47"/>
            <p:cNvGrpSpPr>
              <a:grpSpLocks/>
            </p:cNvGrpSpPr>
            <p:nvPr/>
          </p:nvGrpSpPr>
          <p:grpSpPr bwMode="auto">
            <a:xfrm rot="-9970459" flipH="1" flipV="1">
              <a:off x="2688" y="1056"/>
              <a:ext cx="784" cy="198"/>
              <a:chOff x="2532" y="1051"/>
              <a:chExt cx="893" cy="246"/>
            </a:xfrm>
          </p:grpSpPr>
          <p:grpSp>
            <p:nvGrpSpPr>
              <p:cNvPr id="7" name="Group 48"/>
              <p:cNvGrpSpPr>
                <a:grpSpLocks/>
              </p:cNvGrpSpPr>
              <p:nvPr/>
            </p:nvGrpSpPr>
            <p:grpSpPr bwMode="auto">
              <a:xfrm>
                <a:off x="2532" y="1051"/>
                <a:ext cx="743" cy="185"/>
                <a:chOff x="1565" y="2568"/>
                <a:chExt cx="1118" cy="279"/>
              </a:xfrm>
            </p:grpSpPr>
            <p:sp>
              <p:nvSpPr>
                <p:cNvPr id="103602" name="AutoShape 4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3" name="AutoShape 5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4" name="AutoShape 5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5" name="AutoShape 5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8" name="Group 53"/>
              <p:cNvGrpSpPr>
                <a:grpSpLocks/>
              </p:cNvGrpSpPr>
              <p:nvPr/>
            </p:nvGrpSpPr>
            <p:grpSpPr bwMode="auto">
              <a:xfrm rot="1353540">
                <a:off x="2682" y="1111"/>
                <a:ext cx="743" cy="186"/>
                <a:chOff x="1565" y="2568"/>
                <a:chExt cx="1118" cy="279"/>
              </a:xfrm>
            </p:grpSpPr>
            <p:sp>
              <p:nvSpPr>
                <p:cNvPr id="103598" name="AutoShape 5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9" name="AutoShape 5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0" name="AutoShape 5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601" name="AutoShape 5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9" name="Group 104"/>
          <p:cNvGrpSpPr>
            <a:grpSpLocks/>
          </p:cNvGrpSpPr>
          <p:nvPr/>
        </p:nvGrpSpPr>
        <p:grpSpPr bwMode="auto">
          <a:xfrm rot="344040">
            <a:off x="7653338" y="3919538"/>
            <a:ext cx="1508125" cy="393700"/>
            <a:chOff x="2598" y="1026"/>
            <a:chExt cx="957" cy="242"/>
          </a:xfrm>
        </p:grpSpPr>
        <p:grpSp>
          <p:nvGrpSpPr>
            <p:cNvPr id="10" name="Group 105"/>
            <p:cNvGrpSpPr>
              <a:grpSpLocks/>
            </p:cNvGrpSpPr>
            <p:nvPr/>
          </p:nvGrpSpPr>
          <p:grpSpPr bwMode="auto">
            <a:xfrm rot="-9970459" flipH="1" flipV="1">
              <a:off x="2598" y="1026"/>
              <a:ext cx="957" cy="242"/>
              <a:chOff x="2532" y="1051"/>
              <a:chExt cx="893" cy="246"/>
            </a:xfrm>
          </p:grpSpPr>
          <p:grpSp>
            <p:nvGrpSpPr>
              <p:cNvPr id="11" name="Group 106"/>
              <p:cNvGrpSpPr>
                <a:grpSpLocks/>
              </p:cNvGrpSpPr>
              <p:nvPr/>
            </p:nvGrpSpPr>
            <p:grpSpPr bwMode="auto">
              <a:xfrm>
                <a:off x="2532" y="1051"/>
                <a:ext cx="743" cy="185"/>
                <a:chOff x="1565" y="2568"/>
                <a:chExt cx="1118" cy="279"/>
              </a:xfrm>
            </p:grpSpPr>
            <p:sp>
              <p:nvSpPr>
                <p:cNvPr id="103590" name="AutoShape 10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1" name="AutoShape 10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2" name="AutoShape 10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93" name="AutoShape 11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2" name="Group 111"/>
              <p:cNvGrpSpPr>
                <a:grpSpLocks/>
              </p:cNvGrpSpPr>
              <p:nvPr/>
            </p:nvGrpSpPr>
            <p:grpSpPr bwMode="auto">
              <a:xfrm rot="1353540">
                <a:off x="2682" y="1111"/>
                <a:ext cx="743" cy="186"/>
                <a:chOff x="1565" y="2568"/>
                <a:chExt cx="1118" cy="279"/>
              </a:xfrm>
            </p:grpSpPr>
            <p:sp>
              <p:nvSpPr>
                <p:cNvPr id="103586" name="AutoShape 11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7" name="AutoShape 11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8" name="AutoShape 11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9" name="AutoShape 11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13" name="Group 116"/>
            <p:cNvGrpSpPr>
              <a:grpSpLocks/>
            </p:cNvGrpSpPr>
            <p:nvPr/>
          </p:nvGrpSpPr>
          <p:grpSpPr bwMode="auto">
            <a:xfrm rot="-9970459" flipH="1" flipV="1">
              <a:off x="2688" y="1056"/>
              <a:ext cx="784" cy="198"/>
              <a:chOff x="2532" y="1051"/>
              <a:chExt cx="893" cy="246"/>
            </a:xfrm>
          </p:grpSpPr>
          <p:grpSp>
            <p:nvGrpSpPr>
              <p:cNvPr id="14" name="Group 117"/>
              <p:cNvGrpSpPr>
                <a:grpSpLocks/>
              </p:cNvGrpSpPr>
              <p:nvPr/>
            </p:nvGrpSpPr>
            <p:grpSpPr bwMode="auto">
              <a:xfrm>
                <a:off x="2532" y="1051"/>
                <a:ext cx="743" cy="185"/>
                <a:chOff x="1565" y="2568"/>
                <a:chExt cx="1118" cy="279"/>
              </a:xfrm>
            </p:grpSpPr>
            <p:sp>
              <p:nvSpPr>
                <p:cNvPr id="103580" name="AutoShape 118"/>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1" name="AutoShape 119"/>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2" name="AutoShape 120"/>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83" name="AutoShape 121"/>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5" name="Group 122"/>
              <p:cNvGrpSpPr>
                <a:grpSpLocks/>
              </p:cNvGrpSpPr>
              <p:nvPr/>
            </p:nvGrpSpPr>
            <p:grpSpPr bwMode="auto">
              <a:xfrm rot="1353540">
                <a:off x="2682" y="1111"/>
                <a:ext cx="743" cy="186"/>
                <a:chOff x="1565" y="2568"/>
                <a:chExt cx="1118" cy="279"/>
              </a:xfrm>
            </p:grpSpPr>
            <p:sp>
              <p:nvSpPr>
                <p:cNvPr id="103576" name="AutoShape 123"/>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7" name="AutoShape 124"/>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8" name="AutoShape 125"/>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9" name="AutoShape 126"/>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sp>
        <p:nvSpPr>
          <p:cNvPr id="103431" name="Rectangle 174"/>
          <p:cNvSpPr>
            <a:spLocks noChangeArrowheads="1"/>
          </p:cNvSpPr>
          <p:nvPr/>
        </p:nvSpPr>
        <p:spPr bwMode="ltGray">
          <a:xfrm>
            <a:off x="352425" y="1371600"/>
            <a:ext cx="1169988" cy="766763"/>
          </a:xfrm>
          <a:prstGeom prst="rect">
            <a:avLst/>
          </a:prstGeom>
          <a:solidFill>
            <a:schemeClr val="accent2"/>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2" name="Rectangle 175"/>
          <p:cNvSpPr>
            <a:spLocks noChangeArrowheads="1"/>
          </p:cNvSpPr>
          <p:nvPr/>
        </p:nvSpPr>
        <p:spPr bwMode="gray">
          <a:xfrm>
            <a:off x="352425" y="3048000"/>
            <a:ext cx="1169988" cy="766763"/>
          </a:xfrm>
          <a:prstGeom prst="rect">
            <a:avLst/>
          </a:prstGeom>
          <a:solidFill>
            <a:schemeClr val="hlink"/>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3" name="Rectangle 176"/>
          <p:cNvSpPr>
            <a:spLocks noChangeArrowheads="1"/>
          </p:cNvSpPr>
          <p:nvPr/>
        </p:nvSpPr>
        <p:spPr bwMode="gray">
          <a:xfrm>
            <a:off x="352425" y="4795838"/>
            <a:ext cx="1169988" cy="766762"/>
          </a:xfrm>
          <a:prstGeom prst="rect">
            <a:avLst/>
          </a:prstGeom>
          <a:solidFill>
            <a:schemeClr val="folHlink"/>
          </a:solidFill>
          <a:ln w="12700" algn="ctr">
            <a:noFill/>
            <a:prstDash val="dash"/>
            <a:miter lim="800000"/>
            <a:headEnd/>
            <a:tailEnd/>
          </a:ln>
        </p:spPr>
        <p:txBody>
          <a:bodyPr wrap="none" anchor="ctr"/>
          <a:lstStyle/>
          <a:p>
            <a:pPr algn="l"/>
            <a:endParaRPr lang="en-US" sz="2000">
              <a:solidFill>
                <a:srgbClr val="080808"/>
              </a:solidFill>
            </a:endParaRPr>
          </a:p>
        </p:txBody>
      </p:sp>
      <p:sp>
        <p:nvSpPr>
          <p:cNvPr id="103434" name="Rectangle 177"/>
          <p:cNvSpPr>
            <a:spLocks noChangeArrowheads="1"/>
          </p:cNvSpPr>
          <p:nvPr/>
        </p:nvSpPr>
        <p:spPr bwMode="white">
          <a:xfrm>
            <a:off x="266700" y="1403350"/>
            <a:ext cx="1323975" cy="708025"/>
          </a:xfrm>
          <a:prstGeom prst="rect">
            <a:avLst/>
          </a:prstGeom>
          <a:noFill/>
          <a:ln w="9525" algn="ctr">
            <a:noFill/>
            <a:miter lim="800000"/>
            <a:headEnd/>
            <a:tailEnd/>
          </a:ln>
        </p:spPr>
        <p:txBody>
          <a:bodyPr wrap="none">
            <a:spAutoFit/>
          </a:bodyPr>
          <a:lstStyle/>
          <a:p>
            <a:r>
              <a:rPr lang="en-US" sz="2000" b="1" dirty="0">
                <a:solidFill>
                  <a:srgbClr val="FFFFFF"/>
                </a:solidFill>
              </a:rPr>
              <a:t>Emission</a:t>
            </a:r>
          </a:p>
          <a:p>
            <a:r>
              <a:rPr lang="en-US" sz="2000" b="1" dirty="0">
                <a:solidFill>
                  <a:srgbClr val="FFFFFF"/>
                </a:solidFill>
              </a:rPr>
              <a:t>Control</a:t>
            </a:r>
          </a:p>
        </p:txBody>
      </p:sp>
      <p:sp>
        <p:nvSpPr>
          <p:cNvPr id="103435" name="Rectangle 178"/>
          <p:cNvSpPr>
            <a:spLocks noChangeArrowheads="1"/>
          </p:cNvSpPr>
          <p:nvPr/>
        </p:nvSpPr>
        <p:spPr bwMode="white">
          <a:xfrm>
            <a:off x="394003" y="3108325"/>
            <a:ext cx="1053494" cy="707886"/>
          </a:xfrm>
          <a:prstGeom prst="rect">
            <a:avLst/>
          </a:prstGeom>
          <a:noFill/>
          <a:ln w="9525" algn="ctr">
            <a:noFill/>
            <a:miter lim="800000"/>
            <a:headEnd/>
            <a:tailEnd/>
          </a:ln>
        </p:spPr>
        <p:txBody>
          <a:bodyPr wrap="none">
            <a:spAutoFit/>
          </a:bodyPr>
          <a:lstStyle/>
          <a:p>
            <a:r>
              <a:rPr lang="en-US" sz="2000" b="1" dirty="0">
                <a:solidFill>
                  <a:srgbClr val="FFFFFF"/>
                </a:solidFill>
              </a:rPr>
              <a:t>AQ</a:t>
            </a:r>
          </a:p>
          <a:p>
            <a:r>
              <a:rPr lang="en-US" sz="2000" b="1" dirty="0" smtClean="0">
                <a:solidFill>
                  <a:srgbClr val="FFFFFF"/>
                </a:solidFill>
              </a:rPr>
              <a:t>Benefit</a:t>
            </a:r>
            <a:endParaRPr lang="en-US" sz="2000" b="1" dirty="0">
              <a:solidFill>
                <a:srgbClr val="FFFFFF"/>
              </a:solidFill>
            </a:endParaRPr>
          </a:p>
        </p:txBody>
      </p:sp>
      <p:sp>
        <p:nvSpPr>
          <p:cNvPr id="103436" name="Rectangle 179"/>
          <p:cNvSpPr>
            <a:spLocks noChangeArrowheads="1"/>
          </p:cNvSpPr>
          <p:nvPr/>
        </p:nvSpPr>
        <p:spPr bwMode="white">
          <a:xfrm>
            <a:off x="409575" y="4824413"/>
            <a:ext cx="1054100" cy="708025"/>
          </a:xfrm>
          <a:prstGeom prst="rect">
            <a:avLst/>
          </a:prstGeom>
          <a:noFill/>
          <a:ln w="9525" algn="ctr">
            <a:noFill/>
            <a:miter lim="800000"/>
            <a:headEnd/>
            <a:tailEnd/>
          </a:ln>
        </p:spPr>
        <p:txBody>
          <a:bodyPr wrap="none">
            <a:spAutoFit/>
          </a:bodyPr>
          <a:lstStyle/>
          <a:p>
            <a:r>
              <a:rPr lang="en-US" sz="2000" b="1">
                <a:solidFill>
                  <a:srgbClr val="FFFFFF"/>
                </a:solidFill>
              </a:rPr>
              <a:t>Health </a:t>
            </a:r>
          </a:p>
          <a:p>
            <a:r>
              <a:rPr lang="en-US" sz="2000" b="1">
                <a:solidFill>
                  <a:srgbClr val="FFFFFF"/>
                </a:solidFill>
              </a:rPr>
              <a:t>Benefit</a:t>
            </a:r>
          </a:p>
        </p:txBody>
      </p:sp>
      <p:sp>
        <p:nvSpPr>
          <p:cNvPr id="103437" name="Rectangle 180"/>
          <p:cNvSpPr>
            <a:spLocks noChangeArrowheads="1"/>
          </p:cNvSpPr>
          <p:nvPr/>
        </p:nvSpPr>
        <p:spPr bwMode="auto">
          <a:xfrm>
            <a:off x="1601788" y="1489075"/>
            <a:ext cx="3351212" cy="584200"/>
          </a:xfrm>
          <a:prstGeom prst="rect">
            <a:avLst/>
          </a:prstGeom>
          <a:noFill/>
          <a:ln w="9525" algn="ctr">
            <a:noFill/>
            <a:miter lim="800000"/>
            <a:headEnd/>
            <a:tailEnd/>
          </a:ln>
        </p:spPr>
        <p:txBody>
          <a:bodyPr>
            <a:spAutoFit/>
          </a:bodyPr>
          <a:lstStyle/>
          <a:p>
            <a:pPr algn="l"/>
            <a:r>
              <a:rPr lang="en-US" sz="1600" b="1" dirty="0">
                <a:solidFill>
                  <a:srgbClr val="080808"/>
                </a:solidFill>
              </a:rPr>
              <a:t>Identify and compare </a:t>
            </a:r>
            <a:r>
              <a:rPr lang="en-US" sz="1600" b="1" dirty="0" smtClean="0">
                <a:solidFill>
                  <a:srgbClr val="080808"/>
                </a:solidFill>
              </a:rPr>
              <a:t>cost </a:t>
            </a:r>
            <a:r>
              <a:rPr lang="en-US" sz="1600" b="1" dirty="0">
                <a:solidFill>
                  <a:srgbClr val="080808"/>
                </a:solidFill>
              </a:rPr>
              <a:t>of alternative control strategies</a:t>
            </a:r>
          </a:p>
        </p:txBody>
      </p:sp>
      <p:sp>
        <p:nvSpPr>
          <p:cNvPr id="103438" name="Rectangle 181"/>
          <p:cNvSpPr>
            <a:spLocks noChangeArrowheads="1"/>
          </p:cNvSpPr>
          <p:nvPr/>
        </p:nvSpPr>
        <p:spPr bwMode="auto">
          <a:xfrm>
            <a:off x="1601788" y="3160713"/>
            <a:ext cx="3351212" cy="584775"/>
          </a:xfrm>
          <a:prstGeom prst="rect">
            <a:avLst/>
          </a:prstGeom>
          <a:noFill/>
          <a:ln w="9525" algn="ctr">
            <a:noFill/>
            <a:miter lim="800000"/>
            <a:headEnd/>
            <a:tailEnd/>
          </a:ln>
        </p:spPr>
        <p:txBody>
          <a:bodyPr>
            <a:spAutoFit/>
          </a:bodyPr>
          <a:lstStyle/>
          <a:p>
            <a:pPr algn="l"/>
            <a:r>
              <a:rPr lang="en-US" sz="1600" b="1" dirty="0">
                <a:solidFill>
                  <a:srgbClr val="080808"/>
                </a:solidFill>
              </a:rPr>
              <a:t>Assess air quality </a:t>
            </a:r>
            <a:r>
              <a:rPr lang="en-US" sz="1600" b="1" dirty="0" smtClean="0">
                <a:solidFill>
                  <a:srgbClr val="080808"/>
                </a:solidFill>
              </a:rPr>
              <a:t>benefit and attainment of emissions control</a:t>
            </a:r>
            <a:endParaRPr lang="en-US" sz="1600" b="1" dirty="0">
              <a:solidFill>
                <a:srgbClr val="080808"/>
              </a:solidFill>
            </a:endParaRPr>
          </a:p>
        </p:txBody>
      </p:sp>
      <p:grpSp>
        <p:nvGrpSpPr>
          <p:cNvPr id="16" name="Group 190"/>
          <p:cNvGrpSpPr>
            <a:grpSpLocks/>
          </p:cNvGrpSpPr>
          <p:nvPr/>
        </p:nvGrpSpPr>
        <p:grpSpPr bwMode="auto">
          <a:xfrm>
            <a:off x="4711700" y="1674813"/>
            <a:ext cx="4189413" cy="4067175"/>
            <a:chOff x="4711700" y="1674813"/>
            <a:chExt cx="4189413" cy="4067175"/>
          </a:xfrm>
        </p:grpSpPr>
        <p:sp>
          <p:nvSpPr>
            <p:cNvPr id="103447"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247" name="Oval 7"/>
            <p:cNvSpPr>
              <a:spLocks noChangeArrowheads="1"/>
            </p:cNvSpPr>
            <p:nvPr/>
          </p:nvSpPr>
          <p:spPr bwMode="ltGray">
            <a:xfrm>
              <a:off x="5943600" y="1674813"/>
              <a:ext cx="1660525" cy="1712912"/>
            </a:xfrm>
            <a:prstGeom prst="ellipse">
              <a:avLst/>
            </a:prstGeom>
            <a:gradFill rotWithShape="0">
              <a:gsLst>
                <a:gs pos="0">
                  <a:schemeClr val="accent2">
                    <a:gamma/>
                    <a:shade val="66275"/>
                    <a:invGamma/>
                  </a:schemeClr>
                </a:gs>
                <a:gs pos="50000">
                  <a:schemeClr val="accent2"/>
                </a:gs>
                <a:gs pos="100000">
                  <a:schemeClr val="accent2">
                    <a:gamma/>
                    <a:shade val="66275"/>
                    <a:invGamma/>
                  </a:schemeClr>
                </a:gs>
              </a:gsLst>
              <a:lin ang="27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sp>
          <p:nvSpPr>
            <p:cNvPr id="10248" name="Oval 8"/>
            <p:cNvSpPr>
              <a:spLocks noChangeArrowheads="1"/>
            </p:cNvSpPr>
            <p:nvPr/>
          </p:nvSpPr>
          <p:spPr bwMode="gray">
            <a:xfrm>
              <a:off x="4800600" y="3505200"/>
              <a:ext cx="1662113" cy="1714500"/>
            </a:xfrm>
            <a:prstGeom prst="ellipse">
              <a:avLst/>
            </a:prstGeom>
            <a:gradFill rotWithShape="0">
              <a:gsLst>
                <a:gs pos="0">
                  <a:schemeClr val="folHlink">
                    <a:gamma/>
                    <a:shade val="36078"/>
                    <a:invGamma/>
                  </a:schemeClr>
                </a:gs>
                <a:gs pos="50000">
                  <a:schemeClr val="folHlink"/>
                </a:gs>
                <a:gs pos="100000">
                  <a:schemeClr val="folHlink">
                    <a:gamma/>
                    <a:shade val="36078"/>
                    <a:invGamma/>
                  </a:schemeClr>
                </a:gs>
              </a:gsLst>
              <a:lin ang="27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sp>
          <p:nvSpPr>
            <p:cNvPr id="103450"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3451"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p:spPr>
          <p:txBody>
            <a:bodyPr wrap="none" anchor="ctr"/>
            <a:lstStyle/>
            <a:p>
              <a:pPr algn="l"/>
              <a:endParaRPr lang="en-US" sz="2000">
                <a:solidFill>
                  <a:srgbClr val="080808"/>
                </a:solidFill>
              </a:endParaRPr>
            </a:p>
          </p:txBody>
        </p:sp>
        <p:sp>
          <p:nvSpPr>
            <p:cNvPr id="10251" name="Oval 11"/>
            <p:cNvSpPr>
              <a:spLocks noChangeArrowheads="1"/>
            </p:cNvSpPr>
            <p:nvPr/>
          </p:nvSpPr>
          <p:spPr bwMode="gray">
            <a:xfrm>
              <a:off x="7239000" y="3505200"/>
              <a:ext cx="1662113" cy="1712913"/>
            </a:xfrm>
            <a:prstGeom prst="ellipse">
              <a:avLst/>
            </a:prstGeom>
            <a:gradFill rotWithShape="1">
              <a:gsLst>
                <a:gs pos="0">
                  <a:schemeClr val="hlink"/>
                </a:gs>
                <a:gs pos="100000">
                  <a:schemeClr val="hlink">
                    <a:gamma/>
                    <a:shade val="81961"/>
                    <a:invGamma/>
                  </a:schemeClr>
                </a:gs>
              </a:gsLst>
              <a:lin ang="5400000" scaled="1"/>
            </a:gradFill>
            <a:ln w="57150">
              <a:solidFill>
                <a:srgbClr val="EAEAEA"/>
              </a:solidFill>
              <a:round/>
              <a:headEnd/>
              <a:tailEnd/>
            </a:ln>
            <a:effectLst/>
          </p:spPr>
          <p:txBody>
            <a:bodyPr wrap="none" anchor="ctr"/>
            <a:lstStyle/>
            <a:p>
              <a:pPr algn="l">
                <a:defRPr/>
              </a:pPr>
              <a:endParaRPr lang="en-US" sz="2000">
                <a:solidFill>
                  <a:srgbClr val="080808"/>
                </a:solidFill>
                <a:latin typeface="Arial" pitchFamily="34" charset="0"/>
              </a:endParaRPr>
            </a:p>
          </p:txBody>
        </p:sp>
        <p:grpSp>
          <p:nvGrpSpPr>
            <p:cNvPr id="17" name="Group 12"/>
            <p:cNvGrpSpPr>
              <a:grpSpLocks/>
            </p:cNvGrpSpPr>
            <p:nvPr/>
          </p:nvGrpSpPr>
          <p:grpSpPr bwMode="auto">
            <a:xfrm rot="10082854">
              <a:off x="5811838" y="2967038"/>
              <a:ext cx="1506537" cy="393700"/>
              <a:chOff x="2598" y="1026"/>
              <a:chExt cx="957" cy="242"/>
            </a:xfrm>
          </p:grpSpPr>
          <p:grpSp>
            <p:nvGrpSpPr>
              <p:cNvPr id="18" name="Group 13"/>
              <p:cNvGrpSpPr>
                <a:grpSpLocks/>
              </p:cNvGrpSpPr>
              <p:nvPr/>
            </p:nvGrpSpPr>
            <p:grpSpPr bwMode="auto">
              <a:xfrm rot="-9970459" flipH="1" flipV="1">
                <a:off x="2598" y="1026"/>
                <a:ext cx="957" cy="242"/>
                <a:chOff x="2532" y="1051"/>
                <a:chExt cx="893" cy="246"/>
              </a:xfrm>
            </p:grpSpPr>
            <p:grpSp>
              <p:nvGrpSpPr>
                <p:cNvPr id="19" name="Group 14"/>
                <p:cNvGrpSpPr>
                  <a:grpSpLocks/>
                </p:cNvGrpSpPr>
                <p:nvPr/>
              </p:nvGrpSpPr>
              <p:grpSpPr bwMode="auto">
                <a:xfrm>
                  <a:off x="2532" y="1051"/>
                  <a:ext cx="743" cy="185"/>
                  <a:chOff x="1565" y="2568"/>
                  <a:chExt cx="1118" cy="279"/>
                </a:xfrm>
              </p:grpSpPr>
              <p:sp>
                <p:nvSpPr>
                  <p:cNvPr id="103568"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9"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0"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71"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 name="Group 19"/>
                <p:cNvGrpSpPr>
                  <a:grpSpLocks/>
                </p:cNvGrpSpPr>
                <p:nvPr/>
              </p:nvGrpSpPr>
              <p:grpSpPr bwMode="auto">
                <a:xfrm rot="1353540">
                  <a:off x="2682" y="1111"/>
                  <a:ext cx="743" cy="186"/>
                  <a:chOff x="1565" y="2568"/>
                  <a:chExt cx="1118" cy="279"/>
                </a:xfrm>
              </p:grpSpPr>
              <p:sp>
                <p:nvSpPr>
                  <p:cNvPr id="103564"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5"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6"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7"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1" name="Group 24"/>
              <p:cNvGrpSpPr>
                <a:grpSpLocks/>
              </p:cNvGrpSpPr>
              <p:nvPr/>
            </p:nvGrpSpPr>
            <p:grpSpPr bwMode="auto">
              <a:xfrm rot="-9970459" flipH="1" flipV="1">
                <a:off x="2688" y="1056"/>
                <a:ext cx="784" cy="198"/>
                <a:chOff x="2532" y="1051"/>
                <a:chExt cx="893" cy="246"/>
              </a:xfrm>
            </p:grpSpPr>
            <p:grpSp>
              <p:nvGrpSpPr>
                <p:cNvPr id="22" name="Group 25"/>
                <p:cNvGrpSpPr>
                  <a:grpSpLocks/>
                </p:cNvGrpSpPr>
                <p:nvPr/>
              </p:nvGrpSpPr>
              <p:grpSpPr bwMode="auto">
                <a:xfrm>
                  <a:off x="2532" y="1051"/>
                  <a:ext cx="743" cy="185"/>
                  <a:chOff x="1565" y="2568"/>
                  <a:chExt cx="1118" cy="279"/>
                </a:xfrm>
              </p:grpSpPr>
              <p:sp>
                <p:nvSpPr>
                  <p:cNvPr id="103558"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9"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0"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61"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3" name="Group 30"/>
                <p:cNvGrpSpPr>
                  <a:grpSpLocks/>
                </p:cNvGrpSpPr>
                <p:nvPr/>
              </p:nvGrpSpPr>
              <p:grpSpPr bwMode="auto">
                <a:xfrm rot="1353540">
                  <a:off x="2682" y="1111"/>
                  <a:ext cx="743" cy="186"/>
                  <a:chOff x="1565" y="2568"/>
                  <a:chExt cx="1118" cy="279"/>
                </a:xfrm>
              </p:grpSpPr>
              <p:sp>
                <p:nvSpPr>
                  <p:cNvPr id="103554"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5"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6"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57"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4" name="Group 58"/>
            <p:cNvGrpSpPr>
              <a:grpSpLocks/>
            </p:cNvGrpSpPr>
            <p:nvPr/>
          </p:nvGrpSpPr>
          <p:grpSpPr bwMode="auto">
            <a:xfrm rot="10082854">
              <a:off x="7091363" y="4786313"/>
              <a:ext cx="1506537" cy="393700"/>
              <a:chOff x="2598" y="1026"/>
              <a:chExt cx="957" cy="242"/>
            </a:xfrm>
          </p:grpSpPr>
          <p:grpSp>
            <p:nvGrpSpPr>
              <p:cNvPr id="25" name="Group 59"/>
              <p:cNvGrpSpPr>
                <a:grpSpLocks/>
              </p:cNvGrpSpPr>
              <p:nvPr/>
            </p:nvGrpSpPr>
            <p:grpSpPr bwMode="auto">
              <a:xfrm rot="-9970459" flipH="1" flipV="1">
                <a:off x="2598" y="1026"/>
                <a:ext cx="957" cy="242"/>
                <a:chOff x="2532" y="1051"/>
                <a:chExt cx="893" cy="246"/>
              </a:xfrm>
            </p:grpSpPr>
            <p:grpSp>
              <p:nvGrpSpPr>
                <p:cNvPr id="26" name="Group 60"/>
                <p:cNvGrpSpPr>
                  <a:grpSpLocks/>
                </p:cNvGrpSpPr>
                <p:nvPr/>
              </p:nvGrpSpPr>
              <p:grpSpPr bwMode="auto">
                <a:xfrm>
                  <a:off x="2532" y="1051"/>
                  <a:ext cx="743" cy="185"/>
                  <a:chOff x="1565" y="2568"/>
                  <a:chExt cx="1118" cy="279"/>
                </a:xfrm>
              </p:grpSpPr>
              <p:sp>
                <p:nvSpPr>
                  <p:cNvPr id="103546"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7"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8"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9"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7" name="Group 65"/>
                <p:cNvGrpSpPr>
                  <a:grpSpLocks/>
                </p:cNvGrpSpPr>
                <p:nvPr/>
              </p:nvGrpSpPr>
              <p:grpSpPr bwMode="auto">
                <a:xfrm rot="1353540">
                  <a:off x="2682" y="1111"/>
                  <a:ext cx="743" cy="186"/>
                  <a:chOff x="1565" y="2568"/>
                  <a:chExt cx="1118" cy="279"/>
                </a:xfrm>
              </p:grpSpPr>
              <p:sp>
                <p:nvSpPr>
                  <p:cNvPr id="103542"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3"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4"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45"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8" name="Group 70"/>
              <p:cNvGrpSpPr>
                <a:grpSpLocks/>
              </p:cNvGrpSpPr>
              <p:nvPr/>
            </p:nvGrpSpPr>
            <p:grpSpPr bwMode="auto">
              <a:xfrm rot="-9970459" flipH="1" flipV="1">
                <a:off x="2688" y="1056"/>
                <a:ext cx="784" cy="198"/>
                <a:chOff x="2532" y="1051"/>
                <a:chExt cx="893" cy="246"/>
              </a:xfrm>
            </p:grpSpPr>
            <p:grpSp>
              <p:nvGrpSpPr>
                <p:cNvPr id="29" name="Group 71"/>
                <p:cNvGrpSpPr>
                  <a:grpSpLocks/>
                </p:cNvGrpSpPr>
                <p:nvPr/>
              </p:nvGrpSpPr>
              <p:grpSpPr bwMode="auto">
                <a:xfrm>
                  <a:off x="2532" y="1051"/>
                  <a:ext cx="743" cy="185"/>
                  <a:chOff x="1565" y="2568"/>
                  <a:chExt cx="1118" cy="279"/>
                </a:xfrm>
              </p:grpSpPr>
              <p:sp>
                <p:nvSpPr>
                  <p:cNvPr id="103536"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7"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8"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9"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30" name="Group 76"/>
                <p:cNvGrpSpPr>
                  <a:grpSpLocks/>
                </p:cNvGrpSpPr>
                <p:nvPr/>
              </p:nvGrpSpPr>
              <p:grpSpPr bwMode="auto">
                <a:xfrm rot="1353540">
                  <a:off x="2682" y="1111"/>
                  <a:ext cx="743" cy="186"/>
                  <a:chOff x="1565" y="2568"/>
                  <a:chExt cx="1118" cy="279"/>
                </a:xfrm>
              </p:grpSpPr>
              <p:sp>
                <p:nvSpPr>
                  <p:cNvPr id="103532"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3"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4"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35"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31" name="Group 81"/>
            <p:cNvGrpSpPr>
              <a:grpSpLocks/>
            </p:cNvGrpSpPr>
            <p:nvPr/>
          </p:nvGrpSpPr>
          <p:grpSpPr bwMode="auto">
            <a:xfrm>
              <a:off x="6365875" y="2098675"/>
              <a:ext cx="1506538" cy="393700"/>
              <a:chOff x="2598" y="1026"/>
              <a:chExt cx="957" cy="242"/>
            </a:xfrm>
          </p:grpSpPr>
          <p:grpSp>
            <p:nvGrpSpPr>
              <p:cNvPr id="192" name="Group 82"/>
              <p:cNvGrpSpPr>
                <a:grpSpLocks/>
              </p:cNvGrpSpPr>
              <p:nvPr/>
            </p:nvGrpSpPr>
            <p:grpSpPr bwMode="auto">
              <a:xfrm rot="-9970459" flipH="1" flipV="1">
                <a:off x="2598" y="1026"/>
                <a:ext cx="957" cy="242"/>
                <a:chOff x="2532" y="1051"/>
                <a:chExt cx="893" cy="246"/>
              </a:xfrm>
            </p:grpSpPr>
            <p:grpSp>
              <p:nvGrpSpPr>
                <p:cNvPr id="195" name="Group 83"/>
                <p:cNvGrpSpPr>
                  <a:grpSpLocks/>
                </p:cNvGrpSpPr>
                <p:nvPr/>
              </p:nvGrpSpPr>
              <p:grpSpPr bwMode="auto">
                <a:xfrm>
                  <a:off x="2532" y="1051"/>
                  <a:ext cx="743" cy="185"/>
                  <a:chOff x="1565" y="2568"/>
                  <a:chExt cx="1118" cy="279"/>
                </a:xfrm>
              </p:grpSpPr>
              <p:sp>
                <p:nvSpPr>
                  <p:cNvPr id="103524"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5"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6"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7"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96" name="Group 88"/>
                <p:cNvGrpSpPr>
                  <a:grpSpLocks/>
                </p:cNvGrpSpPr>
                <p:nvPr/>
              </p:nvGrpSpPr>
              <p:grpSpPr bwMode="auto">
                <a:xfrm rot="1353540">
                  <a:off x="2682" y="1111"/>
                  <a:ext cx="743" cy="186"/>
                  <a:chOff x="1565" y="2568"/>
                  <a:chExt cx="1118" cy="279"/>
                </a:xfrm>
              </p:grpSpPr>
              <p:sp>
                <p:nvSpPr>
                  <p:cNvPr id="103520"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1"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2"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23"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197" name="Group 93"/>
              <p:cNvGrpSpPr>
                <a:grpSpLocks/>
              </p:cNvGrpSpPr>
              <p:nvPr/>
            </p:nvGrpSpPr>
            <p:grpSpPr bwMode="auto">
              <a:xfrm rot="-9970459" flipH="1" flipV="1">
                <a:off x="2688" y="1056"/>
                <a:ext cx="784" cy="198"/>
                <a:chOff x="2532" y="1051"/>
                <a:chExt cx="893" cy="246"/>
              </a:xfrm>
            </p:grpSpPr>
            <p:grpSp>
              <p:nvGrpSpPr>
                <p:cNvPr id="198" name="Group 94"/>
                <p:cNvGrpSpPr>
                  <a:grpSpLocks/>
                </p:cNvGrpSpPr>
                <p:nvPr/>
              </p:nvGrpSpPr>
              <p:grpSpPr bwMode="auto">
                <a:xfrm>
                  <a:off x="2532" y="1051"/>
                  <a:ext cx="743" cy="185"/>
                  <a:chOff x="1565" y="2568"/>
                  <a:chExt cx="1118" cy="279"/>
                </a:xfrm>
              </p:grpSpPr>
              <p:sp>
                <p:nvSpPr>
                  <p:cNvPr id="103514"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5"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6"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7"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199" name="Group 99"/>
                <p:cNvGrpSpPr>
                  <a:grpSpLocks/>
                </p:cNvGrpSpPr>
                <p:nvPr/>
              </p:nvGrpSpPr>
              <p:grpSpPr bwMode="auto">
                <a:xfrm rot="1353540">
                  <a:off x="2682" y="1111"/>
                  <a:ext cx="743" cy="186"/>
                  <a:chOff x="1565" y="2568"/>
                  <a:chExt cx="1118" cy="279"/>
                </a:xfrm>
              </p:grpSpPr>
              <p:sp>
                <p:nvSpPr>
                  <p:cNvPr id="103510"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1"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2"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13"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00" name="Group 127"/>
            <p:cNvGrpSpPr>
              <a:grpSpLocks/>
            </p:cNvGrpSpPr>
            <p:nvPr/>
          </p:nvGrpSpPr>
          <p:grpSpPr bwMode="auto">
            <a:xfrm rot="-232145">
              <a:off x="5229225" y="3910013"/>
              <a:ext cx="1554163" cy="430212"/>
              <a:chOff x="1824" y="2448"/>
              <a:chExt cx="987" cy="266"/>
            </a:xfrm>
          </p:grpSpPr>
          <p:grpSp>
            <p:nvGrpSpPr>
              <p:cNvPr id="201" name="Group 128"/>
              <p:cNvGrpSpPr>
                <a:grpSpLocks/>
              </p:cNvGrpSpPr>
              <p:nvPr/>
            </p:nvGrpSpPr>
            <p:grpSpPr bwMode="auto">
              <a:xfrm rot="513316">
                <a:off x="1824" y="2448"/>
                <a:ext cx="957" cy="242"/>
                <a:chOff x="2598" y="1026"/>
                <a:chExt cx="957" cy="242"/>
              </a:xfrm>
            </p:grpSpPr>
            <p:grpSp>
              <p:nvGrpSpPr>
                <p:cNvPr id="202" name="Group 129"/>
                <p:cNvGrpSpPr>
                  <a:grpSpLocks/>
                </p:cNvGrpSpPr>
                <p:nvPr/>
              </p:nvGrpSpPr>
              <p:grpSpPr bwMode="auto">
                <a:xfrm rot="-9970459" flipH="1" flipV="1">
                  <a:off x="2598" y="1026"/>
                  <a:ext cx="957" cy="242"/>
                  <a:chOff x="2532" y="1051"/>
                  <a:chExt cx="893" cy="246"/>
                </a:xfrm>
              </p:grpSpPr>
              <p:grpSp>
                <p:nvGrpSpPr>
                  <p:cNvPr id="203" name="Group 130"/>
                  <p:cNvGrpSpPr>
                    <a:grpSpLocks/>
                  </p:cNvGrpSpPr>
                  <p:nvPr/>
                </p:nvGrpSpPr>
                <p:grpSpPr bwMode="auto">
                  <a:xfrm>
                    <a:off x="2532" y="1051"/>
                    <a:ext cx="743" cy="185"/>
                    <a:chOff x="1565" y="2568"/>
                    <a:chExt cx="1118" cy="279"/>
                  </a:xfrm>
                </p:grpSpPr>
                <p:sp>
                  <p:nvSpPr>
                    <p:cNvPr id="103502"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3"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4"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5"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4" name="Group 135"/>
                  <p:cNvGrpSpPr>
                    <a:grpSpLocks/>
                  </p:cNvGrpSpPr>
                  <p:nvPr/>
                </p:nvGrpSpPr>
                <p:grpSpPr bwMode="auto">
                  <a:xfrm rot="1353540">
                    <a:off x="2682" y="1111"/>
                    <a:ext cx="743" cy="186"/>
                    <a:chOff x="1565" y="2568"/>
                    <a:chExt cx="1118" cy="279"/>
                  </a:xfrm>
                </p:grpSpPr>
                <p:sp>
                  <p:nvSpPr>
                    <p:cNvPr id="103498"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9"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0"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501"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05" name="Group 140"/>
                <p:cNvGrpSpPr>
                  <a:grpSpLocks/>
                </p:cNvGrpSpPr>
                <p:nvPr/>
              </p:nvGrpSpPr>
              <p:grpSpPr bwMode="auto">
                <a:xfrm rot="-9970459" flipH="1" flipV="1">
                  <a:off x="2688" y="1056"/>
                  <a:ext cx="784" cy="198"/>
                  <a:chOff x="2532" y="1051"/>
                  <a:chExt cx="893" cy="246"/>
                </a:xfrm>
              </p:grpSpPr>
              <p:grpSp>
                <p:nvGrpSpPr>
                  <p:cNvPr id="206" name="Group 141"/>
                  <p:cNvGrpSpPr>
                    <a:grpSpLocks/>
                  </p:cNvGrpSpPr>
                  <p:nvPr/>
                </p:nvGrpSpPr>
                <p:grpSpPr bwMode="auto">
                  <a:xfrm>
                    <a:off x="2532" y="1051"/>
                    <a:ext cx="743" cy="185"/>
                    <a:chOff x="1565" y="2568"/>
                    <a:chExt cx="1118" cy="279"/>
                  </a:xfrm>
                </p:grpSpPr>
                <p:sp>
                  <p:nvSpPr>
                    <p:cNvPr id="103492"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3"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4"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5"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nvGrpSpPr>
                  <p:cNvPr id="207" name="Group 146"/>
                  <p:cNvGrpSpPr>
                    <a:grpSpLocks/>
                  </p:cNvGrpSpPr>
                  <p:nvPr/>
                </p:nvGrpSpPr>
                <p:grpSpPr bwMode="auto">
                  <a:xfrm rot="1353540">
                    <a:off x="2682" y="1111"/>
                    <a:ext cx="743" cy="186"/>
                    <a:chOff x="1565" y="2568"/>
                    <a:chExt cx="1118" cy="279"/>
                  </a:xfrm>
                </p:grpSpPr>
                <p:sp>
                  <p:nvSpPr>
                    <p:cNvPr id="103488"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89"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0"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sp>
                  <p:nvSpPr>
                    <p:cNvPr id="103491"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a:endParaRPr lang="en-US" sz="2000">
                        <a:solidFill>
                          <a:srgbClr val="080808"/>
                        </a:solidFill>
                      </a:endParaRPr>
                    </a:p>
                  </p:txBody>
                </p:sp>
              </p:grpSp>
            </p:grpSp>
          </p:grpSp>
          <p:grpSp>
            <p:nvGrpSpPr>
              <p:cNvPr id="208" name="Group 151"/>
              <p:cNvGrpSpPr>
                <a:grpSpLocks/>
              </p:cNvGrpSpPr>
              <p:nvPr/>
            </p:nvGrpSpPr>
            <p:grpSpPr bwMode="auto">
              <a:xfrm rot="513316">
                <a:off x="1854" y="2472"/>
                <a:ext cx="957" cy="242"/>
                <a:chOff x="2598" y="1026"/>
                <a:chExt cx="957" cy="242"/>
              </a:xfrm>
            </p:grpSpPr>
            <p:grpSp>
              <p:nvGrpSpPr>
                <p:cNvPr id="209" name="Group 152"/>
                <p:cNvGrpSpPr>
                  <a:grpSpLocks/>
                </p:cNvGrpSpPr>
                <p:nvPr/>
              </p:nvGrpSpPr>
              <p:grpSpPr bwMode="auto">
                <a:xfrm rot="-9970459" flipH="1" flipV="1">
                  <a:off x="2598" y="1026"/>
                  <a:ext cx="957" cy="242"/>
                  <a:chOff x="2532" y="1051"/>
                  <a:chExt cx="893" cy="246"/>
                </a:xfrm>
              </p:grpSpPr>
              <p:grpSp>
                <p:nvGrpSpPr>
                  <p:cNvPr id="210" name="Group 153"/>
                  <p:cNvGrpSpPr>
                    <a:grpSpLocks/>
                  </p:cNvGrpSpPr>
                  <p:nvPr/>
                </p:nvGrpSpPr>
                <p:grpSpPr bwMode="auto">
                  <a:xfrm>
                    <a:off x="2532" y="1051"/>
                    <a:ext cx="743" cy="185"/>
                    <a:chOff x="1565" y="2568"/>
                    <a:chExt cx="1118" cy="279"/>
                  </a:xfrm>
                </p:grpSpPr>
                <p:sp>
                  <p:nvSpPr>
                    <p:cNvPr id="103480"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1"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2"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83"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nvGrpSpPr>
                  <p:cNvPr id="211" name="Group 158"/>
                  <p:cNvGrpSpPr>
                    <a:grpSpLocks/>
                  </p:cNvGrpSpPr>
                  <p:nvPr/>
                </p:nvGrpSpPr>
                <p:grpSpPr bwMode="auto">
                  <a:xfrm rot="1353540">
                    <a:off x="2682" y="1111"/>
                    <a:ext cx="743" cy="186"/>
                    <a:chOff x="1565" y="2568"/>
                    <a:chExt cx="1118" cy="279"/>
                  </a:xfrm>
                </p:grpSpPr>
                <p:sp>
                  <p:nvSpPr>
                    <p:cNvPr id="103476"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7"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8"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9"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nvGrpSpPr>
                <p:cNvPr id="212" name="Group 163"/>
                <p:cNvGrpSpPr>
                  <a:grpSpLocks/>
                </p:cNvGrpSpPr>
                <p:nvPr/>
              </p:nvGrpSpPr>
              <p:grpSpPr bwMode="auto">
                <a:xfrm rot="-9970459" flipH="1" flipV="1">
                  <a:off x="2688" y="1056"/>
                  <a:ext cx="784" cy="198"/>
                  <a:chOff x="2532" y="1051"/>
                  <a:chExt cx="893" cy="246"/>
                </a:xfrm>
              </p:grpSpPr>
              <p:grpSp>
                <p:nvGrpSpPr>
                  <p:cNvPr id="213" name="Group 164"/>
                  <p:cNvGrpSpPr>
                    <a:grpSpLocks/>
                  </p:cNvGrpSpPr>
                  <p:nvPr/>
                </p:nvGrpSpPr>
                <p:grpSpPr bwMode="auto">
                  <a:xfrm>
                    <a:off x="2532" y="1051"/>
                    <a:ext cx="743" cy="185"/>
                    <a:chOff x="1565" y="2568"/>
                    <a:chExt cx="1118" cy="279"/>
                  </a:xfrm>
                </p:grpSpPr>
                <p:sp>
                  <p:nvSpPr>
                    <p:cNvPr id="103470"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1"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2"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73"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nvGrpSpPr>
                  <p:cNvPr id="214" name="Group 169"/>
                  <p:cNvGrpSpPr>
                    <a:grpSpLocks/>
                  </p:cNvGrpSpPr>
                  <p:nvPr/>
                </p:nvGrpSpPr>
                <p:grpSpPr bwMode="auto">
                  <a:xfrm rot="1353540">
                    <a:off x="2682" y="1111"/>
                    <a:ext cx="743" cy="186"/>
                    <a:chOff x="1565" y="2568"/>
                    <a:chExt cx="1118" cy="279"/>
                  </a:xfrm>
                </p:grpSpPr>
                <p:sp>
                  <p:nvSpPr>
                    <p:cNvPr id="103466"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7"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8"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sp>
                  <p:nvSpPr>
                    <p:cNvPr id="103469"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a:endParaRPr lang="en-US" sz="2000">
                        <a:solidFill>
                          <a:srgbClr val="080808"/>
                        </a:solidFill>
                      </a:endParaRPr>
                    </a:p>
                  </p:txBody>
                </p:sp>
              </p:grpSp>
            </p:grpSp>
          </p:grpSp>
        </p:grpSp>
        <p:sp>
          <p:nvSpPr>
            <p:cNvPr id="103457" name="Rectangle 183"/>
            <p:cNvSpPr>
              <a:spLocks noChangeArrowheads="1"/>
            </p:cNvSpPr>
            <p:nvPr/>
          </p:nvSpPr>
          <p:spPr bwMode="gray">
            <a:xfrm>
              <a:off x="6019800" y="2057400"/>
              <a:ext cx="1465263" cy="1015663"/>
            </a:xfrm>
            <a:prstGeom prst="rect">
              <a:avLst/>
            </a:prstGeom>
            <a:noFill/>
            <a:ln w="9525" algn="ctr">
              <a:noFill/>
              <a:miter lim="800000"/>
              <a:headEnd/>
              <a:tailEnd/>
            </a:ln>
          </p:spPr>
          <p:txBody>
            <a:bodyPr>
              <a:spAutoFit/>
            </a:bodyPr>
            <a:lstStyle/>
            <a:p>
              <a:r>
                <a:rPr lang="en-US" sz="2000" b="1" dirty="0" smtClean="0">
                  <a:solidFill>
                    <a:srgbClr val="FFFFFF"/>
                  </a:solidFill>
                </a:rPr>
                <a:t>Emission Control &amp; Cost</a:t>
              </a:r>
              <a:endParaRPr lang="en-US" sz="2000" b="1" dirty="0">
                <a:solidFill>
                  <a:srgbClr val="FFFFFF"/>
                </a:solidFill>
              </a:endParaRPr>
            </a:p>
          </p:txBody>
        </p:sp>
        <p:sp>
          <p:nvSpPr>
            <p:cNvPr id="103458" name="Rectangle 184"/>
            <p:cNvSpPr>
              <a:spLocks noChangeArrowheads="1"/>
            </p:cNvSpPr>
            <p:nvPr/>
          </p:nvSpPr>
          <p:spPr bwMode="gray">
            <a:xfrm>
              <a:off x="4896383" y="3861137"/>
              <a:ext cx="1428217" cy="1015663"/>
            </a:xfrm>
            <a:prstGeom prst="rect">
              <a:avLst/>
            </a:prstGeom>
            <a:noFill/>
            <a:ln w="9525" algn="ctr">
              <a:noFill/>
              <a:miter lim="800000"/>
              <a:headEnd/>
              <a:tailEnd/>
            </a:ln>
          </p:spPr>
          <p:txBody>
            <a:bodyPr wrap="square">
              <a:spAutoFit/>
            </a:bodyPr>
            <a:lstStyle/>
            <a:p>
              <a:r>
                <a:rPr lang="en-US" sz="2000" b="1" dirty="0">
                  <a:solidFill>
                    <a:srgbClr val="FFFFFF"/>
                  </a:solidFill>
                </a:rPr>
                <a:t>Health &amp; </a:t>
              </a:r>
              <a:r>
                <a:rPr lang="en-US" sz="2000" b="1" dirty="0" smtClean="0">
                  <a:solidFill>
                    <a:srgbClr val="FFFFFF"/>
                  </a:solidFill>
                </a:rPr>
                <a:t>Economic</a:t>
              </a:r>
              <a:endParaRPr lang="en-US" sz="2000" b="1" dirty="0">
                <a:solidFill>
                  <a:srgbClr val="FFFFFF"/>
                </a:solidFill>
              </a:endParaRPr>
            </a:p>
            <a:p>
              <a:r>
                <a:rPr lang="en-US" sz="2000" b="1" dirty="0" smtClean="0">
                  <a:solidFill>
                    <a:srgbClr val="FFFFFF"/>
                  </a:solidFill>
                </a:rPr>
                <a:t>Benefit</a:t>
              </a:r>
              <a:endParaRPr lang="en-US" sz="2000" b="1" dirty="0">
                <a:solidFill>
                  <a:srgbClr val="FFFFFF"/>
                </a:solidFill>
              </a:endParaRPr>
            </a:p>
          </p:txBody>
        </p:sp>
        <p:sp>
          <p:nvSpPr>
            <p:cNvPr id="103459" name="Rectangle 185"/>
            <p:cNvSpPr>
              <a:spLocks noChangeArrowheads="1"/>
            </p:cNvSpPr>
            <p:nvPr/>
          </p:nvSpPr>
          <p:spPr bwMode="gray">
            <a:xfrm>
              <a:off x="7286625" y="3733800"/>
              <a:ext cx="1543050" cy="1015663"/>
            </a:xfrm>
            <a:prstGeom prst="rect">
              <a:avLst/>
            </a:prstGeom>
            <a:noFill/>
            <a:ln w="9525" algn="ctr">
              <a:noFill/>
              <a:miter lim="800000"/>
              <a:headEnd/>
              <a:tailEnd/>
            </a:ln>
          </p:spPr>
          <p:txBody>
            <a:bodyPr>
              <a:spAutoFit/>
            </a:bodyPr>
            <a:lstStyle/>
            <a:p>
              <a:r>
                <a:rPr lang="en-US" sz="2000" b="1" dirty="0" smtClean="0">
                  <a:solidFill>
                    <a:srgbClr val="FFFFFF"/>
                  </a:solidFill>
                </a:rPr>
                <a:t>AQ </a:t>
              </a:r>
            </a:p>
            <a:p>
              <a:r>
                <a:rPr lang="en-US" sz="2000" b="1" dirty="0" smtClean="0">
                  <a:solidFill>
                    <a:srgbClr val="FFFFFF"/>
                  </a:solidFill>
                </a:rPr>
                <a:t>Benefit &amp; Attainment</a:t>
              </a:r>
              <a:endParaRPr lang="en-US" sz="2000" b="1" dirty="0">
                <a:solidFill>
                  <a:srgbClr val="FFFFFF"/>
                </a:solidFill>
              </a:endParaRPr>
            </a:p>
          </p:txBody>
        </p:sp>
      </p:grpSp>
      <p:sp>
        <p:nvSpPr>
          <p:cNvPr id="103440" name="Rectangle 181"/>
          <p:cNvSpPr>
            <a:spLocks noChangeArrowheads="1"/>
          </p:cNvSpPr>
          <p:nvPr/>
        </p:nvSpPr>
        <p:spPr bwMode="auto">
          <a:xfrm>
            <a:off x="1597025" y="4878388"/>
            <a:ext cx="3351213" cy="584200"/>
          </a:xfrm>
          <a:prstGeom prst="rect">
            <a:avLst/>
          </a:prstGeom>
          <a:noFill/>
          <a:ln w="9525" algn="ctr">
            <a:noFill/>
            <a:miter lim="800000"/>
            <a:headEnd/>
            <a:tailEnd/>
          </a:ln>
        </p:spPr>
        <p:txBody>
          <a:bodyPr>
            <a:spAutoFit/>
          </a:bodyPr>
          <a:lstStyle/>
          <a:p>
            <a:pPr algn="l"/>
            <a:r>
              <a:rPr lang="en-US" sz="1600" b="1" dirty="0">
                <a:solidFill>
                  <a:srgbClr val="080808"/>
                </a:solidFill>
              </a:rPr>
              <a:t>Assess health and Environ. </a:t>
            </a:r>
          </a:p>
          <a:p>
            <a:pPr algn="l"/>
            <a:r>
              <a:rPr lang="en-US" sz="1600" b="1" dirty="0">
                <a:solidFill>
                  <a:srgbClr val="080808"/>
                </a:solidFill>
              </a:rPr>
              <a:t>benefit of </a:t>
            </a:r>
            <a:r>
              <a:rPr lang="en-US" sz="1600" b="1" dirty="0" smtClean="0">
                <a:solidFill>
                  <a:srgbClr val="080808"/>
                </a:solidFill>
              </a:rPr>
              <a:t>emissions </a:t>
            </a:r>
            <a:r>
              <a:rPr lang="en-US" sz="1600" b="1" dirty="0">
                <a:solidFill>
                  <a:srgbClr val="080808"/>
                </a:solidFill>
              </a:rPr>
              <a:t>control</a:t>
            </a:r>
          </a:p>
        </p:txBody>
      </p:sp>
      <p:sp>
        <p:nvSpPr>
          <p:cNvPr id="103441" name="Rectangle 188"/>
          <p:cNvSpPr>
            <a:spLocks noChangeArrowheads="1"/>
          </p:cNvSpPr>
          <p:nvPr/>
        </p:nvSpPr>
        <p:spPr bwMode="auto">
          <a:xfrm>
            <a:off x="1936231" y="2133600"/>
            <a:ext cx="1721369" cy="523220"/>
          </a:xfrm>
          <a:prstGeom prst="rect">
            <a:avLst/>
          </a:prstGeom>
          <a:noFill/>
          <a:ln w="9525">
            <a:noFill/>
            <a:miter lim="800000"/>
            <a:headEnd/>
            <a:tailEnd/>
          </a:ln>
        </p:spPr>
        <p:txBody>
          <a:bodyPr wrap="none">
            <a:spAutoFit/>
          </a:bodyPr>
          <a:lstStyle/>
          <a:p>
            <a:pPr algn="l"/>
            <a:r>
              <a:rPr lang="en-US" sz="2800" b="1" i="1" dirty="0" err="1" smtClean="0">
                <a:solidFill>
                  <a:srgbClr val="8F038F"/>
                </a:solidFill>
                <a:ea typeface="SimSun" pitchFamily="2" charset="-122"/>
              </a:rPr>
              <a:t>CoST</a:t>
            </a:r>
            <a:r>
              <a:rPr lang="en-US" sz="2800" b="1" i="1" dirty="0" smtClean="0">
                <a:solidFill>
                  <a:srgbClr val="8F038F"/>
                </a:solidFill>
                <a:ea typeface="SimSun" pitchFamily="2" charset="-122"/>
              </a:rPr>
              <a:t>-CE</a:t>
            </a:r>
            <a:endParaRPr lang="en-US" sz="2800" i="1" dirty="0">
              <a:solidFill>
                <a:srgbClr val="8F038F"/>
              </a:solidFill>
            </a:endParaRPr>
          </a:p>
        </p:txBody>
      </p:sp>
      <p:sp>
        <p:nvSpPr>
          <p:cNvPr id="103442" name="Rectangle 189"/>
          <p:cNvSpPr>
            <a:spLocks noChangeArrowheads="1"/>
          </p:cNvSpPr>
          <p:nvPr/>
        </p:nvSpPr>
        <p:spPr bwMode="auto">
          <a:xfrm>
            <a:off x="1066800" y="3743325"/>
            <a:ext cx="3650615" cy="461665"/>
          </a:xfrm>
          <a:prstGeom prst="rect">
            <a:avLst/>
          </a:prstGeom>
          <a:noFill/>
          <a:ln w="9525">
            <a:noFill/>
            <a:miter lim="800000"/>
            <a:headEnd/>
            <a:tailEnd/>
          </a:ln>
        </p:spPr>
        <p:txBody>
          <a:bodyPr wrap="none">
            <a:spAutoFit/>
          </a:bodyPr>
          <a:lstStyle/>
          <a:p>
            <a:pPr algn="l"/>
            <a:r>
              <a:rPr lang="en-US" altLang="zh-CN" sz="2400" b="1" i="1" dirty="0" smtClean="0">
                <a:solidFill>
                  <a:srgbClr val="FF9900"/>
                </a:solidFill>
                <a:ea typeface="SimSun" pitchFamily="2" charset="-122"/>
              </a:rPr>
              <a:t>RSM/CMAQ &amp; SMAT-CE</a:t>
            </a:r>
            <a:endParaRPr lang="en-US" sz="2400" i="1" dirty="0">
              <a:solidFill>
                <a:srgbClr val="FF9900"/>
              </a:solidFill>
            </a:endParaRPr>
          </a:p>
        </p:txBody>
      </p:sp>
      <p:sp>
        <p:nvSpPr>
          <p:cNvPr id="103443" name="Rectangle 190"/>
          <p:cNvSpPr>
            <a:spLocks noChangeArrowheads="1"/>
          </p:cNvSpPr>
          <p:nvPr/>
        </p:nvSpPr>
        <p:spPr bwMode="auto">
          <a:xfrm>
            <a:off x="1752600" y="5511800"/>
            <a:ext cx="2577950" cy="584775"/>
          </a:xfrm>
          <a:prstGeom prst="rect">
            <a:avLst/>
          </a:prstGeom>
          <a:noFill/>
          <a:ln w="9525">
            <a:noFill/>
            <a:miter lim="800000"/>
            <a:headEnd/>
            <a:tailEnd/>
          </a:ln>
        </p:spPr>
        <p:txBody>
          <a:bodyPr wrap="none">
            <a:spAutoFit/>
          </a:bodyPr>
          <a:lstStyle/>
          <a:p>
            <a:pPr algn="l"/>
            <a:r>
              <a:rPr lang="en-US" altLang="zh-CN" sz="3200" b="1" i="1" dirty="0" err="1" smtClean="0">
                <a:solidFill>
                  <a:srgbClr val="00B050"/>
                </a:solidFill>
                <a:ea typeface="SimSun" pitchFamily="2" charset="-122"/>
              </a:rPr>
              <a:t>BenMAP</a:t>
            </a:r>
            <a:r>
              <a:rPr lang="en-US" altLang="zh-CN" sz="3200" b="1" i="1" dirty="0" smtClean="0">
                <a:solidFill>
                  <a:srgbClr val="00B050"/>
                </a:solidFill>
                <a:ea typeface="SimSun" pitchFamily="2" charset="-122"/>
              </a:rPr>
              <a:t>-CE</a:t>
            </a:r>
            <a:endParaRPr lang="en-US" sz="3200" i="1" dirty="0">
              <a:solidFill>
                <a:srgbClr val="00B050"/>
              </a:solidFill>
            </a:endParaRPr>
          </a:p>
        </p:txBody>
      </p:sp>
      <p:cxnSp>
        <p:nvCxnSpPr>
          <p:cNvPr id="193" name="Straight Arrow Connector 192"/>
          <p:cNvCxnSpPr/>
          <p:nvPr/>
        </p:nvCxnSpPr>
        <p:spPr>
          <a:xfrm rot="5400000">
            <a:off x="2513013" y="2819400"/>
            <a:ext cx="458788" cy="1587"/>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rot="5400000">
            <a:off x="2476501" y="4505325"/>
            <a:ext cx="533400" cy="3175"/>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446" name="Rectangle 2"/>
          <p:cNvSpPr txBox="1">
            <a:spLocks noChangeArrowheads="1"/>
          </p:cNvSpPr>
          <p:nvPr/>
        </p:nvSpPr>
        <p:spPr bwMode="auto">
          <a:xfrm>
            <a:off x="0" y="304800"/>
            <a:ext cx="9144000" cy="868363"/>
          </a:xfrm>
          <a:prstGeom prst="rect">
            <a:avLst/>
          </a:prstGeom>
          <a:noFill/>
          <a:ln w="9525">
            <a:noFill/>
            <a:miter lim="800000"/>
            <a:headEnd/>
            <a:tailEnd/>
          </a:ln>
        </p:spPr>
        <p:txBody>
          <a:bodyPr anchor="ctr"/>
          <a:lstStyle/>
          <a:p>
            <a:r>
              <a:rPr lang="en-US" sz="2800" b="1" i="1" dirty="0">
                <a:solidFill>
                  <a:srgbClr val="FF0000"/>
                </a:solidFill>
              </a:rPr>
              <a:t>Effective AQ Management Requires Scientifically Sound </a:t>
            </a:r>
            <a:r>
              <a:rPr lang="en-US" sz="2800" b="1" i="1" dirty="0" smtClean="0">
                <a:solidFill>
                  <a:srgbClr val="FF0000"/>
                </a:solidFill>
              </a:rPr>
              <a:t>Benefit/Cost &amp; Attainment </a:t>
            </a:r>
            <a:r>
              <a:rPr lang="en-US" sz="2800" b="1" i="1" dirty="0">
                <a:solidFill>
                  <a:srgbClr val="FF0000"/>
                </a:solidFill>
              </a:rPr>
              <a:t>Assessment Tools</a:t>
            </a:r>
          </a:p>
          <a:p>
            <a:endParaRPr lang="en-US" sz="2800" b="1" i="1" dirty="0">
              <a:solidFill>
                <a:srgbClr val="FF0000"/>
              </a:solidFill>
            </a:endParaRPr>
          </a:p>
        </p:txBody>
      </p:sp>
      <p:pic>
        <p:nvPicPr>
          <p:cNvPr id="215" name="Picture 8" descr="epafiles_aara_logo_epaseal"/>
          <p:cNvPicPr>
            <a:picLocks noChangeAspect="1" noChangeArrowheads="1"/>
          </p:cNvPicPr>
          <p:nvPr/>
        </p:nvPicPr>
        <p:blipFill>
          <a:blip r:embed="rId3" cstate="print"/>
          <a:srcRect/>
          <a:stretch>
            <a:fillRect/>
          </a:stretch>
        </p:blipFill>
        <p:spPr bwMode="auto">
          <a:xfrm>
            <a:off x="-133350" y="5961291"/>
            <a:ext cx="1047750" cy="972910"/>
          </a:xfrm>
          <a:prstGeom prst="rect">
            <a:avLst/>
          </a:prstGeom>
          <a:noFill/>
          <a:ln w="9525">
            <a:noFill/>
            <a:miter lim="800000"/>
            <a:headEnd/>
            <a:tailEnd/>
          </a:ln>
        </p:spPr>
      </p:pic>
      <p:sp>
        <p:nvSpPr>
          <p:cNvPr id="103497" name="Slide Number Placeholder 103496"/>
          <p:cNvSpPr>
            <a:spLocks noGrp="1"/>
          </p:cNvSpPr>
          <p:nvPr>
            <p:ph type="sldNum" sz="quarter" idx="12"/>
          </p:nvPr>
        </p:nvSpPr>
        <p:spPr/>
        <p:txBody>
          <a:bodyPr/>
          <a:lstStyle/>
          <a:p>
            <a:pPr>
              <a:defRPr/>
            </a:pPr>
            <a:fld id="{4081CD8F-AD10-4D76-9B59-005B7CD95B16}" type="slidenum">
              <a:rPr lang="en-US" smtClean="0"/>
              <a:pPr>
                <a:defRPr/>
              </a:pPr>
              <a:t>41</a:t>
            </a:fld>
            <a:endParaRPr lang="en-US"/>
          </a:p>
        </p:txBody>
      </p:sp>
    </p:spTree>
    <p:extLst>
      <p:ext uri="{BB962C8B-B14F-4D97-AF65-F5344CB8AC3E}">
        <p14:creationId xmlns:p14="http://schemas.microsoft.com/office/powerpoint/2010/main" val="804530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80860" y="1343380"/>
            <a:ext cx="7924800" cy="4943642"/>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i="1" dirty="0" err="1" smtClean="0">
                <a:solidFill>
                  <a:srgbClr val="FF0000"/>
                </a:solidFill>
                <a:effectLst>
                  <a:outerShdw blurRad="38100" dist="38100" dir="2700000" algn="tl">
                    <a:srgbClr val="000000">
                      <a:alpha val="43137"/>
                    </a:srgbClr>
                  </a:outerShdw>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a:t>
            </a:r>
            <a:r>
              <a:rPr lang="en-US" altLang="zh-CN" sz="2000" b="1" u="sng" dirty="0" smtClean="0">
                <a:solidFill>
                  <a:srgbClr val="0000FF"/>
                </a:solidFill>
                <a:effectLst/>
              </a:rPr>
              <a:t>Benefit</a:t>
            </a:r>
            <a:r>
              <a:rPr lang="en-US" altLang="zh-CN" sz="2000" b="1" dirty="0" smtClean="0">
                <a:solidFill>
                  <a:srgbClr val="0000FF"/>
                </a:solidFill>
                <a:effectLst/>
              </a:rPr>
              <a:t> and </a:t>
            </a:r>
            <a:r>
              <a:rPr lang="en-US" altLang="zh-CN" sz="2000" b="1" u="sng" dirty="0" smtClean="0">
                <a:solidFill>
                  <a:srgbClr val="0000FF"/>
                </a:solidFill>
                <a:effectLst/>
              </a:rPr>
              <a:t>Cost</a:t>
            </a:r>
            <a:r>
              <a:rPr lang="en-US" altLang="zh-CN" sz="2000" b="1" dirty="0" smtClean="0">
                <a:solidFill>
                  <a:srgbClr val="0000FF"/>
                </a:solidFill>
                <a:effectLst/>
              </a:rPr>
              <a:t> &amp; </a:t>
            </a:r>
            <a:r>
              <a:rPr lang="en-US" altLang="zh-CN" sz="2000" b="1" u="sng" dirty="0" smtClean="0">
                <a:solidFill>
                  <a:srgbClr val="0000FF"/>
                </a:solidFill>
                <a:effectLst/>
              </a:rPr>
              <a:t>Attainment</a:t>
            </a:r>
            <a:r>
              <a:rPr lang="en-US" altLang="zh-CN" sz="2000" b="1" dirty="0" smtClean="0">
                <a:solidFill>
                  <a:srgbClr val="0000FF"/>
                </a:solidFill>
              </a:rPr>
              <a:t> </a:t>
            </a:r>
            <a:r>
              <a:rPr lang="en-US" altLang="zh-CN" sz="2000" b="1" dirty="0" smtClean="0">
                <a:solidFill>
                  <a:srgbClr val="0000FF"/>
                </a:solidFill>
                <a:effectLst/>
              </a:rPr>
              <a:t>Assessment System</a:t>
            </a:r>
            <a:br>
              <a:rPr lang="en-US" altLang="zh-CN" sz="2000" b="1" dirty="0" smtClean="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r>
              <a:rPr lang="en-US" sz="2400" b="1" dirty="0" smtClean="0">
                <a:solidFill>
                  <a:prstClr val="black"/>
                </a:solidFill>
                <a:latin typeface="Arial" pitchFamily="34" charset="0"/>
              </a:rPr>
              <a:t>An integrated AQ Decision Support System </a:t>
            </a: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42</a:t>
            </a:fld>
            <a:endParaRPr lang="en-US">
              <a:solidFill>
                <a:prstClr val="black">
                  <a:tint val="75000"/>
                </a:prstClr>
              </a:solidFill>
              <a:latin typeface="Arial" pitchFamily="34" charset="0"/>
            </a:endParaRPr>
          </a:p>
        </p:txBody>
      </p:sp>
      <p:sp>
        <p:nvSpPr>
          <p:cNvPr id="15" name="Rectangle 14"/>
          <p:cNvSpPr/>
          <p:nvPr/>
        </p:nvSpPr>
        <p:spPr>
          <a:xfrm>
            <a:off x="1066800" y="6268914"/>
            <a:ext cx="7152920" cy="461665"/>
          </a:xfrm>
          <a:prstGeom prst="rect">
            <a:avLst/>
          </a:prstGeom>
        </p:spPr>
        <p:txBody>
          <a:bodyPr wrap="none">
            <a:spAutoFit/>
          </a:bodyPr>
          <a:lstStyle/>
          <a:p>
            <a:r>
              <a:rPr lang="en-US" altLang="zh-CN" sz="2400" b="1" dirty="0" smtClean="0">
                <a:solidFill>
                  <a:prstClr val="black"/>
                </a:solidFill>
              </a:rPr>
              <a:t>Developed for </a:t>
            </a:r>
            <a:r>
              <a:rPr lang="en-US" altLang="zh-CN" sz="2400" b="1" dirty="0" smtClean="0">
                <a:solidFill>
                  <a:srgbClr val="0000FF"/>
                </a:solidFill>
              </a:rPr>
              <a:t>“Scientists” </a:t>
            </a:r>
            <a:r>
              <a:rPr lang="en-US" altLang="zh-CN" sz="2400" b="1" dirty="0" smtClean="0">
                <a:solidFill>
                  <a:prstClr val="black"/>
                </a:solidFill>
              </a:rPr>
              <a:t>and</a:t>
            </a:r>
            <a:r>
              <a:rPr lang="en-US" altLang="zh-CN" sz="2400" b="1" dirty="0" smtClean="0">
                <a:solidFill>
                  <a:srgbClr val="0000FF"/>
                </a:solidFill>
              </a:rPr>
              <a:t> </a:t>
            </a:r>
            <a:r>
              <a:rPr lang="en-US" altLang="zh-CN" sz="2400" b="1" dirty="0" smtClean="0">
                <a:solidFill>
                  <a:srgbClr val="FF0000"/>
                </a:solidFill>
              </a:rPr>
              <a:t>“Policy Makers”</a:t>
            </a:r>
            <a:endParaRPr lang="en-US" sz="2400" dirty="0">
              <a:solidFill>
                <a:srgbClr val="FF0000"/>
              </a:solidFill>
            </a:endParaRPr>
          </a:p>
        </p:txBody>
      </p:sp>
      <p:sp>
        <p:nvSpPr>
          <p:cNvPr id="16" name="Rounded Rectangle 15"/>
          <p:cNvSpPr/>
          <p:nvPr/>
        </p:nvSpPr>
        <p:spPr>
          <a:xfrm>
            <a:off x="4648200" y="3530179"/>
            <a:ext cx="3218232" cy="990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7" name="Straight Arrow Connector 16"/>
          <p:cNvCxnSpPr/>
          <p:nvPr/>
        </p:nvCxnSpPr>
        <p:spPr>
          <a:xfrm>
            <a:off x="3429000" y="4444579"/>
            <a:ext cx="838200" cy="187139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29400" y="4520779"/>
            <a:ext cx="838198" cy="17951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914400" y="3508145"/>
            <a:ext cx="3048000" cy="2607691"/>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Tree>
    <p:extLst>
      <p:ext uri="{BB962C8B-B14F-4D97-AF65-F5344CB8AC3E}">
        <p14:creationId xmlns:p14="http://schemas.microsoft.com/office/powerpoint/2010/main" val="2316268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1000"/>
                                        <p:tgtEl>
                                          <p:spTgt spid="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16652" y="715199"/>
            <a:ext cx="3998819" cy="3247201"/>
            <a:chOff x="216652" y="715199"/>
            <a:chExt cx="3998819" cy="3247201"/>
          </a:xfrm>
        </p:grpSpPr>
        <p:pic>
          <p:nvPicPr>
            <p:cNvPr id="2052" name="Picture 4" descr="C:\Documents and Settings\Administrator\桌面\ABACAS PPT\ABACAS.jpg"/>
            <p:cNvPicPr>
              <a:picLocks noChangeAspect="1" noChangeArrowheads="1"/>
            </p:cNvPicPr>
            <p:nvPr/>
          </p:nvPicPr>
          <p:blipFill rotWithShape="1">
            <a:blip r:embed="rId3" cstate="print"/>
            <a:srcRect b="17371"/>
            <a:stretch/>
          </p:blipFill>
          <p:spPr bwMode="auto">
            <a:xfrm>
              <a:off x="216652" y="715199"/>
              <a:ext cx="3998819" cy="3247201"/>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0" name="Rounded Rectangle 39"/>
            <p:cNvSpPr/>
            <p:nvPr/>
          </p:nvSpPr>
          <p:spPr>
            <a:xfrm>
              <a:off x="571180" y="1371600"/>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1" name="Rounded Rectangle 40"/>
            <p:cNvSpPr/>
            <p:nvPr/>
          </p:nvSpPr>
          <p:spPr>
            <a:xfrm>
              <a:off x="579504" y="2034348"/>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2" name="Rounded Rectangle 41"/>
            <p:cNvSpPr/>
            <p:nvPr/>
          </p:nvSpPr>
          <p:spPr>
            <a:xfrm>
              <a:off x="579504" y="2682368"/>
              <a:ext cx="1828800" cy="4418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3" name="Rounded Rectangle 42"/>
            <p:cNvSpPr/>
            <p:nvPr/>
          </p:nvSpPr>
          <p:spPr>
            <a:xfrm>
              <a:off x="587828" y="3406588"/>
              <a:ext cx="1828800" cy="449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pic>
        <p:nvPicPr>
          <p:cNvPr id="46" name="Picture 3"/>
          <p:cNvPicPr>
            <a:picLocks noChangeAspect="1" noChangeArrowheads="1"/>
          </p:cNvPicPr>
          <p:nvPr/>
        </p:nvPicPr>
        <p:blipFill>
          <a:blip r:embed="rId4" cstate="print"/>
          <a:srcRect l="24583" t="17333" r="20833" b="17333"/>
          <a:stretch>
            <a:fillRect/>
          </a:stretch>
        </p:blipFill>
        <p:spPr bwMode="auto">
          <a:xfrm>
            <a:off x="2580977" y="948043"/>
            <a:ext cx="3371694" cy="2522337"/>
          </a:xfrm>
          <a:prstGeom prst="rect">
            <a:avLst/>
          </a:prstGeom>
          <a:noFill/>
          <a:ln w="9525">
            <a:noFill/>
            <a:miter lim="800000"/>
            <a:headEnd/>
            <a:tailEnd/>
          </a:ln>
          <a:scene3d>
            <a:camera prst="perspectiveRight"/>
            <a:lightRig rig="threePt" dir="t"/>
          </a:scene3d>
        </p:spPr>
      </p:pic>
      <p:grpSp>
        <p:nvGrpSpPr>
          <p:cNvPr id="13" name="Group 12"/>
          <p:cNvGrpSpPr/>
          <p:nvPr/>
        </p:nvGrpSpPr>
        <p:grpSpPr>
          <a:xfrm>
            <a:off x="5893452" y="3924993"/>
            <a:ext cx="3357484" cy="2704535"/>
            <a:chOff x="5893452" y="4151334"/>
            <a:chExt cx="3206960" cy="2478194"/>
          </a:xfrm>
          <a:scene3d>
            <a:camera prst="perspectiveRight"/>
            <a:lightRig rig="threePt" dir="t"/>
          </a:scene3d>
        </p:grpSpPr>
        <p:pic>
          <p:nvPicPr>
            <p:cNvPr id="12" name="Picture 11"/>
            <p:cNvPicPr>
              <a:picLocks noChangeAspect="1"/>
            </p:cNvPicPr>
            <p:nvPr/>
          </p:nvPicPr>
          <p:blipFill>
            <a:blip r:embed="rId5" cstate="print"/>
            <a:stretch>
              <a:fillRect/>
            </a:stretch>
          </p:blipFill>
          <p:spPr>
            <a:xfrm>
              <a:off x="5893452" y="4151334"/>
              <a:ext cx="3206960" cy="2478194"/>
            </a:xfrm>
            <a:prstGeom prst="rect">
              <a:avLst/>
            </a:prstGeom>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t="8927" b="21235"/>
            <a:stretch/>
          </p:blipFill>
          <p:spPr>
            <a:xfrm>
              <a:off x="7340066" y="4876800"/>
              <a:ext cx="1709750" cy="1219200"/>
            </a:xfrm>
            <a:prstGeom prst="rect">
              <a:avLst/>
            </a:prstGeom>
          </p:spPr>
        </p:pic>
      </p:gr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pic>
        <p:nvPicPr>
          <p:cNvPr id="22" name="Picture 2"/>
          <p:cNvPicPr>
            <a:picLocks noChangeAspect="1" noChangeArrowheads="1"/>
          </p:cNvPicPr>
          <p:nvPr/>
        </p:nvPicPr>
        <p:blipFill>
          <a:blip r:embed="rId7" cstate="print"/>
          <a:srcRect b="6478"/>
          <a:stretch>
            <a:fillRect/>
          </a:stretch>
        </p:blipFill>
        <p:spPr bwMode="auto">
          <a:xfrm>
            <a:off x="5893451" y="955687"/>
            <a:ext cx="3357485" cy="22947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4477" y="3924993"/>
            <a:ext cx="3415304" cy="22646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对角圆角矩形 34"/>
          <p:cNvSpPr/>
          <p:nvPr/>
        </p:nvSpPr>
        <p:spPr>
          <a:xfrm>
            <a:off x="2549357" y="6185859"/>
            <a:ext cx="2784643" cy="45842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15" name="对角圆角矩形 14"/>
          <p:cNvSpPr/>
          <p:nvPr/>
        </p:nvSpPr>
        <p:spPr>
          <a:xfrm>
            <a:off x="2564478" y="3282888"/>
            <a:ext cx="2845722"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4" name="对角圆角矩形 33"/>
          <p:cNvSpPr/>
          <p:nvPr/>
        </p:nvSpPr>
        <p:spPr>
          <a:xfrm>
            <a:off x="5868143" y="3250404"/>
            <a:ext cx="2800459"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noFill/>
            </a:endParaRPr>
          </a:p>
        </p:txBody>
      </p:sp>
      <p:sp>
        <p:nvSpPr>
          <p:cNvPr id="36" name="对角圆角矩形 35"/>
          <p:cNvSpPr/>
          <p:nvPr/>
        </p:nvSpPr>
        <p:spPr>
          <a:xfrm>
            <a:off x="5868144" y="6241376"/>
            <a:ext cx="2952328"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9" name="TextBox 8"/>
          <p:cNvSpPr txBox="1"/>
          <p:nvPr/>
        </p:nvSpPr>
        <p:spPr>
          <a:xfrm>
            <a:off x="2564478" y="6184240"/>
            <a:ext cx="2572043"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a:solidFill>
                  <a:prstClr val="black"/>
                </a:solidFill>
              </a:rPr>
              <a:t>Provide </a:t>
            </a:r>
            <a:r>
              <a:rPr lang="en-US" altLang="zh-CN" sz="1300" smtClean="0">
                <a:solidFill>
                  <a:prstClr val="black"/>
                </a:solidFill>
              </a:rPr>
              <a:t>Emissions Control </a:t>
            </a:r>
            <a:r>
              <a:rPr lang="en-US" altLang="zh-CN" sz="1300" dirty="0">
                <a:solidFill>
                  <a:prstClr val="black"/>
                </a:solidFill>
              </a:rPr>
              <a:t>Cost Analysis and Estimate</a:t>
            </a:r>
            <a:endParaRPr lang="zh-CN" altLang="en-US" sz="1300" dirty="0">
              <a:solidFill>
                <a:prstClr val="black"/>
              </a:solidFill>
            </a:endParaRPr>
          </a:p>
        </p:txBody>
      </p:sp>
      <p:sp>
        <p:nvSpPr>
          <p:cNvPr id="6" name="矩形 5"/>
          <p:cNvSpPr/>
          <p:nvPr/>
        </p:nvSpPr>
        <p:spPr>
          <a:xfrm>
            <a:off x="2568807" y="2869661"/>
            <a:ext cx="1443024"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BenMAP</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2" name="矩形 31"/>
          <p:cNvSpPr/>
          <p:nvPr/>
        </p:nvSpPr>
        <p:spPr>
          <a:xfrm>
            <a:off x="5861219" y="5765194"/>
            <a:ext cx="112582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SMAT-CE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3" name="矩形 32"/>
          <p:cNvSpPr/>
          <p:nvPr/>
        </p:nvSpPr>
        <p:spPr>
          <a:xfrm>
            <a:off x="2551897" y="5805264"/>
            <a:ext cx="103150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CoST</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7" name="矩形 36"/>
          <p:cNvSpPr/>
          <p:nvPr/>
        </p:nvSpPr>
        <p:spPr>
          <a:xfrm>
            <a:off x="5739756" y="2850294"/>
            <a:ext cx="1459310"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RSM/CMAQ</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7" name="TextBox 6"/>
          <p:cNvSpPr txBox="1"/>
          <p:nvPr/>
        </p:nvSpPr>
        <p:spPr>
          <a:xfrm>
            <a:off x="2576021" y="3269771"/>
            <a:ext cx="2572043" cy="492443"/>
          </a:xfrm>
          <a:prstGeom prst="rect">
            <a:avLst/>
          </a:prstGeom>
          <a:noFill/>
          <a:ln w="3175">
            <a:noFill/>
          </a:ln>
        </p:spPr>
        <p:txBody>
          <a:bodyPr wrap="square" rtlCol="0">
            <a:spAutoFit/>
          </a:bodyPr>
          <a:lstStyle/>
          <a:p>
            <a:pPr algn="l" fontAlgn="auto">
              <a:spcBef>
                <a:spcPts val="0"/>
              </a:spcBef>
              <a:spcAft>
                <a:spcPts val="0"/>
              </a:spcAft>
            </a:pPr>
            <a:r>
              <a:rPr lang="en-US" altLang="zh-CN" sz="1300" b="1" i="1" dirty="0">
                <a:solidFill>
                  <a:prstClr val="black"/>
                </a:solidFill>
                <a:latin typeface="Arial" pitchFamily="34" charset="0"/>
              </a:rPr>
              <a:t>Provide Health Impacts </a:t>
            </a:r>
            <a:r>
              <a:rPr lang="en-US" altLang="zh-CN" sz="1300" b="1" i="1" dirty="0" smtClean="0">
                <a:solidFill>
                  <a:prstClr val="black"/>
                </a:solidFill>
                <a:latin typeface="Arial" pitchFamily="34" charset="0"/>
              </a:rPr>
              <a:t>and </a:t>
            </a:r>
            <a:r>
              <a:rPr lang="en-US" altLang="zh-CN" sz="1300" b="1" i="1" dirty="0">
                <a:solidFill>
                  <a:prstClr val="black"/>
                </a:solidFill>
                <a:latin typeface="Arial" pitchFamily="34" charset="0"/>
              </a:rPr>
              <a:t>Economic </a:t>
            </a:r>
            <a:r>
              <a:rPr lang="en-US" altLang="zh-CN" sz="1300" b="1" i="1" dirty="0" smtClean="0">
                <a:solidFill>
                  <a:prstClr val="black"/>
                </a:solidFill>
                <a:latin typeface="Arial" pitchFamily="34" charset="0"/>
              </a:rPr>
              <a:t>Benefits </a:t>
            </a:r>
            <a:r>
              <a:rPr lang="en-US" altLang="zh-CN" sz="1300" b="1" i="1" dirty="0">
                <a:solidFill>
                  <a:prstClr val="black"/>
                </a:solidFill>
                <a:latin typeface="Arial" pitchFamily="34" charset="0"/>
              </a:rPr>
              <a:t>Estimate</a:t>
            </a:r>
            <a:endParaRPr lang="zh-CN" altLang="en-US" sz="1300" b="1" i="1" dirty="0">
              <a:solidFill>
                <a:prstClr val="black"/>
              </a:solidFill>
              <a:latin typeface="Calibri"/>
            </a:endParaRPr>
          </a:p>
        </p:txBody>
      </p:sp>
      <p:sp>
        <p:nvSpPr>
          <p:cNvPr id="11" name="TextBox 10"/>
          <p:cNvSpPr txBox="1"/>
          <p:nvPr/>
        </p:nvSpPr>
        <p:spPr>
          <a:xfrm>
            <a:off x="5872467" y="3258781"/>
            <a:ext cx="2694296" cy="492443"/>
          </a:xfrm>
          <a:prstGeom prst="rect">
            <a:avLst/>
          </a:prstGeom>
          <a:noFill/>
          <a:ln w="3175">
            <a:noFill/>
          </a:ln>
        </p:spPr>
        <p:txBody>
          <a:bodyPr wrap="square" rtlCol="0">
            <a:spAutoFit/>
          </a:bodyPr>
          <a:lstStyle>
            <a:defPPr>
              <a:defRPr lang="zh-CN"/>
            </a:defPPr>
            <a:lvl1pPr>
              <a:defRPr sz="1200" b="1" i="1">
                <a:solidFill>
                  <a:schemeClr val="accent3">
                    <a:lumMod val="50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Real-time </a:t>
            </a:r>
            <a:r>
              <a:rPr lang="en-US" altLang="zh-CN" sz="1300" dirty="0" smtClean="0">
                <a:solidFill>
                  <a:prstClr val="black"/>
                </a:solidFill>
              </a:rPr>
              <a:t>Air Quality </a:t>
            </a:r>
            <a:endParaRPr lang="en-US" altLang="zh-CN" sz="1300" dirty="0">
              <a:solidFill>
                <a:prstClr val="black"/>
              </a:solidFill>
            </a:endParaRPr>
          </a:p>
          <a:p>
            <a:pPr algn="l" fontAlgn="auto">
              <a:spcBef>
                <a:spcPts val="0"/>
              </a:spcBef>
              <a:spcAft>
                <a:spcPts val="0"/>
              </a:spcAft>
            </a:pPr>
            <a:r>
              <a:rPr lang="en-US" altLang="zh-CN" sz="1300" dirty="0">
                <a:solidFill>
                  <a:prstClr val="black"/>
                </a:solidFill>
              </a:rPr>
              <a:t>Response of Emissions Control</a:t>
            </a:r>
            <a:endParaRPr lang="zh-CN" altLang="en-US" sz="1300" dirty="0">
              <a:solidFill>
                <a:prstClr val="black"/>
              </a:solidFill>
            </a:endParaRPr>
          </a:p>
        </p:txBody>
      </p:sp>
      <p:sp>
        <p:nvSpPr>
          <p:cNvPr id="10" name="TextBox 9"/>
          <p:cNvSpPr txBox="1"/>
          <p:nvPr/>
        </p:nvSpPr>
        <p:spPr>
          <a:xfrm>
            <a:off x="5868144" y="6213157"/>
            <a:ext cx="3072175"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Attainment </a:t>
            </a:r>
            <a:r>
              <a:rPr lang="en-US" altLang="zh-CN" sz="1300" dirty="0" smtClean="0">
                <a:solidFill>
                  <a:prstClr val="black"/>
                </a:solidFill>
              </a:rPr>
              <a:t>Test/Demo </a:t>
            </a:r>
            <a:r>
              <a:rPr lang="en-US" altLang="zh-CN" sz="1300" dirty="0">
                <a:solidFill>
                  <a:prstClr val="black"/>
                </a:solidFill>
              </a:rPr>
              <a:t>for </a:t>
            </a:r>
          </a:p>
          <a:p>
            <a:pPr algn="l" fontAlgn="auto">
              <a:spcBef>
                <a:spcPts val="0"/>
              </a:spcBef>
              <a:spcAft>
                <a:spcPts val="0"/>
              </a:spcAft>
            </a:pPr>
            <a:r>
              <a:rPr lang="en-US" altLang="zh-CN" sz="1300" dirty="0">
                <a:solidFill>
                  <a:prstClr val="black"/>
                </a:solidFill>
              </a:rPr>
              <a:t>PM2.5 &amp; O3 Non-attainment Areas</a:t>
            </a:r>
            <a:endParaRPr lang="zh-CN" altLang="en-US" sz="1300" dirty="0">
              <a:solidFill>
                <a:prstClr val="black"/>
              </a:solidFill>
            </a:endParaRPr>
          </a:p>
        </p:txBody>
      </p:sp>
      <p:sp>
        <p:nvSpPr>
          <p:cNvPr id="38" name="TextBox 37"/>
          <p:cNvSpPr txBox="1"/>
          <p:nvPr/>
        </p:nvSpPr>
        <p:spPr>
          <a:xfrm>
            <a:off x="0" y="4078322"/>
            <a:ext cx="2622297" cy="1408078"/>
          </a:xfrm>
          <a:prstGeom prst="rect">
            <a:avLst/>
          </a:prstGeom>
          <a:solidFill>
            <a:schemeClr val="bg2"/>
          </a:solidFill>
        </p:spPr>
        <p:txBody>
          <a:bodyPr wrap="square" rtlCol="0">
            <a:spAutoFit/>
          </a:bodyPr>
          <a:lstStyle/>
          <a:p>
            <a:pPr algn="l" fontAlgn="auto">
              <a:lnSpc>
                <a:spcPct val="150000"/>
              </a:lnSpc>
              <a:spcBef>
                <a:spcPts val="0"/>
              </a:spcBef>
              <a:spcAft>
                <a:spcPts val="0"/>
              </a:spcAft>
            </a:pPr>
            <a:r>
              <a:rPr lang="en-US" altLang="zh-CN" sz="1600" b="1" dirty="0" smtClean="0">
                <a:solidFill>
                  <a:prstClr val="black"/>
                </a:solidFill>
                <a:latin typeface="Calibri"/>
              </a:rPr>
              <a:t>Please visit </a:t>
            </a:r>
            <a:r>
              <a:rPr lang="en-US" altLang="zh-CN" sz="1600" b="1" dirty="0" err="1" smtClean="0">
                <a:solidFill>
                  <a:prstClr val="black"/>
                </a:solidFill>
                <a:latin typeface="Calibri"/>
              </a:rPr>
              <a:t>ABaCAS</a:t>
            </a:r>
            <a:r>
              <a:rPr lang="en-US" altLang="zh-CN" sz="1600" b="1" dirty="0" smtClean="0">
                <a:solidFill>
                  <a:prstClr val="black"/>
                </a:solidFill>
                <a:latin typeface="Calibri"/>
              </a:rPr>
              <a:t> website for more information:</a:t>
            </a:r>
          </a:p>
          <a:p>
            <a:pPr algn="l" fontAlgn="auto">
              <a:lnSpc>
                <a:spcPct val="150000"/>
              </a:lnSpc>
              <a:spcBef>
                <a:spcPts val="0"/>
              </a:spcBef>
              <a:spcAft>
                <a:spcPts val="0"/>
              </a:spcAft>
            </a:pPr>
            <a:r>
              <a:rPr lang="en-US" altLang="zh-CN" sz="1600" b="1" i="1" u="sng" dirty="0" smtClean="0">
                <a:solidFill>
                  <a:srgbClr val="0000FF"/>
                </a:solidFill>
                <a:latin typeface="Calibri"/>
              </a:rPr>
              <a:t>http://www.abacas-dss.com</a:t>
            </a:r>
          </a:p>
          <a:p>
            <a:pPr algn="l" fontAlgn="auto">
              <a:lnSpc>
                <a:spcPct val="150000"/>
              </a:lnSpc>
              <a:spcBef>
                <a:spcPts val="0"/>
              </a:spcBef>
              <a:spcAft>
                <a:spcPts val="0"/>
              </a:spcAft>
            </a:pPr>
            <a:endParaRPr lang="en-US" altLang="zh-CN" sz="900" b="1" dirty="0" smtClean="0">
              <a:solidFill>
                <a:prstClr val="black"/>
              </a:solidFill>
              <a:latin typeface="Calibri"/>
            </a:endParaRPr>
          </a:p>
        </p:txBody>
      </p:sp>
      <p:sp>
        <p:nvSpPr>
          <p:cNvPr id="31" name="TextBox 30"/>
          <p:cNvSpPr txBox="1"/>
          <p:nvPr/>
        </p:nvSpPr>
        <p:spPr>
          <a:xfrm>
            <a:off x="-121664" y="23052"/>
            <a:ext cx="9372600" cy="646331"/>
          </a:xfrm>
          <a:prstGeom prst="rect">
            <a:avLst/>
          </a:prstGeom>
          <a:solidFill>
            <a:srgbClr val="EBF1DE">
              <a:alpha val="50196"/>
            </a:srgbClr>
          </a:solidFill>
          <a:ln>
            <a:noFill/>
          </a:ln>
          <a:effectLst>
            <a:glow rad="101600">
              <a:schemeClr val="bg1">
                <a:alpha val="60000"/>
              </a:schemeClr>
            </a:glow>
          </a:effectLst>
        </p:spPr>
        <p:txBody>
          <a:bodyPr wrap="square" rtlCol="0">
            <a:spAutoFit/>
          </a:bodyPr>
          <a:lstStyle/>
          <a:p>
            <a:pPr fontAlgn="auto">
              <a:spcBef>
                <a:spcPts val="0"/>
              </a:spcBef>
              <a:spcAft>
                <a:spcPts val="0"/>
              </a:spcAft>
            </a:pPr>
            <a:r>
              <a:rPr lang="en-US" altLang="zh-CN" sz="36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600" b="1" i="1" dirty="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0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a:t>
            </a:r>
            <a:r>
              <a:rPr lang="en-US" altLang="zh-CN" sz="24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Air Benefit and Cost &amp; Attainment Assessment System</a:t>
            </a:r>
          </a:p>
        </p:txBody>
      </p:sp>
      <p:sp>
        <p:nvSpPr>
          <p:cNvPr id="16" name="Slide Number Placeholder 15"/>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43</a:t>
            </a:fld>
            <a:endParaRPr lang="zh-CN" altLang="en-US">
              <a:solidFill>
                <a:prstClr val="black">
                  <a:tint val="75000"/>
                </a:prstClr>
              </a:solidFill>
            </a:endParaRPr>
          </a:p>
        </p:txBody>
      </p:sp>
      <p:pic>
        <p:nvPicPr>
          <p:cNvPr id="44" name="Picture 43"/>
          <p:cNvPicPr>
            <a:picLocks noChangeAspect="1"/>
          </p:cNvPicPr>
          <p:nvPr/>
        </p:nvPicPr>
        <p:blipFill>
          <a:blip r:embed="rId9" cstate="print"/>
          <a:stretch>
            <a:fillRect/>
          </a:stretch>
        </p:blipFill>
        <p:spPr>
          <a:xfrm>
            <a:off x="26194" y="5638800"/>
            <a:ext cx="2009994" cy="1219199"/>
          </a:xfrm>
          <a:prstGeom prst="rect">
            <a:avLst/>
          </a:prstGeom>
        </p:spPr>
      </p:pic>
    </p:spTree>
    <p:extLst>
      <p:ext uri="{BB962C8B-B14F-4D97-AF65-F5344CB8AC3E}">
        <p14:creationId xmlns:p14="http://schemas.microsoft.com/office/powerpoint/2010/main" val="257694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linds(horizontal)">
                                      <p:cBhvr>
                                        <p:cTn id="13" dur="1000"/>
                                        <p:tgtEl>
                                          <p:spTgt spid="46"/>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par>
                          <p:cTn id="28" fill="hold">
                            <p:stCondLst>
                              <p:cond delay="2000"/>
                            </p:stCondLst>
                            <p:childTnLst>
                              <p:par>
                                <p:cTn id="29" presetID="3" presetClass="entr" presetSubtype="1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linds(horizontal)">
                                      <p:cBhvr>
                                        <p:cTn id="34" dur="500"/>
                                        <p:tgtEl>
                                          <p:spTgt spid="34"/>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par>
                          <p:cTn id="42" fill="hold">
                            <p:stCondLst>
                              <p:cond delay="3000"/>
                            </p:stCondLst>
                            <p:childTnLst>
                              <p:par>
                                <p:cTn id="43" presetID="3" presetClass="entr" presetSubtype="1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blinds(horizontal)">
                                      <p:cBhvr>
                                        <p:cTn id="45" dur="500"/>
                                        <p:tgtEl>
                                          <p:spTgt spid="3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par>
                          <p:cTn id="49" fill="hold">
                            <p:stCondLst>
                              <p:cond delay="3500"/>
                            </p:stCondLst>
                            <p:childTnLst>
                              <p:par>
                                <p:cTn id="50" presetID="3" presetClass="entr" presetSubtype="1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4500"/>
                            </p:stCondLst>
                            <p:childTnLst>
                              <p:par>
                                <p:cTn id="58" presetID="3" presetClass="entr" presetSubtype="10"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linds(horizontal)">
                                      <p:cBhvr>
                                        <p:cTn id="60" dur="500"/>
                                        <p:tgtEl>
                                          <p:spTgt spid="3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linds(horizontal)">
                                      <p:cBhvr>
                                        <p:cTn id="63" dur="500"/>
                                        <p:tgtEl>
                                          <p:spTgt spid="10"/>
                                        </p:tgtEl>
                                      </p:cBhvr>
                                    </p:animEffect>
                                  </p:childTnLst>
                                </p:cTn>
                              </p:par>
                            </p:childTnLst>
                          </p:cTn>
                        </p:par>
                        <p:par>
                          <p:cTn id="64" fill="hold">
                            <p:stCondLst>
                              <p:cond delay="5000"/>
                            </p:stCondLst>
                            <p:childTnLst>
                              <p:par>
                                <p:cTn id="65" presetID="3" presetClass="entr" presetSubtype="1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linds(horizontal)">
                                      <p:cBhvr>
                                        <p:cTn id="67" dur="500"/>
                                        <p:tgtEl>
                                          <p:spTgt spid="38"/>
                                        </p:tgtEl>
                                      </p:cBhvr>
                                    </p:animEffect>
                                  </p:childTnLst>
                                </p:cTn>
                              </p:par>
                            </p:childTnLst>
                          </p:cTn>
                        </p:par>
                        <p:par>
                          <p:cTn id="68" fill="hold">
                            <p:stCondLst>
                              <p:cond delay="5500"/>
                            </p:stCondLst>
                            <p:childTnLst>
                              <p:par>
                                <p:cTn id="69" presetID="1" presetClass="entr" presetSubtype="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animBg="1"/>
      <p:bldP spid="34" grpId="0" animBg="1"/>
      <p:bldP spid="36" grpId="0" animBg="1"/>
      <p:bldP spid="9" grpId="0"/>
      <p:bldP spid="6" grpId="0" animBg="1"/>
      <p:bldP spid="32" grpId="0" animBg="1"/>
      <p:bldP spid="33" grpId="0" animBg="1"/>
      <p:bldP spid="37" grpId="0" animBg="1"/>
      <p:bldP spid="7" grpId="0"/>
      <p:bldP spid="11" grpId="0"/>
      <p:bldP spid="10" grpId="0"/>
      <p:bldP spid="38" grpId="0" animBg="1"/>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048000" y="2209800"/>
            <a:ext cx="3352800" cy="1485624"/>
          </a:xfrm>
          <a:custGeom>
            <a:avLst/>
            <a:gdLst>
              <a:gd name="connsiteX0" fmla="*/ 0 w 2438395"/>
              <a:gd name="connsiteY0" fmla="*/ 933182 h 1866363"/>
              <a:gd name="connsiteX1" fmla="*/ 478169 w 2438395"/>
              <a:gd name="connsiteY1" fmla="*/ 192153 h 1866363"/>
              <a:gd name="connsiteX2" fmla="*/ 1219199 w 2438395"/>
              <a:gd name="connsiteY2" fmla="*/ 2 h 1866363"/>
              <a:gd name="connsiteX3" fmla="*/ 1960229 w 2438395"/>
              <a:gd name="connsiteY3" fmla="*/ 192155 h 1866363"/>
              <a:gd name="connsiteX4" fmla="*/ 2438396 w 2438395"/>
              <a:gd name="connsiteY4" fmla="*/ 933186 h 1866363"/>
              <a:gd name="connsiteX5" fmla="*/ 1960228 w 2438395"/>
              <a:gd name="connsiteY5" fmla="*/ 1674216 h 1866363"/>
              <a:gd name="connsiteX6" fmla="*/ 1219198 w 2438395"/>
              <a:gd name="connsiteY6" fmla="*/ 1866368 h 1866363"/>
              <a:gd name="connsiteX7" fmla="*/ 478168 w 2438395"/>
              <a:gd name="connsiteY7" fmla="*/ 1674215 h 1866363"/>
              <a:gd name="connsiteX8" fmla="*/ 1 w 2438395"/>
              <a:gd name="connsiteY8" fmla="*/ 933184 h 1866363"/>
              <a:gd name="connsiteX9" fmla="*/ 0 w 2438395"/>
              <a:gd name="connsiteY9" fmla="*/ 933182 h 18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5" h="1866363">
                <a:moveTo>
                  <a:pt x="0" y="933182"/>
                </a:moveTo>
                <a:cubicBezTo>
                  <a:pt x="1" y="642668"/>
                  <a:pt x="176769" y="368727"/>
                  <a:pt x="478169" y="192153"/>
                </a:cubicBezTo>
                <a:cubicBezTo>
                  <a:pt x="690892" y="67531"/>
                  <a:pt x="951317" y="1"/>
                  <a:pt x="1219199" y="2"/>
                </a:cubicBezTo>
                <a:cubicBezTo>
                  <a:pt x="1487081" y="2"/>
                  <a:pt x="1747507" y="67532"/>
                  <a:pt x="1960229" y="192155"/>
                </a:cubicBezTo>
                <a:cubicBezTo>
                  <a:pt x="2261629" y="368730"/>
                  <a:pt x="2438397" y="642672"/>
                  <a:pt x="2438396" y="933186"/>
                </a:cubicBezTo>
                <a:cubicBezTo>
                  <a:pt x="2438396" y="1223700"/>
                  <a:pt x="2261628" y="1497642"/>
                  <a:pt x="1960228" y="1674216"/>
                </a:cubicBezTo>
                <a:cubicBezTo>
                  <a:pt x="1747506" y="1798839"/>
                  <a:pt x="1487080" y="1866368"/>
                  <a:pt x="1219198" y="1866368"/>
                </a:cubicBezTo>
                <a:cubicBezTo>
                  <a:pt x="951316" y="1866368"/>
                  <a:pt x="690890" y="1798838"/>
                  <a:pt x="478168" y="1674215"/>
                </a:cubicBezTo>
                <a:cubicBezTo>
                  <a:pt x="176768" y="1497640"/>
                  <a:pt x="0" y="1223698"/>
                  <a:pt x="1" y="933184"/>
                </a:cubicBezTo>
                <a:cubicBezTo>
                  <a:pt x="1" y="933183"/>
                  <a:pt x="0" y="933183"/>
                  <a:pt x="0" y="933182"/>
                </a:cubicBezTo>
                <a:close/>
              </a:path>
            </a:pathLst>
          </a:custGeom>
          <a:solidFill>
            <a:srgbClr val="92D050"/>
          </a:solidFill>
          <a:ln w="76200"/>
          <a:scene3d>
            <a:camera prst="perspectiveAbove"/>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60000"/>
              <a:hueOff val="0"/>
              <a:satOff val="0"/>
              <a:lumOff val="0"/>
              <a:alphaOff val="0"/>
            </a:schemeClr>
          </a:fillRef>
          <a:effectRef idx="1">
            <a:schemeClr val="accent2">
              <a:shade val="60000"/>
              <a:hueOff val="0"/>
              <a:satOff val="0"/>
              <a:lumOff val="0"/>
              <a:alphaOff val="0"/>
            </a:schemeClr>
          </a:effectRef>
          <a:fontRef idx="minor">
            <a:schemeClr val="lt1"/>
          </a:fontRef>
        </p:style>
        <p:txBody>
          <a:bodyPr spcFirstLastPara="0" vert="horz" wrap="square" lIns="377415" tIns="293642" rIns="377415" bIns="293642" numCol="1" spcCol="1270" anchor="ctr" anchorCtr="0">
            <a:noAutofit/>
          </a:bodyPr>
          <a:lstStyle/>
          <a:p>
            <a:pPr defTabSz="1422400">
              <a:lnSpc>
                <a:spcPct val="150000"/>
              </a:lnSpc>
              <a:spcAft>
                <a:spcPts val="0"/>
              </a:spcAft>
            </a:pPr>
            <a:r>
              <a:rPr lang="en-US" sz="4400" b="1" dirty="0" err="1" smtClean="0">
                <a:solidFill>
                  <a:srgbClr val="C00000"/>
                </a:solidFill>
                <a:effectLst>
                  <a:outerShdw blurRad="38100" dist="38100" dir="2700000" algn="tl">
                    <a:srgbClr val="000000">
                      <a:alpha val="43137"/>
                    </a:srgbClr>
                  </a:outerShdw>
                </a:effectLst>
                <a:latin typeface="Arial Black" pitchFamily="34" charset="0"/>
              </a:rPr>
              <a:t>ABaCAS</a:t>
            </a:r>
            <a:endParaRPr lang="en-US" sz="4400" b="1" dirty="0" smtClean="0">
              <a:solidFill>
                <a:srgbClr val="C00000"/>
              </a:solidFill>
              <a:effectLst>
                <a:outerShdw blurRad="38100" dist="38100" dir="2700000" algn="tl">
                  <a:srgbClr val="000000">
                    <a:alpha val="43137"/>
                  </a:srgbClr>
                </a:outerShdw>
              </a:effectLst>
              <a:latin typeface="Arial Black" pitchFamily="34" charset="0"/>
            </a:endParaRPr>
          </a:p>
        </p:txBody>
      </p:sp>
      <p:sp>
        <p:nvSpPr>
          <p:cNvPr id="6" name="Left Arrow 5"/>
          <p:cNvSpPr/>
          <p:nvPr/>
        </p:nvSpPr>
        <p:spPr>
          <a:xfrm rot="12246312">
            <a:off x="2132215" y="2873708"/>
            <a:ext cx="1002323" cy="207247"/>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7" name="Freeform 6"/>
          <p:cNvSpPr/>
          <p:nvPr/>
        </p:nvSpPr>
        <p:spPr>
          <a:xfrm>
            <a:off x="304800" y="24384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0000FF"/>
                </a:solidFill>
              </a:rPr>
              <a:t>CoST</a:t>
            </a:r>
            <a:r>
              <a:rPr lang="en-US" sz="3200" b="1" dirty="0" smtClean="0">
                <a:solidFill>
                  <a:srgbClr val="0000FF"/>
                </a:solidFill>
              </a:rPr>
              <a:t>-CE</a:t>
            </a:r>
            <a:endParaRPr lang="en-US" sz="3200" b="1" dirty="0">
              <a:solidFill>
                <a:srgbClr val="0000FF"/>
              </a:solidFill>
            </a:endParaRPr>
          </a:p>
        </p:txBody>
      </p:sp>
      <p:sp>
        <p:nvSpPr>
          <p:cNvPr id="9" name="Freeform 8"/>
          <p:cNvSpPr/>
          <p:nvPr/>
        </p:nvSpPr>
        <p:spPr>
          <a:xfrm>
            <a:off x="2438385" y="91440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smtClean="0">
                <a:solidFill>
                  <a:srgbClr val="0000FF"/>
                </a:solidFill>
              </a:rPr>
              <a:t>RSM/CMAQ</a:t>
            </a:r>
            <a:endParaRPr lang="en-US" sz="2800" b="1" dirty="0">
              <a:solidFill>
                <a:srgbClr val="0000FF"/>
              </a:solidFill>
            </a:endParaRPr>
          </a:p>
        </p:txBody>
      </p:sp>
      <p:sp>
        <p:nvSpPr>
          <p:cNvPr id="12" name="Freeform 11"/>
          <p:cNvSpPr/>
          <p:nvPr/>
        </p:nvSpPr>
        <p:spPr>
          <a:xfrm>
            <a:off x="6934200" y="2355874"/>
            <a:ext cx="22098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err="1" smtClean="0">
                <a:solidFill>
                  <a:srgbClr val="0000FF"/>
                </a:solidFill>
              </a:rPr>
              <a:t>BenMAP</a:t>
            </a:r>
            <a:r>
              <a:rPr lang="en-US" sz="2800" b="1" dirty="0" smtClean="0">
                <a:solidFill>
                  <a:srgbClr val="0000FF"/>
                </a:solidFill>
              </a:rPr>
              <a:t>-CE</a:t>
            </a:r>
            <a:endParaRPr lang="en-US" sz="2800" b="1" dirty="0">
              <a:solidFill>
                <a:srgbClr val="0000FF"/>
              </a:solidFill>
            </a:endParaRPr>
          </a:p>
        </p:txBody>
      </p:sp>
      <p:sp>
        <p:nvSpPr>
          <p:cNvPr id="13" name="Left Arrow 12"/>
          <p:cNvSpPr/>
          <p:nvPr/>
        </p:nvSpPr>
        <p:spPr>
          <a:xfrm rot="20381524">
            <a:off x="6290339" y="2901242"/>
            <a:ext cx="837357" cy="208390"/>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4" name="Freeform 13"/>
          <p:cNvSpPr/>
          <p:nvPr/>
        </p:nvSpPr>
        <p:spPr>
          <a:xfrm>
            <a:off x="5257800" y="91440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smtClean="0">
                <a:solidFill>
                  <a:srgbClr val="0000FF"/>
                </a:solidFill>
              </a:rPr>
              <a:t>SMAT-CE </a:t>
            </a:r>
            <a:endParaRPr lang="en-US" sz="2800" b="1" dirty="0">
              <a:solidFill>
                <a:srgbClr val="0000FF"/>
              </a:solidFill>
            </a:endParaRPr>
          </a:p>
        </p:txBody>
      </p:sp>
      <p:sp>
        <p:nvSpPr>
          <p:cNvPr id="16" name="Freeform 15"/>
          <p:cNvSpPr/>
          <p:nvPr/>
        </p:nvSpPr>
        <p:spPr>
          <a:xfrm>
            <a:off x="179389" y="4633666"/>
            <a:ext cx="2182811" cy="1233734"/>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Cost-effective Control Strategy Development</a:t>
            </a:r>
            <a:endParaRPr lang="en-US" sz="2000" b="1" dirty="0">
              <a:solidFill>
                <a:srgbClr val="FF0000"/>
              </a:solidFill>
            </a:endParaRPr>
          </a:p>
        </p:txBody>
      </p:sp>
      <p:sp>
        <p:nvSpPr>
          <p:cNvPr id="17" name="Left Arrow 16"/>
          <p:cNvSpPr/>
          <p:nvPr/>
        </p:nvSpPr>
        <p:spPr>
          <a:xfrm rot="19280163" flipV="1">
            <a:off x="1908656" y="3852343"/>
            <a:ext cx="1452533" cy="27734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8" name="Freeform 17"/>
          <p:cNvSpPr/>
          <p:nvPr/>
        </p:nvSpPr>
        <p:spPr>
          <a:xfrm>
            <a:off x="2438400" y="5029200"/>
            <a:ext cx="20574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Health &amp; Air Quality Benefit Assessment</a:t>
            </a:r>
            <a:endParaRPr lang="en-US" sz="2000" b="1" dirty="0">
              <a:solidFill>
                <a:srgbClr val="FF0000"/>
              </a:solidFill>
            </a:endParaRPr>
          </a:p>
        </p:txBody>
      </p:sp>
      <p:sp>
        <p:nvSpPr>
          <p:cNvPr id="19" name="Left Arrow 18"/>
          <p:cNvSpPr/>
          <p:nvPr/>
        </p:nvSpPr>
        <p:spPr>
          <a:xfrm rot="13645295">
            <a:off x="4761471" y="4267565"/>
            <a:ext cx="1306564" cy="260583"/>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0" name="Freeform 19"/>
          <p:cNvSpPr/>
          <p:nvPr/>
        </p:nvSpPr>
        <p:spPr>
          <a:xfrm>
            <a:off x="6934200" y="4648200"/>
            <a:ext cx="2030411"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Cost/Benefit Analysis &amp;   Optimization</a:t>
            </a:r>
            <a:endParaRPr lang="en-US" sz="2000" b="1" dirty="0">
              <a:solidFill>
                <a:srgbClr val="FF0000"/>
              </a:solidFill>
            </a:endParaRPr>
          </a:p>
        </p:txBody>
      </p:sp>
      <p:sp>
        <p:nvSpPr>
          <p:cNvPr id="22" name="Freeform 21"/>
          <p:cNvSpPr/>
          <p:nvPr/>
        </p:nvSpPr>
        <p:spPr>
          <a:xfrm>
            <a:off x="4724400" y="5029200"/>
            <a:ext cx="21336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000" b="1" dirty="0" smtClean="0">
                <a:solidFill>
                  <a:srgbClr val="FF0000"/>
                </a:solidFill>
              </a:rPr>
              <a:t>Air Quality Attainment Assessment</a:t>
            </a:r>
            <a:endParaRPr lang="en-US" sz="2000" b="1" dirty="0">
              <a:solidFill>
                <a:srgbClr val="FF0000"/>
              </a:solidFill>
            </a:endParaRPr>
          </a:p>
        </p:txBody>
      </p:sp>
      <p:sp>
        <p:nvSpPr>
          <p:cNvPr id="23" name="Left Arrow 22"/>
          <p:cNvSpPr/>
          <p:nvPr/>
        </p:nvSpPr>
        <p:spPr>
          <a:xfrm rot="18574681">
            <a:off x="3206257" y="4292321"/>
            <a:ext cx="1359888" cy="25997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4" name="Left Arrow 23"/>
          <p:cNvSpPr/>
          <p:nvPr/>
        </p:nvSpPr>
        <p:spPr>
          <a:xfrm rot="12999329" flipV="1">
            <a:off x="5960512" y="3903052"/>
            <a:ext cx="1418085" cy="257362"/>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6" name="Left Arrow 25"/>
          <p:cNvSpPr/>
          <p:nvPr/>
        </p:nvSpPr>
        <p:spPr>
          <a:xfrm rot="10800000">
            <a:off x="4570720" y="990600"/>
            <a:ext cx="763279" cy="136274"/>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7" name="Left Arrow 26"/>
          <p:cNvSpPr/>
          <p:nvPr/>
        </p:nvSpPr>
        <p:spPr>
          <a:xfrm rot="13566503">
            <a:off x="7198615" y="1847488"/>
            <a:ext cx="600189" cy="143360"/>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8" name="Left Arrow 27"/>
          <p:cNvSpPr/>
          <p:nvPr/>
        </p:nvSpPr>
        <p:spPr>
          <a:xfrm rot="13188088">
            <a:off x="3249264" y="1858211"/>
            <a:ext cx="888912" cy="228705"/>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9609326">
            <a:off x="5489299" y="190973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47385" y="1501914"/>
            <a:ext cx="1737975" cy="707886"/>
          </a:xfrm>
          <a:prstGeom prst="rect">
            <a:avLst/>
          </a:prstGeom>
        </p:spPr>
        <p:txBody>
          <a:bodyPr wrap="none">
            <a:spAutoFit/>
          </a:bodyPr>
          <a:lstStyle/>
          <a:p>
            <a:r>
              <a:rPr lang="en-US" sz="2000" b="1" dirty="0" smtClean="0">
                <a:solidFill>
                  <a:srgbClr val="000000"/>
                </a:solidFill>
              </a:rPr>
              <a:t>Control Cost</a:t>
            </a:r>
          </a:p>
          <a:p>
            <a:r>
              <a:rPr lang="en-US" sz="2000" b="1" dirty="0" smtClean="0">
                <a:solidFill>
                  <a:srgbClr val="000000"/>
                </a:solidFill>
              </a:rPr>
              <a:t>Estimate</a:t>
            </a:r>
            <a:endParaRPr lang="en-US" sz="2000" dirty="0">
              <a:solidFill>
                <a:srgbClr val="000000"/>
              </a:solidFill>
            </a:endParaRPr>
          </a:p>
        </p:txBody>
      </p:sp>
      <p:sp>
        <p:nvSpPr>
          <p:cNvPr id="31" name="Rectangle 30"/>
          <p:cNvSpPr/>
          <p:nvPr/>
        </p:nvSpPr>
        <p:spPr>
          <a:xfrm>
            <a:off x="1676400" y="152400"/>
            <a:ext cx="2514600" cy="707886"/>
          </a:xfrm>
          <a:prstGeom prst="rect">
            <a:avLst/>
          </a:prstGeom>
        </p:spPr>
        <p:txBody>
          <a:bodyPr wrap="square">
            <a:spAutoFit/>
          </a:bodyPr>
          <a:lstStyle/>
          <a:p>
            <a:r>
              <a:rPr lang="en-US" sz="2000" b="1" dirty="0" smtClean="0">
                <a:solidFill>
                  <a:srgbClr val="000000"/>
                </a:solidFill>
              </a:rPr>
              <a:t>Air Quality </a:t>
            </a:r>
          </a:p>
          <a:p>
            <a:r>
              <a:rPr lang="en-US" sz="2000" b="1" dirty="0" smtClean="0">
                <a:solidFill>
                  <a:srgbClr val="000000"/>
                </a:solidFill>
              </a:rPr>
              <a:t>Benefit</a:t>
            </a:r>
            <a:endParaRPr lang="en-US" sz="2000" dirty="0">
              <a:solidFill>
                <a:srgbClr val="000000"/>
              </a:solidFill>
            </a:endParaRPr>
          </a:p>
        </p:txBody>
      </p:sp>
      <p:sp>
        <p:nvSpPr>
          <p:cNvPr id="32" name="Rectangle 31"/>
          <p:cNvSpPr/>
          <p:nvPr/>
        </p:nvSpPr>
        <p:spPr>
          <a:xfrm>
            <a:off x="5877762" y="152400"/>
            <a:ext cx="1523173" cy="707886"/>
          </a:xfrm>
          <a:prstGeom prst="rect">
            <a:avLst/>
          </a:prstGeom>
        </p:spPr>
        <p:txBody>
          <a:bodyPr wrap="none">
            <a:spAutoFit/>
          </a:bodyPr>
          <a:lstStyle/>
          <a:p>
            <a:r>
              <a:rPr lang="en-US" sz="2000" b="1" dirty="0" smtClean="0">
                <a:solidFill>
                  <a:srgbClr val="000000"/>
                </a:solidFill>
              </a:rPr>
              <a:t>Attainment</a:t>
            </a:r>
          </a:p>
          <a:p>
            <a:r>
              <a:rPr lang="en-US" sz="2000" b="1" dirty="0" smtClean="0">
                <a:solidFill>
                  <a:srgbClr val="000000"/>
                </a:solidFill>
              </a:rPr>
              <a:t>Test/Demo</a:t>
            </a:r>
            <a:endParaRPr lang="en-US" sz="2000" dirty="0">
              <a:solidFill>
                <a:srgbClr val="000000"/>
              </a:solidFill>
            </a:endParaRPr>
          </a:p>
        </p:txBody>
      </p:sp>
      <p:sp>
        <p:nvSpPr>
          <p:cNvPr id="33" name="Left Arrow 32"/>
          <p:cNvSpPr/>
          <p:nvPr/>
        </p:nvSpPr>
        <p:spPr>
          <a:xfrm rot="8793836">
            <a:off x="1746202" y="1860217"/>
            <a:ext cx="673106" cy="178947"/>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4" name="Rectangle 33"/>
          <p:cNvSpPr/>
          <p:nvPr/>
        </p:nvSpPr>
        <p:spPr>
          <a:xfrm>
            <a:off x="7391400" y="1425714"/>
            <a:ext cx="1818318" cy="707886"/>
          </a:xfrm>
          <a:prstGeom prst="rect">
            <a:avLst/>
          </a:prstGeom>
        </p:spPr>
        <p:txBody>
          <a:bodyPr wrap="none">
            <a:spAutoFit/>
          </a:bodyPr>
          <a:lstStyle/>
          <a:p>
            <a:r>
              <a:rPr lang="en-US" sz="2000" b="1" dirty="0" smtClean="0">
                <a:solidFill>
                  <a:srgbClr val="000000"/>
                </a:solidFill>
              </a:rPr>
              <a:t>Health &amp; </a:t>
            </a:r>
            <a:r>
              <a:rPr lang="en-US" sz="2000" b="1" dirty="0" err="1" smtClean="0">
                <a:solidFill>
                  <a:srgbClr val="000000"/>
                </a:solidFill>
              </a:rPr>
              <a:t>Env</a:t>
            </a:r>
            <a:r>
              <a:rPr lang="en-US" sz="2000" b="1" dirty="0" smtClean="0">
                <a:solidFill>
                  <a:srgbClr val="000000"/>
                </a:solidFill>
              </a:rPr>
              <a:t>.</a:t>
            </a:r>
          </a:p>
          <a:p>
            <a:r>
              <a:rPr lang="en-US" sz="2000" b="1" dirty="0" smtClean="0">
                <a:solidFill>
                  <a:srgbClr val="000000"/>
                </a:solidFill>
              </a:rPr>
              <a:t>Benefit</a:t>
            </a:r>
            <a:endParaRPr lang="en-US" sz="2000" dirty="0">
              <a:solidFill>
                <a:srgbClr val="000000"/>
              </a:solidFill>
            </a:endParaRPr>
          </a:p>
        </p:txBody>
      </p:sp>
      <p:sp>
        <p:nvSpPr>
          <p:cNvPr id="35" name="Rectangle 34"/>
          <p:cNvSpPr/>
          <p:nvPr/>
        </p:nvSpPr>
        <p:spPr>
          <a:xfrm>
            <a:off x="6553200" y="6530148"/>
            <a:ext cx="2573526" cy="338554"/>
          </a:xfrm>
          <a:prstGeom prst="rect">
            <a:avLst/>
          </a:prstGeom>
        </p:spPr>
        <p:txBody>
          <a:bodyPr wrap="none">
            <a:spAutoFit/>
          </a:bodyPr>
          <a:lstStyle/>
          <a:p>
            <a:r>
              <a:rPr lang="en-US" sz="1600" b="1" i="1" u="sng" dirty="0" smtClean="0">
                <a:solidFill>
                  <a:srgbClr val="000000"/>
                </a:solidFill>
                <a:ea typeface="宋体" pitchFamily="2" charset="-122"/>
              </a:rPr>
              <a:t>“www. abacas-dss.com”</a:t>
            </a:r>
            <a:endParaRPr lang="en-US" sz="1600" i="1" u="sng" dirty="0">
              <a:solidFill>
                <a:srgbClr val="000000"/>
              </a:solidFill>
            </a:endParaRPr>
          </a:p>
        </p:txBody>
      </p:sp>
      <p:sp>
        <p:nvSpPr>
          <p:cNvPr id="36" name="TextBox 35"/>
          <p:cNvSpPr txBox="1"/>
          <p:nvPr/>
        </p:nvSpPr>
        <p:spPr>
          <a:xfrm>
            <a:off x="457200" y="6287768"/>
            <a:ext cx="8077200" cy="3416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977900">
              <a:lnSpc>
                <a:spcPct val="90000"/>
              </a:lnSpc>
              <a:spcAft>
                <a:spcPct val="35000"/>
              </a:spcAft>
            </a:pPr>
            <a:r>
              <a:rPr lang="en-US" altLang="zh-CN" b="1" i="1" dirty="0" smtClean="0">
                <a:solidFill>
                  <a:srgbClr val="0000FF"/>
                </a:solidFill>
                <a:effectLst>
                  <a:outerShdw blurRad="38100" dist="38100" dir="2700000" algn="tl">
                    <a:srgbClr val="000000">
                      <a:alpha val="43137"/>
                    </a:srgbClr>
                  </a:outerShdw>
                </a:effectLst>
              </a:rPr>
              <a:t>An Integrated </a:t>
            </a:r>
            <a:r>
              <a:rPr lang="en-US" altLang="zh-CN" b="1" i="1" dirty="0">
                <a:solidFill>
                  <a:srgbClr val="0000FF"/>
                </a:solidFill>
                <a:effectLst>
                  <a:outerShdw blurRad="38100" dist="38100" dir="2700000" algn="tl">
                    <a:srgbClr val="000000">
                      <a:alpha val="43137"/>
                    </a:srgbClr>
                  </a:outerShdw>
                </a:effectLst>
              </a:rPr>
              <a:t>Air Quality Management </a:t>
            </a:r>
            <a:r>
              <a:rPr lang="en-US" altLang="zh-CN" b="1" i="1" dirty="0" smtClean="0">
                <a:solidFill>
                  <a:srgbClr val="0000FF"/>
                </a:solidFill>
                <a:effectLst>
                  <a:outerShdw blurRad="38100" dist="38100" dir="2700000" algn="tl">
                    <a:srgbClr val="000000">
                      <a:alpha val="43137"/>
                    </a:srgbClr>
                  </a:outerShdw>
                </a:effectLst>
              </a:rPr>
              <a:t>and Decision Support System</a:t>
            </a:r>
            <a:endParaRPr lang="en-US" altLang="zh-CN" b="1" i="1" dirty="0">
              <a:solidFill>
                <a:srgbClr val="0000FF"/>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par>
                          <p:cTn id="33" fill="hold">
                            <p:stCondLst>
                              <p:cond delay="2500"/>
                            </p:stCondLst>
                            <p:childTnLst>
                              <p:par>
                                <p:cTn id="34" presetID="3" presetClass="entr" presetSubtype="1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par>
                          <p:cTn id="37" fill="hold">
                            <p:stCondLst>
                              <p:cond delay="3000"/>
                            </p:stCondLst>
                            <p:childTnLst>
                              <p:par>
                                <p:cTn id="38" presetID="3" presetClass="entr" presetSubtype="1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par>
                          <p:cTn id="44" fill="hold">
                            <p:stCondLst>
                              <p:cond delay="3500"/>
                            </p:stCondLst>
                            <p:childTnLst>
                              <p:par>
                                <p:cTn id="45" presetID="3"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par>
                                <p:cTn id="48" presetID="3" presetClass="entr" presetSubtype="1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par>
                                <p:cTn id="51" presetID="3" presetClass="entr" presetSubtype="1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par>
                          <p:cTn id="57" fill="hold">
                            <p:stCondLst>
                              <p:cond delay="4000"/>
                            </p:stCondLst>
                            <p:childTnLst>
                              <p:par>
                                <p:cTn id="58" presetID="3" presetClass="entr" presetSubtype="1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childTnLst>
                          </p:cTn>
                        </p:par>
                        <p:par>
                          <p:cTn id="64" fill="hold">
                            <p:stCondLst>
                              <p:cond delay="4500"/>
                            </p:stCondLst>
                            <p:childTnLst>
                              <p:par>
                                <p:cTn id="65" presetID="3" presetClass="entr" presetSubtype="1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par>
                          <p:cTn id="68" fill="hold">
                            <p:stCondLst>
                              <p:cond delay="5000"/>
                            </p:stCondLst>
                            <p:childTnLst>
                              <p:par>
                                <p:cTn id="69" presetID="3" presetClass="entr" presetSubtype="1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500"/>
                            </p:stCondLst>
                            <p:childTnLst>
                              <p:par>
                                <p:cTn id="73" presetID="3" presetClass="entr" presetSubtype="1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linds(horizontal)">
                                      <p:cBhvr>
                                        <p:cTn id="75" dur="500"/>
                                        <p:tgtEl>
                                          <p:spTgt spid="23"/>
                                        </p:tgtEl>
                                      </p:cBhvr>
                                    </p:animEffect>
                                  </p:childTnLst>
                                </p:cTn>
                              </p:par>
                            </p:childTnLst>
                          </p:cTn>
                        </p:par>
                        <p:par>
                          <p:cTn id="76" fill="hold">
                            <p:stCondLst>
                              <p:cond delay="6000"/>
                            </p:stCondLst>
                            <p:childTnLst>
                              <p:par>
                                <p:cTn id="77" presetID="3" presetClass="entr" presetSubtype="1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6500"/>
                            </p:stCondLst>
                            <p:childTnLst>
                              <p:par>
                                <p:cTn id="81" presetID="3" presetClass="entr" presetSubtype="1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linds(horizontal)">
                                      <p:cBhvr>
                                        <p:cTn id="83" dur="500"/>
                                        <p:tgtEl>
                                          <p:spTgt spid="19"/>
                                        </p:tgtEl>
                                      </p:cBhvr>
                                    </p:animEffect>
                                  </p:childTnLst>
                                </p:cTn>
                              </p:par>
                            </p:childTnLst>
                          </p:cTn>
                        </p:par>
                        <p:par>
                          <p:cTn id="84" fill="hold">
                            <p:stCondLst>
                              <p:cond delay="7000"/>
                            </p:stCondLst>
                            <p:childTnLst>
                              <p:par>
                                <p:cTn id="85" presetID="3" presetClass="entr" presetSubtype="1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linds(horizontal)">
                                      <p:cBhvr>
                                        <p:cTn id="87" dur="500"/>
                                        <p:tgtEl>
                                          <p:spTgt spid="22"/>
                                        </p:tgtEl>
                                      </p:cBhvr>
                                    </p:animEffect>
                                  </p:childTnLst>
                                </p:cTn>
                              </p:par>
                            </p:childTnLst>
                          </p:cTn>
                        </p:par>
                        <p:par>
                          <p:cTn id="88" fill="hold">
                            <p:stCondLst>
                              <p:cond delay="7500"/>
                            </p:stCondLst>
                            <p:childTnLst>
                              <p:par>
                                <p:cTn id="89" presetID="3" presetClass="entr" presetSubtype="1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linds(horizontal)">
                                      <p:cBhvr>
                                        <p:cTn id="91" dur="500"/>
                                        <p:tgtEl>
                                          <p:spTgt spid="24"/>
                                        </p:tgtEl>
                                      </p:cBhvr>
                                    </p:animEffect>
                                  </p:childTnLst>
                                </p:cTn>
                              </p:par>
                            </p:childTnLst>
                          </p:cTn>
                        </p:par>
                        <p:par>
                          <p:cTn id="92" fill="hold">
                            <p:stCondLst>
                              <p:cond delay="8000"/>
                            </p:stCondLst>
                            <p:childTnLst>
                              <p:par>
                                <p:cTn id="93" presetID="3" presetClass="entr" presetSubtype="10"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linds(horizontal)">
                                      <p:cBhvr>
                                        <p:cTn id="95" dur="500"/>
                                        <p:tgtEl>
                                          <p:spTgt spid="20"/>
                                        </p:tgtEl>
                                      </p:cBhvr>
                                    </p:animEffect>
                                  </p:childTnLst>
                                </p:cTn>
                              </p:par>
                            </p:childTnLst>
                          </p:cTn>
                        </p:par>
                        <p:par>
                          <p:cTn id="96" fill="hold">
                            <p:stCondLst>
                              <p:cond delay="8500"/>
                            </p:stCondLst>
                            <p:childTnLst>
                              <p:par>
                                <p:cTn id="97" presetID="3" presetClass="entr" presetSubtype="10"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blinds(horizontal)">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4" grpId="0" animBg="1"/>
      <p:bldP spid="16" grpId="0" animBg="1"/>
      <p:bldP spid="18" grpId="0" animBg="1"/>
      <p:bldP spid="20" grpId="0" animBg="1"/>
      <p:bldP spid="22" grpId="0" animBg="1"/>
      <p:bldP spid="30" grpId="0"/>
      <p:bldP spid="31" grpId="0"/>
      <p:bldP spid="32" grpId="0"/>
      <p:bldP spid="34" grpId="0"/>
      <p:bldP spid="35"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16652" y="715199"/>
            <a:ext cx="3998819" cy="3247201"/>
            <a:chOff x="216652" y="715199"/>
            <a:chExt cx="3998819" cy="3247201"/>
          </a:xfrm>
        </p:grpSpPr>
        <p:pic>
          <p:nvPicPr>
            <p:cNvPr id="46" name="Picture 4" descr="C:\Documents and Settings\Administrator\桌面\ABACAS PPT\ABACAS.jpg"/>
            <p:cNvPicPr>
              <a:picLocks noChangeAspect="1" noChangeArrowheads="1"/>
            </p:cNvPicPr>
            <p:nvPr/>
          </p:nvPicPr>
          <p:blipFill rotWithShape="1">
            <a:blip r:embed="rId3" cstate="print"/>
            <a:srcRect b="17371"/>
            <a:stretch/>
          </p:blipFill>
          <p:spPr bwMode="auto">
            <a:xfrm>
              <a:off x="216652" y="715199"/>
              <a:ext cx="3998819" cy="3247201"/>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7" name="Rounded Rectangle 46"/>
            <p:cNvSpPr/>
            <p:nvPr/>
          </p:nvSpPr>
          <p:spPr>
            <a:xfrm>
              <a:off x="571180" y="1371600"/>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8" name="Rounded Rectangle 47"/>
            <p:cNvSpPr/>
            <p:nvPr/>
          </p:nvSpPr>
          <p:spPr>
            <a:xfrm>
              <a:off x="579504" y="2034348"/>
              <a:ext cx="18288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9" name="Rounded Rectangle 48"/>
            <p:cNvSpPr/>
            <p:nvPr/>
          </p:nvSpPr>
          <p:spPr>
            <a:xfrm>
              <a:off x="579504" y="2682368"/>
              <a:ext cx="1828800" cy="4418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0" name="Rounded Rectangle 49"/>
            <p:cNvSpPr/>
            <p:nvPr/>
          </p:nvSpPr>
          <p:spPr>
            <a:xfrm>
              <a:off x="587828" y="3406588"/>
              <a:ext cx="1828800" cy="4495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
        <p:nvSpPr>
          <p:cNvPr id="51" name="TextBox 50"/>
          <p:cNvSpPr txBox="1"/>
          <p:nvPr/>
        </p:nvSpPr>
        <p:spPr>
          <a:xfrm>
            <a:off x="76200" y="4191000"/>
            <a:ext cx="2727147" cy="1408078"/>
          </a:xfrm>
          <a:prstGeom prst="rect">
            <a:avLst/>
          </a:prstGeom>
          <a:noFill/>
        </p:spPr>
        <p:txBody>
          <a:bodyPr wrap="square" rtlCol="0">
            <a:spAutoFit/>
          </a:bodyPr>
          <a:lstStyle/>
          <a:p>
            <a:pPr algn="l" fontAlgn="auto">
              <a:lnSpc>
                <a:spcPct val="150000"/>
              </a:lnSpc>
              <a:spcBef>
                <a:spcPts val="0"/>
              </a:spcBef>
              <a:spcAft>
                <a:spcPts val="0"/>
              </a:spcAft>
            </a:pPr>
            <a:r>
              <a:rPr lang="en-US" altLang="zh-CN" sz="1600" b="1" dirty="0" smtClean="0">
                <a:solidFill>
                  <a:prstClr val="black"/>
                </a:solidFill>
                <a:latin typeface="Calibri"/>
              </a:rPr>
              <a:t>Please visit </a:t>
            </a:r>
            <a:r>
              <a:rPr lang="en-US" altLang="zh-CN" sz="1600" b="1" dirty="0" err="1" smtClean="0">
                <a:solidFill>
                  <a:prstClr val="black"/>
                </a:solidFill>
                <a:latin typeface="Calibri"/>
              </a:rPr>
              <a:t>ABaCAS</a:t>
            </a:r>
            <a:r>
              <a:rPr lang="en-US" altLang="zh-CN" sz="1600" b="1" dirty="0" smtClean="0">
                <a:solidFill>
                  <a:prstClr val="black"/>
                </a:solidFill>
                <a:latin typeface="Calibri"/>
              </a:rPr>
              <a:t> website for more information:</a:t>
            </a:r>
          </a:p>
          <a:p>
            <a:pPr algn="l" fontAlgn="auto">
              <a:lnSpc>
                <a:spcPct val="150000"/>
              </a:lnSpc>
              <a:spcBef>
                <a:spcPts val="0"/>
              </a:spcBef>
              <a:spcAft>
                <a:spcPts val="0"/>
              </a:spcAft>
            </a:pPr>
            <a:r>
              <a:rPr lang="en-US" altLang="zh-CN" sz="1600" b="1" i="1" u="sng" dirty="0" smtClean="0">
                <a:solidFill>
                  <a:srgbClr val="0000FF"/>
                </a:solidFill>
                <a:latin typeface="Calibri"/>
              </a:rPr>
              <a:t>http://www.abacas-dss.com</a:t>
            </a:r>
          </a:p>
          <a:p>
            <a:pPr algn="l" fontAlgn="auto">
              <a:lnSpc>
                <a:spcPct val="150000"/>
              </a:lnSpc>
              <a:spcBef>
                <a:spcPts val="0"/>
              </a:spcBef>
              <a:spcAft>
                <a:spcPts val="0"/>
              </a:spcAft>
            </a:pPr>
            <a:endParaRPr lang="en-US" altLang="zh-CN" sz="900" b="1" dirty="0" smtClean="0">
              <a:solidFill>
                <a:prstClr val="black"/>
              </a:solidFill>
              <a:latin typeface="Calibri"/>
            </a:endParaRPr>
          </a:p>
        </p:txBody>
      </p:sp>
      <p:pic>
        <p:nvPicPr>
          <p:cNvPr id="52" name="Picture 51"/>
          <p:cNvPicPr>
            <a:picLocks noChangeAspect="1"/>
          </p:cNvPicPr>
          <p:nvPr/>
        </p:nvPicPr>
        <p:blipFill>
          <a:blip r:embed="rId4" cstate="print"/>
          <a:stretch>
            <a:fillRect/>
          </a:stretch>
        </p:blipFill>
        <p:spPr>
          <a:xfrm>
            <a:off x="26194" y="5638800"/>
            <a:ext cx="2009994" cy="1219199"/>
          </a:xfrm>
          <a:prstGeom prst="rect">
            <a:avLst/>
          </a:prstGeom>
        </p:spPr>
      </p:pic>
      <p:pic>
        <p:nvPicPr>
          <p:cNvPr id="12" name="Picture 11"/>
          <p:cNvPicPr>
            <a:picLocks noChangeAspect="1"/>
          </p:cNvPicPr>
          <p:nvPr/>
        </p:nvPicPr>
        <p:blipFill>
          <a:blip r:embed="rId5" cstate="print"/>
          <a:stretch>
            <a:fillRect/>
          </a:stretch>
        </p:blipFill>
        <p:spPr>
          <a:xfrm>
            <a:off x="5791200" y="3924993"/>
            <a:ext cx="3352800" cy="2338387"/>
          </a:xfrm>
          <a:prstGeom prst="rect">
            <a:avLst/>
          </a:prstGeom>
          <a:scene3d>
            <a:camera prst="perspectiveRight"/>
            <a:lightRig rig="threePt" dir="t"/>
          </a:scene3d>
        </p:spPr>
      </p:pic>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pic>
        <p:nvPicPr>
          <p:cNvPr id="22" name="Picture 2"/>
          <p:cNvPicPr>
            <a:picLocks noChangeAspect="1" noChangeArrowheads="1"/>
          </p:cNvPicPr>
          <p:nvPr/>
        </p:nvPicPr>
        <p:blipFill>
          <a:blip r:embed="rId6" cstate="print"/>
          <a:srcRect b="6478"/>
          <a:stretch>
            <a:fillRect/>
          </a:stretch>
        </p:blipFill>
        <p:spPr bwMode="auto">
          <a:xfrm>
            <a:off x="5791200" y="955687"/>
            <a:ext cx="3495229" cy="22947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9" name="Picture 3"/>
          <p:cNvPicPr>
            <a:picLocks noChangeAspect="1" noChangeArrowheads="1"/>
          </p:cNvPicPr>
          <p:nvPr/>
        </p:nvPicPr>
        <p:blipFill>
          <a:blip r:embed="rId7" cstate="print"/>
          <a:stretch>
            <a:fillRect/>
          </a:stretch>
        </p:blipFill>
        <p:spPr bwMode="auto">
          <a:xfrm>
            <a:off x="2286000" y="936978"/>
            <a:ext cx="3733800" cy="24920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4477" y="3924993"/>
            <a:ext cx="3296742" cy="22646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对角圆角矩形 34"/>
          <p:cNvSpPr/>
          <p:nvPr/>
        </p:nvSpPr>
        <p:spPr>
          <a:xfrm>
            <a:off x="2549357" y="6185859"/>
            <a:ext cx="2784643" cy="45842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15" name="对角圆角矩形 14"/>
          <p:cNvSpPr/>
          <p:nvPr/>
        </p:nvSpPr>
        <p:spPr>
          <a:xfrm>
            <a:off x="2564478" y="3282888"/>
            <a:ext cx="2845722"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4" name="对角圆角矩形 33"/>
          <p:cNvSpPr/>
          <p:nvPr/>
        </p:nvSpPr>
        <p:spPr>
          <a:xfrm>
            <a:off x="5868143" y="3250404"/>
            <a:ext cx="2800459"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noFill/>
            </a:endParaRPr>
          </a:p>
        </p:txBody>
      </p:sp>
      <p:sp>
        <p:nvSpPr>
          <p:cNvPr id="36" name="对角圆角矩形 35"/>
          <p:cNvSpPr/>
          <p:nvPr/>
        </p:nvSpPr>
        <p:spPr>
          <a:xfrm>
            <a:off x="5868144" y="6165304"/>
            <a:ext cx="2952328" cy="464224"/>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9" name="TextBox 8"/>
          <p:cNvSpPr txBox="1"/>
          <p:nvPr/>
        </p:nvSpPr>
        <p:spPr>
          <a:xfrm>
            <a:off x="2564478" y="6184240"/>
            <a:ext cx="2572043"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a:solidFill>
                  <a:prstClr val="black"/>
                </a:solidFill>
              </a:rPr>
              <a:t>Provide </a:t>
            </a:r>
            <a:r>
              <a:rPr lang="en-US" altLang="zh-CN" sz="1300" smtClean="0">
                <a:solidFill>
                  <a:prstClr val="black"/>
                </a:solidFill>
              </a:rPr>
              <a:t>Emissions Control </a:t>
            </a:r>
            <a:r>
              <a:rPr lang="en-US" altLang="zh-CN" sz="1300" dirty="0">
                <a:solidFill>
                  <a:prstClr val="black"/>
                </a:solidFill>
              </a:rPr>
              <a:t>Cost Analysis and Estimate</a:t>
            </a:r>
            <a:endParaRPr lang="zh-CN" altLang="en-US" sz="1300" dirty="0">
              <a:solidFill>
                <a:prstClr val="black"/>
              </a:solidFill>
            </a:endParaRPr>
          </a:p>
        </p:txBody>
      </p:sp>
      <p:sp>
        <p:nvSpPr>
          <p:cNvPr id="6" name="矩形 5"/>
          <p:cNvSpPr/>
          <p:nvPr/>
        </p:nvSpPr>
        <p:spPr>
          <a:xfrm>
            <a:off x="2568807" y="2869661"/>
            <a:ext cx="1443024"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BenMAP</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2" name="矩形 31"/>
          <p:cNvSpPr/>
          <p:nvPr/>
        </p:nvSpPr>
        <p:spPr>
          <a:xfrm>
            <a:off x="5861219" y="5765194"/>
            <a:ext cx="112582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SMAT-CE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3" name="矩形 32"/>
          <p:cNvSpPr/>
          <p:nvPr/>
        </p:nvSpPr>
        <p:spPr>
          <a:xfrm>
            <a:off x="2551897" y="5805264"/>
            <a:ext cx="1031501"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err="1" smtClean="0">
                <a:ln w="11430"/>
                <a:solidFill>
                  <a:srgbClr val="FF0000"/>
                </a:solidFill>
                <a:effectLst>
                  <a:outerShdw blurRad="80000" dist="40000" dir="5040000" algn="tl">
                    <a:srgbClr val="000000">
                      <a:alpha val="30000"/>
                    </a:srgbClr>
                  </a:outerShdw>
                </a:effectLst>
              </a:rPr>
              <a:t>CoST</a:t>
            </a:r>
            <a:r>
              <a:rPr lang="en-US" altLang="zh-CN" sz="2000" b="1" i="1" dirty="0" smtClean="0">
                <a:ln w="11430"/>
                <a:solidFill>
                  <a:srgbClr val="FF0000"/>
                </a:solidFill>
                <a:effectLst>
                  <a:outerShdw blurRad="80000" dist="40000" dir="5040000" algn="tl">
                    <a:srgbClr val="000000">
                      <a:alpha val="30000"/>
                    </a:srgbClr>
                  </a:outerShdw>
                </a:effectLst>
              </a:rPr>
              <a:t>-CE</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37" name="矩形 36"/>
          <p:cNvSpPr/>
          <p:nvPr/>
        </p:nvSpPr>
        <p:spPr>
          <a:xfrm>
            <a:off x="5739756" y="2850294"/>
            <a:ext cx="1459310" cy="400110"/>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000" b="1" i="1" dirty="0" smtClean="0">
                <a:ln w="11430"/>
                <a:solidFill>
                  <a:srgbClr val="FF0000"/>
                </a:solidFill>
                <a:effectLst>
                  <a:outerShdw blurRad="80000" dist="40000" dir="5040000" algn="tl">
                    <a:srgbClr val="000000">
                      <a:alpha val="30000"/>
                    </a:srgbClr>
                  </a:outerShdw>
                </a:effectLst>
              </a:rPr>
              <a:t>RSM/CMAQ</a:t>
            </a:r>
            <a:endParaRPr lang="zh-CN" altLang="en-US" sz="2000" b="1" i="1" dirty="0">
              <a:ln w="11430"/>
              <a:solidFill>
                <a:srgbClr val="FF0000"/>
              </a:solidFill>
              <a:effectLst>
                <a:outerShdw blurRad="80000" dist="40000" dir="5040000" algn="tl">
                  <a:srgbClr val="000000">
                    <a:alpha val="30000"/>
                  </a:srgbClr>
                </a:outerShdw>
              </a:effectLst>
            </a:endParaRPr>
          </a:p>
        </p:txBody>
      </p:sp>
      <p:sp>
        <p:nvSpPr>
          <p:cNvPr id="7" name="TextBox 6"/>
          <p:cNvSpPr txBox="1"/>
          <p:nvPr/>
        </p:nvSpPr>
        <p:spPr>
          <a:xfrm>
            <a:off x="2576021" y="3269771"/>
            <a:ext cx="2572043" cy="492443"/>
          </a:xfrm>
          <a:prstGeom prst="rect">
            <a:avLst/>
          </a:prstGeom>
          <a:noFill/>
          <a:ln w="3175">
            <a:noFill/>
          </a:ln>
        </p:spPr>
        <p:txBody>
          <a:bodyPr wrap="square" rtlCol="0">
            <a:spAutoFit/>
          </a:bodyPr>
          <a:lstStyle/>
          <a:p>
            <a:pPr algn="l" fontAlgn="auto">
              <a:spcBef>
                <a:spcPts val="0"/>
              </a:spcBef>
              <a:spcAft>
                <a:spcPts val="0"/>
              </a:spcAft>
            </a:pPr>
            <a:r>
              <a:rPr lang="en-US" altLang="zh-CN" sz="1300" b="1" i="1" dirty="0">
                <a:solidFill>
                  <a:prstClr val="black"/>
                </a:solidFill>
                <a:latin typeface="Arial" pitchFamily="34" charset="0"/>
              </a:rPr>
              <a:t>Provide Health Impacts </a:t>
            </a:r>
            <a:r>
              <a:rPr lang="en-US" altLang="zh-CN" sz="1300" b="1" i="1" dirty="0" smtClean="0">
                <a:solidFill>
                  <a:prstClr val="black"/>
                </a:solidFill>
                <a:latin typeface="Arial" pitchFamily="34" charset="0"/>
              </a:rPr>
              <a:t>and </a:t>
            </a:r>
            <a:r>
              <a:rPr lang="en-US" altLang="zh-CN" sz="1300" b="1" i="1" dirty="0">
                <a:solidFill>
                  <a:prstClr val="black"/>
                </a:solidFill>
                <a:latin typeface="Arial" pitchFamily="34" charset="0"/>
              </a:rPr>
              <a:t>Economic </a:t>
            </a:r>
            <a:r>
              <a:rPr lang="en-US" altLang="zh-CN" sz="1300" b="1" i="1" dirty="0" smtClean="0">
                <a:solidFill>
                  <a:prstClr val="black"/>
                </a:solidFill>
                <a:latin typeface="Arial" pitchFamily="34" charset="0"/>
              </a:rPr>
              <a:t>Benefits </a:t>
            </a:r>
            <a:r>
              <a:rPr lang="en-US" altLang="zh-CN" sz="1300" b="1" i="1" dirty="0">
                <a:solidFill>
                  <a:prstClr val="black"/>
                </a:solidFill>
                <a:latin typeface="Arial" pitchFamily="34" charset="0"/>
              </a:rPr>
              <a:t>Estimate</a:t>
            </a:r>
            <a:endParaRPr lang="zh-CN" altLang="en-US" sz="1300" b="1" i="1" dirty="0">
              <a:solidFill>
                <a:prstClr val="black"/>
              </a:solidFill>
              <a:latin typeface="Calibri"/>
            </a:endParaRPr>
          </a:p>
        </p:txBody>
      </p:sp>
      <p:sp>
        <p:nvSpPr>
          <p:cNvPr id="11" name="TextBox 10"/>
          <p:cNvSpPr txBox="1"/>
          <p:nvPr/>
        </p:nvSpPr>
        <p:spPr>
          <a:xfrm>
            <a:off x="5872467" y="3258781"/>
            <a:ext cx="2694296" cy="492443"/>
          </a:xfrm>
          <a:prstGeom prst="rect">
            <a:avLst/>
          </a:prstGeom>
          <a:noFill/>
          <a:ln w="3175">
            <a:noFill/>
          </a:ln>
        </p:spPr>
        <p:txBody>
          <a:bodyPr wrap="square" rtlCol="0">
            <a:spAutoFit/>
          </a:bodyPr>
          <a:lstStyle>
            <a:defPPr>
              <a:defRPr lang="zh-CN"/>
            </a:defPPr>
            <a:lvl1pPr>
              <a:defRPr sz="1200" b="1" i="1">
                <a:solidFill>
                  <a:schemeClr val="accent3">
                    <a:lumMod val="50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Real-time </a:t>
            </a:r>
            <a:r>
              <a:rPr lang="en-US" altLang="zh-CN" sz="1300" dirty="0" smtClean="0">
                <a:solidFill>
                  <a:prstClr val="black"/>
                </a:solidFill>
              </a:rPr>
              <a:t>Air Quality </a:t>
            </a:r>
            <a:endParaRPr lang="en-US" altLang="zh-CN" sz="1300" dirty="0">
              <a:solidFill>
                <a:prstClr val="black"/>
              </a:solidFill>
            </a:endParaRPr>
          </a:p>
          <a:p>
            <a:pPr algn="l" fontAlgn="auto">
              <a:spcBef>
                <a:spcPts val="0"/>
              </a:spcBef>
              <a:spcAft>
                <a:spcPts val="0"/>
              </a:spcAft>
            </a:pPr>
            <a:r>
              <a:rPr lang="en-US" altLang="zh-CN" sz="1300" dirty="0">
                <a:solidFill>
                  <a:prstClr val="black"/>
                </a:solidFill>
              </a:rPr>
              <a:t>Response of Emissions Control</a:t>
            </a:r>
            <a:endParaRPr lang="zh-CN" altLang="en-US" sz="1300" dirty="0">
              <a:solidFill>
                <a:prstClr val="black"/>
              </a:solidFill>
            </a:endParaRPr>
          </a:p>
        </p:txBody>
      </p:sp>
      <p:sp>
        <p:nvSpPr>
          <p:cNvPr id="10" name="TextBox 9"/>
          <p:cNvSpPr txBox="1"/>
          <p:nvPr/>
        </p:nvSpPr>
        <p:spPr>
          <a:xfrm>
            <a:off x="5868144" y="6165304"/>
            <a:ext cx="3072175" cy="492443"/>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a:solidFill>
                  <a:prstClr val="black"/>
                </a:solidFill>
              </a:rPr>
              <a:t>Provide Attainment </a:t>
            </a:r>
            <a:r>
              <a:rPr lang="en-US" altLang="zh-CN" sz="1300" dirty="0" smtClean="0">
                <a:solidFill>
                  <a:prstClr val="black"/>
                </a:solidFill>
              </a:rPr>
              <a:t>Test/Demo </a:t>
            </a:r>
            <a:r>
              <a:rPr lang="en-US" altLang="zh-CN" sz="1300" dirty="0">
                <a:solidFill>
                  <a:prstClr val="black"/>
                </a:solidFill>
              </a:rPr>
              <a:t>for </a:t>
            </a:r>
          </a:p>
          <a:p>
            <a:pPr algn="l" fontAlgn="auto">
              <a:spcBef>
                <a:spcPts val="0"/>
              </a:spcBef>
              <a:spcAft>
                <a:spcPts val="0"/>
              </a:spcAft>
            </a:pPr>
            <a:r>
              <a:rPr lang="en-US" altLang="zh-CN" sz="1300" dirty="0">
                <a:solidFill>
                  <a:prstClr val="black"/>
                </a:solidFill>
              </a:rPr>
              <a:t>PM2.5 &amp; O3 Non-attainment Areas</a:t>
            </a:r>
            <a:endParaRPr lang="zh-CN" altLang="en-US" sz="1300" dirty="0">
              <a:solidFill>
                <a:prstClr val="black"/>
              </a:solidFill>
            </a:endParaRPr>
          </a:p>
        </p:txBody>
      </p:sp>
      <p:sp>
        <p:nvSpPr>
          <p:cNvPr id="31" name="TextBox 30"/>
          <p:cNvSpPr txBox="1"/>
          <p:nvPr/>
        </p:nvSpPr>
        <p:spPr>
          <a:xfrm>
            <a:off x="-121664" y="23052"/>
            <a:ext cx="9372600" cy="584775"/>
          </a:xfrm>
          <a:prstGeom prst="rect">
            <a:avLst/>
          </a:prstGeom>
          <a:solidFill>
            <a:srgbClr val="FFFF00">
              <a:alpha val="50196"/>
            </a:srgbClr>
          </a:solidFill>
          <a:ln>
            <a:noFill/>
          </a:ln>
          <a:effectLst>
            <a:glow rad="101600">
              <a:schemeClr val="bg1">
                <a:alpha val="60000"/>
              </a:schemeClr>
            </a:glow>
          </a:effectLst>
        </p:spPr>
        <p:txBody>
          <a:bodyPr wrap="square" rtlCol="0">
            <a:spAutoFit/>
          </a:bodyPr>
          <a:lstStyle/>
          <a:p>
            <a:pPr fontAlgn="auto">
              <a:spcBef>
                <a:spcPts val="0"/>
              </a:spcBef>
              <a:spcAft>
                <a:spcPts val="0"/>
              </a:spcAft>
            </a:pPr>
            <a:r>
              <a:rPr lang="en-US" altLang="zh-CN"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Applications of </a:t>
            </a:r>
            <a:r>
              <a:rPr lang="en-US" altLang="zh-CN" sz="3200" b="1" i="1" dirty="0" err="1" smtClean="0">
                <a:solidFill>
                  <a:srgbClr val="0000FF"/>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a:solidFill>
                  <a:srgbClr val="0000FF"/>
                </a:solidFill>
                <a:effectLst>
                  <a:glow rad="63500">
                    <a:prstClr val="white">
                      <a:alpha val="40000"/>
                    </a:prstClr>
                  </a:glow>
                  <a:outerShdw blurRad="38100" dist="38100" dir="2700000" algn="tl">
                    <a:srgbClr val="000000">
                      <a:alpha val="43137"/>
                    </a:srgbClr>
                  </a:outerShdw>
                </a:effectLst>
                <a:latin typeface="Calibri"/>
              </a:rPr>
              <a:t> </a:t>
            </a:r>
            <a:r>
              <a:rPr lang="en-US" altLang="zh-CN"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in China</a:t>
            </a:r>
            <a:endParaRPr lang="en-US" altLang="zh-CN" sz="28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endParaRPr>
          </a:p>
        </p:txBody>
      </p:sp>
      <p:pic>
        <p:nvPicPr>
          <p:cNvPr id="45" name="Picture 2" descr="https://encrypted-tbn0.google.com/images?q=tbn:ANd9GcSb8ak_yWOdB2A7gDSvwnCWu0716oQ1Ie4noh8R1ImMcwefFtLOCA"/>
          <p:cNvPicPr>
            <a:picLocks noChangeAspect="1" noChangeArrowheads="1"/>
          </p:cNvPicPr>
          <p:nvPr/>
        </p:nvPicPr>
        <p:blipFill>
          <a:blip r:embed="rId9" cstate="print"/>
          <a:srcRect/>
          <a:stretch>
            <a:fillRect/>
          </a:stretch>
        </p:blipFill>
        <p:spPr bwMode="auto">
          <a:xfrm>
            <a:off x="4531659" y="5238828"/>
            <a:ext cx="1012548" cy="851367"/>
          </a:xfrm>
          <a:prstGeom prst="rect">
            <a:avLst/>
          </a:prstGeom>
          <a:noFill/>
        </p:spPr>
      </p:pic>
      <p:sp>
        <p:nvSpPr>
          <p:cNvPr id="14" name="Slide Number Placeholder 13"/>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45</a:t>
            </a:fld>
            <a:endParaRPr lang="zh-CN" altLang="en-US">
              <a:solidFill>
                <a:prstClr val="black">
                  <a:tint val="75000"/>
                </a:prstClr>
              </a:solidFill>
            </a:endParaRPr>
          </a:p>
        </p:txBody>
      </p:sp>
    </p:spTree>
    <p:extLst>
      <p:ext uri="{BB962C8B-B14F-4D97-AF65-F5344CB8AC3E}">
        <p14:creationId xmlns:p14="http://schemas.microsoft.com/office/powerpoint/2010/main" val="4018941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childTnLst>
                          </p:cTn>
                        </p:par>
                        <p:par>
                          <p:cTn id="29" fill="hold">
                            <p:stCondLst>
                              <p:cond delay="2000"/>
                            </p:stCondLst>
                            <p:childTnLst>
                              <p:par>
                                <p:cTn id="30" presetID="3"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linds(horizontal)">
                                      <p:cBhvr>
                                        <p:cTn id="35" dur="500"/>
                                        <p:tgtEl>
                                          <p:spTgt spid="34"/>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3" presetClass="entr" presetSubtype="1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linds(horizontal)">
                                      <p:cBhvr>
                                        <p:cTn id="45" dur="500"/>
                                        <p:tgtEl>
                                          <p:spTgt spid="33"/>
                                        </p:tgtEl>
                                      </p:cBhvr>
                                    </p:animEffect>
                                  </p:childTnLst>
                                </p:cTn>
                              </p:par>
                            </p:childTnLst>
                          </p:cTn>
                        </p:par>
                        <p:par>
                          <p:cTn id="46" fill="hold">
                            <p:stCondLst>
                              <p:cond delay="3000"/>
                            </p:stCondLst>
                            <p:childTnLst>
                              <p:par>
                                <p:cTn id="47" presetID="3" presetClass="entr" presetSubtype="1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linds(horizontal)">
                                      <p:cBhvr>
                                        <p:cTn id="49" dur="500"/>
                                        <p:tgtEl>
                                          <p:spTgt spid="3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linds(horizontal)">
                                      <p:cBhvr>
                                        <p:cTn id="62" dur="500"/>
                                        <p:tgtEl>
                                          <p:spTgt spid="36"/>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linds(horizontal)">
                                      <p:cBhvr>
                                        <p:cTn id="65" dur="500"/>
                                        <p:tgtEl>
                                          <p:spTgt spid="10"/>
                                        </p:tgtEl>
                                      </p:cBhvr>
                                    </p:animEffect>
                                  </p:childTnLst>
                                </p:cTn>
                              </p:par>
                            </p:childTnLst>
                          </p:cTn>
                        </p:par>
                        <p:par>
                          <p:cTn id="66" fill="hold">
                            <p:stCondLst>
                              <p:cond delay="4000"/>
                            </p:stCondLst>
                            <p:childTnLst>
                              <p:par>
                                <p:cTn id="67" presetID="3" presetClass="entr" presetSubtype="10"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blinds(horizontal)">
                                      <p:cBhvr>
                                        <p:cTn id="69" dur="500"/>
                                        <p:tgtEl>
                                          <p:spTgt spid="51"/>
                                        </p:tgtEl>
                                      </p:cBhvr>
                                    </p:animEffect>
                                  </p:childTnLst>
                                </p:cTn>
                              </p:par>
                            </p:childTnLst>
                          </p:cTn>
                        </p:par>
                        <p:par>
                          <p:cTn id="70" fill="hold">
                            <p:stCondLst>
                              <p:cond delay="4500"/>
                            </p:stCondLst>
                            <p:childTnLst>
                              <p:par>
                                <p:cTn id="71" presetID="1" presetClass="entr" presetSubtype="0" fill="hold" nodeType="after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5" grpId="0" animBg="1"/>
      <p:bldP spid="15" grpId="0" animBg="1"/>
      <p:bldP spid="34" grpId="0" animBg="1"/>
      <p:bldP spid="36" grpId="0" animBg="1"/>
      <p:bldP spid="9" grpId="0"/>
      <p:bldP spid="6" grpId="0" animBg="1"/>
      <p:bldP spid="32" grpId="0" animBg="1"/>
      <p:bldP spid="33" grpId="0" animBg="1"/>
      <p:bldP spid="37" grpId="0" animBg="1"/>
      <p:bldP spid="7" grpId="0"/>
      <p:bldP spid="11" grpId="0"/>
      <p:bldP spid="1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l="24583" t="17333" r="20833" b="17333"/>
          <a:stretch>
            <a:fillRect/>
          </a:stretch>
        </p:blipFill>
        <p:spPr bwMode="auto">
          <a:xfrm>
            <a:off x="4267200" y="1673795"/>
            <a:ext cx="4876800" cy="3648294"/>
          </a:xfrm>
          <a:prstGeom prst="rect">
            <a:avLst/>
          </a:prstGeom>
          <a:noFill/>
          <a:ln w="9525">
            <a:noFill/>
            <a:miter lim="800000"/>
            <a:headEnd/>
            <a:tailEnd/>
          </a:ln>
        </p:spPr>
      </p:pic>
      <p:pic>
        <p:nvPicPr>
          <p:cNvPr id="21" name="Picture 4" descr="C:\Documents and Settings\Administrator\桌面\ABACAS PPT\ABACAS.jpg"/>
          <p:cNvPicPr>
            <a:picLocks noChangeAspect="1" noChangeArrowheads="1"/>
          </p:cNvPicPr>
          <p:nvPr/>
        </p:nvPicPr>
        <p:blipFill>
          <a:blip r:embed="rId4" cstate="print"/>
          <a:stretch>
            <a:fillRect/>
          </a:stretch>
        </p:blipFill>
        <p:spPr bwMode="auto">
          <a:xfrm>
            <a:off x="228600" y="1143000"/>
            <a:ext cx="2590800" cy="2442828"/>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000" dirty="0" err="1" smtClean="0">
                <a:solidFill>
                  <a:srgbClr val="FF0000"/>
                </a:solidFill>
                <a:ea typeface="宋体" pitchFamily="2" charset="-122"/>
              </a:rPr>
              <a:t>BenMAP</a:t>
            </a:r>
            <a:r>
              <a:rPr lang="en-US" altLang="zh-CN" sz="4000" dirty="0" smtClean="0">
                <a:solidFill>
                  <a:srgbClr val="FF0000"/>
                </a:solidFill>
                <a:ea typeface="宋体" pitchFamily="2" charset="-122"/>
              </a:rPr>
              <a:t>-CE: </a:t>
            </a:r>
            <a:r>
              <a:rPr lang="en-US" altLang="zh-CN" sz="3200" dirty="0" smtClean="0">
                <a:ea typeface="宋体" pitchFamily="2" charset="-122"/>
              </a:rPr>
              <a:t>Environmental Benefit Mapping &amp; Analysis (Community Edition) </a:t>
            </a:r>
            <a:endParaRPr lang="en-US" altLang="zh-CN" sz="36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228600" y="5537537"/>
            <a:ext cx="8839200" cy="1077218"/>
          </a:xfrm>
          <a:prstGeom prst="rect">
            <a:avLst/>
          </a:prstGeom>
        </p:spPr>
        <p:txBody>
          <a:bodyPr wrap="square">
            <a:spAutoFit/>
          </a:bodyPr>
          <a:lstStyle/>
          <a:p>
            <a:pPr algn="l"/>
            <a:r>
              <a:rPr lang="en-US" sz="2400" b="1" dirty="0" smtClean="0">
                <a:solidFill>
                  <a:srgbClr val="0000FF"/>
                </a:solidFill>
                <a:latin typeface="Arial" pitchFamily="34" charset="0"/>
              </a:rPr>
              <a:t>Provide Health Impacts &amp; Economic Benefits Estimate:   </a:t>
            </a:r>
            <a:r>
              <a:rPr lang="en-US" sz="2400" dirty="0" smtClean="0">
                <a:solidFill>
                  <a:srgbClr val="080808"/>
                </a:solidFill>
              </a:rPr>
              <a:t>        </a:t>
            </a:r>
          </a:p>
          <a:p>
            <a:pPr algn="l"/>
            <a:r>
              <a:rPr lang="en-US" sz="2000" dirty="0" smtClean="0">
                <a:solidFill>
                  <a:srgbClr val="080808"/>
                </a:solidFill>
              </a:rPr>
              <a:t>Developed by USEPA and International </a:t>
            </a:r>
            <a:r>
              <a:rPr lang="en-US" sz="2000" i="1" dirty="0" err="1" smtClean="0">
                <a:solidFill>
                  <a:srgbClr val="080808"/>
                </a:solidFill>
              </a:rPr>
              <a:t>ABaCAS</a:t>
            </a:r>
            <a:r>
              <a:rPr lang="en-US" sz="2000" dirty="0" smtClean="0">
                <a:solidFill>
                  <a:srgbClr val="080808"/>
                </a:solidFill>
              </a:rPr>
              <a:t> team to estimate health &amp; environmental impacts and economic benefits due to changes in AQ</a:t>
            </a:r>
            <a:endParaRPr lang="en-US" sz="2000" dirty="0">
              <a:solidFill>
                <a:srgbClr val="080808"/>
              </a:solidFill>
              <a:latin typeface="Arial" pitchFamily="34" charset="0"/>
            </a:endParaRPr>
          </a:p>
        </p:txBody>
      </p:sp>
      <p:cxnSp>
        <p:nvCxnSpPr>
          <p:cNvPr id="22" name="Straight Arrow Connector 21"/>
          <p:cNvCxnSpPr/>
          <p:nvPr/>
        </p:nvCxnSpPr>
        <p:spPr>
          <a:xfrm>
            <a:off x="1676400" y="1828800"/>
            <a:ext cx="1600200" cy="533400"/>
          </a:xfrm>
          <a:prstGeom prst="straightConnector1">
            <a:avLst/>
          </a:prstGeom>
          <a:ln w="7620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6579" y="3484364"/>
            <a:ext cx="2577949" cy="2154436"/>
          </a:xfrm>
          <a:prstGeom prst="rect">
            <a:avLst/>
          </a:prstGeom>
          <a:noFill/>
        </p:spPr>
        <p:txBody>
          <a:bodyPr wrap="none" rtlCol="0">
            <a:spAutoFit/>
          </a:bodyPr>
          <a:lstStyle/>
          <a:p>
            <a:endParaRPr lang="en-US" sz="3200" b="1" dirty="0">
              <a:solidFill>
                <a:srgbClr val="FF0000"/>
              </a:solidFill>
              <a:latin typeface="Arial" pitchFamily="34" charset="0"/>
            </a:endParaRPr>
          </a:p>
          <a:p>
            <a:r>
              <a:rPr lang="en-US" sz="3200" b="1" dirty="0" err="1" smtClean="0">
                <a:solidFill>
                  <a:srgbClr val="FF0000"/>
                </a:solidFill>
                <a:latin typeface="Arial" pitchFamily="34" charset="0"/>
              </a:rPr>
              <a:t>BenMAP</a:t>
            </a:r>
            <a:r>
              <a:rPr lang="en-US" sz="3200" b="1" dirty="0" smtClean="0">
                <a:solidFill>
                  <a:srgbClr val="FF0000"/>
                </a:solidFill>
                <a:latin typeface="Arial" pitchFamily="34" charset="0"/>
              </a:rPr>
              <a:t>-CE</a:t>
            </a:r>
            <a:endParaRPr lang="en-US" sz="3200" b="1" dirty="0">
              <a:solidFill>
                <a:srgbClr val="FF0000"/>
              </a:solidFill>
              <a:latin typeface="Arial" pitchFamily="34" charset="0"/>
            </a:endParaRPr>
          </a:p>
          <a:p>
            <a:pPr>
              <a:lnSpc>
                <a:spcPct val="150000"/>
              </a:lnSpc>
            </a:pPr>
            <a:r>
              <a:rPr lang="en-US" sz="2800" b="1" dirty="0">
                <a:solidFill>
                  <a:srgbClr val="080808"/>
                </a:solidFill>
                <a:latin typeface="Arial" pitchFamily="34" charset="0"/>
              </a:rPr>
              <a:t>(</a:t>
            </a:r>
            <a:r>
              <a:rPr lang="en-US" sz="2800" b="1" dirty="0" smtClean="0">
                <a:solidFill>
                  <a:srgbClr val="080808"/>
                </a:solidFill>
                <a:latin typeface="Arial" pitchFamily="34" charset="0"/>
              </a:rPr>
              <a:t>2012-2014)</a:t>
            </a:r>
            <a:endParaRPr lang="en-US" sz="3200" b="1" dirty="0">
              <a:solidFill>
                <a:srgbClr val="080808"/>
              </a:solidFill>
              <a:latin typeface="Arial" pitchFamily="34" charset="0"/>
            </a:endParaRPr>
          </a:p>
          <a:p>
            <a:r>
              <a:rPr lang="en-US" sz="2800" b="1" dirty="0">
                <a:solidFill>
                  <a:srgbClr val="FF0000"/>
                </a:solidFill>
                <a:latin typeface="Arial" pitchFamily="34" charset="0"/>
              </a:rPr>
              <a:t> </a:t>
            </a:r>
          </a:p>
        </p:txBody>
      </p:sp>
      <p:sp>
        <p:nvSpPr>
          <p:cNvPr id="24" name="Rounded Rectangle 23"/>
          <p:cNvSpPr/>
          <p:nvPr/>
        </p:nvSpPr>
        <p:spPr>
          <a:xfrm>
            <a:off x="425068" y="1546035"/>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1026" name="Picture 2"/>
          <p:cNvPicPr>
            <a:picLocks noChangeAspect="1" noChangeArrowheads="1"/>
          </p:cNvPicPr>
          <p:nvPr/>
        </p:nvPicPr>
        <p:blipFill>
          <a:blip r:embed="rId5" cstate="print"/>
          <a:srcRect l="48333" t="43333" r="36667" b="33334"/>
          <a:stretch>
            <a:fillRect/>
          </a:stretch>
        </p:blipFill>
        <p:spPr bwMode="auto">
          <a:xfrm>
            <a:off x="3276600" y="1371600"/>
            <a:ext cx="2351314" cy="2286000"/>
          </a:xfrm>
          <a:prstGeom prst="rect">
            <a:avLst/>
          </a:prstGeom>
          <a:noFill/>
          <a:ln w="9525">
            <a:noFill/>
            <a:miter lim="800000"/>
            <a:headEnd/>
            <a:tailEnd/>
          </a:ln>
        </p:spPr>
      </p:pic>
      <p:sp>
        <p:nvSpPr>
          <p:cNvPr id="20" name="Rectangle 19"/>
          <p:cNvSpPr/>
          <p:nvPr/>
        </p:nvSpPr>
        <p:spPr>
          <a:xfrm>
            <a:off x="6934200" y="3124200"/>
            <a:ext cx="1683473" cy="707886"/>
          </a:xfrm>
          <a:prstGeom prst="rect">
            <a:avLst/>
          </a:prstGeom>
        </p:spPr>
        <p:txBody>
          <a:bodyPr wrap="none">
            <a:spAutoFit/>
          </a:bodyPr>
          <a:lstStyle/>
          <a:p>
            <a:r>
              <a:rPr lang="en-US" sz="2000" b="1" dirty="0" err="1" smtClean="0">
                <a:solidFill>
                  <a:srgbClr val="FF0000"/>
                </a:solidFill>
                <a:latin typeface="Arial" pitchFamily="34" charset="0"/>
              </a:rPr>
              <a:t>BenMAP</a:t>
            </a:r>
            <a:r>
              <a:rPr lang="en-US" sz="2000" b="1" dirty="0" smtClean="0">
                <a:solidFill>
                  <a:srgbClr val="FF0000"/>
                </a:solidFill>
                <a:latin typeface="Arial" pitchFamily="34" charset="0"/>
              </a:rPr>
              <a:t>-CE</a:t>
            </a:r>
          </a:p>
          <a:p>
            <a:endParaRPr lang="en-US" sz="2000" dirty="0">
              <a:solidFill>
                <a:srgbClr val="080808"/>
              </a:solidFill>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46</a:t>
            </a:fld>
            <a:endParaRPr lang="en-US" altLang="zh-CN">
              <a:solidFill>
                <a:srgbClr val="FFFFFF"/>
              </a:solidFill>
            </a:endParaRPr>
          </a:p>
        </p:txBody>
      </p:sp>
    </p:spTree>
    <p:extLst>
      <p:ext uri="{BB962C8B-B14F-4D97-AF65-F5344CB8AC3E}">
        <p14:creationId xmlns:p14="http://schemas.microsoft.com/office/powerpoint/2010/main" val="29342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linds(horizontal)">
                                      <p:cBhvr>
                                        <p:cTn id="20" dur="500"/>
                                        <p:tgtEl>
                                          <p:spTgt spid="1026"/>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1000"/>
                                        <p:tgtEl>
                                          <p:spTgt spid="23"/>
                                        </p:tgtEl>
                                      </p:cBhvr>
                                    </p:animEffect>
                                  </p:childTnLst>
                                </p:cTn>
                              </p:par>
                            </p:childTnLst>
                          </p:cTn>
                        </p:par>
                        <p:par>
                          <p:cTn id="25" fill="hold">
                            <p:stCondLst>
                              <p:cond delay="2500"/>
                            </p:stCondLst>
                            <p:childTnLst>
                              <p:par>
                                <p:cTn id="26" presetID="3" presetClass="entr" presetSubtype="1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1000"/>
                                        <p:tgtEl>
                                          <p:spTgt spid="1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pic>
        <p:nvPicPr>
          <p:cNvPr id="1783811" name="Picture 3"/>
          <p:cNvPicPr>
            <a:picLocks noChangeAspect="1" noChangeArrowheads="1"/>
          </p:cNvPicPr>
          <p:nvPr/>
        </p:nvPicPr>
        <p:blipFill>
          <a:blip r:embed="rId3" cstate="print"/>
          <a:srcRect l="50833" t="53334" r="27500" b="26000"/>
          <a:stretch>
            <a:fillRect/>
          </a:stretch>
        </p:blipFill>
        <p:spPr bwMode="auto">
          <a:xfrm>
            <a:off x="5387457" y="327210"/>
            <a:ext cx="3828263" cy="2282233"/>
          </a:xfrm>
          <a:prstGeom prst="rect">
            <a:avLst/>
          </a:prstGeom>
          <a:noFill/>
          <a:ln w="9525">
            <a:noFill/>
            <a:miter lim="800000"/>
            <a:headEnd/>
            <a:tailEnd/>
          </a:ln>
        </p:spPr>
      </p:pic>
      <p:pic>
        <p:nvPicPr>
          <p:cNvPr id="1783813" name="Picture 5"/>
          <p:cNvPicPr>
            <a:picLocks noChangeAspect="1" noChangeArrowheads="1"/>
          </p:cNvPicPr>
          <p:nvPr/>
        </p:nvPicPr>
        <p:blipFill>
          <a:blip r:embed="rId4" cstate="print"/>
          <a:srcRect l="47500" t="54667" r="30417" b="24666"/>
          <a:stretch>
            <a:fillRect/>
          </a:stretch>
        </p:blipFill>
        <p:spPr bwMode="auto">
          <a:xfrm>
            <a:off x="2590800" y="3200400"/>
            <a:ext cx="4820265" cy="2819400"/>
          </a:xfrm>
          <a:prstGeom prst="rect">
            <a:avLst/>
          </a:prstGeom>
          <a:noFill/>
          <a:ln w="9525">
            <a:noFill/>
            <a:miter lim="800000"/>
            <a:headEnd/>
            <a:tailEnd/>
          </a:ln>
        </p:spPr>
      </p:pic>
      <p:pic>
        <p:nvPicPr>
          <p:cNvPr id="1783812" name="Picture 4"/>
          <p:cNvPicPr>
            <a:picLocks noChangeAspect="1" noChangeArrowheads="1"/>
          </p:cNvPicPr>
          <p:nvPr/>
        </p:nvPicPr>
        <p:blipFill>
          <a:blip r:embed="rId5" cstate="print"/>
          <a:srcRect l="49167" t="52000" r="26458" b="24667"/>
          <a:stretch>
            <a:fillRect/>
          </a:stretch>
        </p:blipFill>
        <p:spPr bwMode="auto">
          <a:xfrm>
            <a:off x="1741713" y="340660"/>
            <a:ext cx="3820887" cy="2286000"/>
          </a:xfrm>
          <a:prstGeom prst="rect">
            <a:avLst/>
          </a:prstGeom>
          <a:noFill/>
          <a:ln w="9525">
            <a:noFill/>
            <a:miter lim="800000"/>
            <a:headEnd/>
            <a:tailEnd/>
          </a:ln>
        </p:spPr>
      </p:pic>
      <p:sp>
        <p:nvSpPr>
          <p:cNvPr id="11" name="Rectangle 10"/>
          <p:cNvSpPr/>
          <p:nvPr/>
        </p:nvSpPr>
        <p:spPr>
          <a:xfrm>
            <a:off x="2813666" y="2590800"/>
            <a:ext cx="1869423"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Baseline</a:t>
            </a:r>
            <a:endParaRPr lang="en-US" sz="3200" dirty="0">
              <a:solidFill>
                <a:prstClr val="black"/>
              </a:solidFill>
              <a:latin typeface="Calibri"/>
            </a:endParaRPr>
          </a:p>
        </p:txBody>
      </p:sp>
      <p:sp>
        <p:nvSpPr>
          <p:cNvPr id="12" name="Rectangle 11"/>
          <p:cNvSpPr/>
          <p:nvPr/>
        </p:nvSpPr>
        <p:spPr>
          <a:xfrm>
            <a:off x="6435404" y="2526268"/>
            <a:ext cx="1641796"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Control</a:t>
            </a:r>
            <a:endParaRPr lang="en-US" sz="3200" dirty="0">
              <a:solidFill>
                <a:prstClr val="black"/>
              </a:solidFill>
              <a:latin typeface="Calibri"/>
            </a:endParaRPr>
          </a:p>
        </p:txBody>
      </p:sp>
      <p:sp>
        <p:nvSpPr>
          <p:cNvPr id="13" name="Rectangle 12"/>
          <p:cNvSpPr/>
          <p:nvPr/>
        </p:nvSpPr>
        <p:spPr>
          <a:xfrm>
            <a:off x="3974597" y="5892225"/>
            <a:ext cx="2302233" cy="584775"/>
          </a:xfrm>
          <a:prstGeom prst="rect">
            <a:avLst/>
          </a:prstGeom>
        </p:spPr>
        <p:txBody>
          <a:bodyPr wrap="none">
            <a:spAutoFit/>
          </a:bodyPr>
          <a:lstStyle/>
          <a:p>
            <a:pPr algn="l" fontAlgn="auto">
              <a:spcBef>
                <a:spcPts val="0"/>
              </a:spcBef>
              <a:spcAft>
                <a:spcPts val="0"/>
              </a:spcAft>
            </a:pPr>
            <a:r>
              <a:rPr lang="en-US" sz="3200" b="1" dirty="0" smtClean="0">
                <a:solidFill>
                  <a:srgbClr val="FF0000"/>
                </a:solidFill>
                <a:latin typeface="Calibri"/>
              </a:rPr>
              <a:t>AQ Benefit</a:t>
            </a:r>
            <a:endParaRPr lang="en-US" sz="3200" dirty="0">
              <a:solidFill>
                <a:prstClr val="black"/>
              </a:solidFill>
              <a:latin typeface="Calibri"/>
            </a:endParaRPr>
          </a:p>
        </p:txBody>
      </p:sp>
      <p:pic>
        <p:nvPicPr>
          <p:cNvPr id="7" name="Picture 4"/>
          <p:cNvPicPr>
            <a:picLocks noChangeAspect="1" noChangeArrowheads="1"/>
          </p:cNvPicPr>
          <p:nvPr/>
        </p:nvPicPr>
        <p:blipFill>
          <a:blip r:embed="rId5" cstate="print"/>
          <a:srcRect l="25942" t="25211" r="62175" b="15161"/>
          <a:stretch>
            <a:fillRect/>
          </a:stretch>
        </p:blipFill>
        <p:spPr bwMode="auto">
          <a:xfrm>
            <a:off x="0" y="166255"/>
            <a:ext cx="2133600" cy="6691745"/>
          </a:xfrm>
          <a:prstGeom prst="rect">
            <a:avLst/>
          </a:prstGeom>
          <a:noFill/>
          <a:ln w="9525">
            <a:noFill/>
            <a:miter lim="800000"/>
            <a:headEnd/>
            <a:tailEnd/>
          </a:ln>
        </p:spPr>
      </p:pic>
      <p:sp>
        <p:nvSpPr>
          <p:cNvPr id="9" name="Rounded Rectangle 8"/>
          <p:cNvSpPr/>
          <p:nvPr/>
        </p:nvSpPr>
        <p:spPr>
          <a:xfrm>
            <a:off x="0" y="609600"/>
            <a:ext cx="2133600" cy="1828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10" name="TextBox 9"/>
          <p:cNvSpPr txBox="1"/>
          <p:nvPr/>
        </p:nvSpPr>
        <p:spPr>
          <a:xfrm>
            <a:off x="76200" y="4038600"/>
            <a:ext cx="1981200" cy="1569660"/>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1</a:t>
            </a:r>
            <a:r>
              <a:rPr lang="en-US" sz="3200" b="1" baseline="30000" dirty="0" smtClean="0">
                <a:solidFill>
                  <a:srgbClr val="0000FF"/>
                </a:solidFill>
                <a:latin typeface="Calibri"/>
              </a:rPr>
              <a:t>st</a:t>
            </a:r>
            <a:r>
              <a:rPr lang="en-US" sz="3200" b="1" dirty="0" smtClean="0">
                <a:solidFill>
                  <a:srgbClr val="0000FF"/>
                </a:solidFill>
                <a:latin typeface="Calibri"/>
              </a:rPr>
              <a:t> Step: </a:t>
            </a:r>
            <a:r>
              <a:rPr lang="en-US" sz="3200" b="1" dirty="0" smtClean="0">
                <a:solidFill>
                  <a:srgbClr val="FF0000"/>
                </a:solidFill>
                <a:latin typeface="Calibri"/>
              </a:rPr>
              <a:t>AQ Data</a:t>
            </a:r>
          </a:p>
          <a:p>
            <a:pPr algn="l" fontAlgn="auto">
              <a:spcBef>
                <a:spcPts val="0"/>
              </a:spcBef>
              <a:spcAft>
                <a:spcPts val="0"/>
              </a:spcAft>
            </a:pPr>
            <a:r>
              <a:rPr lang="en-US" sz="3200" b="1" dirty="0" smtClean="0">
                <a:solidFill>
                  <a:srgbClr val="FF0000"/>
                </a:solidFill>
                <a:latin typeface="Calibri"/>
              </a:rPr>
              <a:t>Setup </a:t>
            </a:r>
          </a:p>
        </p:txBody>
      </p:sp>
      <p:cxnSp>
        <p:nvCxnSpPr>
          <p:cNvPr id="15" name="Straight Connector 14"/>
          <p:cNvCxnSpPr/>
          <p:nvPr/>
        </p:nvCxnSpPr>
        <p:spPr>
          <a:xfrm>
            <a:off x="2133600" y="152400"/>
            <a:ext cx="0" cy="670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849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5862" name="Picture 6"/>
          <p:cNvPicPr>
            <a:picLocks noChangeAspect="1" noChangeArrowheads="1"/>
          </p:cNvPicPr>
          <p:nvPr/>
        </p:nvPicPr>
        <p:blipFill>
          <a:blip r:embed="rId3" cstate="print"/>
          <a:srcRect l="24583" t="16667" r="21667" b="17333"/>
          <a:stretch>
            <a:fillRect/>
          </a:stretch>
        </p:blipFill>
        <p:spPr bwMode="auto">
          <a:xfrm>
            <a:off x="0" y="-1"/>
            <a:ext cx="9144000" cy="7017489"/>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l="47500" t="54667" r="30417" b="24666"/>
          <a:stretch>
            <a:fillRect/>
          </a:stretch>
        </p:blipFill>
        <p:spPr bwMode="auto">
          <a:xfrm>
            <a:off x="1676400" y="4858108"/>
            <a:ext cx="3028335" cy="1771291"/>
          </a:xfrm>
          <a:prstGeom prst="rect">
            <a:avLst/>
          </a:prstGeom>
          <a:noFill/>
          <a:ln w="9525">
            <a:noFill/>
            <a:miter lim="800000"/>
            <a:headEnd/>
            <a:tailEnd/>
          </a:ln>
        </p:spPr>
      </p:pic>
      <p:sp>
        <p:nvSpPr>
          <p:cNvPr id="16" name="Rectangle 15"/>
          <p:cNvSpPr/>
          <p:nvPr/>
        </p:nvSpPr>
        <p:spPr>
          <a:xfrm>
            <a:off x="1676400" y="6396335"/>
            <a:ext cx="3352800" cy="461665"/>
          </a:xfrm>
          <a:prstGeom prst="rect">
            <a:avLst/>
          </a:prstGeom>
        </p:spPr>
        <p:txBody>
          <a:bodyPr wrap="square">
            <a:spAutoFit/>
          </a:bodyPr>
          <a:lstStyle/>
          <a:p>
            <a:pPr algn="l" fontAlgn="auto">
              <a:spcBef>
                <a:spcPts val="0"/>
              </a:spcBef>
              <a:spcAft>
                <a:spcPts val="0"/>
              </a:spcAft>
            </a:pPr>
            <a:r>
              <a:rPr lang="en-US" sz="2400" b="1" dirty="0" smtClean="0">
                <a:solidFill>
                  <a:srgbClr val="FF0000"/>
                </a:solidFill>
                <a:latin typeface="Calibri"/>
              </a:rPr>
              <a:t>AQ Benefit (gridded)</a:t>
            </a:r>
            <a:endParaRPr lang="en-US" sz="2400" dirty="0">
              <a:solidFill>
                <a:prstClr val="black"/>
              </a:solidFill>
              <a:latin typeface="Calibri"/>
            </a:endParaRPr>
          </a:p>
        </p:txBody>
      </p:sp>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sp>
        <p:nvSpPr>
          <p:cNvPr id="4" name="Rounded Rectangle 3"/>
          <p:cNvSpPr/>
          <p:nvPr/>
        </p:nvSpPr>
        <p:spPr>
          <a:xfrm>
            <a:off x="0" y="2131112"/>
            <a:ext cx="22860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Rounded Rectangle 5"/>
          <p:cNvSpPr/>
          <p:nvPr/>
        </p:nvSpPr>
        <p:spPr>
          <a:xfrm>
            <a:off x="2209800" y="350178"/>
            <a:ext cx="6934200" cy="1828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7" name="TextBox 6"/>
          <p:cNvSpPr txBox="1"/>
          <p:nvPr/>
        </p:nvSpPr>
        <p:spPr>
          <a:xfrm>
            <a:off x="4381776" y="2743200"/>
            <a:ext cx="3733247" cy="830997"/>
          </a:xfrm>
          <a:prstGeom prst="rect">
            <a:avLst/>
          </a:prstGeom>
          <a:noFill/>
        </p:spPr>
        <p:txBody>
          <a:bodyPr wrap="square" rtlCol="0">
            <a:spAutoFit/>
          </a:bodyPr>
          <a:lstStyle/>
          <a:p>
            <a:pPr algn="l" fontAlgn="auto">
              <a:spcBef>
                <a:spcPts val="0"/>
              </a:spcBef>
              <a:spcAft>
                <a:spcPts val="0"/>
              </a:spcAft>
            </a:pPr>
            <a:r>
              <a:rPr lang="en-US" sz="2400" b="1" dirty="0" smtClean="0">
                <a:solidFill>
                  <a:srgbClr val="FF0000"/>
                </a:solidFill>
                <a:latin typeface="Calibri"/>
              </a:rPr>
              <a:t>Health Impact &amp; </a:t>
            </a:r>
          </a:p>
          <a:p>
            <a:pPr algn="l" fontAlgn="auto">
              <a:spcBef>
                <a:spcPts val="0"/>
              </a:spcBef>
              <a:spcAft>
                <a:spcPts val="0"/>
              </a:spcAft>
            </a:pPr>
            <a:r>
              <a:rPr lang="en-US" sz="2400" b="1" dirty="0" smtClean="0">
                <a:solidFill>
                  <a:srgbClr val="FF0000"/>
                </a:solidFill>
                <a:latin typeface="Calibri"/>
              </a:rPr>
              <a:t>Incidence Estimate </a:t>
            </a:r>
          </a:p>
        </p:txBody>
      </p:sp>
      <p:cxnSp>
        <p:nvCxnSpPr>
          <p:cNvPr id="10" name="Straight Arrow Connector 9"/>
          <p:cNvCxnSpPr/>
          <p:nvPr/>
        </p:nvCxnSpPr>
        <p:spPr>
          <a:xfrm>
            <a:off x="5638800" y="1295400"/>
            <a:ext cx="609600" cy="152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3348097"/>
            <a:ext cx="1905000" cy="2062103"/>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2</a:t>
            </a:r>
            <a:r>
              <a:rPr lang="en-US" sz="3200" b="1" baseline="30000" dirty="0" smtClean="0">
                <a:solidFill>
                  <a:srgbClr val="0000FF"/>
                </a:solidFill>
                <a:latin typeface="Calibri"/>
              </a:rPr>
              <a:t>nd</a:t>
            </a:r>
            <a:r>
              <a:rPr lang="en-US" sz="3200" b="1" dirty="0" smtClean="0">
                <a:solidFill>
                  <a:srgbClr val="0000FF"/>
                </a:solidFill>
                <a:latin typeface="Calibri"/>
              </a:rPr>
              <a:t> Step: </a:t>
            </a:r>
            <a:r>
              <a:rPr lang="en-US" sz="3200" b="1" dirty="0" smtClean="0">
                <a:solidFill>
                  <a:srgbClr val="FF0000"/>
                </a:solidFill>
                <a:latin typeface="Calibri"/>
              </a:rPr>
              <a:t>Health</a:t>
            </a:r>
          </a:p>
          <a:p>
            <a:pPr algn="l" fontAlgn="auto">
              <a:spcBef>
                <a:spcPts val="0"/>
              </a:spcBef>
              <a:spcAft>
                <a:spcPts val="0"/>
              </a:spcAft>
            </a:pPr>
            <a:r>
              <a:rPr lang="en-US" sz="3200" b="1" dirty="0" smtClean="0">
                <a:solidFill>
                  <a:srgbClr val="FF0000"/>
                </a:solidFill>
                <a:latin typeface="Calibri"/>
              </a:rPr>
              <a:t>Impact </a:t>
            </a:r>
          </a:p>
          <a:p>
            <a:pPr algn="l" fontAlgn="auto">
              <a:spcBef>
                <a:spcPts val="0"/>
              </a:spcBef>
              <a:spcAft>
                <a:spcPts val="0"/>
              </a:spcAft>
            </a:pPr>
            <a:r>
              <a:rPr lang="en-US" sz="3200" b="1" dirty="0" smtClean="0">
                <a:solidFill>
                  <a:srgbClr val="FF0000"/>
                </a:solidFill>
                <a:latin typeface="Calibri"/>
              </a:rPr>
              <a:t>Estimate </a:t>
            </a:r>
          </a:p>
        </p:txBody>
      </p:sp>
      <p:cxnSp>
        <p:nvCxnSpPr>
          <p:cNvPr id="17" name="Straight Arrow Connector 16"/>
          <p:cNvCxnSpPr/>
          <p:nvPr/>
        </p:nvCxnSpPr>
        <p:spPr>
          <a:xfrm flipV="1">
            <a:off x="4419600" y="4953000"/>
            <a:ext cx="914400" cy="838200"/>
          </a:xfrm>
          <a:prstGeom prst="straightConnector1">
            <a:avLst/>
          </a:prstGeom>
          <a:ln w="76200">
            <a:solidFill>
              <a:srgbClr val="FF9933"/>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92080" y="6021288"/>
            <a:ext cx="3439534" cy="461665"/>
          </a:xfrm>
          <a:prstGeom prst="rect">
            <a:avLst/>
          </a:prstGeom>
          <a:noFill/>
        </p:spPr>
        <p:txBody>
          <a:bodyPr wrap="square" rtlCol="0">
            <a:spAutoFit/>
          </a:bodyPr>
          <a:lstStyle/>
          <a:p>
            <a:pPr algn="l" fontAlgn="auto">
              <a:spcBef>
                <a:spcPts val="0"/>
              </a:spcBef>
              <a:spcAft>
                <a:spcPts val="0"/>
              </a:spcAft>
            </a:pPr>
            <a:r>
              <a:rPr lang="en-US" sz="2400" b="1" dirty="0" smtClean="0">
                <a:solidFill>
                  <a:prstClr val="black"/>
                </a:solidFill>
                <a:latin typeface="Calibri"/>
              </a:rPr>
              <a:t>Population-weighted </a:t>
            </a:r>
          </a:p>
        </p:txBody>
      </p:sp>
    </p:spTree>
    <p:extLst>
      <p:ext uri="{BB962C8B-B14F-4D97-AF65-F5344CB8AC3E}">
        <p14:creationId xmlns:p14="http://schemas.microsoft.com/office/powerpoint/2010/main" val="24376998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10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10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6" grpId="0" animBg="1"/>
      <p:bldP spid="7" grpId="0"/>
      <p:bldP spid="9"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4838" name="Picture 6"/>
          <p:cNvPicPr>
            <a:picLocks noChangeAspect="1" noChangeArrowheads="1"/>
          </p:cNvPicPr>
          <p:nvPr/>
        </p:nvPicPr>
        <p:blipFill>
          <a:blip r:embed="rId3" cstate="print"/>
          <a:srcRect l="25000" t="16667" r="20833" b="17333"/>
          <a:stretch>
            <a:fillRect/>
          </a:stretch>
        </p:blipFill>
        <p:spPr bwMode="auto">
          <a:xfrm>
            <a:off x="0" y="0"/>
            <a:ext cx="9144000" cy="6963508"/>
          </a:xfrm>
          <a:prstGeom prst="rect">
            <a:avLst/>
          </a:prstGeom>
          <a:noFill/>
          <a:ln w="9525">
            <a:noFill/>
            <a:miter lim="800000"/>
            <a:headEnd/>
            <a:tailEnd/>
          </a:ln>
        </p:spPr>
      </p:pic>
      <p:sp>
        <p:nvSpPr>
          <p:cNvPr id="1764354" name="AutoShape 2" descr="mk:@MSITStore:C:\Program%20Files\BenMAP%20CS\Data\QuickStartGuide.chm::/embim52.png"/>
          <p:cNvSpPr>
            <a:spLocks noChangeAspect="1" noChangeArrowheads="1"/>
          </p:cNvSpPr>
          <p:nvPr/>
        </p:nvSpPr>
        <p:spPr bwMode="auto">
          <a:xfrm>
            <a:off x="63500" y="-1874838"/>
            <a:ext cx="5276850" cy="3914776"/>
          </a:xfrm>
          <a:prstGeom prst="rect">
            <a:avLst/>
          </a:prstGeom>
          <a:noFill/>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a:solidFill>
                <a:prstClr val="black"/>
              </a:solidFill>
              <a:latin typeface="Calibri"/>
            </a:endParaRPr>
          </a:p>
        </p:txBody>
      </p:sp>
      <p:sp>
        <p:nvSpPr>
          <p:cNvPr id="4" name="Rounded Rectangle 3"/>
          <p:cNvSpPr/>
          <p:nvPr/>
        </p:nvSpPr>
        <p:spPr>
          <a:xfrm>
            <a:off x="0" y="2619828"/>
            <a:ext cx="2286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Rounded Rectangle 5"/>
          <p:cNvSpPr/>
          <p:nvPr/>
        </p:nvSpPr>
        <p:spPr>
          <a:xfrm>
            <a:off x="2227944" y="392098"/>
            <a:ext cx="6858000" cy="18467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cxnSp>
        <p:nvCxnSpPr>
          <p:cNvPr id="10" name="Straight Arrow Connector 9"/>
          <p:cNvCxnSpPr/>
          <p:nvPr/>
        </p:nvCxnSpPr>
        <p:spPr>
          <a:xfrm>
            <a:off x="5257800" y="1371600"/>
            <a:ext cx="45720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 y="3512165"/>
            <a:ext cx="2133600" cy="2431435"/>
          </a:xfrm>
          <a:prstGeom prst="rect">
            <a:avLst/>
          </a:prstGeom>
          <a:noFill/>
        </p:spPr>
        <p:txBody>
          <a:bodyPr wrap="square" rtlCol="0">
            <a:spAutoFit/>
          </a:bodyPr>
          <a:lstStyle/>
          <a:p>
            <a:pPr algn="l" fontAlgn="auto">
              <a:spcBef>
                <a:spcPts val="0"/>
              </a:spcBef>
              <a:spcAft>
                <a:spcPts val="0"/>
              </a:spcAft>
            </a:pPr>
            <a:r>
              <a:rPr lang="en-US" sz="3200" b="1" dirty="0" smtClean="0">
                <a:solidFill>
                  <a:srgbClr val="0000FF"/>
                </a:solidFill>
                <a:latin typeface="Calibri"/>
              </a:rPr>
              <a:t>3</a:t>
            </a:r>
            <a:r>
              <a:rPr lang="en-US" sz="3200" b="1" baseline="30000" dirty="0" smtClean="0">
                <a:solidFill>
                  <a:srgbClr val="0000FF"/>
                </a:solidFill>
                <a:latin typeface="Calibri"/>
              </a:rPr>
              <a:t>rd</a:t>
            </a:r>
            <a:r>
              <a:rPr lang="en-US" sz="3200" b="1" dirty="0" smtClean="0">
                <a:solidFill>
                  <a:srgbClr val="0000FF"/>
                </a:solidFill>
                <a:latin typeface="Calibri"/>
              </a:rPr>
              <a:t> Step: </a:t>
            </a:r>
            <a:r>
              <a:rPr lang="en-US" sz="2000" b="1" dirty="0" smtClean="0">
                <a:solidFill>
                  <a:srgbClr val="FF0000"/>
                </a:solidFill>
                <a:latin typeface="Calibri"/>
              </a:rPr>
              <a:t/>
            </a:r>
            <a:br>
              <a:rPr lang="en-US" sz="2000" b="1" dirty="0" smtClean="0">
                <a:solidFill>
                  <a:srgbClr val="FF0000"/>
                </a:solidFill>
                <a:latin typeface="Calibri"/>
              </a:rPr>
            </a:br>
            <a:r>
              <a:rPr lang="en-US" sz="2400" b="1" dirty="0" smtClean="0">
                <a:solidFill>
                  <a:srgbClr val="FF0000"/>
                </a:solidFill>
                <a:latin typeface="Calibri"/>
              </a:rPr>
              <a:t>Aggregation, Pooling, Valuation, Uncertainty Analysis </a:t>
            </a:r>
            <a:endParaRPr lang="en-US" sz="2000" b="1" dirty="0" smtClean="0">
              <a:solidFill>
                <a:srgbClr val="FF0000"/>
              </a:solidFill>
              <a:latin typeface="Calibri"/>
            </a:endParaRPr>
          </a:p>
        </p:txBody>
      </p:sp>
      <p:sp>
        <p:nvSpPr>
          <p:cNvPr id="12" name="TextBox 11"/>
          <p:cNvSpPr txBox="1"/>
          <p:nvPr/>
        </p:nvSpPr>
        <p:spPr>
          <a:xfrm>
            <a:off x="4466772" y="2587170"/>
            <a:ext cx="4267200" cy="1200329"/>
          </a:xfrm>
          <a:prstGeom prst="rect">
            <a:avLst/>
          </a:prstGeom>
          <a:noFill/>
        </p:spPr>
        <p:txBody>
          <a:bodyPr wrap="square" rtlCol="0">
            <a:spAutoFit/>
          </a:bodyPr>
          <a:lstStyle/>
          <a:p>
            <a:pPr algn="l" fontAlgn="auto">
              <a:spcBef>
                <a:spcPts val="0"/>
              </a:spcBef>
              <a:spcAft>
                <a:spcPts val="0"/>
              </a:spcAft>
            </a:pPr>
            <a:r>
              <a:rPr lang="en-US" sz="2400" b="1" dirty="0" smtClean="0">
                <a:solidFill>
                  <a:srgbClr val="FF0000"/>
                </a:solidFill>
                <a:latin typeface="Calibri"/>
              </a:rPr>
              <a:t>Health &amp; Economic </a:t>
            </a:r>
          </a:p>
          <a:p>
            <a:pPr algn="l" fontAlgn="auto">
              <a:spcBef>
                <a:spcPts val="0"/>
              </a:spcBef>
              <a:spcAft>
                <a:spcPts val="0"/>
              </a:spcAft>
            </a:pPr>
            <a:r>
              <a:rPr lang="en-US" sz="2400" b="1" dirty="0" smtClean="0">
                <a:solidFill>
                  <a:srgbClr val="FF0000"/>
                </a:solidFill>
                <a:latin typeface="Calibri"/>
              </a:rPr>
              <a:t>Benefits Estimate</a:t>
            </a:r>
          </a:p>
          <a:p>
            <a:pPr algn="l" fontAlgn="auto">
              <a:spcBef>
                <a:spcPts val="0"/>
              </a:spcBef>
              <a:spcAft>
                <a:spcPts val="0"/>
              </a:spcAft>
            </a:pPr>
            <a:r>
              <a:rPr lang="en-US" sz="2400" b="1" dirty="0" smtClean="0">
                <a:solidFill>
                  <a:srgbClr val="FF0000"/>
                </a:solidFill>
                <a:latin typeface="Calibri"/>
              </a:rPr>
              <a:t>(Aggregated &amp; Pooled) </a:t>
            </a:r>
          </a:p>
        </p:txBody>
      </p:sp>
      <p:sp>
        <p:nvSpPr>
          <p:cNvPr id="20" name="Rectangle 19"/>
          <p:cNvSpPr/>
          <p:nvPr/>
        </p:nvSpPr>
        <p:spPr>
          <a:xfrm>
            <a:off x="2057400" y="6320135"/>
            <a:ext cx="3352800" cy="461665"/>
          </a:xfrm>
          <a:prstGeom prst="rect">
            <a:avLst/>
          </a:prstGeom>
        </p:spPr>
        <p:txBody>
          <a:bodyPr wrap="square">
            <a:spAutoFit/>
          </a:bodyPr>
          <a:lstStyle/>
          <a:p>
            <a:pPr algn="l" fontAlgn="auto">
              <a:spcBef>
                <a:spcPts val="0"/>
              </a:spcBef>
              <a:spcAft>
                <a:spcPts val="0"/>
              </a:spcAft>
            </a:pPr>
            <a:r>
              <a:rPr lang="en-US" sz="2400" b="1" dirty="0" smtClean="0">
                <a:solidFill>
                  <a:srgbClr val="FF0000"/>
                </a:solidFill>
                <a:latin typeface="Calibri"/>
              </a:rPr>
              <a:t>Incidence (gridded)</a:t>
            </a:r>
            <a:endParaRPr lang="en-US" sz="2400" dirty="0">
              <a:solidFill>
                <a:prstClr val="black"/>
              </a:solidFill>
              <a:latin typeface="Calibri"/>
            </a:endParaRPr>
          </a:p>
        </p:txBody>
      </p:sp>
      <p:sp>
        <p:nvSpPr>
          <p:cNvPr id="24" name="TextBox 23"/>
          <p:cNvSpPr txBox="1"/>
          <p:nvPr/>
        </p:nvSpPr>
        <p:spPr>
          <a:xfrm>
            <a:off x="4913312" y="5725705"/>
            <a:ext cx="4267200" cy="1015663"/>
          </a:xfrm>
          <a:prstGeom prst="rect">
            <a:avLst/>
          </a:prstGeom>
          <a:noFill/>
        </p:spPr>
        <p:txBody>
          <a:bodyPr wrap="square" rtlCol="0">
            <a:spAutoFit/>
          </a:bodyPr>
          <a:lstStyle/>
          <a:p>
            <a:pPr algn="l" fontAlgn="auto">
              <a:spcBef>
                <a:spcPts val="0"/>
              </a:spcBef>
              <a:spcAft>
                <a:spcPts val="0"/>
              </a:spcAft>
            </a:pPr>
            <a:r>
              <a:rPr lang="en-US" sz="2000" b="1" dirty="0" smtClean="0">
                <a:solidFill>
                  <a:prstClr val="black"/>
                </a:solidFill>
                <a:latin typeface="Calibri"/>
              </a:rPr>
              <a:t>“Spatial” Aggregation &amp;</a:t>
            </a:r>
          </a:p>
          <a:p>
            <a:pPr algn="l" fontAlgn="auto">
              <a:spcBef>
                <a:spcPts val="0"/>
              </a:spcBef>
              <a:spcAft>
                <a:spcPts val="0"/>
              </a:spcAft>
            </a:pPr>
            <a:r>
              <a:rPr lang="en-US" sz="2000" b="1" dirty="0" smtClean="0">
                <a:solidFill>
                  <a:prstClr val="black"/>
                </a:solidFill>
                <a:latin typeface="Calibri"/>
              </a:rPr>
              <a:t>“Multi-study” Pooling (uncertainly analysis)</a:t>
            </a:r>
          </a:p>
        </p:txBody>
      </p:sp>
      <p:pic>
        <p:nvPicPr>
          <p:cNvPr id="26" name="Picture 6"/>
          <p:cNvPicPr>
            <a:picLocks noChangeAspect="1" noChangeArrowheads="1"/>
          </p:cNvPicPr>
          <p:nvPr/>
        </p:nvPicPr>
        <p:blipFill>
          <a:blip r:embed="rId4" cstate="print"/>
          <a:srcRect l="50562" t="48201" r="21667" b="26716"/>
          <a:stretch>
            <a:fillRect/>
          </a:stretch>
        </p:blipFill>
        <p:spPr bwMode="auto">
          <a:xfrm>
            <a:off x="2133600" y="4876800"/>
            <a:ext cx="2699657" cy="1524000"/>
          </a:xfrm>
          <a:prstGeom prst="rect">
            <a:avLst/>
          </a:prstGeom>
          <a:noFill/>
          <a:ln w="9525">
            <a:noFill/>
            <a:miter lim="800000"/>
            <a:headEnd/>
            <a:tailEnd/>
          </a:ln>
        </p:spPr>
      </p:pic>
      <p:cxnSp>
        <p:nvCxnSpPr>
          <p:cNvPr id="21" name="Straight Arrow Connector 20"/>
          <p:cNvCxnSpPr/>
          <p:nvPr/>
        </p:nvCxnSpPr>
        <p:spPr>
          <a:xfrm flipV="1">
            <a:off x="4648200" y="5257800"/>
            <a:ext cx="838200" cy="533400"/>
          </a:xfrm>
          <a:prstGeom prst="straightConnector1">
            <a:avLst/>
          </a:prstGeom>
          <a:ln w="76200">
            <a:solidFill>
              <a:srgbClr val="FF9933"/>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3523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10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1000"/>
                                        <p:tgtEl>
                                          <p:spTgt spid="26"/>
                                        </p:tgtEl>
                                      </p:cBhvr>
                                    </p:animEffect>
                                  </p:childTnLst>
                                </p:cTn>
                              </p:par>
                              <p:par>
                                <p:cTn id="19" presetID="3"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1000"/>
                                        <p:tgtEl>
                                          <p:spTgt spid="21"/>
                                        </p:tgtEl>
                                      </p:cBhvr>
                                    </p:animEffect>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P spid="12" grpId="0"/>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0"/>
            <a:ext cx="9144000" cy="1143000"/>
          </a:xfrm>
        </p:spPr>
        <p:txBody>
          <a:bodyPr>
            <a:normAutofit/>
          </a:bodyPr>
          <a:lstStyle/>
          <a:p>
            <a:r>
              <a:rPr lang="en-US" altLang="zh-CN" sz="3600" dirty="0" smtClean="0">
                <a:solidFill>
                  <a:srgbClr val="FF0000"/>
                </a:solidFill>
                <a:effectLst/>
              </a:rPr>
              <a:t>“</a:t>
            </a:r>
            <a:r>
              <a:rPr lang="en-US" altLang="zh-CN" sz="3600" i="1" dirty="0" err="1" smtClean="0">
                <a:solidFill>
                  <a:srgbClr val="FF0000"/>
                </a:solidFill>
                <a:effectLst/>
              </a:rPr>
              <a:t>ABaCAS</a:t>
            </a:r>
            <a:r>
              <a:rPr lang="en-US" altLang="zh-CN" sz="3600" i="1" dirty="0" smtClean="0">
                <a:solidFill>
                  <a:srgbClr val="FF0000"/>
                </a:solidFill>
                <a:effectLst/>
              </a:rPr>
              <a:t>-SE </a:t>
            </a:r>
            <a:r>
              <a:rPr lang="en-US" altLang="zh-CN" sz="3600" dirty="0" smtClean="0">
                <a:solidFill>
                  <a:srgbClr val="FF0000"/>
                </a:solidFill>
                <a:effectLst/>
              </a:rPr>
              <a:t>” </a:t>
            </a:r>
            <a:r>
              <a:rPr lang="en-US" altLang="zh-CN" sz="3100" dirty="0" smtClean="0">
                <a:solidFill>
                  <a:srgbClr val="FF0000"/>
                </a:solidFill>
                <a:effectLst/>
              </a:rPr>
              <a:t>(Streamlined Edition”)</a:t>
            </a:r>
            <a:r>
              <a:rPr lang="en-US" altLang="zh-CN" dirty="0" smtClean="0">
                <a:solidFill>
                  <a:srgbClr val="FF0000"/>
                </a:solidFill>
                <a:effectLst/>
              </a:rPr>
              <a:t/>
            </a:r>
            <a:br>
              <a:rPr lang="en-US" altLang="zh-CN" dirty="0" smtClean="0">
                <a:solidFill>
                  <a:srgbClr val="FF0000"/>
                </a:solidFill>
                <a:effectLst/>
              </a:rPr>
            </a:br>
            <a:r>
              <a:rPr lang="en-US" altLang="zh-CN" sz="3100" dirty="0">
                <a:effectLst/>
              </a:rPr>
              <a:t>(</a:t>
            </a:r>
            <a:r>
              <a:rPr lang="en-US" altLang="zh-CN" sz="3100" dirty="0" smtClean="0">
                <a:effectLst/>
              </a:rPr>
              <a:t>2015-2016)</a:t>
            </a:r>
            <a:endParaRPr lang="zh-CN" altLang="en-US" dirty="0">
              <a:solidFill>
                <a:schemeClr val="tx1"/>
              </a:solidFill>
              <a:effectLst/>
            </a:endParaRPr>
          </a:p>
        </p:txBody>
      </p:sp>
      <p:sp>
        <p:nvSpPr>
          <p:cNvPr id="85" name="Right Arrow 84"/>
          <p:cNvSpPr/>
          <p:nvPr/>
        </p:nvSpPr>
        <p:spPr>
          <a:xfrm rot="20314523" flipV="1">
            <a:off x="4482255" y="3107742"/>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6" name="Right Arrow 85"/>
          <p:cNvSpPr/>
          <p:nvPr/>
        </p:nvSpPr>
        <p:spPr>
          <a:xfrm rot="20900664" flipV="1">
            <a:off x="4438030" y="3912669"/>
            <a:ext cx="1198745"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7" name="Right Arrow 86"/>
          <p:cNvSpPr/>
          <p:nvPr/>
        </p:nvSpPr>
        <p:spPr>
          <a:xfrm flipV="1">
            <a:off x="4419600" y="4648200"/>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8" name="Right Arrow 87"/>
          <p:cNvSpPr/>
          <p:nvPr/>
        </p:nvSpPr>
        <p:spPr>
          <a:xfrm rot="295687" flipV="1">
            <a:off x="4561161" y="5462005"/>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3" name="Down Arrow 92"/>
          <p:cNvSpPr/>
          <p:nvPr/>
        </p:nvSpPr>
        <p:spPr>
          <a:xfrm>
            <a:off x="6560820" y="321206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4" name="Down Arrow 93"/>
          <p:cNvSpPr/>
          <p:nvPr/>
        </p:nvSpPr>
        <p:spPr>
          <a:xfrm>
            <a:off x="6560820" y="41148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5" name="Down Arrow 94"/>
          <p:cNvSpPr/>
          <p:nvPr/>
        </p:nvSpPr>
        <p:spPr>
          <a:xfrm>
            <a:off x="6572543" y="50292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grpSp>
        <p:nvGrpSpPr>
          <p:cNvPr id="2" name="Group 7"/>
          <p:cNvGrpSpPr/>
          <p:nvPr/>
        </p:nvGrpSpPr>
        <p:grpSpPr>
          <a:xfrm>
            <a:off x="5205958" y="2672751"/>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223000" y="2907268"/>
                <a:ext cx="1886857"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Cost estimate ($$)</a:t>
                </a:r>
                <a:endParaRPr lang="en-US" dirty="0">
                  <a:solidFill>
                    <a:prstClr val="black"/>
                  </a:solidFill>
                  <a:latin typeface="Calibri"/>
                </a:endParaRPr>
              </a:p>
            </p:txBody>
          </p:sp>
          <p:sp>
            <p:nvSpPr>
              <p:cNvPr id="101" name="TextBox 100"/>
              <p:cNvSpPr txBox="1"/>
              <p:nvPr/>
            </p:nvSpPr>
            <p:spPr>
              <a:xfrm>
                <a:off x="6295571" y="5763037"/>
                <a:ext cx="2301720"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Health Benefit ($$)</a:t>
                </a:r>
                <a:endParaRPr lang="en-US" dirty="0">
                  <a:solidFill>
                    <a:prstClr val="black"/>
                  </a:solidFill>
                  <a:latin typeface="Calibri"/>
                </a:endParaRPr>
              </a:p>
            </p:txBody>
          </p:sp>
          <p:sp>
            <p:nvSpPr>
              <p:cNvPr id="102" name="TextBox 101"/>
              <p:cNvSpPr txBox="1"/>
              <p:nvPr/>
            </p:nvSpPr>
            <p:spPr>
              <a:xfrm>
                <a:off x="6223000" y="4835662"/>
                <a:ext cx="2456632"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Attainment (DVs)</a:t>
                </a:r>
                <a:endParaRPr lang="en-US" dirty="0">
                  <a:solidFill>
                    <a:prstClr val="black"/>
                  </a:solidFill>
                  <a:latin typeface="Calibri"/>
                </a:endParaRPr>
              </a:p>
            </p:txBody>
          </p:sp>
          <p:sp>
            <p:nvSpPr>
              <p:cNvPr id="103" name="TextBox 102"/>
              <p:cNvSpPr txBox="1"/>
              <p:nvPr/>
            </p:nvSpPr>
            <p:spPr>
              <a:xfrm>
                <a:off x="6223000" y="3879018"/>
                <a:ext cx="1886857" cy="369332"/>
              </a:xfrm>
              <a:prstGeom prst="rect">
                <a:avLst/>
              </a:prstGeom>
              <a:solidFill>
                <a:srgbClr val="FFFF00"/>
              </a:solidFill>
              <a:ln>
                <a:no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grpSp>
        <p:sp>
          <p:nvSpPr>
            <p:cNvPr id="106" name="Rectangle 105"/>
            <p:cNvSpPr/>
            <p:nvPr/>
          </p:nvSpPr>
          <p:spPr>
            <a:xfrm>
              <a:off x="5726877" y="3732369"/>
              <a:ext cx="2076595" cy="386395"/>
            </a:xfrm>
            <a:prstGeom prst="rect">
              <a:avLst/>
            </a:prstGeom>
          </p:spPr>
          <p:txBody>
            <a:bodyPr wrap="none">
              <a:spAutoFit/>
            </a:bodyPr>
            <a:lstStyle/>
            <a:p>
              <a:pPr fontAlgn="auto">
                <a:spcBef>
                  <a:spcPts val="0"/>
                </a:spcBef>
                <a:spcAft>
                  <a:spcPts val="0"/>
                </a:spcAft>
              </a:pPr>
              <a:r>
                <a:rPr lang="en-US" dirty="0" smtClean="0">
                  <a:solidFill>
                    <a:prstClr val="black"/>
                  </a:solidFill>
                  <a:latin typeface="Calibri"/>
                </a:rPr>
                <a:t>AQ  Benefit (ug/m</a:t>
              </a:r>
              <a:r>
                <a:rPr lang="en-US" baseline="20000" dirty="0" smtClean="0">
                  <a:solidFill>
                    <a:prstClr val="black"/>
                  </a:solidFill>
                  <a:latin typeface="Calibri"/>
                </a:rPr>
                <a:t>3</a:t>
              </a:r>
              <a:r>
                <a:rPr lang="en-US" dirty="0" smtClean="0">
                  <a:solidFill>
                    <a:prstClr val="black"/>
                  </a:solidFill>
                  <a:latin typeface="Calibri"/>
                </a:rPr>
                <a:t>)</a:t>
              </a:r>
            </a:p>
          </p:txBody>
        </p:sp>
      </p:grpSp>
      <p:sp>
        <p:nvSpPr>
          <p:cNvPr id="109" name="Down Arrow 108"/>
          <p:cNvSpPr/>
          <p:nvPr/>
        </p:nvSpPr>
        <p:spPr>
          <a:xfrm>
            <a:off x="6585858" y="5889172"/>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algn="l" fontAlgn="auto">
              <a:spcBef>
                <a:spcPts val="0"/>
              </a:spcBef>
              <a:spcAft>
                <a:spcPts val="0"/>
              </a:spcAft>
            </a:pPr>
            <a:r>
              <a:rPr lang="en-US" sz="2000" b="1" dirty="0" smtClean="0">
                <a:solidFill>
                  <a:srgbClr val="FF0000"/>
                </a:solidFill>
                <a:latin typeface="Calibri"/>
              </a:rPr>
              <a:t>Benefit ($$)/Cost ($$)</a:t>
            </a:r>
            <a:endParaRPr lang="en-US" sz="2000" dirty="0">
              <a:solidFill>
                <a:srgbClr val="FF0000"/>
              </a:solidFill>
              <a:latin typeface="Calibri"/>
            </a:endParaRPr>
          </a:p>
        </p:txBody>
      </p:sp>
      <p:pic>
        <p:nvPicPr>
          <p:cNvPr id="59" name="Picture 2"/>
          <p:cNvPicPr>
            <a:picLocks noChangeAspect="1" noChangeArrowheads="1"/>
          </p:cNvPicPr>
          <p:nvPr/>
        </p:nvPicPr>
        <p:blipFill>
          <a:blip r:embed="rId4" cstate="print"/>
          <a:srcRect b="6478"/>
          <a:stretch>
            <a:fillRect/>
          </a:stretch>
        </p:blipFill>
        <p:spPr bwMode="auto">
          <a:xfrm>
            <a:off x="7900520" y="3200400"/>
            <a:ext cx="1243480" cy="932610"/>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48246" y="4191000"/>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818" y="1828800"/>
              <a:ext cx="2705382" cy="2775568"/>
            </a:xfrm>
            <a:prstGeom prst="rect">
              <a:avLst/>
            </a:prstGeom>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67" name="TextBox 66"/>
              <p:cNvSpPr txBox="1"/>
              <p:nvPr/>
            </p:nvSpPr>
            <p:spPr>
              <a:xfrm>
                <a:off x="3469004" y="1741810"/>
                <a:ext cx="2280787" cy="542783"/>
              </a:xfrm>
              <a:prstGeom prst="rect">
                <a:avLst/>
              </a:prstGeom>
              <a:noFill/>
            </p:spPr>
            <p:txBody>
              <a:bodyPr wrap="none" rtlCol="0">
                <a:spAutoFit/>
              </a:bodyPr>
              <a:lstStyle/>
              <a:p>
                <a:r>
                  <a:rPr lang="en-US" sz="600" b="1" dirty="0" smtClean="0">
                    <a:solidFill>
                      <a:srgbClr val="FF0000"/>
                    </a:solidFill>
                  </a:rPr>
                  <a:t>&gt; </a:t>
                </a:r>
                <a:r>
                  <a:rPr lang="en-US" sz="600" b="1" dirty="0">
                    <a:solidFill>
                      <a:srgbClr val="FF0000"/>
                    </a:solidFill>
                  </a:rPr>
                  <a:t>12</a:t>
                </a:r>
                <a:r>
                  <a:rPr lang="en-US" sz="600" b="1" dirty="0" smtClean="0">
                    <a:solidFill>
                      <a:srgbClr val="FF0000"/>
                    </a:solidFill>
                  </a:rPr>
                  <a:t> ug/m</a:t>
                </a:r>
                <a:r>
                  <a:rPr lang="en-US" sz="800" b="1" baseline="15000" dirty="0" smtClean="0">
                    <a:solidFill>
                      <a:srgbClr val="FF0000"/>
                    </a:solidFill>
                  </a:rPr>
                  <a:t>3</a:t>
                </a:r>
                <a:r>
                  <a:rPr lang="en-US" sz="600" b="1" dirty="0" smtClean="0">
                    <a:solidFill>
                      <a:srgbClr val="FF0000"/>
                    </a:solidFill>
                  </a:rPr>
                  <a:t> (non-attainment) </a:t>
                </a:r>
                <a:endParaRPr lang="en-US" sz="600" b="1" dirty="0">
                  <a:solidFill>
                    <a:srgbClr val="FF0000"/>
                  </a:solidFill>
                </a:endParaRP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0519" y="2180118"/>
            <a:ext cx="1197404" cy="958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381000"/>
            <a:ext cx="883850" cy="883850"/>
          </a:xfrm>
          <a:prstGeom prst="rect">
            <a:avLst/>
          </a:prstGeom>
        </p:spPr>
      </p:pic>
      <p:grpSp>
        <p:nvGrpSpPr>
          <p:cNvPr id="7" name="Group 8"/>
          <p:cNvGrpSpPr/>
          <p:nvPr/>
        </p:nvGrpSpPr>
        <p:grpSpPr>
          <a:xfrm>
            <a:off x="0" y="1371600"/>
            <a:ext cx="5029200" cy="4876800"/>
            <a:chOff x="0" y="1371600"/>
            <a:chExt cx="5029200" cy="4876800"/>
          </a:xfrm>
        </p:grpSpPr>
        <p:grpSp>
          <p:nvGrpSpPr>
            <p:cNvPr id="8" name="Group 6"/>
            <p:cNvGrpSpPr/>
            <p:nvPr/>
          </p:nvGrpSpPr>
          <p:grpSpPr>
            <a:xfrm>
              <a:off x="0" y="1371600"/>
              <a:ext cx="5029200" cy="4876800"/>
              <a:chOff x="0" y="1371600"/>
              <a:chExt cx="5029200" cy="4876800"/>
            </a:xfrm>
          </p:grpSpPr>
          <p:grpSp>
            <p:nvGrpSpPr>
              <p:cNvPr id="9" name="Group 30"/>
              <p:cNvGrpSpPr/>
              <p:nvPr/>
            </p:nvGrpSpPr>
            <p:grpSpPr>
              <a:xfrm>
                <a:off x="228601" y="2709446"/>
                <a:ext cx="4769069" cy="3157953"/>
                <a:chOff x="457200" y="2258453"/>
                <a:chExt cx="9020563" cy="4142347"/>
              </a:xfrm>
            </p:grpSpPr>
            <p:grpSp>
              <p:nvGrpSpPr>
                <p:cNvPr id="10" name="Group 79"/>
                <p:cNvGrpSpPr/>
                <p:nvPr/>
              </p:nvGrpSpPr>
              <p:grpSpPr>
                <a:xfrm>
                  <a:off x="5715000" y="2819400"/>
                  <a:ext cx="3048000" cy="3581400"/>
                  <a:chOff x="5715000" y="2819400"/>
                  <a:chExt cx="3048000" cy="3581400"/>
                </a:xfrm>
              </p:grpSpPr>
              <p:sp>
                <p:nvSpPr>
                  <p:cNvPr id="66" name="Down Arrow 65"/>
                  <p:cNvSpPr/>
                  <p:nvPr/>
                </p:nvSpPr>
                <p:spPr>
                  <a:xfrm>
                    <a:off x="7162800" y="3364468"/>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68" name="Down Arrow 67"/>
                  <p:cNvSpPr/>
                  <p:nvPr/>
                </p:nvSpPr>
                <p:spPr>
                  <a:xfrm>
                    <a:off x="7162800" y="42672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69" name="Down Arrow 68"/>
                  <p:cNvSpPr/>
                  <p:nvPr/>
                </p:nvSpPr>
                <p:spPr>
                  <a:xfrm>
                    <a:off x="7162800" y="51816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71" name="TextBox 70"/>
                  <p:cNvSpPr txBox="1"/>
                  <p:nvPr/>
                </p:nvSpPr>
                <p:spPr>
                  <a:xfrm>
                    <a:off x="6422571" y="2907268"/>
                    <a:ext cx="1752601" cy="343159"/>
                  </a:xfrm>
                  <a:prstGeom prst="rect">
                    <a:avLst/>
                  </a:prstGeom>
                  <a:solidFill>
                    <a:srgbClr val="92D050"/>
                  </a:solidFill>
                </p:spPr>
                <p:txBody>
                  <a:bodyPr wrap="square" rtlCol="0">
                    <a:spAutoFit/>
                  </a:bodyPr>
                  <a:lstStyle/>
                  <a:p>
                    <a:pPr fontAlgn="auto">
                      <a:spcBef>
                        <a:spcPts val="0"/>
                      </a:spcBef>
                      <a:spcAft>
                        <a:spcPts val="0"/>
                      </a:spcAft>
                    </a:pPr>
                    <a:r>
                      <a:rPr lang="en-US" sz="1100" dirty="0" smtClean="0">
                        <a:solidFill>
                          <a:prstClr val="black"/>
                        </a:solidFill>
                        <a:latin typeface="Calibri"/>
                      </a:rPr>
                      <a:t>ICET </a:t>
                    </a:r>
                    <a:r>
                      <a:rPr lang="en-US" sz="1100" u="sng" dirty="0" smtClean="0">
                        <a:solidFill>
                          <a:prstClr val="black"/>
                        </a:solidFill>
                        <a:latin typeface="Calibri"/>
                      </a:rPr>
                      <a:t>script</a:t>
                    </a:r>
                    <a:endParaRPr lang="en-US" sz="1100" u="sng" dirty="0">
                      <a:solidFill>
                        <a:prstClr val="black"/>
                      </a:solidFill>
                      <a:latin typeface="Calibri"/>
                    </a:endParaRPr>
                  </a:p>
                </p:txBody>
              </p:sp>
              <p:sp>
                <p:nvSpPr>
                  <p:cNvPr id="80" name="TextBox 79"/>
                  <p:cNvSpPr txBox="1"/>
                  <p:nvPr/>
                </p:nvSpPr>
                <p:spPr>
                  <a:xfrm>
                    <a:off x="6248401" y="5726669"/>
                    <a:ext cx="2209800" cy="565203"/>
                  </a:xfrm>
                  <a:prstGeom prst="rect">
                    <a:avLst/>
                  </a:prstGeom>
                  <a:solidFill>
                    <a:srgbClr val="92D050"/>
                  </a:solidFill>
                </p:spPr>
                <p:txBody>
                  <a:bodyPr wrap="square" rtlCol="0">
                    <a:spAutoFit/>
                  </a:bodyPr>
                  <a:lstStyle/>
                  <a:p>
                    <a:pPr fontAlgn="auto">
                      <a:spcBef>
                        <a:spcPts val="0"/>
                      </a:spcBef>
                      <a:spcAft>
                        <a:spcPts val="0"/>
                      </a:spcAft>
                    </a:pPr>
                    <a:r>
                      <a:rPr lang="en-US" sz="1100" dirty="0" err="1" smtClean="0">
                        <a:solidFill>
                          <a:prstClr val="black"/>
                        </a:solidFill>
                        <a:latin typeface="Calibri"/>
                      </a:rPr>
                      <a:t>BenMAP</a:t>
                    </a:r>
                    <a:r>
                      <a:rPr lang="en-US" sz="1100" dirty="0" smtClean="0">
                        <a:solidFill>
                          <a:prstClr val="black"/>
                        </a:solidFill>
                        <a:latin typeface="Calibri"/>
                      </a:rPr>
                      <a:t>-CE </a:t>
                    </a:r>
                    <a:r>
                      <a:rPr lang="en-US" sz="1100" u="sng" dirty="0" smtClean="0">
                        <a:solidFill>
                          <a:prstClr val="black"/>
                        </a:solidFill>
                        <a:latin typeface="Calibri"/>
                      </a:rPr>
                      <a:t>script</a:t>
                    </a:r>
                    <a:endParaRPr lang="en-US" sz="1100" u="sng" dirty="0">
                      <a:solidFill>
                        <a:prstClr val="black"/>
                      </a:solidFill>
                      <a:latin typeface="Calibri"/>
                    </a:endParaRPr>
                  </a:p>
                </p:txBody>
              </p:sp>
              <p:sp>
                <p:nvSpPr>
                  <p:cNvPr id="81" name="TextBox 80"/>
                  <p:cNvSpPr txBox="1"/>
                  <p:nvPr/>
                </p:nvSpPr>
                <p:spPr>
                  <a:xfrm>
                    <a:off x="6400801" y="4747736"/>
                    <a:ext cx="1828800" cy="565203"/>
                  </a:xfrm>
                  <a:prstGeom prst="rect">
                    <a:avLst/>
                  </a:prstGeom>
                  <a:solidFill>
                    <a:srgbClr val="92D050"/>
                  </a:solidFill>
                </p:spPr>
                <p:txBody>
                  <a:bodyPr wrap="square" rtlCol="0">
                    <a:spAutoFit/>
                  </a:bodyPr>
                  <a:lstStyle/>
                  <a:p>
                    <a:pPr fontAlgn="auto">
                      <a:spcBef>
                        <a:spcPts val="0"/>
                      </a:spcBef>
                      <a:spcAft>
                        <a:spcPts val="0"/>
                      </a:spcAft>
                    </a:pPr>
                    <a:r>
                      <a:rPr lang="en-US" sz="1100" dirty="0" smtClean="0">
                        <a:solidFill>
                          <a:prstClr val="black"/>
                        </a:solidFill>
                        <a:latin typeface="Calibri"/>
                      </a:rPr>
                      <a:t>SMAT-CE </a:t>
                    </a:r>
                    <a:r>
                      <a:rPr lang="en-US" sz="1100" u="sng" dirty="0" smtClean="0">
                        <a:solidFill>
                          <a:prstClr val="black"/>
                        </a:solidFill>
                        <a:latin typeface="Calibri"/>
                      </a:rPr>
                      <a:t>script</a:t>
                    </a:r>
                    <a:endParaRPr lang="en-US" sz="1100" u="sng" dirty="0">
                      <a:solidFill>
                        <a:prstClr val="black"/>
                      </a:solidFill>
                      <a:latin typeface="Calibri"/>
                    </a:endParaRPr>
                  </a:p>
                </p:txBody>
              </p:sp>
              <p:sp>
                <p:nvSpPr>
                  <p:cNvPr id="82" name="TextBox 81"/>
                  <p:cNvSpPr txBox="1"/>
                  <p:nvPr/>
                </p:nvSpPr>
                <p:spPr>
                  <a:xfrm>
                    <a:off x="6400801" y="3821669"/>
                    <a:ext cx="1828800" cy="565203"/>
                  </a:xfrm>
                  <a:prstGeom prst="rect">
                    <a:avLst/>
                  </a:prstGeom>
                  <a:solidFill>
                    <a:srgbClr val="92D050"/>
                  </a:solidFill>
                </p:spPr>
                <p:txBody>
                  <a:bodyPr wrap="square" rtlCol="0">
                    <a:spAutoFit/>
                  </a:bodyPr>
                  <a:lstStyle/>
                  <a:p>
                    <a:pPr fontAlgn="auto">
                      <a:spcBef>
                        <a:spcPts val="0"/>
                      </a:spcBef>
                      <a:spcAft>
                        <a:spcPts val="0"/>
                      </a:spcAft>
                    </a:pPr>
                    <a:r>
                      <a:rPr lang="en-US" sz="1100" dirty="0" smtClean="0">
                        <a:solidFill>
                          <a:prstClr val="black"/>
                        </a:solidFill>
                        <a:latin typeface="Calibri"/>
                      </a:rPr>
                      <a:t>RSM-VAT </a:t>
                    </a:r>
                    <a:r>
                      <a:rPr lang="en-US" sz="1100" u="sng" dirty="0" smtClean="0">
                        <a:solidFill>
                          <a:prstClr val="black"/>
                        </a:solidFill>
                        <a:latin typeface="Calibri"/>
                      </a:rPr>
                      <a:t>script</a:t>
                    </a:r>
                    <a:endParaRPr lang="en-US" sz="1100" u="sng" dirty="0">
                      <a:solidFill>
                        <a:prstClr val="black"/>
                      </a:solidFill>
                      <a:latin typeface="Calibri"/>
                    </a:endParaRPr>
                  </a:p>
                </p:txBody>
              </p:sp>
              <p:sp>
                <p:nvSpPr>
                  <p:cNvPr id="83" name="Rectangle 82"/>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grpSp>
            <p:pic>
              <p:nvPicPr>
                <p:cNvPr id="33" name="Picture 2"/>
                <p:cNvPicPr>
                  <a:picLocks noChangeAspect="1" noChangeArrowheads="1"/>
                </p:cNvPicPr>
                <p:nvPr/>
              </p:nvPicPr>
              <p:blipFill>
                <a:blip r:embed="rId10" cstate="print"/>
                <a:srcRect l="4826" t="50909" r="54739" b="7273"/>
                <a:stretch>
                  <a:fillRect/>
                </a:stretch>
              </p:blipFill>
              <p:spPr bwMode="auto">
                <a:xfrm>
                  <a:off x="457200" y="2802494"/>
                  <a:ext cx="3886199" cy="3598306"/>
                </a:xfrm>
                <a:prstGeom prst="rect">
                  <a:avLst/>
                </a:prstGeom>
                <a:noFill/>
                <a:ln w="19050">
                  <a:solidFill>
                    <a:schemeClr val="tx2"/>
                  </a:solidFill>
                  <a:miter lim="800000"/>
                  <a:headEnd/>
                  <a:tailEnd/>
                </a:ln>
              </p:spPr>
            </p:pic>
            <p:sp>
              <p:nvSpPr>
                <p:cNvPr id="34" name="Oval 33"/>
                <p:cNvSpPr/>
                <p:nvPr/>
              </p:nvSpPr>
              <p:spPr>
                <a:xfrm>
                  <a:off x="663845" y="3167250"/>
                  <a:ext cx="339652" cy="220510"/>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38" name="Down Arrow 37"/>
                <p:cNvSpPr/>
                <p:nvPr/>
              </p:nvSpPr>
              <p:spPr>
                <a:xfrm>
                  <a:off x="2971800" y="33528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39" name="Down Arrow 38"/>
                <p:cNvSpPr/>
                <p:nvPr/>
              </p:nvSpPr>
              <p:spPr>
                <a:xfrm>
                  <a:off x="2971800" y="41910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40" name="Down Arrow 39"/>
                <p:cNvSpPr/>
                <p:nvPr/>
              </p:nvSpPr>
              <p:spPr>
                <a:xfrm>
                  <a:off x="2988806" y="5143978"/>
                  <a:ext cx="304799"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41" name="TextBox 40"/>
                <p:cNvSpPr txBox="1"/>
                <p:nvPr/>
              </p:nvSpPr>
              <p:spPr>
                <a:xfrm>
                  <a:off x="2438400" y="2971800"/>
                  <a:ext cx="1371599"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050" dirty="0" smtClean="0">
                      <a:solidFill>
                        <a:prstClr val="black"/>
                      </a:solidFill>
                      <a:latin typeface="Calibri"/>
                    </a:rPr>
                    <a:t>ICET</a:t>
                  </a:r>
                  <a:endParaRPr lang="en-US" sz="1050" dirty="0">
                    <a:solidFill>
                      <a:prstClr val="black"/>
                    </a:solidFill>
                    <a:latin typeface="Calibri"/>
                  </a:endParaRPr>
                </a:p>
              </p:txBody>
            </p:sp>
            <p:sp>
              <p:nvSpPr>
                <p:cNvPr id="42" name="TextBox 41"/>
                <p:cNvSpPr txBox="1"/>
                <p:nvPr/>
              </p:nvSpPr>
              <p:spPr>
                <a:xfrm>
                  <a:off x="2438400" y="5638801"/>
                  <a:ext cx="1523999" cy="565203"/>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050" dirty="0" err="1" smtClean="0">
                      <a:solidFill>
                        <a:prstClr val="black"/>
                      </a:solidFill>
                      <a:latin typeface="Calibri"/>
                    </a:rPr>
                    <a:t>BenMAP</a:t>
                  </a:r>
                  <a:r>
                    <a:rPr lang="en-US" sz="1050" dirty="0" smtClean="0">
                      <a:solidFill>
                        <a:prstClr val="black"/>
                      </a:solidFill>
                      <a:latin typeface="Calibri"/>
                    </a:rPr>
                    <a:t>-CE</a:t>
                  </a:r>
                  <a:endParaRPr lang="en-US" sz="1050" dirty="0">
                    <a:solidFill>
                      <a:prstClr val="black"/>
                    </a:solidFill>
                    <a:latin typeface="Calibri"/>
                  </a:endParaRPr>
                </a:p>
              </p:txBody>
            </p:sp>
            <p:sp>
              <p:nvSpPr>
                <p:cNvPr id="43" name="TextBox 42"/>
                <p:cNvSpPr txBox="1"/>
                <p:nvPr/>
              </p:nvSpPr>
              <p:spPr>
                <a:xfrm>
                  <a:off x="2514600" y="4736069"/>
                  <a:ext cx="1401723"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050" dirty="0" smtClean="0">
                      <a:solidFill>
                        <a:prstClr val="black"/>
                      </a:solidFill>
                      <a:latin typeface="Calibri"/>
                    </a:rPr>
                    <a:t>SMAT-CE</a:t>
                  </a:r>
                  <a:endParaRPr lang="en-US" sz="1050" dirty="0">
                    <a:solidFill>
                      <a:prstClr val="black"/>
                    </a:solidFill>
                    <a:latin typeface="Calibri"/>
                  </a:endParaRPr>
                </a:p>
              </p:txBody>
            </p:sp>
            <p:sp>
              <p:nvSpPr>
                <p:cNvPr id="46" name="Right Arrow 45"/>
                <p:cNvSpPr/>
                <p:nvPr/>
              </p:nvSpPr>
              <p:spPr>
                <a:xfrm>
                  <a:off x="4038600" y="30480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49" name="Right Arrow 48"/>
                <p:cNvSpPr/>
                <p:nvPr/>
              </p:nvSpPr>
              <p:spPr>
                <a:xfrm>
                  <a:off x="4038600" y="3886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53" name="Right Arrow 52"/>
                <p:cNvSpPr/>
                <p:nvPr/>
              </p:nvSpPr>
              <p:spPr>
                <a:xfrm>
                  <a:off x="4038600" y="48006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54" name="Right Arrow 53"/>
                <p:cNvSpPr/>
                <p:nvPr/>
              </p:nvSpPr>
              <p:spPr>
                <a:xfrm>
                  <a:off x="4038600" y="5791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57" name="TextBox 56"/>
                <p:cNvSpPr txBox="1"/>
                <p:nvPr/>
              </p:nvSpPr>
              <p:spPr>
                <a:xfrm>
                  <a:off x="5153855" y="2258453"/>
                  <a:ext cx="4323908" cy="444088"/>
                </a:xfrm>
                <a:prstGeom prst="rect">
                  <a:avLst/>
                </a:prstGeom>
                <a:solidFill>
                  <a:srgbClr val="FFFF00"/>
                </a:solidFill>
                <a:ln>
                  <a:solidFill>
                    <a:schemeClr val="tx2"/>
                  </a:solidFill>
                </a:ln>
              </p:spPr>
              <p:txBody>
                <a:bodyPr wrap="square" rtlCol="0">
                  <a:spAutoFit/>
                </a:bodyPr>
                <a:lstStyle/>
                <a:p>
                  <a:pPr fontAlgn="auto">
                    <a:spcBef>
                      <a:spcPts val="0"/>
                    </a:spcBef>
                    <a:spcAft>
                      <a:spcPts val="0"/>
                    </a:spcAft>
                  </a:pPr>
                  <a:r>
                    <a:rPr lang="en-US" sz="1600" b="1" dirty="0" err="1" smtClean="0">
                      <a:solidFill>
                        <a:srgbClr val="FF0000"/>
                      </a:solidFill>
                      <a:latin typeface="Calibri"/>
                    </a:rPr>
                    <a:t>ABaCAS</a:t>
                  </a:r>
                  <a:r>
                    <a:rPr lang="en-US" sz="1600" b="1" dirty="0" smtClean="0">
                      <a:solidFill>
                        <a:srgbClr val="FF0000"/>
                      </a:solidFill>
                      <a:latin typeface="Calibri"/>
                    </a:rPr>
                    <a:t>-SE Master Script</a:t>
                  </a:r>
                  <a:endParaRPr lang="en-US" sz="1600" b="1" dirty="0">
                    <a:solidFill>
                      <a:srgbClr val="FF0000"/>
                    </a:solidFill>
                    <a:latin typeface="Calibri"/>
                  </a:endParaRPr>
                </a:p>
              </p:txBody>
            </p:sp>
          </p:grpSp>
          <p:sp>
            <p:nvSpPr>
              <p:cNvPr id="84" name="Rounded Rectangle 83"/>
              <p:cNvSpPr/>
              <p:nvPr/>
            </p:nvSpPr>
            <p:spPr bwMode="auto">
              <a:xfrm>
                <a:off x="0" y="1371600"/>
                <a:ext cx="5029200"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600">
                  <a:solidFill>
                    <a:prstClr val="black"/>
                  </a:solidFill>
                  <a:latin typeface="Arial" pitchFamily="-110" charset="0"/>
                </a:endParaRPr>
              </a:p>
            </p:txBody>
          </p:sp>
          <p:sp>
            <p:nvSpPr>
              <p:cNvPr id="58" name="TextBox 57"/>
              <p:cNvSpPr txBox="1"/>
              <p:nvPr/>
            </p:nvSpPr>
            <p:spPr>
              <a:xfrm>
                <a:off x="1295400" y="3882498"/>
                <a:ext cx="725149" cy="261610"/>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050" dirty="0" smtClean="0">
                    <a:solidFill>
                      <a:prstClr val="black"/>
                    </a:solidFill>
                    <a:latin typeface="Calibri"/>
                  </a:rPr>
                  <a:t>RSM-VAT</a:t>
                </a:r>
                <a:endParaRPr lang="en-US" sz="1050" dirty="0">
                  <a:solidFill>
                    <a:prstClr val="black"/>
                  </a:solidFill>
                  <a:latin typeface="Calibri"/>
                </a:endParaRPr>
              </a:p>
            </p:txBody>
          </p:sp>
        </p:grpSp>
        <p:sp>
          <p:nvSpPr>
            <p:cNvPr id="70" name="Oval 69"/>
            <p:cNvSpPr/>
            <p:nvPr/>
          </p:nvSpPr>
          <p:spPr>
            <a:xfrm>
              <a:off x="353830" y="4022892"/>
              <a:ext cx="179570" cy="168108"/>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125" name="Oval 124"/>
            <p:cNvSpPr/>
            <p:nvPr/>
          </p:nvSpPr>
          <p:spPr>
            <a:xfrm>
              <a:off x="370728" y="472440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sp>
          <p:nvSpPr>
            <p:cNvPr id="126" name="Oval 125"/>
            <p:cNvSpPr/>
            <p:nvPr/>
          </p:nvSpPr>
          <p:spPr>
            <a:xfrm>
              <a:off x="397898" y="537623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050">
                <a:solidFill>
                  <a:prstClr val="white"/>
                </a:solidFill>
              </a:endParaRPr>
            </a:p>
          </p:txBody>
        </p:sp>
        <p:pic>
          <p:nvPicPr>
            <p:cNvPr id="128" name="Picture 1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294" y="3810000"/>
              <a:ext cx="496906" cy="496906"/>
            </a:xfrm>
            <a:prstGeom prst="rect">
              <a:avLst/>
            </a:prstGeom>
          </p:spPr>
        </p:pic>
        <p:pic>
          <p:nvPicPr>
            <p:cNvPr id="129" name="Picture 1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764" y="5181600"/>
              <a:ext cx="472435" cy="429485"/>
            </a:xfrm>
            <a:prstGeom prst="rect">
              <a:avLst/>
            </a:prstGeom>
          </p:spPr>
        </p:pic>
        <p:pic>
          <p:nvPicPr>
            <p:cNvPr id="135" name="Picture 1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318" y="3048000"/>
              <a:ext cx="623068" cy="623068"/>
            </a:xfrm>
            <a:prstGeom prst="rect">
              <a:avLst/>
            </a:prstGeom>
          </p:spPr>
        </p:pic>
        <p:sp>
          <p:nvSpPr>
            <p:cNvPr id="137" name="Rectangle 136"/>
            <p:cNvSpPr/>
            <p:nvPr/>
          </p:nvSpPr>
          <p:spPr>
            <a:xfrm>
              <a:off x="654737" y="5562600"/>
              <a:ext cx="675185" cy="184666"/>
            </a:xfrm>
            <a:prstGeom prst="rect">
              <a:avLst/>
            </a:prstGeom>
          </p:spPr>
          <p:txBody>
            <a:bodyPr wrap="none">
              <a:spAutoFit/>
            </a:bodyPr>
            <a:lstStyle/>
            <a:p>
              <a:r>
                <a:rPr lang="en-US" altLang="zh-CN" sz="600" b="1" dirty="0" err="1" smtClean="0">
                  <a:solidFill>
                    <a:prstClr val="black"/>
                  </a:solidFill>
                  <a:latin typeface="Arial Black" panose="020B0A04020102020204" pitchFamily="34" charset="0"/>
                </a:rPr>
                <a:t>BenMAP</a:t>
              </a:r>
              <a:r>
                <a:rPr lang="en-US" altLang="zh-CN" sz="600" b="1" dirty="0" smtClean="0">
                  <a:solidFill>
                    <a:prstClr val="black"/>
                  </a:solidFill>
                  <a:latin typeface="Arial Black" panose="020B0A04020102020204" pitchFamily="34" charset="0"/>
                </a:rPr>
                <a:t>-CE</a:t>
              </a:r>
              <a:endParaRPr lang="en-US" sz="600" dirty="0">
                <a:solidFill>
                  <a:prstClr val="black"/>
                </a:solidFill>
                <a:latin typeface="Arial Black" panose="020B0A04020102020204" pitchFamily="34" charset="0"/>
              </a:endParaRPr>
            </a:p>
          </p:txBody>
        </p:sp>
        <p:pic>
          <p:nvPicPr>
            <p:cNvPr id="76" name="Picture 7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3111" y="3810000"/>
              <a:ext cx="533674" cy="533674"/>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907" y="4527779"/>
              <a:ext cx="596697" cy="542452"/>
            </a:xfrm>
            <a:prstGeom prst="rect">
              <a:avLst/>
            </a:prstGeom>
          </p:spPr>
        </p:pic>
      </p:grpSp>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9400" y="1676400"/>
            <a:ext cx="631556" cy="631556"/>
          </a:xfrm>
          <a:prstGeom prst="rect">
            <a:avLst/>
          </a:prstGeom>
        </p:spPr>
      </p:pic>
      <p:sp>
        <p:nvSpPr>
          <p:cNvPr id="72" name="Rectangle 71"/>
          <p:cNvSpPr/>
          <p:nvPr/>
        </p:nvSpPr>
        <p:spPr>
          <a:xfrm>
            <a:off x="6412089" y="2249901"/>
            <a:ext cx="990600" cy="246221"/>
          </a:xfrm>
          <a:prstGeom prst="rect">
            <a:avLst/>
          </a:prstGeom>
        </p:spPr>
        <p:txBody>
          <a:bodyPr wrap="square">
            <a:spAutoFit/>
          </a:bodyPr>
          <a:lstStyle/>
          <a:p>
            <a:r>
              <a:rPr lang="en-US" altLang="zh-CN" sz="1000" b="1" i="1" dirty="0" err="1">
                <a:solidFill>
                  <a:srgbClr val="FF0000"/>
                </a:solidFill>
                <a:latin typeface="Arial Black" panose="020B0A04020102020204" pitchFamily="34" charset="0"/>
              </a:rPr>
              <a:t>ABaCAS</a:t>
            </a:r>
            <a:r>
              <a:rPr lang="en-US" altLang="zh-CN" sz="1000" b="1" i="1" dirty="0">
                <a:solidFill>
                  <a:srgbClr val="FF0000"/>
                </a:solidFill>
                <a:latin typeface="Arial Black" panose="020B0A04020102020204" pitchFamily="34" charset="0"/>
              </a:rPr>
              <a:t>-SE</a:t>
            </a:r>
            <a:endParaRPr lang="en-US" sz="1000" i="1" dirty="0">
              <a:solidFill>
                <a:srgbClr val="FF0000"/>
              </a:solidFill>
              <a:latin typeface="Arial Black" panose="020B0A04020102020204" pitchFamily="34" charset="0"/>
            </a:endParaRPr>
          </a:p>
        </p:txBody>
      </p:sp>
      <p:sp>
        <p:nvSpPr>
          <p:cNvPr id="79" name="Rectangle 78"/>
          <p:cNvSpPr/>
          <p:nvPr/>
        </p:nvSpPr>
        <p:spPr>
          <a:xfrm>
            <a:off x="1219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fontAlgn="auto">
              <a:spcBef>
                <a:spcPts val="0"/>
              </a:spcBef>
              <a:spcAft>
                <a:spcPts val="0"/>
              </a:spcAft>
            </a:pPr>
            <a:r>
              <a:rPr lang="en-US" altLang="zh-CN" sz="1400" b="1" dirty="0" smtClean="0">
                <a:solidFill>
                  <a:srgbClr val="0000FF"/>
                </a:solidFill>
                <a:latin typeface="Calibri"/>
              </a:rPr>
              <a:t>Control Strategy</a:t>
            </a:r>
          </a:p>
          <a:p>
            <a:pPr fontAlgn="auto">
              <a:spcBef>
                <a:spcPts val="0"/>
              </a:spcBef>
              <a:spcAft>
                <a:spcPts val="0"/>
              </a:spcAft>
            </a:pPr>
            <a:r>
              <a:rPr lang="en-US" sz="1400" b="1" dirty="0" smtClean="0">
                <a:solidFill>
                  <a:srgbClr val="C00000"/>
                </a:solidFill>
                <a:latin typeface="Calibri"/>
              </a:rPr>
              <a:t>B</a:t>
            </a:r>
            <a:endParaRPr lang="en-US" sz="1400" b="1" dirty="0">
              <a:solidFill>
                <a:srgbClr val="C00000"/>
              </a:solidFill>
              <a:latin typeface="Calibri"/>
            </a:endParaRPr>
          </a:p>
        </p:txBody>
      </p:sp>
      <p:sp>
        <p:nvSpPr>
          <p:cNvPr id="90" name="Rectangle 89"/>
          <p:cNvSpPr/>
          <p:nvPr/>
        </p:nvSpPr>
        <p:spPr>
          <a:xfrm>
            <a:off x="2362200" y="1852136"/>
            <a:ext cx="1143000" cy="738664"/>
          </a:xfrm>
          <a:prstGeom prst="rect">
            <a:avLst/>
          </a:prstGeom>
          <a:solidFill>
            <a:schemeClr val="accent6">
              <a:lumMod val="40000"/>
              <a:lumOff val="60000"/>
            </a:schemeClr>
          </a:solidFill>
          <a:ln>
            <a:solidFill>
              <a:schemeClr val="tx1"/>
            </a:solidFill>
          </a:ln>
        </p:spPr>
        <p:txBody>
          <a:bodyPr wrap="square">
            <a:spAutoFit/>
          </a:bodyPr>
          <a:lstStyle/>
          <a:p>
            <a:pPr fontAlgn="auto">
              <a:spcBef>
                <a:spcPts val="0"/>
              </a:spcBef>
              <a:spcAft>
                <a:spcPts val="0"/>
              </a:spcAft>
            </a:pPr>
            <a:r>
              <a:rPr lang="en-US" altLang="zh-CN" sz="1400" b="1" dirty="0" smtClean="0">
                <a:solidFill>
                  <a:srgbClr val="0000FF"/>
                </a:solidFill>
                <a:latin typeface="Calibri"/>
              </a:rPr>
              <a:t>Control Strategy</a:t>
            </a:r>
          </a:p>
          <a:p>
            <a:pPr fontAlgn="auto">
              <a:spcBef>
                <a:spcPts val="0"/>
              </a:spcBef>
              <a:spcAft>
                <a:spcPts val="0"/>
              </a:spcAft>
            </a:pPr>
            <a:r>
              <a:rPr lang="en-US" sz="1400" b="1" dirty="0" smtClean="0">
                <a:solidFill>
                  <a:srgbClr val="C00000"/>
                </a:solidFill>
                <a:latin typeface="Calibri"/>
              </a:rPr>
              <a:t>C</a:t>
            </a:r>
            <a:endParaRPr lang="en-US" sz="1400" b="1" dirty="0">
              <a:solidFill>
                <a:srgbClr val="C00000"/>
              </a:solidFill>
              <a:latin typeface="Calibri"/>
            </a:endParaRPr>
          </a:p>
        </p:txBody>
      </p:sp>
      <p:cxnSp>
        <p:nvCxnSpPr>
          <p:cNvPr id="92" name="Straight Arrow Connector 91"/>
          <p:cNvCxnSpPr/>
          <p:nvPr/>
        </p:nvCxnSpPr>
        <p:spPr>
          <a:xfrm>
            <a:off x="762000" y="2590800"/>
            <a:ext cx="4572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1447800" y="2590800"/>
            <a:ext cx="3810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1752600" y="2590800"/>
            <a:ext cx="990600" cy="45720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a:xfrm>
            <a:off x="3429000" y="1849821"/>
            <a:ext cx="990600" cy="738664"/>
          </a:xfrm>
          <a:prstGeom prst="rect">
            <a:avLst/>
          </a:prstGeom>
          <a:solidFill>
            <a:schemeClr val="accent6">
              <a:lumMod val="40000"/>
              <a:lumOff val="60000"/>
            </a:schemeClr>
          </a:solidFill>
          <a:ln>
            <a:solidFill>
              <a:schemeClr val="tx1"/>
            </a:solidFill>
          </a:ln>
        </p:spPr>
        <p:txBody>
          <a:bodyPr wrap="square">
            <a:spAutoFit/>
          </a:bodyPr>
          <a:lstStyle/>
          <a:p>
            <a:pPr fontAlgn="auto">
              <a:spcBef>
                <a:spcPts val="0"/>
              </a:spcBef>
              <a:spcAft>
                <a:spcPts val="0"/>
              </a:spcAft>
            </a:pPr>
            <a:endParaRPr lang="en-US" altLang="zh-CN" sz="1400" b="1" dirty="0" smtClean="0">
              <a:solidFill>
                <a:srgbClr val="0000FF"/>
              </a:solidFill>
              <a:latin typeface="Calibri"/>
            </a:endParaRPr>
          </a:p>
          <a:p>
            <a:pPr fontAlgn="auto">
              <a:spcBef>
                <a:spcPts val="0"/>
              </a:spcBef>
              <a:spcAft>
                <a:spcPts val="0"/>
              </a:spcAft>
            </a:pPr>
            <a:r>
              <a:rPr lang="en-US" altLang="zh-CN" sz="1400" b="1" dirty="0" smtClean="0">
                <a:solidFill>
                  <a:srgbClr val="0000FF"/>
                </a:solidFill>
                <a:latin typeface="Calibri"/>
              </a:rPr>
              <a:t>……………</a:t>
            </a:r>
          </a:p>
          <a:p>
            <a:pPr fontAlgn="auto">
              <a:spcBef>
                <a:spcPts val="0"/>
              </a:spcBef>
              <a:spcAft>
                <a:spcPts val="0"/>
              </a:spcAft>
            </a:pPr>
            <a:endParaRPr lang="en-US" altLang="zh-CN" sz="1400" b="1" dirty="0" smtClean="0">
              <a:solidFill>
                <a:srgbClr val="0000FF"/>
              </a:solidFill>
              <a:latin typeface="Calibri"/>
            </a:endParaRPr>
          </a:p>
        </p:txBody>
      </p:sp>
      <p:sp>
        <p:nvSpPr>
          <p:cNvPr id="115" name="Rectangle 114"/>
          <p:cNvSpPr/>
          <p:nvPr/>
        </p:nvSpPr>
        <p:spPr>
          <a:xfrm>
            <a:off x="727936" y="1428690"/>
            <a:ext cx="3219151" cy="400110"/>
          </a:xfrm>
          <a:prstGeom prst="rect">
            <a:avLst/>
          </a:prstGeom>
        </p:spPr>
        <p:txBody>
          <a:bodyPr wrap="none">
            <a:spAutoFit/>
          </a:bodyPr>
          <a:lstStyle/>
          <a:p>
            <a:r>
              <a:rPr lang="en-US" altLang="zh-CN" sz="2000" b="1" dirty="0" smtClean="0">
                <a:solidFill>
                  <a:srgbClr val="C00000"/>
                </a:solidFill>
                <a:latin typeface="Arial" pitchFamily="34" charset="0"/>
                <a:cs typeface="Arial" pitchFamily="34" charset="0"/>
              </a:rPr>
              <a:t>Control Policy </a:t>
            </a:r>
            <a:r>
              <a:rPr lang="en-US" altLang="zh-CN" sz="2000" b="1" dirty="0" smtClean="0">
                <a:solidFill>
                  <a:srgbClr val="C00000"/>
                </a:solidFill>
                <a:latin typeface="Arial" pitchFamily="34" charset="0"/>
                <a:cs typeface="Arial" pitchFamily="34" charset="0"/>
              </a:rPr>
              <a:t>Scenarios</a:t>
            </a:r>
            <a:endParaRPr lang="en-US" sz="2000" dirty="0">
              <a:solidFill>
                <a:srgbClr val="C00000"/>
              </a:solidFill>
              <a:latin typeface="Arial" pitchFamily="34" charset="0"/>
              <a:cs typeface="Arial" pitchFamily="34" charset="0"/>
            </a:endParaRPr>
          </a:p>
        </p:txBody>
      </p:sp>
      <p:sp>
        <p:nvSpPr>
          <p:cNvPr id="116" name="Rectangle 115"/>
          <p:cNvSpPr/>
          <p:nvPr/>
        </p:nvSpPr>
        <p:spPr>
          <a:xfrm>
            <a:off x="76200" y="1860330"/>
            <a:ext cx="1143000" cy="738664"/>
          </a:xfrm>
          <a:prstGeom prst="rect">
            <a:avLst/>
          </a:prstGeom>
          <a:solidFill>
            <a:schemeClr val="accent6">
              <a:lumMod val="40000"/>
              <a:lumOff val="60000"/>
            </a:schemeClr>
          </a:solidFill>
          <a:ln>
            <a:solidFill>
              <a:schemeClr val="tx1"/>
            </a:solidFill>
          </a:ln>
        </p:spPr>
        <p:txBody>
          <a:bodyPr wrap="square">
            <a:spAutoFit/>
          </a:bodyPr>
          <a:lstStyle/>
          <a:p>
            <a:pPr fontAlgn="auto">
              <a:spcBef>
                <a:spcPts val="0"/>
              </a:spcBef>
              <a:spcAft>
                <a:spcPts val="0"/>
              </a:spcAft>
            </a:pPr>
            <a:r>
              <a:rPr lang="en-US" altLang="zh-CN" sz="1400" b="1" dirty="0" smtClean="0">
                <a:solidFill>
                  <a:srgbClr val="0000FF"/>
                </a:solidFill>
                <a:latin typeface="Calibri"/>
              </a:rPr>
              <a:t>Control Strategy</a:t>
            </a:r>
          </a:p>
          <a:p>
            <a:pPr fontAlgn="auto">
              <a:spcBef>
                <a:spcPts val="0"/>
              </a:spcBef>
              <a:spcAft>
                <a:spcPts val="0"/>
              </a:spcAft>
            </a:pPr>
            <a:r>
              <a:rPr lang="en-US" sz="1400" b="1" dirty="0" smtClean="0">
                <a:solidFill>
                  <a:srgbClr val="C00000"/>
                </a:solidFill>
                <a:latin typeface="Calibri"/>
              </a:rPr>
              <a:t>A</a:t>
            </a:r>
            <a:endParaRPr lang="en-US" sz="1400" b="1" dirty="0">
              <a:solidFill>
                <a:srgbClr val="C00000"/>
              </a:solidFill>
              <a:latin typeface="Calibri"/>
            </a:endParaRPr>
          </a:p>
        </p:txBody>
      </p:sp>
      <p:sp>
        <p:nvSpPr>
          <p:cNvPr id="117" name="Rectangle 116"/>
          <p:cNvSpPr/>
          <p:nvPr/>
        </p:nvSpPr>
        <p:spPr>
          <a:xfrm>
            <a:off x="508499" y="6381690"/>
            <a:ext cx="3836115" cy="461665"/>
          </a:xfrm>
          <a:prstGeom prst="rect">
            <a:avLst/>
          </a:prstGeom>
        </p:spPr>
        <p:txBody>
          <a:bodyPr wrap="none">
            <a:spAutoFit/>
          </a:bodyPr>
          <a:lstStyle/>
          <a:p>
            <a:r>
              <a:rPr lang="en-US" altLang="zh-CN" sz="2400" b="1" dirty="0" smtClean="0">
                <a:solidFill>
                  <a:srgbClr val="0000FF"/>
                </a:solidFill>
                <a:latin typeface="Arial" pitchFamily="34" charset="0"/>
                <a:cs typeface="Arial" pitchFamily="34" charset="0"/>
              </a:rPr>
              <a:t>Streamlined Assessment</a:t>
            </a:r>
            <a:endParaRPr lang="en-US" sz="24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6808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linds(horizontal)">
                                      <p:cBhvr>
                                        <p:cTn id="10" dur="500"/>
                                        <p:tgtEl>
                                          <p:spTgt spid="116"/>
                                        </p:tgtEl>
                                      </p:cBhvr>
                                    </p:animEffect>
                                  </p:childTnLst>
                                </p:cTn>
                              </p:par>
                              <p:par>
                                <p:cTn id="11" presetID="3" presetClass="entr" presetSubtype="1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blinds(horizontal)">
                                      <p:cBhvr>
                                        <p:cTn id="13" dur="500"/>
                                        <p:tgtEl>
                                          <p:spTgt spid="79"/>
                                        </p:tgtEl>
                                      </p:cBhvr>
                                    </p:animEffect>
                                  </p:childTnLst>
                                </p:cTn>
                              </p:par>
                              <p:par>
                                <p:cTn id="14" presetID="3" presetClass="entr" presetSubtype="10"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blinds(horizontal)">
                                      <p:cBhvr>
                                        <p:cTn id="16" dur="500"/>
                                        <p:tgtEl>
                                          <p:spTgt spid="90"/>
                                        </p:tgtEl>
                                      </p:cBhvr>
                                    </p:animEffect>
                                  </p:childTnLst>
                                </p:cTn>
                              </p:par>
                              <p:par>
                                <p:cTn id="17" presetID="3" presetClass="entr" presetSubtype="1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blinds(horizontal)">
                                      <p:cBhvr>
                                        <p:cTn id="19" dur="500"/>
                                        <p:tgtEl>
                                          <p:spTgt spid="114"/>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blinds(horizontal)">
                                      <p:cBhvr>
                                        <p:cTn id="23" dur="500"/>
                                        <p:tgtEl>
                                          <p:spTgt spid="92"/>
                                        </p:tgtEl>
                                      </p:cBhvr>
                                    </p:animEffect>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blinds(horizontal)">
                                      <p:cBhvr>
                                        <p:cTn id="27" dur="500"/>
                                        <p:tgtEl>
                                          <p:spTgt spid="99"/>
                                        </p:tgtEl>
                                      </p:cBhvr>
                                    </p:animEffect>
                                  </p:childTnLst>
                                </p:cTn>
                              </p:par>
                            </p:childTnLst>
                          </p:cTn>
                        </p:par>
                        <p:par>
                          <p:cTn id="28" fill="hold">
                            <p:stCondLst>
                              <p:cond delay="1500"/>
                            </p:stCondLst>
                            <p:childTnLst>
                              <p:par>
                                <p:cTn id="29" presetID="3" presetClass="entr" presetSubtype="10" fill="hold"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blinds(horizontal)">
                                      <p:cBhvr>
                                        <p:cTn id="31" dur="500"/>
                                        <p:tgtEl>
                                          <p:spTgt spid="107"/>
                                        </p:tgtEl>
                                      </p:cBhvr>
                                    </p:animEffect>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ox(in)">
                                      <p:cBhvr>
                                        <p:cTn id="35" dur="500"/>
                                        <p:tgtEl>
                                          <p:spTgt spid="7"/>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500"/>
                                        <p:tgtEl>
                                          <p:spTgt spid="7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linds(horizontal)">
                                      <p:cBhvr>
                                        <p:cTn id="42" dur="500"/>
                                        <p:tgtEl>
                                          <p:spTgt spid="72"/>
                                        </p:tgtEl>
                                      </p:cBhvr>
                                    </p:animEffect>
                                  </p:childTnLst>
                                </p:cTn>
                              </p:par>
                              <p:par>
                                <p:cTn id="43" presetID="3" presetClass="entr" presetSubtype="1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blinds(horizontal)">
                                      <p:cBhvr>
                                        <p:cTn id="45" dur="500"/>
                                        <p:tgtEl>
                                          <p:spTgt spid="8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500"/>
                                        <p:tgtEl>
                                          <p:spTgt spid="8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500"/>
                                        <p:tgtEl>
                                          <p:spTgt spid="93"/>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100"/>
                                        <p:tgtEl>
                                          <p:spTgt spid="59"/>
                                        </p:tgtEl>
                                      </p:cBhvr>
                                    </p:animEffect>
                                  </p:childTnLst>
                                </p:cTn>
                              </p:par>
                            </p:childTnLst>
                          </p:cTn>
                        </p:par>
                        <p:par>
                          <p:cTn id="71" fill="hold">
                            <p:stCondLst>
                              <p:cond delay="2600"/>
                            </p:stCondLst>
                            <p:childTnLst>
                              <p:par>
                                <p:cTn id="72" presetID="10"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childTnLst>
                          </p:cTn>
                        </p:par>
                        <p:par>
                          <p:cTn id="75" fill="hold">
                            <p:stCondLst>
                              <p:cond delay="3100"/>
                            </p:stCondLst>
                            <p:childTnLst>
                              <p:par>
                                <p:cTn id="76" presetID="10" presetClass="entr" presetSubtype="0" fill="hold" grpId="0" nodeType="after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childTnLst>
                          </p:cTn>
                        </p:par>
                        <p:par>
                          <p:cTn id="79" fill="hold">
                            <p:stCondLst>
                              <p:cond delay="3600"/>
                            </p:stCondLst>
                            <p:childTnLst>
                              <p:par>
                                <p:cTn id="80" presetID="10" presetClass="entr" presetSubtype="0"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par>
                          <p:cTn id="83" fill="hold">
                            <p:stCondLst>
                              <p:cond delay="4100"/>
                            </p:stCondLst>
                            <p:childTnLst>
                              <p:par>
                                <p:cTn id="84" presetID="10" presetClass="entr" presetSubtype="0" fill="hold" grpId="0" nodeType="after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cTn>
                              </p:par>
                            </p:childTnLst>
                          </p:cTn>
                        </p:par>
                        <p:par>
                          <p:cTn id="87" fill="hold">
                            <p:stCondLst>
                              <p:cond delay="4600"/>
                            </p:stCondLst>
                            <p:childTnLst>
                              <p:par>
                                <p:cTn id="88" presetID="10" presetClass="entr" presetSubtype="0" fill="hold" grpId="0" nodeType="afterEffect">
                                  <p:stCondLst>
                                    <p:cond delay="0"/>
                                  </p:stCondLst>
                                  <p:childTnLst>
                                    <p:set>
                                      <p:cBhvr>
                                        <p:cTn id="89" dur="1" fill="hold">
                                          <p:stCondLst>
                                            <p:cond delay="0"/>
                                          </p:stCondLst>
                                        </p:cTn>
                                        <p:tgtEl>
                                          <p:spTgt spid="95"/>
                                        </p:tgtEl>
                                        <p:attrNameLst>
                                          <p:attrName>style.visibility</p:attrName>
                                        </p:attrNameLst>
                                      </p:cBhvr>
                                      <p:to>
                                        <p:strVal val="visible"/>
                                      </p:to>
                                    </p:set>
                                    <p:animEffect transition="in" filter="fade">
                                      <p:cBhvr>
                                        <p:cTn id="90" dur="500"/>
                                        <p:tgtEl>
                                          <p:spTgt spid="95"/>
                                        </p:tgtEl>
                                      </p:cBhvr>
                                    </p:animEffect>
                                  </p:childTnLst>
                                </p:cTn>
                              </p:par>
                            </p:childTnLst>
                          </p:cTn>
                        </p:par>
                        <p:par>
                          <p:cTn id="91" fill="hold">
                            <p:stCondLst>
                              <p:cond delay="5100"/>
                            </p:stCondLst>
                            <p:childTnLst>
                              <p:par>
                                <p:cTn id="92" presetID="10" presetClass="entr" presetSubtype="0" fill="hold" nodeType="after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500"/>
                                        <p:tgtEl>
                                          <p:spTgt spid="73"/>
                                        </p:tgtEl>
                                      </p:cBhvr>
                                    </p:animEffect>
                                  </p:childTnLst>
                                </p:cTn>
                              </p:par>
                            </p:childTnLst>
                          </p:cTn>
                        </p:par>
                        <p:par>
                          <p:cTn id="95" fill="hold">
                            <p:stCondLst>
                              <p:cond delay="5600"/>
                            </p:stCondLst>
                            <p:childTnLst>
                              <p:par>
                                <p:cTn id="96" presetID="10" presetClass="entr" presetSubtype="0" fill="hold" nodeType="afterEffect">
                                  <p:stCondLst>
                                    <p:cond delay="0"/>
                                  </p:stCondLst>
                                  <p:childTnLst>
                                    <p:set>
                                      <p:cBhvr>
                                        <p:cTn id="97" dur="1" fill="hold">
                                          <p:stCondLst>
                                            <p:cond delay="0"/>
                                          </p:stCondLst>
                                        </p:cTn>
                                        <p:tgtEl>
                                          <p:spTgt spid="109"/>
                                        </p:tgtEl>
                                        <p:attrNameLst>
                                          <p:attrName>style.visibility</p:attrName>
                                        </p:attrNameLst>
                                      </p:cBhvr>
                                      <p:to>
                                        <p:strVal val="visible"/>
                                      </p:to>
                                    </p:set>
                                    <p:animEffect transition="in" filter="fade">
                                      <p:cBhvr>
                                        <p:cTn id="98" dur="500"/>
                                        <p:tgtEl>
                                          <p:spTgt spid="109"/>
                                        </p:tgtEl>
                                      </p:cBhvr>
                                    </p:animEffect>
                                  </p:childTnLst>
                                </p:cTn>
                              </p:par>
                            </p:childTnLst>
                          </p:cTn>
                        </p:par>
                        <p:par>
                          <p:cTn id="99" fill="hold">
                            <p:stCondLst>
                              <p:cond delay="6100"/>
                            </p:stCondLst>
                            <p:childTnLst>
                              <p:par>
                                <p:cTn id="100" presetID="10" presetClass="entr" presetSubtype="0"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fade">
                                      <p:cBhvr>
                                        <p:cTn id="102" dur="500"/>
                                        <p:tgtEl>
                                          <p:spTgt spid="110"/>
                                        </p:tgtEl>
                                      </p:cBhvr>
                                    </p:animEffect>
                                  </p:childTnLst>
                                </p:cTn>
                              </p:par>
                            </p:childTnLst>
                          </p:cTn>
                        </p:par>
                        <p:par>
                          <p:cTn id="103" fill="hold">
                            <p:stCondLst>
                              <p:cond delay="6600"/>
                            </p:stCondLst>
                            <p:childTnLst>
                              <p:par>
                                <p:cTn id="104" presetID="10" presetClass="entr" presetSubtype="0" fill="hold" nodeType="after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fade">
                                      <p:cBhvr>
                                        <p:cTn id="106" dur="500"/>
                                        <p:tgtEl>
                                          <p:spTgt spid="61"/>
                                        </p:tgtEl>
                                      </p:cBhvr>
                                    </p:animEffect>
                                  </p:childTnLst>
                                </p:cTn>
                              </p:par>
                            </p:childTnLst>
                          </p:cTn>
                        </p:par>
                        <p:par>
                          <p:cTn id="107" fill="hold">
                            <p:stCondLst>
                              <p:cond delay="7100"/>
                            </p:stCondLst>
                            <p:childTnLst>
                              <p:par>
                                <p:cTn id="108" presetID="3" presetClass="entr" presetSubtype="10" fill="hold" grpId="0" nodeType="afterEffect">
                                  <p:stCondLst>
                                    <p:cond delay="0"/>
                                  </p:stCondLst>
                                  <p:childTnLst>
                                    <p:set>
                                      <p:cBhvr>
                                        <p:cTn id="109" dur="1" fill="hold">
                                          <p:stCondLst>
                                            <p:cond delay="0"/>
                                          </p:stCondLst>
                                        </p:cTn>
                                        <p:tgtEl>
                                          <p:spTgt spid="117"/>
                                        </p:tgtEl>
                                        <p:attrNameLst>
                                          <p:attrName>style.visibility</p:attrName>
                                        </p:attrNameLst>
                                      </p:cBhvr>
                                      <p:to>
                                        <p:strVal val="visible"/>
                                      </p:to>
                                    </p:set>
                                    <p:animEffect transition="in" filter="blinds(horizontal)">
                                      <p:cBhvr>
                                        <p:cTn id="11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3" grpId="0" animBg="1"/>
      <p:bldP spid="94" grpId="0" animBg="1"/>
      <p:bldP spid="95" grpId="0" animBg="1"/>
      <p:bldP spid="110" grpId="0" animBg="1"/>
      <p:bldP spid="72" grpId="0"/>
      <p:bldP spid="115" grpId="0"/>
      <p:bldP spid="116" grpId="0" animBg="1"/>
      <p:bldP spid="117"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b="6478"/>
          <a:stretch>
            <a:fillRect/>
          </a:stretch>
        </p:blipFill>
        <p:spPr bwMode="auto">
          <a:xfrm>
            <a:off x="3302000" y="990600"/>
            <a:ext cx="5689600" cy="4267200"/>
          </a:xfrm>
          <a:prstGeom prst="rect">
            <a:avLst/>
          </a:prstGeom>
          <a:noFill/>
          <a:ln w="9525">
            <a:noFill/>
            <a:miter lim="800000"/>
            <a:headEnd/>
            <a:tailEnd/>
          </a:ln>
        </p:spPr>
      </p:pic>
      <p:sp>
        <p:nvSpPr>
          <p:cNvPr id="13314" name="Rectangle 2"/>
          <p:cNvSpPr>
            <a:spLocks noGrp="1" noChangeArrowheads="1"/>
          </p:cNvSpPr>
          <p:nvPr>
            <p:ph type="title"/>
          </p:nvPr>
        </p:nvSpPr>
        <p:spPr>
          <a:xfrm>
            <a:off x="381000" y="76200"/>
            <a:ext cx="8534400" cy="868363"/>
          </a:xfrm>
        </p:spPr>
        <p:txBody>
          <a:bodyPr/>
          <a:lstStyle/>
          <a:p>
            <a:pPr eaLnBrk="1" hangingPunct="1"/>
            <a:r>
              <a:rPr lang="en-US" altLang="zh-CN" sz="4400" dirty="0" smtClean="0">
                <a:solidFill>
                  <a:srgbClr val="FF0000"/>
                </a:solidFill>
                <a:ea typeface="宋体" pitchFamily="2" charset="-122"/>
              </a:rPr>
              <a:t>RSM: </a:t>
            </a:r>
            <a:r>
              <a:rPr lang="en-US" altLang="zh-CN" sz="3600" dirty="0" smtClean="0">
                <a:ea typeface="宋体" pitchFamily="2" charset="-122"/>
              </a:rPr>
              <a:t>Response Surface Model</a:t>
            </a:r>
            <a:endParaRPr lang="en-US" altLang="zh-CN" sz="40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228600" y="5537537"/>
            <a:ext cx="8839200" cy="1077218"/>
          </a:xfrm>
          <a:prstGeom prst="rect">
            <a:avLst/>
          </a:prstGeom>
        </p:spPr>
        <p:txBody>
          <a:bodyPr wrap="square">
            <a:spAutoFit/>
          </a:bodyPr>
          <a:lstStyle/>
          <a:p>
            <a:pPr algn="l"/>
            <a:r>
              <a:rPr lang="en-US" sz="2400" b="1" dirty="0" smtClean="0">
                <a:solidFill>
                  <a:srgbClr val="0000FF"/>
                </a:solidFill>
                <a:latin typeface="Arial" pitchFamily="34" charset="0"/>
              </a:rPr>
              <a:t>Provide Real-time AQ Response of Emissions Control:   </a:t>
            </a:r>
            <a:r>
              <a:rPr lang="en-US" sz="2400" dirty="0" smtClean="0">
                <a:solidFill>
                  <a:srgbClr val="080808"/>
                </a:solidFill>
              </a:rPr>
              <a:t>        </a:t>
            </a:r>
          </a:p>
          <a:p>
            <a:pPr algn="l"/>
            <a:r>
              <a:rPr lang="en-US" sz="2000" dirty="0">
                <a:solidFill>
                  <a:srgbClr val="080808"/>
                </a:solidFill>
              </a:rPr>
              <a:t>D</a:t>
            </a:r>
            <a:r>
              <a:rPr lang="en-US" sz="2000" dirty="0" smtClean="0">
                <a:solidFill>
                  <a:srgbClr val="080808"/>
                </a:solidFill>
              </a:rPr>
              <a:t>eveloped by USEPA &amp; international </a:t>
            </a:r>
            <a:r>
              <a:rPr lang="en-US" sz="2000" dirty="0" err="1" smtClean="0">
                <a:solidFill>
                  <a:srgbClr val="080808"/>
                </a:solidFill>
              </a:rPr>
              <a:t>ABaCAS</a:t>
            </a:r>
            <a:r>
              <a:rPr lang="en-US" sz="2000" dirty="0" smtClean="0">
                <a:solidFill>
                  <a:srgbClr val="080808"/>
                </a:solidFill>
              </a:rPr>
              <a:t> team to provide real-time response of AQ concentrations to changes in emissions</a:t>
            </a:r>
            <a:endParaRPr lang="en-US" sz="2000" dirty="0">
              <a:solidFill>
                <a:srgbClr val="080808"/>
              </a:solidFill>
              <a:latin typeface="Arial" pitchFamily="34" charset="0"/>
            </a:endParaRPr>
          </a:p>
        </p:txBody>
      </p:sp>
      <p:sp>
        <p:nvSpPr>
          <p:cNvPr id="23" name="TextBox 22"/>
          <p:cNvSpPr txBox="1"/>
          <p:nvPr/>
        </p:nvSpPr>
        <p:spPr>
          <a:xfrm>
            <a:off x="126580" y="3887450"/>
            <a:ext cx="2577950" cy="1446550"/>
          </a:xfrm>
          <a:prstGeom prst="rect">
            <a:avLst/>
          </a:prstGeom>
          <a:noFill/>
        </p:spPr>
        <p:txBody>
          <a:bodyPr wrap="none" rtlCol="0">
            <a:spAutoFit/>
          </a:bodyPr>
          <a:lstStyle/>
          <a:p>
            <a:r>
              <a:rPr lang="en-US" sz="3200" b="1" dirty="0" smtClean="0">
                <a:solidFill>
                  <a:srgbClr val="FF0000"/>
                </a:solidFill>
                <a:latin typeface="Arial" pitchFamily="34" charset="0"/>
              </a:rPr>
              <a:t>RSM/CMAQ </a:t>
            </a:r>
            <a:endParaRPr lang="en-US" sz="3200" b="1" dirty="0">
              <a:solidFill>
                <a:srgbClr val="FF0000"/>
              </a:solidFill>
              <a:latin typeface="Arial" pitchFamily="34" charset="0"/>
            </a:endParaRPr>
          </a:p>
          <a:p>
            <a:r>
              <a:rPr lang="en-US" sz="2800" b="1" dirty="0">
                <a:solidFill>
                  <a:srgbClr val="080808"/>
                </a:solidFill>
                <a:latin typeface="Arial" pitchFamily="34" charset="0"/>
              </a:rPr>
              <a:t>(</a:t>
            </a:r>
            <a:r>
              <a:rPr lang="en-US" sz="2800" b="1" dirty="0" smtClean="0">
                <a:solidFill>
                  <a:srgbClr val="080808"/>
                </a:solidFill>
                <a:latin typeface="Arial" pitchFamily="34" charset="0"/>
              </a:rPr>
              <a:t>2011-2015)</a:t>
            </a:r>
            <a:endParaRPr lang="en-US" sz="3200" b="1" dirty="0">
              <a:solidFill>
                <a:srgbClr val="080808"/>
              </a:solidFill>
              <a:latin typeface="Arial" pitchFamily="34" charset="0"/>
            </a:endParaRPr>
          </a:p>
          <a:p>
            <a:r>
              <a:rPr lang="en-US" sz="2800" b="1" dirty="0">
                <a:solidFill>
                  <a:srgbClr val="FF0000"/>
                </a:solidFill>
                <a:latin typeface="Arial" pitchFamily="34" charset="0"/>
              </a:rPr>
              <a:t> </a:t>
            </a:r>
          </a:p>
        </p:txBody>
      </p:sp>
      <p:pic>
        <p:nvPicPr>
          <p:cNvPr id="18" name="Picture 4" descr="C:\Documents and Settings\Administrator\桌面\ABACAS PPT\ABACAS.jpg"/>
          <p:cNvPicPr>
            <a:picLocks noChangeAspect="1" noChangeArrowheads="1"/>
          </p:cNvPicPr>
          <p:nvPr/>
        </p:nvPicPr>
        <p:blipFill>
          <a:blip r:embed="rId4"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1" name="Rounded Rectangle 20"/>
          <p:cNvSpPr/>
          <p:nvPr/>
        </p:nvSpPr>
        <p:spPr>
          <a:xfrm>
            <a:off x="468217" y="1968690"/>
            <a:ext cx="1219200"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cxnSp>
        <p:nvCxnSpPr>
          <p:cNvPr id="22" name="Straight Arrow Connector 21"/>
          <p:cNvCxnSpPr/>
          <p:nvPr/>
        </p:nvCxnSpPr>
        <p:spPr>
          <a:xfrm>
            <a:off x="1828800" y="2286000"/>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5" name="矩形 36"/>
          <p:cNvSpPr/>
          <p:nvPr/>
        </p:nvSpPr>
        <p:spPr>
          <a:xfrm>
            <a:off x="7315200" y="1219200"/>
            <a:ext cx="1600200" cy="461665"/>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sz="2400" b="1" i="1" dirty="0" smtClean="0">
                <a:ln w="11430"/>
                <a:solidFill>
                  <a:srgbClr val="FF0000"/>
                </a:solidFill>
                <a:effectLst>
                  <a:outerShdw blurRad="80000" dist="40000" dir="5040000" algn="tl">
                    <a:srgbClr val="000000">
                      <a:alpha val="30000"/>
                    </a:srgbClr>
                  </a:outerShdw>
                </a:effectLst>
              </a:rPr>
              <a:t>RSM-VAT</a:t>
            </a:r>
            <a:endParaRPr lang="zh-CN" altLang="en-US" sz="2400" b="1" i="1" dirty="0">
              <a:ln w="11430"/>
              <a:solidFill>
                <a:srgbClr val="FF0000"/>
              </a:solidFill>
              <a:effectLst>
                <a:outerShdw blurRad="80000" dist="40000" dir="5040000" algn="tl">
                  <a:srgbClr val="000000">
                    <a:alpha val="30000"/>
                  </a:srgbClr>
                </a:outerShdw>
              </a:effectLst>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50</a:t>
            </a:fld>
            <a:endParaRPr lang="en-US" altLang="zh-CN">
              <a:solidFill>
                <a:srgbClr val="FFFFFF"/>
              </a:solidFill>
            </a:endParaRPr>
          </a:p>
        </p:txBody>
      </p:sp>
    </p:spTree>
    <p:extLst>
      <p:ext uri="{BB962C8B-B14F-4D97-AF65-F5344CB8AC3E}">
        <p14:creationId xmlns:p14="http://schemas.microsoft.com/office/powerpoint/2010/main" val="125641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10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1000"/>
                                        <p:tgtEl>
                                          <p:spTgt spid="23"/>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1"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81000" y="2139950"/>
            <a:ext cx="8382000" cy="3895725"/>
          </a:xfrm>
          <a:prstGeom prst="rect">
            <a:avLst/>
          </a:prstGeom>
          <a:solidFill>
            <a:srgbClr val="FFFFCC"/>
          </a:solidFill>
          <a:ln w="9525">
            <a:solidFill>
              <a:schemeClr val="tx1"/>
            </a:solidFill>
            <a:prstDash val="dash"/>
            <a:miter lim="800000"/>
            <a:headEnd/>
            <a:tailEnd/>
          </a:ln>
        </p:spPr>
        <p:txBody>
          <a:bodyPr wrap="none" anchor="ctr"/>
          <a:lstStyle/>
          <a:p>
            <a:pPr algn="l"/>
            <a:endParaRPr lang="en-US" sz="2000">
              <a:solidFill>
                <a:srgbClr val="3333FF"/>
              </a:solidFill>
            </a:endParaRPr>
          </a:p>
        </p:txBody>
      </p:sp>
      <p:sp>
        <p:nvSpPr>
          <p:cNvPr id="93187" name="Rectangle 3"/>
          <p:cNvSpPr>
            <a:spLocks noChangeArrowheads="1"/>
          </p:cNvSpPr>
          <p:nvPr/>
        </p:nvSpPr>
        <p:spPr bwMode="auto">
          <a:xfrm>
            <a:off x="1595438" y="5454650"/>
            <a:ext cx="6388100" cy="473075"/>
          </a:xfrm>
          <a:prstGeom prst="rect">
            <a:avLst/>
          </a:prstGeom>
          <a:solidFill>
            <a:srgbClr val="FF9900"/>
          </a:solidFill>
          <a:ln w="9525">
            <a:solidFill>
              <a:schemeClr val="tx1"/>
            </a:solidFill>
            <a:miter lim="800000"/>
            <a:headEnd/>
            <a:tailEnd/>
          </a:ln>
        </p:spPr>
        <p:txBody>
          <a:bodyPr wrap="none" anchor="ctr"/>
          <a:lstStyle/>
          <a:p>
            <a:endParaRPr lang="en-US" sz="2000" b="1">
              <a:solidFill>
                <a:srgbClr val="3333FF"/>
              </a:solidFill>
            </a:endParaRPr>
          </a:p>
        </p:txBody>
      </p:sp>
      <p:sp>
        <p:nvSpPr>
          <p:cNvPr id="93188" name="Text Box 4"/>
          <p:cNvSpPr txBox="1">
            <a:spLocks noChangeArrowheads="1"/>
          </p:cNvSpPr>
          <p:nvPr/>
        </p:nvSpPr>
        <p:spPr bwMode="auto">
          <a:xfrm>
            <a:off x="3089275" y="5510213"/>
            <a:ext cx="2987675" cy="396875"/>
          </a:xfrm>
          <a:prstGeom prst="rect">
            <a:avLst/>
          </a:prstGeom>
          <a:noFill/>
          <a:ln w="9525">
            <a:noFill/>
            <a:miter lim="800000"/>
            <a:headEnd/>
            <a:tailEnd/>
          </a:ln>
        </p:spPr>
        <p:txBody>
          <a:bodyPr>
            <a:spAutoFit/>
          </a:bodyPr>
          <a:lstStyle/>
          <a:p>
            <a:pPr defTabSz="3448050"/>
            <a:r>
              <a:rPr lang="en-US" sz="2000" b="1">
                <a:solidFill>
                  <a:srgbClr val="0000FF"/>
                </a:solidFill>
              </a:rPr>
              <a:t>Cost/Benefit Analysis</a:t>
            </a:r>
          </a:p>
        </p:txBody>
      </p:sp>
      <p:sp>
        <p:nvSpPr>
          <p:cNvPr id="93189" name="AutoShape 5"/>
          <p:cNvSpPr>
            <a:spLocks noChangeArrowheads="1"/>
          </p:cNvSpPr>
          <p:nvPr/>
        </p:nvSpPr>
        <p:spPr bwMode="auto">
          <a:xfrm>
            <a:off x="2292350" y="5221288"/>
            <a:ext cx="295275" cy="207962"/>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0" name="AutoShape 6"/>
          <p:cNvSpPr>
            <a:spLocks noChangeArrowheads="1"/>
          </p:cNvSpPr>
          <p:nvPr/>
        </p:nvSpPr>
        <p:spPr bwMode="auto">
          <a:xfrm>
            <a:off x="4678363" y="5213350"/>
            <a:ext cx="295275" cy="207963"/>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1" name="AutoShape 7"/>
          <p:cNvSpPr>
            <a:spLocks noChangeArrowheads="1"/>
          </p:cNvSpPr>
          <p:nvPr/>
        </p:nvSpPr>
        <p:spPr bwMode="auto">
          <a:xfrm>
            <a:off x="6884988" y="5213350"/>
            <a:ext cx="295275" cy="207963"/>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192" name="Text Box 8"/>
          <p:cNvSpPr txBox="1">
            <a:spLocks noChangeArrowheads="1"/>
          </p:cNvSpPr>
          <p:nvPr/>
        </p:nvSpPr>
        <p:spPr bwMode="auto">
          <a:xfrm>
            <a:off x="304800" y="1219200"/>
            <a:ext cx="2692400" cy="701675"/>
          </a:xfrm>
          <a:prstGeom prst="rect">
            <a:avLst/>
          </a:prstGeom>
          <a:noFill/>
          <a:ln w="9525">
            <a:noFill/>
            <a:miter lim="800000"/>
            <a:headEnd/>
            <a:tailEnd/>
          </a:ln>
        </p:spPr>
        <p:txBody>
          <a:bodyPr>
            <a:spAutoFit/>
          </a:bodyPr>
          <a:lstStyle/>
          <a:p>
            <a:pPr defTabSz="3448050"/>
            <a:r>
              <a:rPr lang="en-US" sz="2000" b="1">
                <a:solidFill>
                  <a:srgbClr val="000066"/>
                </a:solidFill>
              </a:rPr>
              <a:t>Decision Support System</a:t>
            </a:r>
          </a:p>
        </p:txBody>
      </p:sp>
      <p:sp>
        <p:nvSpPr>
          <p:cNvPr id="93193" name="Rectangle 9"/>
          <p:cNvSpPr>
            <a:spLocks noChangeArrowheads="1"/>
          </p:cNvSpPr>
          <p:nvPr/>
        </p:nvSpPr>
        <p:spPr bwMode="auto">
          <a:xfrm>
            <a:off x="533400" y="2454275"/>
            <a:ext cx="8135938" cy="2706688"/>
          </a:xfrm>
          <a:prstGeom prst="rect">
            <a:avLst/>
          </a:prstGeom>
          <a:solidFill>
            <a:srgbClr val="CCFFFF"/>
          </a:solidFill>
          <a:ln w="9525">
            <a:solidFill>
              <a:schemeClr val="tx1"/>
            </a:solidFill>
            <a:miter lim="800000"/>
            <a:headEnd/>
            <a:tailEnd/>
          </a:ln>
        </p:spPr>
        <p:txBody>
          <a:bodyPr wrap="none" anchor="ctr"/>
          <a:lstStyle/>
          <a:p>
            <a:endParaRPr lang="en-US" sz="2000">
              <a:solidFill>
                <a:srgbClr val="3333FF"/>
              </a:solidFill>
            </a:endParaRPr>
          </a:p>
        </p:txBody>
      </p:sp>
      <p:sp>
        <p:nvSpPr>
          <p:cNvPr id="93194" name="Text Box 10"/>
          <p:cNvSpPr txBox="1">
            <a:spLocks noChangeArrowheads="1"/>
          </p:cNvSpPr>
          <p:nvPr/>
        </p:nvSpPr>
        <p:spPr bwMode="auto">
          <a:xfrm>
            <a:off x="2514600" y="2105025"/>
            <a:ext cx="4678363" cy="366713"/>
          </a:xfrm>
          <a:prstGeom prst="rect">
            <a:avLst/>
          </a:prstGeom>
          <a:noFill/>
          <a:ln w="9525">
            <a:noFill/>
            <a:miter lim="800000"/>
            <a:headEnd/>
            <a:tailEnd/>
          </a:ln>
        </p:spPr>
        <p:txBody>
          <a:bodyPr>
            <a:spAutoFit/>
          </a:bodyPr>
          <a:lstStyle/>
          <a:p>
            <a:pPr defTabSz="3448050"/>
            <a:r>
              <a:rPr lang="en-US" sz="2000" b="1">
                <a:solidFill>
                  <a:srgbClr val="000066"/>
                </a:solidFill>
              </a:rPr>
              <a:t>Modeling Framework</a:t>
            </a:r>
          </a:p>
        </p:txBody>
      </p:sp>
      <p:sp>
        <p:nvSpPr>
          <p:cNvPr id="93195" name="AutoShape 12"/>
          <p:cNvSpPr>
            <a:spLocks noChangeArrowheads="1"/>
          </p:cNvSpPr>
          <p:nvPr/>
        </p:nvSpPr>
        <p:spPr bwMode="auto">
          <a:xfrm>
            <a:off x="2895600" y="3925888"/>
            <a:ext cx="720725" cy="382587"/>
          </a:xfrm>
          <a:prstGeom prst="rightArrow">
            <a:avLst>
              <a:gd name="adj1" fmla="val 50000"/>
              <a:gd name="adj2" fmla="val 47095"/>
            </a:avLst>
          </a:prstGeom>
          <a:solidFill>
            <a:schemeClr val="accent1"/>
          </a:solidFill>
          <a:ln w="9525">
            <a:solidFill>
              <a:schemeClr val="tx1"/>
            </a:solidFill>
            <a:miter lim="800000"/>
            <a:headEnd/>
            <a:tailEnd/>
          </a:ln>
        </p:spPr>
        <p:txBody>
          <a:bodyPr wrap="none" anchor="ctr"/>
          <a:lstStyle/>
          <a:p>
            <a:pPr algn="l"/>
            <a:endParaRPr lang="en-US" sz="2000">
              <a:solidFill>
                <a:srgbClr val="3333FF"/>
              </a:solidFill>
            </a:endParaRPr>
          </a:p>
        </p:txBody>
      </p:sp>
      <p:sp>
        <p:nvSpPr>
          <p:cNvPr id="93196" name="AutoShape 13"/>
          <p:cNvSpPr>
            <a:spLocks noChangeArrowheads="1"/>
          </p:cNvSpPr>
          <p:nvPr/>
        </p:nvSpPr>
        <p:spPr bwMode="auto">
          <a:xfrm>
            <a:off x="5757863" y="3925888"/>
            <a:ext cx="720725" cy="382587"/>
          </a:xfrm>
          <a:prstGeom prst="rightArrow">
            <a:avLst>
              <a:gd name="adj1" fmla="val 50000"/>
              <a:gd name="adj2" fmla="val 47095"/>
            </a:avLst>
          </a:prstGeom>
          <a:solidFill>
            <a:schemeClr val="accent1"/>
          </a:solidFill>
          <a:ln w="9525">
            <a:solidFill>
              <a:schemeClr val="tx1"/>
            </a:solidFill>
            <a:miter lim="800000"/>
            <a:headEnd/>
            <a:tailEnd/>
          </a:ln>
        </p:spPr>
        <p:txBody>
          <a:bodyPr wrap="none" anchor="ctr"/>
          <a:lstStyle/>
          <a:p>
            <a:pPr algn="l"/>
            <a:endParaRPr lang="en-US" sz="2000">
              <a:solidFill>
                <a:srgbClr val="3333FF"/>
              </a:solidFill>
            </a:endParaRPr>
          </a:p>
        </p:txBody>
      </p:sp>
      <p:sp>
        <p:nvSpPr>
          <p:cNvPr id="1863697" name="Text Box 17"/>
          <p:cNvSpPr txBox="1">
            <a:spLocks noChangeArrowheads="1"/>
          </p:cNvSpPr>
          <p:nvPr/>
        </p:nvSpPr>
        <p:spPr bwMode="auto">
          <a:xfrm>
            <a:off x="3867150" y="2495550"/>
            <a:ext cx="1858963" cy="641350"/>
          </a:xfrm>
          <a:prstGeom prst="rect">
            <a:avLst/>
          </a:prstGeom>
          <a:noFill/>
          <a:ln w="9525">
            <a:noFill/>
            <a:miter lim="800000"/>
            <a:headEnd/>
            <a:tailEnd/>
          </a:ln>
        </p:spPr>
        <p:txBody>
          <a:bodyPr wrap="none">
            <a:spAutoFit/>
          </a:bodyPr>
          <a:lstStyle/>
          <a:p>
            <a:pPr defTabSz="3448050"/>
            <a:r>
              <a:rPr lang="en-US" sz="2000" b="1" dirty="0" smtClean="0">
                <a:solidFill>
                  <a:srgbClr val="FF0000"/>
                </a:solidFill>
              </a:rPr>
              <a:t>CMAQ</a:t>
            </a:r>
            <a:endParaRPr lang="en-US" sz="2000" b="1" dirty="0">
              <a:solidFill>
                <a:srgbClr val="FF0000"/>
              </a:solidFill>
            </a:endParaRPr>
          </a:p>
          <a:p>
            <a:pPr defTabSz="3448050"/>
            <a:r>
              <a:rPr lang="en-US" sz="1600" b="1" dirty="0">
                <a:solidFill>
                  <a:srgbClr val="3333FF"/>
                </a:solidFill>
              </a:rPr>
              <a:t>Air Quality Model</a:t>
            </a:r>
          </a:p>
        </p:txBody>
      </p:sp>
      <p:sp>
        <p:nvSpPr>
          <p:cNvPr id="1863698" name="Text Box 18"/>
          <p:cNvSpPr txBox="1">
            <a:spLocks noChangeArrowheads="1"/>
          </p:cNvSpPr>
          <p:nvPr/>
        </p:nvSpPr>
        <p:spPr bwMode="auto">
          <a:xfrm>
            <a:off x="6351588" y="2501900"/>
            <a:ext cx="2308225" cy="641350"/>
          </a:xfrm>
          <a:prstGeom prst="rect">
            <a:avLst/>
          </a:prstGeom>
          <a:noFill/>
          <a:ln w="9525">
            <a:noFill/>
            <a:miter lim="800000"/>
            <a:headEnd/>
            <a:tailEnd/>
          </a:ln>
        </p:spPr>
        <p:txBody>
          <a:bodyPr wrap="none">
            <a:spAutoFit/>
          </a:bodyPr>
          <a:lstStyle/>
          <a:p>
            <a:pPr defTabSz="3448050"/>
            <a:r>
              <a:rPr lang="en-US" sz="2000" b="1" dirty="0" err="1">
                <a:solidFill>
                  <a:srgbClr val="FF0000"/>
                </a:solidFill>
              </a:rPr>
              <a:t>BenMAP</a:t>
            </a:r>
            <a:endParaRPr lang="en-US" sz="2000" b="1" dirty="0">
              <a:solidFill>
                <a:srgbClr val="FF0000"/>
              </a:solidFill>
            </a:endParaRPr>
          </a:p>
          <a:p>
            <a:pPr defTabSz="3448050"/>
            <a:r>
              <a:rPr lang="en-US" sz="1600" b="1" dirty="0">
                <a:solidFill>
                  <a:srgbClr val="3333FF"/>
                </a:solidFill>
              </a:rPr>
              <a:t>Health Benefits Model</a:t>
            </a:r>
          </a:p>
        </p:txBody>
      </p:sp>
      <p:sp>
        <p:nvSpPr>
          <p:cNvPr id="93201" name="AutoShape 21"/>
          <p:cNvSpPr>
            <a:spLocks noChangeArrowheads="1"/>
          </p:cNvSpPr>
          <p:nvPr/>
        </p:nvSpPr>
        <p:spPr bwMode="auto">
          <a:xfrm>
            <a:off x="3581400" y="1489075"/>
            <a:ext cx="482600" cy="660400"/>
          </a:xfrm>
          <a:prstGeom prst="downArrow">
            <a:avLst>
              <a:gd name="adj1" fmla="val 50000"/>
              <a:gd name="adj2" fmla="val 34211"/>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93202" name="AutoShape 22"/>
          <p:cNvSpPr>
            <a:spLocks noChangeArrowheads="1"/>
          </p:cNvSpPr>
          <p:nvPr/>
        </p:nvSpPr>
        <p:spPr bwMode="auto">
          <a:xfrm>
            <a:off x="5600700" y="1501775"/>
            <a:ext cx="508000" cy="635000"/>
          </a:xfrm>
          <a:prstGeom prst="upArrow">
            <a:avLst>
              <a:gd name="adj1" fmla="val 50000"/>
              <a:gd name="adj2" fmla="val 31250"/>
            </a:avLst>
          </a:prstGeom>
          <a:solidFill>
            <a:schemeClr val="accent1"/>
          </a:solidFill>
          <a:ln w="9525">
            <a:solidFill>
              <a:schemeClr val="tx1"/>
            </a:solidFill>
            <a:miter lim="800000"/>
            <a:headEnd/>
            <a:tailEnd/>
          </a:ln>
        </p:spPr>
        <p:txBody>
          <a:bodyPr vert="eaVert" wrap="none" anchor="ctr"/>
          <a:lstStyle/>
          <a:p>
            <a:pPr algn="l"/>
            <a:endParaRPr lang="en-US" sz="2000">
              <a:solidFill>
                <a:srgbClr val="3333FF"/>
              </a:solidFill>
            </a:endParaRPr>
          </a:p>
        </p:txBody>
      </p:sp>
      <p:sp>
        <p:nvSpPr>
          <p:cNvPr id="54293" name="Text Box 23"/>
          <p:cNvSpPr txBox="1">
            <a:spLocks noChangeArrowheads="1"/>
          </p:cNvSpPr>
          <p:nvPr/>
        </p:nvSpPr>
        <p:spPr bwMode="auto">
          <a:xfrm>
            <a:off x="2879725" y="914400"/>
            <a:ext cx="4206875" cy="396875"/>
          </a:xfrm>
          <a:prstGeom prst="rect">
            <a:avLst/>
          </a:prstGeom>
          <a:solidFill>
            <a:schemeClr val="bg1">
              <a:lumMod val="95000"/>
            </a:schemeClr>
          </a:solidFill>
          <a:ln w="9525">
            <a:noFill/>
            <a:miter lim="800000"/>
            <a:headEnd/>
            <a:tailEnd/>
          </a:ln>
        </p:spPr>
        <p:txBody>
          <a:bodyPr>
            <a:spAutoFit/>
          </a:bodyPr>
          <a:lstStyle/>
          <a:p>
            <a:pPr defTabSz="3448050">
              <a:defRPr/>
            </a:pPr>
            <a:r>
              <a:rPr lang="en-US" sz="2000" b="1" dirty="0">
                <a:solidFill>
                  <a:srgbClr val="000066"/>
                </a:solidFill>
                <a:latin typeface="Arial" pitchFamily="34" charset="0"/>
              </a:rPr>
              <a:t>Decision-maker/Analyst</a:t>
            </a:r>
          </a:p>
        </p:txBody>
      </p:sp>
      <p:sp>
        <p:nvSpPr>
          <p:cNvPr id="93204" name="Text Box 24"/>
          <p:cNvSpPr txBox="1">
            <a:spLocks noChangeArrowheads="1"/>
          </p:cNvSpPr>
          <p:nvPr/>
        </p:nvSpPr>
        <p:spPr bwMode="auto">
          <a:xfrm rot="-5400000">
            <a:off x="3763962" y="1570038"/>
            <a:ext cx="854075" cy="304800"/>
          </a:xfrm>
          <a:prstGeom prst="rect">
            <a:avLst/>
          </a:prstGeom>
          <a:noFill/>
          <a:ln w="9525">
            <a:noFill/>
            <a:miter lim="800000"/>
            <a:headEnd/>
            <a:tailEnd/>
          </a:ln>
        </p:spPr>
        <p:txBody>
          <a:bodyPr wrap="none">
            <a:spAutoFit/>
          </a:bodyPr>
          <a:lstStyle/>
          <a:p>
            <a:pPr algn="l"/>
            <a:r>
              <a:rPr lang="en-US" sz="1400" b="1">
                <a:solidFill>
                  <a:srgbClr val="000066"/>
                </a:solidFill>
              </a:rPr>
              <a:t>Policies</a:t>
            </a:r>
          </a:p>
        </p:txBody>
      </p:sp>
      <p:sp>
        <p:nvSpPr>
          <p:cNvPr id="93205" name="Text Box 25"/>
          <p:cNvSpPr txBox="1">
            <a:spLocks noChangeArrowheads="1"/>
          </p:cNvSpPr>
          <p:nvPr/>
        </p:nvSpPr>
        <p:spPr bwMode="auto">
          <a:xfrm rot="-5400000">
            <a:off x="5821362" y="1570038"/>
            <a:ext cx="854075" cy="304800"/>
          </a:xfrm>
          <a:prstGeom prst="rect">
            <a:avLst/>
          </a:prstGeom>
          <a:noFill/>
          <a:ln w="9525">
            <a:noFill/>
            <a:miter lim="800000"/>
            <a:headEnd/>
            <a:tailEnd/>
          </a:ln>
        </p:spPr>
        <p:txBody>
          <a:bodyPr wrap="none">
            <a:spAutoFit/>
          </a:bodyPr>
          <a:lstStyle/>
          <a:p>
            <a:pPr algn="l"/>
            <a:r>
              <a:rPr lang="en-US" sz="1400" b="1">
                <a:solidFill>
                  <a:srgbClr val="000066"/>
                </a:solidFill>
              </a:rPr>
              <a:t>Impacts</a:t>
            </a:r>
          </a:p>
        </p:txBody>
      </p:sp>
      <p:sp>
        <p:nvSpPr>
          <p:cNvPr id="1863708" name="Rectangle 28"/>
          <p:cNvSpPr>
            <a:spLocks noChangeArrowheads="1"/>
          </p:cNvSpPr>
          <p:nvPr/>
        </p:nvSpPr>
        <p:spPr bwMode="auto">
          <a:xfrm>
            <a:off x="533400" y="6003925"/>
            <a:ext cx="2362200" cy="701675"/>
          </a:xfrm>
          <a:prstGeom prst="rect">
            <a:avLst/>
          </a:prstGeom>
          <a:noFill/>
          <a:ln w="9525">
            <a:noFill/>
            <a:miter lim="800000"/>
            <a:headEnd/>
            <a:tailEnd/>
          </a:ln>
        </p:spPr>
        <p:txBody>
          <a:bodyPr>
            <a:spAutoFit/>
          </a:bodyPr>
          <a:lstStyle/>
          <a:p>
            <a:r>
              <a:rPr lang="en-US" sz="2000" b="1" dirty="0">
                <a:solidFill>
                  <a:srgbClr val="0000FF"/>
                </a:solidFill>
              </a:rPr>
              <a:t>Emissions Control</a:t>
            </a:r>
          </a:p>
        </p:txBody>
      </p:sp>
      <p:sp>
        <p:nvSpPr>
          <p:cNvPr id="1863709" name="Rectangle 29"/>
          <p:cNvSpPr>
            <a:spLocks noChangeArrowheads="1"/>
          </p:cNvSpPr>
          <p:nvPr/>
        </p:nvSpPr>
        <p:spPr bwMode="auto">
          <a:xfrm>
            <a:off x="3657600" y="6080125"/>
            <a:ext cx="2362200" cy="701675"/>
          </a:xfrm>
          <a:prstGeom prst="rect">
            <a:avLst/>
          </a:prstGeom>
          <a:noFill/>
          <a:ln w="9525">
            <a:noFill/>
            <a:miter lim="800000"/>
            <a:headEnd/>
            <a:tailEnd/>
          </a:ln>
        </p:spPr>
        <p:txBody>
          <a:bodyPr>
            <a:spAutoFit/>
          </a:bodyPr>
          <a:lstStyle/>
          <a:p>
            <a:r>
              <a:rPr lang="en-US" sz="2000" b="1">
                <a:solidFill>
                  <a:srgbClr val="0000FF"/>
                </a:solidFill>
              </a:rPr>
              <a:t>Air Quality Benefit</a:t>
            </a:r>
          </a:p>
        </p:txBody>
      </p:sp>
      <p:sp>
        <p:nvSpPr>
          <p:cNvPr id="1863710" name="Rectangle 30"/>
          <p:cNvSpPr>
            <a:spLocks noChangeArrowheads="1"/>
          </p:cNvSpPr>
          <p:nvPr/>
        </p:nvSpPr>
        <p:spPr bwMode="auto">
          <a:xfrm>
            <a:off x="6477000" y="6064250"/>
            <a:ext cx="2362200" cy="701675"/>
          </a:xfrm>
          <a:prstGeom prst="rect">
            <a:avLst/>
          </a:prstGeom>
          <a:noFill/>
          <a:ln w="9525">
            <a:noFill/>
            <a:miter lim="800000"/>
            <a:headEnd/>
            <a:tailEnd/>
          </a:ln>
        </p:spPr>
        <p:txBody>
          <a:bodyPr>
            <a:spAutoFit/>
          </a:bodyPr>
          <a:lstStyle/>
          <a:p>
            <a:r>
              <a:rPr lang="en-US" sz="2000" b="1">
                <a:solidFill>
                  <a:srgbClr val="0000FF"/>
                </a:solidFill>
              </a:rPr>
              <a:t>Health </a:t>
            </a:r>
          </a:p>
          <a:p>
            <a:r>
              <a:rPr lang="en-US" sz="2000" b="1">
                <a:solidFill>
                  <a:srgbClr val="0000FF"/>
                </a:solidFill>
              </a:rPr>
              <a:t>Benefit</a:t>
            </a:r>
          </a:p>
        </p:txBody>
      </p:sp>
      <p:sp>
        <p:nvSpPr>
          <p:cNvPr id="93209" name="Line 31"/>
          <p:cNvSpPr>
            <a:spLocks noChangeShapeType="1"/>
          </p:cNvSpPr>
          <p:nvPr/>
        </p:nvSpPr>
        <p:spPr bwMode="auto">
          <a:xfrm flipH="1">
            <a:off x="2590800" y="6346825"/>
            <a:ext cx="1447800" cy="0"/>
          </a:xfrm>
          <a:prstGeom prst="line">
            <a:avLst/>
          </a:prstGeom>
          <a:noFill/>
          <a:ln w="57150">
            <a:solidFill>
              <a:srgbClr val="FF0000"/>
            </a:solidFill>
            <a:round/>
            <a:headEnd type="triangle" w="med" len="med"/>
            <a:tailEnd/>
          </a:ln>
        </p:spPr>
        <p:txBody>
          <a:bodyPr/>
          <a:lstStyle/>
          <a:p>
            <a:endParaRPr lang="en-US">
              <a:solidFill>
                <a:srgbClr val="000000"/>
              </a:solidFill>
            </a:endParaRPr>
          </a:p>
        </p:txBody>
      </p:sp>
      <p:sp>
        <p:nvSpPr>
          <p:cNvPr id="93210" name="Line 32"/>
          <p:cNvSpPr>
            <a:spLocks noChangeShapeType="1"/>
          </p:cNvSpPr>
          <p:nvPr/>
        </p:nvSpPr>
        <p:spPr bwMode="auto">
          <a:xfrm flipH="1">
            <a:off x="5638800" y="6324600"/>
            <a:ext cx="1447800" cy="22225"/>
          </a:xfrm>
          <a:prstGeom prst="line">
            <a:avLst/>
          </a:prstGeom>
          <a:noFill/>
          <a:ln w="57150">
            <a:solidFill>
              <a:srgbClr val="FF0000"/>
            </a:solidFill>
            <a:round/>
            <a:headEnd type="triangle" w="med" len="med"/>
            <a:tailEnd/>
          </a:ln>
        </p:spPr>
        <p:txBody>
          <a:bodyPr/>
          <a:lstStyle/>
          <a:p>
            <a:endParaRPr lang="en-US">
              <a:solidFill>
                <a:srgbClr val="000000"/>
              </a:solidFill>
            </a:endParaRPr>
          </a:p>
        </p:txBody>
      </p:sp>
      <p:sp>
        <p:nvSpPr>
          <p:cNvPr id="93211" name="Text Box 19"/>
          <p:cNvSpPr txBox="1">
            <a:spLocks noChangeArrowheads="1"/>
          </p:cNvSpPr>
          <p:nvPr/>
        </p:nvSpPr>
        <p:spPr bwMode="auto">
          <a:xfrm>
            <a:off x="5715000" y="3995738"/>
            <a:ext cx="823913" cy="244475"/>
          </a:xfrm>
          <a:prstGeom prst="rect">
            <a:avLst/>
          </a:prstGeom>
          <a:noFill/>
          <a:ln w="9525">
            <a:noFill/>
            <a:miter lim="800000"/>
            <a:headEnd/>
            <a:tailEnd/>
          </a:ln>
        </p:spPr>
        <p:txBody>
          <a:bodyPr wrap="none">
            <a:spAutoFit/>
          </a:bodyPr>
          <a:lstStyle/>
          <a:p>
            <a:pPr defTabSz="3448050"/>
            <a:r>
              <a:rPr lang="en-US" sz="1000" b="1">
                <a:solidFill>
                  <a:srgbClr val="3333FF"/>
                </a:solidFill>
              </a:rPr>
              <a:t>Air Quality</a:t>
            </a:r>
          </a:p>
        </p:txBody>
      </p:sp>
      <p:sp>
        <p:nvSpPr>
          <p:cNvPr id="93212" name="Text Box 20"/>
          <p:cNvSpPr txBox="1">
            <a:spLocks noChangeArrowheads="1"/>
          </p:cNvSpPr>
          <p:nvPr/>
        </p:nvSpPr>
        <p:spPr bwMode="auto">
          <a:xfrm>
            <a:off x="2832100" y="3994150"/>
            <a:ext cx="815975" cy="244475"/>
          </a:xfrm>
          <a:prstGeom prst="rect">
            <a:avLst/>
          </a:prstGeom>
          <a:noFill/>
          <a:ln w="9525">
            <a:noFill/>
            <a:miter lim="800000"/>
            <a:headEnd/>
            <a:tailEnd/>
          </a:ln>
        </p:spPr>
        <p:txBody>
          <a:bodyPr wrap="none">
            <a:spAutoFit/>
          </a:bodyPr>
          <a:lstStyle/>
          <a:p>
            <a:pPr defTabSz="3448050"/>
            <a:r>
              <a:rPr lang="en-US" sz="1000" b="1">
                <a:solidFill>
                  <a:srgbClr val="3333FF"/>
                </a:solidFill>
              </a:rPr>
              <a:t>Emissions</a:t>
            </a:r>
          </a:p>
        </p:txBody>
      </p:sp>
      <p:sp>
        <p:nvSpPr>
          <p:cNvPr id="93213" name="Text Box 35"/>
          <p:cNvSpPr txBox="1">
            <a:spLocks noChangeArrowheads="1"/>
          </p:cNvSpPr>
          <p:nvPr/>
        </p:nvSpPr>
        <p:spPr bwMode="auto">
          <a:xfrm>
            <a:off x="504825" y="4908550"/>
            <a:ext cx="2270125" cy="246063"/>
          </a:xfrm>
          <a:prstGeom prst="rect">
            <a:avLst/>
          </a:prstGeom>
          <a:noFill/>
          <a:ln w="9525">
            <a:noFill/>
            <a:miter lim="800000"/>
            <a:headEnd/>
            <a:tailEnd/>
          </a:ln>
        </p:spPr>
        <p:txBody>
          <a:bodyPr wrap="none">
            <a:spAutoFit/>
          </a:bodyPr>
          <a:lstStyle/>
          <a:p>
            <a:pPr algn="l"/>
            <a:r>
              <a:rPr lang="en-US" sz="1000" b="1" dirty="0">
                <a:solidFill>
                  <a:srgbClr val="000000"/>
                </a:solidFill>
              </a:rPr>
              <a:t>Air Pollution Abatement Cost Tool</a:t>
            </a:r>
          </a:p>
        </p:txBody>
      </p:sp>
      <p:sp>
        <p:nvSpPr>
          <p:cNvPr id="93214" name="Text Box 36"/>
          <p:cNvSpPr txBox="1">
            <a:spLocks noChangeArrowheads="1"/>
          </p:cNvSpPr>
          <p:nvPr/>
        </p:nvSpPr>
        <p:spPr bwMode="auto">
          <a:xfrm>
            <a:off x="3409950" y="4937125"/>
            <a:ext cx="2647950" cy="244475"/>
          </a:xfrm>
          <a:prstGeom prst="rect">
            <a:avLst/>
          </a:prstGeom>
          <a:noFill/>
          <a:ln w="9525">
            <a:noFill/>
            <a:miter lim="800000"/>
            <a:headEnd/>
            <a:tailEnd/>
          </a:ln>
        </p:spPr>
        <p:txBody>
          <a:bodyPr wrap="none">
            <a:spAutoFit/>
          </a:bodyPr>
          <a:lstStyle/>
          <a:p>
            <a:pPr algn="l"/>
            <a:r>
              <a:rPr lang="en-US" sz="1000" b="1">
                <a:solidFill>
                  <a:srgbClr val="000000"/>
                </a:solidFill>
              </a:rPr>
              <a:t>Community Multi-scale Air Quality Model</a:t>
            </a:r>
          </a:p>
        </p:txBody>
      </p:sp>
      <p:sp>
        <p:nvSpPr>
          <p:cNvPr id="93215" name="Text Box 37"/>
          <p:cNvSpPr txBox="1">
            <a:spLocks noChangeArrowheads="1"/>
          </p:cNvSpPr>
          <p:nvPr/>
        </p:nvSpPr>
        <p:spPr bwMode="auto">
          <a:xfrm>
            <a:off x="6907213" y="4876800"/>
            <a:ext cx="1474787" cy="244475"/>
          </a:xfrm>
          <a:prstGeom prst="rect">
            <a:avLst/>
          </a:prstGeom>
          <a:noFill/>
          <a:ln w="9525">
            <a:noFill/>
            <a:miter lim="800000"/>
            <a:headEnd/>
            <a:tailEnd/>
          </a:ln>
        </p:spPr>
        <p:txBody>
          <a:bodyPr wrap="none">
            <a:spAutoFit/>
          </a:bodyPr>
          <a:lstStyle/>
          <a:p>
            <a:pPr algn="l"/>
            <a:r>
              <a:rPr lang="en-US" sz="1000" b="1">
                <a:solidFill>
                  <a:srgbClr val="000000"/>
                </a:solidFill>
              </a:rPr>
              <a:t>Benefit Mapping Tool</a:t>
            </a:r>
          </a:p>
        </p:txBody>
      </p:sp>
      <p:sp>
        <p:nvSpPr>
          <p:cNvPr id="93216" name="Rectangle 11"/>
          <p:cNvSpPr txBox="1">
            <a:spLocks noChangeArrowheads="1"/>
          </p:cNvSpPr>
          <p:nvPr/>
        </p:nvSpPr>
        <p:spPr bwMode="auto">
          <a:xfrm>
            <a:off x="0" y="152400"/>
            <a:ext cx="9144000" cy="609600"/>
          </a:xfrm>
          <a:prstGeom prst="rect">
            <a:avLst/>
          </a:prstGeom>
          <a:solidFill>
            <a:srgbClr val="FFFFCC"/>
          </a:solidFill>
          <a:ln w="38100">
            <a:solidFill>
              <a:srgbClr val="000000"/>
            </a:solidFill>
            <a:miter lim="800000"/>
            <a:headEnd/>
            <a:tailEnd/>
          </a:ln>
        </p:spPr>
        <p:txBody>
          <a:bodyPr anchor="ctr"/>
          <a:lstStyle/>
          <a:p>
            <a:pPr lvl="1"/>
            <a:r>
              <a:rPr lang="en-US" sz="3200" b="1" i="1" dirty="0">
                <a:solidFill>
                  <a:srgbClr val="FF0000"/>
                </a:solidFill>
              </a:rPr>
              <a:t>Air Benefit &amp; Control Assessment </a:t>
            </a:r>
            <a:r>
              <a:rPr lang="en-US" sz="2800" b="1" i="1" dirty="0">
                <a:solidFill>
                  <a:srgbClr val="3333FF"/>
                </a:solidFill>
              </a:rPr>
              <a:t>(</a:t>
            </a:r>
            <a:r>
              <a:rPr lang="en-US" sz="2800" b="1" i="1" dirty="0" err="1" smtClean="0">
                <a:solidFill>
                  <a:srgbClr val="3333FF"/>
                </a:solidFill>
              </a:rPr>
              <a:t>ABaCAS</a:t>
            </a:r>
            <a:r>
              <a:rPr lang="en-US" sz="2800" b="1" i="1" dirty="0">
                <a:solidFill>
                  <a:srgbClr val="3333FF"/>
                </a:solidFill>
              </a:rPr>
              <a:t>)</a:t>
            </a:r>
            <a:endParaRPr lang="en-US" sz="3200" b="1" i="1" dirty="0">
              <a:solidFill>
                <a:srgbClr val="3333FF"/>
              </a:solidFill>
            </a:endParaRPr>
          </a:p>
        </p:txBody>
      </p:sp>
      <p:sp>
        <p:nvSpPr>
          <p:cNvPr id="93217" name="Text Box 16"/>
          <p:cNvSpPr txBox="1">
            <a:spLocks noChangeArrowheads="1"/>
          </p:cNvSpPr>
          <p:nvPr/>
        </p:nvSpPr>
        <p:spPr bwMode="auto">
          <a:xfrm>
            <a:off x="687264" y="2520950"/>
            <a:ext cx="2008435" cy="646331"/>
          </a:xfrm>
          <a:prstGeom prst="rect">
            <a:avLst/>
          </a:prstGeom>
          <a:noFill/>
          <a:ln w="9525">
            <a:noFill/>
            <a:miter lim="800000"/>
            <a:headEnd/>
            <a:tailEnd/>
          </a:ln>
        </p:spPr>
        <p:txBody>
          <a:bodyPr wrap="none">
            <a:spAutoFit/>
          </a:bodyPr>
          <a:lstStyle/>
          <a:p>
            <a:pPr defTabSz="3448050"/>
            <a:r>
              <a:rPr lang="en-US" sz="2000" b="1" dirty="0" err="1" smtClean="0">
                <a:solidFill>
                  <a:srgbClr val="FF0000"/>
                </a:solidFill>
              </a:rPr>
              <a:t>CoST</a:t>
            </a:r>
            <a:endParaRPr lang="en-US" sz="2000" b="1" dirty="0">
              <a:solidFill>
                <a:srgbClr val="FF0000"/>
              </a:solidFill>
            </a:endParaRPr>
          </a:p>
          <a:p>
            <a:pPr defTabSz="3448050"/>
            <a:r>
              <a:rPr lang="en-US" sz="1600" b="1" dirty="0">
                <a:solidFill>
                  <a:srgbClr val="3333FF"/>
                </a:solidFill>
              </a:rPr>
              <a:t>Cost </a:t>
            </a:r>
            <a:r>
              <a:rPr lang="en-US" sz="1600" b="1" dirty="0" smtClean="0">
                <a:solidFill>
                  <a:srgbClr val="3333FF"/>
                </a:solidFill>
              </a:rPr>
              <a:t>Analysis Tool</a:t>
            </a:r>
            <a:endParaRPr lang="en-US" sz="1600" b="1" dirty="0">
              <a:solidFill>
                <a:srgbClr val="3333FF"/>
              </a:solidFill>
            </a:endParaRPr>
          </a:p>
        </p:txBody>
      </p:sp>
      <p:sp>
        <p:nvSpPr>
          <p:cNvPr id="71716" name="Slide Number Placeholder 54"/>
          <p:cNvSpPr>
            <a:spLocks noGrp="1"/>
          </p:cNvSpPr>
          <p:nvPr>
            <p:ph type="sldNum" sz="quarter" idx="12"/>
          </p:nvPr>
        </p:nvSpPr>
        <p:spPr>
          <a:xfrm>
            <a:off x="7239000" y="6324600"/>
            <a:ext cx="1905000" cy="457200"/>
          </a:xfrm>
          <a:prstGeom prst="rect">
            <a:avLst/>
          </a:prstGeom>
        </p:spPr>
        <p:txBody>
          <a:bodyPr/>
          <a:lstStyle/>
          <a:p>
            <a:pPr>
              <a:defRPr/>
            </a:pPr>
            <a:fld id="{7AE50FE4-C57F-4B11-A792-6431A8BC66E5}" type="slidenum">
              <a:rPr lang="en-US" smtClean="0"/>
              <a:pPr>
                <a:defRPr/>
              </a:pPr>
              <a:t>51</a:t>
            </a:fld>
            <a:endParaRPr lang="en-US" smtClean="0"/>
          </a:p>
        </p:txBody>
      </p:sp>
      <p:sp>
        <p:nvSpPr>
          <p:cNvPr id="93221" name="Text Box 8"/>
          <p:cNvSpPr txBox="1">
            <a:spLocks noChangeArrowheads="1"/>
          </p:cNvSpPr>
          <p:nvPr/>
        </p:nvSpPr>
        <p:spPr bwMode="auto">
          <a:xfrm>
            <a:off x="6705600" y="1196975"/>
            <a:ext cx="2692400" cy="708025"/>
          </a:xfrm>
          <a:prstGeom prst="rect">
            <a:avLst/>
          </a:prstGeom>
          <a:noFill/>
          <a:ln w="9525">
            <a:noFill/>
            <a:miter lim="800000"/>
            <a:headEnd/>
            <a:tailEnd/>
          </a:ln>
        </p:spPr>
        <p:txBody>
          <a:bodyPr>
            <a:spAutoFit/>
          </a:bodyPr>
          <a:lstStyle/>
          <a:p>
            <a:pPr defTabSz="3448050"/>
            <a:r>
              <a:rPr lang="en-US" sz="2000" b="1" dirty="0">
                <a:solidFill>
                  <a:srgbClr val="000066"/>
                </a:solidFill>
              </a:rPr>
              <a:t>Integrated</a:t>
            </a:r>
          </a:p>
          <a:p>
            <a:pPr defTabSz="3448050"/>
            <a:r>
              <a:rPr lang="en-US" sz="2000" b="1" dirty="0">
                <a:solidFill>
                  <a:srgbClr val="000066"/>
                </a:solidFill>
              </a:rPr>
              <a:t>Assessment</a:t>
            </a:r>
          </a:p>
        </p:txBody>
      </p:sp>
      <p:pic>
        <p:nvPicPr>
          <p:cNvPr id="41" name="Picture 4" descr="pm25_epsi_avg_50add"/>
          <p:cNvPicPr>
            <a:picLocks noChangeAspect="1" noChangeArrowheads="1"/>
          </p:cNvPicPr>
          <p:nvPr/>
        </p:nvPicPr>
        <p:blipFill>
          <a:blip r:embed="rId3" cstate="print"/>
          <a:srcRect t="-1" b="6371"/>
          <a:stretch>
            <a:fillRect/>
          </a:stretch>
        </p:blipFill>
        <p:spPr bwMode="auto">
          <a:xfrm>
            <a:off x="3657600" y="3124200"/>
            <a:ext cx="2085806" cy="1752600"/>
          </a:xfrm>
          <a:prstGeom prst="rect">
            <a:avLst/>
          </a:prstGeom>
          <a:noFill/>
          <a:ln w="9525">
            <a:noFill/>
            <a:miter lim="800000"/>
            <a:headEnd/>
            <a:tailEnd/>
          </a:ln>
        </p:spPr>
      </p:pic>
      <p:pic>
        <p:nvPicPr>
          <p:cNvPr id="42" name="Picture 3"/>
          <p:cNvPicPr>
            <a:picLocks noChangeAspect="1" noChangeArrowheads="1"/>
          </p:cNvPicPr>
          <p:nvPr/>
        </p:nvPicPr>
        <p:blipFill>
          <a:blip r:embed="rId4" cstate="print"/>
          <a:srcRect l="24583" t="16667" r="20833" b="15333"/>
          <a:stretch>
            <a:fillRect/>
          </a:stretch>
        </p:blipFill>
        <p:spPr bwMode="auto">
          <a:xfrm>
            <a:off x="6629400" y="3352800"/>
            <a:ext cx="2004359" cy="1560646"/>
          </a:xfrm>
          <a:prstGeom prst="rect">
            <a:avLst/>
          </a:prstGeom>
          <a:noFill/>
          <a:ln w="9525">
            <a:noFill/>
            <a:miter lim="800000"/>
            <a:headEnd/>
            <a:tailEnd/>
          </a:ln>
        </p:spPr>
      </p:pic>
      <p:sp>
        <p:nvSpPr>
          <p:cNvPr id="39" name="Text Box 17"/>
          <p:cNvSpPr txBox="1">
            <a:spLocks noChangeArrowheads="1"/>
          </p:cNvSpPr>
          <p:nvPr/>
        </p:nvSpPr>
        <p:spPr bwMode="auto">
          <a:xfrm>
            <a:off x="3490729" y="2489597"/>
            <a:ext cx="2405246" cy="615553"/>
          </a:xfrm>
          <a:prstGeom prst="rect">
            <a:avLst/>
          </a:prstGeom>
          <a:solidFill>
            <a:srgbClr val="CCFFFF"/>
          </a:solidFill>
          <a:ln w="9525">
            <a:noFill/>
            <a:miter lim="800000"/>
            <a:headEnd/>
            <a:tailEnd/>
          </a:ln>
        </p:spPr>
        <p:txBody>
          <a:bodyPr wrap="square">
            <a:spAutoFit/>
          </a:bodyPr>
          <a:lstStyle/>
          <a:p>
            <a:pPr defTabSz="3448050"/>
            <a:r>
              <a:rPr lang="en-US" sz="2000" b="1" dirty="0" smtClean="0">
                <a:solidFill>
                  <a:srgbClr val="FF0000"/>
                </a:solidFill>
              </a:rPr>
              <a:t>RSM</a:t>
            </a:r>
            <a:endParaRPr lang="en-US" sz="2000" b="1" dirty="0">
              <a:solidFill>
                <a:srgbClr val="FF0000"/>
              </a:solidFill>
            </a:endParaRPr>
          </a:p>
          <a:p>
            <a:pPr defTabSz="3448050"/>
            <a:r>
              <a:rPr lang="en-US" sz="1400" b="1" dirty="0" smtClean="0">
                <a:solidFill>
                  <a:srgbClr val="3333FF"/>
                </a:solidFill>
              </a:rPr>
              <a:t>Response Surface </a:t>
            </a:r>
            <a:r>
              <a:rPr lang="en-US" sz="1400" b="1" dirty="0">
                <a:solidFill>
                  <a:srgbClr val="3333FF"/>
                </a:solidFill>
              </a:rPr>
              <a:t>Model</a:t>
            </a:r>
          </a:p>
        </p:txBody>
      </p:sp>
      <p:sp>
        <p:nvSpPr>
          <p:cNvPr id="40" name="Oval 39"/>
          <p:cNvSpPr>
            <a:spLocks noChangeArrowheads="1"/>
          </p:cNvSpPr>
          <p:nvPr/>
        </p:nvSpPr>
        <p:spPr bwMode="auto">
          <a:xfrm>
            <a:off x="3006969" y="2133600"/>
            <a:ext cx="3165231" cy="3505200"/>
          </a:xfrm>
          <a:prstGeom prst="ellipse">
            <a:avLst/>
          </a:prstGeom>
          <a:noFill/>
          <a:ln w="57150">
            <a:solidFill>
              <a:srgbClr val="FF9900"/>
            </a:solidFill>
            <a:round/>
            <a:headEnd/>
            <a:tailEnd/>
          </a:ln>
        </p:spPr>
        <p:txBody>
          <a:bodyPr wrap="none" anchor="ctr"/>
          <a:lstStyle/>
          <a:p>
            <a:pPr algn="l"/>
            <a:endParaRPr lang="en-US">
              <a:solidFill>
                <a:prstClr val="black"/>
              </a:solidFill>
              <a:latin typeface="Calibri"/>
            </a:endParaRPr>
          </a:p>
        </p:txBody>
      </p:sp>
      <p:pic>
        <p:nvPicPr>
          <p:cNvPr id="43" name="Picture 2"/>
          <p:cNvPicPr>
            <a:picLocks noChangeAspect="1" noChangeArrowheads="1"/>
          </p:cNvPicPr>
          <p:nvPr/>
        </p:nvPicPr>
        <p:blipFill>
          <a:blip r:embed="rId5" cstate="print"/>
          <a:srcRect l="23333" t="10391" r="9167" b="6478"/>
          <a:stretch>
            <a:fillRect/>
          </a:stretch>
        </p:blipFill>
        <p:spPr bwMode="auto">
          <a:xfrm>
            <a:off x="3657600" y="3124200"/>
            <a:ext cx="2057400" cy="1797538"/>
          </a:xfrm>
          <a:prstGeom prst="rect">
            <a:avLst/>
          </a:prstGeom>
          <a:noFill/>
          <a:ln w="9525">
            <a:noFill/>
            <a:miter lim="800000"/>
            <a:headEnd/>
            <a:tailEnd/>
          </a:ln>
        </p:spPr>
      </p:pic>
      <p:pic>
        <p:nvPicPr>
          <p:cNvPr id="4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340" y="3179420"/>
            <a:ext cx="2237060" cy="162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4930" name="Picture 2" descr="https://encrypted-tbn0.google.com/images?q=tbn:ANd9GcSb8ak_yWOdB2A7gDSvwnCWu0716oQ1Ie4noh8R1ImMcwefFtLOCA"/>
          <p:cNvPicPr>
            <a:picLocks noChangeAspect="1" noChangeArrowheads="1"/>
          </p:cNvPicPr>
          <p:nvPr/>
        </p:nvPicPr>
        <p:blipFill>
          <a:blip r:embed="rId7" cstate="print"/>
          <a:srcRect/>
          <a:stretch>
            <a:fillRect/>
          </a:stretch>
        </p:blipFill>
        <p:spPr bwMode="auto">
          <a:xfrm>
            <a:off x="1828800" y="3962400"/>
            <a:ext cx="1012548" cy="851367"/>
          </a:xfrm>
          <a:prstGeom prst="rect">
            <a:avLst/>
          </a:prstGeom>
          <a:noFill/>
        </p:spPr>
      </p:pic>
      <p:pic>
        <p:nvPicPr>
          <p:cNvPr id="45" name="Picture 2"/>
          <p:cNvPicPr>
            <a:picLocks noChangeAspect="1" noChangeArrowheads="1"/>
          </p:cNvPicPr>
          <p:nvPr/>
        </p:nvPicPr>
        <p:blipFill>
          <a:blip r:embed="rId8" cstate="print"/>
          <a:srcRect l="48333" t="43333" r="36667" b="33334"/>
          <a:stretch>
            <a:fillRect/>
          </a:stretch>
        </p:blipFill>
        <p:spPr bwMode="auto">
          <a:xfrm>
            <a:off x="6511110" y="3162300"/>
            <a:ext cx="1058090" cy="1028699"/>
          </a:xfrm>
          <a:prstGeom prst="rect">
            <a:avLst/>
          </a:prstGeom>
          <a:noFill/>
          <a:ln w="9525">
            <a:noFill/>
            <a:miter lim="800000"/>
            <a:headEnd/>
            <a:tailEnd/>
          </a:ln>
        </p:spPr>
      </p:pic>
    </p:spTree>
    <p:extLst>
      <p:ext uri="{BB962C8B-B14F-4D97-AF65-F5344CB8AC3E}">
        <p14:creationId xmlns:p14="http://schemas.microsoft.com/office/powerpoint/2010/main" val="1249942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3217"/>
                                        </p:tgtEl>
                                        <p:attrNameLst>
                                          <p:attrName>style.visibility</p:attrName>
                                        </p:attrNameLst>
                                      </p:cBhvr>
                                      <p:to>
                                        <p:strVal val="visible"/>
                                      </p:to>
                                    </p:set>
                                    <p:animEffect transition="in" filter="blinds(horizontal)">
                                      <p:cBhvr>
                                        <p:cTn id="7" dur="1000"/>
                                        <p:tgtEl>
                                          <p:spTgt spid="93217"/>
                                        </p:tgtEl>
                                      </p:cBhvr>
                                    </p:animEffect>
                                  </p:childTnLst>
                                </p:cTn>
                              </p:par>
                              <p:par>
                                <p:cTn id="8" presetID="3" presetClass="entr" presetSubtype="10" fill="hold" nodeType="withEffect">
                                  <p:stCondLst>
                                    <p:cond delay="0"/>
                                  </p:stCondLst>
                                  <p:childTnLst>
                                    <p:set>
                                      <p:cBhvr>
                                        <p:cTn id="9" dur="1" fill="hold">
                                          <p:stCondLst>
                                            <p:cond delay="0"/>
                                          </p:stCondLst>
                                        </p:cTn>
                                        <p:tgtEl>
                                          <p:spTgt spid="2044930"/>
                                        </p:tgtEl>
                                        <p:attrNameLst>
                                          <p:attrName>style.visibility</p:attrName>
                                        </p:attrNameLst>
                                      </p:cBhvr>
                                      <p:to>
                                        <p:strVal val="visible"/>
                                      </p:to>
                                    </p:set>
                                    <p:animEffect transition="in" filter="blinds(horizontal)">
                                      <p:cBhvr>
                                        <p:cTn id="10" dur="500"/>
                                        <p:tgtEl>
                                          <p:spTgt spid="2044930"/>
                                        </p:tgtEl>
                                      </p:cBhvr>
                                    </p:animEffect>
                                  </p:childTnLst>
                                </p:cTn>
                              </p:par>
                              <p:par>
                                <p:cTn id="11" presetID="3"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linds(horizontal)">
                                      <p:cBhvr>
                                        <p:cTn id="13" dur="500"/>
                                        <p:tgtEl>
                                          <p:spTgt spid="44"/>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863708"/>
                                        </p:tgtEl>
                                        <p:attrNameLst>
                                          <p:attrName>style.visibility</p:attrName>
                                        </p:attrNameLst>
                                      </p:cBhvr>
                                      <p:to>
                                        <p:strVal val="visible"/>
                                      </p:to>
                                    </p:set>
                                    <p:anim calcmode="lin" valueType="num">
                                      <p:cBhvr additive="base">
                                        <p:cTn id="17" dur="1000" fill="hold"/>
                                        <p:tgtEl>
                                          <p:spTgt spid="1863708"/>
                                        </p:tgtEl>
                                        <p:attrNameLst>
                                          <p:attrName>ppt_x</p:attrName>
                                        </p:attrNameLst>
                                      </p:cBhvr>
                                      <p:tavLst>
                                        <p:tav tm="0">
                                          <p:val>
                                            <p:strVal val="#ppt_x"/>
                                          </p:val>
                                        </p:tav>
                                        <p:tav tm="100000">
                                          <p:val>
                                            <p:strVal val="#ppt_x"/>
                                          </p:val>
                                        </p:tav>
                                      </p:tavLst>
                                    </p:anim>
                                    <p:anim calcmode="lin" valueType="num">
                                      <p:cBhvr additive="base">
                                        <p:cTn id="18" dur="1000" fill="hold"/>
                                        <p:tgtEl>
                                          <p:spTgt spid="1863708"/>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3" presetClass="entr" presetSubtype="10" fill="hold" grpId="0" nodeType="afterEffect">
                                  <p:stCondLst>
                                    <p:cond delay="0"/>
                                  </p:stCondLst>
                                  <p:childTnLst>
                                    <p:set>
                                      <p:cBhvr>
                                        <p:cTn id="21" dur="1" fill="hold">
                                          <p:stCondLst>
                                            <p:cond delay="0"/>
                                          </p:stCondLst>
                                        </p:cTn>
                                        <p:tgtEl>
                                          <p:spTgt spid="1863697"/>
                                        </p:tgtEl>
                                        <p:attrNameLst>
                                          <p:attrName>style.visibility</p:attrName>
                                        </p:attrNameLst>
                                      </p:cBhvr>
                                      <p:to>
                                        <p:strVal val="visible"/>
                                      </p:to>
                                    </p:set>
                                    <p:animEffect transition="in" filter="blinds(horizontal)">
                                      <p:cBhvr>
                                        <p:cTn id="22" dur="1000"/>
                                        <p:tgtEl>
                                          <p:spTgt spid="1863697"/>
                                        </p:tgtEl>
                                      </p:cBhvr>
                                    </p:animEffect>
                                  </p:childTnLst>
                                </p:cTn>
                              </p:par>
                              <p:par>
                                <p:cTn id="23" presetID="3"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linds(horizontal)">
                                      <p:cBhvr>
                                        <p:cTn id="25" dur="500"/>
                                        <p:tgtEl>
                                          <p:spTgt spid="41"/>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1863709"/>
                                        </p:tgtEl>
                                        <p:attrNameLst>
                                          <p:attrName>style.visibility</p:attrName>
                                        </p:attrNameLst>
                                      </p:cBhvr>
                                      <p:to>
                                        <p:strVal val="visible"/>
                                      </p:to>
                                    </p:set>
                                    <p:anim calcmode="lin" valueType="num">
                                      <p:cBhvr additive="base">
                                        <p:cTn id="29" dur="1000" fill="hold"/>
                                        <p:tgtEl>
                                          <p:spTgt spid="1863709"/>
                                        </p:tgtEl>
                                        <p:attrNameLst>
                                          <p:attrName>ppt_x</p:attrName>
                                        </p:attrNameLst>
                                      </p:cBhvr>
                                      <p:tavLst>
                                        <p:tav tm="0">
                                          <p:val>
                                            <p:strVal val="#ppt_x"/>
                                          </p:val>
                                        </p:tav>
                                        <p:tav tm="100000">
                                          <p:val>
                                            <p:strVal val="#ppt_x"/>
                                          </p:val>
                                        </p:tav>
                                      </p:tavLst>
                                    </p:anim>
                                    <p:anim calcmode="lin" valueType="num">
                                      <p:cBhvr additive="base">
                                        <p:cTn id="30" dur="1000" fill="hold"/>
                                        <p:tgtEl>
                                          <p:spTgt spid="186370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3" presetClass="entr" presetSubtype="10" fill="hold" grpId="0" nodeType="afterEffect">
                                  <p:stCondLst>
                                    <p:cond delay="0"/>
                                  </p:stCondLst>
                                  <p:childTnLst>
                                    <p:set>
                                      <p:cBhvr>
                                        <p:cTn id="33" dur="1" fill="hold">
                                          <p:stCondLst>
                                            <p:cond delay="0"/>
                                          </p:stCondLst>
                                        </p:cTn>
                                        <p:tgtEl>
                                          <p:spTgt spid="1863698"/>
                                        </p:tgtEl>
                                        <p:attrNameLst>
                                          <p:attrName>style.visibility</p:attrName>
                                        </p:attrNameLst>
                                      </p:cBhvr>
                                      <p:to>
                                        <p:strVal val="visible"/>
                                      </p:to>
                                    </p:set>
                                    <p:animEffect transition="in" filter="blinds(horizontal)">
                                      <p:cBhvr>
                                        <p:cTn id="34" dur="1000"/>
                                        <p:tgtEl>
                                          <p:spTgt spid="1863698"/>
                                        </p:tgtEl>
                                      </p:cBhvr>
                                    </p:animEffect>
                                  </p:childTnLst>
                                </p:cTn>
                              </p:par>
                            </p:childTnLst>
                          </p:cTn>
                        </p:par>
                        <p:par>
                          <p:cTn id="35" fill="hold">
                            <p:stCondLst>
                              <p:cond delay="5000"/>
                            </p:stCondLst>
                            <p:childTnLst>
                              <p:par>
                                <p:cTn id="36" presetID="3" presetClass="entr" presetSubtype="1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linds(horizontal)">
                                      <p:cBhvr>
                                        <p:cTn id="38" dur="500"/>
                                        <p:tgtEl>
                                          <p:spTgt spid="45"/>
                                        </p:tgtEl>
                                      </p:cBhvr>
                                    </p:animEffect>
                                  </p:childTnLst>
                                </p:cTn>
                              </p:par>
                              <p:par>
                                <p:cTn id="39" presetID="3" presetClass="entr" presetSubtype="1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linds(horizontal)">
                                      <p:cBhvr>
                                        <p:cTn id="41" dur="500"/>
                                        <p:tgtEl>
                                          <p:spTgt spid="42"/>
                                        </p:tgtEl>
                                      </p:cBhvr>
                                    </p:animEffect>
                                  </p:childTnLst>
                                </p:cTn>
                              </p:par>
                            </p:childTnLst>
                          </p:cTn>
                        </p:par>
                        <p:par>
                          <p:cTn id="42" fill="hold">
                            <p:stCondLst>
                              <p:cond delay="5500"/>
                            </p:stCondLst>
                            <p:childTnLst>
                              <p:par>
                                <p:cTn id="43" presetID="2" presetClass="entr" presetSubtype="4" fill="hold" grpId="0" nodeType="afterEffect">
                                  <p:stCondLst>
                                    <p:cond delay="0"/>
                                  </p:stCondLst>
                                  <p:childTnLst>
                                    <p:set>
                                      <p:cBhvr>
                                        <p:cTn id="44" dur="1" fill="hold">
                                          <p:stCondLst>
                                            <p:cond delay="0"/>
                                          </p:stCondLst>
                                        </p:cTn>
                                        <p:tgtEl>
                                          <p:spTgt spid="1863710"/>
                                        </p:tgtEl>
                                        <p:attrNameLst>
                                          <p:attrName>style.visibility</p:attrName>
                                        </p:attrNameLst>
                                      </p:cBhvr>
                                      <p:to>
                                        <p:strVal val="visible"/>
                                      </p:to>
                                    </p:set>
                                    <p:anim calcmode="lin" valueType="num">
                                      <p:cBhvr additive="base">
                                        <p:cTn id="45" dur="1000" fill="hold"/>
                                        <p:tgtEl>
                                          <p:spTgt spid="1863710"/>
                                        </p:tgtEl>
                                        <p:attrNameLst>
                                          <p:attrName>ppt_x</p:attrName>
                                        </p:attrNameLst>
                                      </p:cBhvr>
                                      <p:tavLst>
                                        <p:tav tm="0">
                                          <p:val>
                                            <p:strVal val="#ppt_x"/>
                                          </p:val>
                                        </p:tav>
                                        <p:tav tm="100000">
                                          <p:val>
                                            <p:strVal val="#ppt_x"/>
                                          </p:val>
                                        </p:tav>
                                      </p:tavLst>
                                    </p:anim>
                                    <p:anim calcmode="lin" valueType="num">
                                      <p:cBhvr additive="base">
                                        <p:cTn id="46" dur="1000" fill="hold"/>
                                        <p:tgtEl>
                                          <p:spTgt spid="18637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linds(horizontal)">
                                      <p:cBhvr>
                                        <p:cTn id="56" dur="1000"/>
                                        <p:tgtEl>
                                          <p:spTgt spid="39"/>
                                        </p:tgtEl>
                                      </p:cBhvr>
                                    </p:animEffect>
                                  </p:childTnLst>
                                </p:cTn>
                              </p:par>
                              <p:par>
                                <p:cTn id="57" presetID="3" presetClass="entr" presetSubtype="1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697" grpId="0"/>
      <p:bldP spid="1863698" grpId="0"/>
      <p:bldP spid="1863708" grpId="0"/>
      <p:bldP spid="1863709" grpId="0"/>
      <p:bldP spid="1863710" grpId="0"/>
      <p:bldP spid="93217" grpId="0"/>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40000"/>
          </a:schemeClr>
        </a:solidFill>
        <a:effectLst/>
      </p:bgPr>
    </p:bg>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srcRect/>
          <a:stretch>
            <a:fillRect/>
          </a:stretch>
        </p:blipFill>
        <p:spPr bwMode="auto">
          <a:xfrm>
            <a:off x="358253" y="1325441"/>
            <a:ext cx="3665853" cy="2172252"/>
          </a:xfrm>
          <a:prstGeom prst="rect">
            <a:avLst/>
          </a:prstGeom>
          <a:noFill/>
          <a:ln w="9525">
            <a:noFill/>
            <a:miter lim="800000"/>
            <a:headEnd/>
            <a:tailEnd/>
          </a:ln>
        </p:spPr>
      </p:pic>
      <p:sp>
        <p:nvSpPr>
          <p:cNvPr id="7173" name="Rectangle 6"/>
          <p:cNvSpPr>
            <a:spLocks noChangeArrowheads="1"/>
          </p:cNvSpPr>
          <p:nvPr/>
        </p:nvSpPr>
        <p:spPr bwMode="auto">
          <a:xfrm>
            <a:off x="611362" y="914400"/>
            <a:ext cx="3302000" cy="400110"/>
          </a:xfrm>
          <a:prstGeom prst="rect">
            <a:avLst/>
          </a:prstGeom>
          <a:solidFill>
            <a:srgbClr val="FFFFCC"/>
          </a:solidFill>
          <a:ln w="9525">
            <a:solidFill>
              <a:schemeClr val="tx1"/>
            </a:solidFill>
            <a:miter lim="800000"/>
            <a:headEnd/>
            <a:tailEnd/>
          </a:ln>
        </p:spPr>
        <p:txBody>
          <a:bodyPr>
            <a:spAutoFit/>
          </a:bodyPr>
          <a:lstStyle/>
          <a:p>
            <a:pPr algn="l" eaLnBrk="0" hangingPunct="0">
              <a:spcBef>
                <a:spcPct val="50000"/>
              </a:spcBef>
            </a:pPr>
            <a:r>
              <a:rPr kumimoji="1" lang="en-US" altLang="en-US" sz="2000" b="1" dirty="0">
                <a:solidFill>
                  <a:srgbClr val="0000FF"/>
                </a:solidFill>
                <a:latin typeface="Times New Roman" pitchFamily="18" charset="0"/>
              </a:rPr>
              <a:t>Emission Source groupings</a:t>
            </a:r>
            <a:endParaRPr kumimoji="1" lang="en-US" altLang="zh-CN" sz="2000" b="1" dirty="0">
              <a:solidFill>
                <a:srgbClr val="0000FF"/>
              </a:solidFill>
              <a:latin typeface="Times New Roman" pitchFamily="18" charset="0"/>
            </a:endParaRPr>
          </a:p>
        </p:txBody>
      </p:sp>
      <p:sp>
        <p:nvSpPr>
          <p:cNvPr id="7175" name="AutoShape 8"/>
          <p:cNvSpPr>
            <a:spLocks noChangeArrowheads="1"/>
          </p:cNvSpPr>
          <p:nvPr/>
        </p:nvSpPr>
        <p:spPr bwMode="auto">
          <a:xfrm rot="-5400000">
            <a:off x="4200569" y="1196846"/>
            <a:ext cx="409575" cy="877887"/>
          </a:xfrm>
          <a:prstGeom prst="curvedLeftArrow">
            <a:avLst>
              <a:gd name="adj1" fmla="val 42868"/>
              <a:gd name="adj2" fmla="val 85736"/>
              <a:gd name="adj3" fmla="val 33333"/>
            </a:avLst>
          </a:prstGeom>
          <a:solidFill>
            <a:srgbClr val="FFFF00">
              <a:alpha val="81960"/>
            </a:srgbClr>
          </a:solidFill>
          <a:ln w="9525">
            <a:solidFill>
              <a:srgbClr val="FF0000"/>
            </a:solidFill>
            <a:prstDash val="dash"/>
            <a:miter lim="800000"/>
            <a:headEnd/>
            <a:tailEnd/>
          </a:ln>
        </p:spPr>
        <p:txBody>
          <a:bodyPr vert="eaVert" wrap="none" anchor="ctr"/>
          <a:lstStyle/>
          <a:p>
            <a:pPr algn="l" eaLnBrk="0" hangingPunct="0">
              <a:spcBef>
                <a:spcPct val="50000"/>
              </a:spcBef>
            </a:pPr>
            <a:endParaRPr kumimoji="1" lang="en-US" sz="2000" b="1">
              <a:solidFill>
                <a:srgbClr val="000000"/>
              </a:solidFill>
              <a:latin typeface="Times New Roman" pitchFamily="18" charset="0"/>
            </a:endParaRPr>
          </a:p>
        </p:txBody>
      </p:sp>
      <p:sp>
        <p:nvSpPr>
          <p:cNvPr id="7179" name="Rectangle 20"/>
          <p:cNvSpPr>
            <a:spLocks noChangeArrowheads="1"/>
          </p:cNvSpPr>
          <p:nvPr/>
        </p:nvSpPr>
        <p:spPr bwMode="auto">
          <a:xfrm>
            <a:off x="389304" y="3459887"/>
            <a:ext cx="3352800" cy="457200"/>
          </a:xfrm>
          <a:prstGeom prst="rect">
            <a:avLst/>
          </a:prstGeom>
          <a:noFill/>
          <a:ln w="9525" algn="ctr">
            <a:noFill/>
            <a:miter lim="800000"/>
            <a:headEnd/>
            <a:tailEnd/>
          </a:ln>
        </p:spPr>
        <p:txBody>
          <a:bodyPr>
            <a:spAutoFit/>
          </a:bodyPr>
          <a:lstStyle/>
          <a:p>
            <a:pPr algn="l" eaLnBrk="0" hangingPunct="0">
              <a:spcBef>
                <a:spcPts val="0"/>
              </a:spcBef>
            </a:pPr>
            <a:r>
              <a:rPr kumimoji="1" lang="en-US" altLang="zh-CN" sz="1200" b="1" dirty="0">
                <a:solidFill>
                  <a:srgbClr val="4D4D4D"/>
                </a:solidFill>
                <a:latin typeface="Times New Roman" pitchFamily="18" charset="0"/>
              </a:rPr>
              <a:t>PP: Power Plant	IND: Industry</a:t>
            </a:r>
          </a:p>
          <a:p>
            <a:pPr algn="l" eaLnBrk="0" hangingPunct="0">
              <a:spcBef>
                <a:spcPts val="0"/>
              </a:spcBef>
            </a:pPr>
            <a:r>
              <a:rPr kumimoji="1" lang="en-US" altLang="zh-CN" sz="1200" b="1" dirty="0">
                <a:solidFill>
                  <a:srgbClr val="4D4D4D"/>
                </a:solidFill>
                <a:latin typeface="Times New Roman" pitchFamily="18" charset="0"/>
              </a:rPr>
              <a:t>TRA: Transportation	DOM: Domestic</a:t>
            </a:r>
          </a:p>
        </p:txBody>
      </p:sp>
      <p:pic>
        <p:nvPicPr>
          <p:cNvPr id="14645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727" y="3994008"/>
            <a:ext cx="4045233" cy="245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4"/>
          <p:cNvSpPr/>
          <p:nvPr/>
        </p:nvSpPr>
        <p:spPr>
          <a:xfrm>
            <a:off x="-65488" y="6483816"/>
            <a:ext cx="9258304" cy="338554"/>
          </a:xfrm>
          <a:prstGeom prst="rect">
            <a:avLst/>
          </a:prstGeom>
        </p:spPr>
        <p:txBody>
          <a:bodyPr wrap="none">
            <a:spAutoFit/>
          </a:bodyPr>
          <a:lstStyle/>
          <a:p>
            <a:pPr eaLnBrk="0" hangingPunct="0">
              <a:spcBef>
                <a:spcPct val="50000"/>
              </a:spcBef>
              <a:defRPr/>
            </a:pPr>
            <a:r>
              <a:rPr kumimoji="1" lang="en-US" altLang="zh-TW" sz="1600" b="1" dirty="0" smtClean="0">
                <a:solidFill>
                  <a:srgbClr val="0000FF"/>
                </a:solidFill>
                <a:latin typeface="Times New Roman" pitchFamily="18" charset="0"/>
                <a:ea typeface="SimSun" pitchFamily="2" charset="-122"/>
                <a:cs typeface="Times New Roman" pitchFamily="18" charset="0"/>
              </a:rPr>
              <a:t>(1) Wang </a:t>
            </a:r>
            <a:r>
              <a:rPr kumimoji="1" lang="en-US" altLang="zh-TW" sz="1600" b="1" i="1" dirty="0" smtClean="0">
                <a:solidFill>
                  <a:srgbClr val="0000FF"/>
                </a:solidFill>
                <a:latin typeface="Times New Roman" pitchFamily="18" charset="0"/>
                <a:ea typeface="SimSun" pitchFamily="2" charset="-122"/>
                <a:cs typeface="Times New Roman" pitchFamily="18" charset="0"/>
              </a:rPr>
              <a:t>et al., </a:t>
            </a:r>
            <a:r>
              <a:rPr kumimoji="1" lang="en-US" altLang="zh-TW" sz="1600" b="1" i="1" dirty="0" err="1" smtClean="0">
                <a:solidFill>
                  <a:srgbClr val="0000FF"/>
                </a:solidFill>
                <a:latin typeface="Times New Roman" pitchFamily="18" charset="0"/>
                <a:ea typeface="SimSun" pitchFamily="2" charset="-122"/>
                <a:cs typeface="Times New Roman" pitchFamily="18" charset="0"/>
              </a:rPr>
              <a:t>Env</a:t>
            </a:r>
            <a:r>
              <a:rPr kumimoji="1" lang="en-US" altLang="zh-TW" sz="1600" b="1" i="1" dirty="0" smtClean="0">
                <a:solidFill>
                  <a:srgbClr val="0000FF"/>
                </a:solidFill>
                <a:latin typeface="Times New Roman" pitchFamily="18" charset="0"/>
                <a:ea typeface="SimSun" pitchFamily="2" charset="-122"/>
                <a:cs typeface="Times New Roman" pitchFamily="18" charset="0"/>
              </a:rPr>
              <a:t>. Sci. &amp; Tech</a:t>
            </a:r>
            <a:r>
              <a:rPr kumimoji="1" lang="en-US" altLang="zh-TW" sz="1600" b="1" dirty="0" smtClean="0">
                <a:solidFill>
                  <a:srgbClr val="0000FF"/>
                </a:solidFill>
                <a:latin typeface="Times New Roman" pitchFamily="18" charset="0"/>
                <a:ea typeface="SimSun" pitchFamily="2" charset="-122"/>
                <a:cs typeface="Times New Roman" pitchFamily="18" charset="0"/>
              </a:rPr>
              <a:t>., 2011; (2) Xing </a:t>
            </a:r>
            <a:r>
              <a:rPr kumimoji="1" lang="en-US" altLang="zh-TW" sz="1600" b="1" i="1" dirty="0">
                <a:solidFill>
                  <a:srgbClr val="0000FF"/>
                </a:solidFill>
                <a:latin typeface="Times New Roman" pitchFamily="18" charset="0"/>
                <a:ea typeface="SimSun" pitchFamily="2" charset="-122"/>
                <a:cs typeface="Times New Roman" pitchFamily="18" charset="0"/>
              </a:rPr>
              <a:t>et al., </a:t>
            </a:r>
            <a:r>
              <a:rPr kumimoji="1" lang="en-US" altLang="zh-TW" sz="1600" b="1" i="1" dirty="0" smtClean="0">
                <a:solidFill>
                  <a:srgbClr val="0000FF"/>
                </a:solidFill>
                <a:latin typeface="Times New Roman" pitchFamily="18" charset="0"/>
                <a:ea typeface="SimSun" pitchFamily="2" charset="-122"/>
                <a:cs typeface="Times New Roman" pitchFamily="18" charset="0"/>
              </a:rPr>
              <a:t>ACP</a:t>
            </a:r>
            <a:r>
              <a:rPr kumimoji="1" lang="en-US" altLang="zh-TW" sz="1600" b="1" dirty="0" smtClean="0">
                <a:solidFill>
                  <a:srgbClr val="0000FF"/>
                </a:solidFill>
                <a:latin typeface="Times New Roman" pitchFamily="18" charset="0"/>
                <a:ea typeface="SimSun" pitchFamily="2" charset="-122"/>
                <a:cs typeface="Times New Roman" pitchFamily="18" charset="0"/>
              </a:rPr>
              <a:t>, 2011; (3) Zhao </a:t>
            </a:r>
            <a:r>
              <a:rPr kumimoji="1" lang="en-US" altLang="zh-TW" sz="1600" b="1" i="1" dirty="0" smtClean="0">
                <a:solidFill>
                  <a:srgbClr val="0000FF"/>
                </a:solidFill>
                <a:latin typeface="Times New Roman" pitchFamily="18" charset="0"/>
                <a:ea typeface="SimSun" pitchFamily="2" charset="-122"/>
                <a:cs typeface="Times New Roman" pitchFamily="18" charset="0"/>
              </a:rPr>
              <a:t>et al., submitted ES&amp;T., </a:t>
            </a:r>
            <a:r>
              <a:rPr kumimoji="1" lang="en-US" altLang="zh-TW" sz="1600" b="1" dirty="0" smtClean="0">
                <a:solidFill>
                  <a:srgbClr val="0000FF"/>
                </a:solidFill>
                <a:latin typeface="Times New Roman" pitchFamily="18" charset="0"/>
                <a:ea typeface="SimSun" pitchFamily="2" charset="-122"/>
                <a:cs typeface="Times New Roman" pitchFamily="18" charset="0"/>
              </a:rPr>
              <a:t>2014</a:t>
            </a:r>
            <a:endParaRPr kumimoji="1" lang="en-US" altLang="zh-TW" sz="1600" b="1" dirty="0">
              <a:solidFill>
                <a:srgbClr val="0000FF"/>
              </a:solidFill>
              <a:latin typeface="Times New Roman" pitchFamily="18" charset="0"/>
              <a:ea typeface="SimSun" pitchFamily="2" charset="-122"/>
              <a:cs typeface="Times New Roman" pitchFamily="18" charset="0"/>
            </a:endParaRPr>
          </a:p>
        </p:txBody>
      </p:sp>
      <p:sp>
        <p:nvSpPr>
          <p:cNvPr id="14" name="Rectangle 5"/>
          <p:cNvSpPr>
            <a:spLocks noChangeArrowheads="1"/>
          </p:cNvSpPr>
          <p:nvPr/>
        </p:nvSpPr>
        <p:spPr bwMode="auto">
          <a:xfrm>
            <a:off x="0" y="0"/>
            <a:ext cx="9144000" cy="685800"/>
          </a:xfrm>
          <a:prstGeom prst="rect">
            <a:avLst/>
          </a:prstGeom>
          <a:solidFill>
            <a:srgbClr val="FFFFCC"/>
          </a:solidFill>
          <a:ln w="38100">
            <a:solidFill>
              <a:srgbClr val="0000FF"/>
            </a:solidFill>
            <a:miter lim="800000"/>
            <a:headEnd/>
            <a:tailEnd/>
          </a:ln>
        </p:spPr>
        <p:txBody>
          <a:bodyPr anchor="ctr"/>
          <a:lstStyle/>
          <a:p>
            <a:r>
              <a:rPr lang="en-US" altLang="zh-CN" sz="3600" b="1" dirty="0" smtClean="0">
                <a:solidFill>
                  <a:srgbClr val="FF0000"/>
                </a:solidFill>
              </a:rPr>
              <a:t>RSM/CMAQ </a:t>
            </a:r>
            <a:r>
              <a:rPr lang="en-US" altLang="zh-CN" sz="3600" b="1" dirty="0">
                <a:solidFill>
                  <a:srgbClr val="FF0000"/>
                </a:solidFill>
              </a:rPr>
              <a:t>Application in </a:t>
            </a:r>
            <a:r>
              <a:rPr lang="en-US" altLang="zh-CN" sz="3600" b="1" dirty="0" smtClean="0">
                <a:solidFill>
                  <a:srgbClr val="FF0000"/>
                </a:solidFill>
              </a:rPr>
              <a:t>East China</a:t>
            </a:r>
            <a:endParaRPr lang="en-US" altLang="zh-CN" sz="3600" b="1" dirty="0">
              <a:solidFill>
                <a:srgbClr val="FF0000"/>
              </a:solidFill>
            </a:endParaRPr>
          </a:p>
        </p:txBody>
      </p:sp>
      <p:pic>
        <p:nvPicPr>
          <p:cNvPr id="15" name="Picture 2"/>
          <p:cNvPicPr>
            <a:picLocks noChangeAspect="1" noChangeArrowheads="1"/>
          </p:cNvPicPr>
          <p:nvPr/>
        </p:nvPicPr>
        <p:blipFill>
          <a:blip r:embed="rId5" cstate="print"/>
          <a:srcRect b="6478"/>
          <a:stretch>
            <a:fillRect/>
          </a:stretch>
        </p:blipFill>
        <p:spPr bwMode="auto">
          <a:xfrm>
            <a:off x="4800601" y="1197989"/>
            <a:ext cx="3625464" cy="2719098"/>
          </a:xfrm>
          <a:prstGeom prst="rect">
            <a:avLst/>
          </a:prstGeom>
          <a:noFill/>
          <a:ln w="9525">
            <a:noFill/>
            <a:miter lim="800000"/>
            <a:headEnd/>
            <a:tailEnd/>
          </a:ln>
        </p:spPr>
      </p:pic>
      <p:sp>
        <p:nvSpPr>
          <p:cNvPr id="18" name="TextBox 17"/>
          <p:cNvSpPr txBox="1"/>
          <p:nvPr/>
        </p:nvSpPr>
        <p:spPr>
          <a:xfrm>
            <a:off x="5376003" y="1524000"/>
            <a:ext cx="1024797" cy="461665"/>
          </a:xfrm>
          <a:prstGeom prst="rect">
            <a:avLst/>
          </a:prstGeom>
          <a:noFill/>
        </p:spPr>
        <p:txBody>
          <a:bodyPr wrap="square" rtlCol="0">
            <a:spAutoFit/>
          </a:bodyPr>
          <a:lstStyle/>
          <a:p>
            <a:r>
              <a:rPr lang="en-US" sz="2400" b="1" dirty="0" smtClean="0">
                <a:solidFill>
                  <a:srgbClr val="FFC000"/>
                </a:solidFill>
              </a:rPr>
              <a:t>Base</a:t>
            </a:r>
            <a:endParaRPr lang="en-US" sz="2400" b="1" dirty="0">
              <a:solidFill>
                <a:srgbClr val="FFC000"/>
              </a:solidFill>
            </a:endParaRPr>
          </a:p>
        </p:txBody>
      </p:sp>
      <p:pic>
        <p:nvPicPr>
          <p:cNvPr id="19" name="Picture 2"/>
          <p:cNvPicPr>
            <a:picLocks noChangeAspect="1" noChangeArrowheads="1"/>
          </p:cNvPicPr>
          <p:nvPr/>
        </p:nvPicPr>
        <p:blipFill>
          <a:blip r:embed="rId6" cstate="print"/>
          <a:srcRect b="6667"/>
          <a:stretch>
            <a:fillRect/>
          </a:stretch>
        </p:blipFill>
        <p:spPr bwMode="auto">
          <a:xfrm>
            <a:off x="4795778" y="1187466"/>
            <a:ext cx="3658259" cy="2719098"/>
          </a:xfrm>
          <a:prstGeom prst="rect">
            <a:avLst/>
          </a:prstGeom>
          <a:noFill/>
          <a:ln w="9525">
            <a:noFill/>
            <a:miter lim="800000"/>
            <a:headEnd/>
            <a:tailEnd/>
          </a:ln>
        </p:spPr>
      </p:pic>
      <p:sp>
        <p:nvSpPr>
          <p:cNvPr id="20" name="TextBox 19"/>
          <p:cNvSpPr txBox="1"/>
          <p:nvPr/>
        </p:nvSpPr>
        <p:spPr>
          <a:xfrm>
            <a:off x="5277668" y="1523999"/>
            <a:ext cx="1414474" cy="461665"/>
          </a:xfrm>
          <a:prstGeom prst="rect">
            <a:avLst/>
          </a:prstGeom>
          <a:noFill/>
        </p:spPr>
        <p:txBody>
          <a:bodyPr wrap="square" rtlCol="0">
            <a:spAutoFit/>
          </a:bodyPr>
          <a:lstStyle/>
          <a:p>
            <a:r>
              <a:rPr lang="en-US" sz="2400" b="1" dirty="0" smtClean="0">
                <a:solidFill>
                  <a:srgbClr val="FFC000"/>
                </a:solidFill>
              </a:rPr>
              <a:t>Control</a:t>
            </a:r>
            <a:endParaRPr lang="en-US" sz="2400" b="1" dirty="0">
              <a:solidFill>
                <a:srgbClr val="FFC000"/>
              </a:solidFill>
            </a:endParaRPr>
          </a:p>
        </p:txBody>
      </p:sp>
      <p:sp>
        <p:nvSpPr>
          <p:cNvPr id="21" name="Rectangle 20"/>
          <p:cNvSpPr/>
          <p:nvPr/>
        </p:nvSpPr>
        <p:spPr>
          <a:xfrm>
            <a:off x="5535685" y="879109"/>
            <a:ext cx="2312915" cy="461665"/>
          </a:xfrm>
          <a:prstGeom prst="rect">
            <a:avLst/>
          </a:prstGeom>
          <a:solidFill>
            <a:srgbClr val="FFFFCC"/>
          </a:solidFill>
          <a:ln>
            <a:solidFill>
              <a:schemeClr val="tx1"/>
            </a:solidFill>
          </a:ln>
        </p:spPr>
        <p:txBody>
          <a:bodyPr wrap="square">
            <a:spAutoFit/>
          </a:bodyPr>
          <a:lstStyle/>
          <a:p>
            <a:r>
              <a:rPr lang="en-US" sz="2400" b="1" dirty="0" smtClean="0">
                <a:solidFill>
                  <a:srgbClr val="0000FF"/>
                </a:solidFill>
              </a:rPr>
              <a:t>China RSM</a:t>
            </a:r>
            <a:endParaRPr lang="en-US" sz="2400" dirty="0">
              <a:solidFill>
                <a:prstClr val="black"/>
              </a:solidFill>
            </a:endParaRPr>
          </a:p>
        </p:txBody>
      </p:sp>
      <p:pic>
        <p:nvPicPr>
          <p:cNvPr id="39" name="Picture 3"/>
          <p:cNvPicPr>
            <a:picLocks noChangeAspect="1" noChangeArrowheads="1"/>
          </p:cNvPicPr>
          <p:nvPr/>
        </p:nvPicPr>
        <p:blipFill rotWithShape="1">
          <a:blip r:embed="rId7" cstate="print"/>
          <a:srcRect t="7744"/>
          <a:stretch/>
        </p:blipFill>
        <p:spPr bwMode="auto">
          <a:xfrm>
            <a:off x="4724400" y="4115973"/>
            <a:ext cx="4094707" cy="2361027"/>
          </a:xfrm>
          <a:prstGeom prst="rect">
            <a:avLst/>
          </a:prstGeom>
          <a:noFill/>
          <a:ln w="9525">
            <a:noFill/>
            <a:miter lim="800000"/>
            <a:headEnd/>
            <a:tailEnd/>
          </a:ln>
        </p:spPr>
      </p:pic>
      <p:sp>
        <p:nvSpPr>
          <p:cNvPr id="40" name="Rectangle 39"/>
          <p:cNvSpPr/>
          <p:nvPr/>
        </p:nvSpPr>
        <p:spPr>
          <a:xfrm>
            <a:off x="5029441" y="4292025"/>
            <a:ext cx="1295159" cy="584775"/>
          </a:xfrm>
          <a:prstGeom prst="rect">
            <a:avLst/>
          </a:prstGeom>
        </p:spPr>
        <p:txBody>
          <a:bodyPr wrap="square">
            <a:spAutoFit/>
          </a:bodyPr>
          <a:lstStyle/>
          <a:p>
            <a:r>
              <a:rPr lang="en-US" altLang="zh-CN" sz="1600" b="1" dirty="0">
                <a:solidFill>
                  <a:srgbClr val="FF0000"/>
                </a:solidFill>
              </a:rPr>
              <a:t>Regional </a:t>
            </a:r>
            <a:r>
              <a:rPr lang="en-US" altLang="zh-CN" sz="1600" b="1" dirty="0" smtClean="0">
                <a:solidFill>
                  <a:srgbClr val="FF0000"/>
                </a:solidFill>
              </a:rPr>
              <a:t>control</a:t>
            </a:r>
            <a:endParaRPr lang="en-US" sz="1600" dirty="0">
              <a:solidFill>
                <a:prstClr val="black"/>
              </a:solidFill>
            </a:endParaRPr>
          </a:p>
        </p:txBody>
      </p:sp>
      <p:sp>
        <p:nvSpPr>
          <p:cNvPr id="41" name="Rectangle 40"/>
          <p:cNvSpPr/>
          <p:nvPr/>
        </p:nvSpPr>
        <p:spPr>
          <a:xfrm>
            <a:off x="6324600" y="4977825"/>
            <a:ext cx="1052528" cy="584775"/>
          </a:xfrm>
          <a:prstGeom prst="rect">
            <a:avLst/>
          </a:prstGeom>
        </p:spPr>
        <p:txBody>
          <a:bodyPr wrap="square">
            <a:spAutoFit/>
          </a:bodyPr>
          <a:lstStyle/>
          <a:p>
            <a:r>
              <a:rPr lang="en-US" altLang="zh-CN" sz="1600" b="1" dirty="0" smtClean="0">
                <a:solidFill>
                  <a:srgbClr val="FF0000"/>
                </a:solidFill>
              </a:rPr>
              <a:t>Local control</a:t>
            </a:r>
            <a:endParaRPr lang="en-US" sz="1600" dirty="0">
              <a:solidFill>
                <a:prstClr val="black"/>
              </a:solidFill>
            </a:endParaRPr>
          </a:p>
        </p:txBody>
      </p:sp>
      <p:sp>
        <p:nvSpPr>
          <p:cNvPr id="42" name="AutoShape 8"/>
          <p:cNvSpPr>
            <a:spLocks noChangeArrowheads="1"/>
          </p:cNvSpPr>
          <p:nvPr/>
        </p:nvSpPr>
        <p:spPr bwMode="auto">
          <a:xfrm rot="-5400000">
            <a:off x="4223537" y="4206266"/>
            <a:ext cx="409575" cy="877887"/>
          </a:xfrm>
          <a:prstGeom prst="curvedLeftArrow">
            <a:avLst>
              <a:gd name="adj1" fmla="val 42868"/>
              <a:gd name="adj2" fmla="val 85736"/>
              <a:gd name="adj3" fmla="val 33333"/>
            </a:avLst>
          </a:prstGeom>
          <a:solidFill>
            <a:srgbClr val="FFFF00">
              <a:alpha val="81960"/>
            </a:srgbClr>
          </a:solidFill>
          <a:ln w="9525">
            <a:solidFill>
              <a:srgbClr val="FF0000"/>
            </a:solidFill>
            <a:prstDash val="dash"/>
            <a:miter lim="800000"/>
            <a:headEnd/>
            <a:tailEnd/>
          </a:ln>
        </p:spPr>
        <p:txBody>
          <a:bodyPr vert="eaVert" wrap="none" anchor="ctr"/>
          <a:lstStyle/>
          <a:p>
            <a:pPr algn="l" eaLnBrk="0" hangingPunct="0">
              <a:spcBef>
                <a:spcPct val="50000"/>
              </a:spcBef>
            </a:pPr>
            <a:endParaRPr kumimoji="1" lang="en-US" sz="2000" b="1">
              <a:solidFill>
                <a:srgbClr val="000000"/>
              </a:solidFill>
              <a:latin typeface="Times New Roman" pitchFamily="18" charset="0"/>
            </a:endParaRPr>
          </a:p>
        </p:txBody>
      </p:sp>
      <p:sp>
        <p:nvSpPr>
          <p:cNvPr id="43" name="圆角矩形标注 7"/>
          <p:cNvSpPr/>
          <p:nvPr/>
        </p:nvSpPr>
        <p:spPr>
          <a:xfrm>
            <a:off x="533400" y="4724400"/>
            <a:ext cx="4191000" cy="1692110"/>
          </a:xfrm>
          <a:prstGeom prst="wedgeRoundRectCallout">
            <a:avLst>
              <a:gd name="adj1" fmla="val 18773"/>
              <a:gd name="adj2" fmla="val -79372"/>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smtClean="0">
                <a:solidFill>
                  <a:srgbClr val="FF0000"/>
                </a:solidFill>
              </a:rPr>
              <a:t>Regional contribution of PM2.5 </a:t>
            </a:r>
            <a:r>
              <a:rPr lang="en-US" altLang="zh-CN" sz="2000" b="1" dirty="0" smtClean="0">
                <a:solidFill>
                  <a:prstClr val="black"/>
                </a:solidFill>
              </a:rPr>
              <a:t>can be more important than</a:t>
            </a:r>
            <a:endParaRPr lang="zh-CN" altLang="en-US" sz="2000" b="1" u="sng" dirty="0">
              <a:solidFill>
                <a:prstClr val="black"/>
              </a:solidFill>
            </a:endParaRPr>
          </a:p>
          <a:p>
            <a:r>
              <a:rPr lang="en-US" altLang="zh-CN" sz="2000" b="1" dirty="0" smtClean="0">
                <a:solidFill>
                  <a:srgbClr val="FF0000"/>
                </a:solidFill>
              </a:rPr>
              <a:t>local contribution </a:t>
            </a:r>
            <a:r>
              <a:rPr lang="en-US" altLang="zh-CN" sz="2000" b="1" dirty="0" smtClean="0">
                <a:solidFill>
                  <a:srgbClr val="0000FF"/>
                </a:solidFill>
              </a:rPr>
              <a:t>in Beijing</a:t>
            </a:r>
            <a:endParaRPr lang="zh-CN" altLang="en-US" sz="2000" b="1" u="sng" dirty="0">
              <a:solidFill>
                <a:srgbClr val="0000FF"/>
              </a:solidFill>
            </a:endParaRPr>
          </a:p>
        </p:txBody>
      </p:sp>
      <p:sp>
        <p:nvSpPr>
          <p:cNvPr id="6" name="Rectangle 5"/>
          <p:cNvSpPr/>
          <p:nvPr/>
        </p:nvSpPr>
        <p:spPr>
          <a:xfrm>
            <a:off x="4796735" y="3833446"/>
            <a:ext cx="3813865" cy="369332"/>
          </a:xfrm>
          <a:prstGeom prst="rect">
            <a:avLst/>
          </a:prstGeom>
        </p:spPr>
        <p:txBody>
          <a:bodyPr wrap="none">
            <a:spAutoFit/>
          </a:bodyPr>
          <a:lstStyle/>
          <a:p>
            <a:r>
              <a:rPr lang="en-US" b="1" dirty="0" smtClean="0">
                <a:solidFill>
                  <a:srgbClr val="0000FF"/>
                </a:solidFill>
              </a:rPr>
              <a:t>50% reduction of SO2, </a:t>
            </a:r>
            <a:r>
              <a:rPr lang="en-US" b="1" dirty="0" err="1" smtClean="0">
                <a:solidFill>
                  <a:srgbClr val="0000FF"/>
                </a:solidFill>
              </a:rPr>
              <a:t>NOx</a:t>
            </a:r>
            <a:r>
              <a:rPr lang="en-US" b="1" dirty="0" smtClean="0">
                <a:solidFill>
                  <a:srgbClr val="0000FF"/>
                </a:solidFill>
              </a:rPr>
              <a:t> &amp; PM</a:t>
            </a:r>
            <a:endParaRPr lang="en-US" dirty="0">
              <a:solidFill>
                <a:srgbClr val="000000"/>
              </a:solidFill>
            </a:endParaRPr>
          </a:p>
        </p:txBody>
      </p:sp>
      <p:sp>
        <p:nvSpPr>
          <p:cNvPr id="7" name="Rectangle 6"/>
          <p:cNvSpPr/>
          <p:nvPr/>
        </p:nvSpPr>
        <p:spPr>
          <a:xfrm>
            <a:off x="7696200" y="5540514"/>
            <a:ext cx="1039066" cy="707886"/>
          </a:xfrm>
          <a:prstGeom prst="rect">
            <a:avLst/>
          </a:prstGeom>
        </p:spPr>
        <p:txBody>
          <a:bodyPr wrap="none">
            <a:spAutoFit/>
          </a:bodyPr>
          <a:lstStyle/>
          <a:p>
            <a:r>
              <a:rPr lang="en-US" altLang="zh-CN" sz="2000" b="1" dirty="0" smtClean="0">
                <a:solidFill>
                  <a:srgbClr val="0000FF"/>
                </a:solidFill>
              </a:rPr>
              <a:t>Beijing</a:t>
            </a:r>
          </a:p>
          <a:p>
            <a:r>
              <a:rPr lang="en-US" sz="2000" b="1" dirty="0" smtClean="0">
                <a:solidFill>
                  <a:srgbClr val="0000FF"/>
                </a:solidFill>
              </a:rPr>
              <a:t>PM2.5</a:t>
            </a:r>
            <a:endParaRPr lang="en-US" sz="2000" dirty="0">
              <a:solidFill>
                <a:srgbClr val="000000"/>
              </a:solidFill>
            </a:endParaRPr>
          </a:p>
        </p:txBody>
      </p:sp>
      <p:sp>
        <p:nvSpPr>
          <p:cNvPr id="8" name="Rounded Rectangle 7"/>
          <p:cNvSpPr/>
          <p:nvPr/>
        </p:nvSpPr>
        <p:spPr bwMode="auto">
          <a:xfrm>
            <a:off x="4772629" y="1431002"/>
            <a:ext cx="528189" cy="2402444"/>
          </a:xfrm>
          <a:prstGeom prst="roundRect">
            <a:avLst/>
          </a:prstGeom>
          <a:noFill/>
          <a:ln w="38100">
            <a:solidFill>
              <a:srgbClr val="FF9900"/>
            </a:solidFill>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sz="2400" b="1">
              <a:solidFill>
                <a:srgbClr val="000000"/>
              </a:solidFill>
              <a:latin typeface="Times New Roman" charset="0"/>
            </a:endParaRPr>
          </a:p>
        </p:txBody>
      </p:sp>
      <p:sp>
        <p:nvSpPr>
          <p:cNvPr id="9" name="Rectangle 8"/>
          <p:cNvSpPr/>
          <p:nvPr/>
        </p:nvSpPr>
        <p:spPr>
          <a:xfrm>
            <a:off x="3895669" y="1928391"/>
            <a:ext cx="1005403" cy="923330"/>
          </a:xfrm>
          <a:prstGeom prst="rect">
            <a:avLst/>
          </a:prstGeom>
        </p:spPr>
        <p:txBody>
          <a:bodyPr wrap="none">
            <a:spAutoFit/>
          </a:bodyPr>
          <a:lstStyle/>
          <a:p>
            <a:r>
              <a:rPr lang="en-US" altLang="zh-CN" b="1" dirty="0" smtClean="0">
                <a:solidFill>
                  <a:srgbClr val="0000FF"/>
                </a:solidFill>
              </a:rPr>
              <a:t>Control</a:t>
            </a:r>
          </a:p>
          <a:p>
            <a:r>
              <a:rPr lang="en-US" altLang="zh-CN" b="1" dirty="0" smtClean="0">
                <a:solidFill>
                  <a:srgbClr val="0000FF"/>
                </a:solidFill>
              </a:rPr>
              <a:t>Policy</a:t>
            </a:r>
          </a:p>
          <a:p>
            <a:r>
              <a:rPr lang="en-US" b="1" dirty="0" smtClean="0">
                <a:solidFill>
                  <a:srgbClr val="0000FF"/>
                </a:solidFill>
              </a:rPr>
              <a:t>Factor</a:t>
            </a:r>
            <a:endParaRPr lang="en-US" dirty="0">
              <a:solidFill>
                <a:srgbClr val="000000"/>
              </a:solidFill>
            </a:endParaRPr>
          </a:p>
        </p:txBody>
      </p:sp>
    </p:spTree>
    <p:extLst>
      <p:ext uri="{BB962C8B-B14F-4D97-AF65-F5344CB8AC3E}">
        <p14:creationId xmlns:p14="http://schemas.microsoft.com/office/powerpoint/2010/main" val="78651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500"/>
                                        <p:tgtEl>
                                          <p:spTgt spid="71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79"/>
                                        </p:tgtEl>
                                        <p:attrNameLst>
                                          <p:attrName>style.visibility</p:attrName>
                                        </p:attrNameLst>
                                      </p:cBhvr>
                                      <p:to>
                                        <p:strVal val="visible"/>
                                      </p:to>
                                    </p:set>
                                    <p:animEffect transition="in" filter="fade">
                                      <p:cBhvr>
                                        <p:cTn id="14" dur="500"/>
                                        <p:tgtEl>
                                          <p:spTgt spid="717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6454"/>
                                        </p:tgtEl>
                                        <p:attrNameLst>
                                          <p:attrName>style.visibility</p:attrName>
                                        </p:attrNameLst>
                                      </p:cBhvr>
                                      <p:to>
                                        <p:strVal val="visible"/>
                                      </p:to>
                                    </p:set>
                                    <p:animEffect transition="in" filter="fade">
                                      <p:cBhvr>
                                        <p:cTn id="18" dur="500"/>
                                        <p:tgtEl>
                                          <p:spTgt spid="1464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fade">
                                      <p:cBhvr>
                                        <p:cTn id="23" dur="500"/>
                                        <p:tgtEl>
                                          <p:spTgt spid="71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5" grpId="0" animBg="1"/>
      <p:bldP spid="7179" grpId="0"/>
      <p:bldP spid="23" grpId="0"/>
      <p:bldP spid="18" grpId="0"/>
      <p:bldP spid="20" grpId="0"/>
      <p:bldP spid="21" grpId="0" animBg="1"/>
      <p:bldP spid="40" grpId="0"/>
      <p:bldP spid="41" grpId="0"/>
      <p:bldP spid="42" grpId="0" animBg="1"/>
      <p:bldP spid="43" grpId="0" animBg="1"/>
      <p:bldP spid="6" grpId="0"/>
      <p:bldP spid="7" grpId="0"/>
      <p:bldP spid="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362200"/>
            <a:ext cx="5228878" cy="24201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p:nvPicPr>
        <p:blipFill>
          <a:blip r:embed="rId4" cstate="print"/>
          <a:stretch>
            <a:fillRect/>
          </a:stretch>
        </p:blipFill>
        <p:spPr>
          <a:xfrm>
            <a:off x="5565988" y="716436"/>
            <a:ext cx="3578011" cy="2385902"/>
          </a:xfrm>
          <a:prstGeom prst="rect">
            <a:avLst/>
          </a:prstGeom>
        </p:spPr>
      </p:pic>
      <p:pic>
        <p:nvPicPr>
          <p:cNvPr id="25" name="Picture 4" descr="C:\Documents and Settings\Administrator\桌面\ABACAS PPT\ABACAS.jpg"/>
          <p:cNvPicPr>
            <a:picLocks noChangeAspect="1" noChangeArrowheads="1"/>
          </p:cNvPicPr>
          <p:nvPr/>
        </p:nvPicPr>
        <p:blipFill>
          <a:blip r:embed="rId5"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8" name="Rounded Rectangle 27"/>
          <p:cNvSpPr/>
          <p:nvPr/>
        </p:nvSpPr>
        <p:spPr>
          <a:xfrm>
            <a:off x="403034" y="2371724"/>
            <a:ext cx="1284383" cy="2952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3314" name="Rectangle 2"/>
          <p:cNvSpPr>
            <a:spLocks noGrp="1" noChangeArrowheads="1"/>
          </p:cNvSpPr>
          <p:nvPr>
            <p:ph type="title"/>
          </p:nvPr>
        </p:nvSpPr>
        <p:spPr>
          <a:xfrm>
            <a:off x="0" y="-76200"/>
            <a:ext cx="9144000" cy="868363"/>
          </a:xfrm>
        </p:spPr>
        <p:txBody>
          <a:bodyPr/>
          <a:lstStyle/>
          <a:p>
            <a:pPr eaLnBrk="1" hangingPunct="1"/>
            <a:r>
              <a:rPr lang="en-US" altLang="zh-CN" sz="3600" dirty="0" err="1" smtClean="0">
                <a:solidFill>
                  <a:srgbClr val="FF0000"/>
                </a:solidFill>
                <a:ea typeface="宋体" pitchFamily="2" charset="-122"/>
              </a:rPr>
              <a:t>CoST</a:t>
            </a:r>
            <a:r>
              <a:rPr lang="en-US" altLang="zh-CN" sz="3600" dirty="0" smtClean="0">
                <a:solidFill>
                  <a:srgbClr val="FF0000"/>
                </a:solidFill>
                <a:ea typeface="宋体" pitchFamily="2" charset="-122"/>
              </a:rPr>
              <a:t>-CE: </a:t>
            </a:r>
            <a:r>
              <a:rPr lang="en-US" altLang="zh-CN" sz="2800" dirty="0" smtClean="0">
                <a:ea typeface="宋体" pitchFamily="2" charset="-122"/>
              </a:rPr>
              <a:t>Control Strategy Tool (Prototype)</a:t>
            </a:r>
            <a:endParaRPr lang="en-US" altLang="zh-CN" sz="36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381000" y="5461337"/>
            <a:ext cx="8686800" cy="1015663"/>
          </a:xfrm>
          <a:prstGeom prst="rect">
            <a:avLst/>
          </a:prstGeom>
        </p:spPr>
        <p:txBody>
          <a:bodyPr wrap="square">
            <a:spAutoFit/>
          </a:bodyPr>
          <a:lstStyle/>
          <a:p>
            <a:pPr algn="l"/>
            <a:r>
              <a:rPr lang="en-US" sz="2000" b="1" dirty="0">
                <a:solidFill>
                  <a:srgbClr val="0000FF"/>
                </a:solidFill>
                <a:latin typeface="Arial" pitchFamily="34" charset="0"/>
              </a:rPr>
              <a:t>Provide </a:t>
            </a:r>
            <a:r>
              <a:rPr lang="en-US" sz="2000" b="1" dirty="0" smtClean="0">
                <a:solidFill>
                  <a:srgbClr val="0000FF"/>
                </a:solidFill>
                <a:latin typeface="Arial" pitchFamily="34" charset="0"/>
              </a:rPr>
              <a:t>Control Cost Analysis and Estimate : </a:t>
            </a:r>
            <a:r>
              <a:rPr lang="en-US" sz="2000" dirty="0" smtClean="0">
                <a:solidFill>
                  <a:srgbClr val="080808"/>
                </a:solidFill>
                <a:latin typeface="Arial" pitchFamily="34" charset="0"/>
              </a:rPr>
              <a:t>A prototype under development to give an estimate of control cost and link to RSM/CMAQ &amp; </a:t>
            </a:r>
            <a:r>
              <a:rPr lang="en-US" sz="2000" dirty="0" err="1" smtClean="0">
                <a:solidFill>
                  <a:srgbClr val="080808"/>
                </a:solidFill>
                <a:latin typeface="Arial" pitchFamily="34" charset="0"/>
              </a:rPr>
              <a:t>BenMAP</a:t>
            </a:r>
            <a:r>
              <a:rPr lang="en-US" sz="2000" dirty="0" smtClean="0">
                <a:solidFill>
                  <a:srgbClr val="080808"/>
                </a:solidFill>
                <a:latin typeface="Arial" pitchFamily="34" charset="0"/>
              </a:rPr>
              <a:t> for cost/benefit assessment</a:t>
            </a:r>
            <a:endParaRPr lang="en-US" sz="2000" dirty="0">
              <a:solidFill>
                <a:srgbClr val="080808"/>
              </a:solidFill>
              <a:latin typeface="Arial" pitchFamily="34" charset="0"/>
            </a:endParaRPr>
          </a:p>
        </p:txBody>
      </p:sp>
      <p:cxnSp>
        <p:nvCxnSpPr>
          <p:cNvPr id="22" name="Straight Arrow Connector 21"/>
          <p:cNvCxnSpPr/>
          <p:nvPr/>
        </p:nvCxnSpPr>
        <p:spPr>
          <a:xfrm>
            <a:off x="1828800" y="2667000"/>
            <a:ext cx="1371600" cy="5334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83248" y="3843516"/>
            <a:ext cx="1864614" cy="1261884"/>
          </a:xfrm>
          <a:prstGeom prst="rect">
            <a:avLst/>
          </a:prstGeom>
          <a:noFill/>
        </p:spPr>
        <p:txBody>
          <a:bodyPr wrap="none" rtlCol="0">
            <a:spAutoFit/>
          </a:bodyPr>
          <a:lstStyle/>
          <a:p>
            <a:r>
              <a:rPr lang="en-US" sz="2800" b="1" dirty="0" err="1" smtClean="0">
                <a:solidFill>
                  <a:srgbClr val="FF0000"/>
                </a:solidFill>
                <a:latin typeface="Arial" pitchFamily="34" charset="0"/>
              </a:rPr>
              <a:t>CoST</a:t>
            </a:r>
            <a:r>
              <a:rPr lang="en-US" sz="2800" b="1" dirty="0" smtClean="0">
                <a:solidFill>
                  <a:srgbClr val="FF0000"/>
                </a:solidFill>
                <a:latin typeface="Arial" pitchFamily="34" charset="0"/>
              </a:rPr>
              <a:t>-CE</a:t>
            </a:r>
            <a:endParaRPr lang="en-US" sz="2800" b="1" dirty="0">
              <a:solidFill>
                <a:srgbClr val="FF0000"/>
              </a:solidFill>
              <a:latin typeface="Arial" pitchFamily="34" charset="0"/>
            </a:endParaRPr>
          </a:p>
          <a:p>
            <a:r>
              <a:rPr lang="en-US" sz="2400" b="1" dirty="0">
                <a:solidFill>
                  <a:srgbClr val="080808"/>
                </a:solidFill>
                <a:latin typeface="Arial" pitchFamily="34" charset="0"/>
              </a:rPr>
              <a:t>(</a:t>
            </a:r>
            <a:r>
              <a:rPr lang="en-US" sz="2400" b="1" dirty="0" smtClean="0">
                <a:solidFill>
                  <a:srgbClr val="080808"/>
                </a:solidFill>
                <a:latin typeface="Arial" pitchFamily="34" charset="0"/>
              </a:rPr>
              <a:t>2014-2015)</a:t>
            </a:r>
            <a:endParaRPr lang="en-US" sz="2800" b="1" dirty="0">
              <a:solidFill>
                <a:srgbClr val="080808"/>
              </a:solidFill>
              <a:latin typeface="Arial" pitchFamily="34" charset="0"/>
            </a:endParaRPr>
          </a:p>
          <a:p>
            <a:r>
              <a:rPr lang="en-US" sz="2400" b="1" dirty="0">
                <a:solidFill>
                  <a:srgbClr val="FF0000"/>
                </a:solidFill>
                <a:latin typeface="Arial" pitchFamily="34" charset="0"/>
              </a:rPr>
              <a:t> </a:t>
            </a:r>
          </a:p>
        </p:txBody>
      </p:sp>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5988" y="3048000"/>
            <a:ext cx="3578012" cy="21315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5943600" y="2771001"/>
            <a:ext cx="3048000" cy="276999"/>
          </a:xfrm>
          <a:prstGeom prst="rect">
            <a:avLst/>
          </a:prstGeom>
        </p:spPr>
        <p:txBody>
          <a:bodyPr wrap="square">
            <a:spAutoFit/>
          </a:bodyPr>
          <a:lstStyle/>
          <a:p>
            <a:r>
              <a:rPr lang="en-US" sz="1200" b="1" dirty="0" smtClean="0">
                <a:solidFill>
                  <a:srgbClr val="FF0000"/>
                </a:solidFill>
                <a:latin typeface="Arial" pitchFamily="34" charset="0"/>
              </a:rPr>
              <a:t>China Pollution Abatement Cost Model </a:t>
            </a:r>
            <a:endParaRPr lang="en-US" sz="1200" dirty="0">
              <a:solidFill>
                <a:srgbClr val="080808"/>
              </a:solidFill>
            </a:endParaRPr>
          </a:p>
        </p:txBody>
      </p:sp>
      <p:sp>
        <p:nvSpPr>
          <p:cNvPr id="40" name="Rectangle 39"/>
          <p:cNvSpPr/>
          <p:nvPr/>
        </p:nvSpPr>
        <p:spPr>
          <a:xfrm>
            <a:off x="6000750" y="4914900"/>
            <a:ext cx="3048000" cy="307777"/>
          </a:xfrm>
          <a:prstGeom prst="rect">
            <a:avLst/>
          </a:prstGeom>
        </p:spPr>
        <p:txBody>
          <a:bodyPr wrap="square">
            <a:spAutoFit/>
          </a:bodyPr>
          <a:lstStyle/>
          <a:p>
            <a:r>
              <a:rPr lang="en-US" sz="1400" b="1" dirty="0" smtClean="0">
                <a:solidFill>
                  <a:srgbClr val="FF0000"/>
                </a:solidFill>
                <a:latin typeface="Arial" pitchFamily="34" charset="0"/>
              </a:rPr>
              <a:t>Database &amp; Optimization  Model </a:t>
            </a:r>
            <a:endParaRPr lang="en-US" sz="1400" dirty="0">
              <a:solidFill>
                <a:srgbClr val="080808"/>
              </a:solidFill>
            </a:endParaRPr>
          </a:p>
        </p:txBody>
      </p:sp>
      <p:sp>
        <p:nvSpPr>
          <p:cNvPr id="7" name="Slide Number Placeholder 6"/>
          <p:cNvSpPr>
            <a:spLocks noGrp="1"/>
          </p:cNvSpPr>
          <p:nvPr>
            <p:ph type="sldNum" sz="quarter" idx="12"/>
          </p:nvPr>
        </p:nvSpPr>
        <p:spPr/>
        <p:txBody>
          <a:bodyPr/>
          <a:lstStyle/>
          <a:p>
            <a:pPr>
              <a:defRPr/>
            </a:pPr>
            <a:fld id="{ACD1DC39-B47A-4DCF-8340-1BC5696D008C}" type="slidenum">
              <a:rPr lang="en-US" altLang="zh-CN" smtClean="0">
                <a:solidFill>
                  <a:srgbClr val="FFFFFF"/>
                </a:solidFill>
              </a:rPr>
              <a:pPr>
                <a:defRPr/>
              </a:pPr>
              <a:t>53</a:t>
            </a:fld>
            <a:endParaRPr lang="en-US" altLang="zh-CN">
              <a:solidFill>
                <a:srgbClr val="FFFFFF"/>
              </a:solidFill>
            </a:endParaRPr>
          </a:p>
        </p:txBody>
      </p:sp>
    </p:spTree>
    <p:extLst>
      <p:ext uri="{BB962C8B-B14F-4D97-AF65-F5344CB8AC3E}">
        <p14:creationId xmlns:p14="http://schemas.microsoft.com/office/powerpoint/2010/main" val="187950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linds(horizont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1000"/>
                                        <p:tgtEl>
                                          <p:spTgt spid="22"/>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1000"/>
                                        <p:tgtEl>
                                          <p:spTgt spid="21"/>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3" presetClass="entr" presetSubtype="1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linds(horizontal)">
                                      <p:cBhvr>
                                        <p:cTn id="26" dur="500"/>
                                        <p:tgtEl>
                                          <p:spTgt spid="39"/>
                                        </p:tgtEl>
                                      </p:cBhvr>
                                    </p:animEffect>
                                  </p:childTnLst>
                                </p:cTn>
                              </p:par>
                            </p:childTnLst>
                          </p:cTn>
                        </p:par>
                        <p:par>
                          <p:cTn id="27" fill="hold">
                            <p:stCondLst>
                              <p:cond delay="2500"/>
                            </p:stCondLst>
                            <p:childTnLst>
                              <p:par>
                                <p:cTn id="28" presetID="3" presetClass="entr" presetSubtype="1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linds(horizontal)">
                                      <p:cBhvr>
                                        <p:cTn id="30" dur="500"/>
                                        <p:tgtEl>
                                          <p:spTgt spid="3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linds(horizontal)">
                                      <p:cBhvr>
                                        <p:cTn id="33" dur="500"/>
                                        <p:tgtEl>
                                          <p:spTgt spid="4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1000"/>
                                        <p:tgtEl>
                                          <p:spTgt spid="23"/>
                                        </p:tgtEl>
                                      </p:cBhvr>
                                    </p:animEffect>
                                  </p:childTnLst>
                                </p:cTn>
                              </p:par>
                            </p:childTnLst>
                          </p:cTn>
                        </p:par>
                        <p:par>
                          <p:cTn id="37" fill="hold">
                            <p:stCondLst>
                              <p:cond delay="3500"/>
                            </p:stCondLst>
                            <p:childTnLst>
                              <p:par>
                                <p:cTn id="38" presetID="3" presetClass="entr" presetSubtype="1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23" grpId="0"/>
      <p:bldP spid="39" grpId="0"/>
      <p:bldP spid="4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84126" y="838200"/>
            <a:ext cx="5326074" cy="4311832"/>
          </a:xfrm>
          <a:prstGeom prst="rect">
            <a:avLst/>
          </a:prstGeom>
        </p:spPr>
      </p:pic>
      <p:pic>
        <p:nvPicPr>
          <p:cNvPr id="5" name="Picture 4"/>
          <p:cNvPicPr>
            <a:picLocks noChangeAspect="1"/>
          </p:cNvPicPr>
          <p:nvPr/>
        </p:nvPicPr>
        <p:blipFill>
          <a:blip r:embed="rId3" cstate="print"/>
          <a:stretch>
            <a:fillRect/>
          </a:stretch>
        </p:blipFill>
        <p:spPr>
          <a:xfrm>
            <a:off x="1792693" y="877695"/>
            <a:ext cx="5283633" cy="4277473"/>
          </a:xfrm>
          <a:prstGeom prst="rect">
            <a:avLst/>
          </a:prstGeom>
        </p:spPr>
      </p:pic>
      <p:sp>
        <p:nvSpPr>
          <p:cNvPr id="6" name="Rectangle 2"/>
          <p:cNvSpPr txBox="1">
            <a:spLocks noChangeArrowheads="1"/>
          </p:cNvSpPr>
          <p:nvPr/>
        </p:nvSpPr>
        <p:spPr>
          <a:xfrm>
            <a:off x="0" y="-182563"/>
            <a:ext cx="9144000" cy="792163"/>
          </a:xfrm>
          <a:prstGeom prst="rect">
            <a:avLst/>
          </a:prstGeom>
          <a:solidFill>
            <a:srgbClr val="FFFFCC"/>
          </a:solidFill>
          <a:ln w="28575">
            <a:solidFill>
              <a:srgbClr val="0000FF"/>
            </a:solidFill>
          </a:ln>
        </p:spPr>
        <p:txBody>
          <a:bodyPr vert="horz" lIns="91440" tIns="45720" rIns="91440" bIns="45720" rtlCol="0" anchor="ctr">
            <a:noAutofit/>
          </a:bodyPr>
          <a:lstStyle/>
          <a:p>
            <a:pPr fontAlgn="auto">
              <a:spcAft>
                <a:spcPts val="0"/>
              </a:spcAft>
              <a:defRPr/>
            </a:pPr>
            <a:r>
              <a:rPr lang="en-US" altLang="zh-CN" sz="4800" b="1" dirty="0" err="1" smtClean="0">
                <a:solidFill>
                  <a:srgbClr val="FF0000"/>
                </a:solidFill>
                <a:latin typeface="Calibri"/>
              </a:rPr>
              <a:t>CoST</a:t>
            </a:r>
            <a:r>
              <a:rPr lang="en-US" altLang="zh-CN" sz="4800" b="1" dirty="0">
                <a:solidFill>
                  <a:srgbClr val="FF0000"/>
                </a:solidFill>
                <a:latin typeface="Calibri"/>
              </a:rPr>
              <a:t>-</a:t>
            </a:r>
            <a:r>
              <a:rPr lang="en-US" altLang="zh-CN" sz="4800" b="1" dirty="0" smtClean="0">
                <a:solidFill>
                  <a:srgbClr val="FF0000"/>
                </a:solidFill>
                <a:latin typeface="Calibri"/>
              </a:rPr>
              <a:t>CE: </a:t>
            </a:r>
            <a:r>
              <a:rPr lang="en-US" altLang="zh-CN" sz="4400" b="1" dirty="0" smtClean="0">
                <a:solidFill>
                  <a:prstClr val="black"/>
                </a:solidFill>
                <a:latin typeface="Calibri"/>
              </a:rPr>
              <a:t>Prototype</a:t>
            </a:r>
            <a:endParaRPr lang="en-US" altLang="zh-CN" sz="5400" b="1" dirty="0" smtClean="0">
              <a:solidFill>
                <a:prstClr val="black"/>
              </a:solidFill>
              <a:latin typeface="Calibri"/>
            </a:endParaRPr>
          </a:p>
        </p:txBody>
      </p:sp>
      <p:cxnSp>
        <p:nvCxnSpPr>
          <p:cNvPr id="8" name="Straight Arrow Connector 7"/>
          <p:cNvCxnSpPr/>
          <p:nvPr/>
        </p:nvCxnSpPr>
        <p:spPr>
          <a:xfrm>
            <a:off x="6581617" y="1212086"/>
            <a:ext cx="1600200" cy="0"/>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05417" y="3810000"/>
            <a:ext cx="1676400" cy="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152789" y="1232071"/>
            <a:ext cx="0" cy="2577929"/>
          </a:xfrm>
          <a:prstGeom prst="straightConnector1">
            <a:avLst/>
          </a:prstGeom>
          <a:ln w="571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08768" y="709854"/>
            <a:ext cx="4908967" cy="954107"/>
          </a:xfrm>
          <a:prstGeom prst="rect">
            <a:avLst/>
          </a:prstGeom>
          <a:noFill/>
        </p:spPr>
        <p:txBody>
          <a:bodyPr wrap="square" rtlCol="0">
            <a:spAutoFit/>
          </a:bodyPr>
          <a:lstStyle/>
          <a:p>
            <a:r>
              <a:rPr lang="en-US" sz="2800" b="1" dirty="0" smtClean="0">
                <a:solidFill>
                  <a:srgbClr val="FF0000"/>
                </a:solidFill>
              </a:rPr>
              <a:t>Selections of regions, </a:t>
            </a:r>
          </a:p>
          <a:p>
            <a:r>
              <a:rPr lang="en-US" sz="2800" b="1" dirty="0" smtClean="0">
                <a:solidFill>
                  <a:srgbClr val="FF0000"/>
                </a:solidFill>
              </a:rPr>
              <a:t>pollutants, and</a:t>
            </a:r>
            <a:r>
              <a:rPr lang="en-US" sz="2800" b="1" dirty="0">
                <a:solidFill>
                  <a:srgbClr val="FF0000"/>
                </a:solidFill>
              </a:rPr>
              <a:t> </a:t>
            </a:r>
            <a:r>
              <a:rPr lang="en-US" sz="2800" b="1" dirty="0" smtClean="0">
                <a:solidFill>
                  <a:srgbClr val="FF0000"/>
                </a:solidFill>
              </a:rPr>
              <a:t>technology</a:t>
            </a:r>
          </a:p>
        </p:txBody>
      </p:sp>
      <p:sp>
        <p:nvSpPr>
          <p:cNvPr id="3" name="Slide Number Placeholder 2"/>
          <p:cNvSpPr>
            <a:spLocks noGrp="1"/>
          </p:cNvSpPr>
          <p:nvPr>
            <p:ph type="sldNum" sz="quarter" idx="12"/>
          </p:nvPr>
        </p:nvSpPr>
        <p:spPr/>
        <p:txBody>
          <a:bodyPr/>
          <a:lstStyle/>
          <a:p>
            <a:pPr>
              <a:defRPr/>
            </a:pPr>
            <a:fld id="{6EF97FA5-94DB-459B-8E5D-031A45794050}" type="slidenum">
              <a:rPr lang="en-US" smtClean="0">
                <a:solidFill>
                  <a:prstClr val="black">
                    <a:tint val="75000"/>
                  </a:prstClr>
                </a:solidFill>
                <a:latin typeface="Arial" pitchFamily="34" charset="0"/>
              </a:rPr>
              <a:pPr>
                <a:defRPr/>
              </a:pPr>
              <a:t>54</a:t>
            </a:fld>
            <a:endParaRPr lang="en-US">
              <a:solidFill>
                <a:prstClr val="black">
                  <a:tint val="75000"/>
                </a:prstClr>
              </a:solidFill>
              <a:latin typeface="Arial" pitchFamily="34" charset="0"/>
            </a:endParaRPr>
          </a:p>
        </p:txBody>
      </p:sp>
      <p:sp>
        <p:nvSpPr>
          <p:cNvPr id="16" name="矩形 7"/>
          <p:cNvSpPr/>
          <p:nvPr/>
        </p:nvSpPr>
        <p:spPr>
          <a:xfrm>
            <a:off x="125517" y="1573577"/>
            <a:ext cx="1474684" cy="2998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8" name="矩形 7"/>
          <p:cNvSpPr/>
          <p:nvPr/>
        </p:nvSpPr>
        <p:spPr>
          <a:xfrm>
            <a:off x="1811170" y="2978947"/>
            <a:ext cx="1640131" cy="1593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0" name="矩形 7"/>
          <p:cNvSpPr/>
          <p:nvPr/>
        </p:nvSpPr>
        <p:spPr>
          <a:xfrm>
            <a:off x="2379943" y="4817720"/>
            <a:ext cx="458002" cy="1911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pic>
        <p:nvPicPr>
          <p:cNvPr id="15" name="Picture 14"/>
          <p:cNvPicPr>
            <a:picLocks noChangeAspect="1"/>
          </p:cNvPicPr>
          <p:nvPr/>
        </p:nvPicPr>
        <p:blipFill rotWithShape="1">
          <a:blip r:embed="rId4" cstate="print"/>
          <a:srcRect l="31250" t="18154" r="2343" b="48070"/>
          <a:stretch/>
        </p:blipFill>
        <p:spPr>
          <a:xfrm>
            <a:off x="404709" y="5101715"/>
            <a:ext cx="5005491" cy="2061085"/>
          </a:xfrm>
          <a:prstGeom prst="rect">
            <a:avLst/>
          </a:prstGeom>
        </p:spPr>
      </p:pic>
      <p:pic>
        <p:nvPicPr>
          <p:cNvPr id="23" name="Picture 22"/>
          <p:cNvPicPr>
            <a:picLocks noChangeAspect="1"/>
          </p:cNvPicPr>
          <p:nvPr/>
        </p:nvPicPr>
        <p:blipFill rotWithShape="1">
          <a:blip r:embed="rId5" cstate="print"/>
          <a:srcRect l="31250" t="17189" r="7032" b="29735"/>
          <a:stretch/>
        </p:blipFill>
        <p:spPr>
          <a:xfrm>
            <a:off x="5029200" y="4105106"/>
            <a:ext cx="3962400" cy="2758633"/>
          </a:xfrm>
          <a:prstGeom prst="rect">
            <a:avLst/>
          </a:prstGeom>
        </p:spPr>
      </p:pic>
      <p:sp>
        <p:nvSpPr>
          <p:cNvPr id="22" name="TextBox 21"/>
          <p:cNvSpPr txBox="1"/>
          <p:nvPr/>
        </p:nvSpPr>
        <p:spPr>
          <a:xfrm>
            <a:off x="5029200" y="3977453"/>
            <a:ext cx="4186313" cy="954107"/>
          </a:xfrm>
          <a:prstGeom prst="rect">
            <a:avLst/>
          </a:prstGeom>
          <a:noFill/>
        </p:spPr>
        <p:txBody>
          <a:bodyPr wrap="square" rtlCol="0">
            <a:spAutoFit/>
          </a:bodyPr>
          <a:lstStyle/>
          <a:p>
            <a:r>
              <a:rPr lang="en-US" sz="2800" b="1" dirty="0" smtClean="0">
                <a:solidFill>
                  <a:srgbClr val="FF0000"/>
                </a:solidFill>
              </a:rPr>
              <a:t>Calculations of </a:t>
            </a:r>
          </a:p>
          <a:p>
            <a:r>
              <a:rPr lang="en-US" sz="2800" b="1" dirty="0" smtClean="0">
                <a:solidFill>
                  <a:srgbClr val="FF0000"/>
                </a:solidFill>
              </a:rPr>
              <a:t>control cost &amp; analysis</a:t>
            </a:r>
          </a:p>
        </p:txBody>
      </p:sp>
    </p:spTree>
    <p:extLst>
      <p:ext uri="{BB962C8B-B14F-4D97-AF65-F5344CB8AC3E}">
        <p14:creationId xmlns:p14="http://schemas.microsoft.com/office/powerpoint/2010/main" val="15903905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par>
                          <p:cTn id="38" fill="hold">
                            <p:stCondLst>
                              <p:cond delay="150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8" grpId="0" animBg="1"/>
      <p:bldP spid="20"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7" name="Group 12"/>
          <p:cNvGrpSpPr/>
          <p:nvPr/>
        </p:nvGrpSpPr>
        <p:grpSpPr>
          <a:xfrm>
            <a:off x="5334000" y="762000"/>
            <a:ext cx="3810000" cy="2971800"/>
            <a:chOff x="5893452" y="4151334"/>
            <a:chExt cx="3206960" cy="2478194"/>
          </a:xfrm>
          <a:scene3d>
            <a:camera prst="perspectiveRight"/>
            <a:lightRig rig="threePt" dir="t"/>
          </a:scene3d>
        </p:grpSpPr>
        <p:pic>
          <p:nvPicPr>
            <p:cNvPr id="29" name="Picture 28"/>
            <p:cNvPicPr>
              <a:picLocks noChangeAspect="1"/>
            </p:cNvPicPr>
            <p:nvPr/>
          </p:nvPicPr>
          <p:blipFill>
            <a:blip r:embed="rId3" cstate="print"/>
            <a:stretch>
              <a:fillRect/>
            </a:stretch>
          </p:blipFill>
          <p:spPr>
            <a:xfrm>
              <a:off x="5893452" y="4151334"/>
              <a:ext cx="3206960" cy="2478194"/>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8927" b="21235"/>
            <a:stretch/>
          </p:blipFill>
          <p:spPr>
            <a:xfrm>
              <a:off x="7340066" y="4876800"/>
              <a:ext cx="1709750" cy="1219200"/>
            </a:xfrm>
            <a:prstGeom prst="rect">
              <a:avLst/>
            </a:prstGeom>
          </p:spPr>
        </p:pic>
      </p:grpSp>
      <p:pic>
        <p:nvPicPr>
          <p:cNvPr id="18" name="Picture 4" descr="C:\Documents and Settings\Administrator\桌面\ABACAS PPT\ABACAS.jpg"/>
          <p:cNvPicPr>
            <a:picLocks noChangeAspect="1" noChangeArrowheads="1"/>
          </p:cNvPicPr>
          <p:nvPr/>
        </p:nvPicPr>
        <p:blipFill>
          <a:blip r:embed="rId5" cstate="print"/>
          <a:stretch>
            <a:fillRect/>
          </a:stretch>
        </p:blipFill>
        <p:spPr bwMode="auto">
          <a:xfrm>
            <a:off x="228600" y="1143000"/>
            <a:ext cx="2666920" cy="25146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21" name="Rounded Rectangle 20"/>
          <p:cNvSpPr/>
          <p:nvPr/>
        </p:nvSpPr>
        <p:spPr>
          <a:xfrm>
            <a:off x="414050" y="2863468"/>
            <a:ext cx="1284383" cy="2607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3314" name="Rectangle 2"/>
          <p:cNvSpPr>
            <a:spLocks noGrp="1" noChangeArrowheads="1"/>
          </p:cNvSpPr>
          <p:nvPr>
            <p:ph type="title"/>
          </p:nvPr>
        </p:nvSpPr>
        <p:spPr>
          <a:xfrm>
            <a:off x="-152400" y="-76200"/>
            <a:ext cx="9448800" cy="868363"/>
          </a:xfrm>
        </p:spPr>
        <p:txBody>
          <a:bodyPr/>
          <a:lstStyle/>
          <a:p>
            <a:pPr eaLnBrk="1" hangingPunct="1"/>
            <a:r>
              <a:rPr lang="en-US" altLang="zh-CN" sz="4000" dirty="0" smtClean="0">
                <a:solidFill>
                  <a:srgbClr val="FF0000"/>
                </a:solidFill>
                <a:ea typeface="宋体" pitchFamily="2" charset="-122"/>
              </a:rPr>
              <a:t>SMAT-CE: </a:t>
            </a:r>
            <a:r>
              <a:rPr lang="en-US" altLang="zh-CN" sz="2800" dirty="0" smtClean="0">
                <a:ea typeface="宋体" pitchFamily="2" charset="-122"/>
              </a:rPr>
              <a:t>Software for Model Attainment Test</a:t>
            </a:r>
            <a:endParaRPr lang="en-US" altLang="zh-CN" sz="3200" dirty="0" smtClean="0">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9" name="Rectangle 18"/>
          <p:cNvSpPr/>
          <p:nvPr/>
        </p:nvSpPr>
        <p:spPr>
          <a:xfrm>
            <a:off x="152400" y="5689937"/>
            <a:ext cx="8839200" cy="1323439"/>
          </a:xfrm>
          <a:prstGeom prst="rect">
            <a:avLst/>
          </a:prstGeom>
        </p:spPr>
        <p:txBody>
          <a:bodyPr wrap="square">
            <a:spAutoFit/>
          </a:bodyPr>
          <a:lstStyle/>
          <a:p>
            <a:pPr marL="342900" indent="-342900" algn="l">
              <a:buFont typeface="Arial" panose="020B0604020202020204" pitchFamily="34" charset="0"/>
              <a:buChar char="•"/>
            </a:pPr>
            <a:r>
              <a:rPr lang="en-US" sz="2000" b="1" dirty="0">
                <a:solidFill>
                  <a:srgbClr val="0000FF"/>
                </a:solidFill>
              </a:rPr>
              <a:t>Developed by </a:t>
            </a:r>
            <a:r>
              <a:rPr lang="en-US" sz="2000" b="1" dirty="0" smtClean="0">
                <a:solidFill>
                  <a:srgbClr val="0000FF"/>
                </a:solidFill>
              </a:rPr>
              <a:t>U.S.EPA and international “</a:t>
            </a:r>
            <a:r>
              <a:rPr lang="en-US" sz="2000" b="1" i="1" dirty="0" err="1" smtClean="0">
                <a:solidFill>
                  <a:srgbClr val="0000FF"/>
                </a:solidFill>
              </a:rPr>
              <a:t>ABaCAS</a:t>
            </a:r>
            <a:r>
              <a:rPr lang="en-US" sz="2000" b="1" i="1" dirty="0">
                <a:solidFill>
                  <a:srgbClr val="0000FF"/>
                </a:solidFill>
              </a:rPr>
              <a:t>”</a:t>
            </a:r>
            <a:r>
              <a:rPr lang="en-US" sz="2000" b="1" dirty="0">
                <a:solidFill>
                  <a:srgbClr val="0000FF"/>
                </a:solidFill>
              </a:rPr>
              <a:t> team to perform </a:t>
            </a:r>
            <a:r>
              <a:rPr lang="en-US" sz="2000" b="1" dirty="0" smtClean="0">
                <a:solidFill>
                  <a:srgbClr val="FF0000"/>
                </a:solidFill>
              </a:rPr>
              <a:t>attainment assessment </a:t>
            </a:r>
            <a:r>
              <a:rPr lang="en-US" sz="2000" b="1" dirty="0">
                <a:solidFill>
                  <a:srgbClr val="0000FF"/>
                </a:solidFill>
              </a:rPr>
              <a:t>for </a:t>
            </a:r>
            <a:r>
              <a:rPr lang="en-US" sz="2000" b="1" dirty="0" smtClean="0">
                <a:solidFill>
                  <a:srgbClr val="0000FF"/>
                </a:solidFill>
              </a:rPr>
              <a:t>EPA’s national </a:t>
            </a:r>
            <a:r>
              <a:rPr lang="en-US" sz="2000" b="1" dirty="0">
                <a:solidFill>
                  <a:srgbClr val="0000FF"/>
                </a:solidFill>
              </a:rPr>
              <a:t>rules </a:t>
            </a:r>
            <a:r>
              <a:rPr lang="en-US" sz="2000" b="1" dirty="0" smtClean="0">
                <a:solidFill>
                  <a:srgbClr val="0000FF"/>
                </a:solidFill>
              </a:rPr>
              <a:t>and/or </a:t>
            </a:r>
            <a:r>
              <a:rPr lang="en-US" sz="2000" b="1" dirty="0">
                <a:solidFill>
                  <a:srgbClr val="0000FF"/>
                </a:solidFill>
              </a:rPr>
              <a:t>SIPs on </a:t>
            </a:r>
            <a:r>
              <a:rPr lang="en-US" sz="2000" b="1" dirty="0" smtClean="0">
                <a:solidFill>
                  <a:srgbClr val="FF0000"/>
                </a:solidFill>
              </a:rPr>
              <a:t>PM2.5, O</a:t>
            </a:r>
            <a:r>
              <a:rPr lang="en-US" b="1" dirty="0" smtClean="0">
                <a:solidFill>
                  <a:srgbClr val="FF0000"/>
                </a:solidFill>
              </a:rPr>
              <a:t>3, and visibility</a:t>
            </a:r>
            <a:endParaRPr lang="en-US" b="1" dirty="0">
              <a:solidFill>
                <a:srgbClr val="FF0000"/>
              </a:solidFill>
            </a:endParaRPr>
          </a:p>
          <a:p>
            <a:pPr algn="l"/>
            <a:endParaRPr lang="en-US" sz="2000" u="sng" dirty="0">
              <a:solidFill>
                <a:srgbClr val="0000FF"/>
              </a:solidFill>
              <a:latin typeface="Arial" pitchFamily="34" charset="0"/>
            </a:endParaRPr>
          </a:p>
        </p:txBody>
      </p:sp>
      <p:cxnSp>
        <p:nvCxnSpPr>
          <p:cNvPr id="22" name="Straight Arrow Connector 21"/>
          <p:cNvCxnSpPr/>
          <p:nvPr/>
        </p:nvCxnSpPr>
        <p:spPr>
          <a:xfrm>
            <a:off x="1676400" y="3015868"/>
            <a:ext cx="1752600" cy="762000"/>
          </a:xfrm>
          <a:prstGeom prst="straightConnector1">
            <a:avLst/>
          </a:prstGeom>
          <a:ln w="57150">
            <a:solidFill>
              <a:srgbClr val="FF0000"/>
            </a:solidFill>
            <a:tailEnd type="arrow"/>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2489" y="3946029"/>
            <a:ext cx="3292889" cy="1631216"/>
          </a:xfrm>
          <a:prstGeom prst="rect">
            <a:avLst/>
          </a:prstGeom>
          <a:noFill/>
        </p:spPr>
        <p:txBody>
          <a:bodyPr wrap="none" rtlCol="0">
            <a:spAutoFit/>
          </a:bodyPr>
          <a:lstStyle/>
          <a:p>
            <a:r>
              <a:rPr lang="en-US" sz="2800" b="1" dirty="0" smtClean="0">
                <a:solidFill>
                  <a:srgbClr val="FF0000"/>
                </a:solidFill>
                <a:latin typeface="Arial" pitchFamily="34" charset="0"/>
              </a:rPr>
              <a:t>SMAT-CE</a:t>
            </a:r>
          </a:p>
          <a:p>
            <a:r>
              <a:rPr lang="en-US" sz="2400" b="1" dirty="0" smtClean="0">
                <a:solidFill>
                  <a:srgbClr val="FF0000"/>
                </a:solidFill>
                <a:latin typeface="Arial" pitchFamily="34" charset="0"/>
              </a:rPr>
              <a:t>(Community Edition) </a:t>
            </a:r>
            <a:endParaRPr lang="en-US" sz="2400" b="1" dirty="0">
              <a:solidFill>
                <a:srgbClr val="FF0000"/>
              </a:solidFill>
              <a:latin typeface="Arial" pitchFamily="34" charset="0"/>
            </a:endParaRPr>
          </a:p>
          <a:p>
            <a:r>
              <a:rPr lang="en-US" sz="2400" b="1" dirty="0">
                <a:solidFill>
                  <a:srgbClr val="080808"/>
                </a:solidFill>
                <a:latin typeface="Arial" pitchFamily="34" charset="0"/>
              </a:rPr>
              <a:t>(</a:t>
            </a:r>
            <a:r>
              <a:rPr lang="en-US" sz="2400" b="1" dirty="0" smtClean="0">
                <a:solidFill>
                  <a:srgbClr val="080808"/>
                </a:solidFill>
                <a:latin typeface="Arial" pitchFamily="34" charset="0"/>
              </a:rPr>
              <a:t>2013-2015)</a:t>
            </a:r>
            <a:endParaRPr lang="en-US" sz="2800" b="1" dirty="0">
              <a:solidFill>
                <a:srgbClr val="080808"/>
              </a:solidFill>
              <a:latin typeface="Arial" pitchFamily="34" charset="0"/>
            </a:endParaRPr>
          </a:p>
          <a:p>
            <a:r>
              <a:rPr lang="en-US" sz="2400" b="1" dirty="0">
                <a:solidFill>
                  <a:srgbClr val="FF0000"/>
                </a:solidFill>
                <a:latin typeface="Arial" pitchFamily="34" charset="0"/>
              </a:rPr>
              <a:t> </a:t>
            </a:r>
          </a:p>
        </p:txBody>
      </p:sp>
      <p:sp>
        <p:nvSpPr>
          <p:cNvPr id="7" name="Slide Number Placeholder 6"/>
          <p:cNvSpPr>
            <a:spLocks noGrp="1"/>
          </p:cNvSpPr>
          <p:nvPr>
            <p:ph type="sldNum" sz="quarter" idx="12"/>
          </p:nvPr>
        </p:nvSpPr>
        <p:spPr/>
        <p:txBody>
          <a:bodyPr/>
          <a:lstStyle/>
          <a:p>
            <a:pPr>
              <a:defRPr/>
            </a:pPr>
            <a:r>
              <a:rPr lang="en-US" altLang="zh-CN" dirty="0" err="1" smtClean="0">
                <a:solidFill>
                  <a:srgbClr val="FFFFFF"/>
                </a:solidFill>
              </a:rPr>
              <a:t>Sia</a:t>
            </a:r>
            <a:endParaRPr lang="en-US" altLang="zh-CN" dirty="0">
              <a:solidFill>
                <a:srgbClr val="FFFFFF"/>
              </a:solidFill>
            </a:endParaRPr>
          </a:p>
        </p:txBody>
      </p:sp>
      <p:pic>
        <p:nvPicPr>
          <p:cNvPr id="6" name="Picture 5"/>
          <p:cNvPicPr>
            <a:picLocks noChangeAspect="1"/>
          </p:cNvPicPr>
          <p:nvPr/>
        </p:nvPicPr>
        <p:blipFill>
          <a:blip r:embed="rId6" cstate="print"/>
          <a:stretch>
            <a:fillRect/>
          </a:stretch>
        </p:blipFill>
        <p:spPr>
          <a:xfrm>
            <a:off x="3636447" y="2601225"/>
            <a:ext cx="3439999" cy="2689607"/>
          </a:xfrm>
          <a:prstGeom prst="rect">
            <a:avLst/>
          </a:prstGeom>
        </p:spPr>
      </p:pic>
    </p:spTree>
    <p:extLst>
      <p:ext uri="{BB962C8B-B14F-4D97-AF65-F5344CB8AC3E}">
        <p14:creationId xmlns:p14="http://schemas.microsoft.com/office/powerpoint/2010/main" val="7881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1000"/>
                                        <p:tgtEl>
                                          <p:spTgt spid="23"/>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par>
                          <p:cTn id="16" fill="hold">
                            <p:stCondLst>
                              <p:cond delay="2000"/>
                            </p:stCondLst>
                            <p:childTnLst>
                              <p:par>
                                <p:cTn id="17" presetID="3"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1000"/>
                                        <p:tgtEl>
                                          <p:spTgt spid="22"/>
                                        </p:tgtEl>
                                      </p:cBhvr>
                                    </p:animEffec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3000"/>
                            </p:stCondLst>
                            <p:childTnLst>
                              <p:par>
                                <p:cTn id="27" presetID="3"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95" y="1474177"/>
            <a:ext cx="2960812" cy="3491523"/>
          </a:xfrm>
          <a:prstGeom prst="rect">
            <a:avLst/>
          </a:prstGeom>
        </p:spPr>
      </p:pic>
      <p:sp>
        <p:nvSpPr>
          <p:cNvPr id="30" name="Rectangle 29"/>
          <p:cNvSpPr/>
          <p:nvPr/>
        </p:nvSpPr>
        <p:spPr>
          <a:xfrm>
            <a:off x="-38930" y="596205"/>
            <a:ext cx="2757049" cy="1384995"/>
          </a:xfrm>
          <a:prstGeom prst="rect">
            <a:avLst/>
          </a:prstGeom>
        </p:spPr>
        <p:txBody>
          <a:bodyPr wrap="square">
            <a:spAutoFit/>
          </a:bodyPr>
          <a:lstStyle/>
          <a:p>
            <a:pPr>
              <a:tabLst>
                <a:tab pos="2457450" algn="l"/>
              </a:tabLst>
            </a:pPr>
            <a:r>
              <a:rPr lang="en-US" sz="2800" b="1" dirty="0" smtClean="0">
                <a:solidFill>
                  <a:srgbClr val="0000FF"/>
                </a:solidFill>
                <a:latin typeface="Arial"/>
              </a:rPr>
              <a:t>Annual PM2.5</a:t>
            </a:r>
          </a:p>
          <a:p>
            <a:pPr>
              <a:tabLst>
                <a:tab pos="2457450" algn="l"/>
              </a:tabLst>
            </a:pPr>
            <a:r>
              <a:rPr lang="en-US" sz="2800" b="1" dirty="0" smtClean="0">
                <a:solidFill>
                  <a:srgbClr val="0000FF"/>
                </a:solidFill>
                <a:latin typeface="Arial"/>
              </a:rPr>
              <a:t>(12 </a:t>
            </a:r>
            <a:r>
              <a:rPr lang="en-US" sz="2800" b="1" dirty="0">
                <a:solidFill>
                  <a:srgbClr val="0000FF"/>
                </a:solidFill>
                <a:latin typeface="Arial"/>
              </a:rPr>
              <a:t>ug/m</a:t>
            </a:r>
            <a:r>
              <a:rPr lang="en-US" sz="2800" b="1" baseline="20000" dirty="0">
                <a:solidFill>
                  <a:srgbClr val="0000FF"/>
                </a:solidFill>
                <a:latin typeface="Arial"/>
              </a:rPr>
              <a:t>3</a:t>
            </a:r>
            <a:r>
              <a:rPr lang="en-US" sz="2800" b="1" dirty="0">
                <a:solidFill>
                  <a:srgbClr val="0000FF"/>
                </a:solidFill>
                <a:latin typeface="Arial"/>
              </a:rPr>
              <a:t>)</a:t>
            </a:r>
          </a:p>
          <a:p>
            <a:endParaRPr lang="en-US" sz="2800" b="1" dirty="0">
              <a:solidFill>
                <a:srgbClr val="0000FF"/>
              </a:solidFill>
              <a:latin typeface="Arial"/>
            </a:endParaRPr>
          </a:p>
        </p:txBody>
      </p:sp>
      <p:sp>
        <p:nvSpPr>
          <p:cNvPr id="36" name="Rectangle 35"/>
          <p:cNvSpPr/>
          <p:nvPr/>
        </p:nvSpPr>
        <p:spPr>
          <a:xfrm>
            <a:off x="-34160" y="0"/>
            <a:ext cx="9220200" cy="584775"/>
          </a:xfrm>
          <a:prstGeom prst="rect">
            <a:avLst/>
          </a:prstGeom>
          <a:solidFill>
            <a:srgbClr val="FFFF00"/>
          </a:solidFill>
        </p:spPr>
        <p:txBody>
          <a:bodyPr wrap="square">
            <a:spAutoFit/>
          </a:bodyPr>
          <a:lstStyle/>
          <a:p>
            <a:r>
              <a:rPr lang="en-US" sz="32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SMAT-CE: </a:t>
            </a:r>
            <a:r>
              <a:rPr lang="en-US" sz="28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Attainment Test </a:t>
            </a:r>
            <a:r>
              <a:rPr lang="en-US" sz="2400" b="1" i="1" dirty="0" smtClean="0">
                <a:effectLst>
                  <a:outerShdw blurRad="38100" dist="38100" dir="2700000" algn="tl">
                    <a:srgbClr val="000000">
                      <a:alpha val="43137"/>
                    </a:srgbClr>
                  </a:outerShdw>
                </a:effectLst>
                <a:latin typeface="Arial Black" pitchFamily="34" charset="0"/>
                <a:ea typeface="宋体" pitchFamily="2" charset="-122"/>
              </a:rPr>
              <a:t>(U.S.A)</a:t>
            </a:r>
            <a:endParaRPr lang="en-US" sz="2000" i="1" dirty="0">
              <a:effectLst>
                <a:outerShdw blurRad="38100" dist="38100" dir="2700000" algn="tl">
                  <a:srgbClr val="000000">
                    <a:alpha val="43137"/>
                  </a:srgbClr>
                </a:outerShdw>
              </a:effectLst>
              <a:latin typeface="Arial Black" pitchFamily="34" charset="0"/>
            </a:endParaRPr>
          </a:p>
        </p:txBody>
      </p:sp>
      <p:sp>
        <p:nvSpPr>
          <p:cNvPr id="4" name="Rectangle 3"/>
          <p:cNvSpPr/>
          <p:nvPr/>
        </p:nvSpPr>
        <p:spPr>
          <a:xfrm>
            <a:off x="6781800" y="59436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22" name="Rectangle 21"/>
          <p:cNvSpPr/>
          <p:nvPr/>
        </p:nvSpPr>
        <p:spPr>
          <a:xfrm>
            <a:off x="6781800" y="6747970"/>
            <a:ext cx="533400" cy="15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277"/>
          <a:stretch/>
        </p:blipFill>
        <p:spPr>
          <a:xfrm>
            <a:off x="26471" y="3852565"/>
            <a:ext cx="2960812" cy="2958123"/>
          </a:xfrm>
          <a:prstGeom prst="rect">
            <a:avLst/>
          </a:prstGeom>
        </p:spPr>
      </p:pic>
      <p:sp>
        <p:nvSpPr>
          <p:cNvPr id="31" name="Rectangle 30"/>
          <p:cNvSpPr/>
          <p:nvPr/>
        </p:nvSpPr>
        <p:spPr>
          <a:xfrm>
            <a:off x="1506877" y="5368089"/>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5188" y="1447800"/>
            <a:ext cx="2960812" cy="349152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4885"/>
          <a:stretch/>
        </p:blipFill>
        <p:spPr>
          <a:xfrm>
            <a:off x="3135188" y="3886200"/>
            <a:ext cx="2960812" cy="2971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3188" y="1447800"/>
            <a:ext cx="2960812" cy="3491523"/>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14886" b="-1"/>
          <a:stretch/>
        </p:blipFill>
        <p:spPr>
          <a:xfrm>
            <a:off x="6179820" y="3886200"/>
            <a:ext cx="2960812" cy="2971800"/>
          </a:xfrm>
          <a:prstGeom prst="rect">
            <a:avLst/>
          </a:prstGeom>
        </p:spPr>
      </p:pic>
      <p:sp>
        <p:nvSpPr>
          <p:cNvPr id="32" name="Rectangle 31"/>
          <p:cNvSpPr/>
          <p:nvPr/>
        </p:nvSpPr>
        <p:spPr>
          <a:xfrm>
            <a:off x="3200400" y="533400"/>
            <a:ext cx="2182008" cy="954107"/>
          </a:xfrm>
          <a:prstGeom prst="rect">
            <a:avLst/>
          </a:prstGeom>
        </p:spPr>
        <p:txBody>
          <a:bodyPr wrap="none">
            <a:spAutoFit/>
          </a:bodyPr>
          <a:lstStyle/>
          <a:p>
            <a:r>
              <a:rPr lang="en-US" sz="2800" b="1" dirty="0" smtClean="0">
                <a:solidFill>
                  <a:srgbClr val="7030A0"/>
                </a:solidFill>
                <a:latin typeface="Arial"/>
              </a:rPr>
              <a:t>Daily PM2.5</a:t>
            </a:r>
          </a:p>
          <a:p>
            <a:r>
              <a:rPr lang="en-US" sz="2800" b="1" dirty="0" smtClean="0">
                <a:solidFill>
                  <a:srgbClr val="7030A0"/>
                </a:solidFill>
                <a:latin typeface="Arial"/>
              </a:rPr>
              <a:t>(35 ug/m</a:t>
            </a:r>
            <a:r>
              <a:rPr lang="en-US" sz="2800" b="1" baseline="20000" dirty="0" smtClean="0">
                <a:solidFill>
                  <a:srgbClr val="7030A0"/>
                </a:solidFill>
                <a:latin typeface="Arial"/>
              </a:rPr>
              <a:t>3</a:t>
            </a:r>
            <a:r>
              <a:rPr lang="en-US" sz="2800" b="1" dirty="0" smtClean="0">
                <a:solidFill>
                  <a:srgbClr val="7030A0"/>
                </a:solidFill>
                <a:latin typeface="Arial"/>
              </a:rPr>
              <a:t>)</a:t>
            </a:r>
            <a:endParaRPr lang="en-US" sz="2800" b="1" dirty="0">
              <a:solidFill>
                <a:srgbClr val="7030A0"/>
              </a:solidFill>
              <a:latin typeface="Arial"/>
            </a:endParaRPr>
          </a:p>
        </p:txBody>
      </p:sp>
      <p:sp>
        <p:nvSpPr>
          <p:cNvPr id="34" name="Rectangle 33"/>
          <p:cNvSpPr/>
          <p:nvPr/>
        </p:nvSpPr>
        <p:spPr>
          <a:xfrm>
            <a:off x="6011860" y="533400"/>
            <a:ext cx="3208340" cy="954107"/>
          </a:xfrm>
          <a:prstGeom prst="rect">
            <a:avLst/>
          </a:prstGeom>
        </p:spPr>
        <p:txBody>
          <a:bodyPr wrap="square">
            <a:spAutoFit/>
          </a:bodyPr>
          <a:lstStyle/>
          <a:p>
            <a:r>
              <a:rPr lang="en-US" sz="2800" b="1" dirty="0" smtClean="0">
                <a:solidFill>
                  <a:srgbClr val="000000"/>
                </a:solidFill>
                <a:latin typeface="Arial"/>
              </a:rPr>
              <a:t>Ozone</a:t>
            </a:r>
          </a:p>
          <a:p>
            <a:r>
              <a:rPr lang="en-US" sz="2800" b="1" dirty="0" smtClean="0">
                <a:solidFill>
                  <a:srgbClr val="000000"/>
                </a:solidFill>
                <a:latin typeface="Arial"/>
              </a:rPr>
              <a:t>(75 ppb, MD8hr)</a:t>
            </a:r>
            <a:endParaRPr lang="en-US" sz="2800" dirty="0">
              <a:solidFill>
                <a:srgbClr val="000000"/>
              </a:solidFill>
              <a:latin typeface="Arial"/>
            </a:endParaRPr>
          </a:p>
        </p:txBody>
      </p:sp>
      <p:sp>
        <p:nvSpPr>
          <p:cNvPr id="35" name="Rectangle 34"/>
          <p:cNvSpPr/>
          <p:nvPr/>
        </p:nvSpPr>
        <p:spPr>
          <a:xfrm>
            <a:off x="1569845" y="3581400"/>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37" name="Left Arrow 36"/>
          <p:cNvSpPr/>
          <p:nvPr/>
        </p:nvSpPr>
        <p:spPr>
          <a:xfrm rot="16200000" flipV="1">
            <a:off x="727511" y="3627877"/>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0" name="Rectangle 39"/>
          <p:cNvSpPr/>
          <p:nvPr/>
        </p:nvSpPr>
        <p:spPr>
          <a:xfrm>
            <a:off x="4552592" y="5418475"/>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sp>
        <p:nvSpPr>
          <p:cNvPr id="41" name="Rectangle 40"/>
          <p:cNvSpPr/>
          <p:nvPr/>
        </p:nvSpPr>
        <p:spPr>
          <a:xfrm>
            <a:off x="4615560" y="3653135"/>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42" name="Left Arrow 41"/>
          <p:cNvSpPr/>
          <p:nvPr/>
        </p:nvSpPr>
        <p:spPr>
          <a:xfrm rot="16200000" flipV="1">
            <a:off x="3762271" y="3627876"/>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3" name="Rectangle 42"/>
          <p:cNvSpPr/>
          <p:nvPr/>
        </p:nvSpPr>
        <p:spPr>
          <a:xfrm>
            <a:off x="7671012" y="5487055"/>
            <a:ext cx="870751" cy="461665"/>
          </a:xfrm>
          <a:prstGeom prst="rect">
            <a:avLst/>
          </a:prstGeom>
        </p:spPr>
        <p:txBody>
          <a:bodyPr wrap="none">
            <a:spAutoFit/>
          </a:bodyPr>
          <a:lstStyle/>
          <a:p>
            <a:r>
              <a:rPr lang="en-US" sz="2400" b="1" dirty="0" smtClean="0">
                <a:solidFill>
                  <a:srgbClr val="FF0000"/>
                </a:solidFill>
              </a:rPr>
              <a:t>2018</a:t>
            </a:r>
            <a:endParaRPr lang="en-US" sz="2400" b="1" dirty="0">
              <a:solidFill>
                <a:srgbClr val="FF0000"/>
              </a:solidFill>
            </a:endParaRPr>
          </a:p>
        </p:txBody>
      </p:sp>
      <p:sp>
        <p:nvSpPr>
          <p:cNvPr id="44" name="Rectangle 43"/>
          <p:cNvSpPr/>
          <p:nvPr/>
        </p:nvSpPr>
        <p:spPr>
          <a:xfrm>
            <a:off x="7696200" y="3576935"/>
            <a:ext cx="853760" cy="461665"/>
          </a:xfrm>
          <a:prstGeom prst="rect">
            <a:avLst/>
          </a:prstGeom>
        </p:spPr>
        <p:txBody>
          <a:bodyPr wrap="none">
            <a:spAutoFit/>
          </a:bodyPr>
          <a:lstStyle/>
          <a:p>
            <a:r>
              <a:rPr lang="en-US" sz="2400" b="1" dirty="0" smtClean="0">
                <a:solidFill>
                  <a:srgbClr val="FF0000"/>
                </a:solidFill>
              </a:rPr>
              <a:t>2011</a:t>
            </a:r>
            <a:endParaRPr lang="en-US" sz="2400" b="1" dirty="0">
              <a:solidFill>
                <a:srgbClr val="FF0000"/>
              </a:solidFill>
            </a:endParaRPr>
          </a:p>
        </p:txBody>
      </p:sp>
      <p:sp>
        <p:nvSpPr>
          <p:cNvPr id="45" name="Left Arrow 44"/>
          <p:cNvSpPr/>
          <p:nvPr/>
        </p:nvSpPr>
        <p:spPr>
          <a:xfrm rot="16200000" flipV="1">
            <a:off x="6695971" y="3609872"/>
            <a:ext cx="438357" cy="2666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46" name="TextBox 45"/>
          <p:cNvSpPr txBox="1"/>
          <p:nvPr/>
        </p:nvSpPr>
        <p:spPr>
          <a:xfrm>
            <a:off x="386167" y="1572975"/>
            <a:ext cx="2608406" cy="307777"/>
          </a:xfrm>
          <a:prstGeom prst="rect">
            <a:avLst/>
          </a:prstGeom>
          <a:noFill/>
        </p:spPr>
        <p:txBody>
          <a:bodyPr wrap="none" rtlCol="0">
            <a:spAutoFit/>
          </a:bodyPr>
          <a:lstStyle/>
          <a:p>
            <a:r>
              <a:rPr lang="en-US" sz="1400" b="1" dirty="0" smtClean="0">
                <a:solidFill>
                  <a:srgbClr val="FF0000"/>
                </a:solidFill>
              </a:rPr>
              <a:t>&gt; </a:t>
            </a:r>
            <a:r>
              <a:rPr lang="en-US" sz="1400" b="1" dirty="0">
                <a:solidFill>
                  <a:srgbClr val="FF0000"/>
                </a:solidFill>
              </a:rPr>
              <a:t>12</a:t>
            </a:r>
            <a:r>
              <a:rPr lang="en-US" sz="1400" b="1" dirty="0" smtClean="0">
                <a:solidFill>
                  <a:srgbClr val="FF0000"/>
                </a:solidFill>
              </a:rPr>
              <a:t> ug/m</a:t>
            </a:r>
            <a:r>
              <a:rPr lang="en-US" b="1" baseline="15000" dirty="0" smtClean="0">
                <a:solidFill>
                  <a:srgbClr val="FF0000"/>
                </a:solidFill>
              </a:rPr>
              <a:t>3</a:t>
            </a:r>
            <a:r>
              <a:rPr lang="en-US" sz="1400" b="1" dirty="0" smtClean="0">
                <a:solidFill>
                  <a:srgbClr val="FF0000"/>
                </a:solidFill>
              </a:rPr>
              <a:t> (non-attainment) </a:t>
            </a:r>
            <a:endParaRPr lang="en-US" sz="1400" b="1" dirty="0">
              <a:solidFill>
                <a:srgbClr val="FF0000"/>
              </a:solidFill>
            </a:endParaRPr>
          </a:p>
        </p:txBody>
      </p:sp>
      <p:sp>
        <p:nvSpPr>
          <p:cNvPr id="47" name="Oval 46"/>
          <p:cNvSpPr/>
          <p:nvPr/>
        </p:nvSpPr>
        <p:spPr>
          <a:xfrm>
            <a:off x="230922" y="1658909"/>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48" name="TextBox 47"/>
          <p:cNvSpPr txBox="1"/>
          <p:nvPr/>
        </p:nvSpPr>
        <p:spPr>
          <a:xfrm>
            <a:off x="3411394" y="1597223"/>
            <a:ext cx="2608407" cy="307777"/>
          </a:xfrm>
          <a:prstGeom prst="rect">
            <a:avLst/>
          </a:prstGeom>
          <a:noFill/>
        </p:spPr>
        <p:txBody>
          <a:bodyPr wrap="none" rtlCol="0">
            <a:spAutoFit/>
          </a:bodyPr>
          <a:lstStyle/>
          <a:p>
            <a:r>
              <a:rPr lang="en-US" sz="1400" b="1" dirty="0" smtClean="0">
                <a:solidFill>
                  <a:srgbClr val="FF0000"/>
                </a:solidFill>
              </a:rPr>
              <a:t>&gt; 35 ug/m</a:t>
            </a:r>
            <a:r>
              <a:rPr lang="en-US" b="1" baseline="15000" dirty="0" smtClean="0">
                <a:solidFill>
                  <a:srgbClr val="FF0000"/>
                </a:solidFill>
              </a:rPr>
              <a:t>3</a:t>
            </a:r>
            <a:r>
              <a:rPr lang="en-US" sz="1400" b="1" dirty="0" smtClean="0">
                <a:solidFill>
                  <a:srgbClr val="FF0000"/>
                </a:solidFill>
              </a:rPr>
              <a:t> (non-attainment) </a:t>
            </a:r>
            <a:endParaRPr lang="en-US" sz="1400" b="1" dirty="0">
              <a:solidFill>
                <a:srgbClr val="FF0000"/>
              </a:solidFill>
            </a:endParaRPr>
          </a:p>
        </p:txBody>
      </p:sp>
      <p:sp>
        <p:nvSpPr>
          <p:cNvPr id="49" name="Oval 48"/>
          <p:cNvSpPr/>
          <p:nvPr/>
        </p:nvSpPr>
        <p:spPr>
          <a:xfrm>
            <a:off x="3256149" y="1683157"/>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0" name="TextBox 49"/>
          <p:cNvSpPr txBox="1"/>
          <p:nvPr/>
        </p:nvSpPr>
        <p:spPr>
          <a:xfrm>
            <a:off x="6589044" y="1561506"/>
            <a:ext cx="2422459" cy="307777"/>
          </a:xfrm>
          <a:prstGeom prst="rect">
            <a:avLst/>
          </a:prstGeom>
          <a:noFill/>
        </p:spPr>
        <p:txBody>
          <a:bodyPr wrap="none" rtlCol="0">
            <a:spAutoFit/>
          </a:bodyPr>
          <a:lstStyle/>
          <a:p>
            <a:r>
              <a:rPr lang="en-US" sz="1400" b="1" dirty="0" smtClean="0">
                <a:solidFill>
                  <a:srgbClr val="FF0000"/>
                </a:solidFill>
              </a:rPr>
              <a:t>&gt; 75 ppb (non-attainment) </a:t>
            </a:r>
            <a:endParaRPr lang="en-US" sz="1400" b="1" dirty="0">
              <a:solidFill>
                <a:srgbClr val="FF0000"/>
              </a:solidFill>
            </a:endParaRPr>
          </a:p>
        </p:txBody>
      </p:sp>
      <p:sp>
        <p:nvSpPr>
          <p:cNvPr id="51" name="Oval 50"/>
          <p:cNvSpPr/>
          <p:nvPr/>
        </p:nvSpPr>
        <p:spPr>
          <a:xfrm>
            <a:off x="6340825" y="1647440"/>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F80CB361-3B1B-4CC6-A63D-F594DBBCCA68}" type="slidenum">
              <a:rPr lang="en-US" smtClean="0"/>
              <a:pPr>
                <a:defRPr/>
              </a:pPr>
              <a:t>56</a:t>
            </a:fld>
            <a:endParaRPr lang="en-US"/>
          </a:p>
        </p:txBody>
      </p:sp>
    </p:spTree>
    <p:extLst>
      <p:ext uri="{BB962C8B-B14F-4D97-AF65-F5344CB8AC3E}">
        <p14:creationId xmlns:p14="http://schemas.microsoft.com/office/powerpoint/2010/main" val="2721713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par>
                          <p:cTn id="77" fill="hold">
                            <p:stCondLst>
                              <p:cond delay="5000"/>
                            </p:stCondLst>
                            <p:childTnLst>
                              <p:par>
                                <p:cTn id="78" presetID="10" presetClass="entr" presetSubtype="0"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par>
                          <p:cTn id="81" fill="hold">
                            <p:stCondLst>
                              <p:cond delay="5500"/>
                            </p:stCondLst>
                            <p:childTnLst>
                              <p:par>
                                <p:cTn id="82" presetID="10" presetClass="entr" presetSubtype="0"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40" grpId="0"/>
      <p:bldP spid="41" grpId="0"/>
      <p:bldP spid="43" grpId="0"/>
      <p:bldP spid="44" grpId="0"/>
      <p:bldP spid="46" grpId="0"/>
      <p:bldP spid="47" grpId="0" animBg="1"/>
      <p:bldP spid="48" grpId="0"/>
      <p:bldP spid="49" grpId="0" animBg="1"/>
      <p:bldP spid="50" grpId="0"/>
      <p:bldP spid="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stretch>
            <a:fillRect/>
          </a:stretch>
        </p:blipFill>
        <p:spPr>
          <a:xfrm>
            <a:off x="39727" y="2656732"/>
            <a:ext cx="4151273" cy="2917874"/>
          </a:xfrm>
          <a:prstGeom prst="rect">
            <a:avLst/>
          </a:prstGeom>
          <a:ln>
            <a:solidFill>
              <a:srgbClr val="0000FF"/>
            </a:solidFill>
          </a:ln>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8448" y="1487254"/>
            <a:ext cx="3269935" cy="237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a:xfrm>
            <a:off x="8597531" y="5876526"/>
            <a:ext cx="370384" cy="365125"/>
          </a:xfrm>
        </p:spPr>
        <p:txBody>
          <a:bodyPr/>
          <a:lstStyle/>
          <a:p>
            <a:fld id="{03A847EA-A0F8-42E4-AF47-D5B896815B88}" type="slidenum">
              <a:rPr lang="zh-CN" altLang="en-US" smtClean="0"/>
              <a:pPr/>
              <a:t>57</a:t>
            </a:fld>
            <a:endParaRPr lang="zh-CN" altLang="en-US" dirty="0"/>
          </a:p>
        </p:txBody>
      </p:sp>
      <p:sp>
        <p:nvSpPr>
          <p:cNvPr id="3" name="标题 2"/>
          <p:cNvSpPr>
            <a:spLocks noGrp="1"/>
          </p:cNvSpPr>
          <p:nvPr>
            <p:ph type="title"/>
          </p:nvPr>
        </p:nvSpPr>
        <p:spPr>
          <a:xfrm>
            <a:off x="507326" y="-76200"/>
            <a:ext cx="8229600" cy="1143000"/>
          </a:xfrm>
        </p:spPr>
        <p:txBody>
          <a:bodyPr>
            <a:normAutofit/>
          </a:bodyPr>
          <a:lstStyle/>
          <a:p>
            <a:r>
              <a:rPr lang="en-US" altLang="zh-CN" sz="4400" dirty="0" smtClean="0">
                <a:solidFill>
                  <a:srgbClr val="FF0000"/>
                </a:solidFill>
                <a:effectLst/>
              </a:rPr>
              <a:t>SMAT-CE</a:t>
            </a:r>
            <a:r>
              <a:rPr lang="en-US" altLang="zh-CN" sz="4400" dirty="0">
                <a:solidFill>
                  <a:srgbClr val="FF0000"/>
                </a:solidFill>
                <a:effectLst/>
              </a:rPr>
              <a:t>: </a:t>
            </a:r>
            <a:r>
              <a:rPr lang="en-US" altLang="zh-CN" dirty="0" smtClean="0">
                <a:solidFill>
                  <a:srgbClr val="0000FF"/>
                </a:solidFill>
                <a:effectLst/>
              </a:rPr>
              <a:t>Status/Progress</a:t>
            </a:r>
            <a:endParaRPr lang="zh-CN" altLang="en-US" dirty="0">
              <a:solidFill>
                <a:srgbClr val="0000FF"/>
              </a:solidFill>
              <a:effectLst/>
            </a:endParaRPr>
          </a:p>
        </p:txBody>
      </p:sp>
      <p:sp>
        <p:nvSpPr>
          <p:cNvPr id="4" name="Rectangle 3"/>
          <p:cNvSpPr/>
          <p:nvPr/>
        </p:nvSpPr>
        <p:spPr>
          <a:xfrm>
            <a:off x="323527" y="762000"/>
            <a:ext cx="8644387" cy="535531"/>
          </a:xfrm>
          <a:prstGeom prst="rect">
            <a:avLst/>
          </a:prstGeom>
        </p:spPr>
        <p:txBody>
          <a:bodyPr wrap="square">
            <a:spAutoFit/>
          </a:bodyPr>
          <a:lstStyle/>
          <a:p>
            <a:pPr marL="342900" lvl="2" indent="-342900" algn="l" fontAlgn="auto">
              <a:lnSpc>
                <a:spcPct val="120000"/>
              </a:lnSpc>
              <a:spcBef>
                <a:spcPts val="600"/>
              </a:spcBef>
              <a:spcAft>
                <a:spcPts val="600"/>
              </a:spcAft>
              <a:buFontTx/>
              <a:buBlip>
                <a:blip r:embed="rId4"/>
              </a:buBlip>
            </a:pPr>
            <a:r>
              <a:rPr lang="en-US" altLang="zh-CN" sz="2400" b="1" dirty="0">
                <a:solidFill>
                  <a:prstClr val="black"/>
                </a:solidFill>
                <a:latin typeface="Arial"/>
                <a:cs typeface="Arial"/>
              </a:rPr>
              <a:t>Software for Model Attainment </a:t>
            </a:r>
            <a:r>
              <a:rPr lang="en-US" altLang="zh-CN" sz="2400" b="1" dirty="0" smtClean="0">
                <a:solidFill>
                  <a:prstClr val="black"/>
                </a:solidFill>
                <a:latin typeface="Arial"/>
                <a:cs typeface="Arial"/>
              </a:rPr>
              <a:t>Test- Community Edition</a:t>
            </a:r>
            <a:endParaRPr lang="en-US" altLang="zh-CN" sz="2400" b="1" dirty="0">
              <a:solidFill>
                <a:prstClr val="black"/>
              </a:solidFill>
              <a:latin typeface="Arial"/>
              <a:cs typeface="Arial"/>
            </a:endParaRPr>
          </a:p>
        </p:txBody>
      </p:sp>
      <p:sp>
        <p:nvSpPr>
          <p:cNvPr id="15" name="圆角矩形 14"/>
          <p:cNvSpPr/>
          <p:nvPr/>
        </p:nvSpPr>
        <p:spPr>
          <a:xfrm>
            <a:off x="69743" y="3773424"/>
            <a:ext cx="1799369" cy="1764606"/>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cxnSp>
        <p:nvCxnSpPr>
          <p:cNvPr id="16" name="直接箭头连接符 15"/>
          <p:cNvCxnSpPr/>
          <p:nvPr/>
        </p:nvCxnSpPr>
        <p:spPr>
          <a:xfrm flipV="1">
            <a:off x="1762941" y="2134068"/>
            <a:ext cx="2436923" cy="1749915"/>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4826363" y="1575959"/>
            <a:ext cx="3130014" cy="2285089"/>
          </a:xfrm>
          <a:prstGeom prst="round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ln>
                <a:solidFill>
                  <a:srgbClr val="00B050"/>
                </a:solidFill>
              </a:ln>
              <a:solidFill>
                <a:prstClr val="white"/>
              </a:solidFill>
            </a:endParaRPr>
          </a:p>
        </p:txBody>
      </p:sp>
      <p:sp>
        <p:nvSpPr>
          <p:cNvPr id="21" name="矩形 20"/>
          <p:cNvSpPr/>
          <p:nvPr/>
        </p:nvSpPr>
        <p:spPr>
          <a:xfrm>
            <a:off x="1524000" y="5574606"/>
            <a:ext cx="3098126"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1" dirty="0" smtClean="0">
                <a:solidFill>
                  <a:srgbClr val="FF0000"/>
                </a:solidFill>
              </a:rPr>
              <a:t>User-Friendly GUI framework</a:t>
            </a:r>
            <a:endParaRPr lang="zh-CN" altLang="en-US" b="1" dirty="0">
              <a:solidFill>
                <a:srgbClr val="FF0000"/>
              </a:solidFill>
            </a:endParaRPr>
          </a:p>
        </p:txBody>
      </p:sp>
      <p:sp>
        <p:nvSpPr>
          <p:cNvPr id="29" name="矩形 28"/>
          <p:cNvSpPr/>
          <p:nvPr/>
        </p:nvSpPr>
        <p:spPr>
          <a:xfrm>
            <a:off x="4644008" y="6360967"/>
            <a:ext cx="3888432" cy="308393"/>
          </a:xfrm>
          <a:prstGeom prst="rect">
            <a:avLst/>
          </a:prstGeom>
          <a:gradFill>
            <a:gsLst>
              <a:gs pos="0">
                <a:schemeClr val="accent1">
                  <a:tint val="66000"/>
                  <a:satMod val="160000"/>
                </a:schemeClr>
              </a:gs>
              <a:gs pos="57000">
                <a:schemeClr val="accent1">
                  <a:tint val="44500"/>
                  <a:satMod val="160000"/>
                </a:schemeClr>
              </a:gs>
              <a:gs pos="100000">
                <a:schemeClr val="accent1">
                  <a:tint val="23500"/>
                  <a:satMod val="160000"/>
                </a:schemeClr>
              </a:gs>
            </a:gsLst>
            <a:lin ang="5400000" scaled="0"/>
          </a:gradFill>
          <a:ln>
            <a:solidFill>
              <a:srgbClr val="FFFFC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lang="en-US" altLang="zh-CN" b="1" dirty="0">
                <a:solidFill>
                  <a:srgbClr val="F79646">
                    <a:lumMod val="75000"/>
                  </a:srgbClr>
                </a:solidFill>
                <a:latin typeface="Arial"/>
                <a:cs typeface="Arial"/>
              </a:rPr>
              <a:t>Streamlining operations &amp; </a:t>
            </a:r>
            <a:r>
              <a:rPr lang="en-US" altLang="zh-CN" b="1" dirty="0" smtClean="0">
                <a:solidFill>
                  <a:srgbClr val="F79646">
                    <a:lumMod val="75000"/>
                  </a:srgbClr>
                </a:solidFill>
                <a:latin typeface="Arial"/>
                <a:cs typeface="Arial"/>
              </a:rPr>
              <a:t>reports</a:t>
            </a:r>
            <a:endParaRPr lang="zh-CN" altLang="en-US" b="1" dirty="0">
              <a:solidFill>
                <a:srgbClr val="F79646">
                  <a:lumMod val="75000"/>
                </a:srgbClr>
              </a:solidFill>
              <a:latin typeface="Arial"/>
              <a:cs typeface="Arial"/>
            </a:endParaRPr>
          </a:p>
        </p:txBody>
      </p:sp>
      <p:sp>
        <p:nvSpPr>
          <p:cNvPr id="19" name="圆角右箭头 18"/>
          <p:cNvSpPr/>
          <p:nvPr/>
        </p:nvSpPr>
        <p:spPr>
          <a:xfrm rot="5400000">
            <a:off x="6598105" y="4519002"/>
            <a:ext cx="3220599" cy="360041"/>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endParaRPr lang="zh-CN" altLang="en-US">
              <a:solidFill>
                <a:prstClr val="black"/>
              </a:solidFill>
            </a:endParaRPr>
          </a:p>
        </p:txBody>
      </p:sp>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5947" y="3889920"/>
            <a:ext cx="3279789" cy="24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 4"/>
          <p:cNvSpPr/>
          <p:nvPr/>
        </p:nvSpPr>
        <p:spPr>
          <a:xfrm>
            <a:off x="2057399" y="3807327"/>
            <a:ext cx="2079401" cy="8358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cxnSp>
        <p:nvCxnSpPr>
          <p:cNvPr id="7" name="直接箭头连接符 6"/>
          <p:cNvCxnSpPr/>
          <p:nvPr/>
        </p:nvCxnSpPr>
        <p:spPr>
          <a:xfrm>
            <a:off x="3259502" y="4661431"/>
            <a:ext cx="905359" cy="80158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826363" y="4221088"/>
            <a:ext cx="3138958" cy="2016224"/>
          </a:xfrm>
          <a:prstGeom prst="round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prstClr val="white"/>
              </a:solidFill>
            </a:endParaRPr>
          </a:p>
        </p:txBody>
      </p:sp>
      <p:sp>
        <p:nvSpPr>
          <p:cNvPr id="23" name="TextBox 22"/>
          <p:cNvSpPr txBox="1"/>
          <p:nvPr/>
        </p:nvSpPr>
        <p:spPr>
          <a:xfrm>
            <a:off x="4199864" y="1351776"/>
            <a:ext cx="4908640" cy="5201424"/>
          </a:xfrm>
          <a:prstGeom prst="rect">
            <a:avLst/>
          </a:prstGeom>
          <a:solidFill>
            <a:srgbClr val="FFFFCC"/>
          </a:solidFill>
          <a:ln w="12700">
            <a:solidFill>
              <a:srgbClr val="0000FF"/>
            </a:solidFill>
          </a:ln>
        </p:spPr>
        <p:txBody>
          <a:bodyPr wrap="square" rtlCol="0">
            <a:spAutoFit/>
          </a:bodyPr>
          <a:lstStyle/>
          <a:p>
            <a:pPr marL="342900" lvl="2" indent="-342900" algn="l" fontAlgn="auto">
              <a:lnSpc>
                <a:spcPct val="120000"/>
              </a:lnSpc>
              <a:spcBef>
                <a:spcPct val="20000"/>
              </a:spcBef>
              <a:spcAft>
                <a:spcPts val="0"/>
              </a:spcAft>
              <a:buFontTx/>
              <a:buBlip>
                <a:blip r:embed="rId4"/>
              </a:buBlip>
            </a:pPr>
            <a:r>
              <a:rPr lang="en-US" altLang="zh-CN" sz="2000" b="1" dirty="0">
                <a:solidFill>
                  <a:srgbClr val="0000FF"/>
                </a:solidFill>
                <a:latin typeface="Arial"/>
                <a:cs typeface="Arial"/>
              </a:rPr>
              <a:t>Fully </a:t>
            </a:r>
            <a:r>
              <a:rPr lang="en-US" altLang="zh-CN" sz="2000" b="1" dirty="0" smtClean="0">
                <a:solidFill>
                  <a:srgbClr val="0000FF"/>
                </a:solidFill>
                <a:latin typeface="Arial"/>
                <a:cs typeface="Arial"/>
              </a:rPr>
              <a:t>functional for </a:t>
            </a:r>
            <a:r>
              <a:rPr lang="en-US" altLang="zh-CN" sz="2000" b="1" dirty="0">
                <a:solidFill>
                  <a:srgbClr val="0000FF"/>
                </a:solidFill>
                <a:latin typeface="Arial"/>
                <a:cs typeface="Arial"/>
              </a:rPr>
              <a:t>annual &amp; daily PM2.5, </a:t>
            </a:r>
            <a:r>
              <a:rPr lang="en-US" altLang="zh-CN" sz="2000" b="1" dirty="0" smtClean="0">
                <a:solidFill>
                  <a:srgbClr val="0000FF"/>
                </a:solidFill>
                <a:latin typeface="Arial"/>
                <a:cs typeface="Arial"/>
              </a:rPr>
              <a:t>O3, visibility </a:t>
            </a:r>
            <a:r>
              <a:rPr lang="en-US" altLang="zh-CN" sz="2000" b="1" dirty="0">
                <a:solidFill>
                  <a:srgbClr val="0000FF"/>
                </a:solidFill>
                <a:latin typeface="Arial"/>
                <a:cs typeface="Arial"/>
              </a:rPr>
              <a:t>attainment test</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Open-source program with user-friendly framework &amp; GUI</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Increased computational efficiency by 2~3 times faster than MATS</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0000FF"/>
                </a:solidFill>
                <a:latin typeface="Arial"/>
                <a:cs typeface="Arial"/>
              </a:rPr>
              <a:t>Developed “Data Viewer” w/ GIS mapping/data analysis capabilities</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FF0000"/>
                </a:solidFill>
                <a:latin typeface="Arial"/>
                <a:cs typeface="Arial"/>
              </a:rPr>
              <a:t>Developed a pilot “SMAT-Asia” module </a:t>
            </a:r>
          </a:p>
          <a:p>
            <a:pPr marL="342900" lvl="2" indent="-342900" algn="l" fontAlgn="auto">
              <a:lnSpc>
                <a:spcPct val="120000"/>
              </a:lnSpc>
              <a:spcBef>
                <a:spcPct val="20000"/>
              </a:spcBef>
              <a:spcAft>
                <a:spcPts val="0"/>
              </a:spcAft>
              <a:buFontTx/>
              <a:buBlip>
                <a:blip r:embed="rId4"/>
              </a:buBlip>
            </a:pPr>
            <a:r>
              <a:rPr lang="en-US" altLang="zh-CN" sz="2000" b="1" dirty="0" smtClean="0">
                <a:solidFill>
                  <a:srgbClr val="FF0000"/>
                </a:solidFill>
                <a:latin typeface="Arial"/>
                <a:cs typeface="Arial"/>
              </a:rPr>
              <a:t>Developed (1) “</a:t>
            </a:r>
            <a:r>
              <a:rPr lang="en-US" altLang="zh-CN" sz="2000" b="1" dirty="0" err="1" smtClean="0">
                <a:solidFill>
                  <a:srgbClr val="FF0000"/>
                </a:solidFill>
                <a:latin typeface="Arial"/>
                <a:cs typeface="Arial"/>
              </a:rPr>
              <a:t>BenMAP</a:t>
            </a:r>
            <a:r>
              <a:rPr lang="en-US" altLang="zh-CN" sz="2000" b="1" dirty="0">
                <a:solidFill>
                  <a:srgbClr val="FF0000"/>
                </a:solidFill>
                <a:latin typeface="Arial"/>
                <a:cs typeface="Arial"/>
              </a:rPr>
              <a:t>” benefit </a:t>
            </a:r>
            <a:r>
              <a:rPr lang="en-US" altLang="zh-CN" sz="2000" b="1" dirty="0" smtClean="0">
                <a:solidFill>
                  <a:srgbClr val="FF0000"/>
                </a:solidFill>
                <a:latin typeface="Arial"/>
                <a:cs typeface="Arial"/>
              </a:rPr>
              <a:t>module and (2) “Single Source Impact Analysis” (SSIA) module</a:t>
            </a:r>
          </a:p>
        </p:txBody>
      </p:sp>
    </p:spTree>
    <p:extLst>
      <p:ext uri="{BB962C8B-B14F-4D97-AF65-F5344CB8AC3E}">
        <p14:creationId xmlns:p14="http://schemas.microsoft.com/office/powerpoint/2010/main" val="5941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in)">
                                      <p:cBhvr>
                                        <p:cTn id="11" dur="2000"/>
                                        <p:tgtEl>
                                          <p:spTgt spid="26"/>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9" grpId="0" animBg="1"/>
      <p:bldP spid="19" grpId="0" animBg="1"/>
      <p:bldP spid="5" grpId="0" animBg="1"/>
      <p:bldP spid="26"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5257800" y="762000"/>
            <a:ext cx="3886200" cy="2895600"/>
            <a:chOff x="5893452" y="4151334"/>
            <a:chExt cx="3206960" cy="2478194"/>
          </a:xfrm>
          <a:scene3d>
            <a:camera prst="perspectiveRight"/>
            <a:lightRig rig="threePt" dir="t"/>
          </a:scene3d>
        </p:grpSpPr>
        <p:pic>
          <p:nvPicPr>
            <p:cNvPr id="22" name="Picture 21"/>
            <p:cNvPicPr>
              <a:picLocks noChangeAspect="1"/>
            </p:cNvPicPr>
            <p:nvPr/>
          </p:nvPicPr>
          <p:blipFill>
            <a:blip r:embed="rId2" cstate="print"/>
            <a:stretch>
              <a:fillRect/>
            </a:stretch>
          </p:blipFill>
          <p:spPr>
            <a:xfrm>
              <a:off x="5893452" y="4151334"/>
              <a:ext cx="3206960" cy="2478194"/>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8927" b="21235"/>
            <a:stretch/>
          </p:blipFill>
          <p:spPr>
            <a:xfrm>
              <a:off x="7340066" y="4876800"/>
              <a:ext cx="1709750" cy="1219200"/>
            </a:xfrm>
            <a:prstGeom prst="rect">
              <a:avLst/>
            </a:prstGeom>
          </p:spPr>
        </p:pic>
      </p:grpSp>
      <p:sp>
        <p:nvSpPr>
          <p:cNvPr id="2" name="Title 1"/>
          <p:cNvSpPr>
            <a:spLocks noGrp="1"/>
          </p:cNvSpPr>
          <p:nvPr>
            <p:ph type="ctrTitle"/>
          </p:nvPr>
        </p:nvSpPr>
        <p:spPr>
          <a:xfrm>
            <a:off x="76200" y="-76200"/>
            <a:ext cx="9144000" cy="762000"/>
          </a:xfrm>
        </p:spPr>
        <p:txBody>
          <a:bodyPr>
            <a:noAutofit/>
          </a:bodyPr>
          <a:lstStyle/>
          <a:p>
            <a:r>
              <a:rPr lang="en-US" sz="3600" b="1" i="1" dirty="0" smtClean="0">
                <a:solidFill>
                  <a:srgbClr val="FF0000"/>
                </a:solidFill>
              </a:rPr>
              <a:t>“SMAT-Asia” </a:t>
            </a:r>
            <a:r>
              <a:rPr lang="en-US" sz="3600" b="1" i="1" dirty="0">
                <a:solidFill>
                  <a:srgbClr val="FF0000"/>
                </a:solidFill>
              </a:rPr>
              <a:t>Prototype Development</a:t>
            </a:r>
            <a:endParaRPr lang="en-US" sz="3600" dirty="0">
              <a:solidFill>
                <a:srgbClr val="FF0000"/>
              </a:solidFill>
            </a:endParaRPr>
          </a:p>
        </p:txBody>
      </p:sp>
      <p:sp>
        <p:nvSpPr>
          <p:cNvPr id="6" name="TextBox 5"/>
          <p:cNvSpPr txBox="1"/>
          <p:nvPr/>
        </p:nvSpPr>
        <p:spPr>
          <a:xfrm>
            <a:off x="76200" y="644531"/>
            <a:ext cx="5181600" cy="3054682"/>
          </a:xfrm>
          <a:prstGeom prst="rect">
            <a:avLst/>
          </a:prstGeom>
          <a:noFill/>
        </p:spPr>
        <p:txBody>
          <a:bodyPr wrap="square" rtlCol="0">
            <a:spAutoFit/>
          </a:bodyPr>
          <a:lstStyle/>
          <a:p>
            <a:pPr marL="342900" indent="-342900" algn="l">
              <a:lnSpc>
                <a:spcPct val="125000"/>
              </a:lnSpc>
              <a:buFont typeface="Arial" pitchFamily="34" charset="0"/>
              <a:buChar char="•"/>
            </a:pPr>
            <a:r>
              <a:rPr lang="en-US" sz="2200" i="1" dirty="0" smtClean="0">
                <a:solidFill>
                  <a:srgbClr val="0000FF"/>
                </a:solidFill>
              </a:rPr>
              <a:t>“SMAT-Asia”: </a:t>
            </a:r>
            <a:r>
              <a:rPr lang="en-US" sz="2200" dirty="0" smtClean="0">
                <a:solidFill>
                  <a:srgbClr val="0000FF"/>
                </a:solidFill>
              </a:rPr>
              <a:t>a customized version for Asia based on </a:t>
            </a:r>
            <a:r>
              <a:rPr lang="en-US" sz="2200" i="1" dirty="0" smtClean="0">
                <a:solidFill>
                  <a:srgbClr val="0000FF"/>
                </a:solidFill>
              </a:rPr>
              <a:t>“SMAT-CE”</a:t>
            </a:r>
          </a:p>
          <a:p>
            <a:pPr marL="342900" indent="-342900" algn="l">
              <a:lnSpc>
                <a:spcPct val="125000"/>
              </a:lnSpc>
              <a:buFont typeface="Arial" pitchFamily="34" charset="0"/>
              <a:buChar char="•"/>
            </a:pPr>
            <a:r>
              <a:rPr lang="en-US" sz="2200" dirty="0" smtClean="0">
                <a:solidFill>
                  <a:prstClr val="black"/>
                </a:solidFill>
              </a:rPr>
              <a:t>Modified GUI &amp; data inputs/functions to accommodate different monitor data structure &amp; technologies in Asia (e.g., </a:t>
            </a:r>
            <a:r>
              <a:rPr lang="en-US" sz="2200" u="sng" dirty="0" smtClean="0">
                <a:solidFill>
                  <a:prstClr val="black"/>
                </a:solidFill>
              </a:rPr>
              <a:t>optional</a:t>
            </a:r>
            <a:r>
              <a:rPr lang="en-US" sz="2200" dirty="0" smtClean="0">
                <a:solidFill>
                  <a:prstClr val="black"/>
                </a:solidFill>
              </a:rPr>
              <a:t> PM2.5 species)</a:t>
            </a:r>
          </a:p>
          <a:p>
            <a:pPr marL="342900" indent="-342900" algn="l">
              <a:lnSpc>
                <a:spcPct val="125000"/>
              </a:lnSpc>
            </a:pPr>
            <a:endParaRPr lang="en-US" sz="2200" dirty="0" smtClean="0">
              <a:solidFill>
                <a:srgbClr val="0000FF"/>
              </a:solidFill>
            </a:endParaRPr>
          </a:p>
        </p:txBody>
      </p:sp>
      <p:grpSp>
        <p:nvGrpSpPr>
          <p:cNvPr id="3" name="Group 9"/>
          <p:cNvGrpSpPr/>
          <p:nvPr/>
        </p:nvGrpSpPr>
        <p:grpSpPr>
          <a:xfrm>
            <a:off x="7017150" y="785150"/>
            <a:ext cx="869244" cy="1107996"/>
            <a:chOff x="6781800" y="1219200"/>
            <a:chExt cx="1707444" cy="1364958"/>
          </a:xfrm>
        </p:grpSpPr>
        <p:sp>
          <p:nvSpPr>
            <p:cNvPr id="8" name="TextBox 7"/>
            <p:cNvSpPr txBox="1"/>
            <p:nvPr/>
          </p:nvSpPr>
          <p:spPr>
            <a:xfrm>
              <a:off x="6974072" y="1219200"/>
              <a:ext cx="1301067" cy="1364958"/>
            </a:xfrm>
            <a:prstGeom prst="rect">
              <a:avLst/>
            </a:prstGeom>
            <a:solidFill>
              <a:srgbClr val="FFFF00"/>
            </a:solidFill>
          </p:spPr>
          <p:txBody>
            <a:bodyPr wrap="none" rtlCol="0">
              <a:spAutoFit/>
            </a:bodyPr>
            <a:lstStyle/>
            <a:p>
              <a:r>
                <a:rPr lang="en-US" sz="1100" b="1" dirty="0" smtClean="0">
                  <a:solidFill>
                    <a:prstClr val="black"/>
                  </a:solidFill>
                </a:rPr>
                <a:t>USA</a:t>
              </a:r>
            </a:p>
            <a:p>
              <a:r>
                <a:rPr lang="en-US" sz="1100" b="1" dirty="0" smtClean="0">
                  <a:solidFill>
                    <a:prstClr val="black"/>
                  </a:solidFill>
                </a:rPr>
                <a:t>|</a:t>
              </a:r>
            </a:p>
            <a:p>
              <a:r>
                <a:rPr lang="en-US" sz="1100" b="1" dirty="0" smtClean="0">
                  <a:solidFill>
                    <a:prstClr val="black"/>
                  </a:solidFill>
                </a:rPr>
                <a:t>USA</a:t>
              </a:r>
            </a:p>
            <a:p>
              <a:r>
                <a:rPr lang="en-US" sz="1100" b="1" dirty="0" smtClean="0">
                  <a:solidFill>
                    <a:prstClr val="black"/>
                  </a:solidFill>
                </a:rPr>
                <a:t>China</a:t>
              </a:r>
            </a:p>
            <a:p>
              <a:r>
                <a:rPr lang="en-US" sz="1100" b="1" dirty="0" smtClean="0">
                  <a:solidFill>
                    <a:prstClr val="black"/>
                  </a:solidFill>
                </a:rPr>
                <a:t>Taiwan</a:t>
              </a:r>
            </a:p>
            <a:p>
              <a:endParaRPr lang="en-US" sz="1100" b="1" dirty="0" smtClean="0">
                <a:solidFill>
                  <a:prstClr val="black"/>
                </a:solidFill>
              </a:endParaRPr>
            </a:p>
          </p:txBody>
        </p:sp>
        <p:sp>
          <p:nvSpPr>
            <p:cNvPr id="9" name="圆角矩形 9"/>
            <p:cNvSpPr/>
            <p:nvPr/>
          </p:nvSpPr>
          <p:spPr>
            <a:xfrm>
              <a:off x="6781800" y="1254979"/>
              <a:ext cx="1707444" cy="2315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b="1">
                <a:solidFill>
                  <a:prstClr val="white"/>
                </a:solidFill>
              </a:endParaRPr>
            </a:p>
          </p:txBody>
        </p:sp>
      </p:grpSp>
      <p:pic>
        <p:nvPicPr>
          <p:cNvPr id="2700289" name="Picture 1"/>
          <p:cNvPicPr>
            <a:picLocks noChangeAspect="1" noChangeArrowheads="1"/>
          </p:cNvPicPr>
          <p:nvPr/>
        </p:nvPicPr>
        <p:blipFill>
          <a:blip r:embed="rId4" cstate="print"/>
          <a:srcRect r="13688"/>
          <a:stretch>
            <a:fillRect/>
          </a:stretch>
        </p:blipFill>
        <p:spPr bwMode="auto">
          <a:xfrm>
            <a:off x="0" y="3849188"/>
            <a:ext cx="3886200" cy="3008812"/>
          </a:xfrm>
          <a:prstGeom prst="rect">
            <a:avLst/>
          </a:prstGeom>
          <a:noFill/>
          <a:ln w="9525">
            <a:solidFill>
              <a:schemeClr val="tx1"/>
            </a:solidFill>
            <a:miter lim="800000"/>
            <a:headEnd/>
            <a:tailEnd/>
          </a:ln>
        </p:spPr>
      </p:pic>
      <p:pic>
        <p:nvPicPr>
          <p:cNvPr id="2700290" name="Picture 2"/>
          <p:cNvPicPr>
            <a:picLocks noChangeAspect="1" noChangeArrowheads="1"/>
          </p:cNvPicPr>
          <p:nvPr/>
        </p:nvPicPr>
        <p:blipFill>
          <a:blip r:embed="rId5" cstate="print"/>
          <a:srcRect l="43067" t="1406" r="13866"/>
          <a:stretch>
            <a:fillRect/>
          </a:stretch>
        </p:blipFill>
        <p:spPr bwMode="auto">
          <a:xfrm>
            <a:off x="3886200" y="3849189"/>
            <a:ext cx="2438400" cy="3008811"/>
          </a:xfrm>
          <a:prstGeom prst="rect">
            <a:avLst/>
          </a:prstGeom>
          <a:noFill/>
          <a:ln w="9525">
            <a:solidFill>
              <a:schemeClr val="tx1"/>
            </a:solidFill>
            <a:miter lim="800000"/>
            <a:headEnd/>
            <a:tailEnd/>
          </a:ln>
        </p:spPr>
      </p:pic>
      <p:pic>
        <p:nvPicPr>
          <p:cNvPr id="2700291" name="Picture 3"/>
          <p:cNvPicPr>
            <a:picLocks noChangeAspect="1" noChangeArrowheads="1"/>
          </p:cNvPicPr>
          <p:nvPr/>
        </p:nvPicPr>
        <p:blipFill>
          <a:blip r:embed="rId6" cstate="print"/>
          <a:srcRect l="31948" t="97"/>
          <a:stretch>
            <a:fillRect/>
          </a:stretch>
        </p:blipFill>
        <p:spPr bwMode="auto">
          <a:xfrm>
            <a:off x="6248400" y="3855414"/>
            <a:ext cx="2895600" cy="3002586"/>
          </a:xfrm>
          <a:prstGeom prst="rect">
            <a:avLst/>
          </a:prstGeom>
          <a:noFill/>
          <a:ln w="9525">
            <a:solidFill>
              <a:schemeClr val="tx1"/>
            </a:solidFill>
            <a:miter lim="800000"/>
            <a:headEnd/>
            <a:tailEnd/>
          </a:ln>
        </p:spPr>
      </p:pic>
      <p:sp>
        <p:nvSpPr>
          <p:cNvPr id="13" name="Rectangle 12"/>
          <p:cNvSpPr/>
          <p:nvPr/>
        </p:nvSpPr>
        <p:spPr>
          <a:xfrm>
            <a:off x="270430" y="3276600"/>
            <a:ext cx="5825570" cy="523220"/>
          </a:xfrm>
          <a:prstGeom prst="rect">
            <a:avLst/>
          </a:prstGeom>
          <a:solidFill>
            <a:srgbClr val="CCFFFF"/>
          </a:solidFill>
          <a:ln>
            <a:solidFill>
              <a:srgbClr val="0000FF"/>
            </a:solidFill>
          </a:ln>
        </p:spPr>
        <p:txBody>
          <a:bodyPr wrap="none">
            <a:spAutoFit/>
          </a:bodyPr>
          <a:lstStyle/>
          <a:p>
            <a:r>
              <a:rPr lang="en-US" sz="2800" b="1" i="1" dirty="0" smtClean="0">
                <a:solidFill>
                  <a:srgbClr val="FF0000"/>
                </a:solidFill>
              </a:rPr>
              <a:t>China YRD/Shanghai  </a:t>
            </a:r>
            <a:r>
              <a:rPr lang="en-US" sz="2800" b="1" dirty="0" smtClean="0">
                <a:solidFill>
                  <a:srgbClr val="FF0000"/>
                </a:solidFill>
              </a:rPr>
              <a:t>Pilot Study</a:t>
            </a:r>
            <a:endParaRPr lang="en-US" sz="2800" dirty="0">
              <a:solidFill>
                <a:prstClr val="black"/>
              </a:solidFill>
            </a:endParaRPr>
          </a:p>
        </p:txBody>
      </p:sp>
      <p:sp>
        <p:nvSpPr>
          <p:cNvPr id="14" name="Rectangle 13"/>
          <p:cNvSpPr/>
          <p:nvPr/>
        </p:nvSpPr>
        <p:spPr>
          <a:xfrm>
            <a:off x="1443106" y="3943290"/>
            <a:ext cx="2064989" cy="461665"/>
          </a:xfrm>
          <a:prstGeom prst="rect">
            <a:avLst/>
          </a:prstGeom>
        </p:spPr>
        <p:txBody>
          <a:bodyPr wrap="none">
            <a:spAutoFit/>
          </a:bodyPr>
          <a:lstStyle/>
          <a:p>
            <a:r>
              <a:rPr lang="en-US" sz="2400" b="1" i="1" dirty="0" smtClean="0">
                <a:solidFill>
                  <a:srgbClr val="FF0000"/>
                </a:solidFill>
              </a:rPr>
              <a:t>Monitor Data</a:t>
            </a:r>
            <a:endParaRPr lang="en-US" sz="2400" dirty="0">
              <a:solidFill>
                <a:srgbClr val="FF0000"/>
              </a:solidFill>
            </a:endParaRPr>
          </a:p>
        </p:txBody>
      </p:sp>
      <p:sp>
        <p:nvSpPr>
          <p:cNvPr id="15" name="Rectangle 14"/>
          <p:cNvSpPr/>
          <p:nvPr/>
        </p:nvSpPr>
        <p:spPr>
          <a:xfrm>
            <a:off x="4158024" y="3962400"/>
            <a:ext cx="1826142" cy="461665"/>
          </a:xfrm>
          <a:prstGeom prst="rect">
            <a:avLst/>
          </a:prstGeom>
        </p:spPr>
        <p:txBody>
          <a:bodyPr wrap="none">
            <a:spAutoFit/>
          </a:bodyPr>
          <a:lstStyle/>
          <a:p>
            <a:r>
              <a:rPr lang="en-US" sz="2400" b="1" i="1" dirty="0" smtClean="0">
                <a:solidFill>
                  <a:srgbClr val="FF0000"/>
                </a:solidFill>
              </a:rPr>
              <a:t>Model Data</a:t>
            </a:r>
            <a:endParaRPr lang="en-US" sz="2400" dirty="0">
              <a:solidFill>
                <a:srgbClr val="FF0000"/>
              </a:solidFill>
            </a:endParaRPr>
          </a:p>
        </p:txBody>
      </p:sp>
      <p:sp>
        <p:nvSpPr>
          <p:cNvPr id="16" name="Rectangle 15"/>
          <p:cNvSpPr/>
          <p:nvPr/>
        </p:nvSpPr>
        <p:spPr>
          <a:xfrm>
            <a:off x="6521469" y="3886200"/>
            <a:ext cx="2499210" cy="461665"/>
          </a:xfrm>
          <a:prstGeom prst="rect">
            <a:avLst/>
          </a:prstGeom>
        </p:spPr>
        <p:txBody>
          <a:bodyPr wrap="none">
            <a:spAutoFit/>
          </a:bodyPr>
          <a:lstStyle/>
          <a:p>
            <a:r>
              <a:rPr lang="en-US" sz="2400" b="1" i="1" dirty="0" smtClean="0">
                <a:solidFill>
                  <a:srgbClr val="FF0000"/>
                </a:solidFill>
              </a:rPr>
              <a:t>Attainment Test</a:t>
            </a:r>
            <a:endParaRPr lang="en-US" sz="2400" dirty="0">
              <a:solidFill>
                <a:srgbClr val="FF0000"/>
              </a:solidFill>
            </a:endParaRPr>
          </a:p>
        </p:txBody>
      </p:sp>
      <p:sp>
        <p:nvSpPr>
          <p:cNvPr id="4" name="Rectangle 3"/>
          <p:cNvSpPr/>
          <p:nvPr/>
        </p:nvSpPr>
        <p:spPr>
          <a:xfrm>
            <a:off x="2662788" y="5334000"/>
            <a:ext cx="1223412" cy="369332"/>
          </a:xfrm>
          <a:prstGeom prst="rect">
            <a:avLst/>
          </a:prstGeom>
        </p:spPr>
        <p:txBody>
          <a:bodyPr wrap="none">
            <a:spAutoFit/>
          </a:bodyPr>
          <a:lstStyle/>
          <a:p>
            <a:r>
              <a:rPr lang="en-US" b="1" i="1" dirty="0">
                <a:solidFill>
                  <a:srgbClr val="0000FF"/>
                </a:solidFill>
              </a:rPr>
              <a:t>Shanghai</a:t>
            </a:r>
            <a:endParaRPr lang="en-US" dirty="0">
              <a:solidFill>
                <a:srgbClr val="0000FF"/>
              </a:solidFill>
            </a:endParaRPr>
          </a:p>
        </p:txBody>
      </p:sp>
      <p:sp>
        <p:nvSpPr>
          <p:cNvPr id="24" name="Rectangle 23"/>
          <p:cNvSpPr/>
          <p:nvPr/>
        </p:nvSpPr>
        <p:spPr>
          <a:xfrm>
            <a:off x="4892871" y="5345668"/>
            <a:ext cx="1223412" cy="369332"/>
          </a:xfrm>
          <a:prstGeom prst="rect">
            <a:avLst/>
          </a:prstGeom>
        </p:spPr>
        <p:txBody>
          <a:bodyPr wrap="none">
            <a:spAutoFit/>
          </a:bodyPr>
          <a:lstStyle/>
          <a:p>
            <a:r>
              <a:rPr lang="en-US" b="1" i="1" dirty="0">
                <a:solidFill>
                  <a:srgbClr val="0000FF"/>
                </a:solidFill>
              </a:rPr>
              <a:t>Shanghai</a:t>
            </a:r>
            <a:endParaRPr lang="en-US" dirty="0">
              <a:solidFill>
                <a:srgbClr val="0000FF"/>
              </a:solidFill>
            </a:endParaRPr>
          </a:p>
        </p:txBody>
      </p:sp>
    </p:spTree>
    <p:extLst>
      <p:ext uri="{BB962C8B-B14F-4D97-AF65-F5344CB8AC3E}">
        <p14:creationId xmlns:p14="http://schemas.microsoft.com/office/powerpoint/2010/main" val="1779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700289"/>
                                        </p:tgtEl>
                                        <p:attrNameLst>
                                          <p:attrName>style.visibility</p:attrName>
                                        </p:attrNameLst>
                                      </p:cBhvr>
                                      <p:to>
                                        <p:strVal val="visible"/>
                                      </p:to>
                                    </p:set>
                                    <p:animEffect transition="in" filter="blinds(horizontal)">
                                      <p:cBhvr>
                                        <p:cTn id="16" dur="500"/>
                                        <p:tgtEl>
                                          <p:spTgt spid="270028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3"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2700290"/>
                                        </p:tgtEl>
                                        <p:attrNameLst>
                                          <p:attrName>style.visibility</p:attrName>
                                        </p:attrNameLst>
                                      </p:cBhvr>
                                      <p:to>
                                        <p:strVal val="visible"/>
                                      </p:to>
                                    </p:set>
                                    <p:animEffect transition="in" filter="blinds(horizontal)">
                                      <p:cBhvr>
                                        <p:cTn id="25" dur="500"/>
                                        <p:tgtEl>
                                          <p:spTgt spid="270029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700291"/>
                                        </p:tgtEl>
                                        <p:attrNameLst>
                                          <p:attrName>style.visibility</p:attrName>
                                        </p:attrNameLst>
                                      </p:cBhvr>
                                      <p:to>
                                        <p:strVal val="visible"/>
                                      </p:to>
                                    </p:set>
                                    <p:animEffect transition="in" filter="blinds(horizontal)">
                                      <p:cBhvr>
                                        <p:cTn id="34" dur="500"/>
                                        <p:tgtEl>
                                          <p:spTgt spid="270029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4"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5"/>
          <p:cNvPicPr>
            <a:picLocks noChangeAspect="1"/>
          </p:cNvPicPr>
          <p:nvPr/>
        </p:nvPicPr>
        <p:blipFill>
          <a:blip r:embed="rId3" cstate="print"/>
          <a:stretch>
            <a:fillRect/>
          </a:stretch>
        </p:blipFill>
        <p:spPr>
          <a:xfrm>
            <a:off x="4257285" y="838200"/>
            <a:ext cx="5572515" cy="4503042"/>
          </a:xfrm>
          <a:prstGeom prst="rect">
            <a:avLst/>
          </a:prstGeom>
        </p:spPr>
      </p:pic>
      <p:sp>
        <p:nvSpPr>
          <p:cNvPr id="11" name="矩形 7"/>
          <p:cNvSpPr/>
          <p:nvPr/>
        </p:nvSpPr>
        <p:spPr>
          <a:xfrm>
            <a:off x="4399098" y="2773594"/>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8"/>
          <p:cNvSpPr/>
          <p:nvPr/>
        </p:nvSpPr>
        <p:spPr>
          <a:xfrm>
            <a:off x="4399098" y="2971800"/>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9"/>
          <p:cNvSpPr/>
          <p:nvPr/>
        </p:nvSpPr>
        <p:spPr>
          <a:xfrm>
            <a:off x="4399098" y="3174202"/>
            <a:ext cx="924987" cy="178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ctrTitle"/>
          </p:nvPr>
        </p:nvSpPr>
        <p:spPr>
          <a:xfrm>
            <a:off x="76200" y="76200"/>
            <a:ext cx="8915400" cy="609600"/>
          </a:xfrm>
          <a:solidFill>
            <a:srgbClr val="FFFFCC"/>
          </a:solidFill>
          <a:ln>
            <a:solidFill>
              <a:schemeClr val="tx1"/>
            </a:solidFill>
          </a:ln>
        </p:spPr>
        <p:txBody>
          <a:bodyPr>
            <a:noAutofit/>
          </a:bodyPr>
          <a:lstStyle/>
          <a:p>
            <a:pPr marL="971550" lvl="1" indent="-854075" algn="ctr"/>
            <a:r>
              <a:rPr lang="en-US" sz="2800" b="1" dirty="0" smtClean="0">
                <a:solidFill>
                  <a:srgbClr val="FF0000"/>
                </a:solidFill>
              </a:rPr>
              <a:t>Single-Source Impact Analysis (SSIA) </a:t>
            </a:r>
            <a:r>
              <a:rPr lang="en-US" sz="2800" b="1" dirty="0" smtClean="0">
                <a:solidFill>
                  <a:srgbClr val="0000FF"/>
                </a:solidFill>
              </a:rPr>
              <a:t>in SMAT-CE</a:t>
            </a:r>
          </a:p>
        </p:txBody>
      </p:sp>
      <p:sp>
        <p:nvSpPr>
          <p:cNvPr id="3" name="Subtitle 2"/>
          <p:cNvSpPr>
            <a:spLocks noGrp="1"/>
          </p:cNvSpPr>
          <p:nvPr>
            <p:ph type="subTitle" idx="1"/>
          </p:nvPr>
        </p:nvSpPr>
        <p:spPr>
          <a:xfrm>
            <a:off x="-381001" y="838200"/>
            <a:ext cx="5029201" cy="3733800"/>
          </a:xfrm>
        </p:spPr>
        <p:txBody>
          <a:bodyPr>
            <a:noAutofit/>
          </a:bodyPr>
          <a:lstStyle/>
          <a:p>
            <a:pPr marL="685800" lvl="2" indent="-228600" algn="l"/>
            <a:r>
              <a:rPr lang="en-US" sz="2800" b="1" u="sng" dirty="0" smtClean="0">
                <a:solidFill>
                  <a:schemeClr val="tx1"/>
                </a:solidFill>
              </a:rPr>
              <a:t>Feature</a:t>
            </a:r>
            <a:r>
              <a:rPr lang="en-US" b="1" dirty="0" smtClean="0">
                <a:solidFill>
                  <a:schemeClr val="tx1"/>
                </a:solidFill>
              </a:rPr>
              <a:t>:</a:t>
            </a:r>
          </a:p>
          <a:p>
            <a:pPr marL="749300" lvl="2" algn="l"/>
            <a:r>
              <a:rPr lang="en-US" b="1" u="sng" dirty="0" smtClean="0">
                <a:solidFill>
                  <a:srgbClr val="FF0000"/>
                </a:solidFill>
              </a:rPr>
              <a:t>Fuse</a:t>
            </a:r>
            <a:r>
              <a:rPr lang="en-US" b="1" dirty="0" smtClean="0">
                <a:solidFill>
                  <a:srgbClr val="FF0000"/>
                </a:solidFill>
              </a:rPr>
              <a:t> </a:t>
            </a:r>
            <a:r>
              <a:rPr lang="en-US" b="1" dirty="0" smtClean="0">
                <a:solidFill>
                  <a:srgbClr val="0000FF"/>
                </a:solidFill>
              </a:rPr>
              <a:t>results of    “</a:t>
            </a:r>
            <a:r>
              <a:rPr lang="en-US" b="1" dirty="0" smtClean="0">
                <a:solidFill>
                  <a:srgbClr val="FF0000"/>
                </a:solidFill>
              </a:rPr>
              <a:t>Dispersion</a:t>
            </a:r>
            <a:r>
              <a:rPr lang="en-US" b="1" dirty="0" smtClean="0">
                <a:solidFill>
                  <a:srgbClr val="0000FF"/>
                </a:solidFill>
              </a:rPr>
              <a:t>” (</a:t>
            </a:r>
            <a:r>
              <a:rPr lang="en-US" b="1" i="1" dirty="0" smtClean="0">
                <a:solidFill>
                  <a:srgbClr val="0000FF"/>
                </a:solidFill>
              </a:rPr>
              <a:t>e.g.</a:t>
            </a:r>
            <a:r>
              <a:rPr lang="en-US" b="1" dirty="0" smtClean="0">
                <a:solidFill>
                  <a:srgbClr val="0000FF"/>
                </a:solidFill>
              </a:rPr>
              <a:t>, AERMOD) &amp; “</a:t>
            </a:r>
            <a:r>
              <a:rPr lang="en-US" b="1" dirty="0" smtClean="0">
                <a:solidFill>
                  <a:srgbClr val="FF0000"/>
                </a:solidFill>
              </a:rPr>
              <a:t>Grid</a:t>
            </a:r>
            <a:r>
              <a:rPr lang="en-US" b="1" dirty="0" smtClean="0">
                <a:solidFill>
                  <a:srgbClr val="0000FF"/>
                </a:solidFill>
              </a:rPr>
              <a:t> ” (</a:t>
            </a:r>
            <a:r>
              <a:rPr lang="en-US" b="1" i="1" dirty="0" smtClean="0">
                <a:solidFill>
                  <a:srgbClr val="0000FF"/>
                </a:solidFill>
              </a:rPr>
              <a:t>e.g.</a:t>
            </a:r>
            <a:r>
              <a:rPr lang="en-US" b="1" dirty="0" smtClean="0">
                <a:solidFill>
                  <a:srgbClr val="0000FF"/>
                </a:solidFill>
              </a:rPr>
              <a:t>, CMAQ) model</a:t>
            </a:r>
          </a:p>
          <a:p>
            <a:pPr marL="803275" lvl="1" indent="-290513" algn="l">
              <a:lnSpc>
                <a:spcPct val="150000"/>
              </a:lnSpc>
            </a:pPr>
            <a:r>
              <a:rPr lang="en-US" sz="2400" b="1" dirty="0" smtClean="0">
                <a:solidFill>
                  <a:srgbClr val="FF0000"/>
                </a:solidFill>
              </a:rPr>
              <a:t>1. “Dispersion Model”:</a:t>
            </a:r>
          </a:p>
          <a:p>
            <a:pPr marL="803275" lvl="2" indent="-290513" algn="l"/>
            <a:r>
              <a:rPr lang="en-US" dirty="0" smtClean="0">
                <a:solidFill>
                  <a:schemeClr val="tx1"/>
                </a:solidFill>
              </a:rPr>
              <a:t>  Provide SSIA of </a:t>
            </a:r>
            <a:r>
              <a:rPr lang="en-US" b="1" u="sng" dirty="0">
                <a:solidFill>
                  <a:schemeClr val="tx1"/>
                </a:solidFill>
              </a:rPr>
              <a:t>P</a:t>
            </a:r>
            <a:r>
              <a:rPr lang="en-US" b="1" u="sng" dirty="0" smtClean="0">
                <a:solidFill>
                  <a:schemeClr val="tx1"/>
                </a:solidFill>
              </a:rPr>
              <a:t>rimary PM2.5 </a:t>
            </a:r>
          </a:p>
          <a:p>
            <a:pPr marL="803275" lvl="2" indent="-290513" algn="l"/>
            <a:r>
              <a:rPr lang="en-US" dirty="0" smtClean="0">
                <a:solidFill>
                  <a:schemeClr val="tx1"/>
                </a:solidFill>
              </a:rPr>
              <a:t>	</a:t>
            </a:r>
            <a:r>
              <a:rPr lang="en-US" dirty="0" smtClean="0">
                <a:solidFill>
                  <a:srgbClr val="0000FF"/>
                </a:solidFill>
              </a:rPr>
              <a:t>(local or near-source impact)</a:t>
            </a:r>
          </a:p>
          <a:p>
            <a:pPr marL="803275" lvl="1" indent="-290513" algn="l"/>
            <a:r>
              <a:rPr lang="en-US" sz="2400" b="1" dirty="0" smtClean="0">
                <a:solidFill>
                  <a:srgbClr val="FF0000"/>
                </a:solidFill>
              </a:rPr>
              <a:t>2. “Grid Model”:</a:t>
            </a:r>
            <a:endParaRPr lang="en-US" sz="2400" b="1" dirty="0">
              <a:solidFill>
                <a:srgbClr val="FF0000"/>
              </a:solidFill>
            </a:endParaRPr>
          </a:p>
          <a:p>
            <a:pPr marL="803275" lvl="2" indent="-290513" algn="l"/>
            <a:r>
              <a:rPr lang="en-US" dirty="0" smtClean="0">
                <a:solidFill>
                  <a:schemeClr val="tx1"/>
                </a:solidFill>
              </a:rPr>
              <a:t>  Provide SSIA </a:t>
            </a:r>
            <a:r>
              <a:rPr lang="en-US" dirty="0">
                <a:solidFill>
                  <a:schemeClr val="tx1"/>
                </a:solidFill>
              </a:rPr>
              <a:t>of </a:t>
            </a:r>
            <a:r>
              <a:rPr lang="en-US" b="1" u="sng" dirty="0">
                <a:solidFill>
                  <a:schemeClr val="tx1"/>
                </a:solidFill>
              </a:rPr>
              <a:t>S</a:t>
            </a:r>
            <a:r>
              <a:rPr lang="en-US" b="1" u="sng" dirty="0" smtClean="0">
                <a:solidFill>
                  <a:schemeClr val="tx1"/>
                </a:solidFill>
              </a:rPr>
              <a:t>econdary PM2.5 </a:t>
            </a:r>
            <a:endParaRPr lang="en-US" b="1" u="sng" dirty="0">
              <a:solidFill>
                <a:schemeClr val="tx1"/>
              </a:solidFill>
            </a:endParaRPr>
          </a:p>
          <a:p>
            <a:pPr marL="803275" lvl="2" indent="-290513" algn="l"/>
            <a:r>
              <a:rPr lang="en-US" dirty="0">
                <a:solidFill>
                  <a:prstClr val="black"/>
                </a:solidFill>
              </a:rPr>
              <a:t>	</a:t>
            </a:r>
            <a:r>
              <a:rPr lang="en-US" dirty="0" smtClean="0">
                <a:solidFill>
                  <a:srgbClr val="0000FF"/>
                </a:solidFill>
              </a:rPr>
              <a:t>(regional or downwind </a:t>
            </a:r>
            <a:r>
              <a:rPr lang="en-US" dirty="0">
                <a:solidFill>
                  <a:srgbClr val="0000FF"/>
                </a:solidFill>
              </a:rPr>
              <a:t>impact)</a:t>
            </a:r>
          </a:p>
          <a:p>
            <a:pPr lvl="1" algn="l"/>
            <a:endParaRPr lang="en-US" sz="3600" dirty="0">
              <a:solidFill>
                <a:srgbClr val="FF0000"/>
              </a:solidFill>
            </a:endParaRPr>
          </a:p>
        </p:txBody>
      </p:sp>
      <p:cxnSp>
        <p:nvCxnSpPr>
          <p:cNvPr id="22" name="Straight Arrow Connector 21"/>
          <p:cNvCxnSpPr/>
          <p:nvPr/>
        </p:nvCxnSpPr>
        <p:spPr>
          <a:xfrm flipH="1">
            <a:off x="5095485" y="5562600"/>
            <a:ext cx="914400" cy="304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圆角矩形标注 7"/>
          <p:cNvSpPr/>
          <p:nvPr/>
        </p:nvSpPr>
        <p:spPr>
          <a:xfrm>
            <a:off x="990599" y="5622925"/>
            <a:ext cx="4038601" cy="1158875"/>
          </a:xfrm>
          <a:prstGeom prst="wedgeRoundRectCallout">
            <a:avLst>
              <a:gd name="adj1" fmla="val 18773"/>
              <a:gd name="adj2" fmla="val -79372"/>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rPr>
              <a:t>Example of </a:t>
            </a:r>
            <a:r>
              <a:rPr lang="en-US" sz="2000" b="1" dirty="0" smtClean="0">
                <a:solidFill>
                  <a:srgbClr val="FF0000"/>
                </a:solidFill>
              </a:rPr>
              <a:t>fused </a:t>
            </a:r>
            <a:r>
              <a:rPr lang="en-US" sz="2000" b="1" dirty="0" smtClean="0">
                <a:solidFill>
                  <a:prstClr val="black"/>
                </a:solidFill>
              </a:rPr>
              <a:t>results of </a:t>
            </a:r>
            <a:endParaRPr lang="en-US" sz="2000" b="1" dirty="0">
              <a:solidFill>
                <a:prstClr val="black"/>
              </a:solidFill>
            </a:endParaRPr>
          </a:p>
          <a:p>
            <a:r>
              <a:rPr lang="en-US" sz="2000" b="1" dirty="0">
                <a:solidFill>
                  <a:prstClr val="black"/>
                </a:solidFill>
              </a:rPr>
              <a:t>“</a:t>
            </a:r>
            <a:r>
              <a:rPr lang="en-US" sz="2000" b="1" dirty="0">
                <a:solidFill>
                  <a:srgbClr val="FF0000"/>
                </a:solidFill>
              </a:rPr>
              <a:t>Dispersion</a:t>
            </a:r>
            <a:r>
              <a:rPr lang="en-US" sz="2000" b="1" dirty="0">
                <a:solidFill>
                  <a:prstClr val="black"/>
                </a:solidFill>
              </a:rPr>
              <a:t> Model” (AERMOD) and </a:t>
            </a:r>
          </a:p>
          <a:p>
            <a:r>
              <a:rPr lang="en-US" sz="2000" b="1" dirty="0">
                <a:solidFill>
                  <a:prstClr val="black"/>
                </a:solidFill>
              </a:rPr>
              <a:t>“</a:t>
            </a:r>
            <a:r>
              <a:rPr lang="en-US" sz="2000" b="1" dirty="0">
                <a:solidFill>
                  <a:srgbClr val="FF0000"/>
                </a:solidFill>
              </a:rPr>
              <a:t>Grid</a:t>
            </a:r>
            <a:r>
              <a:rPr lang="en-US" sz="2000" b="1" dirty="0">
                <a:solidFill>
                  <a:prstClr val="black"/>
                </a:solidFill>
              </a:rPr>
              <a:t> Model</a:t>
            </a:r>
            <a:r>
              <a:rPr lang="en-US" sz="2000" b="1" dirty="0" smtClean="0">
                <a:solidFill>
                  <a:prstClr val="black"/>
                </a:solidFill>
              </a:rPr>
              <a:t>” (CMAQ)</a:t>
            </a:r>
            <a:endParaRPr lang="en-US" sz="2000" b="1" dirty="0">
              <a:solidFill>
                <a:prstClr val="black"/>
              </a:solidFill>
            </a:endParaRPr>
          </a:p>
        </p:txBody>
      </p:sp>
      <p:sp>
        <p:nvSpPr>
          <p:cNvPr id="29" name="矩形 7"/>
          <p:cNvSpPr/>
          <p:nvPr/>
        </p:nvSpPr>
        <p:spPr>
          <a:xfrm>
            <a:off x="4608425" y="1250137"/>
            <a:ext cx="1556378" cy="276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grpSp>
        <p:nvGrpSpPr>
          <p:cNvPr id="5" name="组合 14"/>
          <p:cNvGrpSpPr/>
          <p:nvPr/>
        </p:nvGrpSpPr>
        <p:grpSpPr>
          <a:xfrm>
            <a:off x="5486400" y="953869"/>
            <a:ext cx="2057400" cy="2765012"/>
            <a:chOff x="-241515" y="1109524"/>
            <a:chExt cx="1981200" cy="2672245"/>
          </a:xfrm>
        </p:grpSpPr>
        <p:pic>
          <p:nvPicPr>
            <p:cNvPr id="15" name="Picture 1"/>
            <p:cNvPicPr/>
            <p:nvPr/>
          </p:nvPicPr>
          <p:blipFill rotWithShape="1">
            <a:blip r:embed="rId4" cstate="print"/>
            <a:srcRect l="6636" r="12365"/>
            <a:stretch/>
          </p:blipFill>
          <p:spPr bwMode="auto">
            <a:xfrm>
              <a:off x="-241515" y="1340906"/>
              <a:ext cx="1981200" cy="2440863"/>
            </a:xfrm>
            <a:prstGeom prst="rect">
              <a:avLst/>
            </a:prstGeom>
            <a:noFill/>
            <a:ln w="9525">
              <a:noFill/>
              <a:miter lim="800000"/>
              <a:headEnd/>
              <a:tailEnd/>
            </a:ln>
          </p:spPr>
        </p:pic>
        <p:sp>
          <p:nvSpPr>
            <p:cNvPr id="16" name="文本框 12"/>
            <p:cNvSpPr txBox="1"/>
            <p:nvPr/>
          </p:nvSpPr>
          <p:spPr>
            <a:xfrm>
              <a:off x="-49603" y="1109524"/>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Grid </a:t>
              </a:r>
              <a:endParaRPr lang="en-US" altLang="zh-CN" b="1" dirty="0" smtClean="0">
                <a:solidFill>
                  <a:srgbClr val="FF0000"/>
                </a:solidFill>
              </a:endParaRPr>
            </a:p>
            <a:p>
              <a:r>
                <a:rPr lang="en-US" altLang="zh-CN" b="1" dirty="0" smtClean="0">
                  <a:solidFill>
                    <a:srgbClr val="0000FF"/>
                  </a:solidFill>
                </a:rPr>
                <a:t>(CMAQ)</a:t>
              </a:r>
              <a:endParaRPr lang="zh-CN" altLang="en-US" b="1" dirty="0">
                <a:solidFill>
                  <a:srgbClr val="0000FF"/>
                </a:solidFill>
              </a:endParaRPr>
            </a:p>
          </p:txBody>
        </p:sp>
      </p:grpSp>
      <p:sp>
        <p:nvSpPr>
          <p:cNvPr id="26" name="右大括号 16"/>
          <p:cNvSpPr/>
          <p:nvPr/>
        </p:nvSpPr>
        <p:spPr>
          <a:xfrm rot="5400000">
            <a:off x="7383064" y="2665421"/>
            <a:ext cx="210121" cy="2042079"/>
          </a:xfrm>
          <a:prstGeom prst="rightBrace">
            <a:avLst>
              <a:gd name="adj1" fmla="val 46844"/>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solidFill>
                <a:prstClr val="black"/>
              </a:solidFill>
            </a:endParaRPr>
          </a:p>
        </p:txBody>
      </p:sp>
      <p:grpSp>
        <p:nvGrpSpPr>
          <p:cNvPr id="8" name="Group 7"/>
          <p:cNvGrpSpPr/>
          <p:nvPr/>
        </p:nvGrpSpPr>
        <p:grpSpPr>
          <a:xfrm>
            <a:off x="6172200" y="3839581"/>
            <a:ext cx="2513204" cy="2986299"/>
            <a:chOff x="6172200" y="3839581"/>
            <a:chExt cx="2513204" cy="2986299"/>
          </a:xfrm>
        </p:grpSpPr>
        <p:sp>
          <p:nvSpPr>
            <p:cNvPr id="25" name="文本框 17"/>
            <p:cNvSpPr txBox="1"/>
            <p:nvPr/>
          </p:nvSpPr>
          <p:spPr>
            <a:xfrm>
              <a:off x="6857611" y="3839581"/>
              <a:ext cx="1090363" cy="461665"/>
            </a:xfrm>
            <a:prstGeom prst="rect">
              <a:avLst/>
            </a:prstGeom>
            <a:solidFill>
              <a:srgbClr val="FFFF00"/>
            </a:solidFill>
          </p:spPr>
          <p:txBody>
            <a:bodyPr wrap="none" rtlCol="0">
              <a:spAutoFit/>
            </a:bodyPr>
            <a:lstStyle>
              <a:defPPr>
                <a:defRPr lang="zh-CN"/>
              </a:defPPr>
              <a:lvl1pPr>
                <a:defRPr b="1">
                  <a:solidFill>
                    <a:srgbClr val="FF0000"/>
                  </a:solidFill>
                </a:defRPr>
              </a:lvl1pPr>
            </a:lstStyle>
            <a:p>
              <a:r>
                <a:rPr lang="en-US" altLang="zh-CN" sz="2400" dirty="0" smtClean="0"/>
                <a:t>Fused</a:t>
              </a:r>
              <a:endParaRPr lang="zh-CN" altLang="en-US" sz="2400" dirty="0"/>
            </a:p>
          </p:txBody>
        </p:sp>
        <p:pic>
          <p:nvPicPr>
            <p:cNvPr id="21" name="Picture 20"/>
            <p:cNvPicPr/>
            <p:nvPr/>
          </p:nvPicPr>
          <p:blipFill rotWithShape="1">
            <a:blip r:embed="rId5" cstate="print"/>
            <a:srcRect l="51775" t="29123" r="3184" b="5720"/>
            <a:stretch/>
          </p:blipFill>
          <p:spPr bwMode="auto">
            <a:xfrm>
              <a:off x="6172200" y="4343400"/>
              <a:ext cx="2513204" cy="2482480"/>
            </a:xfrm>
            <a:prstGeom prst="rect">
              <a:avLst/>
            </a:prstGeom>
            <a:noFill/>
            <a:ln w="12700">
              <a:solidFill>
                <a:schemeClr val="tx1"/>
              </a:solidFill>
              <a:miter lim="800000"/>
              <a:headEnd/>
              <a:tailEnd/>
            </a:ln>
          </p:spPr>
        </p:pic>
      </p:grpSp>
      <p:grpSp>
        <p:nvGrpSpPr>
          <p:cNvPr id="7" name="Group 6"/>
          <p:cNvGrpSpPr/>
          <p:nvPr/>
        </p:nvGrpSpPr>
        <p:grpSpPr>
          <a:xfrm>
            <a:off x="7391400" y="949569"/>
            <a:ext cx="2237082" cy="2579077"/>
            <a:chOff x="7391400" y="949569"/>
            <a:chExt cx="2237082" cy="2579077"/>
          </a:xfrm>
        </p:grpSpPr>
        <p:pic>
          <p:nvPicPr>
            <p:cNvPr id="24" name="Picture 13"/>
            <p:cNvPicPr/>
            <p:nvPr/>
          </p:nvPicPr>
          <p:blipFill rotWithShape="1">
            <a:blip r:embed="rId6" cstate="print"/>
            <a:srcRect l="5253" b="7056"/>
            <a:stretch/>
          </p:blipFill>
          <p:spPr bwMode="auto">
            <a:xfrm>
              <a:off x="7391400" y="1336431"/>
              <a:ext cx="2237082" cy="2192215"/>
            </a:xfrm>
            <a:prstGeom prst="rect">
              <a:avLst/>
            </a:prstGeom>
            <a:noFill/>
            <a:ln w="9525">
              <a:noFill/>
              <a:miter lim="800000"/>
              <a:headEnd/>
              <a:tailEnd/>
            </a:ln>
          </p:spPr>
        </p:pic>
        <p:sp>
          <p:nvSpPr>
            <p:cNvPr id="27" name="文本框 12"/>
            <p:cNvSpPr txBox="1"/>
            <p:nvPr/>
          </p:nvSpPr>
          <p:spPr>
            <a:xfrm>
              <a:off x="7696200" y="949569"/>
              <a:ext cx="1524000" cy="677108"/>
            </a:xfrm>
            <a:prstGeom prst="rect">
              <a:avLst/>
            </a:prstGeom>
            <a:solidFill>
              <a:srgbClr val="FFFF00"/>
            </a:solidFill>
          </p:spPr>
          <p:txBody>
            <a:bodyPr wrap="square" rtlCol="0">
              <a:spAutoFit/>
            </a:bodyPr>
            <a:lstStyle/>
            <a:p>
              <a:r>
                <a:rPr lang="en-US" altLang="zh-CN" sz="2000" b="1" dirty="0" smtClean="0">
                  <a:solidFill>
                    <a:srgbClr val="FF0000"/>
                  </a:solidFill>
                </a:rPr>
                <a:t>Dispersion </a:t>
              </a:r>
              <a:r>
                <a:rPr lang="en-US" altLang="zh-CN" b="1" dirty="0" smtClean="0">
                  <a:solidFill>
                    <a:srgbClr val="0000FF"/>
                  </a:solidFill>
                </a:rPr>
                <a:t>(AERMOD)</a:t>
              </a:r>
              <a:endParaRPr lang="zh-CN" altLang="en-US" b="1" dirty="0">
                <a:solidFill>
                  <a:srgbClr val="0000FF"/>
                </a:solidFill>
              </a:endParaRPr>
            </a:p>
          </p:txBody>
        </p:sp>
      </p:grpSp>
    </p:spTree>
    <p:extLst>
      <p:ext uri="{BB962C8B-B14F-4D97-AF65-F5344CB8AC3E}">
        <p14:creationId xmlns:p14="http://schemas.microsoft.com/office/powerpoint/2010/main" val="2694120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31" grpId="0" animBg="1"/>
      <p:bldP spid="29" grpId="0" animBg="1"/>
      <p:bldP spid="29"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066800"/>
            <a:ext cx="9144000" cy="5791200"/>
          </a:xfrm>
          <a:prstGeom prst="rect">
            <a:avLst/>
          </a:prstGeom>
        </p:spPr>
      </p:pic>
      <p:sp>
        <p:nvSpPr>
          <p:cNvPr id="2" name="Rectangle 1"/>
          <p:cNvSpPr/>
          <p:nvPr/>
        </p:nvSpPr>
        <p:spPr>
          <a:xfrm>
            <a:off x="2746839" y="2895600"/>
            <a:ext cx="6320961" cy="1077218"/>
          </a:xfrm>
          <a:prstGeom prst="rect">
            <a:avLst/>
          </a:prstGeom>
        </p:spPr>
        <p:txBody>
          <a:bodyPr wrap="none">
            <a:spAutoFit/>
          </a:bodyPr>
          <a:lstStyle/>
          <a:p>
            <a:r>
              <a:rPr lang="en-US" altLang="zh-CN" sz="3200" b="1" dirty="0" err="1" smtClean="0">
                <a:solidFill>
                  <a:srgbClr val="0000FF"/>
                </a:solidFill>
              </a:rPr>
              <a:t>ABaCAS</a:t>
            </a:r>
            <a:r>
              <a:rPr lang="en-US" altLang="zh-CN" sz="3200" b="1" dirty="0" smtClean="0">
                <a:solidFill>
                  <a:srgbClr val="0000FF"/>
                </a:solidFill>
              </a:rPr>
              <a:t>-SE “YRD 2017 case”: </a:t>
            </a:r>
          </a:p>
          <a:p>
            <a:r>
              <a:rPr lang="en-US" altLang="zh-CN" sz="3200" b="1" dirty="0" smtClean="0">
                <a:solidFill>
                  <a:srgbClr val="0000FF"/>
                </a:solidFill>
              </a:rPr>
              <a:t>5~10 minutes to complete a run</a:t>
            </a:r>
            <a:endParaRPr lang="en-US" sz="3200" dirty="0">
              <a:solidFill>
                <a:srgbClr val="0000FF"/>
              </a:solidFill>
            </a:endParaRPr>
          </a:p>
        </p:txBody>
      </p:sp>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3600" b="1" dirty="0" smtClean="0">
                <a:solidFill>
                  <a:srgbClr val="0000FF"/>
                </a:solidFill>
                <a:effectLst/>
              </a:rPr>
              <a:t>“</a:t>
            </a:r>
            <a:r>
              <a:rPr lang="en-US" altLang="zh-CN" sz="3600" b="1" dirty="0" err="1" smtClean="0">
                <a:solidFill>
                  <a:srgbClr val="0000FF"/>
                </a:solidFill>
                <a:effectLst/>
              </a:rPr>
              <a:t>ABaCAS</a:t>
            </a:r>
            <a:r>
              <a:rPr lang="en-US" altLang="zh-CN" sz="3600" b="1" dirty="0" smtClean="0">
                <a:solidFill>
                  <a:srgbClr val="0000FF"/>
                </a:solidFill>
                <a:effectLst/>
              </a:rPr>
              <a:t>-SE” </a:t>
            </a:r>
            <a:r>
              <a:rPr lang="en-US" altLang="zh-CN" sz="2800" b="1" dirty="0" smtClean="0">
                <a:solidFill>
                  <a:srgbClr val="0000FF"/>
                </a:solidFill>
                <a:effectLst/>
              </a:rPr>
              <a:t>(Streamlined Edition, 2015</a:t>
            </a:r>
            <a:r>
              <a:rPr lang="en-US" altLang="zh-CN" sz="2800" b="1" dirty="0" smtClean="0">
                <a:solidFill>
                  <a:srgbClr val="0000FF"/>
                </a:solidFill>
                <a:effectLst/>
              </a:rPr>
              <a:t>):</a:t>
            </a:r>
            <a:r>
              <a:rPr lang="en-US" altLang="zh-CN" sz="3200" b="1" dirty="0" smtClean="0">
                <a:solidFill>
                  <a:srgbClr val="0000FF"/>
                </a:solidFill>
                <a:effectLst/>
              </a:rPr>
              <a:t> </a:t>
            </a:r>
            <a:r>
              <a:rPr lang="en-US" altLang="zh-CN" sz="3200" b="1" dirty="0" smtClean="0">
                <a:solidFill>
                  <a:srgbClr val="0000FF"/>
                </a:solidFill>
                <a:effectLst/>
              </a:rPr>
              <a:t/>
            </a:r>
            <a:br>
              <a:rPr lang="en-US" altLang="zh-CN" sz="3200" b="1" dirty="0" smtClean="0">
                <a:solidFill>
                  <a:srgbClr val="0000FF"/>
                </a:solidFill>
                <a:effectLst/>
              </a:rPr>
            </a:br>
            <a:r>
              <a:rPr lang="en-US" altLang="zh-CN" sz="3200" b="1" dirty="0" smtClean="0">
                <a:solidFill>
                  <a:srgbClr val="0000FF"/>
                </a:solidFill>
                <a:effectLst/>
              </a:rPr>
              <a:t>Developed for </a:t>
            </a:r>
            <a:r>
              <a:rPr lang="en-US" altLang="zh-CN" sz="3200" b="1" dirty="0" smtClean="0">
                <a:solidFill>
                  <a:srgbClr val="FF0000"/>
                </a:solidFill>
                <a:effectLst/>
              </a:rPr>
              <a:t>Policy-Making and Analysis</a:t>
            </a:r>
            <a:endParaRPr lang="zh-CN" altLang="en-US" b="1" dirty="0">
              <a:solidFill>
                <a:srgbClr val="FF0000"/>
              </a:solidFill>
              <a:effectLst/>
            </a:endParaRPr>
          </a:p>
        </p:txBody>
      </p:sp>
      <p:sp>
        <p:nvSpPr>
          <p:cNvPr id="3" name="Rectangle 2"/>
          <p:cNvSpPr/>
          <p:nvPr/>
        </p:nvSpPr>
        <p:spPr>
          <a:xfrm>
            <a:off x="4796503" y="6029980"/>
            <a:ext cx="2438488" cy="523220"/>
          </a:xfrm>
          <a:prstGeom prst="rect">
            <a:avLst/>
          </a:prstGeom>
        </p:spPr>
        <p:txBody>
          <a:bodyPr wrap="none">
            <a:spAutoFit/>
          </a:bodyPr>
          <a:lstStyle/>
          <a:p>
            <a:r>
              <a:rPr lang="en-US" altLang="zh-CN" sz="2800" b="1" i="1" dirty="0" err="1">
                <a:solidFill>
                  <a:srgbClr val="FF0000"/>
                </a:solidFill>
                <a:latin typeface="Arial Black" panose="020B0A04020102020204" pitchFamily="34" charset="0"/>
              </a:rPr>
              <a:t>ABaCAS</a:t>
            </a:r>
            <a:r>
              <a:rPr lang="en-US" altLang="zh-CN" sz="2800" b="1" i="1" dirty="0">
                <a:solidFill>
                  <a:srgbClr val="FF0000"/>
                </a:solidFill>
                <a:latin typeface="Arial Black" panose="020B0A04020102020204" pitchFamily="34" charset="0"/>
              </a:rPr>
              <a:t>-SE</a:t>
            </a:r>
            <a:endParaRPr lang="en-US" sz="2800" i="1" dirty="0">
              <a:solidFill>
                <a:srgbClr val="FF0000"/>
              </a:solidFill>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719" y="4114800"/>
            <a:ext cx="1802035" cy="1802035"/>
          </a:xfrm>
          <a:prstGeom prst="rect">
            <a:avLst/>
          </a:prstGeom>
        </p:spPr>
      </p:pic>
      <p:pic>
        <p:nvPicPr>
          <p:cNvPr id="16" name="Picture 15"/>
          <p:cNvPicPr>
            <a:picLocks noChangeAspect="1"/>
          </p:cNvPicPr>
          <p:nvPr/>
        </p:nvPicPr>
        <p:blipFill rotWithShape="1">
          <a:blip r:embed="rId5" cstate="print"/>
          <a:srcRect l="27801" t="29733" r="1803" b="2810"/>
          <a:stretch/>
        </p:blipFill>
        <p:spPr>
          <a:xfrm>
            <a:off x="2746839" y="2209800"/>
            <a:ext cx="2217955" cy="1634853"/>
          </a:xfrm>
          <a:prstGeom prst="rect">
            <a:avLst/>
          </a:prstGeom>
        </p:spPr>
      </p:pic>
      <p:pic>
        <p:nvPicPr>
          <p:cNvPr id="17" name="Picture 16"/>
          <p:cNvPicPr>
            <a:picLocks noChangeAspect="1"/>
          </p:cNvPicPr>
          <p:nvPr/>
        </p:nvPicPr>
        <p:blipFill rotWithShape="1">
          <a:blip r:embed="rId6" cstate="print"/>
          <a:srcRect l="30293" t="29281" r="5123" b="8276"/>
          <a:stretch/>
        </p:blipFill>
        <p:spPr>
          <a:xfrm>
            <a:off x="6832216" y="2192311"/>
            <a:ext cx="2148867" cy="1602551"/>
          </a:xfrm>
          <a:prstGeom prst="rect">
            <a:avLst/>
          </a:prstGeom>
        </p:spPr>
      </p:pic>
      <p:pic>
        <p:nvPicPr>
          <p:cNvPr id="19" name="Picture 18"/>
          <p:cNvPicPr>
            <a:picLocks noChangeAspect="1"/>
          </p:cNvPicPr>
          <p:nvPr/>
        </p:nvPicPr>
        <p:blipFill rotWithShape="1">
          <a:blip r:embed="rId7" cstate="print"/>
          <a:srcRect l="45834" t="26296" r="3333" b="5334"/>
          <a:stretch/>
        </p:blipFill>
        <p:spPr>
          <a:xfrm>
            <a:off x="2792238" y="5157959"/>
            <a:ext cx="2266435" cy="1675896"/>
          </a:xfrm>
          <a:prstGeom prst="rect">
            <a:avLst/>
          </a:prstGeom>
        </p:spPr>
      </p:pic>
      <p:pic>
        <p:nvPicPr>
          <p:cNvPr id="12" name="Picture 11"/>
          <p:cNvPicPr>
            <a:picLocks noChangeAspect="1"/>
          </p:cNvPicPr>
          <p:nvPr/>
        </p:nvPicPr>
        <p:blipFill rotWithShape="1">
          <a:blip r:embed="rId8" cstate="print"/>
          <a:srcRect l="43627" t="19565" r="1807" b="13044"/>
          <a:stretch/>
        </p:blipFill>
        <p:spPr>
          <a:xfrm>
            <a:off x="6761495" y="3683888"/>
            <a:ext cx="2242395" cy="1685046"/>
          </a:xfrm>
          <a:prstGeom prst="rect">
            <a:avLst/>
          </a:prstGeom>
        </p:spPr>
      </p:pic>
      <p:pic>
        <p:nvPicPr>
          <p:cNvPr id="24"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6719" y="2213717"/>
            <a:ext cx="1822690" cy="1630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10" cstate="print"/>
          <a:srcRect l="50000" t="27686" r="4166" b="6574"/>
          <a:stretch/>
        </p:blipFill>
        <p:spPr>
          <a:xfrm>
            <a:off x="2792238" y="3794862"/>
            <a:ext cx="2101835" cy="1649991"/>
          </a:xfrm>
          <a:prstGeom prst="rect">
            <a:avLst/>
          </a:prstGeom>
        </p:spPr>
      </p:pic>
      <p:pic>
        <p:nvPicPr>
          <p:cNvPr id="23" name="Picture 22"/>
          <p:cNvPicPr>
            <a:picLocks noChangeAspect="1"/>
          </p:cNvPicPr>
          <p:nvPr/>
        </p:nvPicPr>
        <p:blipFill rotWithShape="1">
          <a:blip r:embed="rId11" cstate="print"/>
          <a:srcRect l="46012" t="31593" r="18988" b="5297"/>
          <a:stretch/>
        </p:blipFill>
        <p:spPr>
          <a:xfrm>
            <a:off x="5012825" y="3855959"/>
            <a:ext cx="1796584" cy="1562314"/>
          </a:xfrm>
          <a:prstGeom prst="rect">
            <a:avLst/>
          </a:prstGeom>
        </p:spPr>
      </p:pic>
      <p:pic>
        <p:nvPicPr>
          <p:cNvPr id="18" name="Picture 17"/>
          <p:cNvPicPr>
            <a:picLocks noChangeAspect="1"/>
          </p:cNvPicPr>
          <p:nvPr/>
        </p:nvPicPr>
        <p:blipFill rotWithShape="1">
          <a:blip r:embed="rId12" cstate="print"/>
          <a:srcRect l="47403" t="22836" r="3761" b="5997"/>
          <a:stretch/>
        </p:blipFill>
        <p:spPr>
          <a:xfrm>
            <a:off x="5017387" y="5378369"/>
            <a:ext cx="1792021" cy="1428093"/>
          </a:xfrm>
          <a:prstGeom prst="rect">
            <a:avLst/>
          </a:prstGeom>
        </p:spPr>
      </p:pic>
      <p:pic>
        <p:nvPicPr>
          <p:cNvPr id="5" name="Picture 4"/>
          <p:cNvPicPr>
            <a:picLocks noChangeAspect="1"/>
          </p:cNvPicPr>
          <p:nvPr/>
        </p:nvPicPr>
        <p:blipFill rotWithShape="1">
          <a:blip r:embed="rId13" cstate="print"/>
          <a:srcRect l="34181" t="23974" r="4802" b="5870"/>
          <a:stretch/>
        </p:blipFill>
        <p:spPr>
          <a:xfrm>
            <a:off x="6807344" y="5334001"/>
            <a:ext cx="2262314" cy="1513490"/>
          </a:xfrm>
          <a:prstGeom prst="rect">
            <a:avLst/>
          </a:prstGeom>
          <a:ln w="28575">
            <a:solidFill>
              <a:srgbClr val="C00000"/>
            </a:solidFill>
          </a:ln>
        </p:spPr>
      </p:pic>
    </p:spTree>
    <p:extLst>
      <p:ext uri="{BB962C8B-B14F-4D97-AF65-F5344CB8AC3E}">
        <p14:creationId xmlns:p14="http://schemas.microsoft.com/office/powerpoint/2010/main" val="19792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20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680860" y="1179215"/>
            <a:ext cx="7924800" cy="5038712"/>
          </a:xfrm>
          <a:prstGeom prst="rect">
            <a:avLst/>
          </a:prstGeom>
        </p:spPr>
      </p:pic>
      <p:sp>
        <p:nvSpPr>
          <p:cNvPr id="22" name="标题 2"/>
          <p:cNvSpPr>
            <a:spLocks noGrp="1"/>
          </p:cNvSpPr>
          <p:nvPr>
            <p:ph type="title"/>
          </p:nvPr>
        </p:nvSpPr>
        <p:spPr>
          <a:xfrm>
            <a:off x="-10160" y="16466"/>
            <a:ext cx="9154160" cy="1126534"/>
          </a:xfrm>
          <a:solidFill>
            <a:schemeClr val="accent1">
              <a:lumMod val="20000"/>
              <a:lumOff val="80000"/>
            </a:schemeClr>
          </a:solidFill>
        </p:spPr>
        <p:txBody>
          <a:bodyPr>
            <a:noAutofit/>
          </a:bodyPr>
          <a:lstStyle/>
          <a:p>
            <a:r>
              <a:rPr lang="en-US" altLang="zh-CN" sz="3200" b="1" dirty="0" smtClean="0">
                <a:solidFill>
                  <a:srgbClr val="FF0000"/>
                </a:solidFill>
                <a:effectLst/>
              </a:rPr>
              <a:t>“</a:t>
            </a:r>
            <a:r>
              <a:rPr lang="en-US" altLang="zh-CN" sz="3200" b="1" dirty="0" err="1" smtClean="0">
                <a:solidFill>
                  <a:srgbClr val="FF0000"/>
                </a:solidFill>
                <a:effectLst/>
              </a:rPr>
              <a:t>ABaCAS</a:t>
            </a:r>
            <a:r>
              <a:rPr lang="en-US" altLang="zh-CN" sz="3200" b="1" dirty="0" smtClean="0">
                <a:solidFill>
                  <a:srgbClr val="FF0000"/>
                </a:solidFill>
                <a:effectLst/>
              </a:rPr>
              <a:t>”</a:t>
            </a:r>
            <a:r>
              <a:rPr lang="en-US" altLang="zh-CN" sz="2800" b="1" dirty="0" smtClean="0">
                <a:solidFill>
                  <a:srgbClr val="FF0000"/>
                </a:solidFill>
                <a:effectLst/>
              </a:rPr>
              <a:t>: </a:t>
            </a:r>
            <a:r>
              <a:rPr lang="en-US" altLang="zh-CN" sz="2000" b="1" dirty="0" smtClean="0">
                <a:solidFill>
                  <a:srgbClr val="0000FF"/>
                </a:solidFill>
                <a:effectLst/>
              </a:rPr>
              <a:t>Air </a:t>
            </a:r>
            <a:r>
              <a:rPr lang="en-US" altLang="zh-CN" sz="2000" b="1" u="sng" dirty="0" smtClean="0">
                <a:solidFill>
                  <a:srgbClr val="0000FF"/>
                </a:solidFill>
                <a:effectLst/>
              </a:rPr>
              <a:t>Benefit</a:t>
            </a:r>
            <a:r>
              <a:rPr lang="en-US" altLang="zh-CN" sz="2000" b="1" dirty="0" smtClean="0">
                <a:solidFill>
                  <a:srgbClr val="0000FF"/>
                </a:solidFill>
                <a:effectLst/>
              </a:rPr>
              <a:t> and </a:t>
            </a:r>
            <a:r>
              <a:rPr lang="en-US" altLang="zh-CN" sz="2000" b="1" u="sng" dirty="0" smtClean="0">
                <a:solidFill>
                  <a:srgbClr val="0000FF"/>
                </a:solidFill>
                <a:effectLst/>
              </a:rPr>
              <a:t>Cost</a:t>
            </a:r>
            <a:r>
              <a:rPr lang="en-US" altLang="zh-CN" sz="2000" b="1" dirty="0" smtClean="0">
                <a:solidFill>
                  <a:srgbClr val="0000FF"/>
                </a:solidFill>
                <a:effectLst/>
              </a:rPr>
              <a:t> &amp; </a:t>
            </a:r>
            <a:r>
              <a:rPr lang="en-US" altLang="zh-CN" sz="2000" b="1" u="sng" dirty="0" smtClean="0">
                <a:solidFill>
                  <a:srgbClr val="0000FF"/>
                </a:solidFill>
                <a:effectLst/>
              </a:rPr>
              <a:t>Attainment</a:t>
            </a:r>
            <a:r>
              <a:rPr lang="en-US" altLang="zh-CN" sz="2000" b="1" dirty="0" smtClean="0">
                <a:solidFill>
                  <a:srgbClr val="0000FF"/>
                </a:solidFill>
              </a:rPr>
              <a:t> </a:t>
            </a:r>
            <a:r>
              <a:rPr lang="en-US" altLang="zh-CN" sz="2000" b="1" dirty="0" smtClean="0">
                <a:solidFill>
                  <a:srgbClr val="0000FF"/>
                </a:solidFill>
                <a:effectLst/>
              </a:rPr>
              <a:t>Assessment System</a:t>
            </a:r>
            <a:br>
              <a:rPr lang="en-US" altLang="zh-CN" sz="2000" b="1" dirty="0" smtClean="0">
                <a:solidFill>
                  <a:srgbClr val="0000FF"/>
                </a:solidFill>
                <a:effectLst/>
              </a:rPr>
            </a:br>
            <a:endParaRPr lang="zh-CN" altLang="en-US" sz="3600" b="1" dirty="0">
              <a:solidFill>
                <a:srgbClr val="0000FF"/>
              </a:solidFill>
              <a:effectLst/>
            </a:endParaRPr>
          </a:p>
        </p:txBody>
      </p:sp>
      <p:sp>
        <p:nvSpPr>
          <p:cNvPr id="80" name="Rectangle 79"/>
          <p:cNvSpPr/>
          <p:nvPr/>
        </p:nvSpPr>
        <p:spPr>
          <a:xfrm>
            <a:off x="12418" y="533400"/>
            <a:ext cx="9154160" cy="461665"/>
          </a:xfrm>
          <a:prstGeom prst="rect">
            <a:avLst/>
          </a:prstGeom>
        </p:spPr>
        <p:txBody>
          <a:bodyPr wrap="square">
            <a:spAutoFit/>
          </a:bodyPr>
          <a:lstStyle/>
          <a:p>
            <a:r>
              <a:rPr lang="en-US" sz="2400" b="1" dirty="0" smtClean="0">
                <a:solidFill>
                  <a:prstClr val="black"/>
                </a:solidFill>
                <a:latin typeface="Arial" pitchFamily="34" charset="0"/>
              </a:rPr>
              <a:t>An Integrated AQ Decision Support &amp; Assessment System</a:t>
            </a:r>
            <a:endParaRPr lang="en-US" sz="2400" dirty="0">
              <a:solidFill>
                <a:srgbClr val="080808"/>
              </a:solidFill>
              <a:latin typeface="Arial" pitchFamily="34" charset="0"/>
            </a:endParaRPr>
          </a:p>
        </p:txBody>
      </p:sp>
      <p:sp>
        <p:nvSpPr>
          <p:cNvPr id="13" name="Slide Number Placeholder 8"/>
          <p:cNvSpPr>
            <a:spLocks noGrp="1"/>
          </p:cNvSpPr>
          <p:nvPr>
            <p:ph type="sldNum" sz="quarter" idx="12"/>
          </p:nvPr>
        </p:nvSpPr>
        <p:spPr>
          <a:xfrm>
            <a:off x="6553200" y="6305129"/>
            <a:ext cx="2133600" cy="365125"/>
          </a:xfrm>
        </p:spPr>
        <p:txBody>
          <a:bodyPr/>
          <a:lstStyle/>
          <a:p>
            <a:pPr>
              <a:defRPr/>
            </a:pPr>
            <a:fld id="{6EF97FA5-94DB-459B-8E5D-031A45794050}" type="slidenum">
              <a:rPr lang="en-US" smtClean="0">
                <a:solidFill>
                  <a:prstClr val="black">
                    <a:tint val="75000"/>
                  </a:prstClr>
                </a:solidFill>
                <a:latin typeface="Arial" pitchFamily="34" charset="0"/>
              </a:rPr>
              <a:pPr>
                <a:defRPr/>
              </a:pPr>
              <a:t>60</a:t>
            </a:fld>
            <a:endParaRPr lang="en-US">
              <a:solidFill>
                <a:prstClr val="black">
                  <a:tint val="75000"/>
                </a:prstClr>
              </a:solidFill>
              <a:latin typeface="Arial" pitchFamily="34" charset="0"/>
            </a:endParaRPr>
          </a:p>
        </p:txBody>
      </p:sp>
      <p:sp>
        <p:nvSpPr>
          <p:cNvPr id="15" name="Rectangle 14"/>
          <p:cNvSpPr/>
          <p:nvPr/>
        </p:nvSpPr>
        <p:spPr>
          <a:xfrm>
            <a:off x="1066800" y="6268914"/>
            <a:ext cx="7152920" cy="461665"/>
          </a:xfrm>
          <a:prstGeom prst="rect">
            <a:avLst/>
          </a:prstGeom>
        </p:spPr>
        <p:txBody>
          <a:bodyPr wrap="none">
            <a:spAutoFit/>
          </a:bodyPr>
          <a:lstStyle/>
          <a:p>
            <a:r>
              <a:rPr lang="en-US" altLang="zh-CN" sz="2400" b="1" dirty="0" smtClean="0">
                <a:solidFill>
                  <a:prstClr val="black"/>
                </a:solidFill>
              </a:rPr>
              <a:t>Developed for </a:t>
            </a:r>
            <a:r>
              <a:rPr lang="en-US" altLang="zh-CN" sz="2400" b="1" dirty="0" smtClean="0">
                <a:solidFill>
                  <a:srgbClr val="00B0F0"/>
                </a:solidFill>
              </a:rPr>
              <a:t>“Scientists” </a:t>
            </a:r>
            <a:r>
              <a:rPr lang="en-US" altLang="zh-CN" sz="2400" b="1" dirty="0" smtClean="0">
                <a:solidFill>
                  <a:prstClr val="black"/>
                </a:solidFill>
              </a:rPr>
              <a:t>and</a:t>
            </a:r>
            <a:r>
              <a:rPr lang="en-US" altLang="zh-CN" sz="2400" b="1" dirty="0" smtClean="0">
                <a:solidFill>
                  <a:srgbClr val="0000FF"/>
                </a:solidFill>
              </a:rPr>
              <a:t> </a:t>
            </a:r>
            <a:r>
              <a:rPr lang="en-US" altLang="zh-CN" sz="2400" b="1" dirty="0" smtClean="0">
                <a:solidFill>
                  <a:srgbClr val="FF0000"/>
                </a:solidFill>
              </a:rPr>
              <a:t>“Policy Makers”</a:t>
            </a:r>
            <a:endParaRPr lang="en-US" sz="2400" dirty="0">
              <a:solidFill>
                <a:srgbClr val="FF0000"/>
              </a:solidFill>
            </a:endParaRPr>
          </a:p>
        </p:txBody>
      </p:sp>
      <p:sp>
        <p:nvSpPr>
          <p:cNvPr id="16" name="Rounded Rectangle 15"/>
          <p:cNvSpPr/>
          <p:nvPr/>
        </p:nvSpPr>
        <p:spPr>
          <a:xfrm>
            <a:off x="4648200" y="3344277"/>
            <a:ext cx="3218232" cy="1066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7" name="Straight Arrow Connector 16"/>
          <p:cNvCxnSpPr/>
          <p:nvPr/>
        </p:nvCxnSpPr>
        <p:spPr>
          <a:xfrm>
            <a:off x="3429000" y="4293402"/>
            <a:ext cx="838200" cy="201172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629400" y="4369602"/>
            <a:ext cx="838198" cy="19355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914400" y="3379002"/>
            <a:ext cx="3048000" cy="2607691"/>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000FF"/>
              </a:solidFill>
            </a:endParaRPr>
          </a:p>
        </p:txBody>
      </p:sp>
    </p:spTree>
    <p:extLst>
      <p:ext uri="{BB962C8B-B14F-4D97-AF65-F5344CB8AC3E}">
        <p14:creationId xmlns:p14="http://schemas.microsoft.com/office/powerpoint/2010/main" val="102131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600"/>
                                  </p:stCondLst>
                                  <p:childTnLst>
                                    <p:set>
                                      <p:cBhvr>
                                        <p:cTn id="6" dur="1" fill="hold">
                                          <p:stCondLst>
                                            <p:cond delay="0"/>
                                          </p:stCondLst>
                                        </p:cTn>
                                        <p:tgtEl>
                                          <p:spTgt spid="80"/>
                                        </p:tgtEl>
                                        <p:attrNameLst>
                                          <p:attrName>style.visibility</p:attrName>
                                        </p:attrNameLst>
                                      </p:cBhvr>
                                      <p:to>
                                        <p:strVal val="visible"/>
                                      </p:to>
                                    </p:set>
                                    <p:animEffect transition="in" filter="blinds(horizontal)">
                                      <p:cBhvr>
                                        <p:cTn id="7" dur="400"/>
                                        <p:tgtEl>
                                          <p:spTgt spid="80"/>
                                        </p:tgtEl>
                                      </p:cBhvr>
                                    </p:animEffect>
                                  </p:childTnLst>
                                </p:cTn>
                              </p:par>
                              <p:par>
                                <p:cTn id="8" presetID="10" presetClass="entr" presetSubtype="0" fill="hold" nodeType="withEffect">
                                  <p:stCondLst>
                                    <p:cond delay="6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6"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015" y="1249907"/>
            <a:ext cx="2166985" cy="1357456"/>
          </a:xfrm>
          <a:prstGeom prst="rect">
            <a:avLst/>
          </a:prstGeom>
        </p:spPr>
      </p:pic>
      <p:sp>
        <p:nvSpPr>
          <p:cNvPr id="3" name="标题 2"/>
          <p:cNvSpPr>
            <a:spLocks noGrp="1"/>
          </p:cNvSpPr>
          <p:nvPr>
            <p:ph type="title"/>
          </p:nvPr>
        </p:nvSpPr>
        <p:spPr>
          <a:xfrm>
            <a:off x="0" y="0"/>
            <a:ext cx="9144000" cy="1143000"/>
          </a:xfrm>
        </p:spPr>
        <p:txBody>
          <a:bodyPr>
            <a:normAutofit/>
          </a:bodyPr>
          <a:lstStyle/>
          <a:p>
            <a:r>
              <a:rPr lang="en-US" altLang="zh-CN" sz="3600" dirty="0" smtClean="0">
                <a:solidFill>
                  <a:srgbClr val="FF0000"/>
                </a:solidFill>
                <a:effectLst/>
              </a:rPr>
              <a:t>“</a:t>
            </a:r>
            <a:r>
              <a:rPr lang="en-US" altLang="zh-CN" sz="3600" i="1" dirty="0" err="1" smtClean="0">
                <a:solidFill>
                  <a:srgbClr val="FF0000"/>
                </a:solidFill>
                <a:effectLst/>
              </a:rPr>
              <a:t>ABaCAS</a:t>
            </a:r>
            <a:r>
              <a:rPr lang="en-US" altLang="zh-CN" sz="3600" i="1" dirty="0" smtClean="0">
                <a:solidFill>
                  <a:srgbClr val="FF0000"/>
                </a:solidFill>
                <a:effectLst/>
              </a:rPr>
              <a:t>-SE </a:t>
            </a:r>
            <a:r>
              <a:rPr lang="en-US" altLang="zh-CN" sz="3600" dirty="0" smtClean="0">
                <a:solidFill>
                  <a:srgbClr val="FF0000"/>
                </a:solidFill>
                <a:effectLst/>
              </a:rPr>
              <a:t>” </a:t>
            </a:r>
            <a:r>
              <a:rPr lang="en-US" altLang="zh-CN" sz="3100" dirty="0" smtClean="0">
                <a:solidFill>
                  <a:srgbClr val="FF0000"/>
                </a:solidFill>
                <a:effectLst/>
              </a:rPr>
              <a:t>(Streamlined Edition”)</a:t>
            </a:r>
            <a:r>
              <a:rPr lang="en-US" altLang="zh-CN" dirty="0" smtClean="0">
                <a:solidFill>
                  <a:srgbClr val="FF0000"/>
                </a:solidFill>
                <a:effectLst/>
              </a:rPr>
              <a:t/>
            </a:r>
            <a:br>
              <a:rPr lang="en-US" altLang="zh-CN" dirty="0" smtClean="0">
                <a:solidFill>
                  <a:srgbClr val="FF0000"/>
                </a:solidFill>
                <a:effectLst/>
              </a:rPr>
            </a:br>
            <a:r>
              <a:rPr lang="en-US" altLang="zh-CN" sz="3100" dirty="0" smtClean="0">
                <a:solidFill>
                  <a:schemeClr val="tx1"/>
                </a:solidFill>
                <a:effectLst/>
              </a:rPr>
              <a:t>(Prototype: 2014-2015)</a:t>
            </a:r>
            <a:endParaRPr lang="zh-CN" altLang="en-US" dirty="0">
              <a:solidFill>
                <a:schemeClr val="tx1"/>
              </a:solidFill>
              <a:effectLst/>
            </a:endParaRPr>
          </a:p>
        </p:txBody>
      </p:sp>
      <p:sp>
        <p:nvSpPr>
          <p:cNvPr id="85" name="Right Arrow 84"/>
          <p:cNvSpPr/>
          <p:nvPr/>
        </p:nvSpPr>
        <p:spPr>
          <a:xfrm rot="20314523" flipV="1">
            <a:off x="4482255" y="3107742"/>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6" name="Right Arrow 85"/>
          <p:cNvSpPr/>
          <p:nvPr/>
        </p:nvSpPr>
        <p:spPr>
          <a:xfrm rot="20900664" flipV="1">
            <a:off x="4438030" y="3912669"/>
            <a:ext cx="1198745"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7" name="Right Arrow 86"/>
          <p:cNvSpPr/>
          <p:nvPr/>
        </p:nvSpPr>
        <p:spPr>
          <a:xfrm flipV="1">
            <a:off x="4419600" y="4648200"/>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8" name="Right Arrow 87"/>
          <p:cNvSpPr/>
          <p:nvPr/>
        </p:nvSpPr>
        <p:spPr>
          <a:xfrm rot="295687" flipV="1">
            <a:off x="4561161" y="5462005"/>
            <a:ext cx="1219200" cy="3048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3" name="Down Arrow 92"/>
          <p:cNvSpPr/>
          <p:nvPr/>
        </p:nvSpPr>
        <p:spPr>
          <a:xfrm>
            <a:off x="6560820" y="3212068"/>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4" name="Down Arrow 93"/>
          <p:cNvSpPr/>
          <p:nvPr/>
        </p:nvSpPr>
        <p:spPr>
          <a:xfrm>
            <a:off x="6560820" y="41148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5" name="Down Arrow 94"/>
          <p:cNvSpPr/>
          <p:nvPr/>
        </p:nvSpPr>
        <p:spPr>
          <a:xfrm>
            <a:off x="6572543" y="5029200"/>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grpSp>
        <p:nvGrpSpPr>
          <p:cNvPr id="2" name="Group 7"/>
          <p:cNvGrpSpPr/>
          <p:nvPr/>
        </p:nvGrpSpPr>
        <p:grpSpPr>
          <a:xfrm>
            <a:off x="5205958" y="2672751"/>
            <a:ext cx="3200400" cy="3423249"/>
            <a:chOff x="5205958" y="2672751"/>
            <a:chExt cx="3200400" cy="3581400"/>
          </a:xfrm>
        </p:grpSpPr>
        <p:grpSp>
          <p:nvGrpSpPr>
            <p:cNvPr id="4" name="Group 79"/>
            <p:cNvGrpSpPr/>
            <p:nvPr/>
          </p:nvGrpSpPr>
          <p:grpSpPr>
            <a:xfrm>
              <a:off x="5205958" y="2672751"/>
              <a:ext cx="3200400" cy="3581400"/>
              <a:chOff x="5715000" y="2819400"/>
              <a:chExt cx="3048000" cy="3581400"/>
            </a:xfrm>
          </p:grpSpPr>
          <p:sp>
            <p:nvSpPr>
              <p:cNvPr id="100" name="TextBox 99"/>
              <p:cNvSpPr txBox="1"/>
              <p:nvPr/>
            </p:nvSpPr>
            <p:spPr>
              <a:xfrm>
                <a:off x="6223000" y="2907268"/>
                <a:ext cx="1886857"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Cost ($$)</a:t>
                </a:r>
                <a:endParaRPr lang="en-US" dirty="0">
                  <a:solidFill>
                    <a:prstClr val="black"/>
                  </a:solidFill>
                  <a:latin typeface="Calibri"/>
                </a:endParaRPr>
              </a:p>
            </p:txBody>
          </p:sp>
          <p:sp>
            <p:nvSpPr>
              <p:cNvPr id="101" name="TextBox 100"/>
              <p:cNvSpPr txBox="1"/>
              <p:nvPr/>
            </p:nvSpPr>
            <p:spPr>
              <a:xfrm>
                <a:off x="6295571" y="5763037"/>
                <a:ext cx="2301720"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Health Benefit ($$)</a:t>
                </a:r>
                <a:endParaRPr lang="en-US" dirty="0">
                  <a:solidFill>
                    <a:prstClr val="black"/>
                  </a:solidFill>
                  <a:latin typeface="Calibri"/>
                </a:endParaRPr>
              </a:p>
            </p:txBody>
          </p:sp>
          <p:sp>
            <p:nvSpPr>
              <p:cNvPr id="102" name="TextBox 101"/>
              <p:cNvSpPr txBox="1"/>
              <p:nvPr/>
            </p:nvSpPr>
            <p:spPr>
              <a:xfrm>
                <a:off x="6223000" y="4835662"/>
                <a:ext cx="2456632" cy="386395"/>
              </a:xfrm>
              <a:prstGeom prst="rect">
                <a:avLst/>
              </a:prstGeom>
              <a:solidFill>
                <a:srgbClr val="FFFF00"/>
              </a:solidFill>
              <a:ln>
                <a:noFill/>
              </a:ln>
            </p:spPr>
            <p:txBody>
              <a:bodyPr wrap="square" rtlCol="0">
                <a:spAutoFit/>
              </a:bodyPr>
              <a:lstStyle/>
              <a:p>
                <a:pPr fontAlgn="auto">
                  <a:spcBef>
                    <a:spcPts val="0"/>
                  </a:spcBef>
                  <a:spcAft>
                    <a:spcPts val="0"/>
                  </a:spcAft>
                </a:pPr>
                <a:r>
                  <a:rPr lang="en-US" dirty="0" smtClean="0">
                    <a:solidFill>
                      <a:prstClr val="black"/>
                    </a:solidFill>
                    <a:latin typeface="Calibri"/>
                  </a:rPr>
                  <a:t>Attainment (DVs)</a:t>
                </a:r>
                <a:endParaRPr lang="en-US" dirty="0">
                  <a:solidFill>
                    <a:prstClr val="black"/>
                  </a:solidFill>
                  <a:latin typeface="Calibri"/>
                </a:endParaRPr>
              </a:p>
            </p:txBody>
          </p:sp>
          <p:sp>
            <p:nvSpPr>
              <p:cNvPr id="103" name="TextBox 102"/>
              <p:cNvSpPr txBox="1"/>
              <p:nvPr/>
            </p:nvSpPr>
            <p:spPr>
              <a:xfrm>
                <a:off x="6223000" y="3879018"/>
                <a:ext cx="1886857" cy="369332"/>
              </a:xfrm>
              <a:prstGeom prst="rect">
                <a:avLst/>
              </a:prstGeom>
              <a:solidFill>
                <a:srgbClr val="FFFF00"/>
              </a:solidFill>
              <a:ln>
                <a:noFill/>
              </a:ln>
            </p:spPr>
            <p:txBody>
              <a:bodyPr wrap="square" rtlCol="0">
                <a:spAutoFit/>
              </a:bodyPr>
              <a:lstStyle/>
              <a:p>
                <a:pPr fontAlgn="auto">
                  <a:spcBef>
                    <a:spcPts val="0"/>
                  </a:spcBef>
                  <a:spcAft>
                    <a:spcPts val="0"/>
                  </a:spcAft>
                </a:pPr>
                <a:endParaRPr lang="en-US" dirty="0">
                  <a:solidFill>
                    <a:prstClr val="black"/>
                  </a:solidFill>
                  <a:latin typeface="Calibri"/>
                </a:endParaRPr>
              </a:p>
            </p:txBody>
          </p:sp>
          <p:sp>
            <p:nvSpPr>
              <p:cNvPr id="104" name="Rectangle 103"/>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grpSp>
        <p:sp>
          <p:nvSpPr>
            <p:cNvPr id="106" name="Rectangle 105"/>
            <p:cNvSpPr/>
            <p:nvPr/>
          </p:nvSpPr>
          <p:spPr>
            <a:xfrm>
              <a:off x="5726877" y="3732369"/>
              <a:ext cx="2076595" cy="386395"/>
            </a:xfrm>
            <a:prstGeom prst="rect">
              <a:avLst/>
            </a:prstGeom>
          </p:spPr>
          <p:txBody>
            <a:bodyPr wrap="none">
              <a:spAutoFit/>
            </a:bodyPr>
            <a:lstStyle/>
            <a:p>
              <a:pPr fontAlgn="auto">
                <a:spcBef>
                  <a:spcPts val="0"/>
                </a:spcBef>
                <a:spcAft>
                  <a:spcPts val="0"/>
                </a:spcAft>
              </a:pPr>
              <a:r>
                <a:rPr lang="en-US" dirty="0" smtClean="0">
                  <a:solidFill>
                    <a:prstClr val="black"/>
                  </a:solidFill>
                  <a:latin typeface="Calibri"/>
                </a:rPr>
                <a:t>AQ  Benefit (ug/m</a:t>
              </a:r>
              <a:r>
                <a:rPr lang="en-US" baseline="20000" dirty="0" smtClean="0">
                  <a:solidFill>
                    <a:prstClr val="black"/>
                  </a:solidFill>
                  <a:latin typeface="Calibri"/>
                </a:rPr>
                <a:t>3</a:t>
              </a:r>
              <a:r>
                <a:rPr lang="en-US" dirty="0" smtClean="0">
                  <a:solidFill>
                    <a:prstClr val="black"/>
                  </a:solidFill>
                  <a:latin typeface="Calibri"/>
                </a:rPr>
                <a:t>)</a:t>
              </a:r>
            </a:p>
          </p:txBody>
        </p:sp>
      </p:grpSp>
      <p:sp>
        <p:nvSpPr>
          <p:cNvPr id="109" name="Down Arrow 108"/>
          <p:cNvSpPr/>
          <p:nvPr/>
        </p:nvSpPr>
        <p:spPr>
          <a:xfrm>
            <a:off x="6585858" y="5889172"/>
            <a:ext cx="320040" cy="457200"/>
          </a:xfrm>
          <a:prstGeom prst="downArrow">
            <a:avLst/>
          </a:prstGeom>
          <a:solidFill>
            <a:srgbClr val="FF99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prstClr val="white"/>
              </a:solidFill>
            </a:endParaRPr>
          </a:p>
        </p:txBody>
      </p:sp>
      <p:sp>
        <p:nvSpPr>
          <p:cNvPr id="110" name="Rectangle 109"/>
          <p:cNvSpPr/>
          <p:nvPr/>
        </p:nvSpPr>
        <p:spPr>
          <a:xfrm>
            <a:off x="5486400" y="6336323"/>
            <a:ext cx="2485039" cy="400110"/>
          </a:xfrm>
          <a:prstGeom prst="rect">
            <a:avLst/>
          </a:prstGeom>
          <a:solidFill>
            <a:srgbClr val="FFFF00"/>
          </a:solidFill>
          <a:ln w="28575">
            <a:solidFill>
              <a:srgbClr val="0000FF"/>
            </a:solidFill>
          </a:ln>
        </p:spPr>
        <p:txBody>
          <a:bodyPr wrap="none">
            <a:spAutoFit/>
          </a:bodyPr>
          <a:lstStyle/>
          <a:p>
            <a:pPr algn="l" fontAlgn="auto">
              <a:spcBef>
                <a:spcPts val="0"/>
              </a:spcBef>
              <a:spcAft>
                <a:spcPts val="0"/>
              </a:spcAft>
            </a:pPr>
            <a:r>
              <a:rPr lang="en-US" sz="2000" b="1" dirty="0" smtClean="0">
                <a:solidFill>
                  <a:srgbClr val="FF0000"/>
                </a:solidFill>
                <a:latin typeface="Calibri"/>
              </a:rPr>
              <a:t>Benefit ($$)/Cost ($$)</a:t>
            </a:r>
            <a:endParaRPr lang="en-US" sz="2000" dirty="0">
              <a:solidFill>
                <a:srgbClr val="FF0000"/>
              </a:solidFill>
              <a:latin typeface="Calibri"/>
            </a:endParaRPr>
          </a:p>
        </p:txBody>
      </p:sp>
      <p:pic>
        <p:nvPicPr>
          <p:cNvPr id="59" name="Picture 2"/>
          <p:cNvPicPr>
            <a:picLocks noChangeAspect="1" noChangeArrowheads="1"/>
          </p:cNvPicPr>
          <p:nvPr/>
        </p:nvPicPr>
        <p:blipFill>
          <a:blip r:embed="rId4" cstate="print"/>
          <a:srcRect b="6478"/>
          <a:stretch>
            <a:fillRect/>
          </a:stretch>
        </p:blipFill>
        <p:spPr bwMode="auto">
          <a:xfrm>
            <a:off x="7900520" y="3200400"/>
            <a:ext cx="1243480" cy="932610"/>
          </a:xfrm>
          <a:prstGeom prst="rect">
            <a:avLst/>
          </a:prstGeom>
          <a:noFill/>
          <a:ln w="9525">
            <a:noFill/>
            <a:miter lim="800000"/>
            <a:headEnd/>
            <a:tailEnd/>
          </a:ln>
        </p:spPr>
      </p:pic>
      <p:pic>
        <p:nvPicPr>
          <p:cNvPr id="61" name="Picture 2"/>
          <p:cNvPicPr>
            <a:picLocks noChangeAspect="1" noChangeArrowheads="1"/>
          </p:cNvPicPr>
          <p:nvPr/>
        </p:nvPicPr>
        <p:blipFill>
          <a:blip r:embed="rId5" cstate="print"/>
          <a:srcRect/>
          <a:stretch>
            <a:fillRect/>
          </a:stretch>
        </p:blipFill>
        <p:spPr bwMode="auto">
          <a:xfrm>
            <a:off x="8001000" y="6096000"/>
            <a:ext cx="1143000" cy="773607"/>
          </a:xfrm>
          <a:prstGeom prst="rect">
            <a:avLst/>
          </a:prstGeom>
          <a:noFill/>
          <a:ln w="9525">
            <a:noFill/>
            <a:miter lim="800000"/>
            <a:headEnd/>
            <a:tailEnd/>
          </a:ln>
        </p:spPr>
      </p:pic>
      <p:grpSp>
        <p:nvGrpSpPr>
          <p:cNvPr id="5" name="Group 61"/>
          <p:cNvGrpSpPr/>
          <p:nvPr/>
        </p:nvGrpSpPr>
        <p:grpSpPr>
          <a:xfrm>
            <a:off x="7948246" y="4191000"/>
            <a:ext cx="1202086" cy="1079412"/>
            <a:chOff x="3085818" y="1741810"/>
            <a:chExt cx="2705382" cy="2862558"/>
          </a:xfrm>
        </p:grpSpPr>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818" y="1828800"/>
              <a:ext cx="2705382" cy="2775568"/>
            </a:xfrm>
            <a:prstGeom prst="rect">
              <a:avLst/>
            </a:prstGeom>
          </p:spPr>
        </p:pic>
        <p:grpSp>
          <p:nvGrpSpPr>
            <p:cNvPr id="6" name="Group 63"/>
            <p:cNvGrpSpPr/>
            <p:nvPr/>
          </p:nvGrpSpPr>
          <p:grpSpPr>
            <a:xfrm>
              <a:off x="3180080" y="1741810"/>
              <a:ext cx="2569711" cy="542783"/>
              <a:chOff x="3180080" y="1741810"/>
              <a:chExt cx="2569711" cy="542783"/>
            </a:xfrm>
          </p:grpSpPr>
          <p:sp>
            <p:nvSpPr>
              <p:cNvPr id="65" name="Oval 64"/>
              <p:cNvSpPr/>
              <p:nvPr/>
            </p:nvSpPr>
            <p:spPr>
              <a:xfrm>
                <a:off x="3180080" y="1937368"/>
                <a:ext cx="152400" cy="1554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67" name="TextBox 66"/>
              <p:cNvSpPr txBox="1"/>
              <p:nvPr/>
            </p:nvSpPr>
            <p:spPr>
              <a:xfrm>
                <a:off x="3469004" y="1741810"/>
                <a:ext cx="2280787" cy="542783"/>
              </a:xfrm>
              <a:prstGeom prst="rect">
                <a:avLst/>
              </a:prstGeom>
              <a:noFill/>
            </p:spPr>
            <p:txBody>
              <a:bodyPr wrap="none" rtlCol="0">
                <a:spAutoFit/>
              </a:bodyPr>
              <a:lstStyle/>
              <a:p>
                <a:r>
                  <a:rPr lang="en-US" sz="600" b="1" dirty="0" smtClean="0">
                    <a:solidFill>
                      <a:srgbClr val="FF0000"/>
                    </a:solidFill>
                  </a:rPr>
                  <a:t>&gt; </a:t>
                </a:r>
                <a:r>
                  <a:rPr lang="en-US" sz="600" b="1" dirty="0">
                    <a:solidFill>
                      <a:srgbClr val="FF0000"/>
                    </a:solidFill>
                  </a:rPr>
                  <a:t>12</a:t>
                </a:r>
                <a:r>
                  <a:rPr lang="en-US" sz="600" b="1" dirty="0" smtClean="0">
                    <a:solidFill>
                      <a:srgbClr val="FF0000"/>
                    </a:solidFill>
                  </a:rPr>
                  <a:t> ug/m</a:t>
                </a:r>
                <a:r>
                  <a:rPr lang="en-US" sz="800" b="1" baseline="15000" dirty="0" smtClean="0">
                    <a:solidFill>
                      <a:srgbClr val="FF0000"/>
                    </a:solidFill>
                  </a:rPr>
                  <a:t>3</a:t>
                </a:r>
                <a:r>
                  <a:rPr lang="en-US" sz="600" b="1" dirty="0" smtClean="0">
                    <a:solidFill>
                      <a:srgbClr val="FF0000"/>
                    </a:solidFill>
                  </a:rPr>
                  <a:t> (non-attainment) </a:t>
                </a:r>
                <a:endParaRPr lang="en-US" sz="600" b="1" dirty="0">
                  <a:solidFill>
                    <a:srgbClr val="FF0000"/>
                  </a:solidFill>
                </a:endParaRPr>
              </a:p>
            </p:txBody>
          </p:sp>
        </p:grpSp>
      </p:grpSp>
      <p:pic>
        <p:nvPicPr>
          <p:cNvPr id="73" name="Picture 2" descr="Map of States showing public health and environmental benefi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295"/>
          <a:stretch/>
        </p:blipFill>
        <p:spPr bwMode="auto">
          <a:xfrm>
            <a:off x="8001001" y="5181600"/>
            <a:ext cx="1096922" cy="90443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Bar chart showing a decrease in SO2, NOx and NOx Ozone Season emisisons from 2005 to 20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0519" y="2180118"/>
            <a:ext cx="1197404" cy="958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6" name="Picture 1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381000"/>
            <a:ext cx="883850" cy="883850"/>
          </a:xfrm>
          <a:prstGeom prst="rect">
            <a:avLst/>
          </a:prstGeom>
        </p:spPr>
      </p:pic>
      <p:grpSp>
        <p:nvGrpSpPr>
          <p:cNvPr id="7" name="Group 8"/>
          <p:cNvGrpSpPr/>
          <p:nvPr/>
        </p:nvGrpSpPr>
        <p:grpSpPr>
          <a:xfrm>
            <a:off x="0" y="1371600"/>
            <a:ext cx="5029200" cy="4876800"/>
            <a:chOff x="0" y="1371600"/>
            <a:chExt cx="5029200" cy="4876800"/>
          </a:xfrm>
        </p:grpSpPr>
        <p:grpSp>
          <p:nvGrpSpPr>
            <p:cNvPr id="8" name="Group 6"/>
            <p:cNvGrpSpPr/>
            <p:nvPr/>
          </p:nvGrpSpPr>
          <p:grpSpPr>
            <a:xfrm>
              <a:off x="0" y="1371600"/>
              <a:ext cx="5029200" cy="4876800"/>
              <a:chOff x="0" y="1371600"/>
              <a:chExt cx="5029200" cy="4876800"/>
            </a:xfrm>
          </p:grpSpPr>
          <p:grpSp>
            <p:nvGrpSpPr>
              <p:cNvPr id="9" name="Group 30"/>
              <p:cNvGrpSpPr/>
              <p:nvPr/>
            </p:nvGrpSpPr>
            <p:grpSpPr>
              <a:xfrm>
                <a:off x="34951" y="1752600"/>
                <a:ext cx="4938993" cy="4114799"/>
                <a:chOff x="90916" y="1003340"/>
                <a:chExt cx="9341971" cy="5397460"/>
              </a:xfrm>
            </p:grpSpPr>
            <p:grpSp>
              <p:nvGrpSpPr>
                <p:cNvPr id="10" name="Group 79"/>
                <p:cNvGrpSpPr/>
                <p:nvPr/>
              </p:nvGrpSpPr>
              <p:grpSpPr>
                <a:xfrm>
                  <a:off x="5715000" y="2819400"/>
                  <a:ext cx="3048000" cy="3581400"/>
                  <a:chOff x="5715000" y="2819400"/>
                  <a:chExt cx="3048000" cy="3581400"/>
                </a:xfrm>
              </p:grpSpPr>
              <p:sp>
                <p:nvSpPr>
                  <p:cNvPr id="66" name="Down Arrow 65"/>
                  <p:cNvSpPr/>
                  <p:nvPr/>
                </p:nvSpPr>
                <p:spPr>
                  <a:xfrm>
                    <a:off x="7162800" y="3364468"/>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68" name="Down Arrow 67"/>
                  <p:cNvSpPr/>
                  <p:nvPr/>
                </p:nvSpPr>
                <p:spPr>
                  <a:xfrm>
                    <a:off x="7162800" y="42672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69" name="Down Arrow 68"/>
                  <p:cNvSpPr/>
                  <p:nvPr/>
                </p:nvSpPr>
                <p:spPr>
                  <a:xfrm>
                    <a:off x="7162800" y="51816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71" name="TextBox 70"/>
                  <p:cNvSpPr txBox="1"/>
                  <p:nvPr/>
                </p:nvSpPr>
                <p:spPr>
                  <a:xfrm>
                    <a:off x="6422571" y="2907268"/>
                    <a:ext cx="1752601" cy="605575"/>
                  </a:xfrm>
                  <a:prstGeom prst="rect">
                    <a:avLst/>
                  </a:prstGeom>
                  <a:solidFill>
                    <a:srgbClr val="92D050"/>
                  </a:solidFill>
                </p:spPr>
                <p:txBody>
                  <a:bodyPr wrap="square" rtlCol="0">
                    <a:spAutoFit/>
                  </a:bodyPr>
                  <a:lstStyle/>
                  <a:p>
                    <a:pPr fontAlgn="auto">
                      <a:spcBef>
                        <a:spcPts val="0"/>
                      </a:spcBef>
                      <a:spcAft>
                        <a:spcPts val="0"/>
                      </a:spcAft>
                    </a:pPr>
                    <a:r>
                      <a:rPr lang="en-US" sz="1200" dirty="0" err="1" smtClean="0">
                        <a:solidFill>
                          <a:prstClr val="black"/>
                        </a:solidFill>
                        <a:latin typeface="Calibri"/>
                      </a:rPr>
                      <a:t>CoST</a:t>
                    </a:r>
                    <a:r>
                      <a:rPr lang="en-US" sz="1200" dirty="0" smtClean="0">
                        <a:solidFill>
                          <a:prstClr val="black"/>
                        </a:solidFill>
                        <a:latin typeface="Calibri"/>
                      </a:rPr>
                      <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0" name="TextBox 79"/>
                  <p:cNvSpPr txBox="1"/>
                  <p:nvPr/>
                </p:nvSpPr>
                <p:spPr>
                  <a:xfrm>
                    <a:off x="6248401" y="5726669"/>
                    <a:ext cx="2209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err="1" smtClean="0">
                        <a:solidFill>
                          <a:prstClr val="black"/>
                        </a:solidFill>
                        <a:latin typeface="Calibri"/>
                      </a:rPr>
                      <a:t>BenMAP</a:t>
                    </a:r>
                    <a:r>
                      <a:rPr lang="en-US" sz="1200" dirty="0" smtClean="0">
                        <a:solidFill>
                          <a:prstClr val="black"/>
                        </a:solidFill>
                        <a:latin typeface="Calibri"/>
                      </a:rPr>
                      <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1" name="TextBox 80"/>
                  <p:cNvSpPr txBox="1"/>
                  <p:nvPr/>
                </p:nvSpPr>
                <p:spPr>
                  <a:xfrm>
                    <a:off x="6400801" y="4747736"/>
                    <a:ext cx="1828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smtClean="0">
                        <a:solidFill>
                          <a:prstClr val="black"/>
                        </a:solidFill>
                        <a:latin typeface="Calibri"/>
                      </a:rPr>
                      <a:t>SMAT-CE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2" name="TextBox 81"/>
                  <p:cNvSpPr txBox="1"/>
                  <p:nvPr/>
                </p:nvSpPr>
                <p:spPr>
                  <a:xfrm>
                    <a:off x="6400801" y="3821669"/>
                    <a:ext cx="1828800" cy="605575"/>
                  </a:xfrm>
                  <a:prstGeom prst="rect">
                    <a:avLst/>
                  </a:prstGeom>
                  <a:solidFill>
                    <a:srgbClr val="92D050"/>
                  </a:solidFill>
                </p:spPr>
                <p:txBody>
                  <a:bodyPr wrap="square" rtlCol="0">
                    <a:spAutoFit/>
                  </a:bodyPr>
                  <a:lstStyle/>
                  <a:p>
                    <a:pPr fontAlgn="auto">
                      <a:spcBef>
                        <a:spcPts val="0"/>
                      </a:spcBef>
                      <a:spcAft>
                        <a:spcPts val="0"/>
                      </a:spcAft>
                    </a:pPr>
                    <a:r>
                      <a:rPr lang="en-US" sz="1200" dirty="0" smtClean="0">
                        <a:solidFill>
                          <a:prstClr val="black"/>
                        </a:solidFill>
                        <a:latin typeface="Calibri"/>
                      </a:rPr>
                      <a:t>RSM-VAT </a:t>
                    </a:r>
                    <a:r>
                      <a:rPr lang="en-US" sz="1200" u="sng" dirty="0" smtClean="0">
                        <a:solidFill>
                          <a:prstClr val="black"/>
                        </a:solidFill>
                        <a:latin typeface="Calibri"/>
                      </a:rPr>
                      <a:t>script</a:t>
                    </a:r>
                    <a:endParaRPr lang="en-US" sz="1200" u="sng" dirty="0">
                      <a:solidFill>
                        <a:prstClr val="black"/>
                      </a:solidFill>
                      <a:latin typeface="Calibri"/>
                    </a:endParaRPr>
                  </a:p>
                </p:txBody>
              </p:sp>
              <p:sp>
                <p:nvSpPr>
                  <p:cNvPr id="83" name="Rectangle 82"/>
                  <p:cNvSpPr/>
                  <p:nvPr/>
                </p:nvSpPr>
                <p:spPr>
                  <a:xfrm>
                    <a:off x="5715000" y="2819400"/>
                    <a:ext cx="3048000" cy="358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grpSp>
            <p:pic>
              <p:nvPicPr>
                <p:cNvPr id="33" name="Picture 2"/>
                <p:cNvPicPr>
                  <a:picLocks noChangeAspect="1" noChangeArrowheads="1"/>
                </p:cNvPicPr>
                <p:nvPr/>
              </p:nvPicPr>
              <p:blipFill>
                <a:blip r:embed="rId10" cstate="print"/>
                <a:srcRect l="4826" t="50909" r="54739" b="7273"/>
                <a:stretch>
                  <a:fillRect/>
                </a:stretch>
              </p:blipFill>
              <p:spPr bwMode="auto">
                <a:xfrm>
                  <a:off x="457200" y="2802494"/>
                  <a:ext cx="3886199" cy="3598306"/>
                </a:xfrm>
                <a:prstGeom prst="rect">
                  <a:avLst/>
                </a:prstGeom>
                <a:noFill/>
                <a:ln w="19050">
                  <a:solidFill>
                    <a:schemeClr val="tx2"/>
                  </a:solidFill>
                  <a:miter lim="800000"/>
                  <a:headEnd/>
                  <a:tailEnd/>
                </a:ln>
              </p:spPr>
            </p:pic>
            <p:sp>
              <p:nvSpPr>
                <p:cNvPr id="34" name="Oval 33"/>
                <p:cNvSpPr/>
                <p:nvPr/>
              </p:nvSpPr>
              <p:spPr>
                <a:xfrm>
                  <a:off x="663845" y="3167250"/>
                  <a:ext cx="339652" cy="220510"/>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38" name="Down Arrow 37"/>
                <p:cNvSpPr/>
                <p:nvPr/>
              </p:nvSpPr>
              <p:spPr>
                <a:xfrm>
                  <a:off x="2971800" y="33528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39" name="Down Arrow 38"/>
                <p:cNvSpPr/>
                <p:nvPr/>
              </p:nvSpPr>
              <p:spPr>
                <a:xfrm>
                  <a:off x="2971800" y="4191000"/>
                  <a:ext cx="304800"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0" name="Down Arrow 39"/>
                <p:cNvSpPr/>
                <p:nvPr/>
              </p:nvSpPr>
              <p:spPr>
                <a:xfrm>
                  <a:off x="2988806" y="5143978"/>
                  <a:ext cx="304799" cy="457200"/>
                </a:xfrm>
                <a:prstGeom prst="down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1" name="TextBox 40"/>
                <p:cNvSpPr txBox="1"/>
                <p:nvPr/>
              </p:nvSpPr>
              <p:spPr>
                <a:xfrm>
                  <a:off x="2438400" y="2971800"/>
                  <a:ext cx="1371599"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err="1" smtClean="0">
                      <a:solidFill>
                        <a:prstClr val="black"/>
                      </a:solidFill>
                      <a:latin typeface="Calibri"/>
                    </a:rPr>
                    <a:t>CoST</a:t>
                  </a:r>
                  <a:r>
                    <a:rPr lang="en-US" sz="1100" dirty="0" smtClean="0">
                      <a:solidFill>
                        <a:prstClr val="black"/>
                      </a:solidFill>
                      <a:latin typeface="Calibri"/>
                    </a:rPr>
                    <a:t>-CE</a:t>
                  </a:r>
                  <a:endParaRPr lang="en-US" sz="1100" dirty="0">
                    <a:solidFill>
                      <a:prstClr val="black"/>
                    </a:solidFill>
                    <a:latin typeface="Calibri"/>
                  </a:endParaRPr>
                </a:p>
              </p:txBody>
            </p:sp>
            <p:sp>
              <p:nvSpPr>
                <p:cNvPr id="42" name="TextBox 41"/>
                <p:cNvSpPr txBox="1"/>
                <p:nvPr/>
              </p:nvSpPr>
              <p:spPr>
                <a:xfrm>
                  <a:off x="2438400" y="5638801"/>
                  <a:ext cx="1523999" cy="565203"/>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err="1" smtClean="0">
                      <a:solidFill>
                        <a:prstClr val="black"/>
                      </a:solidFill>
                      <a:latin typeface="Calibri"/>
                    </a:rPr>
                    <a:t>BenMAP</a:t>
                  </a:r>
                  <a:r>
                    <a:rPr lang="en-US" sz="1100" dirty="0" smtClean="0">
                      <a:solidFill>
                        <a:prstClr val="black"/>
                      </a:solidFill>
                      <a:latin typeface="Calibri"/>
                    </a:rPr>
                    <a:t>-CE</a:t>
                  </a:r>
                  <a:endParaRPr lang="en-US" sz="1100" dirty="0">
                    <a:solidFill>
                      <a:prstClr val="black"/>
                    </a:solidFill>
                    <a:latin typeface="Calibri"/>
                  </a:endParaRPr>
                </a:p>
              </p:txBody>
            </p:sp>
            <p:sp>
              <p:nvSpPr>
                <p:cNvPr id="43" name="TextBox 42"/>
                <p:cNvSpPr txBox="1"/>
                <p:nvPr/>
              </p:nvSpPr>
              <p:spPr>
                <a:xfrm>
                  <a:off x="2514600" y="4736069"/>
                  <a:ext cx="1401723" cy="343159"/>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smtClean="0">
                      <a:solidFill>
                        <a:prstClr val="black"/>
                      </a:solidFill>
                      <a:latin typeface="Calibri"/>
                    </a:rPr>
                    <a:t>SMAT-CE</a:t>
                  </a:r>
                  <a:endParaRPr lang="en-US" sz="1100" dirty="0">
                    <a:solidFill>
                      <a:prstClr val="black"/>
                    </a:solidFill>
                    <a:latin typeface="Calibri"/>
                  </a:endParaRPr>
                </a:p>
              </p:txBody>
            </p:sp>
            <p:sp>
              <p:nvSpPr>
                <p:cNvPr id="44" name="Rectangle 43"/>
                <p:cNvSpPr/>
                <p:nvPr/>
              </p:nvSpPr>
              <p:spPr>
                <a:xfrm>
                  <a:off x="90916" y="1003340"/>
                  <a:ext cx="4325624" cy="928548"/>
                </a:xfrm>
                <a:prstGeom prst="rect">
                  <a:avLst/>
                </a:prstGeom>
                <a:solidFill>
                  <a:schemeClr val="accent6">
                    <a:lumMod val="40000"/>
                    <a:lumOff val="60000"/>
                  </a:schemeClr>
                </a:solidFill>
              </p:spPr>
              <p:txBody>
                <a:bodyPr wrap="none">
                  <a:spAutoFit/>
                </a:bodyPr>
                <a:lstStyle/>
                <a:p>
                  <a:pPr fontAlgn="auto">
                    <a:spcBef>
                      <a:spcPts val="0"/>
                    </a:spcBef>
                    <a:spcAft>
                      <a:spcPts val="0"/>
                    </a:spcAft>
                  </a:pPr>
                  <a:r>
                    <a:rPr lang="en-US" altLang="zh-CN" sz="2000" b="1" dirty="0" smtClean="0">
                      <a:solidFill>
                        <a:srgbClr val="0000FF"/>
                      </a:solidFill>
                      <a:latin typeface="Calibri"/>
                    </a:rPr>
                    <a:t>Standalone </a:t>
                  </a:r>
                  <a:r>
                    <a:rPr lang="en-US" altLang="zh-CN" sz="2000" b="1" dirty="0" err="1" smtClean="0">
                      <a:solidFill>
                        <a:srgbClr val="0000FF"/>
                      </a:solidFill>
                      <a:latin typeface="Calibri"/>
                    </a:rPr>
                    <a:t>ABaCAS</a:t>
                  </a:r>
                  <a:endParaRPr lang="en-US" altLang="zh-CN" sz="2000" b="1" dirty="0" smtClean="0">
                    <a:solidFill>
                      <a:srgbClr val="0000FF"/>
                    </a:solidFill>
                    <a:latin typeface="Calibri"/>
                  </a:endParaRPr>
                </a:p>
                <a:p>
                  <a:pPr fontAlgn="auto">
                    <a:spcBef>
                      <a:spcPts val="0"/>
                    </a:spcBef>
                    <a:spcAft>
                      <a:spcPts val="0"/>
                    </a:spcAft>
                  </a:pPr>
                  <a:r>
                    <a:rPr lang="en-US" sz="2000" b="1" dirty="0" smtClean="0">
                      <a:solidFill>
                        <a:srgbClr val="0000FF"/>
                      </a:solidFill>
                      <a:latin typeface="Calibri"/>
                    </a:rPr>
                    <a:t>(</a:t>
                  </a:r>
                  <a:r>
                    <a:rPr lang="en-US" sz="2000" b="1" u="sng" dirty="0" smtClean="0">
                      <a:solidFill>
                        <a:srgbClr val="0000FF"/>
                      </a:solidFill>
                      <a:latin typeface="Calibri"/>
                    </a:rPr>
                    <a:t>Scientists</a:t>
                  </a:r>
                  <a:r>
                    <a:rPr lang="en-US" sz="2000" b="1" dirty="0" smtClean="0">
                      <a:solidFill>
                        <a:srgbClr val="0000FF"/>
                      </a:solidFill>
                      <a:latin typeface="Calibri"/>
                    </a:rPr>
                    <a:t>)</a:t>
                  </a:r>
                  <a:endParaRPr lang="en-US" sz="2000" b="1" dirty="0">
                    <a:solidFill>
                      <a:srgbClr val="0000FF"/>
                    </a:solidFill>
                    <a:latin typeface="Calibri"/>
                  </a:endParaRPr>
                </a:p>
              </p:txBody>
            </p:sp>
            <p:sp>
              <p:nvSpPr>
                <p:cNvPr id="45" name="Rectangle 44"/>
                <p:cNvSpPr/>
                <p:nvPr/>
              </p:nvSpPr>
              <p:spPr>
                <a:xfrm>
                  <a:off x="4938194" y="1003340"/>
                  <a:ext cx="4494693" cy="928548"/>
                </a:xfrm>
                <a:prstGeom prst="rect">
                  <a:avLst/>
                </a:prstGeom>
                <a:solidFill>
                  <a:schemeClr val="accent6">
                    <a:lumMod val="40000"/>
                    <a:lumOff val="60000"/>
                  </a:schemeClr>
                </a:solidFill>
              </p:spPr>
              <p:txBody>
                <a:bodyPr wrap="none">
                  <a:spAutoFit/>
                </a:bodyPr>
                <a:lstStyle/>
                <a:p>
                  <a:pPr fontAlgn="auto">
                    <a:spcBef>
                      <a:spcPts val="0"/>
                    </a:spcBef>
                    <a:spcAft>
                      <a:spcPts val="0"/>
                    </a:spcAft>
                  </a:pPr>
                  <a:r>
                    <a:rPr lang="en-US" sz="2000" b="1" dirty="0" smtClean="0">
                      <a:solidFill>
                        <a:srgbClr val="0000FF"/>
                      </a:solidFill>
                      <a:latin typeface="Calibri"/>
                    </a:rPr>
                    <a:t>Streamlined </a:t>
                  </a:r>
                  <a:r>
                    <a:rPr lang="en-US" sz="2000" b="1" dirty="0" err="1" smtClean="0">
                      <a:solidFill>
                        <a:srgbClr val="0000FF"/>
                      </a:solidFill>
                      <a:latin typeface="Calibri"/>
                    </a:rPr>
                    <a:t>ABaCAS</a:t>
                  </a:r>
                  <a:endParaRPr lang="en-US" sz="2000" b="1" dirty="0" smtClean="0">
                    <a:solidFill>
                      <a:srgbClr val="0000FF"/>
                    </a:solidFill>
                    <a:latin typeface="Calibri"/>
                  </a:endParaRPr>
                </a:p>
                <a:p>
                  <a:pPr fontAlgn="auto">
                    <a:spcBef>
                      <a:spcPts val="0"/>
                    </a:spcBef>
                    <a:spcAft>
                      <a:spcPts val="0"/>
                    </a:spcAft>
                  </a:pPr>
                  <a:r>
                    <a:rPr lang="en-US" sz="2000" b="1" dirty="0" smtClean="0">
                      <a:solidFill>
                        <a:srgbClr val="0000FF"/>
                      </a:solidFill>
                      <a:latin typeface="Calibri"/>
                    </a:rPr>
                    <a:t>(</a:t>
                  </a:r>
                  <a:r>
                    <a:rPr lang="en-US" sz="2000" b="1" u="sng" dirty="0" smtClean="0">
                      <a:solidFill>
                        <a:srgbClr val="0000FF"/>
                      </a:solidFill>
                      <a:latin typeface="Calibri"/>
                    </a:rPr>
                    <a:t>Policy-Makers</a:t>
                  </a:r>
                  <a:r>
                    <a:rPr lang="en-US" sz="2000" b="1" dirty="0" smtClean="0">
                      <a:solidFill>
                        <a:srgbClr val="0000FF"/>
                      </a:solidFill>
                      <a:latin typeface="Calibri"/>
                    </a:rPr>
                    <a:t>)</a:t>
                  </a:r>
                  <a:endParaRPr lang="en-US" sz="2000" b="1" dirty="0">
                    <a:solidFill>
                      <a:srgbClr val="0000FF"/>
                    </a:solidFill>
                    <a:latin typeface="Calibri"/>
                  </a:endParaRPr>
                </a:p>
              </p:txBody>
            </p:sp>
            <p:sp>
              <p:nvSpPr>
                <p:cNvPr id="46" name="Right Arrow 45"/>
                <p:cNvSpPr/>
                <p:nvPr/>
              </p:nvSpPr>
              <p:spPr>
                <a:xfrm>
                  <a:off x="4038600" y="30480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49" name="Right Arrow 48"/>
                <p:cNvSpPr/>
                <p:nvPr/>
              </p:nvSpPr>
              <p:spPr>
                <a:xfrm>
                  <a:off x="4038600" y="3886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3" name="Right Arrow 52"/>
                <p:cNvSpPr/>
                <p:nvPr/>
              </p:nvSpPr>
              <p:spPr>
                <a:xfrm>
                  <a:off x="4038600" y="48006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4" name="Right Arrow 53"/>
                <p:cNvSpPr/>
                <p:nvPr/>
              </p:nvSpPr>
              <p:spPr>
                <a:xfrm>
                  <a:off x="4038600" y="5791200"/>
                  <a:ext cx="1981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57" name="TextBox 56"/>
                <p:cNvSpPr txBox="1"/>
                <p:nvPr/>
              </p:nvSpPr>
              <p:spPr>
                <a:xfrm>
                  <a:off x="5114849" y="2202776"/>
                  <a:ext cx="4134293" cy="444088"/>
                </a:xfrm>
                <a:prstGeom prst="rect">
                  <a:avLst/>
                </a:prstGeom>
                <a:solidFill>
                  <a:srgbClr val="FFFF00"/>
                </a:solidFill>
                <a:ln>
                  <a:solidFill>
                    <a:schemeClr val="tx2"/>
                  </a:solidFill>
                </a:ln>
              </p:spPr>
              <p:txBody>
                <a:bodyPr wrap="square" rtlCol="0">
                  <a:spAutoFit/>
                </a:bodyPr>
                <a:lstStyle/>
                <a:p>
                  <a:pPr fontAlgn="auto">
                    <a:spcBef>
                      <a:spcPts val="0"/>
                    </a:spcBef>
                    <a:spcAft>
                      <a:spcPts val="0"/>
                    </a:spcAft>
                  </a:pPr>
                  <a:r>
                    <a:rPr lang="en-US" sz="1600" b="1" dirty="0" err="1" smtClean="0">
                      <a:solidFill>
                        <a:srgbClr val="FF0000"/>
                      </a:solidFill>
                      <a:latin typeface="Calibri"/>
                    </a:rPr>
                    <a:t>ABaCAS</a:t>
                  </a:r>
                  <a:r>
                    <a:rPr lang="en-US" sz="1600" b="1" dirty="0" smtClean="0">
                      <a:solidFill>
                        <a:srgbClr val="FF0000"/>
                      </a:solidFill>
                      <a:latin typeface="Calibri"/>
                    </a:rPr>
                    <a:t> Master Script</a:t>
                  </a:r>
                  <a:endParaRPr lang="en-US" sz="1600" b="1" dirty="0">
                    <a:solidFill>
                      <a:srgbClr val="FF0000"/>
                    </a:solidFill>
                    <a:latin typeface="Calibri"/>
                  </a:endParaRPr>
                </a:p>
              </p:txBody>
            </p:sp>
          </p:grpSp>
          <p:sp>
            <p:nvSpPr>
              <p:cNvPr id="84" name="Rounded Rectangle 83"/>
              <p:cNvSpPr/>
              <p:nvPr/>
            </p:nvSpPr>
            <p:spPr bwMode="auto">
              <a:xfrm>
                <a:off x="0" y="1371600"/>
                <a:ext cx="5029200" cy="487680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prstClr val="black"/>
                  </a:solidFill>
                  <a:latin typeface="Arial" pitchFamily="-110" charset="0"/>
                </a:endParaRPr>
              </a:p>
            </p:txBody>
          </p:sp>
          <p:sp>
            <p:nvSpPr>
              <p:cNvPr id="58" name="TextBox 57"/>
              <p:cNvSpPr txBox="1"/>
              <p:nvPr/>
            </p:nvSpPr>
            <p:spPr>
              <a:xfrm>
                <a:off x="1295400" y="3882498"/>
                <a:ext cx="725149" cy="261610"/>
              </a:xfrm>
              <a:prstGeom prst="rect">
                <a:avLst/>
              </a:prstGeom>
              <a:solidFill>
                <a:srgbClr val="CCFFFF"/>
              </a:solidFill>
              <a:ln>
                <a:solidFill>
                  <a:schemeClr val="tx1"/>
                </a:solidFill>
              </a:ln>
            </p:spPr>
            <p:txBody>
              <a:bodyPr wrap="square" rtlCol="0">
                <a:spAutoFit/>
              </a:bodyPr>
              <a:lstStyle/>
              <a:p>
                <a:pPr fontAlgn="auto">
                  <a:spcBef>
                    <a:spcPts val="0"/>
                  </a:spcBef>
                  <a:spcAft>
                    <a:spcPts val="0"/>
                  </a:spcAft>
                </a:pPr>
                <a:r>
                  <a:rPr lang="en-US" sz="1100" dirty="0" smtClean="0">
                    <a:solidFill>
                      <a:prstClr val="black"/>
                    </a:solidFill>
                    <a:latin typeface="Calibri"/>
                  </a:rPr>
                  <a:t>RSM-VAT</a:t>
                </a:r>
                <a:endParaRPr lang="en-US" sz="1100" dirty="0">
                  <a:solidFill>
                    <a:prstClr val="black"/>
                  </a:solidFill>
                  <a:latin typeface="Calibri"/>
                </a:endParaRPr>
              </a:p>
            </p:txBody>
          </p:sp>
        </p:grpSp>
        <p:sp>
          <p:nvSpPr>
            <p:cNvPr id="70" name="Oval 69"/>
            <p:cNvSpPr/>
            <p:nvPr/>
          </p:nvSpPr>
          <p:spPr>
            <a:xfrm>
              <a:off x="353830" y="4022892"/>
              <a:ext cx="179570" cy="168108"/>
            </a:xfrm>
            <a:prstGeom prst="ellipse">
              <a:avLst/>
            </a:pr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125" name="Oval 124"/>
            <p:cNvSpPr/>
            <p:nvPr/>
          </p:nvSpPr>
          <p:spPr>
            <a:xfrm>
              <a:off x="370728" y="472440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sp>
          <p:nvSpPr>
            <p:cNvPr id="126" name="Oval 125"/>
            <p:cNvSpPr/>
            <p:nvPr/>
          </p:nvSpPr>
          <p:spPr>
            <a:xfrm>
              <a:off x="397898" y="5376230"/>
              <a:ext cx="179570" cy="168108"/>
            </a:xfrm>
            <a:prstGeom prst="ellipse">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pic>
          <p:nvPicPr>
            <p:cNvPr id="128" name="Picture 1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294" y="3810000"/>
              <a:ext cx="496906" cy="496906"/>
            </a:xfrm>
            <a:prstGeom prst="rect">
              <a:avLst/>
            </a:prstGeom>
          </p:spPr>
        </p:pic>
        <p:pic>
          <p:nvPicPr>
            <p:cNvPr id="129" name="Picture 1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6764" y="5181600"/>
              <a:ext cx="472435" cy="429485"/>
            </a:xfrm>
            <a:prstGeom prst="rect">
              <a:avLst/>
            </a:prstGeom>
          </p:spPr>
        </p:pic>
        <p:pic>
          <p:nvPicPr>
            <p:cNvPr id="135" name="Picture 1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318" y="3048000"/>
              <a:ext cx="623068" cy="623068"/>
            </a:xfrm>
            <a:prstGeom prst="rect">
              <a:avLst/>
            </a:prstGeom>
          </p:spPr>
        </p:pic>
        <p:sp>
          <p:nvSpPr>
            <p:cNvPr id="137" name="Rectangle 136"/>
            <p:cNvSpPr/>
            <p:nvPr/>
          </p:nvSpPr>
          <p:spPr>
            <a:xfrm>
              <a:off x="613059" y="5562600"/>
              <a:ext cx="758541" cy="200055"/>
            </a:xfrm>
            <a:prstGeom prst="rect">
              <a:avLst/>
            </a:prstGeom>
          </p:spPr>
          <p:txBody>
            <a:bodyPr wrap="none">
              <a:spAutoFit/>
            </a:bodyPr>
            <a:lstStyle/>
            <a:p>
              <a:r>
                <a:rPr lang="en-US" altLang="zh-CN" sz="700" b="1" dirty="0" err="1" smtClean="0">
                  <a:solidFill>
                    <a:prstClr val="black"/>
                  </a:solidFill>
                  <a:latin typeface="Arial Black" panose="020B0A04020102020204" pitchFamily="34" charset="0"/>
                </a:rPr>
                <a:t>BenMAP</a:t>
              </a:r>
              <a:r>
                <a:rPr lang="en-US" altLang="zh-CN" sz="700" b="1" dirty="0" smtClean="0">
                  <a:solidFill>
                    <a:prstClr val="black"/>
                  </a:solidFill>
                  <a:latin typeface="Arial Black" panose="020B0A04020102020204" pitchFamily="34" charset="0"/>
                </a:rPr>
                <a:t>-CE</a:t>
              </a:r>
              <a:endParaRPr lang="en-US" sz="700" dirty="0">
                <a:solidFill>
                  <a:prstClr val="black"/>
                </a:solidFill>
                <a:latin typeface="Arial Black" panose="020B0A04020102020204" pitchFamily="34" charset="0"/>
              </a:endParaRPr>
            </a:p>
          </p:txBody>
        </p:sp>
        <p:pic>
          <p:nvPicPr>
            <p:cNvPr id="76" name="Picture 7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3111" y="3810000"/>
              <a:ext cx="533674" cy="533674"/>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8907" y="4527779"/>
              <a:ext cx="596697" cy="542452"/>
            </a:xfrm>
            <a:prstGeom prst="rect">
              <a:avLst/>
            </a:prstGeom>
          </p:spPr>
        </p:pic>
      </p:grpSp>
      <p:sp>
        <p:nvSpPr>
          <p:cNvPr id="78" name="Right Arrow 77"/>
          <p:cNvSpPr/>
          <p:nvPr/>
        </p:nvSpPr>
        <p:spPr>
          <a:xfrm>
            <a:off x="2102352" y="2138972"/>
            <a:ext cx="685800" cy="321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100">
              <a:solidFill>
                <a:prstClr val="white"/>
              </a:solidFill>
            </a:endParaRPr>
          </a:p>
        </p:txBody>
      </p:sp>
      <p:pic>
        <p:nvPicPr>
          <p:cNvPr id="89" name="Picture 8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07444" y="1642533"/>
            <a:ext cx="631556" cy="631556"/>
          </a:xfrm>
          <a:prstGeom prst="rect">
            <a:avLst/>
          </a:prstGeom>
        </p:spPr>
      </p:pic>
      <p:sp>
        <p:nvSpPr>
          <p:cNvPr id="72" name="Rectangle 71"/>
          <p:cNvSpPr/>
          <p:nvPr/>
        </p:nvSpPr>
        <p:spPr>
          <a:xfrm>
            <a:off x="6412089" y="2249901"/>
            <a:ext cx="990600" cy="246221"/>
          </a:xfrm>
          <a:prstGeom prst="rect">
            <a:avLst/>
          </a:prstGeom>
        </p:spPr>
        <p:txBody>
          <a:bodyPr wrap="square">
            <a:spAutoFit/>
          </a:bodyPr>
          <a:lstStyle/>
          <a:p>
            <a:r>
              <a:rPr lang="en-US" altLang="zh-CN" sz="1000" b="1" i="1" dirty="0" err="1">
                <a:solidFill>
                  <a:srgbClr val="FF0000"/>
                </a:solidFill>
                <a:latin typeface="Arial Black" panose="020B0A04020102020204" pitchFamily="34" charset="0"/>
              </a:rPr>
              <a:t>ABaCAS</a:t>
            </a:r>
            <a:r>
              <a:rPr lang="en-US" altLang="zh-CN" sz="1000" b="1" i="1" dirty="0">
                <a:solidFill>
                  <a:srgbClr val="FF0000"/>
                </a:solidFill>
                <a:latin typeface="Arial Black" panose="020B0A04020102020204" pitchFamily="34" charset="0"/>
              </a:rPr>
              <a:t>-SE</a:t>
            </a:r>
            <a:endParaRPr lang="en-US" sz="1000"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438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9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9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childTnLst>
                          </p:cTn>
                        </p:par>
                        <p:par>
                          <p:cTn id="19" fill="hold">
                            <p:stCondLst>
                              <p:cond delay="1900"/>
                            </p:stCondLst>
                            <p:childTnLst>
                              <p:par>
                                <p:cTn id="20" presetID="10"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par>
                          <p:cTn id="23" fill="hold">
                            <p:stCondLst>
                              <p:cond delay="2400"/>
                            </p:stCondLst>
                            <p:childTnLst>
                              <p:par>
                                <p:cTn id="24" presetID="10" presetClass="entr" presetSubtype="0" fill="hold" grpId="0" nodeType="after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500"/>
                                        <p:tgtEl>
                                          <p:spTgt spid="86"/>
                                        </p:tgtEl>
                                      </p:cBhvr>
                                    </p:animEffect>
                                  </p:childTnLst>
                                </p:cTn>
                              </p:par>
                            </p:childTnLst>
                          </p:cTn>
                        </p:par>
                        <p:par>
                          <p:cTn id="27" fill="hold">
                            <p:stCondLst>
                              <p:cond delay="2900"/>
                            </p:stCondLst>
                            <p:childTnLst>
                              <p:par>
                                <p:cTn id="28" presetID="10" presetClass="entr" presetSubtype="0" fill="hold" grpId="0" nodeType="after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par>
                          <p:cTn id="31" fill="hold">
                            <p:stCondLst>
                              <p:cond delay="3400"/>
                            </p:stCondLst>
                            <p:childTnLst>
                              <p:par>
                                <p:cTn id="32" presetID="10"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
                                        <p:tgtEl>
                                          <p:spTgt spid="5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fade">
                                      <p:cBhvr>
                                        <p:cTn id="50" dur="500"/>
                                        <p:tgtEl>
                                          <p:spTgt spid="88"/>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fade">
                                      <p:cBhvr>
                                        <p:cTn id="54" dur="500"/>
                                        <p:tgtEl>
                                          <p:spTgt spid="95"/>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fade">
                                      <p:cBhvr>
                                        <p:cTn id="66" dur="500"/>
                                        <p:tgtEl>
                                          <p:spTgt spid="110"/>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3" grpId="0" animBg="1"/>
      <p:bldP spid="94" grpId="0" animBg="1"/>
      <p:bldP spid="95" grpId="0" animBg="1"/>
      <p:bldP spid="109" grpId="0" animBg="1"/>
      <p:bldP spid="110" grpId="0" animBg="1"/>
      <p:bldP spid="7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13750" t="9333" r="18333" b="17333"/>
          <a:stretch>
            <a:fillRect/>
          </a:stretch>
        </p:blipFill>
        <p:spPr bwMode="auto">
          <a:xfrm>
            <a:off x="4191000" y="4383113"/>
            <a:ext cx="2879486" cy="1894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314" name="Rectangle 2"/>
          <p:cNvSpPr>
            <a:spLocks noGrp="1" noChangeArrowheads="1"/>
          </p:cNvSpPr>
          <p:nvPr>
            <p:ph type="title"/>
          </p:nvPr>
        </p:nvSpPr>
        <p:spPr>
          <a:xfrm>
            <a:off x="36512" y="44624"/>
            <a:ext cx="9144000" cy="868363"/>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sz="4000" b="1" dirty="0" err="1" smtClean="0">
                <a:latin typeface="Times New Roman" pitchFamily="18" charset="0"/>
                <a:cs typeface="Times New Roman" pitchFamily="18" charset="0"/>
              </a:rPr>
              <a:t>ABaCAS</a:t>
            </a:r>
            <a:r>
              <a:rPr lang="en-US" altLang="zh-CN" sz="4000" b="1" dirty="0" smtClean="0">
                <a:latin typeface="Times New Roman" pitchFamily="18" charset="0"/>
                <a:cs typeface="Times New Roman" pitchFamily="18" charset="0"/>
              </a:rPr>
              <a:t>-SE</a:t>
            </a:r>
            <a:r>
              <a:rPr lang="zh-CN" altLang="en-US" sz="4000" b="1" dirty="0" smtClean="0">
                <a:latin typeface="Times New Roman" pitchFamily="18" charset="0"/>
                <a:cs typeface="Times New Roman" pitchFamily="18" charset="0"/>
              </a:rPr>
              <a:t>：</a:t>
            </a:r>
            <a:r>
              <a:rPr lang="en-US" altLang="zh-CN" sz="4000" b="1" dirty="0" smtClean="0">
                <a:latin typeface="Times New Roman" pitchFamily="18" charset="0"/>
                <a:cs typeface="Times New Roman" pitchFamily="18" charset="0"/>
              </a:rPr>
              <a:t>China YRD Case Study</a:t>
            </a:r>
            <a:endParaRPr lang="en-US" altLang="zh-CN" sz="4000" b="1" dirty="0">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graphicFrame>
        <p:nvGraphicFramePr>
          <p:cNvPr id="26" name="Table 10"/>
          <p:cNvGraphicFramePr>
            <a:graphicFrameLocks noGrp="1"/>
          </p:cNvGraphicFramePr>
          <p:nvPr>
            <p:extLst>
              <p:ext uri="{D42A27DB-BD31-4B8C-83A1-F6EECF244321}">
                <p14:modId xmlns:p14="http://schemas.microsoft.com/office/powerpoint/2010/main" val="1085815881"/>
              </p:ext>
            </p:extLst>
          </p:nvPr>
        </p:nvGraphicFramePr>
        <p:xfrm>
          <a:off x="196516" y="1331886"/>
          <a:ext cx="3232484" cy="3316314"/>
        </p:xfrm>
        <a:graphic>
          <a:graphicData uri="http://schemas.openxmlformats.org/drawingml/2006/table">
            <a:tbl>
              <a:tblPr firstRow="1" bandRow="1">
                <a:tableStyleId>{21E4AEA4-8DFA-4A89-87EB-49C32662AFE0}</a:tableStyleId>
              </a:tblPr>
              <a:tblGrid>
                <a:gridCol w="1708484"/>
                <a:gridCol w="1524000"/>
              </a:tblGrid>
              <a:tr h="676726">
                <a:tc gridSpan="2">
                  <a:txBody>
                    <a:bodyPr/>
                    <a:lstStyle/>
                    <a:p>
                      <a:pPr algn="ctr"/>
                      <a:r>
                        <a:rPr lang="en-US" altLang="zh-CN" sz="2000" dirty="0" smtClean="0"/>
                        <a:t>National AP Control Plan</a:t>
                      </a:r>
                    </a:p>
                  </a:txBody>
                  <a:tcPr anchor="ctr">
                    <a:solidFill>
                      <a:srgbClr val="0285AE"/>
                    </a:solidFill>
                  </a:tcPr>
                </a:tc>
                <a:tc hMerge="1">
                  <a:txBody>
                    <a:bodyPr/>
                    <a:lstStyle/>
                    <a:p>
                      <a:endParaRPr lang="en-US" sz="1050" dirty="0"/>
                    </a:p>
                  </a:txBody>
                  <a:tcPr/>
                </a:tc>
              </a:tr>
              <a:tr h="586032">
                <a:tc>
                  <a:txBody>
                    <a:bodyPr/>
                    <a:lstStyle/>
                    <a:p>
                      <a:r>
                        <a:rPr lang="en-US" sz="1600" b="1" dirty="0" smtClean="0">
                          <a:solidFill>
                            <a:srgbClr val="0000FF"/>
                          </a:solidFill>
                        </a:rPr>
                        <a:t>Region</a:t>
                      </a:r>
                      <a:endParaRPr lang="en-US" sz="1600" b="1" dirty="0">
                        <a:solidFill>
                          <a:srgbClr val="0000FF"/>
                        </a:solidFill>
                      </a:endParaRPr>
                    </a:p>
                  </a:txBody>
                  <a:tcPr anchor="ctr">
                    <a:solidFill>
                      <a:srgbClr val="CBE0E1"/>
                    </a:solidFill>
                  </a:tcPr>
                </a:tc>
                <a:tc>
                  <a:txBody>
                    <a:bodyPr/>
                    <a:lstStyle/>
                    <a:p>
                      <a:pPr algn="ctr"/>
                      <a:r>
                        <a:rPr lang="en-US" sz="1600" b="1" dirty="0" smtClean="0">
                          <a:solidFill>
                            <a:srgbClr val="0000FF"/>
                          </a:solidFill>
                        </a:rPr>
                        <a:t>Annual</a:t>
                      </a:r>
                      <a:r>
                        <a:rPr lang="en-US" sz="1600" b="1" baseline="0" dirty="0" smtClean="0">
                          <a:solidFill>
                            <a:srgbClr val="0000FF"/>
                          </a:solidFill>
                        </a:rPr>
                        <a:t> </a:t>
                      </a:r>
                      <a:r>
                        <a:rPr lang="en-US" sz="1600" b="1" dirty="0" smtClean="0">
                          <a:solidFill>
                            <a:srgbClr val="0000FF"/>
                          </a:solidFill>
                        </a:rPr>
                        <a:t>PM</a:t>
                      </a:r>
                      <a:r>
                        <a:rPr lang="en-US" sz="1600" b="1" baseline="-25000" dirty="0" smtClean="0">
                          <a:solidFill>
                            <a:srgbClr val="0000FF"/>
                          </a:solidFill>
                        </a:rPr>
                        <a:t>2.5</a:t>
                      </a:r>
                      <a:endParaRPr lang="en-US" sz="1600" b="1" baseline="-25000" dirty="0">
                        <a:solidFill>
                          <a:srgbClr val="0000FF"/>
                        </a:solidFill>
                      </a:endParaRPr>
                    </a:p>
                  </a:txBody>
                  <a:tcPr anchor="ctr">
                    <a:solidFill>
                      <a:srgbClr val="CBE0E1"/>
                    </a:solidFill>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chemeClr val="tx1"/>
                          </a:solidFill>
                        </a:rPr>
                        <a:t>JJJ/Beijing</a:t>
                      </a:r>
                      <a:endParaRPr lang="en-US" sz="1400" b="1" dirty="0" smtClean="0">
                        <a:solidFill>
                          <a:schemeClr val="tx1"/>
                        </a:solidFill>
                      </a:endParaRPr>
                    </a:p>
                  </a:txBody>
                  <a:tcPr anchor="ctr"/>
                </a:tc>
                <a:tc>
                  <a:txBody>
                    <a:bodyPr/>
                    <a:lstStyle/>
                    <a:p>
                      <a:pPr algn="ctr"/>
                      <a:r>
                        <a:rPr lang="en-US" sz="1400" b="1" dirty="0" smtClean="0">
                          <a:solidFill>
                            <a:schemeClr val="tx1"/>
                          </a:solidFill>
                        </a:rPr>
                        <a:t>25% ↓</a:t>
                      </a:r>
                      <a:endParaRPr lang="en-US" sz="1400" b="1" dirty="0">
                        <a:solidFill>
                          <a:schemeClr val="tx1"/>
                        </a:solidFill>
                      </a:endParaRPr>
                    </a:p>
                  </a:txBody>
                  <a:tcPr anchor="ctr"/>
                </a:tc>
              </a:tr>
              <a:tr h="358131">
                <a:tc>
                  <a:txBody>
                    <a:bodyPr/>
                    <a:lstStyle/>
                    <a:p>
                      <a:r>
                        <a:rPr lang="en-US" altLang="zh-CN" sz="1600" b="1" dirty="0" smtClean="0">
                          <a:solidFill>
                            <a:srgbClr val="FF0000"/>
                          </a:solidFill>
                        </a:rPr>
                        <a:t>YRD/Shanghai</a:t>
                      </a:r>
                      <a:endParaRPr lang="en-US" sz="1600" b="1" dirty="0">
                        <a:solidFill>
                          <a:srgbClr val="FF0000"/>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20% ↓</a:t>
                      </a:r>
                    </a:p>
                  </a:txBody>
                  <a:tcPr anchor="ctr">
                    <a:solidFill>
                      <a:srgbClr val="CBE0E1"/>
                    </a:solidFill>
                  </a:tcPr>
                </a:tc>
              </a:tr>
              <a:tr h="358131">
                <a:tc>
                  <a:txBody>
                    <a:bodyPr/>
                    <a:lstStyle/>
                    <a:p>
                      <a:r>
                        <a:rPr lang="en-US" altLang="zh-CN" sz="1400" b="1" dirty="0" smtClean="0">
                          <a:solidFill>
                            <a:schemeClr val="tx1"/>
                          </a:solidFill>
                        </a:rPr>
                        <a:t>PRD/Guangzhou</a:t>
                      </a:r>
                      <a:endParaRPr lang="en-US" sz="1400" b="1" dirty="0">
                        <a:solidFill>
                          <a:schemeClr val="tx1"/>
                        </a:solidFill>
                      </a:endParaRPr>
                    </a:p>
                  </a:txBody>
                  <a:tcPr anchor="ctr"/>
                </a:tc>
                <a:tc>
                  <a:txBody>
                    <a:bodyPr/>
                    <a:lstStyle/>
                    <a:p>
                      <a:pPr algn="ctr"/>
                      <a:r>
                        <a:rPr lang="en-US" sz="1400" b="1" dirty="0" smtClean="0">
                          <a:solidFill>
                            <a:schemeClr val="tx1"/>
                          </a:solidFill>
                        </a:rPr>
                        <a:t>15% ↓</a:t>
                      </a:r>
                      <a:endParaRPr lang="en-US" sz="1400" b="1" dirty="0">
                        <a:solidFill>
                          <a:schemeClr val="tx1"/>
                        </a:solidFill>
                      </a:endParaRPr>
                    </a:p>
                  </a:txBody>
                  <a:tcPr anchor="ctr"/>
                </a:tc>
              </a:tr>
              <a:tr h="358131">
                <a:tc>
                  <a:txBody>
                    <a:bodyPr/>
                    <a:lstStyle/>
                    <a:p>
                      <a:r>
                        <a:rPr lang="en-US" altLang="zh-CN" sz="1400" b="1" dirty="0" smtClean="0">
                          <a:solidFill>
                            <a:schemeClr val="tx1"/>
                          </a:solidFill>
                        </a:rPr>
                        <a:t>Beijing</a:t>
                      </a:r>
                      <a:endParaRPr lang="en-US" sz="1400" b="1" dirty="0">
                        <a:solidFill>
                          <a:schemeClr val="tx1"/>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60 ug/m</a:t>
                      </a:r>
                      <a:r>
                        <a:rPr lang="en-US" sz="1400" b="1" baseline="30000" dirty="0" smtClean="0">
                          <a:solidFill>
                            <a:schemeClr val="tx1"/>
                          </a:solidFill>
                        </a:rPr>
                        <a:t>3</a:t>
                      </a:r>
                    </a:p>
                  </a:txBody>
                  <a:tcPr anchor="ctr">
                    <a:solidFill>
                      <a:srgbClr val="CBE0E1"/>
                    </a:solidFill>
                  </a:tcPr>
                </a:tc>
              </a:tr>
              <a:tr h="621032">
                <a:tc>
                  <a:txBody>
                    <a:bodyPr/>
                    <a:lstStyle/>
                    <a:p>
                      <a:r>
                        <a:rPr lang="en-US" altLang="zh-CN" sz="1400" b="1" dirty="0" smtClean="0">
                          <a:solidFill>
                            <a:schemeClr val="tx1"/>
                          </a:solidFill>
                        </a:rPr>
                        <a:t>Other major cities</a:t>
                      </a:r>
                    </a:p>
                    <a:p>
                      <a:r>
                        <a:rPr lang="en-US" sz="1400" b="1" dirty="0" smtClean="0">
                          <a:solidFill>
                            <a:schemeClr val="tx1"/>
                          </a:solidFill>
                        </a:rPr>
                        <a:t>(333 </a:t>
                      </a:r>
                      <a:r>
                        <a:rPr lang="zh-CN" altLang="en-US" sz="1400" b="1" dirty="0" smtClean="0">
                          <a:solidFill>
                            <a:schemeClr val="tx1"/>
                          </a:solidFill>
                        </a:rPr>
                        <a:t>个</a:t>
                      </a:r>
                      <a:r>
                        <a:rPr lang="en-US" sz="1400" b="1" dirty="0" smtClean="0">
                          <a:solidFill>
                            <a:schemeClr val="tx1"/>
                          </a:solidFill>
                        </a:rPr>
                        <a:t>)</a:t>
                      </a:r>
                      <a:endParaRPr lang="en-US" sz="1400" b="1" dirty="0">
                        <a:solidFill>
                          <a:schemeClr val="tx1"/>
                        </a:solidFill>
                      </a:endParaRPr>
                    </a:p>
                  </a:txBody>
                  <a:tcPr anchor="ctr"/>
                </a:tc>
                <a:tc>
                  <a:txBody>
                    <a:bodyPr/>
                    <a:lstStyle/>
                    <a:p>
                      <a:pPr algn="ctr"/>
                      <a:r>
                        <a:rPr lang="en-US" sz="1400" b="1" dirty="0" smtClean="0">
                          <a:solidFill>
                            <a:schemeClr val="tx1"/>
                          </a:solidFill>
                        </a:rPr>
                        <a:t>10% ↓ </a:t>
                      </a:r>
                    </a:p>
                    <a:p>
                      <a:pPr algn="ctr"/>
                      <a:r>
                        <a:rPr lang="en-US" sz="1400" b="1" dirty="0" smtClean="0">
                          <a:solidFill>
                            <a:schemeClr val="tx1"/>
                          </a:solidFill>
                        </a:rPr>
                        <a:t>(PM</a:t>
                      </a:r>
                      <a:r>
                        <a:rPr lang="en-US" sz="1400" b="1" baseline="-25000" dirty="0" smtClean="0">
                          <a:solidFill>
                            <a:schemeClr val="tx1"/>
                          </a:solidFill>
                        </a:rPr>
                        <a:t>10</a:t>
                      </a:r>
                      <a:r>
                        <a:rPr lang="en-US" sz="1400" b="1" dirty="0" smtClean="0">
                          <a:solidFill>
                            <a:schemeClr val="tx1"/>
                          </a:solidFill>
                        </a:rPr>
                        <a:t>)</a:t>
                      </a:r>
                    </a:p>
                  </a:txBody>
                  <a:tcPr anchor="ctr"/>
                </a:tc>
              </a:tr>
            </a:tbl>
          </a:graphicData>
        </a:graphic>
      </p:graphicFrame>
      <p:sp>
        <p:nvSpPr>
          <p:cNvPr id="29" name="Oval 9"/>
          <p:cNvSpPr>
            <a:spLocks noChangeArrowheads="1"/>
          </p:cNvSpPr>
          <p:nvPr/>
        </p:nvSpPr>
        <p:spPr bwMode="auto">
          <a:xfrm>
            <a:off x="71500" y="2817604"/>
            <a:ext cx="3205100" cy="590797"/>
          </a:xfrm>
          <a:prstGeom prst="ellipse">
            <a:avLst/>
          </a:prstGeom>
          <a:noFill/>
          <a:ln w="57150">
            <a:solidFill>
              <a:schemeClr val="accent6"/>
            </a:solidFill>
            <a:round/>
            <a:headEnd/>
            <a:tailEnd/>
          </a:ln>
        </p:spPr>
        <p:txBody>
          <a:bodyPr wrap="none" anchor="ctr"/>
          <a:lstStyle/>
          <a:p>
            <a:pPr algn="l"/>
            <a:endParaRPr lang="en-US">
              <a:solidFill>
                <a:prstClr val="black"/>
              </a:solidFill>
              <a:latin typeface="Calibri"/>
            </a:endParaRPr>
          </a:p>
        </p:txBody>
      </p:sp>
      <p:pic>
        <p:nvPicPr>
          <p:cNvPr id="15" name="Picture 2"/>
          <p:cNvPicPr>
            <a:picLocks noChangeAspect="1" noChangeArrowheads="1"/>
          </p:cNvPicPr>
          <p:nvPr/>
        </p:nvPicPr>
        <p:blipFill>
          <a:blip r:embed="rId4" cstate="print"/>
          <a:srcRect b="6478"/>
          <a:stretch>
            <a:fillRect/>
          </a:stretch>
        </p:blipFill>
        <p:spPr bwMode="auto">
          <a:xfrm>
            <a:off x="6067745" y="1397791"/>
            <a:ext cx="2664887" cy="1973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对角圆角矩形 15"/>
          <p:cNvSpPr/>
          <p:nvPr/>
        </p:nvSpPr>
        <p:spPr>
          <a:xfrm>
            <a:off x="6106558" y="3391887"/>
            <a:ext cx="2656442" cy="340876"/>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noFill/>
              <a:latin typeface="Times New Roman" pitchFamily="18" charset="0"/>
              <a:cs typeface="Times New Roman" pitchFamily="18" charset="0"/>
            </a:endParaRPr>
          </a:p>
        </p:txBody>
      </p:sp>
      <p:sp>
        <p:nvSpPr>
          <p:cNvPr id="19" name="矩形 18"/>
          <p:cNvSpPr/>
          <p:nvPr/>
        </p:nvSpPr>
        <p:spPr>
          <a:xfrm>
            <a:off x="6189302" y="3037060"/>
            <a:ext cx="146706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RSM/CMAQ</a:t>
            </a:r>
            <a:endParaRPr kumimoji="1" lang="zh-CN" altLang="en-US" b="1" i="1" dirty="0">
              <a:ln w="11430">
                <a:noFill/>
              </a:ln>
              <a:solidFill>
                <a:srgbClr val="C00000"/>
              </a:solidFill>
            </a:endParaRPr>
          </a:p>
        </p:txBody>
      </p:sp>
      <p:sp>
        <p:nvSpPr>
          <p:cNvPr id="20" name="TextBox 19"/>
          <p:cNvSpPr txBox="1"/>
          <p:nvPr/>
        </p:nvSpPr>
        <p:spPr>
          <a:xfrm>
            <a:off x="6040731" y="3426023"/>
            <a:ext cx="2950869"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algn="l" eaLnBrk="0" hangingPunct="0"/>
            <a:r>
              <a:rPr kumimoji="1" lang="en-US" altLang="zh-CN" sz="1400" b="1" i="0" dirty="0" smtClean="0">
                <a:latin typeface="Times New Roman" pitchFamily="18" charset="0"/>
              </a:rPr>
              <a:t>AQ Response to Emission Control</a:t>
            </a:r>
            <a:endParaRPr kumimoji="1" lang="zh-CN" altLang="en-US" sz="1400" b="1" i="0" dirty="0">
              <a:latin typeface="Times New Roman" pitchFamily="18" charset="0"/>
            </a:endParaRPr>
          </a:p>
        </p:txBody>
      </p:sp>
      <p:sp>
        <p:nvSpPr>
          <p:cNvPr id="23" name="对角圆角矩形 22"/>
          <p:cNvSpPr/>
          <p:nvPr/>
        </p:nvSpPr>
        <p:spPr>
          <a:xfrm>
            <a:off x="4868416" y="6308522"/>
            <a:ext cx="2446784"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24" name="矩形 23"/>
          <p:cNvSpPr/>
          <p:nvPr/>
        </p:nvSpPr>
        <p:spPr>
          <a:xfrm>
            <a:off x="4868416" y="5917704"/>
            <a:ext cx="153118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a:ln w="11430">
                  <a:noFill/>
                </a:ln>
                <a:solidFill>
                  <a:srgbClr val="C00000"/>
                </a:solidFill>
              </a:rPr>
              <a:t>BenMAP-CE</a:t>
            </a:r>
            <a:endParaRPr kumimoji="1" lang="zh-CN" altLang="en-US" b="1" i="1" dirty="0">
              <a:ln w="11430">
                <a:noFill/>
              </a:ln>
              <a:solidFill>
                <a:srgbClr val="C00000"/>
              </a:solidFill>
            </a:endParaRPr>
          </a:p>
        </p:txBody>
      </p:sp>
      <p:sp>
        <p:nvSpPr>
          <p:cNvPr id="25" name="TextBox 24"/>
          <p:cNvSpPr txBox="1"/>
          <p:nvPr/>
        </p:nvSpPr>
        <p:spPr>
          <a:xfrm>
            <a:off x="4893597" y="6321623"/>
            <a:ext cx="2572043" cy="307777"/>
          </a:xfrm>
          <a:prstGeom prst="rect">
            <a:avLst/>
          </a:prstGeom>
          <a:noFill/>
          <a:ln w="3175">
            <a:noFill/>
          </a:ln>
        </p:spPr>
        <p:txBody>
          <a:bodyPr wrap="square" rtlCol="0">
            <a:spAutoFit/>
          </a:bodyPr>
          <a:lstStyle/>
          <a:p>
            <a:pPr algn="l" eaLnBrk="0" fontAlgn="auto" hangingPunct="0">
              <a:spcBef>
                <a:spcPts val="0"/>
              </a:spcBef>
              <a:spcAft>
                <a:spcPts val="0"/>
              </a:spcAft>
            </a:pPr>
            <a:r>
              <a:rPr kumimoji="1" lang="en-US" altLang="zh-CN" sz="1400" b="1" dirty="0" smtClean="0">
                <a:solidFill>
                  <a:prstClr val="black"/>
                </a:solidFill>
                <a:latin typeface="Times New Roman" panose="02020603050405020304" pitchFamily="18" charset="0"/>
                <a:cs typeface="Times New Roman" panose="02020603050405020304" pitchFamily="18" charset="0"/>
              </a:rPr>
              <a:t>Health and Economic Benefits</a:t>
            </a:r>
            <a:endParaRPr kumimoji="1"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33236" y="6477000"/>
            <a:ext cx="4205831" cy="307777"/>
          </a:xfrm>
          <a:prstGeom prst="rect">
            <a:avLst/>
          </a:prstGeom>
        </p:spPr>
        <p:txBody>
          <a:bodyPr wrap="none">
            <a:spAutoFit/>
          </a:bodyPr>
          <a:lstStyle/>
          <a:p>
            <a:r>
              <a:rPr lang="en-US" altLang="zh-CN" sz="1400" b="1" i="1" dirty="0" smtClean="0">
                <a:solidFill>
                  <a:srgbClr val="080808"/>
                </a:solidFill>
                <a:cs typeface="Times New Roman" panose="02020603050405020304" pitchFamily="18" charset="0"/>
              </a:rPr>
              <a:t>(PI: Prof. Shuxiao WANG, Tsinghua Univ., 2015)</a:t>
            </a:r>
            <a:endParaRPr lang="en-US" sz="1400" i="1" dirty="0">
              <a:solidFill>
                <a:srgbClr val="080808"/>
              </a:solidFill>
            </a:endParaRPr>
          </a:p>
        </p:txBody>
      </p:sp>
      <p:pic>
        <p:nvPicPr>
          <p:cNvPr id="2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652" y="3707350"/>
            <a:ext cx="1912860" cy="2083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对角圆角矩形 22"/>
          <p:cNvSpPr/>
          <p:nvPr/>
        </p:nvSpPr>
        <p:spPr>
          <a:xfrm>
            <a:off x="7267652" y="5692444"/>
            <a:ext cx="2104022"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31" name="TextBox 30"/>
          <p:cNvSpPr txBox="1"/>
          <p:nvPr/>
        </p:nvSpPr>
        <p:spPr>
          <a:xfrm>
            <a:off x="6781800" y="5712023"/>
            <a:ext cx="2850314"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eaLnBrk="0" hangingPunct="0"/>
            <a:r>
              <a:rPr kumimoji="1" lang="en-US" altLang="zh-CN" sz="1400" b="1" i="0" dirty="0" smtClean="0">
                <a:latin typeface="Times New Roman" pitchFamily="18" charset="0"/>
              </a:rPr>
              <a:t>AQ Attainment</a:t>
            </a:r>
            <a:endParaRPr kumimoji="1" lang="zh-CN" altLang="en-US" sz="1400" b="1" i="0" dirty="0">
              <a:latin typeface="Times New Roman" pitchFamily="18" charset="0"/>
            </a:endParaRPr>
          </a:p>
        </p:txBody>
      </p:sp>
      <p:sp>
        <p:nvSpPr>
          <p:cNvPr id="32" name="矩形 23"/>
          <p:cNvSpPr/>
          <p:nvPr/>
        </p:nvSpPr>
        <p:spPr>
          <a:xfrm>
            <a:off x="7267652" y="5301626"/>
            <a:ext cx="1206356"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SMAT-CE</a:t>
            </a:r>
            <a:endParaRPr kumimoji="1" lang="zh-CN" altLang="en-US" b="1" i="1" dirty="0">
              <a:ln w="11430">
                <a:noFill/>
              </a:ln>
              <a:solidFill>
                <a:srgbClr val="C00000"/>
              </a:solidFill>
            </a:endParaRPr>
          </a:p>
        </p:txBody>
      </p:sp>
      <p:sp>
        <p:nvSpPr>
          <p:cNvPr id="33" name="右弧形箭头 5"/>
          <p:cNvSpPr/>
          <p:nvPr/>
        </p:nvSpPr>
        <p:spPr bwMode="auto">
          <a:xfrm rot="14032713" flipV="1">
            <a:off x="6353913" y="3969883"/>
            <a:ext cx="660431" cy="891863"/>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6"/>
          <p:cNvSpPr/>
          <p:nvPr/>
        </p:nvSpPr>
        <p:spPr>
          <a:xfrm>
            <a:off x="76200" y="4800600"/>
            <a:ext cx="3854360" cy="1261884"/>
          </a:xfrm>
          <a:prstGeom prst="rect">
            <a:avLst/>
          </a:prstGeom>
          <a:ln w="28575">
            <a:solidFill>
              <a:schemeClr val="tx1"/>
            </a:solidFill>
          </a:ln>
        </p:spPr>
        <p:txBody>
          <a:bodyPr wrap="square">
            <a:spAutoFit/>
          </a:bodyPr>
          <a:lstStyle/>
          <a:p>
            <a:pPr algn="l"/>
            <a:r>
              <a:rPr lang="en-US" altLang="zh-CN" sz="2400" b="1" dirty="0" smtClean="0">
                <a:solidFill>
                  <a:srgbClr val="0000FF"/>
                </a:solidFill>
              </a:rPr>
              <a:t>AQ Attainment in YRD:</a:t>
            </a:r>
          </a:p>
          <a:p>
            <a:pPr algn="l"/>
            <a:r>
              <a:rPr lang="en-US" sz="2400" b="1" dirty="0" smtClean="0">
                <a:solidFill>
                  <a:srgbClr val="FF0000"/>
                </a:solidFill>
              </a:rPr>
              <a:t>   </a:t>
            </a:r>
            <a:r>
              <a:rPr lang="en-US" sz="2400" b="1" u="sng" dirty="0" smtClean="0">
                <a:solidFill>
                  <a:srgbClr val="FF0000"/>
                </a:solidFill>
              </a:rPr>
              <a:t>2017</a:t>
            </a:r>
            <a:r>
              <a:rPr lang="en-US" sz="2400" b="1" dirty="0" smtClean="0">
                <a:solidFill>
                  <a:srgbClr val="FF0000"/>
                </a:solidFill>
              </a:rPr>
              <a:t>: PM2.5  20% </a:t>
            </a:r>
            <a:r>
              <a:rPr lang="en-US" sz="2800" b="1" dirty="0" smtClean="0">
                <a:solidFill>
                  <a:srgbClr val="FF0000"/>
                </a:solidFill>
                <a:effectLst>
                  <a:outerShdw blurRad="38100" dist="38100" dir="2700000" algn="tl">
                    <a:srgbClr val="000000">
                      <a:alpha val="43137"/>
                    </a:srgbClr>
                  </a:outerShdw>
                </a:effectLst>
              </a:rPr>
              <a:t>↓</a:t>
            </a:r>
            <a:endParaRPr lang="en-US" sz="2400" b="1" dirty="0" smtClean="0">
              <a:solidFill>
                <a:srgbClr val="FF0000"/>
              </a:solidFill>
              <a:effectLst>
                <a:outerShdw blurRad="38100" dist="38100" dir="2700000" algn="tl">
                  <a:srgbClr val="000000">
                    <a:alpha val="43137"/>
                  </a:srgbClr>
                </a:outerShdw>
              </a:effectLst>
            </a:endParaRPr>
          </a:p>
          <a:p>
            <a:pPr algn="l"/>
            <a:r>
              <a:rPr lang="en-US" sz="2400" b="1" dirty="0" smtClean="0">
                <a:solidFill>
                  <a:srgbClr val="FF0000"/>
                </a:solidFill>
              </a:rPr>
              <a:t>   </a:t>
            </a:r>
            <a:r>
              <a:rPr lang="en-US" sz="2400" b="1" u="sng" dirty="0" smtClean="0">
                <a:solidFill>
                  <a:srgbClr val="FF0000"/>
                </a:solidFill>
              </a:rPr>
              <a:t>2030</a:t>
            </a:r>
            <a:r>
              <a:rPr lang="en-US" sz="2400" b="1" dirty="0" smtClean="0">
                <a:solidFill>
                  <a:srgbClr val="FF0000"/>
                </a:solidFill>
              </a:rPr>
              <a:t>: </a:t>
            </a:r>
            <a:r>
              <a:rPr lang="en-US" sz="2000" b="1" dirty="0" smtClean="0">
                <a:solidFill>
                  <a:srgbClr val="FF0000"/>
                </a:solidFill>
              </a:rPr>
              <a:t>Attain China NAAQS </a:t>
            </a:r>
            <a:endParaRPr lang="en-US" sz="2000" dirty="0">
              <a:solidFill>
                <a:srgbClr val="FF0000"/>
              </a:solidFill>
            </a:endParaRPr>
          </a:p>
        </p:txBody>
      </p:sp>
      <p:pic>
        <p:nvPicPr>
          <p:cNvPr id="34" name="Picture 33"/>
          <p:cNvPicPr>
            <a:picLocks noChangeAspect="1"/>
          </p:cNvPicPr>
          <p:nvPr/>
        </p:nvPicPr>
        <p:blipFill>
          <a:blip r:embed="rId6" cstate="print"/>
          <a:stretch>
            <a:fillRect/>
          </a:stretch>
        </p:blipFill>
        <p:spPr>
          <a:xfrm>
            <a:off x="3418207" y="965420"/>
            <a:ext cx="2622524" cy="1660932"/>
          </a:xfrm>
          <a:prstGeom prst="rect">
            <a:avLst/>
          </a:prstGeom>
          <a:scene3d>
            <a:camera prst="perspectiveRight"/>
            <a:lightRig rig="threePt" dir="t"/>
          </a:scene3d>
        </p:spPr>
      </p:pic>
      <p:sp>
        <p:nvSpPr>
          <p:cNvPr id="35" name="右弧形箭头 5"/>
          <p:cNvSpPr/>
          <p:nvPr/>
        </p:nvSpPr>
        <p:spPr bwMode="auto">
          <a:xfrm rot="20207988" flipH="1">
            <a:off x="5338226" y="2234310"/>
            <a:ext cx="690201" cy="871589"/>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6" name="对角圆角矩形 34"/>
          <p:cNvSpPr/>
          <p:nvPr/>
        </p:nvSpPr>
        <p:spPr>
          <a:xfrm>
            <a:off x="3429000" y="2926379"/>
            <a:ext cx="2114056" cy="327081"/>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7" name="TextBox 36"/>
          <p:cNvSpPr txBox="1"/>
          <p:nvPr/>
        </p:nvSpPr>
        <p:spPr>
          <a:xfrm>
            <a:off x="3388896" y="2984212"/>
            <a:ext cx="2581223" cy="292388"/>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smtClean="0">
                <a:solidFill>
                  <a:prstClr val="black"/>
                </a:solidFill>
              </a:rPr>
              <a:t>Emissions Control &amp; Cost</a:t>
            </a:r>
            <a:endParaRPr lang="zh-CN" altLang="en-US" sz="1300" dirty="0">
              <a:solidFill>
                <a:prstClr val="black"/>
              </a:solidFill>
            </a:endParaRPr>
          </a:p>
        </p:txBody>
      </p:sp>
      <p:sp>
        <p:nvSpPr>
          <p:cNvPr id="38" name="矩形 32"/>
          <p:cNvSpPr/>
          <p:nvPr/>
        </p:nvSpPr>
        <p:spPr>
          <a:xfrm>
            <a:off x="3482143" y="2526268"/>
            <a:ext cx="1190162" cy="369332"/>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b="1" i="1" dirty="0" err="1" smtClean="0">
                <a:ln w="11430"/>
                <a:solidFill>
                  <a:srgbClr val="FF0000"/>
                </a:solidFill>
                <a:effectLst>
                  <a:outerShdw blurRad="80000" dist="40000" dir="5040000" algn="tl">
                    <a:srgbClr val="000000">
                      <a:alpha val="30000"/>
                    </a:srgbClr>
                  </a:outerShdw>
                </a:effectLst>
              </a:rPr>
              <a:t>CoST</a:t>
            </a:r>
            <a:r>
              <a:rPr lang="en-US" altLang="zh-CN" b="1" i="1" dirty="0" smtClean="0">
                <a:ln w="11430"/>
                <a:solidFill>
                  <a:srgbClr val="FF0000"/>
                </a:solidFill>
                <a:effectLst>
                  <a:outerShdw blurRad="80000" dist="40000" dir="5040000" algn="tl">
                    <a:srgbClr val="000000">
                      <a:alpha val="30000"/>
                    </a:srgbClr>
                  </a:outerShdw>
                </a:effectLst>
              </a:rPr>
              <a:t>-CE</a:t>
            </a:r>
            <a:endParaRPr lang="zh-CN" altLang="en-US" b="1" i="1" dirty="0">
              <a:ln w="11430"/>
              <a:solidFill>
                <a:srgbClr val="FF0000"/>
              </a:solidFill>
              <a:effectLst>
                <a:outerShdw blurRad="80000" dist="40000" dir="5040000" algn="tl">
                  <a:srgbClr val="000000">
                    <a:alpha val="30000"/>
                  </a:srgbClr>
                </a:outerShdw>
              </a:effectLst>
            </a:endParaRPr>
          </a:p>
        </p:txBody>
      </p:sp>
      <p:sp>
        <p:nvSpPr>
          <p:cNvPr id="6" name="右弧形箭头 5"/>
          <p:cNvSpPr/>
          <p:nvPr/>
        </p:nvSpPr>
        <p:spPr bwMode="auto">
          <a:xfrm rot="20223365">
            <a:off x="8550551" y="2969112"/>
            <a:ext cx="586134" cy="1029792"/>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Tree>
    <p:extLst>
      <p:ext uri="{BB962C8B-B14F-4D97-AF65-F5344CB8AC3E}">
        <p14:creationId xmlns:p14="http://schemas.microsoft.com/office/powerpoint/2010/main" val="15109833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3" presetClass="entr" presetSubtype="1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3" presetClass="entr" presetSubtype="1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par>
                                <p:cTn id="37" presetID="3" presetClass="entr" presetSubtype="1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3" presetClass="entr" presetSubtype="10" fill="hold" grpId="0"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linds(horizontal)">
                                      <p:cBhvr>
                                        <p:cTn id="75" dur="500"/>
                                        <p:tgtEl>
                                          <p:spTgt spid="2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linds(horizontal)">
                                      <p:cBhvr>
                                        <p:cTn id="78" dur="500"/>
                                        <p:tgtEl>
                                          <p:spTgt spid="30"/>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9" grpId="0" animBg="1"/>
      <p:bldP spid="20" grpId="0"/>
      <p:bldP spid="23" grpId="0" animBg="1"/>
      <p:bldP spid="24" grpId="0" animBg="1"/>
      <p:bldP spid="25" grpId="0"/>
      <p:bldP spid="22" grpId="0"/>
      <p:bldP spid="30" grpId="0" animBg="1"/>
      <p:bldP spid="31" grpId="0"/>
      <p:bldP spid="32" grpId="0" animBg="1"/>
      <p:bldP spid="33" grpId="0" animBg="1"/>
      <p:bldP spid="7" grpId="0" animBg="1"/>
      <p:bldP spid="35" grpId="0" animBg="1"/>
      <p:bldP spid="36" grpId="0" animBg="1"/>
      <p:bldP spid="37" grpId="0"/>
      <p:bldP spid="38"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stretch>
            <a:fillRect/>
          </a:stretch>
        </p:blipFill>
        <p:spPr>
          <a:xfrm>
            <a:off x="0" y="1058779"/>
            <a:ext cx="9144000" cy="5790466"/>
          </a:xfrm>
          <a:prstGeom prst="rect">
            <a:avLst/>
          </a:prstGeom>
        </p:spPr>
      </p:pic>
      <p:sp>
        <p:nvSpPr>
          <p:cNvPr id="2" name="Rectangle 1"/>
          <p:cNvSpPr/>
          <p:nvPr/>
        </p:nvSpPr>
        <p:spPr>
          <a:xfrm>
            <a:off x="2746839" y="2895600"/>
            <a:ext cx="6320961" cy="1077218"/>
          </a:xfrm>
          <a:prstGeom prst="rect">
            <a:avLst/>
          </a:prstGeom>
        </p:spPr>
        <p:txBody>
          <a:bodyPr wrap="none">
            <a:spAutoFit/>
          </a:bodyPr>
          <a:lstStyle/>
          <a:p>
            <a:r>
              <a:rPr lang="en-US" altLang="zh-CN" sz="3200" b="1" dirty="0" err="1" smtClean="0">
                <a:solidFill>
                  <a:srgbClr val="0000FF"/>
                </a:solidFill>
              </a:rPr>
              <a:t>ABaCAS</a:t>
            </a:r>
            <a:r>
              <a:rPr lang="en-US" altLang="zh-CN" sz="3200" b="1" dirty="0" smtClean="0">
                <a:solidFill>
                  <a:srgbClr val="0000FF"/>
                </a:solidFill>
              </a:rPr>
              <a:t>-SE “YRD 2017 case”: </a:t>
            </a:r>
          </a:p>
          <a:p>
            <a:r>
              <a:rPr lang="en-US" altLang="zh-CN" sz="3200" b="1" dirty="0" smtClean="0">
                <a:solidFill>
                  <a:srgbClr val="0000FF"/>
                </a:solidFill>
              </a:rPr>
              <a:t>5~10 minutes to complete a run</a:t>
            </a:r>
            <a:endParaRPr lang="en-US" sz="3200" dirty="0">
              <a:solidFill>
                <a:srgbClr val="0000FF"/>
              </a:solidFill>
            </a:endParaRPr>
          </a:p>
        </p:txBody>
      </p:sp>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3600" b="1" dirty="0" smtClean="0">
                <a:solidFill>
                  <a:srgbClr val="0000FF"/>
                </a:solidFill>
                <a:effectLst/>
              </a:rPr>
              <a:t>“</a:t>
            </a:r>
            <a:r>
              <a:rPr lang="en-US" altLang="zh-CN" sz="3600" b="1" dirty="0" err="1" smtClean="0">
                <a:solidFill>
                  <a:srgbClr val="0000FF"/>
                </a:solidFill>
                <a:effectLst/>
              </a:rPr>
              <a:t>ABaCAS</a:t>
            </a:r>
            <a:r>
              <a:rPr lang="en-US" altLang="zh-CN" sz="3600" b="1" dirty="0" smtClean="0">
                <a:solidFill>
                  <a:srgbClr val="0000FF"/>
                </a:solidFill>
                <a:effectLst/>
              </a:rPr>
              <a:t>-SE” </a:t>
            </a:r>
            <a:r>
              <a:rPr lang="en-US" altLang="zh-CN" sz="2800" b="1" dirty="0" smtClean="0">
                <a:solidFill>
                  <a:srgbClr val="0000FF"/>
                </a:solidFill>
                <a:effectLst/>
              </a:rPr>
              <a:t>(Streamlined Edition, 2014-2015):</a:t>
            </a:r>
            <a:r>
              <a:rPr lang="en-US" altLang="zh-CN" sz="3200" b="1" dirty="0" smtClean="0">
                <a:solidFill>
                  <a:srgbClr val="0000FF"/>
                </a:solidFill>
                <a:effectLst/>
              </a:rPr>
              <a:t>: Developed for </a:t>
            </a:r>
            <a:r>
              <a:rPr lang="en-US" altLang="zh-CN" sz="3200" b="1" dirty="0" smtClean="0">
                <a:solidFill>
                  <a:srgbClr val="FF0000"/>
                </a:solidFill>
                <a:effectLst/>
              </a:rPr>
              <a:t>Policy-Making and Analysis</a:t>
            </a:r>
            <a:endParaRPr lang="zh-CN" altLang="en-US" b="1" dirty="0">
              <a:solidFill>
                <a:srgbClr val="FF0000"/>
              </a:solidFill>
              <a:effectLst/>
            </a:endParaRPr>
          </a:p>
        </p:txBody>
      </p:sp>
      <p:sp>
        <p:nvSpPr>
          <p:cNvPr id="3" name="Rectangle 2"/>
          <p:cNvSpPr/>
          <p:nvPr/>
        </p:nvSpPr>
        <p:spPr>
          <a:xfrm>
            <a:off x="4796503" y="6029980"/>
            <a:ext cx="2438488" cy="523220"/>
          </a:xfrm>
          <a:prstGeom prst="rect">
            <a:avLst/>
          </a:prstGeom>
        </p:spPr>
        <p:txBody>
          <a:bodyPr wrap="none">
            <a:spAutoFit/>
          </a:bodyPr>
          <a:lstStyle/>
          <a:p>
            <a:r>
              <a:rPr lang="en-US" altLang="zh-CN" sz="2800" b="1" i="1" dirty="0" err="1">
                <a:solidFill>
                  <a:srgbClr val="FF0000"/>
                </a:solidFill>
                <a:latin typeface="Arial Black" panose="020B0A04020102020204" pitchFamily="34" charset="0"/>
              </a:rPr>
              <a:t>ABaCAS</a:t>
            </a:r>
            <a:r>
              <a:rPr lang="en-US" altLang="zh-CN" sz="2800" b="1" i="1" dirty="0">
                <a:solidFill>
                  <a:srgbClr val="FF0000"/>
                </a:solidFill>
                <a:latin typeface="Arial Black" panose="020B0A04020102020204" pitchFamily="34" charset="0"/>
              </a:rPr>
              <a:t>-SE</a:t>
            </a:r>
            <a:endParaRPr lang="en-US" sz="2800" i="1" dirty="0">
              <a:solidFill>
                <a:srgbClr val="FF0000"/>
              </a:solidFill>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719" y="4114800"/>
            <a:ext cx="1802035" cy="1802035"/>
          </a:xfrm>
          <a:prstGeom prst="rect">
            <a:avLst/>
          </a:prstGeom>
        </p:spPr>
      </p:pic>
      <p:pic>
        <p:nvPicPr>
          <p:cNvPr id="16" name="Picture 15"/>
          <p:cNvPicPr>
            <a:picLocks noChangeAspect="1"/>
          </p:cNvPicPr>
          <p:nvPr/>
        </p:nvPicPr>
        <p:blipFill rotWithShape="1">
          <a:blip r:embed="rId5" cstate="print"/>
          <a:srcRect l="27801" t="29733" r="1803" b="2810"/>
          <a:stretch/>
        </p:blipFill>
        <p:spPr>
          <a:xfrm>
            <a:off x="2468253" y="2209800"/>
            <a:ext cx="2496541" cy="1634853"/>
          </a:xfrm>
          <a:prstGeom prst="rect">
            <a:avLst/>
          </a:prstGeom>
        </p:spPr>
      </p:pic>
      <p:pic>
        <p:nvPicPr>
          <p:cNvPr id="17" name="Picture 16"/>
          <p:cNvPicPr>
            <a:picLocks noChangeAspect="1"/>
          </p:cNvPicPr>
          <p:nvPr/>
        </p:nvPicPr>
        <p:blipFill rotWithShape="1">
          <a:blip r:embed="rId6" cstate="print"/>
          <a:srcRect l="30293" t="29281" r="5123" b="8276"/>
          <a:stretch/>
        </p:blipFill>
        <p:spPr>
          <a:xfrm>
            <a:off x="6832216" y="2192311"/>
            <a:ext cx="2148867" cy="1602551"/>
          </a:xfrm>
          <a:prstGeom prst="rect">
            <a:avLst/>
          </a:prstGeom>
        </p:spPr>
      </p:pic>
      <p:pic>
        <p:nvPicPr>
          <p:cNvPr id="19" name="Picture 18"/>
          <p:cNvPicPr>
            <a:picLocks noChangeAspect="1"/>
          </p:cNvPicPr>
          <p:nvPr/>
        </p:nvPicPr>
        <p:blipFill rotWithShape="1">
          <a:blip r:embed="rId7" cstate="print"/>
          <a:srcRect l="45834" t="26296" r="3333" b="5334"/>
          <a:stretch/>
        </p:blipFill>
        <p:spPr>
          <a:xfrm>
            <a:off x="2645708" y="5157959"/>
            <a:ext cx="2412965" cy="1675896"/>
          </a:xfrm>
          <a:prstGeom prst="rect">
            <a:avLst/>
          </a:prstGeom>
        </p:spPr>
      </p:pic>
      <p:pic>
        <p:nvPicPr>
          <p:cNvPr id="12" name="Picture 11"/>
          <p:cNvPicPr>
            <a:picLocks noChangeAspect="1"/>
          </p:cNvPicPr>
          <p:nvPr/>
        </p:nvPicPr>
        <p:blipFill rotWithShape="1">
          <a:blip r:embed="rId8" cstate="print"/>
          <a:srcRect l="43627" t="19565" r="1807" b="13044"/>
          <a:stretch/>
        </p:blipFill>
        <p:spPr>
          <a:xfrm>
            <a:off x="6761495" y="3683888"/>
            <a:ext cx="2242395" cy="1685046"/>
          </a:xfrm>
          <a:prstGeom prst="rect">
            <a:avLst/>
          </a:prstGeom>
        </p:spPr>
      </p:pic>
      <p:pic>
        <p:nvPicPr>
          <p:cNvPr id="24"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6719" y="2213717"/>
            <a:ext cx="1822690" cy="1630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10" cstate="print"/>
          <a:srcRect l="50000" t="27686" r="4166" b="6574"/>
          <a:stretch/>
        </p:blipFill>
        <p:spPr>
          <a:xfrm>
            <a:off x="2607204" y="3794862"/>
            <a:ext cx="2286869" cy="1649991"/>
          </a:xfrm>
          <a:prstGeom prst="rect">
            <a:avLst/>
          </a:prstGeom>
        </p:spPr>
      </p:pic>
      <p:pic>
        <p:nvPicPr>
          <p:cNvPr id="23" name="Picture 22"/>
          <p:cNvPicPr>
            <a:picLocks noChangeAspect="1"/>
          </p:cNvPicPr>
          <p:nvPr/>
        </p:nvPicPr>
        <p:blipFill rotWithShape="1">
          <a:blip r:embed="rId11" cstate="print"/>
          <a:srcRect l="46012" t="31593" r="18988" b="5297"/>
          <a:stretch/>
        </p:blipFill>
        <p:spPr>
          <a:xfrm>
            <a:off x="5012825" y="3855959"/>
            <a:ext cx="1796584" cy="1562314"/>
          </a:xfrm>
          <a:prstGeom prst="rect">
            <a:avLst/>
          </a:prstGeom>
        </p:spPr>
      </p:pic>
      <p:pic>
        <p:nvPicPr>
          <p:cNvPr id="18" name="Picture 17"/>
          <p:cNvPicPr>
            <a:picLocks noChangeAspect="1"/>
          </p:cNvPicPr>
          <p:nvPr/>
        </p:nvPicPr>
        <p:blipFill rotWithShape="1">
          <a:blip r:embed="rId12" cstate="print"/>
          <a:srcRect l="47403" t="22836" r="3761" b="5997"/>
          <a:stretch/>
        </p:blipFill>
        <p:spPr>
          <a:xfrm>
            <a:off x="5017388" y="5378369"/>
            <a:ext cx="1771366" cy="1428093"/>
          </a:xfrm>
          <a:prstGeom prst="rect">
            <a:avLst/>
          </a:prstGeom>
        </p:spPr>
      </p:pic>
      <p:pic>
        <p:nvPicPr>
          <p:cNvPr id="15" name="Picture 14"/>
          <p:cNvPicPr>
            <a:picLocks noChangeAspect="1"/>
          </p:cNvPicPr>
          <p:nvPr/>
        </p:nvPicPr>
        <p:blipFill rotWithShape="1">
          <a:blip r:embed="rId13" cstate="print"/>
          <a:srcRect l="40250" t="24480" r="13413" b="8091"/>
          <a:stretch/>
        </p:blipFill>
        <p:spPr>
          <a:xfrm>
            <a:off x="6761495" y="5157959"/>
            <a:ext cx="2188565" cy="1652215"/>
          </a:xfrm>
          <a:prstGeom prst="rect">
            <a:avLst/>
          </a:prstGeom>
        </p:spPr>
      </p:pic>
    </p:spTree>
    <p:extLst>
      <p:ext uri="{BB962C8B-B14F-4D97-AF65-F5344CB8AC3E}">
        <p14:creationId xmlns:p14="http://schemas.microsoft.com/office/powerpoint/2010/main" val="38423493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a:solidFill>
                  <a:srgbClr val="FF0000"/>
                </a:solidFill>
              </a:rPr>
              <a:t>”</a:t>
            </a:r>
            <a:r>
              <a:rPr lang="en-US" altLang="zh-CN" sz="4000" b="1" dirty="0" err="1">
                <a:solidFill>
                  <a:srgbClr val="FF0000"/>
                </a:solidFill>
              </a:rPr>
              <a:t>CoST</a:t>
            </a:r>
            <a:r>
              <a:rPr lang="en-US" altLang="zh-CN" sz="4000" b="1" dirty="0">
                <a:solidFill>
                  <a:srgbClr val="FF0000"/>
                </a:solidFill>
              </a:rPr>
              <a:t>-CE”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a:t>
            </a:r>
            <a:r>
              <a:rPr lang="en-US" altLang="zh-CN" sz="3600" b="1" dirty="0" smtClean="0">
                <a:effectLst/>
              </a:rPr>
              <a:t/>
            </a:r>
            <a:br>
              <a:rPr lang="en-US" altLang="zh-CN" sz="3600" b="1" dirty="0" smtClean="0">
                <a:effectLst/>
              </a:rPr>
            </a:br>
            <a:r>
              <a:rPr lang="en-US" altLang="zh-CN" sz="3600" b="1" dirty="0" smtClean="0">
                <a:solidFill>
                  <a:srgbClr val="0000FF"/>
                </a:solidFill>
              </a:rPr>
              <a:t>YRD </a:t>
            </a:r>
            <a:r>
              <a:rPr lang="en-US" altLang="zh-CN" sz="3600" b="1" u="sng" dirty="0">
                <a:solidFill>
                  <a:srgbClr val="0000FF"/>
                </a:solidFill>
              </a:rPr>
              <a:t>2017</a:t>
            </a:r>
            <a:r>
              <a:rPr lang="en-US" altLang="zh-CN" sz="3600" b="1" dirty="0">
                <a:solidFill>
                  <a:srgbClr val="0000FF"/>
                </a:solidFill>
              </a:rPr>
              <a:t> </a:t>
            </a:r>
            <a:r>
              <a:rPr lang="en-US" altLang="zh-CN" sz="3600" b="1" dirty="0" smtClean="0">
                <a:solidFill>
                  <a:srgbClr val="0000FF"/>
                </a:solidFill>
              </a:rPr>
              <a:t>Case Study</a:t>
            </a:r>
            <a:endParaRPr lang="zh-CN" altLang="en-US" sz="3600" b="1" dirty="0">
              <a:solidFill>
                <a:srgbClr val="0000FF"/>
              </a:solidFill>
              <a:effectLst/>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7558"/>
            <a:ext cx="914400" cy="1124357"/>
          </a:xfrm>
          <a:prstGeom prst="rect">
            <a:avLst/>
          </a:prstGeom>
        </p:spPr>
      </p:pic>
      <p:pic>
        <p:nvPicPr>
          <p:cNvPr id="2" name="Picture 1"/>
          <p:cNvPicPr>
            <a:picLocks noChangeAspect="1"/>
          </p:cNvPicPr>
          <p:nvPr/>
        </p:nvPicPr>
        <p:blipFill>
          <a:blip r:embed="rId3" cstate="print"/>
          <a:stretch>
            <a:fillRect/>
          </a:stretch>
        </p:blipFill>
        <p:spPr>
          <a:xfrm>
            <a:off x="13062" y="1047205"/>
            <a:ext cx="9130937" cy="5810795"/>
          </a:xfrm>
          <a:prstGeom prst="rect">
            <a:avLst/>
          </a:prstGeom>
        </p:spPr>
      </p:pic>
      <p:sp>
        <p:nvSpPr>
          <p:cNvPr id="7" name="矩形 7"/>
          <p:cNvSpPr/>
          <p:nvPr/>
        </p:nvSpPr>
        <p:spPr>
          <a:xfrm>
            <a:off x="132438" y="2994110"/>
            <a:ext cx="2621647" cy="2363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141516" y="5562600"/>
            <a:ext cx="2612570" cy="9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3124200" y="2590800"/>
            <a:ext cx="5715000" cy="396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4139712" y="2214212"/>
            <a:ext cx="775426" cy="212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124200" y="2024742"/>
            <a:ext cx="914400" cy="177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25026517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10" presetClass="entr" presetSubtype="0" fill="hold" grpId="1"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0" presetClass="entr"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2"/>
          <p:cNvSpPr txBox="1">
            <a:spLocks/>
          </p:cNvSpPr>
          <p:nvPr/>
        </p:nvSpPr>
        <p:spPr>
          <a:xfrm>
            <a:off x="0" y="-2269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CoST</a:t>
            </a:r>
            <a:r>
              <a:rPr lang="en-US" altLang="zh-CN" sz="4000" b="1" dirty="0" smtClean="0">
                <a:solidFill>
                  <a:srgbClr val="FF0000"/>
                </a:solidFill>
              </a:rPr>
              <a:t>-CE” </a:t>
            </a:r>
            <a:r>
              <a:rPr lang="en-US" altLang="zh-CN" sz="4000" b="1" dirty="0" smtClean="0">
                <a:solidFill>
                  <a:prstClr val="black"/>
                </a:solidFill>
              </a:rPr>
              <a:t>in “</a:t>
            </a:r>
            <a:r>
              <a:rPr lang="en-US" altLang="zh-CN" sz="4000" b="1" dirty="0" err="1" smtClean="0">
                <a:solidFill>
                  <a:prstClr val="black"/>
                </a:solidFill>
              </a:rPr>
              <a:t>ABaCAS</a:t>
            </a:r>
            <a:r>
              <a:rPr lang="en-US" altLang="zh-CN" sz="4000" b="1" dirty="0" smtClean="0">
                <a:solidFill>
                  <a:prstClr val="black"/>
                </a:solidFill>
              </a:rPr>
              <a:t>-SE”: </a:t>
            </a:r>
            <a:r>
              <a:rPr lang="en-US" altLang="zh-CN" sz="3600" b="1" u="sng" dirty="0">
                <a:solidFill>
                  <a:srgbClr val="FF0000"/>
                </a:solidFill>
              </a:rPr>
              <a:t>Emissions &amp; </a:t>
            </a:r>
            <a:r>
              <a:rPr lang="en-US" altLang="zh-CN" sz="3600" b="1" u="sng" dirty="0" smtClean="0">
                <a:solidFill>
                  <a:srgbClr val="FF0000"/>
                </a:solidFill>
              </a:rPr>
              <a:t>Cost</a:t>
            </a:r>
            <a:r>
              <a:rPr lang="en-US" altLang="zh-CN" sz="3600" b="1" dirty="0" smtClean="0">
                <a:solidFill>
                  <a:prstClr val="black"/>
                </a:solidFill>
              </a:rPr>
              <a:t/>
            </a:r>
            <a:br>
              <a:rPr lang="en-US" altLang="zh-CN" sz="3600" b="1" dirty="0" smtClean="0">
                <a:solidFill>
                  <a:prstClr val="black"/>
                </a:solidFill>
              </a:rPr>
            </a:br>
            <a:r>
              <a:rPr lang="en-US" altLang="zh-CN" sz="3600" b="1" dirty="0" smtClean="0">
                <a:solidFill>
                  <a:srgbClr val="0000FF"/>
                </a:solidFill>
              </a:rPr>
              <a:t>YRD: </a:t>
            </a:r>
            <a:r>
              <a:rPr lang="en-US" altLang="zh-CN" sz="3600" b="1" u="sng" dirty="0" smtClean="0">
                <a:solidFill>
                  <a:srgbClr val="0000FF"/>
                </a:solidFill>
              </a:rPr>
              <a:t>Base</a:t>
            </a:r>
            <a:r>
              <a:rPr lang="en-US" altLang="zh-CN" sz="3600" b="1" dirty="0" smtClean="0">
                <a:solidFill>
                  <a:srgbClr val="0000FF"/>
                </a:solidFill>
              </a:rPr>
              <a:t> vs. </a:t>
            </a:r>
            <a:r>
              <a:rPr lang="en-US" altLang="zh-CN" sz="3600" b="1" u="sng" dirty="0" smtClean="0">
                <a:solidFill>
                  <a:srgbClr val="0000FF"/>
                </a:solidFill>
              </a:rPr>
              <a:t>Control</a:t>
            </a:r>
            <a:r>
              <a:rPr lang="en-US" altLang="zh-CN" sz="3600" b="1" dirty="0" smtClean="0">
                <a:solidFill>
                  <a:srgbClr val="0000FF"/>
                </a:solidFill>
              </a:rPr>
              <a:t> </a:t>
            </a:r>
            <a:r>
              <a:rPr lang="en-US" altLang="zh-CN" sz="3600" b="1" dirty="0" smtClean="0">
                <a:solidFill>
                  <a:prstClr val="black"/>
                </a:solidFill>
              </a:rPr>
              <a:t>(</a:t>
            </a:r>
            <a:r>
              <a:rPr lang="en-US" altLang="zh-CN" sz="3600" b="1" u="sng" dirty="0" smtClean="0">
                <a:solidFill>
                  <a:prstClr val="black"/>
                </a:solidFill>
              </a:rPr>
              <a:t>2010</a:t>
            </a:r>
            <a:r>
              <a:rPr lang="en-US" altLang="zh-CN" sz="3600" b="1" dirty="0" smtClean="0">
                <a:solidFill>
                  <a:prstClr val="black"/>
                </a:solidFill>
              </a:rPr>
              <a:t> vs. </a:t>
            </a:r>
            <a:r>
              <a:rPr lang="en-US" altLang="zh-CN" sz="3600" b="1" u="sng" dirty="0" smtClean="0">
                <a:solidFill>
                  <a:prstClr val="black"/>
                </a:solidFill>
              </a:rPr>
              <a:t>2017</a:t>
            </a:r>
            <a:r>
              <a:rPr lang="en-US" altLang="zh-CN" sz="3600" b="1" dirty="0" smtClean="0">
                <a:solidFill>
                  <a:prstClr val="black"/>
                </a:solidFill>
              </a:rPr>
              <a:t>)</a:t>
            </a:r>
            <a:endParaRPr lang="zh-CN" altLang="en-US" sz="3600" b="1" u="sng" dirty="0">
              <a:solidFill>
                <a:srgbClr val="FF0000"/>
              </a:solidFill>
            </a:endParaRPr>
          </a:p>
        </p:txBody>
      </p:sp>
      <p:pic>
        <p:nvPicPr>
          <p:cNvPr id="3" name="Picture 2"/>
          <p:cNvPicPr>
            <a:picLocks noChangeAspect="1"/>
          </p:cNvPicPr>
          <p:nvPr/>
        </p:nvPicPr>
        <p:blipFill>
          <a:blip r:embed="rId2" cstate="print"/>
          <a:stretch>
            <a:fillRect/>
          </a:stretch>
        </p:blipFill>
        <p:spPr>
          <a:xfrm>
            <a:off x="0" y="1093381"/>
            <a:ext cx="9144000" cy="5764619"/>
          </a:xfrm>
          <a:prstGeom prst="rect">
            <a:avLst/>
          </a:prstGeom>
        </p:spPr>
      </p:pic>
      <p:pic>
        <p:nvPicPr>
          <p:cNvPr id="4" name="Picture 3"/>
          <p:cNvPicPr>
            <a:picLocks noChangeAspect="1"/>
          </p:cNvPicPr>
          <p:nvPr/>
        </p:nvPicPr>
        <p:blipFill>
          <a:blip r:embed="rId3" cstate="print"/>
          <a:stretch>
            <a:fillRect/>
          </a:stretch>
        </p:blipFill>
        <p:spPr>
          <a:xfrm>
            <a:off x="0" y="1099852"/>
            <a:ext cx="9144000" cy="5784173"/>
          </a:xfrm>
          <a:prstGeom prst="rect">
            <a:avLst/>
          </a:prstGeom>
        </p:spPr>
      </p:pic>
      <p:sp>
        <p:nvSpPr>
          <p:cNvPr id="7" name="矩形 7"/>
          <p:cNvSpPr/>
          <p:nvPr/>
        </p:nvSpPr>
        <p:spPr>
          <a:xfrm>
            <a:off x="3404021" y="2262052"/>
            <a:ext cx="762000" cy="176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667000" y="4419600"/>
            <a:ext cx="914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2667000" y="4763589"/>
            <a:ext cx="914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493974" y="2021304"/>
            <a:ext cx="903516" cy="2100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528344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0886" y="1084211"/>
            <a:ext cx="9144000" cy="5791201"/>
          </a:xfrm>
          <a:prstGeom prst="rect">
            <a:avLst/>
          </a:prstGeom>
        </p:spPr>
      </p:pic>
      <p:pic>
        <p:nvPicPr>
          <p:cNvPr id="5" name="Picture 4"/>
          <p:cNvPicPr>
            <a:picLocks noChangeAspect="1"/>
          </p:cNvPicPr>
          <p:nvPr/>
        </p:nvPicPr>
        <p:blipFill>
          <a:blip r:embed="rId3" cstate="print"/>
          <a:stretch>
            <a:fillRect/>
          </a:stretch>
        </p:blipFill>
        <p:spPr>
          <a:xfrm>
            <a:off x="-16329" y="1064627"/>
            <a:ext cx="9144000" cy="5795538"/>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pPr fontAlgn="auto">
              <a:spcAft>
                <a:spcPts val="0"/>
              </a:spcAft>
            </a:pPr>
            <a:r>
              <a:rPr lang="en-US" altLang="zh-CN" sz="4000" b="1" dirty="0">
                <a:solidFill>
                  <a:srgbClr val="FF0000"/>
                </a:solidFill>
              </a:rPr>
              <a:t>”RSM/CMAQ”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a:t>
            </a:r>
            <a:r>
              <a:rPr lang="en-US" altLang="zh-CN" sz="3600" b="1" dirty="0" smtClean="0"/>
              <a:t>: </a:t>
            </a:r>
            <a:r>
              <a:rPr lang="en-US" altLang="zh-CN" sz="4000" b="1" u="sng" dirty="0" smtClean="0">
                <a:solidFill>
                  <a:srgbClr val="FF0000"/>
                </a:solidFill>
              </a:rPr>
              <a:t>PM2.5</a:t>
            </a:r>
            <a:r>
              <a:rPr lang="en-US" altLang="zh-CN" sz="4000" b="1" dirty="0" smtClean="0">
                <a:effectLst/>
              </a:rPr>
              <a:t/>
            </a:r>
            <a:br>
              <a:rPr lang="en-US" altLang="zh-CN" sz="4000" b="1" dirty="0" smtClean="0">
                <a:effectLst/>
              </a:rPr>
            </a:br>
            <a:r>
              <a:rPr lang="en-US" altLang="zh-CN" sz="3600" b="1" dirty="0">
                <a:solidFill>
                  <a:srgbClr val="0000FF"/>
                </a:solidFill>
              </a:rPr>
              <a:t>YRD: </a:t>
            </a:r>
            <a:r>
              <a:rPr lang="en-US" altLang="zh-CN" sz="3600" b="1" u="sng" dirty="0">
                <a:solidFill>
                  <a:srgbClr val="0000FF"/>
                </a:solidFill>
              </a:rPr>
              <a:t>Base</a:t>
            </a:r>
            <a:r>
              <a:rPr lang="en-US" altLang="zh-CN" sz="3600" b="1" dirty="0">
                <a:solidFill>
                  <a:srgbClr val="0000FF"/>
                </a:solidFill>
              </a:rPr>
              <a:t> vs. </a:t>
            </a:r>
            <a:r>
              <a:rPr lang="en-US" altLang="zh-CN" sz="3600" b="1" u="sng" dirty="0">
                <a:solidFill>
                  <a:srgbClr val="0000FF"/>
                </a:solidFill>
              </a:rPr>
              <a:t>Control</a:t>
            </a:r>
            <a:r>
              <a:rPr lang="en-US" altLang="zh-CN" sz="3600" b="1" dirty="0">
                <a:solidFill>
                  <a:srgbClr val="0000FF"/>
                </a:solidFill>
              </a:rPr>
              <a:t> </a:t>
            </a:r>
            <a:r>
              <a:rPr lang="en-US" altLang="zh-CN" sz="3600" b="1" dirty="0"/>
              <a:t>(</a:t>
            </a:r>
            <a:r>
              <a:rPr lang="en-US" altLang="zh-CN" sz="3600" b="1" u="sng" dirty="0"/>
              <a:t>2010</a:t>
            </a:r>
            <a:r>
              <a:rPr lang="en-US" altLang="zh-CN" sz="3600" b="1" dirty="0"/>
              <a:t> vs. </a:t>
            </a:r>
            <a:r>
              <a:rPr lang="en-US" altLang="zh-CN" sz="3600" b="1" u="sng" dirty="0"/>
              <a:t>2017</a:t>
            </a:r>
            <a:r>
              <a:rPr lang="en-US" altLang="zh-CN" sz="3600" b="1" dirty="0"/>
              <a:t>)</a:t>
            </a:r>
            <a:endParaRPr lang="zh-CN" altLang="en-US" sz="3600" b="1" u="sng" dirty="0">
              <a:solidFill>
                <a:srgbClr val="FF0000"/>
              </a:solidFill>
            </a:endParaRPr>
          </a:p>
        </p:txBody>
      </p:sp>
      <p:sp>
        <p:nvSpPr>
          <p:cNvPr id="7" name="矩形 7"/>
          <p:cNvSpPr/>
          <p:nvPr/>
        </p:nvSpPr>
        <p:spPr>
          <a:xfrm>
            <a:off x="3310344" y="2008413"/>
            <a:ext cx="7620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660566" y="2458942"/>
            <a:ext cx="399466" cy="1702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040523" y="2444501"/>
            <a:ext cx="528845" cy="170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34844294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6800"/>
            <a:ext cx="9144000" cy="5742217"/>
          </a:xfrm>
          <a:prstGeom prst="rect">
            <a:avLst/>
          </a:prstGeom>
        </p:spPr>
      </p:pic>
      <p:pic>
        <p:nvPicPr>
          <p:cNvPr id="4" name="Picture 3"/>
          <p:cNvPicPr>
            <a:picLocks noChangeAspect="1"/>
          </p:cNvPicPr>
          <p:nvPr/>
        </p:nvPicPr>
        <p:blipFill>
          <a:blip r:embed="rId3" cstate="print"/>
          <a:stretch>
            <a:fillRect/>
          </a:stretch>
        </p:blipFill>
        <p:spPr>
          <a:xfrm>
            <a:off x="1" y="1066799"/>
            <a:ext cx="9144000" cy="5791201"/>
          </a:xfrm>
          <a:prstGeom prst="rect">
            <a:avLst/>
          </a:prstGeom>
        </p:spPr>
      </p:pic>
      <p:sp>
        <p:nvSpPr>
          <p:cNvPr id="7" name="矩形 7"/>
          <p:cNvSpPr/>
          <p:nvPr/>
        </p:nvSpPr>
        <p:spPr>
          <a:xfrm>
            <a:off x="3310344" y="2008413"/>
            <a:ext cx="7620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166656" y="2705099"/>
            <a:ext cx="643344" cy="1872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064329" y="2420437"/>
            <a:ext cx="533400" cy="234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657320" y="2420436"/>
            <a:ext cx="431072" cy="205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a:p>
        </p:txBody>
      </p:sp>
      <p:sp>
        <p:nvSpPr>
          <p:cNvPr id="10"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”RSM/CMAQ” </a:t>
            </a:r>
            <a:r>
              <a:rPr lang="en-US" altLang="zh-CN" sz="4000" b="1" smtClean="0">
                <a:solidFill>
                  <a:prstClr val="black"/>
                </a:solidFill>
              </a:rPr>
              <a:t>in “ABaCAS-SE”</a:t>
            </a:r>
            <a:r>
              <a:rPr lang="en-US" altLang="zh-CN" sz="3600" b="1" smtClean="0">
                <a:solidFill>
                  <a:prstClr val="black"/>
                </a:solidFill>
              </a:rPr>
              <a:t>: </a:t>
            </a:r>
            <a:r>
              <a:rPr lang="en-US" altLang="zh-CN" sz="4000" b="1" u="sng" smtClean="0">
                <a:solidFill>
                  <a:srgbClr val="FF0000"/>
                </a:solidFill>
              </a:rPr>
              <a:t>PM2.5</a:t>
            </a:r>
            <a:r>
              <a:rPr lang="en-US" altLang="zh-CN" sz="4000" b="1" smtClean="0">
                <a:solidFill>
                  <a:prstClr val="black"/>
                </a:solidFill>
              </a:rPr>
              <a:t/>
            </a:r>
            <a:br>
              <a:rPr lang="en-US" altLang="zh-CN" sz="4000" b="1" smtClean="0">
                <a:solidFill>
                  <a:prstClr val="black"/>
                </a:solidFill>
              </a:rPr>
            </a:br>
            <a:r>
              <a:rPr lang="en-US" altLang="zh-CN" sz="3600" b="1" smtClean="0">
                <a:solidFill>
                  <a:srgbClr val="0000FF"/>
                </a:solidFill>
              </a:rPr>
              <a:t>YRD: </a:t>
            </a:r>
            <a:r>
              <a:rPr lang="en-US" altLang="zh-CN" sz="3600" b="1" u="sng" smtClean="0">
                <a:solidFill>
                  <a:srgbClr val="0000FF"/>
                </a:solidFill>
              </a:rPr>
              <a:t>Base</a:t>
            </a:r>
            <a:r>
              <a:rPr lang="en-US" altLang="zh-CN" sz="3600" b="1" smtClean="0">
                <a:solidFill>
                  <a:srgbClr val="0000FF"/>
                </a:solidFill>
              </a:rPr>
              <a:t> vs. </a:t>
            </a:r>
            <a:r>
              <a:rPr lang="en-US" altLang="zh-CN" sz="3600" b="1" u="sng" smtClean="0">
                <a:solidFill>
                  <a:srgbClr val="0000FF"/>
                </a:solidFill>
              </a:rPr>
              <a:t>Control</a:t>
            </a:r>
            <a:r>
              <a:rPr lang="en-US" altLang="zh-CN" sz="3600" b="1" smtClean="0">
                <a:solidFill>
                  <a:srgbClr val="0000FF"/>
                </a:solidFill>
              </a:rPr>
              <a:t> </a:t>
            </a:r>
            <a:r>
              <a:rPr lang="en-US" altLang="zh-CN" sz="3600" b="1" smtClean="0">
                <a:solidFill>
                  <a:prstClr val="black"/>
                </a:solidFill>
              </a:rPr>
              <a:t>(</a:t>
            </a:r>
            <a:r>
              <a:rPr lang="en-US" altLang="zh-CN" sz="3600" b="1" u="sng" smtClean="0">
                <a:solidFill>
                  <a:prstClr val="black"/>
                </a:solidFill>
              </a:rPr>
              <a:t>2010</a:t>
            </a:r>
            <a:r>
              <a:rPr lang="en-US" altLang="zh-CN" sz="3600" b="1" smtClean="0">
                <a:solidFill>
                  <a:prstClr val="black"/>
                </a:solidFill>
              </a:rPr>
              <a:t> vs. </a:t>
            </a:r>
            <a:r>
              <a:rPr lang="en-US" altLang="zh-CN" sz="3600" b="1" u="sng" smtClean="0">
                <a:solidFill>
                  <a:prstClr val="black"/>
                </a:solidFill>
              </a:rPr>
              <a:t>2017</a:t>
            </a:r>
            <a:r>
              <a:rPr lang="en-US" altLang="zh-CN" sz="3600" b="1" smtClean="0">
                <a:solidFill>
                  <a:prstClr val="black"/>
                </a:solidFill>
              </a:rPr>
              <a:t>)</a:t>
            </a:r>
            <a:endParaRPr lang="zh-CN" altLang="en-US" sz="3600" b="1" u="sng" dirty="0">
              <a:solidFill>
                <a:srgbClr val="FF0000"/>
              </a:solidFill>
            </a:endParaRPr>
          </a:p>
        </p:txBody>
      </p:sp>
    </p:spTree>
    <p:extLst>
      <p:ext uri="{BB962C8B-B14F-4D97-AF65-F5344CB8AC3E}">
        <p14:creationId xmlns:p14="http://schemas.microsoft.com/office/powerpoint/2010/main" val="1491986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P spid="1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1066800"/>
            <a:ext cx="9143999" cy="5790466"/>
          </a:xfrm>
          <a:prstGeom prst="rect">
            <a:avLst/>
          </a:prstGeom>
        </p:spPr>
      </p:pic>
      <p:pic>
        <p:nvPicPr>
          <p:cNvPr id="6" name="Picture 5"/>
          <p:cNvPicPr>
            <a:picLocks noChangeAspect="1"/>
          </p:cNvPicPr>
          <p:nvPr/>
        </p:nvPicPr>
        <p:blipFill>
          <a:blip r:embed="rId3" cstate="print"/>
          <a:stretch>
            <a:fillRect/>
          </a:stretch>
        </p:blipFill>
        <p:spPr>
          <a:xfrm>
            <a:off x="0" y="1066800"/>
            <a:ext cx="9143999" cy="5795538"/>
          </a:xfrm>
          <a:prstGeom prst="rect">
            <a:avLst/>
          </a:prstGeom>
        </p:spPr>
      </p:pic>
      <p:sp>
        <p:nvSpPr>
          <p:cNvPr id="14"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a:solidFill>
                  <a:srgbClr val="FF0000"/>
                </a:solidFill>
              </a:rPr>
              <a:t>”RSM/CMAQ” </a:t>
            </a:r>
            <a:r>
              <a:rPr lang="en-US" altLang="zh-CN" sz="4000" b="1" dirty="0" smtClean="0"/>
              <a:t>in </a:t>
            </a:r>
            <a:r>
              <a:rPr lang="en-US" altLang="zh-CN" sz="4000" b="1" dirty="0" smtClean="0">
                <a:effectLst/>
              </a:rPr>
              <a:t>“</a:t>
            </a:r>
            <a:r>
              <a:rPr lang="en-US" altLang="zh-CN" sz="4000" b="1" dirty="0" err="1" smtClean="0">
                <a:effectLst/>
              </a:rPr>
              <a:t>ABaCAS</a:t>
            </a:r>
            <a:r>
              <a:rPr lang="en-US" altLang="zh-CN" sz="4000" b="1" dirty="0" smtClean="0">
                <a:effectLst/>
              </a:rPr>
              <a:t>-SE” </a:t>
            </a:r>
            <a:br>
              <a:rPr lang="en-US" altLang="zh-CN" sz="4000" b="1" dirty="0" smtClean="0">
                <a:effectLst/>
              </a:rPr>
            </a:br>
            <a:r>
              <a:rPr lang="en-US" altLang="zh-CN" sz="3600" b="1" dirty="0" smtClean="0">
                <a:solidFill>
                  <a:srgbClr val="0000FF"/>
                </a:solidFill>
              </a:rPr>
              <a:t>YRD 2017 case: </a:t>
            </a:r>
            <a:r>
              <a:rPr lang="en-US" altLang="zh-CN" sz="3600" b="1" u="sng" dirty="0" smtClean="0">
                <a:solidFill>
                  <a:srgbClr val="FF0000"/>
                </a:solidFill>
              </a:rPr>
              <a:t>PM2.5 Source Contribution</a:t>
            </a:r>
            <a:endParaRPr lang="zh-CN" altLang="en-US" sz="4000" b="1" u="sng" dirty="0">
              <a:solidFill>
                <a:srgbClr val="FF0000"/>
              </a:solidFill>
              <a:effectLst/>
            </a:endParaRPr>
          </a:p>
        </p:txBody>
      </p:sp>
      <p:sp>
        <p:nvSpPr>
          <p:cNvPr id="7" name="矩形 7"/>
          <p:cNvSpPr/>
          <p:nvPr/>
        </p:nvSpPr>
        <p:spPr>
          <a:xfrm>
            <a:off x="3292929" y="2013858"/>
            <a:ext cx="762000" cy="2286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5927271" y="2623452"/>
            <a:ext cx="2286000" cy="195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3162302" y="2443988"/>
            <a:ext cx="723897" cy="157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667000" y="2971656"/>
            <a:ext cx="1548493" cy="6097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6477000" y="2623452"/>
            <a:ext cx="533400" cy="195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5" name="矩形 7"/>
          <p:cNvSpPr/>
          <p:nvPr/>
        </p:nvSpPr>
        <p:spPr>
          <a:xfrm>
            <a:off x="2639789" y="3173187"/>
            <a:ext cx="1575704" cy="1413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2825143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1"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2" grpId="0" animBg="1"/>
      <p:bldP spid="12" grpId="1" animBg="1"/>
      <p:bldP spid="13"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1066799"/>
            <a:ext cx="9144000" cy="6042226"/>
          </a:xfrm>
          <a:prstGeom prst="rect">
            <a:avLst/>
          </a:prstGeom>
        </p:spPr>
      </p:pic>
      <p:pic>
        <p:nvPicPr>
          <p:cNvPr id="5" name="Picture 4"/>
          <p:cNvPicPr>
            <a:picLocks noChangeAspect="1"/>
          </p:cNvPicPr>
          <p:nvPr/>
        </p:nvPicPr>
        <p:blipFill>
          <a:blip r:embed="rId3" cstate="print"/>
          <a:stretch>
            <a:fillRect/>
          </a:stretch>
        </p:blipFill>
        <p:spPr>
          <a:xfrm>
            <a:off x="1" y="1071587"/>
            <a:ext cx="9143999" cy="6042225"/>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sz="4000" b="1" dirty="0" smtClean="0">
                <a:solidFill>
                  <a:srgbClr val="FF0000"/>
                </a:solidFill>
              </a:rPr>
              <a:t>”SMAT-CE” </a:t>
            </a:r>
            <a:r>
              <a:rPr lang="en-US" altLang="zh-CN" sz="3200" b="1" dirty="0" smtClean="0"/>
              <a:t>in </a:t>
            </a:r>
            <a:r>
              <a:rPr lang="en-US" altLang="zh-CN" sz="3200" b="1" dirty="0" smtClean="0">
                <a:effectLst/>
              </a:rPr>
              <a:t>“</a:t>
            </a:r>
            <a:r>
              <a:rPr lang="en-US" altLang="zh-CN" sz="3200" b="1" dirty="0" err="1" smtClean="0">
                <a:effectLst/>
              </a:rPr>
              <a:t>ABaCAS</a:t>
            </a:r>
            <a:r>
              <a:rPr lang="en-US" altLang="zh-CN" sz="3200" b="1" dirty="0" smtClean="0">
                <a:effectLst/>
              </a:rPr>
              <a:t>-SE”</a:t>
            </a:r>
            <a:r>
              <a:rPr lang="en-US" altLang="zh-CN" sz="2800" b="1" dirty="0" smtClean="0"/>
              <a:t>: </a:t>
            </a:r>
            <a:r>
              <a:rPr lang="en-US" altLang="zh-CN" sz="3600" b="1" u="sng" dirty="0">
                <a:solidFill>
                  <a:srgbClr val="FF0000"/>
                </a:solidFill>
              </a:rPr>
              <a:t>PM2.5 Attainment</a:t>
            </a:r>
            <a:r>
              <a:rPr lang="en-US" altLang="zh-CN" sz="3600" b="1" dirty="0" smtClean="0">
                <a:effectLst/>
              </a:rPr>
              <a:t/>
            </a:r>
            <a:br>
              <a:rPr lang="en-US" altLang="zh-CN" sz="3600" b="1" dirty="0" smtClean="0">
                <a:effectLst/>
              </a:rPr>
            </a:br>
            <a:r>
              <a:rPr lang="en-US" altLang="zh-CN" sz="3200" b="1" dirty="0" smtClean="0">
                <a:solidFill>
                  <a:srgbClr val="0000FF"/>
                </a:solidFill>
              </a:rPr>
              <a:t>YRD </a:t>
            </a:r>
            <a:r>
              <a:rPr lang="en-US" altLang="zh-CN" sz="3200" b="1" u="sng" dirty="0" smtClean="0">
                <a:solidFill>
                  <a:srgbClr val="0000FF"/>
                </a:solidFill>
              </a:rPr>
              <a:t>Base</a:t>
            </a:r>
            <a:r>
              <a:rPr lang="en-US" altLang="zh-CN" sz="3200" b="1" dirty="0" smtClean="0">
                <a:solidFill>
                  <a:srgbClr val="0000FF"/>
                </a:solidFill>
              </a:rPr>
              <a:t> vs. </a:t>
            </a:r>
            <a:r>
              <a:rPr lang="en-US" altLang="zh-CN" sz="3200" b="1" u="sng" dirty="0" smtClean="0">
                <a:solidFill>
                  <a:srgbClr val="0000FF"/>
                </a:solidFill>
              </a:rPr>
              <a:t>Control</a:t>
            </a:r>
            <a:r>
              <a:rPr lang="en-US" altLang="zh-CN" sz="3200" b="1" dirty="0" smtClean="0">
                <a:solidFill>
                  <a:srgbClr val="0000FF"/>
                </a:solidFill>
              </a:rPr>
              <a:t> </a:t>
            </a:r>
            <a:r>
              <a:rPr lang="en-US" altLang="zh-CN" sz="3200" b="1" dirty="0" smtClean="0"/>
              <a:t>(</a:t>
            </a:r>
            <a:r>
              <a:rPr lang="en-US" altLang="zh-CN" sz="3200" b="1" u="sng" dirty="0" smtClean="0"/>
              <a:t>2013</a:t>
            </a:r>
            <a:r>
              <a:rPr lang="en-US" altLang="zh-CN" sz="3200" b="1" dirty="0" smtClean="0"/>
              <a:t> vs. </a:t>
            </a:r>
            <a:r>
              <a:rPr lang="en-US" altLang="zh-CN" sz="3200" b="1" u="sng" dirty="0" smtClean="0"/>
              <a:t>2017)</a:t>
            </a:r>
            <a:endParaRPr lang="zh-CN" altLang="en-US" sz="4000" b="1" u="sng" dirty="0">
              <a:solidFill>
                <a:srgbClr val="FF0000"/>
              </a:solidFill>
              <a:effectLst/>
            </a:endParaRPr>
          </a:p>
        </p:txBody>
      </p:sp>
      <p:sp>
        <p:nvSpPr>
          <p:cNvPr id="7" name="矩形 7"/>
          <p:cNvSpPr/>
          <p:nvPr/>
        </p:nvSpPr>
        <p:spPr>
          <a:xfrm>
            <a:off x="4114800" y="2084120"/>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895600" y="2547258"/>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2430239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srcRect l="13750" t="9333" r="18333" b="17333"/>
          <a:stretch>
            <a:fillRect/>
          </a:stretch>
        </p:blipFill>
        <p:spPr bwMode="auto">
          <a:xfrm>
            <a:off x="4191000" y="4383113"/>
            <a:ext cx="2879486" cy="1894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314" name="Rectangle 2"/>
          <p:cNvSpPr>
            <a:spLocks noGrp="1" noChangeArrowheads="1"/>
          </p:cNvSpPr>
          <p:nvPr>
            <p:ph type="title"/>
          </p:nvPr>
        </p:nvSpPr>
        <p:spPr>
          <a:xfrm>
            <a:off x="36512" y="44624"/>
            <a:ext cx="9144000" cy="868363"/>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CN" b="1" dirty="0" err="1" smtClean="0">
                <a:latin typeface="Times New Roman" pitchFamily="18" charset="0"/>
                <a:cs typeface="Times New Roman" pitchFamily="18" charset="0"/>
              </a:rPr>
              <a:t>ABaCAS</a:t>
            </a:r>
            <a:r>
              <a:rPr lang="en-US" altLang="zh-CN" b="1" dirty="0" smtClean="0">
                <a:latin typeface="Times New Roman" pitchFamily="18" charset="0"/>
                <a:cs typeface="Times New Roman" pitchFamily="18" charset="0"/>
              </a:rPr>
              <a:t>-SE</a:t>
            </a:r>
            <a:r>
              <a:rPr lang="zh-CN" altLang="en-US" b="1" dirty="0" smtClean="0">
                <a:latin typeface="Times New Roman" pitchFamily="18" charset="0"/>
                <a:cs typeface="Times New Roman" pitchFamily="18" charset="0"/>
              </a:rPr>
              <a:t>：</a:t>
            </a:r>
            <a:r>
              <a:rPr lang="en-US" altLang="zh-CN" sz="3200" b="1" dirty="0" smtClean="0">
                <a:latin typeface="Times New Roman" pitchFamily="18" charset="0"/>
                <a:cs typeface="Times New Roman" pitchFamily="18" charset="0"/>
              </a:rPr>
              <a:t>China </a:t>
            </a:r>
            <a:r>
              <a:rPr lang="en-US" altLang="zh-CN" sz="3200" b="1" dirty="0" smtClean="0">
                <a:latin typeface="Times New Roman" pitchFamily="18" charset="0"/>
                <a:cs typeface="Times New Roman" pitchFamily="18" charset="0"/>
              </a:rPr>
              <a:t>YRD/Shanghai </a:t>
            </a:r>
            <a:r>
              <a:rPr lang="en-US" altLang="zh-CN" sz="3200" b="1" dirty="0" smtClean="0">
                <a:latin typeface="Times New Roman" pitchFamily="18" charset="0"/>
                <a:cs typeface="Times New Roman" pitchFamily="18" charset="0"/>
              </a:rPr>
              <a:t>Case Study</a:t>
            </a:r>
            <a:endParaRPr lang="en-US" altLang="zh-CN" sz="3200" b="1" dirty="0">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spcBef>
                <a:spcPct val="50000"/>
              </a:spcBef>
              <a:defRPr/>
            </a:pPr>
            <a:endParaRPr kumimoji="1" lang="zh-CN" altLang="en-US" sz="2000" b="1">
              <a:solidFill>
                <a:srgbClr val="080808"/>
              </a:solidFill>
              <a:latin typeface="Times New Roman" pitchFamily="18" charset="0"/>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0" hangingPunct="0">
              <a:spcBef>
                <a:spcPct val="50000"/>
              </a:spcBef>
            </a:pPr>
            <a:endParaRPr kumimoji="1" lang="zh-CN" altLang="en-US" sz="2000" b="1">
              <a:solidFill>
                <a:srgbClr val="080808"/>
              </a:solidFill>
              <a:latin typeface="Times New Roman" pitchFamily="18" charset="0"/>
            </a:endParaRPr>
          </a:p>
        </p:txBody>
      </p:sp>
      <p:graphicFrame>
        <p:nvGraphicFramePr>
          <p:cNvPr id="26" name="Table 10"/>
          <p:cNvGraphicFramePr>
            <a:graphicFrameLocks noGrp="1"/>
          </p:cNvGraphicFramePr>
          <p:nvPr>
            <p:extLst>
              <p:ext uri="{D42A27DB-BD31-4B8C-83A1-F6EECF244321}">
                <p14:modId xmlns:p14="http://schemas.microsoft.com/office/powerpoint/2010/main" val="2431258023"/>
              </p:ext>
            </p:extLst>
          </p:nvPr>
        </p:nvGraphicFramePr>
        <p:xfrm>
          <a:off x="196516" y="1331886"/>
          <a:ext cx="3232484" cy="4049297"/>
        </p:xfrm>
        <a:graphic>
          <a:graphicData uri="http://schemas.openxmlformats.org/drawingml/2006/table">
            <a:tbl>
              <a:tblPr firstRow="1" bandRow="1">
                <a:tableStyleId>{21E4AEA4-8DFA-4A89-87EB-49C32662AFE0}</a:tableStyleId>
              </a:tblPr>
              <a:tblGrid>
                <a:gridCol w="1632284"/>
                <a:gridCol w="1600200"/>
              </a:tblGrid>
              <a:tr h="676726">
                <a:tc gridSpan="2">
                  <a:txBody>
                    <a:bodyPr/>
                    <a:lstStyle/>
                    <a:p>
                      <a:pPr algn="ctr"/>
                      <a:r>
                        <a:rPr lang="en-US" altLang="zh-CN" sz="2000" dirty="0" smtClean="0"/>
                        <a:t>China National Air</a:t>
                      </a:r>
                      <a:r>
                        <a:rPr lang="en-US" altLang="zh-CN" sz="2000" baseline="0" dirty="0" smtClean="0"/>
                        <a:t> Pollution</a:t>
                      </a:r>
                      <a:r>
                        <a:rPr lang="en-US" altLang="zh-CN" sz="2000" dirty="0" smtClean="0"/>
                        <a:t> Control Plan (2013)</a:t>
                      </a:r>
                    </a:p>
                  </a:txBody>
                  <a:tcPr anchor="ctr">
                    <a:solidFill>
                      <a:srgbClr val="0285AE"/>
                    </a:solidFill>
                  </a:tcPr>
                </a:tc>
                <a:tc hMerge="1">
                  <a:txBody>
                    <a:bodyPr/>
                    <a:lstStyle/>
                    <a:p>
                      <a:endParaRPr lang="en-US" sz="1050" dirty="0"/>
                    </a:p>
                  </a:txBody>
                  <a:tcPr/>
                </a:tc>
              </a:tr>
              <a:tr h="586032">
                <a:tc>
                  <a:txBody>
                    <a:bodyPr/>
                    <a:lstStyle/>
                    <a:p>
                      <a:r>
                        <a:rPr lang="en-US" sz="1600" b="1" dirty="0" smtClean="0">
                          <a:solidFill>
                            <a:srgbClr val="0000FF"/>
                          </a:solidFill>
                        </a:rPr>
                        <a:t>Region</a:t>
                      </a:r>
                      <a:endParaRPr lang="en-US" sz="1600" b="1" dirty="0">
                        <a:solidFill>
                          <a:srgbClr val="0000FF"/>
                        </a:solidFill>
                      </a:endParaRPr>
                    </a:p>
                  </a:txBody>
                  <a:tcPr anchor="ctr">
                    <a:solidFill>
                      <a:srgbClr val="CBE0E1"/>
                    </a:solidFill>
                  </a:tcPr>
                </a:tc>
                <a:tc>
                  <a:txBody>
                    <a:bodyPr/>
                    <a:lstStyle/>
                    <a:p>
                      <a:pPr algn="ctr"/>
                      <a:r>
                        <a:rPr lang="en-US" sz="1600" b="1" dirty="0" smtClean="0">
                          <a:solidFill>
                            <a:srgbClr val="0000FF"/>
                          </a:solidFill>
                        </a:rPr>
                        <a:t>Annual</a:t>
                      </a:r>
                      <a:r>
                        <a:rPr lang="en-US" sz="1600" b="1" baseline="0" dirty="0" smtClean="0">
                          <a:solidFill>
                            <a:srgbClr val="0000FF"/>
                          </a:solidFill>
                        </a:rPr>
                        <a:t> </a:t>
                      </a:r>
                      <a:r>
                        <a:rPr lang="en-US" sz="1600" b="1" dirty="0" smtClean="0">
                          <a:solidFill>
                            <a:srgbClr val="0000FF"/>
                          </a:solidFill>
                        </a:rPr>
                        <a:t>PM</a:t>
                      </a:r>
                      <a:r>
                        <a:rPr lang="en-US" sz="1600" b="1" baseline="-25000" dirty="0" smtClean="0">
                          <a:solidFill>
                            <a:srgbClr val="0000FF"/>
                          </a:solidFill>
                        </a:rPr>
                        <a:t>2.5</a:t>
                      </a:r>
                      <a:endParaRPr lang="en-US" sz="1600" b="1" baseline="-25000" dirty="0">
                        <a:solidFill>
                          <a:srgbClr val="0000FF"/>
                        </a:solidFill>
                      </a:endParaRPr>
                    </a:p>
                  </a:txBody>
                  <a:tcPr anchor="ctr">
                    <a:solidFill>
                      <a:srgbClr val="CBE0E1"/>
                    </a:solidFill>
                  </a:tcPr>
                </a:tc>
              </a:tr>
              <a:tr h="3581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BJ-TJ-Hebei</a:t>
                      </a:r>
                    </a:p>
                  </a:txBody>
                  <a:tcPr anchor="ctr"/>
                </a:tc>
                <a:tc>
                  <a:txBody>
                    <a:bodyPr/>
                    <a:lstStyle/>
                    <a:p>
                      <a:pPr algn="ctr"/>
                      <a:r>
                        <a:rPr lang="en-US" sz="1400" b="1" dirty="0" smtClean="0">
                          <a:solidFill>
                            <a:schemeClr val="tx1"/>
                          </a:solidFill>
                        </a:rPr>
                        <a:t>25% ↓</a:t>
                      </a:r>
                      <a:endParaRPr lang="en-US" sz="1400" b="1" dirty="0">
                        <a:solidFill>
                          <a:schemeClr val="tx1"/>
                        </a:solidFill>
                      </a:endParaRPr>
                    </a:p>
                  </a:txBody>
                  <a:tcPr anchor="ctr"/>
                </a:tc>
              </a:tr>
              <a:tr h="358131">
                <a:tc>
                  <a:txBody>
                    <a:bodyPr/>
                    <a:lstStyle/>
                    <a:p>
                      <a:pPr algn="ctr"/>
                      <a:r>
                        <a:rPr lang="en-US" altLang="zh-CN" sz="1600" b="1" dirty="0" smtClean="0">
                          <a:solidFill>
                            <a:srgbClr val="FF0000"/>
                          </a:solidFill>
                        </a:rPr>
                        <a:t>YRD/Shanghai</a:t>
                      </a:r>
                    </a:p>
                    <a:p>
                      <a:pPr algn="ctr"/>
                      <a:r>
                        <a:rPr lang="en-US" sz="1400" b="1" dirty="0" smtClean="0">
                          <a:solidFill>
                            <a:srgbClr val="FF0000"/>
                          </a:solidFill>
                        </a:rPr>
                        <a:t>(Yangtze River Delta)</a:t>
                      </a:r>
                      <a:endParaRPr lang="en-US" sz="1400" b="1" dirty="0">
                        <a:solidFill>
                          <a:srgbClr val="FF0000"/>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20% ↓</a:t>
                      </a:r>
                    </a:p>
                  </a:txBody>
                  <a:tcPr anchor="ctr">
                    <a:solidFill>
                      <a:srgbClr val="CBE0E1"/>
                    </a:solidFill>
                  </a:tcPr>
                </a:tc>
              </a:tr>
              <a:tr h="358131">
                <a:tc>
                  <a:txBody>
                    <a:bodyPr/>
                    <a:lstStyle/>
                    <a:p>
                      <a:pPr algn="ctr"/>
                      <a:r>
                        <a:rPr lang="en-US" altLang="zh-CN" sz="1400" b="1" dirty="0" smtClean="0">
                          <a:solidFill>
                            <a:schemeClr val="tx1"/>
                          </a:solidFill>
                        </a:rPr>
                        <a:t>PRD/Guangzhou</a:t>
                      </a:r>
                      <a:endParaRPr lang="en-US" sz="1400" b="1" dirty="0">
                        <a:solidFill>
                          <a:schemeClr val="tx1"/>
                        </a:solidFill>
                      </a:endParaRPr>
                    </a:p>
                  </a:txBody>
                  <a:tcPr anchor="ctr"/>
                </a:tc>
                <a:tc>
                  <a:txBody>
                    <a:bodyPr/>
                    <a:lstStyle/>
                    <a:p>
                      <a:pPr algn="ctr"/>
                      <a:r>
                        <a:rPr lang="en-US" sz="1400" b="1" dirty="0" smtClean="0">
                          <a:solidFill>
                            <a:schemeClr val="tx1"/>
                          </a:solidFill>
                        </a:rPr>
                        <a:t>15% ↓</a:t>
                      </a:r>
                      <a:endParaRPr lang="en-US" sz="1400" b="1" dirty="0">
                        <a:solidFill>
                          <a:schemeClr val="tx1"/>
                        </a:solidFill>
                      </a:endParaRPr>
                    </a:p>
                  </a:txBody>
                  <a:tcPr anchor="ctr"/>
                </a:tc>
              </a:tr>
              <a:tr h="358131">
                <a:tc>
                  <a:txBody>
                    <a:bodyPr/>
                    <a:lstStyle/>
                    <a:p>
                      <a:pPr algn="ctr"/>
                      <a:r>
                        <a:rPr lang="en-US" altLang="zh-CN" sz="1400" b="1" dirty="0" smtClean="0">
                          <a:solidFill>
                            <a:schemeClr val="tx1"/>
                          </a:solidFill>
                        </a:rPr>
                        <a:t>Beijing</a:t>
                      </a:r>
                      <a:endParaRPr lang="en-US" sz="1400" b="1" dirty="0">
                        <a:solidFill>
                          <a:schemeClr val="tx1"/>
                        </a:solidFill>
                      </a:endParaRPr>
                    </a:p>
                  </a:txBody>
                  <a:tcPr anchor="ctr">
                    <a:solidFill>
                      <a:srgbClr val="CBE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60 ug/m</a:t>
                      </a:r>
                      <a:r>
                        <a:rPr lang="en-US" sz="1400" b="1" baseline="30000" dirty="0" smtClean="0">
                          <a:solidFill>
                            <a:schemeClr val="tx1"/>
                          </a:solidFill>
                        </a:rPr>
                        <a:t>3</a:t>
                      </a:r>
                    </a:p>
                  </a:txBody>
                  <a:tcPr anchor="ctr">
                    <a:solidFill>
                      <a:srgbClr val="CBE0E1"/>
                    </a:solidFill>
                  </a:tcPr>
                </a:tc>
              </a:tr>
              <a:tr h="621032">
                <a:tc>
                  <a:txBody>
                    <a:bodyPr/>
                    <a:lstStyle/>
                    <a:p>
                      <a:pPr algn="ctr"/>
                      <a:r>
                        <a:rPr lang="en-US" altLang="zh-CN" sz="1400" b="1" dirty="0" smtClean="0">
                          <a:solidFill>
                            <a:schemeClr val="tx1"/>
                          </a:solidFill>
                        </a:rPr>
                        <a:t>Other Cities</a:t>
                      </a:r>
                    </a:p>
                    <a:p>
                      <a:pPr algn="ctr"/>
                      <a:r>
                        <a:rPr lang="en-US" sz="1400" b="1" dirty="0" smtClean="0">
                          <a:solidFill>
                            <a:schemeClr val="tx1"/>
                          </a:solidFill>
                        </a:rPr>
                        <a:t>(333 cities)</a:t>
                      </a:r>
                      <a:endParaRPr lang="en-US" sz="1400" b="1" dirty="0">
                        <a:solidFill>
                          <a:schemeClr val="tx1"/>
                        </a:solidFill>
                      </a:endParaRPr>
                    </a:p>
                  </a:txBody>
                  <a:tcPr anchor="ctr"/>
                </a:tc>
                <a:tc>
                  <a:txBody>
                    <a:bodyPr/>
                    <a:lstStyle/>
                    <a:p>
                      <a:pPr algn="ctr"/>
                      <a:r>
                        <a:rPr lang="en-US" sz="1400" b="1" dirty="0" smtClean="0">
                          <a:solidFill>
                            <a:schemeClr val="tx1"/>
                          </a:solidFill>
                        </a:rPr>
                        <a:t>10% ↓ </a:t>
                      </a:r>
                    </a:p>
                    <a:p>
                      <a:pPr algn="ctr"/>
                      <a:r>
                        <a:rPr lang="en-US" sz="1400" b="1" dirty="0" smtClean="0">
                          <a:solidFill>
                            <a:schemeClr val="tx1"/>
                          </a:solidFill>
                        </a:rPr>
                        <a:t>(PM</a:t>
                      </a:r>
                      <a:r>
                        <a:rPr lang="en-US" sz="1400" b="1" baseline="-25000" dirty="0" smtClean="0">
                          <a:solidFill>
                            <a:schemeClr val="tx1"/>
                          </a:solidFill>
                        </a:rPr>
                        <a:t>10</a:t>
                      </a:r>
                      <a:r>
                        <a:rPr lang="en-US" sz="1400" b="1" dirty="0" smtClean="0">
                          <a:solidFill>
                            <a:schemeClr val="tx1"/>
                          </a:solidFill>
                        </a:rPr>
                        <a:t>)</a:t>
                      </a:r>
                    </a:p>
                  </a:txBody>
                  <a:tcPr anchor="ctr"/>
                </a:tc>
              </a:tr>
            </a:tbl>
          </a:graphicData>
        </a:graphic>
      </p:graphicFrame>
      <p:sp>
        <p:nvSpPr>
          <p:cNvPr id="29" name="Oval 9"/>
          <p:cNvSpPr>
            <a:spLocks noChangeArrowheads="1"/>
          </p:cNvSpPr>
          <p:nvPr/>
        </p:nvSpPr>
        <p:spPr bwMode="auto">
          <a:xfrm>
            <a:off x="-152400" y="3184360"/>
            <a:ext cx="3276600" cy="865807"/>
          </a:xfrm>
          <a:prstGeom prst="ellipse">
            <a:avLst/>
          </a:prstGeom>
          <a:noFill/>
          <a:ln w="57150">
            <a:solidFill>
              <a:schemeClr val="accent6"/>
            </a:solidFill>
            <a:round/>
            <a:headEnd/>
            <a:tailEnd/>
          </a:ln>
        </p:spPr>
        <p:txBody>
          <a:bodyPr wrap="none" anchor="ctr"/>
          <a:lstStyle/>
          <a:p>
            <a:pPr algn="l"/>
            <a:endParaRPr lang="en-US">
              <a:solidFill>
                <a:prstClr val="black"/>
              </a:solidFill>
              <a:latin typeface="Calibri"/>
            </a:endParaRPr>
          </a:p>
        </p:txBody>
      </p:sp>
      <p:pic>
        <p:nvPicPr>
          <p:cNvPr id="15" name="Picture 2"/>
          <p:cNvPicPr>
            <a:picLocks noChangeAspect="1" noChangeArrowheads="1"/>
          </p:cNvPicPr>
          <p:nvPr/>
        </p:nvPicPr>
        <p:blipFill>
          <a:blip r:embed="rId4" cstate="print"/>
          <a:srcRect b="6478"/>
          <a:stretch>
            <a:fillRect/>
          </a:stretch>
        </p:blipFill>
        <p:spPr bwMode="auto">
          <a:xfrm>
            <a:off x="6067745" y="1397791"/>
            <a:ext cx="2664887" cy="1973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对角圆角矩形 15"/>
          <p:cNvSpPr/>
          <p:nvPr/>
        </p:nvSpPr>
        <p:spPr>
          <a:xfrm>
            <a:off x="6106558" y="3391887"/>
            <a:ext cx="2732642" cy="340876"/>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noFill/>
              <a:latin typeface="Times New Roman" pitchFamily="18" charset="0"/>
              <a:cs typeface="Times New Roman" pitchFamily="18" charset="0"/>
            </a:endParaRPr>
          </a:p>
        </p:txBody>
      </p:sp>
      <p:sp>
        <p:nvSpPr>
          <p:cNvPr id="19" name="矩形 18"/>
          <p:cNvSpPr/>
          <p:nvPr/>
        </p:nvSpPr>
        <p:spPr>
          <a:xfrm>
            <a:off x="6189302" y="3037060"/>
            <a:ext cx="146706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RSM/CMAQ</a:t>
            </a:r>
            <a:endParaRPr kumimoji="1" lang="zh-CN" altLang="en-US" b="1" i="1" dirty="0">
              <a:ln w="11430">
                <a:noFill/>
              </a:ln>
              <a:solidFill>
                <a:srgbClr val="C00000"/>
              </a:solidFill>
            </a:endParaRPr>
          </a:p>
        </p:txBody>
      </p:sp>
      <p:sp>
        <p:nvSpPr>
          <p:cNvPr id="20" name="TextBox 19"/>
          <p:cNvSpPr txBox="1"/>
          <p:nvPr/>
        </p:nvSpPr>
        <p:spPr>
          <a:xfrm>
            <a:off x="6040731" y="3426023"/>
            <a:ext cx="2950869"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algn="l" eaLnBrk="0" hangingPunct="0"/>
            <a:r>
              <a:rPr kumimoji="1" lang="en-US" altLang="zh-CN" sz="1400" b="1" i="0" dirty="0" smtClean="0">
                <a:latin typeface="Times New Roman" pitchFamily="18" charset="0"/>
              </a:rPr>
              <a:t>AQ Response to </a:t>
            </a:r>
            <a:r>
              <a:rPr kumimoji="1" lang="en-US" altLang="zh-CN" sz="1400" b="1" i="0" dirty="0" smtClean="0">
                <a:latin typeface="Times New Roman" pitchFamily="18" charset="0"/>
              </a:rPr>
              <a:t>Emissions </a:t>
            </a:r>
            <a:r>
              <a:rPr kumimoji="1" lang="en-US" altLang="zh-CN" sz="1400" b="1" i="0" dirty="0" smtClean="0">
                <a:latin typeface="Times New Roman" pitchFamily="18" charset="0"/>
              </a:rPr>
              <a:t>Control</a:t>
            </a:r>
            <a:endParaRPr kumimoji="1" lang="zh-CN" altLang="en-US" sz="1400" b="1" i="0" dirty="0">
              <a:latin typeface="Times New Roman" pitchFamily="18" charset="0"/>
            </a:endParaRPr>
          </a:p>
        </p:txBody>
      </p:sp>
      <p:sp>
        <p:nvSpPr>
          <p:cNvPr id="23" name="对角圆角矩形 22"/>
          <p:cNvSpPr/>
          <p:nvPr/>
        </p:nvSpPr>
        <p:spPr>
          <a:xfrm>
            <a:off x="4868416" y="6308522"/>
            <a:ext cx="2446784"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24" name="矩形 23"/>
          <p:cNvSpPr/>
          <p:nvPr/>
        </p:nvSpPr>
        <p:spPr>
          <a:xfrm>
            <a:off x="4868416" y="5917704"/>
            <a:ext cx="1531188"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a:ln w="11430">
                  <a:noFill/>
                </a:ln>
                <a:solidFill>
                  <a:srgbClr val="C00000"/>
                </a:solidFill>
              </a:rPr>
              <a:t>BenMAP-CE</a:t>
            </a:r>
            <a:endParaRPr kumimoji="1" lang="zh-CN" altLang="en-US" b="1" i="1" dirty="0">
              <a:ln w="11430">
                <a:noFill/>
              </a:ln>
              <a:solidFill>
                <a:srgbClr val="C00000"/>
              </a:solidFill>
            </a:endParaRPr>
          </a:p>
        </p:txBody>
      </p:sp>
      <p:sp>
        <p:nvSpPr>
          <p:cNvPr id="25" name="TextBox 24"/>
          <p:cNvSpPr txBox="1"/>
          <p:nvPr/>
        </p:nvSpPr>
        <p:spPr>
          <a:xfrm>
            <a:off x="4893597" y="6321623"/>
            <a:ext cx="2572043" cy="307777"/>
          </a:xfrm>
          <a:prstGeom prst="rect">
            <a:avLst/>
          </a:prstGeom>
          <a:noFill/>
          <a:ln w="3175">
            <a:noFill/>
          </a:ln>
        </p:spPr>
        <p:txBody>
          <a:bodyPr wrap="square" rtlCol="0">
            <a:spAutoFit/>
          </a:bodyPr>
          <a:lstStyle/>
          <a:p>
            <a:pPr algn="l" eaLnBrk="0" fontAlgn="auto" hangingPunct="0">
              <a:spcBef>
                <a:spcPts val="0"/>
              </a:spcBef>
              <a:spcAft>
                <a:spcPts val="0"/>
              </a:spcAft>
            </a:pPr>
            <a:r>
              <a:rPr kumimoji="1" lang="en-US" altLang="zh-CN" sz="1400" b="1" dirty="0" smtClean="0">
                <a:solidFill>
                  <a:prstClr val="black"/>
                </a:solidFill>
                <a:latin typeface="Times New Roman" panose="02020603050405020304" pitchFamily="18" charset="0"/>
                <a:cs typeface="Times New Roman" panose="02020603050405020304" pitchFamily="18" charset="0"/>
              </a:rPr>
              <a:t>Health and Economic Benefits</a:t>
            </a:r>
            <a:endParaRPr kumimoji="1" lang="zh-CN" altLang="en-US" sz="1400" b="1" dirty="0">
              <a:solidFill>
                <a:prstClr val="black"/>
              </a:solidFill>
              <a:latin typeface="Times New Roman" panose="02020603050405020304" pitchFamily="18" charset="0"/>
              <a:cs typeface="Times New Roman" panose="02020603050405020304" pitchFamily="18" charset="0"/>
            </a:endParaRPr>
          </a:p>
        </p:txBody>
      </p:sp>
      <p:pic>
        <p:nvPicPr>
          <p:cNvPr id="2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7652" y="3707350"/>
            <a:ext cx="1912860" cy="2083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对角圆角矩形 22"/>
          <p:cNvSpPr/>
          <p:nvPr/>
        </p:nvSpPr>
        <p:spPr>
          <a:xfrm>
            <a:off x="7267652" y="5692444"/>
            <a:ext cx="2104022" cy="310098"/>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0" fontAlgn="auto" hangingPunct="0">
              <a:spcBef>
                <a:spcPts val="0"/>
              </a:spcBef>
              <a:spcAft>
                <a:spcPts val="0"/>
              </a:spcAft>
            </a:pPr>
            <a:endParaRPr kumimoji="1" lang="zh-CN" altLang="en-US" sz="2400" b="1">
              <a:solidFill>
                <a:srgbClr val="F79646">
                  <a:lumMod val="75000"/>
                </a:srgbClr>
              </a:solidFill>
              <a:latin typeface="Times New Roman" pitchFamily="18" charset="0"/>
              <a:cs typeface="Times New Roman" pitchFamily="18" charset="0"/>
            </a:endParaRPr>
          </a:p>
        </p:txBody>
      </p:sp>
      <p:sp>
        <p:nvSpPr>
          <p:cNvPr id="31" name="TextBox 30"/>
          <p:cNvSpPr txBox="1"/>
          <p:nvPr/>
        </p:nvSpPr>
        <p:spPr>
          <a:xfrm>
            <a:off x="6781800" y="5712023"/>
            <a:ext cx="2850314" cy="307777"/>
          </a:xfrm>
          <a:prstGeom prst="rect">
            <a:avLst/>
          </a:prstGeom>
          <a:noFill/>
          <a:ln w="3175">
            <a:noFill/>
          </a:ln>
        </p:spPr>
        <p:txBody>
          <a:bodyPr wrap="square" rtlCol="0">
            <a:spAutoFit/>
          </a:bodyPr>
          <a:lstStyle>
            <a:defPPr>
              <a:defRPr lang="en-US"/>
            </a:defPPr>
            <a:lvl1pPr fontAlgn="auto">
              <a:spcBef>
                <a:spcPts val="0"/>
              </a:spcBef>
              <a:spcAft>
                <a:spcPts val="0"/>
              </a:spcAft>
              <a:defRPr sz="1500" i="1">
                <a:solidFill>
                  <a:prstClr val="black"/>
                </a:solidFill>
                <a:cs typeface="Times New Roman" pitchFamily="18" charset="0"/>
              </a:defRPr>
            </a:lvl1pPr>
          </a:lstStyle>
          <a:p>
            <a:pPr eaLnBrk="0" hangingPunct="0"/>
            <a:r>
              <a:rPr kumimoji="1" lang="en-US" altLang="zh-CN" sz="1400" b="1" i="0" dirty="0" smtClean="0">
                <a:latin typeface="Times New Roman" pitchFamily="18" charset="0"/>
              </a:rPr>
              <a:t>AQ Attainment</a:t>
            </a:r>
            <a:endParaRPr kumimoji="1" lang="zh-CN" altLang="en-US" sz="1400" b="1" i="0" dirty="0">
              <a:latin typeface="Times New Roman" pitchFamily="18" charset="0"/>
            </a:endParaRPr>
          </a:p>
        </p:txBody>
      </p:sp>
      <p:sp>
        <p:nvSpPr>
          <p:cNvPr id="32" name="矩形 23"/>
          <p:cNvSpPr/>
          <p:nvPr/>
        </p:nvSpPr>
        <p:spPr>
          <a:xfrm>
            <a:off x="7267652" y="5301626"/>
            <a:ext cx="1206356" cy="369332"/>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glow" dir="tl">
                <a:rot lat="0" lon="0" rev="5400000"/>
              </a:lightRig>
            </a:scene3d>
            <a:sp3d contourW="12700">
              <a:contourClr>
                <a:schemeClr val="accent6">
                  <a:shade val="73000"/>
                </a:schemeClr>
              </a:contourClr>
            </a:sp3d>
          </a:bodyPr>
          <a:lstStyle/>
          <a:p>
            <a:pPr algn="l" eaLnBrk="0" fontAlgn="auto" hangingPunct="0">
              <a:spcBef>
                <a:spcPts val="0"/>
              </a:spcBef>
              <a:spcAft>
                <a:spcPts val="0"/>
              </a:spcAft>
            </a:pPr>
            <a:r>
              <a:rPr kumimoji="1" lang="en-US" altLang="zh-CN" b="1" i="1" dirty="0" smtClean="0">
                <a:ln w="11430">
                  <a:noFill/>
                </a:ln>
                <a:solidFill>
                  <a:srgbClr val="C00000"/>
                </a:solidFill>
              </a:rPr>
              <a:t>SMAT-CE</a:t>
            </a:r>
            <a:endParaRPr kumimoji="1" lang="zh-CN" altLang="en-US" b="1" i="1" dirty="0">
              <a:ln w="11430">
                <a:noFill/>
              </a:ln>
              <a:solidFill>
                <a:srgbClr val="C00000"/>
              </a:solidFill>
            </a:endParaRPr>
          </a:p>
        </p:txBody>
      </p:sp>
      <p:sp>
        <p:nvSpPr>
          <p:cNvPr id="33" name="右弧形箭头 5"/>
          <p:cNvSpPr/>
          <p:nvPr/>
        </p:nvSpPr>
        <p:spPr bwMode="auto">
          <a:xfrm rot="14032713" flipV="1">
            <a:off x="6353913" y="3969883"/>
            <a:ext cx="660431" cy="891863"/>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7" name="Rectangle 6"/>
          <p:cNvSpPr/>
          <p:nvPr/>
        </p:nvSpPr>
        <p:spPr>
          <a:xfrm>
            <a:off x="76200" y="5410200"/>
            <a:ext cx="3854360" cy="1261884"/>
          </a:xfrm>
          <a:prstGeom prst="rect">
            <a:avLst/>
          </a:prstGeom>
          <a:ln w="28575">
            <a:solidFill>
              <a:schemeClr val="tx1"/>
            </a:solidFill>
          </a:ln>
        </p:spPr>
        <p:txBody>
          <a:bodyPr wrap="square">
            <a:spAutoFit/>
          </a:bodyPr>
          <a:lstStyle/>
          <a:p>
            <a:pPr algn="l"/>
            <a:r>
              <a:rPr lang="en-US" altLang="zh-CN" sz="2400" b="1" dirty="0" smtClean="0">
                <a:solidFill>
                  <a:srgbClr val="0000FF"/>
                </a:solidFill>
              </a:rPr>
              <a:t>AQ Attainment in YRD:</a:t>
            </a:r>
          </a:p>
          <a:p>
            <a:pPr algn="l"/>
            <a:r>
              <a:rPr lang="en-US" sz="2400" b="1" dirty="0" smtClean="0">
                <a:solidFill>
                  <a:srgbClr val="FF0000"/>
                </a:solidFill>
              </a:rPr>
              <a:t>   </a:t>
            </a:r>
            <a:r>
              <a:rPr lang="en-US" sz="2400" b="1" u="sng" dirty="0" smtClean="0">
                <a:solidFill>
                  <a:srgbClr val="FF0000"/>
                </a:solidFill>
              </a:rPr>
              <a:t>2017</a:t>
            </a:r>
            <a:r>
              <a:rPr lang="en-US" sz="2400" b="1" dirty="0" smtClean="0">
                <a:solidFill>
                  <a:srgbClr val="FF0000"/>
                </a:solidFill>
              </a:rPr>
              <a:t>: PM2.5  20% </a:t>
            </a:r>
            <a:r>
              <a:rPr lang="en-US" sz="2800" b="1" dirty="0" smtClean="0">
                <a:solidFill>
                  <a:srgbClr val="FF0000"/>
                </a:solidFill>
                <a:effectLst>
                  <a:outerShdw blurRad="38100" dist="38100" dir="2700000" algn="tl">
                    <a:srgbClr val="000000">
                      <a:alpha val="43137"/>
                    </a:srgbClr>
                  </a:outerShdw>
                </a:effectLst>
              </a:rPr>
              <a:t>↓</a:t>
            </a:r>
            <a:endParaRPr lang="en-US" sz="2400" b="1" dirty="0" smtClean="0">
              <a:solidFill>
                <a:srgbClr val="FF0000"/>
              </a:solidFill>
              <a:effectLst>
                <a:outerShdw blurRad="38100" dist="38100" dir="2700000" algn="tl">
                  <a:srgbClr val="000000">
                    <a:alpha val="43137"/>
                  </a:srgbClr>
                </a:outerShdw>
              </a:effectLst>
            </a:endParaRPr>
          </a:p>
          <a:p>
            <a:pPr algn="l"/>
            <a:r>
              <a:rPr lang="en-US" sz="2400" b="1" dirty="0" smtClean="0">
                <a:solidFill>
                  <a:srgbClr val="FF0000"/>
                </a:solidFill>
              </a:rPr>
              <a:t>   </a:t>
            </a:r>
            <a:r>
              <a:rPr lang="en-US" sz="2400" b="1" u="sng" dirty="0" smtClean="0">
                <a:solidFill>
                  <a:srgbClr val="FF0000"/>
                </a:solidFill>
              </a:rPr>
              <a:t>2030</a:t>
            </a:r>
            <a:r>
              <a:rPr lang="en-US" sz="2400" b="1" dirty="0" smtClean="0">
                <a:solidFill>
                  <a:srgbClr val="FF0000"/>
                </a:solidFill>
              </a:rPr>
              <a:t>: </a:t>
            </a:r>
            <a:r>
              <a:rPr lang="en-US" sz="2000" b="1" dirty="0" smtClean="0">
                <a:solidFill>
                  <a:srgbClr val="FF0000"/>
                </a:solidFill>
              </a:rPr>
              <a:t>Attain China NAAQS </a:t>
            </a:r>
            <a:endParaRPr lang="en-US" sz="2000" dirty="0">
              <a:solidFill>
                <a:srgbClr val="FF0000"/>
              </a:solidFill>
            </a:endParaRPr>
          </a:p>
        </p:txBody>
      </p:sp>
      <p:pic>
        <p:nvPicPr>
          <p:cNvPr id="34" name="Picture 33"/>
          <p:cNvPicPr>
            <a:picLocks noChangeAspect="1"/>
          </p:cNvPicPr>
          <p:nvPr/>
        </p:nvPicPr>
        <p:blipFill>
          <a:blip r:embed="rId6" cstate="print"/>
          <a:stretch>
            <a:fillRect/>
          </a:stretch>
        </p:blipFill>
        <p:spPr>
          <a:xfrm>
            <a:off x="3418207" y="965420"/>
            <a:ext cx="2622524" cy="1660932"/>
          </a:xfrm>
          <a:prstGeom prst="rect">
            <a:avLst/>
          </a:prstGeom>
          <a:scene3d>
            <a:camera prst="perspectiveRight"/>
            <a:lightRig rig="threePt" dir="t"/>
          </a:scene3d>
        </p:spPr>
      </p:pic>
      <p:sp>
        <p:nvSpPr>
          <p:cNvPr id="35" name="右弧形箭头 5"/>
          <p:cNvSpPr/>
          <p:nvPr/>
        </p:nvSpPr>
        <p:spPr bwMode="auto">
          <a:xfrm rot="20207988" flipH="1">
            <a:off x="5338226" y="2234310"/>
            <a:ext cx="690201" cy="871589"/>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
        <p:nvSpPr>
          <p:cNvPr id="36" name="对角圆角矩形 34"/>
          <p:cNvSpPr/>
          <p:nvPr/>
        </p:nvSpPr>
        <p:spPr>
          <a:xfrm>
            <a:off x="3429000" y="2926379"/>
            <a:ext cx="2114056" cy="327081"/>
          </a:xfrm>
          <a:prstGeom prst="round2DiagRect">
            <a:avLst/>
          </a:prstGeom>
          <a:solidFill>
            <a:schemeClr val="bg1">
              <a:lumMod val="9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a:solidFill>
                <a:srgbClr val="F79646">
                  <a:lumMod val="75000"/>
                </a:srgbClr>
              </a:solidFill>
            </a:endParaRPr>
          </a:p>
        </p:txBody>
      </p:sp>
      <p:sp>
        <p:nvSpPr>
          <p:cNvPr id="37" name="TextBox 36"/>
          <p:cNvSpPr txBox="1"/>
          <p:nvPr/>
        </p:nvSpPr>
        <p:spPr>
          <a:xfrm>
            <a:off x="3388896" y="2984212"/>
            <a:ext cx="2581223" cy="292388"/>
          </a:xfrm>
          <a:prstGeom prst="rect">
            <a:avLst/>
          </a:prstGeom>
          <a:noFill/>
          <a:ln w="3175">
            <a:noFill/>
          </a:ln>
        </p:spPr>
        <p:txBody>
          <a:bodyPr wrap="square" rtlCol="0">
            <a:spAutoFit/>
          </a:bodyPr>
          <a:lstStyle>
            <a:defPPr>
              <a:defRPr lang="zh-CN"/>
            </a:defPPr>
            <a:lvl1pPr algn="r">
              <a:defRPr sz="1200" b="1" i="1">
                <a:solidFill>
                  <a:schemeClr val="accent3">
                    <a:lumMod val="75000"/>
                  </a:schemeClr>
                </a:solidFill>
                <a:latin typeface="Arial" pitchFamily="34" charset="0"/>
              </a:defRPr>
            </a:lvl1pPr>
          </a:lstStyle>
          <a:p>
            <a:pPr algn="l" fontAlgn="auto">
              <a:spcBef>
                <a:spcPts val="0"/>
              </a:spcBef>
              <a:spcAft>
                <a:spcPts val="0"/>
              </a:spcAft>
            </a:pPr>
            <a:r>
              <a:rPr lang="en-US" altLang="zh-CN" sz="1300" dirty="0" smtClean="0">
                <a:solidFill>
                  <a:prstClr val="black"/>
                </a:solidFill>
              </a:rPr>
              <a:t>Emissions Control &amp; Cost</a:t>
            </a:r>
            <a:endParaRPr lang="zh-CN" altLang="en-US" sz="1300" dirty="0">
              <a:solidFill>
                <a:prstClr val="black"/>
              </a:solidFill>
            </a:endParaRPr>
          </a:p>
        </p:txBody>
      </p:sp>
      <p:sp>
        <p:nvSpPr>
          <p:cNvPr id="38" name="矩形 32"/>
          <p:cNvSpPr/>
          <p:nvPr/>
        </p:nvSpPr>
        <p:spPr>
          <a:xfrm>
            <a:off x="3482143" y="2526268"/>
            <a:ext cx="1190162" cy="369332"/>
          </a:xfrm>
          <a:prstGeom prst="rect">
            <a:avLst/>
          </a:prstGeom>
          <a:solidFill>
            <a:srgbClr val="CCFFFF"/>
          </a:solidFill>
        </p:spPr>
        <p:style>
          <a:lnRef idx="1">
            <a:schemeClr val="accent1"/>
          </a:lnRef>
          <a:fillRef idx="3">
            <a:schemeClr val="accent1"/>
          </a:fillRef>
          <a:effectRef idx="2">
            <a:schemeClr val="accent1"/>
          </a:effectRef>
          <a:fontRef idx="minor">
            <a:schemeClr val="lt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pPr>
            <a:r>
              <a:rPr lang="en-US" altLang="zh-CN" b="1" i="1" smtClean="0">
                <a:ln w="11430"/>
                <a:solidFill>
                  <a:srgbClr val="FF0000"/>
                </a:solidFill>
                <a:effectLst>
                  <a:outerShdw blurRad="80000" dist="40000" dir="5040000" algn="tl">
                    <a:srgbClr val="000000">
                      <a:alpha val="30000"/>
                    </a:srgbClr>
                  </a:outerShdw>
                </a:effectLst>
              </a:rPr>
              <a:t>ICET</a:t>
            </a:r>
            <a:endParaRPr lang="zh-CN" altLang="en-US" b="1" i="1" dirty="0">
              <a:ln w="11430"/>
              <a:solidFill>
                <a:srgbClr val="FF0000"/>
              </a:solidFill>
              <a:effectLst>
                <a:outerShdw blurRad="80000" dist="40000" dir="5040000" algn="tl">
                  <a:srgbClr val="000000">
                    <a:alpha val="30000"/>
                  </a:srgbClr>
                </a:outerShdw>
              </a:effectLst>
            </a:endParaRPr>
          </a:p>
        </p:txBody>
      </p:sp>
      <p:sp>
        <p:nvSpPr>
          <p:cNvPr id="6" name="右弧形箭头 5"/>
          <p:cNvSpPr/>
          <p:nvPr/>
        </p:nvSpPr>
        <p:spPr bwMode="auto">
          <a:xfrm rot="20223365">
            <a:off x="8550551" y="2969112"/>
            <a:ext cx="586134" cy="1029792"/>
          </a:xfrm>
          <a:prstGeom prst="curvedLeftArrow">
            <a:avLst/>
          </a:prstGeom>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zh-CN" altLang="en-US" sz="2400" b="1">
              <a:solidFill>
                <a:prstClr val="black"/>
              </a:solidFill>
              <a:latin typeface="Times New Roman" charset="0"/>
            </a:endParaRPr>
          </a:p>
        </p:txBody>
      </p:sp>
    </p:spTree>
    <p:extLst>
      <p:ext uri="{BB962C8B-B14F-4D97-AF65-F5344CB8AC3E}">
        <p14:creationId xmlns:p14="http://schemas.microsoft.com/office/powerpoint/2010/main" val="30071200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3" presetClass="entr" presetSubtype="1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linds(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500"/>
                            </p:stCondLst>
                            <p:childTnLst>
                              <p:par>
                                <p:cTn id="31" presetID="3" presetClass="entr" presetSubtype="1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par>
                                <p:cTn id="34" presetID="3" presetClass="entr" presetSubtype="1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par>
                                <p:cTn id="37" presetID="3" presetClass="entr" presetSubtype="1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3" presetClass="entr" presetSubtype="10" fill="hold" grpId="0"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blinds(horizontal)">
                                      <p:cBhvr>
                                        <p:cTn id="54" dur="500"/>
                                        <p:tgtEl>
                                          <p:spTgt spid="3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linds(horizontal)">
                                      <p:cBhvr>
                                        <p:cTn id="75" dur="500"/>
                                        <p:tgtEl>
                                          <p:spTgt spid="2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linds(horizontal)">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9" grpId="0" animBg="1"/>
      <p:bldP spid="20" grpId="0"/>
      <p:bldP spid="23" grpId="0" animBg="1"/>
      <p:bldP spid="24" grpId="0" animBg="1"/>
      <p:bldP spid="25" grpId="0"/>
      <p:bldP spid="30" grpId="0" animBg="1"/>
      <p:bldP spid="31" grpId="0"/>
      <p:bldP spid="32" grpId="0" animBg="1"/>
      <p:bldP spid="33" grpId="0" animBg="1"/>
      <p:bldP spid="7" grpId="0" animBg="1"/>
      <p:bldP spid="35" grpId="0" animBg="1"/>
      <p:bldP spid="36" grpId="0" animBg="1"/>
      <p:bldP spid="37" grpId="0"/>
      <p:bldP spid="38"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062462"/>
            <a:ext cx="9144000" cy="5795538"/>
          </a:xfrm>
          <a:prstGeom prst="rect">
            <a:avLst/>
          </a:prstGeom>
        </p:spPr>
      </p:pic>
      <p:sp>
        <p:nvSpPr>
          <p:cNvPr id="7" name="矩形 7"/>
          <p:cNvSpPr/>
          <p:nvPr/>
        </p:nvSpPr>
        <p:spPr>
          <a:xfrm>
            <a:off x="4114800" y="2030187"/>
            <a:ext cx="7620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205845" y="2667000"/>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2" name="Title 1"/>
          <p:cNvSpPr>
            <a:spLocks noGrp="1"/>
          </p:cNvSpPr>
          <p:nvPr>
            <p:ph type="title"/>
          </p:nvPr>
        </p:nvSpPr>
        <p:spPr/>
        <p:txBody>
          <a:bodyPr/>
          <a:lstStyle/>
          <a:p>
            <a:endParaRPr lang="en-US"/>
          </a:p>
        </p:txBody>
      </p:sp>
      <p:sp>
        <p:nvSpPr>
          <p:cNvPr id="9" name="标题 2"/>
          <p:cNvSpPr txBox="1">
            <a:spLocks/>
          </p:cNvSpPr>
          <p:nvPr/>
        </p:nvSpPr>
        <p:spPr>
          <a:xfrm>
            <a:off x="0" y="-59734"/>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smtClean="0">
                <a:solidFill>
                  <a:srgbClr val="FF0000"/>
                </a:solidFill>
              </a:rPr>
              <a:t>”SMAT-CE” </a:t>
            </a:r>
            <a:r>
              <a:rPr lang="en-US" altLang="zh-CN" sz="3200" b="1" smtClean="0">
                <a:solidFill>
                  <a:prstClr val="black"/>
                </a:solidFill>
              </a:rPr>
              <a:t>in “ABaCAS-SE”</a:t>
            </a:r>
            <a:r>
              <a:rPr lang="en-US" altLang="zh-CN" sz="2800" b="1" smtClean="0">
                <a:solidFill>
                  <a:prstClr val="black"/>
                </a:solidFill>
              </a:rPr>
              <a:t>: </a:t>
            </a:r>
            <a:r>
              <a:rPr lang="en-US" altLang="zh-CN" sz="3600" b="1" u="sng" smtClean="0">
                <a:solidFill>
                  <a:srgbClr val="FF0000"/>
                </a:solidFill>
              </a:rPr>
              <a:t>PM2.5 Attainment</a:t>
            </a:r>
            <a:r>
              <a:rPr lang="en-US" altLang="zh-CN" sz="3600" b="1" smtClean="0">
                <a:solidFill>
                  <a:prstClr val="black"/>
                </a:solidFill>
              </a:rPr>
              <a:t/>
            </a:r>
            <a:br>
              <a:rPr lang="en-US" altLang="zh-CN" sz="3600" b="1" smtClean="0">
                <a:solidFill>
                  <a:prstClr val="black"/>
                </a:solidFill>
              </a:rPr>
            </a:br>
            <a:r>
              <a:rPr lang="en-US" altLang="zh-CN" sz="3200" b="1" smtClean="0">
                <a:solidFill>
                  <a:srgbClr val="0000FF"/>
                </a:solidFill>
              </a:rPr>
              <a:t>YRD </a:t>
            </a:r>
            <a:r>
              <a:rPr lang="en-US" altLang="zh-CN" sz="3200" b="1" u="sng" smtClean="0">
                <a:solidFill>
                  <a:srgbClr val="0000FF"/>
                </a:solidFill>
              </a:rPr>
              <a:t>Base</a:t>
            </a:r>
            <a:r>
              <a:rPr lang="en-US" altLang="zh-CN" sz="3200" b="1" smtClean="0">
                <a:solidFill>
                  <a:srgbClr val="0000FF"/>
                </a:solidFill>
              </a:rPr>
              <a:t> vs. </a:t>
            </a:r>
            <a:r>
              <a:rPr lang="en-US" altLang="zh-CN" sz="3200" b="1" u="sng" smtClean="0">
                <a:solidFill>
                  <a:srgbClr val="0000FF"/>
                </a:solidFill>
              </a:rPr>
              <a:t>Control</a:t>
            </a:r>
            <a:r>
              <a:rPr lang="en-US" altLang="zh-CN" sz="3200" b="1" smtClean="0">
                <a:solidFill>
                  <a:srgbClr val="0000FF"/>
                </a:solidFill>
              </a:rPr>
              <a:t> </a:t>
            </a:r>
            <a:r>
              <a:rPr lang="en-US" altLang="zh-CN" sz="3200" b="1" smtClean="0">
                <a:solidFill>
                  <a:prstClr val="black"/>
                </a:solidFill>
              </a:rPr>
              <a:t>(</a:t>
            </a:r>
            <a:r>
              <a:rPr lang="en-US" altLang="zh-CN" sz="3200" b="1" u="sng" smtClean="0">
                <a:solidFill>
                  <a:prstClr val="black"/>
                </a:solidFill>
              </a:rPr>
              <a:t>2013</a:t>
            </a:r>
            <a:r>
              <a:rPr lang="en-US" altLang="zh-CN" sz="3200" b="1" smtClean="0">
                <a:solidFill>
                  <a:prstClr val="black"/>
                </a:solidFill>
              </a:rPr>
              <a:t> vs. </a:t>
            </a:r>
            <a:r>
              <a:rPr lang="en-US" altLang="zh-CN" sz="3200" b="1" u="sng" smtClean="0">
                <a:solidFill>
                  <a:prstClr val="black"/>
                </a:solidFill>
              </a:rPr>
              <a:t>2017)</a:t>
            </a:r>
            <a:endParaRPr lang="zh-CN" altLang="en-US" sz="4000" b="1" u="sng" dirty="0">
              <a:solidFill>
                <a:srgbClr val="FF0000"/>
              </a:solidFill>
            </a:endParaRPr>
          </a:p>
        </p:txBody>
      </p:sp>
    </p:spTree>
    <p:extLst>
      <p:ext uri="{BB962C8B-B14F-4D97-AF65-F5344CB8AC3E}">
        <p14:creationId xmlns:p14="http://schemas.microsoft.com/office/powerpoint/2010/main" val="2516440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335" y="1097280"/>
            <a:ext cx="9144000" cy="5760720"/>
          </a:xfrm>
          <a:prstGeom prst="rect">
            <a:avLst/>
          </a:prstGeom>
        </p:spPr>
      </p:pic>
      <p:pic>
        <p:nvPicPr>
          <p:cNvPr id="3" name="Picture 2"/>
          <p:cNvPicPr>
            <a:picLocks noChangeAspect="1"/>
          </p:cNvPicPr>
          <p:nvPr/>
        </p:nvPicPr>
        <p:blipFill>
          <a:blip r:embed="rId3" cstate="print"/>
          <a:stretch>
            <a:fillRect/>
          </a:stretch>
        </p:blipFill>
        <p:spPr>
          <a:xfrm>
            <a:off x="17103" y="1097280"/>
            <a:ext cx="9100771" cy="5770784"/>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a:solidFill>
                  <a:srgbClr val="FF0000"/>
                </a:solidFill>
              </a:rPr>
              <a:t>”SMAT-CE” </a:t>
            </a:r>
            <a:r>
              <a:rPr lang="en-US" altLang="zh-CN" sz="3600" b="1" dirty="0"/>
              <a:t>in “</a:t>
            </a:r>
            <a:r>
              <a:rPr lang="en-US" altLang="zh-CN" sz="3600" b="1" dirty="0" err="1"/>
              <a:t>ABaCAS</a:t>
            </a:r>
            <a:r>
              <a:rPr lang="en-US" altLang="zh-CN" sz="3600" b="1" dirty="0"/>
              <a:t>-SE</a:t>
            </a:r>
            <a:r>
              <a:rPr lang="en-US" altLang="zh-CN" sz="3600" b="1" dirty="0" smtClean="0"/>
              <a:t>”</a:t>
            </a:r>
            <a:br>
              <a:rPr lang="en-US" altLang="zh-CN" sz="3600" b="1" dirty="0" smtClean="0"/>
            </a:br>
            <a:r>
              <a:rPr lang="en-US" altLang="zh-CN" sz="3200" b="1" dirty="0" smtClean="0">
                <a:solidFill>
                  <a:srgbClr val="0000FF"/>
                </a:solidFill>
              </a:rPr>
              <a:t>YRD </a:t>
            </a:r>
            <a:r>
              <a:rPr lang="en-US" altLang="zh-CN" sz="3200" b="1" u="sng" dirty="0" smtClean="0">
                <a:solidFill>
                  <a:srgbClr val="0000FF"/>
                </a:solidFill>
              </a:rPr>
              <a:t>2017</a:t>
            </a:r>
            <a:r>
              <a:rPr lang="en-US" altLang="zh-CN" sz="3200" b="1" dirty="0">
                <a:solidFill>
                  <a:srgbClr val="0000FF"/>
                </a:solidFill>
              </a:rPr>
              <a:t> </a:t>
            </a:r>
            <a:r>
              <a:rPr lang="en-US" altLang="zh-CN" sz="3200" b="1" dirty="0" smtClean="0">
                <a:solidFill>
                  <a:srgbClr val="0000FF"/>
                </a:solidFill>
              </a:rPr>
              <a:t>case</a:t>
            </a:r>
            <a:r>
              <a:rPr lang="en-US" altLang="zh-CN" sz="3200" b="1" dirty="0" smtClean="0">
                <a:solidFill>
                  <a:srgbClr val="0000FF"/>
                </a:solidFill>
                <a:effectLst/>
              </a:rPr>
              <a:t>: </a:t>
            </a:r>
            <a:r>
              <a:rPr lang="en-US" altLang="zh-CN" sz="3600" b="1" u="sng" dirty="0" smtClean="0">
                <a:solidFill>
                  <a:srgbClr val="FF0000"/>
                </a:solidFill>
                <a:effectLst/>
              </a:rPr>
              <a:t>PM2.5 Attainment (Reduction)</a:t>
            </a:r>
            <a:endParaRPr lang="zh-CN" altLang="en-US" sz="4000" b="1" u="sng" dirty="0">
              <a:solidFill>
                <a:srgbClr val="FF0000"/>
              </a:solidFill>
              <a:effectLst/>
            </a:endParaRPr>
          </a:p>
        </p:txBody>
      </p:sp>
      <p:sp>
        <p:nvSpPr>
          <p:cNvPr id="7" name="矩形 7"/>
          <p:cNvSpPr/>
          <p:nvPr/>
        </p:nvSpPr>
        <p:spPr>
          <a:xfrm>
            <a:off x="5105400" y="2230582"/>
            <a:ext cx="990600"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4191000" y="2708364"/>
            <a:ext cx="1065712" cy="161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7010400" y="2886890"/>
            <a:ext cx="838200" cy="2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7848600" y="2895600"/>
            <a:ext cx="990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3601077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745" y="1088763"/>
            <a:ext cx="9161745" cy="5769237"/>
          </a:xfrm>
          <a:prstGeom prst="rect">
            <a:avLst/>
          </a:prstGeom>
        </p:spPr>
      </p:pic>
      <p:pic>
        <p:nvPicPr>
          <p:cNvPr id="2" name="Picture 1"/>
          <p:cNvPicPr>
            <a:picLocks noChangeAspect="1"/>
          </p:cNvPicPr>
          <p:nvPr/>
        </p:nvPicPr>
        <p:blipFill>
          <a:blip r:embed="rId3" cstate="print"/>
          <a:stretch>
            <a:fillRect/>
          </a:stretch>
        </p:blipFill>
        <p:spPr>
          <a:xfrm>
            <a:off x="0" y="1066800"/>
            <a:ext cx="9126256" cy="5796279"/>
          </a:xfrm>
          <a:prstGeom prst="rect">
            <a:avLst/>
          </a:prstGeom>
        </p:spPr>
      </p:pic>
      <p:sp>
        <p:nvSpPr>
          <p:cNvPr id="22" name="标题 2"/>
          <p:cNvSpPr>
            <a:spLocks noGrp="1"/>
          </p:cNvSpPr>
          <p:nvPr>
            <p:ph type="title"/>
          </p:nvPr>
        </p:nvSpPr>
        <p:spPr>
          <a:xfrm>
            <a:off x="0" y="-76200"/>
            <a:ext cx="9144000" cy="1126534"/>
          </a:xfrm>
          <a:solidFill>
            <a:schemeClr val="accent1">
              <a:lumMod val="20000"/>
              <a:lumOff val="80000"/>
            </a:schemeClr>
          </a:solidFill>
        </p:spPr>
        <p:txBody>
          <a:bodyPr>
            <a:noAutofit/>
          </a:bodyPr>
          <a:lstStyle/>
          <a:p>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a:t>
            </a:r>
            <a:r>
              <a:rPr lang="en-US" altLang="zh-CN" sz="4000" b="1" dirty="0">
                <a:solidFill>
                  <a:srgbClr val="FF0000"/>
                </a:solidFill>
              </a:rPr>
              <a:t>” </a:t>
            </a:r>
            <a:r>
              <a:rPr lang="en-US" altLang="zh-CN" sz="3200" b="1" dirty="0"/>
              <a:t>in “</a:t>
            </a:r>
            <a:r>
              <a:rPr lang="en-US" altLang="zh-CN" sz="3200" b="1" dirty="0" err="1"/>
              <a:t>ABaCAS</a:t>
            </a:r>
            <a:r>
              <a:rPr lang="en-US" altLang="zh-CN" sz="3200" b="1" dirty="0"/>
              <a:t>-SE”</a:t>
            </a:r>
            <a:br>
              <a:rPr lang="en-US" altLang="zh-CN" sz="3200" b="1" dirty="0"/>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600" b="1" u="sng" dirty="0" smtClean="0">
                <a:solidFill>
                  <a:srgbClr val="FF0000"/>
                </a:solidFill>
                <a:effectLst/>
              </a:rPr>
              <a:t>Mortality (</a:t>
            </a:r>
            <a:r>
              <a:rPr lang="en-US" altLang="zh-CN" sz="3600" b="1" u="sng" dirty="0">
                <a:solidFill>
                  <a:srgbClr val="FF0000"/>
                </a:solidFill>
              </a:rPr>
              <a:t>L</a:t>
            </a:r>
            <a:r>
              <a:rPr lang="en-US" altLang="zh-CN" sz="3600" b="1" u="sng" dirty="0" smtClean="0">
                <a:solidFill>
                  <a:srgbClr val="FF0000"/>
                </a:solidFill>
                <a:effectLst/>
              </a:rPr>
              <a:t>ives </a:t>
            </a:r>
            <a:r>
              <a:rPr lang="en-US" altLang="zh-CN" sz="3600" b="1" u="sng" dirty="0">
                <a:solidFill>
                  <a:srgbClr val="FF0000"/>
                </a:solidFill>
              </a:rPr>
              <a:t>S</a:t>
            </a:r>
            <a:r>
              <a:rPr lang="en-US" altLang="zh-CN" sz="3600" b="1" u="sng" dirty="0" smtClean="0">
                <a:solidFill>
                  <a:srgbClr val="FF0000"/>
                </a:solidFill>
                <a:effectLst/>
              </a:rPr>
              <a:t>aved)</a:t>
            </a:r>
            <a:endParaRPr lang="zh-CN" altLang="en-US" sz="4000" b="1" u="sng" dirty="0">
              <a:solidFill>
                <a:srgbClr val="FF0000"/>
              </a:solidFill>
              <a:effectLst/>
            </a:endParaRPr>
          </a:p>
        </p:txBody>
      </p:sp>
      <p:sp>
        <p:nvSpPr>
          <p:cNvPr id="7" name="矩形 7"/>
          <p:cNvSpPr/>
          <p:nvPr/>
        </p:nvSpPr>
        <p:spPr>
          <a:xfrm>
            <a:off x="5617774" y="2247585"/>
            <a:ext cx="909300" cy="190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9" name="矩形 7"/>
          <p:cNvSpPr/>
          <p:nvPr/>
        </p:nvSpPr>
        <p:spPr>
          <a:xfrm>
            <a:off x="3048000" y="2477010"/>
            <a:ext cx="381000" cy="212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3319779" y="3321594"/>
            <a:ext cx="1328419" cy="197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3339733" y="3313610"/>
            <a:ext cx="1321529" cy="191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7" name="标题 2"/>
          <p:cNvSpPr txBox="1">
            <a:spLocks/>
          </p:cNvSpPr>
          <p:nvPr/>
        </p:nvSpPr>
        <p:spPr>
          <a:xfrm>
            <a:off x="-17745" y="-19597"/>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 </a:t>
            </a:r>
            <a:r>
              <a:rPr lang="en-US" altLang="zh-CN" sz="3200" b="1" dirty="0" smtClean="0">
                <a:solidFill>
                  <a:prstClr val="black"/>
                </a:solidFill>
              </a:rPr>
              <a:t>in “</a:t>
            </a:r>
            <a:r>
              <a:rPr lang="en-US" altLang="zh-CN" sz="3200" b="1" dirty="0" err="1" smtClean="0">
                <a:solidFill>
                  <a:prstClr val="black"/>
                </a:solidFill>
              </a:rPr>
              <a:t>ABaCAS</a:t>
            </a:r>
            <a:r>
              <a:rPr lang="en-US" altLang="zh-CN" sz="3200" b="1" dirty="0" smtClean="0">
                <a:solidFill>
                  <a:prstClr val="black"/>
                </a:solidFill>
              </a:rPr>
              <a:t>-SE”</a:t>
            </a:r>
            <a:br>
              <a:rPr lang="en-US" altLang="zh-CN" sz="3200" b="1" dirty="0" smtClean="0">
                <a:solidFill>
                  <a:prstClr val="black"/>
                </a:solidFill>
              </a:rPr>
            </a:br>
            <a:r>
              <a:rPr lang="en-US" altLang="zh-CN" sz="3200" b="1" dirty="0" smtClean="0">
                <a:solidFill>
                  <a:srgbClr val="0000FF"/>
                </a:solidFill>
              </a:rPr>
              <a:t>YRD </a:t>
            </a:r>
            <a:r>
              <a:rPr lang="en-US" altLang="zh-CN" sz="3200" b="1" u="sng" dirty="0" smtClean="0">
                <a:solidFill>
                  <a:srgbClr val="0000FF"/>
                </a:solidFill>
              </a:rPr>
              <a:t>2017 </a:t>
            </a:r>
            <a:r>
              <a:rPr lang="en-US" altLang="zh-CN" sz="3200" b="1" dirty="0" smtClean="0">
                <a:solidFill>
                  <a:srgbClr val="0000FF"/>
                </a:solidFill>
              </a:rPr>
              <a:t>Case: </a:t>
            </a:r>
            <a:r>
              <a:rPr lang="en-US" altLang="zh-CN" sz="3600" b="1" u="sng" dirty="0" smtClean="0">
                <a:solidFill>
                  <a:srgbClr val="FF0000"/>
                </a:solidFill>
              </a:rPr>
              <a:t>Valuation ($$ Saved)</a:t>
            </a:r>
            <a:endParaRPr lang="zh-CN" altLang="en-US" sz="4000" b="1" u="sng" dirty="0">
              <a:solidFill>
                <a:srgbClr val="FF0000"/>
              </a:solidFill>
            </a:endParaRPr>
          </a:p>
        </p:txBody>
      </p:sp>
    </p:spTree>
    <p:extLst>
      <p:ext uri="{BB962C8B-B14F-4D97-AF65-F5344CB8AC3E}">
        <p14:creationId xmlns:p14="http://schemas.microsoft.com/office/powerpoint/2010/main" val="17688923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2" grpId="1" animBg="1"/>
      <p:bldP spid="16" grpId="0" animBg="1"/>
      <p:bldP spid="1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143000"/>
            <a:ext cx="9115815" cy="5773316"/>
          </a:xfrm>
          <a:prstGeom prst="rect">
            <a:avLst/>
          </a:prstGeom>
        </p:spPr>
      </p:pic>
      <p:pic>
        <p:nvPicPr>
          <p:cNvPr id="2" name="Picture 1"/>
          <p:cNvPicPr>
            <a:picLocks noChangeAspect="1"/>
          </p:cNvPicPr>
          <p:nvPr/>
        </p:nvPicPr>
        <p:blipFill>
          <a:blip r:embed="rId3" cstate="print"/>
          <a:stretch>
            <a:fillRect/>
          </a:stretch>
        </p:blipFill>
        <p:spPr>
          <a:xfrm>
            <a:off x="25862" y="1149806"/>
            <a:ext cx="9118138" cy="5758268"/>
          </a:xfrm>
          <a:prstGeom prst="rect">
            <a:avLst/>
          </a:prstGeom>
        </p:spPr>
      </p:pic>
      <p:sp>
        <p:nvSpPr>
          <p:cNvPr id="15" name="标题 2"/>
          <p:cNvSpPr txBox="1">
            <a:spLocks/>
          </p:cNvSpPr>
          <p:nvPr/>
        </p:nvSpPr>
        <p:spPr>
          <a:xfrm>
            <a:off x="0" y="-76200"/>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a:solidFill>
                  <a:srgbClr val="FF0000"/>
                </a:solidFill>
              </a:rPr>
              <a:t>”</a:t>
            </a:r>
            <a:r>
              <a:rPr lang="en-US" altLang="zh-CN" sz="4000" b="1" dirty="0" err="1">
                <a:solidFill>
                  <a:srgbClr val="FF0000"/>
                </a:solidFill>
              </a:rPr>
              <a:t>BenMAP</a:t>
            </a:r>
            <a:r>
              <a:rPr lang="en-US" altLang="zh-CN" sz="4000" b="1" dirty="0">
                <a:solidFill>
                  <a:srgbClr val="FF0000"/>
                </a:solidFill>
              </a:rPr>
              <a:t>-CE” </a:t>
            </a:r>
            <a:r>
              <a:rPr lang="en-US" altLang="zh-CN" sz="3200" b="1" dirty="0">
                <a:solidFill>
                  <a:prstClr val="black"/>
                </a:solidFill>
              </a:rPr>
              <a:t>in “</a:t>
            </a:r>
            <a:r>
              <a:rPr lang="en-US" altLang="zh-CN" sz="3200" b="1" dirty="0" err="1">
                <a:solidFill>
                  <a:prstClr val="black"/>
                </a:solidFill>
              </a:rPr>
              <a:t>ABaCAS</a:t>
            </a:r>
            <a:r>
              <a:rPr lang="en-US" altLang="zh-CN" sz="3200" b="1" dirty="0">
                <a:solidFill>
                  <a:prstClr val="black"/>
                </a:solidFill>
              </a:rPr>
              <a:t>-SE”</a:t>
            </a:r>
            <a:br>
              <a:rPr lang="en-US" altLang="zh-CN" sz="3200" b="1" dirty="0">
                <a:solidFill>
                  <a:prstClr val="black"/>
                </a:solidFill>
              </a:rPr>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600" b="1" u="sng" dirty="0" smtClean="0">
                <a:solidFill>
                  <a:srgbClr val="FF0000"/>
                </a:solidFill>
              </a:rPr>
              <a:t>Mortality (Lives Saved)</a:t>
            </a:r>
            <a:endParaRPr lang="zh-CN" altLang="en-US" sz="4000" b="1" u="sng" dirty="0">
              <a:solidFill>
                <a:srgbClr val="FF0000"/>
              </a:solidFill>
            </a:endParaRPr>
          </a:p>
        </p:txBody>
      </p:sp>
      <p:sp>
        <p:nvSpPr>
          <p:cNvPr id="7" name="矩形 7"/>
          <p:cNvSpPr/>
          <p:nvPr/>
        </p:nvSpPr>
        <p:spPr>
          <a:xfrm>
            <a:off x="5551320" y="2294576"/>
            <a:ext cx="975754" cy="2030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3039756" y="2760268"/>
            <a:ext cx="872570" cy="191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4" name="矩形 7"/>
          <p:cNvSpPr/>
          <p:nvPr/>
        </p:nvSpPr>
        <p:spPr>
          <a:xfrm>
            <a:off x="3039756" y="2968618"/>
            <a:ext cx="872570" cy="156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6" name="矩形 7"/>
          <p:cNvSpPr/>
          <p:nvPr/>
        </p:nvSpPr>
        <p:spPr>
          <a:xfrm>
            <a:off x="3886200" y="2532915"/>
            <a:ext cx="391026" cy="1734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标题 2"/>
          <p:cNvSpPr txBox="1">
            <a:spLocks/>
          </p:cNvSpPr>
          <p:nvPr/>
        </p:nvSpPr>
        <p:spPr>
          <a:xfrm>
            <a:off x="-28185" y="0"/>
            <a:ext cx="9144000" cy="1126534"/>
          </a:xfrm>
          <a:prstGeom prst="rect">
            <a:avLst/>
          </a:prstGeom>
          <a:solidFill>
            <a:schemeClr val="accent1">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FF0000"/>
                </a:solidFill>
              </a:rPr>
              <a:t>”</a:t>
            </a:r>
            <a:r>
              <a:rPr lang="en-US" altLang="zh-CN" sz="4000" b="1" dirty="0" err="1" smtClean="0">
                <a:solidFill>
                  <a:srgbClr val="FF0000"/>
                </a:solidFill>
              </a:rPr>
              <a:t>BenMAP</a:t>
            </a:r>
            <a:r>
              <a:rPr lang="en-US" altLang="zh-CN" sz="4000" b="1" dirty="0" smtClean="0">
                <a:solidFill>
                  <a:srgbClr val="FF0000"/>
                </a:solidFill>
              </a:rPr>
              <a:t>-CE” </a:t>
            </a:r>
            <a:r>
              <a:rPr lang="en-US" altLang="zh-CN" sz="3200" b="1" dirty="0" smtClean="0">
                <a:solidFill>
                  <a:prstClr val="black"/>
                </a:solidFill>
              </a:rPr>
              <a:t>in “</a:t>
            </a:r>
            <a:r>
              <a:rPr lang="en-US" altLang="zh-CN" sz="3200" b="1" dirty="0" err="1" smtClean="0">
                <a:solidFill>
                  <a:prstClr val="black"/>
                </a:solidFill>
              </a:rPr>
              <a:t>ABaCAS</a:t>
            </a:r>
            <a:r>
              <a:rPr lang="en-US" altLang="zh-CN" sz="3200" b="1" dirty="0" smtClean="0">
                <a:solidFill>
                  <a:prstClr val="black"/>
                </a:solidFill>
              </a:rPr>
              <a:t>-SE”</a:t>
            </a:r>
            <a:br>
              <a:rPr lang="en-US" altLang="zh-CN" sz="3200" b="1" dirty="0" smtClean="0">
                <a:solidFill>
                  <a:prstClr val="black"/>
                </a:solidFill>
              </a:rPr>
            </a:br>
            <a:r>
              <a:rPr lang="en-US" altLang="zh-CN" sz="3200" b="1" dirty="0" smtClean="0">
                <a:solidFill>
                  <a:srgbClr val="0000FF"/>
                </a:solidFill>
              </a:rPr>
              <a:t>YRD </a:t>
            </a:r>
            <a:r>
              <a:rPr lang="en-US" altLang="zh-CN" sz="3200" b="1" u="sng" dirty="0" smtClean="0">
                <a:solidFill>
                  <a:srgbClr val="0000FF"/>
                </a:solidFill>
              </a:rPr>
              <a:t>2017 </a:t>
            </a:r>
            <a:r>
              <a:rPr lang="en-US" altLang="zh-CN" sz="3200" b="1" dirty="0" smtClean="0">
                <a:solidFill>
                  <a:srgbClr val="0000FF"/>
                </a:solidFill>
              </a:rPr>
              <a:t>Case: </a:t>
            </a:r>
            <a:r>
              <a:rPr lang="en-US" altLang="zh-CN" sz="3600" b="1" u="sng" dirty="0" smtClean="0">
                <a:solidFill>
                  <a:srgbClr val="FF0000"/>
                </a:solidFill>
              </a:rPr>
              <a:t>Valuation ($$ Saved)</a:t>
            </a:r>
            <a:endParaRPr lang="zh-CN" altLang="en-US" sz="4000" b="1" u="sng" dirty="0">
              <a:solidFill>
                <a:srgbClr val="FF0000"/>
              </a:solidFill>
            </a:endParaRPr>
          </a:p>
        </p:txBody>
      </p:sp>
    </p:spTree>
    <p:extLst>
      <p:ext uri="{BB962C8B-B14F-4D97-AF65-F5344CB8AC3E}">
        <p14:creationId xmlns:p14="http://schemas.microsoft.com/office/powerpoint/2010/main" val="3609275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066800"/>
            <a:ext cx="9175541" cy="5791200"/>
          </a:xfrm>
          <a:prstGeom prst="rect">
            <a:avLst/>
          </a:prstGeom>
        </p:spPr>
      </p:pic>
      <p:pic>
        <p:nvPicPr>
          <p:cNvPr id="4" name="Picture 3"/>
          <p:cNvPicPr>
            <a:picLocks noChangeAspect="1"/>
          </p:cNvPicPr>
          <p:nvPr/>
        </p:nvPicPr>
        <p:blipFill>
          <a:blip r:embed="rId4" cstate="print"/>
          <a:stretch>
            <a:fillRect/>
          </a:stretch>
        </p:blipFill>
        <p:spPr>
          <a:xfrm>
            <a:off x="0" y="1078406"/>
            <a:ext cx="9175541" cy="5755530"/>
          </a:xfrm>
          <a:prstGeom prst="rect">
            <a:avLst/>
          </a:prstGeom>
        </p:spPr>
      </p:pic>
      <p:sp>
        <p:nvSpPr>
          <p:cNvPr id="22" name="标题 2"/>
          <p:cNvSpPr>
            <a:spLocks noGrp="1"/>
          </p:cNvSpPr>
          <p:nvPr>
            <p:ph type="title"/>
          </p:nvPr>
        </p:nvSpPr>
        <p:spPr>
          <a:xfrm>
            <a:off x="15770" y="0"/>
            <a:ext cx="9144000" cy="1126534"/>
          </a:xfrm>
          <a:solidFill>
            <a:schemeClr val="accent1">
              <a:lumMod val="20000"/>
              <a:lumOff val="80000"/>
            </a:schemeClr>
          </a:solidFill>
        </p:spPr>
        <p:txBody>
          <a:bodyPr>
            <a:noAutofit/>
          </a:bodyPr>
          <a:lstStyle/>
          <a:p>
            <a:r>
              <a:rPr lang="en-US" altLang="zh-CN" sz="4000" b="1" dirty="0" smtClean="0">
                <a:solidFill>
                  <a:srgbClr val="FF0000"/>
                </a:solidFill>
              </a:rPr>
              <a:t>”Benefit/Cost” </a:t>
            </a:r>
            <a:r>
              <a:rPr lang="en-US" altLang="zh-CN" sz="3600" b="1" dirty="0"/>
              <a:t>in “</a:t>
            </a:r>
            <a:r>
              <a:rPr lang="en-US" altLang="zh-CN" sz="3600" b="1" dirty="0" err="1"/>
              <a:t>ABaCAS</a:t>
            </a:r>
            <a:r>
              <a:rPr lang="en-US" altLang="zh-CN" sz="3600" b="1" dirty="0"/>
              <a:t>-SE</a:t>
            </a:r>
            <a:r>
              <a:rPr lang="en-US" altLang="zh-CN" sz="3600" b="1" dirty="0" smtClean="0"/>
              <a:t>”</a:t>
            </a:r>
            <a:br>
              <a:rPr lang="en-US" altLang="zh-CN" sz="3600" b="1" dirty="0" smtClean="0"/>
            </a:br>
            <a:r>
              <a:rPr lang="en-US" altLang="zh-CN" sz="3200" b="1" dirty="0">
                <a:solidFill>
                  <a:srgbClr val="0000FF"/>
                </a:solidFill>
              </a:rPr>
              <a:t>YRD </a:t>
            </a:r>
            <a:r>
              <a:rPr lang="en-US" altLang="zh-CN" sz="3200" b="1" u="sng" dirty="0">
                <a:solidFill>
                  <a:srgbClr val="0000FF"/>
                </a:solidFill>
              </a:rPr>
              <a:t>2017 </a:t>
            </a:r>
            <a:r>
              <a:rPr lang="en-US" altLang="zh-CN" sz="3200" b="1" dirty="0">
                <a:solidFill>
                  <a:srgbClr val="0000FF"/>
                </a:solidFill>
              </a:rPr>
              <a:t>Case: </a:t>
            </a:r>
            <a:r>
              <a:rPr lang="en-US" altLang="zh-CN" sz="3200" b="1" u="sng" dirty="0" smtClean="0">
                <a:solidFill>
                  <a:srgbClr val="FF0000"/>
                </a:solidFill>
              </a:rPr>
              <a:t>Benefit/Cost Analysis (Ratio=~11)</a:t>
            </a:r>
            <a:endParaRPr lang="zh-CN" altLang="en-US" sz="3600" b="1" u="sng" dirty="0">
              <a:solidFill>
                <a:srgbClr val="FF0000"/>
              </a:solidFill>
            </a:endParaRPr>
          </a:p>
        </p:txBody>
      </p:sp>
      <p:sp>
        <p:nvSpPr>
          <p:cNvPr id="7" name="矩形 7"/>
          <p:cNvSpPr/>
          <p:nvPr/>
        </p:nvSpPr>
        <p:spPr>
          <a:xfrm>
            <a:off x="5586664" y="2033336"/>
            <a:ext cx="838200" cy="1908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3" name="矩形 7"/>
          <p:cNvSpPr/>
          <p:nvPr/>
        </p:nvSpPr>
        <p:spPr>
          <a:xfrm>
            <a:off x="2637309" y="2241401"/>
            <a:ext cx="360159" cy="1609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4" name="矩形 7"/>
          <p:cNvSpPr/>
          <p:nvPr/>
        </p:nvSpPr>
        <p:spPr>
          <a:xfrm>
            <a:off x="3821511" y="2253433"/>
            <a:ext cx="809958" cy="148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8" name="矩形 7"/>
          <p:cNvSpPr/>
          <p:nvPr/>
        </p:nvSpPr>
        <p:spPr>
          <a:xfrm>
            <a:off x="3336407" y="2255981"/>
            <a:ext cx="479372" cy="145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3193584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066799"/>
            <a:ext cx="9144000" cy="5791201"/>
          </a:xfrm>
          <a:prstGeom prst="rect">
            <a:avLst/>
          </a:prstGeom>
        </p:spPr>
      </p:pic>
      <p:sp>
        <p:nvSpPr>
          <p:cNvPr id="22" name="标题 2"/>
          <p:cNvSpPr>
            <a:spLocks noGrp="1"/>
          </p:cNvSpPr>
          <p:nvPr>
            <p:ph type="title"/>
          </p:nvPr>
        </p:nvSpPr>
        <p:spPr>
          <a:xfrm>
            <a:off x="0" y="-59734"/>
            <a:ext cx="9144000" cy="1126534"/>
          </a:xfrm>
          <a:solidFill>
            <a:schemeClr val="accent1">
              <a:lumMod val="20000"/>
              <a:lumOff val="80000"/>
            </a:schemeClr>
          </a:solidFill>
        </p:spPr>
        <p:txBody>
          <a:bodyPr>
            <a:noAutofit/>
          </a:bodyPr>
          <a:lstStyle/>
          <a:p>
            <a:r>
              <a:rPr lang="en-US" altLang="zh-CN" b="1" dirty="0">
                <a:solidFill>
                  <a:srgbClr val="0000FF"/>
                </a:solidFill>
              </a:rPr>
              <a:t>YRD </a:t>
            </a:r>
            <a:r>
              <a:rPr lang="en-US" altLang="zh-CN" b="1" u="sng" dirty="0">
                <a:solidFill>
                  <a:srgbClr val="FF0000"/>
                </a:solidFill>
              </a:rPr>
              <a:t>2030</a:t>
            </a:r>
            <a:r>
              <a:rPr lang="en-US" altLang="zh-CN" b="1" dirty="0">
                <a:solidFill>
                  <a:srgbClr val="0000FF"/>
                </a:solidFill>
              </a:rPr>
              <a:t> </a:t>
            </a:r>
            <a:r>
              <a:rPr lang="en-US" altLang="zh-CN" b="1" dirty="0" smtClean="0">
                <a:solidFill>
                  <a:srgbClr val="0000FF"/>
                </a:solidFill>
              </a:rPr>
              <a:t>Case Study</a:t>
            </a:r>
            <a:r>
              <a:rPr lang="en-US" altLang="zh-CN" sz="4000" b="1" dirty="0" smtClean="0">
                <a:solidFill>
                  <a:srgbClr val="0000FF"/>
                </a:solidFill>
                <a:effectLst/>
              </a:rPr>
              <a:t/>
            </a:r>
            <a:br>
              <a:rPr lang="en-US" altLang="zh-CN" sz="4000" b="1" dirty="0" smtClean="0">
                <a:solidFill>
                  <a:srgbClr val="0000FF"/>
                </a:solidFill>
                <a:effectLst/>
              </a:rPr>
            </a:br>
            <a:r>
              <a:rPr lang="en-US" altLang="zh-CN" sz="3600" b="1" dirty="0" smtClean="0"/>
              <a:t>(“</a:t>
            </a:r>
            <a:r>
              <a:rPr lang="en-US" altLang="zh-CN" sz="3600" b="1" dirty="0" err="1" smtClean="0"/>
              <a:t>CoST</a:t>
            </a:r>
            <a:r>
              <a:rPr lang="en-US" altLang="zh-CN" sz="3600" b="1" dirty="0" smtClean="0"/>
              <a:t>-CE” in </a:t>
            </a:r>
            <a:r>
              <a:rPr lang="en-US" altLang="zh-CN" sz="3600" b="1" dirty="0" err="1" smtClean="0"/>
              <a:t>ABaCAS</a:t>
            </a:r>
            <a:r>
              <a:rPr lang="en-US" altLang="zh-CN" sz="3600" b="1" dirty="0" smtClean="0"/>
              <a:t>-SE)</a:t>
            </a:r>
            <a:endParaRPr lang="zh-CN" altLang="en-US" sz="3600" b="1" dirty="0">
              <a:solidFill>
                <a:srgbClr val="FF0000"/>
              </a:solidFill>
              <a:effectLs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57558"/>
            <a:ext cx="914400" cy="1124357"/>
          </a:xfrm>
          <a:prstGeom prst="rect">
            <a:avLst/>
          </a:prstGeom>
        </p:spPr>
      </p:pic>
      <p:sp>
        <p:nvSpPr>
          <p:cNvPr id="8" name="矩形 7"/>
          <p:cNvSpPr/>
          <p:nvPr/>
        </p:nvSpPr>
        <p:spPr>
          <a:xfrm>
            <a:off x="141516" y="5562600"/>
            <a:ext cx="2144484" cy="9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0" name="矩形 7"/>
          <p:cNvSpPr/>
          <p:nvPr/>
        </p:nvSpPr>
        <p:spPr>
          <a:xfrm>
            <a:off x="2590800" y="1600199"/>
            <a:ext cx="1600200" cy="2585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1" name="矩形 7"/>
          <p:cNvSpPr/>
          <p:nvPr/>
        </p:nvSpPr>
        <p:spPr>
          <a:xfrm>
            <a:off x="2565869" y="2048806"/>
            <a:ext cx="755703" cy="177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
        <p:nvSpPr>
          <p:cNvPr id="12" name="矩形 7"/>
          <p:cNvSpPr/>
          <p:nvPr/>
        </p:nvSpPr>
        <p:spPr>
          <a:xfrm>
            <a:off x="2708564" y="4391528"/>
            <a:ext cx="831273"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spTree>
    <p:extLst>
      <p:ext uri="{BB962C8B-B14F-4D97-AF65-F5344CB8AC3E}">
        <p14:creationId xmlns:p14="http://schemas.microsoft.com/office/powerpoint/2010/main" val="15818628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stretch>
            <a:fillRect/>
          </a:stretch>
        </p:blipFill>
        <p:spPr>
          <a:xfrm>
            <a:off x="4792255" y="4032781"/>
            <a:ext cx="4275545" cy="2825219"/>
          </a:xfrm>
          <a:prstGeom prst="rect">
            <a:avLst/>
          </a:prstGeom>
        </p:spPr>
      </p:pic>
      <p:pic>
        <p:nvPicPr>
          <p:cNvPr id="5" name="Picture 4"/>
          <p:cNvPicPr>
            <a:picLocks noChangeAspect="1"/>
          </p:cNvPicPr>
          <p:nvPr/>
        </p:nvPicPr>
        <p:blipFill>
          <a:blip r:embed="rId4" cstate="print"/>
          <a:stretch>
            <a:fillRect/>
          </a:stretch>
        </p:blipFill>
        <p:spPr>
          <a:xfrm>
            <a:off x="45632" y="1022684"/>
            <a:ext cx="4157179" cy="2747005"/>
          </a:xfrm>
          <a:prstGeom prst="rect">
            <a:avLst/>
          </a:prstGeom>
        </p:spPr>
      </p:pic>
      <p:pic>
        <p:nvPicPr>
          <p:cNvPr id="15" name="Picture 14"/>
          <p:cNvPicPr>
            <a:picLocks noChangeAspect="1"/>
          </p:cNvPicPr>
          <p:nvPr/>
        </p:nvPicPr>
        <p:blipFill>
          <a:blip r:embed="rId5" cstate="print"/>
          <a:stretch>
            <a:fillRect/>
          </a:stretch>
        </p:blipFill>
        <p:spPr>
          <a:xfrm>
            <a:off x="4774665" y="962999"/>
            <a:ext cx="4247503" cy="2806690"/>
          </a:xfrm>
          <a:prstGeom prst="rect">
            <a:avLst/>
          </a:prstGeom>
        </p:spPr>
      </p:pic>
      <p:sp>
        <p:nvSpPr>
          <p:cNvPr id="22" name="标题 2"/>
          <p:cNvSpPr>
            <a:spLocks noGrp="1"/>
          </p:cNvSpPr>
          <p:nvPr>
            <p:ph type="title"/>
          </p:nvPr>
        </p:nvSpPr>
        <p:spPr>
          <a:xfrm>
            <a:off x="0" y="-59734"/>
            <a:ext cx="9144000" cy="593134"/>
          </a:xfrm>
          <a:solidFill>
            <a:schemeClr val="accent1">
              <a:lumMod val="20000"/>
              <a:lumOff val="80000"/>
            </a:schemeClr>
          </a:solidFill>
        </p:spPr>
        <p:txBody>
          <a:bodyPr>
            <a:noAutofit/>
          </a:bodyPr>
          <a:lstStyle/>
          <a:p>
            <a:r>
              <a:rPr lang="en-US" altLang="zh-CN" sz="4000" b="1" dirty="0">
                <a:solidFill>
                  <a:srgbClr val="0000FF"/>
                </a:solidFill>
                <a:effectLst>
                  <a:outerShdw blurRad="38100" dist="38100" dir="2700000" algn="tl">
                    <a:srgbClr val="000000">
                      <a:alpha val="43137"/>
                    </a:srgbClr>
                  </a:outerShdw>
                </a:effectLst>
              </a:rPr>
              <a:t>YRD </a:t>
            </a:r>
            <a:r>
              <a:rPr lang="en-US" altLang="zh-CN" sz="4000" b="1" u="sng" dirty="0" smtClean="0">
                <a:solidFill>
                  <a:srgbClr val="FF0000"/>
                </a:solidFill>
                <a:effectLst>
                  <a:outerShdw blurRad="38100" dist="38100" dir="2700000" algn="tl">
                    <a:srgbClr val="000000">
                      <a:alpha val="43137"/>
                    </a:srgbClr>
                  </a:outerShdw>
                </a:effectLst>
              </a:rPr>
              <a:t>2030</a:t>
            </a:r>
            <a:r>
              <a:rPr lang="en-US" altLang="zh-CN" sz="4000" b="1" dirty="0" smtClean="0">
                <a:effectLst>
                  <a:outerShdw blurRad="38100" dist="38100" dir="2700000" algn="tl">
                    <a:srgbClr val="000000">
                      <a:alpha val="43137"/>
                    </a:srgbClr>
                  </a:outerShdw>
                </a:effectLst>
              </a:rPr>
              <a:t> </a:t>
            </a:r>
            <a:r>
              <a:rPr lang="en-US" altLang="zh-CN" sz="4000" b="1" dirty="0" smtClean="0">
                <a:solidFill>
                  <a:srgbClr val="0000FF"/>
                </a:solidFill>
                <a:effectLst>
                  <a:outerShdw blurRad="38100" dist="38100" dir="2700000" algn="tl">
                    <a:srgbClr val="000000">
                      <a:alpha val="43137"/>
                    </a:srgbClr>
                  </a:outerShdw>
                </a:effectLst>
              </a:rPr>
              <a:t>Case Study </a:t>
            </a:r>
            <a:r>
              <a:rPr lang="en-US" altLang="zh-CN" sz="3600" b="1" dirty="0" smtClean="0">
                <a:effectLst>
                  <a:outerShdw blurRad="38100" dist="38100" dir="2700000" algn="tl">
                    <a:srgbClr val="000000">
                      <a:alpha val="43137"/>
                    </a:srgbClr>
                  </a:outerShdw>
                </a:effectLst>
              </a:rPr>
              <a:t>(</a:t>
            </a:r>
            <a:r>
              <a:rPr lang="en-US" altLang="zh-CN" sz="3600" b="1" dirty="0" err="1" smtClean="0">
                <a:effectLst>
                  <a:outerShdw blurRad="38100" dist="38100" dir="2700000" algn="tl">
                    <a:srgbClr val="000000">
                      <a:alpha val="43137"/>
                    </a:srgbClr>
                  </a:outerShdw>
                </a:effectLst>
              </a:rPr>
              <a:t>ABaCAS</a:t>
            </a:r>
            <a:r>
              <a:rPr lang="en-US" altLang="zh-CN" sz="3600" b="1" dirty="0" smtClean="0">
                <a:effectLst>
                  <a:outerShdw blurRad="38100" dist="38100" dir="2700000" algn="tl">
                    <a:srgbClr val="000000">
                      <a:alpha val="43137"/>
                    </a:srgbClr>
                  </a:outerShdw>
                </a:effectLst>
              </a:rPr>
              <a:t>-SE)</a:t>
            </a:r>
            <a:endParaRPr lang="zh-CN" altLang="en-US" sz="4000" b="1" dirty="0">
              <a:solidFill>
                <a:srgbClr val="FF0000"/>
              </a:solidFill>
              <a:effectLst>
                <a:outerShdw blurRad="38100" dist="38100" dir="2700000" algn="tl">
                  <a:srgbClr val="000000">
                    <a:alpha val="43137"/>
                  </a:srgbClr>
                </a:outerShdw>
              </a:effectLst>
            </a:endParaRPr>
          </a:p>
        </p:txBody>
      </p:sp>
      <p:sp>
        <p:nvSpPr>
          <p:cNvPr id="14" name="Rectangle 13"/>
          <p:cNvSpPr/>
          <p:nvPr/>
        </p:nvSpPr>
        <p:spPr>
          <a:xfrm>
            <a:off x="1209815" y="597114"/>
            <a:ext cx="1895071"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RSM/CMAQ</a:t>
            </a:r>
            <a:endParaRPr lang="en-US" sz="2400" i="1" dirty="0">
              <a:solidFill>
                <a:prstClr val="black"/>
              </a:solidFill>
              <a:effectLst>
                <a:outerShdw blurRad="38100" dist="38100" dir="2700000" algn="tl">
                  <a:srgbClr val="000000">
                    <a:alpha val="43137"/>
                  </a:srgbClr>
                </a:outerShdw>
              </a:effectLst>
            </a:endParaRPr>
          </a:p>
        </p:txBody>
      </p:sp>
      <p:sp>
        <p:nvSpPr>
          <p:cNvPr id="6" name="Right Arrow 5"/>
          <p:cNvSpPr/>
          <p:nvPr/>
        </p:nvSpPr>
        <p:spPr>
          <a:xfrm>
            <a:off x="4191000" y="2209800"/>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16" name="Picture 15"/>
          <p:cNvPicPr>
            <a:picLocks noChangeAspect="1"/>
          </p:cNvPicPr>
          <p:nvPr/>
        </p:nvPicPr>
        <p:blipFill>
          <a:blip r:embed="rId6" cstate="print"/>
          <a:stretch>
            <a:fillRect/>
          </a:stretch>
        </p:blipFill>
        <p:spPr>
          <a:xfrm>
            <a:off x="0" y="4054163"/>
            <a:ext cx="4212940" cy="2783852"/>
          </a:xfrm>
          <a:prstGeom prst="rect">
            <a:avLst/>
          </a:prstGeom>
        </p:spPr>
      </p:pic>
      <p:sp>
        <p:nvSpPr>
          <p:cNvPr id="18" name="Rectangle 17"/>
          <p:cNvSpPr/>
          <p:nvPr/>
        </p:nvSpPr>
        <p:spPr>
          <a:xfrm>
            <a:off x="1166534" y="3769689"/>
            <a:ext cx="1981633" cy="461665"/>
          </a:xfrm>
          <a:prstGeom prst="rect">
            <a:avLst/>
          </a:prstGeom>
          <a:solidFill>
            <a:srgbClr val="FFFF00"/>
          </a:solidFill>
          <a:ln w="12700">
            <a:solidFill>
              <a:srgbClr val="FF0000"/>
            </a:solidFill>
          </a:ln>
        </p:spPr>
        <p:txBody>
          <a:bodyPr wrap="none">
            <a:spAutoFit/>
          </a:bodyPr>
          <a:lstStyle/>
          <a:p>
            <a:r>
              <a:rPr lang="en-US" altLang="zh-CN" sz="2400" b="1" i="1" dirty="0" err="1" smtClean="0">
                <a:solidFill>
                  <a:srgbClr val="0000FF"/>
                </a:solidFill>
                <a:effectLst>
                  <a:outerShdw blurRad="38100" dist="38100" dir="2700000" algn="tl">
                    <a:srgbClr val="000000">
                      <a:alpha val="43137"/>
                    </a:srgbClr>
                  </a:outerShdw>
                </a:effectLst>
              </a:rPr>
              <a:t>BenMAP</a:t>
            </a:r>
            <a:r>
              <a:rPr lang="en-US" altLang="zh-CN" sz="2400" b="1" i="1" dirty="0" smtClean="0">
                <a:solidFill>
                  <a:srgbClr val="0000FF"/>
                </a:solidFill>
                <a:effectLst>
                  <a:outerShdw blurRad="38100" dist="38100" dir="2700000" algn="tl">
                    <a:srgbClr val="000000">
                      <a:alpha val="43137"/>
                    </a:srgbClr>
                  </a:outerShdw>
                </a:effectLst>
              </a:rPr>
              <a:t>-CE</a:t>
            </a:r>
            <a:endParaRPr lang="en-US" sz="2400" i="1" dirty="0">
              <a:solidFill>
                <a:prstClr val="black"/>
              </a:solidFill>
              <a:effectLst>
                <a:outerShdw blurRad="38100" dist="38100" dir="2700000" algn="tl">
                  <a:srgbClr val="000000">
                    <a:alpha val="43137"/>
                  </a:srgbClr>
                </a:outerShdw>
              </a:effectLst>
            </a:endParaRPr>
          </a:p>
        </p:txBody>
      </p:sp>
      <p:sp>
        <p:nvSpPr>
          <p:cNvPr id="19" name="Rectangle 18"/>
          <p:cNvSpPr/>
          <p:nvPr/>
        </p:nvSpPr>
        <p:spPr>
          <a:xfrm>
            <a:off x="6124679" y="587563"/>
            <a:ext cx="1547475"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SMAT-CE</a:t>
            </a:r>
            <a:endParaRPr lang="en-US" sz="2400" i="1" dirty="0">
              <a:solidFill>
                <a:prstClr val="black"/>
              </a:solidFill>
              <a:effectLst>
                <a:outerShdw blurRad="38100" dist="38100" dir="2700000" algn="tl">
                  <a:srgbClr val="000000">
                    <a:alpha val="43137"/>
                  </a:srgbClr>
                </a:outerShdw>
              </a:effectLst>
            </a:endParaRPr>
          </a:p>
        </p:txBody>
      </p:sp>
      <p:sp>
        <p:nvSpPr>
          <p:cNvPr id="20" name="Right Arrow 19"/>
          <p:cNvSpPr/>
          <p:nvPr/>
        </p:nvSpPr>
        <p:spPr>
          <a:xfrm>
            <a:off x="4191000" y="5446089"/>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3" name="Right Arrow 22"/>
          <p:cNvSpPr/>
          <p:nvPr/>
        </p:nvSpPr>
        <p:spPr>
          <a:xfrm rot="8799174">
            <a:off x="4140235" y="3792225"/>
            <a:ext cx="6858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24" name="Rectangle 23"/>
          <p:cNvSpPr/>
          <p:nvPr/>
        </p:nvSpPr>
        <p:spPr>
          <a:xfrm>
            <a:off x="5723930" y="3695524"/>
            <a:ext cx="2783134" cy="461665"/>
          </a:xfrm>
          <a:prstGeom prst="rect">
            <a:avLst/>
          </a:prstGeom>
          <a:solidFill>
            <a:srgbClr val="FFFF00"/>
          </a:solidFill>
          <a:ln w="12700">
            <a:solidFill>
              <a:srgbClr val="FF0000"/>
            </a:solidFill>
          </a:ln>
        </p:spPr>
        <p:txBody>
          <a:bodyPr wrap="none">
            <a:spAutoFit/>
          </a:bodyPr>
          <a:lstStyle/>
          <a:p>
            <a:r>
              <a:rPr lang="en-US" altLang="zh-CN" sz="2400" b="1" i="1" dirty="0" smtClean="0">
                <a:solidFill>
                  <a:srgbClr val="0000FF"/>
                </a:solidFill>
                <a:effectLst>
                  <a:outerShdw blurRad="38100" dist="38100" dir="2700000" algn="tl">
                    <a:srgbClr val="000000">
                      <a:alpha val="43137"/>
                    </a:srgbClr>
                  </a:outerShdw>
                </a:effectLst>
              </a:rPr>
              <a:t>Benefit/Cost =~ 9</a:t>
            </a:r>
            <a:endParaRPr lang="en-US" sz="2400" i="1" dirty="0">
              <a:solidFill>
                <a:prstClr val="black"/>
              </a:solidFill>
              <a:effectLst>
                <a:outerShdw blurRad="38100" dist="38100" dir="2700000" algn="tl">
                  <a:srgbClr val="000000">
                    <a:alpha val="43137"/>
                  </a:srgbClr>
                </a:outerShdw>
              </a:effectLst>
            </a:endParaRPr>
          </a:p>
        </p:txBody>
      </p:sp>
      <p:sp>
        <p:nvSpPr>
          <p:cNvPr id="2" name="Rectangle 1"/>
          <p:cNvSpPr/>
          <p:nvPr/>
        </p:nvSpPr>
        <p:spPr>
          <a:xfrm>
            <a:off x="3138654" y="553544"/>
            <a:ext cx="2781531" cy="400110"/>
          </a:xfrm>
          <a:prstGeom prst="rect">
            <a:avLst/>
          </a:prstGeom>
        </p:spPr>
        <p:txBody>
          <a:bodyPr wrap="none">
            <a:spAutoFit/>
          </a:bodyPr>
          <a:lstStyle/>
          <a:p>
            <a:r>
              <a:rPr lang="en-US" altLang="zh-CN" sz="2000" b="1" dirty="0" smtClean="0">
                <a:solidFill>
                  <a:prstClr val="black"/>
                </a:solidFill>
                <a:effectLst>
                  <a:outerShdw blurRad="38100" dist="38100" dir="2700000" algn="tl">
                    <a:srgbClr val="000000">
                      <a:alpha val="43137"/>
                    </a:srgbClr>
                  </a:outerShdw>
                </a:effectLst>
              </a:rPr>
              <a:t>(5~10 minutes to run)</a:t>
            </a:r>
            <a:endParaRPr lang="en-US" sz="2000" dirty="0">
              <a:solidFill>
                <a:prstClr val="black"/>
              </a:solidFill>
            </a:endParaRPr>
          </a:p>
        </p:txBody>
      </p:sp>
    </p:spTree>
    <p:extLst>
      <p:ext uri="{BB962C8B-B14F-4D97-AF65-F5344CB8AC3E}">
        <p14:creationId xmlns:p14="http://schemas.microsoft.com/office/powerpoint/2010/main" val="28899714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7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2700"/>
                            </p:stCondLst>
                            <p:childTnLst>
                              <p:par>
                                <p:cTn id="28" presetID="1"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par>
                          <p:cTn id="30" fill="hold">
                            <p:stCondLst>
                              <p:cond delay="2700"/>
                            </p:stCondLst>
                            <p:childTnLst>
                              <p:par>
                                <p:cTn id="31" presetID="1" presetClass="entr" presetSubtype="0" fill="hold" grpId="0" nodeType="afterEffect">
                                  <p:stCondLst>
                                    <p:cond delay="5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200"/>
                            </p:stCondLst>
                            <p:childTnLst>
                              <p:par>
                                <p:cTn id="34" presetID="1" presetClass="entr" presetSubtype="0" fill="hold" grpId="0" nodeType="afterEffect">
                                  <p:stCondLst>
                                    <p:cond delay="50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18" grpId="0" animBg="1"/>
      <p:bldP spid="19" grpId="0" animBg="1"/>
      <p:bldP spid="20" grpId="0" animBg="1"/>
      <p:bldP spid="23" grpId="0" animBg="1"/>
      <p:bldP spid="24" grpId="0" animBg="1"/>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srcRect l="531" t="-4951" r="1546" b="-1663"/>
          <a:stretch/>
        </p:blipFill>
        <p:spPr>
          <a:xfrm>
            <a:off x="12530" y="-1774190"/>
            <a:ext cx="7923155" cy="8251190"/>
          </a:xfrm>
          <a:prstGeom prst="rect">
            <a:avLst/>
          </a:prstGeom>
        </p:spPr>
      </p:pic>
      <p:pic>
        <p:nvPicPr>
          <p:cNvPr id="12" name="Picture 11"/>
          <p:cNvPicPr>
            <a:picLocks noChangeAspect="1"/>
          </p:cNvPicPr>
          <p:nvPr/>
        </p:nvPicPr>
        <p:blipFill rotWithShape="1">
          <a:blip r:embed="rId3" cstate="print"/>
          <a:srcRect l="8960" t="10975" r="10220"/>
          <a:stretch/>
        </p:blipFill>
        <p:spPr>
          <a:xfrm>
            <a:off x="0" y="2326716"/>
            <a:ext cx="6019800" cy="4511028"/>
          </a:xfrm>
          <a:prstGeom prst="rect">
            <a:avLst/>
          </a:prstGeom>
          <a:ln w="19050">
            <a:solidFill>
              <a:schemeClr val="tx1"/>
            </a:solidFill>
          </a:ln>
        </p:spPr>
      </p:pic>
      <p:pic>
        <p:nvPicPr>
          <p:cNvPr id="2" name="Picture 1"/>
          <p:cNvPicPr>
            <a:picLocks noChangeAspect="1"/>
          </p:cNvPicPr>
          <p:nvPr/>
        </p:nvPicPr>
        <p:blipFill rotWithShape="1">
          <a:blip r:embed="rId4" cstate="print"/>
          <a:srcRect l="10221" t="30488" r="16318" b="1219"/>
          <a:stretch/>
        </p:blipFill>
        <p:spPr>
          <a:xfrm>
            <a:off x="3108062" y="2326715"/>
            <a:ext cx="6035938" cy="4531285"/>
          </a:xfrm>
          <a:prstGeom prst="rect">
            <a:avLst/>
          </a:prstGeom>
          <a:ln w="19050">
            <a:solidFill>
              <a:schemeClr val="tx1"/>
            </a:solidFill>
          </a:ln>
        </p:spPr>
      </p:pic>
      <p:sp>
        <p:nvSpPr>
          <p:cNvPr id="4" name="Rectangle 3"/>
          <p:cNvSpPr/>
          <p:nvPr/>
        </p:nvSpPr>
        <p:spPr>
          <a:xfrm>
            <a:off x="5867401" y="182940"/>
            <a:ext cx="3244325" cy="1569660"/>
          </a:xfrm>
          <a:prstGeom prst="rect">
            <a:avLst/>
          </a:prstGeom>
        </p:spPr>
        <p:txBody>
          <a:bodyPr wrap="square">
            <a:spAutoFit/>
          </a:bodyPr>
          <a:lstStyle/>
          <a:p>
            <a:pPr algn="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a:t>
            </a:r>
          </a:p>
          <a:p>
            <a:pPr algn="r"/>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Website </a:t>
            </a:r>
          </a:p>
          <a:p>
            <a:pPr algn="r"/>
            <a:r>
              <a:rPr lang="en-US" sz="3200" b="1" i="1" u="sng"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(abacas-dss.com)</a:t>
            </a:r>
            <a:endParaRPr lang="en-US" sz="3200" u="sng" dirty="0">
              <a:solidFill>
                <a:srgbClr val="0000FF"/>
              </a:solidFill>
            </a:endParaRPr>
          </a:p>
        </p:txBody>
      </p:sp>
      <p:sp>
        <p:nvSpPr>
          <p:cNvPr id="7" name="Slide Number Placeholder 6"/>
          <p:cNvSpPr>
            <a:spLocks noGrp="1"/>
          </p:cNvSpPr>
          <p:nvPr>
            <p:ph type="sldNum" sz="quarter" idx="12"/>
          </p:nvPr>
        </p:nvSpPr>
        <p:spPr/>
        <p:txBody>
          <a:bodyPr/>
          <a:lstStyle/>
          <a:p>
            <a:fld id="{D63F3C7C-2675-465F-A58E-E5023981A2A8}" type="slidenum">
              <a:rPr lang="zh-CN" altLang="en-US" smtClean="0">
                <a:solidFill>
                  <a:prstClr val="black">
                    <a:tint val="75000"/>
                  </a:prstClr>
                </a:solidFill>
              </a:rPr>
              <a:pPr/>
              <a:t>77</a:t>
            </a:fld>
            <a:endParaRPr lang="zh-CN" altLang="en-US">
              <a:solidFill>
                <a:prstClr val="black">
                  <a:tint val="75000"/>
                </a:prstClr>
              </a:solidFill>
            </a:endParaRPr>
          </a:p>
        </p:txBody>
      </p:sp>
      <p:sp>
        <p:nvSpPr>
          <p:cNvPr id="8" name="Rounded Rectangle 7"/>
          <p:cNvSpPr/>
          <p:nvPr/>
        </p:nvSpPr>
        <p:spPr>
          <a:xfrm>
            <a:off x="76200" y="990310"/>
            <a:ext cx="5410200" cy="26268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0" name="Straight Arrow Connector 9"/>
          <p:cNvCxnSpPr>
            <a:endCxn id="18" idx="0"/>
          </p:cNvCxnSpPr>
          <p:nvPr/>
        </p:nvCxnSpPr>
        <p:spPr>
          <a:xfrm flipH="1">
            <a:off x="1304712" y="1295041"/>
            <a:ext cx="137703" cy="9914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169880" y="979714"/>
            <a:ext cx="1192320" cy="2732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4" name="Rounded Rectangle 13"/>
          <p:cNvSpPr/>
          <p:nvPr/>
        </p:nvSpPr>
        <p:spPr>
          <a:xfrm>
            <a:off x="4267200" y="990600"/>
            <a:ext cx="1219200" cy="2623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6" name="Rounded Rectangle 15"/>
          <p:cNvSpPr/>
          <p:nvPr/>
        </p:nvSpPr>
        <p:spPr>
          <a:xfrm>
            <a:off x="130884" y="2732442"/>
            <a:ext cx="1295400" cy="12556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19" name="Straight Arrow Connector 18"/>
          <p:cNvCxnSpPr/>
          <p:nvPr/>
        </p:nvCxnSpPr>
        <p:spPr>
          <a:xfrm>
            <a:off x="4816201" y="1258361"/>
            <a:ext cx="1774659" cy="10075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69358" y="2286517"/>
            <a:ext cx="870708" cy="2623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15" name="Rounded Rectangle 14"/>
          <p:cNvSpPr/>
          <p:nvPr/>
        </p:nvSpPr>
        <p:spPr>
          <a:xfrm>
            <a:off x="6399901" y="2323998"/>
            <a:ext cx="1232869" cy="2531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5" name="Rectangle 4"/>
          <p:cNvSpPr/>
          <p:nvPr/>
        </p:nvSpPr>
        <p:spPr>
          <a:xfrm>
            <a:off x="314325" y="4028251"/>
            <a:ext cx="3190875" cy="1077218"/>
          </a:xfrm>
          <a:prstGeom prst="rect">
            <a:avLst/>
          </a:prstGeom>
        </p:spPr>
        <p:txBody>
          <a:bodyPr wrap="none">
            <a:spAutoFit/>
          </a:bodyPr>
          <a:lstStyle/>
          <a:p>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p>
          <a:p>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System Overview</a:t>
            </a:r>
          </a:p>
        </p:txBody>
      </p:sp>
      <p:sp>
        <p:nvSpPr>
          <p:cNvPr id="24" name="Rectangle 23"/>
          <p:cNvSpPr/>
          <p:nvPr/>
        </p:nvSpPr>
        <p:spPr>
          <a:xfrm>
            <a:off x="5598902" y="2743200"/>
            <a:ext cx="3087898" cy="1569660"/>
          </a:xfrm>
          <a:prstGeom prst="rect">
            <a:avLst/>
          </a:prstGeom>
        </p:spPr>
        <p:txBody>
          <a:bodyPr wrap="none">
            <a:spAutoFit/>
          </a:bodyPr>
          <a:lstStyle/>
          <a:p>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r>
              <a:rPr lang="en-US" altLang="zh-CN" sz="3200" b="1" i="1" dirty="0" err="1" smtClean="0">
                <a:solidFill>
                  <a:srgbClr val="FF0000"/>
                </a:solidFill>
                <a:effectLst>
                  <a:glow rad="63500">
                    <a:prstClr val="white">
                      <a:alpha val="40000"/>
                    </a:prstClr>
                  </a:glow>
                  <a:outerShdw blurRad="38100" dist="38100" dir="2700000" algn="tl">
                    <a:srgbClr val="000000">
                      <a:alpha val="43137"/>
                    </a:srgbClr>
                  </a:outerShdw>
                </a:effectLst>
                <a:latin typeface="Calibri"/>
              </a:rPr>
              <a:t>ABaCAS</a:t>
            </a:r>
            <a:r>
              <a:rPr lang="en-US" altLang="zh-CN"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a:t>
            </a:r>
          </a:p>
          <a:p>
            <a:r>
              <a:rPr lang="en-US" sz="3200" b="1" i="1" dirty="0" smtClean="0">
                <a:solidFill>
                  <a:srgbClr val="FF0000"/>
                </a:solidFill>
                <a:effectLst>
                  <a:glow rad="63500">
                    <a:prstClr val="white">
                      <a:alpha val="40000"/>
                    </a:prstClr>
                  </a:glow>
                  <a:outerShdw blurRad="38100" dist="38100" dir="2700000" algn="tl">
                    <a:srgbClr val="000000">
                      <a:alpha val="43137"/>
                    </a:srgbClr>
                  </a:outerShdw>
                </a:effectLst>
                <a:latin typeface="Calibri"/>
              </a:rPr>
              <a:t> System Package </a:t>
            </a:r>
          </a:p>
          <a:p>
            <a:r>
              <a:rPr lang="en-US" sz="3200" b="1" i="1" dirty="0" smtClean="0">
                <a:solidFill>
                  <a:srgbClr val="0000FF"/>
                </a:solidFill>
                <a:effectLst>
                  <a:glow rad="63500">
                    <a:prstClr val="white">
                      <a:alpha val="40000"/>
                    </a:prstClr>
                  </a:glow>
                  <a:outerShdw blurRad="38100" dist="38100" dir="2700000" algn="tl">
                    <a:srgbClr val="000000">
                      <a:alpha val="43137"/>
                    </a:srgbClr>
                  </a:outerShdw>
                </a:effectLst>
                <a:latin typeface="Calibri"/>
              </a:rPr>
              <a:t>(free download)</a:t>
            </a:r>
            <a:endParaRPr lang="en-US" sz="3200" dirty="0">
              <a:solidFill>
                <a:srgbClr val="0000FF"/>
              </a:solidFill>
            </a:endParaRPr>
          </a:p>
        </p:txBody>
      </p:sp>
    </p:spTree>
    <p:extLst>
      <p:ext uri="{BB962C8B-B14F-4D97-AF65-F5344CB8AC3E}">
        <p14:creationId xmlns:p14="http://schemas.microsoft.com/office/powerpoint/2010/main" val="37514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3" grpId="0" animBg="1"/>
      <p:bldP spid="14" grpId="0" animBg="1"/>
      <p:bldP spid="16" grpId="0" animBg="1"/>
      <p:bldP spid="18" grpId="0" animBg="1"/>
      <p:bldP spid="15" grpId="0" animBg="1"/>
      <p:bldP spid="5"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gray">
          <a:xfrm>
            <a:off x="76199" y="990600"/>
            <a:ext cx="7417884" cy="1905000"/>
          </a:xfrm>
          <a:noFill/>
        </p:spPr>
        <p:txBody>
          <a:bodyPr/>
          <a:lstStyle/>
          <a:p>
            <a:pPr marL="457200" indent="-457200" eaLnBrk="1" hangingPunct="1">
              <a:lnSpc>
                <a:spcPct val="120000"/>
              </a:lnSpc>
              <a:spcBef>
                <a:spcPts val="600"/>
              </a:spcBef>
              <a:spcAft>
                <a:spcPts val="600"/>
              </a:spcAft>
            </a:pPr>
            <a:r>
              <a:rPr lang="en-US" altLang="zh-CN" sz="1800" b="1" dirty="0" smtClean="0">
                <a:solidFill>
                  <a:srgbClr val="0000FF"/>
                </a:solidFill>
                <a:ea typeface="宋体" pitchFamily="2" charset="-122"/>
              </a:rPr>
              <a:t>Continue to upgrade/improve </a:t>
            </a:r>
            <a:r>
              <a:rPr lang="en-US" altLang="zh-CN" sz="1800" b="1" dirty="0" err="1" smtClean="0">
                <a:solidFill>
                  <a:srgbClr val="0000FF"/>
                </a:solidFill>
                <a:ea typeface="宋体" pitchFamily="2" charset="-122"/>
              </a:rPr>
              <a:t>ABaCAS</a:t>
            </a:r>
            <a:r>
              <a:rPr lang="en-US" altLang="zh-CN" sz="1800" b="1" dirty="0" smtClean="0">
                <a:solidFill>
                  <a:srgbClr val="0000FF"/>
                </a:solidFill>
                <a:ea typeface="宋体" pitchFamily="2" charset="-122"/>
              </a:rPr>
              <a:t> system and sub tools and expand </a:t>
            </a:r>
            <a:r>
              <a:rPr lang="en-US" altLang="zh-CN" sz="1800" b="1" u="sng" dirty="0" smtClean="0">
                <a:solidFill>
                  <a:srgbClr val="0000FF"/>
                </a:solidFill>
                <a:ea typeface="宋体" pitchFamily="2" charset="-122"/>
              </a:rPr>
              <a:t>international applications</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 pilot “</a:t>
            </a:r>
            <a:r>
              <a:rPr lang="en-US" altLang="zh-CN" sz="1800" b="1" u="sng" dirty="0" err="1" smtClean="0">
                <a:solidFill>
                  <a:schemeClr val="tx2"/>
                </a:solidFill>
                <a:ea typeface="宋体" pitchFamily="2" charset="-122"/>
              </a:rPr>
              <a:t>ABaCAS</a:t>
            </a:r>
            <a:r>
              <a:rPr lang="en-US" altLang="zh-CN" sz="1800" b="1" u="sng" dirty="0" smtClean="0">
                <a:solidFill>
                  <a:schemeClr val="tx2"/>
                </a:solidFill>
                <a:ea typeface="宋体" pitchFamily="2" charset="-122"/>
              </a:rPr>
              <a:t>-SE</a:t>
            </a:r>
            <a:r>
              <a:rPr lang="en-US" altLang="zh-CN" sz="1800" b="1" dirty="0" smtClean="0">
                <a:solidFill>
                  <a:schemeClr val="tx2"/>
                </a:solidFill>
                <a:ea typeface="宋体" pitchFamily="2" charset="-122"/>
              </a:rPr>
              <a:t>” study in a selected </a:t>
            </a:r>
            <a:r>
              <a:rPr lang="en-US" altLang="zh-CN" sz="1800" b="1" u="sng" dirty="0" smtClean="0">
                <a:solidFill>
                  <a:schemeClr val="tx2"/>
                </a:solidFill>
                <a:ea typeface="宋体" pitchFamily="2" charset="-122"/>
              </a:rPr>
              <a:t>U.S. region</a:t>
            </a:r>
          </a:p>
          <a:p>
            <a:pPr marL="457200" indent="-457200" eaLnBrk="1" hangingPunct="1">
              <a:lnSpc>
                <a:spcPct val="120000"/>
              </a:lnSpc>
              <a:spcBef>
                <a:spcPts val="600"/>
              </a:spcBef>
              <a:spcAft>
                <a:spcPts val="600"/>
              </a:spcAft>
            </a:pPr>
            <a:r>
              <a:rPr lang="en-US" altLang="zh-CN" sz="1800" b="1" dirty="0">
                <a:solidFill>
                  <a:srgbClr val="0000FF"/>
                </a:solidFill>
                <a:ea typeface="宋体" pitchFamily="2" charset="-122"/>
              </a:rPr>
              <a:t>Incorporate “</a:t>
            </a:r>
            <a:r>
              <a:rPr lang="en-US" altLang="zh-CN" sz="1800" b="1" u="sng" dirty="0">
                <a:solidFill>
                  <a:srgbClr val="0000FF"/>
                </a:solidFill>
                <a:ea typeface="宋体" pitchFamily="2" charset="-122"/>
              </a:rPr>
              <a:t>Extended RSM</a:t>
            </a:r>
            <a:r>
              <a:rPr lang="en-US" altLang="zh-CN" sz="1800" b="1" dirty="0">
                <a:solidFill>
                  <a:srgbClr val="0000FF"/>
                </a:solidFill>
                <a:ea typeface="宋体" pitchFamily="2" charset="-122"/>
              </a:rPr>
              <a:t>” (</a:t>
            </a:r>
            <a:r>
              <a:rPr lang="en-US" altLang="zh-CN" sz="1800" b="1" u="sng" dirty="0">
                <a:solidFill>
                  <a:srgbClr val="0000FF"/>
                </a:solidFill>
                <a:ea typeface="宋体" pitchFamily="2" charset="-122"/>
              </a:rPr>
              <a:t>ERSM</a:t>
            </a:r>
            <a:r>
              <a:rPr lang="en-US" altLang="zh-CN" sz="1800" b="1" dirty="0">
                <a:solidFill>
                  <a:srgbClr val="0000FF"/>
                </a:solidFill>
                <a:ea typeface="宋体" pitchFamily="2" charset="-122"/>
              </a:rPr>
              <a:t>/CMAQ) into RSM-VAT</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an international control strategy tool (</a:t>
            </a:r>
            <a:r>
              <a:rPr lang="en-US" altLang="zh-CN" sz="1800" b="1" dirty="0" err="1" smtClean="0">
                <a:solidFill>
                  <a:schemeClr val="tx2"/>
                </a:solidFill>
                <a:ea typeface="宋体" pitchFamily="2" charset="-122"/>
              </a:rPr>
              <a:t>iCoST</a:t>
            </a:r>
            <a:r>
              <a:rPr lang="en-US" altLang="zh-CN" sz="1800" b="1" dirty="0" smtClean="0">
                <a:solidFill>
                  <a:schemeClr val="tx2"/>
                </a:solidFill>
                <a:ea typeface="宋体" pitchFamily="2" charset="-122"/>
              </a:rPr>
              <a:t>) linking to RSM/CMAQ &amp; a “climate co-benefit” module</a:t>
            </a:r>
          </a:p>
          <a:p>
            <a:pPr marL="457200" indent="-457200" eaLnBrk="1" hangingPunct="1">
              <a:lnSpc>
                <a:spcPct val="120000"/>
              </a:lnSpc>
              <a:spcBef>
                <a:spcPts val="600"/>
              </a:spcBef>
              <a:spcAft>
                <a:spcPts val="600"/>
              </a:spcAft>
            </a:pPr>
            <a:r>
              <a:rPr lang="en-US" altLang="zh-CN" sz="1800" b="1" dirty="0">
                <a:solidFill>
                  <a:srgbClr val="0000FF"/>
                </a:solidFill>
                <a:ea typeface="宋体" pitchFamily="2" charset="-122"/>
              </a:rPr>
              <a:t>Develop a “</a:t>
            </a:r>
            <a:r>
              <a:rPr lang="en-US" altLang="zh-CN" sz="1800" b="1" u="sng" dirty="0">
                <a:solidFill>
                  <a:srgbClr val="0000FF"/>
                </a:solidFill>
                <a:ea typeface="宋体" pitchFamily="2" charset="-122"/>
              </a:rPr>
              <a:t>Model-VAT</a:t>
            </a:r>
            <a:r>
              <a:rPr lang="en-US" altLang="zh-CN" sz="1800" b="1" dirty="0">
                <a:solidFill>
                  <a:srgbClr val="0000FF"/>
                </a:solidFill>
                <a:ea typeface="宋体" pitchFamily="2" charset="-122"/>
              </a:rPr>
              <a:t>” tool to provide multi-model, multi-scale data visualization and analysis</a:t>
            </a:r>
          </a:p>
          <a:p>
            <a:pPr marL="457200" indent="-457200" eaLnBrk="1" hangingPunct="1">
              <a:lnSpc>
                <a:spcPct val="120000"/>
              </a:lnSpc>
              <a:spcBef>
                <a:spcPts val="600"/>
              </a:spcBef>
              <a:spcAft>
                <a:spcPts val="600"/>
              </a:spcAft>
            </a:pPr>
            <a:r>
              <a:rPr lang="en-US" altLang="zh-CN" sz="1800" b="1" dirty="0" smtClean="0">
                <a:solidFill>
                  <a:schemeClr val="tx2"/>
                </a:solidFill>
                <a:ea typeface="宋体" pitchFamily="2" charset="-122"/>
              </a:rPr>
              <a:t>Develop a standalone </a:t>
            </a:r>
            <a:r>
              <a:rPr lang="en-US" altLang="zh-CN" sz="1800" b="1" u="sng" dirty="0" smtClean="0">
                <a:solidFill>
                  <a:schemeClr val="tx2"/>
                </a:solidFill>
                <a:ea typeface="宋体" pitchFamily="2" charset="-122"/>
              </a:rPr>
              <a:t>“Data Fusion” (DF) </a:t>
            </a:r>
            <a:r>
              <a:rPr lang="en-US" altLang="zh-CN" sz="1800" b="1" dirty="0" smtClean="0">
                <a:solidFill>
                  <a:schemeClr val="tx2"/>
                </a:solidFill>
                <a:ea typeface="宋体" pitchFamily="2" charset="-122"/>
              </a:rPr>
              <a:t>tool to fuse monitoring and model data (spatial field)</a:t>
            </a:r>
          </a:p>
          <a:p>
            <a:pPr marL="457200" indent="-457200" eaLnBrk="1" hangingPunct="1">
              <a:lnSpc>
                <a:spcPct val="120000"/>
              </a:lnSpc>
              <a:spcBef>
                <a:spcPts val="600"/>
              </a:spcBef>
              <a:spcAft>
                <a:spcPts val="600"/>
              </a:spcAft>
            </a:pPr>
            <a:r>
              <a:rPr lang="en-US" altLang="zh-CN" sz="1800" b="1" dirty="0" smtClean="0">
                <a:solidFill>
                  <a:srgbClr val="0000FF"/>
                </a:solidFill>
                <a:ea typeface="宋体" pitchFamily="2" charset="-122"/>
              </a:rPr>
              <a:t>Initiate </a:t>
            </a:r>
            <a:r>
              <a:rPr lang="en-US" altLang="zh-CN" sz="1800" b="1" dirty="0" err="1" smtClean="0">
                <a:solidFill>
                  <a:srgbClr val="0000FF"/>
                </a:solidFill>
                <a:ea typeface="宋体" pitchFamily="2" charset="-122"/>
              </a:rPr>
              <a:t>ABaCAS</a:t>
            </a:r>
            <a:r>
              <a:rPr lang="en-US" altLang="zh-CN" sz="1800" b="1" dirty="0" smtClean="0">
                <a:solidFill>
                  <a:srgbClr val="0000FF"/>
                </a:solidFill>
                <a:ea typeface="宋体" pitchFamily="2" charset="-122"/>
              </a:rPr>
              <a:t> p</a:t>
            </a:r>
            <a:r>
              <a:rPr lang="en-US" altLang="zh-CN" sz="1800" b="1" dirty="0">
                <a:solidFill>
                  <a:srgbClr val="0000FF"/>
                </a:solidFill>
                <a:ea typeface="宋体" pitchFamily="2" charset="-122"/>
              </a:rPr>
              <a:t>ilot </a:t>
            </a:r>
            <a:r>
              <a:rPr lang="en-US" altLang="zh-CN" sz="1800" b="1" dirty="0" smtClean="0">
                <a:solidFill>
                  <a:srgbClr val="0000FF"/>
                </a:solidFill>
                <a:ea typeface="宋体" pitchFamily="2" charset="-122"/>
              </a:rPr>
              <a:t>projects for PM2.5 &amp; O</a:t>
            </a:r>
            <a:r>
              <a:rPr lang="en-US" altLang="zh-CN" sz="1600" b="1" dirty="0" smtClean="0">
                <a:solidFill>
                  <a:srgbClr val="0000FF"/>
                </a:solidFill>
                <a:ea typeface="宋体" pitchFamily="2" charset="-122"/>
              </a:rPr>
              <a:t>3</a:t>
            </a:r>
            <a:r>
              <a:rPr lang="en-US" altLang="zh-CN" sz="1800" b="1" dirty="0" smtClean="0">
                <a:solidFill>
                  <a:srgbClr val="0000FF"/>
                </a:solidFill>
                <a:ea typeface="宋体" pitchFamily="2" charset="-122"/>
              </a:rPr>
              <a:t> assessment in Asia </a:t>
            </a:r>
            <a:r>
              <a:rPr lang="en-US" altLang="zh-CN" sz="1800" b="1" dirty="0">
                <a:solidFill>
                  <a:srgbClr val="0000FF"/>
                </a:solidFill>
                <a:ea typeface="宋体" pitchFamily="2" charset="-122"/>
              </a:rPr>
              <a:t>(</a:t>
            </a:r>
            <a:r>
              <a:rPr lang="en-US" altLang="zh-CN" sz="1800" b="1" dirty="0" smtClean="0">
                <a:solidFill>
                  <a:srgbClr val="0000FF"/>
                </a:solidFill>
                <a:ea typeface="宋体" pitchFamily="2" charset="-122"/>
              </a:rPr>
              <a:t>Thailand, Philippines, South Korea, Taiwan, etc.)</a:t>
            </a:r>
          </a:p>
          <a:p>
            <a:pPr marL="457200" indent="-457200" eaLnBrk="1" hangingPunct="1">
              <a:lnSpc>
                <a:spcPct val="120000"/>
              </a:lnSpc>
              <a:spcBef>
                <a:spcPts val="600"/>
              </a:spcBef>
              <a:spcAft>
                <a:spcPts val="600"/>
              </a:spcAft>
            </a:pPr>
            <a:r>
              <a:rPr lang="en-US" altLang="zh-CN" sz="1800" b="1" dirty="0" smtClean="0">
                <a:ea typeface="宋体" pitchFamily="2" charset="-122"/>
              </a:rPr>
              <a:t>Plan to provide </a:t>
            </a:r>
            <a:r>
              <a:rPr lang="en-US" altLang="zh-CN" sz="1800" b="1" dirty="0" err="1" smtClean="0">
                <a:ea typeface="宋体" pitchFamily="2" charset="-122"/>
              </a:rPr>
              <a:t>ABaCAS</a:t>
            </a:r>
            <a:r>
              <a:rPr lang="en-US" altLang="zh-CN" sz="1800" b="1" dirty="0" smtClean="0">
                <a:ea typeface="宋体" pitchFamily="2" charset="-122"/>
              </a:rPr>
              <a:t> training workshops in Asia (December 2015 in </a:t>
            </a:r>
            <a:r>
              <a:rPr lang="en-US" altLang="zh-CN" sz="1800" b="1" u="sng" dirty="0" smtClean="0">
                <a:ea typeface="宋体" pitchFamily="2" charset="-122"/>
              </a:rPr>
              <a:t>Bangkok</a:t>
            </a:r>
            <a:r>
              <a:rPr lang="en-US" altLang="zh-CN" sz="1800" b="1" dirty="0">
                <a:ea typeface="宋体" pitchFamily="2" charset="-122"/>
              </a:rPr>
              <a:t> </a:t>
            </a:r>
            <a:r>
              <a:rPr lang="en-US" altLang="zh-CN" sz="1800" b="1" dirty="0" smtClean="0">
                <a:ea typeface="宋体" pitchFamily="2" charset="-122"/>
              </a:rPr>
              <a:t>&amp; June 2016 in </a:t>
            </a:r>
            <a:r>
              <a:rPr lang="en-US" altLang="zh-CN" sz="1800" b="1" u="sng" dirty="0" smtClean="0">
                <a:ea typeface="宋体" pitchFamily="2" charset="-122"/>
              </a:rPr>
              <a:t>Shanghai</a:t>
            </a:r>
            <a:r>
              <a:rPr lang="en-US" altLang="zh-CN" sz="1800" b="1" dirty="0" smtClean="0">
                <a:ea typeface="宋体" pitchFamily="2" charset="-122"/>
              </a:rPr>
              <a:t>)</a:t>
            </a:r>
          </a:p>
          <a:p>
            <a:pPr marL="457200" indent="-457200" eaLnBrk="1" hangingPunct="1">
              <a:lnSpc>
                <a:spcPct val="120000"/>
              </a:lnSpc>
              <a:spcBef>
                <a:spcPts val="600"/>
              </a:spcBef>
              <a:spcAft>
                <a:spcPts val="600"/>
              </a:spcAft>
            </a:pPr>
            <a:endParaRPr lang="en-US" altLang="zh-CN" sz="1800" b="1" dirty="0" smtClean="0">
              <a:solidFill>
                <a:srgbClr val="0000FF"/>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56" name="Rectangle 2"/>
          <p:cNvSpPr txBox="1">
            <a:spLocks noChangeArrowheads="1"/>
          </p:cNvSpPr>
          <p:nvPr/>
        </p:nvSpPr>
        <p:spPr bwMode="auto">
          <a:xfrm>
            <a:off x="0" y="-5339"/>
            <a:ext cx="9144000" cy="762000"/>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000" b="1" i="1" kern="0" dirty="0" smtClean="0">
                <a:solidFill>
                  <a:srgbClr val="FF0000"/>
                </a:solidFill>
                <a:latin typeface="Arial"/>
                <a:ea typeface="SimSun" pitchFamily="2" charset="-122"/>
              </a:rPr>
              <a:t>Next Steps &amp; Work Plan</a:t>
            </a:r>
            <a:endParaRPr lang="en-US" altLang="zh-CN" sz="4000" b="1" i="1" kern="0" dirty="0">
              <a:solidFill>
                <a:srgbClr val="FF0000"/>
              </a:solidFill>
              <a:latin typeface="Arial"/>
              <a:ea typeface="SimSun" pitchFamily="2" charset="-122"/>
            </a:endParaRPr>
          </a:p>
        </p:txBody>
      </p:sp>
      <p:pic>
        <p:nvPicPr>
          <p:cNvPr id="25" name="Picture 24"/>
          <p:cNvPicPr>
            <a:picLocks noChangeAspect="1"/>
          </p:cNvPicPr>
          <p:nvPr/>
        </p:nvPicPr>
        <p:blipFill>
          <a:blip r:embed="rId3" cstate="print"/>
          <a:stretch>
            <a:fillRect/>
          </a:stretch>
        </p:blipFill>
        <p:spPr>
          <a:xfrm>
            <a:off x="7331427" y="5194946"/>
            <a:ext cx="1812573" cy="1358254"/>
          </a:xfrm>
          <a:prstGeom prst="rect">
            <a:avLst/>
          </a:prstGeom>
        </p:spPr>
      </p:pic>
      <p:grpSp>
        <p:nvGrpSpPr>
          <p:cNvPr id="16" name="Group 190"/>
          <p:cNvGrpSpPr>
            <a:grpSpLocks/>
          </p:cNvGrpSpPr>
          <p:nvPr/>
        </p:nvGrpSpPr>
        <p:grpSpPr bwMode="auto">
          <a:xfrm>
            <a:off x="7086600" y="2895600"/>
            <a:ext cx="1943879" cy="1851590"/>
            <a:chOff x="4685804" y="1674813"/>
            <a:chExt cx="4297523" cy="4067175"/>
          </a:xfrm>
        </p:grpSpPr>
        <p:sp>
          <p:nvSpPr>
            <p:cNvPr id="17"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19"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sp>
          <p:nvSpPr>
            <p:cNvPr id="20"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sp>
          <p:nvSpPr>
            <p:cNvPr id="21"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22"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700" kern="0">
                <a:solidFill>
                  <a:srgbClr val="080808"/>
                </a:solidFill>
              </a:endParaRPr>
            </a:p>
          </p:txBody>
        </p:sp>
        <p:sp>
          <p:nvSpPr>
            <p:cNvPr id="23"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800" kern="0">
                <a:solidFill>
                  <a:srgbClr val="080808"/>
                </a:solidFill>
                <a:latin typeface="Arial" pitchFamily="34" charset="0"/>
              </a:endParaRPr>
            </a:p>
          </p:txBody>
        </p:sp>
        <p:grpSp>
          <p:nvGrpSpPr>
            <p:cNvPr id="26" name="Group 12"/>
            <p:cNvGrpSpPr>
              <a:grpSpLocks/>
            </p:cNvGrpSpPr>
            <p:nvPr/>
          </p:nvGrpSpPr>
          <p:grpSpPr bwMode="auto">
            <a:xfrm rot="10082854">
              <a:off x="5811838" y="2967038"/>
              <a:ext cx="1506537" cy="393700"/>
              <a:chOff x="2598" y="1026"/>
              <a:chExt cx="957" cy="242"/>
            </a:xfrm>
          </p:grpSpPr>
          <p:grpSp>
            <p:nvGrpSpPr>
              <p:cNvPr id="123" name="Group 13"/>
              <p:cNvGrpSpPr>
                <a:grpSpLocks/>
              </p:cNvGrpSpPr>
              <p:nvPr/>
            </p:nvGrpSpPr>
            <p:grpSpPr bwMode="auto">
              <a:xfrm rot="-9970459" flipH="1" flipV="1">
                <a:off x="2598" y="1026"/>
                <a:ext cx="957" cy="242"/>
                <a:chOff x="2532" y="1051"/>
                <a:chExt cx="893" cy="246"/>
              </a:xfrm>
            </p:grpSpPr>
            <p:grpSp>
              <p:nvGrpSpPr>
                <p:cNvPr id="135" name="Group 14"/>
                <p:cNvGrpSpPr>
                  <a:grpSpLocks/>
                </p:cNvGrpSpPr>
                <p:nvPr/>
              </p:nvGrpSpPr>
              <p:grpSpPr bwMode="auto">
                <a:xfrm>
                  <a:off x="2532" y="1051"/>
                  <a:ext cx="743" cy="185"/>
                  <a:chOff x="1565" y="2568"/>
                  <a:chExt cx="1118" cy="279"/>
                </a:xfrm>
              </p:grpSpPr>
              <p:sp>
                <p:nvSpPr>
                  <p:cNvPr id="141"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2"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3"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4"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36" name="Group 19"/>
                <p:cNvGrpSpPr>
                  <a:grpSpLocks/>
                </p:cNvGrpSpPr>
                <p:nvPr/>
              </p:nvGrpSpPr>
              <p:grpSpPr bwMode="auto">
                <a:xfrm rot="1353540">
                  <a:off x="2682" y="1111"/>
                  <a:ext cx="743" cy="186"/>
                  <a:chOff x="1565" y="2568"/>
                  <a:chExt cx="1118" cy="279"/>
                </a:xfrm>
              </p:grpSpPr>
              <p:sp>
                <p:nvSpPr>
                  <p:cNvPr id="137"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8"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9"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40"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124" name="Group 24"/>
              <p:cNvGrpSpPr>
                <a:grpSpLocks/>
              </p:cNvGrpSpPr>
              <p:nvPr/>
            </p:nvGrpSpPr>
            <p:grpSpPr bwMode="auto">
              <a:xfrm rot="-9970459" flipH="1" flipV="1">
                <a:off x="2688" y="1056"/>
                <a:ext cx="784" cy="198"/>
                <a:chOff x="2532" y="1051"/>
                <a:chExt cx="893" cy="246"/>
              </a:xfrm>
            </p:grpSpPr>
            <p:grpSp>
              <p:nvGrpSpPr>
                <p:cNvPr id="125" name="Group 25"/>
                <p:cNvGrpSpPr>
                  <a:grpSpLocks/>
                </p:cNvGrpSpPr>
                <p:nvPr/>
              </p:nvGrpSpPr>
              <p:grpSpPr bwMode="auto">
                <a:xfrm>
                  <a:off x="2532" y="1051"/>
                  <a:ext cx="743" cy="185"/>
                  <a:chOff x="1565" y="2568"/>
                  <a:chExt cx="1118" cy="279"/>
                </a:xfrm>
              </p:grpSpPr>
              <p:sp>
                <p:nvSpPr>
                  <p:cNvPr id="131"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2"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3"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4"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26" name="Group 30"/>
                <p:cNvGrpSpPr>
                  <a:grpSpLocks/>
                </p:cNvGrpSpPr>
                <p:nvPr/>
              </p:nvGrpSpPr>
              <p:grpSpPr bwMode="auto">
                <a:xfrm rot="1353540">
                  <a:off x="2682" y="1111"/>
                  <a:ext cx="743" cy="186"/>
                  <a:chOff x="1565" y="2568"/>
                  <a:chExt cx="1118" cy="279"/>
                </a:xfrm>
              </p:grpSpPr>
              <p:sp>
                <p:nvSpPr>
                  <p:cNvPr id="127"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8"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9"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30"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7" name="Group 58"/>
            <p:cNvGrpSpPr>
              <a:grpSpLocks/>
            </p:cNvGrpSpPr>
            <p:nvPr/>
          </p:nvGrpSpPr>
          <p:grpSpPr bwMode="auto">
            <a:xfrm rot="10082854">
              <a:off x="7091363" y="4786313"/>
              <a:ext cx="1506537" cy="393700"/>
              <a:chOff x="2598" y="1026"/>
              <a:chExt cx="957" cy="242"/>
            </a:xfrm>
          </p:grpSpPr>
          <p:grpSp>
            <p:nvGrpSpPr>
              <p:cNvPr id="101" name="Group 59"/>
              <p:cNvGrpSpPr>
                <a:grpSpLocks/>
              </p:cNvGrpSpPr>
              <p:nvPr/>
            </p:nvGrpSpPr>
            <p:grpSpPr bwMode="auto">
              <a:xfrm rot="-9970459" flipH="1" flipV="1">
                <a:off x="2598" y="1026"/>
                <a:ext cx="957" cy="242"/>
                <a:chOff x="2532" y="1051"/>
                <a:chExt cx="893" cy="246"/>
              </a:xfrm>
            </p:grpSpPr>
            <p:grpSp>
              <p:nvGrpSpPr>
                <p:cNvPr id="113" name="Group 60"/>
                <p:cNvGrpSpPr>
                  <a:grpSpLocks/>
                </p:cNvGrpSpPr>
                <p:nvPr/>
              </p:nvGrpSpPr>
              <p:grpSpPr bwMode="auto">
                <a:xfrm>
                  <a:off x="2532" y="1051"/>
                  <a:ext cx="743" cy="185"/>
                  <a:chOff x="1565" y="2568"/>
                  <a:chExt cx="1118" cy="279"/>
                </a:xfrm>
              </p:grpSpPr>
              <p:sp>
                <p:nvSpPr>
                  <p:cNvPr id="119"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0"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1"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22"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14" name="Group 65"/>
                <p:cNvGrpSpPr>
                  <a:grpSpLocks/>
                </p:cNvGrpSpPr>
                <p:nvPr/>
              </p:nvGrpSpPr>
              <p:grpSpPr bwMode="auto">
                <a:xfrm rot="1353540">
                  <a:off x="2682" y="1111"/>
                  <a:ext cx="743" cy="186"/>
                  <a:chOff x="1565" y="2568"/>
                  <a:chExt cx="1118" cy="279"/>
                </a:xfrm>
              </p:grpSpPr>
              <p:sp>
                <p:nvSpPr>
                  <p:cNvPr id="115"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6"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7"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8"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102" name="Group 70"/>
              <p:cNvGrpSpPr>
                <a:grpSpLocks/>
              </p:cNvGrpSpPr>
              <p:nvPr/>
            </p:nvGrpSpPr>
            <p:grpSpPr bwMode="auto">
              <a:xfrm rot="-9970459" flipH="1" flipV="1">
                <a:off x="2688" y="1056"/>
                <a:ext cx="784" cy="198"/>
                <a:chOff x="2532" y="1051"/>
                <a:chExt cx="893" cy="246"/>
              </a:xfrm>
            </p:grpSpPr>
            <p:grpSp>
              <p:nvGrpSpPr>
                <p:cNvPr id="103" name="Group 71"/>
                <p:cNvGrpSpPr>
                  <a:grpSpLocks/>
                </p:cNvGrpSpPr>
                <p:nvPr/>
              </p:nvGrpSpPr>
              <p:grpSpPr bwMode="auto">
                <a:xfrm>
                  <a:off x="2532" y="1051"/>
                  <a:ext cx="743" cy="185"/>
                  <a:chOff x="1565" y="2568"/>
                  <a:chExt cx="1118" cy="279"/>
                </a:xfrm>
              </p:grpSpPr>
              <p:sp>
                <p:nvSpPr>
                  <p:cNvPr id="109"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0"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1"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12"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104" name="Group 76"/>
                <p:cNvGrpSpPr>
                  <a:grpSpLocks/>
                </p:cNvGrpSpPr>
                <p:nvPr/>
              </p:nvGrpSpPr>
              <p:grpSpPr bwMode="auto">
                <a:xfrm rot="1353540">
                  <a:off x="2682" y="1111"/>
                  <a:ext cx="743" cy="186"/>
                  <a:chOff x="1565" y="2568"/>
                  <a:chExt cx="1118" cy="279"/>
                </a:xfrm>
              </p:grpSpPr>
              <p:sp>
                <p:nvSpPr>
                  <p:cNvPr id="105"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6"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7"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8"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8" name="Group 81"/>
            <p:cNvGrpSpPr>
              <a:grpSpLocks/>
            </p:cNvGrpSpPr>
            <p:nvPr/>
          </p:nvGrpSpPr>
          <p:grpSpPr bwMode="auto">
            <a:xfrm>
              <a:off x="6365875" y="2098675"/>
              <a:ext cx="1506538" cy="393700"/>
              <a:chOff x="2598" y="1026"/>
              <a:chExt cx="957" cy="242"/>
            </a:xfrm>
          </p:grpSpPr>
          <p:grpSp>
            <p:nvGrpSpPr>
              <p:cNvPr id="79" name="Group 82"/>
              <p:cNvGrpSpPr>
                <a:grpSpLocks/>
              </p:cNvGrpSpPr>
              <p:nvPr/>
            </p:nvGrpSpPr>
            <p:grpSpPr bwMode="auto">
              <a:xfrm rot="-9970459" flipH="1" flipV="1">
                <a:off x="2598" y="1026"/>
                <a:ext cx="957" cy="242"/>
                <a:chOff x="2532" y="1051"/>
                <a:chExt cx="893" cy="246"/>
              </a:xfrm>
            </p:grpSpPr>
            <p:grpSp>
              <p:nvGrpSpPr>
                <p:cNvPr id="91" name="Group 83"/>
                <p:cNvGrpSpPr>
                  <a:grpSpLocks/>
                </p:cNvGrpSpPr>
                <p:nvPr/>
              </p:nvGrpSpPr>
              <p:grpSpPr bwMode="auto">
                <a:xfrm>
                  <a:off x="2532" y="1051"/>
                  <a:ext cx="743" cy="185"/>
                  <a:chOff x="1565" y="2568"/>
                  <a:chExt cx="1118" cy="279"/>
                </a:xfrm>
              </p:grpSpPr>
              <p:sp>
                <p:nvSpPr>
                  <p:cNvPr id="97"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8"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9"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100"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92" name="Group 88"/>
                <p:cNvGrpSpPr>
                  <a:grpSpLocks/>
                </p:cNvGrpSpPr>
                <p:nvPr/>
              </p:nvGrpSpPr>
              <p:grpSpPr bwMode="auto">
                <a:xfrm rot="1353540">
                  <a:off x="2682" y="1111"/>
                  <a:ext cx="743" cy="186"/>
                  <a:chOff x="1565" y="2568"/>
                  <a:chExt cx="1118" cy="279"/>
                </a:xfrm>
              </p:grpSpPr>
              <p:sp>
                <p:nvSpPr>
                  <p:cNvPr id="93"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4"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5"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6"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80" name="Group 93"/>
              <p:cNvGrpSpPr>
                <a:grpSpLocks/>
              </p:cNvGrpSpPr>
              <p:nvPr/>
            </p:nvGrpSpPr>
            <p:grpSpPr bwMode="auto">
              <a:xfrm rot="-9970459" flipH="1" flipV="1">
                <a:off x="2688" y="1056"/>
                <a:ext cx="784" cy="198"/>
                <a:chOff x="2532" y="1051"/>
                <a:chExt cx="893" cy="246"/>
              </a:xfrm>
            </p:grpSpPr>
            <p:grpSp>
              <p:nvGrpSpPr>
                <p:cNvPr id="81" name="Group 94"/>
                <p:cNvGrpSpPr>
                  <a:grpSpLocks/>
                </p:cNvGrpSpPr>
                <p:nvPr/>
              </p:nvGrpSpPr>
              <p:grpSpPr bwMode="auto">
                <a:xfrm>
                  <a:off x="2532" y="1051"/>
                  <a:ext cx="743" cy="185"/>
                  <a:chOff x="1565" y="2568"/>
                  <a:chExt cx="1118" cy="279"/>
                </a:xfrm>
              </p:grpSpPr>
              <p:sp>
                <p:nvSpPr>
                  <p:cNvPr id="87"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8"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9"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90"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82" name="Group 99"/>
                <p:cNvGrpSpPr>
                  <a:grpSpLocks/>
                </p:cNvGrpSpPr>
                <p:nvPr/>
              </p:nvGrpSpPr>
              <p:grpSpPr bwMode="auto">
                <a:xfrm rot="1353540">
                  <a:off x="2682" y="1111"/>
                  <a:ext cx="743" cy="186"/>
                  <a:chOff x="1565" y="2568"/>
                  <a:chExt cx="1118" cy="279"/>
                </a:xfrm>
              </p:grpSpPr>
              <p:sp>
                <p:nvSpPr>
                  <p:cNvPr id="83"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4"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5"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86"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29" name="Group 127"/>
            <p:cNvGrpSpPr>
              <a:grpSpLocks/>
            </p:cNvGrpSpPr>
            <p:nvPr/>
          </p:nvGrpSpPr>
          <p:grpSpPr bwMode="auto">
            <a:xfrm rot="-232145">
              <a:off x="5229225" y="3910013"/>
              <a:ext cx="1554163" cy="430212"/>
              <a:chOff x="1824" y="2448"/>
              <a:chExt cx="987" cy="266"/>
            </a:xfrm>
          </p:grpSpPr>
          <p:grpSp>
            <p:nvGrpSpPr>
              <p:cNvPr id="33" name="Group 128"/>
              <p:cNvGrpSpPr>
                <a:grpSpLocks/>
              </p:cNvGrpSpPr>
              <p:nvPr/>
            </p:nvGrpSpPr>
            <p:grpSpPr bwMode="auto">
              <a:xfrm rot="513316">
                <a:off x="1824" y="2448"/>
                <a:ext cx="957" cy="242"/>
                <a:chOff x="2598" y="1026"/>
                <a:chExt cx="957" cy="242"/>
              </a:xfrm>
            </p:grpSpPr>
            <p:grpSp>
              <p:nvGrpSpPr>
                <p:cNvPr id="57" name="Group 129"/>
                <p:cNvGrpSpPr>
                  <a:grpSpLocks/>
                </p:cNvGrpSpPr>
                <p:nvPr/>
              </p:nvGrpSpPr>
              <p:grpSpPr bwMode="auto">
                <a:xfrm rot="-9970459" flipH="1" flipV="1">
                  <a:off x="2598" y="1026"/>
                  <a:ext cx="957" cy="242"/>
                  <a:chOff x="2532" y="1051"/>
                  <a:chExt cx="893" cy="246"/>
                </a:xfrm>
              </p:grpSpPr>
              <p:grpSp>
                <p:nvGrpSpPr>
                  <p:cNvPr id="69" name="Group 130"/>
                  <p:cNvGrpSpPr>
                    <a:grpSpLocks/>
                  </p:cNvGrpSpPr>
                  <p:nvPr/>
                </p:nvGrpSpPr>
                <p:grpSpPr bwMode="auto">
                  <a:xfrm>
                    <a:off x="2532" y="1051"/>
                    <a:ext cx="743" cy="185"/>
                    <a:chOff x="1565" y="2568"/>
                    <a:chExt cx="1118" cy="279"/>
                  </a:xfrm>
                </p:grpSpPr>
                <p:sp>
                  <p:nvSpPr>
                    <p:cNvPr id="75"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6"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7"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8"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70" name="Group 135"/>
                  <p:cNvGrpSpPr>
                    <a:grpSpLocks/>
                  </p:cNvGrpSpPr>
                  <p:nvPr/>
                </p:nvGrpSpPr>
                <p:grpSpPr bwMode="auto">
                  <a:xfrm rot="1353540">
                    <a:off x="2682" y="1111"/>
                    <a:ext cx="743" cy="186"/>
                    <a:chOff x="1565" y="2568"/>
                    <a:chExt cx="1118" cy="279"/>
                  </a:xfrm>
                </p:grpSpPr>
                <p:sp>
                  <p:nvSpPr>
                    <p:cNvPr id="71"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2"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3"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74"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58" name="Group 140"/>
                <p:cNvGrpSpPr>
                  <a:grpSpLocks/>
                </p:cNvGrpSpPr>
                <p:nvPr/>
              </p:nvGrpSpPr>
              <p:grpSpPr bwMode="auto">
                <a:xfrm rot="-9970459" flipH="1" flipV="1">
                  <a:off x="2688" y="1056"/>
                  <a:ext cx="784" cy="198"/>
                  <a:chOff x="2532" y="1051"/>
                  <a:chExt cx="893" cy="246"/>
                </a:xfrm>
              </p:grpSpPr>
              <p:grpSp>
                <p:nvGrpSpPr>
                  <p:cNvPr id="59" name="Group 141"/>
                  <p:cNvGrpSpPr>
                    <a:grpSpLocks/>
                  </p:cNvGrpSpPr>
                  <p:nvPr/>
                </p:nvGrpSpPr>
                <p:grpSpPr bwMode="auto">
                  <a:xfrm>
                    <a:off x="2532" y="1051"/>
                    <a:ext cx="743" cy="185"/>
                    <a:chOff x="1565" y="2568"/>
                    <a:chExt cx="1118" cy="279"/>
                  </a:xfrm>
                </p:grpSpPr>
                <p:sp>
                  <p:nvSpPr>
                    <p:cNvPr id="65"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6"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7"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8"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60" name="Group 146"/>
                  <p:cNvGrpSpPr>
                    <a:grpSpLocks/>
                  </p:cNvGrpSpPr>
                  <p:nvPr/>
                </p:nvGrpSpPr>
                <p:grpSpPr bwMode="auto">
                  <a:xfrm rot="1353540">
                    <a:off x="2682" y="1111"/>
                    <a:ext cx="743" cy="186"/>
                    <a:chOff x="1565" y="2568"/>
                    <a:chExt cx="1118" cy="279"/>
                  </a:xfrm>
                </p:grpSpPr>
                <p:sp>
                  <p:nvSpPr>
                    <p:cNvPr id="61"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2"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3"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64"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nvGrpSpPr>
              <p:cNvPr id="34" name="Group 151"/>
              <p:cNvGrpSpPr>
                <a:grpSpLocks/>
              </p:cNvGrpSpPr>
              <p:nvPr/>
            </p:nvGrpSpPr>
            <p:grpSpPr bwMode="auto">
              <a:xfrm rot="513316">
                <a:off x="1854" y="2472"/>
                <a:ext cx="957" cy="242"/>
                <a:chOff x="2598" y="1026"/>
                <a:chExt cx="957" cy="242"/>
              </a:xfrm>
            </p:grpSpPr>
            <p:grpSp>
              <p:nvGrpSpPr>
                <p:cNvPr id="35" name="Group 152"/>
                <p:cNvGrpSpPr>
                  <a:grpSpLocks/>
                </p:cNvGrpSpPr>
                <p:nvPr/>
              </p:nvGrpSpPr>
              <p:grpSpPr bwMode="auto">
                <a:xfrm rot="-9970459" flipH="1" flipV="1">
                  <a:off x="2598" y="1026"/>
                  <a:ext cx="957" cy="242"/>
                  <a:chOff x="2532" y="1051"/>
                  <a:chExt cx="893" cy="246"/>
                </a:xfrm>
              </p:grpSpPr>
              <p:grpSp>
                <p:nvGrpSpPr>
                  <p:cNvPr id="47" name="Group 153"/>
                  <p:cNvGrpSpPr>
                    <a:grpSpLocks/>
                  </p:cNvGrpSpPr>
                  <p:nvPr/>
                </p:nvGrpSpPr>
                <p:grpSpPr bwMode="auto">
                  <a:xfrm>
                    <a:off x="2532" y="1051"/>
                    <a:ext cx="743" cy="185"/>
                    <a:chOff x="1565" y="2568"/>
                    <a:chExt cx="1118" cy="279"/>
                  </a:xfrm>
                </p:grpSpPr>
                <p:sp>
                  <p:nvSpPr>
                    <p:cNvPr id="53"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4"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5"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6"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48" name="Group 158"/>
                  <p:cNvGrpSpPr>
                    <a:grpSpLocks/>
                  </p:cNvGrpSpPr>
                  <p:nvPr/>
                </p:nvGrpSpPr>
                <p:grpSpPr bwMode="auto">
                  <a:xfrm rot="1353540">
                    <a:off x="2682" y="1111"/>
                    <a:ext cx="743" cy="186"/>
                    <a:chOff x="1565" y="2568"/>
                    <a:chExt cx="1118" cy="279"/>
                  </a:xfrm>
                </p:grpSpPr>
                <p:sp>
                  <p:nvSpPr>
                    <p:cNvPr id="49"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0"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1"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52"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nvGrpSpPr>
                <p:cNvPr id="36" name="Group 163"/>
                <p:cNvGrpSpPr>
                  <a:grpSpLocks/>
                </p:cNvGrpSpPr>
                <p:nvPr/>
              </p:nvGrpSpPr>
              <p:grpSpPr bwMode="auto">
                <a:xfrm rot="-9970459" flipH="1" flipV="1">
                  <a:off x="2688" y="1056"/>
                  <a:ext cx="784" cy="198"/>
                  <a:chOff x="2532" y="1051"/>
                  <a:chExt cx="893" cy="246"/>
                </a:xfrm>
              </p:grpSpPr>
              <p:grpSp>
                <p:nvGrpSpPr>
                  <p:cNvPr id="37" name="Group 164"/>
                  <p:cNvGrpSpPr>
                    <a:grpSpLocks/>
                  </p:cNvGrpSpPr>
                  <p:nvPr/>
                </p:nvGrpSpPr>
                <p:grpSpPr bwMode="auto">
                  <a:xfrm>
                    <a:off x="2532" y="1051"/>
                    <a:ext cx="743" cy="185"/>
                    <a:chOff x="1565" y="2568"/>
                    <a:chExt cx="1118" cy="279"/>
                  </a:xfrm>
                </p:grpSpPr>
                <p:sp>
                  <p:nvSpPr>
                    <p:cNvPr id="43"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4"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5"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6"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nvGrpSpPr>
                  <p:cNvPr id="38" name="Group 169"/>
                  <p:cNvGrpSpPr>
                    <a:grpSpLocks/>
                  </p:cNvGrpSpPr>
                  <p:nvPr/>
                </p:nvGrpSpPr>
                <p:grpSpPr bwMode="auto">
                  <a:xfrm rot="1353540">
                    <a:off x="2682" y="1111"/>
                    <a:ext cx="743" cy="186"/>
                    <a:chOff x="1565" y="2568"/>
                    <a:chExt cx="1118" cy="279"/>
                  </a:xfrm>
                </p:grpSpPr>
                <p:sp>
                  <p:nvSpPr>
                    <p:cNvPr id="39"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0"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1"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sp>
                  <p:nvSpPr>
                    <p:cNvPr id="42"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800" kern="0">
                        <a:solidFill>
                          <a:srgbClr val="080808"/>
                        </a:solidFill>
                      </a:endParaRPr>
                    </a:p>
                  </p:txBody>
                </p:sp>
              </p:grpSp>
            </p:grpSp>
          </p:grpSp>
        </p:grpSp>
        <p:sp>
          <p:nvSpPr>
            <p:cNvPr id="30" name="Rectangle 183"/>
            <p:cNvSpPr>
              <a:spLocks noChangeArrowheads="1"/>
            </p:cNvSpPr>
            <p:nvPr/>
          </p:nvSpPr>
          <p:spPr bwMode="gray">
            <a:xfrm>
              <a:off x="6019801" y="2132012"/>
              <a:ext cx="1635980" cy="807990"/>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Emission Control</a:t>
              </a:r>
            </a:p>
          </p:txBody>
        </p:sp>
        <p:sp>
          <p:nvSpPr>
            <p:cNvPr id="31" name="Rectangle 184"/>
            <p:cNvSpPr>
              <a:spLocks noChangeArrowheads="1"/>
            </p:cNvSpPr>
            <p:nvPr/>
          </p:nvSpPr>
          <p:spPr bwMode="gray">
            <a:xfrm>
              <a:off x="4685804" y="3860799"/>
              <a:ext cx="1834198" cy="1101805"/>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Health &amp; </a:t>
              </a:r>
              <a:r>
                <a:rPr lang="en-US" sz="800" b="1" kern="0" dirty="0" smtClean="0">
                  <a:solidFill>
                    <a:srgbClr val="FFFFFF"/>
                  </a:solidFill>
                </a:rPr>
                <a:t>Economic</a:t>
              </a:r>
              <a:endParaRPr lang="en-US" sz="800" b="1" kern="0" dirty="0">
                <a:solidFill>
                  <a:srgbClr val="FFFFFF"/>
                </a:solidFill>
              </a:endParaRPr>
            </a:p>
            <a:p>
              <a:pPr fontAlgn="auto">
                <a:spcBef>
                  <a:spcPts val="0"/>
                </a:spcBef>
                <a:spcAft>
                  <a:spcPts val="0"/>
                </a:spcAft>
                <a:defRPr/>
              </a:pPr>
              <a:r>
                <a:rPr lang="en-US" sz="800" b="1" kern="0" dirty="0">
                  <a:solidFill>
                    <a:srgbClr val="FFFFFF"/>
                  </a:solidFill>
                </a:rPr>
                <a:t>Benefit</a:t>
              </a:r>
            </a:p>
          </p:txBody>
        </p:sp>
        <p:sp>
          <p:nvSpPr>
            <p:cNvPr id="32" name="Rectangle 185"/>
            <p:cNvSpPr>
              <a:spLocks noChangeArrowheads="1"/>
            </p:cNvSpPr>
            <p:nvPr/>
          </p:nvSpPr>
          <p:spPr bwMode="gray">
            <a:xfrm>
              <a:off x="7184443" y="3942859"/>
              <a:ext cx="1798884" cy="807990"/>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800" b="1" kern="0" dirty="0">
                  <a:solidFill>
                    <a:srgbClr val="FFFFFF"/>
                  </a:solidFill>
                </a:rPr>
                <a:t>Air Quality </a:t>
              </a:r>
              <a:r>
                <a:rPr lang="en-US" sz="800" b="1" kern="0" dirty="0" smtClean="0">
                  <a:solidFill>
                    <a:srgbClr val="FFFFFF"/>
                  </a:solidFill>
                </a:rPr>
                <a:t>Attainment</a:t>
              </a:r>
              <a:endParaRPr lang="en-US" sz="800" b="1" kern="0" dirty="0">
                <a:solidFill>
                  <a:srgbClr val="FFFFFF"/>
                </a:solidFill>
              </a:endParaRPr>
            </a:p>
          </p:txBody>
        </p:sp>
      </p:grpSp>
      <p:grpSp>
        <p:nvGrpSpPr>
          <p:cNvPr id="145" name="Group 152"/>
          <p:cNvGrpSpPr/>
          <p:nvPr/>
        </p:nvGrpSpPr>
        <p:grpSpPr>
          <a:xfrm>
            <a:off x="7467600" y="1036664"/>
            <a:ext cx="1630581" cy="1466823"/>
            <a:chOff x="3500375" y="2415250"/>
            <a:chExt cx="2230944" cy="2122488"/>
          </a:xfrm>
        </p:grpSpPr>
        <p:sp>
          <p:nvSpPr>
            <p:cNvPr id="146" name="Oval 7"/>
            <p:cNvSpPr>
              <a:spLocks noChangeArrowheads="1"/>
            </p:cNvSpPr>
            <p:nvPr/>
          </p:nvSpPr>
          <p:spPr bwMode="auto">
            <a:xfrm>
              <a:off x="3500375" y="2415250"/>
              <a:ext cx="2133600" cy="2122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400" dirty="0">
                <a:solidFill>
                  <a:srgbClr val="0000FF"/>
                </a:solidFill>
                <a:latin typeface="Arial" pitchFamily="34" charset="0"/>
                <a:ea typeface="新細明體" pitchFamily="18" charset="-120"/>
              </a:endParaRPr>
            </a:p>
          </p:txBody>
        </p:sp>
        <p:sp>
          <p:nvSpPr>
            <p:cNvPr id="147" name="Text Box 283"/>
            <p:cNvSpPr txBox="1">
              <a:spLocks noChangeArrowheads="1"/>
            </p:cNvSpPr>
            <p:nvPr/>
          </p:nvSpPr>
          <p:spPr bwMode="auto">
            <a:xfrm>
              <a:off x="3673918" y="2786734"/>
              <a:ext cx="2057401" cy="1282701"/>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32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28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24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4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grpSp>
    </p:spTree>
    <p:extLst>
      <p:ext uri="{BB962C8B-B14F-4D97-AF65-F5344CB8AC3E}">
        <p14:creationId xmlns:p14="http://schemas.microsoft.com/office/powerpoint/2010/main" val="3199506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blinds(horizontal)">
                                      <p:cBhvr>
                                        <p:cTn id="10" dur="1000"/>
                                        <p:tgtEl>
                                          <p:spTgt spid="145"/>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57823" name="Picture 31" descr="https://encrypted-tbn2.gstatic.com/images?q=tbn:ANd9GcRCn3FmnI3kDBaOmDzTUU0JE81Hqk-xH4c1716AF89Iy5TL4XJ0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213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30779" name="Rectangle 3"/>
          <p:cNvSpPr>
            <a:spLocks noChangeArrowheads="1"/>
          </p:cNvSpPr>
          <p:nvPr/>
        </p:nvSpPr>
        <p:spPr bwMode="auto">
          <a:xfrm>
            <a:off x="-228600" y="6019800"/>
            <a:ext cx="8923338" cy="2362200"/>
          </a:xfrm>
          <a:prstGeom prst="rect">
            <a:avLst/>
          </a:prstGeom>
          <a:noFill/>
          <a:ln w="9525">
            <a:noFill/>
            <a:miter lim="800000"/>
            <a:headEnd/>
            <a:tailEnd/>
          </a:ln>
        </p:spPr>
        <p:txBody>
          <a:bodyPr/>
          <a:lstStyle/>
          <a:p>
            <a:pPr marL="342900" indent="-342900" algn="l">
              <a:lnSpc>
                <a:spcPct val="70000"/>
              </a:lnSpc>
              <a:spcBef>
                <a:spcPct val="20000"/>
              </a:spcBef>
              <a:buClr>
                <a:srgbClr val="99CC00"/>
              </a:buClr>
              <a:buSzPct val="60000"/>
              <a:buFont typeface="Wingdings" pitchFamily="2" charset="2"/>
              <a:buNone/>
            </a:pPr>
            <a:endParaRPr lang="zh-TW" altLang="en-US" sz="2000" b="1" dirty="0">
              <a:solidFill>
                <a:srgbClr val="FFFF00"/>
              </a:solidFill>
              <a:latin typeface="Tahoma" pitchFamily="34" charset="0"/>
            </a:endParaRPr>
          </a:p>
          <a:p>
            <a:pPr marL="342900" indent="-342900">
              <a:lnSpc>
                <a:spcPct val="70000"/>
              </a:lnSpc>
              <a:spcBef>
                <a:spcPct val="20000"/>
              </a:spcBef>
              <a:buClr>
                <a:srgbClr val="99CC00"/>
              </a:buClr>
              <a:buSzPct val="60000"/>
              <a:buFont typeface="Wingdings" pitchFamily="2" charset="2"/>
              <a:buNone/>
            </a:pPr>
            <a:r>
              <a:rPr lang="en-US" altLang="zh-TW" sz="2800" b="1" i="1" dirty="0">
                <a:solidFill>
                  <a:srgbClr val="FFFF00"/>
                </a:solidFill>
                <a:latin typeface="Tahoma" pitchFamily="34" charset="0"/>
              </a:rPr>
              <a:t>Carey </a:t>
            </a:r>
            <a:r>
              <a:rPr lang="en-US" altLang="zh-TW" sz="2800" b="1" i="1" dirty="0" smtClean="0">
                <a:solidFill>
                  <a:srgbClr val="FFFF00"/>
                </a:solidFill>
                <a:latin typeface="Tahoma" pitchFamily="34" charset="0"/>
              </a:rPr>
              <a:t>Jang, U.S</a:t>
            </a:r>
            <a:r>
              <a:rPr lang="en-US" altLang="zh-TW" sz="2800" b="1" i="1" dirty="0">
                <a:solidFill>
                  <a:srgbClr val="FFFF00"/>
                </a:solidFill>
                <a:latin typeface="Tahoma" pitchFamily="34" charset="0"/>
              </a:rPr>
              <a:t>. </a:t>
            </a:r>
            <a:r>
              <a:rPr lang="en-US" altLang="zh-TW" sz="2800" b="1" i="1" dirty="0" smtClean="0">
                <a:solidFill>
                  <a:srgbClr val="FFFF00"/>
                </a:solidFill>
                <a:latin typeface="Tahoma" pitchFamily="34" charset="0"/>
              </a:rPr>
              <a:t>EPA, Jang.carey@epa.gov</a:t>
            </a:r>
            <a:endParaRPr lang="en-US" altLang="zh-TW" sz="2800" b="1" i="1" dirty="0">
              <a:solidFill>
                <a:srgbClr val="FFFF00"/>
              </a:solidFill>
              <a:latin typeface="Tahoma" pitchFamily="34" charset="0"/>
            </a:endParaRPr>
          </a:p>
        </p:txBody>
      </p:sp>
      <p:sp>
        <p:nvSpPr>
          <p:cNvPr id="330780" name="Rectangle 28"/>
          <p:cNvSpPr>
            <a:spLocks noChangeArrowheads="1"/>
          </p:cNvSpPr>
          <p:nvPr/>
        </p:nvSpPr>
        <p:spPr bwMode="auto">
          <a:xfrm>
            <a:off x="952301" y="-152400"/>
            <a:ext cx="7806945" cy="1243417"/>
          </a:xfrm>
          <a:prstGeom prst="rect">
            <a:avLst/>
          </a:prstGeom>
          <a:noFill/>
          <a:ln w="9525">
            <a:noFill/>
            <a:miter lim="800000"/>
            <a:headEnd/>
            <a:tailEnd/>
          </a:ln>
          <a:effectLst/>
        </p:spPr>
        <p:txBody>
          <a:bodyPr wrap="none">
            <a:spAutoFit/>
          </a:bodyPr>
          <a:lstStyle/>
          <a:p>
            <a:pPr>
              <a:lnSpc>
                <a:spcPct val="170000"/>
              </a:lnSpc>
            </a:pPr>
            <a:r>
              <a:rPr lang="en-US" altLang="zh-TW" sz="4400" b="1" i="1" dirty="0" smtClean="0">
                <a:solidFill>
                  <a:srgbClr val="FFFF00"/>
                </a:solidFill>
                <a:latin typeface="Arial" pitchFamily="34" charset="0"/>
              </a:rPr>
              <a:t>Blue Skies for our Children !</a:t>
            </a:r>
            <a:endParaRPr lang="en-US" altLang="zh-TW" sz="4400" b="1" i="1" dirty="0">
              <a:solidFill>
                <a:srgbClr val="FFFF00"/>
              </a:solidFill>
              <a:latin typeface="Arial" pitchFamily="34" charset="0"/>
            </a:endParaRPr>
          </a:p>
        </p:txBody>
      </p:sp>
      <p:sp>
        <p:nvSpPr>
          <p:cNvPr id="8" name="Slide Number Placeholder 7"/>
          <p:cNvSpPr>
            <a:spLocks noGrp="1"/>
          </p:cNvSpPr>
          <p:nvPr>
            <p:ph type="sldNum" sz="quarter" idx="12"/>
          </p:nvPr>
        </p:nvSpPr>
        <p:spPr/>
        <p:txBody>
          <a:bodyPr/>
          <a:lstStyle/>
          <a:p>
            <a:pPr>
              <a:defRPr/>
            </a:pPr>
            <a:fld id="{A3697D65-5674-4938-BE45-F33813807743}" type="slidenum">
              <a:rPr lang="en-US" smtClean="0"/>
              <a:pPr>
                <a:defRPr/>
              </a:pPr>
              <a:t>79</a:t>
            </a:fld>
            <a:endParaRPr lang="en-US"/>
          </a:p>
        </p:txBody>
      </p:sp>
      <p:graphicFrame>
        <p:nvGraphicFramePr>
          <p:cNvPr id="29" name="Object 7"/>
          <p:cNvGraphicFramePr>
            <a:graphicFrameLocks noChangeAspect="1"/>
          </p:cNvGraphicFramePr>
          <p:nvPr>
            <p:extLst/>
          </p:nvPr>
        </p:nvGraphicFramePr>
        <p:xfrm>
          <a:off x="8153399" y="5855366"/>
          <a:ext cx="1002633" cy="1002633"/>
        </p:xfrm>
        <a:graphic>
          <a:graphicData uri="http://schemas.openxmlformats.org/presentationml/2006/ole">
            <mc:AlternateContent xmlns:mc="http://schemas.openxmlformats.org/markup-compatibility/2006">
              <mc:Choice xmlns:v="urn:schemas-microsoft-com:vml" Requires="v">
                <p:oleObj spid="_x0000_s1063066" name="Drawing" r:id="rId5" imgW="1268102" imgH="1267097" progId="">
                  <p:embed/>
                </p:oleObj>
              </mc:Choice>
              <mc:Fallback>
                <p:oleObj name="Drawing" r:id="rId5" imgW="1268102" imgH="1267097" progId="">
                  <p:embed/>
                  <p:pic>
                    <p:nvPicPr>
                      <p:cNvPr id="0"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399" y="5855366"/>
                        <a:ext cx="1002633" cy="1002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2348497" y="5709950"/>
            <a:ext cx="4450257" cy="535275"/>
          </a:xfrm>
          <a:prstGeom prst="rect">
            <a:avLst/>
          </a:prstGeom>
        </p:spPr>
        <p:txBody>
          <a:bodyPr wrap="none">
            <a:spAutoFit/>
          </a:bodyPr>
          <a:lstStyle/>
          <a:p>
            <a:pPr marL="342900" indent="-342900">
              <a:lnSpc>
                <a:spcPct val="70000"/>
              </a:lnSpc>
              <a:spcBef>
                <a:spcPct val="20000"/>
              </a:spcBef>
              <a:buClr>
                <a:srgbClr val="99CC00"/>
              </a:buClr>
              <a:buSzPct val="60000"/>
              <a:buFont typeface="Wingdings" pitchFamily="2" charset="2"/>
              <a:buNone/>
            </a:pPr>
            <a:r>
              <a:rPr lang="en-US" altLang="zh-TW" sz="3600" b="1" i="1" dirty="0">
                <a:solidFill>
                  <a:srgbClr val="FFFF00"/>
                </a:solidFill>
                <a:latin typeface="Tahoma" pitchFamily="34" charset="0"/>
              </a:rPr>
              <a:t>THANK YOU! </a:t>
            </a:r>
            <a:r>
              <a:rPr lang="zh-TW" altLang="en-US" sz="4000" b="1" i="1" dirty="0">
                <a:solidFill>
                  <a:srgbClr val="FFFF00"/>
                </a:solidFill>
                <a:latin typeface="Tahoma" pitchFamily="34" charset="0"/>
              </a:rPr>
              <a:t>谢谢</a:t>
            </a:r>
            <a:r>
              <a:rPr lang="en-US" altLang="zh-TW" sz="4000" b="1" i="1" dirty="0">
                <a:solidFill>
                  <a:srgbClr val="FFFF00"/>
                </a:solidFill>
                <a:latin typeface="Tahoma" pitchFamily="34" charset="0"/>
              </a:rPr>
              <a:t>!</a:t>
            </a:r>
          </a:p>
        </p:txBody>
      </p:sp>
    </p:spTree>
    <p:extLst>
      <p:ext uri="{BB962C8B-B14F-4D97-AF65-F5344CB8AC3E}">
        <p14:creationId xmlns:p14="http://schemas.microsoft.com/office/powerpoint/2010/main" val="267177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80"/>
                                        </p:tgtEl>
                                        <p:attrNameLst>
                                          <p:attrName>style.visibility</p:attrName>
                                        </p:attrNameLst>
                                      </p:cBhvr>
                                      <p:to>
                                        <p:strVal val="visible"/>
                                      </p:to>
                                    </p:set>
                                    <p:animEffect transition="in" filter="fade">
                                      <p:cBhvr>
                                        <p:cTn id="7" dur="500"/>
                                        <p:tgtEl>
                                          <p:spTgt spid="3307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0779"/>
                                        </p:tgtEl>
                                        <p:attrNameLst>
                                          <p:attrName>style.visibility</p:attrName>
                                        </p:attrNameLst>
                                      </p:cBhvr>
                                      <p:to>
                                        <p:strVal val="visible"/>
                                      </p:to>
                                    </p:set>
                                    <p:animEffect transition="in" filter="fade">
                                      <p:cBhvr>
                                        <p:cTn id="15" dur="500"/>
                                        <p:tgtEl>
                                          <p:spTgt spid="330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9" grpId="0"/>
      <p:bldP spid="33078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44"/>
          <p:cNvGrpSpPr/>
          <p:nvPr/>
        </p:nvGrpSpPr>
        <p:grpSpPr>
          <a:xfrm>
            <a:off x="-36682" y="692696"/>
            <a:ext cx="9182970" cy="2575599"/>
            <a:chOff x="143835" y="1997137"/>
            <a:chExt cx="9000165" cy="3099796"/>
          </a:xfrm>
        </p:grpSpPr>
        <p:sp>
          <p:nvSpPr>
            <p:cNvPr id="246" name="文本框 245"/>
            <p:cNvSpPr txBox="1"/>
            <p:nvPr/>
          </p:nvSpPr>
          <p:spPr>
            <a:xfrm>
              <a:off x="1084343" y="2243285"/>
              <a:ext cx="881349" cy="461665"/>
            </a:xfrm>
            <a:prstGeom prst="rect">
              <a:avLst/>
            </a:prstGeom>
            <a:noFill/>
          </p:spPr>
          <p:txBody>
            <a:bodyPr wrap="square" rtlCol="0">
              <a:spAutoFit/>
            </a:bodyPr>
            <a:lstStyle/>
            <a:p>
              <a:pPr algn="l" fontAlgn="auto">
                <a:spcBef>
                  <a:spcPts val="0"/>
                </a:spcBef>
                <a:spcAft>
                  <a:spcPts val="0"/>
                </a:spcAft>
                <a:defRPr/>
              </a:pPr>
              <a:r>
                <a:rPr lang="en-US" altLang="zh-CN" b="1" kern="0" dirty="0" smtClean="0">
                  <a:solidFill>
                    <a:srgbClr val="C00000"/>
                  </a:solidFill>
                  <a:latin typeface="Times New Roman" pitchFamily="18" charset="0"/>
                  <a:ea typeface="宋体" panose="02010600030101010101" pitchFamily="2" charset="-122"/>
                  <a:cs typeface="Times New Roman" panose="02020603050405020304" pitchFamily="18" charset="0"/>
                </a:rPr>
                <a:t>2010</a:t>
              </a:r>
              <a:endParaRPr lang="zh-CN" altLang="en-US" b="1" kern="0" dirty="0" smtClean="0">
                <a:solidFill>
                  <a:srgbClr val="C00000"/>
                </a:solidFill>
                <a:latin typeface="Times New Roman" pitchFamily="18" charset="0"/>
                <a:ea typeface="宋体" panose="02010600030101010101" pitchFamily="2" charset="-122"/>
                <a:cs typeface="Times New Roman" panose="02020603050405020304" pitchFamily="18" charset="0"/>
              </a:endParaRPr>
            </a:p>
          </p:txBody>
        </p:sp>
        <p:sp>
          <p:nvSpPr>
            <p:cNvPr id="247" name="文本框 246"/>
            <p:cNvSpPr txBox="1"/>
            <p:nvPr/>
          </p:nvSpPr>
          <p:spPr>
            <a:xfrm>
              <a:off x="3062422" y="2225039"/>
              <a:ext cx="881349"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800" i="0" u="none" strike="noStrike" kern="0" cap="none" spc="0" normalizeH="0" baseline="0">
                  <a:ln>
                    <a:noFill/>
                  </a:ln>
                  <a:solidFill>
                    <a:srgbClr val="C00000"/>
                  </a:solidFill>
                  <a:effectLst/>
                  <a:uLnTx/>
                  <a:uFillTx/>
                  <a:ea typeface="宋体" panose="02010600030101010101" pitchFamily="2" charset="-122"/>
                  <a:cs typeface="Times New Roman" panose="02020603050405020304" pitchFamily="18" charset="0"/>
                </a:defRPr>
              </a:lvl1pPr>
            </a:lstStyle>
            <a:p>
              <a:pPr algn="l"/>
              <a:r>
                <a:rPr lang="en-US" altLang="zh-CN" b="1" dirty="0">
                  <a:latin typeface="Times New Roman" pitchFamily="18" charset="0"/>
                </a:rPr>
                <a:t>2017</a:t>
              </a:r>
              <a:endParaRPr lang="zh-CN" altLang="en-US" b="1" dirty="0">
                <a:latin typeface="Times New Roman" pitchFamily="18" charset="0"/>
              </a:endParaRPr>
            </a:p>
          </p:txBody>
        </p:sp>
        <p:sp>
          <p:nvSpPr>
            <p:cNvPr id="248" name="文本框 247"/>
            <p:cNvSpPr txBox="1"/>
            <p:nvPr/>
          </p:nvSpPr>
          <p:spPr>
            <a:xfrm>
              <a:off x="5485476" y="2147921"/>
              <a:ext cx="881349" cy="461665"/>
            </a:xfrm>
            <a:prstGeom prst="rect">
              <a:avLst/>
            </a:prstGeom>
            <a:noFill/>
          </p:spPr>
          <p:txBody>
            <a:bodyPr wrap="square" rtlCol="0">
              <a:spAutoFit/>
            </a:bodyPr>
            <a:lstStyle/>
            <a:p>
              <a:pPr algn="l" fontAlgn="auto">
                <a:spcBef>
                  <a:spcPts val="0"/>
                </a:spcBef>
                <a:spcAft>
                  <a:spcPts val="0"/>
                </a:spcAft>
                <a:defRPr/>
              </a:pPr>
              <a:r>
                <a:rPr lang="en-US" altLang="zh-CN" kern="0" dirty="0" smtClean="0">
                  <a:solidFill>
                    <a:prstClr val="black"/>
                  </a:solidFill>
                  <a:latin typeface="Times New Roman" pitchFamily="18" charset="0"/>
                  <a:ea typeface="宋体" panose="02010600030101010101" pitchFamily="2" charset="-122"/>
                  <a:cs typeface="Times New Roman" panose="02020603050405020304" pitchFamily="18" charset="0"/>
                </a:rPr>
                <a:t>2030</a:t>
              </a:r>
              <a:endParaRPr lang="zh-CN" altLang="en-US" kern="0" dirty="0" smtClean="0">
                <a:solidFill>
                  <a:prstClr val="black"/>
                </a:solidFill>
                <a:latin typeface="Times New Roman" pitchFamily="18" charset="0"/>
                <a:ea typeface="宋体" panose="02010600030101010101" pitchFamily="2" charset="-122"/>
                <a:cs typeface="Times New Roman" panose="02020603050405020304" pitchFamily="18" charset="0"/>
              </a:endParaRPr>
            </a:p>
          </p:txBody>
        </p:sp>
        <p:sp>
          <p:nvSpPr>
            <p:cNvPr id="249" name="右箭头 248"/>
            <p:cNvSpPr/>
            <p:nvPr/>
          </p:nvSpPr>
          <p:spPr>
            <a:xfrm>
              <a:off x="2278490" y="3322872"/>
              <a:ext cx="264405" cy="20932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zh-CN" altLang="en-US" kern="0" smtClean="0">
                <a:solidFill>
                  <a:prstClr val="white"/>
                </a:solidFill>
                <a:latin typeface="Calibri" panose="020F0502020204030204"/>
                <a:ea typeface="宋体" panose="02010600030101010101" pitchFamily="2" charset="-122"/>
              </a:endParaRPr>
            </a:p>
          </p:txBody>
        </p:sp>
        <p:sp>
          <p:nvSpPr>
            <p:cNvPr id="250" name="右箭头 249"/>
            <p:cNvSpPr/>
            <p:nvPr/>
          </p:nvSpPr>
          <p:spPr>
            <a:xfrm>
              <a:off x="4463351" y="3322871"/>
              <a:ext cx="264405" cy="209321"/>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zh-CN" altLang="en-US" kern="0" smtClean="0">
                <a:solidFill>
                  <a:prstClr val="white"/>
                </a:solidFill>
                <a:latin typeface="Calibri" panose="020F0502020204030204"/>
                <a:ea typeface="宋体" panose="02010600030101010101" pitchFamily="2" charset="-122"/>
              </a:endParaRPr>
            </a:p>
          </p:txBody>
        </p:sp>
        <p:graphicFrame>
          <p:nvGraphicFramePr>
            <p:cNvPr id="251" name="图表 250"/>
            <p:cNvGraphicFramePr>
              <a:graphicFrameLocks/>
            </p:cNvGraphicFramePr>
            <p:nvPr>
              <p:extLst/>
            </p:nvPr>
          </p:nvGraphicFramePr>
          <p:xfrm>
            <a:off x="143835" y="2536584"/>
            <a:ext cx="2575566" cy="2317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2" name="图表 251"/>
            <p:cNvGraphicFramePr>
              <a:graphicFrameLocks/>
            </p:cNvGraphicFramePr>
            <p:nvPr>
              <p:extLst/>
            </p:nvPr>
          </p:nvGraphicFramePr>
          <p:xfrm>
            <a:off x="1900244" y="2481152"/>
            <a:ext cx="3048000" cy="2144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3" name="图表 252"/>
            <p:cNvGraphicFramePr>
              <a:graphicFrameLocks/>
            </p:cNvGraphicFramePr>
            <p:nvPr>
              <p:extLst/>
            </p:nvPr>
          </p:nvGraphicFramePr>
          <p:xfrm>
            <a:off x="4134862" y="1997137"/>
            <a:ext cx="5009138" cy="3099796"/>
          </p:xfrm>
          <a:graphic>
            <a:graphicData uri="http://schemas.openxmlformats.org/drawingml/2006/chart">
              <c:chart xmlns:c="http://schemas.openxmlformats.org/drawingml/2006/chart" xmlns:r="http://schemas.openxmlformats.org/officeDocument/2006/relationships" r:id="rId5"/>
            </a:graphicData>
          </a:graphic>
        </p:graphicFrame>
      </p:grpSp>
      <p:sp>
        <p:nvSpPr>
          <p:cNvPr id="12" name="文本框 11"/>
          <p:cNvSpPr txBox="1"/>
          <p:nvPr/>
        </p:nvSpPr>
        <p:spPr>
          <a:xfrm>
            <a:off x="4684400" y="2239873"/>
            <a:ext cx="2115238" cy="307777"/>
          </a:xfrm>
          <a:prstGeom prst="rect">
            <a:avLst/>
          </a:prstGeom>
          <a:noFill/>
        </p:spPr>
        <p:txBody>
          <a:bodyPr wrap="square" rtlCol="0">
            <a:spAutoFit/>
          </a:bodyPr>
          <a:lstStyle/>
          <a:p>
            <a:pPr algn="l" eaLnBrk="0" hangingPunct="0">
              <a:spcBef>
                <a:spcPct val="50000"/>
              </a:spcBef>
            </a:pPr>
            <a:r>
              <a:rPr kumimoji="1" lang="en-US" altLang="zh-CN" sz="1400" b="1" dirty="0" smtClean="0">
                <a:solidFill>
                  <a:srgbClr val="000000"/>
                </a:solidFill>
                <a:latin typeface="Times New Roman" panose="02020603050405020304" pitchFamily="18" charset="0"/>
                <a:cs typeface="Times New Roman" panose="02020603050405020304" pitchFamily="18" charset="0"/>
              </a:rPr>
              <a:t>ESP+FGD+LNB+SCR</a:t>
            </a:r>
            <a:endParaRPr kumimoji="1" lang="zh-CN" altLang="en-US" sz="1400" b="1" dirty="0">
              <a:solidFill>
                <a:srgbClr val="00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4327210" y="1311179"/>
            <a:ext cx="2115238" cy="307777"/>
          </a:xfrm>
          <a:prstGeom prst="rect">
            <a:avLst/>
          </a:prstGeom>
          <a:noFill/>
        </p:spPr>
        <p:txBody>
          <a:bodyPr wrap="square" rtlCol="0">
            <a:spAutoFit/>
          </a:bodyPr>
          <a:lstStyle/>
          <a:p>
            <a:pPr algn="l" eaLnBrk="0" hangingPunct="0">
              <a:spcBef>
                <a:spcPct val="50000"/>
              </a:spcBef>
            </a:pPr>
            <a:r>
              <a:rPr kumimoji="1" lang="en-US" altLang="zh-CN" sz="1400" b="1" dirty="0" smtClean="0">
                <a:solidFill>
                  <a:srgbClr val="000000"/>
                </a:solidFill>
                <a:latin typeface="Times New Roman" panose="02020603050405020304" pitchFamily="18" charset="0"/>
                <a:cs typeface="Times New Roman" panose="02020603050405020304" pitchFamily="18" charset="0"/>
              </a:rPr>
              <a:t>HED+FGD+LNB+SCR</a:t>
            </a:r>
            <a:endParaRPr kumimoji="1" lang="zh-CN" altLang="en-US" sz="1400" b="1" dirty="0">
              <a:solidFill>
                <a:srgbClr val="000000"/>
              </a:solidFill>
              <a:latin typeface="Times New Roman" panose="02020603050405020304" pitchFamily="18" charset="0"/>
              <a:cs typeface="Times New Roman" panose="02020603050405020304" pitchFamily="18" charset="0"/>
            </a:endParaRPr>
          </a:p>
        </p:txBody>
      </p:sp>
      <p:sp>
        <p:nvSpPr>
          <p:cNvPr id="46" name="Rectangle 2"/>
          <p:cNvSpPr>
            <a:spLocks noChangeArrowheads="1"/>
          </p:cNvSpPr>
          <p:nvPr/>
        </p:nvSpPr>
        <p:spPr bwMode="auto">
          <a:xfrm>
            <a:off x="106778" y="116632"/>
            <a:ext cx="8929718"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r>
              <a:rPr kumimoji="1" lang="en-US" altLang="zh-CN" sz="3200" b="1" dirty="0" smtClean="0">
                <a:solidFill>
                  <a:srgbClr val="FFFFFF"/>
                </a:solidFill>
                <a:latin typeface="Times New Roman" pitchFamily="18" charset="0"/>
                <a:cs typeface="Times New Roman" pitchFamily="18" charset="0"/>
              </a:rPr>
              <a:t>AP Control Measures </a:t>
            </a:r>
            <a:r>
              <a:rPr kumimoji="1" lang="en-US" altLang="zh-CN" sz="3200" b="1" dirty="0">
                <a:solidFill>
                  <a:srgbClr val="FFFFFF"/>
                </a:solidFill>
                <a:latin typeface="Times New Roman" pitchFamily="18" charset="0"/>
                <a:cs typeface="Times New Roman" pitchFamily="18" charset="0"/>
              </a:rPr>
              <a:t>C</a:t>
            </a:r>
            <a:r>
              <a:rPr kumimoji="1" lang="en-US" altLang="zh-CN" sz="3200" b="1" dirty="0" smtClean="0">
                <a:solidFill>
                  <a:srgbClr val="FFFFFF"/>
                </a:solidFill>
                <a:latin typeface="Times New Roman" pitchFamily="18" charset="0"/>
                <a:cs typeface="Times New Roman" pitchFamily="18" charset="0"/>
              </a:rPr>
              <a:t>onsidered in YRD</a:t>
            </a:r>
            <a:endParaRPr kumimoji="1" lang="zh-CN" altLang="en-US" sz="3200" b="1" dirty="0">
              <a:solidFill>
                <a:srgbClr val="FFFFFF"/>
              </a:solidFill>
              <a:latin typeface="Times New Roman" pitchFamily="18" charset="0"/>
              <a:cs typeface="Times New Roman" pitchFamily="18" charset="0"/>
            </a:endParaRPr>
          </a:p>
        </p:txBody>
      </p:sp>
      <p:grpSp>
        <p:nvGrpSpPr>
          <p:cNvPr id="47" name="组合 197"/>
          <p:cNvGrpSpPr/>
          <p:nvPr/>
        </p:nvGrpSpPr>
        <p:grpSpPr>
          <a:xfrm>
            <a:off x="-824047" y="3212976"/>
            <a:ext cx="10735936" cy="3779998"/>
            <a:chOff x="-491269" y="1382441"/>
            <a:chExt cx="10663322" cy="4390045"/>
          </a:xfrm>
        </p:grpSpPr>
        <p:graphicFrame>
          <p:nvGraphicFramePr>
            <p:cNvPr id="48" name="图表 198"/>
            <p:cNvGraphicFramePr>
              <a:graphicFrameLocks/>
            </p:cNvGraphicFramePr>
            <p:nvPr>
              <p:extLst/>
            </p:nvPr>
          </p:nvGraphicFramePr>
          <p:xfrm>
            <a:off x="-491269" y="1382441"/>
            <a:ext cx="10663322" cy="4390045"/>
          </p:xfrm>
          <a:graphic>
            <a:graphicData uri="http://schemas.openxmlformats.org/drawingml/2006/chart">
              <c:chart xmlns:c="http://schemas.openxmlformats.org/drawingml/2006/chart" xmlns:r="http://schemas.openxmlformats.org/officeDocument/2006/relationships" r:id="rId6"/>
            </a:graphicData>
          </a:graphic>
        </p:graphicFrame>
        <p:cxnSp>
          <p:nvCxnSpPr>
            <p:cNvPr id="49" name="直接连接符 199"/>
            <p:cNvCxnSpPr/>
            <p:nvPr/>
          </p:nvCxnSpPr>
          <p:spPr>
            <a:xfrm flipV="1">
              <a:off x="2334495" y="3017141"/>
              <a:ext cx="599236" cy="9085"/>
            </a:xfrm>
            <a:prstGeom prst="line">
              <a:avLst/>
            </a:prstGeom>
          </p:spPr>
          <p:style>
            <a:lnRef idx="1">
              <a:schemeClr val="dk1"/>
            </a:lnRef>
            <a:fillRef idx="0">
              <a:schemeClr val="dk1"/>
            </a:fillRef>
            <a:effectRef idx="0">
              <a:schemeClr val="dk1"/>
            </a:effectRef>
            <a:fontRef idx="minor">
              <a:schemeClr val="tx1"/>
            </a:fontRef>
          </p:style>
        </p:cxnSp>
        <p:cxnSp>
          <p:nvCxnSpPr>
            <p:cNvPr id="50" name="直接连接符 200"/>
            <p:cNvCxnSpPr/>
            <p:nvPr/>
          </p:nvCxnSpPr>
          <p:spPr>
            <a:xfrm flipV="1">
              <a:off x="2301808" y="2370594"/>
              <a:ext cx="599236" cy="9085"/>
            </a:xfrm>
            <a:prstGeom prst="line">
              <a:avLst/>
            </a:prstGeom>
          </p:spPr>
          <p:style>
            <a:lnRef idx="1">
              <a:schemeClr val="dk1"/>
            </a:lnRef>
            <a:fillRef idx="0">
              <a:schemeClr val="dk1"/>
            </a:fillRef>
            <a:effectRef idx="0">
              <a:schemeClr val="dk1"/>
            </a:effectRef>
            <a:fontRef idx="minor">
              <a:schemeClr val="tx1"/>
            </a:fontRef>
          </p:style>
        </p:cxnSp>
        <p:cxnSp>
          <p:nvCxnSpPr>
            <p:cNvPr id="51" name="直接连接符 201"/>
            <p:cNvCxnSpPr/>
            <p:nvPr/>
          </p:nvCxnSpPr>
          <p:spPr>
            <a:xfrm flipV="1">
              <a:off x="4112521" y="3435885"/>
              <a:ext cx="599236" cy="9086"/>
            </a:xfrm>
            <a:prstGeom prst="line">
              <a:avLst/>
            </a:prstGeom>
          </p:spPr>
          <p:style>
            <a:lnRef idx="1">
              <a:schemeClr val="dk1"/>
            </a:lnRef>
            <a:fillRef idx="0">
              <a:schemeClr val="dk1"/>
            </a:fillRef>
            <a:effectRef idx="0">
              <a:schemeClr val="dk1"/>
            </a:effectRef>
            <a:fontRef idx="minor">
              <a:schemeClr val="tx1"/>
            </a:fontRef>
          </p:style>
        </p:cxnSp>
        <p:cxnSp>
          <p:nvCxnSpPr>
            <p:cNvPr id="53" name="直接连接符 202"/>
            <p:cNvCxnSpPr/>
            <p:nvPr/>
          </p:nvCxnSpPr>
          <p:spPr>
            <a:xfrm flipV="1">
              <a:off x="4043225" y="2350913"/>
              <a:ext cx="599236" cy="9085"/>
            </a:xfrm>
            <a:prstGeom prst="line">
              <a:avLst/>
            </a:prstGeom>
          </p:spPr>
          <p:style>
            <a:lnRef idx="1">
              <a:schemeClr val="dk1"/>
            </a:lnRef>
            <a:fillRef idx="0">
              <a:schemeClr val="dk1"/>
            </a:fillRef>
            <a:effectRef idx="0">
              <a:schemeClr val="dk1"/>
            </a:effectRef>
            <a:fontRef idx="minor">
              <a:schemeClr val="tx1"/>
            </a:fontRef>
          </p:style>
        </p:cxnSp>
        <p:cxnSp>
          <p:nvCxnSpPr>
            <p:cNvPr id="54" name="直接连接符 203"/>
            <p:cNvCxnSpPr/>
            <p:nvPr/>
          </p:nvCxnSpPr>
          <p:spPr>
            <a:xfrm flipV="1">
              <a:off x="4066166" y="1858831"/>
              <a:ext cx="599236" cy="9086"/>
            </a:xfrm>
            <a:prstGeom prst="line">
              <a:avLst/>
            </a:prstGeom>
          </p:spPr>
          <p:style>
            <a:lnRef idx="1">
              <a:schemeClr val="dk1"/>
            </a:lnRef>
            <a:fillRef idx="0">
              <a:schemeClr val="dk1"/>
            </a:fillRef>
            <a:effectRef idx="0">
              <a:schemeClr val="dk1"/>
            </a:effectRef>
            <a:fontRef idx="minor">
              <a:schemeClr val="tx1"/>
            </a:fontRef>
          </p:style>
        </p:cxnSp>
        <p:cxnSp>
          <p:nvCxnSpPr>
            <p:cNvPr id="55" name="直接连接符 204"/>
            <p:cNvCxnSpPr/>
            <p:nvPr/>
          </p:nvCxnSpPr>
          <p:spPr>
            <a:xfrm flipV="1">
              <a:off x="2326613" y="1834664"/>
              <a:ext cx="599236" cy="9086"/>
            </a:xfrm>
            <a:prstGeom prst="line">
              <a:avLst/>
            </a:prstGeom>
          </p:spPr>
          <p:style>
            <a:lnRef idx="1">
              <a:schemeClr val="dk1"/>
            </a:lnRef>
            <a:fillRef idx="0">
              <a:schemeClr val="dk1"/>
            </a:fillRef>
            <a:effectRef idx="0">
              <a:schemeClr val="dk1"/>
            </a:effectRef>
            <a:fontRef idx="minor">
              <a:schemeClr val="tx1"/>
            </a:fontRef>
          </p:style>
        </p:cxnSp>
        <p:cxnSp>
          <p:nvCxnSpPr>
            <p:cNvPr id="56" name="直接连接符 205"/>
            <p:cNvCxnSpPr/>
            <p:nvPr/>
          </p:nvCxnSpPr>
          <p:spPr>
            <a:xfrm flipV="1">
              <a:off x="5817325" y="3897151"/>
              <a:ext cx="599236" cy="9086"/>
            </a:xfrm>
            <a:prstGeom prst="line">
              <a:avLst/>
            </a:prstGeom>
          </p:spPr>
          <p:style>
            <a:lnRef idx="1">
              <a:schemeClr val="dk1"/>
            </a:lnRef>
            <a:fillRef idx="0">
              <a:schemeClr val="dk1"/>
            </a:fillRef>
            <a:effectRef idx="0">
              <a:schemeClr val="dk1"/>
            </a:effectRef>
            <a:fontRef idx="minor">
              <a:schemeClr val="tx1"/>
            </a:fontRef>
          </p:style>
        </p:cxnSp>
        <p:cxnSp>
          <p:nvCxnSpPr>
            <p:cNvPr id="57" name="直接连接符 206"/>
            <p:cNvCxnSpPr/>
            <p:nvPr/>
          </p:nvCxnSpPr>
          <p:spPr>
            <a:xfrm flipV="1">
              <a:off x="5806431" y="3012598"/>
              <a:ext cx="599236" cy="9085"/>
            </a:xfrm>
            <a:prstGeom prst="line">
              <a:avLst/>
            </a:prstGeom>
          </p:spPr>
          <p:style>
            <a:lnRef idx="1">
              <a:schemeClr val="dk1"/>
            </a:lnRef>
            <a:fillRef idx="0">
              <a:schemeClr val="dk1"/>
            </a:fillRef>
            <a:effectRef idx="0">
              <a:schemeClr val="dk1"/>
            </a:effectRef>
            <a:fontRef idx="minor">
              <a:schemeClr val="tx1"/>
            </a:fontRef>
          </p:style>
        </p:cxnSp>
        <p:cxnSp>
          <p:nvCxnSpPr>
            <p:cNvPr id="58" name="直接连接符 207"/>
            <p:cNvCxnSpPr/>
            <p:nvPr/>
          </p:nvCxnSpPr>
          <p:spPr>
            <a:xfrm flipV="1">
              <a:off x="5795536" y="1834334"/>
              <a:ext cx="599236" cy="9086"/>
            </a:xfrm>
            <a:prstGeom prst="line">
              <a:avLst/>
            </a:prstGeom>
          </p:spPr>
          <p:style>
            <a:lnRef idx="1">
              <a:schemeClr val="dk1"/>
            </a:lnRef>
            <a:fillRef idx="0">
              <a:schemeClr val="dk1"/>
            </a:fillRef>
            <a:effectRef idx="0">
              <a:schemeClr val="dk1"/>
            </a:effectRef>
            <a:fontRef idx="minor">
              <a:schemeClr val="tx1"/>
            </a:fontRef>
          </p:style>
        </p:cxnSp>
        <p:cxnSp>
          <p:nvCxnSpPr>
            <p:cNvPr id="59" name="直接箭头连接符 208"/>
            <p:cNvCxnSpPr/>
            <p:nvPr/>
          </p:nvCxnSpPr>
          <p:spPr>
            <a:xfrm>
              <a:off x="2492474" y="3021682"/>
              <a:ext cx="0" cy="176702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0" name="直接箭头连接符 209"/>
            <p:cNvCxnSpPr/>
            <p:nvPr/>
          </p:nvCxnSpPr>
          <p:spPr>
            <a:xfrm>
              <a:off x="2492474" y="2379679"/>
              <a:ext cx="0" cy="63291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1" name="直接箭头连接符 210"/>
            <p:cNvCxnSpPr/>
            <p:nvPr/>
          </p:nvCxnSpPr>
          <p:spPr>
            <a:xfrm>
              <a:off x="2492474" y="1895148"/>
              <a:ext cx="0" cy="48453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2" name="直接箭头连接符 211"/>
            <p:cNvCxnSpPr/>
            <p:nvPr/>
          </p:nvCxnSpPr>
          <p:spPr>
            <a:xfrm>
              <a:off x="4175785" y="3486531"/>
              <a:ext cx="21791" cy="130217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3" name="直接箭头连接符 212"/>
            <p:cNvCxnSpPr/>
            <p:nvPr/>
          </p:nvCxnSpPr>
          <p:spPr>
            <a:xfrm>
              <a:off x="4175785" y="2350913"/>
              <a:ext cx="0" cy="11356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4" name="直接箭头连接符 213"/>
            <p:cNvCxnSpPr/>
            <p:nvPr/>
          </p:nvCxnSpPr>
          <p:spPr>
            <a:xfrm flipH="1">
              <a:off x="4175785" y="1863373"/>
              <a:ext cx="10895" cy="48753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5" name="直接箭头连接符 214"/>
            <p:cNvCxnSpPr/>
            <p:nvPr/>
          </p:nvCxnSpPr>
          <p:spPr>
            <a:xfrm>
              <a:off x="5973496" y="3965457"/>
              <a:ext cx="10894" cy="82325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6" name="直接箭头连接符 215"/>
            <p:cNvCxnSpPr/>
            <p:nvPr/>
          </p:nvCxnSpPr>
          <p:spPr>
            <a:xfrm>
              <a:off x="5951705" y="3021683"/>
              <a:ext cx="21791" cy="94483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7" name="直接箭头连接符 216"/>
            <p:cNvCxnSpPr/>
            <p:nvPr/>
          </p:nvCxnSpPr>
          <p:spPr>
            <a:xfrm>
              <a:off x="5951705" y="1852033"/>
              <a:ext cx="10895" cy="11696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8" name="文本框 39"/>
            <p:cNvSpPr txBox="1"/>
            <p:nvPr/>
          </p:nvSpPr>
          <p:spPr>
            <a:xfrm>
              <a:off x="2455817" y="3937622"/>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61%</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69" name="文本框 40"/>
            <p:cNvSpPr txBox="1"/>
            <p:nvPr/>
          </p:nvSpPr>
          <p:spPr>
            <a:xfrm>
              <a:off x="2522550" y="2610146"/>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21%</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0" name="文本框 42"/>
            <p:cNvSpPr txBox="1"/>
            <p:nvPr/>
          </p:nvSpPr>
          <p:spPr>
            <a:xfrm>
              <a:off x="2501559" y="1979832"/>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18%</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1" name="文本框 45"/>
            <p:cNvSpPr txBox="1"/>
            <p:nvPr/>
          </p:nvSpPr>
          <p:spPr>
            <a:xfrm>
              <a:off x="4229688" y="1946408"/>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18%</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2" name="文本框 46"/>
            <p:cNvSpPr txBox="1"/>
            <p:nvPr/>
          </p:nvSpPr>
          <p:spPr>
            <a:xfrm>
              <a:off x="4229688" y="3024982"/>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39%</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3" name="文本框 48"/>
            <p:cNvSpPr txBox="1"/>
            <p:nvPr/>
          </p:nvSpPr>
          <p:spPr>
            <a:xfrm>
              <a:off x="4158733" y="4186523"/>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43%</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4" name="文本框 49"/>
            <p:cNvSpPr txBox="1"/>
            <p:nvPr/>
          </p:nvSpPr>
          <p:spPr>
            <a:xfrm>
              <a:off x="6003558" y="4414047"/>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28%</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5" name="文本框 51"/>
            <p:cNvSpPr txBox="1"/>
            <p:nvPr/>
          </p:nvSpPr>
          <p:spPr>
            <a:xfrm>
              <a:off x="6013447" y="3476225"/>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smtClean="0">
                  <a:solidFill>
                    <a:srgbClr val="FF0000"/>
                  </a:solidFill>
                  <a:latin typeface="Times New Roman" panose="02020603050405020304" pitchFamily="18" charset="0"/>
                  <a:cs typeface="Times New Roman" panose="02020603050405020304" pitchFamily="18" charset="0"/>
                </a:rPr>
                <a:t>34%</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6" name="文本框 53"/>
            <p:cNvSpPr txBox="1"/>
            <p:nvPr/>
          </p:nvSpPr>
          <p:spPr>
            <a:xfrm>
              <a:off x="6003558" y="2527178"/>
              <a:ext cx="6428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b="1" dirty="0">
                  <a:solidFill>
                    <a:srgbClr val="FF0000"/>
                  </a:solidFill>
                  <a:latin typeface="Times New Roman" panose="02020603050405020304" pitchFamily="18" charset="0"/>
                  <a:cs typeface="Times New Roman" panose="02020603050405020304" pitchFamily="18" charset="0"/>
                </a:rPr>
                <a:t>3</a:t>
              </a:r>
              <a:r>
                <a:rPr kumimoji="1" lang="en-US" altLang="zh-CN" b="1" dirty="0" smtClean="0">
                  <a:solidFill>
                    <a:srgbClr val="FF0000"/>
                  </a:solidFill>
                  <a:latin typeface="Times New Roman" panose="02020603050405020304" pitchFamily="18" charset="0"/>
                  <a:cs typeface="Times New Roman" panose="02020603050405020304" pitchFamily="18" charset="0"/>
                </a:rPr>
                <a:t>8%</a:t>
              </a:r>
              <a:endParaRPr kumimoji="1"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77" name="文本框 38"/>
            <p:cNvSpPr txBox="1"/>
            <p:nvPr/>
          </p:nvSpPr>
          <p:spPr>
            <a:xfrm>
              <a:off x="5648784" y="3854654"/>
              <a:ext cx="1844825" cy="643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kumimoji="1" lang="en-US" altLang="zh-CN" sz="1500" b="1" dirty="0" smtClean="0">
                  <a:solidFill>
                    <a:srgbClr val="000000"/>
                  </a:solidFill>
                  <a:latin typeface="Times New Roman" panose="02020603050405020304" pitchFamily="18" charset="0"/>
                  <a:cs typeface="Times New Roman" panose="02020603050405020304" pitchFamily="18" charset="0"/>
                </a:rPr>
                <a:t>Conventional</a:t>
              </a:r>
            </a:p>
            <a:p>
              <a:pPr>
                <a:spcBef>
                  <a:spcPts val="0"/>
                </a:spcBef>
              </a:pPr>
              <a:r>
                <a:rPr kumimoji="1" lang="en-US" altLang="zh-CN" sz="1500" b="1" dirty="0" smtClean="0">
                  <a:solidFill>
                    <a:srgbClr val="000000"/>
                  </a:solidFill>
                  <a:latin typeface="Times New Roman" panose="02020603050405020304" pitchFamily="18" charset="0"/>
                  <a:cs typeface="Times New Roman" panose="02020603050405020304" pitchFamily="18" charset="0"/>
                </a:rPr>
                <a:t>coal-fired power</a:t>
              </a:r>
              <a:endParaRPr kumimoji="1" lang="zh-CN" altLang="en-US" sz="1500" b="1" dirty="0">
                <a:solidFill>
                  <a:srgbClr val="000000"/>
                </a:solidFill>
                <a:latin typeface="Times New Roman" panose="02020603050405020304" pitchFamily="18" charset="0"/>
                <a:cs typeface="Times New Roman" panose="02020603050405020304" pitchFamily="18" charset="0"/>
              </a:endParaRPr>
            </a:p>
          </p:txBody>
        </p:sp>
        <p:sp>
          <p:nvSpPr>
            <p:cNvPr id="78" name="文本框 85"/>
            <p:cNvSpPr txBox="1"/>
            <p:nvPr/>
          </p:nvSpPr>
          <p:spPr>
            <a:xfrm>
              <a:off x="5639089" y="2962346"/>
              <a:ext cx="1712611" cy="643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kumimoji="1" lang="en-US" altLang="zh-CN" sz="1500" b="1" dirty="0" smtClean="0">
                  <a:solidFill>
                    <a:srgbClr val="000000"/>
                  </a:solidFill>
                  <a:latin typeface="Times New Roman" panose="02020603050405020304" pitchFamily="18" charset="0"/>
                  <a:cs typeface="Times New Roman" panose="02020603050405020304" pitchFamily="18" charset="0"/>
                </a:rPr>
                <a:t>Advanced</a:t>
              </a:r>
            </a:p>
            <a:p>
              <a:pPr>
                <a:spcBef>
                  <a:spcPts val="0"/>
                </a:spcBef>
              </a:pPr>
              <a:r>
                <a:rPr kumimoji="1" lang="en-US" altLang="zh-CN" sz="1500" b="1" dirty="0" smtClean="0">
                  <a:solidFill>
                    <a:srgbClr val="000000"/>
                  </a:solidFill>
                  <a:latin typeface="Times New Roman" panose="02020603050405020304" pitchFamily="18" charset="0"/>
                  <a:cs typeface="Times New Roman" panose="02020603050405020304" pitchFamily="18" charset="0"/>
                </a:rPr>
                <a:t>coal-fired power</a:t>
              </a:r>
              <a:endParaRPr kumimoji="1" lang="zh-CN" altLang="en-US" sz="1500" b="1" dirty="0">
                <a:solidFill>
                  <a:srgbClr val="000000"/>
                </a:solidFill>
                <a:latin typeface="Times New Roman" panose="02020603050405020304" pitchFamily="18" charset="0"/>
                <a:cs typeface="Times New Roman" panose="02020603050405020304" pitchFamily="18" charset="0"/>
              </a:endParaRPr>
            </a:p>
          </p:txBody>
        </p:sp>
        <p:sp>
          <p:nvSpPr>
            <p:cNvPr id="79" name="文本框 89"/>
            <p:cNvSpPr txBox="1"/>
            <p:nvPr/>
          </p:nvSpPr>
          <p:spPr>
            <a:xfrm>
              <a:off x="5648784" y="1946408"/>
              <a:ext cx="1858997" cy="643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kumimoji="1" lang="en-US" altLang="zh-CN" sz="1500" b="1" dirty="0" smtClean="0">
                  <a:solidFill>
                    <a:srgbClr val="000000"/>
                  </a:solidFill>
                  <a:latin typeface="Times New Roman" panose="02020603050405020304" pitchFamily="18" charset="0"/>
                  <a:cs typeface="Times New Roman" panose="02020603050405020304" pitchFamily="18" charset="0"/>
                </a:rPr>
                <a:t>New and clean energy</a:t>
              </a:r>
              <a:endParaRPr kumimoji="1" lang="zh-CN" altLang="en-US" sz="1500" b="1" dirty="0">
                <a:solidFill>
                  <a:srgbClr val="000000"/>
                </a:solidFill>
                <a:latin typeface="Times New Roman" panose="02020603050405020304" pitchFamily="18" charset="0"/>
                <a:cs typeface="Times New Roman" panose="02020603050405020304" pitchFamily="18" charset="0"/>
              </a:endParaRPr>
            </a:p>
          </p:txBody>
        </p:sp>
      </p:grpSp>
      <p:sp>
        <p:nvSpPr>
          <p:cNvPr id="52" name="Rectangle 51"/>
          <p:cNvSpPr/>
          <p:nvPr/>
        </p:nvSpPr>
        <p:spPr>
          <a:xfrm>
            <a:off x="52095" y="6477000"/>
            <a:ext cx="4672305" cy="307777"/>
          </a:xfrm>
          <a:prstGeom prst="rect">
            <a:avLst/>
          </a:prstGeom>
        </p:spPr>
        <p:txBody>
          <a:bodyPr wrap="none">
            <a:spAutoFit/>
          </a:bodyPr>
          <a:lstStyle/>
          <a:p>
            <a:r>
              <a:rPr lang="en-US" altLang="zh-CN" sz="1400" b="1" i="1" dirty="0" smtClean="0">
                <a:solidFill>
                  <a:srgbClr val="080808"/>
                </a:solidFill>
                <a:cs typeface="Times New Roman" panose="02020603050405020304" pitchFamily="18" charset="0"/>
              </a:rPr>
              <a:t>(PI: Prof. Shuxiao WANG, Tsinghua Univ., June 2014)</a:t>
            </a:r>
            <a:endParaRPr lang="en-US" sz="1400" i="1" dirty="0">
              <a:solidFill>
                <a:srgbClr val="080808"/>
              </a:solidFill>
            </a:endParaRPr>
          </a:p>
        </p:txBody>
      </p:sp>
      <p:sp>
        <p:nvSpPr>
          <p:cNvPr id="5" name="Curved Left Arrow 4"/>
          <p:cNvSpPr/>
          <p:nvPr/>
        </p:nvSpPr>
        <p:spPr bwMode="auto">
          <a:xfrm rot="16200000">
            <a:off x="2180408" y="2315390"/>
            <a:ext cx="528088" cy="1840903"/>
          </a:xfrm>
          <a:prstGeom prst="curvedLeftArrow">
            <a:avLst/>
          </a:prstGeom>
          <a:solidFill>
            <a:srgbClr val="FF9900"/>
          </a:solidFill>
          <a:ln w="31750" cap="flat" cmpd="sng" algn="ctr">
            <a:solidFill>
              <a:srgbClr val="FF9933"/>
            </a:solidFill>
            <a:prstDash val="solid"/>
            <a:round/>
            <a:headEnd type="none" w="med" len="med"/>
            <a:tailEnd type="none" w="med" len="med"/>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sz="2400" b="1">
              <a:solidFill>
                <a:srgbClr val="000000"/>
              </a:solidFill>
              <a:latin typeface="Times New Roman" charset="0"/>
            </a:endParaRPr>
          </a:p>
        </p:txBody>
      </p:sp>
      <p:sp>
        <p:nvSpPr>
          <p:cNvPr id="80" name="Curved Left Arrow 79"/>
          <p:cNvSpPr/>
          <p:nvPr/>
        </p:nvSpPr>
        <p:spPr bwMode="auto">
          <a:xfrm rot="16200000">
            <a:off x="4162244" y="2382685"/>
            <a:ext cx="541670" cy="1703358"/>
          </a:xfrm>
          <a:prstGeom prst="curvedLeftArrow">
            <a:avLst/>
          </a:prstGeom>
          <a:solidFill>
            <a:srgbClr val="FF9900"/>
          </a:solidFill>
          <a:ln w="31750" cap="flat" cmpd="sng" algn="ctr">
            <a:solidFill>
              <a:srgbClr val="FF9933"/>
            </a:solidFill>
            <a:prstDash val="solid"/>
            <a:round/>
            <a:headEnd type="none" w="med" len="med"/>
            <a:tailEnd type="none" w="med" len="med"/>
          </a:ln>
          <a:effectLst>
            <a:outerShdw blurRad="63500" dist="35921" dir="2700000" algn="ctr" rotWithShape="0">
              <a:schemeClr val="bg2"/>
            </a:outerShdw>
          </a:effectLst>
          <a:extLst/>
        </p:spPr>
        <p:txBody>
          <a:bodyPr vert="horz" wrap="square" lIns="91440" tIns="45720" rIns="91440" bIns="45720" numCol="1" rtlCol="0" anchor="t" anchorCtr="0" compatLnSpc="1">
            <a:prstTxWarp prst="textNoShape">
              <a:avLst/>
            </a:prstTxWarp>
            <a:spAutoFit/>
          </a:bodyPr>
          <a:lstStyle/>
          <a:p>
            <a:pPr algn="l" eaLnBrk="0" hangingPunct="0">
              <a:spcBef>
                <a:spcPct val="50000"/>
              </a:spcBef>
            </a:pPr>
            <a:endParaRPr kumimoji="1" lang="en-US" sz="2800" b="1">
              <a:solidFill>
                <a:srgbClr val="000000"/>
              </a:solidFill>
              <a:latin typeface="Times New Roman" charset="0"/>
            </a:endParaRPr>
          </a:p>
        </p:txBody>
      </p:sp>
      <p:sp>
        <p:nvSpPr>
          <p:cNvPr id="6" name="Rectangle 5"/>
          <p:cNvSpPr/>
          <p:nvPr/>
        </p:nvSpPr>
        <p:spPr>
          <a:xfrm>
            <a:off x="1676400" y="2905780"/>
            <a:ext cx="1375634" cy="523220"/>
          </a:xfrm>
          <a:prstGeom prst="rect">
            <a:avLst/>
          </a:prstGeom>
        </p:spPr>
        <p:txBody>
          <a:bodyPr wrap="none">
            <a:spAutoFit/>
          </a:bodyPr>
          <a:lstStyle/>
          <a:p>
            <a:r>
              <a:rPr kumimoji="1" lang="en-US" altLang="zh-CN" sz="2800" b="1" dirty="0" smtClean="0">
                <a:solidFill>
                  <a:srgbClr val="0000FF"/>
                </a:solidFill>
                <a:latin typeface="Times New Roman" panose="02020603050405020304" pitchFamily="18" charset="0"/>
                <a:cs typeface="Times New Roman" panose="02020603050405020304" pitchFamily="18" charset="0"/>
              </a:rPr>
              <a:t>Control</a:t>
            </a:r>
            <a:endParaRPr lang="en-US" sz="2800" dirty="0">
              <a:solidFill>
                <a:srgbClr val="0000FF"/>
              </a:solidFill>
            </a:endParaRPr>
          </a:p>
        </p:txBody>
      </p:sp>
      <p:sp>
        <p:nvSpPr>
          <p:cNvPr id="81" name="Rectangle 80"/>
          <p:cNvSpPr/>
          <p:nvPr/>
        </p:nvSpPr>
        <p:spPr>
          <a:xfrm>
            <a:off x="3591125" y="2667000"/>
            <a:ext cx="1666675" cy="830997"/>
          </a:xfrm>
          <a:prstGeom prst="rect">
            <a:avLst/>
          </a:prstGeom>
        </p:spPr>
        <p:txBody>
          <a:bodyPr wrap="none">
            <a:spAutoFit/>
          </a:bodyPr>
          <a:lstStyle/>
          <a:p>
            <a:r>
              <a:rPr kumimoji="1" lang="en-US" altLang="zh-CN" sz="2400" b="1" dirty="0" smtClean="0">
                <a:solidFill>
                  <a:srgbClr val="0000FF"/>
                </a:solidFill>
                <a:latin typeface="Times New Roman" panose="02020603050405020304" pitchFamily="18" charset="0"/>
                <a:cs typeface="Times New Roman" panose="02020603050405020304" pitchFamily="18" charset="0"/>
              </a:rPr>
              <a:t>Energy</a:t>
            </a:r>
          </a:p>
          <a:p>
            <a:r>
              <a:rPr kumimoji="1" lang="en-US" sz="2400" b="1" dirty="0" err="1" smtClean="0">
                <a:solidFill>
                  <a:srgbClr val="0000FF"/>
                </a:solidFill>
                <a:latin typeface="Times New Roman" panose="02020603050405020304" pitchFamily="18" charset="0"/>
                <a:cs typeface="Times New Roman" panose="02020603050405020304" pitchFamily="18" charset="0"/>
              </a:rPr>
              <a:t>Infrastrure</a:t>
            </a:r>
            <a:endParaRPr lang="en-US" sz="2400" dirty="0">
              <a:solidFill>
                <a:srgbClr val="0000FF"/>
              </a:solidFill>
            </a:endParaRPr>
          </a:p>
        </p:txBody>
      </p:sp>
      <p:sp>
        <p:nvSpPr>
          <p:cNvPr id="82" name="文本框 245"/>
          <p:cNvSpPr txBox="1"/>
          <p:nvPr/>
        </p:nvSpPr>
        <p:spPr>
          <a:xfrm>
            <a:off x="5413455" y="838200"/>
            <a:ext cx="1063545" cy="383594"/>
          </a:xfrm>
          <a:prstGeom prst="rect">
            <a:avLst/>
          </a:prstGeom>
          <a:solidFill>
            <a:schemeClr val="bg1"/>
          </a:solidFill>
        </p:spPr>
        <p:txBody>
          <a:bodyPr wrap="square" rtlCol="0">
            <a:spAutoFit/>
          </a:bodyPr>
          <a:lstStyle/>
          <a:p>
            <a:pPr algn="l" fontAlgn="auto">
              <a:spcBef>
                <a:spcPts val="0"/>
              </a:spcBef>
              <a:spcAft>
                <a:spcPts val="0"/>
              </a:spcAft>
              <a:defRPr/>
            </a:pPr>
            <a:r>
              <a:rPr lang="en-US" altLang="zh-CN" b="1" kern="0" dirty="0" smtClean="0">
                <a:solidFill>
                  <a:srgbClr val="C00000"/>
                </a:solidFill>
                <a:latin typeface="Times New Roman" pitchFamily="18" charset="0"/>
                <a:ea typeface="宋体" panose="02010600030101010101" pitchFamily="2" charset="-122"/>
                <a:cs typeface="Times New Roman" panose="02020603050405020304" pitchFamily="18" charset="0"/>
              </a:rPr>
              <a:t>2030</a:t>
            </a:r>
            <a:endParaRPr lang="zh-CN" altLang="en-US" b="1" kern="0" dirty="0" smtClean="0">
              <a:solidFill>
                <a:srgbClr val="C00000"/>
              </a:solidFill>
              <a:latin typeface="Times New Roman"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740767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0" grpId="0" animBg="1"/>
      <p:bldP spid="6" grpId="0"/>
      <p:bldP spid="8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表格 43"/>
          <p:cNvGraphicFramePr>
            <a:graphicFrameLocks noGrp="1"/>
          </p:cNvGraphicFramePr>
          <p:nvPr/>
        </p:nvGraphicFramePr>
        <p:xfrm>
          <a:off x="6462210" y="1524000"/>
          <a:ext cx="2681790" cy="1468986"/>
        </p:xfrm>
        <a:graphic>
          <a:graphicData uri="http://schemas.openxmlformats.org/drawingml/2006/table">
            <a:tbl>
              <a:tblPr firstRow="1" bandRow="1">
                <a:tableStyleId>{5C22544A-7EE6-4342-B048-85BDC9FD1C3A}</a:tableStyleId>
              </a:tblPr>
              <a:tblGrid>
                <a:gridCol w="395790"/>
                <a:gridCol w="838200"/>
                <a:gridCol w="611215"/>
                <a:gridCol w="836585"/>
              </a:tblGrid>
              <a:tr h="292533">
                <a:tc gridSpan="4">
                  <a:txBody>
                    <a:bodyPr/>
                    <a:lstStyle/>
                    <a:p>
                      <a:pPr algn="ctr"/>
                      <a:endParaRPr lang="zh-TW" altLang="en-US" sz="1600" dirty="0">
                        <a:latin typeface="標楷體" pitchFamily="65" charset="-120"/>
                        <a:ea typeface="標楷體" pitchFamily="65" charset="-120"/>
                      </a:endParaRP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r>
              <a:tr h="292533">
                <a:tc>
                  <a:txBody>
                    <a:bodyPr/>
                    <a:lstStyle/>
                    <a:p>
                      <a:pPr algn="ctr"/>
                      <a:r>
                        <a:rPr lang="en-US" altLang="zh-TW" sz="1000" b="1" dirty="0" smtClean="0">
                          <a:latin typeface="Times New Roman" pitchFamily="18" charset="0"/>
                          <a:ea typeface="標楷體" pitchFamily="65" charset="-120"/>
                          <a:cs typeface="Times New Roman" pitchFamily="18" charset="0"/>
                        </a:rPr>
                        <a:t>S-1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Control-1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Cost-1</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Health-1</a:t>
                      </a:r>
                      <a:endParaRPr lang="zh-TW" altLang="en-US" sz="1000" b="1" dirty="0">
                        <a:latin typeface="Times New Roman" pitchFamily="18" charset="0"/>
                        <a:ea typeface="標楷體" pitchFamily="65" charset="-120"/>
                        <a:cs typeface="Times New Roman" pitchFamily="18" charset="0"/>
                      </a:endParaRPr>
                    </a:p>
                  </a:txBody>
                  <a:tcPr/>
                </a:tc>
              </a:tr>
              <a:tr h="292533">
                <a:tc>
                  <a:txBody>
                    <a:bodyPr/>
                    <a:lstStyle/>
                    <a:p>
                      <a:pPr algn="ctr"/>
                      <a:r>
                        <a:rPr lang="en-US" altLang="zh-TW" sz="1000" b="1" dirty="0" smtClean="0">
                          <a:latin typeface="Times New Roman" pitchFamily="18" charset="0"/>
                          <a:ea typeface="標楷體" pitchFamily="65" charset="-120"/>
                          <a:cs typeface="Times New Roman" pitchFamily="18" charset="0"/>
                        </a:rPr>
                        <a:t>S-2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Control-2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Cost-2</a:t>
                      </a:r>
                      <a:endParaRPr lang="zh-TW" altLang="en-US" sz="1000" b="1" dirty="0">
                        <a:latin typeface="Times New Roman" pitchFamily="18" charset="0"/>
                        <a:ea typeface="標楷體" pitchFamily="65" charset="-120"/>
                        <a:cs typeface="Times New Roman" pitchFamily="18" charset="0"/>
                      </a:endParaRPr>
                    </a:p>
                  </a:txBody>
                  <a:tcPr/>
                </a:tc>
                <a:tc>
                  <a:txBody>
                    <a:bodyPr/>
                    <a:lstStyle/>
                    <a:p>
                      <a:pPr algn="ctr"/>
                      <a:r>
                        <a:rPr lang="en-US" altLang="zh-TW" sz="1000" b="1" dirty="0" smtClean="0">
                          <a:latin typeface="Times New Roman" pitchFamily="18" charset="0"/>
                          <a:ea typeface="標楷體" pitchFamily="65" charset="-120"/>
                          <a:cs typeface="Times New Roman" pitchFamily="18" charset="0"/>
                        </a:rPr>
                        <a:t>Health-2</a:t>
                      </a:r>
                      <a:endParaRPr lang="zh-TW" altLang="en-US" sz="1000" b="1" dirty="0">
                        <a:latin typeface="Times New Roman" pitchFamily="18" charset="0"/>
                        <a:ea typeface="標楷體" pitchFamily="65" charset="-120"/>
                        <a:cs typeface="Times New Roman" pitchFamily="18" charset="0"/>
                      </a:endParaRPr>
                    </a:p>
                  </a:txBody>
                  <a:tcPr/>
                </a:tc>
              </a:tr>
              <a:tr h="275974">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c>
                  <a:txBody>
                    <a:bodyPr/>
                    <a:lstStyle/>
                    <a:p>
                      <a:pPr algn="ctr"/>
                      <a:r>
                        <a:rPr lang="en-US" altLang="zh-TW" sz="1000" b="1" dirty="0" smtClean="0"/>
                        <a:t>.</a:t>
                      </a:r>
                    </a:p>
                    <a:p>
                      <a:pPr algn="ctr"/>
                      <a:r>
                        <a:rPr lang="en-US" altLang="zh-TW" sz="1000" b="1" dirty="0" smtClean="0"/>
                        <a:t>.</a:t>
                      </a:r>
                    </a:p>
                    <a:p>
                      <a:pPr algn="ctr"/>
                      <a:r>
                        <a:rPr lang="en-US" altLang="zh-TW" sz="1000" b="1" dirty="0" smtClean="0"/>
                        <a:t>.</a:t>
                      </a:r>
                      <a:endParaRPr lang="zh-TW" altLang="en-US" sz="1000" b="1" dirty="0"/>
                    </a:p>
                  </a:txBody>
                  <a:tcPr/>
                </a:tc>
              </a:tr>
            </a:tbl>
          </a:graphicData>
        </a:graphic>
      </p:graphicFrame>
      <p:sp>
        <p:nvSpPr>
          <p:cNvPr id="2" name="標題 1"/>
          <p:cNvSpPr>
            <a:spLocks noGrp="1"/>
          </p:cNvSpPr>
          <p:nvPr>
            <p:ph type="title"/>
          </p:nvPr>
        </p:nvSpPr>
        <p:spPr>
          <a:xfrm>
            <a:off x="-76200" y="0"/>
            <a:ext cx="9296400" cy="699553"/>
          </a:xfrm>
          <a:solidFill>
            <a:srgbClr val="FFFFCC"/>
          </a:solidFill>
          <a:ln>
            <a:solidFill>
              <a:schemeClr val="tx1"/>
            </a:solidFill>
          </a:ln>
        </p:spPr>
        <p:txBody>
          <a:bodyPr anchor="t">
            <a:noAutofit/>
          </a:bodyPr>
          <a:lstStyle/>
          <a:p>
            <a:r>
              <a:rPr lang="en-US" altLang="zh-TW" sz="3600" b="1" dirty="0" err="1" smtClean="0">
                <a:solidFill>
                  <a:srgbClr val="0000FF"/>
                </a:solidFill>
                <a:latin typeface="+mn-lt"/>
              </a:rPr>
              <a:t>ABaCAS</a:t>
            </a:r>
            <a:r>
              <a:rPr lang="en-US" altLang="zh-TW" sz="3600" b="1" dirty="0" smtClean="0">
                <a:solidFill>
                  <a:srgbClr val="0000FF"/>
                </a:solidFill>
                <a:latin typeface="+mn-lt"/>
              </a:rPr>
              <a:t> Applications in </a:t>
            </a:r>
            <a:r>
              <a:rPr lang="en-US" altLang="zh-TW" sz="3600" b="1" dirty="0" smtClean="0">
                <a:solidFill>
                  <a:srgbClr val="FF0000"/>
                </a:solidFill>
                <a:latin typeface="+mn-lt"/>
              </a:rPr>
              <a:t>Taiwan</a:t>
            </a:r>
            <a:r>
              <a:rPr lang="en-US" altLang="zh-TW" sz="3600" b="1" dirty="0" smtClean="0">
                <a:solidFill>
                  <a:srgbClr val="0000FF"/>
                </a:solidFill>
                <a:latin typeface="+mn-lt"/>
              </a:rPr>
              <a:t/>
            </a:r>
            <a:br>
              <a:rPr lang="en-US" altLang="zh-TW" sz="3600" b="1" dirty="0" smtClean="0">
                <a:solidFill>
                  <a:srgbClr val="0000FF"/>
                </a:solidFill>
                <a:latin typeface="+mn-lt"/>
              </a:rPr>
            </a:br>
            <a:endParaRPr lang="en-US" altLang="zh-TW" sz="2000" b="1" dirty="0" smtClean="0">
              <a:latin typeface="+mn-lt"/>
            </a:endParaRPr>
          </a:p>
        </p:txBody>
      </p:sp>
      <p:sp>
        <p:nvSpPr>
          <p:cNvPr id="38" name="投影片編號版面配置區 37"/>
          <p:cNvSpPr>
            <a:spLocks noGrp="1"/>
          </p:cNvSpPr>
          <p:nvPr>
            <p:ph type="sldNum" sz="quarter" idx="12"/>
          </p:nvPr>
        </p:nvSpPr>
        <p:spPr>
          <a:xfrm>
            <a:off x="8244408" y="6570109"/>
            <a:ext cx="533400" cy="244476"/>
          </a:xfrm>
        </p:spPr>
        <p:txBody>
          <a:bodyPr>
            <a:normAutofit fontScale="85000" lnSpcReduction="20000"/>
          </a:bodyPr>
          <a:lstStyle/>
          <a:p>
            <a:fld id="{C8F18370-B440-4B90-8EBF-DDCEBF2A1F51}" type="slidenum">
              <a:rPr lang="zh-TW" altLang="en-US" smtClean="0">
                <a:solidFill>
                  <a:prstClr val="black">
                    <a:lumMod val="65000"/>
                    <a:lumOff val="35000"/>
                  </a:prstClr>
                </a:solidFill>
              </a:rPr>
              <a:pPr/>
              <a:t>80</a:t>
            </a:fld>
            <a:endParaRPr lang="zh-TW" altLang="en-US">
              <a:solidFill>
                <a:prstClr val="black">
                  <a:lumMod val="65000"/>
                  <a:lumOff val="35000"/>
                </a:prstClr>
              </a:solidFill>
            </a:endParaRPr>
          </a:p>
        </p:txBody>
      </p:sp>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fontAlgn="auto">
              <a:spcBef>
                <a:spcPts val="0"/>
              </a:spcBef>
              <a:spcAft>
                <a:spcPts val="0"/>
              </a:spcAft>
            </a:pPr>
            <a:endParaRPr lang="zh-TW" altLang="en-US">
              <a:solidFill>
                <a:prstClr val="black"/>
              </a:solidFill>
              <a:latin typeface="Tw Cen MT"/>
            </a:endParaRPr>
          </a:p>
        </p:txBody>
      </p:sp>
      <p:grpSp>
        <p:nvGrpSpPr>
          <p:cNvPr id="3" name="群組 70"/>
          <p:cNvGrpSpPr/>
          <p:nvPr/>
        </p:nvGrpSpPr>
        <p:grpSpPr>
          <a:xfrm>
            <a:off x="2996823" y="5012936"/>
            <a:ext cx="2160002" cy="1800200"/>
            <a:chOff x="971598" y="3338990"/>
            <a:chExt cx="1889737" cy="1350150"/>
          </a:xfrm>
        </p:grpSpPr>
        <p:pic>
          <p:nvPicPr>
            <p:cNvPr id="24" name="圖片 23" descr="2012-12-09_214050.png"/>
            <p:cNvPicPr>
              <a:picLocks noChangeAspect="1"/>
            </p:cNvPicPr>
            <p:nvPr/>
          </p:nvPicPr>
          <p:blipFill>
            <a:blip r:embed="rId2" cstate="print"/>
            <a:stretch>
              <a:fillRect/>
            </a:stretch>
          </p:blipFill>
          <p:spPr>
            <a:xfrm>
              <a:off x="971600" y="3338990"/>
              <a:ext cx="1889735" cy="1350150"/>
            </a:xfrm>
            <a:prstGeom prst="rect">
              <a:avLst/>
            </a:prstGeom>
          </p:spPr>
        </p:pic>
        <p:sp>
          <p:nvSpPr>
            <p:cNvPr id="26" name="文字方塊 25"/>
            <p:cNvSpPr txBox="1"/>
            <p:nvPr/>
          </p:nvSpPr>
          <p:spPr>
            <a:xfrm>
              <a:off x="971598" y="3383995"/>
              <a:ext cx="1711415" cy="34624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fontAlgn="auto">
                <a:spcBef>
                  <a:spcPts val="0"/>
                </a:spcBef>
                <a:spcAft>
                  <a:spcPts val="0"/>
                </a:spcAft>
              </a:pPr>
              <a:r>
                <a:rPr lang="en-US" altLang="zh-TW" sz="2400" b="1" dirty="0" smtClean="0">
                  <a:solidFill>
                    <a:srgbClr val="FF0000"/>
                  </a:solidFill>
                  <a:latin typeface="Times New Roman" pitchFamily="18" charset="0"/>
                  <a:cs typeface="Times New Roman" pitchFamily="18" charset="0"/>
                </a:rPr>
                <a:t>RSM/CMAQ</a:t>
              </a:r>
              <a:endParaRPr lang="zh-TW" altLang="en-US" sz="2400" b="1" dirty="0">
                <a:solidFill>
                  <a:srgbClr val="FF0000"/>
                </a:solidFill>
                <a:latin typeface="Times New Roman" pitchFamily="18" charset="0"/>
                <a:cs typeface="Times New Roman" pitchFamily="18" charset="0"/>
              </a:endParaRPr>
            </a:p>
          </p:txBody>
        </p:sp>
      </p:grpSp>
      <p:pic>
        <p:nvPicPr>
          <p:cNvPr id="27" name="圖片 26" descr="2012-12-09_215109.png"/>
          <p:cNvPicPr>
            <a:picLocks noChangeAspect="1"/>
          </p:cNvPicPr>
          <p:nvPr/>
        </p:nvPicPr>
        <p:blipFill>
          <a:blip r:embed="rId3" cstate="print"/>
          <a:stretch>
            <a:fillRect/>
          </a:stretch>
        </p:blipFill>
        <p:spPr>
          <a:xfrm>
            <a:off x="6732240" y="4967931"/>
            <a:ext cx="2160000" cy="1800200"/>
          </a:xfrm>
          <a:prstGeom prst="rect">
            <a:avLst/>
          </a:prstGeom>
        </p:spPr>
      </p:pic>
      <p:sp>
        <p:nvSpPr>
          <p:cNvPr id="28" name="文字方塊 27"/>
          <p:cNvSpPr txBox="1"/>
          <p:nvPr/>
        </p:nvSpPr>
        <p:spPr>
          <a:xfrm>
            <a:off x="6732242" y="5040337"/>
            <a:ext cx="203075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fontAlgn="auto">
              <a:spcBef>
                <a:spcPts val="0"/>
              </a:spcBef>
              <a:spcAft>
                <a:spcPts val="0"/>
              </a:spcAft>
            </a:pPr>
            <a:r>
              <a:rPr lang="en-US" altLang="zh-TW" sz="2400" b="1" dirty="0" err="1" smtClean="0">
                <a:solidFill>
                  <a:srgbClr val="FF0000"/>
                </a:solidFill>
                <a:latin typeface="Times New Roman" pitchFamily="18" charset="0"/>
                <a:cs typeface="Times New Roman" pitchFamily="18" charset="0"/>
              </a:rPr>
              <a:t>BenMAP</a:t>
            </a:r>
            <a:r>
              <a:rPr lang="en-US" altLang="zh-TW" sz="2400" b="1" dirty="0" smtClean="0">
                <a:solidFill>
                  <a:srgbClr val="FF0000"/>
                </a:solidFill>
                <a:latin typeface="Times New Roman" pitchFamily="18" charset="0"/>
                <a:cs typeface="Times New Roman" pitchFamily="18" charset="0"/>
              </a:rPr>
              <a:t>-CE</a:t>
            </a:r>
            <a:endParaRPr lang="zh-TW" altLang="en-US" sz="2400" b="1" dirty="0">
              <a:solidFill>
                <a:srgbClr val="FF0000"/>
              </a:solidFill>
              <a:latin typeface="Times New Roman" pitchFamily="18" charset="0"/>
              <a:cs typeface="Times New Roman" pitchFamily="18" charset="0"/>
            </a:endParaRPr>
          </a:p>
        </p:txBody>
      </p:sp>
      <p:grpSp>
        <p:nvGrpSpPr>
          <p:cNvPr id="4" name="群組 29"/>
          <p:cNvGrpSpPr/>
          <p:nvPr/>
        </p:nvGrpSpPr>
        <p:grpSpPr>
          <a:xfrm>
            <a:off x="-152400" y="1268760"/>
            <a:ext cx="2750347" cy="2846040"/>
            <a:chOff x="4105797" y="3023955"/>
            <a:chExt cx="2407150" cy="1530170"/>
          </a:xfrm>
        </p:grpSpPr>
        <p:sp>
          <p:nvSpPr>
            <p:cNvPr id="31" name="圓角矩形 30"/>
            <p:cNvSpPr/>
            <p:nvPr/>
          </p:nvSpPr>
          <p:spPr>
            <a:xfrm>
              <a:off x="4105797" y="4104075"/>
              <a:ext cx="2407150" cy="450050"/>
            </a:xfrm>
            <a:prstGeom prst="roundRect">
              <a:avLst/>
            </a:prstGeom>
            <a:solidFill>
              <a:srgbClr val="CCFFFF"/>
            </a:solidFill>
          </p:spPr>
          <p:style>
            <a:lnRef idx="3">
              <a:schemeClr val="lt1"/>
            </a:lnRef>
            <a:fillRef idx="1">
              <a:schemeClr val="accent1"/>
            </a:fillRef>
            <a:effectRef idx="1">
              <a:schemeClr val="accent1"/>
            </a:effectRef>
            <a:fontRef idx="minor">
              <a:schemeClr val="lt1"/>
            </a:fontRef>
          </p:style>
          <p:txBody>
            <a:bodyPr rtlCol="0" anchor="ctr"/>
            <a:lstStyle/>
            <a:p>
              <a:pPr fontAlgn="auto">
                <a:spcBef>
                  <a:spcPts val="0"/>
                </a:spcBef>
                <a:spcAft>
                  <a:spcPts val="0"/>
                </a:spcAft>
              </a:pPr>
              <a:r>
                <a:rPr lang="en-US" altLang="zh-TW" sz="2800" b="1" dirty="0" err="1" smtClean="0">
                  <a:solidFill>
                    <a:srgbClr val="FF0000"/>
                  </a:solidFill>
                  <a:latin typeface="標楷體" pitchFamily="65" charset="-120"/>
                  <a:ea typeface="標楷體" pitchFamily="65" charset="-120"/>
                  <a:cs typeface="Times New Roman" pitchFamily="18" charset="0"/>
                </a:rPr>
                <a:t>ABaCAS</a:t>
              </a:r>
              <a:r>
                <a:rPr lang="en-US" altLang="zh-TW" sz="2800" b="1" dirty="0" smtClean="0">
                  <a:solidFill>
                    <a:srgbClr val="FF0000"/>
                  </a:solidFill>
                  <a:latin typeface="標楷體" pitchFamily="65" charset="-120"/>
                  <a:ea typeface="標楷體" pitchFamily="65" charset="-120"/>
                  <a:cs typeface="Times New Roman" pitchFamily="18" charset="0"/>
                </a:rPr>
                <a:t>-Taiwan</a:t>
              </a:r>
            </a:p>
          </p:txBody>
        </p:sp>
        <p:pic>
          <p:nvPicPr>
            <p:cNvPr id="32" name="圖片 31"/>
            <p:cNvPicPr/>
            <p:nvPr/>
          </p:nvPicPr>
          <p:blipFill>
            <a:blip r:embed="rId4" cstate="print"/>
            <a:stretch>
              <a:fillRect/>
            </a:stretch>
          </p:blipFill>
          <p:spPr>
            <a:xfrm>
              <a:off x="4301970" y="3023955"/>
              <a:ext cx="1890468" cy="1125125"/>
            </a:xfrm>
            <a:prstGeom prst="rect">
              <a:avLst/>
            </a:prstGeom>
          </p:spPr>
        </p:pic>
      </p:grpSp>
      <p:sp>
        <p:nvSpPr>
          <p:cNvPr id="37" name="向下箭號 36"/>
          <p:cNvSpPr/>
          <p:nvPr/>
        </p:nvSpPr>
        <p:spPr>
          <a:xfrm>
            <a:off x="3806916" y="3810000"/>
            <a:ext cx="405044" cy="596799"/>
          </a:xfrm>
          <a:prstGeom prst="downArrow">
            <a:avLst>
              <a:gd name="adj1" fmla="val 50000"/>
              <a:gd name="adj2" fmla="val 7362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39" name="文字方塊 38"/>
          <p:cNvSpPr txBox="1"/>
          <p:nvPr/>
        </p:nvSpPr>
        <p:spPr>
          <a:xfrm>
            <a:off x="5355595" y="4894761"/>
            <a:ext cx="1106615" cy="523220"/>
          </a:xfrm>
          <a:prstGeom prst="rect">
            <a:avLst/>
          </a:prstGeom>
          <a:noFill/>
        </p:spPr>
        <p:txBody>
          <a:bodyPr wrap="square" rtlCol="0">
            <a:spAutoFit/>
          </a:bodyPr>
          <a:lstStyle/>
          <a:p>
            <a:pPr fontAlgn="auto">
              <a:spcBef>
                <a:spcPts val="0"/>
              </a:spcBef>
              <a:spcAft>
                <a:spcPts val="0"/>
              </a:spcAft>
            </a:pPr>
            <a:r>
              <a:rPr lang="en-US" altLang="zh-CN" sz="1400" b="1" dirty="0" smtClean="0">
                <a:solidFill>
                  <a:prstClr val="black"/>
                </a:solidFill>
                <a:latin typeface="標楷體" pitchFamily="65" charset="-120"/>
                <a:ea typeface="標楷體" pitchFamily="65" charset="-120"/>
              </a:rPr>
              <a:t>AQ </a:t>
            </a:r>
          </a:p>
          <a:p>
            <a:pPr fontAlgn="auto">
              <a:spcBef>
                <a:spcPts val="0"/>
              </a:spcBef>
              <a:spcAft>
                <a:spcPts val="0"/>
              </a:spcAft>
            </a:pPr>
            <a:r>
              <a:rPr lang="en-US" altLang="zh-TW" sz="1400" b="1" dirty="0" smtClean="0">
                <a:solidFill>
                  <a:prstClr val="black"/>
                </a:solidFill>
                <a:latin typeface="標楷體" pitchFamily="65" charset="-120"/>
                <a:ea typeface="標楷體" pitchFamily="65" charset="-120"/>
              </a:rPr>
              <a:t>assessment</a:t>
            </a:r>
            <a:endParaRPr lang="zh-TW" altLang="en-US" sz="1400" b="1" dirty="0">
              <a:solidFill>
                <a:prstClr val="black"/>
              </a:solidFill>
              <a:latin typeface="標楷體" pitchFamily="65" charset="-120"/>
              <a:ea typeface="標楷體" pitchFamily="65" charset="-120"/>
            </a:endParaRPr>
          </a:p>
        </p:txBody>
      </p:sp>
      <p:sp>
        <p:nvSpPr>
          <p:cNvPr id="65" name="向右箭號 64"/>
          <p:cNvSpPr/>
          <p:nvPr/>
        </p:nvSpPr>
        <p:spPr>
          <a:xfrm>
            <a:off x="2276746" y="2267631"/>
            <a:ext cx="540060" cy="360040"/>
          </a:xfrm>
          <a:prstGeom prst="rightArrow">
            <a:avLst>
              <a:gd name="adj1" fmla="val 50000"/>
              <a:gd name="adj2" fmla="val 8248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68" name="向右箭號 67"/>
          <p:cNvSpPr/>
          <p:nvPr/>
        </p:nvSpPr>
        <p:spPr>
          <a:xfrm>
            <a:off x="5337084" y="2402647"/>
            <a:ext cx="1125125" cy="360039"/>
          </a:xfrm>
          <a:prstGeom prst="rightArrow">
            <a:avLst>
              <a:gd name="adj1" fmla="val 50000"/>
              <a:gd name="adj2" fmla="val 91344"/>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73" name="向右箭號 72"/>
          <p:cNvSpPr/>
          <p:nvPr/>
        </p:nvSpPr>
        <p:spPr>
          <a:xfrm>
            <a:off x="5295109" y="5417981"/>
            <a:ext cx="1347121" cy="360040"/>
          </a:xfrm>
          <a:prstGeom prst="rightArrow">
            <a:avLst>
              <a:gd name="adj1" fmla="val 64859"/>
              <a:gd name="adj2" fmla="val 76578"/>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sp>
        <p:nvSpPr>
          <p:cNvPr id="74" name="向下箭號 73"/>
          <p:cNvSpPr/>
          <p:nvPr/>
        </p:nvSpPr>
        <p:spPr>
          <a:xfrm rot="10800000">
            <a:off x="7677343" y="3437760"/>
            <a:ext cx="360042" cy="990109"/>
          </a:xfrm>
          <a:prstGeom prst="downArrow">
            <a:avLst>
              <a:gd name="adj1" fmla="val 50000"/>
              <a:gd name="adj2" fmla="val 73625"/>
            </a:avLst>
          </a:prstGeom>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TW" altLang="en-US">
              <a:solidFill>
                <a:prstClr val="white"/>
              </a:solidFill>
            </a:endParaRPr>
          </a:p>
        </p:txBody>
      </p:sp>
      <p:graphicFrame>
        <p:nvGraphicFramePr>
          <p:cNvPr id="33" name="表格 32"/>
          <p:cNvGraphicFramePr>
            <a:graphicFrameLocks noGrp="1"/>
          </p:cNvGraphicFramePr>
          <p:nvPr/>
        </p:nvGraphicFramePr>
        <p:xfrm>
          <a:off x="5157064" y="1676400"/>
          <a:ext cx="1350151" cy="751882"/>
        </p:xfrm>
        <a:graphic>
          <a:graphicData uri="http://schemas.openxmlformats.org/drawingml/2006/table">
            <a:tbl>
              <a:tblPr firstRow="1" bandRow="1">
                <a:tableStyleId>{5C22544A-7EE6-4342-B048-85BDC9FD1C3A}</a:tableStyleId>
              </a:tblPr>
              <a:tblGrid>
                <a:gridCol w="1350151"/>
              </a:tblGrid>
              <a:tr h="751882">
                <a:tc>
                  <a:txBody>
                    <a:bodyPr/>
                    <a:lstStyle/>
                    <a:p>
                      <a:pPr algn="ctr"/>
                      <a:r>
                        <a:rPr lang="en-US" altLang="zh-CN" sz="1400" b="1" dirty="0" smtClean="0">
                          <a:solidFill>
                            <a:sysClr val="windowText" lastClr="000000"/>
                          </a:solidFill>
                          <a:latin typeface="標楷體" pitchFamily="65" charset="-120"/>
                          <a:ea typeface="標楷體" pitchFamily="65" charset="-120"/>
                        </a:rPr>
                        <a:t>Emissions</a:t>
                      </a:r>
                      <a:r>
                        <a:rPr lang="en-US" altLang="zh-CN" sz="1400" b="1" baseline="0" dirty="0" smtClean="0">
                          <a:solidFill>
                            <a:sysClr val="windowText" lastClr="000000"/>
                          </a:solidFill>
                          <a:latin typeface="標楷體" pitchFamily="65" charset="-120"/>
                          <a:ea typeface="標楷體" pitchFamily="65" charset="-120"/>
                        </a:rPr>
                        <a:t> c</a:t>
                      </a:r>
                      <a:r>
                        <a:rPr lang="en-US" altLang="zh-CN" sz="1400" b="1" dirty="0" smtClean="0">
                          <a:solidFill>
                            <a:sysClr val="windowText" lastClr="000000"/>
                          </a:solidFill>
                          <a:latin typeface="標楷體" pitchFamily="65" charset="-120"/>
                          <a:ea typeface="標楷體" pitchFamily="65" charset="-120"/>
                        </a:rPr>
                        <a:t>ontrol cost &amp; strategies</a:t>
                      </a:r>
                      <a:endParaRPr lang="zh-TW" altLang="en-US" sz="1400" b="1" dirty="0" smtClean="0">
                        <a:solidFill>
                          <a:sysClr val="windowText" lastClr="000000"/>
                        </a:solidFill>
                        <a:latin typeface="標楷體" pitchFamily="65" charset="-120"/>
                        <a:ea typeface="標楷體" pitchFamily="65"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34" name="文字方塊 33"/>
          <p:cNvSpPr txBox="1"/>
          <p:nvPr/>
        </p:nvSpPr>
        <p:spPr>
          <a:xfrm>
            <a:off x="2522240" y="3644202"/>
            <a:ext cx="1440160" cy="738664"/>
          </a:xfrm>
          <a:prstGeom prst="rect">
            <a:avLst/>
          </a:prstGeom>
          <a:noFill/>
        </p:spPr>
        <p:txBody>
          <a:bodyPr wrap="square" rtlCol="0">
            <a:spAutoFit/>
          </a:bodyPr>
          <a:lstStyle/>
          <a:p>
            <a:pPr fontAlgn="auto">
              <a:spcBef>
                <a:spcPts val="0"/>
              </a:spcBef>
              <a:spcAft>
                <a:spcPts val="0"/>
              </a:spcAft>
            </a:pPr>
            <a:r>
              <a:rPr lang="en-US" altLang="zh-CN" sz="1400" b="1" dirty="0" smtClean="0">
                <a:solidFill>
                  <a:prstClr val="black"/>
                </a:solidFill>
                <a:latin typeface="標楷體" pitchFamily="65" charset="-120"/>
                <a:ea typeface="標楷體" pitchFamily="65" charset="-120"/>
              </a:rPr>
              <a:t>Emissions </a:t>
            </a:r>
            <a:r>
              <a:rPr lang="en-US" altLang="zh-CN" sz="1400" b="1" dirty="0">
                <a:solidFill>
                  <a:sysClr val="windowText" lastClr="000000"/>
                </a:solidFill>
                <a:latin typeface="標楷體" pitchFamily="65" charset="-120"/>
                <a:ea typeface="標楷體" pitchFamily="65" charset="-120"/>
              </a:rPr>
              <a:t>scenarios </a:t>
            </a:r>
            <a:r>
              <a:rPr lang="en-US" altLang="zh-CN" sz="1400" b="1" dirty="0" smtClean="0">
                <a:solidFill>
                  <a:prstClr val="black"/>
                </a:solidFill>
                <a:latin typeface="標楷體" pitchFamily="65" charset="-120"/>
                <a:ea typeface="標楷體" pitchFamily="65" charset="-120"/>
              </a:rPr>
              <a:t>&amp; strategies</a:t>
            </a:r>
            <a:endParaRPr lang="zh-TW" altLang="en-US" sz="1400" b="1" dirty="0">
              <a:solidFill>
                <a:prstClr val="black"/>
              </a:solidFill>
              <a:latin typeface="標楷體" pitchFamily="65" charset="-120"/>
              <a:ea typeface="標楷體" pitchFamily="65" charset="-120"/>
            </a:endParaRPr>
          </a:p>
        </p:txBody>
      </p:sp>
      <p:sp>
        <p:nvSpPr>
          <p:cNvPr id="36" name="文字方塊 35"/>
          <p:cNvSpPr txBox="1"/>
          <p:nvPr/>
        </p:nvSpPr>
        <p:spPr>
          <a:xfrm>
            <a:off x="2997065" y="4505980"/>
            <a:ext cx="2160000" cy="523220"/>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Real-time AQ response to emission changes</a:t>
            </a:r>
            <a:endParaRPr lang="zh-TW" altLang="en-US" sz="1400" dirty="0">
              <a:solidFill>
                <a:srgbClr val="0000FF"/>
              </a:solidFill>
            </a:endParaRPr>
          </a:p>
        </p:txBody>
      </p:sp>
      <p:sp>
        <p:nvSpPr>
          <p:cNvPr id="40" name="文字方塊 39"/>
          <p:cNvSpPr txBox="1"/>
          <p:nvPr/>
        </p:nvSpPr>
        <p:spPr>
          <a:xfrm>
            <a:off x="6629400" y="4495800"/>
            <a:ext cx="2335560" cy="523220"/>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Health &amp; economic benefit using local data</a:t>
            </a:r>
            <a:endParaRPr lang="zh-TW" altLang="en-US" sz="1400" dirty="0">
              <a:solidFill>
                <a:srgbClr val="0000FF"/>
              </a:solidFill>
            </a:endParaRPr>
          </a:p>
        </p:txBody>
      </p:sp>
      <p:sp>
        <p:nvSpPr>
          <p:cNvPr id="41" name="文字方塊 40"/>
          <p:cNvSpPr txBox="1"/>
          <p:nvPr/>
        </p:nvSpPr>
        <p:spPr>
          <a:xfrm>
            <a:off x="7977445" y="3604736"/>
            <a:ext cx="1395155" cy="738664"/>
          </a:xfrm>
          <a:prstGeom prst="rect">
            <a:avLst/>
          </a:prstGeom>
          <a:noFill/>
        </p:spPr>
        <p:txBody>
          <a:bodyPr wrap="square" rtlCol="0">
            <a:spAutoFit/>
          </a:bodyPr>
          <a:lstStyle/>
          <a:p>
            <a:pPr algn="l" fontAlgn="auto">
              <a:spcBef>
                <a:spcPts val="0"/>
              </a:spcBef>
              <a:spcAft>
                <a:spcPts val="0"/>
              </a:spcAft>
            </a:pPr>
            <a:r>
              <a:rPr lang="en-US" altLang="zh-CN" sz="1400" b="1" dirty="0" smtClean="0">
                <a:solidFill>
                  <a:prstClr val="black"/>
                </a:solidFill>
                <a:latin typeface="標楷體" pitchFamily="65" charset="-120"/>
                <a:ea typeface="標楷體" pitchFamily="65" charset="-120"/>
              </a:rPr>
              <a:t>Health &amp; Economic benefit</a:t>
            </a:r>
            <a:endParaRPr lang="zh-TW" altLang="en-US" sz="1400" b="1" dirty="0">
              <a:solidFill>
                <a:prstClr val="black"/>
              </a:solidFill>
              <a:latin typeface="標楷體" pitchFamily="65" charset="-120"/>
              <a:ea typeface="標楷體" pitchFamily="65" charset="-120"/>
            </a:endParaRPr>
          </a:p>
        </p:txBody>
      </p:sp>
      <p:sp>
        <p:nvSpPr>
          <p:cNvPr id="30" name="TextBox 29"/>
          <p:cNvSpPr txBox="1"/>
          <p:nvPr/>
        </p:nvSpPr>
        <p:spPr>
          <a:xfrm>
            <a:off x="152400" y="5782270"/>
            <a:ext cx="2514599" cy="923330"/>
          </a:xfrm>
          <a:prstGeom prst="rect">
            <a:avLst/>
          </a:prstGeom>
          <a:solidFill>
            <a:srgbClr val="FFFF00"/>
          </a:solidFill>
        </p:spPr>
        <p:txBody>
          <a:bodyPr wrap="square" rtlCol="0">
            <a:spAutoFit/>
          </a:bodyPr>
          <a:lstStyle/>
          <a:p>
            <a:pPr algn="l"/>
            <a:r>
              <a:rPr lang="en-US" b="1" i="1" dirty="0" smtClean="0">
                <a:solidFill>
                  <a:srgbClr val="0000FF"/>
                </a:solidFill>
              </a:rPr>
              <a:t>PI: </a:t>
            </a:r>
          </a:p>
          <a:p>
            <a:pPr algn="l"/>
            <a:r>
              <a:rPr lang="en-US" b="1" i="1" dirty="0" smtClean="0">
                <a:solidFill>
                  <a:srgbClr val="0000FF"/>
                </a:solidFill>
              </a:rPr>
              <a:t>Prof. H.C. Lai,</a:t>
            </a:r>
          </a:p>
          <a:p>
            <a:pPr algn="l"/>
            <a:r>
              <a:rPr lang="en-US" b="1" i="1" dirty="0" smtClean="0">
                <a:solidFill>
                  <a:srgbClr val="0000FF"/>
                </a:solidFill>
              </a:rPr>
              <a:t>Chang Jung C. Univ.</a:t>
            </a:r>
          </a:p>
        </p:txBody>
      </p:sp>
      <p:pic>
        <p:nvPicPr>
          <p:cNvPr id="3457026" name="Picture 2"/>
          <p:cNvPicPr>
            <a:picLocks noChangeAspect="1" noChangeArrowheads="1"/>
          </p:cNvPicPr>
          <p:nvPr/>
        </p:nvPicPr>
        <p:blipFill>
          <a:blip r:embed="rId5" cstate="print"/>
          <a:srcRect l="-2345" r="40901" b="3630"/>
          <a:stretch>
            <a:fillRect/>
          </a:stretch>
        </p:blipFill>
        <p:spPr bwMode="auto">
          <a:xfrm>
            <a:off x="7760208" y="5486400"/>
            <a:ext cx="1078992" cy="1219200"/>
          </a:xfrm>
          <a:prstGeom prst="rect">
            <a:avLst/>
          </a:prstGeom>
          <a:noFill/>
          <a:ln w="9525">
            <a:noFill/>
            <a:miter lim="800000"/>
            <a:headEnd/>
            <a:tailEnd/>
          </a:ln>
        </p:spPr>
      </p:pic>
      <p:pic>
        <p:nvPicPr>
          <p:cNvPr id="3457027" name="Picture 3"/>
          <p:cNvPicPr>
            <a:picLocks noChangeAspect="1" noChangeArrowheads="1"/>
          </p:cNvPicPr>
          <p:nvPr/>
        </p:nvPicPr>
        <p:blipFill>
          <a:blip r:embed="rId6" cstate="print"/>
          <a:srcRect/>
          <a:stretch>
            <a:fillRect/>
          </a:stretch>
        </p:blipFill>
        <p:spPr bwMode="auto">
          <a:xfrm>
            <a:off x="6781800" y="2473778"/>
            <a:ext cx="2057400" cy="955221"/>
          </a:xfrm>
          <a:prstGeom prst="rect">
            <a:avLst/>
          </a:prstGeom>
          <a:noFill/>
          <a:ln w="9525">
            <a:noFill/>
            <a:miter lim="800000"/>
            <a:headEnd/>
            <a:tailEnd/>
          </a:ln>
        </p:spPr>
      </p:pic>
      <p:grpSp>
        <p:nvGrpSpPr>
          <p:cNvPr id="5" name="Group 44"/>
          <p:cNvGrpSpPr/>
          <p:nvPr/>
        </p:nvGrpSpPr>
        <p:grpSpPr>
          <a:xfrm>
            <a:off x="2819400" y="1368623"/>
            <a:ext cx="2295255" cy="2275625"/>
            <a:chOff x="2819400" y="1368623"/>
            <a:chExt cx="2295255" cy="2275625"/>
          </a:xfrm>
        </p:grpSpPr>
        <p:sp>
          <p:nvSpPr>
            <p:cNvPr id="35" name="文字方塊 34"/>
            <p:cNvSpPr txBox="1"/>
            <p:nvPr/>
          </p:nvSpPr>
          <p:spPr>
            <a:xfrm>
              <a:off x="2819400" y="1368623"/>
              <a:ext cx="2295255" cy="307777"/>
            </a:xfrm>
            <a:prstGeom prst="rect">
              <a:avLst/>
            </a:prstGeom>
            <a:solidFill>
              <a:srgbClr val="CCFFFF"/>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auto">
                <a:spcBef>
                  <a:spcPts val="0"/>
                </a:spcBef>
                <a:spcAft>
                  <a:spcPts val="0"/>
                </a:spcAft>
              </a:pPr>
              <a:r>
                <a:rPr lang="en-US" altLang="zh-CN" sz="1400" b="1" dirty="0" smtClean="0">
                  <a:solidFill>
                    <a:srgbClr val="0000FF"/>
                  </a:solidFill>
                  <a:latin typeface="標楷體" pitchFamily="65" charset="-120"/>
                  <a:ea typeface="標楷體" pitchFamily="65" charset="-120"/>
                </a:rPr>
                <a:t>Control Cost &amp; Analysis</a:t>
              </a:r>
              <a:endParaRPr lang="zh-TW" altLang="en-US" sz="1400" dirty="0">
                <a:solidFill>
                  <a:srgbClr val="0000FF"/>
                </a:solidFill>
              </a:endParaRPr>
            </a:p>
          </p:txBody>
        </p:sp>
        <p:pic>
          <p:nvPicPr>
            <p:cNvPr id="42" name="Picture 7"/>
            <p:cNvPicPr>
              <a:picLocks noChangeAspect="1" noChangeArrowheads="1"/>
            </p:cNvPicPr>
            <p:nvPr/>
          </p:nvPicPr>
          <p:blipFill>
            <a:blip r:embed="rId7" cstate="print"/>
            <a:srcRect/>
            <a:stretch>
              <a:fillRect/>
            </a:stretch>
          </p:blipFill>
          <p:spPr bwMode="auto">
            <a:xfrm>
              <a:off x="2819400" y="1817040"/>
              <a:ext cx="2183914" cy="1827208"/>
            </a:xfrm>
            <a:prstGeom prst="rect">
              <a:avLst/>
            </a:prstGeom>
            <a:noFill/>
            <a:ln w="9525">
              <a:noFill/>
              <a:miter lim="800000"/>
              <a:headEnd/>
              <a:tailEnd/>
            </a:ln>
          </p:spPr>
        </p:pic>
        <p:pic>
          <p:nvPicPr>
            <p:cNvPr id="43" name="Picture 6"/>
            <p:cNvPicPr>
              <a:picLocks noChangeAspect="1" noChangeArrowheads="1"/>
            </p:cNvPicPr>
            <p:nvPr/>
          </p:nvPicPr>
          <p:blipFill>
            <a:blip r:embed="rId8" cstate="print"/>
            <a:srcRect/>
            <a:stretch>
              <a:fillRect/>
            </a:stretch>
          </p:blipFill>
          <p:spPr bwMode="auto">
            <a:xfrm>
              <a:off x="3950208" y="2374392"/>
              <a:ext cx="1066800" cy="1231446"/>
            </a:xfrm>
            <a:prstGeom prst="rect">
              <a:avLst/>
            </a:prstGeom>
            <a:noFill/>
            <a:ln w="9525">
              <a:noFill/>
              <a:miter lim="800000"/>
              <a:headEnd/>
              <a:tailEnd/>
            </a:ln>
          </p:spPr>
        </p:pic>
      </p:grpSp>
      <p:sp>
        <p:nvSpPr>
          <p:cNvPr id="47" name="文字方塊 25"/>
          <p:cNvSpPr txBox="1"/>
          <p:nvPr/>
        </p:nvSpPr>
        <p:spPr>
          <a:xfrm>
            <a:off x="2819400" y="1752600"/>
            <a:ext cx="144779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fontAlgn="auto">
              <a:spcBef>
                <a:spcPts val="0"/>
              </a:spcBef>
              <a:spcAft>
                <a:spcPts val="0"/>
              </a:spcAft>
            </a:pPr>
            <a:r>
              <a:rPr lang="en-US" altLang="zh-TW" sz="2800" b="1" dirty="0" smtClean="0">
                <a:solidFill>
                  <a:srgbClr val="FF0000"/>
                </a:solidFill>
                <a:latin typeface="Times New Roman" pitchFamily="18" charset="0"/>
                <a:cs typeface="Times New Roman" pitchFamily="18" charset="0"/>
              </a:rPr>
              <a:t>TECAS</a:t>
            </a:r>
            <a:endParaRPr lang="zh-TW"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8576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linds(horizontal)">
                                      <p:cBhvr>
                                        <p:cTn id="11" dur="500"/>
                                        <p:tgtEl>
                                          <p:spTgt spid="3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linds(horizontal)">
                                      <p:cBhvr>
                                        <p:cTn id="15" dur="500"/>
                                        <p:tgtEl>
                                          <p:spTgt spid="65"/>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linds(horizontal)">
                                      <p:cBhvr>
                                        <p:cTn id="21" dur="500"/>
                                        <p:tgtEl>
                                          <p:spTgt spid="4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childTnLst>
                          </p:cTn>
                        </p:par>
                        <p:par>
                          <p:cTn id="25" fill="hold">
                            <p:stCondLst>
                              <p:cond delay="1500"/>
                            </p:stCondLst>
                            <p:childTnLst>
                              <p:par>
                                <p:cTn id="26" presetID="3" presetClass="entr" presetSubtype="1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linds(horizontal)">
                                      <p:cBhvr>
                                        <p:cTn id="28" dur="500"/>
                                        <p:tgtEl>
                                          <p:spTgt spid="3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par>
                                <p:cTn id="32" presetID="3"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blinds(horizontal)">
                                      <p:cBhvr>
                                        <p:cTn id="38" dur="500"/>
                                        <p:tgtEl>
                                          <p:spTgt spid="7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linds(horizontal)">
                                      <p:cBhvr>
                                        <p:cTn id="41" dur="500"/>
                                        <p:tgtEl>
                                          <p:spTgt spid="3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linds(horizontal)">
                                      <p:cBhvr>
                                        <p:cTn id="47" dur="500"/>
                                        <p:tgtEl>
                                          <p:spTgt spid="40"/>
                                        </p:tgtEl>
                                      </p:cBhvr>
                                    </p:animEffect>
                                  </p:childTnLst>
                                </p:cTn>
                              </p:par>
                              <p:par>
                                <p:cTn id="48" presetID="3" presetClass="entr" presetSubtype="1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nodeType="withEffect">
                                  <p:stCondLst>
                                    <p:cond delay="0"/>
                                  </p:stCondLst>
                                  <p:childTnLst>
                                    <p:set>
                                      <p:cBhvr>
                                        <p:cTn id="52" dur="1" fill="hold">
                                          <p:stCondLst>
                                            <p:cond delay="0"/>
                                          </p:stCondLst>
                                        </p:cTn>
                                        <p:tgtEl>
                                          <p:spTgt spid="3457026"/>
                                        </p:tgtEl>
                                        <p:attrNameLst>
                                          <p:attrName>style.visibility</p:attrName>
                                        </p:attrNameLst>
                                      </p:cBhvr>
                                      <p:to>
                                        <p:strVal val="visible"/>
                                      </p:to>
                                    </p:set>
                                    <p:animEffect transition="in" filter="blinds(horizontal)">
                                      <p:cBhvr>
                                        <p:cTn id="53" dur="500"/>
                                        <p:tgtEl>
                                          <p:spTgt spid="3457026"/>
                                        </p:tgtEl>
                                      </p:cBhvr>
                                    </p:animEffect>
                                  </p:childTnLst>
                                </p:cTn>
                              </p:par>
                            </p:childTnLst>
                          </p:cTn>
                        </p:par>
                        <p:par>
                          <p:cTn id="54" fill="hold">
                            <p:stCondLst>
                              <p:cond delay="2500"/>
                            </p:stCondLst>
                            <p:childTnLst>
                              <p:par>
                                <p:cTn id="55" presetID="3" presetClass="entr" presetSubtype="10"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blinds(horizontal)">
                                      <p:cBhvr>
                                        <p:cTn id="57" dur="500"/>
                                        <p:tgtEl>
                                          <p:spTgt spid="7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linds(horizontal)">
                                      <p:cBhvr>
                                        <p:cTn id="60" dur="500"/>
                                        <p:tgtEl>
                                          <p:spTgt spid="41"/>
                                        </p:tgtEl>
                                      </p:cBhvr>
                                    </p:animEffect>
                                  </p:childTnLst>
                                </p:cTn>
                              </p:par>
                            </p:childTnLst>
                          </p:cTn>
                        </p:par>
                        <p:par>
                          <p:cTn id="61" fill="hold">
                            <p:stCondLst>
                              <p:cond delay="3000"/>
                            </p:stCondLst>
                            <p:childTnLst>
                              <p:par>
                                <p:cTn id="62" presetID="3" presetClass="entr" presetSubtype="10" fill="hold" grpId="0" nodeType="after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blinds(horizontal)">
                                      <p:cBhvr>
                                        <p:cTn id="64" dur="500"/>
                                        <p:tgtEl>
                                          <p:spTgt spid="68"/>
                                        </p:tgtEl>
                                      </p:cBhvr>
                                    </p:animEffect>
                                  </p:childTnLst>
                                </p:cTn>
                              </p:par>
                              <p:par>
                                <p:cTn id="65" presetID="3" presetClass="entr" presetSubtype="1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linds(horizontal)">
                                      <p:cBhvr>
                                        <p:cTn id="67" dur="500"/>
                                        <p:tgtEl>
                                          <p:spTgt spid="33"/>
                                        </p:tgtEl>
                                      </p:cBhvr>
                                    </p:animEffect>
                                  </p:childTnLst>
                                </p:cTn>
                              </p:par>
                              <p:par>
                                <p:cTn id="68" presetID="3" presetClass="entr" presetSubtype="1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linds(horizontal)">
                                      <p:cBhvr>
                                        <p:cTn id="70" dur="500"/>
                                        <p:tgtEl>
                                          <p:spTgt spid="44"/>
                                        </p:tgtEl>
                                      </p:cBhvr>
                                    </p:animEffect>
                                  </p:childTnLst>
                                </p:cTn>
                              </p:par>
                              <p:par>
                                <p:cTn id="71" presetID="3" presetClass="entr" presetSubtype="10" fill="hold" nodeType="withEffect">
                                  <p:stCondLst>
                                    <p:cond delay="0"/>
                                  </p:stCondLst>
                                  <p:childTnLst>
                                    <p:set>
                                      <p:cBhvr>
                                        <p:cTn id="72" dur="1" fill="hold">
                                          <p:stCondLst>
                                            <p:cond delay="0"/>
                                          </p:stCondLst>
                                        </p:cTn>
                                        <p:tgtEl>
                                          <p:spTgt spid="3457027"/>
                                        </p:tgtEl>
                                        <p:attrNameLst>
                                          <p:attrName>style.visibility</p:attrName>
                                        </p:attrNameLst>
                                      </p:cBhvr>
                                      <p:to>
                                        <p:strVal val="visible"/>
                                      </p:to>
                                    </p:set>
                                    <p:animEffect transition="in" filter="blinds(horizontal)">
                                      <p:cBhvr>
                                        <p:cTn id="73" dur="500"/>
                                        <p:tgtEl>
                                          <p:spTgt spid="34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9" grpId="0"/>
      <p:bldP spid="65" grpId="0" animBg="1"/>
      <p:bldP spid="68" grpId="0" animBg="1"/>
      <p:bldP spid="73" grpId="0" animBg="1"/>
      <p:bldP spid="74" grpId="0" animBg="1"/>
      <p:bldP spid="34" grpId="0"/>
      <p:bldP spid="36" grpId="0" animBg="1"/>
      <p:bldP spid="40" grpId="0" animBg="1"/>
      <p:bldP spid="41" grpId="0"/>
      <p:bldP spid="30" grpId="0" animBg="1"/>
      <p:bldP spid="4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28600" y="8382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7030A0"/>
                </a:solidFill>
              </a:rPr>
              <a:t>CoST</a:t>
            </a:r>
            <a:endParaRPr lang="en-US" sz="3200" b="1" dirty="0">
              <a:solidFill>
                <a:srgbClr val="7030A0"/>
              </a:solidFill>
            </a:endParaRPr>
          </a:p>
        </p:txBody>
      </p:sp>
      <p:sp>
        <p:nvSpPr>
          <p:cNvPr id="9" name="Freeform 8"/>
          <p:cNvSpPr/>
          <p:nvPr/>
        </p:nvSpPr>
        <p:spPr>
          <a:xfrm>
            <a:off x="3200400" y="151382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2800" b="1" dirty="0">
                <a:solidFill>
                  <a:srgbClr val="0000FF"/>
                </a:solidFill>
              </a:rPr>
              <a:t>RSM/CMAQ</a:t>
            </a:r>
          </a:p>
        </p:txBody>
      </p:sp>
      <p:sp>
        <p:nvSpPr>
          <p:cNvPr id="12" name="Freeform 11"/>
          <p:cNvSpPr/>
          <p:nvPr/>
        </p:nvSpPr>
        <p:spPr>
          <a:xfrm>
            <a:off x="6629400" y="838200"/>
            <a:ext cx="2362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ln>
            <a:solidFill>
              <a:schemeClr val="tx1"/>
            </a:solidFill>
          </a:ln>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err="1" smtClean="0">
                <a:solidFill>
                  <a:srgbClr val="FF0000"/>
                </a:solidFill>
              </a:rPr>
              <a:t>BenMAP</a:t>
            </a:r>
            <a:endParaRPr lang="en-US" sz="3200" b="1" dirty="0">
              <a:solidFill>
                <a:srgbClr val="FF0000"/>
              </a:solidFill>
            </a:endParaRPr>
          </a:p>
        </p:txBody>
      </p:sp>
      <p:sp>
        <p:nvSpPr>
          <p:cNvPr id="14" name="Freeform 13"/>
          <p:cNvSpPr/>
          <p:nvPr/>
        </p:nvSpPr>
        <p:spPr>
          <a:xfrm>
            <a:off x="3352800" y="75182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ln>
            <a:solidFill>
              <a:schemeClr val="tx1"/>
            </a:solidFill>
          </a:ln>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defTabSz="977900">
              <a:lnSpc>
                <a:spcPct val="90000"/>
              </a:lnSpc>
              <a:spcAft>
                <a:spcPct val="35000"/>
              </a:spcAft>
            </a:pPr>
            <a:r>
              <a:rPr lang="en-US" sz="3200" b="1" dirty="0" smtClean="0">
                <a:solidFill>
                  <a:srgbClr val="0000FF"/>
                </a:solidFill>
              </a:rPr>
              <a:t>SMAT </a:t>
            </a:r>
            <a:endParaRPr lang="en-US" sz="3200" b="1" dirty="0">
              <a:solidFill>
                <a:srgbClr val="0000FF"/>
              </a:solidFill>
            </a:endParaRPr>
          </a:p>
        </p:txBody>
      </p:sp>
      <p:sp>
        <p:nvSpPr>
          <p:cNvPr id="23" name="Left Arrow 22"/>
          <p:cNvSpPr/>
          <p:nvPr/>
        </p:nvSpPr>
        <p:spPr>
          <a:xfrm rot="16200000" flipV="1">
            <a:off x="838198" y="2819400"/>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8" name="Left Arrow 27"/>
          <p:cNvSpPr/>
          <p:nvPr/>
        </p:nvSpPr>
        <p:spPr>
          <a:xfrm rot="10800000">
            <a:off x="2362200" y="1186047"/>
            <a:ext cx="872931" cy="26175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0800000">
            <a:off x="5554609" y="114300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156262" y="1600200"/>
            <a:ext cx="2355132" cy="830997"/>
          </a:xfrm>
          <a:prstGeom prst="rect">
            <a:avLst/>
          </a:prstGeom>
        </p:spPr>
        <p:txBody>
          <a:bodyPr wrap="none">
            <a:spAutoFit/>
          </a:bodyPr>
          <a:lstStyle/>
          <a:p>
            <a:r>
              <a:rPr lang="en-US" sz="2400" b="1" dirty="0" smtClean="0">
                <a:solidFill>
                  <a:srgbClr val="5D2884"/>
                </a:solidFill>
                <a:latin typeface="Arial"/>
              </a:rPr>
              <a:t>Emissions</a:t>
            </a:r>
          </a:p>
          <a:p>
            <a:r>
              <a:rPr lang="en-US" sz="2400" b="1" dirty="0" smtClean="0">
                <a:solidFill>
                  <a:srgbClr val="5D2884"/>
                </a:solidFill>
                <a:latin typeface="Arial"/>
              </a:rPr>
              <a:t>Control &amp; Cost</a:t>
            </a:r>
            <a:endParaRPr lang="en-US" sz="2400" b="1" dirty="0">
              <a:solidFill>
                <a:srgbClr val="5D2884"/>
              </a:solidFill>
              <a:latin typeface="Arial"/>
            </a:endParaRPr>
          </a:p>
        </p:txBody>
      </p:sp>
      <p:sp>
        <p:nvSpPr>
          <p:cNvPr id="31" name="Rectangle 30"/>
          <p:cNvSpPr/>
          <p:nvPr/>
        </p:nvSpPr>
        <p:spPr>
          <a:xfrm>
            <a:off x="3048000" y="2177534"/>
            <a:ext cx="2514600" cy="523220"/>
          </a:xfrm>
          <a:prstGeom prst="rect">
            <a:avLst/>
          </a:prstGeom>
        </p:spPr>
        <p:txBody>
          <a:bodyPr wrap="square">
            <a:spAutoFit/>
          </a:bodyPr>
          <a:lstStyle/>
          <a:p>
            <a:r>
              <a:rPr lang="en-US" sz="2800" b="1" dirty="0">
                <a:solidFill>
                  <a:srgbClr val="0000FF"/>
                </a:solidFill>
                <a:latin typeface="Arial"/>
              </a:rPr>
              <a:t>AQ Benefit</a:t>
            </a:r>
            <a:endParaRPr lang="en-US" sz="2800" dirty="0">
              <a:solidFill>
                <a:srgbClr val="0000FF"/>
              </a:solidFill>
              <a:latin typeface="Arial"/>
            </a:endParaRPr>
          </a:p>
        </p:txBody>
      </p:sp>
      <p:sp>
        <p:nvSpPr>
          <p:cNvPr id="32" name="Rectangle 31"/>
          <p:cNvSpPr/>
          <p:nvPr/>
        </p:nvSpPr>
        <p:spPr>
          <a:xfrm>
            <a:off x="3321657" y="228600"/>
            <a:ext cx="2063385" cy="523220"/>
          </a:xfrm>
          <a:prstGeom prst="rect">
            <a:avLst/>
          </a:prstGeom>
        </p:spPr>
        <p:txBody>
          <a:bodyPr wrap="none">
            <a:spAutoFit/>
          </a:bodyPr>
          <a:lstStyle/>
          <a:p>
            <a:r>
              <a:rPr lang="en-US" sz="2800" b="1" dirty="0">
                <a:solidFill>
                  <a:srgbClr val="0000FF"/>
                </a:solidFill>
                <a:latin typeface="Arial"/>
              </a:rPr>
              <a:t>Attainment</a:t>
            </a:r>
          </a:p>
        </p:txBody>
      </p:sp>
      <p:sp>
        <p:nvSpPr>
          <p:cNvPr id="34" name="Rectangle 33"/>
          <p:cNvSpPr/>
          <p:nvPr/>
        </p:nvSpPr>
        <p:spPr>
          <a:xfrm>
            <a:off x="6477000" y="1560493"/>
            <a:ext cx="2743200" cy="830997"/>
          </a:xfrm>
          <a:prstGeom prst="rect">
            <a:avLst/>
          </a:prstGeom>
        </p:spPr>
        <p:txBody>
          <a:bodyPr wrap="square">
            <a:spAutoFit/>
          </a:bodyPr>
          <a:lstStyle/>
          <a:p>
            <a:r>
              <a:rPr lang="en-US" sz="2400" b="1" dirty="0" smtClean="0">
                <a:solidFill>
                  <a:srgbClr val="FF0000"/>
                </a:solidFill>
                <a:latin typeface="Arial"/>
              </a:rPr>
              <a:t>Health/Economic </a:t>
            </a:r>
            <a:r>
              <a:rPr lang="en-US" sz="2400" b="1" dirty="0">
                <a:solidFill>
                  <a:srgbClr val="FF0000"/>
                </a:solidFill>
                <a:latin typeface="Arial"/>
              </a:rPr>
              <a:t>Benefit</a:t>
            </a:r>
            <a:endParaRPr lang="en-US" sz="2400" dirty="0">
              <a:solidFill>
                <a:srgbClr val="FF0000"/>
              </a:solidFill>
              <a:latin typeface="Arial"/>
            </a:endParaRPr>
          </a:p>
        </p:txBody>
      </p:sp>
      <p:sp>
        <p:nvSpPr>
          <p:cNvPr id="35" name="Rectangle 34"/>
          <p:cNvSpPr/>
          <p:nvPr/>
        </p:nvSpPr>
        <p:spPr>
          <a:xfrm>
            <a:off x="-77262" y="6477000"/>
            <a:ext cx="2210862" cy="369332"/>
          </a:xfrm>
          <a:prstGeom prst="rect">
            <a:avLst/>
          </a:prstGeom>
        </p:spPr>
        <p:txBody>
          <a:bodyPr wrap="none">
            <a:spAutoFit/>
          </a:bodyPr>
          <a:lstStyle/>
          <a:p>
            <a:r>
              <a:rPr lang="en-US" b="1" i="1" u="sng" dirty="0">
                <a:solidFill>
                  <a:srgbClr val="002060"/>
                </a:solidFill>
                <a:latin typeface="Arial"/>
                <a:ea typeface="宋体" pitchFamily="2" charset="-122"/>
              </a:rPr>
              <a:t>“abacas-dss.com”</a:t>
            </a:r>
            <a:endParaRPr lang="en-US" i="1" u="sng" dirty="0">
              <a:solidFill>
                <a:srgbClr val="002060"/>
              </a:solidFill>
              <a:latin typeface="Arial"/>
            </a:endParaRPr>
          </a:p>
        </p:txBody>
      </p:sp>
      <p:sp>
        <p:nvSpPr>
          <p:cNvPr id="37" name="Left Arrow 36"/>
          <p:cNvSpPr/>
          <p:nvPr/>
        </p:nvSpPr>
        <p:spPr>
          <a:xfrm rot="16200000" flipV="1">
            <a:off x="3997772" y="2930972"/>
            <a:ext cx="615057" cy="228597"/>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8" name="Left Arrow 37"/>
          <p:cNvSpPr/>
          <p:nvPr/>
        </p:nvSpPr>
        <p:spPr>
          <a:xfrm rot="16200000" flipV="1">
            <a:off x="7467602" y="2748657"/>
            <a:ext cx="685801" cy="228599"/>
          </a:xfrm>
          <a:prstGeom prst="leftArrow">
            <a:avLst>
              <a:gd name="adj1" fmla="val 60000"/>
              <a:gd name="adj2" fmla="val 50000"/>
            </a:avLst>
          </a:prstGeom>
          <a:solidFill>
            <a:srgbClr val="00B05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39" name="Rectangle 38"/>
          <p:cNvSpPr/>
          <p:nvPr/>
        </p:nvSpPr>
        <p:spPr>
          <a:xfrm>
            <a:off x="492892" y="3200400"/>
            <a:ext cx="2021708" cy="707886"/>
          </a:xfrm>
          <a:prstGeom prst="rect">
            <a:avLst/>
          </a:prstGeom>
        </p:spPr>
        <p:txBody>
          <a:bodyPr wrap="none">
            <a:spAutoFit/>
          </a:bodyPr>
          <a:lstStyle/>
          <a:p>
            <a:r>
              <a:rPr lang="en-US" sz="4000" b="1" dirty="0">
                <a:solidFill>
                  <a:srgbClr val="7030A0"/>
                </a:solidFill>
                <a:latin typeface="Arial"/>
              </a:rPr>
              <a:t>$$</a:t>
            </a:r>
            <a:r>
              <a:rPr lang="en-US" sz="4000" b="1" dirty="0">
                <a:solidFill>
                  <a:srgbClr val="000000"/>
                </a:solidFill>
                <a:latin typeface="Arial"/>
              </a:rPr>
              <a:t>  </a:t>
            </a:r>
            <a:r>
              <a:rPr lang="en-US" sz="2800" b="1" dirty="0">
                <a:solidFill>
                  <a:srgbClr val="000000"/>
                </a:solidFill>
                <a:latin typeface="Arial"/>
              </a:rPr>
              <a:t>(cost)</a:t>
            </a:r>
            <a:endParaRPr lang="en-US" sz="4000" b="1" dirty="0">
              <a:solidFill>
                <a:srgbClr val="000000"/>
              </a:solidFill>
              <a:latin typeface="Arial"/>
            </a:endParaRPr>
          </a:p>
        </p:txBody>
      </p:sp>
      <p:sp>
        <p:nvSpPr>
          <p:cNvPr id="40" name="Rectangle 39"/>
          <p:cNvSpPr/>
          <p:nvPr/>
        </p:nvSpPr>
        <p:spPr>
          <a:xfrm>
            <a:off x="247726" y="3886200"/>
            <a:ext cx="2433680" cy="646331"/>
          </a:xfrm>
          <a:prstGeom prst="rect">
            <a:avLst/>
          </a:prstGeom>
        </p:spPr>
        <p:txBody>
          <a:bodyPr wrap="none">
            <a:spAutoFit/>
          </a:bodyPr>
          <a:lstStyle/>
          <a:p>
            <a:r>
              <a:rPr lang="en-US" sz="3200" b="1" dirty="0">
                <a:solidFill>
                  <a:srgbClr val="7030A0"/>
                </a:solidFill>
                <a:latin typeface="Arial"/>
              </a:rPr>
              <a:t>Tons</a:t>
            </a:r>
            <a:r>
              <a:rPr lang="en-US" sz="3200" b="1" dirty="0">
                <a:solidFill>
                  <a:srgbClr val="FF0000"/>
                </a:solidFill>
                <a:latin typeface="Arial"/>
              </a:rPr>
              <a:t> </a:t>
            </a:r>
            <a:r>
              <a:rPr lang="en-US" sz="2800" b="1" dirty="0">
                <a:solidFill>
                  <a:srgbClr val="000000"/>
                </a:solidFill>
                <a:latin typeface="Arial"/>
              </a:rPr>
              <a:t>(</a:t>
            </a:r>
            <a:r>
              <a:rPr lang="en-US" sz="2800" b="1" dirty="0" err="1">
                <a:solidFill>
                  <a:srgbClr val="000000"/>
                </a:solidFill>
                <a:latin typeface="Arial"/>
              </a:rPr>
              <a:t>emis</a:t>
            </a:r>
            <a:r>
              <a:rPr lang="en-US" sz="2800" b="1" dirty="0">
                <a:solidFill>
                  <a:srgbClr val="000000"/>
                </a:solidFill>
                <a:latin typeface="Arial"/>
              </a:rPr>
              <a:t>)</a:t>
            </a:r>
            <a:r>
              <a:rPr lang="en-US" sz="3600" b="1" dirty="0">
                <a:solidFill>
                  <a:srgbClr val="FF0000"/>
                </a:solidFill>
                <a:latin typeface="Arial"/>
              </a:rPr>
              <a:t> </a:t>
            </a:r>
          </a:p>
        </p:txBody>
      </p:sp>
      <p:cxnSp>
        <p:nvCxnSpPr>
          <p:cNvPr id="42" name="Straight Connector 41"/>
          <p:cNvCxnSpPr/>
          <p:nvPr/>
        </p:nvCxnSpPr>
        <p:spPr>
          <a:xfrm>
            <a:off x="762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49" name="Rectangle 48"/>
          <p:cNvSpPr/>
          <p:nvPr/>
        </p:nvSpPr>
        <p:spPr>
          <a:xfrm>
            <a:off x="3380707" y="3276600"/>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endParaRPr lang="en-US" sz="3200" b="1" dirty="0">
              <a:solidFill>
                <a:srgbClr val="000000"/>
              </a:solidFill>
              <a:latin typeface="Arial"/>
            </a:endParaRPr>
          </a:p>
        </p:txBody>
      </p:sp>
      <p:sp>
        <p:nvSpPr>
          <p:cNvPr id="50" name="Rectangle 49"/>
          <p:cNvSpPr/>
          <p:nvPr/>
        </p:nvSpPr>
        <p:spPr>
          <a:xfrm>
            <a:off x="3289681" y="3886200"/>
            <a:ext cx="2433680" cy="646331"/>
          </a:xfrm>
          <a:prstGeom prst="rect">
            <a:avLst/>
          </a:prstGeom>
        </p:spPr>
        <p:txBody>
          <a:bodyPr wrap="none">
            <a:spAutoFit/>
          </a:bodyPr>
          <a:lstStyle/>
          <a:p>
            <a:r>
              <a:rPr lang="en-US" sz="3200" b="1" dirty="0">
                <a:solidFill>
                  <a:srgbClr val="7030A0"/>
                </a:solidFill>
                <a:latin typeface="Arial"/>
              </a:rPr>
              <a:t>Tons</a:t>
            </a:r>
            <a:r>
              <a:rPr lang="en-US" sz="3200" b="1" dirty="0">
                <a:solidFill>
                  <a:srgbClr val="FF0000"/>
                </a:solidFill>
                <a:latin typeface="Arial"/>
              </a:rPr>
              <a:t> </a:t>
            </a:r>
            <a:r>
              <a:rPr lang="en-US" sz="2800" b="1" dirty="0">
                <a:solidFill>
                  <a:srgbClr val="000000"/>
                </a:solidFill>
                <a:latin typeface="Arial"/>
              </a:rPr>
              <a:t>(</a:t>
            </a:r>
            <a:r>
              <a:rPr lang="en-US" sz="2800" b="1" dirty="0" err="1">
                <a:solidFill>
                  <a:srgbClr val="000000"/>
                </a:solidFill>
                <a:latin typeface="Arial"/>
              </a:rPr>
              <a:t>emis</a:t>
            </a:r>
            <a:r>
              <a:rPr lang="en-US" sz="2800" b="1" dirty="0">
                <a:solidFill>
                  <a:srgbClr val="000000"/>
                </a:solidFill>
                <a:latin typeface="Arial"/>
              </a:rPr>
              <a:t>)</a:t>
            </a:r>
            <a:r>
              <a:rPr lang="en-US" sz="3600" b="1" dirty="0">
                <a:solidFill>
                  <a:srgbClr val="FF0000"/>
                </a:solidFill>
                <a:latin typeface="Arial"/>
              </a:rPr>
              <a:t> </a:t>
            </a:r>
          </a:p>
        </p:txBody>
      </p:sp>
      <p:cxnSp>
        <p:nvCxnSpPr>
          <p:cNvPr id="51" name="Straight Connector 50"/>
          <p:cNvCxnSpPr/>
          <p:nvPr/>
        </p:nvCxnSpPr>
        <p:spPr>
          <a:xfrm>
            <a:off x="3200400" y="39082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2" name="Rectangle 51"/>
          <p:cNvSpPr/>
          <p:nvPr/>
        </p:nvSpPr>
        <p:spPr>
          <a:xfrm>
            <a:off x="6416572" y="3200400"/>
            <a:ext cx="2303837" cy="707886"/>
          </a:xfrm>
          <a:prstGeom prst="rect">
            <a:avLst/>
          </a:prstGeom>
        </p:spPr>
        <p:txBody>
          <a:bodyPr wrap="none">
            <a:spAutoFit/>
          </a:bodyPr>
          <a:lstStyle/>
          <a:p>
            <a:r>
              <a:rPr lang="en-US" sz="4000" b="1" dirty="0">
                <a:solidFill>
                  <a:srgbClr val="FF0000"/>
                </a:solidFill>
                <a:latin typeface="Arial"/>
              </a:rPr>
              <a:t>$$</a:t>
            </a:r>
            <a:r>
              <a:rPr lang="en-US" sz="3600" b="1" dirty="0">
                <a:solidFill>
                  <a:srgbClr val="FF0000"/>
                </a:solidFill>
                <a:latin typeface="Arial"/>
              </a:rPr>
              <a:t> </a:t>
            </a:r>
            <a:r>
              <a:rPr lang="en-US" sz="2800" b="1" dirty="0">
                <a:solidFill>
                  <a:srgbClr val="000000"/>
                </a:solidFill>
                <a:latin typeface="Arial"/>
              </a:rPr>
              <a:t>(benefit)</a:t>
            </a:r>
            <a:endParaRPr lang="en-US" sz="3200" b="1" dirty="0">
              <a:solidFill>
                <a:srgbClr val="000000"/>
              </a:solidFill>
              <a:latin typeface="Arial"/>
            </a:endParaRPr>
          </a:p>
        </p:txBody>
      </p:sp>
      <p:cxnSp>
        <p:nvCxnSpPr>
          <p:cNvPr id="54" name="Straight Connector 53"/>
          <p:cNvCxnSpPr/>
          <p:nvPr/>
        </p:nvCxnSpPr>
        <p:spPr>
          <a:xfrm>
            <a:off x="6248400" y="391846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55" name="Rectangle 54"/>
          <p:cNvSpPr/>
          <p:nvPr/>
        </p:nvSpPr>
        <p:spPr>
          <a:xfrm>
            <a:off x="6384770" y="4048780"/>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p>
        </p:txBody>
      </p:sp>
      <p:sp>
        <p:nvSpPr>
          <p:cNvPr id="56" name="Left Arrow 55"/>
          <p:cNvSpPr/>
          <p:nvPr/>
        </p:nvSpPr>
        <p:spPr>
          <a:xfrm rot="10800000" flipV="1">
            <a:off x="4724400" y="5715000"/>
            <a:ext cx="790934" cy="228600"/>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7" name="Left Arrow 56"/>
          <p:cNvSpPr/>
          <p:nvPr/>
        </p:nvSpPr>
        <p:spPr>
          <a:xfrm rot="18431404" flipV="1">
            <a:off x="3161713" y="4834135"/>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58" name="Rectangle 57"/>
          <p:cNvSpPr/>
          <p:nvPr/>
        </p:nvSpPr>
        <p:spPr>
          <a:xfrm>
            <a:off x="1905000" y="5307449"/>
            <a:ext cx="2334293" cy="584775"/>
          </a:xfrm>
          <a:prstGeom prst="rect">
            <a:avLst/>
          </a:prstGeom>
        </p:spPr>
        <p:txBody>
          <a:bodyPr wrap="none">
            <a:spAutoFit/>
          </a:bodyPr>
          <a:lstStyle/>
          <a:p>
            <a:r>
              <a:rPr lang="en-US" sz="3200" b="1" dirty="0">
                <a:solidFill>
                  <a:srgbClr val="0000FF"/>
                </a:solidFill>
                <a:latin typeface="Arial"/>
              </a:rPr>
              <a:t>AQ </a:t>
            </a:r>
            <a:r>
              <a:rPr lang="en-US" sz="2800" b="1" dirty="0">
                <a:solidFill>
                  <a:srgbClr val="000000"/>
                </a:solidFill>
                <a:latin typeface="Arial"/>
              </a:rPr>
              <a:t>(benefit)</a:t>
            </a:r>
            <a:endParaRPr lang="en-US" sz="3200" b="1" dirty="0">
              <a:solidFill>
                <a:srgbClr val="000000"/>
              </a:solidFill>
              <a:latin typeface="Arial"/>
            </a:endParaRPr>
          </a:p>
        </p:txBody>
      </p:sp>
      <p:cxnSp>
        <p:nvCxnSpPr>
          <p:cNvPr id="60" name="Straight Connector 59"/>
          <p:cNvCxnSpPr/>
          <p:nvPr/>
        </p:nvCxnSpPr>
        <p:spPr>
          <a:xfrm>
            <a:off x="1724693" y="5939135"/>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1" name="Rectangle 60"/>
          <p:cNvSpPr/>
          <p:nvPr/>
        </p:nvSpPr>
        <p:spPr>
          <a:xfrm>
            <a:off x="1981200" y="5855494"/>
            <a:ext cx="2021708" cy="707886"/>
          </a:xfrm>
          <a:prstGeom prst="rect">
            <a:avLst/>
          </a:prstGeom>
        </p:spPr>
        <p:txBody>
          <a:bodyPr wrap="none">
            <a:spAutoFit/>
          </a:bodyPr>
          <a:lstStyle/>
          <a:p>
            <a:r>
              <a:rPr lang="en-US" sz="4000" b="1" dirty="0">
                <a:solidFill>
                  <a:srgbClr val="7030A0"/>
                </a:solidFill>
                <a:latin typeface="Arial"/>
              </a:rPr>
              <a:t>$$</a:t>
            </a:r>
            <a:r>
              <a:rPr lang="en-US" sz="4000" b="1" dirty="0">
                <a:solidFill>
                  <a:srgbClr val="000000"/>
                </a:solidFill>
                <a:latin typeface="Arial"/>
              </a:rPr>
              <a:t>  </a:t>
            </a:r>
            <a:r>
              <a:rPr lang="en-US" sz="2800" b="1" dirty="0">
                <a:solidFill>
                  <a:srgbClr val="000000"/>
                </a:solidFill>
                <a:latin typeface="Arial"/>
              </a:rPr>
              <a:t>(cost)</a:t>
            </a:r>
            <a:endParaRPr lang="en-US" sz="4000" b="1" dirty="0">
              <a:solidFill>
                <a:srgbClr val="000000"/>
              </a:solidFill>
              <a:latin typeface="Arial"/>
            </a:endParaRPr>
          </a:p>
        </p:txBody>
      </p:sp>
      <p:sp>
        <p:nvSpPr>
          <p:cNvPr id="62" name="Left Arrow 61"/>
          <p:cNvSpPr/>
          <p:nvPr/>
        </p:nvSpPr>
        <p:spPr>
          <a:xfrm rot="14178936" flipV="1">
            <a:off x="2031962" y="4780938"/>
            <a:ext cx="800170" cy="214535"/>
          </a:xfrm>
          <a:prstGeom prst="leftArrow">
            <a:avLst>
              <a:gd name="adj1" fmla="val 60000"/>
              <a:gd name="adj2" fmla="val 50000"/>
            </a:avLst>
          </a:prstGeom>
          <a:solidFill>
            <a:srgbClr val="FF99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3" name="Left Arrow 62"/>
          <p:cNvSpPr/>
          <p:nvPr/>
        </p:nvSpPr>
        <p:spPr>
          <a:xfrm rot="16200000" flipV="1">
            <a:off x="7086599" y="4876801"/>
            <a:ext cx="685801" cy="228599"/>
          </a:xfrm>
          <a:prstGeom prst="leftArrow">
            <a:avLst>
              <a:gd name="adj1" fmla="val 60000"/>
              <a:gd name="adj2" fmla="val 50000"/>
            </a:avLst>
          </a:prstGeom>
          <a:solidFill>
            <a:srgbClr val="C00000"/>
          </a:solidFill>
          <a:ln>
            <a:solidFill>
              <a:srgbClr val="FF0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64" name="Rectangle 63"/>
          <p:cNvSpPr/>
          <p:nvPr/>
        </p:nvSpPr>
        <p:spPr>
          <a:xfrm>
            <a:off x="6124282" y="5181600"/>
            <a:ext cx="2727030" cy="769441"/>
          </a:xfrm>
          <a:prstGeom prst="rect">
            <a:avLst/>
          </a:prstGeom>
        </p:spPr>
        <p:txBody>
          <a:bodyPr wrap="none">
            <a:spAutoFit/>
          </a:bodyPr>
          <a:lstStyle/>
          <a:p>
            <a:r>
              <a:rPr lang="en-US" sz="4400" b="1" dirty="0">
                <a:solidFill>
                  <a:srgbClr val="FF0000"/>
                </a:solidFill>
                <a:latin typeface="Arial"/>
              </a:rPr>
              <a:t> $$</a:t>
            </a:r>
            <a:r>
              <a:rPr lang="en-US" sz="4000" b="1" dirty="0">
                <a:solidFill>
                  <a:srgbClr val="FF0000"/>
                </a:solidFill>
                <a:latin typeface="Arial"/>
              </a:rPr>
              <a:t> </a:t>
            </a:r>
            <a:r>
              <a:rPr lang="en-US" sz="3200" b="1" dirty="0">
                <a:solidFill>
                  <a:srgbClr val="000000"/>
                </a:solidFill>
                <a:latin typeface="Arial"/>
              </a:rPr>
              <a:t>(benefit)</a:t>
            </a:r>
            <a:endParaRPr lang="en-US" sz="3600" b="1" dirty="0">
              <a:solidFill>
                <a:srgbClr val="000000"/>
              </a:solidFill>
              <a:latin typeface="Arial"/>
            </a:endParaRPr>
          </a:p>
        </p:txBody>
      </p:sp>
      <p:cxnSp>
        <p:nvCxnSpPr>
          <p:cNvPr id="65" name="Straight Connector 64"/>
          <p:cNvCxnSpPr/>
          <p:nvPr/>
        </p:nvCxnSpPr>
        <p:spPr>
          <a:xfrm>
            <a:off x="6167706" y="5965686"/>
            <a:ext cx="2438400" cy="0"/>
          </a:xfrm>
          <a:prstGeom prst="line">
            <a:avLst/>
          </a:prstGeom>
          <a:ln w="57150">
            <a:solidFill>
              <a:srgbClr val="002060"/>
            </a:solidFill>
          </a:ln>
        </p:spPr>
        <p:style>
          <a:lnRef idx="1">
            <a:schemeClr val="accent4"/>
          </a:lnRef>
          <a:fillRef idx="0">
            <a:schemeClr val="accent4"/>
          </a:fillRef>
          <a:effectRef idx="0">
            <a:schemeClr val="accent4"/>
          </a:effectRef>
          <a:fontRef idx="minor">
            <a:schemeClr val="tx1"/>
          </a:fontRef>
        </p:style>
      </p:cxnSp>
      <p:sp>
        <p:nvSpPr>
          <p:cNvPr id="66" name="Rectangle 65"/>
          <p:cNvSpPr/>
          <p:nvPr/>
        </p:nvSpPr>
        <p:spPr>
          <a:xfrm>
            <a:off x="6329035" y="5943600"/>
            <a:ext cx="2084224" cy="769441"/>
          </a:xfrm>
          <a:prstGeom prst="rect">
            <a:avLst/>
          </a:prstGeom>
        </p:spPr>
        <p:txBody>
          <a:bodyPr wrap="none">
            <a:spAutoFit/>
          </a:bodyPr>
          <a:lstStyle/>
          <a:p>
            <a:r>
              <a:rPr lang="en-US" sz="4400" b="1" dirty="0">
                <a:solidFill>
                  <a:srgbClr val="7030A0"/>
                </a:solidFill>
                <a:latin typeface="Arial"/>
              </a:rPr>
              <a:t>$$</a:t>
            </a:r>
            <a:r>
              <a:rPr lang="en-US" sz="4400" b="1" dirty="0">
                <a:solidFill>
                  <a:srgbClr val="000000"/>
                </a:solidFill>
                <a:latin typeface="Arial"/>
              </a:rPr>
              <a:t> </a:t>
            </a:r>
            <a:r>
              <a:rPr lang="en-US" sz="3200" b="1" dirty="0">
                <a:solidFill>
                  <a:srgbClr val="000000"/>
                </a:solidFill>
                <a:latin typeface="Arial"/>
              </a:rPr>
              <a:t>(cost)</a:t>
            </a:r>
            <a:endParaRPr lang="en-US" sz="4400" b="1" dirty="0">
              <a:solidFill>
                <a:srgbClr val="000000"/>
              </a:solidFill>
              <a:latin typeface="Arial"/>
            </a:endParaRPr>
          </a:p>
        </p:txBody>
      </p:sp>
      <p:sp>
        <p:nvSpPr>
          <p:cNvPr id="67" name="Oval 66"/>
          <p:cNvSpPr/>
          <p:nvPr/>
        </p:nvSpPr>
        <p:spPr>
          <a:xfrm>
            <a:off x="5562600" y="5029200"/>
            <a:ext cx="3581400" cy="1752600"/>
          </a:xfrm>
          <a:prstGeom prst="ellipse">
            <a:avLst/>
          </a:prstGeom>
          <a:no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36" name="Rectangle 35"/>
          <p:cNvSpPr/>
          <p:nvPr/>
        </p:nvSpPr>
        <p:spPr>
          <a:xfrm>
            <a:off x="0" y="0"/>
            <a:ext cx="2760691" cy="584775"/>
          </a:xfrm>
          <a:prstGeom prst="rect">
            <a:avLst/>
          </a:prstGeom>
          <a:solidFill>
            <a:srgbClr val="FFFF00"/>
          </a:solidFill>
          <a:ln>
            <a:solidFill>
              <a:srgbClr val="0000FF"/>
            </a:solidFill>
          </a:ln>
        </p:spPr>
        <p:txBody>
          <a:bodyPr wrap="none">
            <a:spAutoFit/>
          </a:bodyPr>
          <a:lstStyle/>
          <a:p>
            <a:r>
              <a:rPr lang="en-US" sz="3200" b="1" i="1" dirty="0" err="1"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ABaCAS</a:t>
            </a:r>
            <a:r>
              <a:rPr lang="en-US" sz="3200" b="1" i="1" dirty="0" smtClean="0">
                <a:solidFill>
                  <a:srgbClr val="FF0000"/>
                </a:solidFill>
                <a:effectLst>
                  <a:outerShdw blurRad="38100" dist="38100" dir="2700000" algn="tl">
                    <a:srgbClr val="000000">
                      <a:alpha val="43137"/>
                    </a:srgbClr>
                  </a:outerShdw>
                </a:effectLst>
                <a:latin typeface="Arial Black" pitchFamily="34" charset="0"/>
                <a:ea typeface="宋体" pitchFamily="2" charset="-122"/>
              </a:rPr>
              <a:t>-SE</a:t>
            </a:r>
            <a:endParaRPr lang="en-US" sz="3200" i="1" dirty="0">
              <a:solidFill>
                <a:srgbClr val="FF0000"/>
              </a:solidFill>
              <a:effectLst>
                <a:outerShdw blurRad="38100" dist="38100" dir="2700000" algn="tl">
                  <a:srgbClr val="000000">
                    <a:alpha val="43137"/>
                  </a:srgbClr>
                </a:outerShdw>
              </a:effectLst>
              <a:latin typeface="Arial Black" pitchFamily="34" charset="0"/>
            </a:endParaRPr>
          </a:p>
        </p:txBody>
      </p:sp>
      <p:sp>
        <p:nvSpPr>
          <p:cNvPr id="41" name="Rectangle 40"/>
          <p:cNvSpPr/>
          <p:nvPr/>
        </p:nvSpPr>
        <p:spPr>
          <a:xfrm>
            <a:off x="6124282" y="10458"/>
            <a:ext cx="3019718" cy="584775"/>
          </a:xfrm>
          <a:prstGeom prst="rect">
            <a:avLst/>
          </a:prstGeom>
          <a:solidFill>
            <a:srgbClr val="FFFF00"/>
          </a:solidFill>
          <a:ln>
            <a:solidFill>
              <a:srgbClr val="0000FF"/>
            </a:solidFill>
          </a:ln>
        </p:spPr>
        <p:txBody>
          <a:bodyPr wrap="square">
            <a:spAutoFit/>
          </a:bodyPr>
          <a:lstStyle/>
          <a:p>
            <a:r>
              <a:rPr lang="en-US" sz="3200" b="1" i="1" dirty="0" smtClean="0">
                <a:solidFill>
                  <a:srgbClr val="0000FF"/>
                </a:solidFill>
                <a:effectLst>
                  <a:outerShdw blurRad="38100" dist="38100" dir="2700000" algn="tl">
                    <a:srgbClr val="000000">
                      <a:alpha val="43137"/>
                    </a:srgbClr>
                  </a:outerShdw>
                </a:effectLst>
                <a:latin typeface="Arial Black" pitchFamily="34" charset="0"/>
                <a:ea typeface="宋体" pitchFamily="2" charset="-122"/>
              </a:rPr>
              <a:t>Cost/Benefit</a:t>
            </a:r>
            <a:endParaRPr lang="en-US" sz="3200" i="1" dirty="0">
              <a:solidFill>
                <a:srgbClr val="0000FF"/>
              </a:solidFill>
              <a:effectLst>
                <a:outerShdw blurRad="38100" dist="38100" dir="2700000" algn="tl">
                  <a:srgbClr val="000000">
                    <a:alpha val="43137"/>
                  </a:srgbClr>
                </a:outerShdw>
              </a:effectLst>
              <a:latin typeface="Arial Black" pitchFamily="34" charset="0"/>
            </a:endParaRPr>
          </a:p>
        </p:txBody>
      </p:sp>
      <p:sp>
        <p:nvSpPr>
          <p:cNvPr id="3" name="Slide Number Placeholder 2"/>
          <p:cNvSpPr>
            <a:spLocks noGrp="1"/>
          </p:cNvSpPr>
          <p:nvPr>
            <p:ph type="sldNum" sz="quarter" idx="12"/>
          </p:nvPr>
        </p:nvSpPr>
        <p:spPr>
          <a:xfrm>
            <a:off x="6934200" y="6477000"/>
            <a:ext cx="2133600" cy="476250"/>
          </a:xfrm>
        </p:spPr>
        <p:txBody>
          <a:bodyPr/>
          <a:lstStyle/>
          <a:p>
            <a:pPr>
              <a:defRPr/>
            </a:pPr>
            <a:fld id="{F80CB361-3B1B-4CC6-A63D-F594DBBCCA68}" type="slidenum">
              <a:rPr lang="en-US" smtClean="0"/>
              <a:pPr>
                <a:defRPr/>
              </a:pPr>
              <a:t>81</a:t>
            </a:fld>
            <a:endParaRPr lang="en-US" dirty="0"/>
          </a:p>
        </p:txBody>
      </p:sp>
    </p:spTree>
    <p:extLst>
      <p:ext uri="{BB962C8B-B14F-4D97-AF65-F5344CB8AC3E}">
        <p14:creationId xmlns:p14="http://schemas.microsoft.com/office/powerpoint/2010/main" val="191343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linds(horizontal)">
                                      <p:cBhvr>
                                        <p:cTn id="25" dur="500"/>
                                        <p:tgtEl>
                                          <p:spTgt spid="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linds(horizontal)">
                                      <p:cBhvr>
                                        <p:cTn id="52" dur="500"/>
                                        <p:tgtEl>
                                          <p:spTgt spid="4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childTnLst>
                          </p:cTn>
                        </p:par>
                        <p:par>
                          <p:cTn id="56" fill="hold">
                            <p:stCondLst>
                              <p:cond delay="1000"/>
                            </p:stCondLst>
                            <p:childTnLst>
                              <p:par>
                                <p:cTn id="57" presetID="3" presetClass="entr" presetSubtype="1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linds(horizontal)">
                                      <p:cBhvr>
                                        <p:cTn id="59" dur="500"/>
                                        <p:tgtEl>
                                          <p:spTgt spid="37"/>
                                        </p:tgtEl>
                                      </p:cBhvr>
                                    </p:animEffect>
                                  </p:childTnLst>
                                </p:cTn>
                              </p:par>
                            </p:childTnLst>
                          </p:cTn>
                        </p:par>
                        <p:par>
                          <p:cTn id="60" fill="hold">
                            <p:stCondLst>
                              <p:cond delay="1500"/>
                            </p:stCondLst>
                            <p:childTnLst>
                              <p:par>
                                <p:cTn id="61" presetID="3" presetClass="entr" presetSubtype="1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linds(horizontal)">
                                      <p:cBhvr>
                                        <p:cTn id="63" dur="500"/>
                                        <p:tgtEl>
                                          <p:spTgt spid="49"/>
                                        </p:tgtEl>
                                      </p:cBhvr>
                                    </p:animEffect>
                                  </p:childTnLst>
                                </p:cTn>
                              </p:par>
                              <p:par>
                                <p:cTn id="64" presetID="3" presetClass="entr" presetSubtype="1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linds(horizontal)">
                                      <p:cBhvr>
                                        <p:cTn id="66" dur="500"/>
                                        <p:tgtEl>
                                          <p:spTgt spid="5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linds(horizontal)">
                                      <p:cBhvr>
                                        <p:cTn id="69" dur="500"/>
                                        <p:tgtEl>
                                          <p:spTgt spid="50"/>
                                        </p:tgtEl>
                                      </p:cBhvr>
                                    </p:animEffect>
                                  </p:childTnLst>
                                </p:cTn>
                              </p:par>
                            </p:childTnLst>
                          </p:cTn>
                        </p:par>
                        <p:par>
                          <p:cTn id="70" fill="hold">
                            <p:stCondLst>
                              <p:cond delay="2000"/>
                            </p:stCondLst>
                            <p:childTnLst>
                              <p:par>
                                <p:cTn id="71" presetID="3" presetClass="entr" presetSubtype="1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par>
                          <p:cTn id="74" fill="hold">
                            <p:stCondLst>
                              <p:cond delay="2500"/>
                            </p:stCondLst>
                            <p:childTnLst>
                              <p:par>
                                <p:cTn id="75" presetID="3" presetClass="entr" presetSubtype="1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linds(horizontal)">
                                      <p:cBhvr>
                                        <p:cTn id="77" dur="500"/>
                                        <p:tgtEl>
                                          <p:spTgt spid="52"/>
                                        </p:tgtEl>
                                      </p:cBhvr>
                                    </p:animEffect>
                                  </p:childTnLst>
                                </p:cTn>
                              </p:par>
                              <p:par>
                                <p:cTn id="78" presetID="3" presetClass="entr" presetSubtype="10" fill="hold"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blinds(horizontal)">
                                      <p:cBhvr>
                                        <p:cTn id="80" dur="500"/>
                                        <p:tgtEl>
                                          <p:spTgt spid="54"/>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blinds(horizontal)">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blinds(horizontal)">
                                      <p:cBhvr>
                                        <p:cTn id="88" dur="500"/>
                                        <p:tgtEl>
                                          <p:spTgt spid="62"/>
                                        </p:tgtEl>
                                      </p:cBhvr>
                                    </p:animEffect>
                                  </p:childTnLst>
                                </p:cTn>
                              </p:par>
                              <p:par>
                                <p:cTn id="89" presetID="3" presetClass="entr" presetSubtype="1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blinds(horizontal)">
                                      <p:cBhvr>
                                        <p:cTn id="91" dur="500"/>
                                        <p:tgtEl>
                                          <p:spTgt spid="57"/>
                                        </p:tgtEl>
                                      </p:cBhvr>
                                    </p:animEffect>
                                  </p:childTnLst>
                                </p:cTn>
                              </p:par>
                            </p:childTnLst>
                          </p:cTn>
                        </p:par>
                        <p:par>
                          <p:cTn id="92" fill="hold">
                            <p:stCondLst>
                              <p:cond delay="500"/>
                            </p:stCondLst>
                            <p:childTnLst>
                              <p:par>
                                <p:cTn id="93" presetID="3" presetClass="entr" presetSubtype="1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blinds(horizontal)">
                                      <p:cBhvr>
                                        <p:cTn id="95" dur="500"/>
                                        <p:tgtEl>
                                          <p:spTgt spid="58"/>
                                        </p:tgtEl>
                                      </p:cBhvr>
                                    </p:animEffect>
                                  </p:childTnLst>
                                </p:cTn>
                              </p:par>
                              <p:par>
                                <p:cTn id="96" presetID="3" presetClass="entr" presetSubtype="10" fill="hold" nodeType="with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blinds(horizontal)">
                                      <p:cBhvr>
                                        <p:cTn id="98" dur="500"/>
                                        <p:tgtEl>
                                          <p:spTgt spid="60"/>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blinds(horizontal)">
                                      <p:cBhvr>
                                        <p:cTn id="101" dur="500"/>
                                        <p:tgtEl>
                                          <p:spTgt spid="6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blinds(horizontal)">
                                      <p:cBhvr>
                                        <p:cTn id="106" dur="500"/>
                                        <p:tgtEl>
                                          <p:spTgt spid="56"/>
                                        </p:tgtEl>
                                      </p:cBhvr>
                                    </p:animEffect>
                                  </p:childTnLst>
                                </p:cTn>
                              </p:par>
                              <p:par>
                                <p:cTn id="107" presetID="3" presetClass="entr" presetSubtype="10" fill="hold" nodeType="with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blinds(horizontal)">
                                      <p:cBhvr>
                                        <p:cTn id="109" dur="500"/>
                                        <p:tgtEl>
                                          <p:spTgt spid="63"/>
                                        </p:tgtEl>
                                      </p:cBhvr>
                                    </p:animEffect>
                                  </p:childTnLst>
                                </p:cTn>
                              </p:par>
                            </p:childTnLst>
                          </p:cTn>
                        </p:par>
                        <p:par>
                          <p:cTn id="110" fill="hold">
                            <p:stCondLst>
                              <p:cond delay="500"/>
                            </p:stCondLst>
                            <p:childTnLst>
                              <p:par>
                                <p:cTn id="111" presetID="3" presetClass="entr" presetSubtype="10" fill="hold" grpId="0" nodeType="after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blinds(horizontal)">
                                      <p:cBhvr>
                                        <p:cTn id="113" dur="500"/>
                                        <p:tgtEl>
                                          <p:spTgt spid="64"/>
                                        </p:tgtEl>
                                      </p:cBhvr>
                                    </p:animEffect>
                                  </p:childTnLst>
                                </p:cTn>
                              </p:par>
                              <p:par>
                                <p:cTn id="114" presetID="3" presetClass="entr" presetSubtype="10" fill="hold" nodeType="with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blinds(horizontal)">
                                      <p:cBhvr>
                                        <p:cTn id="116" dur="500"/>
                                        <p:tgtEl>
                                          <p:spTgt spid="65"/>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blinds(horizontal)">
                                      <p:cBhvr>
                                        <p:cTn id="119" dur="500"/>
                                        <p:tgtEl>
                                          <p:spTgt spid="66"/>
                                        </p:tgtEl>
                                      </p:cBhvr>
                                    </p:animEffect>
                                  </p:childTnLst>
                                </p:cTn>
                              </p:par>
                            </p:childTnLst>
                          </p:cTn>
                        </p:par>
                        <p:par>
                          <p:cTn id="120" fill="hold">
                            <p:stCondLst>
                              <p:cond delay="1000"/>
                            </p:stCondLst>
                            <p:childTnLst>
                              <p:par>
                                <p:cTn id="121" presetID="3" presetClass="entr" presetSubtype="1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blinds(horizontal)">
                                      <p:cBhvr>
                                        <p:cTn id="123" dur="2000"/>
                                        <p:tgtEl>
                                          <p:spTgt spid="67"/>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blinds(horizontal)">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P spid="30" grpId="0"/>
      <p:bldP spid="31" grpId="0"/>
      <p:bldP spid="32" grpId="0"/>
      <p:bldP spid="34" grpId="0"/>
      <p:bldP spid="35" grpId="0"/>
      <p:bldP spid="39" grpId="0"/>
      <p:bldP spid="40" grpId="0"/>
      <p:bldP spid="49" grpId="0"/>
      <p:bldP spid="50" grpId="0"/>
      <p:bldP spid="52" grpId="0"/>
      <p:bldP spid="55" grpId="0"/>
      <p:bldP spid="58" grpId="0"/>
      <p:bldP spid="61" grpId="0"/>
      <p:bldP spid="64" grpId="0"/>
      <p:bldP spid="66" grpId="0"/>
      <p:bldP spid="67" grpId="0" animBg="1"/>
      <p:bldP spid="36" grpId="0" animBg="1"/>
      <p:bldP spid="41"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0" descr="http://abacas-dss.com/abacas/images/2nd_beij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362200"/>
            <a:ext cx="9144001" cy="1905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83780" name="Picture 4" descr="http://abacas-dss.com/abacas/images/1st_hangzhou.jpg"/>
          <p:cNvPicPr>
            <a:picLocks noChangeAspect="1" noChangeArrowheads="1"/>
          </p:cNvPicPr>
          <p:nvPr/>
        </p:nvPicPr>
        <p:blipFill>
          <a:blip r:embed="rId4" cstate="print"/>
          <a:srcRect/>
          <a:stretch>
            <a:fillRect/>
          </a:stretch>
        </p:blipFill>
        <p:spPr bwMode="auto">
          <a:xfrm>
            <a:off x="0" y="181325"/>
            <a:ext cx="9144000" cy="1876075"/>
          </a:xfrm>
          <a:prstGeom prst="rect">
            <a:avLst/>
          </a:prstGeom>
          <a:noFill/>
          <a:ln w="12700">
            <a:solidFill>
              <a:schemeClr val="tx1"/>
            </a:solidFill>
          </a:ln>
        </p:spPr>
      </p:pic>
      <p:sp>
        <p:nvSpPr>
          <p:cNvPr id="2" name="Slide Number Placeholder 1"/>
          <p:cNvSpPr>
            <a:spLocks noGrp="1"/>
          </p:cNvSpPr>
          <p:nvPr>
            <p:ph type="sldNum" sz="quarter" idx="12"/>
          </p:nvPr>
        </p:nvSpPr>
        <p:spPr/>
        <p:txBody>
          <a:bodyPr/>
          <a:lstStyle/>
          <a:p>
            <a:fld id="{378C04C1-2A3C-45C2-A2AF-C5D028FBB0CE}" type="slidenum">
              <a:rPr lang="en-US" smtClean="0">
                <a:solidFill>
                  <a:prstClr val="black">
                    <a:tint val="75000"/>
                  </a:prstClr>
                </a:solidFill>
              </a:rPr>
              <a:pPr/>
              <a:t>82</a:t>
            </a:fld>
            <a:endParaRPr lang="en-US">
              <a:solidFill>
                <a:prstClr val="black">
                  <a:tint val="75000"/>
                </a:prstClr>
              </a:solidFill>
            </a:endParaRPr>
          </a:p>
        </p:txBody>
      </p:sp>
      <p:pic>
        <p:nvPicPr>
          <p:cNvPr id="7" name="Picture 2" descr="http://abacas-dss.com/abacas/images/3rd_guangzho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572000"/>
            <a:ext cx="9139227" cy="2000607"/>
          </a:xfrm>
          <a:prstGeom prst="rect">
            <a:avLst/>
          </a:prstGeom>
          <a:solidFill>
            <a:schemeClr val="tx1"/>
          </a:solidFill>
          <a:ln w="76200">
            <a:solidFill>
              <a:schemeClr val="accent5">
                <a:lumMod val="75000"/>
              </a:schemeClr>
            </a:solidFill>
          </a:ln>
        </p:spPr>
      </p:pic>
    </p:spTree>
    <p:extLst>
      <p:ext uri="{BB962C8B-B14F-4D97-AF65-F5344CB8AC3E}">
        <p14:creationId xmlns:p14="http://schemas.microsoft.com/office/powerpoint/2010/main" val="743209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83780"/>
                                        </p:tgtEl>
                                        <p:attrNameLst>
                                          <p:attrName>style.visibility</p:attrName>
                                        </p:attrNameLst>
                                      </p:cBhvr>
                                      <p:to>
                                        <p:strVal val="visible"/>
                                      </p:to>
                                    </p:set>
                                    <p:animEffect transition="in" filter="blinds(horizontal)">
                                      <p:cBhvr>
                                        <p:cTn id="7" dur="1000"/>
                                        <p:tgtEl>
                                          <p:spTgt spid="148378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1000"/>
                                        <p:tgtEl>
                                          <p:spTgt spid="9"/>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838200"/>
            <a:ext cx="8991600" cy="5105400"/>
          </a:xfrm>
          <a:noFill/>
        </p:spPr>
        <p:txBody>
          <a:bodyPr/>
          <a:lstStyle/>
          <a:p>
            <a:pPr eaLnBrk="1" hangingPunct="1">
              <a:lnSpc>
                <a:spcPct val="150000"/>
              </a:lnSpc>
              <a:buFontTx/>
              <a:buNone/>
            </a:pPr>
            <a:r>
              <a:rPr lang="en-US" sz="2800" b="1" i="1" u="sng" dirty="0">
                <a:solidFill>
                  <a:srgbClr val="C00000"/>
                </a:solidFill>
              </a:rPr>
              <a:t>USA:</a:t>
            </a:r>
          </a:p>
          <a:p>
            <a:pPr lvl="1" eaLnBrk="1" hangingPunct="1">
              <a:lnSpc>
                <a:spcPct val="150000"/>
              </a:lnSpc>
            </a:pPr>
            <a:r>
              <a:rPr lang="en-US" sz="1800" b="1" i="1" dirty="0">
                <a:solidFill>
                  <a:srgbClr val="0000FF"/>
                </a:solidFill>
              </a:rPr>
              <a:t>EPA:</a:t>
            </a:r>
            <a:r>
              <a:rPr lang="en-US" sz="1800" b="1" i="1" dirty="0"/>
              <a:t> </a:t>
            </a:r>
            <a:r>
              <a:rPr lang="en-US" sz="1800" b="1" u="sng" dirty="0">
                <a:solidFill>
                  <a:srgbClr val="000000"/>
                </a:solidFill>
              </a:rPr>
              <a:t>Carey </a:t>
            </a:r>
            <a:r>
              <a:rPr lang="en-US" sz="1800" b="1" u="sng" dirty="0" smtClean="0">
                <a:solidFill>
                  <a:srgbClr val="000000"/>
                </a:solidFill>
              </a:rPr>
              <a:t>Jang</a:t>
            </a:r>
            <a:r>
              <a:rPr lang="en-US" sz="1800" b="1" dirty="0" smtClean="0">
                <a:solidFill>
                  <a:srgbClr val="000000"/>
                </a:solidFill>
              </a:rPr>
              <a:t>, </a:t>
            </a:r>
            <a:r>
              <a:rPr lang="en-US" sz="1800" b="1" dirty="0">
                <a:solidFill>
                  <a:srgbClr val="000000"/>
                </a:solidFill>
              </a:rPr>
              <a:t>Dale Evarts, Jeremy Schreifels, Scott Voorhees, </a:t>
            </a:r>
            <a:r>
              <a:rPr lang="en-US" sz="1800" b="1" dirty="0" smtClean="0">
                <a:solidFill>
                  <a:srgbClr val="000000"/>
                </a:solidFill>
              </a:rPr>
              <a:t>Charles Fulcher, Neal Fann, Brian Timin, Kirk Baker, Tyler Fox, etc</a:t>
            </a:r>
            <a:r>
              <a:rPr lang="en-US" sz="1800" b="1" dirty="0">
                <a:solidFill>
                  <a:srgbClr val="000000"/>
                </a:solidFill>
              </a:rPr>
              <a:t>.</a:t>
            </a:r>
          </a:p>
          <a:p>
            <a:pPr lvl="1" eaLnBrk="1" hangingPunct="1">
              <a:lnSpc>
                <a:spcPct val="120000"/>
              </a:lnSpc>
            </a:pPr>
            <a:r>
              <a:rPr lang="en-US" sz="1800" b="1" i="1" dirty="0" smtClean="0">
                <a:solidFill>
                  <a:srgbClr val="0000FF"/>
                </a:solidFill>
              </a:rPr>
              <a:t>UNC-IE: </a:t>
            </a:r>
            <a:r>
              <a:rPr lang="en-US" sz="1800" b="1" i="1" dirty="0" smtClean="0"/>
              <a:t>Adel Hanna, Limei Ran, etc.</a:t>
            </a:r>
          </a:p>
          <a:p>
            <a:pPr lvl="1" eaLnBrk="1" hangingPunct="1">
              <a:lnSpc>
                <a:spcPct val="120000"/>
              </a:lnSpc>
            </a:pPr>
            <a:r>
              <a:rPr lang="en-US" sz="1800" b="1" i="1" dirty="0" smtClean="0">
                <a:solidFill>
                  <a:srgbClr val="0000FF"/>
                </a:solidFill>
              </a:rPr>
              <a:t>Univ</a:t>
            </a:r>
            <a:r>
              <a:rPr lang="en-US" sz="1800" b="1" i="1" dirty="0">
                <a:solidFill>
                  <a:srgbClr val="0000FF"/>
                </a:solidFill>
              </a:rPr>
              <a:t>. of Tennessee:</a:t>
            </a:r>
            <a:r>
              <a:rPr lang="en-US" sz="1800" b="1" i="1" dirty="0"/>
              <a:t> </a:t>
            </a:r>
            <a:r>
              <a:rPr lang="en-US" sz="1800" b="1" dirty="0">
                <a:solidFill>
                  <a:srgbClr val="000000"/>
                </a:solidFill>
              </a:rPr>
              <a:t>Joshua </a:t>
            </a:r>
            <a:r>
              <a:rPr lang="en-US" sz="1800" b="1" dirty="0" smtClean="0">
                <a:solidFill>
                  <a:srgbClr val="000000"/>
                </a:solidFill>
              </a:rPr>
              <a:t>Fu, </a:t>
            </a:r>
            <a:r>
              <a:rPr lang="en-US" sz="1800" b="1" dirty="0">
                <a:solidFill>
                  <a:srgbClr val="000000"/>
                </a:solidFill>
              </a:rPr>
              <a:t>Xinyi </a:t>
            </a:r>
            <a:r>
              <a:rPr lang="en-US" sz="1800" b="1" dirty="0" smtClean="0">
                <a:solidFill>
                  <a:srgbClr val="000000"/>
                </a:solidFill>
              </a:rPr>
              <a:t>Dong, </a:t>
            </a:r>
            <a:r>
              <a:rPr lang="en-US" sz="1800" b="1" dirty="0">
                <a:solidFill>
                  <a:srgbClr val="000000"/>
                </a:solidFill>
              </a:rPr>
              <a:t>Jian </a:t>
            </a:r>
            <a:r>
              <a:rPr lang="en-US" sz="1800" b="1" dirty="0" smtClean="0">
                <a:solidFill>
                  <a:srgbClr val="000000"/>
                </a:solidFill>
              </a:rPr>
              <a:t>Sun, </a:t>
            </a:r>
            <a:r>
              <a:rPr lang="en-US" sz="1800" b="1" dirty="0">
                <a:solidFill>
                  <a:srgbClr val="000000"/>
                </a:solidFill>
              </a:rPr>
              <a:t>etc.</a:t>
            </a:r>
            <a:r>
              <a:rPr lang="en-US" sz="1800" b="1" dirty="0"/>
              <a:t> </a:t>
            </a:r>
            <a:endParaRPr lang="en-US" sz="1800" b="1" dirty="0" smtClean="0"/>
          </a:p>
          <a:p>
            <a:pPr marL="457200" lvl="1" indent="0" eaLnBrk="1" hangingPunct="1">
              <a:lnSpc>
                <a:spcPct val="120000"/>
              </a:lnSpc>
              <a:buNone/>
            </a:pPr>
            <a:endParaRPr lang="en-US" sz="1800" b="1" dirty="0"/>
          </a:p>
          <a:p>
            <a:pPr lvl="0" eaLnBrk="1" hangingPunct="1">
              <a:lnSpc>
                <a:spcPct val="80000"/>
              </a:lnSpc>
              <a:buNone/>
              <a:defRPr/>
            </a:pPr>
            <a:r>
              <a:rPr lang="en-US" sz="2800" b="1" i="1" u="sng" dirty="0" smtClean="0">
                <a:solidFill>
                  <a:srgbClr val="C00000"/>
                </a:solidFill>
              </a:rPr>
              <a:t>International:</a:t>
            </a:r>
          </a:p>
          <a:p>
            <a:pPr lvl="1" eaLnBrk="1" hangingPunct="1">
              <a:lnSpc>
                <a:spcPct val="200000"/>
              </a:lnSpc>
              <a:defRPr/>
            </a:pPr>
            <a:r>
              <a:rPr lang="en-US" sz="1800" b="1" i="1" dirty="0" smtClean="0">
                <a:solidFill>
                  <a:srgbClr val="0000FF"/>
                </a:solidFill>
              </a:rPr>
              <a:t>Tsinghua Univ.: </a:t>
            </a:r>
            <a:r>
              <a:rPr lang="en-US" sz="1800" b="1" dirty="0" smtClean="0">
                <a:solidFill>
                  <a:srgbClr val="000000"/>
                </a:solidFill>
              </a:rPr>
              <a:t>HAO Jiming, WANG Shuxiao, WU Yue, etc.</a:t>
            </a:r>
          </a:p>
          <a:p>
            <a:pPr lvl="1">
              <a:lnSpc>
                <a:spcPct val="130000"/>
              </a:lnSpc>
            </a:pPr>
            <a:r>
              <a:rPr lang="en-US" sz="1800" b="1" i="1" dirty="0" smtClean="0">
                <a:solidFill>
                  <a:srgbClr val="0000FF"/>
                </a:solidFill>
              </a:rPr>
              <a:t>South China Univ. of Technology: </a:t>
            </a:r>
            <a:r>
              <a:rPr lang="en-US" sz="1800" b="1" dirty="0" smtClean="0">
                <a:solidFill>
                  <a:srgbClr val="000000"/>
                </a:solidFill>
              </a:rPr>
              <a:t>YE </a:t>
            </a:r>
            <a:r>
              <a:rPr lang="en-US" sz="1800" b="1" dirty="0" err="1" smtClean="0">
                <a:solidFill>
                  <a:srgbClr val="000000"/>
                </a:solidFill>
              </a:rPr>
              <a:t>Daiqi</a:t>
            </a:r>
            <a:r>
              <a:rPr lang="en-US" sz="1800" b="1" dirty="0" smtClean="0">
                <a:solidFill>
                  <a:srgbClr val="000000"/>
                </a:solidFill>
              </a:rPr>
              <a:t>, ZHU Yun, XIE </a:t>
            </a:r>
            <a:r>
              <a:rPr lang="en-US" sz="1800" b="1" dirty="0" err="1" smtClean="0">
                <a:solidFill>
                  <a:srgbClr val="000000"/>
                </a:solidFill>
              </a:rPr>
              <a:t>Junping</a:t>
            </a:r>
            <a:r>
              <a:rPr lang="en-US" sz="1800" b="1" dirty="0" smtClean="0">
                <a:solidFill>
                  <a:srgbClr val="000000"/>
                </a:solidFill>
              </a:rPr>
              <a:t>, etc. </a:t>
            </a:r>
          </a:p>
          <a:p>
            <a:pPr lvl="1">
              <a:lnSpc>
                <a:spcPct val="130000"/>
              </a:lnSpc>
            </a:pPr>
            <a:r>
              <a:rPr lang="en-US" sz="1800" b="1" i="1" dirty="0" smtClean="0">
                <a:solidFill>
                  <a:srgbClr val="0000FF"/>
                </a:solidFill>
              </a:rPr>
              <a:t>Zhejiang Univ.: </a:t>
            </a:r>
            <a:r>
              <a:rPr lang="en-US" sz="1800" b="1" dirty="0" smtClean="0"/>
              <a:t>CEN </a:t>
            </a:r>
            <a:r>
              <a:rPr lang="en-US" sz="1800" b="1" dirty="0" err="1" smtClean="0"/>
              <a:t>Kefa</a:t>
            </a:r>
            <a:r>
              <a:rPr lang="en-US" sz="1800" b="1" dirty="0" smtClean="0"/>
              <a:t>, GAO Xiang</a:t>
            </a:r>
            <a:r>
              <a:rPr lang="en-US" sz="1800" b="1" dirty="0" smtClean="0">
                <a:solidFill>
                  <a:srgbClr val="000000"/>
                </a:solidFill>
              </a:rPr>
              <a:t>, LUO Kun, CHEN </a:t>
            </a:r>
            <a:r>
              <a:rPr lang="en-US" sz="1800" b="1" dirty="0" err="1" smtClean="0">
                <a:solidFill>
                  <a:srgbClr val="000000"/>
                </a:solidFill>
              </a:rPr>
              <a:t>Linghong</a:t>
            </a:r>
            <a:r>
              <a:rPr lang="en-US" sz="1800" b="1" dirty="0" smtClean="0">
                <a:solidFill>
                  <a:srgbClr val="000000"/>
                </a:solidFill>
              </a:rPr>
              <a:t>, etc.</a:t>
            </a:r>
          </a:p>
          <a:p>
            <a:pPr lvl="1">
              <a:lnSpc>
                <a:spcPct val="130000"/>
              </a:lnSpc>
            </a:pPr>
            <a:r>
              <a:rPr lang="en-US" sz="1800" b="1" i="1" dirty="0" smtClean="0">
                <a:solidFill>
                  <a:srgbClr val="0000FF"/>
                </a:solidFill>
              </a:rPr>
              <a:t>Sponsors/Partners:</a:t>
            </a:r>
            <a:r>
              <a:rPr lang="en-US" sz="1800" b="1" dirty="0" smtClean="0">
                <a:solidFill>
                  <a:srgbClr val="0000FF"/>
                </a:solidFill>
              </a:rPr>
              <a:t> </a:t>
            </a:r>
            <a:r>
              <a:rPr lang="en-US" sz="1800" b="1" dirty="0" smtClean="0">
                <a:solidFill>
                  <a:srgbClr val="000000"/>
                </a:solidFill>
              </a:rPr>
              <a:t>Energy Foundation, Clean Air Alliance of China,   Clean Air Asia, etc.</a:t>
            </a:r>
            <a:endParaRPr lang="en-US" sz="2800" b="1" u="sng" dirty="0" smtClean="0">
              <a:solidFill>
                <a:srgbClr val="C00000"/>
              </a:solidFill>
            </a:endParaRPr>
          </a:p>
          <a:p>
            <a:pPr lvl="1" eaLnBrk="1" hangingPunct="1">
              <a:lnSpc>
                <a:spcPct val="120000"/>
              </a:lnSpc>
              <a:buNone/>
            </a:pPr>
            <a:endParaRPr lang="en-US" sz="1800" b="1" dirty="0" smtClean="0"/>
          </a:p>
          <a:p>
            <a:pPr lvl="1" eaLnBrk="1" hangingPunct="1">
              <a:lnSpc>
                <a:spcPct val="120000"/>
              </a:lnSpc>
              <a:buNone/>
            </a:pPr>
            <a:endParaRPr lang="en-US" sz="1800" b="1" dirty="0" smtClean="0"/>
          </a:p>
        </p:txBody>
      </p:sp>
      <p:sp>
        <p:nvSpPr>
          <p:cNvPr id="62467" name="Rectangle 3"/>
          <p:cNvSpPr>
            <a:spLocks noGrp="1" noChangeArrowheads="1"/>
          </p:cNvSpPr>
          <p:nvPr>
            <p:ph type="title"/>
          </p:nvPr>
        </p:nvSpPr>
        <p:spPr>
          <a:xfrm>
            <a:off x="779462" y="0"/>
            <a:ext cx="7602538" cy="838200"/>
          </a:xfrm>
          <a:solidFill>
            <a:srgbClr val="CCFFFF"/>
          </a:solidFill>
        </p:spPr>
        <p:txBody>
          <a:bodyPr/>
          <a:lstStyle/>
          <a:p>
            <a:pPr algn="ctr" eaLnBrk="1" hangingPunct="1">
              <a:lnSpc>
                <a:spcPct val="90000"/>
              </a:lnSpc>
            </a:pPr>
            <a:r>
              <a:rPr lang="en-US" sz="3200" b="1" i="1" dirty="0" smtClean="0">
                <a:solidFill>
                  <a:srgbClr val="0000FF"/>
                </a:solidFill>
                <a:latin typeface="Arial" pitchFamily="34" charset="0"/>
                <a:cs typeface="Arial" pitchFamily="34" charset="0"/>
              </a:rPr>
              <a:t/>
            </a:r>
            <a:br>
              <a:rPr lang="en-US" sz="3200" b="1" i="1" dirty="0" smtClean="0">
                <a:solidFill>
                  <a:srgbClr val="0000FF"/>
                </a:solidFill>
                <a:latin typeface="Arial" pitchFamily="34" charset="0"/>
                <a:cs typeface="Arial" pitchFamily="34" charset="0"/>
              </a:rPr>
            </a:br>
            <a:r>
              <a:rPr lang="en-US" sz="3600" b="1" i="1" dirty="0" smtClean="0">
                <a:solidFill>
                  <a:srgbClr val="FF0000"/>
                </a:solidFill>
                <a:latin typeface="Arial" pitchFamily="34" charset="0"/>
                <a:cs typeface="Arial" pitchFamily="34" charset="0"/>
              </a:rPr>
              <a:t>“</a:t>
            </a:r>
            <a:r>
              <a:rPr lang="en-US" sz="3600" b="1" i="1" dirty="0" err="1" smtClean="0">
                <a:solidFill>
                  <a:srgbClr val="FF0000"/>
                </a:solidFill>
                <a:latin typeface="Arial" pitchFamily="34" charset="0"/>
                <a:cs typeface="Arial" pitchFamily="34" charset="0"/>
              </a:rPr>
              <a:t>ABaCAS</a:t>
            </a:r>
            <a:r>
              <a:rPr lang="en-US" sz="3600" b="1" i="1" dirty="0" smtClean="0">
                <a:solidFill>
                  <a:srgbClr val="FF0000"/>
                </a:solidFill>
                <a:latin typeface="Arial" pitchFamily="34" charset="0"/>
                <a:cs typeface="Arial" pitchFamily="34" charset="0"/>
              </a:rPr>
              <a:t>” Team</a:t>
            </a:r>
            <a:br>
              <a:rPr lang="en-US" sz="3600" b="1" i="1" dirty="0" smtClean="0">
                <a:solidFill>
                  <a:srgbClr val="FF0000"/>
                </a:solidFill>
                <a:latin typeface="Arial" pitchFamily="34" charset="0"/>
                <a:cs typeface="Arial" pitchFamily="34" charset="0"/>
              </a:rPr>
            </a:br>
            <a:endParaRPr lang="en-US" sz="3200" b="1" i="1" dirty="0" smtClean="0">
              <a:solidFill>
                <a:srgbClr val="FF0000"/>
              </a:solidFill>
              <a:latin typeface="Arial" pitchFamily="34" charset="0"/>
              <a:cs typeface="Arial" pitchFamily="34" charset="0"/>
            </a:endParaRPr>
          </a:p>
        </p:txBody>
      </p:sp>
      <p:grpSp>
        <p:nvGrpSpPr>
          <p:cNvPr id="2" name="Group 4"/>
          <p:cNvGrpSpPr>
            <a:grpSpLocks noChangeAspect="1"/>
          </p:cNvGrpSpPr>
          <p:nvPr/>
        </p:nvGrpSpPr>
        <p:grpSpPr bwMode="auto">
          <a:xfrm>
            <a:off x="8074618" y="6172200"/>
            <a:ext cx="1069382" cy="685799"/>
            <a:chOff x="1248" y="2212"/>
            <a:chExt cx="1968" cy="1262"/>
          </a:xfrm>
        </p:grpSpPr>
        <p:pic>
          <p:nvPicPr>
            <p:cNvPr id="62469" name="Picture 5" descr="Chinese Flag"/>
            <p:cNvPicPr>
              <a:picLocks noChangeAspect="1" noChangeArrowheads="1"/>
            </p:cNvPicPr>
            <p:nvPr/>
          </p:nvPicPr>
          <p:blipFill>
            <a:blip r:embed="rId3" cstate="print"/>
            <a:srcRect/>
            <a:stretch>
              <a:fillRect/>
            </a:stretch>
          </p:blipFill>
          <p:spPr bwMode="auto">
            <a:xfrm>
              <a:off x="1248" y="2212"/>
              <a:ext cx="1248" cy="816"/>
            </a:xfrm>
            <a:prstGeom prst="rect">
              <a:avLst/>
            </a:prstGeom>
            <a:noFill/>
            <a:ln w="9525">
              <a:noFill/>
              <a:miter lim="800000"/>
              <a:headEnd/>
              <a:tailEnd/>
            </a:ln>
          </p:spPr>
        </p:pic>
        <p:pic>
          <p:nvPicPr>
            <p:cNvPr id="62470" name="Picture 6" descr="US Flag"/>
            <p:cNvPicPr>
              <a:picLocks noChangeAspect="1" noChangeArrowheads="1"/>
            </p:cNvPicPr>
            <p:nvPr/>
          </p:nvPicPr>
          <p:blipFill>
            <a:blip r:embed="rId4" cstate="print"/>
            <a:srcRect/>
            <a:stretch>
              <a:fillRect/>
            </a:stretch>
          </p:blipFill>
          <p:spPr bwMode="auto">
            <a:xfrm>
              <a:off x="1968" y="2640"/>
              <a:ext cx="1248" cy="834"/>
            </a:xfrm>
            <a:prstGeom prst="rect">
              <a:avLst/>
            </a:prstGeom>
            <a:noFill/>
            <a:ln w="9525">
              <a:noFill/>
              <a:miter lim="800000"/>
              <a:headEnd/>
              <a:tailEnd/>
            </a:ln>
          </p:spPr>
        </p:pic>
      </p:grpSp>
    </p:spTree>
    <p:extLst>
      <p:ext uri="{BB962C8B-B14F-4D97-AF65-F5344CB8AC3E}">
        <p14:creationId xmlns:p14="http://schemas.microsoft.com/office/powerpoint/2010/main" val="80694894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CCFFFF">
            <a:alpha val="40000"/>
          </a:srgbClr>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grpSp>
        <p:nvGrpSpPr>
          <p:cNvPr id="6" name="Group 190"/>
          <p:cNvGrpSpPr>
            <a:grpSpLocks/>
          </p:cNvGrpSpPr>
          <p:nvPr/>
        </p:nvGrpSpPr>
        <p:grpSpPr bwMode="auto">
          <a:xfrm>
            <a:off x="6685037" y="2514600"/>
            <a:ext cx="2306563" cy="2232590"/>
            <a:chOff x="4711700" y="1674813"/>
            <a:chExt cx="4189413" cy="4067175"/>
          </a:xfrm>
        </p:grpSpPr>
        <p:sp>
          <p:nvSpPr>
            <p:cNvPr id="20" name="AutoShape 6"/>
            <p:cNvSpPr>
              <a:spLocks noChangeArrowheads="1"/>
            </p:cNvSpPr>
            <p:nvPr/>
          </p:nvSpPr>
          <p:spPr bwMode="gray">
            <a:xfrm rot="308465">
              <a:off x="6742113" y="2047875"/>
              <a:ext cx="2001837" cy="2209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1" name="Oval 7"/>
            <p:cNvSpPr>
              <a:spLocks noChangeArrowheads="1"/>
            </p:cNvSpPr>
            <p:nvPr/>
          </p:nvSpPr>
          <p:spPr bwMode="ltGray">
            <a:xfrm>
              <a:off x="5943600" y="1674813"/>
              <a:ext cx="1660525" cy="1712912"/>
            </a:xfrm>
            <a:prstGeom prst="ellipse">
              <a:avLst/>
            </a:prstGeom>
            <a:gradFill rotWithShape="0">
              <a:gsLst>
                <a:gs pos="0">
                  <a:srgbClr val="8F038F">
                    <a:gamma/>
                    <a:shade val="66275"/>
                    <a:invGamma/>
                  </a:srgbClr>
                </a:gs>
                <a:gs pos="50000">
                  <a:srgbClr val="8F038F"/>
                </a:gs>
                <a:gs pos="100000">
                  <a:srgbClr val="8F038F">
                    <a:gamma/>
                    <a:shade val="66275"/>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3" name="Oval 8"/>
            <p:cNvSpPr>
              <a:spLocks noChangeArrowheads="1"/>
            </p:cNvSpPr>
            <p:nvPr/>
          </p:nvSpPr>
          <p:spPr bwMode="gray">
            <a:xfrm>
              <a:off x="4800600" y="3505200"/>
              <a:ext cx="1662113" cy="1714500"/>
            </a:xfrm>
            <a:prstGeom prst="ellipse">
              <a:avLst/>
            </a:prstGeom>
            <a:gradFill rotWithShape="0">
              <a:gsLst>
                <a:gs pos="0">
                  <a:srgbClr val="5BBE4E">
                    <a:gamma/>
                    <a:shade val="36078"/>
                    <a:invGamma/>
                  </a:srgbClr>
                </a:gs>
                <a:gs pos="50000">
                  <a:srgbClr val="5BBE4E"/>
                </a:gs>
                <a:gs pos="100000">
                  <a:srgbClr val="5BBE4E">
                    <a:gamma/>
                    <a:shade val="36078"/>
                    <a:invGamma/>
                  </a:srgbClr>
                </a:gs>
              </a:gsLst>
              <a:lin ang="27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sp>
          <p:nvSpPr>
            <p:cNvPr id="28" name="AutoShape 9"/>
            <p:cNvSpPr>
              <a:spLocks noChangeArrowheads="1"/>
            </p:cNvSpPr>
            <p:nvPr/>
          </p:nvSpPr>
          <p:spPr bwMode="gray">
            <a:xfrm rot="7527986">
              <a:off x="5917407" y="3639344"/>
              <a:ext cx="2063750" cy="21415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29" name="AutoShape 10"/>
            <p:cNvSpPr>
              <a:spLocks noChangeArrowheads="1"/>
            </p:cNvSpPr>
            <p:nvPr/>
          </p:nvSpPr>
          <p:spPr bwMode="gray">
            <a:xfrm rot="-6384000">
              <a:off x="4751388" y="2376487"/>
              <a:ext cx="2063750" cy="214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rgbClr val="080808">
                    <a:alpha val="78000"/>
                  </a:srgbClr>
                </a:gs>
              </a:gsLst>
              <a:lin ang="5400000" scaled="1"/>
            </a:gradFill>
            <a:ln w="9525">
              <a:noFill/>
              <a:miter lim="800000"/>
              <a:headEnd/>
              <a:tailEnd/>
            </a:ln>
          </p:spPr>
          <p:txBody>
            <a:bodyPr wrap="none" anchor="ctr"/>
            <a:lstStyle/>
            <a:p>
              <a:pPr algn="l" fontAlgn="auto">
                <a:spcBef>
                  <a:spcPts val="0"/>
                </a:spcBef>
                <a:spcAft>
                  <a:spcPts val="0"/>
                </a:spcAft>
                <a:defRPr/>
              </a:pPr>
              <a:endParaRPr lang="en-US" sz="900" kern="0">
                <a:solidFill>
                  <a:srgbClr val="080808"/>
                </a:solidFill>
              </a:endParaRPr>
            </a:p>
          </p:txBody>
        </p:sp>
        <p:sp>
          <p:nvSpPr>
            <p:cNvPr id="30" name="Oval 11"/>
            <p:cNvSpPr>
              <a:spLocks noChangeArrowheads="1"/>
            </p:cNvSpPr>
            <p:nvPr/>
          </p:nvSpPr>
          <p:spPr bwMode="gray">
            <a:xfrm>
              <a:off x="7239000" y="3505200"/>
              <a:ext cx="1662113" cy="1712913"/>
            </a:xfrm>
            <a:prstGeom prst="ellipse">
              <a:avLst/>
            </a:prstGeom>
            <a:gradFill rotWithShape="1">
              <a:gsLst>
                <a:gs pos="0">
                  <a:srgbClr val="F77A1D"/>
                </a:gs>
                <a:gs pos="100000">
                  <a:srgbClr val="F77A1D">
                    <a:gamma/>
                    <a:shade val="81961"/>
                    <a:invGamma/>
                  </a:srgbClr>
                </a:gs>
              </a:gsLst>
              <a:lin ang="5400000" scaled="1"/>
            </a:gradFill>
            <a:ln w="57150">
              <a:solidFill>
                <a:srgbClr val="EAEAEA"/>
              </a:solidFill>
              <a:round/>
              <a:headEnd/>
              <a:tailEnd/>
            </a:ln>
            <a:effectLst/>
          </p:spPr>
          <p:txBody>
            <a:bodyPr wrap="none" anchor="ctr"/>
            <a:lstStyle/>
            <a:p>
              <a:pPr algn="l" fontAlgn="auto">
                <a:spcBef>
                  <a:spcPts val="0"/>
                </a:spcBef>
                <a:spcAft>
                  <a:spcPts val="0"/>
                </a:spcAft>
                <a:defRPr/>
              </a:pPr>
              <a:endParaRPr lang="en-US" sz="1000" kern="0">
                <a:solidFill>
                  <a:srgbClr val="080808"/>
                </a:solidFill>
                <a:latin typeface="Arial" pitchFamily="34" charset="0"/>
              </a:endParaRPr>
            </a:p>
          </p:txBody>
        </p:sp>
        <p:grpSp>
          <p:nvGrpSpPr>
            <p:cNvPr id="9" name="Group 12"/>
            <p:cNvGrpSpPr>
              <a:grpSpLocks/>
            </p:cNvGrpSpPr>
            <p:nvPr/>
          </p:nvGrpSpPr>
          <p:grpSpPr bwMode="auto">
            <a:xfrm rot="10082854">
              <a:off x="5811838" y="2967038"/>
              <a:ext cx="1506537" cy="393700"/>
              <a:chOff x="2598" y="1026"/>
              <a:chExt cx="957" cy="242"/>
            </a:xfrm>
          </p:grpSpPr>
          <p:grpSp>
            <p:nvGrpSpPr>
              <p:cNvPr id="10" name="Group 13"/>
              <p:cNvGrpSpPr>
                <a:grpSpLocks/>
              </p:cNvGrpSpPr>
              <p:nvPr/>
            </p:nvGrpSpPr>
            <p:grpSpPr bwMode="auto">
              <a:xfrm rot="-9970459" flipH="1" flipV="1">
                <a:off x="2598" y="1026"/>
                <a:ext cx="957" cy="242"/>
                <a:chOff x="2532" y="1051"/>
                <a:chExt cx="893" cy="246"/>
              </a:xfrm>
            </p:grpSpPr>
            <p:grpSp>
              <p:nvGrpSpPr>
                <p:cNvPr id="11" name="Group 14"/>
                <p:cNvGrpSpPr>
                  <a:grpSpLocks/>
                </p:cNvGrpSpPr>
                <p:nvPr/>
              </p:nvGrpSpPr>
              <p:grpSpPr bwMode="auto">
                <a:xfrm>
                  <a:off x="2532" y="1051"/>
                  <a:ext cx="743" cy="185"/>
                  <a:chOff x="1565" y="2568"/>
                  <a:chExt cx="1118" cy="279"/>
                </a:xfrm>
              </p:grpSpPr>
              <p:sp>
                <p:nvSpPr>
                  <p:cNvPr id="146" name="AutoShape 1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7" name="AutoShape 1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8" name="AutoShape 1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9" name="AutoShape 1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2" name="Group 19"/>
                <p:cNvGrpSpPr>
                  <a:grpSpLocks/>
                </p:cNvGrpSpPr>
                <p:nvPr/>
              </p:nvGrpSpPr>
              <p:grpSpPr bwMode="auto">
                <a:xfrm rot="1353540">
                  <a:off x="2682" y="1111"/>
                  <a:ext cx="743" cy="186"/>
                  <a:chOff x="1565" y="2568"/>
                  <a:chExt cx="1118" cy="279"/>
                </a:xfrm>
              </p:grpSpPr>
              <p:sp>
                <p:nvSpPr>
                  <p:cNvPr id="142" name="AutoShape 2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3" name="AutoShape 2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4" name="AutoShape 2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45" name="AutoShape 2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13" name="Group 24"/>
              <p:cNvGrpSpPr>
                <a:grpSpLocks/>
              </p:cNvGrpSpPr>
              <p:nvPr/>
            </p:nvGrpSpPr>
            <p:grpSpPr bwMode="auto">
              <a:xfrm rot="-9970459" flipH="1" flipV="1">
                <a:off x="2688" y="1056"/>
                <a:ext cx="784" cy="198"/>
                <a:chOff x="2532" y="1051"/>
                <a:chExt cx="893" cy="246"/>
              </a:xfrm>
            </p:grpSpPr>
            <p:grpSp>
              <p:nvGrpSpPr>
                <p:cNvPr id="14" name="Group 25"/>
                <p:cNvGrpSpPr>
                  <a:grpSpLocks/>
                </p:cNvGrpSpPr>
                <p:nvPr/>
              </p:nvGrpSpPr>
              <p:grpSpPr bwMode="auto">
                <a:xfrm>
                  <a:off x="2532" y="1051"/>
                  <a:ext cx="743" cy="185"/>
                  <a:chOff x="1565" y="2568"/>
                  <a:chExt cx="1118" cy="279"/>
                </a:xfrm>
              </p:grpSpPr>
              <p:sp>
                <p:nvSpPr>
                  <p:cNvPr id="136" name="AutoShape 2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7" name="AutoShape 2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8" name="AutoShape 2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9" name="AutoShape 2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5" name="Group 30"/>
                <p:cNvGrpSpPr>
                  <a:grpSpLocks/>
                </p:cNvGrpSpPr>
                <p:nvPr/>
              </p:nvGrpSpPr>
              <p:grpSpPr bwMode="auto">
                <a:xfrm rot="1353540">
                  <a:off x="2682" y="1111"/>
                  <a:ext cx="743" cy="186"/>
                  <a:chOff x="1565" y="2568"/>
                  <a:chExt cx="1118" cy="279"/>
                </a:xfrm>
              </p:grpSpPr>
              <p:sp>
                <p:nvSpPr>
                  <p:cNvPr id="132" name="AutoShape 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3" name="AutoShape 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4" name="AutoShape 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35" name="AutoShape 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16" name="Group 58"/>
            <p:cNvGrpSpPr>
              <a:grpSpLocks/>
            </p:cNvGrpSpPr>
            <p:nvPr/>
          </p:nvGrpSpPr>
          <p:grpSpPr bwMode="auto">
            <a:xfrm rot="10082854">
              <a:off x="7091363" y="4786313"/>
              <a:ext cx="1506537" cy="393700"/>
              <a:chOff x="2598" y="1026"/>
              <a:chExt cx="957" cy="242"/>
            </a:xfrm>
          </p:grpSpPr>
          <p:grpSp>
            <p:nvGrpSpPr>
              <p:cNvPr id="17" name="Group 59"/>
              <p:cNvGrpSpPr>
                <a:grpSpLocks/>
              </p:cNvGrpSpPr>
              <p:nvPr/>
            </p:nvGrpSpPr>
            <p:grpSpPr bwMode="auto">
              <a:xfrm rot="-9970459" flipH="1" flipV="1">
                <a:off x="2598" y="1026"/>
                <a:ext cx="957" cy="242"/>
                <a:chOff x="2532" y="1051"/>
                <a:chExt cx="893" cy="246"/>
              </a:xfrm>
            </p:grpSpPr>
            <p:grpSp>
              <p:nvGrpSpPr>
                <p:cNvPr id="18" name="Group 60"/>
                <p:cNvGrpSpPr>
                  <a:grpSpLocks/>
                </p:cNvGrpSpPr>
                <p:nvPr/>
              </p:nvGrpSpPr>
              <p:grpSpPr bwMode="auto">
                <a:xfrm>
                  <a:off x="2532" y="1051"/>
                  <a:ext cx="743" cy="185"/>
                  <a:chOff x="1565" y="2568"/>
                  <a:chExt cx="1118" cy="279"/>
                </a:xfrm>
              </p:grpSpPr>
              <p:sp>
                <p:nvSpPr>
                  <p:cNvPr id="124" name="AutoShape 6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5" name="AutoShape 6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6" name="AutoShape 6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7" name="AutoShape 6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19" name="Group 65"/>
                <p:cNvGrpSpPr>
                  <a:grpSpLocks/>
                </p:cNvGrpSpPr>
                <p:nvPr/>
              </p:nvGrpSpPr>
              <p:grpSpPr bwMode="auto">
                <a:xfrm rot="1353540">
                  <a:off x="2682" y="1111"/>
                  <a:ext cx="743" cy="186"/>
                  <a:chOff x="1565" y="2568"/>
                  <a:chExt cx="1118" cy="279"/>
                </a:xfrm>
              </p:grpSpPr>
              <p:sp>
                <p:nvSpPr>
                  <p:cNvPr id="120" name="AutoShape 6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1" name="AutoShape 6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2" name="AutoShape 6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23" name="AutoShape 6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22" name="Group 70"/>
              <p:cNvGrpSpPr>
                <a:grpSpLocks/>
              </p:cNvGrpSpPr>
              <p:nvPr/>
            </p:nvGrpSpPr>
            <p:grpSpPr bwMode="auto">
              <a:xfrm rot="-9970459" flipH="1" flipV="1">
                <a:off x="2688" y="1056"/>
                <a:ext cx="784" cy="198"/>
                <a:chOff x="2532" y="1051"/>
                <a:chExt cx="893" cy="246"/>
              </a:xfrm>
            </p:grpSpPr>
            <p:grpSp>
              <p:nvGrpSpPr>
                <p:cNvPr id="24" name="Group 71"/>
                <p:cNvGrpSpPr>
                  <a:grpSpLocks/>
                </p:cNvGrpSpPr>
                <p:nvPr/>
              </p:nvGrpSpPr>
              <p:grpSpPr bwMode="auto">
                <a:xfrm>
                  <a:off x="2532" y="1051"/>
                  <a:ext cx="743" cy="185"/>
                  <a:chOff x="1565" y="2568"/>
                  <a:chExt cx="1118" cy="279"/>
                </a:xfrm>
              </p:grpSpPr>
              <p:sp>
                <p:nvSpPr>
                  <p:cNvPr id="114" name="AutoShape 7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5" name="AutoShape 7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6" name="AutoShape 7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7" name="AutoShape 7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25" name="Group 76"/>
                <p:cNvGrpSpPr>
                  <a:grpSpLocks/>
                </p:cNvGrpSpPr>
                <p:nvPr/>
              </p:nvGrpSpPr>
              <p:grpSpPr bwMode="auto">
                <a:xfrm rot="1353540">
                  <a:off x="2682" y="1111"/>
                  <a:ext cx="743" cy="186"/>
                  <a:chOff x="1565" y="2568"/>
                  <a:chExt cx="1118" cy="279"/>
                </a:xfrm>
              </p:grpSpPr>
              <p:sp>
                <p:nvSpPr>
                  <p:cNvPr id="110" name="AutoShape 7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1" name="AutoShape 7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2" name="AutoShape 7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13" name="AutoShape 8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26" name="Group 81"/>
            <p:cNvGrpSpPr>
              <a:grpSpLocks/>
            </p:cNvGrpSpPr>
            <p:nvPr/>
          </p:nvGrpSpPr>
          <p:grpSpPr bwMode="auto">
            <a:xfrm>
              <a:off x="6365875" y="2098675"/>
              <a:ext cx="1506538" cy="393700"/>
              <a:chOff x="2598" y="1026"/>
              <a:chExt cx="957" cy="242"/>
            </a:xfrm>
          </p:grpSpPr>
          <p:grpSp>
            <p:nvGrpSpPr>
              <p:cNvPr id="27" name="Group 82"/>
              <p:cNvGrpSpPr>
                <a:grpSpLocks/>
              </p:cNvGrpSpPr>
              <p:nvPr/>
            </p:nvGrpSpPr>
            <p:grpSpPr bwMode="auto">
              <a:xfrm rot="-9970459" flipH="1" flipV="1">
                <a:off x="2598" y="1026"/>
                <a:ext cx="957" cy="242"/>
                <a:chOff x="2532" y="1051"/>
                <a:chExt cx="893" cy="246"/>
              </a:xfrm>
            </p:grpSpPr>
            <p:grpSp>
              <p:nvGrpSpPr>
                <p:cNvPr id="31" name="Group 83"/>
                <p:cNvGrpSpPr>
                  <a:grpSpLocks/>
                </p:cNvGrpSpPr>
                <p:nvPr/>
              </p:nvGrpSpPr>
              <p:grpSpPr bwMode="auto">
                <a:xfrm>
                  <a:off x="2532" y="1051"/>
                  <a:ext cx="743" cy="185"/>
                  <a:chOff x="1565" y="2568"/>
                  <a:chExt cx="1118" cy="279"/>
                </a:xfrm>
              </p:grpSpPr>
              <p:sp>
                <p:nvSpPr>
                  <p:cNvPr id="102" name="AutoShape 8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3" name="AutoShape 8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4" name="AutoShape 8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5" name="AutoShape 8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2" name="Group 88"/>
                <p:cNvGrpSpPr>
                  <a:grpSpLocks/>
                </p:cNvGrpSpPr>
                <p:nvPr/>
              </p:nvGrpSpPr>
              <p:grpSpPr bwMode="auto">
                <a:xfrm rot="1353540">
                  <a:off x="2682" y="1111"/>
                  <a:ext cx="743" cy="186"/>
                  <a:chOff x="1565" y="2568"/>
                  <a:chExt cx="1118" cy="279"/>
                </a:xfrm>
              </p:grpSpPr>
              <p:sp>
                <p:nvSpPr>
                  <p:cNvPr id="98" name="AutoShape 8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9" name="AutoShape 9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0" name="AutoShape 9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101" name="AutoShape 9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33" name="Group 93"/>
              <p:cNvGrpSpPr>
                <a:grpSpLocks/>
              </p:cNvGrpSpPr>
              <p:nvPr/>
            </p:nvGrpSpPr>
            <p:grpSpPr bwMode="auto">
              <a:xfrm rot="-9970459" flipH="1" flipV="1">
                <a:off x="2688" y="1056"/>
                <a:ext cx="784" cy="198"/>
                <a:chOff x="2532" y="1051"/>
                <a:chExt cx="893" cy="246"/>
              </a:xfrm>
            </p:grpSpPr>
            <p:grpSp>
              <p:nvGrpSpPr>
                <p:cNvPr id="34" name="Group 94"/>
                <p:cNvGrpSpPr>
                  <a:grpSpLocks/>
                </p:cNvGrpSpPr>
                <p:nvPr/>
              </p:nvGrpSpPr>
              <p:grpSpPr bwMode="auto">
                <a:xfrm>
                  <a:off x="2532" y="1051"/>
                  <a:ext cx="743" cy="185"/>
                  <a:chOff x="1565" y="2568"/>
                  <a:chExt cx="1118" cy="279"/>
                </a:xfrm>
              </p:grpSpPr>
              <p:sp>
                <p:nvSpPr>
                  <p:cNvPr id="92" name="AutoShape 95"/>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3" name="AutoShape 96"/>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4" name="AutoShape 97"/>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5" name="AutoShape 98"/>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38" name="Group 99"/>
                <p:cNvGrpSpPr>
                  <a:grpSpLocks/>
                </p:cNvGrpSpPr>
                <p:nvPr/>
              </p:nvGrpSpPr>
              <p:grpSpPr bwMode="auto">
                <a:xfrm rot="1353540">
                  <a:off x="2682" y="1111"/>
                  <a:ext cx="743" cy="186"/>
                  <a:chOff x="1565" y="2568"/>
                  <a:chExt cx="1118" cy="279"/>
                </a:xfrm>
              </p:grpSpPr>
              <p:sp>
                <p:nvSpPr>
                  <p:cNvPr id="88" name="AutoShape 100"/>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9" name="AutoShape 101"/>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0" name="AutoShape 102"/>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91" name="AutoShape 103"/>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39" name="Group 127"/>
            <p:cNvGrpSpPr>
              <a:grpSpLocks/>
            </p:cNvGrpSpPr>
            <p:nvPr/>
          </p:nvGrpSpPr>
          <p:grpSpPr bwMode="auto">
            <a:xfrm rot="-232145">
              <a:off x="5229225" y="3910013"/>
              <a:ext cx="1554163" cy="430212"/>
              <a:chOff x="1824" y="2448"/>
              <a:chExt cx="987" cy="266"/>
            </a:xfrm>
          </p:grpSpPr>
          <p:grpSp>
            <p:nvGrpSpPr>
              <p:cNvPr id="40" name="Group 128"/>
              <p:cNvGrpSpPr>
                <a:grpSpLocks/>
              </p:cNvGrpSpPr>
              <p:nvPr/>
            </p:nvGrpSpPr>
            <p:grpSpPr bwMode="auto">
              <a:xfrm rot="513316">
                <a:off x="1824" y="2448"/>
                <a:ext cx="957" cy="242"/>
                <a:chOff x="2598" y="1026"/>
                <a:chExt cx="957" cy="242"/>
              </a:xfrm>
            </p:grpSpPr>
            <p:grpSp>
              <p:nvGrpSpPr>
                <p:cNvPr id="41" name="Group 129"/>
                <p:cNvGrpSpPr>
                  <a:grpSpLocks/>
                </p:cNvGrpSpPr>
                <p:nvPr/>
              </p:nvGrpSpPr>
              <p:grpSpPr bwMode="auto">
                <a:xfrm rot="-9970459" flipH="1" flipV="1">
                  <a:off x="2598" y="1026"/>
                  <a:ext cx="957" cy="242"/>
                  <a:chOff x="2532" y="1051"/>
                  <a:chExt cx="893" cy="246"/>
                </a:xfrm>
              </p:grpSpPr>
              <p:grpSp>
                <p:nvGrpSpPr>
                  <p:cNvPr id="42" name="Group 130"/>
                  <p:cNvGrpSpPr>
                    <a:grpSpLocks/>
                  </p:cNvGrpSpPr>
                  <p:nvPr/>
                </p:nvGrpSpPr>
                <p:grpSpPr bwMode="auto">
                  <a:xfrm>
                    <a:off x="2532" y="1051"/>
                    <a:ext cx="743" cy="185"/>
                    <a:chOff x="1565" y="2568"/>
                    <a:chExt cx="1118" cy="279"/>
                  </a:xfrm>
                </p:grpSpPr>
                <p:sp>
                  <p:nvSpPr>
                    <p:cNvPr id="80" name="AutoShape 131"/>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1" name="AutoShape 132"/>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2" name="AutoShape 133"/>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83" name="AutoShape 134"/>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43" name="Group 135"/>
                  <p:cNvGrpSpPr>
                    <a:grpSpLocks/>
                  </p:cNvGrpSpPr>
                  <p:nvPr/>
                </p:nvGrpSpPr>
                <p:grpSpPr bwMode="auto">
                  <a:xfrm rot="1353540">
                    <a:off x="2682" y="1111"/>
                    <a:ext cx="743" cy="186"/>
                    <a:chOff x="1565" y="2568"/>
                    <a:chExt cx="1118" cy="279"/>
                  </a:xfrm>
                </p:grpSpPr>
                <p:sp>
                  <p:nvSpPr>
                    <p:cNvPr id="76" name="AutoShape 136"/>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7" name="AutoShape 137"/>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8" name="AutoShape 138"/>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9" name="AutoShape 139"/>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52" name="Group 140"/>
                <p:cNvGrpSpPr>
                  <a:grpSpLocks/>
                </p:cNvGrpSpPr>
                <p:nvPr/>
              </p:nvGrpSpPr>
              <p:grpSpPr bwMode="auto">
                <a:xfrm rot="-9970459" flipH="1" flipV="1">
                  <a:off x="2688" y="1056"/>
                  <a:ext cx="784" cy="198"/>
                  <a:chOff x="2532" y="1051"/>
                  <a:chExt cx="893" cy="246"/>
                </a:xfrm>
              </p:grpSpPr>
              <p:grpSp>
                <p:nvGrpSpPr>
                  <p:cNvPr id="53" name="Group 141"/>
                  <p:cNvGrpSpPr>
                    <a:grpSpLocks/>
                  </p:cNvGrpSpPr>
                  <p:nvPr/>
                </p:nvGrpSpPr>
                <p:grpSpPr bwMode="auto">
                  <a:xfrm>
                    <a:off x="2532" y="1051"/>
                    <a:ext cx="743" cy="185"/>
                    <a:chOff x="1565" y="2568"/>
                    <a:chExt cx="1118" cy="279"/>
                  </a:xfrm>
                </p:grpSpPr>
                <p:sp>
                  <p:nvSpPr>
                    <p:cNvPr id="70" name="AutoShape 142"/>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1" name="AutoShape 143"/>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2" name="AutoShape 144"/>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73" name="AutoShape 145"/>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62" name="Group 146"/>
                  <p:cNvGrpSpPr>
                    <a:grpSpLocks/>
                  </p:cNvGrpSpPr>
                  <p:nvPr/>
                </p:nvGrpSpPr>
                <p:grpSpPr bwMode="auto">
                  <a:xfrm rot="1353540">
                    <a:off x="2682" y="1111"/>
                    <a:ext cx="743" cy="186"/>
                    <a:chOff x="1565" y="2568"/>
                    <a:chExt cx="1118" cy="279"/>
                  </a:xfrm>
                </p:grpSpPr>
                <p:sp>
                  <p:nvSpPr>
                    <p:cNvPr id="66" name="AutoShape 147"/>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7" name="AutoShape 148"/>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8" name="AutoShape 149"/>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9" name="AutoShape 150"/>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nvGrpSpPr>
              <p:cNvPr id="63" name="Group 151"/>
              <p:cNvGrpSpPr>
                <a:grpSpLocks/>
              </p:cNvGrpSpPr>
              <p:nvPr/>
            </p:nvGrpSpPr>
            <p:grpSpPr bwMode="auto">
              <a:xfrm rot="513316">
                <a:off x="1854" y="2472"/>
                <a:ext cx="957" cy="242"/>
                <a:chOff x="2598" y="1026"/>
                <a:chExt cx="957" cy="242"/>
              </a:xfrm>
            </p:grpSpPr>
            <p:grpSp>
              <p:nvGrpSpPr>
                <p:cNvPr id="64" name="Group 152"/>
                <p:cNvGrpSpPr>
                  <a:grpSpLocks/>
                </p:cNvGrpSpPr>
                <p:nvPr/>
              </p:nvGrpSpPr>
              <p:grpSpPr bwMode="auto">
                <a:xfrm rot="-9970459" flipH="1" flipV="1">
                  <a:off x="2598" y="1026"/>
                  <a:ext cx="957" cy="242"/>
                  <a:chOff x="2532" y="1051"/>
                  <a:chExt cx="893" cy="246"/>
                </a:xfrm>
              </p:grpSpPr>
              <p:grpSp>
                <p:nvGrpSpPr>
                  <p:cNvPr id="65" name="Group 153"/>
                  <p:cNvGrpSpPr>
                    <a:grpSpLocks/>
                  </p:cNvGrpSpPr>
                  <p:nvPr/>
                </p:nvGrpSpPr>
                <p:grpSpPr bwMode="auto">
                  <a:xfrm>
                    <a:off x="2532" y="1051"/>
                    <a:ext cx="743" cy="185"/>
                    <a:chOff x="1565" y="2568"/>
                    <a:chExt cx="1118" cy="279"/>
                  </a:xfrm>
                </p:grpSpPr>
                <p:sp>
                  <p:nvSpPr>
                    <p:cNvPr id="58" name="AutoShape 154"/>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9" name="AutoShape 155"/>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0" name="AutoShape 156"/>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61" name="AutoShape 157"/>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74" name="Group 158"/>
                  <p:cNvGrpSpPr>
                    <a:grpSpLocks/>
                  </p:cNvGrpSpPr>
                  <p:nvPr/>
                </p:nvGrpSpPr>
                <p:grpSpPr bwMode="auto">
                  <a:xfrm rot="1353540">
                    <a:off x="2682" y="1111"/>
                    <a:ext cx="743" cy="186"/>
                    <a:chOff x="1565" y="2568"/>
                    <a:chExt cx="1118" cy="279"/>
                  </a:xfrm>
                </p:grpSpPr>
                <p:sp>
                  <p:nvSpPr>
                    <p:cNvPr id="54" name="AutoShape 159"/>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5" name="AutoShape 160"/>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6" name="AutoShape 161"/>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7" name="AutoShape 162"/>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nvGrpSpPr>
                <p:cNvPr id="75" name="Group 163"/>
                <p:cNvGrpSpPr>
                  <a:grpSpLocks/>
                </p:cNvGrpSpPr>
                <p:nvPr/>
              </p:nvGrpSpPr>
              <p:grpSpPr bwMode="auto">
                <a:xfrm rot="-9970459" flipH="1" flipV="1">
                  <a:off x="2688" y="1056"/>
                  <a:ext cx="784" cy="198"/>
                  <a:chOff x="2532" y="1051"/>
                  <a:chExt cx="893" cy="246"/>
                </a:xfrm>
              </p:grpSpPr>
              <p:grpSp>
                <p:nvGrpSpPr>
                  <p:cNvPr id="84" name="Group 164"/>
                  <p:cNvGrpSpPr>
                    <a:grpSpLocks/>
                  </p:cNvGrpSpPr>
                  <p:nvPr/>
                </p:nvGrpSpPr>
                <p:grpSpPr bwMode="auto">
                  <a:xfrm>
                    <a:off x="2532" y="1051"/>
                    <a:ext cx="743" cy="185"/>
                    <a:chOff x="1565" y="2568"/>
                    <a:chExt cx="1118" cy="279"/>
                  </a:xfrm>
                </p:grpSpPr>
                <p:sp>
                  <p:nvSpPr>
                    <p:cNvPr id="48" name="AutoShape 165"/>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9" name="AutoShape 166"/>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0" name="AutoShape 167"/>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51" name="AutoShape 168"/>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nvGrpSpPr>
                  <p:cNvPr id="85" name="Group 169"/>
                  <p:cNvGrpSpPr>
                    <a:grpSpLocks/>
                  </p:cNvGrpSpPr>
                  <p:nvPr/>
                </p:nvGrpSpPr>
                <p:grpSpPr bwMode="auto">
                  <a:xfrm rot="1353540">
                    <a:off x="2682" y="1111"/>
                    <a:ext cx="743" cy="186"/>
                    <a:chOff x="1565" y="2568"/>
                    <a:chExt cx="1118" cy="279"/>
                  </a:xfrm>
                </p:grpSpPr>
                <p:sp>
                  <p:nvSpPr>
                    <p:cNvPr id="44" name="AutoShape 170"/>
                    <p:cNvSpPr>
                      <a:spLocks noChangeArrowheads="1"/>
                    </p:cNvSpPr>
                    <p:nvPr/>
                  </p:nvSpPr>
                  <p:spPr bwMode="gray">
                    <a:xfrm rot="5263130">
                      <a:off x="1859"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5" name="AutoShape 171"/>
                    <p:cNvSpPr>
                      <a:spLocks noChangeArrowheads="1"/>
                    </p:cNvSpPr>
                    <p:nvPr/>
                  </p:nvSpPr>
                  <p:spPr bwMode="gray">
                    <a:xfrm rot="6078281">
                      <a:off x="1995" y="2274"/>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6" name="AutoShape 172"/>
                    <p:cNvSpPr>
                      <a:spLocks noChangeArrowheads="1"/>
                    </p:cNvSpPr>
                    <p:nvPr/>
                  </p:nvSpPr>
                  <p:spPr bwMode="gray">
                    <a:xfrm rot="6373927">
                      <a:off x="2071" y="229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sp>
                  <p:nvSpPr>
                    <p:cNvPr id="47" name="AutoShape 173"/>
                    <p:cNvSpPr>
                      <a:spLocks noChangeArrowheads="1"/>
                    </p:cNvSpPr>
                    <p:nvPr/>
                  </p:nvSpPr>
                  <p:spPr bwMode="gray">
                    <a:xfrm rot="6906312">
                      <a:off x="2161" y="2326"/>
                      <a:ext cx="227" cy="816"/>
                    </a:xfrm>
                    <a:prstGeom prst="moon">
                      <a:avLst>
                        <a:gd name="adj" fmla="val 49773"/>
                      </a:avLst>
                    </a:prstGeom>
                    <a:solidFill>
                      <a:srgbClr val="FFFFFF">
                        <a:alpha val="1961"/>
                      </a:srgbClr>
                    </a:solidFill>
                    <a:ln w="9525">
                      <a:noFill/>
                      <a:miter lim="800000"/>
                      <a:headEnd/>
                      <a:tailEnd/>
                    </a:ln>
                  </p:spPr>
                  <p:txBody>
                    <a:bodyPr wrap="none" anchor="ctr"/>
                    <a:lstStyle/>
                    <a:p>
                      <a:pPr algn="l" fontAlgn="auto">
                        <a:spcBef>
                          <a:spcPts val="0"/>
                        </a:spcBef>
                        <a:spcAft>
                          <a:spcPts val="0"/>
                        </a:spcAft>
                        <a:defRPr/>
                      </a:pPr>
                      <a:endParaRPr lang="en-US" sz="1000" kern="0">
                        <a:solidFill>
                          <a:srgbClr val="080808"/>
                        </a:solidFill>
                      </a:endParaRPr>
                    </a:p>
                  </p:txBody>
                </p:sp>
              </p:grpSp>
            </p:grpSp>
          </p:grpSp>
        </p:grpSp>
        <p:sp>
          <p:nvSpPr>
            <p:cNvPr id="35" name="Rectangle 183"/>
            <p:cNvSpPr>
              <a:spLocks noChangeArrowheads="1"/>
            </p:cNvSpPr>
            <p:nvPr/>
          </p:nvSpPr>
          <p:spPr bwMode="gray">
            <a:xfrm>
              <a:off x="6019800" y="2132011"/>
              <a:ext cx="1465262" cy="810137"/>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Emission Control</a:t>
              </a:r>
            </a:p>
          </p:txBody>
        </p:sp>
        <p:sp>
          <p:nvSpPr>
            <p:cNvPr id="36" name="Rectangle 184"/>
            <p:cNvSpPr>
              <a:spLocks noChangeArrowheads="1"/>
            </p:cNvSpPr>
            <p:nvPr/>
          </p:nvSpPr>
          <p:spPr bwMode="gray">
            <a:xfrm>
              <a:off x="4848756" y="3860799"/>
              <a:ext cx="1513998" cy="1009234"/>
            </a:xfrm>
            <a:prstGeom prst="rect">
              <a:avLst/>
            </a:prstGeom>
            <a:noFill/>
            <a:ln w="9525" algn="ctr">
              <a:noFill/>
              <a:miter lim="800000"/>
              <a:headEnd/>
              <a:tailEnd/>
            </a:ln>
          </p:spPr>
          <p:txBody>
            <a:bodyPr wrap="square">
              <a:spAutoFit/>
            </a:bodyPr>
            <a:lstStyle/>
            <a:p>
              <a:pPr fontAlgn="auto">
                <a:spcBef>
                  <a:spcPts val="0"/>
                </a:spcBef>
                <a:spcAft>
                  <a:spcPts val="0"/>
                </a:spcAft>
                <a:defRPr/>
              </a:pPr>
              <a:r>
                <a:rPr lang="en-US" sz="1000" b="1" kern="0" dirty="0">
                  <a:solidFill>
                    <a:srgbClr val="FFFFFF"/>
                  </a:solidFill>
                </a:rPr>
                <a:t>Health &amp; </a:t>
              </a:r>
              <a:r>
                <a:rPr lang="en-US" sz="1000" b="1" kern="0" dirty="0" smtClean="0">
                  <a:solidFill>
                    <a:srgbClr val="FFFFFF"/>
                  </a:solidFill>
                </a:rPr>
                <a:t>Economic.</a:t>
              </a:r>
              <a:endParaRPr lang="en-US" sz="1000" b="1" kern="0" dirty="0">
                <a:solidFill>
                  <a:srgbClr val="FFFFFF"/>
                </a:solidFill>
              </a:endParaRPr>
            </a:p>
            <a:p>
              <a:pPr fontAlgn="auto">
                <a:spcBef>
                  <a:spcPts val="0"/>
                </a:spcBef>
                <a:spcAft>
                  <a:spcPts val="0"/>
                </a:spcAft>
                <a:defRPr/>
              </a:pPr>
              <a:r>
                <a:rPr lang="en-US" sz="1000" b="1" kern="0" dirty="0">
                  <a:solidFill>
                    <a:srgbClr val="FFFFFF"/>
                  </a:solidFill>
                </a:rPr>
                <a:t>Benefit</a:t>
              </a:r>
            </a:p>
          </p:txBody>
        </p:sp>
        <p:sp>
          <p:nvSpPr>
            <p:cNvPr id="37" name="Rectangle 185"/>
            <p:cNvSpPr>
              <a:spLocks noChangeArrowheads="1"/>
            </p:cNvSpPr>
            <p:nvPr/>
          </p:nvSpPr>
          <p:spPr bwMode="gray">
            <a:xfrm>
              <a:off x="7286628" y="4016375"/>
              <a:ext cx="1543051" cy="728892"/>
            </a:xfrm>
            <a:prstGeom prst="rect">
              <a:avLst/>
            </a:prstGeom>
            <a:noFill/>
            <a:ln w="9525" algn="ctr">
              <a:noFill/>
              <a:miter lim="800000"/>
              <a:headEnd/>
              <a:tailEnd/>
            </a:ln>
          </p:spPr>
          <p:txBody>
            <a:bodyPr>
              <a:spAutoFit/>
            </a:bodyPr>
            <a:lstStyle/>
            <a:p>
              <a:pPr fontAlgn="auto">
                <a:spcBef>
                  <a:spcPts val="0"/>
                </a:spcBef>
                <a:spcAft>
                  <a:spcPts val="0"/>
                </a:spcAft>
                <a:defRPr/>
              </a:pPr>
              <a:r>
                <a:rPr lang="en-US" sz="1000" b="1" kern="0" dirty="0">
                  <a:solidFill>
                    <a:srgbClr val="FFFFFF"/>
                  </a:solidFill>
                </a:rPr>
                <a:t>Air Quality </a:t>
              </a:r>
              <a:r>
                <a:rPr lang="en-US" sz="1000" b="1" kern="0" dirty="0" smtClean="0">
                  <a:solidFill>
                    <a:srgbClr val="FFFFFF"/>
                  </a:solidFill>
                </a:rPr>
                <a:t>Attainment</a:t>
              </a:r>
              <a:endParaRPr lang="en-US" sz="1000" b="1" kern="0" dirty="0">
                <a:solidFill>
                  <a:srgbClr val="FFFFFF"/>
                </a:solidFill>
              </a:endParaRPr>
            </a:p>
          </p:txBody>
        </p:sp>
      </p:grpSp>
      <p:grpSp>
        <p:nvGrpSpPr>
          <p:cNvPr id="86" name="Group 152"/>
          <p:cNvGrpSpPr/>
          <p:nvPr/>
        </p:nvGrpSpPr>
        <p:grpSpPr>
          <a:xfrm>
            <a:off x="7086600" y="762000"/>
            <a:ext cx="1860932" cy="1741488"/>
            <a:chOff x="3500375" y="2415250"/>
            <a:chExt cx="2171088" cy="2122488"/>
          </a:xfrm>
        </p:grpSpPr>
        <p:sp>
          <p:nvSpPr>
            <p:cNvPr id="154" name="Oval 7"/>
            <p:cNvSpPr>
              <a:spLocks noChangeArrowheads="1"/>
            </p:cNvSpPr>
            <p:nvPr/>
          </p:nvSpPr>
          <p:spPr bwMode="auto">
            <a:xfrm>
              <a:off x="3500375" y="2415250"/>
              <a:ext cx="2133600" cy="2122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600" dirty="0">
                <a:solidFill>
                  <a:srgbClr val="0000FF"/>
                </a:solidFill>
                <a:latin typeface="Arial" pitchFamily="34" charset="0"/>
                <a:ea typeface="新細明體" pitchFamily="18" charset="-120"/>
              </a:endParaRPr>
            </a:p>
          </p:txBody>
        </p:sp>
        <p:sp>
          <p:nvSpPr>
            <p:cNvPr id="155" name="Text Box 283"/>
            <p:cNvSpPr txBox="1">
              <a:spLocks noChangeArrowheads="1"/>
            </p:cNvSpPr>
            <p:nvPr/>
          </p:nvSpPr>
          <p:spPr bwMode="auto">
            <a:xfrm>
              <a:off x="3614062" y="2786734"/>
              <a:ext cx="2057401" cy="1282700"/>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40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36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5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grpSp>
      <p:sp>
        <p:nvSpPr>
          <p:cNvPr id="156" name="Rectangle 2"/>
          <p:cNvSpPr txBox="1">
            <a:spLocks noChangeArrowheads="1"/>
          </p:cNvSpPr>
          <p:nvPr/>
        </p:nvSpPr>
        <p:spPr bwMode="auto">
          <a:xfrm>
            <a:off x="1676400" y="152400"/>
            <a:ext cx="5410200" cy="792162"/>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800" b="1" i="1" kern="0" dirty="0" smtClean="0">
                <a:solidFill>
                  <a:srgbClr val="FF0000"/>
                </a:solidFill>
                <a:latin typeface="Arial"/>
                <a:ea typeface="SimSun" pitchFamily="2" charset="-122"/>
              </a:rPr>
              <a:t>Summary</a:t>
            </a:r>
            <a:endParaRPr lang="en-US" altLang="zh-CN" sz="4800" b="1" i="1" kern="0" dirty="0">
              <a:solidFill>
                <a:srgbClr val="FF0000"/>
              </a:solidFill>
              <a:latin typeface="Arial"/>
              <a:ea typeface="SimSun" pitchFamily="2" charset="-122"/>
            </a:endParaRPr>
          </a:p>
        </p:txBody>
      </p:sp>
      <p:sp>
        <p:nvSpPr>
          <p:cNvPr id="7" name="Slide Number Placeholder 6"/>
          <p:cNvSpPr>
            <a:spLocks noGrp="1"/>
          </p:cNvSpPr>
          <p:nvPr>
            <p:ph type="sldNum" sz="quarter" idx="12"/>
          </p:nvPr>
        </p:nvSpPr>
        <p:spPr/>
        <p:txBody>
          <a:bodyPr/>
          <a:lstStyle/>
          <a:p>
            <a:pPr>
              <a:defRPr/>
            </a:pPr>
            <a:fld id="{F80CB361-3B1B-4CC6-A63D-F594DBBCCA68}" type="slidenum">
              <a:rPr lang="en-US" smtClean="0"/>
              <a:pPr>
                <a:defRPr/>
              </a:pPr>
              <a:t>84</a:t>
            </a:fld>
            <a:endParaRPr lang="en-US"/>
          </a:p>
        </p:txBody>
      </p:sp>
      <p:sp>
        <p:nvSpPr>
          <p:cNvPr id="160" name="Rectangle 3"/>
          <p:cNvSpPr>
            <a:spLocks noGrp="1" noChangeArrowheads="1"/>
          </p:cNvSpPr>
          <p:nvPr>
            <p:ph idx="1"/>
          </p:nvPr>
        </p:nvSpPr>
        <p:spPr bwMode="gray">
          <a:xfrm>
            <a:off x="76200" y="1143000"/>
            <a:ext cx="6781800" cy="1905000"/>
          </a:xfrm>
          <a:noFill/>
        </p:spPr>
        <p:txBody>
          <a:bodyPr/>
          <a:lstStyle/>
          <a:p>
            <a:pPr marL="457200" indent="-457200" eaLnBrk="1" hangingPunct="1">
              <a:lnSpc>
                <a:spcPct val="120000"/>
              </a:lnSpc>
              <a:spcBef>
                <a:spcPts val="600"/>
              </a:spcBef>
              <a:spcAft>
                <a:spcPts val="600"/>
              </a:spcAft>
            </a:pPr>
            <a:r>
              <a:rPr lang="en-US" sz="2400" b="1" dirty="0" smtClean="0">
                <a:solidFill>
                  <a:srgbClr val="0000FF"/>
                </a:solidFill>
              </a:rPr>
              <a:t>Effective AQ management requires </a:t>
            </a:r>
            <a:r>
              <a:rPr lang="en-US" sz="2400" b="1" dirty="0" smtClean="0">
                <a:solidFill>
                  <a:srgbClr val="FF0000"/>
                </a:solidFill>
              </a:rPr>
              <a:t>scientifically sound assessment tools </a:t>
            </a:r>
            <a:r>
              <a:rPr lang="en-US" sz="2400" b="1" dirty="0" smtClean="0">
                <a:solidFill>
                  <a:srgbClr val="0000FF"/>
                </a:solidFill>
              </a:rPr>
              <a:t>for supporting and attaining AQ goals</a:t>
            </a:r>
          </a:p>
          <a:p>
            <a:pPr marL="457200" indent="-457200" eaLnBrk="1" hangingPunct="1">
              <a:lnSpc>
                <a:spcPct val="120000"/>
              </a:lnSpc>
              <a:spcBef>
                <a:spcPts val="600"/>
              </a:spcBef>
              <a:spcAft>
                <a:spcPts val="600"/>
              </a:spcAft>
            </a:pPr>
            <a:r>
              <a:rPr lang="en-US" altLang="zh-CN" sz="2400" b="1" dirty="0" smtClean="0">
                <a:solidFill>
                  <a:srgbClr val="FF0000"/>
                </a:solidFill>
                <a:ea typeface="宋体" pitchFamily="2" charset="-122"/>
              </a:rPr>
              <a:t>“</a:t>
            </a:r>
            <a:r>
              <a:rPr lang="en-US" altLang="zh-CN" sz="2400" b="1" i="1" dirty="0" err="1" smtClean="0">
                <a:solidFill>
                  <a:srgbClr val="FF0000"/>
                </a:solidFill>
                <a:ea typeface="宋体" pitchFamily="2" charset="-122"/>
              </a:rPr>
              <a:t>ABaCAS</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can serve as a key decision support community tool for air pollution </a:t>
            </a:r>
            <a:r>
              <a:rPr lang="en-US" altLang="zh-CN" sz="2400" b="1" dirty="0" smtClean="0">
                <a:solidFill>
                  <a:srgbClr val="FF0000"/>
                </a:solidFill>
                <a:ea typeface="宋体" pitchFamily="2" charset="-122"/>
              </a:rPr>
              <a:t>cost/benefit and attainment </a:t>
            </a:r>
            <a:r>
              <a:rPr lang="en-US" altLang="zh-CN" sz="2400" b="1" dirty="0" smtClean="0">
                <a:solidFill>
                  <a:srgbClr val="0000FF"/>
                </a:solidFill>
                <a:ea typeface="宋体" pitchFamily="2" charset="-122"/>
              </a:rPr>
              <a:t>assessment in Asia</a:t>
            </a:r>
          </a:p>
          <a:p>
            <a:pPr marL="457200" indent="-457200" eaLnBrk="1" hangingPunct="1">
              <a:lnSpc>
                <a:spcPct val="120000"/>
              </a:lnSpc>
              <a:spcBef>
                <a:spcPts val="600"/>
              </a:spcBef>
              <a:spcAft>
                <a:spcPts val="600"/>
              </a:spcAft>
            </a:pPr>
            <a:r>
              <a:rPr lang="en-US" altLang="zh-CN" sz="2400" b="1" dirty="0">
                <a:solidFill>
                  <a:srgbClr val="0000FF"/>
                </a:solidFill>
                <a:ea typeface="宋体" pitchFamily="2" charset="-122"/>
              </a:rPr>
              <a:t>Need to work closely together with </a:t>
            </a:r>
            <a:r>
              <a:rPr lang="en-US" altLang="zh-CN" sz="2400" b="1" u="sng" dirty="0">
                <a:solidFill>
                  <a:srgbClr val="FF0000"/>
                </a:solidFill>
                <a:ea typeface="宋体" pitchFamily="2" charset="-122"/>
              </a:rPr>
              <a:t>Asian</a:t>
            </a:r>
            <a:r>
              <a:rPr lang="en-US" altLang="zh-CN" sz="2400" b="1" dirty="0">
                <a:solidFill>
                  <a:srgbClr val="FF0000"/>
                </a:solidFill>
                <a:ea typeface="宋体" pitchFamily="2" charset="-122"/>
              </a:rPr>
              <a:t> </a:t>
            </a:r>
            <a:r>
              <a:rPr lang="en-US" altLang="zh-CN" sz="2400" b="1" u="sng" dirty="0">
                <a:solidFill>
                  <a:srgbClr val="FF0000"/>
                </a:solidFill>
                <a:ea typeface="宋体" pitchFamily="2" charset="-122"/>
              </a:rPr>
              <a:t>scientists and policy makers</a:t>
            </a:r>
            <a:r>
              <a:rPr lang="en-US" altLang="zh-CN" sz="2400" b="1" dirty="0">
                <a:solidFill>
                  <a:srgbClr val="0000FF"/>
                </a:solidFill>
                <a:ea typeface="宋体" pitchFamily="2" charset="-122"/>
              </a:rPr>
              <a:t> to lead to a successful application for AQ attainment in Asia</a:t>
            </a:r>
          </a:p>
          <a:p>
            <a:pPr marL="457200" indent="-457200" eaLnBrk="1" hangingPunct="1">
              <a:lnSpc>
                <a:spcPct val="120000"/>
              </a:lnSpc>
              <a:spcBef>
                <a:spcPts val="600"/>
              </a:spcBef>
              <a:spcAft>
                <a:spcPts val="600"/>
              </a:spcAft>
            </a:pPr>
            <a:endParaRPr lang="en-US" altLang="zh-CN" sz="2400" b="1" dirty="0" smtClean="0">
              <a:solidFill>
                <a:srgbClr val="0000FF"/>
              </a:solidFill>
              <a:ea typeface="宋体" pitchFamily="2" charset="-122"/>
            </a:endParaRPr>
          </a:p>
        </p:txBody>
      </p:sp>
      <p:grpSp>
        <p:nvGrpSpPr>
          <p:cNvPr id="161" name="Group 158"/>
          <p:cNvGrpSpPr/>
          <p:nvPr/>
        </p:nvGrpSpPr>
        <p:grpSpPr>
          <a:xfrm>
            <a:off x="7015746" y="4876800"/>
            <a:ext cx="2015959" cy="1981200"/>
            <a:chOff x="7015746" y="4876800"/>
            <a:chExt cx="2015959" cy="1981200"/>
          </a:xfrm>
        </p:grpSpPr>
        <p:pic>
          <p:nvPicPr>
            <p:cNvPr id="162" name="Picture 4" descr="C:\Documents and Settings\Administrator\桌面\ABACAS PPT\ABACAS.jpg"/>
            <p:cNvPicPr>
              <a:picLocks noChangeAspect="1" noChangeArrowheads="1"/>
            </p:cNvPicPr>
            <p:nvPr/>
          </p:nvPicPr>
          <p:blipFill>
            <a:blip r:embed="rId3" cstate="print"/>
            <a:stretch>
              <a:fillRect/>
            </a:stretch>
          </p:blipFill>
          <p:spPr bwMode="auto">
            <a:xfrm>
              <a:off x="7015746" y="4876800"/>
              <a:ext cx="2015959" cy="1981200"/>
            </a:xfrm>
            <a:prstGeom prst="roundRect">
              <a:avLst>
                <a:gd name="adj" fmla="val 4167"/>
              </a:avLst>
            </a:prstGeom>
            <a:solidFill>
              <a:srgbClr val="FFFFFF"/>
            </a:solidFill>
            <a:ln w="76200" cap="sq">
              <a:noFill/>
              <a:miter lim="800000"/>
            </a:ln>
            <a:effectLst>
              <a:outerShdw blurRad="107950" dist="12700" dir="5400000" algn="ctr">
                <a:srgbClr val="000000"/>
              </a:outerShdw>
              <a:reflection blurRad="12700" stA="33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163" name="Rounded Rectangle 162"/>
            <p:cNvSpPr/>
            <p:nvPr/>
          </p:nvSpPr>
          <p:spPr>
            <a:xfrm flipV="1">
              <a:off x="7162799" y="5198530"/>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4" name="Rounded Rectangle 163"/>
            <p:cNvSpPr/>
            <p:nvPr/>
          </p:nvSpPr>
          <p:spPr>
            <a:xfrm flipV="1">
              <a:off x="7172316" y="555413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5" name="Rounded Rectangle 164"/>
            <p:cNvSpPr/>
            <p:nvPr/>
          </p:nvSpPr>
          <p:spPr>
            <a:xfrm flipV="1">
              <a:off x="7162800" y="5857799"/>
              <a:ext cx="990601" cy="228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166" name="Rounded Rectangle 165"/>
            <p:cNvSpPr/>
            <p:nvPr/>
          </p:nvSpPr>
          <p:spPr>
            <a:xfrm flipV="1">
              <a:off x="7163850" y="6238802"/>
              <a:ext cx="990601" cy="187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grpSp>
    </p:spTree>
    <p:extLst>
      <p:ext uri="{BB962C8B-B14F-4D97-AF65-F5344CB8AC3E}">
        <p14:creationId xmlns:p14="http://schemas.microsoft.com/office/powerpoint/2010/main" val="240901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linds(horizontal)">
                                      <p:cBhvr>
                                        <p:cTn id="7" dur="1000"/>
                                        <p:tgtEl>
                                          <p:spTgt spid="8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1000"/>
                                        <p:tgtEl>
                                          <p:spTgt spid="6"/>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blinds(horizontal)">
                                      <p:cBhvr>
                                        <p:cTn id="1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CCFFFF">
            <a:alpha val="34000"/>
          </a:srgbClr>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idx="1"/>
          </p:nvPr>
        </p:nvSpPr>
        <p:spPr bwMode="gray">
          <a:xfrm>
            <a:off x="76200" y="1066800"/>
            <a:ext cx="6629400" cy="1905000"/>
          </a:xfrm>
          <a:noFill/>
        </p:spPr>
        <p:txBody>
          <a:bodyPr/>
          <a:lstStyle/>
          <a:p>
            <a:pPr marL="457200" indent="-457200" eaLnBrk="1" hangingPunct="1">
              <a:lnSpc>
                <a:spcPct val="120000"/>
              </a:lnSpc>
              <a:spcBef>
                <a:spcPts val="600"/>
              </a:spcBef>
              <a:spcAft>
                <a:spcPts val="600"/>
              </a:spcAft>
            </a:pPr>
            <a:r>
              <a:rPr lang="en-US" altLang="zh-CN" sz="2400" b="1" u="sng" dirty="0" smtClean="0">
                <a:solidFill>
                  <a:srgbClr val="FF0000"/>
                </a:solidFill>
                <a:ea typeface="宋体" pitchFamily="2" charset="-122"/>
              </a:rPr>
              <a:t>New PM2.5 standards</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dirty="0" smtClean="0">
                <a:solidFill>
                  <a:srgbClr val="FF0000"/>
                </a:solidFill>
                <a:ea typeface="宋体" pitchFamily="2" charset="-122"/>
              </a:rPr>
              <a:t> </a:t>
            </a:r>
            <a:r>
              <a:rPr lang="en-US" altLang="zh-CN" sz="2400" b="1" u="sng" dirty="0">
                <a:solidFill>
                  <a:srgbClr val="FF0000"/>
                </a:solidFill>
                <a:ea typeface="宋体" pitchFamily="2" charset="-122"/>
              </a:rPr>
              <a:t>a</a:t>
            </a:r>
            <a:r>
              <a:rPr lang="en-US" altLang="zh-CN" sz="2400" b="1" u="sng" dirty="0" smtClean="0">
                <a:solidFill>
                  <a:srgbClr val="FF0000"/>
                </a:solidFill>
                <a:ea typeface="宋体" pitchFamily="2" charset="-122"/>
              </a:rPr>
              <a:t>ttainment requirements </a:t>
            </a:r>
            <a:r>
              <a:rPr lang="en-US" altLang="zh-CN" sz="2400" b="1" dirty="0" smtClean="0">
                <a:solidFill>
                  <a:srgbClr val="0000FF"/>
                </a:solidFill>
                <a:ea typeface="宋体" pitchFamily="2" charset="-122"/>
              </a:rPr>
              <a:t>provide a unique opportunity for </a:t>
            </a:r>
            <a:r>
              <a:rPr lang="en-US" altLang="zh-CN" sz="2400" b="1" i="1" u="sng" dirty="0">
                <a:solidFill>
                  <a:srgbClr val="0000FF"/>
                </a:solidFill>
                <a:ea typeface="宋体" pitchFamily="2" charset="-122"/>
              </a:rPr>
              <a:t>“</a:t>
            </a:r>
            <a:r>
              <a:rPr lang="en-US" altLang="zh-CN" sz="2400" b="1" i="1" u="sng" dirty="0" err="1">
                <a:solidFill>
                  <a:srgbClr val="FF0000"/>
                </a:solidFill>
                <a:ea typeface="宋体" pitchFamily="2" charset="-122"/>
              </a:rPr>
              <a:t>ABaCAS</a:t>
            </a:r>
            <a:r>
              <a:rPr lang="en-US" altLang="zh-CN" sz="2400" b="1" i="1" u="sng" dirty="0">
                <a:solidFill>
                  <a:srgbClr val="FF0000"/>
                </a:solidFill>
                <a:ea typeface="宋体" pitchFamily="2" charset="-122"/>
              </a:rPr>
              <a:t>-SE</a:t>
            </a:r>
            <a:r>
              <a:rPr lang="en-US" altLang="zh-CN" sz="2400" b="1" i="1" u="sng" dirty="0" smtClean="0">
                <a:solidFill>
                  <a:srgbClr val="FF0000"/>
                </a:solidFill>
                <a:ea typeface="宋体" pitchFamily="2" charset="-122"/>
              </a:rPr>
              <a:t>”</a:t>
            </a:r>
            <a:r>
              <a:rPr lang="en-US" altLang="zh-CN" sz="2400" b="1" dirty="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i="1" dirty="0" smtClean="0">
                <a:solidFill>
                  <a:srgbClr val="0000FF"/>
                </a:solidFill>
                <a:ea typeface="宋体" pitchFamily="2" charset="-122"/>
              </a:rPr>
              <a:t> </a:t>
            </a:r>
            <a:r>
              <a:rPr lang="en-US" altLang="zh-CN" sz="2400" b="1" dirty="0" smtClean="0">
                <a:solidFill>
                  <a:srgbClr val="FF0000"/>
                </a:solidFill>
                <a:ea typeface="宋体" pitchFamily="2" charset="-122"/>
              </a:rPr>
              <a:t>“</a:t>
            </a:r>
            <a:r>
              <a:rPr lang="en-US" altLang="zh-CN" sz="2400" b="1" i="1" u="sng" dirty="0" smtClean="0">
                <a:solidFill>
                  <a:srgbClr val="FF0000"/>
                </a:solidFill>
                <a:ea typeface="宋体" pitchFamily="2" charset="-122"/>
              </a:rPr>
              <a:t>SMAT-CE</a:t>
            </a:r>
            <a:r>
              <a:rPr lang="en-US" altLang="zh-CN" sz="2400" b="1" dirty="0" smtClean="0">
                <a:solidFill>
                  <a:srgbClr val="FF0000"/>
                </a:solidFill>
                <a:ea typeface="宋体" pitchFamily="2" charset="-122"/>
              </a:rPr>
              <a:t>”</a:t>
            </a:r>
            <a:r>
              <a:rPr lang="en-US" altLang="zh-CN" sz="2400" b="1" dirty="0" smtClean="0">
                <a:solidFill>
                  <a:srgbClr val="0000FF"/>
                </a:solidFill>
                <a:ea typeface="宋体" pitchFamily="2" charset="-122"/>
              </a:rPr>
              <a:t> applications in Asia</a:t>
            </a:r>
          </a:p>
          <a:p>
            <a:pPr marL="457200" indent="-457200" eaLnBrk="1" hangingPunct="1">
              <a:lnSpc>
                <a:spcPct val="120000"/>
              </a:lnSpc>
              <a:spcBef>
                <a:spcPts val="600"/>
              </a:spcBef>
              <a:spcAft>
                <a:spcPts val="600"/>
              </a:spcAft>
            </a:pPr>
            <a:r>
              <a:rPr lang="en-US" altLang="zh-CN" sz="2400" b="1" dirty="0" smtClean="0">
                <a:solidFill>
                  <a:srgbClr val="0000FF"/>
                </a:solidFill>
                <a:ea typeface="宋体" pitchFamily="2" charset="-122"/>
              </a:rPr>
              <a:t>Propose to expand pilot projects for </a:t>
            </a:r>
            <a:r>
              <a:rPr lang="en-US" altLang="zh-CN" sz="2400" b="1" i="1" u="sng" dirty="0">
                <a:solidFill>
                  <a:srgbClr val="FF0000"/>
                </a:solidFill>
                <a:ea typeface="宋体" pitchFamily="2" charset="-122"/>
              </a:rPr>
              <a:t>“</a:t>
            </a:r>
            <a:r>
              <a:rPr lang="en-US" altLang="zh-CN" sz="2400" b="1" i="1" u="sng" dirty="0" err="1">
                <a:solidFill>
                  <a:srgbClr val="FF0000"/>
                </a:solidFill>
                <a:ea typeface="宋体" pitchFamily="2" charset="-122"/>
              </a:rPr>
              <a:t>ABaCAS</a:t>
            </a:r>
            <a:r>
              <a:rPr lang="en-US" altLang="zh-CN" sz="2400" b="1" i="1" u="sng" dirty="0">
                <a:solidFill>
                  <a:srgbClr val="FF0000"/>
                </a:solidFill>
                <a:ea typeface="宋体" pitchFamily="2" charset="-122"/>
              </a:rPr>
              <a:t>-SE” </a:t>
            </a:r>
            <a:r>
              <a:rPr lang="en-US" altLang="zh-CN" sz="2400" b="1" dirty="0">
                <a:solidFill>
                  <a:srgbClr val="FF0000"/>
                </a:solidFill>
                <a:ea typeface="宋体" pitchFamily="2" charset="-122"/>
              </a:rPr>
              <a:t> </a:t>
            </a:r>
            <a:r>
              <a:rPr lang="en-US" altLang="zh-CN" sz="2400" b="1" dirty="0" smtClean="0">
                <a:solidFill>
                  <a:srgbClr val="0000FF"/>
                </a:solidFill>
                <a:ea typeface="宋体" pitchFamily="2" charset="-122"/>
              </a:rPr>
              <a:t>and</a:t>
            </a:r>
            <a:r>
              <a:rPr lang="en-US" altLang="zh-CN" sz="2400" b="1" dirty="0" smtClean="0">
                <a:solidFill>
                  <a:srgbClr val="FF0000"/>
                </a:solidFill>
                <a:ea typeface="宋体" pitchFamily="2" charset="-122"/>
              </a:rPr>
              <a:t> </a:t>
            </a:r>
            <a:r>
              <a:rPr lang="en-US" altLang="zh-CN" sz="2400" b="1" u="sng" dirty="0" smtClean="0">
                <a:solidFill>
                  <a:srgbClr val="FF0000"/>
                </a:solidFill>
                <a:ea typeface="宋体" pitchFamily="2" charset="-122"/>
              </a:rPr>
              <a:t>“</a:t>
            </a:r>
            <a:r>
              <a:rPr lang="en-US" altLang="zh-CN" sz="2400" b="1" i="1" u="sng" dirty="0" smtClean="0">
                <a:solidFill>
                  <a:srgbClr val="FF0000"/>
                </a:solidFill>
                <a:ea typeface="宋体" pitchFamily="2" charset="-122"/>
              </a:rPr>
              <a:t>SMAT-CE”</a:t>
            </a:r>
            <a:r>
              <a:rPr lang="en-US" altLang="zh-CN" sz="2400" b="1" dirty="0" smtClean="0">
                <a:solidFill>
                  <a:srgbClr val="FF0000"/>
                </a:solidFill>
                <a:ea typeface="宋体" pitchFamily="2" charset="-122"/>
              </a:rPr>
              <a:t> </a:t>
            </a:r>
            <a:r>
              <a:rPr lang="en-US" altLang="zh-CN" sz="2400" b="1" dirty="0" smtClean="0">
                <a:solidFill>
                  <a:srgbClr val="0000FF"/>
                </a:solidFill>
                <a:ea typeface="宋体" pitchFamily="2" charset="-122"/>
              </a:rPr>
              <a:t>applications for PM2.5 (&amp; O</a:t>
            </a:r>
            <a:r>
              <a:rPr lang="en-US" altLang="zh-CN" sz="2000" b="1" dirty="0" smtClean="0">
                <a:solidFill>
                  <a:srgbClr val="0000FF"/>
                </a:solidFill>
                <a:ea typeface="宋体" pitchFamily="2" charset="-122"/>
              </a:rPr>
              <a:t>3</a:t>
            </a:r>
            <a:r>
              <a:rPr lang="en-US" altLang="zh-CN" sz="2400" b="1" dirty="0" smtClean="0">
                <a:solidFill>
                  <a:srgbClr val="0000FF"/>
                </a:solidFill>
                <a:ea typeface="宋体" pitchFamily="2" charset="-122"/>
              </a:rPr>
              <a:t>) attainment assessment in Asia (Taiwan, Thailand, South Korea, etc.)</a:t>
            </a:r>
          </a:p>
          <a:p>
            <a:pPr marL="457200" indent="-457200" eaLnBrk="1" hangingPunct="1">
              <a:lnSpc>
                <a:spcPct val="120000"/>
              </a:lnSpc>
              <a:spcBef>
                <a:spcPts val="600"/>
              </a:spcBef>
              <a:spcAft>
                <a:spcPts val="600"/>
              </a:spcAft>
            </a:pPr>
            <a:r>
              <a:rPr lang="en-US" altLang="zh-CN" sz="2400" b="1" dirty="0" smtClean="0">
                <a:solidFill>
                  <a:srgbClr val="0000FF"/>
                </a:solidFill>
                <a:ea typeface="宋体" pitchFamily="2" charset="-122"/>
              </a:rPr>
              <a:t>Plan to provide </a:t>
            </a:r>
            <a:r>
              <a:rPr lang="en-US" altLang="zh-CN" sz="2400" b="1" dirty="0" err="1" smtClean="0">
                <a:solidFill>
                  <a:srgbClr val="FF0000"/>
                </a:solidFill>
                <a:ea typeface="宋体" pitchFamily="2" charset="-122"/>
              </a:rPr>
              <a:t>ABaCAS</a:t>
            </a:r>
            <a:r>
              <a:rPr lang="en-US" altLang="zh-CN" sz="2400" b="1" dirty="0" smtClean="0">
                <a:solidFill>
                  <a:srgbClr val="FF0000"/>
                </a:solidFill>
                <a:ea typeface="宋体" pitchFamily="2" charset="-122"/>
              </a:rPr>
              <a:t> training workshops</a:t>
            </a:r>
            <a:r>
              <a:rPr lang="en-US" altLang="zh-CN" sz="2400" b="1" dirty="0" smtClean="0">
                <a:solidFill>
                  <a:srgbClr val="0000FF"/>
                </a:solidFill>
                <a:ea typeface="宋体" pitchFamily="2" charset="-122"/>
              </a:rPr>
              <a:t> in Asia (likely mid December 2015 in </a:t>
            </a:r>
            <a:r>
              <a:rPr lang="en-US" altLang="zh-CN" sz="2400" b="1" u="sng" dirty="0" smtClean="0">
                <a:solidFill>
                  <a:srgbClr val="0000FF"/>
                </a:solidFill>
                <a:ea typeface="宋体" pitchFamily="2" charset="-122"/>
              </a:rPr>
              <a:t>Bangkok</a:t>
            </a:r>
            <a:r>
              <a:rPr lang="en-US" altLang="zh-CN" sz="2400" b="1" dirty="0" smtClean="0">
                <a:solidFill>
                  <a:srgbClr val="0000FF"/>
                </a:solidFill>
                <a:ea typeface="宋体" pitchFamily="2" charset="-122"/>
              </a:rPr>
              <a:t>)</a:t>
            </a:r>
          </a:p>
          <a:p>
            <a:pPr marL="457200" indent="-457200" eaLnBrk="1" hangingPunct="1">
              <a:lnSpc>
                <a:spcPct val="120000"/>
              </a:lnSpc>
              <a:spcBef>
                <a:spcPts val="600"/>
              </a:spcBef>
              <a:spcAft>
                <a:spcPts val="600"/>
              </a:spcAft>
            </a:pPr>
            <a:endParaRPr lang="en-US" altLang="zh-CN" sz="2400" b="1" dirty="0" smtClean="0">
              <a:solidFill>
                <a:srgbClr val="FF0000"/>
              </a:solidFill>
              <a:ea typeface="宋体" pitchFamily="2" charset="-122"/>
            </a:endParaRPr>
          </a:p>
        </p:txBody>
      </p:sp>
      <p:sp>
        <p:nvSpPr>
          <p:cNvPr id="2"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4"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3"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a:defRPr/>
            </a:pPr>
            <a:endParaRPr lang="zh-CN" altLang="en-US" sz="2000">
              <a:solidFill>
                <a:srgbClr val="080808"/>
              </a:solidFill>
              <a:ea typeface="宋体" pitchFamily="2" charset="-122"/>
            </a:endParaRPr>
          </a:p>
        </p:txBody>
      </p:sp>
      <p:sp>
        <p:nvSpPr>
          <p:cNvPr id="5"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8"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3"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5"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3367"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a:endParaRPr lang="zh-CN" altLang="en-US" sz="2000">
              <a:solidFill>
                <a:srgbClr val="080808"/>
              </a:solidFill>
            </a:endParaRPr>
          </a:p>
        </p:txBody>
      </p:sp>
      <p:sp>
        <p:nvSpPr>
          <p:cNvPr id="154" name="Oval 7"/>
          <p:cNvSpPr>
            <a:spLocks noChangeArrowheads="1"/>
          </p:cNvSpPr>
          <p:nvPr/>
        </p:nvSpPr>
        <p:spPr bwMode="auto">
          <a:xfrm>
            <a:off x="7239000" y="990600"/>
            <a:ext cx="1828800" cy="1741488"/>
          </a:xfrm>
          <a:prstGeom prst="ellipse">
            <a:avLst/>
          </a:prstGeom>
          <a:gradFill rotWithShape="0">
            <a:gsLst>
              <a:gs pos="0">
                <a:srgbClr val="595959"/>
              </a:gs>
              <a:gs pos="100000">
                <a:srgbClr val="C0C0C0"/>
              </a:gs>
            </a:gsLst>
            <a:path path="shape">
              <a:fillToRect l="50000" t="50000" r="50000" b="50000"/>
            </a:path>
          </a:gradFill>
          <a:ln w="57150">
            <a:solidFill>
              <a:srgbClr val="E6F5F6"/>
            </a:solidFill>
            <a:round/>
            <a:headEnd/>
            <a:tailEnd/>
          </a:ln>
        </p:spPr>
        <p:txBody>
          <a:bodyPr wrap="none" anchor="ctr"/>
          <a:lstStyle/>
          <a:p>
            <a:pPr algn="l"/>
            <a:endParaRPr lang="zh-TW" altLang="en-US" sz="1600" dirty="0">
              <a:solidFill>
                <a:srgbClr val="0000FF"/>
              </a:solidFill>
              <a:latin typeface="Arial" pitchFamily="34" charset="0"/>
              <a:ea typeface="新細明體" pitchFamily="18" charset="-120"/>
            </a:endParaRPr>
          </a:p>
        </p:txBody>
      </p:sp>
      <p:sp>
        <p:nvSpPr>
          <p:cNvPr id="156" name="Rectangle 2"/>
          <p:cNvSpPr txBox="1">
            <a:spLocks noChangeArrowheads="1"/>
          </p:cNvSpPr>
          <p:nvPr/>
        </p:nvSpPr>
        <p:spPr bwMode="auto">
          <a:xfrm>
            <a:off x="76200" y="152400"/>
            <a:ext cx="8991600" cy="762000"/>
          </a:xfrm>
          <a:prstGeom prst="rect">
            <a:avLst/>
          </a:prstGeom>
          <a:solidFill>
            <a:srgbClr val="FFFFCC"/>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lang="en-US" altLang="zh-CN" sz="4000" b="1" i="1" kern="0" dirty="0" smtClean="0">
                <a:solidFill>
                  <a:srgbClr val="FF0000"/>
                </a:solidFill>
                <a:latin typeface="Arial"/>
                <a:ea typeface="SimSun" pitchFamily="2" charset="-122"/>
              </a:rPr>
              <a:t>Work Plan </a:t>
            </a:r>
            <a:r>
              <a:rPr lang="en-US" altLang="zh-CN" sz="3600" b="1" i="1" kern="0" dirty="0" smtClean="0">
                <a:solidFill>
                  <a:srgbClr val="FF0000"/>
                </a:solidFill>
                <a:latin typeface="Arial"/>
                <a:ea typeface="SimSun" pitchFamily="2" charset="-122"/>
              </a:rPr>
              <a:t>(2015-2016)</a:t>
            </a:r>
            <a:endParaRPr lang="en-US" altLang="zh-CN" sz="4000" b="1" i="1" kern="0" dirty="0">
              <a:solidFill>
                <a:srgbClr val="FF0000"/>
              </a:solidFill>
              <a:latin typeface="Arial"/>
              <a:ea typeface="SimSun" pitchFamily="2" charset="-122"/>
            </a:endParaRPr>
          </a:p>
        </p:txBody>
      </p:sp>
      <p:pic>
        <p:nvPicPr>
          <p:cNvPr id="18" name="Picture 2"/>
          <p:cNvPicPr>
            <a:picLocks noChangeAspect="1" noChangeArrowheads="1"/>
          </p:cNvPicPr>
          <p:nvPr/>
        </p:nvPicPr>
        <p:blipFill>
          <a:blip r:embed="rId3" cstate="print"/>
          <a:srcRect l="16300" t="23505" r="38712" b="10178"/>
          <a:stretch>
            <a:fillRect/>
          </a:stretch>
        </p:blipFill>
        <p:spPr bwMode="auto">
          <a:xfrm>
            <a:off x="7281125" y="2815726"/>
            <a:ext cx="1800179" cy="2061074"/>
          </a:xfrm>
          <a:prstGeom prst="rect">
            <a:avLst/>
          </a:prstGeom>
          <a:noFill/>
          <a:ln w="28575">
            <a:solidFill>
              <a:schemeClr val="tx1"/>
            </a:solidFill>
            <a:miter lim="800000"/>
            <a:headEnd/>
            <a:tailEnd/>
          </a:ln>
        </p:spPr>
      </p:pic>
      <p:sp>
        <p:nvSpPr>
          <p:cNvPr id="24" name="Text Box 283"/>
          <p:cNvSpPr txBox="1">
            <a:spLocks noChangeArrowheads="1"/>
          </p:cNvSpPr>
          <p:nvPr/>
        </p:nvSpPr>
        <p:spPr bwMode="auto">
          <a:xfrm>
            <a:off x="7391400" y="1295400"/>
            <a:ext cx="1763486" cy="1052447"/>
          </a:xfrm>
          <a:prstGeom prst="rect">
            <a:avLst/>
          </a:prstGeom>
          <a:noFill/>
          <a:ln w="9525">
            <a:noFill/>
            <a:miter lim="800000"/>
            <a:headEnd/>
            <a:tailEnd/>
          </a:ln>
          <a:effectLst/>
        </p:spPr>
        <p:txBody>
          <a:bodyPr lIns="0" tIns="0" rIns="0" bIns="0"/>
          <a:lstStyle/>
          <a:p>
            <a:pPr algn="l" defTabSz="446088">
              <a:buClr>
                <a:srgbClr val="000080"/>
              </a:buClr>
              <a:buSzPct val="90000"/>
              <a:buFont typeface="Monotype Sorts"/>
              <a:buNone/>
            </a:pPr>
            <a:r>
              <a:rPr lang="en-US" altLang="zh-TW" sz="4000" b="1" i="1" dirty="0">
                <a:solidFill>
                  <a:srgbClr val="FF0000"/>
                </a:solidFill>
                <a:effectLst>
                  <a:outerShdw blurRad="38100" dist="38100" dir="2700000" algn="tl">
                    <a:srgbClr val="C0C0C0"/>
                  </a:outerShdw>
                </a:effectLst>
                <a:latin typeface="Arial" pitchFamily="34" charset="0"/>
                <a:ea typeface="新細明體" pitchFamily="18" charset="-120"/>
              </a:rPr>
              <a:t>PM </a:t>
            </a:r>
            <a:r>
              <a:rPr lang="en-US" altLang="zh-TW" sz="3600" b="1" i="1" dirty="0" smtClean="0">
                <a:solidFill>
                  <a:srgbClr val="FF0000"/>
                </a:solidFill>
                <a:effectLst>
                  <a:outerShdw blurRad="38100" dist="38100" dir="2700000" algn="tl">
                    <a:srgbClr val="C0C0C0"/>
                  </a:outerShdw>
                </a:effectLst>
                <a:latin typeface="Arial" pitchFamily="34" charset="0"/>
                <a:ea typeface="新細明體" pitchFamily="18" charset="-120"/>
              </a:rPr>
              <a:t>2.5</a:t>
            </a:r>
            <a:endPar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endParaRPr>
          </a:p>
          <a:p>
            <a:pPr defTabSz="446088">
              <a:buClr>
                <a:srgbClr val="000080"/>
              </a:buClr>
              <a:buSzPct val="90000"/>
              <a:buFont typeface="Monotype Sorts"/>
              <a:buNone/>
            </a:pPr>
            <a:r>
              <a:rPr lang="en-US" altLang="zh-TW" sz="4000" b="1" i="1" dirty="0" smtClean="0">
                <a:solidFill>
                  <a:srgbClr val="FF0000"/>
                </a:solidFill>
                <a:effectLst>
                  <a:outerShdw blurRad="38100" dist="38100" dir="2700000" algn="tl">
                    <a:srgbClr val="C0C0C0"/>
                  </a:outerShdw>
                </a:effectLst>
                <a:latin typeface="Arial" pitchFamily="34" charset="0"/>
                <a:ea typeface="新細明體" pitchFamily="18" charset="-120"/>
              </a:rPr>
              <a:t>O</a:t>
            </a:r>
            <a:r>
              <a:rPr lang="en-US" altLang="zh-TW" sz="3200" b="1" i="1" dirty="0" smtClean="0">
                <a:solidFill>
                  <a:srgbClr val="FF0000"/>
                </a:solidFill>
                <a:effectLst>
                  <a:outerShdw blurRad="38100" dist="38100" dir="2700000" algn="tl">
                    <a:srgbClr val="C0C0C0"/>
                  </a:outerShdw>
                </a:effectLst>
                <a:latin typeface="Arial" pitchFamily="34" charset="0"/>
                <a:ea typeface="新細明體" pitchFamily="18" charset="-120"/>
              </a:rPr>
              <a:t>3</a:t>
            </a:r>
            <a:endParaRPr lang="en-US" altLang="zh-TW" sz="5400" b="1" i="1" dirty="0">
              <a:solidFill>
                <a:srgbClr val="FF0000"/>
              </a:solidFill>
              <a:effectLst>
                <a:outerShdw blurRad="38100" dist="38100" dir="2700000" algn="tl">
                  <a:srgbClr val="C0C0C0"/>
                </a:outerShdw>
              </a:effectLst>
              <a:latin typeface="Arial" pitchFamily="34" charset="0"/>
              <a:ea typeface="新細明體" pitchFamily="18" charset="-120"/>
            </a:endParaRPr>
          </a:p>
        </p:txBody>
      </p:sp>
      <p:pic>
        <p:nvPicPr>
          <p:cNvPr id="25" name="Picture 24"/>
          <p:cNvPicPr>
            <a:picLocks noChangeAspect="1"/>
          </p:cNvPicPr>
          <p:nvPr/>
        </p:nvPicPr>
        <p:blipFill>
          <a:blip r:embed="rId4" cstate="print"/>
          <a:stretch>
            <a:fillRect/>
          </a:stretch>
        </p:blipFill>
        <p:spPr>
          <a:xfrm>
            <a:off x="6705600" y="5029201"/>
            <a:ext cx="2436836" cy="1826046"/>
          </a:xfrm>
          <a:prstGeom prst="rect">
            <a:avLst/>
          </a:prstGeom>
        </p:spPr>
      </p:pic>
    </p:spTree>
    <p:extLst>
      <p:ext uri="{BB962C8B-B14F-4D97-AF65-F5344CB8AC3E}">
        <p14:creationId xmlns:p14="http://schemas.microsoft.com/office/powerpoint/2010/main" val="1371118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135" y="609600"/>
            <a:ext cx="5130492" cy="4258709"/>
          </a:xfrm>
          <a:prstGeom prst="rect">
            <a:avLst/>
          </a:prstGeom>
        </p:spPr>
      </p:pic>
      <p:sp>
        <p:nvSpPr>
          <p:cNvPr id="28" name="矩形 7"/>
          <p:cNvSpPr/>
          <p:nvPr/>
        </p:nvSpPr>
        <p:spPr>
          <a:xfrm>
            <a:off x="1642601" y="1678986"/>
            <a:ext cx="3014119" cy="3045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pic>
        <p:nvPicPr>
          <p:cNvPr id="11" name="Picture 10"/>
          <p:cNvPicPr>
            <a:picLocks noChangeAspect="1"/>
          </p:cNvPicPr>
          <p:nvPr/>
        </p:nvPicPr>
        <p:blipFill>
          <a:blip r:embed="rId3"/>
          <a:stretch>
            <a:fillRect/>
          </a:stretch>
        </p:blipFill>
        <p:spPr>
          <a:xfrm>
            <a:off x="3619324" y="609600"/>
            <a:ext cx="5152196" cy="4276725"/>
          </a:xfrm>
          <a:prstGeom prst="rect">
            <a:avLst/>
          </a:prstGeom>
        </p:spPr>
      </p:pic>
      <p:sp>
        <p:nvSpPr>
          <p:cNvPr id="6" name="Rectangle 2"/>
          <p:cNvSpPr txBox="1">
            <a:spLocks noChangeArrowheads="1"/>
          </p:cNvSpPr>
          <p:nvPr/>
        </p:nvSpPr>
        <p:spPr>
          <a:xfrm>
            <a:off x="0" y="0"/>
            <a:ext cx="9144000" cy="620636"/>
          </a:xfrm>
          <a:prstGeom prst="rect">
            <a:avLst/>
          </a:prstGeom>
          <a:solidFill>
            <a:srgbClr val="FFFFCC"/>
          </a:solidFill>
          <a:ln w="28575">
            <a:solidFill>
              <a:srgbClr val="0000FF"/>
            </a:solidFill>
          </a:ln>
        </p:spPr>
        <p:txBody>
          <a:bodyPr vert="horz" lIns="91440" tIns="45720" rIns="91440" bIns="45720" rtlCol="0" anchor="ctr">
            <a:noAutofit/>
          </a:bodyPr>
          <a:lstStyle/>
          <a:p>
            <a:pPr fontAlgn="auto">
              <a:spcAft>
                <a:spcPts val="0"/>
              </a:spcAft>
              <a:defRPr/>
            </a:pPr>
            <a:endParaRPr lang="en-US" altLang="zh-CN" sz="5400" b="1" dirty="0" smtClean="0">
              <a:solidFill>
                <a:prstClr val="black"/>
              </a:solidFill>
              <a:latin typeface="Calibri"/>
            </a:endParaRPr>
          </a:p>
        </p:txBody>
      </p:sp>
      <p:cxnSp>
        <p:nvCxnSpPr>
          <p:cNvPr id="17" name="Straight Arrow Connector 16"/>
          <p:cNvCxnSpPr/>
          <p:nvPr/>
        </p:nvCxnSpPr>
        <p:spPr>
          <a:xfrm>
            <a:off x="7354805" y="1463485"/>
            <a:ext cx="28417" cy="2437253"/>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8200" y="569893"/>
            <a:ext cx="4908967" cy="954107"/>
          </a:xfrm>
          <a:prstGeom prst="rect">
            <a:avLst/>
          </a:prstGeom>
          <a:noFill/>
        </p:spPr>
        <p:txBody>
          <a:bodyPr wrap="square" rtlCol="0">
            <a:spAutoFit/>
          </a:bodyPr>
          <a:lstStyle/>
          <a:p>
            <a:r>
              <a:rPr lang="en-US" sz="2800" b="1" dirty="0" smtClean="0">
                <a:solidFill>
                  <a:srgbClr val="FF0000"/>
                </a:solidFill>
              </a:rPr>
              <a:t>2. Selections of regions, </a:t>
            </a:r>
          </a:p>
          <a:p>
            <a:r>
              <a:rPr lang="en-US" sz="2800" b="1" dirty="0" smtClean="0">
                <a:solidFill>
                  <a:srgbClr val="FF0000"/>
                </a:solidFill>
              </a:rPr>
              <a:t>pollutants, and</a:t>
            </a:r>
            <a:r>
              <a:rPr lang="en-US" sz="2800" b="1" dirty="0">
                <a:solidFill>
                  <a:srgbClr val="FF0000"/>
                </a:solidFill>
              </a:rPr>
              <a:t> </a:t>
            </a:r>
            <a:r>
              <a:rPr lang="en-US" sz="2800" b="1" dirty="0" smtClean="0">
                <a:solidFill>
                  <a:srgbClr val="FF0000"/>
                </a:solidFill>
              </a:rPr>
              <a:t>Sectors</a:t>
            </a:r>
          </a:p>
        </p:txBody>
      </p:sp>
      <p:sp>
        <p:nvSpPr>
          <p:cNvPr id="3" name="Slide Number Placeholder 2"/>
          <p:cNvSpPr>
            <a:spLocks noGrp="1"/>
          </p:cNvSpPr>
          <p:nvPr>
            <p:ph type="sldNum" sz="quarter" idx="12"/>
          </p:nvPr>
        </p:nvSpPr>
        <p:spPr/>
        <p:txBody>
          <a:bodyPr/>
          <a:lstStyle/>
          <a:p>
            <a:pPr>
              <a:defRPr/>
            </a:pPr>
            <a:fld id="{6EF97FA5-94DB-459B-8E5D-031A45794050}" type="slidenum">
              <a:rPr lang="en-US" smtClean="0">
                <a:solidFill>
                  <a:prstClr val="black">
                    <a:tint val="75000"/>
                  </a:prstClr>
                </a:solidFill>
                <a:latin typeface="Arial" pitchFamily="34" charset="0"/>
              </a:rPr>
              <a:pPr>
                <a:defRPr/>
              </a:pPr>
              <a:t>9</a:t>
            </a:fld>
            <a:endParaRPr lang="en-US">
              <a:solidFill>
                <a:prstClr val="black">
                  <a:tint val="75000"/>
                </a:prstClr>
              </a:solidFill>
              <a:latin typeface="Arial" pitchFamily="34" charset="0"/>
            </a:endParaRPr>
          </a:p>
        </p:txBody>
      </p:sp>
      <p:sp>
        <p:nvSpPr>
          <p:cNvPr id="18" name="矩形 7"/>
          <p:cNvSpPr/>
          <p:nvPr/>
        </p:nvSpPr>
        <p:spPr>
          <a:xfrm>
            <a:off x="3641970" y="1507344"/>
            <a:ext cx="1526576" cy="30028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prstClr val="white"/>
              </a:solidFill>
            </a:endParaRPr>
          </a:p>
        </p:txBody>
      </p:sp>
      <p:pic>
        <p:nvPicPr>
          <p:cNvPr id="15" name="Picture 14"/>
          <p:cNvPicPr>
            <a:picLocks noChangeAspect="1"/>
          </p:cNvPicPr>
          <p:nvPr/>
        </p:nvPicPr>
        <p:blipFill rotWithShape="1">
          <a:blip r:embed="rId4" cstate="print"/>
          <a:srcRect l="31250" t="18154" r="2343" b="48070"/>
          <a:stretch/>
        </p:blipFill>
        <p:spPr>
          <a:xfrm>
            <a:off x="0" y="4953001"/>
            <a:ext cx="4450320" cy="1981200"/>
          </a:xfrm>
          <a:prstGeom prst="rect">
            <a:avLst/>
          </a:prstGeom>
        </p:spPr>
      </p:pic>
      <p:sp>
        <p:nvSpPr>
          <p:cNvPr id="22" name="TextBox 21"/>
          <p:cNvSpPr txBox="1"/>
          <p:nvPr/>
        </p:nvSpPr>
        <p:spPr>
          <a:xfrm>
            <a:off x="5029200" y="3810000"/>
            <a:ext cx="4186313" cy="954107"/>
          </a:xfrm>
          <a:prstGeom prst="rect">
            <a:avLst/>
          </a:prstGeom>
          <a:noFill/>
        </p:spPr>
        <p:txBody>
          <a:bodyPr wrap="square" rtlCol="0">
            <a:spAutoFit/>
          </a:bodyPr>
          <a:lstStyle/>
          <a:p>
            <a:r>
              <a:rPr lang="en-US" sz="2800" b="1" dirty="0" smtClean="0">
                <a:solidFill>
                  <a:srgbClr val="FF0000"/>
                </a:solidFill>
              </a:rPr>
              <a:t>3. Calculations of </a:t>
            </a:r>
          </a:p>
          <a:p>
            <a:r>
              <a:rPr lang="en-US" sz="2800" b="1" dirty="0" smtClean="0">
                <a:solidFill>
                  <a:srgbClr val="FF0000"/>
                </a:solidFill>
              </a:rPr>
              <a:t>control cost &amp; analysis</a:t>
            </a:r>
          </a:p>
        </p:txBody>
      </p:sp>
      <p:sp>
        <p:nvSpPr>
          <p:cNvPr id="24" name="Rectangle 2"/>
          <p:cNvSpPr>
            <a:spLocks noGrp="1" noChangeArrowheads="1"/>
          </p:cNvSpPr>
          <p:nvPr>
            <p:ph type="title"/>
          </p:nvPr>
        </p:nvSpPr>
        <p:spPr>
          <a:xfrm>
            <a:off x="-152400" y="-106363"/>
            <a:ext cx="9144000" cy="868363"/>
          </a:xfrm>
        </p:spPr>
        <p:txBody>
          <a:bodyPr>
            <a:normAutofit/>
          </a:bodyPr>
          <a:lstStyle/>
          <a:p>
            <a:pPr eaLnBrk="1" hangingPunct="1"/>
            <a:r>
              <a:rPr lang="en-US" altLang="zh-CN" sz="4000" b="1" dirty="0" smtClean="0">
                <a:solidFill>
                  <a:srgbClr val="FF0000"/>
                </a:solidFill>
                <a:ea typeface="宋体" pitchFamily="2" charset="-122"/>
              </a:rPr>
              <a:t>ICET: </a:t>
            </a:r>
            <a:r>
              <a:rPr lang="en-US" altLang="zh-CN" sz="3200" b="1" dirty="0" smtClean="0">
                <a:ea typeface="宋体" pitchFamily="2" charset="-122"/>
              </a:rPr>
              <a:t>International Control Cost Estimate Tool</a:t>
            </a:r>
            <a:endParaRPr lang="en-US" altLang="zh-CN" sz="4000" b="1" dirty="0" smtClean="0">
              <a:ea typeface="宋体" pitchFamily="2" charset="-122"/>
            </a:endParaRPr>
          </a:p>
        </p:txBody>
      </p:sp>
      <p:pic>
        <p:nvPicPr>
          <p:cNvPr id="9" name="Picture 8"/>
          <p:cNvPicPr>
            <a:picLocks noChangeAspect="1"/>
          </p:cNvPicPr>
          <p:nvPr/>
        </p:nvPicPr>
        <p:blipFill rotWithShape="1">
          <a:blip r:embed="rId5"/>
          <a:srcRect l="31343" t="21470" r="2239"/>
          <a:stretch/>
        </p:blipFill>
        <p:spPr>
          <a:xfrm>
            <a:off x="6042150" y="4743587"/>
            <a:ext cx="3101850" cy="2131998"/>
          </a:xfrm>
          <a:prstGeom prst="rect">
            <a:avLst/>
          </a:prstGeom>
        </p:spPr>
      </p:pic>
      <p:pic>
        <p:nvPicPr>
          <p:cNvPr id="25" name="Picture 24"/>
          <p:cNvPicPr>
            <a:picLocks noChangeAspect="1"/>
          </p:cNvPicPr>
          <p:nvPr/>
        </p:nvPicPr>
        <p:blipFill>
          <a:blip r:embed="rId6"/>
          <a:stretch>
            <a:fillRect/>
          </a:stretch>
        </p:blipFill>
        <p:spPr>
          <a:xfrm>
            <a:off x="2978684" y="4724400"/>
            <a:ext cx="3075999" cy="2159041"/>
          </a:xfrm>
          <a:prstGeom prst="rect">
            <a:avLst/>
          </a:prstGeom>
        </p:spPr>
      </p:pic>
      <p:sp>
        <p:nvSpPr>
          <p:cNvPr id="26" name="TextBox 25"/>
          <p:cNvSpPr txBox="1"/>
          <p:nvPr/>
        </p:nvSpPr>
        <p:spPr>
          <a:xfrm>
            <a:off x="-533400" y="639883"/>
            <a:ext cx="4908967" cy="954107"/>
          </a:xfrm>
          <a:prstGeom prst="rect">
            <a:avLst/>
          </a:prstGeom>
          <a:noFill/>
        </p:spPr>
        <p:txBody>
          <a:bodyPr wrap="square" rtlCol="0">
            <a:spAutoFit/>
          </a:bodyPr>
          <a:lstStyle/>
          <a:p>
            <a:pPr marL="514350" indent="-514350">
              <a:buFontTx/>
              <a:buAutoNum type="arabicPeriod"/>
            </a:pPr>
            <a:r>
              <a:rPr lang="en-US" sz="2800" b="1" dirty="0" smtClean="0">
                <a:solidFill>
                  <a:srgbClr val="FF0000"/>
                </a:solidFill>
              </a:rPr>
              <a:t>Provide control Technology cost</a:t>
            </a:r>
          </a:p>
        </p:txBody>
      </p:sp>
      <p:cxnSp>
        <p:nvCxnSpPr>
          <p:cNvPr id="27" name="Straight Arrow Connector 26"/>
          <p:cNvCxnSpPr/>
          <p:nvPr/>
        </p:nvCxnSpPr>
        <p:spPr>
          <a:xfrm flipV="1">
            <a:off x="3343068" y="1137206"/>
            <a:ext cx="1708308" cy="1165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642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2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par>
                          <p:cTn id="33" fill="hold">
                            <p:stCondLst>
                              <p:cond delay="500"/>
                            </p:stCondLst>
                            <p:childTnLst>
                              <p:par>
                                <p:cTn id="34" presetID="3" presetClass="entr" presetSubtype="1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20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20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p:bldP spid="18" grpId="0" animBg="1"/>
      <p:bldP spid="22" grpId="0"/>
      <p:bldP spid="26" grpId="0"/>
    </p:bldLst>
  </p:timing>
</p:sld>
</file>

<file path=ppt/theme/theme1.xml><?xml version="1.0" encoding="utf-8"?>
<a:theme xmlns:a="http://schemas.openxmlformats.org/drawingml/2006/main" name="2_기본 디자인">
  <a:themeElements>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2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2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2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기본 디자인">
  <a:themeElements>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3_기본 디자인">
      <a:majorFont>
        <a:latin typeface="Gulim"/>
        <a:ea typeface="SimSun"/>
        <a:cs typeface=""/>
      </a:majorFont>
      <a:minorFont>
        <a:latin typeface="Guli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기본 디자인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3_기본 디자인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3_기본 디자인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3_기본 디자인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模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模版">
  <a:themeElements>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5_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SIL-国外项目汇报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模版">
  <a:themeElements>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模版">
      <a:majorFont>
        <a:latin typeface="Arial"/>
        <a:ea typeface="黑体"/>
        <a:cs typeface="黑体"/>
      </a:majorFont>
      <a:minorFont>
        <a:latin typeface="Arial"/>
        <a:ea typeface="黑体"/>
        <a:cs typeface="黑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solidFill>
          <a:srgbClr val="AAF0F4"/>
        </a:solidFill>
        <a:ln>
          <a:noFill/>
        </a:ln>
        <a:effectLst>
          <a:outerShdw blurRad="63500" dist="35921" dir="2700000" algn="ctr" rotWithShape="0">
            <a:schemeClr val="bg2"/>
          </a:outerShdw>
        </a:effectLst>
        <a:extLst>
          <a:ext uri="{91240B29-F687-4F45-9708-019B960494DF}">
            <a14:hiddenLine xmlns:a14="http://schemas.microsoft.com/office/drawing/2010/main" w="31750" cap="flat" cmpd="sng" algn="ctr">
              <a:solidFill>
                <a:srgbClr val="9900CC"/>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en-US" sz="2400" b="1"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模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模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模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模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模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模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模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模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模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模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模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模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85C3455-18D4-438F-9135-DD1FF7195B79}">
  <ds:schemaRefs>
    <ds:schemaRef ds:uri="ESRI.ArcGIS.Mapping.OfficeIntegration.PowerPointInfo"/>
  </ds:schemaRefs>
</ds:datastoreItem>
</file>

<file path=customXml/itemProps10.xml><?xml version="1.0" encoding="utf-8"?>
<ds:datastoreItem xmlns:ds="http://schemas.openxmlformats.org/officeDocument/2006/customXml" ds:itemID="{CBA6B562-B357-4C6C-BD7F-BB461D28E897}">
  <ds:schemaRefs>
    <ds:schemaRef ds:uri="ESRI.ArcGIS.Mapping.OfficeIntegration.PowerPointInfo"/>
  </ds:schemaRefs>
</ds:datastoreItem>
</file>

<file path=customXml/itemProps11.xml><?xml version="1.0" encoding="utf-8"?>
<ds:datastoreItem xmlns:ds="http://schemas.openxmlformats.org/officeDocument/2006/customXml" ds:itemID="{B2BC3BB1-BCC5-468C-A2C4-C3BE86EBE5F9}">
  <ds:schemaRefs>
    <ds:schemaRef ds:uri="ESRI.ArcGIS.Mapping.OfficeIntegration.PowerPointInfo"/>
  </ds:schemaRefs>
</ds:datastoreItem>
</file>

<file path=customXml/itemProps12.xml><?xml version="1.0" encoding="utf-8"?>
<ds:datastoreItem xmlns:ds="http://schemas.openxmlformats.org/officeDocument/2006/customXml" ds:itemID="{39B8A522-9531-4DA5-BC06-46E92B66BF19}">
  <ds:schemaRefs>
    <ds:schemaRef ds:uri="ESRI.ArcGIS.Mapping.OfficeIntegration.PowerPointInfo"/>
  </ds:schemaRefs>
</ds:datastoreItem>
</file>

<file path=customXml/itemProps13.xml><?xml version="1.0" encoding="utf-8"?>
<ds:datastoreItem xmlns:ds="http://schemas.openxmlformats.org/officeDocument/2006/customXml" ds:itemID="{B164D4A3-8245-4C8D-9601-8AD95E0B3799}">
  <ds:schemaRefs>
    <ds:schemaRef ds:uri="ESRI.ArcGIS.Mapping.OfficeIntegration.PowerPointInfo"/>
  </ds:schemaRefs>
</ds:datastoreItem>
</file>

<file path=customXml/itemProps14.xml><?xml version="1.0" encoding="utf-8"?>
<ds:datastoreItem xmlns:ds="http://schemas.openxmlformats.org/officeDocument/2006/customXml" ds:itemID="{EFDFDC2D-8A61-4EB8-8C49-6C1C3CBDD1F1}">
  <ds:schemaRefs>
    <ds:schemaRef ds:uri="ESRI.ArcGIS.Mapping.OfficeIntegration.PowerPointInfo"/>
  </ds:schemaRefs>
</ds:datastoreItem>
</file>

<file path=customXml/itemProps15.xml><?xml version="1.0" encoding="utf-8"?>
<ds:datastoreItem xmlns:ds="http://schemas.openxmlformats.org/officeDocument/2006/customXml" ds:itemID="{84ABA98D-0233-4B2C-9A72-7EFB887765F0}">
  <ds:schemaRefs>
    <ds:schemaRef ds:uri="ESRI.ArcGIS.Mapping.OfficeIntegration.PowerPointInfo"/>
  </ds:schemaRefs>
</ds:datastoreItem>
</file>

<file path=customXml/itemProps16.xml><?xml version="1.0" encoding="utf-8"?>
<ds:datastoreItem xmlns:ds="http://schemas.openxmlformats.org/officeDocument/2006/customXml" ds:itemID="{9FBE3C59-577D-4D98-99B1-10B1F2B4A422}">
  <ds:schemaRefs>
    <ds:schemaRef ds:uri="ESRI.ArcGIS.Mapping.OfficeIntegration.PowerPointInfo"/>
  </ds:schemaRefs>
</ds:datastoreItem>
</file>

<file path=customXml/itemProps17.xml><?xml version="1.0" encoding="utf-8"?>
<ds:datastoreItem xmlns:ds="http://schemas.openxmlformats.org/officeDocument/2006/customXml" ds:itemID="{76D18624-D18D-4870-AD20-72A9E59AF6CC}">
  <ds:schemaRefs>
    <ds:schemaRef ds:uri="ESRI.ArcGIS.Mapping.OfficeIntegration.PowerPointInfo"/>
  </ds:schemaRefs>
</ds:datastoreItem>
</file>

<file path=customXml/itemProps18.xml><?xml version="1.0" encoding="utf-8"?>
<ds:datastoreItem xmlns:ds="http://schemas.openxmlformats.org/officeDocument/2006/customXml" ds:itemID="{D2E79F6D-B743-4E45-A3C7-F20EF3158AAC}">
  <ds:schemaRefs>
    <ds:schemaRef ds:uri="ESRI.ArcGIS.Mapping.OfficeIntegration.PowerPointInfo"/>
  </ds:schemaRefs>
</ds:datastoreItem>
</file>

<file path=customXml/itemProps19.xml><?xml version="1.0" encoding="utf-8"?>
<ds:datastoreItem xmlns:ds="http://schemas.openxmlformats.org/officeDocument/2006/customXml" ds:itemID="{0986D5D3-AAF3-4857-9ACA-301807ED81AD}">
  <ds:schemaRefs>
    <ds:schemaRef ds:uri="ESRI.ArcGIS.Mapping.OfficeIntegration.PowerPointInfo"/>
  </ds:schemaRefs>
</ds:datastoreItem>
</file>

<file path=customXml/itemProps2.xml><?xml version="1.0" encoding="utf-8"?>
<ds:datastoreItem xmlns:ds="http://schemas.openxmlformats.org/officeDocument/2006/customXml" ds:itemID="{BD0A53C7-CB91-4C3C-BD8A-701CC809667E}">
  <ds:schemaRefs>
    <ds:schemaRef ds:uri="ESRI.ArcGIS.Mapping.OfficeIntegration.PowerPointInfo"/>
  </ds:schemaRefs>
</ds:datastoreItem>
</file>

<file path=customXml/itemProps20.xml><?xml version="1.0" encoding="utf-8"?>
<ds:datastoreItem xmlns:ds="http://schemas.openxmlformats.org/officeDocument/2006/customXml" ds:itemID="{2FA71F1B-D481-4DD4-81AA-68ED091E7F2E}">
  <ds:schemaRefs>
    <ds:schemaRef ds:uri="ESRI.ArcGIS.Mapping.OfficeIntegration.PowerPointInfo"/>
  </ds:schemaRefs>
</ds:datastoreItem>
</file>

<file path=customXml/itemProps21.xml><?xml version="1.0" encoding="utf-8"?>
<ds:datastoreItem xmlns:ds="http://schemas.openxmlformats.org/officeDocument/2006/customXml" ds:itemID="{38366784-19FA-4114-9600-C0B7799D6DA9}">
  <ds:schemaRefs>
    <ds:schemaRef ds:uri="ESRI.ArcGIS.Mapping.OfficeIntegration.PowerPointInfo"/>
  </ds:schemaRefs>
</ds:datastoreItem>
</file>

<file path=customXml/itemProps22.xml><?xml version="1.0" encoding="utf-8"?>
<ds:datastoreItem xmlns:ds="http://schemas.openxmlformats.org/officeDocument/2006/customXml" ds:itemID="{D51C6FAA-5F33-4017-911D-422C01AD6DA0}">
  <ds:schemaRefs>
    <ds:schemaRef ds:uri="ESRI.ArcGIS.Mapping.OfficeIntegration.PowerPointInfo"/>
  </ds:schemaRefs>
</ds:datastoreItem>
</file>

<file path=customXml/itemProps23.xml><?xml version="1.0" encoding="utf-8"?>
<ds:datastoreItem xmlns:ds="http://schemas.openxmlformats.org/officeDocument/2006/customXml" ds:itemID="{625078B4-B47B-429A-890D-B23EFD5150FD}">
  <ds:schemaRefs>
    <ds:schemaRef ds:uri="ESRI.ArcGIS.Mapping.OfficeIntegration.PowerPointInfo"/>
  </ds:schemaRefs>
</ds:datastoreItem>
</file>

<file path=customXml/itemProps24.xml><?xml version="1.0" encoding="utf-8"?>
<ds:datastoreItem xmlns:ds="http://schemas.openxmlformats.org/officeDocument/2006/customXml" ds:itemID="{0DA376A5-901E-467C-9F66-807C01F12FCC}">
  <ds:schemaRefs>
    <ds:schemaRef ds:uri="ESRI.ArcGIS.Mapping.OfficeIntegration.PowerPointInfo"/>
  </ds:schemaRefs>
</ds:datastoreItem>
</file>

<file path=customXml/itemProps25.xml><?xml version="1.0" encoding="utf-8"?>
<ds:datastoreItem xmlns:ds="http://schemas.openxmlformats.org/officeDocument/2006/customXml" ds:itemID="{4469D9E0-7B85-4BA5-9BF0-17759ADF1EC8}">
  <ds:schemaRefs>
    <ds:schemaRef ds:uri="ESRI.ArcGIS.Mapping.OfficeIntegration.PowerPointInfo"/>
  </ds:schemaRefs>
</ds:datastoreItem>
</file>

<file path=customXml/itemProps26.xml><?xml version="1.0" encoding="utf-8"?>
<ds:datastoreItem xmlns:ds="http://schemas.openxmlformats.org/officeDocument/2006/customXml" ds:itemID="{A8041C17-5059-4BCB-A459-C8D282CBA144}">
  <ds:schemaRefs>
    <ds:schemaRef ds:uri="ESRI.ArcGIS.Mapping.OfficeIntegration.PowerPointInfo"/>
  </ds:schemaRefs>
</ds:datastoreItem>
</file>

<file path=customXml/itemProps27.xml><?xml version="1.0" encoding="utf-8"?>
<ds:datastoreItem xmlns:ds="http://schemas.openxmlformats.org/officeDocument/2006/customXml" ds:itemID="{9AC41C72-6BC7-4AE1-91E7-DDE72A4212F9}">
  <ds:schemaRefs>
    <ds:schemaRef ds:uri="ESRI.ArcGIS.Mapping.OfficeIntegration.PowerPointInfo"/>
  </ds:schemaRefs>
</ds:datastoreItem>
</file>

<file path=customXml/itemProps28.xml><?xml version="1.0" encoding="utf-8"?>
<ds:datastoreItem xmlns:ds="http://schemas.openxmlformats.org/officeDocument/2006/customXml" ds:itemID="{7FB6A122-8F8A-4E83-845E-377B1CE121C6}">
  <ds:schemaRefs>
    <ds:schemaRef ds:uri="ESRI.ArcGIS.Mapping.OfficeIntegration.PowerPointInfo"/>
  </ds:schemaRefs>
</ds:datastoreItem>
</file>

<file path=customXml/itemProps29.xml><?xml version="1.0" encoding="utf-8"?>
<ds:datastoreItem xmlns:ds="http://schemas.openxmlformats.org/officeDocument/2006/customXml" ds:itemID="{E95F5342-89C9-4859-AF94-3373A2A3EA90}">
  <ds:schemaRefs>
    <ds:schemaRef ds:uri="ESRI.ArcGIS.Mapping.OfficeIntegration.PowerPointInfo"/>
  </ds:schemaRefs>
</ds:datastoreItem>
</file>

<file path=customXml/itemProps3.xml><?xml version="1.0" encoding="utf-8"?>
<ds:datastoreItem xmlns:ds="http://schemas.openxmlformats.org/officeDocument/2006/customXml" ds:itemID="{8A8AE40F-2EDA-4244-8877-280C92ACA53D}">
  <ds:schemaRefs>
    <ds:schemaRef ds:uri="ESRI.ArcGIS.Mapping.OfficeIntegration.PowerPointInfo"/>
  </ds:schemaRefs>
</ds:datastoreItem>
</file>

<file path=customXml/itemProps30.xml><?xml version="1.0" encoding="utf-8"?>
<ds:datastoreItem xmlns:ds="http://schemas.openxmlformats.org/officeDocument/2006/customXml" ds:itemID="{44CEDE9B-28D7-489A-A4C5-690E16F709B4}">
  <ds:schemaRefs>
    <ds:schemaRef ds:uri="ESRI.ArcGIS.Mapping.OfficeIntegration.PowerPointInfo"/>
  </ds:schemaRefs>
</ds:datastoreItem>
</file>

<file path=customXml/itemProps31.xml><?xml version="1.0" encoding="utf-8"?>
<ds:datastoreItem xmlns:ds="http://schemas.openxmlformats.org/officeDocument/2006/customXml" ds:itemID="{567D7E56-0EFD-43B9-9E79-39A8A52C8BD7}">
  <ds:schemaRefs>
    <ds:schemaRef ds:uri="ESRI.ArcGIS.Mapping.OfficeIntegration.PowerPointInfo"/>
  </ds:schemaRefs>
</ds:datastoreItem>
</file>

<file path=customXml/itemProps32.xml><?xml version="1.0" encoding="utf-8"?>
<ds:datastoreItem xmlns:ds="http://schemas.openxmlformats.org/officeDocument/2006/customXml" ds:itemID="{A2D4873E-96CA-45C0-A09B-3F950E651AEA}">
  <ds:schemaRefs>
    <ds:schemaRef ds:uri="ESRI.ArcGIS.Mapping.OfficeIntegration.PowerPointInfo"/>
  </ds:schemaRefs>
</ds:datastoreItem>
</file>

<file path=customXml/itemProps33.xml><?xml version="1.0" encoding="utf-8"?>
<ds:datastoreItem xmlns:ds="http://schemas.openxmlformats.org/officeDocument/2006/customXml" ds:itemID="{A671A0E1-DA97-480D-B65D-90E5999AF07E}">
  <ds:schemaRefs>
    <ds:schemaRef ds:uri="ESRI.ArcGIS.Mapping.OfficeIntegration.PowerPointInfo"/>
  </ds:schemaRefs>
</ds:datastoreItem>
</file>

<file path=customXml/itemProps34.xml><?xml version="1.0" encoding="utf-8"?>
<ds:datastoreItem xmlns:ds="http://schemas.openxmlformats.org/officeDocument/2006/customXml" ds:itemID="{F66058B1-1165-4262-AE2E-6D062256E932}">
  <ds:schemaRefs>
    <ds:schemaRef ds:uri="ESRI.ArcGIS.Mapping.OfficeIntegration.PowerPointInfo"/>
  </ds:schemaRefs>
</ds:datastoreItem>
</file>

<file path=customXml/itemProps35.xml><?xml version="1.0" encoding="utf-8"?>
<ds:datastoreItem xmlns:ds="http://schemas.openxmlformats.org/officeDocument/2006/customXml" ds:itemID="{F3A5157C-14B5-49FC-93DD-2E2B0C417683}">
  <ds:schemaRefs>
    <ds:schemaRef ds:uri="ESRI.ArcGIS.Mapping.OfficeIntegration.PowerPointInfo"/>
  </ds:schemaRefs>
</ds:datastoreItem>
</file>

<file path=customXml/itemProps36.xml><?xml version="1.0" encoding="utf-8"?>
<ds:datastoreItem xmlns:ds="http://schemas.openxmlformats.org/officeDocument/2006/customXml" ds:itemID="{CFB066EB-5E20-4EB7-B3BF-CA866640C1C3}">
  <ds:schemaRefs>
    <ds:schemaRef ds:uri="ESRI.ArcGIS.Mapping.OfficeIntegration.PowerPointInfo"/>
  </ds:schemaRefs>
</ds:datastoreItem>
</file>

<file path=customXml/itemProps37.xml><?xml version="1.0" encoding="utf-8"?>
<ds:datastoreItem xmlns:ds="http://schemas.openxmlformats.org/officeDocument/2006/customXml" ds:itemID="{CB012D4F-9E8F-4006-BB9B-92E9B4648D40}">
  <ds:schemaRefs>
    <ds:schemaRef ds:uri="ESRI.ArcGIS.Mapping.OfficeIntegration.PowerPointInfo"/>
  </ds:schemaRefs>
</ds:datastoreItem>
</file>

<file path=customXml/itemProps38.xml><?xml version="1.0" encoding="utf-8"?>
<ds:datastoreItem xmlns:ds="http://schemas.openxmlformats.org/officeDocument/2006/customXml" ds:itemID="{02A62031-E4DA-4A4E-ABDD-EA94953DE67F}">
  <ds:schemaRefs>
    <ds:schemaRef ds:uri="ESRI.ArcGIS.Mapping.OfficeIntegration.PowerPointInfo"/>
  </ds:schemaRefs>
</ds:datastoreItem>
</file>

<file path=customXml/itemProps39.xml><?xml version="1.0" encoding="utf-8"?>
<ds:datastoreItem xmlns:ds="http://schemas.openxmlformats.org/officeDocument/2006/customXml" ds:itemID="{DFAD6F26-E07D-4F27-9048-E8FDA9712345}">
  <ds:schemaRefs>
    <ds:schemaRef ds:uri="ESRI.ArcGIS.Mapping.OfficeIntegration.PowerPointInfo"/>
  </ds:schemaRefs>
</ds:datastoreItem>
</file>

<file path=customXml/itemProps4.xml><?xml version="1.0" encoding="utf-8"?>
<ds:datastoreItem xmlns:ds="http://schemas.openxmlformats.org/officeDocument/2006/customXml" ds:itemID="{0F548DFD-E23F-46C1-A6BB-3835ACDF65F4}">
  <ds:schemaRefs>
    <ds:schemaRef ds:uri="ESRI.ArcGIS.Mapping.OfficeIntegration.PowerPointInfo"/>
  </ds:schemaRefs>
</ds:datastoreItem>
</file>

<file path=customXml/itemProps40.xml><?xml version="1.0" encoding="utf-8"?>
<ds:datastoreItem xmlns:ds="http://schemas.openxmlformats.org/officeDocument/2006/customXml" ds:itemID="{6BCC48DD-E89A-4726-928A-DEB1328C6D45}">
  <ds:schemaRefs>
    <ds:schemaRef ds:uri="ESRI.ArcGIS.Mapping.OfficeIntegration.PowerPointInfo"/>
  </ds:schemaRefs>
</ds:datastoreItem>
</file>

<file path=customXml/itemProps41.xml><?xml version="1.0" encoding="utf-8"?>
<ds:datastoreItem xmlns:ds="http://schemas.openxmlformats.org/officeDocument/2006/customXml" ds:itemID="{1F06A277-7721-43FD-8E1A-A7384BE37B08}">
  <ds:schemaRefs>
    <ds:schemaRef ds:uri="ESRI.ArcGIS.Mapping.OfficeIntegration.PowerPointInfo"/>
  </ds:schemaRefs>
</ds:datastoreItem>
</file>

<file path=customXml/itemProps42.xml><?xml version="1.0" encoding="utf-8"?>
<ds:datastoreItem xmlns:ds="http://schemas.openxmlformats.org/officeDocument/2006/customXml" ds:itemID="{1818BA71-A731-4815-96B1-496C078C6699}">
  <ds:schemaRefs>
    <ds:schemaRef ds:uri="ESRI.ArcGIS.Mapping.OfficeIntegration.PowerPointInfo"/>
  </ds:schemaRefs>
</ds:datastoreItem>
</file>

<file path=customXml/itemProps43.xml><?xml version="1.0" encoding="utf-8"?>
<ds:datastoreItem xmlns:ds="http://schemas.openxmlformats.org/officeDocument/2006/customXml" ds:itemID="{B306DC4F-0B85-47C0-B217-52B7052AD7F6}">
  <ds:schemaRefs>
    <ds:schemaRef ds:uri="ESRI.ArcGIS.Mapping.OfficeIntegration.PowerPointInfo"/>
  </ds:schemaRefs>
</ds:datastoreItem>
</file>

<file path=customXml/itemProps44.xml><?xml version="1.0" encoding="utf-8"?>
<ds:datastoreItem xmlns:ds="http://schemas.openxmlformats.org/officeDocument/2006/customXml" ds:itemID="{12D4ADB6-2984-499B-94BE-3BE522641AC9}">
  <ds:schemaRefs>
    <ds:schemaRef ds:uri="ESRI.ArcGIS.Mapping.OfficeIntegration.PowerPointInfo"/>
  </ds:schemaRefs>
</ds:datastoreItem>
</file>

<file path=customXml/itemProps45.xml><?xml version="1.0" encoding="utf-8"?>
<ds:datastoreItem xmlns:ds="http://schemas.openxmlformats.org/officeDocument/2006/customXml" ds:itemID="{12DE283A-307D-43BB-9F3B-B4DDD5E9AAF7}">
  <ds:schemaRefs>
    <ds:schemaRef ds:uri="ESRI.ArcGIS.Mapping.OfficeIntegration.PowerPointInfo"/>
  </ds:schemaRefs>
</ds:datastoreItem>
</file>

<file path=customXml/itemProps46.xml><?xml version="1.0" encoding="utf-8"?>
<ds:datastoreItem xmlns:ds="http://schemas.openxmlformats.org/officeDocument/2006/customXml" ds:itemID="{307C025D-873E-48D0-8E7D-FFBE77DE861B}">
  <ds:schemaRefs>
    <ds:schemaRef ds:uri="ESRI.ArcGIS.Mapping.OfficeIntegration.PowerPointInfo"/>
  </ds:schemaRefs>
</ds:datastoreItem>
</file>

<file path=customXml/itemProps47.xml><?xml version="1.0" encoding="utf-8"?>
<ds:datastoreItem xmlns:ds="http://schemas.openxmlformats.org/officeDocument/2006/customXml" ds:itemID="{EE0EF602-F34B-4528-BA41-79B6D1D84E68}">
  <ds:schemaRefs>
    <ds:schemaRef ds:uri="ESRI.ArcGIS.Mapping.OfficeIntegration.PowerPointInfo"/>
  </ds:schemaRefs>
</ds:datastoreItem>
</file>

<file path=customXml/itemProps48.xml><?xml version="1.0" encoding="utf-8"?>
<ds:datastoreItem xmlns:ds="http://schemas.openxmlformats.org/officeDocument/2006/customXml" ds:itemID="{B65567E1-8179-4BB3-BD9F-6A548206914C}">
  <ds:schemaRefs>
    <ds:schemaRef ds:uri="ESRI.ArcGIS.Mapping.OfficeIntegration.PowerPointInfo"/>
  </ds:schemaRefs>
</ds:datastoreItem>
</file>

<file path=customXml/itemProps49.xml><?xml version="1.0" encoding="utf-8"?>
<ds:datastoreItem xmlns:ds="http://schemas.openxmlformats.org/officeDocument/2006/customXml" ds:itemID="{352269AF-A4B5-479E-A2E2-C6FCAC682C2A}">
  <ds:schemaRefs>
    <ds:schemaRef ds:uri="ESRI.ArcGIS.Mapping.OfficeIntegration.PowerPointInfo"/>
  </ds:schemaRefs>
</ds:datastoreItem>
</file>

<file path=customXml/itemProps5.xml><?xml version="1.0" encoding="utf-8"?>
<ds:datastoreItem xmlns:ds="http://schemas.openxmlformats.org/officeDocument/2006/customXml" ds:itemID="{72B6B407-12D1-47C1-929F-1E498567CA4F}">
  <ds:schemaRefs>
    <ds:schemaRef ds:uri="ESRI.ArcGIS.Mapping.OfficeIntegration.PowerPointInfo"/>
  </ds:schemaRefs>
</ds:datastoreItem>
</file>

<file path=customXml/itemProps50.xml><?xml version="1.0" encoding="utf-8"?>
<ds:datastoreItem xmlns:ds="http://schemas.openxmlformats.org/officeDocument/2006/customXml" ds:itemID="{8DF5078A-84A5-4509-BCC6-21BD7A9887F9}">
  <ds:schemaRefs>
    <ds:schemaRef ds:uri="ESRI.ArcGIS.Mapping.OfficeIntegration.PowerPointInfo"/>
  </ds:schemaRefs>
</ds:datastoreItem>
</file>

<file path=customXml/itemProps51.xml><?xml version="1.0" encoding="utf-8"?>
<ds:datastoreItem xmlns:ds="http://schemas.openxmlformats.org/officeDocument/2006/customXml" ds:itemID="{DC85B310-AA2C-4139-9B77-0F35348B7FFE}">
  <ds:schemaRefs>
    <ds:schemaRef ds:uri="ESRI.ArcGIS.Mapping.OfficeIntegration.PowerPointInfo"/>
  </ds:schemaRefs>
</ds:datastoreItem>
</file>

<file path=customXml/itemProps52.xml><?xml version="1.0" encoding="utf-8"?>
<ds:datastoreItem xmlns:ds="http://schemas.openxmlformats.org/officeDocument/2006/customXml" ds:itemID="{A5097275-BC8A-49AD-9546-648ED65B40B4}">
  <ds:schemaRefs>
    <ds:schemaRef ds:uri="ESRI.ArcGIS.Mapping.OfficeIntegration.PowerPointInfo"/>
  </ds:schemaRefs>
</ds:datastoreItem>
</file>

<file path=customXml/itemProps53.xml><?xml version="1.0" encoding="utf-8"?>
<ds:datastoreItem xmlns:ds="http://schemas.openxmlformats.org/officeDocument/2006/customXml" ds:itemID="{CF61C954-7B5F-4F5A-A808-1CCE2D5D0191}">
  <ds:schemaRefs>
    <ds:schemaRef ds:uri="ESRI.ArcGIS.Mapping.OfficeIntegration.PowerPointInfo"/>
  </ds:schemaRefs>
</ds:datastoreItem>
</file>

<file path=customXml/itemProps54.xml><?xml version="1.0" encoding="utf-8"?>
<ds:datastoreItem xmlns:ds="http://schemas.openxmlformats.org/officeDocument/2006/customXml" ds:itemID="{6EE537FB-081A-4D65-B99B-20BC7DFD5791}">
  <ds:schemaRefs>
    <ds:schemaRef ds:uri="ESRI.ArcGIS.Mapping.OfficeIntegration.PowerPointInfo"/>
  </ds:schemaRefs>
</ds:datastoreItem>
</file>

<file path=customXml/itemProps55.xml><?xml version="1.0" encoding="utf-8"?>
<ds:datastoreItem xmlns:ds="http://schemas.openxmlformats.org/officeDocument/2006/customXml" ds:itemID="{D269C1E7-5ED2-43AF-B81A-8A076296ACD5}">
  <ds:schemaRefs>
    <ds:schemaRef ds:uri="ESRI.ArcGIS.Mapping.OfficeIntegration.PowerPointInfo"/>
  </ds:schemaRefs>
</ds:datastoreItem>
</file>

<file path=customXml/itemProps56.xml><?xml version="1.0" encoding="utf-8"?>
<ds:datastoreItem xmlns:ds="http://schemas.openxmlformats.org/officeDocument/2006/customXml" ds:itemID="{50513D43-60CD-475F-B8C1-3DCC9B9D4894}">
  <ds:schemaRefs>
    <ds:schemaRef ds:uri="ESRI.ArcGIS.Mapping.OfficeIntegration.PowerPointInfo"/>
  </ds:schemaRefs>
</ds:datastoreItem>
</file>

<file path=customXml/itemProps57.xml><?xml version="1.0" encoding="utf-8"?>
<ds:datastoreItem xmlns:ds="http://schemas.openxmlformats.org/officeDocument/2006/customXml" ds:itemID="{E86127DB-105E-432C-B779-C38874CBE672}">
  <ds:schemaRefs>
    <ds:schemaRef ds:uri="ESRI.ArcGIS.Mapping.OfficeIntegration.PowerPointInfo"/>
  </ds:schemaRefs>
</ds:datastoreItem>
</file>

<file path=customXml/itemProps58.xml><?xml version="1.0" encoding="utf-8"?>
<ds:datastoreItem xmlns:ds="http://schemas.openxmlformats.org/officeDocument/2006/customXml" ds:itemID="{B385C619-8C88-4076-8FA2-F79906C84728}">
  <ds:schemaRefs>
    <ds:schemaRef ds:uri="ESRI.ArcGIS.Mapping.OfficeIntegration.PowerPointInfo"/>
  </ds:schemaRefs>
</ds:datastoreItem>
</file>

<file path=customXml/itemProps59.xml><?xml version="1.0" encoding="utf-8"?>
<ds:datastoreItem xmlns:ds="http://schemas.openxmlformats.org/officeDocument/2006/customXml" ds:itemID="{9203FF04-0FA6-4694-929F-39D57719ED1D}">
  <ds:schemaRefs>
    <ds:schemaRef ds:uri="ESRI.ArcGIS.Mapping.OfficeIntegration.PowerPointInfo"/>
  </ds:schemaRefs>
</ds:datastoreItem>
</file>

<file path=customXml/itemProps6.xml><?xml version="1.0" encoding="utf-8"?>
<ds:datastoreItem xmlns:ds="http://schemas.openxmlformats.org/officeDocument/2006/customXml" ds:itemID="{91043F35-A240-4B1F-97A9-EF0A5EADBCC0}">
  <ds:schemaRefs>
    <ds:schemaRef ds:uri="ESRI.ArcGIS.Mapping.OfficeIntegration.PowerPointInfo"/>
  </ds:schemaRefs>
</ds:datastoreItem>
</file>

<file path=customXml/itemProps60.xml><?xml version="1.0" encoding="utf-8"?>
<ds:datastoreItem xmlns:ds="http://schemas.openxmlformats.org/officeDocument/2006/customXml" ds:itemID="{085451CE-126B-4302-9166-2DF5DC8B7903}">
  <ds:schemaRefs>
    <ds:schemaRef ds:uri="ESRI.ArcGIS.Mapping.OfficeIntegration.PowerPointInfo"/>
  </ds:schemaRefs>
</ds:datastoreItem>
</file>

<file path=customXml/itemProps61.xml><?xml version="1.0" encoding="utf-8"?>
<ds:datastoreItem xmlns:ds="http://schemas.openxmlformats.org/officeDocument/2006/customXml" ds:itemID="{82BAE603-6A68-442F-99A4-10E5E1CC713F}">
  <ds:schemaRefs>
    <ds:schemaRef ds:uri="ESRI.ArcGIS.Mapping.OfficeIntegration.PowerPointInfo"/>
  </ds:schemaRefs>
</ds:datastoreItem>
</file>

<file path=customXml/itemProps62.xml><?xml version="1.0" encoding="utf-8"?>
<ds:datastoreItem xmlns:ds="http://schemas.openxmlformats.org/officeDocument/2006/customXml" ds:itemID="{A5FB37A3-C79F-40F0-84D1-318257DC4D11}">
  <ds:schemaRefs>
    <ds:schemaRef ds:uri="ESRI.ArcGIS.Mapping.OfficeIntegration.PowerPointInfo"/>
  </ds:schemaRefs>
</ds:datastoreItem>
</file>

<file path=customXml/itemProps63.xml><?xml version="1.0" encoding="utf-8"?>
<ds:datastoreItem xmlns:ds="http://schemas.openxmlformats.org/officeDocument/2006/customXml" ds:itemID="{5C2ACE32-630E-43C8-98F1-20682BBC0008}">
  <ds:schemaRefs>
    <ds:schemaRef ds:uri="ESRI.ArcGIS.Mapping.OfficeIntegration.PowerPointInfo"/>
  </ds:schemaRefs>
</ds:datastoreItem>
</file>

<file path=customXml/itemProps64.xml><?xml version="1.0" encoding="utf-8"?>
<ds:datastoreItem xmlns:ds="http://schemas.openxmlformats.org/officeDocument/2006/customXml" ds:itemID="{640F1A15-F2B3-437E-BC64-3FB46BF76BED}">
  <ds:schemaRefs>
    <ds:schemaRef ds:uri="ESRI.ArcGIS.Mapping.OfficeIntegration.PowerPointInfo"/>
  </ds:schemaRefs>
</ds:datastoreItem>
</file>

<file path=customXml/itemProps65.xml><?xml version="1.0" encoding="utf-8"?>
<ds:datastoreItem xmlns:ds="http://schemas.openxmlformats.org/officeDocument/2006/customXml" ds:itemID="{52D0847B-937D-4DCB-ADCE-5FD2B10DA825}">
  <ds:schemaRefs>
    <ds:schemaRef ds:uri="ESRI.ArcGIS.Mapping.OfficeIntegration.PowerPointInfo"/>
  </ds:schemaRefs>
</ds:datastoreItem>
</file>

<file path=customXml/itemProps66.xml><?xml version="1.0" encoding="utf-8"?>
<ds:datastoreItem xmlns:ds="http://schemas.openxmlformats.org/officeDocument/2006/customXml" ds:itemID="{23F34818-46A8-4DAC-B86F-AE869B3EA2CD}">
  <ds:schemaRefs>
    <ds:schemaRef ds:uri="ESRI.ArcGIS.Mapping.OfficeIntegration.PowerPointInfo"/>
  </ds:schemaRefs>
</ds:datastoreItem>
</file>

<file path=customXml/itemProps67.xml><?xml version="1.0" encoding="utf-8"?>
<ds:datastoreItem xmlns:ds="http://schemas.openxmlformats.org/officeDocument/2006/customXml" ds:itemID="{4D774AD1-FE09-4091-B1DE-810401908D6A}">
  <ds:schemaRefs>
    <ds:schemaRef ds:uri="ESRI.ArcGIS.Mapping.OfficeIntegration.PowerPointInfo"/>
  </ds:schemaRefs>
</ds:datastoreItem>
</file>

<file path=customXml/itemProps68.xml><?xml version="1.0" encoding="utf-8"?>
<ds:datastoreItem xmlns:ds="http://schemas.openxmlformats.org/officeDocument/2006/customXml" ds:itemID="{4A7C8409-4B8C-437D-87BF-83835EDB1D6A}">
  <ds:schemaRefs>
    <ds:schemaRef ds:uri="ESRI.ArcGIS.Mapping.OfficeIntegration.PowerPointInfo"/>
  </ds:schemaRefs>
</ds:datastoreItem>
</file>

<file path=customXml/itemProps69.xml><?xml version="1.0" encoding="utf-8"?>
<ds:datastoreItem xmlns:ds="http://schemas.openxmlformats.org/officeDocument/2006/customXml" ds:itemID="{90A3EFFB-3FA1-4721-8CD9-061968A61B03}">
  <ds:schemaRefs>
    <ds:schemaRef ds:uri="ESRI.ArcGIS.Mapping.OfficeIntegration.PowerPointInfo"/>
  </ds:schemaRefs>
</ds:datastoreItem>
</file>

<file path=customXml/itemProps7.xml><?xml version="1.0" encoding="utf-8"?>
<ds:datastoreItem xmlns:ds="http://schemas.openxmlformats.org/officeDocument/2006/customXml" ds:itemID="{61BA8330-DB75-466A-90F7-47238ADDEBB1}">
  <ds:schemaRefs>
    <ds:schemaRef ds:uri="ESRI.ArcGIS.Mapping.OfficeIntegration.PowerPointInfo"/>
  </ds:schemaRefs>
</ds:datastoreItem>
</file>

<file path=customXml/itemProps70.xml><?xml version="1.0" encoding="utf-8"?>
<ds:datastoreItem xmlns:ds="http://schemas.openxmlformats.org/officeDocument/2006/customXml" ds:itemID="{6CB02D62-BF38-433A-AA03-BA426F2CBBAE}">
  <ds:schemaRefs>
    <ds:schemaRef ds:uri="ESRI.ArcGIS.Mapping.OfficeIntegration.PowerPointInfo"/>
  </ds:schemaRefs>
</ds:datastoreItem>
</file>

<file path=customXml/itemProps71.xml><?xml version="1.0" encoding="utf-8"?>
<ds:datastoreItem xmlns:ds="http://schemas.openxmlformats.org/officeDocument/2006/customXml" ds:itemID="{EBA3342C-0476-4853-839E-6AA05F51D658}">
  <ds:schemaRefs>
    <ds:schemaRef ds:uri="ESRI.ArcGIS.Mapping.OfficeIntegration.PowerPointInfo"/>
  </ds:schemaRefs>
</ds:datastoreItem>
</file>

<file path=customXml/itemProps8.xml><?xml version="1.0" encoding="utf-8"?>
<ds:datastoreItem xmlns:ds="http://schemas.openxmlformats.org/officeDocument/2006/customXml" ds:itemID="{89F404AE-0F21-4C4C-9CB9-B6C15E9464DF}">
  <ds:schemaRefs>
    <ds:schemaRef ds:uri="ESRI.ArcGIS.Mapping.OfficeIntegration.PowerPointInfo"/>
  </ds:schemaRefs>
</ds:datastoreItem>
</file>

<file path=customXml/itemProps9.xml><?xml version="1.0" encoding="utf-8"?>
<ds:datastoreItem xmlns:ds="http://schemas.openxmlformats.org/officeDocument/2006/customXml" ds:itemID="{50D9FB28-A4C5-4DFB-A94A-B8B19052B5F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100962</TotalTime>
  <Words>4214</Words>
  <Application>Microsoft Office PowerPoint</Application>
  <PresentationFormat>On-screen Show (4:3)</PresentationFormat>
  <Paragraphs>878</Paragraphs>
  <Slides>85</Slides>
  <Notes>48</Notes>
  <HiddenSlides>0</HiddenSlides>
  <MMClips>0</MMClips>
  <ScaleCrop>false</ScaleCrop>
  <HeadingPairs>
    <vt:vector size="8" baseType="variant">
      <vt:variant>
        <vt:lpstr>Fonts Used</vt:lpstr>
      </vt:variant>
      <vt:variant>
        <vt:i4>20</vt:i4>
      </vt:variant>
      <vt:variant>
        <vt:lpstr>Theme</vt:lpstr>
      </vt:variant>
      <vt:variant>
        <vt:i4>30</vt:i4>
      </vt:variant>
      <vt:variant>
        <vt:lpstr>Embedded OLE Servers</vt:lpstr>
      </vt:variant>
      <vt:variant>
        <vt:i4>1</vt:i4>
      </vt:variant>
      <vt:variant>
        <vt:lpstr>Slide Titles</vt:lpstr>
      </vt:variant>
      <vt:variant>
        <vt:i4>85</vt:i4>
      </vt:variant>
    </vt:vector>
  </HeadingPairs>
  <TitlesOfParts>
    <vt:vector size="136" baseType="lpstr">
      <vt:lpstr>Arial Unicode MS</vt:lpstr>
      <vt:lpstr>標楷體</vt:lpstr>
      <vt:lpstr>Gulim</vt:lpstr>
      <vt:lpstr>Gulim</vt:lpstr>
      <vt:lpstr>微软雅黑</vt:lpstr>
      <vt:lpstr>Monotype Sorts</vt:lpstr>
      <vt:lpstr>ＭＳ Ｐゴシック</vt:lpstr>
      <vt:lpstr>新細明體</vt:lpstr>
      <vt:lpstr>黑体</vt:lpstr>
      <vt:lpstr>SimSun</vt:lpstr>
      <vt:lpstr>SimSun</vt:lpstr>
      <vt:lpstr>Arial</vt:lpstr>
      <vt:lpstr>Arial Black</vt:lpstr>
      <vt:lpstr>Calibri</vt:lpstr>
      <vt:lpstr>Tahoma</vt:lpstr>
      <vt:lpstr>times new roman</vt:lpstr>
      <vt:lpstr>times new roman</vt:lpstr>
      <vt:lpstr>Tw Cen MT</vt:lpstr>
      <vt:lpstr>Verdana</vt:lpstr>
      <vt:lpstr>Wingdings</vt:lpstr>
      <vt:lpstr>2_기본 디자인</vt:lpstr>
      <vt:lpstr>3_기본 디자인</vt:lpstr>
      <vt:lpstr>5_Default Design</vt:lpstr>
      <vt:lpstr>221TGp_sky_light</vt:lpstr>
      <vt:lpstr>2_Default Design</vt:lpstr>
      <vt:lpstr>8_Default Design</vt:lpstr>
      <vt:lpstr>11_Default Design</vt:lpstr>
      <vt:lpstr>9_Default Design</vt:lpstr>
      <vt:lpstr>14_Default Design</vt:lpstr>
      <vt:lpstr>16_Default Design</vt:lpstr>
      <vt:lpstr>Office 主题​​</vt:lpstr>
      <vt:lpstr>7_Default Design</vt:lpstr>
      <vt:lpstr>10_Default Design</vt:lpstr>
      <vt:lpstr>19_Default Design</vt:lpstr>
      <vt:lpstr>20_Default Design</vt:lpstr>
      <vt:lpstr>22_Default Design</vt:lpstr>
      <vt:lpstr>Default Design</vt:lpstr>
      <vt:lpstr>8_Office Theme</vt:lpstr>
      <vt:lpstr>11_Office Theme</vt:lpstr>
      <vt:lpstr>1_Office Theme</vt:lpstr>
      <vt:lpstr>3_模版</vt:lpstr>
      <vt:lpstr>24_Default Design</vt:lpstr>
      <vt:lpstr>Pixel</vt:lpstr>
      <vt:lpstr>12_Default Design</vt:lpstr>
      <vt:lpstr>25_Default Design</vt:lpstr>
      <vt:lpstr>模版</vt:lpstr>
      <vt:lpstr>2_Office Theme</vt:lpstr>
      <vt:lpstr>15_Default Design</vt:lpstr>
      <vt:lpstr>1_ESIL-国外项目汇报模板</vt:lpstr>
      <vt:lpstr>1_模版</vt:lpstr>
      <vt:lpstr>Drawing</vt:lpstr>
      <vt:lpstr>PowerPoint Presentation</vt:lpstr>
      <vt:lpstr>Outline</vt:lpstr>
      <vt:lpstr>PowerPoint Presentation</vt:lpstr>
      <vt:lpstr>“ABaCAS”: Air Benefit and Cost &amp; Attainment Assessment System </vt:lpstr>
      <vt:lpstr>“ABaCAS-SE ” (Streamlined Edition”) (2015-2016)</vt:lpstr>
      <vt:lpstr>“ABaCAS-SE” (Streamlined Edition, 2015):  Developed for Policy-Making and Analysis</vt:lpstr>
      <vt:lpstr>ABaCAS-SE：China YRD/Shanghai Case Study</vt:lpstr>
      <vt:lpstr>PowerPoint Presentation</vt:lpstr>
      <vt:lpstr>ICET: International Control Cost Estimate Tool</vt:lpstr>
      <vt:lpstr>PowerPoint Presentation</vt:lpstr>
      <vt:lpstr>PowerPoint Presentation</vt:lpstr>
      <vt:lpstr>”RSM/CMAQ” in “ABaCAS-SE”  YRD 2017 case: PM2.5 Source Contribution</vt:lpstr>
      <vt:lpstr>”SMAT-CE” in “ABaCAS-SE”: PM2.5 Attainment YRD Base vs. Control (2013 vs. 2017)</vt:lpstr>
      <vt:lpstr>PowerPoint Presentation</vt:lpstr>
      <vt:lpstr>”SMAT-CE” in “ABaCAS-SE” YRD 2017 case: PM2.5 Attainment (Reduction)</vt:lpstr>
      <vt:lpstr>”BenMAP-CE” in “ABaCAS-SE” YRD 2017 Case: Mortality (Lives Saved)</vt:lpstr>
      <vt:lpstr>“ABaCAS-SE”: China YRD 2017 case (vs. 2011) Developed for supporting policy-making &amp; analysis</vt:lpstr>
      <vt:lpstr>China Pearl River Delta (PRD) Ozone Case Study</vt:lpstr>
      <vt:lpstr>Western U.S. Case Study (ABaCAS-SE)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“ABaCAS” Contributors </vt:lpstr>
      <vt:lpstr>PowerPoint Presentation</vt:lpstr>
      <vt:lpstr>YRD 2030 Case Study (ABaCAS-SE)</vt:lpstr>
      <vt:lpstr>PowerPoint Presentation</vt:lpstr>
      <vt:lpstr>2015 ABaCAS Conference/Training Workshop (Guangzhou, 6/23-35)</vt:lpstr>
      <vt:lpstr>“ABaCAS”: Air Benefit and Cost &amp; Attainment Assessment System</vt:lpstr>
      <vt:lpstr>PowerPoint Presentation</vt:lpstr>
      <vt:lpstr>Single-Source Impact Analysis (SSIA): PM 2.5 &amp; O3 </vt:lpstr>
      <vt:lpstr>PowerPoint Presentation</vt:lpstr>
      <vt:lpstr>PowerPoint Presentation</vt:lpstr>
      <vt:lpstr> “ABaCAS-China” Project Team </vt:lpstr>
      <vt:lpstr> “ABaCAS-China” Project Team </vt:lpstr>
      <vt:lpstr>PowerPoint Presentation</vt:lpstr>
      <vt:lpstr>“ABaCAS”: Air Benefit and Cost &amp; Attainment Assessment System </vt:lpstr>
      <vt:lpstr>PowerPoint Presentation</vt:lpstr>
      <vt:lpstr>PowerPoint Presentation</vt:lpstr>
      <vt:lpstr>PowerPoint Presentation</vt:lpstr>
      <vt:lpstr>BenMAP-CE: Environmental Benefit Mapping &amp; Analysis (Community Edition) </vt:lpstr>
      <vt:lpstr>PowerPoint Presentation</vt:lpstr>
      <vt:lpstr>PowerPoint Presentation</vt:lpstr>
      <vt:lpstr>PowerPoint Presentation</vt:lpstr>
      <vt:lpstr>RSM: Response Surface Model</vt:lpstr>
      <vt:lpstr>PowerPoint Presentation</vt:lpstr>
      <vt:lpstr>PowerPoint Presentation</vt:lpstr>
      <vt:lpstr>CoST-CE: Control Strategy Tool (Prototype)</vt:lpstr>
      <vt:lpstr>PowerPoint Presentation</vt:lpstr>
      <vt:lpstr>SMAT-CE: Software for Model Attainment Test</vt:lpstr>
      <vt:lpstr>PowerPoint Presentation</vt:lpstr>
      <vt:lpstr>SMAT-CE: Status/Progress</vt:lpstr>
      <vt:lpstr>“SMAT-Asia” Prototype Development</vt:lpstr>
      <vt:lpstr>Single-Source Impact Analysis (SSIA) in SMAT-CE</vt:lpstr>
      <vt:lpstr>“ABaCAS”: Air Benefit and Cost &amp; Attainment Assessment System </vt:lpstr>
      <vt:lpstr>“ABaCAS-SE ” (Streamlined Edition”) (Prototype: 2014-2015)</vt:lpstr>
      <vt:lpstr>ABaCAS-SE：China YRD Case Study</vt:lpstr>
      <vt:lpstr>“ABaCAS-SE” (Streamlined Edition, 2014-2015):: Developed for Policy-Making and Analysis</vt:lpstr>
      <vt:lpstr>”CoST-CE” in “ABaCAS-SE” YRD 2017 Case Study</vt:lpstr>
      <vt:lpstr>PowerPoint Presentation</vt:lpstr>
      <vt:lpstr>”RSM/CMAQ” in “ABaCAS-SE”: PM2.5 YRD: Base vs. Control (2010 vs. 2017)</vt:lpstr>
      <vt:lpstr>PowerPoint Presentation</vt:lpstr>
      <vt:lpstr>”RSM/CMAQ” in “ABaCAS-SE”  YRD 2017 case: PM2.5 Source Contribution</vt:lpstr>
      <vt:lpstr>”SMAT-CE” in “ABaCAS-SE”: PM2.5 Attainment YRD Base vs. Control (2013 vs. 2017)</vt:lpstr>
      <vt:lpstr>PowerPoint Presentation</vt:lpstr>
      <vt:lpstr>”SMAT-CE” in “ABaCAS-SE” YRD 2017 case: PM2.5 Attainment (Reduction)</vt:lpstr>
      <vt:lpstr>”BenMAP-CE” in “ABaCAS-SE” YRD 2017 Case: Mortality (Lives Saved)</vt:lpstr>
      <vt:lpstr>PowerPoint Presentation</vt:lpstr>
      <vt:lpstr>”Benefit/Cost” in “ABaCAS-SE” YRD 2017 Case: Benefit/Cost Analysis (Ratio=~11)</vt:lpstr>
      <vt:lpstr>YRD 2030 Case Study (“CoST-CE” in ABaCAS-SE)</vt:lpstr>
      <vt:lpstr>YRD 2030 Case Study (ABaCAS-SE)</vt:lpstr>
      <vt:lpstr>PowerPoint Presentation</vt:lpstr>
      <vt:lpstr>PowerPoint Presentation</vt:lpstr>
      <vt:lpstr>PowerPoint Presentation</vt:lpstr>
      <vt:lpstr>ABaCAS Applications in Taiwan </vt:lpstr>
      <vt:lpstr>PowerPoint Presentation</vt:lpstr>
      <vt:lpstr>PowerPoint Presentation</vt:lpstr>
      <vt:lpstr> “ABaCAS” Team </vt:lpstr>
      <vt:lpstr>PowerPoint Presentation</vt:lpstr>
      <vt:lpstr>PowerPoint Presentation</vt:lpstr>
    </vt:vector>
  </TitlesOfParts>
  <Company>US_EPA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sphillip</dc:creator>
  <cp:lastModifiedBy>Jang, Carey</cp:lastModifiedBy>
  <cp:revision>1183</cp:revision>
  <cp:lastPrinted>2015-08-04T16:08:21Z</cp:lastPrinted>
  <dcterms:created xsi:type="dcterms:W3CDTF">2008-03-17T20:53:17Z</dcterms:created>
  <dcterms:modified xsi:type="dcterms:W3CDTF">2016-10-21T20:59:00Z</dcterms:modified>
</cp:coreProperties>
</file>