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31"/>
  </p:notesMasterIdLst>
  <p:handoutMasterIdLst>
    <p:handoutMasterId r:id="rId32"/>
  </p:handoutMasterIdLst>
  <p:sldIdLst>
    <p:sldId id="525" r:id="rId2"/>
    <p:sldId id="543" r:id="rId3"/>
    <p:sldId id="514" r:id="rId4"/>
    <p:sldId id="527" r:id="rId5"/>
    <p:sldId id="519" r:id="rId6"/>
    <p:sldId id="515" r:id="rId7"/>
    <p:sldId id="529" r:id="rId8"/>
    <p:sldId id="530" r:id="rId9"/>
    <p:sldId id="548" r:id="rId10"/>
    <p:sldId id="547" r:id="rId11"/>
    <p:sldId id="550" r:id="rId12"/>
    <p:sldId id="551" r:id="rId13"/>
    <p:sldId id="523" r:id="rId14"/>
    <p:sldId id="535" r:id="rId15"/>
    <p:sldId id="536" r:id="rId16"/>
    <p:sldId id="524" r:id="rId17"/>
    <p:sldId id="537" r:id="rId18"/>
    <p:sldId id="549" r:id="rId19"/>
    <p:sldId id="544" r:id="rId20"/>
    <p:sldId id="538" r:id="rId21"/>
    <p:sldId id="539" r:id="rId22"/>
    <p:sldId id="540" r:id="rId23"/>
    <p:sldId id="542" r:id="rId24"/>
    <p:sldId id="541" r:id="rId25"/>
    <p:sldId id="545" r:id="rId26"/>
    <p:sldId id="546" r:id="rId27"/>
    <p:sldId id="552" r:id="rId28"/>
    <p:sldId id="555" r:id="rId29"/>
    <p:sldId id="556" r:id="rId3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0094C8"/>
    <a:srgbClr val="00ADEE"/>
    <a:srgbClr val="0E5A82"/>
    <a:srgbClr val="0E5A81"/>
    <a:srgbClr val="FF3300"/>
    <a:srgbClr val="339933"/>
    <a:srgbClr val="C8CCE2"/>
    <a:srgbClr val="006023"/>
    <a:srgbClr val="026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4"/>
    <p:restoredTop sz="81456"/>
  </p:normalViewPr>
  <p:slideViewPr>
    <p:cSldViewPr snapToGrid="0">
      <p:cViewPr>
        <p:scale>
          <a:sx n="100" d="100"/>
          <a:sy n="100" d="100"/>
        </p:scale>
        <p:origin x="127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448425" y="8883650"/>
            <a:ext cx="4540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53" tIns="46833" rIns="92053" bIns="46833" anchor="ctr">
            <a:spAutoFit/>
          </a:bodyPr>
          <a:lstStyle/>
          <a:p>
            <a:pPr algn="r" defTabSz="927100" eaLnBrk="0" hangingPunct="0"/>
            <a:fld id="{DB17139F-15AE-914F-8F83-B78A0CD96E1D}" type="slidenum">
              <a:rPr lang="en-US" sz="1400">
                <a:latin typeface="Tahoma" charset="0"/>
              </a:rPr>
              <a:pPr algn="r" defTabSz="927100" eaLnBrk="0" hangingPunct="0"/>
              <a:t>‹#›</a:t>
            </a:fld>
            <a:endParaRPr lang="en-US" sz="14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76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33975" cy="417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53" tIns="46833" rIns="92053" bIns="46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5325"/>
            <a:ext cx="4641850" cy="3481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448425" y="8883650"/>
            <a:ext cx="4540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53" tIns="46833" rIns="92053" bIns="46833" anchor="ctr">
            <a:spAutoFit/>
          </a:bodyPr>
          <a:lstStyle/>
          <a:p>
            <a:pPr algn="r" defTabSz="927100" eaLnBrk="0" hangingPunct="0"/>
            <a:fld id="{7629E5E9-5717-6E4B-B21A-27D2D506EDF7}" type="slidenum">
              <a:rPr lang="en-US" sz="1400">
                <a:latin typeface="Tahoma" charset="0"/>
              </a:rPr>
              <a:pPr algn="r" defTabSz="927100" eaLnBrk="0" hangingPunct="0"/>
              <a:t>‹#›</a:t>
            </a:fld>
            <a:endParaRPr lang="en-US" sz="14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90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ＭＳ Ｐゴシック" pitchFamily="-111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ＭＳ Ｐゴシック" pitchFamily="-111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ＭＳ Ｐゴシック" pitchFamily="-111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4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In emission the patterns are similar in all three airports, but differences are seen in ambient air concentrations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5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ANOIJ increase due to increased surface</a:t>
            </a:r>
            <a:r>
              <a:rPr lang="en-US" baseline="0" dirty="0" smtClean="0"/>
              <a:t> area </a:t>
            </a:r>
          </a:p>
          <a:p>
            <a:r>
              <a:rPr lang="en-US" dirty="0" smtClean="0"/>
              <a:t>Results in base case are similar to the fractions</a:t>
            </a:r>
            <a:r>
              <a:rPr lang="en-US" baseline="0" dirty="0" smtClean="0"/>
              <a:t> in Woody et al., 2011, 2013</a:t>
            </a:r>
          </a:p>
          <a:p>
            <a:r>
              <a:rPr lang="en-US" baseline="0" dirty="0" smtClean="0"/>
              <a:t>Negative ASOIJ cannot be fully explained, sulfate ratio, nucleation </a:t>
            </a:r>
          </a:p>
          <a:p>
            <a:r>
              <a:rPr lang="en-US" baseline="0" dirty="0" smtClean="0"/>
              <a:t>Positive ANO3IJ partitioning with large surface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16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Sens</a:t>
            </a:r>
            <a:r>
              <a:rPr lang="en-US" dirty="0" smtClean="0"/>
              <a:t> 2 was</a:t>
            </a:r>
            <a:r>
              <a:rPr lang="en-US" baseline="0" dirty="0" smtClean="0"/>
              <a:t> used to see how different ESF of </a:t>
            </a:r>
            <a:r>
              <a:rPr lang="en-US" baseline="0" dirty="0" err="1" smtClean="0"/>
              <a:t>vPM</a:t>
            </a:r>
            <a:r>
              <a:rPr lang="en-US" baseline="0" dirty="0" smtClean="0"/>
              <a:t> impact PMIJ results are normal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Sens</a:t>
            </a:r>
            <a:r>
              <a:rPr lang="en-US" baseline="0" dirty="0" smtClean="0"/>
              <a:t> 3 and 4, different GMD of </a:t>
            </a:r>
            <a:r>
              <a:rPr lang="en-US" baseline="0" dirty="0" err="1" smtClean="0"/>
              <a:t>vPM</a:t>
            </a:r>
            <a:r>
              <a:rPr lang="en-US" baseline="0" dirty="0" smtClean="0"/>
              <a:t>, however, this lead </a:t>
            </a:r>
            <a:r>
              <a:rPr lang="en-US" sz="1200" dirty="0" smtClean="0">
                <a:latin typeface="Times New Roman" charset="0"/>
                <a:ea typeface="ＭＳ 明朝" charset="-128"/>
                <a:cs typeface="Times New Roman" charset="0"/>
              </a:rPr>
              <a:t>a small GMD with large variations. The particle size distribution might have two modals, one in nucleation regime and one close to accumulation mode.  CMAQ cannot handle</a:t>
            </a:r>
            <a:r>
              <a:rPr lang="en-US" sz="1200" baseline="0" dirty="0" smtClean="0">
                <a:latin typeface="Times New Roman" charset="0"/>
                <a:ea typeface="ＭＳ 明朝" charset="-128"/>
                <a:cs typeface="Times New Roman" charset="0"/>
              </a:rPr>
              <a:t> large portion of emitted particles in this small particle size.</a:t>
            </a:r>
          </a:p>
          <a:p>
            <a:pPr marL="228600" indent="-228600">
              <a:buAutoNum type="arabicPeriod"/>
            </a:pPr>
            <a:r>
              <a:rPr lang="en-US" sz="1200" baseline="0" dirty="0" smtClean="0">
                <a:latin typeface="Times New Roman" charset="0"/>
                <a:ea typeface="ＭＳ 明朝" charset="-128"/>
                <a:cs typeface="Times New Roman" charset="0"/>
              </a:rPr>
              <a:t>Sens_5 increases the uncertainties of CMAQ, we think this could be important and will investigate this in future work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80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Color bar</a:t>
            </a:r>
          </a:p>
        </p:txBody>
      </p:sp>
    </p:spTree>
    <p:extLst>
      <p:ext uri="{BB962C8B-B14F-4D97-AF65-F5344CB8AC3E}">
        <p14:creationId xmlns:p14="http://schemas.microsoft.com/office/powerpoint/2010/main" val="137694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Color bar</a:t>
            </a:r>
          </a:p>
        </p:txBody>
      </p:sp>
    </p:spTree>
    <p:extLst>
      <p:ext uri="{BB962C8B-B14F-4D97-AF65-F5344CB8AC3E}">
        <p14:creationId xmlns:p14="http://schemas.microsoft.com/office/powerpoint/2010/main" val="202692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Color bar</a:t>
            </a:r>
          </a:p>
        </p:txBody>
      </p:sp>
    </p:spTree>
    <p:extLst>
      <p:ext uri="{BB962C8B-B14F-4D97-AF65-F5344CB8AC3E}">
        <p14:creationId xmlns:p14="http://schemas.microsoft.com/office/powerpoint/2010/main" val="196095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Might want to change to percent</a:t>
            </a:r>
          </a:p>
        </p:txBody>
      </p:sp>
    </p:spTree>
    <p:extLst>
      <p:ext uri="{BB962C8B-B14F-4D97-AF65-F5344CB8AC3E}">
        <p14:creationId xmlns:p14="http://schemas.microsoft.com/office/powerpoint/2010/main" val="1578716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1352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3511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Smaller particles (ultrafine particles) increase PM dry deposition and decrease wet deposition.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Increased surface area enhances partitioning processes and slightly impact nucleation 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5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Deposition</a:t>
            </a:r>
          </a:p>
          <a:p>
            <a:pPr marL="228600" marR="0" indent="-22860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Chemistry</a:t>
            </a:r>
          </a:p>
          <a:p>
            <a:pPr marL="228600" marR="0" indent="-22860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Partitioning coefficient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1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Mention the difference between v5.0.2 and v5.1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Talk about </a:t>
            </a:r>
            <a:r>
              <a:rPr lang="en-US" baseline="0" dirty="0" err="1" smtClean="0"/>
              <a:t>Elleman</a:t>
            </a:r>
            <a:r>
              <a:rPr lang="en-US" baseline="0" dirty="0" smtClean="0"/>
              <a:t> and Covert 2010 study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Also mention Nolte et al., 2015 paper</a:t>
            </a:r>
            <a:endParaRPr lang="en-US" dirty="0" smtClean="0"/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8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Mention emission split factor</a:t>
            </a:r>
          </a:p>
          <a:p>
            <a:pPr marL="228600" indent="-228600">
              <a:buAutoNum type="arabicPeriod"/>
            </a:pPr>
            <a:r>
              <a:rPr lang="en-US" dirty="0" smtClean="0"/>
              <a:t>Talk</a:t>
            </a:r>
            <a:r>
              <a:rPr lang="en-US" baseline="0" dirty="0" smtClean="0"/>
              <a:t> a bit about in different conditions these PSD profiles could be changed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Add some supporting slides of PSD from </a:t>
            </a:r>
            <a:r>
              <a:rPr lang="en-US" baseline="0" dirty="0" err="1" smtClean="0"/>
              <a:t>airc</a:t>
            </a:r>
            <a:r>
              <a:rPr lang="en-US" baseline="0" dirty="0" smtClean="0"/>
              <a:t> in the end of the </a:t>
            </a:r>
            <a:r>
              <a:rPr lang="en-US" baseline="0" dirty="0" err="1" smtClean="0"/>
              <a:t>ppt</a:t>
            </a:r>
            <a:endParaRPr lang="en-US" dirty="0" smtClean="0"/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7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Talk</a:t>
            </a:r>
            <a:r>
              <a:rPr lang="en-US" baseline="0" dirty="0" smtClean="0"/>
              <a:t> slightly detail for impacts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Only AERO_EMIS.F from original source codes was slightly modified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78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Mention</a:t>
            </a:r>
            <a:r>
              <a:rPr lang="en-US" baseline="0" dirty="0" smtClean="0"/>
              <a:t> we are using CMAQv5.0.2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Data showed in this presentation are all annual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8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Slightly talk about AEDT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4426 airports cells in North America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Gas species + 3 aerosol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Put deposition plots in the end for backup</a:t>
            </a:r>
          </a:p>
          <a:p>
            <a:pPr marL="228600" indent="-228600">
              <a:buAutoNum type="arabicPeriod"/>
            </a:pPr>
            <a:r>
              <a:rPr lang="en-US" dirty="0" smtClean="0"/>
              <a:t>Do</a:t>
            </a:r>
            <a:r>
              <a:rPr lang="en-US" baseline="0" dirty="0" smtClean="0"/>
              <a:t> not have time for seasonal variations plots in the end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charset="0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942" y="4928050"/>
            <a:ext cx="2641141" cy="165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30418" y="2779266"/>
            <a:ext cx="6664325" cy="1922207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11" charset="-52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9704" y="1143952"/>
            <a:ext cx="7772400" cy="12573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0094C8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804945" y="548643"/>
            <a:ext cx="552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elvetica" charset="0"/>
                <a:ea typeface="ＭＳ Ｐゴシック" charset="0"/>
                <a:cs typeface="ＭＳ Ｐゴシック" charset="0"/>
              </a:rPr>
              <a:t>FAA CENTER OF EXCELLENCE FOR ALTERNATIVE JET FUELS &amp; ENVIRONMENT</a:t>
            </a: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89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2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29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0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104829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27191" name="Text Box 183"/>
          <p:cNvSpPr txBox="1">
            <a:spLocks noChangeArrowheads="1"/>
          </p:cNvSpPr>
          <p:nvPr/>
        </p:nvSpPr>
        <p:spPr bwMode="auto">
          <a:xfrm>
            <a:off x="8577263" y="6569075"/>
            <a:ext cx="452437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038FF11-B546-5847-938A-55CE013EF92D}" type="slidenum">
              <a:rPr lang="en-US" sz="1400" smtClean="0">
                <a:latin typeface="Tahoma"/>
              </a:rPr>
              <a:pPr>
                <a:defRPr/>
              </a:pPr>
              <a:t>‹#›</a:t>
            </a:fld>
            <a:endParaRPr lang="en-US" sz="1400" dirty="0" smtClean="0">
              <a:latin typeface="Tahoma"/>
            </a:endParaRPr>
          </a:p>
        </p:txBody>
      </p:sp>
      <p:pic>
        <p:nvPicPr>
          <p:cNvPr id="103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4256" y="44450"/>
            <a:ext cx="1269156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6" r:id="rId2"/>
    <p:sldLayoutId id="2147483877" r:id="rId3"/>
    <p:sldLayoutId id="2147483878" r:id="rId4"/>
    <p:sldLayoutId id="2147483879" r:id="rId5"/>
    <p:sldLayoutId id="2147483880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94C8"/>
          </a:solidFill>
          <a:latin typeface="Tahoma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E5A81"/>
          </a:solidFill>
          <a:latin typeface="Tahoma" charset="0"/>
          <a:ea typeface="ＭＳ Ｐゴシック" pitchFamily="-107" charset="-128"/>
          <a:cs typeface="ＭＳ Ｐゴシック" pitchFamily="-107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E5A81"/>
          </a:solidFill>
          <a:latin typeface="Tahoma" charset="0"/>
          <a:ea typeface="ＭＳ Ｐゴシック" pitchFamily="-107" charset="-128"/>
          <a:cs typeface="ＭＳ Ｐゴシック" pitchFamily="-107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E5A81"/>
          </a:solidFill>
          <a:latin typeface="Tahoma" charset="0"/>
          <a:ea typeface="ＭＳ Ｐゴシック" pitchFamily="-107" charset="-128"/>
          <a:cs typeface="ＭＳ Ｐゴシック" pitchFamily="-107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E5A81"/>
          </a:solidFill>
          <a:latin typeface="Tahoma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6023"/>
          </a:solidFill>
          <a:latin typeface="Helvetica" pitchFamily="-111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6023"/>
          </a:solidFill>
          <a:latin typeface="Helvetica" pitchFamily="-111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6023"/>
          </a:solidFill>
          <a:latin typeface="Helvetica" pitchFamily="-111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6023"/>
          </a:solidFill>
          <a:latin typeface="Helvetica" pitchFamily="-111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Font typeface="Helvetica CY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Tahoma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charset="0"/>
        <a:buChar char="–"/>
        <a:defRPr sz="2000">
          <a:solidFill>
            <a:schemeClr val="tx1">
              <a:lumMod val="85000"/>
              <a:lumOff val="15000"/>
            </a:schemeClr>
          </a:solidFill>
          <a:latin typeface="Tahoma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charset="0"/>
        <a:buChar char="•"/>
        <a:defRPr>
          <a:solidFill>
            <a:schemeClr val="tx1">
              <a:lumMod val="85000"/>
              <a:lumOff val="15000"/>
            </a:schemeClr>
          </a:solidFill>
          <a:latin typeface="Tahoma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charset="0"/>
        <a:buChar char="–"/>
        <a:defRPr sz="1600">
          <a:solidFill>
            <a:schemeClr val="tx1">
              <a:lumMod val="85000"/>
              <a:lumOff val="15000"/>
            </a:schemeClr>
          </a:solidFill>
          <a:latin typeface="Tahoma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charset="0"/>
        <a:buChar char="»"/>
        <a:defRPr sz="1600">
          <a:solidFill>
            <a:schemeClr val="tx1">
              <a:lumMod val="85000"/>
              <a:lumOff val="15000"/>
            </a:schemeClr>
          </a:solidFill>
          <a:latin typeface="Tahoma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pitchFamily="-111" charset="-52"/>
        <a:buChar char="»"/>
        <a:defRPr sz="16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pitchFamily="-111" charset="-52"/>
        <a:buChar char="»"/>
        <a:defRPr sz="16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pitchFamily="-111" charset="-52"/>
        <a:buChar char="»"/>
        <a:defRPr sz="16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Helvetica CY" pitchFamily="-111" charset="-52"/>
        <a:buChar char="»"/>
        <a:defRPr sz="16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3"/>
          <p:cNvSpPr>
            <a:spLocks noGrp="1"/>
          </p:cNvSpPr>
          <p:nvPr>
            <p:ph type="subTitle" idx="1"/>
          </p:nvPr>
        </p:nvSpPr>
        <p:spPr>
          <a:xfrm>
            <a:off x="934949" y="2779266"/>
            <a:ext cx="7440639" cy="1922207"/>
          </a:xfrm>
        </p:spPr>
        <p:txBody>
          <a:bodyPr/>
          <a:lstStyle/>
          <a:p>
            <a:r>
              <a:rPr lang="en-US" sz="1600" b="0" dirty="0" err="1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Jiaoyan</a:t>
            </a:r>
            <a:r>
              <a:rPr lang="en-US" sz="1600" b="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Huang</a:t>
            </a:r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, Lakshmi </a:t>
            </a:r>
            <a:r>
              <a:rPr lang="en-US" sz="1600" b="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Pradeepa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Vennam</a:t>
            </a:r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, Ben Murphy</a:t>
            </a:r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, Francis Binkowski</a:t>
            </a:r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, and </a:t>
            </a:r>
            <a:r>
              <a:rPr lang="en-US" sz="1600" b="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Sarav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Arunachalam</a:t>
            </a:r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</a:p>
          <a:p>
            <a:r>
              <a:rPr lang="en-US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Institute for the Environment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,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University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of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North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Carolina,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Chapel</a:t>
            </a:r>
            <a:r>
              <a:rPr lang="zh-TW" alt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US" altLang="zh-TW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Hill</a:t>
            </a:r>
            <a:endParaRPr lang="zh-TW" altLang="en-US" sz="1600" b="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r>
              <a:rPr lang="en-US" altLang="zh-TW" sz="1600" b="0" baseline="30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2</a:t>
            </a:r>
            <a:r>
              <a:rPr lang="en-US" sz="1600" b="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</a:rPr>
              <a:t>US Environmental Protection Agency</a:t>
            </a:r>
          </a:p>
          <a:p>
            <a:pPr>
              <a:buFont typeface="Helvetica CY" charset="0"/>
              <a:buNone/>
            </a:pPr>
            <a:endParaRPr lang="en-US" sz="1600" b="0" dirty="0" smtClean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latin typeface="Tahoma" charset="0"/>
              <a:ea typeface="ＭＳ Ｐゴシック" charset="0"/>
              <a:cs typeface="Tahoma" charset="0"/>
            </a:endParaRPr>
          </a:p>
          <a:p>
            <a:pPr>
              <a:buFont typeface="Helvetica CY" charset="0"/>
              <a:buNone/>
            </a:pPr>
            <a:endParaRPr lang="en-US" sz="1600" b="0" dirty="0"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429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24468" y="1311217"/>
            <a:ext cx="7917636" cy="12573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Changing </a:t>
            </a:r>
            <a:r>
              <a:rPr lang="en-US" sz="2400" dirty="0"/>
              <a:t>Particle Size Distribution from Emissions </a:t>
            </a:r>
            <a:r>
              <a:rPr lang="en-US" sz="2400" dirty="0" smtClean="0"/>
              <a:t>in </a:t>
            </a:r>
            <a:r>
              <a:rPr lang="en-US" sz="2400" dirty="0"/>
              <a:t>the Community Air Quality </a:t>
            </a:r>
            <a:r>
              <a:rPr lang="en-US" sz="2400" dirty="0" smtClean="0"/>
              <a:t>Model</a:t>
            </a:r>
            <a:r>
              <a:rPr lang="zh-TW" altLang="en-US" sz="2400" dirty="0" smtClean="0"/>
              <a:t/>
            </a:r>
            <a:br>
              <a:rPr lang="zh-TW" altLang="en-US" sz="2400" dirty="0" smtClean="0"/>
            </a:br>
            <a:r>
              <a:rPr lang="en-US" sz="2400" dirty="0" smtClean="0"/>
              <a:t>A </a:t>
            </a:r>
            <a:r>
              <a:rPr lang="en-US" sz="2400" dirty="0"/>
              <a:t>Case Study of Commercial Aircraft </a:t>
            </a:r>
            <a:r>
              <a:rPr lang="en-US" sz="2400" dirty="0" smtClean="0"/>
              <a:t>emissions</a:t>
            </a:r>
            <a:endParaRPr lang="en-US" sz="3200" b="0" dirty="0">
              <a:ea typeface="ＭＳ Ｐゴシック" charset="0"/>
              <a:cs typeface="Tahoma"/>
            </a:endParaRP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148053" y="3870030"/>
            <a:ext cx="2807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 smtClean="0">
                <a:latin typeface="Tahoma" charset="0"/>
                <a:cs typeface="Tahoma" charset="0"/>
              </a:rPr>
              <a:t>Community Modeling and Analysis System</a:t>
            </a:r>
          </a:p>
          <a:p>
            <a:pPr eaLnBrk="1" hangingPunct="1"/>
            <a:r>
              <a:rPr lang="en-US" sz="1100" dirty="0" smtClean="0">
                <a:latin typeface="Tahoma" charset="0"/>
                <a:cs typeface="Tahoma" charset="0"/>
              </a:rPr>
              <a:t>Oct 24 – 26, 2016</a:t>
            </a:r>
          </a:p>
          <a:p>
            <a:pPr eaLnBrk="1" hangingPunct="1"/>
            <a:r>
              <a:rPr lang="en-US" sz="1100" dirty="0" smtClean="0">
                <a:latin typeface="Tahoma" charset="0"/>
                <a:cs typeface="Tahoma" charset="0"/>
              </a:rPr>
              <a:t>Chapel Hill, NC</a:t>
            </a:r>
            <a:endParaRPr lang="zh-TW" altLang="en-US" sz="1100" dirty="0" smtClean="0">
              <a:latin typeface="Tahoma" charset="0"/>
              <a:cs typeface="Tahoma" charset="0"/>
            </a:endParaRPr>
          </a:p>
          <a:p>
            <a:pPr eaLnBrk="1" hangingPunct="1"/>
            <a:endParaRPr lang="en-US" sz="1100" dirty="0">
              <a:latin typeface="Tahoma" charset="0"/>
              <a:cs typeface="Tahoma" charset="0"/>
            </a:endParaRPr>
          </a:p>
        </p:txBody>
      </p:sp>
      <p:sp>
        <p:nvSpPr>
          <p:cNvPr id="3076" name="Rectangle 1027"/>
          <p:cNvSpPr>
            <a:spLocks noChangeArrowheads="1"/>
          </p:cNvSpPr>
          <p:nvPr/>
        </p:nvSpPr>
        <p:spPr bwMode="auto">
          <a:xfrm>
            <a:off x="858838" y="4532313"/>
            <a:ext cx="7634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dirty="0">
                <a:latin typeface="Tahoma" charset="0"/>
                <a:cs typeface="Tahoma" charset="0"/>
              </a:rPr>
              <a:t>Opinions, findings, conclusions and recommendations expressed in this material are those of the author(s)</a:t>
            </a:r>
          </a:p>
          <a:p>
            <a:pPr algn="ctr"/>
            <a:r>
              <a:rPr lang="en-US" sz="1000" dirty="0">
                <a:latin typeface="Tahoma" charset="0"/>
                <a:cs typeface="Tahoma" charset="0"/>
              </a:rPr>
              <a:t>and do not necessarily reflect the views of </a:t>
            </a:r>
            <a:r>
              <a:rPr lang="en-US" sz="1000" dirty="0"/>
              <a:t>ASCENT</a:t>
            </a:r>
            <a:r>
              <a:rPr lang="en-US" sz="1000" dirty="0" smtClean="0">
                <a:latin typeface="Tahoma" charset="0"/>
                <a:cs typeface="Tahoma" charset="0"/>
              </a:rPr>
              <a:t> </a:t>
            </a:r>
            <a:r>
              <a:rPr lang="en-US" sz="1000" dirty="0">
                <a:latin typeface="Tahoma" charset="0"/>
                <a:cs typeface="Tahoma" charset="0"/>
              </a:rPr>
              <a:t>sponsor organizations.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65" y="375329"/>
            <a:ext cx="6240462" cy="704850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Annual </a:t>
            </a:r>
            <a:r>
              <a:rPr lang="en-US" dirty="0" smtClean="0"/>
              <a:t>∆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PM</a:t>
            </a:r>
            <a:r>
              <a:rPr lang="en-US" baseline="-25000" dirty="0" smtClean="0">
                <a:latin typeface="Tahoma" charset="0"/>
                <a:ea typeface="ＭＳ Ｐゴシック" charset="0"/>
                <a:cs typeface="ＭＳ Ｐゴシック" charset="0"/>
              </a:rPr>
              <a:t>2.5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dirty="0" smtClean="0"/>
              <a:t>∆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number concentration in Aitken mode 2005 due to PSD change in </a:t>
            </a:r>
            <a:r>
              <a:rPr lang="en-US" smtClean="0">
                <a:latin typeface="Tahoma" charset="0"/>
                <a:ea typeface="ＭＳ Ｐゴシック" charset="0"/>
                <a:cs typeface="ＭＳ Ｐゴシック" charset="0"/>
              </a:rPr>
              <a:t>aircraft emissions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5669"/>
          <a:stretch/>
        </p:blipFill>
        <p:spPr>
          <a:xfrm>
            <a:off x="4723626" y="1773062"/>
            <a:ext cx="3657600" cy="34502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7013" y="5223311"/>
            <a:ext cx="8796433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PM</a:t>
            </a:r>
            <a:r>
              <a:rPr lang="en-US" sz="1600" baseline="-25000" dirty="0" smtClean="0">
                <a:ea typeface="Times New Roman" charset="0"/>
                <a:cs typeface="Times New Roman" charset="0"/>
              </a:rPr>
              <a:t>2.5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</a:t>
            </a:r>
            <a:r>
              <a:rPr lang="en-US" sz="1600" dirty="0">
                <a:ea typeface="Times New Roman" charset="0"/>
                <a:cs typeface="Times New Roman" charset="0"/>
              </a:rPr>
              <a:t>decreases in most major airport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cells, and clear plot will be shown later; </a:t>
            </a:r>
            <a:r>
              <a:rPr lang="en-US" sz="1600" dirty="0">
                <a:ea typeface="Times New Roman" charset="0"/>
                <a:cs typeface="Times New Roman" charset="0"/>
              </a:rPr>
              <a:t>however,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number concentrations in Aitken mode </a:t>
            </a:r>
            <a:r>
              <a:rPr lang="en-US" sz="1600" dirty="0">
                <a:ea typeface="Times New Roman" charset="0"/>
                <a:cs typeface="Times New Roman" charset="0"/>
              </a:rPr>
              <a:t>increases in ALL airport cells.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PM</a:t>
            </a:r>
            <a:r>
              <a:rPr lang="en-US" sz="1600" baseline="-25000" dirty="0">
                <a:ea typeface="Times New Roman" charset="0"/>
                <a:cs typeface="Times New Roman" charset="0"/>
              </a:rPr>
              <a:t>2.5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</a:t>
            </a:r>
            <a:r>
              <a:rPr lang="en-US" sz="1600" dirty="0">
                <a:ea typeface="Times New Roman" charset="0"/>
                <a:cs typeface="Times New Roman" charset="0"/>
              </a:rPr>
              <a:t>increasing is mainly from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NO3 </a:t>
            </a:r>
            <a:r>
              <a:rPr lang="en-US" sz="1600" dirty="0">
                <a:ea typeface="Times New Roman" charset="0"/>
                <a:cs typeface="Times New Roman" charset="0"/>
              </a:rPr>
              <a:t>and decreasing from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SO4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>
            <a:off x="575559" y="1799566"/>
            <a:ext cx="3657600" cy="3423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585" y="1335741"/>
            <a:ext cx="3313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PM</a:t>
            </a:r>
            <a:r>
              <a:rPr lang="en-US" sz="1600" b="1" baseline="-25000" dirty="0" smtClean="0"/>
              <a:t>2.5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sens</a:t>
            </a:r>
            <a:r>
              <a:rPr lang="en-US" sz="1600" b="1" dirty="0" smtClean="0"/>
              <a:t> – base [</a:t>
            </a:r>
            <a:r>
              <a:rPr lang="en-US" sz="1600" b="1" dirty="0" err="1" smtClean="0"/>
              <a:t>ug</a:t>
            </a:r>
            <a:r>
              <a:rPr lang="en-US" sz="1600" b="1" dirty="0" smtClean="0"/>
              <a:t>/m3]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18531" y="1197241"/>
            <a:ext cx="3569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Aitken mode number concentration </a:t>
            </a:r>
            <a:r>
              <a:rPr lang="en-US" sz="1600" b="1" dirty="0" err="1" smtClean="0"/>
              <a:t>sens</a:t>
            </a:r>
            <a:r>
              <a:rPr lang="en-US" sz="1600" b="1" dirty="0" smtClean="0"/>
              <a:t> – base [#/m3]</a:t>
            </a:r>
            <a:endParaRPr lang="en-US" sz="16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780209" y="523310"/>
            <a:ext cx="5892472" cy="5256871"/>
            <a:chOff x="1065470" y="649535"/>
            <a:chExt cx="5892472" cy="5256871"/>
          </a:xfrm>
        </p:grpSpPr>
        <p:grpSp>
          <p:nvGrpSpPr>
            <p:cNvPr id="4" name="Group 3"/>
            <p:cNvGrpSpPr/>
            <p:nvPr/>
          </p:nvGrpSpPr>
          <p:grpSpPr>
            <a:xfrm>
              <a:off x="1065470" y="649535"/>
              <a:ext cx="5892472" cy="5256871"/>
              <a:chOff x="1398110" y="1311965"/>
              <a:chExt cx="5892472" cy="525687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69" t="27331" r="24035" b="26550"/>
              <a:stretch/>
            </p:blipFill>
            <p:spPr>
              <a:xfrm>
                <a:off x="1398110" y="1311965"/>
                <a:ext cx="5892472" cy="525687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664900" y="5588538"/>
                <a:ext cx="41549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Color bar is non linear here</a:t>
                </a:r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789043" y="940042"/>
              <a:ext cx="3073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∆ </a:t>
              </a:r>
              <a:r>
                <a:rPr lang="en-US" b="1" dirty="0" smtClean="0"/>
                <a:t>PM</a:t>
              </a:r>
              <a:r>
                <a:rPr lang="en-US" b="1" baseline="-25000" dirty="0" smtClean="0"/>
                <a:t>2.5</a:t>
              </a:r>
              <a:r>
                <a:rPr lang="en-US" b="1" dirty="0" smtClean="0"/>
                <a:t> [</a:t>
              </a:r>
              <a:r>
                <a:rPr lang="en-US" b="1" dirty="0" err="1" smtClean="0"/>
                <a:t>ug</a:t>
              </a:r>
              <a:r>
                <a:rPr lang="en-US" b="1" dirty="0" smtClean="0"/>
                <a:t>/m3]</a:t>
              </a:r>
              <a:endParaRPr lang="en-US" b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39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/>
          <p:cNvGrpSpPr/>
          <p:nvPr/>
        </p:nvGrpSpPr>
        <p:grpSpPr>
          <a:xfrm>
            <a:off x="1512295" y="1758874"/>
            <a:ext cx="4895716" cy="3312053"/>
            <a:chOff x="1704418" y="1690754"/>
            <a:chExt cx="4895716" cy="3312053"/>
          </a:xfrm>
        </p:grpSpPr>
        <p:sp>
          <p:nvSpPr>
            <p:cNvPr id="24" name="Cube 23"/>
            <p:cNvSpPr/>
            <p:nvPr/>
          </p:nvSpPr>
          <p:spPr bwMode="auto">
            <a:xfrm>
              <a:off x="2653110" y="1690754"/>
              <a:ext cx="3576041" cy="2674127"/>
            </a:xfrm>
            <a:prstGeom prst="cub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H="1">
              <a:off x="5741043" y="3800239"/>
              <a:ext cx="775504" cy="78437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 flipV="1">
              <a:off x="2653111" y="4606831"/>
              <a:ext cx="2874052" cy="253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</p:cxnSp>
        <p:sp>
          <p:nvSpPr>
            <p:cNvPr id="9216" name="TextBox 9215"/>
            <p:cNvSpPr txBox="1"/>
            <p:nvPr/>
          </p:nvSpPr>
          <p:spPr>
            <a:xfrm>
              <a:off x="3507129" y="4541142"/>
              <a:ext cx="1056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36 km</a:t>
              </a:r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18567229">
              <a:off x="5840911" y="4044782"/>
              <a:ext cx="1056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36 km</a:t>
              </a: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2200965" y="2406511"/>
              <a:ext cx="0" cy="20171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1704418" y="3184251"/>
              <a:ext cx="418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H</a:t>
              </a:r>
              <a:endParaRPr lang="en-US" dirty="0"/>
            </a:p>
          </p:txBody>
        </p:sp>
        <p:pic>
          <p:nvPicPr>
            <p:cNvPr id="9221" name="Picture 92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151" y="3574698"/>
              <a:ext cx="742260" cy="742260"/>
            </a:xfrm>
            <a:prstGeom prst="rect">
              <a:avLst/>
            </a:prstGeom>
          </p:spPr>
        </p:pic>
      </p:grpSp>
      <p:grpSp>
        <p:nvGrpSpPr>
          <p:cNvPr id="9224" name="Group 9223"/>
          <p:cNvGrpSpPr/>
          <p:nvPr/>
        </p:nvGrpSpPr>
        <p:grpSpPr>
          <a:xfrm>
            <a:off x="3698141" y="3340387"/>
            <a:ext cx="1106712" cy="742599"/>
            <a:chOff x="3698141" y="3340387"/>
            <a:chExt cx="1106712" cy="742599"/>
          </a:xfrm>
        </p:grpSpPr>
        <p:grpSp>
          <p:nvGrpSpPr>
            <p:cNvPr id="9223" name="Group 9222"/>
            <p:cNvGrpSpPr/>
            <p:nvPr/>
          </p:nvGrpSpPr>
          <p:grpSpPr>
            <a:xfrm>
              <a:off x="3698141" y="3340387"/>
              <a:ext cx="954710" cy="742599"/>
              <a:chOff x="3698141" y="3340387"/>
              <a:chExt cx="954710" cy="742599"/>
            </a:xfrm>
          </p:grpSpPr>
          <p:sp>
            <p:nvSpPr>
              <p:cNvPr id="45" name="Oval 44"/>
              <p:cNvSpPr/>
              <p:nvPr/>
            </p:nvSpPr>
            <p:spPr bwMode="auto">
              <a:xfrm>
                <a:off x="3971130" y="387464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med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11" charset="0"/>
                </a:endParaRPr>
              </a:p>
            </p:txBody>
          </p:sp>
          <p:grpSp>
            <p:nvGrpSpPr>
              <p:cNvPr id="9222" name="Group 9221"/>
              <p:cNvGrpSpPr/>
              <p:nvPr/>
            </p:nvGrpSpPr>
            <p:grpSpPr>
              <a:xfrm>
                <a:off x="3698141" y="3340387"/>
                <a:ext cx="954710" cy="742599"/>
                <a:chOff x="3732217" y="3374172"/>
                <a:chExt cx="954710" cy="742599"/>
              </a:xfrm>
            </p:grpSpPr>
            <p:sp>
              <p:nvSpPr>
                <p:cNvPr id="9220" name="Oval 9219"/>
                <p:cNvSpPr/>
                <p:nvPr/>
              </p:nvSpPr>
              <p:spPr bwMode="auto">
                <a:xfrm>
                  <a:off x="4020683" y="3707945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4105866" y="3677217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3732217" y="3917839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4140973" y="3857647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3849544" y="3889397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4231263" y="3965774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3881459" y="3790663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4185543" y="3374172"/>
                  <a:ext cx="91440" cy="91440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4367370" y="3870949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 bwMode="auto">
                <a:xfrm>
                  <a:off x="3994229" y="3850637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4537813" y="4025331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2" name="Oval 51"/>
                <p:cNvSpPr/>
                <p:nvPr/>
              </p:nvSpPr>
              <p:spPr bwMode="auto">
                <a:xfrm>
                  <a:off x="4062570" y="3566149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 bwMode="auto">
                <a:xfrm>
                  <a:off x="4436874" y="3521985"/>
                  <a:ext cx="91440" cy="91440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4595487" y="3745127"/>
                  <a:ext cx="91440" cy="91440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 bwMode="auto">
                <a:xfrm>
                  <a:off x="4475429" y="3727938"/>
                  <a:ext cx="91440" cy="91440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 bwMode="auto">
                <a:xfrm>
                  <a:off x="4292050" y="3690434"/>
                  <a:ext cx="91440" cy="91440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med" len="sm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</a:endParaRPr>
                </a:p>
              </p:txBody>
            </p:sp>
          </p:grpSp>
        </p:grpSp>
        <p:sp>
          <p:nvSpPr>
            <p:cNvPr id="57" name="Oval 56"/>
            <p:cNvSpPr/>
            <p:nvPr/>
          </p:nvSpPr>
          <p:spPr bwMode="auto">
            <a:xfrm>
              <a:off x="4713413" y="3802598"/>
              <a:ext cx="91440" cy="9144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</p:grpSp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61" y="203304"/>
            <a:ext cx="6240462" cy="704850"/>
          </a:xfrm>
        </p:spPr>
        <p:txBody>
          <a:bodyPr/>
          <a:lstStyle/>
          <a:p>
            <a:r>
              <a:rPr lang="en-US" dirty="0" smtClean="0"/>
              <a:t>Impacts </a:t>
            </a:r>
            <a:r>
              <a:rPr lang="en-US" smtClean="0"/>
              <a:t>of PSD change in </a:t>
            </a:r>
            <a:r>
              <a:rPr lang="en-US" dirty="0" smtClean="0"/>
              <a:t>aircraft </a:t>
            </a:r>
            <a:r>
              <a:rPr lang="en-US" smtClean="0"/>
              <a:t>emissions on </a:t>
            </a:r>
            <a:r>
              <a:rPr lang="en-US" dirty="0" smtClean="0"/>
              <a:t>ambient air</a:t>
            </a:r>
            <a:endParaRPr lang="en-US" sz="5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861" y="5975627"/>
            <a:ext cx="8772099" cy="707886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This change increases number concentration in Aitken mode in major airport cells; however, the impacts varies with airports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8501" y="2362852"/>
            <a:ext cx="8110385" cy="3643296"/>
            <a:chOff x="227013" y="2337689"/>
            <a:chExt cx="8110385" cy="3643296"/>
          </a:xfrm>
        </p:grpSpPr>
        <p:sp>
          <p:nvSpPr>
            <p:cNvPr id="12" name="TextBox 11"/>
            <p:cNvSpPr txBox="1"/>
            <p:nvPr/>
          </p:nvSpPr>
          <p:spPr>
            <a:xfrm>
              <a:off x="564113" y="5580875"/>
              <a:ext cx="2347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Emis_ATL</a:t>
              </a:r>
              <a:endParaRPr lang="en-US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9655" y="5556803"/>
              <a:ext cx="2347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Emis_ORD</a:t>
              </a:r>
              <a:endParaRPr lang="en-US" sz="2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9694" y="5551378"/>
              <a:ext cx="2347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Emis_LAX</a:t>
              </a:r>
              <a:endParaRPr lang="en-US" sz="20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13" y="2350978"/>
              <a:ext cx="1600200" cy="320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555" y="2337689"/>
              <a:ext cx="1600200" cy="320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306" y="2356403"/>
              <a:ext cx="1600200" cy="3200400"/>
            </a:xfrm>
            <a:prstGeom prst="rect">
              <a:avLst/>
            </a:prstGeom>
          </p:spPr>
        </p:pic>
        <p:sp>
          <p:nvSpPr>
            <p:cNvPr id="19" name="Round Single Corner Rectangle 18"/>
            <p:cNvSpPr/>
            <p:nvPr/>
          </p:nvSpPr>
          <p:spPr bwMode="auto">
            <a:xfrm>
              <a:off x="550334" y="2932604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 bwMode="auto">
            <a:xfrm>
              <a:off x="3473639" y="2932604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 bwMode="auto">
            <a:xfrm>
              <a:off x="6228575" y="2932604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66501" y="903874"/>
            <a:ext cx="7984692" cy="3607640"/>
            <a:chOff x="1526558" y="803706"/>
            <a:chExt cx="7984692" cy="3607640"/>
          </a:xfrm>
        </p:grpSpPr>
        <p:grpSp>
          <p:nvGrpSpPr>
            <p:cNvPr id="6" name="Group 5"/>
            <p:cNvGrpSpPr/>
            <p:nvPr/>
          </p:nvGrpSpPr>
          <p:grpSpPr>
            <a:xfrm>
              <a:off x="1526558" y="803706"/>
              <a:ext cx="7984692" cy="3607640"/>
              <a:chOff x="1526558" y="803706"/>
              <a:chExt cx="7984692" cy="360764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526558" y="803706"/>
                <a:ext cx="7984692" cy="407240"/>
                <a:chOff x="1346997" y="378834"/>
                <a:chExt cx="7984692" cy="407240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346997" y="385964"/>
                  <a:ext cx="234770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 smtClean="0"/>
                    <a:t>Ambient_ATL</a:t>
                  </a:r>
                  <a:endParaRPr lang="en-US" sz="2000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189141" y="384528"/>
                  <a:ext cx="234770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 smtClean="0"/>
                    <a:t>Ambient_ORD</a:t>
                  </a:r>
                  <a:endParaRPr lang="en-US" sz="20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983985" y="378834"/>
                  <a:ext cx="234770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 smtClean="0"/>
                    <a:t>Ambient_LAX</a:t>
                  </a:r>
                  <a:endParaRPr lang="en-US" sz="2000" b="1" dirty="0"/>
                </a:p>
              </p:txBody>
            </p:sp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2074" y="1138756"/>
                <a:ext cx="1600200" cy="32004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7616" y="1176588"/>
                <a:ext cx="1600200" cy="320040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9760" y="1210946"/>
                <a:ext cx="1600200" cy="3200400"/>
              </a:xfrm>
              <a:prstGeom prst="rect">
                <a:avLst/>
              </a:prstGeom>
            </p:spPr>
          </p:pic>
        </p:grpSp>
        <p:sp>
          <p:nvSpPr>
            <p:cNvPr id="7" name="Round Single Corner Rectangle 6"/>
            <p:cNvSpPr/>
            <p:nvPr/>
          </p:nvSpPr>
          <p:spPr bwMode="auto">
            <a:xfrm>
              <a:off x="1827213" y="1516284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 bwMode="auto">
            <a:xfrm>
              <a:off x="4762755" y="1528313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  <p:sp>
          <p:nvSpPr>
            <p:cNvPr id="23" name="Round Single Corner Rectangle 22"/>
            <p:cNvSpPr/>
            <p:nvPr/>
          </p:nvSpPr>
          <p:spPr bwMode="auto">
            <a:xfrm>
              <a:off x="7599145" y="1585374"/>
              <a:ext cx="453000" cy="509286"/>
            </a:xfrm>
            <a:prstGeom prst="round1Rect">
              <a:avLst/>
            </a:prstGeom>
            <a:noFill/>
            <a:ln w="22225" cap="flat" cmpd="sng" algn="ctr">
              <a:solidFill>
                <a:srgbClr val="FF0000"/>
              </a:solidFill>
              <a:prstDash val="sysDot"/>
              <a:round/>
              <a:headEnd type="none" w="sm" len="sm"/>
              <a:tailEnd type="none" w="med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of chemical composition in ambient </a:t>
            </a:r>
            <a:r>
              <a:rPr lang="en-US" dirty="0" smtClean="0"/>
              <a:t>air due to PSD change</a:t>
            </a:r>
            <a:endParaRPr lang="en-US" sz="8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720" y="5184266"/>
            <a:ext cx="7747000" cy="156966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Patterns in ATL, ORD, LAX in base-</a:t>
            </a:r>
            <a:r>
              <a:rPr lang="en-US" dirty="0" err="1" smtClean="0"/>
              <a:t>bkgd</a:t>
            </a:r>
            <a:r>
              <a:rPr lang="en-US" dirty="0" smtClean="0"/>
              <a:t> is similar to the results in Woody et al., 2011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PSD change causes decrease of SO4 and increase of NO3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27013" y="985223"/>
            <a:ext cx="8876782" cy="4119265"/>
            <a:chOff x="227013" y="985223"/>
            <a:chExt cx="8876782" cy="4119265"/>
          </a:xfrm>
        </p:grpSpPr>
        <p:sp>
          <p:nvSpPr>
            <p:cNvPr id="3" name="TextBox 2"/>
            <p:cNvSpPr txBox="1"/>
            <p:nvPr/>
          </p:nvSpPr>
          <p:spPr>
            <a:xfrm>
              <a:off x="818998" y="995806"/>
              <a:ext cx="192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Base-</a:t>
              </a:r>
              <a:r>
                <a:rPr lang="en-US" dirty="0" err="1" smtClean="0"/>
                <a:t>bkgd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0190" y="985223"/>
              <a:ext cx="192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Sens-bkgd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11157" y="985223"/>
              <a:ext cx="1921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Sens</a:t>
              </a:r>
              <a:r>
                <a:rPr lang="en-US" dirty="0" smtClean="0"/>
                <a:t>-base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1" r="34810"/>
            <a:stretch/>
          </p:blipFill>
          <p:spPr>
            <a:xfrm>
              <a:off x="227013" y="1446888"/>
              <a:ext cx="2580803" cy="3657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7" t="7990" r="35001"/>
            <a:stretch/>
          </p:blipFill>
          <p:spPr>
            <a:xfrm>
              <a:off x="3010789" y="1446888"/>
              <a:ext cx="2264379" cy="3657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8" t="7611"/>
            <a:stretch/>
          </p:blipFill>
          <p:spPr>
            <a:xfrm>
              <a:off x="5478142" y="1446888"/>
              <a:ext cx="3625653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8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900" y="1218745"/>
            <a:ext cx="774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Aircraft contributions of ambient PM</a:t>
            </a:r>
            <a:r>
              <a:rPr lang="en-US" baseline="-25000" dirty="0" smtClean="0"/>
              <a:t>2.5</a:t>
            </a:r>
            <a:r>
              <a:rPr lang="en-US" dirty="0" smtClean="0"/>
              <a:t> </a:t>
            </a:r>
            <a:r>
              <a:rPr lang="en-US" dirty="0"/>
              <a:t>mass </a:t>
            </a:r>
            <a:r>
              <a:rPr lang="en-US" dirty="0" smtClean="0"/>
              <a:t>can be up to ~0.035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ug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Calibri" charset="0"/>
              </a:rPr>
              <a:t>-3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in airports.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 airport cells, values of </a:t>
            </a:r>
            <a:r>
              <a:rPr lang="en-US" dirty="0" smtClean="0">
                <a:solidFill>
                  <a:srgbClr val="FF0000"/>
                </a:solidFill>
              </a:rPr>
              <a:t>PM</a:t>
            </a:r>
            <a:r>
              <a:rPr lang="en-US" baseline="-25000" dirty="0" smtClean="0">
                <a:solidFill>
                  <a:srgbClr val="FF0000"/>
                </a:solidFill>
              </a:rPr>
              <a:t>2.5</a:t>
            </a:r>
            <a:r>
              <a:rPr lang="en-US" dirty="0" smtClean="0">
                <a:solidFill>
                  <a:srgbClr val="FF0000"/>
                </a:solidFill>
              </a:rPr>
              <a:t> mass decrease (up to ~25%) </a:t>
            </a:r>
            <a:r>
              <a:rPr lang="en-US" dirty="0" smtClean="0"/>
              <a:t>and number of </a:t>
            </a:r>
            <a:r>
              <a:rPr lang="en-US" dirty="0" smtClean="0">
                <a:solidFill>
                  <a:srgbClr val="FF0000"/>
                </a:solidFill>
              </a:rPr>
              <a:t>number concentration in Aitken mode increase (up to 5x) </a:t>
            </a:r>
            <a:r>
              <a:rPr lang="en-US" dirty="0" smtClean="0"/>
              <a:t>are due to particle size distribution change from aircraft emissions. However, CONUS PM</a:t>
            </a:r>
            <a:r>
              <a:rPr lang="en-US" baseline="-25000" dirty="0" smtClean="0"/>
              <a:t>2.5</a:t>
            </a:r>
            <a:r>
              <a:rPr lang="en-US" dirty="0" smtClean="0"/>
              <a:t> is slightly increase.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 negative change of SO4 in all top 10 airports is the major species causing PM</a:t>
            </a:r>
            <a:r>
              <a:rPr lang="en-US" baseline="-25000" dirty="0" smtClean="0"/>
              <a:t>2.5</a:t>
            </a:r>
            <a:r>
              <a:rPr lang="en-US" dirty="0" smtClean="0"/>
              <a:t> decrease. However, NO3 increases in all top 10 airports, which is probably due to large amount of NOx emissions during landing and takeoff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Implications and Future work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900" y="1218745"/>
            <a:ext cx="774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Recent field measurements indicate PM number concentrations near airports due to LTO can increase 4-5 times which is consistent with the results from our </a:t>
            </a:r>
            <a:r>
              <a:rPr lang="en-US" dirty="0" err="1" smtClean="0"/>
              <a:t>sens</a:t>
            </a:r>
            <a:r>
              <a:rPr lang="en-US" dirty="0" smtClean="0"/>
              <a:t> scenario (</a:t>
            </a:r>
            <a:r>
              <a:rPr lang="en-US" dirty="0" err="1" smtClean="0"/>
              <a:t>Hudda</a:t>
            </a:r>
            <a:r>
              <a:rPr lang="en-US" dirty="0" smtClean="0"/>
              <a:t> et al., 2014)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Investigate how </a:t>
            </a:r>
            <a:r>
              <a:rPr lang="en-US" dirty="0"/>
              <a:t>particle size distribution </a:t>
            </a:r>
            <a:r>
              <a:rPr lang="en-US" dirty="0" smtClean="0"/>
              <a:t>change from emission impact chemistry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Apply the new module to understand how the particle size distribution change impacts other emission sectors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Link our research to public health related to ultrafine particles (</a:t>
            </a:r>
            <a:r>
              <a:rPr lang="en-US" dirty="0" err="1" smtClean="0"/>
              <a:t>Hudda</a:t>
            </a:r>
            <a:r>
              <a:rPr lang="en-US" dirty="0" smtClean="0"/>
              <a:t> et al.,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Acknowledgement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1358900"/>
            <a:ext cx="8313737" cy="2260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work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supported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dirty="0" smtClean="0"/>
              <a:t>FAA </a:t>
            </a:r>
            <a:r>
              <a:rPr lang="en-US" dirty="0"/>
              <a:t>under the Air Transportation Center of Excellence for Alternative Jet Fuels and Environment (AJFE) Cooperative Agreement 13-C-AJFE-UNC</a:t>
            </a:r>
            <a:endParaRPr lang="zh-TW" altLang="en-US" dirty="0"/>
          </a:p>
          <a:p>
            <a:pPr>
              <a:buFont typeface="Arial" charset="0"/>
              <a:buChar char="•"/>
            </a:pPr>
            <a:r>
              <a:rPr lang="en-US" altLang="zh-TW" dirty="0"/>
              <a:t>IE</a:t>
            </a:r>
            <a:r>
              <a:rPr lang="zh-TW" altLang="en-US" dirty="0"/>
              <a:t> </a:t>
            </a:r>
            <a:r>
              <a:rPr lang="en-US" altLang="zh-TW" dirty="0"/>
              <a:t>UNC,</a:t>
            </a:r>
            <a:r>
              <a:rPr lang="zh-TW" altLang="en-US" dirty="0"/>
              <a:t> </a:t>
            </a:r>
            <a:r>
              <a:rPr lang="en-US" altLang="zh-TW" dirty="0"/>
              <a:t>Chapel</a:t>
            </a:r>
            <a:r>
              <a:rPr lang="zh-TW" altLang="en-US" dirty="0"/>
              <a:t> </a:t>
            </a:r>
            <a:r>
              <a:rPr lang="en-US" altLang="zh-TW" dirty="0"/>
              <a:t>Hill:</a:t>
            </a:r>
            <a:r>
              <a:rPr lang="zh-TW" altLang="en-US" dirty="0"/>
              <a:t> </a:t>
            </a:r>
            <a:r>
              <a:rPr lang="en-US" altLang="zh-TW" dirty="0"/>
              <a:t>Carlie</a:t>
            </a:r>
            <a:r>
              <a:rPr lang="zh-TW" altLang="en-US" dirty="0"/>
              <a:t> </a:t>
            </a:r>
            <a:r>
              <a:rPr lang="en-US" altLang="zh-TW" dirty="0"/>
              <a:t>Coats,</a:t>
            </a:r>
            <a:r>
              <a:rPr lang="zh-TW" altLang="en-US" dirty="0"/>
              <a:t> </a:t>
            </a:r>
            <a:r>
              <a:rPr lang="en-US" altLang="zh-TW" dirty="0"/>
              <a:t>B.</a:t>
            </a:r>
            <a:r>
              <a:rPr lang="zh-TW" altLang="en-US" dirty="0"/>
              <a:t> </a:t>
            </a:r>
            <a:r>
              <a:rPr lang="en-US" altLang="zh-TW" dirty="0"/>
              <a:t>H.</a:t>
            </a:r>
            <a:r>
              <a:rPr lang="zh-TW" altLang="en-US" dirty="0"/>
              <a:t> </a:t>
            </a:r>
            <a:r>
              <a:rPr lang="en-US" altLang="zh-TW" dirty="0" err="1"/>
              <a:t>Baek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dirty="0"/>
              <a:t>Alejandro Valencia</a:t>
            </a:r>
            <a:r>
              <a:rPr lang="en-US" dirty="0" smtClean="0"/>
              <a:t>, Shih-Ying </a:t>
            </a:r>
            <a:r>
              <a:rPr lang="en-US" altLang="zh-TW" dirty="0" smtClean="0"/>
              <a:t>Chang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altLang="zh-TW" dirty="0"/>
              <a:t>US EPA: Matt Woody</a:t>
            </a:r>
            <a:endParaRPr lang="zh-TW" altLang="en-US" dirty="0"/>
          </a:p>
          <a:p>
            <a:pPr marL="457200" lvl="1" indent="0">
              <a:buNone/>
            </a:pP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References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1358900"/>
            <a:ext cx="8313737" cy="1074738"/>
          </a:xfrm>
        </p:spPr>
        <p:txBody>
          <a:bodyPr/>
          <a:lstStyle/>
          <a:p>
            <a:pPr marL="285750" lvl="0" indent="-285750" algn="just">
              <a:lnSpc>
                <a:spcPct val="110000"/>
              </a:lnSpc>
              <a:buFont typeface="Arial"/>
              <a:buChar char="•"/>
            </a:pPr>
            <a:endParaRPr lang="en-US" sz="1600" dirty="0"/>
          </a:p>
          <a:p>
            <a:endParaRPr lang="en-US" sz="1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362" y="1128028"/>
            <a:ext cx="86756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Nolte, C. G. and Appel, K. W. and Kelly, J. T. and </a:t>
            </a:r>
            <a:r>
              <a:rPr lang="en-US" sz="1400" dirty="0" err="1"/>
              <a:t>Bhave</a:t>
            </a:r>
            <a:r>
              <a:rPr lang="en-US" sz="1400" dirty="0"/>
              <a:t>, P. V. and Fahey, K. M. and </a:t>
            </a:r>
            <a:r>
              <a:rPr lang="en-US" sz="1400" dirty="0" err="1"/>
              <a:t>Collett</a:t>
            </a:r>
            <a:r>
              <a:rPr lang="en-US" sz="1400" dirty="0"/>
              <a:t> Jr., J. L. and Zhang, L. and Young, J. </a:t>
            </a:r>
            <a:r>
              <a:rPr lang="en-US" sz="1400" dirty="0" smtClean="0"/>
              <a:t>O., Evaluation </a:t>
            </a:r>
            <a:r>
              <a:rPr lang="en-US" sz="1400" dirty="0"/>
              <a:t>of the Community </a:t>
            </a:r>
            <a:r>
              <a:rPr lang="en-US" sz="1400" dirty="0" err="1"/>
              <a:t>Multiscale</a:t>
            </a:r>
            <a:r>
              <a:rPr lang="en-US" sz="1400" dirty="0"/>
              <a:t> Air Quality (CMAQ) model v5.0 against size-resolved measurements of inorganic particle composition across sites in North </a:t>
            </a:r>
            <a:r>
              <a:rPr lang="en-US" sz="1400" dirty="0" smtClean="0"/>
              <a:t>America, Geo. Mod. Dev., 2015, 8, 2877-2892.</a:t>
            </a:r>
            <a:endParaRPr lang="en-US" sz="1400" dirty="0" smtClean="0">
              <a:latin typeface="Open Sans,Arial,Helvetica,Lucida Sans Unicode,sans-serif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Open Sans,Arial,Helvetica,Lucida Sans Unicode,sans-serif" charset="0"/>
              </a:rPr>
              <a:t>Lobo</a:t>
            </a:r>
            <a:r>
              <a:rPr lang="en-US" sz="1400" dirty="0">
                <a:latin typeface="Open Sans,Arial,Helvetica,Lucida Sans Unicode,sans-serif" charset="0"/>
              </a:rPr>
              <a:t>, P., D. E. Hagen, P. D. Whitefield and D. J. </a:t>
            </a:r>
            <a:r>
              <a:rPr lang="en-US" sz="1400" dirty="0" err="1" smtClean="0">
                <a:latin typeface="Open Sans,Arial,Helvetica,Lucida Sans Unicode,sans-serif" charset="0"/>
              </a:rPr>
              <a:t>Alofs</a:t>
            </a:r>
            <a:r>
              <a:rPr lang="en-US" sz="1400" dirty="0" smtClean="0">
                <a:latin typeface="Open Sans,Arial,Helvetica,Lucida Sans Unicode,sans-serif" charset="0"/>
              </a:rPr>
              <a:t>. </a:t>
            </a:r>
            <a:r>
              <a:rPr lang="en-US" sz="1400" dirty="0">
                <a:latin typeface="Open Sans,Arial,Helvetica,Lucida Sans Unicode,sans-serif" charset="0"/>
              </a:rPr>
              <a:t>"Physical characterization </a:t>
            </a:r>
            <a:r>
              <a:rPr lang="en-US" sz="1400" dirty="0" err="1">
                <a:latin typeface="Open Sans,Arial,Helvetica,Lucida Sans Unicode,sans-serif" charset="0"/>
              </a:rPr>
              <a:t>ofaerosol</a:t>
            </a:r>
            <a:r>
              <a:rPr lang="en-US" sz="1400" dirty="0">
                <a:latin typeface="Open Sans,Arial,Helvetica,Lucida Sans Unicode,sans-serif" charset="0"/>
              </a:rPr>
              <a:t> emissions from a commercial gas turbine engine." Journal of Propulsion and Power</a:t>
            </a:r>
            <a:r>
              <a:rPr lang="en-US" sz="1400" dirty="0" smtClean="0">
                <a:latin typeface="Open Sans,Arial,Helvetica,Lucida Sans Unicode,sans-serif" charset="0"/>
              </a:rPr>
              <a:t>, 2007, </a:t>
            </a:r>
            <a:r>
              <a:rPr lang="en-US" sz="1400" dirty="0">
                <a:latin typeface="Open Sans,Arial,Helvetica,Lucida Sans Unicode,sans-serif" charset="0"/>
              </a:rPr>
              <a:t>23, 919-929.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Open Sans,Arial,Helvetica,Lucida Sans Unicode,sans-serif" charset="0"/>
              </a:rPr>
              <a:t>Petzold</a:t>
            </a:r>
            <a:r>
              <a:rPr lang="en-US" sz="1400" dirty="0">
                <a:latin typeface="Open Sans,Arial,Helvetica,Lucida Sans Unicode,sans-serif" charset="0"/>
              </a:rPr>
              <a:t>, A., A. </a:t>
            </a:r>
            <a:r>
              <a:rPr lang="en-US" sz="1400" dirty="0" err="1">
                <a:latin typeface="Open Sans,Arial,Helvetica,Lucida Sans Unicode,sans-serif" charset="0"/>
              </a:rPr>
              <a:t>Döpelheuer</a:t>
            </a:r>
            <a:r>
              <a:rPr lang="en-US" sz="1400" dirty="0">
                <a:latin typeface="Open Sans,Arial,Helvetica,Lucida Sans Unicode,sans-serif" charset="0"/>
              </a:rPr>
              <a:t>, C. A. Brock, and F. </a:t>
            </a:r>
            <a:r>
              <a:rPr lang="en-US" sz="1400" dirty="0" err="1" smtClean="0">
                <a:latin typeface="Open Sans,Arial,Helvetica,Lucida Sans Unicode,sans-serif" charset="0"/>
              </a:rPr>
              <a:t>Schröder</a:t>
            </a:r>
            <a:r>
              <a:rPr lang="en-US" sz="1400" dirty="0">
                <a:latin typeface="Open Sans,Arial,Helvetica,Lucida Sans Unicode,sans-serif" charset="0"/>
              </a:rPr>
              <a:t>, In situ observations and model calculations of black carbon emission by aircraft at cruise altitude, J. </a:t>
            </a:r>
            <a:r>
              <a:rPr lang="en-US" sz="1400" dirty="0" err="1">
                <a:latin typeface="Open Sans,Arial,Helvetica,Lucida Sans Unicode,sans-serif" charset="0"/>
              </a:rPr>
              <a:t>Geophys</a:t>
            </a:r>
            <a:r>
              <a:rPr lang="en-US" sz="1400" dirty="0">
                <a:latin typeface="Open Sans,Arial,Helvetica,Lucida Sans Unicode,sans-serif" charset="0"/>
              </a:rPr>
              <a:t>. Res</a:t>
            </a:r>
            <a:r>
              <a:rPr lang="en-US" sz="1400" dirty="0" smtClean="0">
                <a:latin typeface="Open Sans,Arial,Helvetica,Lucida Sans Unicode,sans-serif" charset="0"/>
              </a:rPr>
              <a:t>., 1999,</a:t>
            </a:r>
            <a:r>
              <a:rPr lang="en-US" sz="1400" dirty="0">
                <a:latin typeface="Open Sans,Arial,Helvetica,Lucida Sans Unicode,sans-serif" charset="0"/>
              </a:rPr>
              <a:t> 104(D18), 22171–22181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Open Sans,Arial,Helvetica,Lucida Sans Unicode,sans-serif" charset="0"/>
              </a:rPr>
              <a:t>Timko</a:t>
            </a:r>
            <a:r>
              <a:rPr lang="en-US" sz="1400" dirty="0">
                <a:latin typeface="Open Sans,Arial,Helvetica,Lucida Sans Unicode,sans-serif" charset="0"/>
              </a:rPr>
              <a:t>, M. T.; </a:t>
            </a:r>
            <a:r>
              <a:rPr lang="en-US" sz="1400" dirty="0" err="1">
                <a:latin typeface="Open Sans,Arial,Helvetica,Lucida Sans Unicode,sans-serif" charset="0"/>
              </a:rPr>
              <a:t>Onasch</a:t>
            </a:r>
            <a:r>
              <a:rPr lang="en-US" sz="1400" dirty="0">
                <a:latin typeface="Open Sans,Arial,Helvetica,Lucida Sans Unicode,sans-serif" charset="0"/>
              </a:rPr>
              <a:t>, T. B.; Northway, M. J.; Jayne, J. T.; </a:t>
            </a:r>
            <a:r>
              <a:rPr lang="en-US" sz="1400" dirty="0" err="1">
                <a:latin typeface="Open Sans,Arial,Helvetica,Lucida Sans Unicode,sans-serif" charset="0"/>
              </a:rPr>
              <a:t>Canagaratna</a:t>
            </a:r>
            <a:r>
              <a:rPr lang="en-US" sz="1400" dirty="0">
                <a:latin typeface="Open Sans,Arial,Helvetica,Lucida Sans Unicode,sans-serif" charset="0"/>
              </a:rPr>
              <a:t>, M. R.; Herndon, S. C.; Wood, E. C.; </a:t>
            </a:r>
            <a:r>
              <a:rPr lang="en-US" sz="1400" dirty="0" err="1">
                <a:latin typeface="Open Sans,Arial,Helvetica,Lucida Sans Unicode,sans-serif" charset="0"/>
              </a:rPr>
              <a:t>Miake</a:t>
            </a:r>
            <a:r>
              <a:rPr lang="en-US" sz="1400" dirty="0">
                <a:latin typeface="Open Sans,Arial,Helvetica,Lucida Sans Unicode,sans-serif" charset="0"/>
              </a:rPr>
              <a:t>-Lye, R. C.; </a:t>
            </a:r>
            <a:r>
              <a:rPr lang="en-US" sz="1400" dirty="0" err="1">
                <a:latin typeface="Open Sans,Arial,Helvetica,Lucida Sans Unicode,sans-serif" charset="0"/>
              </a:rPr>
              <a:t>Knighton</a:t>
            </a:r>
            <a:r>
              <a:rPr lang="en-US" sz="1400" dirty="0">
                <a:latin typeface="Open Sans,Arial,Helvetica,Lucida Sans Unicode,sans-serif" charset="0"/>
              </a:rPr>
              <a:t>, W. B. Gas turbine engine emissions – Part II: Chemical properties of particulate matter. Journal of Engineering for Gas Turbines and Power, 2010, 132, 061505. </a:t>
            </a:r>
            <a:endParaRPr lang="en-US" sz="1400" dirty="0" smtClean="0">
              <a:latin typeface="Open Sans,Arial,Helvetica,Lucida Sans Unicode,sans-serif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Open Sans,Arial,Helvetica,Lucida Sans Unicode,sans-serif" charset="0"/>
              </a:rPr>
              <a:t>Herndon, S.C., </a:t>
            </a:r>
            <a:r>
              <a:rPr lang="en-US" sz="1400" dirty="0" err="1" smtClean="0">
                <a:latin typeface="Open Sans,Arial,Helvetica,Lucida Sans Unicode,sans-serif" charset="0"/>
              </a:rPr>
              <a:t>Onash</a:t>
            </a:r>
            <a:r>
              <a:rPr lang="en-US" sz="1400" dirty="0" smtClean="0">
                <a:latin typeface="Open Sans,Arial,Helvetica,Lucida Sans Unicode,sans-serif" charset="0"/>
              </a:rPr>
              <a:t>, T.B., Frank, B.P., Marr, L.C., Jayne, J.T., </a:t>
            </a:r>
            <a:r>
              <a:rPr lang="en-US" sz="1400" dirty="0" err="1" smtClean="0">
                <a:latin typeface="Open Sans,Arial,Helvetica,Lucida Sans Unicode,sans-serif" charset="0"/>
              </a:rPr>
              <a:t>Canagaratna</a:t>
            </a:r>
            <a:r>
              <a:rPr lang="en-US" sz="1400" dirty="0" smtClean="0">
                <a:latin typeface="Open Sans,Arial,Helvetica,Lucida Sans Unicode,sans-serif" charset="0"/>
              </a:rPr>
              <a:t>, M.R., </a:t>
            </a:r>
            <a:r>
              <a:rPr lang="en-US" sz="1400" dirty="0" err="1" smtClean="0">
                <a:latin typeface="Open Sans,Arial,Helvetica,Lucida Sans Unicode,sans-serif" charset="0"/>
              </a:rPr>
              <a:t>Grygas</a:t>
            </a:r>
            <a:r>
              <a:rPr lang="en-US" sz="1400" dirty="0" smtClean="0">
                <a:latin typeface="Open Sans,Arial,Helvetica,Lucida Sans Unicode,sans-serif" charset="0"/>
              </a:rPr>
              <a:t>, J., </a:t>
            </a:r>
            <a:r>
              <a:rPr lang="en-US" sz="1400" dirty="0" err="1" smtClean="0">
                <a:latin typeface="Open Sans,Arial,Helvetica,Lucida Sans Unicode,sans-serif" charset="0"/>
              </a:rPr>
              <a:t>Lanni</a:t>
            </a:r>
            <a:r>
              <a:rPr lang="en-US" sz="1400" dirty="0" smtClean="0">
                <a:latin typeface="Open Sans,Arial,Helvetica,Lucida Sans Unicode,sans-serif" charset="0"/>
              </a:rPr>
              <a:t>, T., Anderson, B.E., </a:t>
            </a:r>
            <a:r>
              <a:rPr lang="en-US" sz="1400" dirty="0" err="1" smtClean="0">
                <a:latin typeface="Open Sans,Arial,Helvetica,Lucida Sans Unicode,sans-serif" charset="0"/>
              </a:rPr>
              <a:t>Worsnop</a:t>
            </a:r>
            <a:r>
              <a:rPr lang="en-US" sz="1400" dirty="0" smtClean="0">
                <a:latin typeface="Open Sans,Arial,Helvetica,Lucida Sans Unicode,sans-serif" charset="0"/>
              </a:rPr>
              <a:t>, D., and </a:t>
            </a:r>
            <a:r>
              <a:rPr lang="en-US" sz="1400" dirty="0" err="1" smtClean="0">
                <a:latin typeface="Open Sans,Arial,Helvetica,Lucida Sans Unicode,sans-serif" charset="0"/>
              </a:rPr>
              <a:t>Miake</a:t>
            </a:r>
            <a:r>
              <a:rPr lang="en-US" sz="1400" dirty="0" smtClean="0">
                <a:latin typeface="Open Sans,Arial,Helvetica,Lucida Sans Unicode,sans-serif" charset="0"/>
              </a:rPr>
              <a:t>-Lye, R.C.</a:t>
            </a:r>
            <a:r>
              <a:rPr lang="en-US" sz="1400" dirty="0">
                <a:latin typeface="Open Sans,Arial,Helvetica,Lucida Sans Unicode,sans-serif" charset="0"/>
              </a:rPr>
              <a:t> </a:t>
            </a:r>
            <a:r>
              <a:rPr lang="en-US" sz="1400" dirty="0" smtClean="0">
                <a:latin typeface="Open Sans,Arial,Helvetica,Lucida Sans Unicode,sans-serif" charset="0"/>
              </a:rPr>
              <a:t>Particulate </a:t>
            </a:r>
            <a:r>
              <a:rPr lang="en-US" sz="1400" dirty="0">
                <a:latin typeface="Open Sans,Arial,Helvetica,Lucida Sans Unicode,sans-serif" charset="0"/>
              </a:rPr>
              <a:t>emissions from in-use commercial aircraft, Aerosol Sci. Tech., 2005, 8, </a:t>
            </a:r>
            <a:r>
              <a:rPr lang="en-US" sz="1400" dirty="0" smtClean="0">
                <a:latin typeface="Open Sans,Arial,Helvetica,Lucida Sans Unicode,sans-serif" charset="0"/>
              </a:rPr>
              <a:t>799-809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Woody, M., </a:t>
            </a:r>
            <a:r>
              <a:rPr lang="en-US" sz="1400" dirty="0" err="1"/>
              <a:t>Haeng</a:t>
            </a:r>
            <a:r>
              <a:rPr lang="en-US" sz="1400" dirty="0"/>
              <a:t>, B., Adelman, Z., </a:t>
            </a:r>
            <a:r>
              <a:rPr lang="en-US" sz="1400" dirty="0" err="1"/>
              <a:t>Omary</a:t>
            </a:r>
            <a:r>
              <a:rPr lang="en-US" sz="1400" dirty="0"/>
              <a:t>, M., Fat, Y., West, J.J., </a:t>
            </a:r>
            <a:r>
              <a:rPr lang="en-US" sz="1400" dirty="0" err="1"/>
              <a:t>Arunachalam</a:t>
            </a:r>
            <a:r>
              <a:rPr lang="en-US" sz="1400" dirty="0"/>
              <a:t>, S., 2011. An assessment of Aviation ’ s contribution to current and future fine particulate matter in the United States. Atmos. Environ. 45, 3424–3433. </a:t>
            </a:r>
            <a:endParaRPr lang="en-US" sz="1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400" dirty="0" err="1"/>
              <a:t>Hudda</a:t>
            </a:r>
            <a:r>
              <a:rPr lang="en-US" sz="1400" dirty="0"/>
              <a:t>, N., </a:t>
            </a:r>
            <a:r>
              <a:rPr lang="en-US" sz="1400" dirty="0" err="1"/>
              <a:t>Fruin</a:t>
            </a:r>
            <a:r>
              <a:rPr lang="en-US" sz="1400" dirty="0"/>
              <a:t>, S.A., 2016. International Airport Impacts to Air Quality: Size and Related Properties of Large Increases in Ultrafine Particle Number Concentrations. Environ. Sci. Technol. 50, 3362–3370. doi:10.1021/acs.est.5b05313 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/>
              <a:t>Hudda</a:t>
            </a:r>
            <a:r>
              <a:rPr lang="en-US" sz="1400" dirty="0"/>
              <a:t>, N., Gould, T., </a:t>
            </a:r>
            <a:r>
              <a:rPr lang="en-US" sz="1400" dirty="0" err="1"/>
              <a:t>Hartin</a:t>
            </a:r>
            <a:r>
              <a:rPr lang="en-US" sz="1400" dirty="0"/>
              <a:t>, K., Larson, T. V., </a:t>
            </a:r>
            <a:r>
              <a:rPr lang="en-US" sz="1400" dirty="0" err="1"/>
              <a:t>Fruin</a:t>
            </a:r>
            <a:r>
              <a:rPr lang="en-US" sz="1400" dirty="0"/>
              <a:t>, S.A., 2014. Emissions from an international airport increase particle number concentrations 4-fold at 10 km downwind. Environ. Sci. Technol. 48, 6628–6635. doi:10.1021/es5001566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Supplemental Information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Sensitivity analysis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Particle size distribution from aircraft emissions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Sensitivity </a:t>
            </a:r>
            <a:r>
              <a:rPr lang="en-US" dirty="0"/>
              <a:t>analysis</a:t>
            </a:r>
          </a:p>
          <a:p>
            <a:pPr>
              <a:buFont typeface="Arial" charset="0"/>
              <a:buChar char="•"/>
            </a:pPr>
            <a:r>
              <a:rPr lang="en-US" dirty="0"/>
              <a:t>Annual speciation spatial </a:t>
            </a:r>
            <a:r>
              <a:rPr lang="en-US" dirty="0" smtClean="0"/>
              <a:t>variation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Annual PM</a:t>
            </a:r>
            <a:r>
              <a:rPr lang="en-US" baseline="-25000" dirty="0" smtClean="0"/>
              <a:t>2.5</a:t>
            </a:r>
            <a:r>
              <a:rPr lang="en-US" dirty="0" smtClean="0"/>
              <a:t> deposition</a:t>
            </a:r>
          </a:p>
          <a:p>
            <a:pPr>
              <a:buFont typeface="Arial" charset="0"/>
              <a:buChar char="•"/>
            </a:pPr>
            <a:r>
              <a:rPr lang="en-US" dirty="0"/>
              <a:t>Seasonal variation of PM</a:t>
            </a:r>
            <a:r>
              <a:rPr lang="en-US" baseline="-25000" dirty="0"/>
              <a:t>2.5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chemeClr val="tx1"/>
                </a:solidFill>
              </a:rPr>
              <a:t>number concentration in Aitken mode </a:t>
            </a: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>
                <a:solidFill>
                  <a:schemeClr val="tx1"/>
                </a:solidFill>
              </a:rPr>
              <a:t>airport </a:t>
            </a:r>
            <a:r>
              <a:rPr lang="en-US" dirty="0" smtClean="0">
                <a:solidFill>
                  <a:schemeClr val="tx1"/>
                </a:solidFill>
              </a:rPr>
              <a:t>cells</a:t>
            </a:r>
            <a:endParaRPr lang="zh-TW" altLang="en-US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/>
              <a:t>How to plot PSD from aircraft emissions </a:t>
            </a:r>
            <a:endParaRPr lang="en-US" dirty="0"/>
          </a:p>
          <a:p>
            <a:pPr marL="457200" lvl="1" indent="0">
              <a:buNone/>
            </a:pP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Tahoma" charset="0"/>
              </a:rPr>
              <a:t>Approach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18179" y="1536675"/>
          <a:ext cx="8439617" cy="4876329"/>
        </p:xfrm>
        <a:graphic>
          <a:graphicData uri="http://schemas.openxmlformats.org/drawingml/2006/table">
            <a:tbl>
              <a:tblPr firstRow="1" firstCol="1" bandRow="1"/>
              <a:tblGrid>
                <a:gridCol w="1610426"/>
                <a:gridCol w="2333390"/>
                <a:gridCol w="2209801"/>
                <a:gridCol w="2286000"/>
              </a:tblGrid>
              <a:tr h="1868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Emission split factor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GMD (nm)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GSD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AC_base</a:t>
                      </a:r>
                      <a:endParaRPr lang="en-US" sz="1100" dirty="0" smtClean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Sens_1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5050_vPM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Sens_2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50 Accumulation: 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vPM_Ait_5nm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Sens_3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40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5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1.6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5050_vPM_Ait_5nm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Sens_4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50 Accumulation: 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40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5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1.6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AC_base_</a:t>
                      </a:r>
                      <a:r>
                        <a:rPr lang="en-US" sz="11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NCOM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30 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1.55 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23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vPM_Ait_20nm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Sens_6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55596" marR="55596" marT="809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40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20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150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1.6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 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1.87</a:t>
                      </a:r>
                    </a:p>
                  </a:txBody>
                  <a:tcPr marL="55596" marR="55596" marT="8097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5376" y="834623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sensitivity analysis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2481582" y="653034"/>
            <a:ext cx="5512420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Red indicates the difference from </a:t>
            </a:r>
            <a:r>
              <a:rPr lang="en-US" sz="1200" dirty="0" err="1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AC_base</a:t>
            </a:r>
            <a:r>
              <a:rPr lang="en-US" sz="1200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(sens_1)</a:t>
            </a:r>
          </a:p>
          <a:p>
            <a:pPr>
              <a:lnSpc>
                <a:spcPct val="115000"/>
              </a:lnSpc>
            </a:pPr>
            <a:r>
              <a:rPr lang="en-US" sz="1200" b="1" dirty="0" smtClean="0">
                <a:solidFill>
                  <a:srgbClr val="0070C0"/>
                </a:solidFill>
                <a:effectLst/>
                <a:ea typeface="新細明體" charset="0"/>
                <a:cs typeface="Times New Roman" charset="0"/>
              </a:rPr>
              <a:t>vPM_Ait_20nm</a:t>
            </a:r>
            <a:r>
              <a:rPr lang="en-US" sz="1100" b="1" dirty="0">
                <a:solidFill>
                  <a:srgbClr val="0070C0"/>
                </a:solidFill>
                <a:ea typeface="新細明體" charset="0"/>
                <a:cs typeface="Times New Roman" charset="0"/>
              </a:rPr>
              <a:t> </a:t>
            </a:r>
            <a:r>
              <a:rPr lang="en-US" sz="1100" b="1" dirty="0" smtClean="0">
                <a:solidFill>
                  <a:srgbClr val="0070C0"/>
                </a:solidFill>
                <a:ea typeface="新細明體" charset="0"/>
                <a:cs typeface="Times New Roman" charset="0"/>
              </a:rPr>
              <a:t>(</a:t>
            </a:r>
            <a:r>
              <a:rPr lang="en-US" sz="1200" b="1" dirty="0" smtClean="0">
                <a:solidFill>
                  <a:srgbClr val="0070C0"/>
                </a:solidFill>
                <a:effectLst/>
                <a:ea typeface="新細明體" charset="0"/>
                <a:cs typeface="Times New Roman" charset="0"/>
              </a:rPr>
              <a:t>sens_6) is selected</a:t>
            </a:r>
            <a:endParaRPr lang="zh-TW" altLang="en-US" sz="1200" b="1" dirty="0" smtClean="0">
              <a:solidFill>
                <a:srgbClr val="0070C0"/>
              </a:solidFill>
              <a:effectLst/>
              <a:ea typeface="新細明體" charset="0"/>
              <a:cs typeface="Times New Roman" charset="0"/>
            </a:endParaRPr>
          </a:p>
          <a:p>
            <a:pPr>
              <a:lnSpc>
                <a:spcPct val="115000"/>
              </a:lnSpc>
            </a:pPr>
            <a:r>
              <a:rPr lang="en-US" sz="1600" b="1" dirty="0" err="1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nvPM</a:t>
            </a:r>
            <a:r>
              <a:rPr lang="en-US" sz="1600" b="1" dirty="0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: PEC </a:t>
            </a:r>
            <a:r>
              <a:rPr lang="en-US" sz="1600" b="1" dirty="0" err="1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vPM</a:t>
            </a:r>
            <a:r>
              <a:rPr lang="en-US" sz="1600" b="1" dirty="0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: PSO4, POC</a:t>
            </a:r>
            <a:r>
              <a:rPr lang="en-US" sz="1600" b="1" dirty="0" smtClean="0">
                <a:solidFill>
                  <a:srgbClr val="FF0000"/>
                </a:solidFill>
                <a:effectLst/>
                <a:ea typeface="新細明體" charset="0"/>
                <a:cs typeface="Times New Roman" charset="0"/>
              </a:rPr>
              <a:t> </a:t>
            </a:r>
            <a:endParaRPr lang="en-US" sz="1400" b="1" dirty="0">
              <a:solidFill>
                <a:srgbClr val="FF0000"/>
              </a:solidFill>
              <a:effectLst/>
              <a:ea typeface="新細明體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81" y="457254"/>
            <a:ext cx="304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3" y="295329"/>
            <a:ext cx="6240462" cy="704850"/>
          </a:xfrm>
        </p:spPr>
        <p:txBody>
          <a:bodyPr>
            <a:noAutofit/>
          </a:bodyPr>
          <a:lstStyle/>
          <a:p>
            <a:r>
              <a:rPr lang="en-US"/>
              <a:t>Particle size distribution from aircraft </a:t>
            </a:r>
            <a:r>
              <a:rPr lang="en-US" smtClean="0"/>
              <a:t>emissions</a:t>
            </a:r>
            <a:r>
              <a:rPr lang="zh-TW" altLang="en-US" dirty="0"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zh-TW" altLang="en-US" dirty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Peck et al., 2012 JEGTP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3" y="1830194"/>
            <a:ext cx="3059275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77" y="1962025"/>
            <a:ext cx="3238500" cy="3479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565853"/>
            <a:ext cx="58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GMD of </a:t>
            </a:r>
            <a:r>
              <a:rPr lang="en-US" sz="1800" dirty="0" err="1"/>
              <a:t>nvPM</a:t>
            </a:r>
            <a:r>
              <a:rPr lang="en-US" sz="1800" dirty="0"/>
              <a:t> ~ 35nm and </a:t>
            </a:r>
            <a:r>
              <a:rPr lang="en-US" sz="1800" dirty="0" err="1"/>
              <a:t>vPM</a:t>
            </a:r>
            <a:r>
              <a:rPr lang="en-US" sz="1800" dirty="0"/>
              <a:t> ~15nm</a:t>
            </a:r>
          </a:p>
        </p:txBody>
      </p:sp>
    </p:spTree>
    <p:extLst>
      <p:ext uri="{BB962C8B-B14F-4D97-AF65-F5344CB8AC3E}">
        <p14:creationId xmlns:p14="http://schemas.microsoft.com/office/powerpoint/2010/main" val="8376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 (Headings)" charset="0"/>
                <a:ea typeface="ＭＳ Ｐゴシック" charset="0"/>
                <a:cs typeface="Tahoma (Headings)" charset="0"/>
              </a:rPr>
              <a:t>Outline </a:t>
            </a:r>
            <a:endParaRPr lang="en-US" dirty="0">
              <a:latin typeface="Tahoma (Headings)" charset="0"/>
              <a:ea typeface="ＭＳ Ｐゴシック" charset="0"/>
              <a:cs typeface="Tahoma (Headings)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Background information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Particle size distribution (PSD) of emitted particles in CMAQ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PSD of particles from aircraft emissions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Goal of this study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Methods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New module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Sensitivity analysis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Results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 smtClean="0"/>
              <a:t>Aitken mode number concentrations </a:t>
            </a:r>
            <a:r>
              <a:rPr lang="en-US" sz="2400" dirty="0"/>
              <a:t>and </a:t>
            </a:r>
            <a:r>
              <a:rPr lang="en-US" sz="2400" dirty="0" smtClean="0"/>
              <a:t>PM</a:t>
            </a:r>
            <a:r>
              <a:rPr lang="en-US" sz="2400" baseline="-25000" dirty="0" smtClean="0"/>
              <a:t>2.5</a:t>
            </a:r>
            <a:endParaRPr lang="en-US" sz="2400" baseline="-25000" dirty="0"/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PSD and chemical composition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Implications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Sen_3 and Sen_4 GMD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5475" y="809679"/>
            <a:ext cx="4572000" cy="5753069"/>
            <a:chOff x="1895475" y="809679"/>
            <a:chExt cx="4572000" cy="57530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36" b="56428"/>
            <a:stretch/>
          </p:blipFill>
          <p:spPr bwMode="auto">
            <a:xfrm>
              <a:off x="1895475" y="809679"/>
              <a:ext cx="4572000" cy="130916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61" b="56153"/>
            <a:stretch/>
          </p:blipFill>
          <p:spPr bwMode="auto">
            <a:xfrm>
              <a:off x="1895475" y="3575181"/>
              <a:ext cx="4572000" cy="13662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88" b="21570"/>
            <a:stretch/>
          </p:blipFill>
          <p:spPr bwMode="auto">
            <a:xfrm>
              <a:off x="1895475" y="2141034"/>
              <a:ext cx="4572000" cy="13048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1" b="21111"/>
            <a:stretch/>
          </p:blipFill>
          <p:spPr bwMode="auto">
            <a:xfrm>
              <a:off x="1895475" y="4928839"/>
              <a:ext cx="4572000" cy="13700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4" t="78643" r="33064" b="16433"/>
            <a:stretch/>
          </p:blipFill>
          <p:spPr bwMode="auto">
            <a:xfrm>
              <a:off x="3568389" y="6339725"/>
              <a:ext cx="1393903" cy="2230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67990" y="1910201"/>
            <a:ext cx="117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winter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7989" y="4710629"/>
            <a:ext cx="13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speciation spatial variation </a:t>
            </a:r>
            <a:r>
              <a:rPr lang="en-US" dirty="0" smtClean="0"/>
              <a:t>∆mass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892"/>
            <a:ext cx="27432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43" y="1141892"/>
            <a:ext cx="2743200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87" y="1141892"/>
            <a:ext cx="274320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25" y="3992137"/>
            <a:ext cx="2743200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87" y="399213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</a:t>
            </a:r>
            <a:r>
              <a:rPr lang="en-US" dirty="0" smtClean="0"/>
              <a:t>∆PM</a:t>
            </a:r>
            <a:r>
              <a:rPr lang="en-US" baseline="-25000" dirty="0" smtClean="0"/>
              <a:t>2.5</a:t>
            </a:r>
            <a:r>
              <a:rPr lang="en-US" dirty="0" smtClean="0"/>
              <a:t> </a:t>
            </a:r>
            <a:r>
              <a:rPr lang="en-US" dirty="0"/>
              <a:t>deposition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8611" r="417" b="23241"/>
          <a:stretch/>
        </p:blipFill>
        <p:spPr>
          <a:xfrm>
            <a:off x="0" y="1399169"/>
            <a:ext cx="9144000" cy="4402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100" y="1003300"/>
            <a:ext cx="372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∆PM</a:t>
            </a:r>
            <a:r>
              <a:rPr lang="en-US" sz="1600" b="1" baseline="-25000" dirty="0"/>
              <a:t>2.5</a:t>
            </a:r>
            <a:r>
              <a:rPr lang="en-US" sz="1600" b="1" dirty="0"/>
              <a:t> </a:t>
            </a:r>
            <a:r>
              <a:rPr lang="en-US" sz="1600" b="1" dirty="0" smtClean="0"/>
              <a:t>dry deposition kg/ha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07000" y="1060615"/>
            <a:ext cx="372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∆PM</a:t>
            </a:r>
            <a:r>
              <a:rPr lang="en-US" sz="1600" b="1" baseline="-25000" dirty="0"/>
              <a:t>2.5</a:t>
            </a:r>
            <a:r>
              <a:rPr lang="en-US" sz="1600" b="1" dirty="0"/>
              <a:t> </a:t>
            </a:r>
            <a:r>
              <a:rPr lang="en-US" sz="1600" b="1" dirty="0" smtClean="0"/>
              <a:t>wet deposition kg/ha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936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∆PM</a:t>
            </a:r>
            <a:r>
              <a:rPr lang="en-US" baseline="-25000" dirty="0" smtClean="0"/>
              <a:t>2.5</a:t>
            </a:r>
            <a:r>
              <a:rPr lang="en-US" dirty="0" smtClean="0"/>
              <a:t>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829" b="52085"/>
          <a:stretch/>
        </p:blipFill>
        <p:spPr>
          <a:xfrm>
            <a:off x="1399478" y="977899"/>
            <a:ext cx="5943600" cy="2679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4" t="52830" r="-214" b="2084"/>
          <a:stretch/>
        </p:blipFill>
        <p:spPr>
          <a:xfrm>
            <a:off x="1399478" y="3825820"/>
            <a:ext cx="5943600" cy="2679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200" y="1156733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spring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37100" y="11567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/>
              <a:t>summer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54200" y="39634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fall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7100" y="39634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winter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444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</a:t>
            </a:r>
            <a:r>
              <a:rPr lang="en-US" dirty="0" smtClean="0"/>
              <a:t>number concentration in Aitken mode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539" b="51871"/>
          <a:stretch/>
        </p:blipFill>
        <p:spPr>
          <a:xfrm>
            <a:off x="1555595" y="1079500"/>
            <a:ext cx="59436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14" t="52830" r="214" b="2726"/>
          <a:stretch/>
        </p:blipFill>
        <p:spPr>
          <a:xfrm>
            <a:off x="1555595" y="3889320"/>
            <a:ext cx="5943600" cy="264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200" y="1156733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spring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37100" y="11567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/>
              <a:t>summer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54200" y="39634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fall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7100" y="3963433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winter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914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plot PSD from aircraft emissions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013" y="1238915"/>
            <a:ext cx="84851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ut </a:t>
            </a:r>
            <a:r>
              <a:rPr lang="en-US" dirty="0"/>
              <a:t>diameter from 10 to 10000 nm into 1000 small segments (dx) and to assign a diameter (</a:t>
            </a:r>
            <a:r>
              <a:rPr lang="en-US" dirty="0" err="1"/>
              <a:t>dp</a:t>
            </a:r>
            <a:r>
              <a:rPr lang="en-US" dirty="0"/>
              <a:t>) for each dx based on a log-normal distribution with GMD and GSD.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each dx, number concentration is calculated based on equation 1 in </a:t>
            </a:r>
            <a:r>
              <a:rPr lang="en-US" dirty="0" err="1"/>
              <a:t>Binkowski</a:t>
            </a:r>
            <a:r>
              <a:rPr lang="en-US" dirty="0"/>
              <a:t> and Roselle (2003, JGR). Built on this, surface (dp</a:t>
            </a:r>
            <a:r>
              <a:rPr lang="en-US" baseline="30000" dirty="0"/>
              <a:t>2</a:t>
            </a:r>
            <a:r>
              <a:rPr lang="en-US" dirty="0"/>
              <a:t>) and volume concentrations (dp</a:t>
            </a:r>
            <a:r>
              <a:rPr lang="en-US" baseline="30000" dirty="0"/>
              <a:t>3</a:t>
            </a:r>
            <a:r>
              <a:rPr lang="en-US" dirty="0"/>
              <a:t>) are calculated with an assumption of spherical aerosols. </a:t>
            </a:r>
            <a:endParaRPr lang="en-US" dirty="0" smtClean="0">
              <a:latin typeface="Times New Roman" charset="0"/>
              <a:ea typeface="新細明體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GMD and GSD in the AERO_EMIS and ACAERO_EMIS modules are directly used.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Unit in emission files for particle is g/s, this number was divided by the cell volume and multiplied by time (year) to convert the unit to µg m-3.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This mass concentration was then converted to number concentrations using equation 7b in </a:t>
            </a:r>
            <a:r>
              <a:rPr lang="en-US" dirty="0" err="1"/>
              <a:t>Binkowski</a:t>
            </a:r>
            <a:r>
              <a:rPr lang="en-US" dirty="0"/>
              <a:t> and Roselle (2003). </a:t>
            </a:r>
          </a:p>
        </p:txBody>
      </p:sp>
    </p:spTree>
    <p:extLst>
      <p:ext uri="{BB962C8B-B14F-4D97-AF65-F5344CB8AC3E}">
        <p14:creationId xmlns:p14="http://schemas.microsoft.com/office/powerpoint/2010/main" val="16509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2" y="308029"/>
            <a:ext cx="6240462" cy="704850"/>
          </a:xfrm>
        </p:spPr>
        <p:txBody>
          <a:bodyPr/>
          <a:lstStyle/>
          <a:p>
            <a:r>
              <a:rPr lang="en-US" dirty="0" smtClean="0"/>
              <a:t>Percentage of grid with percent difference between two scenarios higher/lower than </a:t>
            </a:r>
            <a:r>
              <a:rPr lang="en-US" smtClean="0"/>
              <a:t>a criteria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073870"/>
              </p:ext>
            </p:extLst>
          </p:nvPr>
        </p:nvGraphicFramePr>
        <p:xfrm>
          <a:off x="330202" y="1358900"/>
          <a:ext cx="7950199" cy="5340657"/>
        </p:xfrm>
        <a:graphic>
          <a:graphicData uri="http://schemas.openxmlformats.org/drawingml/2006/table">
            <a:tbl>
              <a:tblPr/>
              <a:tblGrid>
                <a:gridCol w="1292836"/>
                <a:gridCol w="1292836"/>
                <a:gridCol w="1486019"/>
                <a:gridCol w="1292836"/>
                <a:gridCol w="1292836"/>
                <a:gridCol w="1292836"/>
              </a:tblGrid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base -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bkgd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CONUS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airport_US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criteria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PM2.5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0.32%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SRFATKN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2.79%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5.66%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0.86%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5.22%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5.73%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7.87%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1.94%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1.91%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SO4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0.02%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0.08%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sens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-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bkgd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CONUS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airport_US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critiera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PM2.5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0.94%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3.02%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SRFATKN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23.83%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3.09%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19.28%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5.88%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7.83%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2.02%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1.89%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SO4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0.02%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0.08%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sens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- base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CONUS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airport_US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criteria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 criteria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&lt; - criteria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PM2.5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4.04%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0.17%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7.49%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0.65%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0.97%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3.12%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SRFATKN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83.38%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0.10%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97.55%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0.03%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49.53%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1.48%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60.81%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1.43%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SO4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0.16%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3.41%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0.11%</a:t>
                      </a:r>
                    </a:p>
                  </a:txBody>
                  <a:tcPr marL="10477" marR="10477" marT="10477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10.21%</a:t>
                      </a:r>
                    </a:p>
                  </a:txBody>
                  <a:tcPr marL="10477" marR="10477" marT="104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3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table for top 10 airports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0957"/>
              </p:ext>
            </p:extLst>
          </p:nvPr>
        </p:nvGraphicFramePr>
        <p:xfrm>
          <a:off x="227013" y="1139942"/>
          <a:ext cx="8608741" cy="4218940"/>
        </p:xfrm>
        <a:graphic>
          <a:graphicData uri="http://schemas.openxmlformats.org/drawingml/2006/table">
            <a:tbl>
              <a:tblPr/>
              <a:tblGrid>
                <a:gridCol w="854655"/>
                <a:gridCol w="1003610"/>
                <a:gridCol w="1207057"/>
                <a:gridCol w="1021774"/>
                <a:gridCol w="1021774"/>
                <a:gridCol w="1021774"/>
                <a:gridCol w="1080497"/>
                <a:gridCol w="1397600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PM</a:t>
                      </a:r>
                      <a:r>
                        <a:rPr lang="en-US" sz="16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2.5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/m3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NUMATKN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SRFATKN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DRYDEP kg/ha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WETDEP kg/ha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Total DEP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kg/ha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NUCLE RATE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sens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-base)/base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ATL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1.2E+09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2.7E-07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-2.0E-06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-1.7E-06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-0.0160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7.5E+08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1.1E-06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2.2E-06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-3.8E-07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1.9E-06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0.0024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LAX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1.6E+09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2.5E-06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1.8E-07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-2.7E-07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-9.3E-08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-0.1943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DFW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7.1E+08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1.1E-06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8.9E-07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-1.9E-07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7.0E-07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0.0001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JFK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-0.0041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1.2E+09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1.7E-06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3.5E-07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-9.1E-07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-5.6E-07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-0.0036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EWR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5.0E+08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8.2E-07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1.5E-07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-2.1E-06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-1.9E-06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-0.0004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IAH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5.2E+08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6.9E-07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3.2E-07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-1.1E-06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-7.4E-07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-0.0220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DTW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6.4E+08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1.1E-06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8.3E-07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-2.1E-07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6.2E-07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0.0070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MSP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4.2E+08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7.1E-07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1.7E-06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-1.0E-06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6.2E-07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0.0030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-0.0010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4.0E+08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5.0E-07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3.9E-08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-1.0E-06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-1.0E-06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0.0102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CONUS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5.3E+06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2.2E-08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-2.8E-08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3.2E-08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4.0E-09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700" y="5498645"/>
            <a:ext cx="7747000" cy="1200329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Reasons of decreased PM mass </a:t>
            </a:r>
            <a:r>
              <a:rPr lang="en-US" dirty="0" smtClean="0"/>
              <a:t>concentrations </a:t>
            </a:r>
            <a:r>
              <a:rPr lang="en-US" smtClean="0"/>
              <a:t>are hypothesized to be correlated </a:t>
            </a:r>
            <a:r>
              <a:rPr lang="en-US" dirty="0"/>
              <a:t>to surface change or particle size change</a:t>
            </a:r>
          </a:p>
        </p:txBody>
      </p:sp>
    </p:spTree>
    <p:extLst>
      <p:ext uri="{BB962C8B-B14F-4D97-AF65-F5344CB8AC3E}">
        <p14:creationId xmlns:p14="http://schemas.microsoft.com/office/powerpoint/2010/main" val="16742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208617" y="298696"/>
            <a:ext cx="6678319" cy="704850"/>
          </a:xfrm>
        </p:spPr>
        <p:txBody>
          <a:bodyPr/>
          <a:lstStyle/>
          <a:p>
            <a:r>
              <a:rPr lang="en-US" dirty="0"/>
              <a:t>Regressions of </a:t>
            </a:r>
            <a:r>
              <a:rPr lang="en-US" dirty="0" smtClean="0"/>
              <a:t>∆PM</a:t>
            </a:r>
            <a:r>
              <a:rPr lang="en-US" baseline="-25000" dirty="0" smtClean="0"/>
              <a:t>2.5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∆surface concentration in Aitken mode due to PSD change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8744" y="126472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delta = </a:t>
            </a:r>
            <a:r>
              <a:rPr lang="en-US" dirty="0" err="1" smtClean="0"/>
              <a:t>sens</a:t>
            </a:r>
            <a:r>
              <a:rPr lang="en-US" dirty="0" smtClean="0"/>
              <a:t> - base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b="10700"/>
          <a:stretch/>
        </p:blipFill>
        <p:spPr>
          <a:xfrm>
            <a:off x="2516069" y="1923643"/>
            <a:ext cx="3889043" cy="28957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9647" y="2178802"/>
            <a:ext cx="1057762" cy="31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R2 = 0.54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7816" y="2147034"/>
            <a:ext cx="1057762" cy="31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R2 = 0.40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8453" y="4911832"/>
            <a:ext cx="2997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Delta NO3 mass concentration [</a:t>
            </a:r>
            <a:r>
              <a:rPr lang="en-US" sz="1200" b="1" dirty="0" err="1" smtClean="0"/>
              <a:t>ug</a:t>
            </a:r>
            <a:r>
              <a:rPr lang="en-US" sz="1200" b="1" dirty="0" smtClean="0"/>
              <a:t>/m3]</a:t>
            </a:r>
            <a:endParaRPr lang="en-US" sz="1200" b="1" dirty="0"/>
          </a:p>
        </p:txBody>
      </p:sp>
      <p:sp>
        <p:nvSpPr>
          <p:cNvPr id="17" name="Rectangle 16"/>
          <p:cNvSpPr/>
          <p:nvPr/>
        </p:nvSpPr>
        <p:spPr>
          <a:xfrm>
            <a:off x="162321" y="5542281"/>
            <a:ext cx="8796433" cy="1077218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Top 100 airport cells in North American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Delta number and surface concentrations in Aitken </a:t>
            </a:r>
            <a:r>
              <a:rPr lang="en-US" sz="1600" dirty="0" err="1" smtClean="0">
                <a:ea typeface="Times New Roman" charset="0"/>
                <a:cs typeface="Times New Roman" charset="0"/>
              </a:rPr>
              <a:t>mdoe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are negatively correlated to delta PM</a:t>
            </a:r>
            <a:r>
              <a:rPr lang="en-US" sz="1600" baseline="-25000" dirty="0" smtClean="0">
                <a:ea typeface="Times New Roman" charset="0"/>
                <a:cs typeface="Times New Roman" charset="0"/>
              </a:rPr>
              <a:t>2.5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, especially in major airport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Deposition and SIA formation could be important, but not fully explain negative SO4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table for top 10 airports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sens</a:t>
            </a:r>
            <a:r>
              <a:rPr lang="en-US" altLang="zh-TW" dirty="0" smtClean="0"/>
              <a:t> - base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7013" y="2179637"/>
          <a:ext cx="8728071" cy="3306212"/>
        </p:xfrm>
        <a:graphic>
          <a:graphicData uri="http://schemas.openxmlformats.org/drawingml/2006/table">
            <a:tbl>
              <a:tblPr/>
              <a:tblGrid>
                <a:gridCol w="718394"/>
                <a:gridCol w="726651"/>
                <a:gridCol w="726651"/>
                <a:gridCol w="726651"/>
                <a:gridCol w="726651"/>
                <a:gridCol w="726651"/>
                <a:gridCol w="726651"/>
                <a:gridCol w="867027"/>
                <a:gridCol w="867027"/>
                <a:gridCol w="933086"/>
                <a:gridCol w="982631"/>
              </a:tblGrid>
              <a:tr h="24923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ANH4I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ANH4J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ANO3I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ANO3J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ASO4I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ASO4J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NUMI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NUMJ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SRFI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SRFJ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m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# m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-2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m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-3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ATL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0.0051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-0.0062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0.0071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-0.0053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-0.0068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1.36E+09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-1.92E+07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2.06E-06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-3.48E-07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ORD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-0.0024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0.0024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-0.0041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8.17E+08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-1.07E+07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1.23E-06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-1.73E-07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LAX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0.0068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-0.0081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0.0165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-0.0133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0.0017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-0.0080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1.69E+09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-2.15E+07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2.60E-06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-4.33E-07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DFW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0.0023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0.0008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-0.0038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7.89E+08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-1.07E+07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1.18E-06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-1.57E-07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JFK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0.0049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-0.0059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0.0052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-0.0069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1.28E+09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-1.55E+07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1.85E-06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-2.74E-07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EWR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0.0040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-0.0043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0.0037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-0.0020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0.0007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-0.0040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5.35E+08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-6.55E+06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8.81E-07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-1.46E-07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IAH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5.80E+08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-7.11E+06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7.61E-07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-1.09E-07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DTW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0.0026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0.0041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-0.0031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7.08E+08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-9.48E+06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1.16E-06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-1.69E-07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MSP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-0.0020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0.0010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-0.0007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-0.0024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4.54E+08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-7.15E+06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7.58E-07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-1.26E-07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MIA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0.0015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-0.0017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0.0006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-0.0003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0.0011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-0.0023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4.27E+08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-4.75E+06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5.21E-07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-8.24E-08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CONUS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-0.0002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0.0004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-0.0003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0.0002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-0.0002 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5.57E+06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-1.11E+05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2.32E-08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-4.22E-09</a:t>
                      </a:r>
                    </a:p>
                  </a:txBody>
                  <a:tcPr marL="10484" marR="10484" marT="104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2321" y="5542281"/>
            <a:ext cx="8796433" cy="1077218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Mass concentrations increased in Aitken mode in all species, even there is no NH4 and NO3 emissions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ea typeface="Times New Roman" charset="0"/>
                <a:cs typeface="Times New Roman" charset="0"/>
              </a:rPr>
              <a:t>Mass concentrations increased in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accumulation </a:t>
            </a:r>
            <a:r>
              <a:rPr lang="en-US" sz="1600" dirty="0">
                <a:ea typeface="Times New Roman" charset="0"/>
                <a:cs typeface="Times New Roman" charset="0"/>
              </a:rPr>
              <a:t>mode in all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species, due to available surface decrease and particle size distribution change in emissions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8"/>
          <p:cNvSpPr>
            <a:spLocks noGrp="1" noChangeArrowheads="1"/>
          </p:cNvSpPr>
          <p:nvPr>
            <p:ph type="title"/>
          </p:nvPr>
        </p:nvSpPr>
        <p:spPr>
          <a:xfrm>
            <a:off x="227013" y="104829"/>
            <a:ext cx="6240462" cy="1180632"/>
          </a:xfrm>
        </p:spPr>
        <p:txBody>
          <a:bodyPr/>
          <a:lstStyle/>
          <a:p>
            <a:r>
              <a:rPr lang="en-US" dirty="0" smtClean="0">
                <a:latin typeface="Tahoma (Headings)" charset="0"/>
                <a:ea typeface="ＭＳ Ｐゴシック" charset="0"/>
                <a:cs typeface="Tahoma (Headings)" charset="0"/>
              </a:rPr>
              <a:t>Current CMAQ uses uniform particle size </a:t>
            </a:r>
            <a:r>
              <a:rPr lang="en-US" smtClean="0">
                <a:latin typeface="Tahoma (Headings)" charset="0"/>
                <a:ea typeface="ＭＳ Ｐゴシック" charset="0"/>
                <a:cs typeface="Tahoma (Headings)" charset="0"/>
              </a:rPr>
              <a:t>distribution in all emission sectors </a:t>
            </a:r>
            <a:endParaRPr lang="en-US" dirty="0">
              <a:latin typeface="Tahoma (Headings)" charset="0"/>
              <a:ea typeface="ＭＳ Ｐゴシック" charset="0"/>
              <a:cs typeface="Tahoma (Headings)" charset="0"/>
            </a:endParaRPr>
          </a:p>
        </p:txBody>
      </p:sp>
      <p:sp>
        <p:nvSpPr>
          <p:cNvPr id="409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14699" y="5189469"/>
            <a:ext cx="8313737" cy="1511368"/>
          </a:xfrm>
          <a:solidFill>
            <a:srgbClr val="FF9933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However, this uniform setting of particle size distribution from emissions might not fit into all sources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latin typeface="Tahoma (Headings)" charset="0"/>
                <a:ea typeface="ＭＳ Ｐゴシック" charset="0"/>
                <a:cs typeface="Tahoma (Headings)" charset="0"/>
              </a:rPr>
              <a:t>Recent studies indicate that number concentrations in Aitken mode significantly increase due to LTO in LAX, BOS and AMST</a:t>
            </a:r>
            <a:endParaRPr lang="en-US" dirty="0">
              <a:latin typeface="Tahoma (Headings)" charset="0"/>
              <a:ea typeface="ＭＳ Ｐゴシック" charset="0"/>
              <a:cs typeface="Tahoma (Headings)" charset="0"/>
            </a:endParaRPr>
          </a:p>
          <a:p>
            <a:endParaRPr lang="en-US" dirty="0">
              <a:latin typeface="Tahoma (Headings)" charset="0"/>
              <a:ea typeface="ＭＳ Ｐゴシック" charset="0"/>
              <a:cs typeface="Tahoma (Headings)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7" y="1540139"/>
            <a:ext cx="8118088" cy="3044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699" y="4626486"/>
            <a:ext cx="8313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Nolte et al., 2015 GMD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 (Headings)" charset="0"/>
                <a:ea typeface="ＭＳ Ｐゴシック" charset="0"/>
                <a:cs typeface="Tahoma (Headings)" charset="0"/>
              </a:rPr>
              <a:t>Motivation </a:t>
            </a:r>
            <a:endParaRPr lang="en-US" dirty="0">
              <a:latin typeface="Tahoma (Headings)" charset="0"/>
              <a:ea typeface="ＭＳ Ｐゴシック" charset="0"/>
              <a:cs typeface="Tahoma (Headings)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1923" y="287977"/>
            <a:ext cx="3163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PSD of aircraft </a:t>
            </a:r>
            <a:r>
              <a:rPr lang="en-US" sz="1600" dirty="0" smtClean="0"/>
              <a:t>emissions</a:t>
            </a:r>
          </a:p>
          <a:p>
            <a:r>
              <a:rPr lang="en-US" sz="1600" b="1" dirty="0" err="1">
                <a:solidFill>
                  <a:srgbClr val="FF0000"/>
                </a:solidFill>
                <a:ea typeface="新細明體" charset="0"/>
                <a:cs typeface="Times New Roman" charset="0"/>
              </a:rPr>
              <a:t>nvPM</a:t>
            </a:r>
            <a:r>
              <a:rPr lang="en-US" sz="1600" b="1" dirty="0">
                <a:solidFill>
                  <a:srgbClr val="FF0000"/>
                </a:solidFill>
                <a:ea typeface="新細明體" charset="0"/>
                <a:cs typeface="Times New Roman" charset="0"/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PEC,  </a:t>
            </a:r>
            <a:r>
              <a:rPr lang="en-US" sz="1600" b="1" dirty="0" err="1">
                <a:solidFill>
                  <a:srgbClr val="FF0000"/>
                </a:solidFill>
                <a:ea typeface="新細明體" charset="0"/>
                <a:cs typeface="Times New Roman" charset="0"/>
              </a:rPr>
              <a:t>vPM</a:t>
            </a:r>
            <a:r>
              <a:rPr lang="en-US" sz="1600" b="1" dirty="0">
                <a:solidFill>
                  <a:srgbClr val="FF0000"/>
                </a:solidFill>
                <a:ea typeface="新細明體" charset="0"/>
                <a:cs typeface="Times New Roman" charset="0"/>
              </a:rPr>
              <a:t>: PSO4, POC</a:t>
            </a:r>
            <a:r>
              <a:rPr lang="en-US" sz="1600" b="1" dirty="0" smtClean="0"/>
              <a:t>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60099"/>
              </p:ext>
            </p:extLst>
          </p:nvPr>
        </p:nvGraphicFramePr>
        <p:xfrm>
          <a:off x="227014" y="969264"/>
          <a:ext cx="8738567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2000761"/>
                <a:gridCol w="2656459"/>
                <a:gridCol w="1549525"/>
                <a:gridCol w="1684329"/>
                <a:gridCol w="847493"/>
              </a:tblGrid>
              <a:tr h="136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Reference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Species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Emission split factor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GMD (nm)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GSD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Petzold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et al.,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1999 ,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JGR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Black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Carbon,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Cruise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tail 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2 and Table 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25-35 Aitken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150-160 Accumulation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1.55-1.87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6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Kinsey et al.,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2010,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Atmo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Env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.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number,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S3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10-35 Aitken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1.2-2.3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60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Herndon et al.,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2008,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ES&amp;T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number,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Keuken</a:t>
                      </a:r>
                      <a:r>
                        <a:rPr lang="en-US" sz="1200" dirty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 et al., 2015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Atmos.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 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Env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.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number,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44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Wey et al.,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2007,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JPP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Total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number,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H-11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SimSun" charset="0"/>
                          <a:cs typeface="Times New Roman" charset="0"/>
                        </a:rPr>
                        <a:t>15-40 Aitken</a:t>
                      </a:r>
                      <a:endParaRPr lang="en-US" sz="120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Peck et al., 2012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,JEGTP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Soot and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volatile,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 with dilution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3 and 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15 Nucleation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35 soot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Onasch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et al.,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2009, JPP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Soot and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volatile,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Surface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Plume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Figure 8 and 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Barrett, 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2010*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5-20 Aitken vPM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40 Aitken nvPM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8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This </a:t>
                      </a: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study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Total, PSO4, POC, PEC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91.8 Aitken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8.2 Accumulation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20 Aitken vPM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40 Aitken nvPM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150 Accumulation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1.5-1.6</a:t>
                      </a:r>
                      <a:endParaRPr lang="en-US" sz="12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7013" y="5381827"/>
            <a:ext cx="8738568" cy="92333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Emission split factor of Aitken : accumulation from aircraft emission = 91.8 : 8.2 %. </a:t>
            </a:r>
          </a:p>
          <a:p>
            <a:r>
              <a:rPr lang="en-US" sz="1800" dirty="0" smtClean="0"/>
              <a:t>How this can impact ambient air PM</a:t>
            </a:r>
            <a:r>
              <a:rPr lang="en-US" sz="1800" baseline="-25000" dirty="0" smtClean="0"/>
              <a:t>2.5</a:t>
            </a:r>
            <a:r>
              <a:rPr lang="en-US" sz="1800" dirty="0" smtClean="0"/>
              <a:t> concentrations near airports from CMAQ simulation?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27013" y="4914465"/>
            <a:ext cx="963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*based on Herndon et al., 2005, AST; Lobo et al., 2007, JPP; </a:t>
            </a:r>
            <a:r>
              <a:rPr lang="en-US" sz="1400" dirty="0" err="1" smtClean="0"/>
              <a:t>Timko</a:t>
            </a:r>
            <a:r>
              <a:rPr lang="en-US" sz="1400" dirty="0" smtClean="0"/>
              <a:t> et al., 2010,  JEGTP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6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 (Headings)" charset="0"/>
                <a:ea typeface="ＭＳ Ｐゴシック" charset="0"/>
                <a:cs typeface="Tahoma (Headings)" charset="0"/>
              </a:rPr>
              <a:t>Objectives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055" y="672987"/>
            <a:ext cx="848716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800" b="1" dirty="0"/>
              <a:t>Goal</a:t>
            </a:r>
          </a:p>
          <a:p>
            <a:pPr marL="457200" indent="-45720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To investigate the changes of particle size distribution (PSD) and chemical composition due to PSD changes from aircraft emissions near major airports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r>
              <a:rPr lang="en-US" sz="2800" b="1" dirty="0"/>
              <a:t>Objectives</a:t>
            </a:r>
          </a:p>
          <a:p>
            <a:pPr lvl="1" indent="-45720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To understand changes of Aitken mode number concentrations and PM</a:t>
            </a:r>
            <a:r>
              <a:rPr lang="en-US" baseline="-25000" dirty="0"/>
              <a:t>2.5</a:t>
            </a:r>
            <a:endParaRPr lang="en-US" dirty="0"/>
          </a:p>
          <a:p>
            <a:pPr marL="457200" indent="-45720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To investigate changes of deposition, heterogeneous chemistry , and partitioning </a:t>
            </a:r>
          </a:p>
          <a:p>
            <a:pPr marL="457200" indent="-457200"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To determine shifts of PSD and chemical </a:t>
            </a:r>
            <a:r>
              <a:rPr lang="en-US" dirty="0" smtClean="0"/>
              <a:t>compositions</a:t>
            </a:r>
          </a:p>
          <a:p>
            <a:pPr marL="457200" indent="-457200">
              <a:buClr>
                <a:schemeClr val="accent1"/>
              </a:buClr>
              <a:buFont typeface="Arial" charset="0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Impacts</a:t>
            </a:r>
          </a:p>
          <a:p>
            <a:pPr marL="457200" indent="-457200">
              <a:buClr>
                <a:schemeClr val="accent1"/>
              </a:buClr>
              <a:buFont typeface="Arial" charset="0"/>
              <a:buChar char="•"/>
            </a:pPr>
            <a:r>
              <a:rPr lang="en-US" sz="2400" dirty="0" smtClean="0"/>
              <a:t>Available surface areas and size of particles which could impact dry and wet deposition, heterogeneous chemistry, partitioning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Tahoma" charset="0"/>
              </a:rPr>
              <a:t>Approach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0882" y="1010719"/>
            <a:ext cx="7357635" cy="2145075"/>
            <a:chOff x="570882" y="995078"/>
            <a:chExt cx="8407731" cy="2407988"/>
          </a:xfrm>
        </p:grpSpPr>
        <p:sp>
          <p:nvSpPr>
            <p:cNvPr id="30" name="Rounded Rectangle 29"/>
            <p:cNvSpPr/>
            <p:nvPr/>
          </p:nvSpPr>
          <p:spPr>
            <a:xfrm>
              <a:off x="570882" y="995078"/>
              <a:ext cx="1995055" cy="100471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all non-aircraft emissions (background)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70882" y="2745841"/>
              <a:ext cx="1995055" cy="62939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aircraft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2713390" y="1326682"/>
              <a:ext cx="475013" cy="3146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713390" y="2879438"/>
              <a:ext cx="475013" cy="3146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Up Arrow 33"/>
            <p:cNvSpPr/>
            <p:nvPr/>
          </p:nvSpPr>
          <p:spPr>
            <a:xfrm>
              <a:off x="4372362" y="2071061"/>
              <a:ext cx="268974" cy="44967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5973904" y="1340087"/>
              <a:ext cx="475013" cy="3146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701888" y="1182739"/>
              <a:ext cx="2276725" cy="62939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Total particle emissions rates</a:t>
              </a:r>
            </a:p>
          </p:txBody>
        </p:sp>
        <p:sp>
          <p:nvSpPr>
            <p:cNvPr id="37" name="Diamond 36"/>
            <p:cNvSpPr/>
            <p:nvPr/>
          </p:nvSpPr>
          <p:spPr>
            <a:xfrm>
              <a:off x="3335855" y="2699347"/>
              <a:ext cx="2428168" cy="703719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chemeClr val="tx1"/>
                  </a:solidFill>
                </a:rPr>
                <a:t>ACAERO_EMIS.o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Diamond 37"/>
            <p:cNvSpPr/>
            <p:nvPr/>
          </p:nvSpPr>
          <p:spPr>
            <a:xfrm>
              <a:off x="3292765" y="1138338"/>
              <a:ext cx="2428168" cy="703719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AERO_</a:t>
              </a:r>
            </a:p>
            <a:p>
              <a:pPr algn="ctr"/>
              <a:r>
                <a:rPr lang="en-US" sz="1600" dirty="0" err="1" smtClean="0">
                  <a:solidFill>
                    <a:schemeClr val="tx1"/>
                  </a:solidFill>
                </a:rPr>
                <a:t>EMIS.o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31468" y="3640365"/>
            <a:ext cx="70029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read particle emissions from a specific source (in this study: aircraft emissions) separately 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assign different emission split factors and GMD and GSD for different species</a:t>
            </a:r>
          </a:p>
          <a:p>
            <a:pPr marL="571500" indent="-571500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These emissions are </a:t>
            </a:r>
            <a:r>
              <a:rPr lang="en-US" dirty="0" smtClean="0"/>
              <a:t>added back to </a:t>
            </a:r>
            <a:r>
              <a:rPr lang="en-US" dirty="0"/>
              <a:t>emissions from all other </a:t>
            </a:r>
            <a:r>
              <a:rPr lang="en-US" dirty="0" smtClean="0"/>
              <a:t>sources (</a:t>
            </a:r>
            <a:r>
              <a:rPr lang="en-US" dirty="0" err="1" smtClean="0"/>
              <a:t>AERO_EMIS.o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Tahoma" charset="0"/>
              </a:rPr>
              <a:t>Approach</a:t>
            </a:r>
          </a:p>
        </p:txBody>
      </p:sp>
      <p:sp>
        <p:nvSpPr>
          <p:cNvPr id="4" name="Rectangle 3"/>
          <p:cNvSpPr/>
          <p:nvPr/>
        </p:nvSpPr>
        <p:spPr>
          <a:xfrm>
            <a:off x="325376" y="834623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annual scenarios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2254109" y="238774"/>
            <a:ext cx="5512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Blue indicates the difference between background and base scenarios</a:t>
            </a:r>
          </a:p>
          <a:p>
            <a:r>
              <a:rPr lang="en-US" sz="12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Red indicates the difference between base and sensitivity </a:t>
            </a:r>
            <a:r>
              <a:rPr lang="en-US" sz="1200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scenarios</a:t>
            </a:r>
          </a:p>
          <a:p>
            <a:r>
              <a:rPr lang="en-US" sz="1200" b="1" dirty="0" smtClean="0">
                <a:ea typeface="Times New Roman" charset="0"/>
                <a:cs typeface="Times New Roman" charset="0"/>
              </a:rPr>
              <a:t>Base – </a:t>
            </a:r>
            <a:r>
              <a:rPr lang="en-US" sz="1200" b="1" dirty="0" err="1" smtClean="0">
                <a:ea typeface="Times New Roman" charset="0"/>
                <a:cs typeface="Times New Roman" charset="0"/>
              </a:rPr>
              <a:t>bkgd</a:t>
            </a:r>
            <a:r>
              <a:rPr lang="en-US" sz="1200" b="1" dirty="0" smtClean="0">
                <a:ea typeface="Times New Roman" charset="0"/>
                <a:cs typeface="Times New Roman" charset="0"/>
              </a:rPr>
              <a:t> : aircraft contribution</a:t>
            </a:r>
          </a:p>
          <a:p>
            <a:r>
              <a:rPr lang="en-US" sz="1200" b="1" dirty="0" err="1" smtClean="0">
                <a:ea typeface="Times New Roman" charset="0"/>
                <a:cs typeface="Times New Roman" charset="0"/>
              </a:rPr>
              <a:t>Sens</a:t>
            </a:r>
            <a:r>
              <a:rPr lang="en-US" sz="1200" b="1" dirty="0" smtClean="0">
                <a:ea typeface="Times New Roman" charset="0"/>
                <a:cs typeface="Times New Roman" charset="0"/>
              </a:rPr>
              <a:t> </a:t>
            </a:r>
            <a:r>
              <a:rPr lang="en-US" sz="1200" b="1" dirty="0">
                <a:ea typeface="Times New Roman" charset="0"/>
                <a:cs typeface="Times New Roman" charset="0"/>
              </a:rPr>
              <a:t>– </a:t>
            </a:r>
            <a:r>
              <a:rPr lang="en-US" sz="1200" b="1" dirty="0" err="1">
                <a:ea typeface="Times New Roman" charset="0"/>
                <a:cs typeface="Times New Roman" charset="0"/>
              </a:rPr>
              <a:t>bkgd</a:t>
            </a:r>
            <a:r>
              <a:rPr lang="en-US" sz="1200" b="1" dirty="0">
                <a:ea typeface="Times New Roman" charset="0"/>
                <a:cs typeface="Times New Roman" charset="0"/>
              </a:rPr>
              <a:t> : aircraft contribution</a:t>
            </a:r>
          </a:p>
          <a:p>
            <a:r>
              <a:rPr lang="en-US" sz="1200" b="1" dirty="0" err="1" smtClean="0">
                <a:ea typeface="Times New Roman" charset="0"/>
                <a:cs typeface="Times New Roman" charset="0"/>
              </a:rPr>
              <a:t>Sens</a:t>
            </a:r>
            <a:r>
              <a:rPr lang="en-US" sz="1200" b="1" dirty="0" smtClean="0">
                <a:ea typeface="Times New Roman" charset="0"/>
                <a:cs typeface="Times New Roman" charset="0"/>
              </a:rPr>
              <a:t> – </a:t>
            </a:r>
            <a:r>
              <a:rPr lang="en-US" sz="1200" b="1" dirty="0" err="1" smtClean="0">
                <a:ea typeface="Times New Roman" charset="0"/>
                <a:cs typeface="Times New Roman" charset="0"/>
              </a:rPr>
              <a:t>bkgd</a:t>
            </a:r>
            <a:r>
              <a:rPr lang="en-US" sz="1200" b="1" dirty="0" smtClean="0">
                <a:ea typeface="Times New Roman" charset="0"/>
                <a:cs typeface="Times New Roman" charset="0"/>
              </a:rPr>
              <a:t> : PSD change in aircraft emissions</a:t>
            </a:r>
          </a:p>
          <a:p>
            <a:r>
              <a:rPr lang="en-US" sz="1200" b="1" dirty="0" err="1">
                <a:solidFill>
                  <a:srgbClr val="FF0000"/>
                </a:solidFill>
                <a:ea typeface="新細明體" charset="0"/>
                <a:cs typeface="Times New Roman" charset="0"/>
              </a:rPr>
              <a:t>nvPM</a:t>
            </a:r>
            <a:r>
              <a:rPr lang="en-US" sz="1200" b="1" dirty="0">
                <a:solidFill>
                  <a:srgbClr val="FF0000"/>
                </a:solidFill>
                <a:ea typeface="新細明體" charset="0"/>
                <a:cs typeface="Times New Roman" charset="0"/>
              </a:rPr>
              <a:t>: </a:t>
            </a:r>
            <a:r>
              <a:rPr lang="en-US" sz="1200" b="1" dirty="0" smtClean="0">
                <a:solidFill>
                  <a:srgbClr val="FF0000"/>
                </a:solidFill>
                <a:ea typeface="新細明體" charset="0"/>
                <a:cs typeface="Times New Roman" charset="0"/>
              </a:rPr>
              <a:t>PEC,  </a:t>
            </a:r>
            <a:r>
              <a:rPr lang="en-US" sz="1200" b="1" dirty="0" err="1">
                <a:solidFill>
                  <a:srgbClr val="FF0000"/>
                </a:solidFill>
                <a:ea typeface="新細明體" charset="0"/>
                <a:cs typeface="Times New Roman" charset="0"/>
              </a:rPr>
              <a:t>vPM</a:t>
            </a:r>
            <a:r>
              <a:rPr lang="en-US" sz="1200" b="1" dirty="0">
                <a:solidFill>
                  <a:srgbClr val="FF0000"/>
                </a:solidFill>
                <a:ea typeface="新細明體" charset="0"/>
                <a:cs typeface="Times New Roman" charset="0"/>
              </a:rPr>
              <a:t>: PSO4, POC</a:t>
            </a:r>
            <a:r>
              <a:rPr lang="en-US" sz="1200" b="1" dirty="0"/>
              <a:t> </a:t>
            </a:r>
            <a:endParaRPr lang="en-US" sz="1200" dirty="0"/>
          </a:p>
          <a:p>
            <a:endParaRPr lang="en-US" sz="1200" b="1" dirty="0" smtClean="0">
              <a:ea typeface="Times New Roman" charset="0"/>
              <a:cs typeface="Times New Roman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34697"/>
              </p:ext>
            </p:extLst>
          </p:nvPr>
        </p:nvGraphicFramePr>
        <p:xfrm>
          <a:off x="227013" y="1478669"/>
          <a:ext cx="8673660" cy="3753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732"/>
                <a:gridCol w="1734732"/>
                <a:gridCol w="1734732"/>
                <a:gridCol w="1734732"/>
                <a:gridCol w="1734732"/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Emission split factor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GMD (nm)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GSD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Emission data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53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Background (</a:t>
                      </a: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bkgd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EC/OC/NCOM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</a:t>
                      </a:r>
                      <a:r>
                        <a:rPr lang="en-US" sz="110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0.1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99.9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OTHER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EC/OC/NCOM</a:t>
                      </a:r>
                      <a:endParaRPr lang="en-US" sz="1100" dirty="0" smtClean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OTHER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Accumulation: 300</a:t>
                      </a:r>
                    </a:p>
                  </a:txBody>
                  <a:tcPr marL="55596" marR="55596" marT="8097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EC/OC/NCOM</a:t>
                      </a:r>
                      <a:endParaRPr lang="en-US" sz="1100" dirty="0" smtClean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1.7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2.0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OTHER</a:t>
                      </a:r>
                      <a:endParaRPr lang="en-US" sz="1100" dirty="0" smtClean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2.0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All emissions without aircraft emissions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918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Base (base)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0.1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99.9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0.1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99.9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300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1.7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2.0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1.7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2.0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All emissions and </a:t>
                      </a:r>
                      <a:r>
                        <a:rPr lang="en-US" sz="1100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aircraft emissions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in 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separate files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15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Sensitivity (</a:t>
                      </a: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sens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 6)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91.8 Accumulation: 8.2</a:t>
                      </a: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40 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150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20 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150</a:t>
                      </a: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nvPM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1.6 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1.87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 err="1"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vPM</a:t>
                      </a:r>
                      <a:endParaRPr lang="en-US" sz="1100" dirty="0"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Aitken: 1.5 </a:t>
                      </a:r>
                      <a:endParaRPr lang="en-US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新細明體" charset="0"/>
                        <a:cs typeface="Times New Roman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Accumulation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: 1.87</a:t>
                      </a:r>
                    </a:p>
                  </a:txBody>
                  <a:tcPr marL="55596" marR="55596" marT="8097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charset="0"/>
                          <a:cs typeface="Times New Roman" charset="0"/>
                        </a:rPr>
                        <a:t>All emissions and aircraft emissions in separate files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6213" y="5297573"/>
            <a:ext cx="8796433" cy="1323439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CMAQ v5.0.2 simulations </a:t>
            </a:r>
            <a:r>
              <a:rPr lang="en-US" sz="1600" smtClean="0">
                <a:ea typeface="Times New Roman" charset="0"/>
                <a:cs typeface="Times New Roman" charset="0"/>
              </a:rPr>
              <a:t>(CB05_tump with AE06) were 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cut into two halves of year (Jan 2005- June 2005 with 11days spin up in Dec 2004; and Jul 2005-Dec 2005 with 11 days spin up in Jun 2005)</a:t>
            </a:r>
            <a:r>
              <a:rPr lang="en-US" sz="1600" dirty="0" smtClean="0">
                <a:effectLst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Post-process for CMAQ outputs have been done into monthly, seasonal (MAM, JJA, SON, DJF), and annual data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Annual aircraft emission rates in North America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7013" y="5703725"/>
            <a:ext cx="8796433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Only landing and take-off (below 3000 </a:t>
            </a:r>
            <a:r>
              <a:rPr lang="en-US" sz="1600" dirty="0" err="1" smtClean="0">
                <a:ea typeface="Times New Roman" charset="0"/>
                <a:cs typeface="Times New Roman" charset="0"/>
              </a:rPr>
              <a:t>ft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) includes climb out, approach, taxi, and idle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Estimated from Aviation Environmental Design Tool (AEDT) based on the aircraft locations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ea typeface="Times New Roman" charset="0"/>
                <a:cs typeface="Times New Roman" charset="0"/>
              </a:rPr>
              <a:t>NOx, SO2, VOC, CO + 3 directly emitted particles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  <p:grpSp>
        <p:nvGrpSpPr>
          <p:cNvPr id="10245" name="Group 10244"/>
          <p:cNvGrpSpPr/>
          <p:nvPr/>
        </p:nvGrpSpPr>
        <p:grpSpPr>
          <a:xfrm>
            <a:off x="227013" y="2426247"/>
            <a:ext cx="9241376" cy="3210256"/>
            <a:chOff x="227013" y="2426247"/>
            <a:chExt cx="9241376" cy="321025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75" y="2426247"/>
              <a:ext cx="762000" cy="762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229" y="2426247"/>
              <a:ext cx="762000" cy="7620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27013" y="2557216"/>
              <a:ext cx="8916987" cy="2848455"/>
              <a:chOff x="227013" y="2557216"/>
              <a:chExt cx="8916987" cy="284845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0" y="4597073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4800" y="2557216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4450" y="2571341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4607" y="3048439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94" y="3826342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013" y="4643671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4500" y="3810439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2206" y="2959240"/>
                <a:ext cx="762000" cy="762000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 bwMode="auto">
              <a:xfrm>
                <a:off x="596900" y="2807247"/>
                <a:ext cx="8229600" cy="2217424"/>
              </a:xfrm>
              <a:custGeom>
                <a:avLst/>
                <a:gdLst>
                  <a:gd name="connsiteX0" fmla="*/ 0 w 8255000"/>
                  <a:gd name="connsiteY0" fmla="*/ 2094953 h 2107653"/>
                  <a:gd name="connsiteX1" fmla="*/ 1498600 w 8255000"/>
                  <a:gd name="connsiteY1" fmla="*/ 304253 h 2107653"/>
                  <a:gd name="connsiteX2" fmla="*/ 6769100 w 8255000"/>
                  <a:gd name="connsiteY2" fmla="*/ 177253 h 2107653"/>
                  <a:gd name="connsiteX3" fmla="*/ 8255000 w 8255000"/>
                  <a:gd name="connsiteY3" fmla="*/ 2107653 h 210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5000" h="2107653">
                    <a:moveTo>
                      <a:pt x="0" y="2094953"/>
                    </a:moveTo>
                    <a:cubicBezTo>
                      <a:pt x="185208" y="1359411"/>
                      <a:pt x="370417" y="623870"/>
                      <a:pt x="1498600" y="304253"/>
                    </a:cubicBezTo>
                    <a:cubicBezTo>
                      <a:pt x="2626783" y="-15364"/>
                      <a:pt x="5643033" y="-123314"/>
                      <a:pt x="6769100" y="177253"/>
                    </a:cubicBezTo>
                    <a:cubicBezTo>
                      <a:pt x="7895167" y="477820"/>
                      <a:pt x="8255000" y="2107653"/>
                      <a:pt x="8255000" y="2107653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lgDash"/>
                <a:round/>
                <a:headEnd type="none" w="sm" len="sm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11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578503" y="5174838"/>
              <a:ext cx="889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4721" y="5174838"/>
              <a:ext cx="889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</p:grpSp>
      <p:grpSp>
        <p:nvGrpSpPr>
          <p:cNvPr id="10244" name="Group 10243"/>
          <p:cNvGrpSpPr/>
          <p:nvPr/>
        </p:nvGrpSpPr>
        <p:grpSpPr>
          <a:xfrm>
            <a:off x="227013" y="699628"/>
            <a:ext cx="8750440" cy="5004644"/>
            <a:chOff x="152457" y="709489"/>
            <a:chExt cx="8750440" cy="50046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4" t="23876" r="23333" b="33164"/>
            <a:stretch/>
          </p:blipFill>
          <p:spPr>
            <a:xfrm>
              <a:off x="152457" y="789746"/>
              <a:ext cx="2743200" cy="22622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4" t="23876" r="24883" b="33333"/>
            <a:stretch/>
          </p:blipFill>
          <p:spPr>
            <a:xfrm>
              <a:off x="2817666" y="743724"/>
              <a:ext cx="2743200" cy="2308302"/>
            </a:xfrm>
            <a:prstGeom prst="rect">
              <a:avLst/>
            </a:prstGeom>
          </p:spPr>
        </p:pic>
        <p:pic>
          <p:nvPicPr>
            <p:cNvPr id="10240" name="Picture 1023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3" t="23876" r="24574" b="26202"/>
            <a:stretch/>
          </p:blipFill>
          <p:spPr>
            <a:xfrm>
              <a:off x="1732213" y="3027028"/>
              <a:ext cx="2743200" cy="2676697"/>
            </a:xfrm>
            <a:prstGeom prst="rect">
              <a:avLst/>
            </a:prstGeom>
          </p:spPr>
        </p:pic>
        <p:pic>
          <p:nvPicPr>
            <p:cNvPr id="10242" name="Picture 1024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3566" r="23953" b="33643"/>
            <a:stretch/>
          </p:blipFill>
          <p:spPr>
            <a:xfrm>
              <a:off x="6117029" y="709489"/>
              <a:ext cx="2743200" cy="2308303"/>
            </a:xfrm>
            <a:prstGeom prst="rect">
              <a:avLst/>
            </a:prstGeom>
          </p:spPr>
        </p:pic>
        <p:pic>
          <p:nvPicPr>
            <p:cNvPr id="10243" name="Picture 1024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4" t="24186" r="24574" b="26201"/>
            <a:stretch/>
          </p:blipFill>
          <p:spPr>
            <a:xfrm>
              <a:off x="6159697" y="3037840"/>
              <a:ext cx="2743200" cy="2676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40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emission impacts on ambient air particles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6" b="33332"/>
          <a:stretch/>
        </p:blipFill>
        <p:spPr>
          <a:xfrm>
            <a:off x="1885121" y="1267326"/>
            <a:ext cx="5311222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0" r="49484" b="26385"/>
          <a:stretch/>
        </p:blipFill>
        <p:spPr>
          <a:xfrm>
            <a:off x="3199211" y="3248526"/>
            <a:ext cx="2683042" cy="35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6" b="33567"/>
          <a:stretch/>
        </p:blipFill>
        <p:spPr>
          <a:xfrm>
            <a:off x="1885121" y="4515494"/>
            <a:ext cx="5369586" cy="1989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9" r="49734" b="25650"/>
          <a:stretch/>
        </p:blipFill>
        <p:spPr>
          <a:xfrm>
            <a:off x="3183169" y="6472990"/>
            <a:ext cx="2699084" cy="385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7582" y="810211"/>
            <a:ext cx="309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delta </a:t>
            </a:r>
            <a:r>
              <a:rPr lang="en-US" dirty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[</a:t>
            </a:r>
            <a:r>
              <a:rPr lang="en-US" dirty="0" err="1" smtClean="0"/>
              <a:t>ug</a:t>
            </a:r>
            <a:r>
              <a:rPr lang="en-US" dirty="0"/>
              <a:t>/</a:t>
            </a:r>
            <a:r>
              <a:rPr lang="en-US" dirty="0" smtClean="0"/>
              <a:t>m3]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27582" y="3665172"/>
            <a:ext cx="516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delta </a:t>
            </a:r>
            <a:r>
              <a:rPr lang="en-US" dirty="0"/>
              <a:t>number concentration </a:t>
            </a:r>
            <a:r>
              <a:rPr lang="en-US" dirty="0" smtClean="0"/>
              <a:t>in Aitken </a:t>
            </a:r>
            <a:r>
              <a:rPr lang="en-US" dirty="0"/>
              <a:t>mode [</a:t>
            </a:r>
            <a:r>
              <a:rPr lang="en-US" dirty="0" smtClean="0"/>
              <a:t>number/m</a:t>
            </a:r>
            <a:r>
              <a:rPr lang="en-US" dirty="0"/>
              <a:t>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7784" y="1283369"/>
            <a:ext cx="17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Base-</a:t>
            </a:r>
            <a:r>
              <a:rPr lang="en-US" sz="1800" b="1" dirty="0" err="1" smtClean="0"/>
              <a:t>bkgd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37784" y="4543483"/>
            <a:ext cx="17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Base-</a:t>
            </a:r>
            <a:r>
              <a:rPr lang="en-US" sz="1800" b="1" dirty="0" err="1" smtClean="0"/>
              <a:t>bkgd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51406" y="1295001"/>
            <a:ext cx="17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S</a:t>
            </a:r>
            <a:r>
              <a:rPr lang="en-US" sz="1800" b="1" dirty="0" err="1" smtClean="0"/>
              <a:t>ens-bkgd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72962" y="4543483"/>
            <a:ext cx="17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S</a:t>
            </a:r>
            <a:r>
              <a:rPr lang="en-US" sz="1800" b="1" smtClean="0"/>
              <a:t>ens-bkgd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cent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1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ascent-template.potx</Template>
  <TotalTime>8475</TotalTime>
  <Pages>11</Pages>
  <Words>3020</Words>
  <Application>Microsoft Macintosh PowerPoint</Application>
  <PresentationFormat>On-screen Show (4:3)</PresentationFormat>
  <Paragraphs>767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Calibri</vt:lpstr>
      <vt:lpstr>Helvetica</vt:lpstr>
      <vt:lpstr>Helvetica CY</vt:lpstr>
      <vt:lpstr>ＭＳ Ｐゴシック</vt:lpstr>
      <vt:lpstr>ＭＳ 明朝</vt:lpstr>
      <vt:lpstr>Open Sans,Arial,Helvetica,Lucida Sans Unicode,sans-serif</vt:lpstr>
      <vt:lpstr>SimSun</vt:lpstr>
      <vt:lpstr>Tahoma</vt:lpstr>
      <vt:lpstr>Tahoma (Headings)</vt:lpstr>
      <vt:lpstr>Times New Roman</vt:lpstr>
      <vt:lpstr>新細明體</vt:lpstr>
      <vt:lpstr>Arial</vt:lpstr>
      <vt:lpstr>ascent-template</vt:lpstr>
      <vt:lpstr>Changing Particle Size Distribution from Emissions in the Community Air Quality Model A Case Study of Commercial Aircraft emissions</vt:lpstr>
      <vt:lpstr>Outline </vt:lpstr>
      <vt:lpstr>Current CMAQ uses uniform particle size distribution in all emission sectors </vt:lpstr>
      <vt:lpstr>Motivation </vt:lpstr>
      <vt:lpstr>Objectives</vt:lpstr>
      <vt:lpstr>Approach</vt:lpstr>
      <vt:lpstr>Approach</vt:lpstr>
      <vt:lpstr>Annual aircraft emission rates in North America</vt:lpstr>
      <vt:lpstr>Aircraft emission impacts on ambient air particles</vt:lpstr>
      <vt:lpstr>Annual ∆PM2.5 and ∆number concentration in Aitken mode 2005 due to PSD change in aircraft emissions</vt:lpstr>
      <vt:lpstr>Impacts of PSD change in aircraft emissions on ambient air</vt:lpstr>
      <vt:lpstr>change of chemical composition in ambient air due to PSD change</vt:lpstr>
      <vt:lpstr>Conclusions</vt:lpstr>
      <vt:lpstr>Implications and Future work</vt:lpstr>
      <vt:lpstr>Acknowledgement</vt:lpstr>
      <vt:lpstr>References</vt:lpstr>
      <vt:lpstr>Supplemental Information</vt:lpstr>
      <vt:lpstr>Approach</vt:lpstr>
      <vt:lpstr>Particle size distribution from aircraft emissions Peck et al., 2012 JEGTP</vt:lpstr>
      <vt:lpstr>Sen_3 and Sen_4 GMD</vt:lpstr>
      <vt:lpstr>Annual speciation spatial variation ∆mass</vt:lpstr>
      <vt:lpstr>Annual ∆PM2.5 deposition</vt:lpstr>
      <vt:lpstr>Seasonal ∆PM2.5 </vt:lpstr>
      <vt:lpstr>Seasonal number concentration in Aitken mode</vt:lpstr>
      <vt:lpstr>How to plot PSD from aircraft emissions </vt:lpstr>
      <vt:lpstr>Percentage of grid with percent difference between two scenarios higher/lower than a criteria</vt:lpstr>
      <vt:lpstr>Summary table for top 10 airports</vt:lpstr>
      <vt:lpstr>Regressions of ∆PM2.5 and ∆surface concentration in Aitken mode due to PSD change</vt:lpstr>
      <vt:lpstr>Summary table for top 10 airports sens - base</vt:lpstr>
    </vt:vector>
  </TitlesOfParts>
  <Company>뿿촰뿿첐ˡაÔ뿿�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</dc:subject>
  <dc:creator>Jennie Leith</dc:creator>
  <cp:lastModifiedBy>Microsoft Office User</cp:lastModifiedBy>
  <cp:revision>293</cp:revision>
  <cp:lastPrinted>1999-10-07T15:28:27Z</cp:lastPrinted>
  <dcterms:created xsi:type="dcterms:W3CDTF">2009-10-28T18:14:24Z</dcterms:created>
  <dcterms:modified xsi:type="dcterms:W3CDTF">2016-10-24T17:37:23Z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ategories">
    <vt:lpwstr>Templates</vt:lpwstr>
  </property>
</Properties>
</file>