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9"/>
  </p:sldMasterIdLst>
  <p:notesMasterIdLst>
    <p:notesMasterId r:id="rId89"/>
  </p:notesMasterIdLst>
  <p:sldIdLst>
    <p:sldId id="257" r:id="rId70"/>
    <p:sldId id="262" r:id="rId71"/>
    <p:sldId id="260" r:id="rId72"/>
    <p:sldId id="259" r:id="rId73"/>
    <p:sldId id="263" r:id="rId74"/>
    <p:sldId id="280" r:id="rId75"/>
    <p:sldId id="278" r:id="rId76"/>
    <p:sldId id="279" r:id="rId77"/>
    <p:sldId id="265" r:id="rId78"/>
    <p:sldId id="267" r:id="rId79"/>
    <p:sldId id="266" r:id="rId80"/>
    <p:sldId id="268" r:id="rId81"/>
    <p:sldId id="269" r:id="rId82"/>
    <p:sldId id="281" r:id="rId83"/>
    <p:sldId id="282" r:id="rId84"/>
    <p:sldId id="283" r:id="rId85"/>
    <p:sldId id="284" r:id="rId86"/>
    <p:sldId id="285" r:id="rId87"/>
    <p:sldId id="277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04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51" Type="http://schemas.openxmlformats.org/officeDocument/2006/relationships/customXml" Target="../customXml/item51.xml"/><Relationship Id="rId52" Type="http://schemas.openxmlformats.org/officeDocument/2006/relationships/customXml" Target="../customXml/item52.xml"/><Relationship Id="rId53" Type="http://schemas.openxmlformats.org/officeDocument/2006/relationships/customXml" Target="../customXml/item53.xml"/><Relationship Id="rId54" Type="http://schemas.openxmlformats.org/officeDocument/2006/relationships/customXml" Target="../customXml/item54.xml"/><Relationship Id="rId55" Type="http://schemas.openxmlformats.org/officeDocument/2006/relationships/customXml" Target="../customXml/item55.xml"/><Relationship Id="rId56" Type="http://schemas.openxmlformats.org/officeDocument/2006/relationships/customXml" Target="../customXml/item56.xml"/><Relationship Id="rId57" Type="http://schemas.openxmlformats.org/officeDocument/2006/relationships/customXml" Target="../customXml/item57.xml"/><Relationship Id="rId58" Type="http://schemas.openxmlformats.org/officeDocument/2006/relationships/customXml" Target="../customXml/item58.xml"/><Relationship Id="rId59" Type="http://schemas.openxmlformats.org/officeDocument/2006/relationships/customXml" Target="../customXml/item59.xml"/><Relationship Id="rId70" Type="http://schemas.openxmlformats.org/officeDocument/2006/relationships/slide" Target="slides/slide1.xml"/><Relationship Id="rId71" Type="http://schemas.openxmlformats.org/officeDocument/2006/relationships/slide" Target="slides/slide2.xml"/><Relationship Id="rId72" Type="http://schemas.openxmlformats.org/officeDocument/2006/relationships/slide" Target="slides/slide3.xml"/><Relationship Id="rId73" Type="http://schemas.openxmlformats.org/officeDocument/2006/relationships/slide" Target="slides/slide4.xml"/><Relationship Id="rId74" Type="http://schemas.openxmlformats.org/officeDocument/2006/relationships/slide" Target="slides/slide5.xml"/><Relationship Id="rId75" Type="http://schemas.openxmlformats.org/officeDocument/2006/relationships/slide" Target="slides/slide6.xml"/><Relationship Id="rId76" Type="http://schemas.openxmlformats.org/officeDocument/2006/relationships/slide" Target="slides/slide7.xml"/><Relationship Id="rId77" Type="http://schemas.openxmlformats.org/officeDocument/2006/relationships/slide" Target="slides/slide8.xml"/><Relationship Id="rId78" Type="http://schemas.openxmlformats.org/officeDocument/2006/relationships/slide" Target="slides/slide9.xml"/><Relationship Id="rId79" Type="http://schemas.openxmlformats.org/officeDocument/2006/relationships/slide" Target="slides/slide10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customXml" Target="../customXml/item48.xml"/><Relationship Id="rId49" Type="http://schemas.openxmlformats.org/officeDocument/2006/relationships/customXml" Target="../customXml/item49.xml"/><Relationship Id="rId60" Type="http://schemas.openxmlformats.org/officeDocument/2006/relationships/customXml" Target="../customXml/item60.xml"/><Relationship Id="rId61" Type="http://schemas.openxmlformats.org/officeDocument/2006/relationships/customXml" Target="../customXml/item61.xml"/><Relationship Id="rId62" Type="http://schemas.openxmlformats.org/officeDocument/2006/relationships/customXml" Target="../customXml/item62.xml"/><Relationship Id="rId63" Type="http://schemas.openxmlformats.org/officeDocument/2006/relationships/customXml" Target="../customXml/item63.xml"/><Relationship Id="rId64" Type="http://schemas.openxmlformats.org/officeDocument/2006/relationships/customXml" Target="../customXml/item64.xml"/><Relationship Id="rId65" Type="http://schemas.openxmlformats.org/officeDocument/2006/relationships/customXml" Target="../customXml/item65.xml"/><Relationship Id="rId66" Type="http://schemas.openxmlformats.org/officeDocument/2006/relationships/customXml" Target="../customXml/item66.xml"/><Relationship Id="rId67" Type="http://schemas.openxmlformats.org/officeDocument/2006/relationships/customXml" Target="../customXml/item67.xml"/><Relationship Id="rId68" Type="http://schemas.openxmlformats.org/officeDocument/2006/relationships/customXml" Target="../customXml/item68.xml"/><Relationship Id="rId69" Type="http://schemas.openxmlformats.org/officeDocument/2006/relationships/slideMaster" Target="slideMasters/slideMaster1.xml"/><Relationship Id="rId80" Type="http://schemas.openxmlformats.org/officeDocument/2006/relationships/slide" Target="slides/slide11.xml"/><Relationship Id="rId81" Type="http://schemas.openxmlformats.org/officeDocument/2006/relationships/slide" Target="slides/slide12.xml"/><Relationship Id="rId82" Type="http://schemas.openxmlformats.org/officeDocument/2006/relationships/slide" Target="slides/slide13.xml"/><Relationship Id="rId83" Type="http://schemas.openxmlformats.org/officeDocument/2006/relationships/slide" Target="slides/slide14.xml"/><Relationship Id="rId84" Type="http://schemas.openxmlformats.org/officeDocument/2006/relationships/slide" Target="slides/slide15.xml"/><Relationship Id="rId85" Type="http://schemas.openxmlformats.org/officeDocument/2006/relationships/slide" Target="slides/slide16.xml"/><Relationship Id="rId86" Type="http://schemas.openxmlformats.org/officeDocument/2006/relationships/slide" Target="slides/slide17.xml"/><Relationship Id="rId87" Type="http://schemas.openxmlformats.org/officeDocument/2006/relationships/slide" Target="slides/slide18.xml"/><Relationship Id="rId88" Type="http://schemas.openxmlformats.org/officeDocument/2006/relationships/slide" Target="slides/slide19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CDCB2-39C3-4695-A3CF-14C819B397AF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B6E68-8463-46E6-AE86-26F21D9A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E6B27-C493-4C6B-90F6-AB560E96B4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7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25600" y="2590800"/>
            <a:ext cx="89408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836B-959D-46DA-BDEF-9A6394A32E6F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E5786F2-C5E9-407A-8AFB-EC65E0ADA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2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891C-4879-405A-9D28-3EF33F626975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6755345-E417-4CE0-BE05-EA6366900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5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0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5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D88E-4D63-416E-B017-544D016C201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18E0-DBFF-4194-8169-AB3B4A3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5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752600"/>
            <a:ext cx="121920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WRF lightning assimilation on offline CMAQ simulations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Heath, Jon Pleim, Rob Gilliam, Daiwen Kang, Matt Woody, and Wyat Appel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Exposure Division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Exposure Research Laboratory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Research and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5786F2-C5E9-407A-8AFB-EC65E0ADA476}" type="slidenum">
              <a:rPr lang="en-US" smtClean="0">
                <a:latin typeface="+mn-lt"/>
              </a:rPr>
              <a:pPr>
                <a:defRPr/>
              </a:pPr>
              <a:t>1</a:t>
            </a:fld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1202" y="60198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CMAS Conference</a:t>
            </a:r>
          </a:p>
          <a:p>
            <a:pPr algn="ctr"/>
            <a:r>
              <a:rPr lang="en-US" sz="1000" dirty="0" smtClean="0"/>
              <a:t>October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410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/>
          <a:stretch/>
        </p:blipFill>
        <p:spPr>
          <a:xfrm>
            <a:off x="4170680" y="1351280"/>
            <a:ext cx="7140706" cy="5454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" y="1727200"/>
            <a:ext cx="352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Mean Absolute Error</a:t>
            </a:r>
          </a:p>
          <a:p>
            <a:r>
              <a:rPr lang="en-US" sz="2800" dirty="0" smtClean="0"/>
              <a:t>6-h accumulation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70400" y="128016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CTRL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26400" y="128016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LTGA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0400" y="4119021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LTGA - CTRL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26400" y="3888635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Domain-Averaged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60792" y="4316099"/>
            <a:ext cx="128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CTRL: 0.81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LTGA: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0.56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2560" y="314960"/>
            <a:ext cx="7721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Monthly-averaged comparisons with stage-IV rainfall observations (July 2011)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892800" y="4488353"/>
            <a:ext cx="1473200" cy="17295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>
            <a:off x="3309620" y="4871005"/>
            <a:ext cx="2443480" cy="28519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1314" y="4455506"/>
            <a:ext cx="3178306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Large improvements over eastern U.S.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0839" y="3667963"/>
            <a:ext cx="72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(mm)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115750" y="3667962"/>
            <a:ext cx="72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(mm)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2516" y="6477408"/>
            <a:ext cx="72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(mm)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079932" y="5137785"/>
            <a:ext cx="13001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MAE (mm)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369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15258" y="481050"/>
            <a:ext cx="8276742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Major improvements in spatial correlation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70000" y="1740821"/>
            <a:ext cx="9672317" cy="4393210"/>
            <a:chOff x="1381760" y="2168863"/>
            <a:chExt cx="6857998" cy="31149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760" y="2741765"/>
              <a:ext cx="3389377" cy="25420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09" y="2736528"/>
              <a:ext cx="3389376" cy="25420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81760" y="2168863"/>
              <a:ext cx="6857998" cy="370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Spatial Correlation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0223" y="2548958"/>
              <a:ext cx="3027600" cy="32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Full Domain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85167" y="2548958"/>
              <a:ext cx="3027600" cy="32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Southeast U.S.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02039" y="2879025"/>
              <a:ext cx="1759226" cy="41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0.22</a:t>
              </a:r>
            </a:p>
            <a:p>
              <a:r>
                <a:rPr lang="en-US" sz="1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0.47</a:t>
              </a:r>
              <a:endPara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1807" y="2868634"/>
              <a:ext cx="1759226" cy="41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0.11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0.41</a:t>
              </a:r>
              <a:endPara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586720" y="1279156"/>
            <a:ext cx="182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July 2011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4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29713" y="473411"/>
            <a:ext cx="10924883" cy="2747342"/>
            <a:chOff x="-4104287" y="3531571"/>
            <a:chExt cx="10924883" cy="27473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756" y="3531571"/>
              <a:ext cx="3291840" cy="25436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24" y="3531571"/>
              <a:ext cx="3291840" cy="25436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0739" y="4028272"/>
              <a:ext cx="1412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82% of sites improved</a:t>
              </a:r>
              <a:endParaRPr lang="en-US" sz="16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4104287" y="4750683"/>
              <a:ext cx="3971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Difference in 2-m Mixing Ratio MAE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232396" y="3665214"/>
              <a:ext cx="0" cy="2097533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2388136" y="4502177"/>
              <a:ext cx="225064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Number of Sites</a:t>
              </a:r>
            </a:p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0    200   400  600  800  1000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1292" y="6017303"/>
              <a:ext cx="286788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Mixing Ratio (g/kg)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35654" y="5813655"/>
              <a:ext cx="43901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-0.5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3726" y="5796971"/>
              <a:ext cx="43901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-1.0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27956" y="5793286"/>
              <a:ext cx="37883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7828" y="5813655"/>
              <a:ext cx="37883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1.0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34102" y="5936951"/>
              <a:ext cx="996003" cy="10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831" y="5792982"/>
              <a:ext cx="29311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363" y="3532107"/>
              <a:ext cx="28935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LTGA - CTRL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14158" y="3779640"/>
            <a:ext cx="10640474" cy="2747342"/>
            <a:chOff x="-3819878" y="3531571"/>
            <a:chExt cx="10640474" cy="274734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756" y="3531571"/>
              <a:ext cx="3291840" cy="254369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24" y="3531571"/>
              <a:ext cx="3291840" cy="254369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811379" y="4253194"/>
              <a:ext cx="1412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82% of sites improved</a:t>
              </a:r>
              <a:endParaRPr lang="en-US" sz="16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3819878" y="4037505"/>
              <a:ext cx="37316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Difference in 2-m Temperature MAE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232396" y="3665214"/>
              <a:ext cx="0" cy="2097533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2399969" y="4510181"/>
              <a:ext cx="225064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Number of Sites</a:t>
              </a:r>
            </a:p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0            500        1000       1500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51292" y="6017303"/>
              <a:ext cx="286788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Temperature (K)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20159" y="5799966"/>
              <a:ext cx="43901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-0.5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68051" y="5795462"/>
              <a:ext cx="43901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-1.0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0105" y="5795462"/>
              <a:ext cx="37883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11956" y="5792407"/>
              <a:ext cx="37883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1.0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34102" y="5936951"/>
              <a:ext cx="996003" cy="10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05831" y="5792982"/>
              <a:ext cx="29311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363" y="3532107"/>
              <a:ext cx="28935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LTGA - CTRL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971476" y="3441085"/>
            <a:ext cx="7183120" cy="3249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971476" y="67708"/>
            <a:ext cx="7183120" cy="3249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6"/>
          <p:cNvGrpSpPr>
            <a:grpSpLocks/>
          </p:cNvGrpSpPr>
          <p:nvPr/>
        </p:nvGrpSpPr>
        <p:grpSpPr bwMode="auto">
          <a:xfrm rot="5400000">
            <a:off x="10207724" y="2118298"/>
            <a:ext cx="590546" cy="3235338"/>
            <a:chOff x="3962400" y="4480030"/>
            <a:chExt cx="586465" cy="1321755"/>
          </a:xfrm>
        </p:grpSpPr>
        <p:cxnSp>
          <p:nvCxnSpPr>
            <p:cNvPr id="43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18"/>
            <p:cNvCxnSpPr>
              <a:cxnSpLocks noChangeShapeType="1"/>
            </p:cNvCxnSpPr>
            <p:nvPr/>
          </p:nvCxnSpPr>
          <p:spPr bwMode="auto">
            <a:xfrm rot="16200000">
              <a:off x="3810197" y="4844669"/>
              <a:ext cx="729280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19"/>
            <p:cNvCxnSpPr>
              <a:cxnSpLocks noChangeShapeType="1"/>
            </p:cNvCxnSpPr>
            <p:nvPr/>
          </p:nvCxnSpPr>
          <p:spPr bwMode="auto">
            <a:xfrm rot="16200000" flipH="1">
              <a:off x="3873982" y="5500928"/>
              <a:ext cx="601712" cy="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Box 20"/>
            <p:cNvSpPr txBox="1">
              <a:spLocks noChangeArrowheads="1"/>
            </p:cNvSpPr>
            <p:nvPr/>
          </p:nvSpPr>
          <p:spPr bwMode="auto">
            <a:xfrm rot="16200000">
              <a:off x="4155273" y="4710635"/>
              <a:ext cx="481446" cy="30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Worse MAE</a:t>
              </a:r>
              <a:endParaRPr lang="en-US" altLang="en-US" sz="1400" b="1" dirty="0"/>
            </a:p>
          </p:txBody>
        </p:sp>
        <p:sp>
          <p:nvSpPr>
            <p:cNvPr id="47" name="TextBox 21"/>
            <p:cNvSpPr txBox="1">
              <a:spLocks noChangeArrowheads="1"/>
            </p:cNvSpPr>
            <p:nvPr/>
          </p:nvSpPr>
          <p:spPr bwMode="auto">
            <a:xfrm rot="16200000">
              <a:off x="4101931" y="5350003"/>
              <a:ext cx="588218" cy="30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Improved MAE</a:t>
              </a:r>
              <a:endParaRPr lang="en-US" altLang="en-US" sz="1400" b="1" dirty="0"/>
            </a:p>
          </p:txBody>
        </p:sp>
      </p:grpSp>
      <p:grpSp>
        <p:nvGrpSpPr>
          <p:cNvPr id="48" name="Group 16"/>
          <p:cNvGrpSpPr>
            <a:grpSpLocks/>
          </p:cNvGrpSpPr>
          <p:nvPr/>
        </p:nvGrpSpPr>
        <p:grpSpPr bwMode="auto">
          <a:xfrm rot="5400000">
            <a:off x="10307707" y="-1062835"/>
            <a:ext cx="590546" cy="3035370"/>
            <a:chOff x="3962400" y="4561724"/>
            <a:chExt cx="586465" cy="1240061"/>
          </a:xfrm>
        </p:grpSpPr>
        <p:cxnSp>
          <p:nvCxnSpPr>
            <p:cNvPr id="49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18"/>
            <p:cNvCxnSpPr>
              <a:cxnSpLocks noChangeShapeType="1"/>
            </p:cNvCxnSpPr>
            <p:nvPr/>
          </p:nvCxnSpPr>
          <p:spPr bwMode="auto">
            <a:xfrm rot="16200000" flipV="1">
              <a:off x="3850735" y="4885208"/>
              <a:ext cx="647586" cy="61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19"/>
            <p:cNvCxnSpPr>
              <a:cxnSpLocks noChangeShapeType="1"/>
            </p:cNvCxnSpPr>
            <p:nvPr/>
          </p:nvCxnSpPr>
          <p:spPr bwMode="auto">
            <a:xfrm rot="16200000" flipH="1">
              <a:off x="3873982" y="5500928"/>
              <a:ext cx="601712" cy="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 rot="16200000">
              <a:off x="4155273" y="4710635"/>
              <a:ext cx="481446" cy="30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Worse MAE</a:t>
              </a:r>
              <a:endParaRPr lang="en-US" altLang="en-US" sz="1400" b="1" dirty="0"/>
            </a:p>
          </p:txBody>
        </p:sp>
        <p:sp>
          <p:nvSpPr>
            <p:cNvPr id="53" name="TextBox 21"/>
            <p:cNvSpPr txBox="1">
              <a:spLocks noChangeArrowheads="1"/>
            </p:cNvSpPr>
            <p:nvPr/>
          </p:nvSpPr>
          <p:spPr bwMode="auto">
            <a:xfrm rot="16200000">
              <a:off x="4101931" y="5350003"/>
              <a:ext cx="588218" cy="30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Improved MAE</a:t>
              </a:r>
              <a:endParaRPr lang="en-US" altLang="en-US" sz="14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820" y="354900"/>
            <a:ext cx="27328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July 2011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Monthly Average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9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82720" y="477520"/>
            <a:ext cx="7721600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CMAQ Simulations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98320"/>
            <a:ext cx="97637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CMAQv5.1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CMAQ-CTRL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70C0"/>
                </a:solidFill>
              </a:rPr>
              <a:t>CMAQ-LTGA</a:t>
            </a:r>
          </a:p>
          <a:p>
            <a:r>
              <a:rPr lang="en-US" sz="2800" dirty="0" smtClean="0"/>
              <a:t>Carbon-Bond 05 gas phase chemical mechanism</a:t>
            </a:r>
          </a:p>
          <a:p>
            <a:r>
              <a:rPr lang="en-US" sz="2800" dirty="0" smtClean="0"/>
              <a:t>Inorganic aerosol partitioning based on ISORROPIA II</a:t>
            </a:r>
          </a:p>
          <a:p>
            <a:r>
              <a:rPr lang="en-US" sz="2800" dirty="0" smtClean="0"/>
              <a:t>2-product based semi-volatile organic aerosol partitioning</a:t>
            </a:r>
          </a:p>
          <a:p>
            <a:r>
              <a:rPr lang="en-US" sz="2800" dirty="0" smtClean="0"/>
              <a:t>NEI 2011 Emissions</a:t>
            </a:r>
          </a:p>
          <a:p>
            <a:r>
              <a:rPr lang="en-US" sz="2800" dirty="0" smtClean="0"/>
              <a:t>Biogenic emissions from BEISv3.61 with BELDv4 vegetation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884821"/>
            <a:ext cx="10483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B050"/>
                </a:solidFill>
              </a:rPr>
              <a:t>Evaluation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2400" dirty="0" smtClean="0"/>
              <a:t>Ozone,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, and wet deposition of Sulfate, Nitrate, and Ammonium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2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824" y="3437470"/>
            <a:ext cx="6248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LTGA – CTRL Ozone Error Difference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674" y="16060"/>
            <a:ext cx="6248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LTGA – CTRL Ozone Bias Difference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24020" r="4569" b="23456"/>
          <a:stretch/>
        </p:blipFill>
        <p:spPr>
          <a:xfrm>
            <a:off x="8800" y="291000"/>
            <a:ext cx="7070772" cy="31575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 r="7385"/>
          <a:stretch/>
        </p:blipFill>
        <p:spPr>
          <a:xfrm>
            <a:off x="7705869" y="46034"/>
            <a:ext cx="4237743" cy="327733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271182" y="849443"/>
            <a:ext cx="172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61% of sites improved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 rot="5400000">
            <a:off x="9827135" y="-1569108"/>
            <a:ext cx="653177" cy="3831343"/>
            <a:chOff x="3962400" y="4405745"/>
            <a:chExt cx="648664" cy="1565245"/>
          </a:xfrm>
        </p:grpSpPr>
        <p:cxnSp>
          <p:nvCxnSpPr>
            <p:cNvPr id="9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9"/>
            <p:cNvCxnSpPr>
              <a:cxnSpLocks noChangeShapeType="1"/>
            </p:cNvCxnSpPr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 rot="16200000">
              <a:off x="4130303" y="4562997"/>
              <a:ext cx="543119" cy="41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 smtClean="0"/>
                <a:t>Worse Bias</a:t>
              </a:r>
              <a:endParaRPr lang="en-US" altLang="en-US" b="1" dirty="0"/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 rot="16200000">
              <a:off x="4066573" y="5426500"/>
              <a:ext cx="670691" cy="41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 smtClean="0"/>
                <a:t>Improved Bias</a:t>
              </a:r>
              <a:endParaRPr lang="en-US" altLang="en-US" b="1" dirty="0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6677257" y="760114"/>
            <a:ext cx="402315" cy="2677356"/>
            <a:chOff x="3962400" y="4405745"/>
            <a:chExt cx="804093" cy="1704664"/>
          </a:xfrm>
        </p:grpSpPr>
        <p:cxnSp>
          <p:nvCxnSpPr>
            <p:cNvPr id="15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9"/>
            <p:cNvCxnSpPr>
              <a:cxnSpLocks noChangeShapeType="1"/>
            </p:cNvCxnSpPr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 rot="16200000">
              <a:off x="4076529" y="4482998"/>
              <a:ext cx="737056" cy="61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Worse Bias</a:t>
              </a:r>
              <a:endParaRPr lang="en-US" altLang="en-US" sz="1400" b="1" dirty="0"/>
            </a:p>
          </p:txBody>
        </p: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 rot="16200000">
              <a:off x="4007192" y="5351108"/>
              <a:ext cx="903459" cy="61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Improved Bias</a:t>
              </a:r>
              <a:endParaRPr lang="en-US" altLang="en-US" sz="1400" b="1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24008" r="4915" b="23680"/>
          <a:stretch/>
        </p:blipFill>
        <p:spPr>
          <a:xfrm>
            <a:off x="28284" y="3730752"/>
            <a:ext cx="6997526" cy="3124198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r="7589"/>
          <a:stretch/>
        </p:blipFill>
        <p:spPr>
          <a:xfrm>
            <a:off x="7705869" y="3532630"/>
            <a:ext cx="4233672" cy="3273552"/>
          </a:xfrm>
          <a:prstGeom prst="rect">
            <a:avLst/>
          </a:prstGeom>
        </p:spPr>
      </p:pic>
      <p:grpSp>
        <p:nvGrpSpPr>
          <p:cNvPr id="22" name="Group 16"/>
          <p:cNvGrpSpPr>
            <a:grpSpLocks/>
          </p:cNvGrpSpPr>
          <p:nvPr/>
        </p:nvGrpSpPr>
        <p:grpSpPr bwMode="auto">
          <a:xfrm rot="5400000">
            <a:off x="9844989" y="1724208"/>
            <a:ext cx="570529" cy="3820979"/>
            <a:chOff x="3962400" y="4405745"/>
            <a:chExt cx="566586" cy="1561011"/>
          </a:xfrm>
        </p:grpSpPr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19"/>
            <p:cNvCxnSpPr>
              <a:cxnSpLocks noChangeShapeType="1"/>
            </p:cNvCxnSpPr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 rot="16200000">
              <a:off x="4091055" y="4604035"/>
              <a:ext cx="539548" cy="33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smtClean="0"/>
                <a:t>Worse MAE</a:t>
              </a:r>
              <a:endParaRPr lang="en-US" altLang="en-US" sz="1600" b="1" dirty="0"/>
            </a:p>
          </p:txBody>
        </p:sp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 rot="16200000">
              <a:off x="4029768" y="5467538"/>
              <a:ext cx="662221" cy="33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smtClean="0"/>
                <a:t>Improved MAE</a:t>
              </a:r>
              <a:endParaRPr lang="en-US" altLang="en-U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71182" y="4120902"/>
            <a:ext cx="170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70% of sites improved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6670322" y="4123161"/>
            <a:ext cx="402315" cy="2714278"/>
            <a:chOff x="3962400" y="4402139"/>
            <a:chExt cx="804092" cy="1728172"/>
          </a:xfrm>
        </p:grpSpPr>
        <p:cxnSp>
          <p:nvCxnSpPr>
            <p:cNvPr id="31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19"/>
            <p:cNvCxnSpPr>
              <a:cxnSpLocks noChangeShapeType="1"/>
            </p:cNvCxnSpPr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 rot="16200000">
              <a:off x="4056629" y="4482998"/>
              <a:ext cx="776861" cy="61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Worse Error</a:t>
              </a:r>
              <a:endParaRPr lang="en-US" altLang="en-US" sz="1400" b="1" dirty="0"/>
            </a:p>
          </p:txBody>
        </p:sp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 rot="16200000">
              <a:off x="3987289" y="5351107"/>
              <a:ext cx="943264" cy="61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Improved Error</a:t>
              </a:r>
              <a:endParaRPr lang="en-US" altLang="en-US" sz="14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6034" y="368749"/>
            <a:ext cx="16010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July 2011</a:t>
            </a:r>
          </a:p>
          <a:p>
            <a:r>
              <a:rPr lang="en-US" dirty="0" smtClean="0"/>
              <a:t>Hourly Ozone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4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6674" y="16060"/>
            <a:ext cx="6248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LTGA – CTRL PM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Bias Difference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24020" r="4916" b="23680"/>
          <a:stretch/>
        </p:blipFill>
        <p:spPr>
          <a:xfrm>
            <a:off x="0" y="310716"/>
            <a:ext cx="6992688" cy="3127248"/>
          </a:xfrm>
          <a:prstGeom prst="rect">
            <a:avLst/>
          </a:prstGeom>
        </p:spPr>
      </p:pic>
      <p:pic>
        <p:nvPicPr>
          <p:cNvPr id="42" name="Picture 4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5" r="7589"/>
          <a:stretch/>
        </p:blipFill>
        <p:spPr>
          <a:xfrm>
            <a:off x="7703928" y="237564"/>
            <a:ext cx="4233672" cy="32735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210482" y="881923"/>
            <a:ext cx="167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57% of sites improved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24" y="3437470"/>
            <a:ext cx="6248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LTGA – CTRL PM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Error Difference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24020" r="5090" b="23905"/>
          <a:stretch/>
        </p:blipFill>
        <p:spPr>
          <a:xfrm>
            <a:off x="28824" y="3763832"/>
            <a:ext cx="6932557" cy="3092988"/>
          </a:xfrm>
          <a:prstGeom prst="rect">
            <a:avLst/>
          </a:prstGeom>
        </p:spPr>
      </p:pic>
      <p:grpSp>
        <p:nvGrpSpPr>
          <p:cNvPr id="11" name="Group 16"/>
          <p:cNvGrpSpPr>
            <a:grpSpLocks/>
          </p:cNvGrpSpPr>
          <p:nvPr/>
        </p:nvGrpSpPr>
        <p:grpSpPr bwMode="auto">
          <a:xfrm rot="5400000">
            <a:off x="9879250" y="-1599640"/>
            <a:ext cx="570529" cy="3809759"/>
            <a:chOff x="3962400" y="4405745"/>
            <a:chExt cx="566587" cy="1556427"/>
          </a:xfrm>
        </p:grpSpPr>
        <p:cxnSp>
          <p:nvCxnSpPr>
            <p:cNvPr id="12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9"/>
            <p:cNvCxnSpPr>
              <a:cxnSpLocks noChangeShapeType="1"/>
            </p:cNvCxnSpPr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 rot="16200000">
              <a:off x="4095635" y="4604035"/>
              <a:ext cx="530379" cy="33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smtClean="0"/>
                <a:t>Worse Bias</a:t>
              </a:r>
              <a:endParaRPr lang="en-US" altLang="en-US" sz="1600" b="1" dirty="0"/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 rot="16200000">
              <a:off x="4034354" y="5467538"/>
              <a:ext cx="653052" cy="33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smtClean="0"/>
                <a:t>Improved Bias</a:t>
              </a:r>
              <a:endParaRPr lang="en-US" altLang="en-US" sz="1600" b="1" dirty="0"/>
            </a:p>
          </p:txBody>
        </p:sp>
      </p:grpSp>
      <p:pic>
        <p:nvPicPr>
          <p:cNvPr id="17" name="Picture 16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 r="6974"/>
          <a:stretch/>
        </p:blipFill>
        <p:spPr>
          <a:xfrm>
            <a:off x="7835722" y="3525446"/>
            <a:ext cx="4233672" cy="3273552"/>
          </a:xfrm>
          <a:prstGeom prst="rect">
            <a:avLst/>
          </a:prstGeom>
        </p:spPr>
      </p:pic>
      <p:grpSp>
        <p:nvGrpSpPr>
          <p:cNvPr id="18" name="Group 16"/>
          <p:cNvGrpSpPr>
            <a:grpSpLocks/>
          </p:cNvGrpSpPr>
          <p:nvPr/>
        </p:nvGrpSpPr>
        <p:grpSpPr bwMode="auto">
          <a:xfrm rot="5400000">
            <a:off x="9964502" y="1896747"/>
            <a:ext cx="570529" cy="3820979"/>
            <a:chOff x="3962400" y="4405745"/>
            <a:chExt cx="566586" cy="1561011"/>
          </a:xfrm>
        </p:grpSpPr>
        <p:cxnSp>
          <p:nvCxnSpPr>
            <p:cNvPr id="19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19"/>
            <p:cNvCxnSpPr>
              <a:cxnSpLocks noChangeShapeType="1"/>
            </p:cNvCxnSpPr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 rot="16200000">
              <a:off x="4091055" y="4604035"/>
              <a:ext cx="539548" cy="33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smtClean="0"/>
                <a:t>Worse MAE</a:t>
              </a:r>
              <a:endParaRPr lang="en-US" altLang="en-US" sz="1600" b="1" dirty="0"/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 rot="16200000">
              <a:off x="4029768" y="5467538"/>
              <a:ext cx="662221" cy="33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smtClean="0"/>
                <a:t>Improved MAE</a:t>
              </a:r>
              <a:endParaRPr lang="en-US" altLang="en-US" sz="16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362043" y="4383920"/>
            <a:ext cx="166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71% of sites improved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6677257" y="760114"/>
            <a:ext cx="402315" cy="2677356"/>
            <a:chOff x="3962400" y="4405745"/>
            <a:chExt cx="804093" cy="1704664"/>
          </a:xfrm>
        </p:grpSpPr>
        <p:cxnSp>
          <p:nvCxnSpPr>
            <p:cNvPr id="26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19"/>
            <p:cNvCxnSpPr>
              <a:cxnSpLocks noChangeShapeType="1"/>
            </p:cNvCxnSpPr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20"/>
            <p:cNvSpPr txBox="1">
              <a:spLocks noChangeArrowheads="1"/>
            </p:cNvSpPr>
            <p:nvPr/>
          </p:nvSpPr>
          <p:spPr bwMode="auto">
            <a:xfrm rot="16200000">
              <a:off x="4076529" y="4482998"/>
              <a:ext cx="737056" cy="61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Worse Bias</a:t>
              </a:r>
              <a:endParaRPr lang="en-US" altLang="en-US" sz="1400" b="1" dirty="0"/>
            </a:p>
          </p:txBody>
        </p:sp>
        <p:sp>
          <p:nvSpPr>
            <p:cNvPr id="30" name="TextBox 21"/>
            <p:cNvSpPr txBox="1">
              <a:spLocks noChangeArrowheads="1"/>
            </p:cNvSpPr>
            <p:nvPr/>
          </p:nvSpPr>
          <p:spPr bwMode="auto">
            <a:xfrm rot="16200000">
              <a:off x="4007192" y="5351108"/>
              <a:ext cx="903459" cy="61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Improved Bias</a:t>
              </a:r>
              <a:endParaRPr lang="en-US" altLang="en-US" sz="1400" b="1" dirty="0"/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6670322" y="4123161"/>
            <a:ext cx="402315" cy="2714278"/>
            <a:chOff x="3962400" y="4402139"/>
            <a:chExt cx="804092" cy="1728172"/>
          </a:xfrm>
        </p:grpSpPr>
        <p:cxnSp>
          <p:nvCxnSpPr>
            <p:cNvPr id="32" name="Straight Connector 17"/>
            <p:cNvCxnSpPr>
              <a:cxnSpLocks noChangeShapeType="1"/>
            </p:cNvCxnSpPr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19"/>
            <p:cNvCxnSpPr>
              <a:cxnSpLocks noChangeShapeType="1"/>
            </p:cNvCxnSpPr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 rot="16200000">
              <a:off x="4056629" y="4482998"/>
              <a:ext cx="776861" cy="61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Worse Error</a:t>
              </a:r>
              <a:endParaRPr lang="en-US" altLang="en-US" sz="1400" b="1" dirty="0"/>
            </a:p>
          </p:txBody>
        </p:sp>
        <p:sp>
          <p:nvSpPr>
            <p:cNvPr id="36" name="TextBox 21"/>
            <p:cNvSpPr txBox="1">
              <a:spLocks noChangeArrowheads="1"/>
            </p:cNvSpPr>
            <p:nvPr/>
          </p:nvSpPr>
          <p:spPr bwMode="auto">
            <a:xfrm rot="16200000">
              <a:off x="3987289" y="5351107"/>
              <a:ext cx="943264" cy="61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Improved Error</a:t>
              </a:r>
              <a:endParaRPr lang="en-US" altLang="en-US" sz="14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16034" y="368749"/>
            <a:ext cx="16010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July 2011</a:t>
            </a:r>
          </a:p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4859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23304" y="1333581"/>
            <a:ext cx="39463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RMSE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14741" y="1331816"/>
            <a:ext cx="39463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Mean Bias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03842" y="489284"/>
            <a:ext cx="7721600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Sulfate Wet Deposition (July 2011)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>
          <a:xfrm>
            <a:off x="977208" y="1780032"/>
            <a:ext cx="9848606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84430" y="1500497"/>
            <a:ext cx="10948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LTGA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CTRL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0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23304" y="1333581"/>
            <a:ext cx="39463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RMSE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14741" y="1331816"/>
            <a:ext cx="39463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Mean Bias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03842" y="489284"/>
            <a:ext cx="7721600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Nitrate Wet Deposition (July 2011)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/>
          <a:stretch/>
        </p:blipFill>
        <p:spPr>
          <a:xfrm>
            <a:off x="1002753" y="1767840"/>
            <a:ext cx="9823061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84430" y="1500497"/>
            <a:ext cx="10948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LTGA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CTRL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6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3304" y="1333581"/>
            <a:ext cx="39463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RMSE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14741" y="1331816"/>
            <a:ext cx="39463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Mean Bias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03842" y="489284"/>
            <a:ext cx="7721600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Ammonium Wet Deposition (July 2011)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/>
          <a:stretch/>
        </p:blipFill>
        <p:spPr>
          <a:xfrm>
            <a:off x="1017395" y="1767841"/>
            <a:ext cx="9823057" cy="5029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84430" y="1500497"/>
            <a:ext cx="10948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LTGA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CTRL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2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37263" y="450476"/>
            <a:ext cx="7721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9705" y="1636294"/>
            <a:ext cx="10347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Lightning assimilation implemented into </a:t>
            </a:r>
            <a:r>
              <a:rPr lang="en-US" sz="2400" dirty="0" err="1" smtClean="0"/>
              <a:t>Kain</a:t>
            </a:r>
            <a:r>
              <a:rPr lang="en-US" sz="2400" dirty="0" smtClean="0"/>
              <a:t>-Fritsch scheme in WRF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Precipitation, 2-m temperature, and 2-m mixing ratio improved with lightning assimilation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Meteorological improvements led to improvements in CMAQ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Ozone bias and error reduced 1-3 ppb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PM2.5 bias and error reduced 0.5-2 </a:t>
            </a:r>
            <a:r>
              <a:rPr lang="en-US" sz="2400" dirty="0" err="1" smtClean="0"/>
              <a:t>ug</a:t>
            </a:r>
            <a:r>
              <a:rPr lang="en-US" sz="2400" dirty="0" smtClean="0"/>
              <a:t>/m3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Wet deposition improved at higher end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705" y="4788568"/>
            <a:ext cx="10347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Currently working to add assimilation code to WRF public release and make NLDN data </a:t>
            </a:r>
            <a:r>
              <a:rPr lang="en-US" sz="2800" dirty="0">
                <a:solidFill>
                  <a:srgbClr val="00B050"/>
                </a:solidFill>
              </a:rPr>
              <a:t>publicly available</a:t>
            </a:r>
          </a:p>
        </p:txBody>
      </p:sp>
    </p:spTree>
    <p:extLst>
      <p:ext uri="{BB962C8B-B14F-4D97-AF65-F5344CB8AC3E}">
        <p14:creationId xmlns:p14="http://schemas.microsoft.com/office/powerpoint/2010/main" val="271522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24960" y="203200"/>
            <a:ext cx="77216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CMAQ is used in many retrospective applications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239" y="1991360"/>
            <a:ext cx="101394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Atmospheric chemistry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Regulatory applications (e.g., emissions control simulations)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Accurate </a:t>
            </a:r>
            <a:r>
              <a:rPr lang="en-US" sz="2800" dirty="0">
                <a:solidFill>
                  <a:srgbClr val="FF0000"/>
                </a:solidFill>
              </a:rPr>
              <a:t>meteorological </a:t>
            </a:r>
            <a:r>
              <a:rPr lang="en-US" sz="2800" dirty="0" smtClean="0">
                <a:solidFill>
                  <a:srgbClr val="FF0000"/>
                </a:solidFill>
              </a:rPr>
              <a:t>data is </a:t>
            </a:r>
            <a:r>
              <a:rPr lang="en-US" sz="2800" dirty="0">
                <a:solidFill>
                  <a:srgbClr val="FF0000"/>
                </a:solidFill>
              </a:rPr>
              <a:t>important </a:t>
            </a:r>
            <a:r>
              <a:rPr lang="en-US" sz="2800" dirty="0" smtClean="0">
                <a:solidFill>
                  <a:srgbClr val="FF0000"/>
                </a:solidFill>
              </a:rPr>
              <a:t>for all air quality model applications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0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13200" y="213360"/>
            <a:ext cx="77216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Four-dimensional data assimilation improves meteorological model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558" y="1972855"/>
            <a:ext cx="106180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Used to “nudge” model values toward observations and/or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Nudges temperature, humidity, and horizontal winds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Computationally efficient way to keep model close to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Deep </a:t>
            </a:r>
            <a:r>
              <a:rPr lang="en-US" sz="2800" dirty="0">
                <a:solidFill>
                  <a:srgbClr val="FF0000"/>
                </a:solidFill>
              </a:rPr>
              <a:t>convection still poorly simulated in retrospective </a:t>
            </a:r>
            <a:r>
              <a:rPr lang="en-US" sz="2800" dirty="0" smtClean="0">
                <a:solidFill>
                  <a:srgbClr val="FF0000"/>
                </a:solidFill>
              </a:rPr>
              <a:t>runs, especially during the warm season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554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0400" y="1370330"/>
            <a:ext cx="6338570" cy="5013301"/>
            <a:chOff x="4795520" y="1431290"/>
            <a:chExt cx="6338570" cy="50133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82"/>
            <a:stretch/>
          </p:blipFill>
          <p:spPr>
            <a:xfrm>
              <a:off x="4795520" y="1431290"/>
              <a:ext cx="6338570" cy="50133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2" t="21102" r="57468" b="73812"/>
            <a:stretch/>
          </p:blipFill>
          <p:spPr>
            <a:xfrm>
              <a:off x="4958081" y="1737359"/>
              <a:ext cx="436880" cy="24384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177280" y="63347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courtesy of NCAR DC3 experiment</a:t>
            </a:r>
          </a:p>
          <a:p>
            <a:r>
              <a:rPr lang="en-US" sz="1400" dirty="0" smtClean="0"/>
              <a:t>https://www2.acom.ucar.edu/dc3</a:t>
            </a:r>
            <a:endParaRPr lang="en-US" sz="1400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42080" y="403201"/>
            <a:ext cx="799592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Deep convection important to air quality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72459" y="477687"/>
            <a:ext cx="77216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WRF Lightning Assimilation in </a:t>
            </a:r>
            <a:r>
              <a:rPr lang="en-US" dirty="0" err="1" smtClean="0">
                <a:solidFill>
                  <a:srgbClr val="0070C0"/>
                </a:solidFill>
              </a:rPr>
              <a:t>Kain</a:t>
            </a:r>
            <a:r>
              <a:rPr lang="en-US" dirty="0" smtClean="0">
                <a:solidFill>
                  <a:srgbClr val="0070C0"/>
                </a:solidFill>
              </a:rPr>
              <a:t>-Fritsch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720" y="1540493"/>
            <a:ext cx="1034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lightning data from the National Lightning Detection Network (NLDN)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Simple, computationally efficient approach: </a:t>
            </a:r>
            <a:r>
              <a:rPr lang="en-US" sz="1600" dirty="0" smtClean="0"/>
              <a:t>(builds off of Mansell et al. 2007)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 smtClean="0"/>
              <a:t>Force deep convection where lightning is observed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 smtClean="0"/>
              <a:t>Only allow shallow clouds where it is not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03931" y="3300931"/>
            <a:ext cx="1795837" cy="12897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3160" y="3300931"/>
            <a:ext cx="1795837" cy="12897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03931" y="5349507"/>
            <a:ext cx="1795837" cy="12897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5499768" y="3945824"/>
            <a:ext cx="1263392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99367" y="4593926"/>
            <a:ext cx="2482" cy="75558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3931" y="3523774"/>
            <a:ext cx="179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 lightning present?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3159" y="3523774"/>
            <a:ext cx="1795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Force thunderstorm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3931" y="5492569"/>
            <a:ext cx="1795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Only allow shallow clouds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9767" y="3577655"/>
            <a:ext cx="126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98517" y="4770057"/>
            <a:ext cx="126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272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2720" y="436880"/>
            <a:ext cx="7721600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WRF Simulations for July 2011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6" y="1739686"/>
            <a:ext cx="6095304" cy="4661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2080" y="1438753"/>
            <a:ext cx="6006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WRFv3.8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CTRL</a:t>
            </a:r>
            <a:r>
              <a:rPr lang="en-US" sz="2800" dirty="0" smtClean="0"/>
              <a:t>= no lightning assimilation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LTGA</a:t>
            </a:r>
            <a:r>
              <a:rPr lang="en-US" sz="2800" dirty="0" smtClean="0"/>
              <a:t>= lightning assimilation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472 x 312 grid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35 vertical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Kain</a:t>
            </a:r>
            <a:r>
              <a:rPr lang="en-US" sz="2800" dirty="0" smtClean="0"/>
              <a:t>-Fritsch cumulus </a:t>
            </a:r>
            <a:r>
              <a:rPr lang="en-US" sz="2800" dirty="0"/>
              <a:t>s</a:t>
            </a:r>
            <a:r>
              <a:rPr lang="en-US" sz="2800" dirty="0" smtClean="0"/>
              <a:t>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ACM2 PBL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PX-LSM w/ indirect surface nudging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Morrison cloud microphysics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FDDA above the PBL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 h </a:t>
            </a:r>
            <a:r>
              <a:rPr lang="en-US" sz="2800" dirty="0"/>
              <a:t>o</a:t>
            </a:r>
            <a:r>
              <a:rPr lang="en-US" sz="2800" dirty="0" smtClean="0"/>
              <a:t>utput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86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880"/>
            <a:ext cx="6217920" cy="497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452880"/>
            <a:ext cx="6217920" cy="497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" y="1696720"/>
            <a:ext cx="5364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Stage-IV Observations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696719"/>
            <a:ext cx="5364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CTRL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20080" y="5811520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(mm)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2400" y="302260"/>
            <a:ext cx="84328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Snapshot of 6-h accumulated rainfall (mm)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00 UTC 6 July 2011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2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2400" y="302260"/>
            <a:ext cx="84328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Snapshot of 6-h accumulated rainfall (mm)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00 UTC 6 July 2011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880"/>
            <a:ext cx="6217920" cy="497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452880"/>
            <a:ext cx="6217920" cy="497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" y="1696720"/>
            <a:ext cx="5364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Stage-IV Observations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696719"/>
            <a:ext cx="5364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Lightning Assimilation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20080" y="5811520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4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2560" y="314960"/>
            <a:ext cx="7721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Monthly-averaged comparisons with stage-IV rainfall observations (July 2011)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45037"/>
          <a:stretch/>
        </p:blipFill>
        <p:spPr>
          <a:xfrm>
            <a:off x="4113645" y="1371600"/>
            <a:ext cx="7163955" cy="549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920" y="17272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Mean Bias in</a:t>
            </a:r>
          </a:p>
          <a:p>
            <a:r>
              <a:rPr lang="en-US" sz="2800" dirty="0" smtClean="0"/>
              <a:t>6-h accumulation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70400" y="128016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CTRL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26400" y="128016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LTGA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0400" y="4119021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LTGA - CTRL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26400" y="3888635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Domain-Averaged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6958012" y="5229225"/>
            <a:ext cx="13001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 Bias (mm)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60209" y="3658249"/>
            <a:ext cx="72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(mm)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43773" y="3658249"/>
            <a:ext cx="72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(mm)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43773" y="6502022"/>
            <a:ext cx="72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650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C93E550-B982-46E4-B733-E8101CB0151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CF0828A-108B-4982-B1A5-C98247C9FF4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9F96F4E-6FF6-434E-A805-DA5E3C69248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795CA59-DA5B-41AD-8D1C-E8A3762AD74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DB54B30-2984-49F2-897B-427FC94415B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26C07FC-651D-4B98-B018-3D93A096D5E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5109148-79C0-4E7C-9001-95DD0390478C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8B2D2DE-9D5D-406B-9EE5-84330ABCE06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ADA6BA9-B318-43E7-B155-8E5251DE80B9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F97E0E9-681C-4174-9765-D25BCBD005B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0641992-C98B-43EE-8D1B-CF84B5FC3FC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7D21E15-6BA1-40D2-B1DA-EAD892B5EC1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54E6D3F-3DD6-4A20-99C7-7E764E916A4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E7E35774-AD94-4A80-864E-D6FD55DA09E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B19202F-BB04-4847-A945-3C93C383E47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731BF2F-9FC1-443B-B2BF-4431DF6E09A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51FDFA2-FF69-458B-8D6B-6DE4B26B55C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5A0510A-BBA3-4F1F-99D2-E10C8A208F4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AB4A9A9-B911-4296-BA3C-186CEDAA891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F87EEC58-FAE6-4AF1-B61E-936B7B0CB7E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A15A45C-D8FF-4159-8990-62CD40802BE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E15F69F-7615-4EC8-A9D7-37547FDD11F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25D0F98-E89B-458A-9CD8-EA1F5C9B6CA0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340D8A4-FEAD-4768-A808-FB569B1EFF23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4FBF71B-46C7-4B17-BF49-A81E6C7B0F3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B5A11B2-B904-476D-9677-1C172FE4794C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651763E-61D0-48F3-85F2-5CAD1DB3F5F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1AA4CAD-A61A-4C49-987A-FA9CF78345F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73FBE417-3B2E-48EF-833E-F946441F28B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6AA973A0-DF55-43F6-9C55-AD821BA0A3D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28013A6-F616-4EAE-9A92-5D5547398D5D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02449C5-D9A2-4D02-B399-24B7E2CF33C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295542C5-B550-4FFD-91F4-4AEFB88AC18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94C0BA5-33AD-47E7-AAEA-742F06EB5B58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F5358BE3-689F-4BA1-8724-9B0DCBBB391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84A6F5E-88BA-4E5E-8FA7-74A5D3C4F4F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F52A3D4-00CF-4E8E-840D-72AC42AAEBB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00C5476C-CFED-46C6-8CF1-B41700EE1E1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FFA9B587-E9D5-4995-8C08-2AE80705629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F3B2A44E-FD68-49BA-9D63-66A7E6136B5D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B65C8DA0-03B2-42EF-A211-DD8610F840C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6CCF33C-DD83-47BF-8739-E4CEFD48E966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E5D7F9A-C148-49E8-A5CC-7EE216A1BF87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34840CA4-92F0-44F1-A64A-3EA23C8C0A8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9919D14-BA7E-4858-94ED-989321B9CFE5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E46DFDF-E39C-4A52-850D-16204A884E2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6CFE6CC-B530-4AAD-95C8-60628CFEA1ED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659CE25-187E-40A2-A2B3-6BD1C93634AD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23D5AB3-3E9F-4116-AD3A-CA60B740357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90CD072-1D82-469D-AD47-BAE10CBADB03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FB294915-8C67-4B8C-B4DB-9683809753A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6F2E227-3719-4C5C-BAE0-0F90A28595E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15EF0CE2-00DA-4AE5-A18B-ADEC8B2F6EC8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F73C382D-47F7-44D8-AE42-F52FDC7F238E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920E5C81-ECE3-43DF-B8AB-EC9BE1CF05F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72FA7C7-EF0E-4B87-89F5-DAFF2E8E1A13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DBA5F07-811E-410E-AE81-6DC1A2775F7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6A664E5C-048E-426B-89F5-D4A703B65C3F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FD6FEFE-855C-4E7C-9F1E-97E95A5612C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AD4FB24A-B6E2-4FCE-A521-4C0BB6C7E948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EC4C2FE7-F510-4131-A83C-128DAD0D808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23B855A-8154-4EDC-A541-AD278FDF96AF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2A9E18A4-CF27-47DE-8642-8C4EEBC36FD4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15444BC-F9AA-4224-83B4-C40D0DD8218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C7D3DC83-13B7-4505-A953-4D68C2FA1B2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2E704B3-1FDD-4030-8818-579470D551A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3DAEBB5-CD91-40B6-B5C7-C401815EDF7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6748E58-0EF3-41CB-B9FA-17CE0C81EA7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773</Words>
  <Application>Microsoft Macintosh PowerPoint</Application>
  <PresentationFormat>Custom</PresentationFormat>
  <Paragraphs>181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Heath, Nicholas</dc:creator>
  <cp:lastModifiedBy>Nicholas Heath</cp:lastModifiedBy>
  <cp:revision>78</cp:revision>
  <dcterms:created xsi:type="dcterms:W3CDTF">2016-07-08T17:13:26Z</dcterms:created>
  <dcterms:modified xsi:type="dcterms:W3CDTF">2016-10-26T10:13:39Z</dcterms:modified>
</cp:coreProperties>
</file>