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333" r:id="rId3"/>
    <p:sldId id="336" r:id="rId4"/>
    <p:sldId id="359" r:id="rId5"/>
    <p:sldId id="344" r:id="rId6"/>
    <p:sldId id="340" r:id="rId7"/>
    <p:sldId id="298" r:id="rId8"/>
    <p:sldId id="337" r:id="rId9"/>
    <p:sldId id="334" r:id="rId10"/>
    <p:sldId id="357" r:id="rId11"/>
    <p:sldId id="358" r:id="rId12"/>
    <p:sldId id="345" r:id="rId13"/>
    <p:sldId id="346" r:id="rId14"/>
    <p:sldId id="349" r:id="rId15"/>
    <p:sldId id="311" r:id="rId16"/>
    <p:sldId id="338" r:id="rId17"/>
    <p:sldId id="335" r:id="rId18"/>
    <p:sldId id="318" r:id="rId19"/>
    <p:sldId id="354" r:id="rId20"/>
    <p:sldId id="307" r:id="rId21"/>
    <p:sldId id="308" r:id="rId22"/>
    <p:sldId id="28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5EA0CD"/>
    <a:srgbClr val="7E5B1C"/>
    <a:srgbClr val="636231"/>
    <a:srgbClr val="4D3420"/>
    <a:srgbClr val="607B82"/>
    <a:srgbClr val="415C63"/>
    <a:srgbClr val="51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79" autoAdjust="0"/>
  </p:normalViewPr>
  <p:slideViewPr>
    <p:cSldViewPr>
      <p:cViewPr varScale="1">
        <p:scale>
          <a:sx n="80" d="100"/>
          <a:sy n="80" d="100"/>
        </p:scale>
        <p:origin x="-944" y="-104"/>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delhanna:Desktop:adel:Projects:CMAS:EP-W-09-023:QualityAssurance_Reports:downloads-June_2015-June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369598813632"/>
          <c:y val="0.102382711438435"/>
          <c:w val="0.835119601904137"/>
          <c:h val="0.762195578560889"/>
        </c:manualLayout>
      </c:layout>
      <c:barChart>
        <c:barDir val="bar"/>
        <c:grouping val="clustered"/>
        <c:varyColors val="0"/>
        <c:ser>
          <c:idx val="0"/>
          <c:order val="0"/>
          <c:invertIfNegative val="0"/>
          <c:cat>
            <c:strRef>
              <c:f>Sheet1!$A$3:$A$17</c:f>
              <c:strCache>
                <c:ptCount val="15"/>
                <c:pt idx="0">
                  <c:v>CMAQ</c:v>
                </c:pt>
                <c:pt idx="1">
                  <c:v>SMOKE</c:v>
                </c:pt>
                <c:pt idx="2">
                  <c:v>VERDI</c:v>
                </c:pt>
                <c:pt idx="3">
                  <c:v>IO_API</c:v>
                </c:pt>
                <c:pt idx="4">
                  <c:v>Spatial_Allocator</c:v>
                </c:pt>
                <c:pt idx="5">
                  <c:v>MCIP</c:v>
                </c:pt>
                <c:pt idx="6">
                  <c:v>C-Line</c:v>
                </c:pt>
                <c:pt idx="7">
                  <c:v>AMET</c:v>
                </c:pt>
                <c:pt idx="8">
                  <c:v>R-line</c:v>
                </c:pt>
                <c:pt idx="9">
                  <c:v>Spec Tool</c:v>
                </c:pt>
                <c:pt idx="10">
                  <c:v>PAVE</c:v>
                </c:pt>
                <c:pt idx="11">
                  <c:v>CoST</c:v>
                </c:pt>
                <c:pt idx="12">
                  <c:v>EMF-COST</c:v>
                </c:pt>
                <c:pt idx="13">
                  <c:v>FEST-C</c:v>
                </c:pt>
                <c:pt idx="14">
                  <c:v>BenMAP</c:v>
                </c:pt>
              </c:strCache>
            </c:strRef>
          </c:cat>
          <c:val>
            <c:numRef>
              <c:f>Sheet1!$B$3:$B$17</c:f>
              <c:numCache>
                <c:formatCode>General</c:formatCode>
                <c:ptCount val="15"/>
                <c:pt idx="0">
                  <c:v>7664.0</c:v>
                </c:pt>
                <c:pt idx="1">
                  <c:v>2111.0</c:v>
                </c:pt>
                <c:pt idx="2">
                  <c:v>1400.0</c:v>
                </c:pt>
                <c:pt idx="3">
                  <c:v>916.0</c:v>
                </c:pt>
                <c:pt idx="4">
                  <c:v>736.0</c:v>
                </c:pt>
                <c:pt idx="5">
                  <c:v>709.0</c:v>
                </c:pt>
                <c:pt idx="6">
                  <c:v>306.0</c:v>
                </c:pt>
                <c:pt idx="7">
                  <c:v>279.0</c:v>
                </c:pt>
                <c:pt idx="8">
                  <c:v>226.0</c:v>
                </c:pt>
                <c:pt idx="9">
                  <c:v>191.0</c:v>
                </c:pt>
                <c:pt idx="10">
                  <c:v>147.0</c:v>
                </c:pt>
                <c:pt idx="11">
                  <c:v>96.0</c:v>
                </c:pt>
                <c:pt idx="12">
                  <c:v>93.0</c:v>
                </c:pt>
                <c:pt idx="13">
                  <c:v>48.0</c:v>
                </c:pt>
                <c:pt idx="14">
                  <c:v>20.0</c:v>
                </c:pt>
              </c:numCache>
            </c:numRef>
          </c:val>
        </c:ser>
        <c:dLbls>
          <c:showLegendKey val="0"/>
          <c:showVal val="0"/>
          <c:showCatName val="0"/>
          <c:showSerName val="0"/>
          <c:showPercent val="0"/>
          <c:showBubbleSize val="0"/>
        </c:dLbls>
        <c:gapWidth val="150"/>
        <c:axId val="2053303288"/>
        <c:axId val="-2083905320"/>
      </c:barChart>
      <c:valAx>
        <c:axId val="-2083905320"/>
        <c:scaling>
          <c:orientation val="minMax"/>
        </c:scaling>
        <c:delete val="0"/>
        <c:axPos val="b"/>
        <c:majorGridlines/>
        <c:title>
          <c:tx>
            <c:rich>
              <a:bodyPr/>
              <a:lstStyle/>
              <a:p>
                <a:pPr>
                  <a:defRPr/>
                </a:pPr>
                <a:r>
                  <a:rPr lang="en-US"/>
                  <a:t>Number of download Requests</a:t>
                </a:r>
              </a:p>
            </c:rich>
          </c:tx>
          <c:layout/>
          <c:overlay val="0"/>
        </c:title>
        <c:numFmt formatCode="General" sourceLinked="1"/>
        <c:majorTickMark val="out"/>
        <c:minorTickMark val="none"/>
        <c:tickLblPos val="nextTo"/>
        <c:crossAx val="2053303288"/>
        <c:crosses val="autoZero"/>
        <c:crossBetween val="between"/>
      </c:valAx>
      <c:catAx>
        <c:axId val="2053303288"/>
        <c:scaling>
          <c:orientation val="minMax"/>
        </c:scaling>
        <c:delete val="0"/>
        <c:axPos val="l"/>
        <c:majorTickMark val="out"/>
        <c:minorTickMark val="none"/>
        <c:tickLblPos val="nextTo"/>
        <c:crossAx val="-2083905320"/>
        <c:crosses val="autoZero"/>
        <c:auto val="1"/>
        <c:lblAlgn val="ctr"/>
        <c:lblOffset val="100"/>
        <c:noMultiLvlLbl val="0"/>
      </c:cat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04D3A1-745D-456D-A8A9-A38491D946DD}" type="slidenum">
              <a:rPr lang="en-US" altLang="en-US"/>
              <a:pPr/>
              <a:t>‹#›</a:t>
            </a:fld>
            <a:endParaRPr lang="en-US" altLang="en-US"/>
          </a:p>
        </p:txBody>
      </p:sp>
    </p:spTree>
    <p:extLst>
      <p:ext uri="{BB962C8B-B14F-4D97-AF65-F5344CB8AC3E}">
        <p14:creationId xmlns:p14="http://schemas.microsoft.com/office/powerpoint/2010/main" val="2404714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717774-63EC-4CCC-B596-397BA5F5E285}" type="slidenum">
              <a:rPr lang="en-US" altLang="en-US" sz="1200"/>
              <a:pPr eaLnBrk="1" hangingPunct="1"/>
              <a:t>1</a:t>
            </a:fld>
            <a:endParaRPr lang="en-US" alt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FC40C4-BD1B-4831-8D37-B88524EF3A53}" type="slidenum">
              <a:rPr lang="en-US" altLang="en-US" sz="1200"/>
              <a:pPr eaLnBrk="1" hangingPunct="1"/>
              <a:t>10</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FC40C4-BD1B-4831-8D37-B88524EF3A53}" type="slidenum">
              <a:rPr lang="en-US" altLang="en-US" sz="1200"/>
              <a:pPr eaLnBrk="1" hangingPunct="1"/>
              <a:t>11</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ＭＳ Ｐゴシック" charset="0"/>
                <a:cs typeface="ＭＳ Ｐゴシック" charset="0"/>
              </a:rPr>
              <a:t>We modified the current CMAQ treatment in a one-dimensional or column model. Note that the major output variable from the column model is Aerosol Optical Depth (AOD). In the model we added an optical class for water-soluble organic carbon (WSOC). When elemental carbon (EC) is present, we use our modified coated sphere approach. Recall that the modification assumes that there is some EC in the shell. When there is water present in the shell, then this is an aqueous solution where the WSOC can interact with the inorganics.</a:t>
            </a:r>
          </a:p>
          <a:p>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The base case is the current CMAQ approach. The next case is the base case with the inclusion of EC from aircraft</a:t>
            </a:r>
            <a:r>
              <a:rPr lang="en-US" dirty="0" smtClean="0">
                <a:effectLst/>
              </a:rPr>
              <a:t> </a:t>
            </a:r>
          </a:p>
          <a:p>
            <a:endParaRPr lang="en-US" dirty="0" smtClean="0">
              <a:effectLst/>
            </a:endParaRPr>
          </a:p>
          <a:p>
            <a:r>
              <a:rPr lang="en-US" sz="1200" kern="1200" dirty="0" smtClean="0">
                <a:solidFill>
                  <a:schemeClr val="tx1"/>
                </a:solidFill>
                <a:effectLst/>
                <a:latin typeface="Arial" charset="0"/>
                <a:ea typeface="ＭＳ Ｐゴシック" charset="0"/>
                <a:cs typeface="ＭＳ Ｐゴシック" charset="0"/>
              </a:rPr>
              <a:t>The values of AOD that we observed in the beginning of Year 6 from MODIS, AERONET, and CALIOP are often much larger than the values we obtained from the test cases. One of the missing pieces is the effect of biomass burning </a:t>
            </a:r>
            <a:r>
              <a:rPr lang="en-US" sz="1200" kern="1200" dirty="0" err="1" smtClean="0">
                <a:solidFill>
                  <a:schemeClr val="tx1"/>
                </a:solidFill>
                <a:effectLst/>
                <a:latin typeface="Arial" charset="0"/>
                <a:ea typeface="ＭＳ Ｐゴシック" charset="0"/>
                <a:cs typeface="ＭＳ Ｐゴシック" charset="0"/>
              </a:rPr>
              <a:t>materia</a:t>
            </a:r>
            <a:r>
              <a:rPr lang="en-US" dirty="0" smtClean="0">
                <a:effectLst/>
              </a:rPr>
              <a:t> </a:t>
            </a:r>
          </a:p>
          <a:p>
            <a:endParaRPr lang="en-US" sz="1200" kern="1200" dirty="0" smtClean="0">
              <a:solidFill>
                <a:schemeClr val="tx1"/>
              </a:solidFill>
              <a:effectLst/>
              <a:latin typeface="Arial" charset="0"/>
              <a:ea typeface="ＭＳ Ｐゴシック" charset="0"/>
              <a:cs typeface="ＭＳ Ｐゴシック" charset="0"/>
            </a:endParaRPr>
          </a:p>
          <a:p>
            <a:endParaRPr lang="en-US" sz="1200" kern="1200" dirty="0" smtClean="0">
              <a:solidFill>
                <a:schemeClr val="tx1"/>
              </a:solidFill>
              <a:effectLst/>
              <a:latin typeface="Arial" charset="0"/>
              <a:ea typeface="ＭＳ Ｐゴシック" charset="0"/>
              <a:cs typeface="ＭＳ Ｐゴシック" charset="0"/>
            </a:endParaRP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C8F58-4B4E-C94F-8A83-50F886B5DA26}" type="slidenum">
              <a:rPr lang="en-US" sz="1200"/>
              <a:pPr eaLnBrk="1" hangingPunct="1"/>
              <a:t>12</a:t>
            </a:fld>
            <a:endParaRPr 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Detroit Near-Road Exposure to Air Pollutants Study (NEXUS) </a:t>
            </a:r>
          </a:p>
          <a:p>
            <a:pPr eaLnBrk="1" hangingPunct="1"/>
            <a:r>
              <a:rPr lang="en-US"/>
              <a:t>databases developed from September 2010 to May 2012 for the NEXUS study </a:t>
            </a:r>
          </a:p>
          <a:p>
            <a:pPr eaLnBrk="1" hangingPunct="1"/>
            <a:r>
              <a:rPr lang="en-US"/>
              <a:t>We will apply AERMOD and AERLINE for the period corresponding to the extended phase of the study to estimate outdoor concentrations of the primary traffic-generated air pollutants, such as PM</a:t>
            </a:r>
            <a:r>
              <a:rPr lang="en-US" baseline="-25000"/>
              <a:t>2.5</a:t>
            </a:r>
            <a:r>
              <a:rPr lang="en-US"/>
              <a:t>, PM components (e.g., EC, OC), NO</a:t>
            </a:r>
            <a:r>
              <a:rPr lang="en-US" baseline="-25000"/>
              <a:t>x</a:t>
            </a:r>
            <a:r>
              <a:rPr lang="en-US"/>
              <a:t>, CO, and mobile-source air toxics (MSATs), such as benzene. </a:t>
            </a:r>
          </a:p>
          <a:p>
            <a:pPr eaLnBrk="1" hangingPunct="1"/>
            <a:r>
              <a:rPr lang="en-US"/>
              <a:t>The study area will include Macomb, Oakland, and Wayne counties in Michigan, and Essex County in Ontario, Canada. Area sources will include port- and airport-level sources in the Detroit study area. </a:t>
            </a:r>
          </a:p>
          <a:p>
            <a:pPr eaLnBrk="1" hangingPunct="1"/>
            <a:r>
              <a:rPr lang="en-US"/>
              <a:t>UNC developed application of RLINE, AERMOD and to estimate new method to estimate background concentrations for the “</a:t>
            </a:r>
            <a:r>
              <a:rPr lang="en-US" altLang="ja-JP">
                <a:solidFill>
                  <a:srgbClr val="000000"/>
                </a:solidFill>
              </a:rPr>
              <a:t>Near-Road EXposures to Urban air pollutants Study</a:t>
            </a:r>
            <a:r>
              <a:rPr lang="en-US">
                <a:solidFill>
                  <a:srgbClr val="000000"/>
                </a:solidFill>
              </a:rPr>
              <a:t>”</a:t>
            </a:r>
            <a:r>
              <a:rPr lang="en-US" altLang="ja-JP">
                <a:solidFill>
                  <a:srgbClr val="000000"/>
                </a:solidFill>
              </a:rPr>
              <a:t> (NEXUS) in Detroit examining the role of near-road exposures on asthmatic children who live near major roadways.</a:t>
            </a:r>
            <a:endParaRPr lang="en-US" altLang="ja-JP"/>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Source </a:t>
            </a:r>
            <a:r>
              <a:rPr lang="en-US" smtClean="0"/>
              <a:t>Air</a:t>
            </a:r>
            <a:r>
              <a:rPr lang="en-US" baseline="0" smtClean="0"/>
              <a:t> Toxics (MSAT)</a:t>
            </a:r>
            <a:endParaRPr lang="en-US"/>
          </a:p>
        </p:txBody>
      </p:sp>
      <p:sp>
        <p:nvSpPr>
          <p:cNvPr id="4" name="Slide Number Placeholder 3"/>
          <p:cNvSpPr>
            <a:spLocks noGrp="1"/>
          </p:cNvSpPr>
          <p:nvPr>
            <p:ph type="sldNum" sz="quarter" idx="10"/>
          </p:nvPr>
        </p:nvSpPr>
        <p:spPr/>
        <p:txBody>
          <a:bodyPr/>
          <a:lstStyle/>
          <a:p>
            <a:fld id="{6E04D3A1-745D-456D-A8A9-A38491D946DD}" type="slidenum">
              <a:rPr lang="en-US" altLang="en-US" smtClean="0"/>
              <a:pPr/>
              <a:t>13</a:t>
            </a:fld>
            <a:endParaRPr lang="en-US" altLang="en-US"/>
          </a:p>
        </p:txBody>
      </p:sp>
    </p:spTree>
    <p:extLst>
      <p:ext uri="{BB962C8B-B14F-4D97-AF65-F5344CB8AC3E}">
        <p14:creationId xmlns:p14="http://schemas.microsoft.com/office/powerpoint/2010/main" val="57446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9A11A-81F2-F941-9A64-D0B5F0935422}" type="slidenum">
              <a:rPr lang="en-US" sz="1200"/>
              <a:pPr eaLnBrk="1" hangingPunct="1"/>
              <a:t>14</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ＭＳ Ｐゴシック" charset="0"/>
                <a:cs typeface="ＭＳ Ｐゴシック" charset="0"/>
              </a:rPr>
              <a:t>Figure 4: Anomalies of 2-m Maximum Temperature (top) and Number of Days with Precipitation &lt;=0.1 inches. Left is based on the top 10 westward shifts years as defined by the NASH. Right is based on the top 10 most intense NASH years events as defined by the BHI.</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smtClean="0">
              <a:solidFill>
                <a:schemeClr val="tx1"/>
              </a:solidFill>
              <a:effectLst/>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North Atlantic Subtropical High (NASH).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NASH position  and intensity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Figure 4 is an example plot of the anomalies of maximum temperature and number of days with rain less than a tenth of an inch. There is a mean increase in the average temperature during northwest shifts of more than 1°C for the entire summer. </a:t>
            </a:r>
            <a:r>
              <a:rPr lang="en-US" sz="1200" kern="1200" smtClean="0">
                <a:solidFill>
                  <a:schemeClr val="tx1"/>
                </a:solidFill>
                <a:effectLst/>
                <a:latin typeface="Arial" charset="0"/>
                <a:ea typeface="ＭＳ Ｐゴシック" charset="0"/>
                <a:cs typeface="ＭＳ Ｐゴシック" charset="0"/>
              </a:rPr>
              <a:t>There is also additional number of days without rainfall of approximately one week. </a:t>
            </a:r>
            <a:endParaRPr lang="en-US" sz="1200" kern="1200" dirty="0" smtClean="0">
              <a:solidFill>
                <a:schemeClr val="tx1"/>
              </a:solidFill>
              <a:effectLst/>
              <a:latin typeface="Arial" charset="0"/>
              <a:ea typeface="ＭＳ Ｐゴシック" charset="0"/>
              <a:cs typeface="ＭＳ Ｐゴシック" charset="0"/>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2005 </a:t>
            </a:r>
            <a:r>
              <a:rPr lang="en-US" dirty="0"/>
              <a:t>WRF monthly average 2-m temperature with lake option top and off bottom</a:t>
            </a:r>
          </a:p>
          <a:p>
            <a:pPr eaLnBrk="1" hangingPunct="1"/>
            <a:r>
              <a:rPr lang="en-US" dirty="0"/>
              <a:t>tool that provides GFDL initial, lateral, and surface boundary conditions for WRF. Details on the tool can be found in the April monthly report </a:t>
            </a:r>
          </a:p>
          <a:p>
            <a:pPr eaLnBrk="1" hangingPunct="1"/>
            <a:r>
              <a:rPr lang="en-US" dirty="0"/>
              <a:t>used the tool to downscale GFDL-CM3 using several new options in WRFv3.6; these included adjustments to the </a:t>
            </a:r>
            <a:r>
              <a:rPr lang="en-US" dirty="0" err="1"/>
              <a:t>Kain</a:t>
            </a:r>
            <a:r>
              <a:rPr lang="en-US" dirty="0"/>
              <a:t>-Fritsch (KF) convective parameterization scheme for </a:t>
            </a:r>
            <a:r>
              <a:rPr lang="en-US" dirty="0" err="1"/>
              <a:t>subgrid</a:t>
            </a:r>
            <a:r>
              <a:rPr lang="en-US" dirty="0"/>
              <a:t> cloud effects in the RRTMG radiation scheme, and a lake scheme obtained from the Community Land Model (CLM) v4.5. The simulations were initialized on January 1, 2004, and run for two years, ending on December 31, 2005. The first year was used for spin-up because we are unsure of the amount of spin-up required for the lake scheme. Here we report on simulations testing the CLM lake scheme (either off or on) with the KF modifications; additional analyses are summarized in the WA final report. Both simulations included analysis nudging throughout the entire simulation. Figure 1 is a plot of the mean temperature for January and July. Turning on the lake option improved the surface temperature gradient in the Great Lakes for both the sum­mer and the winter months. As for precipitation (Figure 2), the most obvious difference is during January. Without the lake scheme, there was more precipitation in and around the Great Lakes. The increased precipitation was expected because the lake surface temperatures for southern Great Lake points are erroneously warm. The combination of cold air temperatures and erro­ne­ously warm lake surface created unrealistic precipitation features in and around the Great Lakes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1E37EB-7C00-4D4A-882F-204946746B5E}" type="slidenum">
              <a:rPr lang="en-US" altLang="en-US" sz="1200"/>
              <a:pPr eaLnBrk="1" hangingPunct="1"/>
              <a:t>15</a:t>
            </a:fld>
            <a:endParaRPr lang="en-US" alt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Since its inception, the CMAS Center has trained researchers from state, local, national, and private agencies on how to use the products it supports. We provide introductory training on SMOKE and CMAQ using both lecture and hands-on material that we continually update to keep current with the modeling software. Due to increasing demands for training opportunities in air quality modeling and analysis, we have continued to expanded the number of training classes we offer to include courses on the Spatial Allocator, graphical and statistical analysis tools, and process analysis techniques in CMAQ. In 2015 we launched an online training program that includes introductory classes on SMOKE and CMAQ.</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1E37EB-7C00-4D4A-882F-204946746B5E}" type="slidenum">
              <a:rPr lang="en-US" altLang="en-US" sz="1200"/>
              <a:pPr eaLnBrk="1" hangingPunct="1"/>
              <a:t>16</a:t>
            </a:fld>
            <a:endParaRPr lang="en-US" alt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Since its inception, the CMAS Center has trained researchers from state, local, national, and private agencies on how to use the products it supports. We provide introductory training on SMOKE and CMAQ using both lecture and hands-on material that we continually update to keep current with the modeling software. Due to increasing demands for training opportunities in air quality modeling and analysis, we have continued to expanded the number of training classes we offer to include courses on the Spatial Allocator, graphical and statistical analysis tools, and process analysis techniques in CMAQ. In 2015 we launched an online training program that includes introductory classes on SMOKE and CMAQ.</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EAC0C7-B2DE-42C2-BF9C-2C71F0C5E00C}" type="slidenum">
              <a:rPr lang="en-US" altLang="en-US" sz="1200"/>
              <a:pPr eaLnBrk="1" hangingPunct="1"/>
              <a:t>17</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ＭＳ Ｐゴシック" pitchFamily="34" charset="-128"/>
              </a:rPr>
              <a:t>We have also continued to expand the presence of CMAS internationally through conferences and trainings at off-site locations throughout the world. In addition, the CMAS Visiting Scientist Program has continued to host air quality researchers from around the world providing them the opportunity to consult with CMAS research and development staff on specific modeling and software engineering topics. We also provide an educational opportunity for the air quality modeling community to share their experiences, application and research results, and discuss current modeling techniques and technologies during the annual CMAS conference, at no additional cost to the EPA contract.</a:t>
            </a:r>
          </a:p>
          <a:p>
            <a:pPr eaLnBrk="1" hangingPunct="1"/>
            <a:endParaRPr lang="en-US" altLang="en-US" dirty="0" smtClean="0">
              <a:latin typeface="Arial" pitchFamily="34" charset="0"/>
              <a:ea typeface="ＭＳ Ｐゴシック" pitchFamily="34" charset="-128"/>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2200" dirty="0" smtClean="0">
                <a:solidFill>
                  <a:srgbClr val="0070C0"/>
                </a:solidFill>
                <a:cs typeface="Times New Roman"/>
              </a:rPr>
              <a:t>Peer Reviewed journal articles; </a:t>
            </a:r>
            <a:r>
              <a:rPr lang="en-US" sz="2000" dirty="0" smtClean="0">
                <a:solidFill>
                  <a:srgbClr val="0070C0"/>
                </a:solidFill>
                <a:cs typeface="Times New Roman"/>
              </a:rPr>
              <a:t>including </a:t>
            </a:r>
            <a:r>
              <a:rPr lang="en-US" sz="2000" i="1" dirty="0" smtClean="0">
                <a:solidFill>
                  <a:srgbClr val="0070C0"/>
                </a:solidFill>
                <a:cs typeface="Times New Roman"/>
              </a:rPr>
              <a:t>Journal of Atmospheric Pollution Research</a:t>
            </a:r>
            <a:r>
              <a:rPr lang="en-US" sz="2000" dirty="0" smtClean="0">
                <a:solidFill>
                  <a:srgbClr val="0070C0"/>
                </a:solidFill>
                <a:cs typeface="Times New Roman"/>
              </a:rPr>
              <a:t>, </a:t>
            </a:r>
            <a:r>
              <a:rPr lang="en-US" sz="2000" i="1" dirty="0" smtClean="0">
                <a:solidFill>
                  <a:srgbClr val="0070C0"/>
                </a:solidFill>
                <a:cs typeface="Times New Roman"/>
              </a:rPr>
              <a:t>Journal of Applied Meteorology</a:t>
            </a:r>
            <a:r>
              <a:rPr lang="en-US" sz="2000" dirty="0" smtClean="0">
                <a:solidFill>
                  <a:srgbClr val="0070C0"/>
                </a:solidFill>
                <a:cs typeface="Times New Roman"/>
              </a:rPr>
              <a:t>, </a:t>
            </a:r>
            <a:r>
              <a:rPr lang="en-US" sz="2000" i="1" dirty="0" smtClean="0">
                <a:solidFill>
                  <a:srgbClr val="0070C0"/>
                </a:solidFill>
                <a:cs typeface="Times New Roman"/>
              </a:rPr>
              <a:t>Atmospheric Environment</a:t>
            </a:r>
            <a:r>
              <a:rPr lang="en-US" sz="2000" dirty="0" smtClean="0">
                <a:solidFill>
                  <a:srgbClr val="0070C0"/>
                </a:solidFill>
                <a:cs typeface="Times New Roman"/>
              </a:rPr>
              <a:t>, and </a:t>
            </a:r>
            <a:r>
              <a:rPr lang="en-US" sz="2000" i="1" dirty="0" smtClean="0">
                <a:solidFill>
                  <a:srgbClr val="0070C0"/>
                </a:solidFill>
                <a:cs typeface="Times New Roman"/>
              </a:rPr>
              <a:t>Journal of the Air &amp; Waste Management Association</a:t>
            </a:r>
            <a:endParaRPr lang="en-US" sz="2000" dirty="0" smtClean="0">
              <a:solidFill>
                <a:srgbClr val="0070C0"/>
              </a:solidFill>
              <a:cs typeface="Times New Roman"/>
            </a:endParaRPr>
          </a:p>
          <a:p>
            <a:pPr eaLnBrk="1" hangingPunct="1"/>
            <a:endParaRPr lang="en-US" altLang="en-US" dirty="0" smtClean="0">
              <a:latin typeface="Arial" pitchFamily="34" charset="0"/>
              <a:ea typeface="ＭＳ Ｐゴシック" pitchFamily="34" charset="-128"/>
            </a:endParaRPr>
          </a:p>
          <a:p>
            <a:pPr eaLnBrk="1" hangingPunct="1"/>
            <a:endParaRPr lang="en-US" altLang="en-US" dirty="0" smtClean="0">
              <a:latin typeface="Arial" pitchFamily="34" charset="0"/>
              <a:ea typeface="ＭＳ Ｐゴシック" pitchFamily="34" charset="-128"/>
            </a:endParaRP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E9A1030-331C-44EE-94F1-302ABDEF898A}" type="slidenum">
              <a:rPr lang="en-US" altLang="en-US" sz="1200"/>
              <a:pPr eaLnBrk="1" hangingPunct="1"/>
              <a:t>18</a:t>
            </a:fld>
            <a:endParaRPr lang="en-US" alt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96115E-ECF4-2E4B-9865-77897CBB1383}" type="slidenum">
              <a:rPr lang="en-US" sz="1200"/>
              <a:pPr eaLnBrk="1" hangingPunct="1"/>
              <a:t>19</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eaLnBrk="1" hangingPunct="1">
              <a:lnSpc>
                <a:spcPts val="2500"/>
              </a:lnSpc>
              <a:spcBef>
                <a:spcPts val="800"/>
              </a:spcBef>
              <a:buClr>
                <a:srgbClr val="6DA4CB"/>
              </a:buClr>
              <a:buFont typeface="Times" charset="0"/>
              <a:buChar char="•"/>
              <a:defRPr/>
            </a:pPr>
            <a:r>
              <a:rPr lang="en-US" altLang="en-US" sz="2400" dirty="0" smtClean="0">
                <a:solidFill>
                  <a:srgbClr val="0070C0"/>
                </a:solidFill>
              </a:rPr>
              <a:t>Themes from past years </a:t>
            </a:r>
            <a:r>
              <a:rPr lang="en-US" altLang="en-US" sz="2400" dirty="0" smtClean="0">
                <a:solidFill>
                  <a:srgbClr val="FF0000"/>
                </a:solidFill>
              </a:rPr>
              <a:t>and this conference</a:t>
            </a:r>
          </a:p>
          <a:p>
            <a:pPr lvl="2" eaLnBrk="1" hangingPunct="1">
              <a:lnSpc>
                <a:spcPts val="2100"/>
              </a:lnSpc>
              <a:spcBef>
                <a:spcPts val="1000"/>
              </a:spcBef>
              <a:buClr>
                <a:srgbClr val="6DA4CB"/>
              </a:buClr>
              <a:buFont typeface="Times" charset="0"/>
              <a:buChar char="•"/>
              <a:defRPr/>
            </a:pPr>
            <a:r>
              <a:rPr lang="en-US" altLang="en-US" sz="2200" dirty="0" smtClean="0">
                <a:solidFill>
                  <a:srgbClr val="0070C0"/>
                </a:solidFill>
                <a:cs typeface="Times New Roman"/>
              </a:rPr>
              <a:t>Big Data</a:t>
            </a:r>
          </a:p>
          <a:p>
            <a:pPr lvl="2" eaLnBrk="1" hangingPunct="1">
              <a:lnSpc>
                <a:spcPts val="2100"/>
              </a:lnSpc>
              <a:spcBef>
                <a:spcPts val="1000"/>
              </a:spcBef>
              <a:buClr>
                <a:srgbClr val="6DA4CB"/>
              </a:buClr>
              <a:buFont typeface="Times" charset="0"/>
              <a:buChar char="•"/>
              <a:defRPr/>
            </a:pPr>
            <a:r>
              <a:rPr lang="en-US" altLang="en-US" sz="2200" dirty="0" smtClean="0">
                <a:solidFill>
                  <a:srgbClr val="0070C0"/>
                </a:solidFill>
                <a:cs typeface="Times New Roman"/>
              </a:rPr>
              <a:t>Developing a vision for the next generation of air  modeling tools</a:t>
            </a:r>
          </a:p>
          <a:p>
            <a:pPr marL="914400" marR="0" lvl="2" indent="0" algn="l" defTabSz="914400" rtl="0" eaLnBrk="1" fontAlgn="base" latinLnBrk="0" hangingPunct="1">
              <a:lnSpc>
                <a:spcPts val="2100"/>
              </a:lnSpc>
              <a:spcBef>
                <a:spcPts val="1000"/>
              </a:spcBef>
              <a:spcAft>
                <a:spcPct val="0"/>
              </a:spcAft>
              <a:buClr>
                <a:srgbClr val="6DA4CB"/>
              </a:buClr>
              <a:buSzTx/>
              <a:buFont typeface="Times" charset="0"/>
              <a:buChar char="•"/>
              <a:tabLst/>
              <a:defRPr/>
            </a:pPr>
            <a:r>
              <a:rPr lang="en-US" altLang="en-US" sz="2200" dirty="0" smtClean="0">
                <a:solidFill>
                  <a:srgbClr val="0070C0"/>
                </a:solidFill>
                <a:cs typeface="Times New Roman"/>
              </a:rPr>
              <a:t>Interpreting model results: getting to the right answers for the right reasons </a:t>
            </a:r>
          </a:p>
          <a:p>
            <a:pPr lvl="2" eaLnBrk="1" hangingPunct="1">
              <a:lnSpc>
                <a:spcPts val="2100"/>
              </a:lnSpc>
              <a:spcBef>
                <a:spcPts val="1000"/>
              </a:spcBef>
              <a:buClr>
                <a:srgbClr val="6DA4CB"/>
              </a:buClr>
              <a:buFont typeface="Times" charset="0"/>
              <a:buChar char="•"/>
              <a:defRPr/>
            </a:pPr>
            <a:endParaRPr lang="en-US" altLang="en-US" sz="2200" dirty="0">
              <a:solidFill>
                <a:srgbClr val="0070C0"/>
              </a:solidFill>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BD4B8D2-41D5-49CC-AEED-829E0C2CB534}" type="slidenum">
              <a:rPr lang="en-US" altLang="en-US" sz="1200"/>
              <a:pPr eaLnBrk="1" hangingPunct="1"/>
              <a:t>2</a:t>
            </a:fld>
            <a:endParaRPr lang="en-US" altLang="en-US"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ESIP Federation partners (now numbering 160) work globally to connect various domain, sector, and agency communities to exchange knowledge about emerging Earth science data, technical, and science topics. The overall goal is to improve discovery, access, and use of broadly distributed Earth </a:t>
            </a:r>
          </a:p>
          <a:p>
            <a:r>
              <a:rPr lang="en-US" altLang="en-US" dirty="0" smtClean="0">
                <a:latin typeface="Arial" pitchFamily="34" charset="0"/>
                <a:ea typeface="ＭＳ Ｐゴシック" pitchFamily="34" charset="-128"/>
              </a:rPr>
              <a:t>science data. With this new cohort of nine additional partners, the ESIP Federation is broadening its reach in the community of providers and users of Earth science data and information technology. </a:t>
            </a:r>
          </a:p>
          <a:p>
            <a:r>
              <a:rPr lang="en-US" altLang="en-US" dirty="0" smtClean="0">
                <a:latin typeface="Arial" pitchFamily="34" charset="0"/>
                <a:ea typeface="ＭＳ Ｐゴシック" pitchFamily="34" charset="-128"/>
              </a:rPr>
              <a:t>The CMAS Center has been added as a Type II ESIP partner, which designates that it is primarily a research center. </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6E499F-D697-47B7-8172-CB60A41429D6}" type="slidenum">
              <a:rPr lang="en-US" altLang="en-US" sz="1200"/>
              <a:pPr eaLnBrk="1" hangingPunct="1"/>
              <a:t>20</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0D7A28-581B-4F4D-8CBE-F4C6228D9898}" type="slidenum">
              <a:rPr lang="en-US" altLang="en-US" sz="1200"/>
              <a:pPr eaLnBrk="1" hangingPunct="1"/>
              <a:t>21</a:t>
            </a:fld>
            <a:endParaRPr lang="en-US" alt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B3B012-1E8B-4E9B-8CBB-CC334D4ABFA2}" type="slidenum">
              <a:rPr lang="en-US" altLang="en-US" sz="1200"/>
              <a:pPr eaLnBrk="1" hangingPunct="1"/>
              <a:t>22</a:t>
            </a:fld>
            <a:endParaRPr lang="en-US" alt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846A88-E0EE-4048-BEDD-4CA7A77523ED}" type="slidenum">
              <a:rPr lang="en-US" altLang="en-US" sz="1200"/>
              <a:pPr eaLnBrk="1" hangingPunct="1"/>
              <a:t>3</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Our Community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4D3A1-745D-456D-A8A9-A38491D946DD}" type="slidenum">
              <a:rPr lang="en-US" altLang="en-US" smtClean="0"/>
              <a:pPr/>
              <a:t>4</a:t>
            </a:fld>
            <a:endParaRPr lang="en-US" altLang="en-US"/>
          </a:p>
        </p:txBody>
      </p:sp>
    </p:spTree>
    <p:extLst>
      <p:ext uri="{BB962C8B-B14F-4D97-AF65-F5344CB8AC3E}">
        <p14:creationId xmlns:p14="http://schemas.microsoft.com/office/powerpoint/2010/main" val="394475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E48428-3BB5-2A4E-BF60-50EAD96764A2}" type="slidenum">
              <a:rPr lang="en-US" sz="1200"/>
              <a:pPr eaLnBrk="1" hangingPunct="1"/>
              <a:t>5</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SA 4.1 includes upgrades to facilitate the utilization of MODIS remote sensing products for modeling applications</a:t>
            </a:r>
          </a:p>
          <a:p>
            <a:pPr eaLnBrk="1" hangingPunct="1"/>
            <a:endParaRPr lang="en-US" sz="1800"/>
          </a:p>
          <a:p>
            <a:pPr eaLnBrk="1" hangingPunct="1"/>
            <a:r>
              <a:rPr lang="en-US" sz="1800"/>
              <a:t>the Fertilizer Emission Scenario Tool for CMAQ </a:t>
            </a:r>
          </a:p>
          <a:p>
            <a:pPr eaLnBrk="1" hangingPunct="1"/>
            <a:endParaRPr lang="en-US" sz="1800"/>
          </a:p>
          <a:p>
            <a:pPr eaLnBrk="1" hangingPunct="1"/>
            <a:r>
              <a:rPr lang="en-US" sz="1800"/>
              <a:t>FEST-C is a Java-based interface system which is used to simulate daily fertilizer application information for CMAQ domain grid cells within the US using the Environmental Policy Integrated Climate (EPIC) model.  </a:t>
            </a:r>
          </a:p>
          <a:p>
            <a:pPr lvl="1"/>
            <a:r>
              <a:rPr lang="en-US" sz="1800"/>
              <a:t>A</a:t>
            </a:r>
            <a:r>
              <a:rPr lang="en-US" sz="1800">
                <a:solidFill>
                  <a:srgbClr val="FF0000"/>
                </a:solidFill>
              </a:rPr>
              <a:t> </a:t>
            </a:r>
            <a:r>
              <a:rPr lang="en-US" sz="1800"/>
              <a:t>required</a:t>
            </a:r>
            <a:r>
              <a:rPr lang="en-US" sz="1800">
                <a:solidFill>
                  <a:srgbClr val="FF0000"/>
                </a:solidFill>
              </a:rPr>
              <a:t> </a:t>
            </a:r>
            <a:r>
              <a:rPr lang="en-US" sz="1800"/>
              <a:t>input for the CMAQ bi-directional NH</a:t>
            </a:r>
            <a:r>
              <a:rPr lang="en-US" sz="1800" baseline="-25000"/>
              <a:t>3</a:t>
            </a:r>
            <a:r>
              <a:rPr lang="en-US" sz="1800"/>
              <a:t> modeling is then extracted from the daily EPIC output</a:t>
            </a:r>
            <a:endParaRPr lang="en-US"/>
          </a:p>
          <a:p>
            <a:pPr eaLnBrk="1" hangingPunct="1"/>
            <a:endParaRPr lang="en-US"/>
          </a:p>
          <a:p>
            <a:pPr eaLnBrk="1" hangingPunct="1"/>
            <a:r>
              <a:rPr lang="en-US"/>
              <a:t>RLINE, part of ORD’s ongoing evaluation of air quality impacts in the near- road environment, has been developed primarily to support risk assessments and health studies related to near-road pollutants. </a:t>
            </a:r>
          </a:p>
          <a:p>
            <a:pPr eaLnBrk="1" hangingPunct="1"/>
            <a:endParaRPr lang="en-US"/>
          </a:p>
          <a:p>
            <a:pPr eaLnBrk="1" hangingPunct="1"/>
            <a:r>
              <a:rPr lang="en-US"/>
              <a:t>For example, CMAQ 5.0.2 will include capabilities for sulfur track- ing, the decoupled direct method (DDM), source apportionment, advanced plume treatment, and volatile basis set; </a:t>
            </a:r>
          </a:p>
          <a:p>
            <a:pPr eaLnBrk="1" hangingPunct="1"/>
            <a:endParaRPr lang="en-US"/>
          </a:p>
          <a:p>
            <a:r>
              <a:rPr lang="en-US"/>
              <a:t>NEW FEATURES IN VERDI V1.5:</a:t>
            </a:r>
          </a:p>
          <a:p>
            <a:r>
              <a:rPr lang="en-US"/>
              <a:t>Java3D binaries are provided with the installation.</a:t>
            </a:r>
          </a:p>
          <a:p>
            <a:r>
              <a:rPr lang="en-US"/>
              <a:t>All messages are now passed through a single logger.</a:t>
            </a:r>
          </a:p>
          <a:p>
            <a:r>
              <a:rPr lang="en-US"/>
              <a:t>Updated underlying libraries to Java 7-compatibility.</a:t>
            </a:r>
          </a:p>
          <a:p>
            <a:r>
              <a:rPr lang="en-US"/>
              <a:t>Streamlined installation. Administrator privileges are no longer required to install VERDI.</a:t>
            </a:r>
          </a:p>
          <a:p>
            <a:r>
              <a:rPr lang="en-US"/>
              <a:t>Now Released on 64-bit Windows 7 in addition to 32-bit and 64-bit Linux, 32-bit Windows 7 and </a:t>
            </a:r>
            <a:r>
              <a:rPr lang="en-US" u="sng"/>
              <a:t>Mac</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FC40C4-BD1B-4831-8D37-B88524EF3A53}" type="slidenum">
              <a:rPr lang="en-US" altLang="en-US" sz="1200"/>
              <a:pPr eaLnBrk="1" hangingPunct="1"/>
              <a:t>6</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ESIP Federation partners (now numbering 160) work globally to connect various domain, sector, and agency communities to exchange knowledge about emerging Earth science data, technical, and science topics. The overall goal is to improve discovery, access, and use of broadly distributed Earth </a:t>
            </a:r>
          </a:p>
          <a:p>
            <a:r>
              <a:rPr lang="en-US" altLang="en-US" dirty="0" smtClean="0">
                <a:latin typeface="Arial" pitchFamily="34" charset="0"/>
                <a:ea typeface="ＭＳ Ｐゴシック" pitchFamily="34" charset="-128"/>
              </a:rPr>
              <a:t>science data. With this new cohort of nine additional partners, the ESIP Federation is broadening its reach in the community of providers and users of Earth science data and information technology. </a:t>
            </a:r>
          </a:p>
          <a:p>
            <a:r>
              <a:rPr lang="en-US" altLang="en-US" dirty="0" smtClean="0">
                <a:latin typeface="Arial" pitchFamily="34" charset="0"/>
                <a:ea typeface="ＭＳ Ｐゴシック" pitchFamily="34" charset="-128"/>
              </a:rPr>
              <a:t>The CMAS Center has been added as a Type II ESIP partner, which designates that it is primarily a research center. </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A32C94-E99F-48F4-B27A-F97A1AD8BB63}" type="slidenum">
              <a:rPr lang="en-US" altLang="en-US" sz="1200"/>
              <a:pPr eaLnBrk="1" hangingPunct="1"/>
              <a:t>7</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ＭＳ Ｐゴシック" charset="0"/>
                <a:cs typeface="ＭＳ Ｐゴシック" charset="0"/>
              </a:rPr>
              <a:t>The CMAS website (http://</a:t>
            </a:r>
            <a:r>
              <a:rPr lang="en-US" sz="1200" kern="1200" dirty="0" err="1" smtClean="0">
                <a:solidFill>
                  <a:schemeClr val="tx1"/>
                </a:solidFill>
                <a:effectLst/>
                <a:latin typeface="Arial" charset="0"/>
                <a:ea typeface="ＭＳ Ｐゴシック" charset="0"/>
                <a:cs typeface="ＭＳ Ｐゴシック" charset="0"/>
              </a:rPr>
              <a:t>www.cmascenter.org</a:t>
            </a:r>
            <a:r>
              <a:rPr lang="en-US" sz="1200" kern="1200" dirty="0" smtClean="0">
                <a:solidFill>
                  <a:schemeClr val="tx1"/>
                </a:solidFill>
                <a:effectLst/>
                <a:latin typeface="Arial" charset="0"/>
                <a:ea typeface="ＭＳ Ｐゴシック" charset="0"/>
                <a:cs typeface="ＭＳ Ｐゴシック" charset="0"/>
              </a:rPr>
              <a:t>/) connects community members to an array of support, educational, and outreach resources offered by CMAS.</a:t>
            </a:r>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The CMAS e-mail listserv help desk is a free web-based support database. The help desk connects community members with expert modelers who address technical questions about all the CMAS-supported software around the clock. </a:t>
            </a:r>
          </a:p>
          <a:p>
            <a:endParaRPr lang="en-US" altLang="en-US" dirty="0" smtClean="0">
              <a:latin typeface="Arial" pitchFamily="34" charset="0"/>
              <a:ea typeface="ＭＳ Ｐゴシック" pitchFamily="34" charset="-128"/>
            </a:endParaRPr>
          </a:p>
          <a:p>
            <a:r>
              <a:rPr lang="en-US" i="1" dirty="0" err="1" smtClean="0"/>
              <a:t>GitHub</a:t>
            </a:r>
            <a:r>
              <a:rPr lang="en-US" dirty="0" smtClean="0"/>
              <a:t> is a web-based </a:t>
            </a:r>
            <a:r>
              <a:rPr lang="en-US" dirty="0" err="1" smtClean="0"/>
              <a:t>Git</a:t>
            </a:r>
            <a:r>
              <a:rPr lang="en-US" dirty="0" smtClean="0"/>
              <a:t> repository hosting service offering distributed revision control and source code management functionality of </a:t>
            </a:r>
            <a:r>
              <a:rPr lang="en-US" dirty="0" err="1" smtClean="0"/>
              <a:t>Git</a:t>
            </a:r>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97B94A-BBFE-4DA0-9EE6-174256540CA5}" type="slidenum">
              <a:rPr lang="en-US" altLang="en-US" sz="1200"/>
              <a:pPr eaLnBrk="1" hangingPunct="1"/>
              <a:t>8</a:t>
            </a:fld>
            <a:endParaRPr lang="en-US" alt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Work with EPA to design and implement data sharing solutions to transfer model output datasets and auxiliary information through the CMAS website. </a:t>
            </a:r>
          </a:p>
          <a:p>
            <a:endParaRPr lang="en-US" altLang="en-US" dirty="0" smtClean="0">
              <a:latin typeface="Arial" pitchFamily="34" charset="0"/>
              <a:ea typeface="ＭＳ Ｐゴシック" pitchFamily="34" charset="-128"/>
            </a:endParaRPr>
          </a:p>
          <a:p>
            <a:r>
              <a:rPr lang="en-US" sz="1200" kern="1200" dirty="0" smtClean="0">
                <a:solidFill>
                  <a:schemeClr val="tx1"/>
                </a:solidFill>
                <a:effectLst/>
                <a:latin typeface="Arial" charset="0"/>
                <a:ea typeface="ＭＳ Ｐゴシック" charset="0"/>
                <a:cs typeface="ＭＳ Ｐゴシック" charset="0"/>
              </a:rPr>
              <a:t>We propose to develop the CMAS Data Exchange (CDX) in response to demand from the CMAS community and following a suggestion from the current CMAS External Advisory Committee. The objective of the CDX will be to inventory the air quality modeling data that are available in the community. This voluntary, online resource will be available to the CMAS community to request and share meteorology, emissions, and air quality modeling data. The concept of the CDX is to provide an exchange through which modelers can share information about available data.</a:t>
            </a:r>
          </a:p>
          <a:p>
            <a:endParaRPr lang="en-US" sz="1200" kern="1200" dirty="0" smtClean="0">
              <a:solidFill>
                <a:schemeClr val="tx1"/>
              </a:solidFill>
              <a:effectLst/>
              <a:latin typeface="Arial" charset="0"/>
              <a:ea typeface="ＭＳ Ｐゴシック" charset="0"/>
              <a:cs typeface="ＭＳ Ｐゴシック" charset="0"/>
            </a:endParaRPr>
          </a:p>
          <a:p>
            <a:r>
              <a:rPr lang="en-US" altLang="en-US" dirty="0" smtClean="0">
                <a:latin typeface="Arial" pitchFamily="34" charset="0"/>
                <a:ea typeface="ＭＳ Ｐゴシック" pitchFamily="34" charset="-128"/>
              </a:rPr>
              <a:t>  </a:t>
            </a:r>
            <a:r>
              <a:rPr lang="en-US" i="1" dirty="0" smtClean="0"/>
              <a:t>Earth Science Information Partners</a:t>
            </a:r>
            <a:r>
              <a:rPr lang="en-US" dirty="0" smtClean="0"/>
              <a:t> (</a:t>
            </a:r>
            <a:r>
              <a:rPr lang="en-US" i="1" dirty="0" smtClean="0"/>
              <a:t>ESIP</a:t>
            </a:r>
            <a:r>
              <a:rPr lang="en-US" dirty="0" smtClean="0"/>
              <a:t>)</a:t>
            </a:r>
            <a:r>
              <a:rPr lang="en-US" altLang="en-US" dirty="0" smtClean="0">
                <a:latin typeface="Arial" pitchFamily="34" charset="0"/>
                <a:ea typeface="ＭＳ Ｐゴシック" pitchFamily="34" charset="-128"/>
              </a:rPr>
              <a:t>  ESIP Federation partners (now numbering 160) work globally to connect various domain, sector, and agency communities to exchange knowledge about emerging Earth science data, technical, and science topics. The overall goal is to improve discovery, access, and use of broadly distributed Earth </a:t>
            </a:r>
          </a:p>
          <a:p>
            <a:r>
              <a:rPr lang="en-US" altLang="en-US" dirty="0" smtClean="0">
                <a:latin typeface="Arial" pitchFamily="34" charset="0"/>
                <a:ea typeface="ＭＳ Ｐゴシック" pitchFamily="34" charset="-128"/>
              </a:rPr>
              <a:t>science data. With this new cohort of nine additional partners, the ESIP Federation is broadening its reach in the community of providers and users of Earth science data and information technology. </a:t>
            </a:r>
          </a:p>
          <a:p>
            <a:r>
              <a:rPr lang="en-US" altLang="en-US" dirty="0" smtClean="0">
                <a:latin typeface="Arial" pitchFamily="34" charset="0"/>
                <a:ea typeface="ＭＳ Ｐゴシック" pitchFamily="34" charset="-128"/>
              </a:rPr>
              <a:t>The CMAS Center has been added as a Type II ESIP partner, which designates that it is primarily a research center. </a:t>
            </a:r>
          </a:p>
          <a:p>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 </a:t>
            </a:r>
          </a:p>
          <a:p>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FC40C4-BD1B-4831-8D37-B88524EF3A53}" type="slidenum">
              <a:rPr lang="en-US" altLang="en-US" sz="1200"/>
              <a:pPr eaLnBrk="1" hangingPunct="1"/>
              <a:t>9</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ESIP Federation partners (now numbering 160) work globally to connect various domain, sector, and agency communities to exchange knowledge about emerging Earth science data, technical, and science topics. The overall goal is to improve discovery, access, and use of broadly distributed Earth </a:t>
            </a:r>
          </a:p>
          <a:p>
            <a:r>
              <a:rPr lang="en-US" altLang="en-US" dirty="0" smtClean="0">
                <a:latin typeface="Arial" pitchFamily="34" charset="0"/>
                <a:ea typeface="ＭＳ Ｐゴシック" pitchFamily="34" charset="-128"/>
              </a:rPr>
              <a:t>science data. With this new cohort of nine additional partners, the ESIP Federation is broadening its reach in the community of providers and users of Earth science data and information technology. </a:t>
            </a:r>
          </a:p>
          <a:p>
            <a:r>
              <a:rPr lang="en-US" altLang="en-US" dirty="0" smtClean="0">
                <a:latin typeface="Arial" pitchFamily="34" charset="0"/>
                <a:ea typeface="ＭＳ Ｐゴシック" pitchFamily="34" charset="-128"/>
              </a:rPr>
              <a:t>The CMAS Center has been added as a Type II ESIP partner, which designates that it is primarily a research center. </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030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80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30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82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476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07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42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3545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068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7436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emf"/><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hyperlink" Target="http://www.abacas-dss.com/abacas/Default.aspx"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chart" Target="../charts/chart1.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9" descr="backgrou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4"/>
          <p:cNvSpPr>
            <a:spLocks noChangeArrowheads="1"/>
          </p:cNvSpPr>
          <p:nvPr/>
        </p:nvSpPr>
        <p:spPr bwMode="auto">
          <a:xfrm>
            <a:off x="1828800" y="4876800"/>
            <a:ext cx="594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130000"/>
              </a:lnSpc>
              <a:defRPr/>
            </a:pPr>
            <a:r>
              <a:rPr lang="en-US" sz="2000" b="1" i="1" dirty="0">
                <a:solidFill>
                  <a:schemeClr val="bg1"/>
                </a:solidFill>
                <a:latin typeface="+mj-lt"/>
                <a:ea typeface="ＭＳ Ｐゴシック" charset="0"/>
                <a:cs typeface="ＭＳ Ｐゴシック" charset="0"/>
              </a:rPr>
              <a:t>Adel Hanna</a:t>
            </a:r>
          </a:p>
          <a:p>
            <a:pPr algn="ctr" eaLnBrk="0" hangingPunct="0">
              <a:lnSpc>
                <a:spcPct val="130000"/>
              </a:lnSpc>
              <a:defRPr/>
            </a:pPr>
            <a:r>
              <a:rPr lang="en-US" sz="2000" b="1" i="1" dirty="0">
                <a:solidFill>
                  <a:schemeClr val="bg1"/>
                </a:solidFill>
                <a:latin typeface="+mj-lt"/>
                <a:ea typeface="ＭＳ Ｐゴシック" charset="0"/>
                <a:cs typeface="ＭＳ Ｐゴシック" charset="0"/>
              </a:rPr>
              <a:t>Director, CMAS</a:t>
            </a:r>
          </a:p>
        </p:txBody>
      </p:sp>
      <p:sp>
        <p:nvSpPr>
          <p:cNvPr id="3075" name="Rectangle 15"/>
          <p:cNvSpPr>
            <a:spLocks noChangeArrowheads="1"/>
          </p:cNvSpPr>
          <p:nvPr/>
        </p:nvSpPr>
        <p:spPr bwMode="auto">
          <a:xfrm>
            <a:off x="838200" y="2209800"/>
            <a:ext cx="784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110000"/>
              </a:lnSpc>
              <a:defRPr/>
            </a:pPr>
            <a:r>
              <a:rPr lang="en-US" sz="3600" b="1" dirty="0">
                <a:solidFill>
                  <a:schemeClr val="bg1"/>
                </a:solidFill>
                <a:latin typeface="+mn-lt"/>
                <a:ea typeface="ＭＳ Ｐゴシック" charset="0"/>
                <a:cs typeface="ＭＳ Ｐゴシック" charset="0"/>
              </a:rPr>
              <a:t>The Community Modeling and Analysis System</a:t>
            </a:r>
          </a:p>
          <a:p>
            <a:pPr algn="ctr" eaLnBrk="0" hangingPunct="0">
              <a:lnSpc>
                <a:spcPct val="110000"/>
              </a:lnSpc>
              <a:defRPr/>
            </a:pPr>
            <a:r>
              <a:rPr lang="en-US" sz="3600" b="1" i="1" dirty="0">
                <a:solidFill>
                  <a:srgbClr val="FFFF00"/>
                </a:solidFill>
                <a:latin typeface="Times New Roman" charset="0"/>
                <a:ea typeface="ＭＳ Ｐゴシック" charset="0"/>
                <a:cs typeface="ＭＳ Ｐゴシック" charset="0"/>
              </a:rPr>
              <a:t>CMAS</a:t>
            </a:r>
            <a:r>
              <a:rPr lang="en-US" sz="3600" b="1" dirty="0">
                <a:solidFill>
                  <a:schemeClr val="bg1"/>
                </a:solidFill>
                <a:latin typeface="Times New Roman" charset="0"/>
                <a:ea typeface="ＭＳ Ｐゴシック" charset="0"/>
                <a:cs typeface="ＭＳ Ｐゴシック" charset="0"/>
              </a:rPr>
              <a:t> </a:t>
            </a:r>
          </a:p>
          <a:p>
            <a:pPr algn="ctr" eaLnBrk="0" hangingPunct="0">
              <a:lnSpc>
                <a:spcPct val="110000"/>
              </a:lnSpc>
              <a:defRPr/>
            </a:pPr>
            <a:r>
              <a:rPr lang="en-US" sz="3200" b="1" dirty="0">
                <a:solidFill>
                  <a:schemeClr val="bg1"/>
                </a:solidFill>
                <a:latin typeface="+mj-lt"/>
                <a:ea typeface="ＭＳ Ｐゴシック" charset="0"/>
                <a:cs typeface="ＭＳ Ｐゴシック" charset="0"/>
              </a:rPr>
              <a:t>15 Years Serving the Community</a:t>
            </a:r>
          </a:p>
        </p:txBody>
      </p:sp>
      <p:sp>
        <p:nvSpPr>
          <p:cNvPr id="1029" name="Rectangle 45"/>
          <p:cNvSpPr>
            <a:spLocks noChangeArrowheads="1"/>
          </p:cNvSpPr>
          <p:nvPr/>
        </p:nvSpPr>
        <p:spPr bwMode="auto">
          <a:xfrm>
            <a:off x="14288" y="1676400"/>
            <a:ext cx="9144000" cy="228600"/>
          </a:xfrm>
          <a:prstGeom prst="rect">
            <a:avLst/>
          </a:prstGeom>
          <a:solidFill>
            <a:srgbClr val="607B82"/>
          </a:solidFill>
          <a:ln>
            <a:noFill/>
          </a:ln>
          <a:effectLst>
            <a:outerShdw blurRad="63500" dist="38096" dir="4500000" algn="ctr" rotWithShape="0">
              <a:schemeClr val="tx1">
                <a:alpha val="46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3077" name="Rectangle 36"/>
          <p:cNvSpPr>
            <a:spLocks noChangeArrowheads="1"/>
          </p:cNvSpPr>
          <p:nvPr/>
        </p:nvSpPr>
        <p:spPr bwMode="auto">
          <a:xfrm>
            <a:off x="7621588" y="1905000"/>
            <a:ext cx="15240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78" name="Rectangle 40"/>
          <p:cNvSpPr>
            <a:spLocks noChangeArrowheads="1"/>
          </p:cNvSpPr>
          <p:nvPr/>
        </p:nvSpPr>
        <p:spPr bwMode="auto">
          <a:xfrm>
            <a:off x="6096000" y="1905000"/>
            <a:ext cx="15240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79" name="Rectangle 41"/>
          <p:cNvSpPr>
            <a:spLocks noChangeArrowheads="1"/>
          </p:cNvSpPr>
          <p:nvPr/>
        </p:nvSpPr>
        <p:spPr bwMode="auto">
          <a:xfrm>
            <a:off x="4572000" y="1905000"/>
            <a:ext cx="15240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80" name="Rectangle 42"/>
          <p:cNvSpPr>
            <a:spLocks noChangeArrowheads="1"/>
          </p:cNvSpPr>
          <p:nvPr/>
        </p:nvSpPr>
        <p:spPr bwMode="auto">
          <a:xfrm>
            <a:off x="3048000" y="1905000"/>
            <a:ext cx="15240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81" name="Rectangle 43"/>
          <p:cNvSpPr>
            <a:spLocks noChangeArrowheads="1"/>
          </p:cNvSpPr>
          <p:nvPr/>
        </p:nvSpPr>
        <p:spPr bwMode="auto">
          <a:xfrm>
            <a:off x="1524000" y="1905000"/>
            <a:ext cx="15240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82" name="Rectangle 44"/>
          <p:cNvSpPr>
            <a:spLocks noChangeArrowheads="1"/>
          </p:cNvSpPr>
          <p:nvPr/>
        </p:nvSpPr>
        <p:spPr bwMode="auto">
          <a:xfrm>
            <a:off x="0" y="1905000"/>
            <a:ext cx="15240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83" name="TextBox 2"/>
          <p:cNvSpPr txBox="1">
            <a:spLocks noChangeArrowheads="1"/>
          </p:cNvSpPr>
          <p:nvPr/>
        </p:nvSpPr>
        <p:spPr bwMode="auto">
          <a:xfrm>
            <a:off x="3595688" y="6488113"/>
            <a:ext cx="491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i="1">
                <a:solidFill>
                  <a:schemeClr val="bg1"/>
                </a:solidFill>
              </a:rPr>
              <a:t>15</a:t>
            </a:r>
            <a:r>
              <a:rPr lang="en-US" altLang="en-US" sz="1800" i="1" baseline="30000">
                <a:solidFill>
                  <a:schemeClr val="bg1"/>
                </a:solidFill>
              </a:rPr>
              <a:t>th</a:t>
            </a:r>
            <a:r>
              <a:rPr lang="en-US" altLang="en-US" sz="1800" i="1">
                <a:solidFill>
                  <a:schemeClr val="bg1"/>
                </a:solidFill>
              </a:rPr>
              <a:t> Annual CMAS Conference, October 2016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457200" y="762000"/>
            <a:ext cx="7848600" cy="426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dirty="0" smtClean="0">
                <a:solidFill>
                  <a:srgbClr val="000000"/>
                </a:solidFill>
              </a:rPr>
              <a:t>Computational Research an Development</a:t>
            </a:r>
            <a:endParaRPr lang="en-US" altLang="en-US" sz="2800" dirty="0" smtClean="0"/>
          </a:p>
          <a:p>
            <a:pPr>
              <a:defRPr/>
            </a:pPr>
            <a:r>
              <a:rPr lang="en-US" altLang="en-US" sz="2800" dirty="0" smtClean="0"/>
              <a:t>Land-Atmosphere Fluxes</a:t>
            </a:r>
            <a:endParaRPr lang="en-US" altLang="en-US" sz="2800" dirty="0"/>
          </a:p>
          <a:p>
            <a:pPr>
              <a:defRPr/>
            </a:pPr>
            <a:r>
              <a:rPr lang="en-US" altLang="en-US" sz="1800" dirty="0">
                <a:solidFill>
                  <a:srgbClr val="0070C0"/>
                </a:solidFill>
              </a:rPr>
              <a:t>The </a:t>
            </a:r>
            <a:r>
              <a:rPr lang="en-US" altLang="en-US" sz="1800" b="1" dirty="0">
                <a:solidFill>
                  <a:srgbClr val="0070C0"/>
                </a:solidFill>
              </a:rPr>
              <a:t>Fertilizer Emission Scenario Tool </a:t>
            </a:r>
            <a:r>
              <a:rPr lang="en-US" altLang="en-US" sz="1800" dirty="0">
                <a:solidFill>
                  <a:srgbClr val="0070C0"/>
                </a:solidFill>
              </a:rPr>
              <a:t>for CMAQ </a:t>
            </a:r>
            <a:r>
              <a:rPr lang="en-US" altLang="en-US" sz="2000" b="1" dirty="0">
                <a:solidFill>
                  <a:srgbClr val="0070C0"/>
                </a:solidFill>
              </a:rPr>
              <a:t>(FEST-C) </a:t>
            </a:r>
            <a:r>
              <a:rPr lang="en-US" altLang="en-US" sz="1800" dirty="0">
                <a:solidFill>
                  <a:srgbClr val="0070C0"/>
                </a:solidFill>
              </a:rPr>
              <a:t>for CMAQ Bi-directional NH</a:t>
            </a:r>
            <a:r>
              <a:rPr lang="en-US" altLang="en-US" sz="1800" baseline="-25000" dirty="0">
                <a:solidFill>
                  <a:srgbClr val="0070C0"/>
                </a:solidFill>
              </a:rPr>
              <a:t>3</a:t>
            </a:r>
            <a:r>
              <a:rPr lang="en-US" altLang="en-US" sz="1800" dirty="0">
                <a:solidFill>
                  <a:srgbClr val="0070C0"/>
                </a:solidFill>
              </a:rPr>
              <a:t> Modeling </a:t>
            </a:r>
          </a:p>
          <a:p>
            <a:pPr marL="0" indent="0">
              <a:spcBef>
                <a:spcPts val="0"/>
              </a:spcBef>
              <a:buFontTx/>
              <a:buNone/>
              <a:defRPr/>
            </a:pPr>
            <a:r>
              <a:rPr lang="en-US" altLang="en-US" sz="2800" dirty="0"/>
              <a:t>	</a:t>
            </a:r>
            <a:r>
              <a:rPr lang="en-US" altLang="en-US" sz="2800" dirty="0">
                <a:solidFill>
                  <a:srgbClr val="0070C0"/>
                </a:solidFill>
              </a:rPr>
              <a:t>http://</a:t>
            </a:r>
            <a:r>
              <a:rPr lang="en-US" altLang="en-US" sz="2800" dirty="0" err="1">
                <a:solidFill>
                  <a:srgbClr val="0070C0"/>
                </a:solidFill>
              </a:rPr>
              <a:t>www.cmascenter.org</a:t>
            </a:r>
            <a:r>
              <a:rPr lang="en-US" altLang="en-US" sz="2800" dirty="0">
                <a:solidFill>
                  <a:srgbClr val="0070C0"/>
                </a:solidFill>
              </a:rPr>
              <a:t>/fest-c/</a:t>
            </a:r>
          </a:p>
          <a:p>
            <a:pPr lvl="1">
              <a:defRPr/>
            </a:pPr>
            <a:r>
              <a:rPr lang="en-US" altLang="en-US" sz="2000" dirty="0">
                <a:solidFill>
                  <a:srgbClr val="0070C0"/>
                </a:solidFill>
              </a:rPr>
              <a:t>FEST-C is a Java-based interface system which is used to simulate daily fertilizer application information for CMAQ domain grid cells within the US using the Environmental Policy Integrated Climate (EPIC) model.  </a:t>
            </a:r>
          </a:p>
          <a:p>
            <a:pPr lvl="1">
              <a:defRPr/>
            </a:pPr>
            <a:r>
              <a:rPr lang="en-US" altLang="en-US" sz="2000" dirty="0">
                <a:solidFill>
                  <a:srgbClr val="0070C0"/>
                </a:solidFill>
              </a:rPr>
              <a:t>A required input for the CMAQ bi-directional NH</a:t>
            </a:r>
            <a:r>
              <a:rPr lang="en-US" altLang="en-US" sz="2000" baseline="-25000" dirty="0">
                <a:solidFill>
                  <a:srgbClr val="0070C0"/>
                </a:solidFill>
              </a:rPr>
              <a:t>3</a:t>
            </a:r>
            <a:r>
              <a:rPr lang="en-US" altLang="en-US" sz="2000" dirty="0">
                <a:solidFill>
                  <a:srgbClr val="0070C0"/>
                </a:solidFill>
              </a:rPr>
              <a:t> modeling is then extracted from the daily EPIC output. </a:t>
            </a:r>
          </a:p>
          <a:p>
            <a:pPr lvl="1">
              <a:defRPr/>
            </a:pPr>
            <a:r>
              <a:rPr lang="en-US" altLang="en-US" sz="2000" dirty="0" smtClean="0">
                <a:solidFill>
                  <a:srgbClr val="0070C0"/>
                </a:solidFill>
              </a:rPr>
              <a:t>Spatial Allocator BELD4 </a:t>
            </a:r>
            <a:r>
              <a:rPr lang="en-US" altLang="en-US" sz="2000" dirty="0">
                <a:solidFill>
                  <a:srgbClr val="0070C0"/>
                </a:solidFill>
              </a:rPr>
              <a:t>tool which processes tiled MODIS land cover data (MCD12Q1) and with built 2001 and 2006 crop tables for US and Canada. To be used in the WRF/CMAQ consistently by EPA.</a:t>
            </a:r>
          </a:p>
          <a:p>
            <a:pPr lvl="1">
              <a:defRPr/>
            </a:pPr>
            <a:r>
              <a:rPr lang="en-US" altLang="en-US" sz="2000" dirty="0" smtClean="0">
                <a:solidFill>
                  <a:srgbClr val="0070C0"/>
                </a:solidFill>
              </a:rPr>
              <a:t>Spatial Allocator Capability to compute </a:t>
            </a:r>
            <a:r>
              <a:rPr lang="en-US" altLang="en-US" sz="2000" dirty="0">
                <a:solidFill>
                  <a:srgbClr val="0070C0"/>
                </a:solidFill>
              </a:rPr>
              <a:t>surrogates for polygon </a:t>
            </a:r>
            <a:r>
              <a:rPr lang="en-US" altLang="en-US" sz="2000" dirty="0" err="1">
                <a:solidFill>
                  <a:srgbClr val="0070C0"/>
                </a:solidFill>
              </a:rPr>
              <a:t>shapefiles</a:t>
            </a:r>
            <a:r>
              <a:rPr lang="en-US" altLang="en-US" sz="2000" dirty="0">
                <a:solidFill>
                  <a:srgbClr val="0070C0"/>
                </a:solidFill>
              </a:rPr>
              <a:t> (e.g. census tracts)</a:t>
            </a:r>
          </a:p>
          <a:p>
            <a:pPr marL="457200" lvl="1" indent="0" eaLnBrk="1" hangingPunct="1">
              <a:lnSpc>
                <a:spcPct val="70000"/>
              </a:lnSpc>
              <a:buClr>
                <a:srgbClr val="6DA4CB"/>
              </a:buClr>
              <a:buFontTx/>
              <a:buNone/>
              <a:defRPr/>
            </a:pPr>
            <a:endParaRPr lang="en-US" dirty="0" smtClean="0">
              <a:solidFill>
                <a:srgbClr val="FF0000"/>
              </a:solidFill>
            </a:endParaRPr>
          </a:p>
          <a:p>
            <a:pPr marL="914400" lvl="2" indent="0" eaLnBrk="1" hangingPunct="1">
              <a:lnSpc>
                <a:spcPct val="70000"/>
              </a:lnSpc>
              <a:buClr>
                <a:srgbClr val="6DA4CB"/>
              </a:buClr>
              <a:buFontTx/>
              <a:buNone/>
              <a:defRPr/>
            </a:pPr>
            <a:endParaRPr lang="en-US" dirty="0">
              <a:solidFill>
                <a:srgbClr val="FF0000"/>
              </a:solidFill>
              <a:latin typeface="Times New Roman" charset="0"/>
            </a:endParaRPr>
          </a:p>
          <a:p>
            <a:pPr eaLnBrk="1" hangingPunct="1">
              <a:buClr>
                <a:srgbClr val="6DA4CB"/>
              </a:buClr>
              <a:buFont typeface="Wingdings" charset="0"/>
              <a:buNone/>
              <a:defRPr/>
            </a:pPr>
            <a:endParaRPr lang="en-US" sz="2400" dirty="0">
              <a:solidFill>
                <a:srgbClr val="0070C0"/>
              </a:solidFill>
              <a:latin typeface="Times New Roman" charset="0"/>
            </a:endParaRPr>
          </a:p>
          <a:p>
            <a:pPr lvl="1" eaLnBrk="1" hangingPunct="1">
              <a:lnSpc>
                <a:spcPct val="70000"/>
              </a:lnSpc>
              <a:buClr>
                <a:srgbClr val="6DA4CB"/>
              </a:buClr>
              <a:buFont typeface="Times" charset="0"/>
              <a:buChar char="•"/>
              <a:defRPr/>
            </a:pPr>
            <a:endParaRPr lang="en-US" sz="2400" dirty="0">
              <a:latin typeface="Times New Roman" charset="0"/>
            </a:endParaRPr>
          </a:p>
        </p:txBody>
      </p:sp>
      <p:sp>
        <p:nvSpPr>
          <p:cNvPr id="1536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7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537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extLst>
      <p:ext uri="{BB962C8B-B14F-4D97-AF65-F5344CB8AC3E}">
        <p14:creationId xmlns:p14="http://schemas.microsoft.com/office/powerpoint/2010/main" val="2789437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536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7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537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057400"/>
            <a:ext cx="5333999" cy="3962400"/>
          </a:xfrm>
          <a:prstGeom prst="rect">
            <a:avLst/>
          </a:prstGeom>
          <a:noFill/>
          <a:ln>
            <a:noFill/>
          </a:ln>
        </p:spPr>
      </p:pic>
      <p:sp>
        <p:nvSpPr>
          <p:cNvPr id="2" name="TextBox 1"/>
          <p:cNvSpPr txBox="1"/>
          <p:nvPr/>
        </p:nvSpPr>
        <p:spPr>
          <a:xfrm>
            <a:off x="303707" y="952596"/>
            <a:ext cx="7489550" cy="954107"/>
          </a:xfrm>
          <a:prstGeom prst="rect">
            <a:avLst/>
          </a:prstGeom>
          <a:noFill/>
        </p:spPr>
        <p:txBody>
          <a:bodyPr wrap="none" rtlCol="0">
            <a:spAutoFit/>
          </a:bodyPr>
          <a:lstStyle/>
          <a:p>
            <a:r>
              <a:rPr lang="en-US" altLang="en-US" sz="2800" dirty="0" smtClean="0">
                <a:solidFill>
                  <a:srgbClr val="000000"/>
                </a:solidFill>
                <a:latin typeface="Arial"/>
                <a:cs typeface="Arial"/>
              </a:rPr>
              <a:t>Computational Research and Development(II</a:t>
            </a:r>
            <a:r>
              <a:rPr lang="en-US" altLang="en-US" sz="2800" dirty="0">
                <a:solidFill>
                  <a:srgbClr val="000000"/>
                </a:solidFill>
                <a:latin typeface="Arial"/>
                <a:cs typeface="Arial"/>
              </a:rPr>
              <a:t>)</a:t>
            </a:r>
          </a:p>
          <a:p>
            <a:r>
              <a:rPr lang="en-US" sz="2800" dirty="0" err="1" smtClean="0"/>
              <a:t>Radiative</a:t>
            </a:r>
            <a:r>
              <a:rPr lang="en-US" sz="2800" dirty="0" smtClean="0"/>
              <a:t> Effects of Aerosols</a:t>
            </a:r>
            <a:endParaRPr lang="en-US" sz="2800" dirty="0"/>
          </a:p>
        </p:txBody>
      </p:sp>
      <p:sp>
        <p:nvSpPr>
          <p:cNvPr id="3" name="TextBox 2"/>
          <p:cNvSpPr txBox="1"/>
          <p:nvPr/>
        </p:nvSpPr>
        <p:spPr>
          <a:xfrm>
            <a:off x="496975" y="1753329"/>
            <a:ext cx="184666" cy="369332"/>
          </a:xfrm>
          <a:prstGeom prst="rect">
            <a:avLst/>
          </a:prstGeom>
          <a:noFill/>
        </p:spPr>
        <p:txBody>
          <a:bodyPr wrap="none" rtlCol="0">
            <a:spAutoFit/>
          </a:bodyPr>
          <a:lstStyle/>
          <a:p>
            <a:endParaRPr lang="en-US" dirty="0"/>
          </a:p>
        </p:txBody>
      </p:sp>
      <p:sp>
        <p:nvSpPr>
          <p:cNvPr id="7" name="Text Placeholder 6"/>
          <p:cNvSpPr>
            <a:spLocks noGrp="1"/>
          </p:cNvSpPr>
          <p:nvPr>
            <p:ph type="body" sz="half" idx="2"/>
          </p:nvPr>
        </p:nvSpPr>
        <p:spPr>
          <a:xfrm>
            <a:off x="228600" y="1981200"/>
            <a:ext cx="3008313" cy="4691063"/>
          </a:xfrm>
        </p:spPr>
        <p:txBody>
          <a:bodyPr/>
          <a:lstStyle/>
          <a:p>
            <a:r>
              <a:rPr lang="en-US" sz="2000" dirty="0">
                <a:solidFill>
                  <a:srgbClr val="0070C0"/>
                </a:solidFill>
              </a:rPr>
              <a:t>R</a:t>
            </a:r>
            <a:r>
              <a:rPr lang="en-US" sz="2000" dirty="0" smtClean="0">
                <a:solidFill>
                  <a:srgbClr val="0070C0"/>
                </a:solidFill>
              </a:rPr>
              <a:t>educe </a:t>
            </a:r>
            <a:r>
              <a:rPr lang="en-US" sz="2000" dirty="0">
                <a:solidFill>
                  <a:srgbClr val="0070C0"/>
                </a:solidFill>
              </a:rPr>
              <a:t>uncertainty in the modeling of the direct </a:t>
            </a:r>
            <a:r>
              <a:rPr lang="en-US" sz="2000" dirty="0" err="1">
                <a:solidFill>
                  <a:srgbClr val="0070C0"/>
                </a:solidFill>
              </a:rPr>
              <a:t>radiative</a:t>
            </a:r>
            <a:r>
              <a:rPr lang="en-US" sz="2000" dirty="0">
                <a:solidFill>
                  <a:srgbClr val="0070C0"/>
                </a:solidFill>
              </a:rPr>
              <a:t> effects of aerosols, by improving the representation of </a:t>
            </a:r>
            <a:r>
              <a:rPr lang="en-US" sz="2000" dirty="0">
                <a:solidFill>
                  <a:srgbClr val="FF6600"/>
                </a:solidFill>
              </a:rPr>
              <a:t>aerosol size distributions, chemical composition, and aerosol mixing state</a:t>
            </a:r>
            <a:r>
              <a:rPr lang="en-US" sz="2000" dirty="0">
                <a:solidFill>
                  <a:srgbClr val="0070C0"/>
                </a:solidFill>
              </a:rPr>
              <a:t> on which aerosol optical properties strongly depend. </a:t>
            </a:r>
          </a:p>
        </p:txBody>
      </p:sp>
    </p:spTree>
    <p:extLst>
      <p:ext uri="{BB962C8B-B14F-4D97-AF65-F5344CB8AC3E}">
        <p14:creationId xmlns:p14="http://schemas.microsoft.com/office/powerpoint/2010/main" val="14193295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5" descr="UNC_IFE_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62600"/>
            <a:ext cx="2667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3"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4"/>
          <p:cNvSpPr txBox="1">
            <a:spLocks noChangeArrowheads="1"/>
          </p:cNvSpPr>
          <p:nvPr/>
        </p:nvSpPr>
        <p:spPr bwMode="auto">
          <a:xfrm>
            <a:off x="228600" y="60325"/>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i="1">
                <a:solidFill>
                  <a:schemeClr val="bg1"/>
                </a:solidFill>
                <a:latin typeface="Times New Roman" charset="0"/>
              </a:rPr>
              <a:t>The University of North Carolina at Chapel Hill</a:t>
            </a:r>
          </a:p>
        </p:txBody>
      </p:sp>
      <p:sp>
        <p:nvSpPr>
          <p:cNvPr id="9221" name="Title 1"/>
          <p:cNvSpPr>
            <a:spLocks noGrp="1"/>
          </p:cNvSpPr>
          <p:nvPr>
            <p:ph type="title"/>
          </p:nvPr>
        </p:nvSpPr>
        <p:spPr bwMode="auto">
          <a:xfrm>
            <a:off x="685800" y="1066800"/>
            <a:ext cx="8001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800" dirty="0" smtClean="0">
                <a:solidFill>
                  <a:schemeClr val="tx1"/>
                </a:solidFill>
                <a:latin typeface="Arial" charset="0"/>
              </a:rPr>
              <a:t>Fine-Scale Modeling</a:t>
            </a:r>
            <a:br>
              <a:rPr lang="en-US" sz="2800" dirty="0" smtClean="0">
                <a:solidFill>
                  <a:schemeClr val="tx1"/>
                </a:solidFill>
                <a:latin typeface="Arial" charset="0"/>
              </a:rPr>
            </a:br>
            <a:endParaRPr lang="en-US" sz="2800" dirty="0">
              <a:solidFill>
                <a:schemeClr val="tx1"/>
              </a:solidFill>
              <a:latin typeface="Arial" charset="0"/>
            </a:endParaRPr>
          </a:p>
        </p:txBody>
      </p:sp>
      <p:sp>
        <p:nvSpPr>
          <p:cNvPr id="13325" name="Content Placeholder 4"/>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Tx/>
              <a:buChar char="-"/>
              <a:defRPr/>
            </a:pPr>
            <a:r>
              <a:rPr lang="en-US" sz="2000" dirty="0" smtClean="0">
                <a:solidFill>
                  <a:srgbClr val="0070C0"/>
                </a:solidFill>
              </a:rPr>
              <a:t>RLINE: EPA ORD's research dispersion modeling tool for near roadway assessments (</a:t>
            </a:r>
            <a:r>
              <a:rPr lang="en-US" sz="2000" i="1" dirty="0" smtClean="0">
                <a:solidFill>
                  <a:srgbClr val="0070C0"/>
                </a:solidFill>
              </a:rPr>
              <a:t>Snyder et al, 2013; </a:t>
            </a:r>
            <a:r>
              <a:rPr lang="en-US" sz="2000" i="1" dirty="0" err="1" smtClean="0">
                <a:solidFill>
                  <a:srgbClr val="0070C0"/>
                </a:solidFill>
              </a:rPr>
              <a:t>Venkatram</a:t>
            </a:r>
            <a:r>
              <a:rPr lang="en-US" sz="2000" i="1" dirty="0" smtClean="0">
                <a:solidFill>
                  <a:srgbClr val="0070C0"/>
                </a:solidFill>
              </a:rPr>
              <a:t> et al, 2013; Heist et al, 2013</a:t>
            </a:r>
            <a:r>
              <a:rPr lang="en-US" sz="2000" dirty="0" smtClean="0">
                <a:solidFill>
                  <a:srgbClr val="0070C0"/>
                </a:solidFill>
              </a:rPr>
              <a:t>)</a:t>
            </a:r>
          </a:p>
          <a:p>
            <a:pPr>
              <a:buFontTx/>
              <a:buChar char="-"/>
              <a:defRPr/>
            </a:pPr>
            <a:r>
              <a:rPr lang="en-US" sz="2000" dirty="0" smtClean="0">
                <a:solidFill>
                  <a:srgbClr val="0070C0"/>
                </a:solidFill>
              </a:rPr>
              <a:t>RLINE can support health and risk assessments, epidemiology studies, and community based tools</a:t>
            </a:r>
          </a:p>
          <a:p>
            <a:pPr>
              <a:buFontTx/>
              <a:buChar char="-"/>
              <a:defRPr/>
            </a:pPr>
            <a:r>
              <a:rPr lang="en-US" sz="2000" dirty="0" smtClean="0">
                <a:solidFill>
                  <a:srgbClr val="0070C0"/>
                </a:solidFill>
              </a:rPr>
              <a:t>UNC is developing C-LINE, a decision support tool for evaluating effects of alternate transportation options on community health</a:t>
            </a:r>
          </a:p>
          <a:p>
            <a:pPr>
              <a:buFontTx/>
              <a:buChar char="-"/>
              <a:defRPr/>
            </a:pPr>
            <a:endParaRPr lang="en-US" sz="1800" dirty="0" smtClean="0"/>
          </a:p>
          <a:p>
            <a:pPr marL="0" indent="0">
              <a:defRPr/>
            </a:pPr>
            <a:endParaRPr lang="en-US" sz="1800" dirty="0" smtClean="0">
              <a:latin typeface="Arial" charset="0"/>
            </a:endParaRPr>
          </a:p>
          <a:p>
            <a:pPr marL="285750" indent="-285750">
              <a:buFontTx/>
              <a:buChar char="-"/>
              <a:defRPr/>
            </a:pPr>
            <a:endParaRPr lang="en-US" sz="1800" dirty="0" smtClean="0">
              <a:latin typeface="Arial" charset="0"/>
            </a:endParaRPr>
          </a:p>
          <a:p>
            <a:pPr marL="285750" indent="-285750">
              <a:buFontTx/>
              <a:buChar char="-"/>
              <a:defRPr/>
            </a:pPr>
            <a:endParaRPr lang="en-US" sz="1800" dirty="0" smtClean="0">
              <a:latin typeface="Arial" charset="0"/>
            </a:endParaRPr>
          </a:p>
          <a:p>
            <a:pPr marL="457200" indent="-457200">
              <a:buFontTx/>
              <a:buChar char="-"/>
              <a:defRPr/>
            </a:pPr>
            <a:endParaRPr lang="en-US" sz="2400" dirty="0">
              <a:latin typeface="Arial" charset="0"/>
            </a:endParaRPr>
          </a:p>
          <a:p>
            <a:pPr marL="457200" indent="-457200">
              <a:buFontTx/>
              <a:buChar char="-"/>
              <a:defRPr/>
            </a:pPr>
            <a:endParaRPr lang="en-US" dirty="0">
              <a:latin typeface="Arial" charset="0"/>
            </a:endParaRPr>
          </a:p>
        </p:txBody>
      </p:sp>
      <p:pic>
        <p:nvPicPr>
          <p:cNvPr id="9223" name="Picture 16" descr="NEXUS_spatialplot_2005_NOx.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5825" y="4067175"/>
            <a:ext cx="42957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7"/>
          <p:cNvPicPr>
            <a:picLocks noChangeAspect="1" noChangeArrowheads="1"/>
          </p:cNvPicPr>
          <p:nvPr/>
        </p:nvPicPr>
        <p:blipFill>
          <a:blip r:embed="rId6">
            <a:extLst>
              <a:ext uri="{28A0092B-C50C-407E-A947-70E740481C1C}">
                <a14:useLocalDpi xmlns:a14="http://schemas.microsoft.com/office/drawing/2010/main" val="0"/>
              </a:ext>
            </a:extLst>
          </a:blip>
          <a:srcRect l="23296" t="22852" r="54362" b="44025"/>
          <a:stretch>
            <a:fillRect/>
          </a:stretch>
        </p:blipFill>
        <p:spPr bwMode="auto">
          <a:xfrm>
            <a:off x="5854700" y="3962400"/>
            <a:ext cx="26035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533400"/>
            <a:ext cx="7589312" cy="523220"/>
          </a:xfrm>
          <a:prstGeom prst="rect">
            <a:avLst/>
          </a:prstGeom>
          <a:noFill/>
        </p:spPr>
        <p:txBody>
          <a:bodyPr wrap="none" rtlCol="0">
            <a:spAutoFit/>
          </a:bodyPr>
          <a:lstStyle/>
          <a:p>
            <a:r>
              <a:rPr lang="en-US" altLang="en-US" sz="2800" dirty="0">
                <a:solidFill>
                  <a:srgbClr val="000000"/>
                </a:solidFill>
                <a:latin typeface="+mj-lt"/>
              </a:rPr>
              <a:t>Computational Research and Development</a:t>
            </a:r>
            <a:r>
              <a:rPr lang="en-US" altLang="en-US" sz="2800" dirty="0" smtClean="0">
                <a:solidFill>
                  <a:srgbClr val="000000"/>
                </a:solidFill>
                <a:latin typeface="+mj-lt"/>
              </a:rPr>
              <a:t>(III)</a:t>
            </a:r>
            <a:endParaRPr lang="en-US" altLang="en-US" sz="2800" dirty="0">
              <a:solidFill>
                <a:srgbClr val="00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a:solidFill>
                  <a:srgbClr val="5EA0CD"/>
                </a:solidFill>
                <a:latin typeface="Arial" charset="0"/>
              </a:rPr>
              <a:t>Community LINE Source Model (C-LINE)</a:t>
            </a:r>
          </a:p>
        </p:txBody>
      </p:sp>
      <p:sp>
        <p:nvSpPr>
          <p:cNvPr id="5" name="Content Placeholder 4"/>
          <p:cNvSpPr>
            <a:spLocks noGrp="1"/>
          </p:cNvSpPr>
          <p:nvPr>
            <p:ph sz="half" idx="4294967295"/>
          </p:nvPr>
        </p:nvSpPr>
        <p:spPr>
          <a:xfrm>
            <a:off x="0" y="4332288"/>
            <a:ext cx="3838575" cy="2398712"/>
          </a:xfrm>
          <a:prstGeom prst="rect">
            <a:avLst/>
          </a:prstGeom>
        </p:spPr>
        <p:txBody>
          <a:bodyPr>
            <a:normAutofit/>
          </a:bodyPr>
          <a:lstStyle/>
          <a:p>
            <a:pPr lvl="1">
              <a:defRPr/>
            </a:pPr>
            <a:r>
              <a:rPr lang="en-US" sz="2200" dirty="0" smtClean="0">
                <a:solidFill>
                  <a:srgbClr val="0070C0"/>
                </a:solidFill>
              </a:rPr>
              <a:t>Visualize absolute and relative changes in near-road air pollution</a:t>
            </a:r>
          </a:p>
          <a:p>
            <a:pPr lvl="1">
              <a:defRPr/>
            </a:pPr>
            <a:r>
              <a:rPr lang="en-US" sz="2200" dirty="0" smtClean="0">
                <a:solidFill>
                  <a:srgbClr val="0070C0"/>
                </a:solidFill>
              </a:rPr>
              <a:t>CO, NO</a:t>
            </a:r>
            <a:r>
              <a:rPr lang="en-US" sz="2200" baseline="-25000" dirty="0" smtClean="0">
                <a:solidFill>
                  <a:srgbClr val="0070C0"/>
                </a:solidFill>
              </a:rPr>
              <a:t>x</a:t>
            </a:r>
            <a:r>
              <a:rPr lang="en-US" sz="2200" dirty="0" smtClean="0">
                <a:solidFill>
                  <a:srgbClr val="0070C0"/>
                </a:solidFill>
              </a:rPr>
              <a:t>, PM</a:t>
            </a:r>
            <a:r>
              <a:rPr lang="en-US" sz="2200" baseline="-25000" dirty="0" smtClean="0">
                <a:solidFill>
                  <a:srgbClr val="0070C0"/>
                </a:solidFill>
              </a:rPr>
              <a:t>2.5</a:t>
            </a:r>
            <a:r>
              <a:rPr lang="en-US" sz="2200" dirty="0" smtClean="0">
                <a:solidFill>
                  <a:srgbClr val="0070C0"/>
                </a:solidFill>
              </a:rPr>
              <a:t>, MSATs</a:t>
            </a:r>
          </a:p>
        </p:txBody>
      </p:sp>
      <p:sp>
        <p:nvSpPr>
          <p:cNvPr id="11267" name="Content Placeholder 4"/>
          <p:cNvSpPr>
            <a:spLocks noGrp="1"/>
          </p:cNvSpPr>
          <p:nvPr>
            <p:ph sz="half" idx="4294967295"/>
          </p:nvPr>
        </p:nvSpPr>
        <p:spPr bwMode="auto">
          <a:xfrm>
            <a:off x="1146175" y="1341438"/>
            <a:ext cx="799782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sz="2200" dirty="0">
                <a:solidFill>
                  <a:srgbClr val="0070C0"/>
                </a:solidFill>
                <a:latin typeface="Arial" charset="0"/>
              </a:rPr>
              <a:t>C-LINE is based on the R-LINE model</a:t>
            </a:r>
          </a:p>
          <a:p>
            <a:pPr lvl="1"/>
            <a:r>
              <a:rPr lang="en-US" sz="2200" dirty="0">
                <a:solidFill>
                  <a:srgbClr val="0070C0"/>
                </a:solidFill>
                <a:latin typeface="Arial" charset="0"/>
              </a:rPr>
              <a:t>Web-based easy-to-use GUI, with national coverage</a:t>
            </a:r>
          </a:p>
          <a:p>
            <a:pPr lvl="1"/>
            <a:r>
              <a:rPr lang="en-US" sz="2200" dirty="0">
                <a:solidFill>
                  <a:srgbClr val="0070C0"/>
                </a:solidFill>
                <a:latin typeface="Arial" charset="0"/>
              </a:rPr>
              <a:t>Model traffic-related near-road air pollution on-demand</a:t>
            </a:r>
          </a:p>
          <a:p>
            <a:pPr lvl="1"/>
            <a:r>
              <a:rPr lang="en-US" sz="2200" dirty="0">
                <a:solidFill>
                  <a:srgbClr val="0070C0"/>
                </a:solidFill>
                <a:latin typeface="Arial" charset="0"/>
              </a:rPr>
              <a:t>Back-end includes AERMET-based meteorology, FHWA Road Network/activity, and MOVES-based </a:t>
            </a:r>
            <a:r>
              <a:rPr lang="en-US" sz="2200" dirty="0" err="1">
                <a:solidFill>
                  <a:srgbClr val="0070C0"/>
                </a:solidFill>
                <a:latin typeface="Arial" charset="0"/>
              </a:rPr>
              <a:t>Emis</a:t>
            </a:r>
            <a:r>
              <a:rPr lang="en-US" sz="2200" dirty="0">
                <a:solidFill>
                  <a:srgbClr val="0070C0"/>
                </a:solidFill>
                <a:latin typeface="Arial" charset="0"/>
              </a:rPr>
              <a:t>. Factors</a:t>
            </a:r>
          </a:p>
          <a:p>
            <a:pPr lvl="1"/>
            <a:r>
              <a:rPr lang="en-US" sz="2200" dirty="0">
                <a:solidFill>
                  <a:srgbClr val="0070C0"/>
                </a:solidFill>
                <a:latin typeface="Arial" charset="0"/>
              </a:rPr>
              <a:t>Ability to change emissions or meteorological condition</a:t>
            </a:r>
          </a:p>
          <a:p>
            <a:pPr lvl="2"/>
            <a:r>
              <a:rPr lang="en-US" sz="2200" dirty="0">
                <a:solidFill>
                  <a:srgbClr val="0070C0"/>
                </a:solidFill>
                <a:latin typeface="Arial" charset="0"/>
              </a:rPr>
              <a:t>Changes in fleet comp</a:t>
            </a:r>
            <a:r>
              <a:rPr lang="en-US" dirty="0">
                <a:solidFill>
                  <a:srgbClr val="0070C0"/>
                </a:solidFill>
                <a:latin typeface="Arial" charset="0"/>
              </a:rPr>
              <a:t>osition or activity</a:t>
            </a:r>
          </a:p>
        </p:txBody>
      </p:sp>
      <p:pic>
        <p:nvPicPr>
          <p:cNvPr id="7" name="Picture 6" descr="Macintosh HD:Users:training:Desktop:Screen Shot 2014-10-23 at 1.27.1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4114800"/>
            <a:ext cx="40782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9"/>
          <p:cNvSpPr>
            <a:spLocks noChangeArrowheads="1"/>
          </p:cNvSpPr>
          <p:nvPr/>
        </p:nvSpPr>
        <p:spPr bwMode="auto">
          <a:xfrm>
            <a:off x="2714625" y="825500"/>
            <a:ext cx="358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FF"/>
                </a:solidFill>
              </a:rPr>
              <a:t>https://www.cmascenter.org/r-line/</a:t>
            </a:r>
          </a:p>
        </p:txBody>
      </p:sp>
      <p:pic>
        <p:nvPicPr>
          <p:cNvPr id="11270" name="Picture 43"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
          <p:cNvSpPr>
            <a:spLocks noChangeArrowheads="1"/>
          </p:cNvSpPr>
          <p:nvPr/>
        </p:nvSpPr>
        <p:spPr bwMode="auto">
          <a:xfrm>
            <a:off x="304800" y="-65088"/>
            <a:ext cx="5257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i="1">
                <a:solidFill>
                  <a:schemeClr val="bg1"/>
                </a:solidFill>
                <a:latin typeface="Times New Roman" charset="0"/>
              </a:rPr>
              <a:t>The University of North Carolina at Chapel Hill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5" descr="UNC_IFE_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89638"/>
            <a:ext cx="2667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5"/>
          <p:cNvSpPr>
            <a:spLocks noChangeArrowheads="1"/>
          </p:cNvSpPr>
          <p:nvPr/>
        </p:nvSpPr>
        <p:spPr bwMode="auto">
          <a:xfrm>
            <a:off x="31363" y="3810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z="2800" dirty="0">
                <a:solidFill>
                  <a:srgbClr val="000000"/>
                </a:solidFill>
                <a:latin typeface="+mn-lt"/>
              </a:rPr>
              <a:t>Computational Research and Development(</a:t>
            </a:r>
            <a:r>
              <a:rPr lang="en-US" altLang="en-US" sz="2800" dirty="0" smtClean="0">
                <a:solidFill>
                  <a:srgbClr val="000000"/>
                </a:solidFill>
                <a:latin typeface="+mn-lt"/>
              </a:rPr>
              <a:t>IV)</a:t>
            </a:r>
            <a:endParaRPr lang="en-US" altLang="en-US" sz="2800" dirty="0">
              <a:solidFill>
                <a:srgbClr val="000000"/>
              </a:solidFill>
              <a:latin typeface="+mn-lt"/>
            </a:endParaRPr>
          </a:p>
        </p:txBody>
      </p:sp>
      <p:pic>
        <p:nvPicPr>
          <p:cNvPr id="14339" name="Picture 43"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4"/>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500" b="1">
                <a:solidFill>
                  <a:schemeClr val="bg1"/>
                </a:solidFill>
                <a:latin typeface="Times New Roman" charset="0"/>
              </a:rPr>
              <a:t>The University of North Carolina at Chapel Hill</a:t>
            </a:r>
          </a:p>
        </p:txBody>
      </p:sp>
      <p:sp>
        <p:nvSpPr>
          <p:cNvPr id="14341" name="Title 1"/>
          <p:cNvSpPr>
            <a:spLocks noGrp="1"/>
          </p:cNvSpPr>
          <p:nvPr>
            <p:ph type="title"/>
          </p:nvPr>
        </p:nvSpPr>
        <p:spPr bwMode="auto">
          <a:xfrm>
            <a:off x="457200" y="8080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800" dirty="0" smtClean="0">
                <a:solidFill>
                  <a:schemeClr val="tx1"/>
                </a:solidFill>
                <a:latin typeface="Arial" charset="0"/>
              </a:rPr>
              <a:t>Regional Climate Change SE US</a:t>
            </a:r>
            <a:r>
              <a:rPr lang="en-US" sz="2400" dirty="0">
                <a:solidFill>
                  <a:schemeClr val="tx1"/>
                </a:solidFill>
                <a:latin typeface="Arial" charset="0"/>
              </a:rPr>
              <a:t/>
            </a:r>
            <a:br>
              <a:rPr lang="en-US" sz="2400" dirty="0">
                <a:solidFill>
                  <a:schemeClr val="tx1"/>
                </a:solidFill>
                <a:latin typeface="Arial" charset="0"/>
              </a:rPr>
            </a:br>
            <a:endParaRPr lang="en-US" sz="1800" dirty="0">
              <a:solidFill>
                <a:schemeClr val="tx1"/>
              </a:solidFill>
              <a:latin typeface="Arial" charset="0"/>
            </a:endParaRPr>
          </a:p>
        </p:txBody>
      </p:sp>
      <p:sp>
        <p:nvSpPr>
          <p:cNvPr id="5" name="Content Placeholder 4"/>
          <p:cNvSpPr>
            <a:spLocks noGrp="1"/>
          </p:cNvSpPr>
          <p:nvPr>
            <p:ph idx="4294967295"/>
          </p:nvPr>
        </p:nvSpPr>
        <p:spPr>
          <a:xfrm>
            <a:off x="914400" y="2133600"/>
            <a:ext cx="8229600" cy="4525963"/>
          </a:xfrm>
          <a:prstGeom prst="rect">
            <a:avLst/>
          </a:prstGeom>
        </p:spPr>
        <p:txBody>
          <a:bodyPr/>
          <a:lstStyle/>
          <a:p>
            <a:pPr marL="457200" indent="-457200">
              <a:buFontTx/>
              <a:buChar char="-"/>
              <a:defRPr/>
            </a:pPr>
            <a:endParaRPr lang="en-US" sz="2400" dirty="0" smtClean="0"/>
          </a:p>
          <a:p>
            <a:pPr marL="0" indent="0">
              <a:defRPr/>
            </a:pPr>
            <a:endParaRPr lang="en-US" sz="2400" dirty="0" smtClean="0"/>
          </a:p>
        </p:txBody>
      </p:sp>
      <p:sp>
        <p:nvSpPr>
          <p:cNvPr id="14343" name="Content Placeholder 2"/>
          <p:cNvSpPr txBox="1">
            <a:spLocks/>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endParaRPr lang="en-US" sz="1800" dirty="0"/>
          </a:p>
          <a:p>
            <a:pPr>
              <a:spcBef>
                <a:spcPct val="20000"/>
              </a:spcBef>
            </a:pPr>
            <a:endParaRPr lang="en-US" sz="1800" dirty="0"/>
          </a:p>
          <a:p>
            <a:pPr>
              <a:spcBef>
                <a:spcPct val="20000"/>
              </a:spcBef>
            </a:pPr>
            <a:r>
              <a:rPr lang="en-US" sz="1800" dirty="0"/>
              <a:t>Temperature</a:t>
            </a:r>
          </a:p>
          <a:p>
            <a:pPr>
              <a:spcBef>
                <a:spcPct val="20000"/>
              </a:spcBef>
            </a:pPr>
            <a:endParaRPr lang="en-US" sz="1800" dirty="0"/>
          </a:p>
          <a:p>
            <a:pPr>
              <a:spcBef>
                <a:spcPct val="20000"/>
              </a:spcBef>
            </a:pPr>
            <a:endParaRPr lang="en-US" sz="1800" dirty="0"/>
          </a:p>
          <a:p>
            <a:pPr>
              <a:spcBef>
                <a:spcPct val="20000"/>
              </a:spcBef>
            </a:pPr>
            <a:endParaRPr lang="en-US" sz="1800" dirty="0"/>
          </a:p>
          <a:p>
            <a:pPr>
              <a:spcBef>
                <a:spcPct val="20000"/>
              </a:spcBef>
            </a:pPr>
            <a:endParaRPr lang="en-US" sz="1800" dirty="0"/>
          </a:p>
          <a:p>
            <a:pPr>
              <a:spcBef>
                <a:spcPct val="20000"/>
              </a:spcBef>
            </a:pPr>
            <a:endParaRPr lang="en-US" sz="1800" dirty="0"/>
          </a:p>
          <a:p>
            <a:pPr>
              <a:spcBef>
                <a:spcPct val="20000"/>
              </a:spcBef>
            </a:pPr>
            <a:endParaRPr lang="en-US" sz="1800" dirty="0"/>
          </a:p>
          <a:p>
            <a:pPr>
              <a:spcBef>
                <a:spcPct val="20000"/>
              </a:spcBef>
            </a:pPr>
            <a:endParaRPr lang="en-US" sz="1800" dirty="0"/>
          </a:p>
          <a:p>
            <a:pPr>
              <a:spcBef>
                <a:spcPct val="20000"/>
              </a:spcBef>
            </a:pPr>
            <a:r>
              <a:rPr lang="en-US" sz="1800" dirty="0"/>
              <a:t>Precipitation</a:t>
            </a:r>
          </a:p>
        </p:txBody>
      </p:sp>
      <p:pic>
        <p:nvPicPr>
          <p:cNvPr id="15" name="Picture 14"/>
          <p:cNvPicPr/>
          <p:nvPr/>
        </p:nvPicPr>
        <p:blipFill rotWithShape="1">
          <a:blip r:embed="rId5">
            <a:extLst>
              <a:ext uri="{28A0092B-C50C-407E-A947-70E740481C1C}">
                <a14:useLocalDpi xmlns:a14="http://schemas.microsoft.com/office/drawing/2010/main" val="0"/>
              </a:ext>
            </a:extLst>
          </a:blip>
          <a:srcRect t="11848" b="2946"/>
          <a:stretch/>
        </p:blipFill>
        <p:spPr bwMode="auto">
          <a:xfrm>
            <a:off x="1828800" y="1905000"/>
            <a:ext cx="2916555" cy="191960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6">
            <a:extLst>
              <a:ext uri="{28A0092B-C50C-407E-A947-70E740481C1C}">
                <a14:useLocalDpi xmlns:a14="http://schemas.microsoft.com/office/drawing/2010/main" val="0"/>
              </a:ext>
            </a:extLst>
          </a:blip>
          <a:srcRect t="10840"/>
          <a:stretch/>
        </p:blipFill>
        <p:spPr bwMode="auto">
          <a:xfrm>
            <a:off x="5410200" y="1905000"/>
            <a:ext cx="2787650" cy="191960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7">
            <a:extLst>
              <a:ext uri="{28A0092B-C50C-407E-A947-70E740481C1C}">
                <a14:useLocalDpi xmlns:a14="http://schemas.microsoft.com/office/drawing/2010/main" val="0"/>
              </a:ext>
            </a:extLst>
          </a:blip>
          <a:srcRect t="12604"/>
          <a:stretch/>
        </p:blipFill>
        <p:spPr bwMode="auto">
          <a:xfrm>
            <a:off x="1828800" y="4038600"/>
            <a:ext cx="2843530" cy="1919605"/>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8">
            <a:extLst>
              <a:ext uri="{28A0092B-C50C-407E-A947-70E740481C1C}">
                <a14:useLocalDpi xmlns:a14="http://schemas.microsoft.com/office/drawing/2010/main" val="0"/>
              </a:ext>
            </a:extLst>
          </a:blip>
          <a:srcRect t="12604"/>
          <a:stretch/>
        </p:blipFill>
        <p:spPr bwMode="auto">
          <a:xfrm>
            <a:off x="5410200" y="4023995"/>
            <a:ext cx="2843530" cy="191960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752600" y="1371600"/>
            <a:ext cx="2438100" cy="369332"/>
          </a:xfrm>
          <a:prstGeom prst="rect">
            <a:avLst/>
          </a:prstGeom>
          <a:noFill/>
        </p:spPr>
        <p:txBody>
          <a:bodyPr wrap="none" rtlCol="0">
            <a:spAutoFit/>
          </a:bodyPr>
          <a:lstStyle/>
          <a:p>
            <a:r>
              <a:rPr lang="en-US" dirty="0" smtClean="0"/>
              <a:t>NASH Westward Shift</a:t>
            </a:r>
            <a:endParaRPr lang="en-US" dirty="0"/>
          </a:p>
        </p:txBody>
      </p:sp>
      <p:sp>
        <p:nvSpPr>
          <p:cNvPr id="3" name="TextBox 2"/>
          <p:cNvSpPr txBox="1"/>
          <p:nvPr/>
        </p:nvSpPr>
        <p:spPr>
          <a:xfrm>
            <a:off x="5638800" y="1371600"/>
            <a:ext cx="2198814" cy="369332"/>
          </a:xfrm>
          <a:prstGeom prst="rect">
            <a:avLst/>
          </a:prstGeom>
          <a:noFill/>
        </p:spPr>
        <p:txBody>
          <a:bodyPr wrap="none" rtlCol="0">
            <a:spAutoFit/>
          </a:bodyPr>
          <a:lstStyle/>
          <a:p>
            <a:r>
              <a:rPr lang="en-US" dirty="0" smtClean="0"/>
              <a:t>Most intense NASH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20482" name="Rectangle 3"/>
          <p:cNvSpPr>
            <a:spLocks noGrp="1" noChangeArrowheads="1"/>
          </p:cNvSpPr>
          <p:nvPr>
            <p:ph type="body" idx="1"/>
          </p:nvPr>
        </p:nvSpPr>
        <p:spPr bwMode="auto">
          <a:xfrm>
            <a:off x="457200" y="18288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Clr>
                <a:srgbClr val="6DA4CB"/>
              </a:buClr>
              <a:buFont typeface="Times" charset="0"/>
              <a:buChar char="•"/>
            </a:pPr>
            <a:r>
              <a:rPr lang="en-US" altLang="en-US" dirty="0" smtClean="0">
                <a:ea typeface="ＭＳ Ｐゴシック" pitchFamily="34" charset="-128"/>
              </a:rPr>
              <a:t>Training Sessions Onsite and Offsite</a:t>
            </a:r>
          </a:p>
          <a:p>
            <a:pPr lvl="2" eaLnBrk="1" hangingPunct="1">
              <a:spcBef>
                <a:spcPts val="1200"/>
              </a:spcBef>
              <a:buClr>
                <a:srgbClr val="6DA4CB"/>
              </a:buClr>
              <a:buFont typeface="Times" charset="0"/>
              <a:buChar char="•"/>
            </a:pPr>
            <a:r>
              <a:rPr lang="en-US" altLang="en-US" dirty="0" smtClean="0">
                <a:solidFill>
                  <a:srgbClr val="0070C0"/>
                </a:solidFill>
                <a:ea typeface="ＭＳ Ｐゴシック" pitchFamily="34" charset="-128"/>
              </a:rPr>
              <a:t>Two training sessions onsite at UNC</a:t>
            </a:r>
          </a:p>
          <a:p>
            <a:pPr lvl="2" eaLnBrk="1" hangingPunct="1">
              <a:spcBef>
                <a:spcPts val="1200"/>
              </a:spcBef>
              <a:buClr>
                <a:srgbClr val="6DA4CB"/>
              </a:buClr>
              <a:buFont typeface="Times" charset="0"/>
              <a:buChar char="•"/>
            </a:pPr>
            <a:r>
              <a:rPr lang="en-US" altLang="en-US" dirty="0" smtClean="0">
                <a:solidFill>
                  <a:srgbClr val="0070C0"/>
                </a:solidFill>
                <a:ea typeface="ＭＳ Ｐゴシック" pitchFamily="34" charset="-128"/>
              </a:rPr>
              <a:t>International (Hong Kong, Korea, Brazil, China, Columbia, Bulgaria, Canada, Greece,  Mexico, India)</a:t>
            </a:r>
          </a:p>
          <a:p>
            <a:pPr lvl="2" eaLnBrk="1" hangingPunct="1">
              <a:spcBef>
                <a:spcPts val="1200"/>
              </a:spcBef>
              <a:buClr>
                <a:srgbClr val="6DA4CB"/>
              </a:buClr>
              <a:buFont typeface="Times" charset="0"/>
              <a:buChar char="•"/>
            </a:pPr>
            <a:r>
              <a:rPr lang="en-US" altLang="en-US" b="1" dirty="0" smtClean="0">
                <a:solidFill>
                  <a:srgbClr val="0070C0"/>
                </a:solidFill>
                <a:ea typeface="ＭＳ Ｐゴシック" pitchFamily="34" charset="-128"/>
              </a:rPr>
              <a:t>SMOKE and CMAQ on-line training</a:t>
            </a:r>
          </a:p>
          <a:p>
            <a:pPr lvl="2" eaLnBrk="1" hangingPunct="1">
              <a:spcBef>
                <a:spcPts val="1200"/>
              </a:spcBef>
              <a:buClr>
                <a:srgbClr val="6DA4CB"/>
              </a:buClr>
              <a:buFont typeface="Times" charset="0"/>
              <a:buChar char="•"/>
            </a:pPr>
            <a:r>
              <a:rPr lang="en-US" altLang="en-US" b="1" dirty="0" smtClean="0">
                <a:solidFill>
                  <a:srgbClr val="0070C0"/>
                </a:solidFill>
                <a:ea typeface="ＭＳ Ｐゴシック" pitchFamily="34" charset="-128"/>
              </a:rPr>
              <a:t>Special Training; Python for Air Quality Research </a:t>
            </a:r>
            <a:r>
              <a:rPr lang="en-US" altLang="en-US" b="1" dirty="0" err="1" smtClean="0">
                <a:solidFill>
                  <a:srgbClr val="0070C0"/>
                </a:solidFill>
                <a:ea typeface="ＭＳ Ｐゴシック" pitchFamily="34" charset="-128"/>
              </a:rPr>
              <a:t>na</a:t>
            </a:r>
            <a:r>
              <a:rPr lang="en-US" altLang="en-US" b="1" dirty="0" smtClean="0">
                <a:solidFill>
                  <a:srgbClr val="0070C0"/>
                </a:solidFill>
                <a:ea typeface="ＭＳ Ｐゴシック" pitchFamily="34" charset="-128"/>
              </a:rPr>
              <a:t> Applications</a:t>
            </a:r>
          </a:p>
        </p:txBody>
      </p:sp>
      <p:sp>
        <p:nvSpPr>
          <p:cNvPr id="20483" name="Rectangle 7"/>
          <p:cNvSpPr>
            <a:spLocks noChangeArrowheads="1"/>
          </p:cNvSpPr>
          <p:nvPr/>
        </p:nvSpPr>
        <p:spPr bwMode="auto">
          <a:xfrm>
            <a:off x="381000" y="762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dirty="0" smtClean="0">
                <a:latin typeface="+mn-lt"/>
              </a:rPr>
              <a:t>Applications and Training</a:t>
            </a:r>
            <a:endParaRPr lang="en-US" altLang="en-US" sz="3200" b="1" dirty="0">
              <a:latin typeface="+mn-lt"/>
            </a:endParaRPr>
          </a:p>
        </p:txBody>
      </p:sp>
      <p:sp>
        <p:nvSpPr>
          <p:cNvPr id="2048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9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049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9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20483"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400" b="1" dirty="0" smtClean="0">
                <a:latin typeface="Times New Roman" pitchFamily="18" charset="0"/>
              </a:rPr>
              <a:t>CMAS Training Sessions</a:t>
            </a:r>
            <a:endParaRPr lang="en-US" altLang="en-US" sz="3600" b="1" dirty="0">
              <a:latin typeface="Times New Roman" pitchFamily="18" charset="0"/>
            </a:endParaRPr>
          </a:p>
        </p:txBody>
      </p:sp>
      <p:sp>
        <p:nvSpPr>
          <p:cNvPr id="2048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8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49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049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9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651000"/>
            <a:ext cx="6223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4246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381000" y="990600"/>
            <a:ext cx="7848600" cy="495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lnSpc>
                <a:spcPct val="70000"/>
              </a:lnSpc>
              <a:buClr>
                <a:srgbClr val="6DA4CB"/>
              </a:buClr>
              <a:buNone/>
              <a:defRPr/>
            </a:pPr>
            <a:r>
              <a:rPr lang="en-US" sz="3200" dirty="0" smtClean="0"/>
              <a:t>CMAS Promotes and facilitates collaboration and information sharing</a:t>
            </a:r>
          </a:p>
          <a:p>
            <a:pPr lvl="2" eaLnBrk="1" hangingPunct="1">
              <a:lnSpc>
                <a:spcPts val="1900"/>
              </a:lnSpc>
              <a:spcBef>
                <a:spcPts val="800"/>
              </a:spcBef>
              <a:buClr>
                <a:srgbClr val="6DA4CB"/>
              </a:buClr>
              <a:buFont typeface="Times" charset="0"/>
              <a:buChar char="•"/>
              <a:defRPr/>
            </a:pPr>
            <a:r>
              <a:rPr lang="en-US" sz="2200" dirty="0">
                <a:solidFill>
                  <a:srgbClr val="0070C0"/>
                </a:solidFill>
                <a:cs typeface="Times New Roman"/>
              </a:rPr>
              <a:t>Conferences</a:t>
            </a:r>
          </a:p>
          <a:p>
            <a:pPr lvl="3" eaLnBrk="1" hangingPunct="1">
              <a:lnSpc>
                <a:spcPts val="1900"/>
              </a:lnSpc>
              <a:spcBef>
                <a:spcPts val="600"/>
              </a:spcBef>
              <a:buClr>
                <a:srgbClr val="6DA4CB"/>
              </a:buClr>
              <a:buFont typeface="Times" charset="0"/>
              <a:buChar char="•"/>
              <a:defRPr/>
            </a:pPr>
            <a:r>
              <a:rPr lang="en-US" dirty="0">
                <a:solidFill>
                  <a:srgbClr val="FF0000"/>
                </a:solidFill>
                <a:cs typeface="Times New Roman"/>
              </a:rPr>
              <a:t>3</a:t>
            </a:r>
            <a:r>
              <a:rPr lang="en-US" baseline="30000" dirty="0">
                <a:solidFill>
                  <a:srgbClr val="FF0000"/>
                </a:solidFill>
                <a:cs typeface="Times New Roman"/>
              </a:rPr>
              <a:t>rd</a:t>
            </a:r>
            <a:r>
              <a:rPr lang="en-US" dirty="0">
                <a:solidFill>
                  <a:srgbClr val="FF0000"/>
                </a:solidFill>
                <a:cs typeface="Times New Roman"/>
              </a:rPr>
              <a:t> CMAS South America Conference (Brazil, August 2017</a:t>
            </a:r>
            <a:r>
              <a:rPr lang="en-US" dirty="0" smtClean="0">
                <a:solidFill>
                  <a:srgbClr val="FF0000"/>
                </a:solidFill>
                <a:cs typeface="Times New Roman"/>
              </a:rPr>
              <a:t>)</a:t>
            </a:r>
          </a:p>
          <a:p>
            <a:pPr lvl="3" eaLnBrk="1" hangingPunct="1">
              <a:lnSpc>
                <a:spcPts val="1900"/>
              </a:lnSpc>
              <a:spcBef>
                <a:spcPts val="600"/>
              </a:spcBef>
              <a:buClr>
                <a:srgbClr val="6DA4CB"/>
              </a:buClr>
              <a:buFont typeface="Times" charset="0"/>
              <a:buChar char="•"/>
              <a:defRPr/>
            </a:pPr>
            <a:r>
              <a:rPr lang="en-US" dirty="0" smtClean="0">
                <a:solidFill>
                  <a:srgbClr val="FF0000"/>
                </a:solidFill>
                <a:cs typeface="Times New Roman"/>
              </a:rPr>
              <a:t>Student best poster</a:t>
            </a:r>
            <a:endParaRPr lang="en-US" dirty="0">
              <a:solidFill>
                <a:srgbClr val="FF0000"/>
              </a:solidFill>
              <a:cs typeface="Times New Roman"/>
            </a:endParaRPr>
          </a:p>
          <a:p>
            <a:pPr lvl="2" eaLnBrk="1" hangingPunct="1">
              <a:lnSpc>
                <a:spcPts val="1900"/>
              </a:lnSpc>
              <a:spcBef>
                <a:spcPts val="800"/>
              </a:spcBef>
              <a:buClr>
                <a:srgbClr val="6DA4CB"/>
              </a:buClr>
              <a:buFont typeface="Times" charset="0"/>
              <a:buChar char="•"/>
              <a:defRPr/>
            </a:pPr>
            <a:r>
              <a:rPr lang="en-US" sz="2200" smtClean="0">
                <a:solidFill>
                  <a:srgbClr val="0070C0"/>
                </a:solidFill>
                <a:cs typeface="Times New Roman"/>
              </a:rPr>
              <a:t>Webinar series</a:t>
            </a:r>
            <a:endParaRPr lang="en-US" sz="2200" dirty="0" smtClean="0">
              <a:solidFill>
                <a:srgbClr val="0070C0"/>
              </a:solidFill>
              <a:cs typeface="Times New Roman"/>
            </a:endParaRPr>
          </a:p>
          <a:p>
            <a:pPr lvl="2" eaLnBrk="1" hangingPunct="1">
              <a:lnSpc>
                <a:spcPts val="1900"/>
              </a:lnSpc>
              <a:spcBef>
                <a:spcPts val="800"/>
              </a:spcBef>
              <a:buClr>
                <a:srgbClr val="6DA4CB"/>
              </a:buClr>
              <a:buFont typeface="Times" charset="0"/>
              <a:buChar char="•"/>
              <a:defRPr/>
            </a:pPr>
            <a:r>
              <a:rPr lang="en-US" sz="2200" dirty="0" err="1" smtClean="0">
                <a:solidFill>
                  <a:srgbClr val="0070C0"/>
                </a:solidFill>
                <a:cs typeface="Times New Roman"/>
              </a:rPr>
              <a:t>Listservs</a:t>
            </a:r>
            <a:r>
              <a:rPr lang="en-US" sz="2200" dirty="0" smtClean="0">
                <a:solidFill>
                  <a:srgbClr val="0070C0"/>
                </a:solidFill>
                <a:cs typeface="Times New Roman"/>
              </a:rPr>
              <a:t> for community-based discussions</a:t>
            </a:r>
          </a:p>
          <a:p>
            <a:pPr lvl="2" eaLnBrk="1" hangingPunct="1">
              <a:lnSpc>
                <a:spcPts val="1900"/>
              </a:lnSpc>
              <a:spcBef>
                <a:spcPts val="800"/>
              </a:spcBef>
              <a:buClr>
                <a:srgbClr val="6DA4CB"/>
              </a:buClr>
              <a:buFont typeface="Times" charset="0"/>
              <a:buChar char="•"/>
              <a:defRPr/>
            </a:pPr>
            <a:r>
              <a:rPr lang="en-US" sz="2200" dirty="0" smtClean="0">
                <a:solidFill>
                  <a:srgbClr val="0070C0"/>
                </a:solidFill>
                <a:cs typeface="Times New Roman"/>
              </a:rPr>
              <a:t>CMAS wiki</a:t>
            </a:r>
          </a:p>
          <a:p>
            <a:pPr lvl="2" eaLnBrk="1" hangingPunct="1">
              <a:lnSpc>
                <a:spcPts val="1900"/>
              </a:lnSpc>
              <a:spcBef>
                <a:spcPts val="800"/>
              </a:spcBef>
              <a:buClr>
                <a:srgbClr val="6DA4CB"/>
              </a:buClr>
              <a:buFont typeface="Times" charset="0"/>
              <a:buChar char="•"/>
              <a:defRPr/>
            </a:pPr>
            <a:r>
              <a:rPr lang="en-US" sz="2200" dirty="0" smtClean="0">
                <a:solidFill>
                  <a:srgbClr val="0070C0"/>
                </a:solidFill>
                <a:cs typeface="Times New Roman"/>
              </a:rPr>
              <a:t>Visiting Scientists program</a:t>
            </a:r>
          </a:p>
          <a:p>
            <a:pPr lvl="2" eaLnBrk="1" hangingPunct="1">
              <a:lnSpc>
                <a:spcPts val="1900"/>
              </a:lnSpc>
              <a:spcBef>
                <a:spcPts val="800"/>
              </a:spcBef>
              <a:buClr>
                <a:srgbClr val="6DA4CB"/>
              </a:buClr>
              <a:buFont typeface="Times" charset="0"/>
              <a:buChar char="•"/>
              <a:defRPr/>
            </a:pPr>
            <a:r>
              <a:rPr lang="en-US" sz="2200" dirty="0" smtClean="0">
                <a:solidFill>
                  <a:srgbClr val="0070C0"/>
                </a:solidFill>
                <a:cs typeface="Times New Roman"/>
              </a:rPr>
              <a:t>Newsletter</a:t>
            </a:r>
          </a:p>
          <a:p>
            <a:pPr lvl="2" eaLnBrk="1" hangingPunct="1">
              <a:lnSpc>
                <a:spcPts val="1900"/>
              </a:lnSpc>
              <a:spcBef>
                <a:spcPts val="800"/>
              </a:spcBef>
              <a:buClr>
                <a:srgbClr val="6DA4CB"/>
              </a:buClr>
              <a:buFont typeface="Times" charset="0"/>
              <a:buChar char="•"/>
              <a:defRPr/>
            </a:pPr>
            <a:r>
              <a:rPr lang="en-US" sz="2200" dirty="0" smtClean="0">
                <a:solidFill>
                  <a:srgbClr val="0070C0"/>
                </a:solidFill>
                <a:cs typeface="Times New Roman"/>
              </a:rPr>
              <a:t>CMAQ peer review</a:t>
            </a:r>
          </a:p>
          <a:p>
            <a:pPr lvl="2" eaLnBrk="1" hangingPunct="1">
              <a:lnSpc>
                <a:spcPts val="2100"/>
              </a:lnSpc>
              <a:spcBef>
                <a:spcPts val="800"/>
              </a:spcBef>
              <a:buClr>
                <a:srgbClr val="6DA4CB"/>
              </a:buClr>
              <a:buFont typeface="Times" charset="0"/>
              <a:buChar char="•"/>
              <a:defRPr/>
            </a:pPr>
            <a:r>
              <a:rPr lang="en-US" sz="2200" dirty="0">
                <a:solidFill>
                  <a:srgbClr val="0070C0"/>
                </a:solidFill>
                <a:cs typeface="Times New Roman"/>
              </a:rPr>
              <a:t>Peer </a:t>
            </a:r>
            <a:r>
              <a:rPr lang="en-US" sz="2200" dirty="0" smtClean="0">
                <a:solidFill>
                  <a:srgbClr val="0070C0"/>
                </a:solidFill>
                <a:cs typeface="Times New Roman"/>
              </a:rPr>
              <a:t>reviewed journal articles</a:t>
            </a:r>
          </a:p>
          <a:p>
            <a:pPr lvl="2" eaLnBrk="1" hangingPunct="1">
              <a:lnSpc>
                <a:spcPts val="2100"/>
              </a:lnSpc>
              <a:spcBef>
                <a:spcPts val="800"/>
              </a:spcBef>
              <a:buClr>
                <a:srgbClr val="6DA4CB"/>
              </a:buClr>
              <a:buFont typeface="Times" charset="0"/>
              <a:buChar char="•"/>
              <a:defRPr/>
            </a:pPr>
            <a:r>
              <a:rPr lang="en-US" sz="2000" dirty="0">
                <a:solidFill>
                  <a:srgbClr val="0070C0"/>
                </a:solidFill>
                <a:cs typeface="Times New Roman"/>
              </a:rPr>
              <a:t>Specialty workshops</a:t>
            </a:r>
          </a:p>
          <a:p>
            <a:pPr lvl="2" eaLnBrk="1" hangingPunct="1">
              <a:lnSpc>
                <a:spcPts val="2100"/>
              </a:lnSpc>
              <a:spcBef>
                <a:spcPts val="800"/>
              </a:spcBef>
              <a:buClr>
                <a:srgbClr val="6DA4CB"/>
              </a:buClr>
              <a:buFont typeface="Times" charset="0"/>
              <a:buChar char="•"/>
              <a:defRPr/>
            </a:pPr>
            <a:endParaRPr lang="en-US" sz="2000" dirty="0" smtClean="0">
              <a:solidFill>
                <a:srgbClr val="FF0000"/>
              </a:solidFill>
              <a:latin typeface="Times New Roman"/>
              <a:cs typeface="Times New Roman"/>
            </a:endParaRPr>
          </a:p>
          <a:p>
            <a:pPr marL="914400" lvl="2" indent="0" eaLnBrk="1" hangingPunct="1">
              <a:lnSpc>
                <a:spcPct val="70000"/>
              </a:lnSpc>
              <a:buClr>
                <a:srgbClr val="6DA4CB"/>
              </a:buClr>
              <a:buFontTx/>
              <a:buNone/>
              <a:defRPr/>
            </a:pPr>
            <a:endParaRPr lang="en-US" dirty="0">
              <a:solidFill>
                <a:srgbClr val="FF0000"/>
              </a:solidFill>
              <a:latin typeface="Times New Roman" charset="0"/>
            </a:endParaRPr>
          </a:p>
          <a:p>
            <a:pPr eaLnBrk="1" hangingPunct="1">
              <a:buClr>
                <a:srgbClr val="6DA4CB"/>
              </a:buClr>
              <a:buFont typeface="Wingdings" charset="0"/>
              <a:buNone/>
              <a:defRPr/>
            </a:pPr>
            <a:endParaRPr lang="en-US" sz="2400" dirty="0">
              <a:solidFill>
                <a:srgbClr val="0070C0"/>
              </a:solidFill>
              <a:latin typeface="Times New Roman" charset="0"/>
            </a:endParaRPr>
          </a:p>
          <a:p>
            <a:pPr lvl="1" eaLnBrk="1" hangingPunct="1">
              <a:lnSpc>
                <a:spcPct val="70000"/>
              </a:lnSpc>
              <a:buClr>
                <a:srgbClr val="6DA4CB"/>
              </a:buClr>
              <a:buFont typeface="Times" charset="0"/>
              <a:buChar char="•"/>
              <a:defRPr/>
            </a:pPr>
            <a:endParaRPr lang="en-US" sz="2400" dirty="0">
              <a:latin typeface="Times New Roman" charset="0"/>
            </a:endParaRPr>
          </a:p>
        </p:txBody>
      </p:sp>
      <p:sp>
        <p:nvSpPr>
          <p:cNvPr id="23555"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3400" b="1" dirty="0">
              <a:solidFill>
                <a:srgbClr val="000000"/>
              </a:solidFill>
              <a:latin typeface="Times New Roman" pitchFamily="18" charset="0"/>
            </a:endParaRPr>
          </a:p>
        </p:txBody>
      </p:sp>
      <p:sp>
        <p:nvSpPr>
          <p:cNvPr id="23556"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57"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58"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59"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60"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61"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62"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3563"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4"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5"/>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25602" name="Rectangle 36"/>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3" name="Rectangle 37"/>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4" name="Rectangle 38"/>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5" name="Rectangle 39"/>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6" name="Rectangle 40"/>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7" name="Rectangle 41"/>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08" name="Rectangle 42"/>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5609" name="Picture 43"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44"/>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
        <p:nvSpPr>
          <p:cNvPr id="25612" name="Rectangle 2"/>
          <p:cNvSpPr>
            <a:spLocks noChangeArrowheads="1"/>
          </p:cNvSpPr>
          <p:nvPr/>
        </p:nvSpPr>
        <p:spPr bwMode="auto">
          <a:xfrm>
            <a:off x="457200" y="1600200"/>
            <a:ext cx="8229600" cy="48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Urban Database Planning Workshop (May, 2006)</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Panel review of CMAQ model process upgrades and model applications and evaluations (December, 2006)</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International conference on Atmospheric Chemical Mechanisms (December, 2008)</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Workshop for atmospheric modeling planning (July, 2008)</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CMAQ </a:t>
            </a:r>
            <a:r>
              <a:rPr lang="en-US" altLang="en-US" sz="2200" dirty="0" err="1">
                <a:solidFill>
                  <a:srgbClr val="0070C0"/>
                </a:solidFill>
                <a:latin typeface="+mn-lt"/>
                <a:ea typeface="ＭＳ Ｐゴシック" charset="0"/>
              </a:rPr>
              <a:t>Adjoint</a:t>
            </a:r>
            <a:r>
              <a:rPr lang="en-US" altLang="en-US" sz="2200" dirty="0">
                <a:solidFill>
                  <a:srgbClr val="0070C0"/>
                </a:solidFill>
                <a:latin typeface="+mn-lt"/>
                <a:ea typeface="ＭＳ Ｐゴシック" charset="0"/>
              </a:rPr>
              <a:t> Workshop (November, 2010)</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Meteorology-Hydrology Linkage Workshop (January, 2011)</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Panel review of the CMAQ model process applications, and evaluations (June, 2011)</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Workshop on integrated meteorology and chemistry modeling (October, 2012)</a:t>
            </a:r>
          </a:p>
          <a:p>
            <a:pPr lvl="1" eaLnBrk="1" hangingPunct="1">
              <a:lnSpc>
                <a:spcPts val="2100"/>
              </a:lnSpc>
              <a:spcBef>
                <a:spcPts val="1000"/>
              </a:spcBef>
              <a:buClr>
                <a:srgbClr val="6DA4CB"/>
              </a:buClr>
              <a:buFont typeface="Times" charset="0"/>
              <a:buChar char="•"/>
              <a:defRPr/>
            </a:pPr>
            <a:r>
              <a:rPr lang="en-US" altLang="en-US" sz="2200" dirty="0">
                <a:solidFill>
                  <a:srgbClr val="0070C0"/>
                </a:solidFill>
                <a:latin typeface="+mn-lt"/>
                <a:ea typeface="ＭＳ Ｐゴシック" charset="0"/>
              </a:rPr>
              <a:t>Workshop on providing regional climate change projections for the southeastern US (April, 2013)</a:t>
            </a:r>
          </a:p>
        </p:txBody>
      </p:sp>
      <p:sp>
        <p:nvSpPr>
          <p:cNvPr id="16"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400" b="1" dirty="0" smtClean="0">
                <a:solidFill>
                  <a:srgbClr val="000000"/>
                </a:solidFill>
                <a:latin typeface="Times New Roman" pitchFamily="18" charset="0"/>
              </a:rPr>
              <a:t>Workshops</a:t>
            </a:r>
            <a:endParaRPr lang="en-US" altLang="en-US" sz="3400" b="1" dirty="0">
              <a:solidFill>
                <a:srgbClr val="0000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5" descr="UNC_IFE_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19800"/>
            <a:ext cx="2667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5"/>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cs typeface="+mn-cs"/>
            </a:endParaRPr>
          </a:p>
        </p:txBody>
      </p:sp>
      <p:pic>
        <p:nvPicPr>
          <p:cNvPr id="21507" name="Picture 43"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4"/>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500" b="1">
                <a:solidFill>
                  <a:schemeClr val="bg1"/>
                </a:solidFill>
                <a:latin typeface="Times New Roman" charset="0"/>
              </a:rPr>
              <a:t>The University of North Carolina at Chapel Hill</a:t>
            </a:r>
          </a:p>
        </p:txBody>
      </p:sp>
      <p:sp>
        <p:nvSpPr>
          <p:cNvPr id="21509" name="Title 1"/>
          <p:cNvSpPr>
            <a:spLocks noGrp="1"/>
          </p:cNvSpPr>
          <p:nvPr>
            <p:ph type="title"/>
          </p:nvPr>
        </p:nvSpPr>
        <p:spPr bwMode="auto">
          <a:xfrm>
            <a:off x="457200" y="639763"/>
            <a:ext cx="8229600" cy="88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800" dirty="0" smtClean="0">
                <a:solidFill>
                  <a:schemeClr val="tx1"/>
                </a:solidFill>
                <a:latin typeface="Arial" charset="0"/>
              </a:rPr>
              <a:t>Main Conference Technical Events</a:t>
            </a:r>
            <a:endParaRPr lang="en-US" sz="2800" b="1" i="1" dirty="0">
              <a:solidFill>
                <a:schemeClr val="tx1"/>
              </a:solidFill>
              <a:latin typeface="Arial" charset="0"/>
            </a:endParaRPr>
          </a:p>
        </p:txBody>
      </p:sp>
      <p:sp>
        <p:nvSpPr>
          <p:cNvPr id="21517" name="Content Placeholder 4"/>
          <p:cNvSpPr>
            <a:spLocks noGrp="1"/>
          </p:cNvSpPr>
          <p:nvPr>
            <p:ph idx="1"/>
          </p:nvPr>
        </p:nvSpPr>
        <p:spPr bwMode="auto">
          <a:xfrm>
            <a:off x="457200" y="12192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Char char="Ø"/>
              <a:defRPr/>
            </a:pPr>
            <a:r>
              <a:rPr lang="en-US" sz="2400" dirty="0">
                <a:solidFill>
                  <a:srgbClr val="0070C0"/>
                </a:solidFill>
                <a:latin typeface="+mj-lt"/>
              </a:rPr>
              <a:t>Plenary Session</a:t>
            </a:r>
            <a:r>
              <a:rPr lang="en-US" sz="2400" dirty="0">
                <a:latin typeface="+mj-lt"/>
              </a:rPr>
              <a:t> </a:t>
            </a:r>
            <a:endParaRPr lang="en-US" sz="2400" dirty="0" smtClean="0">
              <a:latin typeface="+mj-lt"/>
            </a:endParaRPr>
          </a:p>
          <a:p>
            <a:pPr marL="857250" lvl="1" indent="-457200">
              <a:buFontTx/>
              <a:buChar char="-"/>
              <a:defRPr/>
            </a:pPr>
            <a:r>
              <a:rPr lang="en-US" sz="2400" dirty="0" smtClean="0">
                <a:solidFill>
                  <a:srgbClr val="FF0000"/>
                </a:solidFill>
                <a:latin typeface="+mj-lt"/>
              </a:rPr>
              <a:t>Emerging </a:t>
            </a:r>
            <a:r>
              <a:rPr lang="en-US" sz="2400" dirty="0">
                <a:solidFill>
                  <a:srgbClr val="FF0000"/>
                </a:solidFill>
                <a:latin typeface="+mj-lt"/>
              </a:rPr>
              <a:t>Issues in Air Quality </a:t>
            </a:r>
            <a:r>
              <a:rPr lang="en-US" sz="2400" dirty="0" smtClean="0">
                <a:solidFill>
                  <a:srgbClr val="FF0000"/>
                </a:solidFill>
                <a:latin typeface="+mj-lt"/>
              </a:rPr>
              <a:t>Modeling</a:t>
            </a:r>
            <a:r>
              <a:rPr lang="en-US" sz="2000" dirty="0" smtClean="0">
                <a:latin typeface="+mj-lt"/>
              </a:rPr>
              <a:t>. </a:t>
            </a:r>
            <a:r>
              <a:rPr lang="en-US" sz="2000" dirty="0">
                <a:solidFill>
                  <a:srgbClr val="0070C0"/>
                </a:solidFill>
                <a:latin typeface="+mj-lt"/>
              </a:rPr>
              <a:t> Chaired by the U.S. EPA’s </a:t>
            </a:r>
            <a:r>
              <a:rPr lang="en-US" sz="2400" dirty="0" err="1">
                <a:solidFill>
                  <a:srgbClr val="0070C0"/>
                </a:solidFill>
                <a:latin typeface="+mj-lt"/>
              </a:rPr>
              <a:t>Rohit</a:t>
            </a:r>
            <a:r>
              <a:rPr lang="en-US" sz="2400" dirty="0">
                <a:solidFill>
                  <a:srgbClr val="0070C0"/>
                </a:solidFill>
                <a:latin typeface="+mj-lt"/>
              </a:rPr>
              <a:t> </a:t>
            </a:r>
            <a:r>
              <a:rPr lang="en-US" sz="2400" dirty="0" err="1">
                <a:solidFill>
                  <a:srgbClr val="0070C0"/>
                </a:solidFill>
                <a:latin typeface="+mj-lt"/>
              </a:rPr>
              <a:t>Mathur</a:t>
            </a:r>
            <a:r>
              <a:rPr lang="en-US" sz="2400" dirty="0">
                <a:solidFill>
                  <a:srgbClr val="0070C0"/>
                </a:solidFill>
                <a:latin typeface="+mj-lt"/>
              </a:rPr>
              <a:t> </a:t>
            </a:r>
            <a:r>
              <a:rPr lang="en-US" sz="2000" dirty="0">
                <a:solidFill>
                  <a:srgbClr val="0070C0"/>
                </a:solidFill>
                <a:latin typeface="+mj-lt"/>
              </a:rPr>
              <a:t>and </a:t>
            </a:r>
            <a:r>
              <a:rPr lang="en-US" sz="2400" dirty="0">
                <a:solidFill>
                  <a:srgbClr val="0070C0"/>
                </a:solidFill>
                <a:latin typeface="+mj-lt"/>
              </a:rPr>
              <a:t>Jon </a:t>
            </a:r>
            <a:r>
              <a:rPr lang="en-US" sz="2400" dirty="0" err="1" smtClean="0">
                <a:solidFill>
                  <a:srgbClr val="0070C0"/>
                </a:solidFill>
                <a:latin typeface="+mj-lt"/>
              </a:rPr>
              <a:t>Pleim</a:t>
            </a:r>
            <a:endParaRPr lang="en-US" sz="2400" dirty="0" smtClean="0">
              <a:latin typeface="+mj-lt"/>
            </a:endParaRPr>
          </a:p>
          <a:p>
            <a:pPr>
              <a:buFont typeface="Wingdings" charset="2"/>
              <a:buChar char="Ø"/>
              <a:defRPr/>
            </a:pPr>
            <a:r>
              <a:rPr lang="en-US" sz="2400" dirty="0" smtClean="0">
                <a:solidFill>
                  <a:srgbClr val="0070C0"/>
                </a:solidFill>
                <a:latin typeface="+mj-lt"/>
              </a:rPr>
              <a:t>CMAS Developer/User’s Forum</a:t>
            </a:r>
            <a:endParaRPr lang="en-US" sz="2400" dirty="0" smtClean="0">
              <a:latin typeface="+mj-lt"/>
            </a:endParaRPr>
          </a:p>
          <a:p>
            <a:pPr marL="914400" lvl="2" indent="0" eaLnBrk="1" hangingPunct="1">
              <a:lnSpc>
                <a:spcPts val="2100"/>
              </a:lnSpc>
              <a:spcBef>
                <a:spcPts val="1000"/>
              </a:spcBef>
              <a:buClr>
                <a:srgbClr val="6DA4CB"/>
              </a:buClr>
              <a:buNone/>
              <a:defRPr/>
            </a:pPr>
            <a:r>
              <a:rPr lang="en-US" altLang="en-US" dirty="0" smtClean="0">
                <a:solidFill>
                  <a:srgbClr val="FF0000"/>
                </a:solidFill>
                <a:latin typeface="+mj-lt"/>
                <a:cs typeface="Times New Roman"/>
              </a:rPr>
              <a:t>Alternative </a:t>
            </a:r>
            <a:r>
              <a:rPr lang="en-US" altLang="en-US" dirty="0">
                <a:solidFill>
                  <a:srgbClr val="FF0000"/>
                </a:solidFill>
                <a:latin typeface="+mj-lt"/>
                <a:cs typeface="Times New Roman"/>
              </a:rPr>
              <a:t>future realities: considerations for </a:t>
            </a:r>
            <a:r>
              <a:rPr lang="en-US" altLang="en-US" dirty="0" smtClean="0">
                <a:solidFill>
                  <a:srgbClr val="FF0000"/>
                </a:solidFill>
                <a:latin typeface="+mj-lt"/>
                <a:cs typeface="Times New Roman"/>
              </a:rPr>
              <a:t>modeling</a:t>
            </a:r>
          </a:p>
          <a:p>
            <a:pPr marL="914400" lvl="2" indent="0" eaLnBrk="1" hangingPunct="1">
              <a:lnSpc>
                <a:spcPts val="2100"/>
              </a:lnSpc>
              <a:spcBef>
                <a:spcPts val="1000"/>
              </a:spcBef>
              <a:buClr>
                <a:srgbClr val="6DA4CB"/>
              </a:buClr>
              <a:buNone/>
              <a:defRPr/>
            </a:pPr>
            <a:r>
              <a:rPr lang="en-US" sz="2000" dirty="0" smtClean="0">
                <a:solidFill>
                  <a:srgbClr val="0070C0"/>
                </a:solidFill>
                <a:latin typeface="+mj-lt"/>
              </a:rPr>
              <a:t>Moderator, </a:t>
            </a:r>
            <a:r>
              <a:rPr lang="en-US" sz="2400" dirty="0">
                <a:solidFill>
                  <a:srgbClr val="0070C0"/>
                </a:solidFill>
                <a:latin typeface="+mj-lt"/>
              </a:rPr>
              <a:t>Tom Moore </a:t>
            </a:r>
            <a:r>
              <a:rPr lang="en-US" sz="1800" dirty="0">
                <a:solidFill>
                  <a:srgbClr val="0070C0"/>
                </a:solidFill>
                <a:latin typeface="+mj-lt"/>
              </a:rPr>
              <a:t>(WESTAR-WRAP</a:t>
            </a:r>
            <a:r>
              <a:rPr lang="en-US" sz="1800" dirty="0" smtClean="0">
                <a:solidFill>
                  <a:srgbClr val="0070C0"/>
                </a:solidFill>
                <a:latin typeface="+mj-lt"/>
              </a:rPr>
              <a:t>)</a:t>
            </a:r>
            <a:r>
              <a:rPr lang="en-US" sz="2400" dirty="0" smtClean="0">
                <a:solidFill>
                  <a:srgbClr val="0070C0"/>
                </a:solidFill>
                <a:latin typeface="+mj-lt"/>
              </a:rPr>
              <a:t>; </a:t>
            </a:r>
            <a:r>
              <a:rPr lang="en-US" sz="2000" dirty="0" smtClean="0">
                <a:solidFill>
                  <a:srgbClr val="0070C0"/>
                </a:solidFill>
                <a:latin typeface="+mj-lt"/>
              </a:rPr>
              <a:t>Panelists</a:t>
            </a:r>
            <a:r>
              <a:rPr lang="en-US" sz="2000" dirty="0">
                <a:solidFill>
                  <a:srgbClr val="0070C0"/>
                </a:solidFill>
                <a:latin typeface="+mj-lt"/>
              </a:rPr>
              <a:t>: </a:t>
            </a:r>
            <a:r>
              <a:rPr lang="en-US" sz="2400" dirty="0">
                <a:solidFill>
                  <a:srgbClr val="0070C0"/>
                </a:solidFill>
                <a:latin typeface="+mj-lt"/>
              </a:rPr>
              <a:t>Michael </a:t>
            </a:r>
            <a:r>
              <a:rPr lang="en-US" sz="2400" dirty="0" err="1">
                <a:solidFill>
                  <a:srgbClr val="0070C0"/>
                </a:solidFill>
                <a:latin typeface="+mj-lt"/>
              </a:rPr>
              <a:t>Barna</a:t>
            </a:r>
            <a:r>
              <a:rPr lang="en-US" sz="2400" dirty="0">
                <a:solidFill>
                  <a:srgbClr val="0070C0"/>
                </a:solidFill>
                <a:latin typeface="+mj-lt"/>
              </a:rPr>
              <a:t> </a:t>
            </a:r>
            <a:r>
              <a:rPr lang="en-US" sz="1800" dirty="0">
                <a:solidFill>
                  <a:srgbClr val="0070C0"/>
                </a:solidFill>
                <a:latin typeface="+mj-lt"/>
              </a:rPr>
              <a:t>(National Park Service - Air Resources Division)</a:t>
            </a:r>
            <a:r>
              <a:rPr lang="en-US" sz="2400" dirty="0">
                <a:solidFill>
                  <a:srgbClr val="0070C0"/>
                </a:solidFill>
                <a:latin typeface="+mj-lt"/>
              </a:rPr>
              <a:t>, Chris Emery </a:t>
            </a:r>
            <a:r>
              <a:rPr lang="en-US" sz="1800" dirty="0">
                <a:solidFill>
                  <a:srgbClr val="0070C0"/>
                </a:solidFill>
                <a:latin typeface="+mj-lt"/>
              </a:rPr>
              <a:t>(</a:t>
            </a:r>
            <a:r>
              <a:rPr lang="en-US" sz="1800" dirty="0" err="1">
                <a:solidFill>
                  <a:srgbClr val="0070C0"/>
                </a:solidFill>
                <a:latin typeface="+mj-lt"/>
              </a:rPr>
              <a:t>Ramboll</a:t>
            </a:r>
            <a:r>
              <a:rPr lang="en-US" sz="1800" dirty="0">
                <a:solidFill>
                  <a:srgbClr val="0070C0"/>
                </a:solidFill>
                <a:latin typeface="+mj-lt"/>
              </a:rPr>
              <a:t>-Environ</a:t>
            </a:r>
            <a:r>
              <a:rPr lang="en-US" sz="1600" dirty="0">
                <a:solidFill>
                  <a:srgbClr val="0070C0"/>
                </a:solidFill>
                <a:latin typeface="+mj-lt"/>
              </a:rPr>
              <a:t>)</a:t>
            </a:r>
            <a:r>
              <a:rPr lang="en-US" sz="2400" dirty="0">
                <a:solidFill>
                  <a:srgbClr val="0070C0"/>
                </a:solidFill>
                <a:latin typeface="+mj-lt"/>
              </a:rPr>
              <a:t>, Dan </a:t>
            </a:r>
            <a:r>
              <a:rPr lang="en-US" sz="2400" dirty="0" err="1">
                <a:solidFill>
                  <a:srgbClr val="0070C0"/>
                </a:solidFill>
                <a:latin typeface="+mj-lt"/>
              </a:rPr>
              <a:t>Loughlin</a:t>
            </a:r>
            <a:r>
              <a:rPr lang="en-US" sz="2400" dirty="0">
                <a:solidFill>
                  <a:srgbClr val="0070C0"/>
                </a:solidFill>
                <a:latin typeface="+mj-lt"/>
              </a:rPr>
              <a:t> </a:t>
            </a:r>
            <a:r>
              <a:rPr lang="en-US" sz="1800" dirty="0">
                <a:solidFill>
                  <a:srgbClr val="0070C0"/>
                </a:solidFill>
                <a:latin typeface="+mj-lt"/>
              </a:rPr>
              <a:t>(U.S. EPA)</a:t>
            </a:r>
            <a:r>
              <a:rPr lang="en-US" sz="2400" dirty="0">
                <a:solidFill>
                  <a:srgbClr val="0070C0"/>
                </a:solidFill>
                <a:latin typeface="+mj-lt"/>
              </a:rPr>
              <a:t>, Tanya </a:t>
            </a:r>
            <a:r>
              <a:rPr lang="en-US" sz="2400" dirty="0" err="1">
                <a:solidFill>
                  <a:srgbClr val="0070C0"/>
                </a:solidFill>
                <a:latin typeface="+mj-lt"/>
              </a:rPr>
              <a:t>Spero</a:t>
            </a:r>
            <a:r>
              <a:rPr lang="en-US" sz="2400" dirty="0">
                <a:solidFill>
                  <a:srgbClr val="0070C0"/>
                </a:solidFill>
                <a:latin typeface="+mj-lt"/>
              </a:rPr>
              <a:t> </a:t>
            </a:r>
            <a:r>
              <a:rPr lang="en-US" sz="1800" dirty="0">
                <a:solidFill>
                  <a:srgbClr val="0070C0"/>
                </a:solidFill>
                <a:latin typeface="+mj-lt"/>
              </a:rPr>
              <a:t>(U.S. EPA</a:t>
            </a:r>
            <a:r>
              <a:rPr lang="en-US" sz="1400" dirty="0" smtClean="0">
                <a:solidFill>
                  <a:srgbClr val="0070C0"/>
                </a:solidFill>
                <a:latin typeface="+mj-lt"/>
              </a:rPr>
              <a:t>)</a:t>
            </a:r>
          </a:p>
          <a:p>
            <a:pPr marL="457200" eaLnBrk="1" hangingPunct="1">
              <a:lnSpc>
                <a:spcPts val="2100"/>
              </a:lnSpc>
              <a:spcBef>
                <a:spcPts val="1000"/>
              </a:spcBef>
              <a:buClr>
                <a:srgbClr val="6DA4CB"/>
              </a:buClr>
              <a:buFont typeface="Wingdings" charset="2"/>
              <a:buChar char="Ø"/>
              <a:defRPr/>
            </a:pPr>
            <a:r>
              <a:rPr lang="en-US" sz="2400" dirty="0" err="1" smtClean="0">
                <a:solidFill>
                  <a:srgbClr val="FF0000"/>
                </a:solidFill>
              </a:rPr>
              <a:t>ABaCAS</a:t>
            </a:r>
            <a:r>
              <a:rPr lang="en-US" sz="2400" dirty="0" smtClean="0">
                <a:solidFill>
                  <a:srgbClr val="FF0000"/>
                </a:solidFill>
              </a:rPr>
              <a:t> </a:t>
            </a:r>
            <a:r>
              <a:rPr lang="en-US" sz="2400" dirty="0">
                <a:solidFill>
                  <a:srgbClr val="FF0000"/>
                </a:solidFill>
              </a:rPr>
              <a:t>Software Demo</a:t>
            </a:r>
            <a:r>
              <a:rPr lang="en-US" sz="2400" dirty="0">
                <a:solidFill>
                  <a:srgbClr val="5EA0CD"/>
                </a:solidFill>
              </a:rPr>
              <a:t>. Carey </a:t>
            </a:r>
            <a:r>
              <a:rPr lang="en-US" sz="2400" dirty="0" smtClean="0">
                <a:solidFill>
                  <a:srgbClr val="5EA0CD"/>
                </a:solidFill>
              </a:rPr>
              <a:t>Jang. </a:t>
            </a:r>
            <a:r>
              <a:rPr lang="en-US" sz="2000" dirty="0" smtClean="0">
                <a:solidFill>
                  <a:srgbClr val="5EA0CD"/>
                </a:solidFill>
              </a:rPr>
              <a:t>U.S</a:t>
            </a:r>
            <a:r>
              <a:rPr lang="en-US" sz="2000" dirty="0">
                <a:solidFill>
                  <a:srgbClr val="5EA0CD"/>
                </a:solidFill>
              </a:rPr>
              <a:t>. </a:t>
            </a:r>
            <a:r>
              <a:rPr lang="en-US" sz="2000" dirty="0" smtClean="0">
                <a:solidFill>
                  <a:srgbClr val="5EA0CD"/>
                </a:solidFill>
              </a:rPr>
              <a:t>EPA</a:t>
            </a:r>
            <a:endParaRPr lang="en-US" sz="2400" dirty="0" smtClean="0">
              <a:solidFill>
                <a:srgbClr val="5EA0CD"/>
              </a:solidFill>
            </a:endParaRPr>
          </a:p>
          <a:p>
            <a:pPr marL="514350" lvl="1" indent="0" eaLnBrk="1" hangingPunct="1">
              <a:lnSpc>
                <a:spcPts val="2100"/>
              </a:lnSpc>
              <a:spcBef>
                <a:spcPts val="1000"/>
              </a:spcBef>
              <a:buClr>
                <a:srgbClr val="6DA4CB"/>
              </a:buClr>
              <a:buNone/>
              <a:defRPr/>
            </a:pPr>
            <a:r>
              <a:rPr lang="en-US" sz="2000" u="sng" dirty="0" smtClean="0">
                <a:hlinkClick r:id="rId5"/>
              </a:rPr>
              <a:t>Air </a:t>
            </a:r>
            <a:r>
              <a:rPr lang="en-US" sz="2000" u="sng" dirty="0">
                <a:hlinkClick r:id="rId5"/>
              </a:rPr>
              <a:t>Benefit and Cost Attainment Assessment System (ABaCAS) </a:t>
            </a:r>
            <a:endParaRPr lang="en-US" sz="2000" dirty="0" smtClean="0">
              <a:solidFill>
                <a:srgbClr val="0070C0"/>
              </a:solidFill>
              <a:latin typeface="+mj-lt"/>
            </a:endParaRPr>
          </a:p>
          <a:p>
            <a:pPr marL="0" indent="0">
              <a:defRPr/>
            </a:pPr>
            <a:endParaRPr lang="en-US"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457200" y="1600200"/>
            <a:ext cx="7848600" cy="4800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lnSpc>
                <a:spcPts val="2400"/>
              </a:lnSpc>
              <a:buClr>
                <a:srgbClr val="6DA4CB"/>
              </a:buClr>
              <a:buFontTx/>
              <a:buNone/>
            </a:pPr>
            <a:r>
              <a:rPr lang="en-US" altLang="en-US" sz="2200" dirty="0" smtClean="0">
                <a:ea typeface="ＭＳ Ｐゴシック" pitchFamily="34" charset="-128"/>
              </a:rPr>
              <a:t>Established in 2001, the EPA’s CMAS Center has been hosted at UNC since 2003, which </a:t>
            </a:r>
            <a:r>
              <a:rPr lang="en-US" altLang="en-US" sz="2200" dirty="0" smtClean="0">
                <a:ea typeface="ＭＳ Ｐゴシック" pitchFamily="34" charset="-128"/>
                <a:cs typeface="Times New Roman" pitchFamily="18" charset="0"/>
              </a:rPr>
              <a:t>works with the agency to lead the international, open-source, community-based air quality modeling and analysis software used to evaluate and propose regulations.</a:t>
            </a:r>
            <a:endParaRPr lang="en-US" altLang="en-US" sz="2200" dirty="0" smtClean="0">
              <a:ea typeface="ＭＳ Ｐゴシック" pitchFamily="34" charset="-128"/>
            </a:endParaRPr>
          </a:p>
          <a:p>
            <a:pPr lvl="2" eaLnBrk="1" hangingPunct="1">
              <a:lnSpc>
                <a:spcPts val="2300"/>
              </a:lnSpc>
              <a:buClr>
                <a:srgbClr val="6DA4CB"/>
              </a:buClr>
              <a:buFont typeface="Times" charset="0"/>
              <a:buChar char="•"/>
            </a:pPr>
            <a:r>
              <a:rPr lang="en-US" altLang="en-US" sz="2200" dirty="0" smtClean="0">
                <a:solidFill>
                  <a:srgbClr val="0070C0"/>
                </a:solidFill>
                <a:ea typeface="ＭＳ Ｐゴシック" pitchFamily="34" charset="-128"/>
              </a:rPr>
              <a:t>Bridge between segments of the air quality modeling community</a:t>
            </a:r>
          </a:p>
          <a:p>
            <a:pPr lvl="2" eaLnBrk="1" hangingPunct="1">
              <a:lnSpc>
                <a:spcPts val="2300"/>
              </a:lnSpc>
              <a:buClr>
                <a:srgbClr val="6DA4CB"/>
              </a:buClr>
              <a:buFont typeface="Times" charset="0"/>
              <a:buChar char="•"/>
            </a:pPr>
            <a:r>
              <a:rPr lang="en-US" altLang="en-US" sz="2200" dirty="0" smtClean="0">
                <a:solidFill>
                  <a:srgbClr val="0070C0"/>
                </a:solidFill>
                <a:ea typeface="ＭＳ Ｐゴシック" pitchFamily="34" charset="-128"/>
              </a:rPr>
              <a:t>Fosters growth of developer and user communities</a:t>
            </a:r>
          </a:p>
          <a:p>
            <a:pPr lvl="2" eaLnBrk="1" hangingPunct="1">
              <a:lnSpc>
                <a:spcPts val="2300"/>
              </a:lnSpc>
              <a:buClr>
                <a:srgbClr val="6DA4CB"/>
              </a:buClr>
              <a:buFont typeface="Times" charset="0"/>
              <a:buChar char="•"/>
            </a:pPr>
            <a:r>
              <a:rPr lang="en-US" altLang="en-US" sz="2200" dirty="0" smtClean="0">
                <a:solidFill>
                  <a:srgbClr val="0070C0"/>
                </a:solidFill>
                <a:ea typeface="ＭＳ Ｐゴシック" pitchFamily="34" charset="-128"/>
              </a:rPr>
              <a:t>Hub for modeling education and training</a:t>
            </a:r>
          </a:p>
          <a:p>
            <a:pPr marL="457200" lvl="1" indent="0" eaLnBrk="1" hangingPunct="1">
              <a:spcBef>
                <a:spcPts val="600"/>
              </a:spcBef>
              <a:buClr>
                <a:srgbClr val="6DA4CB"/>
              </a:buClr>
              <a:buNone/>
            </a:pPr>
            <a:r>
              <a:rPr lang="en-US" altLang="en-US" sz="2400" dirty="0">
                <a:ea typeface="ＭＳ Ｐゴシック" pitchFamily="34" charset="-128"/>
              </a:rPr>
              <a:t>CMAS Functions</a:t>
            </a:r>
          </a:p>
          <a:p>
            <a:pPr lvl="2" eaLnBrk="1" hangingPunct="1">
              <a:lnSpc>
                <a:spcPts val="2200"/>
              </a:lnSpc>
              <a:buClr>
                <a:srgbClr val="6DA4CB"/>
              </a:buClr>
              <a:buFont typeface="Times" charset="0"/>
              <a:buChar char="•"/>
            </a:pPr>
            <a:r>
              <a:rPr lang="en-US" altLang="en-US" sz="2200" dirty="0">
                <a:solidFill>
                  <a:srgbClr val="0070C0"/>
                </a:solidFill>
                <a:ea typeface="ＭＳ Ｐゴシック" pitchFamily="34" charset="-128"/>
              </a:rPr>
              <a:t>User Support</a:t>
            </a:r>
          </a:p>
          <a:p>
            <a:pPr lvl="2" eaLnBrk="1" hangingPunct="1">
              <a:lnSpc>
                <a:spcPts val="2200"/>
              </a:lnSpc>
              <a:buClr>
                <a:srgbClr val="6DA4CB"/>
              </a:buClr>
              <a:buFont typeface="Times" charset="0"/>
              <a:buChar char="•"/>
            </a:pPr>
            <a:r>
              <a:rPr lang="en-US" altLang="en-US" sz="2200" dirty="0">
                <a:solidFill>
                  <a:srgbClr val="0070C0"/>
                </a:solidFill>
                <a:ea typeface="ＭＳ Ｐゴシック" pitchFamily="34" charset="-128"/>
              </a:rPr>
              <a:t>Computational research and development</a:t>
            </a:r>
          </a:p>
          <a:p>
            <a:pPr lvl="2" eaLnBrk="1" hangingPunct="1">
              <a:lnSpc>
                <a:spcPts val="2200"/>
              </a:lnSpc>
              <a:buClr>
                <a:srgbClr val="6DA4CB"/>
              </a:buClr>
              <a:buFont typeface="Times" charset="0"/>
              <a:buChar char="•"/>
            </a:pPr>
            <a:r>
              <a:rPr lang="en-US" altLang="en-US" sz="2200" dirty="0">
                <a:solidFill>
                  <a:srgbClr val="0070C0"/>
                </a:solidFill>
                <a:ea typeface="ＭＳ Ｐゴシック" pitchFamily="34" charset="-128"/>
              </a:rPr>
              <a:t>Application and </a:t>
            </a:r>
            <a:r>
              <a:rPr lang="en-US" altLang="en-US" sz="2200" dirty="0" smtClean="0">
                <a:solidFill>
                  <a:srgbClr val="0070C0"/>
                </a:solidFill>
                <a:ea typeface="ＭＳ Ｐゴシック" pitchFamily="34" charset="-128"/>
              </a:rPr>
              <a:t>training</a:t>
            </a:r>
            <a:endParaRPr lang="en-US" altLang="en-US" sz="2200" dirty="0">
              <a:solidFill>
                <a:srgbClr val="0070C0"/>
              </a:solidFill>
              <a:ea typeface="ＭＳ Ｐゴシック" pitchFamily="34" charset="-128"/>
            </a:endParaRPr>
          </a:p>
          <a:p>
            <a:pPr lvl="2" eaLnBrk="1" hangingPunct="1">
              <a:lnSpc>
                <a:spcPts val="2200"/>
              </a:lnSpc>
              <a:buClr>
                <a:srgbClr val="6DA4CB"/>
              </a:buClr>
              <a:buFont typeface="Times" charset="0"/>
              <a:buChar char="•"/>
            </a:pPr>
            <a:r>
              <a:rPr lang="en-US" altLang="en-US" sz="2200" dirty="0">
                <a:solidFill>
                  <a:srgbClr val="0070C0"/>
                </a:solidFill>
                <a:ea typeface="ＭＳ Ｐゴシック" pitchFamily="34" charset="-128"/>
              </a:rPr>
              <a:t>Outreach</a:t>
            </a:r>
          </a:p>
          <a:p>
            <a:pPr lvl="3" eaLnBrk="1" hangingPunct="1">
              <a:lnSpc>
                <a:spcPct val="70000"/>
              </a:lnSpc>
              <a:buClr>
                <a:srgbClr val="6DA4CB"/>
              </a:buClr>
              <a:buFont typeface="Times" charset="0"/>
              <a:buChar char="•"/>
            </a:pPr>
            <a:endParaRPr lang="en-US" altLang="en-US" dirty="0" smtClean="0">
              <a:solidFill>
                <a:srgbClr val="0070C0"/>
              </a:solidFill>
              <a:latin typeface="Times New Roman" pitchFamily="18" charset="0"/>
              <a:ea typeface="ＭＳ Ｐゴシック" pitchFamily="34" charset="-128"/>
            </a:endParaRPr>
          </a:p>
          <a:p>
            <a:pPr marL="457200" lvl="1" indent="0" eaLnBrk="1" hangingPunct="1">
              <a:lnSpc>
                <a:spcPct val="70000"/>
              </a:lnSpc>
              <a:buClr>
                <a:srgbClr val="6DA4CB"/>
              </a:buClr>
              <a:buFontTx/>
              <a:buNone/>
            </a:pPr>
            <a:endParaRPr lang="en-US" altLang="en-US" dirty="0" smtClean="0">
              <a:solidFill>
                <a:srgbClr val="FF0000"/>
              </a:solidFill>
              <a:latin typeface="Times New Roman" pitchFamily="18" charset="0"/>
              <a:ea typeface="ＭＳ Ｐゴシック" pitchFamily="34" charset="-128"/>
            </a:endParaRPr>
          </a:p>
          <a:p>
            <a:pPr lvl="2" eaLnBrk="1" hangingPunct="1">
              <a:lnSpc>
                <a:spcPct val="70000"/>
              </a:lnSpc>
              <a:buClr>
                <a:srgbClr val="6DA4CB"/>
              </a:buClr>
              <a:buFontTx/>
              <a:buNone/>
            </a:pPr>
            <a:endParaRPr lang="en-US" altLang="en-US" dirty="0" smtClean="0">
              <a:solidFill>
                <a:srgbClr val="FF0000"/>
              </a:solidFill>
              <a:latin typeface="Times New Roman" pitchFamily="18" charset="0"/>
              <a:ea typeface="ＭＳ Ｐゴシック" pitchFamily="34" charset="-128"/>
            </a:endParaRPr>
          </a:p>
          <a:p>
            <a:pPr eaLnBrk="1" hangingPunct="1">
              <a:buClr>
                <a:srgbClr val="6DA4CB"/>
              </a:buClr>
              <a:buFont typeface="Wingdings" pitchFamily="2" charset="2"/>
              <a:buNone/>
            </a:pPr>
            <a:endParaRPr lang="en-US" altLang="en-US" sz="2400" dirty="0" smtClean="0">
              <a:solidFill>
                <a:srgbClr val="0070C0"/>
              </a:solidFill>
              <a:latin typeface="Times New Roman" pitchFamily="18" charset="0"/>
              <a:ea typeface="ＭＳ Ｐゴシック" pitchFamily="34" charset="-128"/>
            </a:endParaRPr>
          </a:p>
          <a:p>
            <a:pPr marL="457200" lvl="1" indent="0" eaLnBrk="1" hangingPunct="1">
              <a:lnSpc>
                <a:spcPct val="70000"/>
              </a:lnSpc>
              <a:buClr>
                <a:srgbClr val="6DA4CB"/>
              </a:buClr>
              <a:buFont typeface="Times" charset="0"/>
              <a:buChar char="•"/>
            </a:pPr>
            <a:endParaRPr lang="en-US" altLang="en-US" sz="2400" dirty="0" smtClean="0">
              <a:latin typeface="Times New Roman" pitchFamily="18" charset="0"/>
              <a:ea typeface="ＭＳ Ｐゴシック" pitchFamily="34" charset="-128"/>
            </a:endParaRPr>
          </a:p>
        </p:txBody>
      </p:sp>
      <p:sp>
        <p:nvSpPr>
          <p:cNvPr id="5123"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400" b="1" dirty="0">
                <a:solidFill>
                  <a:srgbClr val="000000"/>
                </a:solidFill>
                <a:latin typeface="Arial"/>
                <a:cs typeface="Arial"/>
              </a:rPr>
              <a:t>CMAS Center at UNC</a:t>
            </a:r>
          </a:p>
        </p:txBody>
      </p:sp>
      <p:sp>
        <p:nvSpPr>
          <p:cNvPr id="512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2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2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2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2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2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13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513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3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5"/>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29699" name="Rectangle 36"/>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0" name="Rectangle 37"/>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1" name="Rectangle 38"/>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2" name="Rectangle 39"/>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3" name="Rectangle 40"/>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4" name="Rectangle 41"/>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705" name="Rectangle 42"/>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9706" name="Picture 43"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44"/>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graphicFrame>
        <p:nvGraphicFramePr>
          <p:cNvPr id="16" name="Group 44"/>
          <p:cNvGraphicFramePr>
            <a:graphicFrameLocks noGrp="1"/>
          </p:cNvGraphicFramePr>
          <p:nvPr>
            <p:extLst>
              <p:ext uri="{D42A27DB-BD31-4B8C-83A1-F6EECF244321}">
                <p14:modId xmlns:p14="http://schemas.microsoft.com/office/powerpoint/2010/main" val="554870917"/>
              </p:ext>
            </p:extLst>
          </p:nvPr>
        </p:nvGraphicFramePr>
        <p:xfrm>
          <a:off x="381000" y="1858963"/>
          <a:ext cx="8153400" cy="4482224"/>
        </p:xfrm>
        <a:graphic>
          <a:graphicData uri="http://schemas.openxmlformats.org/drawingml/2006/table">
            <a:tbl>
              <a:tblPr/>
              <a:tblGrid>
                <a:gridCol w="3794125"/>
                <a:gridCol w="4359275"/>
              </a:tblGrid>
              <a:tr h="94456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Applications and Training</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endPar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Zac Adelman</a:t>
                      </a:r>
                      <a:r>
                        <a:rPr kumimoji="0" lang="en-US" altLang="en-US" sz="1800" b="0" i="0" u="none" strike="noStrike" cap="none" normalizeH="0" baseline="0" dirty="0" smtClean="0">
                          <a:ln>
                            <a:noFill/>
                          </a:ln>
                          <a:solidFill>
                            <a:srgbClr val="666666"/>
                          </a:solidFill>
                          <a:effectLst/>
                          <a:latin typeface="Arial" pitchFamily="34" charset="0"/>
                          <a:ea typeface="ＭＳ Ｐゴシック" pitchFamily="34" charset="-128"/>
                        </a:rPr>
                        <a:t>, B.H</a:t>
                      </a:r>
                      <a:r>
                        <a:rPr kumimoji="0" lang="en-US" altLang="en-US" sz="2000" b="0" i="0" u="none" strike="noStrike" cap="none" normalizeH="0" baseline="0" dirty="0" smtClean="0">
                          <a:ln>
                            <a:noFill/>
                          </a:ln>
                          <a:solidFill>
                            <a:srgbClr val="666666"/>
                          </a:solidFill>
                          <a:effectLst/>
                          <a:latin typeface="Arial" pitchFamily="34" charset="0"/>
                          <a:ea typeface="ＭＳ Ｐゴシック" pitchFamily="34" charset="-128"/>
                        </a:rPr>
                        <a:t>. Baek, </a:t>
                      </a:r>
                      <a:r>
                        <a:rPr kumimoji="0" lang="en-US" altLang="en-US" sz="1800" b="0" i="0" u="none" strike="noStrike" cap="none" normalizeH="0" baseline="0" dirty="0" smtClean="0">
                          <a:ln>
                            <a:noFill/>
                          </a:ln>
                          <a:solidFill>
                            <a:srgbClr val="666666"/>
                          </a:solidFill>
                          <a:effectLst/>
                          <a:latin typeface="Arial" pitchFamily="34" charset="0"/>
                          <a:ea typeface="ＭＳ Ｐゴシック" pitchFamily="34" charset="-128"/>
                        </a:rPr>
                        <a:t>Sarav Arunachalam, Uma Shankar, Alex Valencia, Liz Adams</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Software Development</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Sarav Arunachalam</a:t>
                      </a:r>
                      <a:r>
                        <a:rPr kumimoji="0" lang="en-US" altLang="en-US" sz="1800" b="0" i="0" u="none" strike="noStrike" cap="none" normalizeH="0" baseline="0" dirty="0" smtClean="0">
                          <a:ln>
                            <a:noFill/>
                          </a:ln>
                          <a:solidFill>
                            <a:srgbClr val="666666"/>
                          </a:solidFill>
                          <a:effectLst/>
                          <a:latin typeface="Arial" pitchFamily="34" charset="0"/>
                          <a:ea typeface="ＭＳ Ｐゴシック" pitchFamily="34" charset="-128"/>
                        </a:rPr>
                        <a:t>, Carlie Coats, Alex Valencia, Mohamed Omary, Jo Ellen Brandmeyer</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Modeling Research</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Uma Shankar</a:t>
                      </a:r>
                      <a:r>
                        <a:rPr kumimoji="0" lang="en-US" altLang="en-US" sz="1800" b="0" i="0" u="none" strike="noStrike" cap="none" normalizeH="0" baseline="0" dirty="0" smtClean="0">
                          <a:ln>
                            <a:noFill/>
                          </a:ln>
                          <a:solidFill>
                            <a:srgbClr val="666666"/>
                          </a:solidFill>
                          <a:effectLst/>
                          <a:latin typeface="Arial" pitchFamily="34" charset="0"/>
                          <a:ea typeface="ＭＳ Ｐゴシック" pitchFamily="34" charset="-128"/>
                        </a:rPr>
                        <a:t>, Frank Binkowski, Jared Bowden, Michelle Snyder, </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Technical Editing</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Margaret Ledyard-Marks</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Communications and Events</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Brian </a:t>
                      </a:r>
                      <a:r>
                        <a:rPr kumimoji="0" lang="en-US" altLang="en-US" sz="1800" b="1" i="1" u="none" strike="noStrike" cap="none" normalizeH="0" baseline="0" dirty="0" err="1" smtClean="0">
                          <a:ln>
                            <a:noFill/>
                          </a:ln>
                          <a:solidFill>
                            <a:schemeClr val="tx1"/>
                          </a:solidFill>
                          <a:effectLst/>
                          <a:latin typeface="Arial" pitchFamily="34" charset="0"/>
                          <a:ea typeface="ＭＳ Ｐゴシック" pitchFamily="34" charset="-128"/>
                        </a:rPr>
                        <a:t>Naess</a:t>
                      </a: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 and Kathleen Clabby O’Rawe</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2000" b="1" i="0" u="none" strike="noStrike" cap="none" normalizeH="0" baseline="0" dirty="0" smtClean="0">
                          <a:ln>
                            <a:noFill/>
                          </a:ln>
                          <a:solidFill>
                            <a:schemeClr val="tx1"/>
                          </a:solidFill>
                          <a:effectLst/>
                          <a:latin typeface="Arial" pitchFamily="34" charset="0"/>
                          <a:ea typeface="ＭＳ Ｐゴシック" pitchFamily="34" charset="-128"/>
                        </a:rPr>
                        <a:t>Director</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charset="2"/>
                        <a:buNone/>
                        <a:tabLst/>
                      </a:pPr>
                      <a:r>
                        <a:rPr kumimoji="0" lang="en-US" altLang="en-US" sz="1800" b="1" i="1" u="none" strike="noStrike" cap="none" normalizeH="0" baseline="0" dirty="0" smtClean="0">
                          <a:ln>
                            <a:noFill/>
                          </a:ln>
                          <a:solidFill>
                            <a:schemeClr val="tx1"/>
                          </a:solidFill>
                          <a:effectLst/>
                          <a:latin typeface="Arial" pitchFamily="34" charset="0"/>
                          <a:ea typeface="ＭＳ Ｐゴシック" pitchFamily="34" charset="-128"/>
                        </a:rPr>
                        <a:t>Adel Hanna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400" b="1" dirty="0">
                <a:solidFill>
                  <a:srgbClr val="000000"/>
                </a:solidFill>
                <a:latin typeface="Times New Roman" pitchFamily="18" charset="0"/>
              </a:rPr>
              <a:t>CMAS </a:t>
            </a:r>
            <a:r>
              <a:rPr lang="en-US" altLang="en-US" sz="3400" b="1" dirty="0" smtClean="0">
                <a:solidFill>
                  <a:srgbClr val="000000"/>
                </a:solidFill>
                <a:latin typeface="Times New Roman" pitchFamily="18" charset="0"/>
              </a:rPr>
              <a:t>Team </a:t>
            </a:r>
            <a:r>
              <a:rPr lang="en-US" altLang="en-US" sz="3400" b="1" dirty="0">
                <a:solidFill>
                  <a:srgbClr val="000000"/>
                </a:solidFill>
                <a:latin typeface="Times New Roman" pitchFamily="18" charset="0"/>
              </a:rPr>
              <a:t>at UNC</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9" descr="backgrou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14"/>
          <p:cNvSpPr>
            <a:spLocks noChangeArrowheads="1"/>
          </p:cNvSpPr>
          <p:nvPr/>
        </p:nvSpPr>
        <p:spPr bwMode="auto">
          <a:xfrm>
            <a:off x="2286000" y="3581400"/>
            <a:ext cx="594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30000"/>
              </a:lnSpc>
            </a:pPr>
            <a:endParaRPr lang="en-US" altLang="en-US">
              <a:solidFill>
                <a:schemeClr val="bg1"/>
              </a:solidFill>
              <a:latin typeface="Times New Roman" pitchFamily="18" charset="0"/>
            </a:endParaRPr>
          </a:p>
        </p:txBody>
      </p:sp>
      <p:sp>
        <p:nvSpPr>
          <p:cNvPr id="31747" name="Rectangle 15"/>
          <p:cNvSpPr>
            <a:spLocks noChangeArrowheads="1"/>
          </p:cNvSpPr>
          <p:nvPr/>
        </p:nvSpPr>
        <p:spPr bwMode="auto">
          <a:xfrm>
            <a:off x="1447800" y="2743200"/>
            <a:ext cx="678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10000"/>
              </a:lnSpc>
            </a:pPr>
            <a:r>
              <a:rPr lang="en-US" altLang="en-US" sz="4400" i="1">
                <a:solidFill>
                  <a:schemeClr val="bg1"/>
                </a:solidFill>
                <a:latin typeface="Times New Roman" pitchFamily="18" charset="0"/>
              </a:rPr>
              <a:t>Thank You</a:t>
            </a:r>
          </a:p>
        </p:txBody>
      </p:sp>
      <p:sp>
        <p:nvSpPr>
          <p:cNvPr id="9221" name="Rectangle 45"/>
          <p:cNvSpPr>
            <a:spLocks noChangeArrowheads="1"/>
          </p:cNvSpPr>
          <p:nvPr/>
        </p:nvSpPr>
        <p:spPr bwMode="auto">
          <a:xfrm>
            <a:off x="0" y="2286000"/>
            <a:ext cx="9144000" cy="228600"/>
          </a:xfrm>
          <a:prstGeom prst="rect">
            <a:avLst/>
          </a:prstGeom>
          <a:solidFill>
            <a:srgbClr val="607B82"/>
          </a:solidFill>
          <a:ln>
            <a:noFill/>
          </a:ln>
          <a:effectLst>
            <a:outerShdw blurRad="63500" dist="38096" dir="4500000" algn="ctr" rotWithShape="0">
              <a:schemeClr val="tx1">
                <a:alpha val="46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31749" name="Rectangle 36"/>
          <p:cNvSpPr>
            <a:spLocks noChangeArrowheads="1"/>
          </p:cNvSpPr>
          <p:nvPr/>
        </p:nvSpPr>
        <p:spPr bwMode="auto">
          <a:xfrm>
            <a:off x="7620000" y="2209800"/>
            <a:ext cx="15240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0" name="Rectangle 40"/>
          <p:cNvSpPr>
            <a:spLocks noChangeArrowheads="1"/>
          </p:cNvSpPr>
          <p:nvPr/>
        </p:nvSpPr>
        <p:spPr bwMode="auto">
          <a:xfrm>
            <a:off x="6096000" y="2209800"/>
            <a:ext cx="15240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1" name="Rectangle 41"/>
          <p:cNvSpPr>
            <a:spLocks noChangeArrowheads="1"/>
          </p:cNvSpPr>
          <p:nvPr/>
        </p:nvSpPr>
        <p:spPr bwMode="auto">
          <a:xfrm>
            <a:off x="4572000" y="2209800"/>
            <a:ext cx="15240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2" name="Rectangle 42"/>
          <p:cNvSpPr>
            <a:spLocks noChangeArrowheads="1"/>
          </p:cNvSpPr>
          <p:nvPr/>
        </p:nvSpPr>
        <p:spPr bwMode="auto">
          <a:xfrm>
            <a:off x="3048000" y="2209800"/>
            <a:ext cx="15240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3" name="Rectangle 43"/>
          <p:cNvSpPr>
            <a:spLocks noChangeArrowheads="1"/>
          </p:cNvSpPr>
          <p:nvPr/>
        </p:nvSpPr>
        <p:spPr bwMode="auto">
          <a:xfrm>
            <a:off x="1524000" y="2209800"/>
            <a:ext cx="15240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4" name="Rectangle 44"/>
          <p:cNvSpPr>
            <a:spLocks noChangeArrowheads="1"/>
          </p:cNvSpPr>
          <p:nvPr/>
        </p:nvSpPr>
        <p:spPr bwMode="auto">
          <a:xfrm>
            <a:off x="0" y="2209800"/>
            <a:ext cx="15240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755" name="Rectangle 1"/>
          <p:cNvSpPr>
            <a:spLocks noChangeArrowheads="1"/>
          </p:cNvSpPr>
          <p:nvPr/>
        </p:nvSpPr>
        <p:spPr bwMode="auto">
          <a:xfrm>
            <a:off x="2286000" y="3649663"/>
            <a:ext cx="5334000" cy="22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1000"/>
              </a:spcBef>
            </a:pPr>
            <a:r>
              <a:rPr lang="en-US" altLang="en-US" sz="1800" dirty="0">
                <a:solidFill>
                  <a:schemeClr val="bg1"/>
                </a:solidFill>
                <a:latin typeface="Times New Roman" pitchFamily="18" charset="0"/>
              </a:rPr>
              <a:t>CMAS Community, EAC members, and Session Chairs</a:t>
            </a:r>
          </a:p>
          <a:p>
            <a:pPr>
              <a:spcBef>
                <a:spcPts val="1000"/>
              </a:spcBef>
            </a:pPr>
            <a:r>
              <a:rPr lang="en-US" altLang="en-US" sz="1800" dirty="0">
                <a:solidFill>
                  <a:schemeClr val="bg1"/>
                </a:solidFill>
                <a:latin typeface="Times New Roman" pitchFamily="18" charset="0"/>
              </a:rPr>
              <a:t>Dr. Band for opening this conference</a:t>
            </a:r>
          </a:p>
          <a:p>
            <a:pPr>
              <a:spcBef>
                <a:spcPts val="1000"/>
              </a:spcBef>
            </a:pPr>
            <a:r>
              <a:rPr lang="en-US" altLang="en-US" sz="1800" dirty="0">
                <a:solidFill>
                  <a:schemeClr val="bg1"/>
                </a:solidFill>
                <a:latin typeface="Times New Roman" pitchFamily="18" charset="0"/>
              </a:rPr>
              <a:t>UNC-Chapel Hill</a:t>
            </a:r>
          </a:p>
          <a:p>
            <a:pPr>
              <a:spcBef>
                <a:spcPts val="1000"/>
              </a:spcBef>
            </a:pPr>
            <a:r>
              <a:rPr lang="en-US" altLang="en-US" sz="1800" dirty="0">
                <a:solidFill>
                  <a:schemeClr val="bg1"/>
                </a:solidFill>
                <a:latin typeface="Times New Roman" pitchFamily="18" charset="0"/>
              </a:rPr>
              <a:t>CMAS-EPA Project Manager (Thomas Pierce</a:t>
            </a:r>
            <a:r>
              <a:rPr lang="en-US" altLang="en-US" sz="1800" dirty="0" smtClean="0">
                <a:solidFill>
                  <a:schemeClr val="bg1"/>
                </a:solidFill>
                <a:latin typeface="Times New Roman" pitchFamily="18" charset="0"/>
              </a:rPr>
              <a:t>)</a:t>
            </a:r>
          </a:p>
          <a:p>
            <a:pPr>
              <a:spcBef>
                <a:spcPts val="1000"/>
              </a:spcBef>
            </a:pPr>
            <a:r>
              <a:rPr lang="en-US" altLang="en-US" sz="1800" dirty="0" smtClean="0">
                <a:solidFill>
                  <a:schemeClr val="bg1"/>
                </a:solidFill>
                <a:latin typeface="Times New Roman" pitchFamily="18" charset="0"/>
              </a:rPr>
              <a:t>Special Thanks To Dr. Bill </a:t>
            </a:r>
            <a:r>
              <a:rPr lang="en-US" altLang="en-US" sz="1800" dirty="0" err="1" smtClean="0">
                <a:solidFill>
                  <a:schemeClr val="bg1"/>
                </a:solidFill>
                <a:latin typeface="Times New Roman" pitchFamily="18" charset="0"/>
              </a:rPr>
              <a:t>Benjey</a:t>
            </a:r>
            <a:r>
              <a:rPr lang="en-US" altLang="en-US" sz="1800" dirty="0" smtClean="0">
                <a:solidFill>
                  <a:schemeClr val="bg1"/>
                </a:solidFill>
                <a:latin typeface="Times New Roman" pitchFamily="18" charset="0"/>
              </a:rPr>
              <a:t> (former CMAS-EPA Project Manager)</a:t>
            </a:r>
            <a:endParaRPr lang="en-US" altLang="en-US" sz="1800" dirty="0">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background 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5"/>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7170" name="Rectangle 36"/>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1" name="Rectangle 37"/>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2" name="Rectangle 38"/>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3" name="Rectangle 39"/>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4" name="Rectangle 40"/>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5" name="Rectangle 41"/>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6" name="Rectangle 42"/>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7177" name="Picture 43"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44"/>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pic>
        <p:nvPicPr>
          <p:cNvPr id="71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1294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363" y="152400"/>
            <a:ext cx="8416637" cy="6858000"/>
          </a:xfrm>
          <a:prstGeom prst="rect">
            <a:avLst/>
          </a:prstGeom>
        </p:spPr>
      </p:pic>
    </p:spTree>
    <p:extLst>
      <p:ext uri="{BB962C8B-B14F-4D97-AF65-F5344CB8AC3E}">
        <p14:creationId xmlns:p14="http://schemas.microsoft.com/office/powerpoint/2010/main" val="33440159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5" descr="UNC_IFE_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62600"/>
            <a:ext cx="2667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5"/>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bg2">
                <a:alpha val="79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cs typeface="+mn-cs"/>
            </a:endParaRPr>
          </a:p>
        </p:txBody>
      </p:sp>
      <p:pic>
        <p:nvPicPr>
          <p:cNvPr id="7171" name="Picture 43"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4"/>
          <p:cNvSpPr txBox="1">
            <a:spLocks noChangeArrowheads="1"/>
          </p:cNvSpPr>
          <p:nvPr/>
        </p:nvSpPr>
        <p:spPr bwMode="auto">
          <a:xfrm>
            <a:off x="228600" y="60325"/>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i="1">
                <a:solidFill>
                  <a:schemeClr val="bg1"/>
                </a:solidFill>
                <a:latin typeface="Times New Roman" charset="0"/>
              </a:rPr>
              <a:t>The University of North Carolina at Chapel Hill</a:t>
            </a:r>
          </a:p>
        </p:txBody>
      </p:sp>
      <p:sp>
        <p:nvSpPr>
          <p:cNvPr id="7173" name="Title 1"/>
          <p:cNvSpPr>
            <a:spLocks noGrp="1"/>
          </p:cNvSpPr>
          <p:nvPr>
            <p:ph type="title"/>
          </p:nvPr>
        </p:nvSpPr>
        <p:spPr bwMode="auto">
          <a:xfrm>
            <a:off x="5334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3200" dirty="0" smtClean="0">
                <a:solidFill>
                  <a:schemeClr val="tx1"/>
                </a:solidFill>
                <a:latin typeface="+mn-lt"/>
              </a:rPr>
              <a:t>Modeling and Analysis Tools</a:t>
            </a:r>
            <a:endParaRPr lang="en-US" sz="3200" dirty="0">
              <a:solidFill>
                <a:schemeClr val="tx1"/>
              </a:solidFill>
              <a:latin typeface="+mn-lt"/>
            </a:endParaRPr>
          </a:p>
        </p:txBody>
      </p:sp>
      <p:sp>
        <p:nvSpPr>
          <p:cNvPr id="7174" name="Text Placeholder 2"/>
          <p:cNvSpPr>
            <a:spLocks noGrp="1"/>
          </p:cNvSpPr>
          <p:nvPr>
            <p:ph type="body" idx="1"/>
          </p:nvPr>
        </p:nvSpPr>
        <p:spPr bwMode="auto">
          <a:xfrm>
            <a:off x="457200" y="1524000"/>
            <a:ext cx="4040188"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000" dirty="0">
                <a:latin typeface="Arial" charset="0"/>
              </a:rPr>
              <a:t>Model/Tool </a:t>
            </a:r>
            <a:r>
              <a:rPr lang="en-US" sz="2000" dirty="0" smtClean="0">
                <a:latin typeface="Arial" charset="0"/>
              </a:rPr>
              <a:t>Released </a:t>
            </a:r>
            <a:r>
              <a:rPr lang="en-US" sz="1800" dirty="0" smtClean="0">
                <a:latin typeface="Arial" charset="0"/>
              </a:rPr>
              <a:t>(This Year)</a:t>
            </a:r>
            <a:endParaRPr lang="en-US" sz="1800" dirty="0">
              <a:latin typeface="Arial" charset="0"/>
            </a:endParaRPr>
          </a:p>
        </p:txBody>
      </p:sp>
      <p:sp>
        <p:nvSpPr>
          <p:cNvPr id="7175" name="Content Placeholder 4"/>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Tx/>
              <a:buChar char="-"/>
            </a:pPr>
            <a:r>
              <a:rPr lang="en-US" sz="1600" dirty="0">
                <a:solidFill>
                  <a:srgbClr val="0070C0"/>
                </a:solidFill>
                <a:latin typeface="Arial" charset="0"/>
              </a:rPr>
              <a:t>Verdi </a:t>
            </a:r>
            <a:r>
              <a:rPr lang="en-US" sz="1600" dirty="0" smtClean="0">
                <a:solidFill>
                  <a:srgbClr val="0070C0"/>
                </a:solidFill>
                <a:latin typeface="Arial" charset="0"/>
              </a:rPr>
              <a:t>1.6 Alpha</a:t>
            </a:r>
            <a:endParaRPr lang="en-US" sz="1600" dirty="0">
              <a:solidFill>
                <a:srgbClr val="0070C0"/>
              </a:solidFill>
              <a:latin typeface="Arial" charset="0"/>
            </a:endParaRPr>
          </a:p>
          <a:p>
            <a:pPr marL="285750" indent="-285750">
              <a:buFontTx/>
              <a:buChar char="-"/>
            </a:pPr>
            <a:r>
              <a:rPr lang="en-US" sz="1600" dirty="0" smtClean="0">
                <a:solidFill>
                  <a:srgbClr val="0070C0"/>
                </a:solidFill>
                <a:latin typeface="Arial" charset="0"/>
              </a:rPr>
              <a:t>CMAQ 5.1</a:t>
            </a:r>
          </a:p>
          <a:p>
            <a:pPr marL="285750" indent="-285750">
              <a:buFontTx/>
              <a:buChar char="-"/>
            </a:pPr>
            <a:r>
              <a:rPr lang="en-US" sz="1600" dirty="0" smtClean="0">
                <a:solidFill>
                  <a:srgbClr val="0070C0"/>
                </a:solidFill>
                <a:latin typeface="Arial" charset="0"/>
              </a:rPr>
              <a:t>C-Line 3.0</a:t>
            </a:r>
          </a:p>
          <a:p>
            <a:pPr marL="285750" indent="-285750">
              <a:buFontTx/>
              <a:buChar char="-"/>
            </a:pPr>
            <a:r>
              <a:rPr lang="en-US" sz="1600" dirty="0" smtClean="0">
                <a:solidFill>
                  <a:srgbClr val="0070C0"/>
                </a:solidFill>
                <a:latin typeface="Arial" charset="0"/>
              </a:rPr>
              <a:t>I/O API 3.2</a:t>
            </a:r>
            <a:endParaRPr lang="en-US" sz="1600" dirty="0">
              <a:solidFill>
                <a:srgbClr val="0070C0"/>
              </a:solidFill>
              <a:latin typeface="Arial" charset="0"/>
            </a:endParaRPr>
          </a:p>
          <a:p>
            <a:pPr marL="285750" indent="-285750">
              <a:buFontTx/>
              <a:buChar char="-"/>
            </a:pPr>
            <a:r>
              <a:rPr lang="en-US" sz="1600" dirty="0">
                <a:solidFill>
                  <a:srgbClr val="0070C0"/>
                </a:solidFill>
                <a:latin typeface="Arial" charset="0"/>
              </a:rPr>
              <a:t>MCIP </a:t>
            </a:r>
            <a:r>
              <a:rPr lang="en-US" sz="1600" dirty="0" smtClean="0">
                <a:solidFill>
                  <a:srgbClr val="0070C0"/>
                </a:solidFill>
                <a:latin typeface="Arial" charset="0"/>
              </a:rPr>
              <a:t>4.3</a:t>
            </a:r>
            <a:endParaRPr lang="en-US" sz="1600" dirty="0">
              <a:solidFill>
                <a:srgbClr val="0070C0"/>
              </a:solidFill>
              <a:latin typeface="Arial" charset="0"/>
            </a:endParaRPr>
          </a:p>
          <a:p>
            <a:pPr marL="285750" indent="-285750">
              <a:buFontTx/>
              <a:buChar char="-"/>
            </a:pPr>
            <a:r>
              <a:rPr lang="en-US" sz="1600" dirty="0">
                <a:solidFill>
                  <a:srgbClr val="0070C0"/>
                </a:solidFill>
                <a:latin typeface="Arial" charset="0"/>
              </a:rPr>
              <a:t>FEST-C </a:t>
            </a:r>
            <a:r>
              <a:rPr lang="en-US" sz="1600" dirty="0" smtClean="0">
                <a:solidFill>
                  <a:srgbClr val="0070C0"/>
                </a:solidFill>
                <a:latin typeface="Arial" charset="0"/>
              </a:rPr>
              <a:t>1.2 </a:t>
            </a:r>
            <a:r>
              <a:rPr lang="en-US" sz="1600" dirty="0">
                <a:solidFill>
                  <a:srgbClr val="0070C0"/>
                </a:solidFill>
                <a:latin typeface="Arial" charset="0"/>
              </a:rPr>
              <a:t>with updates on the interface and EPIC model parameters</a:t>
            </a:r>
          </a:p>
          <a:p>
            <a:pPr marL="285750" indent="-285750">
              <a:buFontTx/>
              <a:buChar char="-"/>
            </a:pPr>
            <a:r>
              <a:rPr lang="en-US" sz="1600" dirty="0">
                <a:solidFill>
                  <a:srgbClr val="0070C0"/>
                </a:solidFill>
                <a:latin typeface="Arial" charset="0"/>
              </a:rPr>
              <a:t>Spatial Allocator (SA 4.2) – with updates on FEST-C tools, GOES satellite processing tools, and surrogate merging tool</a:t>
            </a:r>
          </a:p>
        </p:txBody>
      </p:sp>
      <p:sp>
        <p:nvSpPr>
          <p:cNvPr id="7176" name="Text Placeholder 3"/>
          <p:cNvSpPr>
            <a:spLocks noGrp="1"/>
          </p:cNvSpPr>
          <p:nvPr>
            <p:ph type="body" sz="quarter" idx="3"/>
          </p:nvPr>
        </p:nvSpPr>
        <p:spPr bwMode="auto">
          <a:xfrm>
            <a:off x="4648200" y="1371600"/>
            <a:ext cx="4041775"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algn="ctr"/>
            <a:r>
              <a:rPr lang="en-US" sz="1800" dirty="0" smtClean="0">
                <a:latin typeface="Arial" charset="0"/>
              </a:rPr>
              <a:t>CMAS Product Downloads</a:t>
            </a:r>
          </a:p>
          <a:p>
            <a:pPr algn="ctr"/>
            <a:r>
              <a:rPr lang="en-US" sz="1800" dirty="0" smtClean="0">
                <a:latin typeface="Arial" charset="0"/>
              </a:rPr>
              <a:t>June 2015 – June 2016</a:t>
            </a:r>
            <a:endParaRPr lang="en-US" sz="1800" dirty="0">
              <a:latin typeface="Arial" charset="0"/>
            </a:endParaRPr>
          </a:p>
        </p:txBody>
      </p:sp>
      <p:graphicFrame>
        <p:nvGraphicFramePr>
          <p:cNvPr id="12" name="Content Placeholder 19"/>
          <p:cNvGraphicFramePr>
            <a:graphicFrameLocks noGrp="1"/>
          </p:cNvGraphicFramePr>
          <p:nvPr>
            <p:ph sz="quarter" idx="4"/>
            <p:extLst>
              <p:ext uri="{D42A27DB-BD31-4B8C-83A1-F6EECF244321}">
                <p14:modId xmlns:p14="http://schemas.microsoft.com/office/powerpoint/2010/main" val="2558337165"/>
              </p:ext>
            </p:extLst>
          </p:nvPr>
        </p:nvGraphicFramePr>
        <p:xfrm>
          <a:off x="4495800" y="1752600"/>
          <a:ext cx="4343401" cy="468312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536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7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537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dirty="0">
                <a:solidFill>
                  <a:schemeClr val="bg1"/>
                </a:solidFill>
                <a:latin typeface="Times New Roman" pitchFamily="18" charset="0"/>
              </a:rPr>
              <a:t>The University of North Carolina at Chapel Hill</a:t>
            </a:r>
          </a:p>
        </p:txBody>
      </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 y="126342"/>
            <a:ext cx="9160897" cy="67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906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457200" y="1676400"/>
            <a:ext cx="7848600" cy="457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ts val="2600"/>
              </a:lnSpc>
              <a:spcBef>
                <a:spcPts val="800"/>
              </a:spcBef>
              <a:buClr>
                <a:srgbClr val="6DA4CB"/>
              </a:buClr>
              <a:buFont typeface="Times" charset="0"/>
              <a:buChar char="•"/>
            </a:pPr>
            <a:r>
              <a:rPr lang="en-US" altLang="en-US" sz="2600" dirty="0" smtClean="0">
                <a:ea typeface="ＭＳ Ｐゴシック" pitchFamily="34" charset="-128"/>
              </a:rPr>
              <a:t>Website-based internet support for users</a:t>
            </a:r>
          </a:p>
          <a:p>
            <a:pPr lvl="1" eaLnBrk="1" hangingPunct="1">
              <a:lnSpc>
                <a:spcPts val="2600"/>
              </a:lnSpc>
              <a:spcBef>
                <a:spcPts val="800"/>
              </a:spcBef>
              <a:buClr>
                <a:srgbClr val="6DA4CB"/>
              </a:buClr>
              <a:buFont typeface="Times" charset="0"/>
              <a:buChar char="•"/>
            </a:pPr>
            <a:r>
              <a:rPr lang="en-US" altLang="en-US" sz="2600" dirty="0" smtClean="0">
                <a:ea typeface="ＭＳ Ｐゴシック" pitchFamily="34" charset="-128"/>
              </a:rPr>
              <a:t>Email-based query system for questions/bugs</a:t>
            </a:r>
          </a:p>
          <a:p>
            <a:pPr lvl="1" eaLnBrk="1" hangingPunct="1">
              <a:lnSpc>
                <a:spcPts val="2600"/>
              </a:lnSpc>
              <a:spcBef>
                <a:spcPts val="800"/>
              </a:spcBef>
              <a:buClr>
                <a:srgbClr val="6DA4CB"/>
              </a:buClr>
              <a:buFont typeface="Times" charset="0"/>
              <a:buChar char="•"/>
            </a:pPr>
            <a:r>
              <a:rPr lang="en-US" altLang="en-US" sz="2600" dirty="0" smtClean="0">
                <a:ea typeface="ＭＳ Ｐゴシック" pitchFamily="34" charset="-128"/>
              </a:rPr>
              <a:t>Help desk as backup for web-based support</a:t>
            </a:r>
          </a:p>
          <a:p>
            <a:pPr lvl="2" eaLnBrk="1" hangingPunct="1">
              <a:lnSpc>
                <a:spcPts val="2500"/>
              </a:lnSpc>
              <a:spcBef>
                <a:spcPts val="1000"/>
              </a:spcBef>
              <a:buClr>
                <a:srgbClr val="6DA4CB"/>
              </a:buClr>
              <a:buFont typeface="Times" charset="0"/>
              <a:buChar char="•"/>
            </a:pPr>
            <a:r>
              <a:rPr lang="en-US" altLang="en-US" sz="2200" dirty="0" smtClean="0">
                <a:solidFill>
                  <a:srgbClr val="0070C0"/>
                </a:solidFill>
                <a:ea typeface="ＭＳ Ｐゴシック" pitchFamily="34" charset="-128"/>
              </a:rPr>
              <a:t>Technical and operational support: CMAQ, SMOKE, MCIP, Spatial Allocator, VERDI, AMET, </a:t>
            </a:r>
            <a:r>
              <a:rPr lang="en-US" altLang="en-US" sz="2200" dirty="0" err="1" smtClean="0">
                <a:solidFill>
                  <a:srgbClr val="0070C0"/>
                </a:solidFill>
                <a:ea typeface="ＭＳ Ｐゴシック" pitchFamily="34" charset="-128"/>
              </a:rPr>
              <a:t>BenMAP</a:t>
            </a:r>
            <a:r>
              <a:rPr lang="en-US" altLang="en-US" sz="2200" dirty="0" smtClean="0">
                <a:solidFill>
                  <a:srgbClr val="0070C0"/>
                </a:solidFill>
                <a:ea typeface="ＭＳ Ｐゴシック" pitchFamily="34" charset="-128"/>
              </a:rPr>
              <a:t>, R-LINE, C-Tools, FEST-C, and I/O API</a:t>
            </a:r>
          </a:p>
          <a:p>
            <a:pPr lvl="2" eaLnBrk="1" hangingPunct="1">
              <a:lnSpc>
                <a:spcPts val="2500"/>
              </a:lnSpc>
              <a:spcBef>
                <a:spcPts val="800"/>
              </a:spcBef>
              <a:buClr>
                <a:srgbClr val="6DA4CB"/>
              </a:buClr>
              <a:buFont typeface="Times" charset="0"/>
              <a:buChar char="•"/>
            </a:pPr>
            <a:r>
              <a:rPr lang="en-US" altLang="en-US" sz="2200" dirty="0" smtClean="0">
                <a:solidFill>
                  <a:srgbClr val="0070C0"/>
                </a:solidFill>
                <a:ea typeface="ＭＳ Ｐゴシック" pitchFamily="34" charset="-128"/>
              </a:rPr>
              <a:t>New IT solutions tailored to specific functions of the CMAS </a:t>
            </a:r>
            <a:r>
              <a:rPr lang="en-US" altLang="en-US" sz="2200" dirty="0">
                <a:solidFill>
                  <a:srgbClr val="0070C0"/>
                </a:solidFill>
                <a:ea typeface="ＭＳ Ｐゴシック" pitchFamily="34" charset="-128"/>
              </a:rPr>
              <a:t>C</a:t>
            </a:r>
            <a:r>
              <a:rPr lang="en-US" altLang="en-US" sz="2200" dirty="0" smtClean="0">
                <a:solidFill>
                  <a:srgbClr val="0070C0"/>
                </a:solidFill>
                <a:ea typeface="ＭＳ Ｐゴシック" pitchFamily="34" charset="-128"/>
              </a:rPr>
              <a:t>enter</a:t>
            </a:r>
          </a:p>
          <a:p>
            <a:pPr lvl="2" eaLnBrk="1" hangingPunct="1">
              <a:lnSpc>
                <a:spcPts val="2500"/>
              </a:lnSpc>
              <a:spcBef>
                <a:spcPts val="800"/>
              </a:spcBef>
              <a:buClr>
                <a:srgbClr val="6DA4CB"/>
              </a:buClr>
              <a:buFont typeface="Times" charset="0"/>
              <a:buChar char="•"/>
            </a:pPr>
            <a:r>
              <a:rPr lang="en-US" altLang="en-US" sz="2200" dirty="0" smtClean="0">
                <a:solidFill>
                  <a:srgbClr val="0070C0"/>
                </a:solidFill>
                <a:ea typeface="ＭＳ Ｐゴシック" pitchFamily="34" charset="-128"/>
              </a:rPr>
              <a:t>GitHub used for model source code and script distribution</a:t>
            </a:r>
          </a:p>
          <a:p>
            <a:pPr lvl="2" eaLnBrk="1" hangingPunct="1">
              <a:lnSpc>
                <a:spcPts val="2500"/>
              </a:lnSpc>
              <a:spcBef>
                <a:spcPts val="800"/>
              </a:spcBef>
              <a:buClr>
                <a:srgbClr val="6DA4CB"/>
              </a:buClr>
              <a:buFont typeface="Times" charset="0"/>
              <a:buChar char="•"/>
            </a:pPr>
            <a:r>
              <a:rPr lang="en-US" altLang="en-US" sz="2200" dirty="0" smtClean="0">
                <a:solidFill>
                  <a:srgbClr val="0070C0"/>
                </a:solidFill>
                <a:ea typeface="ＭＳ Ｐゴシック" pitchFamily="34" charset="-128"/>
              </a:rPr>
              <a:t>Expand GitHub use to include “issues” feature for tracking bugs, new feature requests, and to-do lists for each CMAS-supported tool</a:t>
            </a:r>
            <a:endParaRPr lang="en-US" altLang="en-US" sz="2400" dirty="0" smtClean="0">
              <a:latin typeface="Times New Roman" pitchFamily="18" charset="0"/>
              <a:ea typeface="ＭＳ Ｐゴシック" pitchFamily="34" charset="-128"/>
            </a:endParaRPr>
          </a:p>
        </p:txBody>
      </p:sp>
      <p:sp>
        <p:nvSpPr>
          <p:cNvPr id="11267"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dirty="0">
                <a:solidFill>
                  <a:srgbClr val="000000"/>
                </a:solidFill>
                <a:latin typeface="Arial"/>
                <a:cs typeface="Arial"/>
              </a:rPr>
              <a:t>CMAS Center at </a:t>
            </a:r>
            <a:r>
              <a:rPr lang="en-US" altLang="en-US" sz="3200" b="1" dirty="0" smtClean="0">
                <a:solidFill>
                  <a:srgbClr val="000000"/>
                </a:solidFill>
                <a:latin typeface="Arial"/>
                <a:cs typeface="Arial"/>
              </a:rPr>
              <a:t>UNC - User Support</a:t>
            </a:r>
            <a:endParaRPr lang="en-US" altLang="en-US" sz="3200" b="1" dirty="0">
              <a:solidFill>
                <a:srgbClr val="000000"/>
              </a:solidFill>
              <a:latin typeface="Arial"/>
              <a:cs typeface="Arial"/>
            </a:endParaRPr>
          </a:p>
        </p:txBody>
      </p:sp>
      <p:sp>
        <p:nvSpPr>
          <p:cNvPr id="11268"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69"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70"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71"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72"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73"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74"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1275"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6"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457200" y="1752600"/>
            <a:ext cx="7848600" cy="426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ts val="2800"/>
              </a:lnSpc>
              <a:buClr>
                <a:srgbClr val="6DA4CB"/>
              </a:buClr>
              <a:buFont typeface="Times" charset="0"/>
              <a:buChar char="•"/>
              <a:defRPr/>
            </a:pPr>
            <a:r>
              <a:rPr lang="en-US" dirty="0" smtClean="0"/>
              <a:t>Share model output data sets and other information</a:t>
            </a:r>
          </a:p>
          <a:p>
            <a:pPr lvl="1" eaLnBrk="1" hangingPunct="1">
              <a:lnSpc>
                <a:spcPts val="2800"/>
              </a:lnSpc>
              <a:spcBef>
                <a:spcPts val="1200"/>
              </a:spcBef>
              <a:buClr>
                <a:srgbClr val="6DA4CB"/>
              </a:buClr>
              <a:buFont typeface="Times" charset="0"/>
              <a:buChar char="•"/>
              <a:defRPr/>
            </a:pPr>
            <a:r>
              <a:rPr lang="en-US" dirty="0" smtClean="0"/>
              <a:t>Maintain on-line archive for model users</a:t>
            </a:r>
          </a:p>
          <a:p>
            <a:pPr lvl="2" eaLnBrk="1" hangingPunct="1">
              <a:lnSpc>
                <a:spcPts val="2500"/>
              </a:lnSpc>
              <a:spcBef>
                <a:spcPts val="1000"/>
              </a:spcBef>
              <a:buClr>
                <a:srgbClr val="6DA4CB"/>
              </a:buClr>
              <a:buFont typeface="Times" charset="0"/>
              <a:buChar char="•"/>
              <a:defRPr/>
            </a:pPr>
            <a:r>
              <a:rPr lang="en-US" dirty="0" smtClean="0">
                <a:solidFill>
                  <a:srgbClr val="0070C0"/>
                </a:solidFill>
              </a:rPr>
              <a:t>CMAS Data Exchange (CDX) to respond to CMAS user community</a:t>
            </a:r>
          </a:p>
          <a:p>
            <a:pPr lvl="2" eaLnBrk="1" hangingPunct="1">
              <a:lnSpc>
                <a:spcPts val="2500"/>
              </a:lnSpc>
              <a:spcBef>
                <a:spcPts val="1000"/>
              </a:spcBef>
              <a:buClr>
                <a:srgbClr val="6DA4CB"/>
              </a:buClr>
              <a:buFont typeface="Times" charset="0"/>
              <a:buChar char="•"/>
              <a:defRPr/>
            </a:pPr>
            <a:r>
              <a:rPr lang="en-US" dirty="0" smtClean="0">
                <a:solidFill>
                  <a:srgbClr val="0070C0"/>
                </a:solidFill>
              </a:rPr>
              <a:t>CDX will inventory air quality modeling data available in the community</a:t>
            </a:r>
          </a:p>
          <a:p>
            <a:pPr lvl="2" eaLnBrk="1" hangingPunct="1">
              <a:lnSpc>
                <a:spcPts val="2500"/>
              </a:lnSpc>
              <a:spcBef>
                <a:spcPts val="1000"/>
              </a:spcBef>
              <a:buClr>
                <a:srgbClr val="6DA4CB"/>
              </a:buClr>
              <a:buFont typeface="Times" charset="0"/>
              <a:buChar char="•"/>
              <a:defRPr/>
            </a:pPr>
            <a:r>
              <a:rPr lang="en-US" dirty="0" smtClean="0">
                <a:solidFill>
                  <a:srgbClr val="0070C0"/>
                </a:solidFill>
              </a:rPr>
              <a:t>Online resource available for the community to request and share meteorology, emissions, and air quality modeling data</a:t>
            </a:r>
          </a:p>
          <a:p>
            <a:pPr lvl="2" eaLnBrk="1" hangingPunct="1">
              <a:lnSpc>
                <a:spcPts val="2500"/>
              </a:lnSpc>
              <a:spcBef>
                <a:spcPts val="1000"/>
              </a:spcBef>
              <a:buClr>
                <a:srgbClr val="6DA4CB"/>
              </a:buClr>
              <a:buFont typeface="Times" charset="0"/>
              <a:buChar char="•"/>
              <a:defRPr/>
            </a:pPr>
            <a:r>
              <a:rPr lang="en-US" dirty="0" smtClean="0">
                <a:solidFill>
                  <a:srgbClr val="0070C0"/>
                </a:solidFill>
              </a:rPr>
              <a:t>CMAS is a member of ESIP</a:t>
            </a:r>
          </a:p>
          <a:p>
            <a:pPr marL="457200" lvl="1" indent="0" eaLnBrk="1" hangingPunct="1">
              <a:lnSpc>
                <a:spcPct val="70000"/>
              </a:lnSpc>
              <a:buClr>
                <a:srgbClr val="6DA4CB"/>
              </a:buClr>
              <a:buFontTx/>
              <a:buNone/>
              <a:defRPr/>
            </a:pPr>
            <a:endParaRPr lang="en-US" dirty="0" smtClean="0">
              <a:solidFill>
                <a:srgbClr val="FF0000"/>
              </a:solidFill>
              <a:latin typeface="Times New Roman" charset="0"/>
            </a:endParaRPr>
          </a:p>
          <a:p>
            <a:pPr marL="914400" lvl="2" indent="0" eaLnBrk="1" hangingPunct="1">
              <a:lnSpc>
                <a:spcPct val="70000"/>
              </a:lnSpc>
              <a:buClr>
                <a:srgbClr val="6DA4CB"/>
              </a:buClr>
              <a:buFontTx/>
              <a:buNone/>
              <a:defRPr/>
            </a:pPr>
            <a:endParaRPr lang="en-US" dirty="0">
              <a:solidFill>
                <a:srgbClr val="FF0000"/>
              </a:solidFill>
              <a:latin typeface="Times New Roman" charset="0"/>
            </a:endParaRPr>
          </a:p>
          <a:p>
            <a:pPr eaLnBrk="1" hangingPunct="1">
              <a:buClr>
                <a:srgbClr val="6DA4CB"/>
              </a:buClr>
              <a:buFont typeface="Wingdings" charset="0"/>
              <a:buNone/>
              <a:defRPr/>
            </a:pPr>
            <a:endParaRPr lang="en-US" sz="2400" dirty="0">
              <a:solidFill>
                <a:srgbClr val="0070C0"/>
              </a:solidFill>
              <a:latin typeface="Times New Roman" charset="0"/>
            </a:endParaRPr>
          </a:p>
          <a:p>
            <a:pPr lvl="1" eaLnBrk="1" hangingPunct="1">
              <a:lnSpc>
                <a:spcPct val="70000"/>
              </a:lnSpc>
              <a:buClr>
                <a:srgbClr val="6DA4CB"/>
              </a:buClr>
              <a:buFont typeface="Times" charset="0"/>
              <a:buChar char="•"/>
              <a:defRPr/>
            </a:pPr>
            <a:endParaRPr lang="en-US" sz="2400" dirty="0">
              <a:latin typeface="Times New Roman" charset="0"/>
            </a:endParaRPr>
          </a:p>
        </p:txBody>
      </p:sp>
      <p:sp>
        <p:nvSpPr>
          <p:cNvPr id="13315"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dirty="0" smtClean="0">
                <a:solidFill>
                  <a:srgbClr val="000000"/>
                </a:solidFill>
                <a:latin typeface="+mn-lt"/>
              </a:rPr>
              <a:t>User Support (II)</a:t>
            </a:r>
            <a:endParaRPr lang="en-US" altLang="en-US" sz="3200" b="1" dirty="0">
              <a:solidFill>
                <a:srgbClr val="000000"/>
              </a:solidFill>
              <a:latin typeface="+mn-lt"/>
            </a:endParaRPr>
          </a:p>
        </p:txBody>
      </p:sp>
      <p:sp>
        <p:nvSpPr>
          <p:cNvPr id="13316"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17"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18"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19"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20"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21"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322"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3323"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4"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3"/>
          <p:cNvSpPr>
            <a:spLocks noChangeArrowheads="1"/>
          </p:cNvSpPr>
          <p:nvPr/>
        </p:nvSpPr>
        <p:spPr bwMode="auto">
          <a:xfrm>
            <a:off x="0" y="228600"/>
            <a:ext cx="9144000" cy="457200"/>
          </a:xfrm>
          <a:prstGeom prst="rect">
            <a:avLst/>
          </a:prstGeom>
          <a:solidFill>
            <a:schemeClr val="bg1"/>
          </a:solidFill>
          <a:ln>
            <a:noFill/>
          </a:ln>
          <a:effectLst>
            <a:outerShdw blurRad="63500" dist="38096" dir="4500000" algn="ctr" rotWithShape="0">
              <a:schemeClr val="tx1">
                <a:alpha val="57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5122" name="Rectangle 3"/>
          <p:cNvSpPr>
            <a:spLocks noGrp="1" noChangeArrowheads="1"/>
          </p:cNvSpPr>
          <p:nvPr>
            <p:ph type="body" idx="1"/>
          </p:nvPr>
        </p:nvSpPr>
        <p:spPr bwMode="auto">
          <a:xfrm>
            <a:off x="457200" y="1752600"/>
            <a:ext cx="7848600" cy="426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ts val="2800"/>
              </a:lnSpc>
              <a:buClr>
                <a:srgbClr val="6DA4CB"/>
              </a:buClr>
              <a:buFont typeface="Times" charset="0"/>
              <a:buChar char="•"/>
              <a:defRPr/>
            </a:pPr>
            <a:r>
              <a:rPr lang="en-US" dirty="0" smtClean="0"/>
              <a:t>Maintain on-line archive for model users</a:t>
            </a:r>
          </a:p>
          <a:p>
            <a:pPr lvl="2" eaLnBrk="1" hangingPunct="1">
              <a:lnSpc>
                <a:spcPts val="2500"/>
              </a:lnSpc>
              <a:spcBef>
                <a:spcPts val="1400"/>
              </a:spcBef>
              <a:buClr>
                <a:srgbClr val="6DA4CB"/>
              </a:buClr>
              <a:buFont typeface="Times" charset="0"/>
              <a:buChar char="•"/>
              <a:defRPr/>
            </a:pPr>
            <a:r>
              <a:rPr lang="en-US" dirty="0" smtClean="0">
                <a:solidFill>
                  <a:srgbClr val="0070C0"/>
                </a:solidFill>
              </a:rPr>
              <a:t>Distribute CMAS software packages as both GitHub online archives and as stand-alone file archives</a:t>
            </a:r>
          </a:p>
          <a:p>
            <a:pPr lvl="2" eaLnBrk="1" hangingPunct="1">
              <a:lnSpc>
                <a:spcPts val="2500"/>
              </a:lnSpc>
              <a:spcBef>
                <a:spcPts val="1400"/>
              </a:spcBef>
              <a:buClr>
                <a:srgbClr val="6DA4CB"/>
              </a:buClr>
              <a:buFont typeface="Times" charset="0"/>
              <a:buChar char="•"/>
              <a:defRPr/>
            </a:pPr>
            <a:r>
              <a:rPr lang="en-US" dirty="0" smtClean="0">
                <a:solidFill>
                  <a:srgbClr val="0070C0"/>
                </a:solidFill>
              </a:rPr>
              <a:t>Work with EPA to develop high quality user and developer manuals</a:t>
            </a:r>
          </a:p>
          <a:p>
            <a:pPr marL="457200" lvl="1" indent="0" eaLnBrk="1" hangingPunct="1">
              <a:lnSpc>
                <a:spcPct val="70000"/>
              </a:lnSpc>
              <a:buClr>
                <a:srgbClr val="6DA4CB"/>
              </a:buClr>
              <a:buFontTx/>
              <a:buNone/>
              <a:defRPr/>
            </a:pPr>
            <a:endParaRPr lang="en-US" dirty="0" smtClean="0">
              <a:solidFill>
                <a:srgbClr val="FF0000"/>
              </a:solidFill>
            </a:endParaRPr>
          </a:p>
          <a:p>
            <a:pPr marL="914400" lvl="2" indent="0" eaLnBrk="1" hangingPunct="1">
              <a:lnSpc>
                <a:spcPct val="70000"/>
              </a:lnSpc>
              <a:buClr>
                <a:srgbClr val="6DA4CB"/>
              </a:buClr>
              <a:buFontTx/>
              <a:buNone/>
              <a:defRPr/>
            </a:pPr>
            <a:endParaRPr lang="en-US" dirty="0">
              <a:solidFill>
                <a:srgbClr val="FF0000"/>
              </a:solidFill>
              <a:latin typeface="Times New Roman" charset="0"/>
            </a:endParaRPr>
          </a:p>
          <a:p>
            <a:pPr eaLnBrk="1" hangingPunct="1">
              <a:buClr>
                <a:srgbClr val="6DA4CB"/>
              </a:buClr>
              <a:buFont typeface="Wingdings" charset="0"/>
              <a:buNone/>
              <a:defRPr/>
            </a:pPr>
            <a:endParaRPr lang="en-US" sz="2400" dirty="0">
              <a:solidFill>
                <a:srgbClr val="0070C0"/>
              </a:solidFill>
              <a:latin typeface="Times New Roman" charset="0"/>
            </a:endParaRPr>
          </a:p>
          <a:p>
            <a:pPr lvl="1" eaLnBrk="1" hangingPunct="1">
              <a:lnSpc>
                <a:spcPct val="70000"/>
              </a:lnSpc>
              <a:buClr>
                <a:srgbClr val="6DA4CB"/>
              </a:buClr>
              <a:buFont typeface="Times" charset="0"/>
              <a:buChar char="•"/>
              <a:defRPr/>
            </a:pPr>
            <a:endParaRPr lang="en-US" sz="2400" dirty="0">
              <a:latin typeface="Times New Roman" charset="0"/>
            </a:endParaRPr>
          </a:p>
        </p:txBody>
      </p:sp>
      <p:sp>
        <p:nvSpPr>
          <p:cNvPr id="15363" name="Rectangle 7"/>
          <p:cNvSpPr>
            <a:spLocks noChangeArrowheads="1"/>
          </p:cNvSpPr>
          <p:nvPr/>
        </p:nvSpPr>
        <p:spPr bwMode="auto">
          <a:xfrm>
            <a:off x="1066800" y="838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dirty="0" smtClean="0">
                <a:solidFill>
                  <a:srgbClr val="000000"/>
                </a:solidFill>
                <a:latin typeface="+mn-lt"/>
              </a:rPr>
              <a:t>User Support (III)</a:t>
            </a:r>
            <a:endParaRPr lang="en-US" altLang="en-US" sz="3200" b="1" dirty="0">
              <a:solidFill>
                <a:srgbClr val="000000"/>
              </a:solidFill>
              <a:latin typeface="+mn-lt"/>
            </a:endParaRPr>
          </a:p>
        </p:txBody>
      </p:sp>
      <p:sp>
        <p:nvSpPr>
          <p:cNvPr id="15364" name="Rectangle 23"/>
          <p:cNvSpPr>
            <a:spLocks noChangeArrowheads="1"/>
          </p:cNvSpPr>
          <p:nvPr/>
        </p:nvSpPr>
        <p:spPr bwMode="auto">
          <a:xfrm>
            <a:off x="6477000" y="381000"/>
            <a:ext cx="1295400" cy="304800"/>
          </a:xfrm>
          <a:prstGeom prst="rect">
            <a:avLst/>
          </a:prstGeom>
          <a:solidFill>
            <a:srgbClr val="5148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5" name="Rectangle 24"/>
          <p:cNvSpPr>
            <a:spLocks noChangeArrowheads="1"/>
          </p:cNvSpPr>
          <p:nvPr/>
        </p:nvSpPr>
        <p:spPr bwMode="auto">
          <a:xfrm>
            <a:off x="5181600" y="381000"/>
            <a:ext cx="1295400" cy="304800"/>
          </a:xfrm>
          <a:prstGeom prst="rect">
            <a:avLst/>
          </a:prstGeom>
          <a:solidFill>
            <a:srgbClr val="4D3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6" name="Rectangle 25"/>
          <p:cNvSpPr>
            <a:spLocks noChangeArrowheads="1"/>
          </p:cNvSpPr>
          <p:nvPr/>
        </p:nvSpPr>
        <p:spPr bwMode="auto">
          <a:xfrm>
            <a:off x="3886200" y="381000"/>
            <a:ext cx="1295400" cy="304800"/>
          </a:xfrm>
          <a:prstGeom prst="rect">
            <a:avLst/>
          </a:prstGeom>
          <a:solidFill>
            <a:srgbClr val="6362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7" name="Rectangle 26"/>
          <p:cNvSpPr>
            <a:spLocks noChangeArrowheads="1"/>
          </p:cNvSpPr>
          <p:nvPr/>
        </p:nvSpPr>
        <p:spPr bwMode="auto">
          <a:xfrm>
            <a:off x="2590800" y="381000"/>
            <a:ext cx="1295400" cy="304800"/>
          </a:xfrm>
          <a:prstGeom prst="rect">
            <a:avLst/>
          </a:prstGeom>
          <a:solidFill>
            <a:srgbClr val="7E5B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8" name="Rectangle 27"/>
          <p:cNvSpPr>
            <a:spLocks noChangeArrowheads="1"/>
          </p:cNvSpPr>
          <p:nvPr/>
        </p:nvSpPr>
        <p:spPr bwMode="auto">
          <a:xfrm>
            <a:off x="1295400" y="381000"/>
            <a:ext cx="1295400" cy="304800"/>
          </a:xfrm>
          <a:prstGeom prst="rect">
            <a:avLst/>
          </a:prstGeom>
          <a:solidFill>
            <a:srgbClr val="744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69" name="Rectangle 28"/>
          <p:cNvSpPr>
            <a:spLocks noChangeArrowheads="1"/>
          </p:cNvSpPr>
          <p:nvPr/>
        </p:nvSpPr>
        <p:spPr bwMode="auto">
          <a:xfrm>
            <a:off x="0" y="381000"/>
            <a:ext cx="1295400" cy="304800"/>
          </a:xfrm>
          <a:prstGeom prst="rect">
            <a:avLst/>
          </a:prstGeom>
          <a:solidFill>
            <a:srgbClr val="415C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370" name="Rectangle 29"/>
          <p:cNvSpPr>
            <a:spLocks noChangeArrowheads="1"/>
          </p:cNvSpPr>
          <p:nvPr/>
        </p:nvSpPr>
        <p:spPr bwMode="auto">
          <a:xfrm>
            <a:off x="7772400" y="381000"/>
            <a:ext cx="1371600" cy="3048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5371" name="Picture 30"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solidFill>
            <a:srgbClr val="415C6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2" name="Text Box 31"/>
          <p:cNvSpPr txBox="1">
            <a:spLocks noChangeArrowheads="1"/>
          </p:cNvSpPr>
          <p:nvPr/>
        </p:nvSpPr>
        <p:spPr bwMode="auto">
          <a:xfrm>
            <a:off x="228600" y="60325"/>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500" b="1">
                <a:solidFill>
                  <a:schemeClr val="bg1"/>
                </a:solidFill>
                <a:latin typeface="Times New Roman" pitchFamily="18" charset="0"/>
              </a:rPr>
              <a:t>The University of North Carolina at Chapel Hill</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3330</TotalTime>
  <Words>3280</Words>
  <Application>Microsoft Macintosh PowerPoint</Application>
  <PresentationFormat>On-screen Show (4:3)</PresentationFormat>
  <Paragraphs>278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Modeling and Analysis Tools</vt:lpstr>
      <vt:lpstr>PowerPoint Presentation</vt:lpstr>
      <vt:lpstr>PowerPoint Presentation</vt:lpstr>
      <vt:lpstr>PowerPoint Presentation</vt:lpstr>
      <vt:lpstr>PowerPoint Presentation</vt:lpstr>
      <vt:lpstr>PowerPoint Presentation</vt:lpstr>
      <vt:lpstr>PowerPoint Presentation</vt:lpstr>
      <vt:lpstr>Fine-Scale Modeling </vt:lpstr>
      <vt:lpstr>Community LINE Source Model (C-LINE)</vt:lpstr>
      <vt:lpstr>Regional Climate Change SE US </vt:lpstr>
      <vt:lpstr>PowerPoint Presentation</vt:lpstr>
      <vt:lpstr>PowerPoint Presentation</vt:lpstr>
      <vt:lpstr>PowerPoint Presentation</vt:lpstr>
      <vt:lpstr>PowerPoint Presentation</vt:lpstr>
      <vt:lpstr>Main Conference Technical Events</vt:lpstr>
      <vt:lpstr>PowerPoint Presentation</vt:lpstr>
      <vt:lpstr>PowerPoint Presentation</vt:lpstr>
      <vt:lpstr>PowerPoint Presentation</vt:lpstr>
    </vt:vector>
  </TitlesOfParts>
  <Company>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the Community Carbon Reduction (CRed) Program to Communities of North Carolina:   A Partnership of Duke Energy and the University of North Carolina at Chapel Hill</dc:title>
  <dc:creator>dcrawfor</dc:creator>
  <cp:lastModifiedBy>Adel Hanna</cp:lastModifiedBy>
  <cp:revision>372</cp:revision>
  <cp:lastPrinted>2016-10-22T18:59:04Z</cp:lastPrinted>
  <dcterms:created xsi:type="dcterms:W3CDTF">2007-03-05T18:45:51Z</dcterms:created>
  <dcterms:modified xsi:type="dcterms:W3CDTF">2016-10-23T23:19:26Z</dcterms:modified>
</cp:coreProperties>
</file>