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notesSlides/notesSlide4.xml" ContentType="application/vnd.openxmlformats-officedocument.presentationml.notesSlide+xml"/>
  <Override PartName="/ppt/embeddings/oleObject3.bin" ContentType="application/vnd.openxmlformats-officedocument.oleObject"/>
  <Override PartName="/ppt/embeddings/oleObject4.bin" ContentType="application/vnd.openxmlformats-officedocument.oleObject"/>
  <Override PartName="/ppt/notesSlides/notesSlide5.xml" ContentType="application/vnd.openxmlformats-officedocument.presentationml.notesSlide+xml"/>
  <Override PartName="/ppt/embeddings/oleObject5.bin" ContentType="application/vnd.openxmlformats-officedocument.oleObject"/>
  <Override PartName="/ppt/embeddings/oleObject6.bin" ContentType="application/vnd.openxmlformats-officedocument.oleObject"/>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5"/>
  </p:notesMasterIdLst>
  <p:sldIdLst>
    <p:sldId id="256" r:id="rId2"/>
    <p:sldId id="260" r:id="rId3"/>
    <p:sldId id="329" r:id="rId4"/>
    <p:sldId id="341" r:id="rId5"/>
    <p:sldId id="270" r:id="rId6"/>
    <p:sldId id="318" r:id="rId7"/>
    <p:sldId id="319" r:id="rId8"/>
    <p:sldId id="320" r:id="rId9"/>
    <p:sldId id="321" r:id="rId10"/>
    <p:sldId id="322" r:id="rId11"/>
    <p:sldId id="327" r:id="rId12"/>
    <p:sldId id="279" r:id="rId13"/>
    <p:sldId id="280" r:id="rId14"/>
    <p:sldId id="343" r:id="rId15"/>
    <p:sldId id="348" r:id="rId16"/>
    <p:sldId id="344" r:id="rId17"/>
    <p:sldId id="349" r:id="rId18"/>
    <p:sldId id="283" r:id="rId19"/>
    <p:sldId id="316" r:id="rId20"/>
    <p:sldId id="334" r:id="rId21"/>
    <p:sldId id="332" r:id="rId22"/>
    <p:sldId id="328" r:id="rId23"/>
    <p:sldId id="346"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9CF3F"/>
    <a:srgbClr val="99ED33"/>
    <a:srgbClr val="1B5EAF"/>
    <a:srgbClr val="1752B3"/>
    <a:srgbClr val="9BDB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699" autoAdjust="0"/>
    <p:restoredTop sz="96471" autoAdjust="0"/>
  </p:normalViewPr>
  <p:slideViewPr>
    <p:cSldViewPr>
      <p:cViewPr>
        <p:scale>
          <a:sx n="140" d="100"/>
          <a:sy n="140" d="100"/>
        </p:scale>
        <p:origin x="-544" y="352"/>
      </p:cViewPr>
      <p:guideLst>
        <p:guide orient="horz" pos="2160"/>
        <p:guide pos="2880"/>
      </p:guideLst>
    </p:cSldViewPr>
  </p:slideViewPr>
  <p:outlineViewPr>
    <p:cViewPr>
      <p:scale>
        <a:sx n="33" d="100"/>
        <a:sy n="33" d="100"/>
      </p:scale>
      <p:origin x="0" y="264"/>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 Id="rId2"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 Id="rId2"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wmf"/><Relationship Id="rId2" Type="http://schemas.openxmlformats.org/officeDocument/2006/relationships/image" Target="../media/image8.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4.wmf"/><Relationship Id="rId4" Type="http://schemas.openxmlformats.org/officeDocument/2006/relationships/image" Target="../media/image35.wmf"/><Relationship Id="rId1" Type="http://schemas.openxmlformats.org/officeDocument/2006/relationships/image" Target="../media/image32.wmf"/><Relationship Id="rId2" Type="http://schemas.openxmlformats.org/officeDocument/2006/relationships/image" Target="../media/image3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79450A-F8B8-4951-B791-7621D894833C}" type="datetimeFigureOut">
              <a:rPr lang="en-US" smtClean="0"/>
              <a:t>10/25/16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806FC64-9739-4057-9AC2-E6DF07DA2656}" type="slidenum">
              <a:rPr lang="en-US" smtClean="0"/>
              <a:t>‹#›</a:t>
            </a:fld>
            <a:endParaRPr lang="en-US"/>
          </a:p>
        </p:txBody>
      </p:sp>
    </p:spTree>
    <p:extLst>
      <p:ext uri="{BB962C8B-B14F-4D97-AF65-F5344CB8AC3E}">
        <p14:creationId xmlns:p14="http://schemas.microsoft.com/office/powerpoint/2010/main" val="29941955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you Roger, and thank</a:t>
            </a:r>
            <a:r>
              <a:rPr lang="en-US" baseline="0" dirty="0" smtClean="0"/>
              <a:t> you all for joining me this morning. This project is part of the EPA-funded Air, Climate, and Energy, ACE, center called SEARCH (Solutions for Energy, Air, Climate, and Health). (If session chair does not announce title then say…) Today I will be showing you a new technique for developing high resolution retrievals from OMI. I would like to thank my co-authors: Lok Lamsal, Chris Loughner, Zifeng Lu and David Streets.</a:t>
            </a:r>
            <a:endParaRPr lang="en-US" dirty="0"/>
          </a:p>
        </p:txBody>
      </p:sp>
      <p:sp>
        <p:nvSpPr>
          <p:cNvPr id="4" name="Slide Number Placeholder 3"/>
          <p:cNvSpPr>
            <a:spLocks noGrp="1"/>
          </p:cNvSpPr>
          <p:nvPr>
            <p:ph type="sldNum" sz="quarter" idx="10"/>
          </p:nvPr>
        </p:nvSpPr>
        <p:spPr/>
        <p:txBody>
          <a:bodyPr/>
          <a:lstStyle/>
          <a:p>
            <a:fld id="{4806FC64-9739-4057-9AC2-E6DF07DA2656}" type="slidenum">
              <a:rPr lang="en-US" smtClean="0"/>
              <a:t>1</a:t>
            </a:fld>
            <a:endParaRPr lang="en-US"/>
          </a:p>
        </p:txBody>
      </p:sp>
    </p:spTree>
    <p:extLst>
      <p:ext uri="{BB962C8B-B14F-4D97-AF65-F5344CB8AC3E}">
        <p14:creationId xmlns:p14="http://schemas.microsoft.com/office/powerpoint/2010/main" val="9589980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a:t>
            </a:r>
            <a:r>
              <a:rPr lang="en-US" baseline="0" dirty="0" smtClean="0"/>
              <a:t> then performed the same procedure for every day in June and July over 5 years: 2008 to 2012. I take average of these 10 months to show an oversampled view of NO2. We can see a lot of interesting features. Urban cores. Interstate Highways. Intrastate highways. Power plants. And even shipping lanes. How does this compare to the operational product?</a:t>
            </a:r>
            <a:endParaRPr lang="en-US" dirty="0"/>
          </a:p>
        </p:txBody>
      </p:sp>
      <p:sp>
        <p:nvSpPr>
          <p:cNvPr id="4" name="Slide Number Placeholder 3"/>
          <p:cNvSpPr>
            <a:spLocks noGrp="1"/>
          </p:cNvSpPr>
          <p:nvPr>
            <p:ph type="sldNum" sz="quarter" idx="10"/>
          </p:nvPr>
        </p:nvSpPr>
        <p:spPr/>
        <p:txBody>
          <a:bodyPr/>
          <a:lstStyle/>
          <a:p>
            <a:fld id="{4806FC64-9739-4057-9AC2-E6DF07DA2656}" type="slidenum">
              <a:rPr lang="en-US" smtClean="0"/>
              <a:t>11</a:t>
            </a:fld>
            <a:endParaRPr lang="en-US"/>
          </a:p>
        </p:txBody>
      </p:sp>
    </p:spTree>
    <p:extLst>
      <p:ext uri="{BB962C8B-B14F-4D97-AF65-F5344CB8AC3E}">
        <p14:creationId xmlns:p14="http://schemas.microsoft.com/office/powerpoint/2010/main" val="29138626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the left is the operational product oversampled during</a:t>
            </a:r>
            <a:r>
              <a:rPr lang="en-US" baseline="0" dirty="0" smtClean="0"/>
              <a:t> the same 2008 to 2012 period. And on the right, we have the re-processed product, which is the same plot as displayed on the previous slide. There are big differences. The operational product barely shows any variability between urban cores and the rural areas upwind. When looking at something new like this, I like to take a step back. Does this make sense? NO2 has a short lifetime during summer, and due to this, must have large spatial heterogeneities. So the large heterogeneities introduced by the new calculation method make sense.</a:t>
            </a:r>
            <a:endParaRPr lang="en-US" dirty="0"/>
          </a:p>
        </p:txBody>
      </p:sp>
      <p:sp>
        <p:nvSpPr>
          <p:cNvPr id="4" name="Slide Number Placeholder 3"/>
          <p:cNvSpPr>
            <a:spLocks noGrp="1"/>
          </p:cNvSpPr>
          <p:nvPr>
            <p:ph type="sldNum" sz="quarter" idx="10"/>
          </p:nvPr>
        </p:nvSpPr>
        <p:spPr/>
        <p:txBody>
          <a:bodyPr/>
          <a:lstStyle/>
          <a:p>
            <a:fld id="{4806FC64-9739-4057-9AC2-E6DF07DA2656}" type="slidenum">
              <a:rPr lang="en-US" smtClean="0"/>
              <a:t>12</a:t>
            </a:fld>
            <a:endParaRPr lang="en-US"/>
          </a:p>
        </p:txBody>
      </p:sp>
    </p:spTree>
    <p:extLst>
      <p:ext uri="{BB962C8B-B14F-4D97-AF65-F5344CB8AC3E}">
        <p14:creationId xmlns:p14="http://schemas.microsoft.com/office/powerpoint/2010/main" val="5602239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Furthermore, what’s particularly great about using the Maryland area to develop this product is that the DISCOVER-AQ field campaign was conducted during July 2011. On the left I show observations of NO2 during</a:t>
            </a:r>
            <a:r>
              <a:rPr lang="en-US" baseline="0" dirty="0" smtClean="0"/>
              <a:t> DISCOVER-AQ from the P3-B aircraft. In the center and left panels, I show coincident model data from CMAQ and CAMx respectively. We found that there is a model overestimate of NO2 near the surface and a model underestimate above 2 km. The reasons for this are beyond the scope of this project. </a:t>
            </a:r>
            <a:r>
              <a:rPr lang="en-US" dirty="0" smtClean="0"/>
              <a:t>We can</a:t>
            </a:r>
            <a:r>
              <a:rPr lang="en-US" baseline="0" dirty="0" smtClean="0"/>
              <a:t> then adjust the vertical profiles of NO2 based on observations. I apply scaling factors for data within each respective vertical level. So all model data between the surface and 500 is scaled by 0.88, between 500 and 1000 m by 0.965. In essence this is a crude way of data assimilation.</a:t>
            </a:r>
            <a:endParaRPr lang="en-US" dirty="0"/>
          </a:p>
        </p:txBody>
      </p:sp>
      <p:sp>
        <p:nvSpPr>
          <p:cNvPr id="4" name="Slide Number Placeholder 3"/>
          <p:cNvSpPr>
            <a:spLocks noGrp="1"/>
          </p:cNvSpPr>
          <p:nvPr>
            <p:ph type="sldNum" sz="quarter" idx="10"/>
          </p:nvPr>
        </p:nvSpPr>
        <p:spPr/>
        <p:txBody>
          <a:bodyPr/>
          <a:lstStyle/>
          <a:p>
            <a:fld id="{4806FC64-9739-4057-9AC2-E6DF07DA2656}" type="slidenum">
              <a:rPr lang="en-US" smtClean="0"/>
              <a:t>13</a:t>
            </a:fld>
            <a:endParaRPr lang="en-US"/>
          </a:p>
        </p:txBody>
      </p:sp>
    </p:spTree>
    <p:extLst>
      <p:ext uri="{BB962C8B-B14F-4D97-AF65-F5344CB8AC3E}">
        <p14:creationId xmlns:p14="http://schemas.microsoft.com/office/powerpoint/2010/main" val="19048203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the left is the operational product oversampled during</a:t>
            </a:r>
            <a:r>
              <a:rPr lang="en-US" baseline="0" dirty="0" smtClean="0"/>
              <a:t> the same 2008 to 2012 period. And on the right, we have the re-processed product, which is the same plot as displayed on the previous slide. There are big differences. The operational product barely shows any variability between urban cores and the rural areas upwind. When looking at something new like this, I like to take a step back. Does this make sense? NO2 has a short lifetime during summer, and due to this, must have large spatial heterogeneities. So the large heterogeneities introduced by the new calculation method make sense.</a:t>
            </a:r>
            <a:endParaRPr lang="en-US" dirty="0"/>
          </a:p>
        </p:txBody>
      </p:sp>
      <p:sp>
        <p:nvSpPr>
          <p:cNvPr id="4" name="Slide Number Placeholder 3"/>
          <p:cNvSpPr>
            <a:spLocks noGrp="1"/>
          </p:cNvSpPr>
          <p:nvPr>
            <p:ph type="sldNum" sz="quarter" idx="10"/>
          </p:nvPr>
        </p:nvSpPr>
        <p:spPr/>
        <p:txBody>
          <a:bodyPr/>
          <a:lstStyle/>
          <a:p>
            <a:fld id="{4806FC64-9739-4057-9AC2-E6DF07DA2656}" type="slidenum">
              <a:rPr lang="en-US" smtClean="0"/>
              <a:t>14</a:t>
            </a:fld>
            <a:endParaRPr lang="en-US"/>
          </a:p>
        </p:txBody>
      </p:sp>
    </p:spTree>
    <p:extLst>
      <p:ext uri="{BB962C8B-B14F-4D97-AF65-F5344CB8AC3E}">
        <p14:creationId xmlns:p14="http://schemas.microsoft.com/office/powerpoint/2010/main" val="5602239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the left is the operational product oversampled during</a:t>
            </a:r>
            <a:r>
              <a:rPr lang="en-US" baseline="0" dirty="0" smtClean="0"/>
              <a:t> the same 2008 to 2012 period. And on the right, we have the re-processed product, which is the same plot as displayed on the previous slide. There are big differences. The operational product barely shows any variability between urban cores and the rural areas upwind. When looking at something new like this, I like to take a step back. Does this make sense? NO2 has a short lifetime during summer, and due to this, must have large spatial heterogeneities. So the large heterogeneities introduced by the new calculation method make sense.</a:t>
            </a:r>
            <a:endParaRPr lang="en-US" dirty="0"/>
          </a:p>
        </p:txBody>
      </p:sp>
      <p:sp>
        <p:nvSpPr>
          <p:cNvPr id="4" name="Slide Number Placeholder 3"/>
          <p:cNvSpPr>
            <a:spLocks noGrp="1"/>
          </p:cNvSpPr>
          <p:nvPr>
            <p:ph type="sldNum" sz="quarter" idx="10"/>
          </p:nvPr>
        </p:nvSpPr>
        <p:spPr/>
        <p:txBody>
          <a:bodyPr/>
          <a:lstStyle/>
          <a:p>
            <a:fld id="{4806FC64-9739-4057-9AC2-E6DF07DA2656}" type="slidenum">
              <a:rPr lang="en-US" smtClean="0"/>
              <a:t>16</a:t>
            </a:fld>
            <a:endParaRPr lang="en-US"/>
          </a:p>
        </p:txBody>
      </p:sp>
    </p:spTree>
    <p:extLst>
      <p:ext uri="{BB962C8B-B14F-4D97-AF65-F5344CB8AC3E}">
        <p14:creationId xmlns:p14="http://schemas.microsoft.com/office/powerpoint/2010/main" val="5602239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the left is the operational product oversampled during</a:t>
            </a:r>
            <a:r>
              <a:rPr lang="en-US" baseline="0" dirty="0" smtClean="0"/>
              <a:t> the same 2008 to 2012 period. And on the right, we have the re-processed product, which is the same plot as displayed on the previous slide. There are big differences. The operational product barely shows any variability between urban cores and the rural areas upwind. When looking at something new like this, I like to take a step back. Does this make sense? NO2 has a short lifetime during summer, and due to this, must have large spatial heterogeneities. So the large heterogeneities introduced by the new calculation method make sense.</a:t>
            </a:r>
            <a:endParaRPr lang="en-US" dirty="0"/>
          </a:p>
        </p:txBody>
      </p:sp>
      <p:sp>
        <p:nvSpPr>
          <p:cNvPr id="4" name="Slide Number Placeholder 3"/>
          <p:cNvSpPr>
            <a:spLocks noGrp="1"/>
          </p:cNvSpPr>
          <p:nvPr>
            <p:ph type="sldNum" sz="quarter" idx="10"/>
          </p:nvPr>
        </p:nvSpPr>
        <p:spPr/>
        <p:txBody>
          <a:bodyPr/>
          <a:lstStyle/>
          <a:p>
            <a:fld id="{4806FC64-9739-4057-9AC2-E6DF07DA2656}" type="slidenum">
              <a:rPr lang="en-US" smtClean="0"/>
              <a:t>17</a:t>
            </a:fld>
            <a:endParaRPr lang="en-US"/>
          </a:p>
        </p:txBody>
      </p:sp>
    </p:spTree>
    <p:extLst>
      <p:ext uri="{BB962C8B-B14F-4D97-AF65-F5344CB8AC3E}">
        <p14:creationId xmlns:p14="http://schemas.microsoft.com/office/powerpoint/2010/main" val="5602239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do we re-calculate</a:t>
            </a:r>
            <a:r>
              <a:rPr lang="en-US" baseline="0" dirty="0" smtClean="0"/>
              <a:t> the air mass factors? (Pause) First, we calculate model shape factors. These are the partial columns at each model layer divided by the total tropospheric column. We then multiply the shape factor at each model layer by the scattering weight, which is the satellite’s sensitivity at each pressure level. Lastly, we can re-calculate the vertical tropospheric column by dividing the slant tropospheric column, alpha, by the air mass factor. And if you zoned out for the last 60 seconds because there’s a lot of text on this slide, you’re in luck I show the same thing in visual format the next few slides.</a:t>
            </a:r>
            <a:endParaRPr lang="en-US" dirty="0"/>
          </a:p>
        </p:txBody>
      </p:sp>
      <p:sp>
        <p:nvSpPr>
          <p:cNvPr id="4" name="Slide Number Placeholder 3"/>
          <p:cNvSpPr>
            <a:spLocks noGrp="1"/>
          </p:cNvSpPr>
          <p:nvPr>
            <p:ph type="sldNum" sz="quarter" idx="10"/>
          </p:nvPr>
        </p:nvSpPr>
        <p:spPr/>
        <p:txBody>
          <a:bodyPr/>
          <a:lstStyle/>
          <a:p>
            <a:fld id="{4806FC64-9739-4057-9AC2-E6DF07DA2656}" type="slidenum">
              <a:rPr lang="en-US" smtClean="0"/>
              <a:t>21</a:t>
            </a:fld>
            <a:endParaRPr lang="en-US"/>
          </a:p>
        </p:txBody>
      </p:sp>
    </p:spTree>
    <p:extLst>
      <p:ext uri="{BB962C8B-B14F-4D97-AF65-F5344CB8AC3E}">
        <p14:creationId xmlns:p14="http://schemas.microsoft.com/office/powerpoint/2010/main" val="36583411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 am</a:t>
            </a:r>
            <a:r>
              <a:rPr lang="en-US" baseline="0" dirty="0" smtClean="0"/>
              <a:t> now showing the same thing for the power plant in southern Maryland. In this scenario, the shape profiles differ greatly. Let’s go through the same procedure. CMAQ is saying NO2 is much more concentrated near the surface. The area under the blue curve is much larger than the red curve, so the air mass factor is smaller when using CMAQ. And once again since the air mass factor is inversely proportional to the total column, a smaller air mass factor will result in a larger tropospheric column.</a:t>
            </a:r>
            <a:endParaRPr lang="en-US" dirty="0" smtClean="0"/>
          </a:p>
          <a:p>
            <a:endParaRPr lang="en-US" dirty="0"/>
          </a:p>
        </p:txBody>
      </p:sp>
      <p:sp>
        <p:nvSpPr>
          <p:cNvPr id="4" name="Slide Number Placeholder 3"/>
          <p:cNvSpPr>
            <a:spLocks noGrp="1"/>
          </p:cNvSpPr>
          <p:nvPr>
            <p:ph type="sldNum" sz="quarter" idx="10"/>
          </p:nvPr>
        </p:nvSpPr>
        <p:spPr/>
        <p:txBody>
          <a:bodyPr/>
          <a:lstStyle/>
          <a:p>
            <a:fld id="{4806FC64-9739-4057-9AC2-E6DF07DA2656}" type="slidenum">
              <a:rPr lang="en-US" smtClean="0"/>
              <a:t>22</a:t>
            </a:fld>
            <a:endParaRPr lang="en-US"/>
          </a:p>
        </p:txBody>
      </p:sp>
    </p:spTree>
    <p:extLst>
      <p:ext uri="{BB962C8B-B14F-4D97-AF65-F5344CB8AC3E}">
        <p14:creationId xmlns:p14="http://schemas.microsoft.com/office/powerpoint/2010/main" val="38109188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determine whether these products better capture the urban-scale</a:t>
            </a:r>
            <a:r>
              <a:rPr lang="en-US" baseline="0" dirty="0" smtClean="0"/>
              <a:t> variability of NO2, I compare these products to surface observations of NO2. The operational product has total columns between 2 and 4  times 10 to the 15 molecules per cm-squared and does not show a strong correlation with surface observations.  The new product shows a larger slope and greater variability in NO2 columns; total column values are now between 2 and 7. Furthermore, the correlation also improves from 0.34 to 0.39. Lastly, the product with the scaled air mass factor shows the best correlation. We’ve now improved correlation to 0.43. Both updated versions of the product show better correlation with ground observations, and likely better represent the actual total column mount.</a:t>
            </a:r>
            <a:endParaRPr lang="en-US" dirty="0"/>
          </a:p>
        </p:txBody>
      </p:sp>
      <p:sp>
        <p:nvSpPr>
          <p:cNvPr id="4" name="Slide Number Placeholder 3"/>
          <p:cNvSpPr>
            <a:spLocks noGrp="1"/>
          </p:cNvSpPr>
          <p:nvPr>
            <p:ph type="sldNum" sz="quarter" idx="10"/>
          </p:nvPr>
        </p:nvSpPr>
        <p:spPr/>
        <p:txBody>
          <a:bodyPr/>
          <a:lstStyle/>
          <a:p>
            <a:fld id="{4806FC64-9739-4057-9AC2-E6DF07DA2656}" type="slidenum">
              <a:rPr lang="en-US" smtClean="0"/>
              <a:t>23</a:t>
            </a:fld>
            <a:endParaRPr lang="en-US"/>
          </a:p>
        </p:txBody>
      </p:sp>
    </p:spTree>
    <p:extLst>
      <p:ext uri="{BB962C8B-B14F-4D97-AF65-F5344CB8AC3E}">
        <p14:creationId xmlns:p14="http://schemas.microsoft.com/office/powerpoint/2010/main" val="12077184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is there a need for high resolution satellite retrievals?</a:t>
            </a:r>
            <a:r>
              <a:rPr lang="en-US" baseline="0" dirty="0" smtClean="0"/>
              <a:t> (Pause) First, there’s a need in the health assessment community for more observations at the urban-scale for their studies. At the upper right, I show a study explaining that for every increase in NO2 by 5 ppb, there is a 3% increase in the incidence of cardiovascular diseases such as lung cancer. To do these studies, researchers must calculate the pollution burden in metropolitan areas. Unfortunately, due to cost constraints, there are only a handful of monitors measuring air pollutants in many metropolitan areas. Many of which are 10s of kilometers from each other, making the area in between the great “unknown”. Certainly, we can interpolate between monitors but this may not be appropriate for pollutants with short lifetimes such as NO2, which has so much spatial inhomogeneity in urban areas.</a:t>
            </a:r>
          </a:p>
          <a:p>
            <a:endParaRPr lang="en-US" baseline="0" dirty="0" smtClean="0"/>
          </a:p>
          <a:p>
            <a:r>
              <a:rPr lang="en-US" baseline="0" dirty="0" smtClean="0"/>
              <a:t>A high resolution satellite product will also allow the scientific community to develop better top-down emission estimates. Ben De Foy’s work published last year in Atmospheric Environment shows an example of this. He was able to develop top-down emission estimates from satellites using an exponentially modified Gaussian (EMG) fit which compared well with observations from power plant emissions data also known as CEMS data. Furthermore, he found that the 12 km BEHR high resolution product, developed by Berkeley, was much better in the correlation.</a:t>
            </a:r>
            <a:endParaRPr lang="en-US" dirty="0"/>
          </a:p>
        </p:txBody>
      </p:sp>
      <p:sp>
        <p:nvSpPr>
          <p:cNvPr id="4" name="Slide Number Placeholder 3"/>
          <p:cNvSpPr>
            <a:spLocks noGrp="1"/>
          </p:cNvSpPr>
          <p:nvPr>
            <p:ph type="sldNum" sz="quarter" idx="10"/>
          </p:nvPr>
        </p:nvSpPr>
        <p:spPr/>
        <p:txBody>
          <a:bodyPr/>
          <a:lstStyle/>
          <a:p>
            <a:fld id="{4806FC64-9739-4057-9AC2-E6DF07DA2656}" type="slidenum">
              <a:rPr lang="en-US" smtClean="0"/>
              <a:t>2</a:t>
            </a:fld>
            <a:endParaRPr lang="en-US"/>
          </a:p>
        </p:txBody>
      </p:sp>
    </p:spTree>
    <p:extLst>
      <p:ext uri="{BB962C8B-B14F-4D97-AF65-F5344CB8AC3E}">
        <p14:creationId xmlns:p14="http://schemas.microsoft.com/office/powerpoint/2010/main" val="10552203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make sure we are all on the same page, on the left side I show a snapshot of NO2 from an OMI overpass on a single day July 18</a:t>
            </a:r>
            <a:r>
              <a:rPr lang="en-US" baseline="30000" dirty="0" smtClean="0"/>
              <a:t>th</a:t>
            </a:r>
            <a:r>
              <a:rPr lang="en-US" baseline="0" dirty="0" smtClean="0"/>
              <a:t>. The resolution of OMI is 13 x 24 km at nadir, when looking directly down.  At the swath edges, each pixel can be 100s of kilometers of wide. We can also see the row anomaly in this figure. Since 2010, a piece of equipment is blocking the field of view on one side, so at best, only half of the satellite data has been available since then. </a:t>
            </a:r>
          </a:p>
        </p:txBody>
      </p:sp>
      <p:sp>
        <p:nvSpPr>
          <p:cNvPr id="4" name="Slide Number Placeholder 3"/>
          <p:cNvSpPr>
            <a:spLocks noGrp="1"/>
          </p:cNvSpPr>
          <p:nvPr>
            <p:ph type="sldNum" sz="quarter" idx="10"/>
          </p:nvPr>
        </p:nvSpPr>
        <p:spPr/>
        <p:txBody>
          <a:bodyPr/>
          <a:lstStyle/>
          <a:p>
            <a:fld id="{4806FC64-9739-4057-9AC2-E6DF07DA2656}" type="slidenum">
              <a:rPr lang="en-US" smtClean="0"/>
              <a:t>3</a:t>
            </a:fld>
            <a:endParaRPr lang="en-US"/>
          </a:p>
        </p:txBody>
      </p:sp>
    </p:spTree>
    <p:extLst>
      <p:ext uri="{BB962C8B-B14F-4D97-AF65-F5344CB8AC3E}">
        <p14:creationId xmlns:p14="http://schemas.microsoft.com/office/powerpoint/2010/main" val="26682359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a:t>
            </a:r>
            <a:r>
              <a:rPr lang="en-US" baseline="0" dirty="0" smtClean="0"/>
              <a:t> the left, I am showing the NO2 vertical profiles from the two models GMI and CMAQ. This is the same as two slides ago, in which I showed better agreement at surface using CMAQ. On the center panel, I now show the shape profiles for each model. The black line is a measure of the satellite’s sensitivity. This is defined as the scattering weight. Note it is divided by 10 in this plot. At 7.5 km, the scattering weight is 3, but at the surface it is 0.4, which makes the satellite an order of magnitude more sensitive to upper tropospheric NO2. To the naked eye, the two model shape profiles look to be in stunning agreement. And, in short, there are. But unfortunately the satellite is very sensitive to differences in the upper troposphere. On the right, I show the adjusted shape profile, which is simply the shape profile multiplied by the scattering weight. And now we can see a big difference. CMAQ is saying NO2 is much more concentrated near the surface. GMI shows a relatively more even distribution throughout the column. Finally, if you remember from the previous slide, the air mass factor is the integral of the adjusted shape profile. The area under the blue curve is larger than the red curve, so the air mass factor is smaller when using CMAQ. And since the air mass factor is inversely proportional to the total column, a smaller air mass factor will result in a larger tropospheric column.</a:t>
            </a:r>
            <a:endParaRPr lang="en-US" dirty="0"/>
          </a:p>
        </p:txBody>
      </p:sp>
      <p:sp>
        <p:nvSpPr>
          <p:cNvPr id="4" name="Slide Number Placeholder 3"/>
          <p:cNvSpPr>
            <a:spLocks noGrp="1"/>
          </p:cNvSpPr>
          <p:nvPr>
            <p:ph type="sldNum" sz="quarter" idx="10"/>
          </p:nvPr>
        </p:nvSpPr>
        <p:spPr/>
        <p:txBody>
          <a:bodyPr/>
          <a:lstStyle/>
          <a:p>
            <a:fld id="{4806FC64-9739-4057-9AC2-E6DF07DA2656}" type="slidenum">
              <a:rPr lang="en-US" smtClean="0"/>
              <a:t>5</a:t>
            </a:fld>
            <a:endParaRPr lang="en-US"/>
          </a:p>
        </p:txBody>
      </p:sp>
    </p:spTree>
    <p:extLst>
      <p:ext uri="{BB962C8B-B14F-4D97-AF65-F5344CB8AC3E}">
        <p14:creationId xmlns:p14="http://schemas.microsoft.com/office/powerpoint/2010/main" val="10227418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And lastly, I am sh</a:t>
            </a:r>
            <a:r>
              <a:rPr lang="en-US" baseline="0" dirty="0" smtClean="0"/>
              <a:t>owing the same thing for rural Virginia not near a large point source. CMAQ is saying NO2 is much more distributed throughout the vertical column. Remember, the GMI simulation likely includes the Richmond metro region in its pixel since it its 100s of kilometers in width. The area under the blue curve is now much smaller than the red curve, so the air mass factor is larger when using CMAQ.  A larger air mass factor will result in a smaller tropospheric column in rural areas.</a:t>
            </a:r>
            <a:endParaRPr lang="en-US" dirty="0" smtClean="0"/>
          </a:p>
          <a:p>
            <a:endParaRPr lang="en-US" dirty="0"/>
          </a:p>
        </p:txBody>
      </p:sp>
      <p:sp>
        <p:nvSpPr>
          <p:cNvPr id="4" name="Slide Number Placeholder 3"/>
          <p:cNvSpPr>
            <a:spLocks noGrp="1"/>
          </p:cNvSpPr>
          <p:nvPr>
            <p:ph type="sldNum" sz="quarter" idx="10"/>
          </p:nvPr>
        </p:nvSpPr>
        <p:spPr/>
        <p:txBody>
          <a:bodyPr/>
          <a:lstStyle/>
          <a:p>
            <a:fld id="{4806FC64-9739-4057-9AC2-E6DF07DA2656}" type="slidenum">
              <a:rPr lang="en-US" smtClean="0"/>
              <a:t>6</a:t>
            </a:fld>
            <a:endParaRPr lang="en-US"/>
          </a:p>
        </p:txBody>
      </p:sp>
    </p:spTree>
    <p:extLst>
      <p:ext uri="{BB962C8B-B14F-4D97-AF65-F5344CB8AC3E}">
        <p14:creationId xmlns:p14="http://schemas.microsoft.com/office/powerpoint/2010/main" val="41480616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generate the high resolution satellite product, I use this 1.33 km CMAQ simulation of June and July to re-generate summertime vertical</a:t>
            </a:r>
            <a:r>
              <a:rPr lang="en-US" baseline="0" dirty="0" smtClean="0"/>
              <a:t> NO2 </a:t>
            </a:r>
            <a:r>
              <a:rPr lang="en-US" dirty="0" smtClean="0"/>
              <a:t>shape profiles. The shape profiles are used to calculate the air mass factor,</a:t>
            </a:r>
            <a:r>
              <a:rPr lang="en-US" baseline="0" dirty="0" smtClean="0"/>
              <a:t> which I just showed an example of. I will then re-calculate the tropospheric column NO2 using the new air mass factors. This is a very similar process that the Berkeley group has used in generating their high resolution product. I will then oversample to get a long-term average. Lastly, I will compare to ground  observations of NO2 to determine whether this new product has a better correlation. A long-standing issue with OMI data is that it cannot capture NO2 surface concentrations, can we fix this? </a:t>
            </a:r>
            <a:endParaRPr lang="en-US" dirty="0"/>
          </a:p>
        </p:txBody>
      </p:sp>
      <p:sp>
        <p:nvSpPr>
          <p:cNvPr id="4" name="Slide Number Placeholder 3"/>
          <p:cNvSpPr>
            <a:spLocks noGrp="1"/>
          </p:cNvSpPr>
          <p:nvPr>
            <p:ph type="sldNum" sz="quarter" idx="10"/>
          </p:nvPr>
        </p:nvSpPr>
        <p:spPr/>
        <p:txBody>
          <a:bodyPr/>
          <a:lstStyle/>
          <a:p>
            <a:fld id="{4806FC64-9739-4057-9AC2-E6DF07DA2656}" type="slidenum">
              <a:rPr lang="en-US" smtClean="0"/>
              <a:t>7</a:t>
            </a:fld>
            <a:endParaRPr lang="en-US"/>
          </a:p>
        </p:txBody>
      </p:sp>
    </p:spTree>
    <p:extLst>
      <p:ext uri="{BB962C8B-B14F-4D97-AF65-F5344CB8AC3E}">
        <p14:creationId xmlns:p14="http://schemas.microsoft.com/office/powerpoint/2010/main" val="14914813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the</a:t>
            </a:r>
            <a:r>
              <a:rPr lang="en-US" baseline="0" dirty="0" smtClean="0"/>
              <a:t> same July 18</a:t>
            </a:r>
            <a:r>
              <a:rPr lang="en-US" baseline="30000" dirty="0" smtClean="0"/>
              <a:t>th</a:t>
            </a:r>
            <a:r>
              <a:rPr lang="en-US" baseline="0" dirty="0" smtClean="0"/>
              <a:t>, 2011 satellite data shown on slide number 3, but zoomed into the Baltimore and Washington, DC metropolitan region. I will now go through a series of slides to illustrate the calculation method. </a:t>
            </a:r>
            <a:endParaRPr lang="en-US" dirty="0"/>
          </a:p>
        </p:txBody>
      </p:sp>
      <p:sp>
        <p:nvSpPr>
          <p:cNvPr id="4" name="Slide Number Placeholder 3"/>
          <p:cNvSpPr>
            <a:spLocks noGrp="1"/>
          </p:cNvSpPr>
          <p:nvPr>
            <p:ph type="sldNum" sz="quarter" idx="10"/>
          </p:nvPr>
        </p:nvSpPr>
        <p:spPr/>
        <p:txBody>
          <a:bodyPr/>
          <a:lstStyle/>
          <a:p>
            <a:fld id="{4806FC64-9739-4057-9AC2-E6DF07DA2656}" type="slidenum">
              <a:rPr lang="en-US" smtClean="0"/>
              <a:t>8</a:t>
            </a:fld>
            <a:endParaRPr lang="en-US"/>
          </a:p>
        </p:txBody>
      </p:sp>
    </p:spTree>
    <p:extLst>
      <p:ext uri="{BB962C8B-B14F-4D97-AF65-F5344CB8AC3E}">
        <p14:creationId xmlns:p14="http://schemas.microsoft.com/office/powerpoint/2010/main" val="32770232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First I re-grid the data to the model’s native 1.33 km grid. No interpolation is needed since we are using such a fine grid. Essentially this is an identical snapshot. </a:t>
            </a:r>
            <a:endParaRPr lang="en-US" dirty="0"/>
          </a:p>
        </p:txBody>
      </p:sp>
      <p:sp>
        <p:nvSpPr>
          <p:cNvPr id="4" name="Slide Number Placeholder 3"/>
          <p:cNvSpPr>
            <a:spLocks noGrp="1"/>
          </p:cNvSpPr>
          <p:nvPr>
            <p:ph type="sldNum" sz="quarter" idx="10"/>
          </p:nvPr>
        </p:nvSpPr>
        <p:spPr/>
        <p:txBody>
          <a:bodyPr/>
          <a:lstStyle/>
          <a:p>
            <a:fld id="{4806FC64-9739-4057-9AC2-E6DF07DA2656}" type="slidenum">
              <a:rPr lang="en-US" smtClean="0"/>
              <a:t>9</a:t>
            </a:fld>
            <a:endParaRPr lang="en-US"/>
          </a:p>
        </p:txBody>
      </p:sp>
    </p:spTree>
    <p:extLst>
      <p:ext uri="{BB962C8B-B14F-4D97-AF65-F5344CB8AC3E}">
        <p14:creationId xmlns:p14="http://schemas.microsoft.com/office/powerpoint/2010/main" val="32770232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Then I re-calculate the tropospheric column based on the new air mass factor. Clearly there are differences</a:t>
            </a:r>
            <a:r>
              <a:rPr lang="en-US" baseline="0" dirty="0" smtClean="0"/>
              <a:t> in many locations. In this plot I am using the average air mass factor over the entire pixel to in the calculation of the tropospheric column. So in essence, the average of hundreds of air mass factors.</a:t>
            </a:r>
            <a:endParaRPr lang="en-US" dirty="0"/>
          </a:p>
        </p:txBody>
      </p:sp>
      <p:sp>
        <p:nvSpPr>
          <p:cNvPr id="4" name="Slide Number Placeholder 3"/>
          <p:cNvSpPr>
            <a:spLocks noGrp="1"/>
          </p:cNvSpPr>
          <p:nvPr>
            <p:ph type="sldNum" sz="quarter" idx="10"/>
          </p:nvPr>
        </p:nvSpPr>
        <p:spPr/>
        <p:txBody>
          <a:bodyPr/>
          <a:lstStyle/>
          <a:p>
            <a:fld id="{4806FC64-9739-4057-9AC2-E6DF07DA2656}" type="slidenum">
              <a:rPr lang="en-US" smtClean="0"/>
              <a:t>10</a:t>
            </a:fld>
            <a:endParaRPr lang="en-US"/>
          </a:p>
        </p:txBody>
      </p:sp>
    </p:spTree>
    <p:extLst>
      <p:ext uri="{BB962C8B-B14F-4D97-AF65-F5344CB8AC3E}">
        <p14:creationId xmlns:p14="http://schemas.microsoft.com/office/powerpoint/2010/main" val="3277023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4495800"/>
            <a:ext cx="6400800" cy="1752600"/>
          </a:xfrm>
        </p:spPr>
        <p:txBody>
          <a:bodyPr/>
          <a:lstStyle>
            <a:lvl1pPr marL="0" indent="0" algn="ctr">
              <a:buNone/>
              <a:defRPr sz="2000" baseline="0">
                <a:solidFill>
                  <a:schemeClr val="tx1">
                    <a:lumMod val="75000"/>
                    <a:lumOff val="25000"/>
                  </a:schemeClr>
                </a:solidFill>
                <a:latin typeface="Arial (Heading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9C57BFB7-17B9-45C7-8CB8-1890A95D5432}" type="datetime1">
              <a:rPr lang="en-US" smtClean="0"/>
              <a:t>10/25/16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70743C-FDB2-4894-B60A-4543FE8376A2}" type="slidenum">
              <a:rPr lang="en-US" smtClean="0"/>
              <a:t>‹#›</a:t>
            </a:fld>
            <a:endParaRPr lang="en-US"/>
          </a:p>
        </p:txBody>
      </p:sp>
      <p:sp>
        <p:nvSpPr>
          <p:cNvPr id="7" name="Title 1"/>
          <p:cNvSpPr txBox="1">
            <a:spLocks/>
          </p:cNvSpPr>
          <p:nvPr userDrawn="1"/>
        </p:nvSpPr>
        <p:spPr>
          <a:xfrm>
            <a:off x="228600" y="1689100"/>
            <a:ext cx="4635124" cy="2706624"/>
          </a:xfrm>
          <a:prstGeom prst="rect">
            <a:avLst/>
          </a:prstGeom>
          <a:solidFill>
            <a:srgbClr val="1B5EAF"/>
          </a:solidFill>
        </p:spPr>
        <p:txBody>
          <a:bodyPr vert="horz" lIns="457200" tIns="45720" rIns="91440" bIns="45720" rtlCol="0" anchor="ctr">
            <a:normAutofit/>
          </a:bodyPr>
          <a:lstStyle>
            <a:lvl1pPr algn="ctr" defTabSz="914400" rtl="0" eaLnBrk="1" latinLnBrk="0" hangingPunct="1">
              <a:spcBef>
                <a:spcPct val="0"/>
              </a:spcBef>
              <a:buNone/>
              <a:defRPr sz="2800" kern="1200" baseline="0">
                <a:solidFill>
                  <a:schemeClr val="bg1"/>
                </a:solidFill>
                <a:latin typeface="+mj-lt"/>
                <a:ea typeface="+mj-ea"/>
                <a:cs typeface="+mj-cs"/>
              </a:defRPr>
            </a:lvl1pPr>
          </a:lstStyle>
          <a:p>
            <a:endParaRPr lang="en-US" b="1" dirty="0">
              <a:latin typeface="Arial (Headings)"/>
              <a:cs typeface="Arial" panose="020B0604020202020204" pitchFamily="34" charset="0"/>
            </a:endParaRPr>
          </a:p>
        </p:txBody>
      </p:sp>
      <p:pic>
        <p:nvPicPr>
          <p:cNvPr id="9" name="Picture 2" descr="C:\Users\amiesen\Desktop\anlrgbpptlogo.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033021" y="627296"/>
            <a:ext cx="1859645" cy="66993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304800" y="1699610"/>
            <a:ext cx="4558925" cy="2696114"/>
          </a:xfrm>
        </p:spPr>
        <p:txBody>
          <a:bodyPr>
            <a:normAutofit/>
          </a:bodyPr>
          <a:lstStyle>
            <a:lvl1pPr>
              <a:defRPr sz="2800">
                <a:solidFill>
                  <a:schemeClr val="bg1"/>
                </a:solidFill>
                <a:latin typeface="Arial (Headings)"/>
              </a:defRPr>
            </a:lvl1pPr>
          </a:lstStyle>
          <a:p>
            <a:r>
              <a:rPr lang="en-US" dirty="0" smtClean="0"/>
              <a:t>Click to edit Master title style</a:t>
            </a:r>
            <a:endParaRPr lang="en-US" dirty="0"/>
          </a:p>
        </p:txBody>
      </p:sp>
      <p:sp>
        <p:nvSpPr>
          <p:cNvPr id="10" name="Title 1"/>
          <p:cNvSpPr txBox="1">
            <a:spLocks/>
          </p:cNvSpPr>
          <p:nvPr userDrawn="1"/>
        </p:nvSpPr>
        <p:spPr>
          <a:xfrm>
            <a:off x="1" y="1689100"/>
            <a:ext cx="228599" cy="2706624"/>
          </a:xfrm>
          <a:prstGeom prst="rect">
            <a:avLst/>
          </a:prstGeom>
          <a:solidFill>
            <a:srgbClr val="79CF3F"/>
          </a:solidFill>
        </p:spPr>
        <p:txBody>
          <a:bodyPr vert="horz" lIns="457200" tIns="45720" rIns="91440" bIns="45720" rtlCol="0" anchor="ctr">
            <a:normAutofit/>
          </a:bodyPr>
          <a:lstStyle>
            <a:lvl1pPr algn="ctr" defTabSz="914400" rtl="0" eaLnBrk="1" latinLnBrk="0" hangingPunct="1">
              <a:spcBef>
                <a:spcPct val="0"/>
              </a:spcBef>
              <a:buNone/>
              <a:defRPr sz="2800" kern="1200" baseline="0">
                <a:solidFill>
                  <a:schemeClr val="bg1"/>
                </a:solidFill>
                <a:latin typeface="+mj-lt"/>
                <a:ea typeface="+mj-ea"/>
                <a:cs typeface="+mj-cs"/>
              </a:defRPr>
            </a:lvl1pPr>
          </a:lstStyle>
          <a:p>
            <a:endParaRPr lang="en-US" dirty="0"/>
          </a:p>
        </p:txBody>
      </p:sp>
    </p:spTree>
    <p:extLst>
      <p:ext uri="{BB962C8B-B14F-4D97-AF65-F5344CB8AC3E}">
        <p14:creationId xmlns:p14="http://schemas.microsoft.com/office/powerpoint/2010/main" val="3889555335"/>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EED49392-D992-47E2-8EAE-EEDB3DE7F440}" type="datetime1">
              <a:rPr lang="en-US" smtClean="0"/>
              <a:t>10/25/16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70743C-FDB2-4894-B60A-4543FE8376A2}" type="slidenum">
              <a:rPr lang="en-US" smtClean="0"/>
              <a:t>‹#›</a:t>
            </a:fld>
            <a:endParaRPr lang="en-US"/>
          </a:p>
        </p:txBody>
      </p:sp>
    </p:spTree>
    <p:extLst>
      <p:ext uri="{BB962C8B-B14F-4D97-AF65-F5344CB8AC3E}">
        <p14:creationId xmlns:p14="http://schemas.microsoft.com/office/powerpoint/2010/main" val="29207394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86D174-1A73-41C1-89D9-25510F5A45A5}" type="datetime1">
              <a:rPr lang="en-US" smtClean="0"/>
              <a:t>10/25/16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70743C-FDB2-4894-B60A-4543FE8376A2}" type="slidenum">
              <a:rPr lang="en-US" smtClean="0"/>
              <a:t>‹#›</a:t>
            </a:fld>
            <a:endParaRPr lang="en-US"/>
          </a:p>
        </p:txBody>
      </p:sp>
    </p:spTree>
    <p:extLst>
      <p:ext uri="{BB962C8B-B14F-4D97-AF65-F5344CB8AC3E}">
        <p14:creationId xmlns:p14="http://schemas.microsoft.com/office/powerpoint/2010/main" val="2794704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b="1" cap="all" baseline="0">
                <a:latin typeface="Arial (Headings)"/>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5DAD4E85-9E6F-4A73-8DE4-A83DD6A49C1F}" type="datetime1">
              <a:rPr lang="en-US" smtClean="0"/>
              <a:t>10/25/16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2819400" y="6400800"/>
            <a:ext cx="2133600" cy="288925"/>
          </a:xfrm>
        </p:spPr>
        <p:txBody>
          <a:bodyPr/>
          <a:lstStyle/>
          <a:p>
            <a:fld id="{9E70743C-FDB2-4894-B60A-4543FE8376A2}" type="slidenum">
              <a:rPr lang="en-US" smtClean="0"/>
              <a:t>‹#›</a:t>
            </a:fld>
            <a:endParaRPr lang="en-US"/>
          </a:p>
        </p:txBody>
      </p:sp>
      <p:sp>
        <p:nvSpPr>
          <p:cNvPr id="10" name="Title 1"/>
          <p:cNvSpPr txBox="1">
            <a:spLocks/>
          </p:cNvSpPr>
          <p:nvPr userDrawn="1"/>
        </p:nvSpPr>
        <p:spPr>
          <a:xfrm>
            <a:off x="0" y="0"/>
            <a:ext cx="228599" cy="6858000"/>
          </a:xfrm>
          <a:prstGeom prst="rect">
            <a:avLst/>
          </a:prstGeom>
          <a:solidFill>
            <a:srgbClr val="79CF3F"/>
          </a:solidFill>
        </p:spPr>
        <p:txBody>
          <a:bodyPr vert="horz" lIns="457200" tIns="45720" rIns="91440" bIns="45720" rtlCol="0" anchor="ctr">
            <a:normAutofit/>
          </a:bodyPr>
          <a:lstStyle>
            <a:lvl1pPr algn="ctr" defTabSz="914400" rtl="0" eaLnBrk="1" latinLnBrk="0" hangingPunct="1">
              <a:spcBef>
                <a:spcPct val="0"/>
              </a:spcBef>
              <a:buNone/>
              <a:defRPr sz="2800" kern="1200" baseline="0">
                <a:solidFill>
                  <a:schemeClr val="bg1"/>
                </a:solidFill>
                <a:latin typeface="+mj-lt"/>
                <a:ea typeface="+mj-ea"/>
                <a:cs typeface="+mj-cs"/>
              </a:defRPr>
            </a:lvl1pPr>
          </a:lstStyle>
          <a:p>
            <a:endParaRPr lang="en-US" dirty="0"/>
          </a:p>
        </p:txBody>
      </p:sp>
      <p:pic>
        <p:nvPicPr>
          <p:cNvPr id="7" name="Picture 2" descr="C:\Users\amiesen\Desktop\anlrgbpptlogo.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5021" y="6248400"/>
            <a:ext cx="1292636" cy="465668"/>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8"/>
          <p:cNvSpPr>
            <a:spLocks noGrp="1"/>
          </p:cNvSpPr>
          <p:nvPr>
            <p:ph type="body" sz="quarter" idx="13"/>
          </p:nvPr>
        </p:nvSpPr>
        <p:spPr>
          <a:xfrm>
            <a:off x="609600" y="1676400"/>
            <a:ext cx="8077200" cy="4114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972715401"/>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baseline="0">
                <a:latin typeface="Arial" panose="020B0604020202020204"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Arial (Heading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791EAA71-2C0E-4C10-8E11-FA2A5D19CAA5}" type="datetime1">
              <a:rPr lang="en-US" smtClean="0"/>
              <a:t>10/25/16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70743C-FDB2-4894-B60A-4543FE8376A2}" type="slidenum">
              <a:rPr lang="en-US" smtClean="0"/>
              <a:t>‹#›</a:t>
            </a:fld>
            <a:endParaRPr lang="en-US"/>
          </a:p>
        </p:txBody>
      </p:sp>
    </p:spTree>
    <p:extLst>
      <p:ext uri="{BB962C8B-B14F-4D97-AF65-F5344CB8AC3E}">
        <p14:creationId xmlns:p14="http://schemas.microsoft.com/office/powerpoint/2010/main" val="1388012840"/>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chemeClr val="tx1">
                    <a:lumMod val="65000"/>
                    <a:lumOff val="35000"/>
                  </a:schemeClr>
                </a:solidFill>
                <a:latin typeface="Arial (Headings)"/>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baseline="0">
                <a:solidFill>
                  <a:schemeClr val="tx1">
                    <a:lumMod val="65000"/>
                    <a:lumOff val="35000"/>
                  </a:schemeClr>
                </a:solidFill>
                <a:latin typeface="Arial (Headings)"/>
              </a:defRPr>
            </a:lvl1pPr>
            <a:lvl2pPr>
              <a:defRPr sz="2400" baseline="0">
                <a:solidFill>
                  <a:schemeClr val="tx1">
                    <a:lumMod val="65000"/>
                    <a:lumOff val="35000"/>
                  </a:schemeClr>
                </a:solidFill>
                <a:latin typeface="Arial (Headings)"/>
              </a:defRPr>
            </a:lvl2pPr>
            <a:lvl3pPr>
              <a:defRPr sz="2000" baseline="0">
                <a:solidFill>
                  <a:schemeClr val="tx1">
                    <a:lumMod val="65000"/>
                    <a:lumOff val="35000"/>
                  </a:schemeClr>
                </a:solidFill>
                <a:latin typeface="Arial (Headings)"/>
              </a:defRPr>
            </a:lvl3pPr>
            <a:lvl4pPr>
              <a:defRPr sz="1800" baseline="0">
                <a:solidFill>
                  <a:schemeClr val="tx1">
                    <a:lumMod val="65000"/>
                    <a:lumOff val="35000"/>
                  </a:schemeClr>
                </a:solidFill>
                <a:latin typeface="Arial (Headings)"/>
              </a:defRPr>
            </a:lvl4pPr>
            <a:lvl5pPr>
              <a:defRPr sz="1800" baseline="0">
                <a:solidFill>
                  <a:schemeClr val="tx1">
                    <a:lumMod val="65000"/>
                    <a:lumOff val="35000"/>
                  </a:schemeClr>
                </a:solidFill>
                <a:latin typeface="Arial (Headings)"/>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baseline="0">
                <a:solidFill>
                  <a:schemeClr val="tx1">
                    <a:lumMod val="65000"/>
                    <a:lumOff val="35000"/>
                  </a:schemeClr>
                </a:solidFill>
                <a:latin typeface="Arial (Headings)"/>
              </a:defRPr>
            </a:lvl1pPr>
            <a:lvl2pPr>
              <a:defRPr sz="2400" baseline="0">
                <a:solidFill>
                  <a:schemeClr val="tx1">
                    <a:lumMod val="65000"/>
                    <a:lumOff val="35000"/>
                  </a:schemeClr>
                </a:solidFill>
                <a:latin typeface="Arial (Headings)"/>
              </a:defRPr>
            </a:lvl2pPr>
            <a:lvl3pPr>
              <a:defRPr sz="2000" baseline="0">
                <a:solidFill>
                  <a:schemeClr val="tx1">
                    <a:lumMod val="65000"/>
                    <a:lumOff val="35000"/>
                  </a:schemeClr>
                </a:solidFill>
                <a:latin typeface="Arial (Headings)"/>
              </a:defRPr>
            </a:lvl3pPr>
            <a:lvl4pPr>
              <a:defRPr sz="1800" baseline="0">
                <a:solidFill>
                  <a:schemeClr val="tx1">
                    <a:lumMod val="65000"/>
                    <a:lumOff val="35000"/>
                  </a:schemeClr>
                </a:solidFill>
                <a:latin typeface="Arial (Headings)"/>
              </a:defRPr>
            </a:lvl4pPr>
            <a:lvl5pPr>
              <a:defRPr sz="1800" baseline="0">
                <a:solidFill>
                  <a:schemeClr val="tx1">
                    <a:lumMod val="65000"/>
                    <a:lumOff val="35000"/>
                  </a:schemeClr>
                </a:solidFill>
                <a:latin typeface="Arial (Headings)"/>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CDC4D349-0FFA-4A98-A782-1668FE82B6CD}" type="datetime1">
              <a:rPr lang="en-US" smtClean="0"/>
              <a:t>10/25/16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70743C-FDB2-4894-B60A-4543FE8376A2}" type="slidenum">
              <a:rPr lang="en-US" smtClean="0"/>
              <a:t>‹#›</a:t>
            </a:fld>
            <a:endParaRPr lang="en-US"/>
          </a:p>
        </p:txBody>
      </p:sp>
    </p:spTree>
    <p:extLst>
      <p:ext uri="{BB962C8B-B14F-4D97-AF65-F5344CB8AC3E}">
        <p14:creationId xmlns:p14="http://schemas.microsoft.com/office/powerpoint/2010/main" val="2142995244"/>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EF72AD8-BDED-4F33-9A61-A739AD44B31F}" type="datetime1">
              <a:rPr lang="en-US" smtClean="0"/>
              <a:t>10/25/16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E70743C-FDB2-4894-B60A-4543FE8376A2}" type="slidenum">
              <a:rPr lang="en-US" smtClean="0"/>
              <a:t>‹#›</a:t>
            </a:fld>
            <a:endParaRPr lang="en-US"/>
          </a:p>
        </p:txBody>
      </p:sp>
    </p:spTree>
    <p:extLst>
      <p:ext uri="{BB962C8B-B14F-4D97-AF65-F5344CB8AC3E}">
        <p14:creationId xmlns:p14="http://schemas.microsoft.com/office/powerpoint/2010/main" val="18635948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6E0A25-AF72-4F1C-9717-E6CC83653C03}" type="datetime1">
              <a:rPr lang="en-US" smtClean="0"/>
              <a:t>10/25/16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70743C-FDB2-4894-B60A-4543FE8376A2}" type="slidenum">
              <a:rPr lang="en-US" smtClean="0"/>
              <a:t>‹#›</a:t>
            </a:fld>
            <a:endParaRPr lang="en-US"/>
          </a:p>
        </p:txBody>
      </p:sp>
    </p:spTree>
    <p:extLst>
      <p:ext uri="{BB962C8B-B14F-4D97-AF65-F5344CB8AC3E}">
        <p14:creationId xmlns:p14="http://schemas.microsoft.com/office/powerpoint/2010/main" val="2812765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EAE157-DB5D-45A5-BE99-5794CFD01AAA}" type="datetime1">
              <a:rPr lang="en-US" smtClean="0"/>
              <a:t>10/25/16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E70743C-FDB2-4894-B60A-4543FE8376A2}" type="slidenum">
              <a:rPr lang="en-US" smtClean="0"/>
              <a:t>‹#›</a:t>
            </a:fld>
            <a:endParaRPr lang="en-US"/>
          </a:p>
        </p:txBody>
      </p:sp>
    </p:spTree>
    <p:extLst>
      <p:ext uri="{BB962C8B-B14F-4D97-AF65-F5344CB8AC3E}">
        <p14:creationId xmlns:p14="http://schemas.microsoft.com/office/powerpoint/2010/main" val="1394310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66AC28-021B-41B7-9EA2-872BF3123637}" type="datetime1">
              <a:rPr lang="en-US" smtClean="0"/>
              <a:t>10/25/16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70743C-FDB2-4894-B60A-4543FE8376A2}" type="slidenum">
              <a:rPr lang="en-US" smtClean="0"/>
              <a:t>‹#›</a:t>
            </a:fld>
            <a:endParaRPr lang="en-US"/>
          </a:p>
        </p:txBody>
      </p:sp>
    </p:spTree>
    <p:extLst>
      <p:ext uri="{BB962C8B-B14F-4D97-AF65-F5344CB8AC3E}">
        <p14:creationId xmlns:p14="http://schemas.microsoft.com/office/powerpoint/2010/main" val="29424180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385813-ACEC-4BB8-A22B-51F8D8A0B9EB}" type="datetime1">
              <a:rPr lang="en-US" smtClean="0"/>
              <a:t>10/25/16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70743C-FDB2-4894-B60A-4543FE8376A2}" type="slidenum">
              <a:rPr lang="en-US" smtClean="0"/>
              <a:t>‹#›</a:t>
            </a:fld>
            <a:endParaRPr lang="en-US"/>
          </a:p>
        </p:txBody>
      </p:sp>
    </p:spTree>
    <p:extLst>
      <p:ext uri="{BB962C8B-B14F-4D97-AF65-F5344CB8AC3E}">
        <p14:creationId xmlns:p14="http://schemas.microsoft.com/office/powerpoint/2010/main" val="184135894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9CDEC5-48ED-4346-8EA7-7797D819AF7E}" type="datetime1">
              <a:rPr lang="en-US" smtClean="0"/>
              <a:t>10/25/16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70743C-FDB2-4894-B60A-4543FE8376A2}" type="slidenum">
              <a:rPr lang="en-US" smtClean="0"/>
              <a:t>‹#›</a:t>
            </a:fld>
            <a:endParaRPr lang="en-US"/>
          </a:p>
        </p:txBody>
      </p:sp>
    </p:spTree>
    <p:extLst>
      <p:ext uri="{BB962C8B-B14F-4D97-AF65-F5344CB8AC3E}">
        <p14:creationId xmlns:p14="http://schemas.microsoft.com/office/powerpoint/2010/main" val="992706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xmlns:p14="http://schemas.microsoft.com/office/powerpoint/2010/main" id="1" dur="indefinite" restart="never" nodeType="tmRoot"/>
      </p:par>
    </p:tnLst>
  </p:timing>
  <p:hf hdr="0" ftr="0" dt="0"/>
  <p:txStyles>
    <p:titleStyle>
      <a:lvl1pPr algn="ctr" defTabSz="914400" rtl="0" eaLnBrk="1" latinLnBrk="0" hangingPunct="1">
        <a:spcBef>
          <a:spcPct val="0"/>
        </a:spcBef>
        <a:buNone/>
        <a:defRPr sz="4400" kern="1200" baseline="0">
          <a:solidFill>
            <a:schemeClr val="tx1">
              <a:lumMod val="75000"/>
              <a:lumOff val="25000"/>
            </a:schemeClr>
          </a:solidFill>
          <a:latin typeface="Arial (Headings)"/>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strike="noStrike" kern="1200" baseline="0">
          <a:solidFill>
            <a:schemeClr val="tx1">
              <a:lumMod val="75000"/>
              <a:lumOff val="25000"/>
            </a:schemeClr>
          </a:solidFill>
          <a:latin typeface="Arial (Headings)"/>
          <a:ea typeface="+mn-ea"/>
          <a:cs typeface="+mn-cs"/>
        </a:defRPr>
      </a:lvl1pPr>
      <a:lvl2pPr marL="742950" indent="-285750" algn="l" defTabSz="914400" rtl="0" eaLnBrk="1" latinLnBrk="0" hangingPunct="1">
        <a:spcBef>
          <a:spcPct val="20000"/>
        </a:spcBef>
        <a:buFont typeface="Arial" panose="020B0604020202020204" pitchFamily="34" charset="0"/>
        <a:buChar char="–"/>
        <a:defRPr sz="2800" strike="noStrike" kern="1200" baseline="0">
          <a:solidFill>
            <a:schemeClr val="tx1">
              <a:lumMod val="75000"/>
              <a:lumOff val="25000"/>
            </a:schemeClr>
          </a:solidFill>
          <a:latin typeface="Arial (Headings)"/>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strike="noStrike" kern="1200" baseline="0">
          <a:solidFill>
            <a:schemeClr val="tx1">
              <a:lumMod val="75000"/>
              <a:lumOff val="25000"/>
            </a:schemeClr>
          </a:solidFill>
          <a:latin typeface="Arial (Headings)"/>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strike="noStrike" kern="1200" baseline="0">
          <a:solidFill>
            <a:schemeClr val="tx1">
              <a:lumMod val="75000"/>
              <a:lumOff val="25000"/>
            </a:schemeClr>
          </a:solidFill>
          <a:latin typeface="Arial (Headings)"/>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strike="noStrike" kern="1200" baseline="0">
          <a:solidFill>
            <a:schemeClr val="tx1">
              <a:lumMod val="75000"/>
              <a:lumOff val="25000"/>
            </a:schemeClr>
          </a:solidFill>
          <a:latin typeface="Arial (Headings)"/>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 Id="rId6"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0.png"/><Relationship Id="rId6"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5" Type="http://schemas.openxmlformats.org/officeDocument/2006/relationships/image" Target="../media/image18.png"/><Relationship Id="rId6"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5"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 Id="rId3" Type="http://schemas.openxmlformats.org/officeDocument/2006/relationships/image" Target="../media/image31.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5.jpeg"/><Relationship Id="rId5"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6.xml"/><Relationship Id="rId4" Type="http://schemas.openxmlformats.org/officeDocument/2006/relationships/oleObject" Target="../embeddings/oleObject7.bin"/><Relationship Id="rId5" Type="http://schemas.openxmlformats.org/officeDocument/2006/relationships/image" Target="../media/image32.wmf"/><Relationship Id="rId6" Type="http://schemas.openxmlformats.org/officeDocument/2006/relationships/oleObject" Target="../embeddings/oleObject8.bin"/><Relationship Id="rId7" Type="http://schemas.openxmlformats.org/officeDocument/2006/relationships/image" Target="../media/image33.wmf"/><Relationship Id="rId8" Type="http://schemas.openxmlformats.org/officeDocument/2006/relationships/oleObject" Target="../embeddings/oleObject9.bin"/><Relationship Id="rId9" Type="http://schemas.openxmlformats.org/officeDocument/2006/relationships/image" Target="../media/image34.wmf"/><Relationship Id="rId10" Type="http://schemas.openxmlformats.org/officeDocument/2006/relationships/oleObject" Target="../embeddings/oleObject10.bin"/><Relationship Id="rId11" Type="http://schemas.openxmlformats.org/officeDocument/2006/relationships/image" Target="../media/image35.w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36.png"/></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38.png"/><Relationship Id="rId5" Type="http://schemas.openxmlformats.org/officeDocument/2006/relationships/image" Target="../media/image39.png"/><Relationship Id="rId6" Type="http://schemas.openxmlformats.org/officeDocument/2006/relationships/image" Target="../media/image40.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8.wmf"/><Relationship Id="rId5" Type="http://schemas.openxmlformats.org/officeDocument/2006/relationships/oleObject" Target="../embeddings/oleObject2.bin"/><Relationship Id="rId6" Type="http://schemas.openxmlformats.org/officeDocument/2006/relationships/image" Target="../media/image9.w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image" Target="../media/image11.png"/><Relationship Id="rId5" Type="http://schemas.openxmlformats.org/officeDocument/2006/relationships/oleObject" Target="../embeddings/oleObject3.bin"/><Relationship Id="rId6" Type="http://schemas.openxmlformats.org/officeDocument/2006/relationships/image" Target="../media/image10.wmf"/><Relationship Id="rId7" Type="http://schemas.openxmlformats.org/officeDocument/2006/relationships/oleObject" Target="../embeddings/oleObject4.bin"/><Relationship Id="rId8" Type="http://schemas.openxmlformats.org/officeDocument/2006/relationships/image" Target="../media/image8.w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image" Target="../media/image12.png"/><Relationship Id="rId5" Type="http://schemas.openxmlformats.org/officeDocument/2006/relationships/oleObject" Target="../embeddings/oleObject5.bin"/><Relationship Id="rId6" Type="http://schemas.openxmlformats.org/officeDocument/2006/relationships/image" Target="../media/image10.wmf"/><Relationship Id="rId7" Type="http://schemas.openxmlformats.org/officeDocument/2006/relationships/oleObject" Target="../embeddings/oleObject6.bin"/><Relationship Id="rId8" Type="http://schemas.openxmlformats.org/officeDocument/2006/relationships/image" Target="../media/image8.w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1750" y="4495799"/>
            <a:ext cx="9144000" cy="1857053"/>
          </a:xfrm>
        </p:spPr>
        <p:txBody>
          <a:bodyPr>
            <a:normAutofit fontScale="77500" lnSpcReduction="20000"/>
          </a:bodyPr>
          <a:lstStyle/>
          <a:p>
            <a:r>
              <a:rPr lang="en-US" sz="2300" b="1" dirty="0" smtClean="0"/>
              <a:t>PRESENTATION BY:</a:t>
            </a:r>
          </a:p>
          <a:p>
            <a:r>
              <a:rPr lang="en-US" sz="2300" dirty="0" smtClean="0"/>
              <a:t>Dan Goldberg</a:t>
            </a:r>
            <a:r>
              <a:rPr lang="en-US" sz="2300" baseline="30000" dirty="0"/>
              <a:t>1</a:t>
            </a:r>
            <a:endParaRPr lang="en-US" sz="2300" dirty="0" smtClean="0"/>
          </a:p>
          <a:p>
            <a:r>
              <a:rPr lang="en-US" sz="2300" dirty="0" smtClean="0"/>
              <a:t>Co-Authors: Lok Lamsal</a:t>
            </a:r>
            <a:r>
              <a:rPr lang="en-US" sz="2300" baseline="30000" dirty="0"/>
              <a:t>2</a:t>
            </a:r>
            <a:r>
              <a:rPr lang="en-US" sz="2300" dirty="0" smtClean="0"/>
              <a:t>, Christopher Loughner</a:t>
            </a:r>
            <a:r>
              <a:rPr lang="en-US" sz="2300" baseline="30000" dirty="0" smtClean="0"/>
              <a:t>2,3</a:t>
            </a:r>
            <a:r>
              <a:rPr lang="en-US" sz="2300" dirty="0" smtClean="0"/>
              <a:t>, Zifeng Lu</a:t>
            </a:r>
            <a:r>
              <a:rPr lang="en-US" sz="2300" baseline="30000" dirty="0" smtClean="0"/>
              <a:t>1</a:t>
            </a:r>
            <a:r>
              <a:rPr lang="en-US" sz="2300" dirty="0" smtClean="0"/>
              <a:t> &amp; David Streets</a:t>
            </a:r>
            <a:r>
              <a:rPr lang="en-US" sz="2300" baseline="30000" dirty="0" smtClean="0"/>
              <a:t>1</a:t>
            </a:r>
          </a:p>
          <a:p>
            <a:endParaRPr lang="en-US" baseline="30000" dirty="0" smtClean="0"/>
          </a:p>
          <a:p>
            <a:r>
              <a:rPr lang="en-US" baseline="30000" dirty="0" smtClean="0"/>
              <a:t>1</a:t>
            </a:r>
            <a:r>
              <a:rPr lang="en-US" dirty="0" smtClean="0"/>
              <a:t>University of Chicago &amp; Argonne National Laboratory, Argonne, IL</a:t>
            </a:r>
            <a:endParaRPr lang="en-US" dirty="0"/>
          </a:p>
          <a:p>
            <a:r>
              <a:rPr lang="en-US" baseline="30000" dirty="0" smtClean="0"/>
              <a:t>2</a:t>
            </a:r>
            <a:r>
              <a:rPr lang="en-US" dirty="0" smtClean="0"/>
              <a:t>NASA Goddard Space Flight Center, Greenbelt, MD</a:t>
            </a:r>
            <a:endParaRPr lang="en-US" dirty="0"/>
          </a:p>
          <a:p>
            <a:r>
              <a:rPr lang="en-US" baseline="30000" dirty="0" smtClean="0"/>
              <a:t>3</a:t>
            </a:r>
            <a:r>
              <a:rPr lang="en-US" dirty="0" smtClean="0"/>
              <a:t>NOAA Air Resources Laboratory, College Park, </a:t>
            </a:r>
            <a:r>
              <a:rPr lang="en-US" dirty="0"/>
              <a:t>MD</a:t>
            </a:r>
          </a:p>
          <a:p>
            <a:endParaRPr lang="en-US" dirty="0"/>
          </a:p>
        </p:txBody>
      </p:sp>
      <p:sp>
        <p:nvSpPr>
          <p:cNvPr id="2" name="Title 1"/>
          <p:cNvSpPr>
            <a:spLocks noGrp="1"/>
          </p:cNvSpPr>
          <p:nvPr>
            <p:ph type="ctrTitle"/>
          </p:nvPr>
        </p:nvSpPr>
        <p:spPr>
          <a:xfrm>
            <a:off x="304800" y="1699610"/>
            <a:ext cx="4558925" cy="2649151"/>
          </a:xfrm>
        </p:spPr>
        <p:txBody>
          <a:bodyPr>
            <a:normAutofit/>
          </a:bodyPr>
          <a:lstStyle/>
          <a:p>
            <a:pPr algn="l"/>
            <a:r>
              <a:rPr lang="en-US" b="1" dirty="0" smtClean="0"/>
              <a:t>HIGH-RESOLUTION OMI SATELLITE RETRIEVALS OF TROPOSPHERIC NO</a:t>
            </a:r>
            <a:r>
              <a:rPr lang="en-US" b="1" baseline="-25000" dirty="0" smtClean="0"/>
              <a:t>2</a:t>
            </a:r>
            <a:r>
              <a:rPr lang="en-US" b="1" dirty="0" smtClean="0"/>
              <a:t> IN THE EASTERN UNITED STATES</a:t>
            </a:r>
            <a:endParaRPr lang="en-US" b="1" dirty="0"/>
          </a:p>
        </p:txBody>
      </p:sp>
      <p:pic>
        <p:nvPicPr>
          <p:cNvPr id="4" name="Picture Placeholder 1"/>
          <p:cNvPicPr>
            <a:picLocks noChangeAspect="1"/>
          </p:cNvPicPr>
          <p:nvPr/>
        </p:nvPicPr>
        <p:blipFill>
          <a:blip r:embed="rId3" cstate="print">
            <a:extLst>
              <a:ext uri="{28A0092B-C50C-407E-A947-70E740481C1C}">
                <a14:useLocalDpi xmlns:a14="http://schemas.microsoft.com/office/drawing/2010/main" val="0"/>
              </a:ext>
            </a:extLst>
          </a:blip>
          <a:srcRect l="5528" r="5528"/>
          <a:stretch>
            <a:fillRect/>
          </a:stretch>
        </p:blipFill>
        <p:spPr>
          <a:xfrm>
            <a:off x="4863725" y="1689100"/>
            <a:ext cx="4280275" cy="2706624"/>
          </a:xfrm>
          <a:prstGeom prst="rect">
            <a:avLst/>
          </a:prstGeom>
        </p:spPr>
      </p:pic>
      <p:sp>
        <p:nvSpPr>
          <p:cNvPr id="5" name="TextBox 4"/>
          <p:cNvSpPr txBox="1"/>
          <p:nvPr/>
        </p:nvSpPr>
        <p:spPr>
          <a:xfrm>
            <a:off x="4868883" y="3979429"/>
            <a:ext cx="3087583" cy="369332"/>
          </a:xfrm>
          <a:prstGeom prst="rect">
            <a:avLst/>
          </a:prstGeom>
          <a:noFill/>
        </p:spPr>
        <p:txBody>
          <a:bodyPr wrap="square" rtlCol="0">
            <a:spAutoFit/>
          </a:bodyPr>
          <a:lstStyle/>
          <a:p>
            <a:r>
              <a:rPr lang="en-US" sz="1000" dirty="0">
                <a:solidFill>
                  <a:schemeClr val="bg1"/>
                </a:solidFill>
              </a:rPr>
              <a:t>Image from: http://earthobservatory.nasa.gov</a:t>
            </a:r>
            <a:r>
              <a:rPr lang="en-US" dirty="0">
                <a:solidFill>
                  <a:schemeClr val="bg1"/>
                </a:solidFill>
              </a:rPr>
              <a:t>/</a:t>
            </a:r>
          </a:p>
        </p:txBody>
      </p:sp>
      <p:sp>
        <p:nvSpPr>
          <p:cNvPr id="6" name="TextBox 5"/>
          <p:cNvSpPr txBox="1"/>
          <p:nvPr/>
        </p:nvSpPr>
        <p:spPr>
          <a:xfrm>
            <a:off x="4868883" y="1678193"/>
            <a:ext cx="4275117" cy="369332"/>
          </a:xfrm>
          <a:prstGeom prst="rect">
            <a:avLst/>
          </a:prstGeom>
          <a:noFill/>
        </p:spPr>
        <p:txBody>
          <a:bodyPr wrap="square" rtlCol="0">
            <a:spAutoFit/>
          </a:bodyPr>
          <a:lstStyle/>
          <a:p>
            <a:pPr algn="ctr"/>
            <a:r>
              <a:rPr lang="en-US" b="1" dirty="0" smtClean="0">
                <a:solidFill>
                  <a:schemeClr val="bg1"/>
                </a:solidFill>
              </a:rPr>
              <a:t>Aura satellite</a:t>
            </a:r>
            <a:endParaRPr lang="en-US" b="1" dirty="0">
              <a:solidFill>
                <a:schemeClr val="bg1"/>
              </a:solidFill>
            </a:endParaRPr>
          </a:p>
        </p:txBody>
      </p:sp>
      <p:sp>
        <p:nvSpPr>
          <p:cNvPr id="7" name="Text Placeholder 54"/>
          <p:cNvSpPr txBox="1">
            <a:spLocks/>
          </p:cNvSpPr>
          <p:nvPr/>
        </p:nvSpPr>
        <p:spPr>
          <a:xfrm>
            <a:off x="399801" y="523875"/>
            <a:ext cx="6606640" cy="76010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latin typeface="Arial (Headings)"/>
              </a:rPr>
              <a:t>IN COLLABORATION WITH THE</a:t>
            </a:r>
            <a:r>
              <a:rPr lang="en-US" sz="2000" b="1" dirty="0">
                <a:solidFill>
                  <a:schemeClr val="tx1">
                    <a:lumMod val="65000"/>
                    <a:lumOff val="35000"/>
                  </a:schemeClr>
                </a:solidFill>
                <a:latin typeface="Arial (Headings)"/>
              </a:rPr>
              <a:t> </a:t>
            </a:r>
            <a:r>
              <a:rPr lang="en-US" sz="2000" b="1" dirty="0" smtClean="0">
                <a:solidFill>
                  <a:schemeClr val="tx1">
                    <a:lumMod val="65000"/>
                    <a:lumOff val="35000"/>
                  </a:schemeClr>
                </a:solidFill>
                <a:latin typeface="Arial (Headings)"/>
              </a:rPr>
              <a:t>EPA-FUNDED </a:t>
            </a:r>
          </a:p>
          <a:p>
            <a:pPr marL="0" indent="0">
              <a:buNone/>
            </a:pPr>
            <a:r>
              <a:rPr lang="en-US" sz="2000" b="1" dirty="0" smtClean="0">
                <a:solidFill>
                  <a:schemeClr val="tx1">
                    <a:lumMod val="65000"/>
                    <a:lumOff val="35000"/>
                  </a:schemeClr>
                </a:solidFill>
                <a:latin typeface="Arial (Headings)"/>
              </a:rPr>
              <a:t>AIR, CLIMATE &amp; ENERGY (ACE) </a:t>
            </a:r>
            <a:r>
              <a:rPr lang="en-US" sz="2000" b="1" i="1" dirty="0">
                <a:solidFill>
                  <a:schemeClr val="tx1">
                    <a:lumMod val="65000"/>
                    <a:lumOff val="35000"/>
                  </a:schemeClr>
                </a:solidFill>
                <a:latin typeface="Arial (Headings)"/>
              </a:rPr>
              <a:t>SEARCH </a:t>
            </a:r>
            <a:r>
              <a:rPr lang="en-US" sz="2000" b="1" dirty="0" smtClean="0">
                <a:solidFill>
                  <a:schemeClr val="tx1">
                    <a:lumMod val="65000"/>
                    <a:lumOff val="35000"/>
                  </a:schemeClr>
                </a:solidFill>
                <a:latin typeface="Arial (Headings)"/>
              </a:rPr>
              <a:t>CENTER</a:t>
            </a:r>
            <a:endParaRPr lang="en-US" sz="2000" b="1" dirty="0">
              <a:solidFill>
                <a:schemeClr val="tx1">
                  <a:lumMod val="65000"/>
                  <a:lumOff val="35000"/>
                </a:schemeClr>
              </a:solidFill>
              <a:latin typeface="Arial (Headings)"/>
            </a:endParaRPr>
          </a:p>
        </p:txBody>
      </p:sp>
      <p:sp>
        <p:nvSpPr>
          <p:cNvPr id="8" name="Text Placeholder 49"/>
          <p:cNvSpPr txBox="1">
            <a:spLocks/>
          </p:cNvSpPr>
          <p:nvPr/>
        </p:nvSpPr>
        <p:spPr>
          <a:xfrm>
            <a:off x="0" y="6352853"/>
            <a:ext cx="9144000" cy="515411"/>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strike="noStrike" kern="1200" baseline="0">
                <a:solidFill>
                  <a:schemeClr val="tx1">
                    <a:lumMod val="65000"/>
                    <a:lumOff val="35000"/>
                  </a:schemeClr>
                </a:solidFill>
                <a:latin typeface="Arial (Headings)"/>
                <a:ea typeface="+mn-ea"/>
                <a:cs typeface="+mn-cs"/>
              </a:defRPr>
            </a:lvl1pPr>
            <a:lvl2pPr marL="742950" indent="-285750" algn="l" defTabSz="914400" rtl="0" eaLnBrk="1" latinLnBrk="0" hangingPunct="1">
              <a:spcBef>
                <a:spcPct val="20000"/>
              </a:spcBef>
              <a:buFont typeface="Arial" panose="020B0604020202020204" pitchFamily="34" charset="0"/>
              <a:buChar char="–"/>
              <a:defRPr sz="2800" strike="noStrike" kern="1200" baseline="0">
                <a:solidFill>
                  <a:schemeClr val="tx1">
                    <a:lumMod val="65000"/>
                    <a:lumOff val="35000"/>
                  </a:schemeClr>
                </a:solidFill>
                <a:latin typeface="Arial (Headings)"/>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strike="noStrike" kern="1200" baseline="0">
                <a:solidFill>
                  <a:schemeClr val="tx1">
                    <a:lumMod val="65000"/>
                    <a:lumOff val="35000"/>
                  </a:schemeClr>
                </a:solidFill>
                <a:latin typeface="Arial (Headings)"/>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strike="noStrike" kern="1200" baseline="0">
                <a:solidFill>
                  <a:schemeClr val="tx1">
                    <a:lumMod val="65000"/>
                    <a:lumOff val="35000"/>
                  </a:schemeClr>
                </a:solidFill>
                <a:latin typeface="Arial (Headings)"/>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strike="noStrike" kern="1200" baseline="0">
                <a:solidFill>
                  <a:schemeClr val="tx1">
                    <a:lumMod val="65000"/>
                    <a:lumOff val="35000"/>
                  </a:schemeClr>
                </a:solidFill>
                <a:latin typeface="Arial (Headings)"/>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600" dirty="0" smtClean="0"/>
              <a:t>15</a:t>
            </a:r>
            <a:r>
              <a:rPr lang="en-US" sz="1600" baseline="30000" dirty="0" smtClean="0"/>
              <a:t>th</a:t>
            </a:r>
            <a:r>
              <a:rPr lang="en-US" sz="1600" dirty="0" smtClean="0"/>
              <a:t> Annual CMAS Conference: October 26, 2016</a:t>
            </a:r>
          </a:p>
        </p:txBody>
      </p:sp>
    </p:spTree>
    <p:extLst>
      <p:ext uri="{BB962C8B-B14F-4D97-AF65-F5344CB8AC3E}">
        <p14:creationId xmlns:p14="http://schemas.microsoft.com/office/powerpoint/2010/main" val="284219543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1661" y="914397"/>
            <a:ext cx="6400678" cy="4571913"/>
          </a:xfrm>
          <a:prstGeom prst="rect">
            <a:avLst/>
          </a:prstGeom>
        </p:spPr>
      </p:pic>
      <p:sp>
        <p:nvSpPr>
          <p:cNvPr id="3" name="Slide Number Placeholder 2"/>
          <p:cNvSpPr>
            <a:spLocks noGrp="1"/>
          </p:cNvSpPr>
          <p:nvPr>
            <p:ph type="sldNum" sz="quarter" idx="12"/>
          </p:nvPr>
        </p:nvSpPr>
        <p:spPr/>
        <p:txBody>
          <a:bodyPr/>
          <a:lstStyle/>
          <a:p>
            <a:fld id="{9E70743C-FDB2-4894-B60A-4543FE8376A2}" type="slidenum">
              <a:rPr lang="en-US" smtClean="0"/>
              <a:t>10</a:t>
            </a:fld>
            <a:endParaRPr lang="en-US" dirty="0"/>
          </a:p>
        </p:txBody>
      </p:sp>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14283" t="9207" r="14286" b="2790"/>
          <a:stretch/>
        </p:blipFill>
        <p:spPr>
          <a:xfrm>
            <a:off x="228600" y="2095500"/>
            <a:ext cx="1861705" cy="1638300"/>
          </a:xfrm>
          <a:prstGeom prst="rect">
            <a:avLst/>
          </a:prstGeom>
        </p:spPr>
      </p:pic>
      <p:sp>
        <p:nvSpPr>
          <p:cNvPr id="5" name="Rectangle 4"/>
          <p:cNvSpPr/>
          <p:nvPr/>
        </p:nvSpPr>
        <p:spPr>
          <a:xfrm>
            <a:off x="990601" y="2762250"/>
            <a:ext cx="378432" cy="304800"/>
          </a:xfrm>
          <a:prstGeom prst="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230533" y="2550636"/>
            <a:ext cx="1676400" cy="1384995"/>
          </a:xfrm>
          <a:prstGeom prst="rect">
            <a:avLst/>
          </a:prstGeom>
          <a:solidFill>
            <a:schemeClr val="bg1"/>
          </a:solidFill>
        </p:spPr>
        <p:txBody>
          <a:bodyPr wrap="square" rtlCol="0">
            <a:spAutoFit/>
          </a:bodyPr>
          <a:lstStyle/>
          <a:p>
            <a:pPr>
              <a:spcAft>
                <a:spcPts val="1200"/>
              </a:spcAft>
            </a:pPr>
            <a:r>
              <a:rPr lang="en-US" sz="1400" dirty="0" smtClean="0"/>
              <a:t>Re-calculate the tropospheric column based on the procedure outlined in the first part of the talk.</a:t>
            </a:r>
          </a:p>
        </p:txBody>
      </p:sp>
      <p:sp>
        <p:nvSpPr>
          <p:cNvPr id="19" name="TextBox 18"/>
          <p:cNvSpPr txBox="1"/>
          <p:nvPr/>
        </p:nvSpPr>
        <p:spPr>
          <a:xfrm>
            <a:off x="228600" y="5562599"/>
            <a:ext cx="8915400" cy="646331"/>
          </a:xfrm>
          <a:prstGeom prst="rect">
            <a:avLst/>
          </a:prstGeom>
          <a:noFill/>
        </p:spPr>
        <p:txBody>
          <a:bodyPr wrap="square" rtlCol="0">
            <a:spAutoFit/>
          </a:bodyPr>
          <a:lstStyle/>
          <a:p>
            <a:pPr algn="ctr"/>
            <a:r>
              <a:rPr lang="en-US" dirty="0" smtClean="0"/>
              <a:t>Adjusted OMI NO</a:t>
            </a:r>
            <a:r>
              <a:rPr lang="en-US" baseline="-25000" dirty="0" smtClean="0"/>
              <a:t>2</a:t>
            </a:r>
            <a:r>
              <a:rPr lang="en-US" dirty="0" smtClean="0"/>
              <a:t> data from the July 18, 2011 overpass</a:t>
            </a:r>
          </a:p>
          <a:p>
            <a:pPr algn="ctr"/>
            <a:r>
              <a:rPr lang="en-US" dirty="0" smtClean="0"/>
              <a:t>Based on air mass factors from CMAQ 1.33 km simulation, averaged across pixel </a:t>
            </a:r>
          </a:p>
        </p:txBody>
      </p:sp>
      <p:sp>
        <p:nvSpPr>
          <p:cNvPr id="10" name="Title 1"/>
          <p:cNvSpPr>
            <a:spLocks noGrp="1"/>
          </p:cNvSpPr>
          <p:nvPr>
            <p:ph type="title"/>
          </p:nvPr>
        </p:nvSpPr>
        <p:spPr>
          <a:xfrm>
            <a:off x="0" y="76200"/>
            <a:ext cx="9144000" cy="1143000"/>
          </a:xfrm>
        </p:spPr>
        <p:txBody>
          <a:bodyPr/>
          <a:lstStyle/>
          <a:p>
            <a:r>
              <a:rPr lang="en-US" dirty="0" smtClean="0"/>
              <a:t>Overview of calculation METHOD, part 3</a:t>
            </a:r>
            <a:endParaRPr lang="en-US" dirty="0"/>
          </a:p>
        </p:txBody>
      </p:sp>
      <p:sp>
        <p:nvSpPr>
          <p:cNvPr id="9" name="TextBox 8"/>
          <p:cNvSpPr txBox="1"/>
          <p:nvPr/>
        </p:nvSpPr>
        <p:spPr>
          <a:xfrm>
            <a:off x="228600" y="1066800"/>
            <a:ext cx="8686799" cy="369332"/>
          </a:xfrm>
          <a:prstGeom prst="rect">
            <a:avLst/>
          </a:prstGeom>
          <a:solidFill>
            <a:schemeClr val="bg1"/>
          </a:solidFill>
          <a:ln>
            <a:noFill/>
          </a:ln>
          <a:effectLst/>
        </p:spPr>
        <p:txBody>
          <a:bodyPr wrap="square" rtlCol="0">
            <a:spAutoFit/>
          </a:bodyPr>
          <a:lstStyle/>
          <a:p>
            <a:pPr algn="ctr"/>
            <a:r>
              <a:rPr lang="en-US" dirty="0" smtClean="0"/>
              <a:t>Adjusted OMI NO</a:t>
            </a:r>
            <a:r>
              <a:rPr lang="en-US" baseline="-25000" dirty="0" smtClean="0"/>
              <a:t>2</a:t>
            </a:r>
            <a:r>
              <a:rPr lang="en-US" dirty="0" smtClean="0"/>
              <a:t> Tropospheric Column: July 18, 2011</a:t>
            </a:r>
            <a:endParaRPr lang="en-US" dirty="0"/>
          </a:p>
        </p:txBody>
      </p:sp>
    </p:spTree>
    <p:extLst>
      <p:ext uri="{BB962C8B-B14F-4D97-AF65-F5344CB8AC3E}">
        <p14:creationId xmlns:p14="http://schemas.microsoft.com/office/powerpoint/2010/main" val="2459893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9033" y="914399"/>
            <a:ext cx="6400677" cy="4571913"/>
          </a:xfrm>
          <a:prstGeom prst="rect">
            <a:avLst/>
          </a:prstGeom>
        </p:spPr>
      </p:pic>
      <p:sp>
        <p:nvSpPr>
          <p:cNvPr id="12" name="TextBox 11"/>
          <p:cNvSpPr txBox="1"/>
          <p:nvPr/>
        </p:nvSpPr>
        <p:spPr>
          <a:xfrm>
            <a:off x="228600" y="5562600"/>
            <a:ext cx="8686800" cy="646331"/>
          </a:xfrm>
          <a:prstGeom prst="rect">
            <a:avLst/>
          </a:prstGeom>
          <a:solidFill>
            <a:schemeClr val="bg1"/>
          </a:solidFill>
        </p:spPr>
        <p:txBody>
          <a:bodyPr wrap="square" rtlCol="0">
            <a:spAutoFit/>
          </a:bodyPr>
          <a:lstStyle/>
          <a:p>
            <a:pPr algn="ctr"/>
            <a:r>
              <a:rPr lang="en-US" dirty="0" smtClean="0"/>
              <a:t>Average NO</a:t>
            </a:r>
            <a:r>
              <a:rPr lang="en-US" baseline="-25000" dirty="0" smtClean="0"/>
              <a:t>2</a:t>
            </a:r>
            <a:r>
              <a:rPr lang="en-US" dirty="0" smtClean="0"/>
              <a:t> during June – July, 2008 – 2012*</a:t>
            </a:r>
          </a:p>
          <a:p>
            <a:pPr algn="ctr"/>
            <a:r>
              <a:rPr lang="en-US" dirty="0" smtClean="0"/>
              <a:t>Average of all valid gridded data during the 10 months</a:t>
            </a:r>
            <a:endParaRPr lang="en-US" dirty="0"/>
          </a:p>
        </p:txBody>
      </p:sp>
      <p:sp>
        <p:nvSpPr>
          <p:cNvPr id="2" name="Title 1"/>
          <p:cNvSpPr>
            <a:spLocks noGrp="1"/>
          </p:cNvSpPr>
          <p:nvPr>
            <p:ph type="title"/>
          </p:nvPr>
        </p:nvSpPr>
        <p:spPr>
          <a:xfrm>
            <a:off x="0" y="28575"/>
            <a:ext cx="9144000" cy="1143000"/>
          </a:xfrm>
        </p:spPr>
        <p:txBody>
          <a:bodyPr/>
          <a:lstStyle/>
          <a:p>
            <a:r>
              <a:rPr lang="en-US" dirty="0" smtClean="0"/>
              <a:t>OVERSAMPLING of adjusted no</a:t>
            </a:r>
            <a:r>
              <a:rPr lang="en-US" baseline="-25000" dirty="0" smtClean="0"/>
              <a:t>2</a:t>
            </a:r>
            <a:r>
              <a:rPr lang="en-US" dirty="0" smtClean="0"/>
              <a:t> product</a:t>
            </a:r>
            <a:endParaRPr lang="en-US" dirty="0"/>
          </a:p>
        </p:txBody>
      </p:sp>
      <p:sp>
        <p:nvSpPr>
          <p:cNvPr id="3" name="Slide Number Placeholder 2"/>
          <p:cNvSpPr>
            <a:spLocks noGrp="1"/>
          </p:cNvSpPr>
          <p:nvPr>
            <p:ph type="sldNum" sz="quarter" idx="12"/>
          </p:nvPr>
        </p:nvSpPr>
        <p:spPr/>
        <p:txBody>
          <a:bodyPr/>
          <a:lstStyle/>
          <a:p>
            <a:fld id="{9E70743C-FDB2-4894-B60A-4543FE8376A2}" type="slidenum">
              <a:rPr lang="en-US" smtClean="0"/>
              <a:t>11</a:t>
            </a:fld>
            <a:endParaRPr lang="en-US" dirty="0"/>
          </a:p>
        </p:txBody>
      </p:sp>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l="14283" t="9207" r="14286" b="2790"/>
          <a:stretch/>
        </p:blipFill>
        <p:spPr>
          <a:xfrm>
            <a:off x="228600" y="2095500"/>
            <a:ext cx="1861705" cy="1638300"/>
          </a:xfrm>
          <a:prstGeom prst="rect">
            <a:avLst/>
          </a:prstGeom>
        </p:spPr>
      </p:pic>
      <p:sp>
        <p:nvSpPr>
          <p:cNvPr id="10" name="Rectangle 9"/>
          <p:cNvSpPr/>
          <p:nvPr/>
        </p:nvSpPr>
        <p:spPr>
          <a:xfrm>
            <a:off x="990601" y="2762250"/>
            <a:ext cx="378432" cy="304800"/>
          </a:xfrm>
          <a:prstGeom prst="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5488" y="6139934"/>
            <a:ext cx="9169488" cy="369332"/>
          </a:xfrm>
          <a:prstGeom prst="rect">
            <a:avLst/>
          </a:prstGeom>
          <a:noFill/>
        </p:spPr>
        <p:txBody>
          <a:bodyPr wrap="square" rtlCol="0">
            <a:spAutoFit/>
          </a:bodyPr>
          <a:lstStyle/>
          <a:p>
            <a:pPr algn="ctr"/>
            <a:r>
              <a:rPr lang="en-US" b="1" dirty="0" smtClean="0"/>
              <a:t>OMI_CMAQ</a:t>
            </a:r>
            <a:endParaRPr lang="en-US" b="1" dirty="0"/>
          </a:p>
        </p:txBody>
      </p:sp>
      <p:sp>
        <p:nvSpPr>
          <p:cNvPr id="4" name="TextBox 3"/>
          <p:cNvSpPr txBox="1"/>
          <p:nvPr/>
        </p:nvSpPr>
        <p:spPr>
          <a:xfrm>
            <a:off x="7219950" y="3657600"/>
            <a:ext cx="1695450" cy="1169551"/>
          </a:xfrm>
          <a:prstGeom prst="rect">
            <a:avLst/>
          </a:prstGeom>
          <a:noFill/>
        </p:spPr>
        <p:txBody>
          <a:bodyPr wrap="square" rtlCol="0">
            <a:spAutoFit/>
          </a:bodyPr>
          <a:lstStyle/>
          <a:p>
            <a:pPr algn="ctr"/>
            <a:r>
              <a:rPr lang="en-US" sz="1400" dirty="0" smtClean="0"/>
              <a:t>*Shape factors are based on an average of the  2011 CMAQ simulation </a:t>
            </a:r>
            <a:endParaRPr lang="en-US" sz="1400" dirty="0"/>
          </a:p>
        </p:txBody>
      </p:sp>
      <p:sp>
        <p:nvSpPr>
          <p:cNvPr id="15" name="TextBox 14"/>
          <p:cNvSpPr txBox="1"/>
          <p:nvPr/>
        </p:nvSpPr>
        <p:spPr>
          <a:xfrm>
            <a:off x="228600" y="1066800"/>
            <a:ext cx="8686799" cy="369332"/>
          </a:xfrm>
          <a:prstGeom prst="rect">
            <a:avLst/>
          </a:prstGeom>
          <a:solidFill>
            <a:schemeClr val="bg1"/>
          </a:solidFill>
          <a:ln>
            <a:noFill/>
          </a:ln>
          <a:effectLst/>
        </p:spPr>
        <p:txBody>
          <a:bodyPr wrap="square" rtlCol="0">
            <a:spAutoFit/>
          </a:bodyPr>
          <a:lstStyle/>
          <a:p>
            <a:pPr algn="ctr"/>
            <a:r>
              <a:rPr lang="en-US" dirty="0" smtClean="0"/>
              <a:t>Adjusted OMI NO</a:t>
            </a:r>
            <a:r>
              <a:rPr lang="en-US" baseline="-25000" dirty="0" smtClean="0"/>
              <a:t>2</a:t>
            </a:r>
            <a:r>
              <a:rPr lang="en-US" dirty="0" smtClean="0"/>
              <a:t> Tropospheric Column: June &amp; July 2008 - 2012</a:t>
            </a:r>
            <a:endParaRPr lang="en-US" dirty="0"/>
          </a:p>
        </p:txBody>
      </p:sp>
    </p:spTree>
    <p:extLst>
      <p:ext uri="{BB962C8B-B14F-4D97-AF65-F5344CB8AC3E}">
        <p14:creationId xmlns:p14="http://schemas.microsoft.com/office/powerpoint/2010/main" val="3592750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619"/>
            <a:ext cx="9144002" cy="504781"/>
          </a:xfrm>
        </p:spPr>
        <p:txBody>
          <a:bodyPr>
            <a:normAutofit/>
          </a:bodyPr>
          <a:lstStyle/>
          <a:p>
            <a:r>
              <a:rPr lang="en-US" sz="2400" dirty="0" smtClean="0"/>
              <a:t>Oversampled view of tropospheric Column NO2</a:t>
            </a:r>
            <a:endParaRPr lang="en-US" sz="2400" dirty="0"/>
          </a:p>
        </p:txBody>
      </p:sp>
      <p:sp>
        <p:nvSpPr>
          <p:cNvPr id="3" name="Slide Number Placeholder 2"/>
          <p:cNvSpPr>
            <a:spLocks noGrp="1"/>
          </p:cNvSpPr>
          <p:nvPr>
            <p:ph type="sldNum" sz="quarter" idx="12"/>
          </p:nvPr>
        </p:nvSpPr>
        <p:spPr>
          <a:xfrm>
            <a:off x="283065" y="6457905"/>
            <a:ext cx="2133600" cy="288925"/>
          </a:xfrm>
        </p:spPr>
        <p:txBody>
          <a:bodyPr/>
          <a:lstStyle/>
          <a:p>
            <a:fld id="{9E70743C-FDB2-4894-B60A-4543FE8376A2}" type="slidenum">
              <a:rPr lang="en-US" smtClean="0"/>
              <a:t>12</a:t>
            </a:fld>
            <a:endParaRPr lang="en-US" dirty="0"/>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t="90003" b="-3"/>
          <a:stretch/>
        </p:blipFill>
        <p:spPr>
          <a:xfrm>
            <a:off x="1545033" y="3377565"/>
            <a:ext cx="6400542" cy="457200"/>
          </a:xfrm>
          <a:prstGeom prst="rect">
            <a:avLst/>
          </a:prstGeom>
        </p:spPr>
      </p:pic>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t="-1" b="9352"/>
          <a:stretch/>
        </p:blipFill>
        <p:spPr>
          <a:xfrm>
            <a:off x="4483590" y="413621"/>
            <a:ext cx="4660410" cy="3017520"/>
          </a:xfrm>
          <a:prstGeom prst="rect">
            <a:avLst/>
          </a:prstGeom>
        </p:spPr>
      </p:pic>
      <p:pic>
        <p:nvPicPr>
          <p:cNvPr id="6" name="Picture 5"/>
          <p:cNvPicPr>
            <a:picLocks noChangeAspect="1"/>
          </p:cNvPicPr>
          <p:nvPr/>
        </p:nvPicPr>
        <p:blipFill rotWithShape="1">
          <a:blip r:embed="rId5" cstate="print">
            <a:extLst>
              <a:ext uri="{28A0092B-C50C-407E-A947-70E740481C1C}">
                <a14:useLocalDpi xmlns:a14="http://schemas.microsoft.com/office/drawing/2010/main" val="0"/>
              </a:ext>
            </a:extLst>
          </a:blip>
          <a:srcRect t="-1" b="9352"/>
          <a:stretch/>
        </p:blipFill>
        <p:spPr>
          <a:xfrm>
            <a:off x="228600" y="413621"/>
            <a:ext cx="4660410" cy="3017520"/>
          </a:xfrm>
          <a:prstGeom prst="rect">
            <a:avLst/>
          </a:prstGeom>
        </p:spPr>
      </p:pic>
      <p:sp>
        <p:nvSpPr>
          <p:cNvPr id="11" name="TextBox 10"/>
          <p:cNvSpPr txBox="1"/>
          <p:nvPr/>
        </p:nvSpPr>
        <p:spPr>
          <a:xfrm>
            <a:off x="609600" y="457200"/>
            <a:ext cx="3873990" cy="338554"/>
          </a:xfrm>
          <a:prstGeom prst="rect">
            <a:avLst/>
          </a:prstGeom>
          <a:solidFill>
            <a:schemeClr val="bg1"/>
          </a:solidFill>
          <a:ln>
            <a:noFill/>
          </a:ln>
          <a:effectLst/>
        </p:spPr>
        <p:txBody>
          <a:bodyPr wrap="square" rtlCol="0">
            <a:spAutoFit/>
          </a:bodyPr>
          <a:lstStyle/>
          <a:p>
            <a:pPr algn="ctr"/>
            <a:r>
              <a:rPr lang="en-US" sz="1600" dirty="0" smtClean="0"/>
              <a:t>NASA OMI_GMI NO</a:t>
            </a:r>
            <a:r>
              <a:rPr lang="en-US" sz="1600" baseline="-25000" dirty="0" smtClean="0"/>
              <a:t>2</a:t>
            </a:r>
            <a:r>
              <a:rPr lang="en-US" sz="1600" dirty="0" smtClean="0"/>
              <a:t> Standard Product</a:t>
            </a:r>
            <a:endParaRPr lang="en-US" sz="1600" dirty="0"/>
          </a:p>
        </p:txBody>
      </p:sp>
      <p:sp>
        <p:nvSpPr>
          <p:cNvPr id="12" name="TextBox 11"/>
          <p:cNvSpPr txBox="1"/>
          <p:nvPr/>
        </p:nvSpPr>
        <p:spPr>
          <a:xfrm>
            <a:off x="4648200" y="457200"/>
            <a:ext cx="4495799" cy="338554"/>
          </a:xfrm>
          <a:prstGeom prst="rect">
            <a:avLst/>
          </a:prstGeom>
          <a:solidFill>
            <a:schemeClr val="bg1"/>
          </a:solidFill>
          <a:ln>
            <a:noFill/>
          </a:ln>
          <a:effectLst/>
        </p:spPr>
        <p:txBody>
          <a:bodyPr wrap="square" rtlCol="0">
            <a:spAutoFit/>
          </a:bodyPr>
          <a:lstStyle/>
          <a:p>
            <a:pPr algn="ctr"/>
            <a:r>
              <a:rPr lang="en-US" sz="1600" dirty="0" smtClean="0"/>
              <a:t>OMI_CMAQ NO</a:t>
            </a:r>
            <a:r>
              <a:rPr lang="en-US" sz="1600" baseline="-25000" dirty="0" smtClean="0"/>
              <a:t>2</a:t>
            </a:r>
            <a:r>
              <a:rPr lang="en-US" sz="1600" dirty="0" smtClean="0"/>
              <a:t> Product</a:t>
            </a:r>
            <a:endParaRPr lang="en-US" sz="1600" dirty="0"/>
          </a:p>
        </p:txBody>
      </p:sp>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53786" y="3834765"/>
            <a:ext cx="4093826" cy="2924162"/>
          </a:xfrm>
          <a:prstGeom prst="rect">
            <a:avLst/>
          </a:prstGeom>
        </p:spPr>
      </p:pic>
      <p:sp>
        <p:nvSpPr>
          <p:cNvPr id="14" name="TextBox 13"/>
          <p:cNvSpPr txBox="1"/>
          <p:nvPr/>
        </p:nvSpPr>
        <p:spPr>
          <a:xfrm>
            <a:off x="3352799" y="3834765"/>
            <a:ext cx="4495799" cy="338554"/>
          </a:xfrm>
          <a:prstGeom prst="rect">
            <a:avLst/>
          </a:prstGeom>
          <a:solidFill>
            <a:schemeClr val="bg1"/>
          </a:solidFill>
          <a:ln>
            <a:noFill/>
          </a:ln>
          <a:effectLst/>
        </p:spPr>
        <p:txBody>
          <a:bodyPr wrap="square" rtlCol="0">
            <a:spAutoFit/>
          </a:bodyPr>
          <a:lstStyle/>
          <a:p>
            <a:pPr algn="ctr"/>
            <a:r>
              <a:rPr lang="en-US" sz="1600" dirty="0" smtClean="0"/>
              <a:t>Ratio: OMI_CMAQ / OMI_GMI</a:t>
            </a:r>
            <a:endParaRPr lang="en-US" sz="1600" dirty="0"/>
          </a:p>
        </p:txBody>
      </p:sp>
      <p:sp>
        <p:nvSpPr>
          <p:cNvPr id="15" name="TextBox 14"/>
          <p:cNvSpPr txBox="1"/>
          <p:nvPr/>
        </p:nvSpPr>
        <p:spPr>
          <a:xfrm>
            <a:off x="285750" y="4173319"/>
            <a:ext cx="3733800" cy="2446824"/>
          </a:xfrm>
          <a:prstGeom prst="rect">
            <a:avLst/>
          </a:prstGeom>
          <a:noFill/>
        </p:spPr>
        <p:txBody>
          <a:bodyPr wrap="square" rtlCol="0">
            <a:spAutoFit/>
          </a:bodyPr>
          <a:lstStyle/>
          <a:p>
            <a:r>
              <a:rPr lang="en-US" sz="1700" dirty="0" smtClean="0"/>
              <a:t>NO</a:t>
            </a:r>
            <a:r>
              <a:rPr lang="en-US" sz="1700" baseline="-25000" dirty="0" smtClean="0"/>
              <a:t>2</a:t>
            </a:r>
            <a:r>
              <a:rPr lang="en-US" sz="1700" dirty="0" smtClean="0"/>
              <a:t> columns are higher in most areas in the new OMI_CMAQ product, especially in urban areas</a:t>
            </a:r>
          </a:p>
          <a:p>
            <a:endParaRPr lang="en-US" sz="1700" dirty="0" smtClean="0"/>
          </a:p>
          <a:p>
            <a:r>
              <a:rPr lang="en-US" sz="1700" dirty="0" smtClean="0"/>
              <a:t>Rural areas in northern Maryland see slight decreases</a:t>
            </a:r>
          </a:p>
          <a:p>
            <a:endParaRPr lang="en-US" sz="1700" dirty="0"/>
          </a:p>
          <a:p>
            <a:r>
              <a:rPr lang="en-US" sz="1700" dirty="0" smtClean="0"/>
              <a:t>Small increase in correlation with ground </a:t>
            </a:r>
            <a:r>
              <a:rPr lang="en-US" sz="1700" dirty="0"/>
              <a:t>monitors (r</a:t>
            </a:r>
            <a:r>
              <a:rPr lang="en-US" sz="1700" baseline="30000" dirty="0"/>
              <a:t>2</a:t>
            </a:r>
            <a:r>
              <a:rPr lang="en-US" sz="1700" dirty="0"/>
              <a:t>=0.34 to </a:t>
            </a:r>
            <a:r>
              <a:rPr lang="en-US" sz="1700" dirty="0" smtClean="0"/>
              <a:t>r</a:t>
            </a:r>
            <a:r>
              <a:rPr lang="en-US" sz="1700" baseline="30000" dirty="0" smtClean="0"/>
              <a:t>2</a:t>
            </a:r>
            <a:r>
              <a:rPr lang="en-US" sz="1700" dirty="0" smtClean="0"/>
              <a:t>=0.39)</a:t>
            </a:r>
            <a:endParaRPr lang="en-US" sz="1700" dirty="0"/>
          </a:p>
        </p:txBody>
      </p:sp>
      <p:sp>
        <p:nvSpPr>
          <p:cNvPr id="16" name="TextBox 15"/>
          <p:cNvSpPr txBox="1"/>
          <p:nvPr/>
        </p:nvSpPr>
        <p:spPr>
          <a:xfrm>
            <a:off x="828675" y="2971800"/>
            <a:ext cx="763351" cy="307777"/>
          </a:xfrm>
          <a:prstGeom prst="rect">
            <a:avLst/>
          </a:prstGeom>
          <a:solidFill>
            <a:schemeClr val="bg1">
              <a:alpha val="60000"/>
            </a:schemeClr>
          </a:solidFill>
        </p:spPr>
        <p:txBody>
          <a:bodyPr wrap="none" rtlCol="0">
            <a:spAutoFit/>
          </a:bodyPr>
          <a:lstStyle/>
          <a:p>
            <a:r>
              <a:rPr lang="en-US" sz="1400" dirty="0" smtClean="0"/>
              <a:t>r</a:t>
            </a:r>
            <a:r>
              <a:rPr lang="en-US" sz="1400" baseline="30000" dirty="0" smtClean="0"/>
              <a:t>2</a:t>
            </a:r>
            <a:r>
              <a:rPr lang="en-US" sz="1400" dirty="0" smtClean="0"/>
              <a:t>=0.34</a:t>
            </a:r>
            <a:endParaRPr lang="en-US" sz="1400" dirty="0"/>
          </a:p>
        </p:txBody>
      </p:sp>
      <p:sp>
        <p:nvSpPr>
          <p:cNvPr id="17" name="TextBox 16"/>
          <p:cNvSpPr txBox="1"/>
          <p:nvPr/>
        </p:nvSpPr>
        <p:spPr>
          <a:xfrm>
            <a:off x="5105400" y="2971800"/>
            <a:ext cx="763351" cy="307777"/>
          </a:xfrm>
          <a:prstGeom prst="rect">
            <a:avLst/>
          </a:prstGeom>
          <a:solidFill>
            <a:schemeClr val="bg1">
              <a:alpha val="60000"/>
            </a:schemeClr>
          </a:solidFill>
        </p:spPr>
        <p:txBody>
          <a:bodyPr wrap="none" rtlCol="0">
            <a:spAutoFit/>
          </a:bodyPr>
          <a:lstStyle/>
          <a:p>
            <a:r>
              <a:rPr lang="en-US" sz="1400" dirty="0" smtClean="0"/>
              <a:t>r</a:t>
            </a:r>
            <a:r>
              <a:rPr lang="en-US" sz="1400" baseline="30000" dirty="0" smtClean="0"/>
              <a:t>2</a:t>
            </a:r>
            <a:r>
              <a:rPr lang="en-US" sz="1400" dirty="0" smtClean="0"/>
              <a:t>=0.39</a:t>
            </a:r>
            <a:endParaRPr lang="en-US" sz="1400" dirty="0"/>
          </a:p>
        </p:txBody>
      </p:sp>
      <p:cxnSp>
        <p:nvCxnSpPr>
          <p:cNvPr id="19" name="Straight Arrow Connector 18"/>
          <p:cNvCxnSpPr/>
          <p:nvPr/>
        </p:nvCxnSpPr>
        <p:spPr>
          <a:xfrm flipV="1">
            <a:off x="685800" y="3279577"/>
            <a:ext cx="228600" cy="326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04800" y="3592830"/>
            <a:ext cx="1676400" cy="461665"/>
          </a:xfrm>
          <a:prstGeom prst="rect">
            <a:avLst/>
          </a:prstGeom>
          <a:noFill/>
        </p:spPr>
        <p:txBody>
          <a:bodyPr wrap="square" rtlCol="0">
            <a:spAutoFit/>
          </a:bodyPr>
          <a:lstStyle/>
          <a:p>
            <a:r>
              <a:rPr lang="en-US" sz="1200" dirty="0" smtClean="0"/>
              <a:t>Correlation with ground NO</a:t>
            </a:r>
            <a:r>
              <a:rPr lang="en-US" sz="1200" baseline="-25000" dirty="0" smtClean="0"/>
              <a:t>2</a:t>
            </a:r>
            <a:r>
              <a:rPr lang="en-US" sz="1200" dirty="0" smtClean="0"/>
              <a:t> monitors</a:t>
            </a:r>
            <a:endParaRPr lang="en-US" sz="1200" dirty="0"/>
          </a:p>
        </p:txBody>
      </p:sp>
      <p:sp>
        <p:nvSpPr>
          <p:cNvPr id="21" name="TextBox 20"/>
          <p:cNvSpPr txBox="1"/>
          <p:nvPr/>
        </p:nvSpPr>
        <p:spPr>
          <a:xfrm>
            <a:off x="5268561" y="1902556"/>
            <a:ext cx="3255076" cy="461665"/>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en-US" sz="2400" dirty="0" smtClean="0"/>
              <a:t>But we can do better!</a:t>
            </a:r>
            <a:endParaRPr lang="en-US" sz="2400" dirty="0"/>
          </a:p>
        </p:txBody>
      </p:sp>
      <p:sp>
        <p:nvSpPr>
          <p:cNvPr id="22" name="Rectangle 21"/>
          <p:cNvSpPr/>
          <p:nvPr/>
        </p:nvSpPr>
        <p:spPr>
          <a:xfrm>
            <a:off x="7543800" y="3696265"/>
            <a:ext cx="1219199" cy="954107"/>
          </a:xfrm>
          <a:prstGeom prst="rect">
            <a:avLst/>
          </a:prstGeom>
        </p:spPr>
        <p:txBody>
          <a:bodyPr wrap="square">
            <a:spAutoFit/>
          </a:bodyPr>
          <a:lstStyle/>
          <a:p>
            <a:pPr algn="ctr"/>
            <a:r>
              <a:rPr lang="en-US" sz="1400" dirty="0" smtClean="0"/>
              <a:t>All plots are showing June </a:t>
            </a:r>
            <a:r>
              <a:rPr lang="en-US" sz="1400" dirty="0"/>
              <a:t>&amp; July 2008 - 2012</a:t>
            </a:r>
          </a:p>
        </p:txBody>
      </p:sp>
    </p:spTree>
    <p:extLst>
      <p:ext uri="{BB962C8B-B14F-4D97-AF65-F5344CB8AC3E}">
        <p14:creationId xmlns:p14="http://schemas.microsoft.com/office/powerpoint/2010/main" val="2359940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 r="34293"/>
          <a:stretch/>
        </p:blipFill>
        <p:spPr>
          <a:xfrm>
            <a:off x="2438400" y="761998"/>
            <a:ext cx="3995255" cy="4343229"/>
          </a:xfrm>
          <a:prstGeom prst="rect">
            <a:avLst/>
          </a:prstGeom>
        </p:spPr>
      </p:pic>
      <p:sp>
        <p:nvSpPr>
          <p:cNvPr id="2" name="Title 1"/>
          <p:cNvSpPr>
            <a:spLocks noGrp="1"/>
          </p:cNvSpPr>
          <p:nvPr>
            <p:ph type="title"/>
          </p:nvPr>
        </p:nvSpPr>
        <p:spPr/>
        <p:txBody>
          <a:bodyPr/>
          <a:lstStyle/>
          <a:p>
            <a:r>
              <a:rPr lang="en-US" dirty="0" smtClean="0"/>
              <a:t>SCALED NO</a:t>
            </a:r>
            <a:r>
              <a:rPr lang="en-US" baseline="-25000" dirty="0" smtClean="0"/>
              <a:t>2</a:t>
            </a:r>
            <a:r>
              <a:rPr lang="en-US" dirty="0" smtClean="0"/>
              <a:t> PROFILES based on DISCoVER-AQ Maryland observations</a:t>
            </a:r>
            <a:endParaRPr lang="en-US" dirty="0"/>
          </a:p>
        </p:txBody>
      </p:sp>
      <p:sp>
        <p:nvSpPr>
          <p:cNvPr id="3" name="Slide Number Placeholder 2"/>
          <p:cNvSpPr>
            <a:spLocks noGrp="1"/>
          </p:cNvSpPr>
          <p:nvPr>
            <p:ph type="sldNum" sz="quarter" idx="12"/>
          </p:nvPr>
        </p:nvSpPr>
        <p:spPr/>
        <p:txBody>
          <a:bodyPr/>
          <a:lstStyle/>
          <a:p>
            <a:fld id="{9E70743C-FDB2-4894-B60A-4543FE8376A2}" type="slidenum">
              <a:rPr lang="en-US" smtClean="0"/>
              <a:t>13</a:t>
            </a:fld>
            <a:endParaRPr lang="en-US" dirty="0"/>
          </a:p>
        </p:txBody>
      </p:sp>
      <p:sp>
        <p:nvSpPr>
          <p:cNvPr id="6" name="TextBox 5"/>
          <p:cNvSpPr txBox="1"/>
          <p:nvPr/>
        </p:nvSpPr>
        <p:spPr>
          <a:xfrm>
            <a:off x="5581650" y="2664767"/>
            <a:ext cx="609600" cy="1754326"/>
          </a:xfrm>
          <a:prstGeom prst="rect">
            <a:avLst/>
          </a:prstGeom>
          <a:solidFill>
            <a:schemeClr val="bg1"/>
          </a:solidFill>
          <a:ln>
            <a:solidFill>
              <a:schemeClr val="tx1"/>
            </a:solidFill>
          </a:ln>
        </p:spPr>
        <p:txBody>
          <a:bodyPr wrap="square" rtlCol="0">
            <a:spAutoFit/>
          </a:bodyPr>
          <a:lstStyle/>
          <a:p>
            <a:pPr>
              <a:spcAft>
                <a:spcPts val="900"/>
              </a:spcAft>
            </a:pPr>
            <a:r>
              <a:rPr lang="en-US" sz="900" dirty="0" smtClean="0"/>
              <a:t>139%</a:t>
            </a:r>
          </a:p>
          <a:p>
            <a:pPr>
              <a:spcAft>
                <a:spcPts val="900"/>
              </a:spcAft>
            </a:pPr>
            <a:r>
              <a:rPr lang="en-US" sz="900" dirty="0" smtClean="0"/>
              <a:t>142%</a:t>
            </a:r>
          </a:p>
          <a:p>
            <a:pPr>
              <a:spcAft>
                <a:spcPts val="900"/>
              </a:spcAft>
            </a:pPr>
            <a:r>
              <a:rPr lang="en-US" sz="900" dirty="0" smtClean="0"/>
              <a:t>148%</a:t>
            </a:r>
          </a:p>
          <a:p>
            <a:pPr>
              <a:spcAft>
                <a:spcPts val="900"/>
              </a:spcAft>
            </a:pPr>
            <a:r>
              <a:rPr lang="en-US" sz="900" dirty="0" smtClean="0"/>
              <a:t>60.2%</a:t>
            </a:r>
          </a:p>
          <a:p>
            <a:pPr>
              <a:spcAft>
                <a:spcPts val="900"/>
              </a:spcAft>
            </a:pPr>
            <a:r>
              <a:rPr lang="en-US" sz="900" dirty="0" smtClean="0"/>
              <a:t>95.0%</a:t>
            </a:r>
          </a:p>
          <a:p>
            <a:pPr>
              <a:spcAft>
                <a:spcPts val="900"/>
              </a:spcAft>
            </a:pPr>
            <a:r>
              <a:rPr lang="en-US" sz="900" dirty="0" smtClean="0"/>
              <a:t>96.5%</a:t>
            </a:r>
          </a:p>
          <a:p>
            <a:pPr>
              <a:spcAft>
                <a:spcPts val="900"/>
              </a:spcAft>
            </a:pPr>
            <a:r>
              <a:rPr lang="en-US" sz="900" dirty="0" smtClean="0"/>
              <a:t>88.3%</a:t>
            </a:r>
            <a:endParaRPr lang="en-US" sz="900" dirty="0"/>
          </a:p>
        </p:txBody>
      </p:sp>
      <p:cxnSp>
        <p:nvCxnSpPr>
          <p:cNvPr id="12" name="Straight Arrow Connector 11"/>
          <p:cNvCxnSpPr>
            <a:endCxn id="6" idx="0"/>
          </p:cNvCxnSpPr>
          <p:nvPr/>
        </p:nvCxnSpPr>
        <p:spPr>
          <a:xfrm flipH="1">
            <a:off x="5886450" y="2351529"/>
            <a:ext cx="1524000" cy="313238"/>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7419975" y="2068262"/>
            <a:ext cx="1524000" cy="1015663"/>
          </a:xfrm>
          <a:prstGeom prst="rect">
            <a:avLst/>
          </a:prstGeom>
          <a:noFill/>
        </p:spPr>
        <p:txBody>
          <a:bodyPr wrap="square" rtlCol="0">
            <a:spAutoFit/>
          </a:bodyPr>
          <a:lstStyle/>
          <a:p>
            <a:r>
              <a:rPr lang="en-US" sz="1200" dirty="0" smtClean="0"/>
              <a:t>Percentage at which the median of the observations lie in comparison to the model</a:t>
            </a:r>
            <a:endParaRPr lang="en-US" sz="1200" dirty="0"/>
          </a:p>
        </p:txBody>
      </p:sp>
      <p:sp>
        <p:nvSpPr>
          <p:cNvPr id="22" name="TextBox 21"/>
          <p:cNvSpPr txBox="1"/>
          <p:nvPr/>
        </p:nvSpPr>
        <p:spPr>
          <a:xfrm>
            <a:off x="1371600" y="5029200"/>
            <a:ext cx="6553201" cy="646331"/>
          </a:xfrm>
          <a:prstGeom prst="rect">
            <a:avLst/>
          </a:prstGeom>
          <a:noFill/>
        </p:spPr>
        <p:txBody>
          <a:bodyPr wrap="square" rtlCol="0">
            <a:spAutoFit/>
          </a:bodyPr>
          <a:lstStyle/>
          <a:p>
            <a:pPr algn="ctr"/>
            <a:r>
              <a:rPr lang="en-US" dirty="0" smtClean="0">
                <a:solidFill>
                  <a:schemeClr val="tx1">
                    <a:lumMod val="75000"/>
                    <a:lumOff val="25000"/>
                  </a:schemeClr>
                </a:solidFill>
              </a:rPr>
              <a:t>I will apply a scaling* factor based on this comparison… </a:t>
            </a:r>
          </a:p>
          <a:p>
            <a:pPr algn="ctr"/>
            <a:r>
              <a:rPr lang="en-US" dirty="0" smtClean="0">
                <a:solidFill>
                  <a:schemeClr val="tx1">
                    <a:lumMod val="75000"/>
                    <a:lumOff val="25000"/>
                  </a:schemeClr>
                </a:solidFill>
              </a:rPr>
              <a:t>88.3% between 0 – 500 m, 96.5% between 500 – 1000 m, etc. </a:t>
            </a:r>
            <a:endParaRPr lang="en-US" dirty="0">
              <a:solidFill>
                <a:schemeClr val="tx1">
                  <a:lumMod val="75000"/>
                  <a:lumOff val="25000"/>
                </a:schemeClr>
              </a:solidFill>
            </a:endParaRPr>
          </a:p>
        </p:txBody>
      </p:sp>
      <p:sp>
        <p:nvSpPr>
          <p:cNvPr id="13" name="TextBox 12"/>
          <p:cNvSpPr txBox="1"/>
          <p:nvPr/>
        </p:nvSpPr>
        <p:spPr>
          <a:xfrm>
            <a:off x="304800" y="5719049"/>
            <a:ext cx="8763000" cy="646331"/>
          </a:xfrm>
          <a:prstGeom prst="rect">
            <a:avLst/>
          </a:prstGeom>
          <a:noFill/>
        </p:spPr>
        <p:txBody>
          <a:bodyPr wrap="square" rtlCol="0">
            <a:spAutoFit/>
          </a:bodyPr>
          <a:lstStyle/>
          <a:p>
            <a:pPr algn="ctr"/>
            <a:r>
              <a:rPr lang="en-US" dirty="0" smtClean="0">
                <a:solidFill>
                  <a:schemeClr val="tx1">
                    <a:lumMod val="75000"/>
                    <a:lumOff val="25000"/>
                  </a:schemeClr>
                </a:solidFill>
              </a:rPr>
              <a:t>Above 3.5 km I will switch back to GMI average profiles, since it appears to have a better representation of upper tropospheric NO</a:t>
            </a:r>
            <a:r>
              <a:rPr lang="en-US" baseline="-25000" dirty="0" smtClean="0">
                <a:solidFill>
                  <a:schemeClr val="tx1">
                    <a:lumMod val="75000"/>
                    <a:lumOff val="25000"/>
                  </a:schemeClr>
                </a:solidFill>
              </a:rPr>
              <a:t>x</a:t>
            </a:r>
            <a:r>
              <a:rPr lang="en-US" dirty="0" smtClean="0">
                <a:solidFill>
                  <a:schemeClr val="tx1">
                    <a:lumMod val="75000"/>
                    <a:lumOff val="25000"/>
                  </a:schemeClr>
                </a:solidFill>
              </a:rPr>
              <a:t> (Lamsal, et al., submitted; JGR)</a:t>
            </a:r>
            <a:endParaRPr lang="en-US" dirty="0">
              <a:solidFill>
                <a:schemeClr val="tx1">
                  <a:lumMod val="75000"/>
                  <a:lumOff val="25000"/>
                </a:schemeClr>
              </a:solidFill>
            </a:endParaRPr>
          </a:p>
        </p:txBody>
      </p:sp>
      <p:sp>
        <p:nvSpPr>
          <p:cNvPr id="7" name="TextBox 6"/>
          <p:cNvSpPr txBox="1"/>
          <p:nvPr/>
        </p:nvSpPr>
        <p:spPr>
          <a:xfrm>
            <a:off x="266700" y="2133393"/>
            <a:ext cx="2209800" cy="1600438"/>
          </a:xfrm>
          <a:prstGeom prst="rect">
            <a:avLst/>
          </a:prstGeom>
          <a:noFill/>
        </p:spPr>
        <p:txBody>
          <a:bodyPr wrap="square" rtlCol="0">
            <a:spAutoFit/>
          </a:bodyPr>
          <a:lstStyle/>
          <a:p>
            <a:r>
              <a:rPr lang="en-US" sz="1400" dirty="0" smtClean="0"/>
              <a:t>DISCOVER-AQ Maryland was a field experiment (aircraft &amp; ground measurements) that took place over urban and suburban Maryland during July 2011</a:t>
            </a:r>
          </a:p>
        </p:txBody>
      </p:sp>
      <p:sp>
        <p:nvSpPr>
          <p:cNvPr id="8" name="TextBox 7"/>
          <p:cNvSpPr txBox="1"/>
          <p:nvPr/>
        </p:nvSpPr>
        <p:spPr>
          <a:xfrm>
            <a:off x="6810375" y="3724306"/>
            <a:ext cx="2133600" cy="1200329"/>
          </a:xfrm>
          <a:prstGeom prst="rect">
            <a:avLst/>
          </a:prstGeom>
          <a:noFill/>
        </p:spPr>
        <p:txBody>
          <a:bodyPr wrap="square" rtlCol="0">
            <a:spAutoFit/>
          </a:bodyPr>
          <a:lstStyle/>
          <a:p>
            <a:r>
              <a:rPr lang="en-US" sz="1200" dirty="0"/>
              <a:t>*Scaling may not be fully representative of rural areas or years outside of 2011, but this is a way to bypass </a:t>
            </a:r>
            <a:r>
              <a:rPr lang="en-US" sz="1200" dirty="0" smtClean="0"/>
              <a:t>completing </a:t>
            </a:r>
            <a:r>
              <a:rPr lang="en-US" sz="1200" dirty="0"/>
              <a:t>another 1.33 km simulation </a:t>
            </a:r>
            <a:r>
              <a:rPr lang="en-US" sz="1200" dirty="0" smtClean="0"/>
              <a:t>over 5 years.</a:t>
            </a:r>
            <a:endParaRPr lang="en-US" sz="1200" dirty="0"/>
          </a:p>
        </p:txBody>
      </p:sp>
      <p:sp>
        <p:nvSpPr>
          <p:cNvPr id="4" name="TextBox 3"/>
          <p:cNvSpPr txBox="1"/>
          <p:nvPr/>
        </p:nvSpPr>
        <p:spPr>
          <a:xfrm>
            <a:off x="6172200" y="1295400"/>
            <a:ext cx="2987040" cy="276999"/>
          </a:xfrm>
          <a:prstGeom prst="rect">
            <a:avLst/>
          </a:prstGeom>
          <a:noFill/>
        </p:spPr>
        <p:txBody>
          <a:bodyPr wrap="square" rtlCol="0">
            <a:spAutoFit/>
          </a:bodyPr>
          <a:lstStyle/>
          <a:p>
            <a:r>
              <a:rPr lang="en-US" sz="1200" dirty="0" smtClean="0"/>
              <a:t>Adapted from Goldberg et al., 2016; GRL</a:t>
            </a:r>
            <a:endParaRPr lang="en-US" sz="1200" dirty="0"/>
          </a:p>
        </p:txBody>
      </p:sp>
      <p:sp>
        <p:nvSpPr>
          <p:cNvPr id="9" name="TextBox 8"/>
          <p:cNvSpPr txBox="1"/>
          <p:nvPr/>
        </p:nvSpPr>
        <p:spPr>
          <a:xfrm>
            <a:off x="2971800" y="1280160"/>
            <a:ext cx="3276600" cy="338554"/>
          </a:xfrm>
          <a:prstGeom prst="rect">
            <a:avLst/>
          </a:prstGeom>
          <a:solidFill>
            <a:schemeClr val="bg1"/>
          </a:solidFill>
        </p:spPr>
        <p:txBody>
          <a:bodyPr wrap="square" rtlCol="0">
            <a:spAutoFit/>
          </a:bodyPr>
          <a:lstStyle/>
          <a:p>
            <a:r>
              <a:rPr lang="en-US" sz="1600" dirty="0" smtClean="0"/>
              <a:t>Observations	     CMAQ</a:t>
            </a:r>
            <a:endParaRPr lang="en-US" sz="1600" dirty="0"/>
          </a:p>
        </p:txBody>
      </p:sp>
    </p:spTree>
    <p:extLst>
      <p:ext uri="{BB962C8B-B14F-4D97-AF65-F5344CB8AC3E}">
        <p14:creationId xmlns:p14="http://schemas.microsoft.com/office/powerpoint/2010/main" val="1691107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3" cstate="print">
            <a:extLst>
              <a:ext uri="{28A0092B-C50C-407E-A947-70E740481C1C}">
                <a14:useLocalDpi xmlns:a14="http://schemas.microsoft.com/office/drawing/2010/main" val="0"/>
              </a:ext>
            </a:extLst>
          </a:blip>
          <a:srcRect t="-1" b="9352"/>
          <a:stretch/>
        </p:blipFill>
        <p:spPr>
          <a:xfrm>
            <a:off x="4483590" y="413621"/>
            <a:ext cx="4660410" cy="301752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53786" y="3834765"/>
            <a:ext cx="4093827" cy="2924162"/>
          </a:xfrm>
          <a:prstGeom prst="rect">
            <a:avLst/>
          </a:prstGeom>
        </p:spPr>
      </p:pic>
      <p:pic>
        <p:nvPicPr>
          <p:cNvPr id="6" name="Picture 5"/>
          <p:cNvPicPr>
            <a:picLocks noChangeAspect="1"/>
          </p:cNvPicPr>
          <p:nvPr/>
        </p:nvPicPr>
        <p:blipFill rotWithShape="1">
          <a:blip r:embed="rId5" cstate="print">
            <a:extLst>
              <a:ext uri="{28A0092B-C50C-407E-A947-70E740481C1C}">
                <a14:useLocalDpi xmlns:a14="http://schemas.microsoft.com/office/drawing/2010/main" val="0"/>
              </a:ext>
            </a:extLst>
          </a:blip>
          <a:srcRect t="-1" b="9352"/>
          <a:stretch/>
        </p:blipFill>
        <p:spPr>
          <a:xfrm>
            <a:off x="228600" y="413621"/>
            <a:ext cx="4660410" cy="3017520"/>
          </a:xfrm>
          <a:prstGeom prst="rect">
            <a:avLst/>
          </a:prstGeom>
        </p:spPr>
      </p:pic>
      <p:sp>
        <p:nvSpPr>
          <p:cNvPr id="2" name="Title 1"/>
          <p:cNvSpPr>
            <a:spLocks noGrp="1"/>
          </p:cNvSpPr>
          <p:nvPr>
            <p:ph type="title"/>
          </p:nvPr>
        </p:nvSpPr>
        <p:spPr>
          <a:xfrm>
            <a:off x="0" y="28619"/>
            <a:ext cx="9144002" cy="504781"/>
          </a:xfrm>
        </p:spPr>
        <p:txBody>
          <a:bodyPr>
            <a:normAutofit/>
          </a:bodyPr>
          <a:lstStyle/>
          <a:p>
            <a:r>
              <a:rPr lang="en-US" sz="2400" dirty="0" smtClean="0"/>
              <a:t>Oversampled view of tropospheric Column NO2</a:t>
            </a:r>
            <a:endParaRPr lang="en-US" sz="2400" dirty="0"/>
          </a:p>
        </p:txBody>
      </p:sp>
      <p:sp>
        <p:nvSpPr>
          <p:cNvPr id="3" name="Slide Number Placeholder 2"/>
          <p:cNvSpPr>
            <a:spLocks noGrp="1"/>
          </p:cNvSpPr>
          <p:nvPr>
            <p:ph type="sldNum" sz="quarter" idx="12"/>
          </p:nvPr>
        </p:nvSpPr>
        <p:spPr>
          <a:xfrm>
            <a:off x="283065" y="6457905"/>
            <a:ext cx="2133600" cy="288925"/>
          </a:xfrm>
        </p:spPr>
        <p:txBody>
          <a:bodyPr/>
          <a:lstStyle/>
          <a:p>
            <a:fld id="{9E70743C-FDB2-4894-B60A-4543FE8376A2}" type="slidenum">
              <a:rPr lang="en-US" smtClean="0"/>
              <a:t>14</a:t>
            </a:fld>
            <a:endParaRPr lang="en-US" dirty="0"/>
          </a:p>
        </p:txBody>
      </p:sp>
      <p:pic>
        <p:nvPicPr>
          <p:cNvPr id="7" name="Picture 6"/>
          <p:cNvPicPr>
            <a:picLocks noChangeAspect="1"/>
          </p:cNvPicPr>
          <p:nvPr/>
        </p:nvPicPr>
        <p:blipFill rotWithShape="1">
          <a:blip r:embed="rId6" cstate="print">
            <a:extLst>
              <a:ext uri="{28A0092B-C50C-407E-A947-70E740481C1C}">
                <a14:useLocalDpi xmlns:a14="http://schemas.microsoft.com/office/drawing/2010/main" val="0"/>
              </a:ext>
            </a:extLst>
          </a:blip>
          <a:srcRect t="90003" b="-3"/>
          <a:stretch/>
        </p:blipFill>
        <p:spPr>
          <a:xfrm>
            <a:off x="1545033" y="3377565"/>
            <a:ext cx="6400542" cy="457200"/>
          </a:xfrm>
          <a:prstGeom prst="rect">
            <a:avLst/>
          </a:prstGeom>
        </p:spPr>
      </p:pic>
      <p:sp>
        <p:nvSpPr>
          <p:cNvPr id="11" name="TextBox 10"/>
          <p:cNvSpPr txBox="1"/>
          <p:nvPr/>
        </p:nvSpPr>
        <p:spPr>
          <a:xfrm>
            <a:off x="609600" y="457200"/>
            <a:ext cx="3873990" cy="338554"/>
          </a:xfrm>
          <a:prstGeom prst="rect">
            <a:avLst/>
          </a:prstGeom>
          <a:solidFill>
            <a:schemeClr val="bg1"/>
          </a:solidFill>
          <a:ln>
            <a:noFill/>
          </a:ln>
          <a:effectLst/>
        </p:spPr>
        <p:txBody>
          <a:bodyPr wrap="square" rtlCol="0">
            <a:spAutoFit/>
          </a:bodyPr>
          <a:lstStyle/>
          <a:p>
            <a:pPr algn="ctr"/>
            <a:r>
              <a:rPr lang="en-US" sz="1600" dirty="0" smtClean="0"/>
              <a:t>NASA OMI_GMI NO</a:t>
            </a:r>
            <a:r>
              <a:rPr lang="en-US" sz="1600" baseline="-25000" dirty="0" smtClean="0"/>
              <a:t>2</a:t>
            </a:r>
            <a:r>
              <a:rPr lang="en-US" sz="1600" dirty="0" smtClean="0"/>
              <a:t> Standard Product</a:t>
            </a:r>
            <a:endParaRPr lang="en-US" sz="1600" dirty="0"/>
          </a:p>
        </p:txBody>
      </p:sp>
      <p:sp>
        <p:nvSpPr>
          <p:cNvPr id="12" name="TextBox 11"/>
          <p:cNvSpPr txBox="1"/>
          <p:nvPr/>
        </p:nvSpPr>
        <p:spPr>
          <a:xfrm>
            <a:off x="4648200" y="457200"/>
            <a:ext cx="4495799" cy="338554"/>
          </a:xfrm>
          <a:prstGeom prst="rect">
            <a:avLst/>
          </a:prstGeom>
          <a:solidFill>
            <a:schemeClr val="bg1"/>
          </a:solidFill>
          <a:ln>
            <a:noFill/>
          </a:ln>
          <a:effectLst/>
        </p:spPr>
        <p:txBody>
          <a:bodyPr wrap="square" rtlCol="0">
            <a:spAutoFit/>
          </a:bodyPr>
          <a:lstStyle/>
          <a:p>
            <a:pPr algn="ctr"/>
            <a:r>
              <a:rPr lang="en-US" sz="1600" b="1" dirty="0" smtClean="0"/>
              <a:t>Scaled</a:t>
            </a:r>
            <a:r>
              <a:rPr lang="en-US" sz="1600" dirty="0" smtClean="0"/>
              <a:t> OMI_CMAQ NO</a:t>
            </a:r>
            <a:r>
              <a:rPr lang="en-US" sz="1600" baseline="-25000" dirty="0" smtClean="0"/>
              <a:t>2</a:t>
            </a:r>
            <a:r>
              <a:rPr lang="en-US" sz="1600" dirty="0" smtClean="0"/>
              <a:t> Product</a:t>
            </a:r>
            <a:endParaRPr lang="en-US" sz="1600" dirty="0"/>
          </a:p>
        </p:txBody>
      </p:sp>
      <p:sp>
        <p:nvSpPr>
          <p:cNvPr id="14" name="TextBox 13"/>
          <p:cNvSpPr txBox="1"/>
          <p:nvPr/>
        </p:nvSpPr>
        <p:spPr>
          <a:xfrm>
            <a:off x="3352799" y="3834765"/>
            <a:ext cx="4495799" cy="338554"/>
          </a:xfrm>
          <a:prstGeom prst="rect">
            <a:avLst/>
          </a:prstGeom>
          <a:solidFill>
            <a:schemeClr val="bg1"/>
          </a:solidFill>
          <a:ln>
            <a:noFill/>
          </a:ln>
          <a:effectLst/>
        </p:spPr>
        <p:txBody>
          <a:bodyPr wrap="square" rtlCol="0">
            <a:spAutoFit/>
          </a:bodyPr>
          <a:lstStyle/>
          <a:p>
            <a:pPr algn="ctr"/>
            <a:r>
              <a:rPr lang="en-US" sz="1600" dirty="0" smtClean="0"/>
              <a:t>Ratio: Scaled OMI_CMAQ / OMI_GMI</a:t>
            </a:r>
            <a:endParaRPr lang="en-US" sz="1600" dirty="0"/>
          </a:p>
        </p:txBody>
      </p:sp>
      <p:sp>
        <p:nvSpPr>
          <p:cNvPr id="17" name="TextBox 16"/>
          <p:cNvSpPr txBox="1"/>
          <p:nvPr/>
        </p:nvSpPr>
        <p:spPr>
          <a:xfrm>
            <a:off x="828675" y="2971800"/>
            <a:ext cx="763351" cy="307777"/>
          </a:xfrm>
          <a:prstGeom prst="rect">
            <a:avLst/>
          </a:prstGeom>
          <a:solidFill>
            <a:schemeClr val="bg1">
              <a:alpha val="60000"/>
            </a:schemeClr>
          </a:solidFill>
        </p:spPr>
        <p:txBody>
          <a:bodyPr wrap="none" rtlCol="0">
            <a:spAutoFit/>
          </a:bodyPr>
          <a:lstStyle/>
          <a:p>
            <a:r>
              <a:rPr lang="en-US" sz="1400" dirty="0" smtClean="0"/>
              <a:t>r</a:t>
            </a:r>
            <a:r>
              <a:rPr lang="en-US" sz="1400" baseline="30000" dirty="0" smtClean="0"/>
              <a:t>2</a:t>
            </a:r>
            <a:r>
              <a:rPr lang="en-US" sz="1400" dirty="0" smtClean="0"/>
              <a:t>=0.34</a:t>
            </a:r>
            <a:endParaRPr lang="en-US" sz="1400" dirty="0"/>
          </a:p>
        </p:txBody>
      </p:sp>
      <p:sp>
        <p:nvSpPr>
          <p:cNvPr id="18" name="TextBox 17"/>
          <p:cNvSpPr txBox="1"/>
          <p:nvPr/>
        </p:nvSpPr>
        <p:spPr>
          <a:xfrm>
            <a:off x="5105400" y="2971800"/>
            <a:ext cx="763351" cy="307777"/>
          </a:xfrm>
          <a:prstGeom prst="rect">
            <a:avLst/>
          </a:prstGeom>
          <a:solidFill>
            <a:schemeClr val="bg1">
              <a:alpha val="60000"/>
            </a:schemeClr>
          </a:solidFill>
        </p:spPr>
        <p:txBody>
          <a:bodyPr wrap="none" rtlCol="0">
            <a:spAutoFit/>
          </a:bodyPr>
          <a:lstStyle/>
          <a:p>
            <a:r>
              <a:rPr lang="en-US" sz="1400" dirty="0" smtClean="0"/>
              <a:t>r</a:t>
            </a:r>
            <a:r>
              <a:rPr lang="en-US" sz="1400" baseline="30000" dirty="0" smtClean="0"/>
              <a:t>2</a:t>
            </a:r>
            <a:r>
              <a:rPr lang="en-US" sz="1400" dirty="0" smtClean="0"/>
              <a:t>=0.43</a:t>
            </a:r>
            <a:endParaRPr lang="en-US" sz="1400" dirty="0"/>
          </a:p>
        </p:txBody>
      </p:sp>
      <p:sp>
        <p:nvSpPr>
          <p:cNvPr id="19" name="TextBox 18"/>
          <p:cNvSpPr txBox="1"/>
          <p:nvPr/>
        </p:nvSpPr>
        <p:spPr>
          <a:xfrm>
            <a:off x="304800" y="3592830"/>
            <a:ext cx="1676400" cy="461665"/>
          </a:xfrm>
          <a:prstGeom prst="rect">
            <a:avLst/>
          </a:prstGeom>
          <a:noFill/>
        </p:spPr>
        <p:txBody>
          <a:bodyPr wrap="square" rtlCol="0">
            <a:spAutoFit/>
          </a:bodyPr>
          <a:lstStyle/>
          <a:p>
            <a:r>
              <a:rPr lang="en-US" sz="1200" dirty="0" smtClean="0"/>
              <a:t>Correlation with ground NO</a:t>
            </a:r>
            <a:r>
              <a:rPr lang="en-US" sz="1200" baseline="-25000" dirty="0" smtClean="0"/>
              <a:t>2</a:t>
            </a:r>
            <a:r>
              <a:rPr lang="en-US" sz="1200" dirty="0" smtClean="0"/>
              <a:t> monitors</a:t>
            </a:r>
            <a:endParaRPr lang="en-US" sz="1200" dirty="0"/>
          </a:p>
        </p:txBody>
      </p:sp>
      <p:sp>
        <p:nvSpPr>
          <p:cNvPr id="20" name="TextBox 19"/>
          <p:cNvSpPr txBox="1"/>
          <p:nvPr/>
        </p:nvSpPr>
        <p:spPr>
          <a:xfrm>
            <a:off x="5268561" y="1902556"/>
            <a:ext cx="3255076" cy="461665"/>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en-US" sz="2400" dirty="0" smtClean="0"/>
              <a:t>But we can do better!</a:t>
            </a:r>
            <a:endParaRPr lang="en-US" sz="2400" dirty="0"/>
          </a:p>
        </p:txBody>
      </p:sp>
      <p:cxnSp>
        <p:nvCxnSpPr>
          <p:cNvPr id="21" name="Straight Arrow Connector 20"/>
          <p:cNvCxnSpPr/>
          <p:nvPr/>
        </p:nvCxnSpPr>
        <p:spPr>
          <a:xfrm flipV="1">
            <a:off x="685800" y="3279577"/>
            <a:ext cx="228600" cy="326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285750" y="4173319"/>
            <a:ext cx="3733800" cy="2185214"/>
          </a:xfrm>
          <a:prstGeom prst="rect">
            <a:avLst/>
          </a:prstGeom>
          <a:noFill/>
        </p:spPr>
        <p:txBody>
          <a:bodyPr wrap="square" rtlCol="0">
            <a:spAutoFit/>
          </a:bodyPr>
          <a:lstStyle/>
          <a:p>
            <a:r>
              <a:rPr lang="en-US" sz="1700" dirty="0" smtClean="0"/>
              <a:t>NO</a:t>
            </a:r>
            <a:r>
              <a:rPr lang="en-US" sz="1700" baseline="-25000" dirty="0" smtClean="0"/>
              <a:t>2</a:t>
            </a:r>
            <a:r>
              <a:rPr lang="en-US" sz="1700" dirty="0" smtClean="0"/>
              <a:t> columns are higher in urban and suburban areas</a:t>
            </a:r>
          </a:p>
          <a:p>
            <a:endParaRPr lang="en-US" sz="1700" dirty="0" smtClean="0"/>
          </a:p>
          <a:p>
            <a:r>
              <a:rPr lang="en-US" sz="1700" dirty="0" smtClean="0"/>
              <a:t>Rural areas in northern and southern Maryland see decreases</a:t>
            </a:r>
          </a:p>
          <a:p>
            <a:endParaRPr lang="en-US" sz="1700" dirty="0"/>
          </a:p>
          <a:p>
            <a:r>
              <a:rPr lang="en-US" sz="1700" dirty="0" smtClean="0"/>
              <a:t>Further increase in correlation with ground monitors (r</a:t>
            </a:r>
            <a:r>
              <a:rPr lang="en-US" sz="1700" baseline="30000" dirty="0" smtClean="0"/>
              <a:t>2</a:t>
            </a:r>
            <a:r>
              <a:rPr lang="en-US" sz="1700" dirty="0" smtClean="0"/>
              <a:t>=0.34 </a:t>
            </a:r>
            <a:r>
              <a:rPr lang="en-US" sz="1700" dirty="0"/>
              <a:t>to r</a:t>
            </a:r>
            <a:r>
              <a:rPr lang="en-US" sz="1700" baseline="30000" dirty="0"/>
              <a:t>2</a:t>
            </a:r>
            <a:r>
              <a:rPr lang="en-US" sz="1700" dirty="0"/>
              <a:t>=0.43</a:t>
            </a:r>
            <a:r>
              <a:rPr lang="en-US" sz="1700" dirty="0" smtClean="0"/>
              <a:t>)</a:t>
            </a:r>
            <a:endParaRPr lang="en-US" sz="1700" dirty="0"/>
          </a:p>
        </p:txBody>
      </p:sp>
      <p:sp>
        <p:nvSpPr>
          <p:cNvPr id="23" name="Rectangle 22"/>
          <p:cNvSpPr/>
          <p:nvPr/>
        </p:nvSpPr>
        <p:spPr>
          <a:xfrm>
            <a:off x="7543800" y="3696265"/>
            <a:ext cx="1219199" cy="954107"/>
          </a:xfrm>
          <a:prstGeom prst="rect">
            <a:avLst/>
          </a:prstGeom>
        </p:spPr>
        <p:txBody>
          <a:bodyPr wrap="square">
            <a:spAutoFit/>
          </a:bodyPr>
          <a:lstStyle/>
          <a:p>
            <a:pPr algn="ctr"/>
            <a:r>
              <a:rPr lang="en-US" sz="1400" dirty="0" smtClean="0"/>
              <a:t>All plots are showing June </a:t>
            </a:r>
            <a:r>
              <a:rPr lang="en-US" sz="1400" dirty="0"/>
              <a:t>&amp; July 2008 - 2012</a:t>
            </a:r>
          </a:p>
        </p:txBody>
      </p:sp>
    </p:spTree>
    <p:extLst>
      <p:ext uri="{BB962C8B-B14F-4D97-AF65-F5344CB8AC3E}">
        <p14:creationId xmlns:p14="http://schemas.microsoft.com/office/powerpoint/2010/main" val="255906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92162"/>
          </a:xfrm>
        </p:spPr>
        <p:txBody>
          <a:bodyPr/>
          <a:lstStyle/>
          <a:p>
            <a:r>
              <a:rPr lang="en-US" dirty="0" smtClean="0"/>
              <a:t>Spatial-weighted Downscaling</a:t>
            </a:r>
            <a:endParaRPr lang="en-US" dirty="0"/>
          </a:p>
        </p:txBody>
      </p:sp>
      <p:sp>
        <p:nvSpPr>
          <p:cNvPr id="3" name="Slide Number Placeholder 2"/>
          <p:cNvSpPr>
            <a:spLocks noGrp="1"/>
          </p:cNvSpPr>
          <p:nvPr>
            <p:ph type="sldNum" sz="quarter" idx="12"/>
          </p:nvPr>
        </p:nvSpPr>
        <p:spPr/>
        <p:txBody>
          <a:bodyPr/>
          <a:lstStyle/>
          <a:p>
            <a:fld id="{9E70743C-FDB2-4894-B60A-4543FE8376A2}" type="slidenum">
              <a:rPr lang="en-US" smtClean="0"/>
              <a:t>15</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990599"/>
            <a:ext cx="6028776" cy="5405905"/>
          </a:xfrm>
          <a:prstGeom prst="rect">
            <a:avLst/>
          </a:prstGeom>
        </p:spPr>
      </p:pic>
      <p:sp>
        <p:nvSpPr>
          <p:cNvPr id="6" name="TextBox 5"/>
          <p:cNvSpPr txBox="1"/>
          <p:nvPr/>
        </p:nvSpPr>
        <p:spPr>
          <a:xfrm>
            <a:off x="1524000" y="1174610"/>
            <a:ext cx="1905000" cy="276999"/>
          </a:xfrm>
          <a:prstGeom prst="rect">
            <a:avLst/>
          </a:prstGeom>
          <a:noFill/>
          <a:ln>
            <a:noFill/>
          </a:ln>
          <a:effectLst/>
        </p:spPr>
        <p:txBody>
          <a:bodyPr wrap="square" rtlCol="0">
            <a:spAutoFit/>
          </a:bodyPr>
          <a:lstStyle/>
          <a:p>
            <a:pPr algn="ctr"/>
            <a:r>
              <a:rPr lang="en-US" sz="1200" dirty="0" smtClean="0"/>
              <a:t>OMI NO</a:t>
            </a:r>
            <a:r>
              <a:rPr lang="en-US" sz="1200" baseline="-25000" dirty="0" smtClean="0"/>
              <a:t>2</a:t>
            </a:r>
            <a:r>
              <a:rPr lang="en-US" sz="1200" dirty="0" smtClean="0"/>
              <a:t> on May 4, 2010</a:t>
            </a:r>
            <a:endParaRPr lang="en-US" sz="1200" dirty="0"/>
          </a:p>
        </p:txBody>
      </p:sp>
      <p:sp>
        <p:nvSpPr>
          <p:cNvPr id="10" name="TextBox 9"/>
          <p:cNvSpPr txBox="1"/>
          <p:nvPr/>
        </p:nvSpPr>
        <p:spPr>
          <a:xfrm>
            <a:off x="4748212" y="1174609"/>
            <a:ext cx="2109788" cy="276999"/>
          </a:xfrm>
          <a:prstGeom prst="rect">
            <a:avLst/>
          </a:prstGeom>
          <a:noFill/>
          <a:ln>
            <a:noFill/>
          </a:ln>
          <a:effectLst/>
        </p:spPr>
        <p:txBody>
          <a:bodyPr wrap="square" rtlCol="0">
            <a:spAutoFit/>
          </a:bodyPr>
          <a:lstStyle/>
          <a:p>
            <a:pPr algn="ctr"/>
            <a:r>
              <a:rPr lang="en-US" sz="1200" dirty="0" smtClean="0"/>
              <a:t>CMAQ NO</a:t>
            </a:r>
            <a:r>
              <a:rPr lang="en-US" sz="1200" baseline="-25000" dirty="0" smtClean="0"/>
              <a:t>2</a:t>
            </a:r>
            <a:r>
              <a:rPr lang="en-US" sz="1200" dirty="0" smtClean="0"/>
              <a:t> on May 4, 2010</a:t>
            </a:r>
            <a:endParaRPr lang="en-US" sz="1200" dirty="0"/>
          </a:p>
        </p:txBody>
      </p:sp>
      <p:sp>
        <p:nvSpPr>
          <p:cNvPr id="11" name="TextBox 10"/>
          <p:cNvSpPr txBox="1"/>
          <p:nvPr/>
        </p:nvSpPr>
        <p:spPr>
          <a:xfrm>
            <a:off x="1524000" y="3923443"/>
            <a:ext cx="1905000" cy="276999"/>
          </a:xfrm>
          <a:prstGeom prst="rect">
            <a:avLst/>
          </a:prstGeom>
          <a:noFill/>
          <a:ln>
            <a:noFill/>
          </a:ln>
          <a:effectLst/>
        </p:spPr>
        <p:txBody>
          <a:bodyPr wrap="square" rtlCol="0">
            <a:spAutoFit/>
          </a:bodyPr>
          <a:lstStyle/>
          <a:p>
            <a:pPr algn="ctr"/>
            <a:r>
              <a:rPr lang="en-US" sz="1200" dirty="0" smtClean="0"/>
              <a:t>Spatial-weighting kernel</a:t>
            </a:r>
            <a:endParaRPr lang="en-US" sz="1200" dirty="0"/>
          </a:p>
        </p:txBody>
      </p:sp>
      <p:sp>
        <p:nvSpPr>
          <p:cNvPr id="12" name="TextBox 11"/>
          <p:cNvSpPr txBox="1"/>
          <p:nvPr/>
        </p:nvSpPr>
        <p:spPr>
          <a:xfrm>
            <a:off x="4748212" y="3923360"/>
            <a:ext cx="1905000" cy="276999"/>
          </a:xfrm>
          <a:prstGeom prst="rect">
            <a:avLst/>
          </a:prstGeom>
          <a:noFill/>
          <a:ln>
            <a:noFill/>
          </a:ln>
          <a:effectLst/>
        </p:spPr>
        <p:txBody>
          <a:bodyPr wrap="square" rtlCol="0">
            <a:spAutoFit/>
          </a:bodyPr>
          <a:lstStyle/>
          <a:p>
            <a:pPr algn="ctr"/>
            <a:r>
              <a:rPr lang="en-US" sz="1200" dirty="0" smtClean="0"/>
              <a:t>Reconstructed OMI pixel</a:t>
            </a:r>
            <a:endParaRPr lang="en-US" sz="1200" dirty="0"/>
          </a:p>
        </p:txBody>
      </p:sp>
      <p:sp>
        <p:nvSpPr>
          <p:cNvPr id="13" name="Rectangle 12"/>
          <p:cNvSpPr/>
          <p:nvPr/>
        </p:nvSpPr>
        <p:spPr>
          <a:xfrm>
            <a:off x="1752600" y="990599"/>
            <a:ext cx="4800600" cy="1524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852612" y="3657600"/>
            <a:ext cx="4800600" cy="1524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391400" y="1752600"/>
            <a:ext cx="1524000" cy="1169551"/>
          </a:xfrm>
          <a:prstGeom prst="rect">
            <a:avLst/>
          </a:prstGeom>
          <a:noFill/>
        </p:spPr>
        <p:txBody>
          <a:bodyPr wrap="square" rtlCol="0">
            <a:spAutoFit/>
          </a:bodyPr>
          <a:lstStyle/>
          <a:p>
            <a:pPr algn="ctr"/>
            <a:r>
              <a:rPr lang="en-US" sz="1400" dirty="0" smtClean="0"/>
              <a:t>Figure 5 from Hyun </a:t>
            </a:r>
            <a:r>
              <a:rPr lang="en-US" sz="1400" dirty="0" err="1" smtClean="0"/>
              <a:t>Cheol</a:t>
            </a:r>
            <a:r>
              <a:rPr lang="en-US" sz="1400" dirty="0" smtClean="0"/>
              <a:t> Kim et al., 2016, </a:t>
            </a:r>
            <a:r>
              <a:rPr lang="en-US" sz="1400" i="1" dirty="0" err="1" smtClean="0"/>
              <a:t>Geosci</a:t>
            </a:r>
            <a:r>
              <a:rPr lang="en-US" sz="1400" i="1" dirty="0" smtClean="0"/>
              <a:t>. Model </a:t>
            </a:r>
            <a:r>
              <a:rPr lang="en-US" sz="1400" i="1" dirty="0" err="1" smtClean="0"/>
              <a:t>Devel</a:t>
            </a:r>
            <a:r>
              <a:rPr lang="en-US" sz="1400" i="1" dirty="0" smtClean="0"/>
              <a:t>. (GMD)</a:t>
            </a:r>
            <a:endParaRPr lang="en-US" sz="1400" i="1" dirty="0"/>
          </a:p>
        </p:txBody>
      </p:sp>
      <p:sp>
        <p:nvSpPr>
          <p:cNvPr id="4" name="TextBox 3"/>
          <p:cNvSpPr txBox="1"/>
          <p:nvPr/>
        </p:nvSpPr>
        <p:spPr>
          <a:xfrm>
            <a:off x="7162800" y="3352800"/>
            <a:ext cx="2133600" cy="1077218"/>
          </a:xfrm>
          <a:prstGeom prst="rect">
            <a:avLst/>
          </a:prstGeom>
          <a:noFill/>
        </p:spPr>
        <p:txBody>
          <a:bodyPr wrap="square" rtlCol="0">
            <a:spAutoFit/>
          </a:bodyPr>
          <a:lstStyle/>
          <a:p>
            <a:r>
              <a:rPr lang="en-US" sz="1600" dirty="0" smtClean="0"/>
              <a:t>Figure is showing a snapshot in the </a:t>
            </a:r>
          </a:p>
          <a:p>
            <a:r>
              <a:rPr lang="en-US" sz="1600" dirty="0" smtClean="0"/>
              <a:t>Los Angeles basin in southern California</a:t>
            </a:r>
            <a:endParaRPr lang="en-US" sz="1600" dirty="0"/>
          </a:p>
        </p:txBody>
      </p:sp>
    </p:spTree>
    <p:extLst>
      <p:ext uri="{BB962C8B-B14F-4D97-AF65-F5344CB8AC3E}">
        <p14:creationId xmlns:p14="http://schemas.microsoft.com/office/powerpoint/2010/main" val="299759814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53787" y="3834765"/>
            <a:ext cx="4093826" cy="2924162"/>
          </a:xfrm>
          <a:prstGeom prst="rect">
            <a:avLst/>
          </a:prstGeom>
        </p:spPr>
      </p:pic>
      <p:pic>
        <p:nvPicPr>
          <p:cNvPr id="16" name="Picture 15"/>
          <p:cNvPicPr>
            <a:picLocks noChangeAspect="1"/>
          </p:cNvPicPr>
          <p:nvPr/>
        </p:nvPicPr>
        <p:blipFill rotWithShape="1">
          <a:blip r:embed="rId4" cstate="print">
            <a:extLst>
              <a:ext uri="{28A0092B-C50C-407E-A947-70E740481C1C}">
                <a14:useLocalDpi xmlns:a14="http://schemas.microsoft.com/office/drawing/2010/main" val="0"/>
              </a:ext>
            </a:extLst>
          </a:blip>
          <a:srcRect t="-1" b="9352"/>
          <a:stretch/>
        </p:blipFill>
        <p:spPr>
          <a:xfrm>
            <a:off x="4483590" y="413621"/>
            <a:ext cx="4660409" cy="3017520"/>
          </a:xfrm>
          <a:prstGeom prst="rect">
            <a:avLst/>
          </a:prstGeom>
        </p:spPr>
      </p:pic>
      <p:sp>
        <p:nvSpPr>
          <p:cNvPr id="2" name="Title 1"/>
          <p:cNvSpPr>
            <a:spLocks noGrp="1"/>
          </p:cNvSpPr>
          <p:nvPr>
            <p:ph type="title"/>
          </p:nvPr>
        </p:nvSpPr>
        <p:spPr>
          <a:xfrm>
            <a:off x="0" y="28619"/>
            <a:ext cx="9144002" cy="504781"/>
          </a:xfrm>
        </p:spPr>
        <p:txBody>
          <a:bodyPr>
            <a:normAutofit/>
          </a:bodyPr>
          <a:lstStyle/>
          <a:p>
            <a:r>
              <a:rPr lang="en-US" sz="2400" dirty="0" smtClean="0"/>
              <a:t>Oversampled view of tropospheric Column NO2</a:t>
            </a:r>
            <a:endParaRPr lang="en-US" sz="2400" dirty="0"/>
          </a:p>
        </p:txBody>
      </p:sp>
      <p:sp>
        <p:nvSpPr>
          <p:cNvPr id="3" name="Slide Number Placeholder 2"/>
          <p:cNvSpPr>
            <a:spLocks noGrp="1"/>
          </p:cNvSpPr>
          <p:nvPr>
            <p:ph type="sldNum" sz="quarter" idx="12"/>
          </p:nvPr>
        </p:nvSpPr>
        <p:spPr>
          <a:xfrm>
            <a:off x="283065" y="6457905"/>
            <a:ext cx="2133600" cy="288925"/>
          </a:xfrm>
        </p:spPr>
        <p:txBody>
          <a:bodyPr/>
          <a:lstStyle/>
          <a:p>
            <a:fld id="{9E70743C-FDB2-4894-B60A-4543FE8376A2}" type="slidenum">
              <a:rPr lang="en-US" smtClean="0"/>
              <a:t>16</a:t>
            </a:fld>
            <a:endParaRPr lang="en-US" dirty="0"/>
          </a:p>
        </p:txBody>
      </p:sp>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t="90003" b="-3"/>
          <a:stretch/>
        </p:blipFill>
        <p:spPr>
          <a:xfrm>
            <a:off x="1545033" y="3377565"/>
            <a:ext cx="6400542" cy="457200"/>
          </a:xfrm>
          <a:prstGeom prst="rect">
            <a:avLst/>
          </a:prstGeom>
        </p:spPr>
      </p:pic>
      <p:pic>
        <p:nvPicPr>
          <p:cNvPr id="6" name="Picture 5"/>
          <p:cNvPicPr>
            <a:picLocks noChangeAspect="1"/>
          </p:cNvPicPr>
          <p:nvPr/>
        </p:nvPicPr>
        <p:blipFill rotWithShape="1">
          <a:blip r:embed="rId6" cstate="print">
            <a:extLst>
              <a:ext uri="{28A0092B-C50C-407E-A947-70E740481C1C}">
                <a14:useLocalDpi xmlns:a14="http://schemas.microsoft.com/office/drawing/2010/main" val="0"/>
              </a:ext>
            </a:extLst>
          </a:blip>
          <a:srcRect t="-1" b="9352"/>
          <a:stretch/>
        </p:blipFill>
        <p:spPr>
          <a:xfrm>
            <a:off x="228600" y="413621"/>
            <a:ext cx="4660410" cy="3017520"/>
          </a:xfrm>
          <a:prstGeom prst="rect">
            <a:avLst/>
          </a:prstGeom>
        </p:spPr>
      </p:pic>
      <p:sp>
        <p:nvSpPr>
          <p:cNvPr id="11" name="TextBox 10"/>
          <p:cNvSpPr txBox="1"/>
          <p:nvPr/>
        </p:nvSpPr>
        <p:spPr>
          <a:xfrm>
            <a:off x="609600" y="457200"/>
            <a:ext cx="3873990" cy="338554"/>
          </a:xfrm>
          <a:prstGeom prst="rect">
            <a:avLst/>
          </a:prstGeom>
          <a:solidFill>
            <a:schemeClr val="bg1"/>
          </a:solidFill>
          <a:ln>
            <a:noFill/>
          </a:ln>
          <a:effectLst/>
        </p:spPr>
        <p:txBody>
          <a:bodyPr wrap="square" rtlCol="0">
            <a:spAutoFit/>
          </a:bodyPr>
          <a:lstStyle/>
          <a:p>
            <a:pPr algn="ctr"/>
            <a:r>
              <a:rPr lang="en-US" sz="1600" dirty="0" smtClean="0"/>
              <a:t>NASA OMI_GMI NO</a:t>
            </a:r>
            <a:r>
              <a:rPr lang="en-US" sz="1600" baseline="-25000" dirty="0" smtClean="0"/>
              <a:t>2</a:t>
            </a:r>
            <a:r>
              <a:rPr lang="en-US" sz="1600" dirty="0" smtClean="0"/>
              <a:t> Standard Product</a:t>
            </a:r>
            <a:endParaRPr lang="en-US" sz="1600" dirty="0"/>
          </a:p>
        </p:txBody>
      </p:sp>
      <p:sp>
        <p:nvSpPr>
          <p:cNvPr id="12" name="TextBox 11"/>
          <p:cNvSpPr txBox="1"/>
          <p:nvPr/>
        </p:nvSpPr>
        <p:spPr>
          <a:xfrm>
            <a:off x="4648200" y="487977"/>
            <a:ext cx="4495799" cy="307777"/>
          </a:xfrm>
          <a:prstGeom prst="rect">
            <a:avLst/>
          </a:prstGeom>
          <a:solidFill>
            <a:schemeClr val="bg1"/>
          </a:solidFill>
          <a:ln>
            <a:noFill/>
          </a:ln>
          <a:effectLst/>
        </p:spPr>
        <p:txBody>
          <a:bodyPr wrap="square" rtlCol="0">
            <a:spAutoFit/>
          </a:bodyPr>
          <a:lstStyle/>
          <a:p>
            <a:pPr algn="ctr"/>
            <a:r>
              <a:rPr lang="en-US" sz="1400" dirty="0" smtClean="0"/>
              <a:t>Scaled &amp; Spatial Weighted OMI_CMAQ NO</a:t>
            </a:r>
            <a:r>
              <a:rPr lang="en-US" sz="1400" baseline="-25000" dirty="0" smtClean="0"/>
              <a:t>2</a:t>
            </a:r>
            <a:r>
              <a:rPr lang="en-US" sz="1400" dirty="0" smtClean="0"/>
              <a:t> Product</a:t>
            </a:r>
            <a:endParaRPr lang="en-US" sz="1400" dirty="0"/>
          </a:p>
        </p:txBody>
      </p:sp>
      <p:sp>
        <p:nvSpPr>
          <p:cNvPr id="14" name="TextBox 13"/>
          <p:cNvSpPr txBox="1"/>
          <p:nvPr/>
        </p:nvSpPr>
        <p:spPr>
          <a:xfrm>
            <a:off x="2743200" y="3834765"/>
            <a:ext cx="5943599" cy="338554"/>
          </a:xfrm>
          <a:prstGeom prst="rect">
            <a:avLst/>
          </a:prstGeom>
          <a:solidFill>
            <a:schemeClr val="bg1"/>
          </a:solidFill>
          <a:ln>
            <a:noFill/>
          </a:ln>
          <a:effectLst/>
        </p:spPr>
        <p:txBody>
          <a:bodyPr wrap="square" rtlCol="0">
            <a:spAutoFit/>
          </a:bodyPr>
          <a:lstStyle/>
          <a:p>
            <a:pPr algn="ctr"/>
            <a:r>
              <a:rPr lang="en-US" sz="1600" dirty="0" smtClean="0"/>
              <a:t>Ratio: </a:t>
            </a:r>
            <a:r>
              <a:rPr lang="en-US" sz="1600" dirty="0"/>
              <a:t>Scaled &amp; Spatial Weighted </a:t>
            </a:r>
            <a:r>
              <a:rPr lang="en-US" sz="1600" dirty="0" smtClean="0"/>
              <a:t>OMI_CMAQ / OMI_GMI</a:t>
            </a:r>
            <a:endParaRPr lang="en-US" sz="1600" dirty="0"/>
          </a:p>
        </p:txBody>
      </p:sp>
      <p:sp>
        <p:nvSpPr>
          <p:cNvPr id="17" name="TextBox 16"/>
          <p:cNvSpPr txBox="1"/>
          <p:nvPr/>
        </p:nvSpPr>
        <p:spPr>
          <a:xfrm>
            <a:off x="828675" y="2971800"/>
            <a:ext cx="763351" cy="307777"/>
          </a:xfrm>
          <a:prstGeom prst="rect">
            <a:avLst/>
          </a:prstGeom>
          <a:solidFill>
            <a:schemeClr val="bg1">
              <a:alpha val="60000"/>
            </a:schemeClr>
          </a:solidFill>
        </p:spPr>
        <p:txBody>
          <a:bodyPr wrap="none" rtlCol="0">
            <a:spAutoFit/>
          </a:bodyPr>
          <a:lstStyle/>
          <a:p>
            <a:r>
              <a:rPr lang="en-US" sz="1400" dirty="0" smtClean="0"/>
              <a:t>r</a:t>
            </a:r>
            <a:r>
              <a:rPr lang="en-US" sz="1400" baseline="30000" dirty="0" smtClean="0"/>
              <a:t>2</a:t>
            </a:r>
            <a:r>
              <a:rPr lang="en-US" sz="1400" dirty="0" smtClean="0"/>
              <a:t>=0.34</a:t>
            </a:r>
            <a:endParaRPr lang="en-US" sz="1400" dirty="0"/>
          </a:p>
        </p:txBody>
      </p:sp>
      <p:sp>
        <p:nvSpPr>
          <p:cNvPr id="18" name="TextBox 17"/>
          <p:cNvSpPr txBox="1"/>
          <p:nvPr/>
        </p:nvSpPr>
        <p:spPr>
          <a:xfrm>
            <a:off x="5105400" y="2971800"/>
            <a:ext cx="763351" cy="307777"/>
          </a:xfrm>
          <a:prstGeom prst="rect">
            <a:avLst/>
          </a:prstGeom>
          <a:solidFill>
            <a:schemeClr val="bg1">
              <a:alpha val="60000"/>
            </a:schemeClr>
          </a:solidFill>
        </p:spPr>
        <p:txBody>
          <a:bodyPr wrap="none" rtlCol="0">
            <a:spAutoFit/>
          </a:bodyPr>
          <a:lstStyle/>
          <a:p>
            <a:r>
              <a:rPr lang="en-US" sz="1400" dirty="0" smtClean="0"/>
              <a:t>r</a:t>
            </a:r>
            <a:r>
              <a:rPr lang="en-US" sz="1400" baseline="30000" dirty="0" smtClean="0"/>
              <a:t>2</a:t>
            </a:r>
            <a:r>
              <a:rPr lang="en-US" sz="1400" dirty="0" smtClean="0"/>
              <a:t>=0.61</a:t>
            </a:r>
            <a:endParaRPr lang="en-US" sz="1400" dirty="0"/>
          </a:p>
        </p:txBody>
      </p:sp>
      <p:sp>
        <p:nvSpPr>
          <p:cNvPr id="19" name="TextBox 18"/>
          <p:cNvSpPr txBox="1"/>
          <p:nvPr/>
        </p:nvSpPr>
        <p:spPr>
          <a:xfrm>
            <a:off x="304800" y="3592830"/>
            <a:ext cx="1676400" cy="461665"/>
          </a:xfrm>
          <a:prstGeom prst="rect">
            <a:avLst/>
          </a:prstGeom>
          <a:noFill/>
        </p:spPr>
        <p:txBody>
          <a:bodyPr wrap="square" rtlCol="0">
            <a:spAutoFit/>
          </a:bodyPr>
          <a:lstStyle/>
          <a:p>
            <a:r>
              <a:rPr lang="en-US" sz="1200" dirty="0" smtClean="0"/>
              <a:t>Correlation with ground NO</a:t>
            </a:r>
            <a:r>
              <a:rPr lang="en-US" sz="1200" baseline="-25000" dirty="0" smtClean="0"/>
              <a:t>2</a:t>
            </a:r>
            <a:r>
              <a:rPr lang="en-US" sz="1200" dirty="0" smtClean="0"/>
              <a:t> monitors</a:t>
            </a:r>
            <a:endParaRPr lang="en-US" sz="1200" dirty="0"/>
          </a:p>
        </p:txBody>
      </p:sp>
      <p:cxnSp>
        <p:nvCxnSpPr>
          <p:cNvPr id="20" name="Straight Arrow Connector 19"/>
          <p:cNvCxnSpPr/>
          <p:nvPr/>
        </p:nvCxnSpPr>
        <p:spPr>
          <a:xfrm flipV="1">
            <a:off x="685800" y="3279577"/>
            <a:ext cx="228600" cy="326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85750" y="4267200"/>
            <a:ext cx="3733800" cy="1923604"/>
          </a:xfrm>
          <a:prstGeom prst="rect">
            <a:avLst/>
          </a:prstGeom>
          <a:noFill/>
        </p:spPr>
        <p:txBody>
          <a:bodyPr wrap="square" rtlCol="0">
            <a:spAutoFit/>
          </a:bodyPr>
          <a:lstStyle/>
          <a:p>
            <a:r>
              <a:rPr lang="en-US" sz="1700" dirty="0" smtClean="0"/>
              <a:t>NO</a:t>
            </a:r>
            <a:r>
              <a:rPr lang="en-US" sz="1700" baseline="-25000" dirty="0" smtClean="0"/>
              <a:t>2</a:t>
            </a:r>
            <a:r>
              <a:rPr lang="en-US" sz="1700" dirty="0" smtClean="0"/>
              <a:t> columns are much higher in urban areas and near power plants</a:t>
            </a:r>
          </a:p>
          <a:p>
            <a:endParaRPr lang="en-US" sz="1700" dirty="0" smtClean="0"/>
          </a:p>
          <a:p>
            <a:r>
              <a:rPr lang="en-US" sz="1700" dirty="0" smtClean="0"/>
              <a:t>Rural areas see decreases</a:t>
            </a:r>
          </a:p>
          <a:p>
            <a:endParaRPr lang="en-US" sz="1700" dirty="0"/>
          </a:p>
          <a:p>
            <a:r>
              <a:rPr lang="en-US" sz="1700" b="1" dirty="0" smtClean="0"/>
              <a:t>Very large increase in the correlation with ground monitors!</a:t>
            </a:r>
            <a:endParaRPr lang="en-US" sz="1700" b="1" dirty="0"/>
          </a:p>
        </p:txBody>
      </p:sp>
      <p:sp>
        <p:nvSpPr>
          <p:cNvPr id="22" name="Rectangle 21"/>
          <p:cNvSpPr/>
          <p:nvPr/>
        </p:nvSpPr>
        <p:spPr>
          <a:xfrm>
            <a:off x="7467600" y="4193880"/>
            <a:ext cx="1219199" cy="954107"/>
          </a:xfrm>
          <a:prstGeom prst="rect">
            <a:avLst/>
          </a:prstGeom>
        </p:spPr>
        <p:txBody>
          <a:bodyPr wrap="square">
            <a:spAutoFit/>
          </a:bodyPr>
          <a:lstStyle/>
          <a:p>
            <a:pPr algn="ctr"/>
            <a:r>
              <a:rPr lang="en-US" sz="1400" dirty="0" smtClean="0"/>
              <a:t>All plots are showing June </a:t>
            </a:r>
            <a:r>
              <a:rPr lang="en-US" sz="1400" dirty="0"/>
              <a:t>&amp; July 2008 - 2012</a:t>
            </a:r>
          </a:p>
        </p:txBody>
      </p:sp>
      <p:sp>
        <p:nvSpPr>
          <p:cNvPr id="23" name="TextBox 22"/>
          <p:cNvSpPr txBox="1"/>
          <p:nvPr/>
        </p:nvSpPr>
        <p:spPr>
          <a:xfrm>
            <a:off x="7229474" y="5138239"/>
            <a:ext cx="1695450" cy="1169551"/>
          </a:xfrm>
          <a:prstGeom prst="rect">
            <a:avLst/>
          </a:prstGeom>
          <a:noFill/>
        </p:spPr>
        <p:txBody>
          <a:bodyPr wrap="square" rtlCol="0">
            <a:spAutoFit/>
          </a:bodyPr>
          <a:lstStyle/>
          <a:p>
            <a:pPr algn="ctr"/>
            <a:r>
              <a:rPr lang="en-US" sz="1400" dirty="0" smtClean="0"/>
              <a:t>*Spatial weighting based on an average of the  2011 CMAQ simulation </a:t>
            </a:r>
            <a:endParaRPr lang="en-US" sz="1400" dirty="0"/>
          </a:p>
        </p:txBody>
      </p:sp>
    </p:spTree>
    <p:extLst>
      <p:ext uri="{BB962C8B-B14F-4D97-AF65-F5344CB8AC3E}">
        <p14:creationId xmlns:p14="http://schemas.microsoft.com/office/powerpoint/2010/main" val="255906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1" b="9352"/>
          <a:stretch/>
        </p:blipFill>
        <p:spPr>
          <a:xfrm>
            <a:off x="4474065" y="398145"/>
            <a:ext cx="4660410" cy="3017520"/>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b="9340"/>
          <a:stretch/>
        </p:blipFill>
        <p:spPr>
          <a:xfrm>
            <a:off x="259029" y="398145"/>
            <a:ext cx="4659781" cy="3017520"/>
          </a:xfrm>
          <a:prstGeom prst="rect">
            <a:avLst/>
          </a:prstGeom>
        </p:spPr>
      </p:pic>
      <p:sp>
        <p:nvSpPr>
          <p:cNvPr id="2" name="Title 1"/>
          <p:cNvSpPr>
            <a:spLocks noGrp="1"/>
          </p:cNvSpPr>
          <p:nvPr>
            <p:ph type="title"/>
          </p:nvPr>
        </p:nvSpPr>
        <p:spPr>
          <a:xfrm>
            <a:off x="0" y="28619"/>
            <a:ext cx="9144002" cy="504781"/>
          </a:xfrm>
        </p:spPr>
        <p:txBody>
          <a:bodyPr>
            <a:normAutofit/>
          </a:bodyPr>
          <a:lstStyle/>
          <a:p>
            <a:r>
              <a:rPr lang="en-US" sz="2400" dirty="0" smtClean="0"/>
              <a:t>How does this compare with CMAQ?</a:t>
            </a:r>
            <a:endParaRPr lang="en-US" sz="2400" dirty="0"/>
          </a:p>
        </p:txBody>
      </p:sp>
      <p:sp>
        <p:nvSpPr>
          <p:cNvPr id="3" name="Slide Number Placeholder 2"/>
          <p:cNvSpPr>
            <a:spLocks noGrp="1"/>
          </p:cNvSpPr>
          <p:nvPr>
            <p:ph type="sldNum" sz="quarter" idx="12"/>
          </p:nvPr>
        </p:nvSpPr>
        <p:spPr>
          <a:xfrm>
            <a:off x="2667000" y="6477000"/>
            <a:ext cx="2133600" cy="288925"/>
          </a:xfrm>
        </p:spPr>
        <p:txBody>
          <a:bodyPr/>
          <a:lstStyle/>
          <a:p>
            <a:fld id="{9E70743C-FDB2-4894-B60A-4543FE8376A2}" type="slidenum">
              <a:rPr lang="en-US" smtClean="0"/>
              <a:t>17</a:t>
            </a:fld>
            <a:endParaRPr lang="en-US" dirty="0"/>
          </a:p>
        </p:txBody>
      </p:sp>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t="90003" b="-3"/>
          <a:stretch/>
        </p:blipFill>
        <p:spPr>
          <a:xfrm>
            <a:off x="1545033" y="3377565"/>
            <a:ext cx="6400542" cy="457200"/>
          </a:xfrm>
          <a:prstGeom prst="rect">
            <a:avLst/>
          </a:prstGeom>
        </p:spPr>
      </p:pic>
      <p:sp>
        <p:nvSpPr>
          <p:cNvPr id="12" name="TextBox 11"/>
          <p:cNvSpPr txBox="1"/>
          <p:nvPr/>
        </p:nvSpPr>
        <p:spPr>
          <a:xfrm>
            <a:off x="341019" y="457200"/>
            <a:ext cx="4495799" cy="338554"/>
          </a:xfrm>
          <a:prstGeom prst="rect">
            <a:avLst/>
          </a:prstGeom>
          <a:solidFill>
            <a:schemeClr val="bg1"/>
          </a:solidFill>
          <a:ln>
            <a:noFill/>
          </a:ln>
          <a:effectLst/>
        </p:spPr>
        <p:txBody>
          <a:bodyPr wrap="square" rtlCol="0">
            <a:spAutoFit/>
          </a:bodyPr>
          <a:lstStyle/>
          <a:p>
            <a:pPr algn="ctr"/>
            <a:r>
              <a:rPr lang="en-US" sz="1600" dirty="0" smtClean="0"/>
              <a:t>CMAQ during valid satellite overpass</a:t>
            </a:r>
            <a:endParaRPr lang="en-US" sz="1600" dirty="0"/>
          </a:p>
        </p:txBody>
      </p:sp>
      <p:sp>
        <p:nvSpPr>
          <p:cNvPr id="15" name="TextBox 14"/>
          <p:cNvSpPr txBox="1"/>
          <p:nvPr/>
        </p:nvSpPr>
        <p:spPr>
          <a:xfrm>
            <a:off x="609600" y="4267200"/>
            <a:ext cx="7543800" cy="2215991"/>
          </a:xfrm>
          <a:prstGeom prst="rect">
            <a:avLst/>
          </a:prstGeom>
          <a:noFill/>
        </p:spPr>
        <p:txBody>
          <a:bodyPr wrap="square" rtlCol="0">
            <a:spAutoFit/>
          </a:bodyPr>
          <a:lstStyle/>
          <a:p>
            <a:r>
              <a:rPr lang="en-US" sz="2200" dirty="0" smtClean="0"/>
              <a:t>NO</a:t>
            </a:r>
            <a:r>
              <a:rPr lang="en-US" sz="2200" baseline="-25000" dirty="0" smtClean="0"/>
              <a:t>2</a:t>
            </a:r>
            <a:r>
              <a:rPr lang="en-US" sz="2200" dirty="0" smtClean="0"/>
              <a:t> columns </a:t>
            </a:r>
            <a:r>
              <a:rPr lang="en-US" sz="2200" dirty="0" smtClean="0"/>
              <a:t>in CMAQ are similar in urban areas, but lower than “observed” by the satellite in rural areas.</a:t>
            </a:r>
          </a:p>
          <a:p>
            <a:pPr marL="285750" indent="-285750">
              <a:buFont typeface="Arial"/>
              <a:buChar char="•"/>
            </a:pPr>
            <a:r>
              <a:rPr lang="en-US" sz="2200" dirty="0" smtClean="0"/>
              <a:t>Possible reasons for rural underestimate:</a:t>
            </a:r>
          </a:p>
          <a:p>
            <a:pPr marL="742950" lvl="1" indent="-285750">
              <a:buFont typeface="Arial"/>
              <a:buChar char="•"/>
            </a:pPr>
            <a:r>
              <a:rPr lang="en-US" dirty="0" smtClean="0"/>
              <a:t>Lack of soil NO</a:t>
            </a:r>
            <a:r>
              <a:rPr lang="en-US" baseline="-25000" dirty="0" smtClean="0"/>
              <a:t>x</a:t>
            </a:r>
            <a:r>
              <a:rPr lang="en-US" dirty="0" smtClean="0"/>
              <a:t> emissions</a:t>
            </a:r>
          </a:p>
          <a:p>
            <a:pPr marL="742950" lvl="1" indent="-285750">
              <a:buFont typeface="Arial"/>
              <a:buChar char="•"/>
            </a:pPr>
            <a:r>
              <a:rPr lang="en-US" dirty="0" smtClean="0"/>
              <a:t>Lightning NO</a:t>
            </a:r>
            <a:r>
              <a:rPr lang="en-US" baseline="-25000" dirty="0" smtClean="0"/>
              <a:t>x</a:t>
            </a:r>
            <a:r>
              <a:rPr lang="en-US" dirty="0" smtClean="0"/>
              <a:t> emissions incorrectly spatially allocated or too low</a:t>
            </a:r>
          </a:p>
          <a:p>
            <a:pPr marL="742950" lvl="1" indent="-285750">
              <a:buFont typeface="Arial"/>
              <a:buChar char="•"/>
            </a:pPr>
            <a:r>
              <a:rPr lang="en-US" dirty="0" smtClean="0"/>
              <a:t>Not enough recycling of alkyl nitrates to NO</a:t>
            </a:r>
            <a:r>
              <a:rPr lang="en-US" baseline="-25000" dirty="0" smtClean="0"/>
              <a:t>2</a:t>
            </a:r>
            <a:r>
              <a:rPr lang="en-US" dirty="0" smtClean="0"/>
              <a:t> </a:t>
            </a:r>
          </a:p>
          <a:p>
            <a:pPr marL="742950" lvl="1" indent="-285750">
              <a:buFont typeface="Arial"/>
              <a:buChar char="•"/>
            </a:pPr>
            <a:r>
              <a:rPr lang="en-US" dirty="0" smtClean="0"/>
              <a:t>Not enough lofting of pollutants during large-scale convection</a:t>
            </a:r>
            <a:endParaRPr lang="en-US" dirty="0" smtClean="0"/>
          </a:p>
        </p:txBody>
      </p:sp>
      <p:sp>
        <p:nvSpPr>
          <p:cNvPr id="20" name="TextBox 19"/>
          <p:cNvSpPr txBox="1"/>
          <p:nvPr/>
        </p:nvSpPr>
        <p:spPr>
          <a:xfrm>
            <a:off x="4556370" y="472588"/>
            <a:ext cx="4495799" cy="307777"/>
          </a:xfrm>
          <a:prstGeom prst="rect">
            <a:avLst/>
          </a:prstGeom>
          <a:solidFill>
            <a:schemeClr val="bg1"/>
          </a:solidFill>
          <a:ln>
            <a:noFill/>
          </a:ln>
          <a:effectLst/>
        </p:spPr>
        <p:txBody>
          <a:bodyPr wrap="square" rtlCol="0">
            <a:spAutoFit/>
          </a:bodyPr>
          <a:lstStyle/>
          <a:p>
            <a:pPr algn="ctr"/>
            <a:r>
              <a:rPr lang="en-US" sz="1400" dirty="0" smtClean="0"/>
              <a:t>Scaled &amp; Spatial Weighted OMI_CMAQ NO</a:t>
            </a:r>
            <a:r>
              <a:rPr lang="en-US" sz="1400" baseline="-25000" dirty="0" smtClean="0"/>
              <a:t>2</a:t>
            </a:r>
            <a:r>
              <a:rPr lang="en-US" sz="1400" dirty="0" smtClean="0"/>
              <a:t> Product</a:t>
            </a:r>
            <a:endParaRPr lang="en-US" sz="1400" dirty="0"/>
          </a:p>
        </p:txBody>
      </p:sp>
      <p:sp>
        <p:nvSpPr>
          <p:cNvPr id="4" name="TextBox 3"/>
          <p:cNvSpPr txBox="1"/>
          <p:nvPr/>
        </p:nvSpPr>
        <p:spPr>
          <a:xfrm>
            <a:off x="2209800" y="3810000"/>
            <a:ext cx="4800600" cy="369332"/>
          </a:xfrm>
          <a:prstGeom prst="rect">
            <a:avLst/>
          </a:prstGeom>
          <a:noFill/>
        </p:spPr>
        <p:txBody>
          <a:bodyPr wrap="square" rtlCol="0">
            <a:spAutoFit/>
          </a:bodyPr>
          <a:lstStyle/>
          <a:p>
            <a:pPr algn="ctr"/>
            <a:r>
              <a:rPr lang="en-US" dirty="0" smtClean="0"/>
              <a:t>June &amp; July 2011 only</a:t>
            </a:r>
            <a:endParaRPr lang="en-US" dirty="0"/>
          </a:p>
        </p:txBody>
      </p:sp>
    </p:spTree>
    <p:extLst>
      <p:ext uri="{BB962C8B-B14F-4D97-AF65-F5344CB8AC3E}">
        <p14:creationId xmlns:p14="http://schemas.microsoft.com/office/powerpoint/2010/main" val="1640761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CONCLUSIONS</a:t>
            </a:r>
            <a:endParaRPr lang="en-US" dirty="0"/>
          </a:p>
        </p:txBody>
      </p:sp>
      <p:sp>
        <p:nvSpPr>
          <p:cNvPr id="3" name="Slide Number Placeholder 2"/>
          <p:cNvSpPr>
            <a:spLocks noGrp="1"/>
          </p:cNvSpPr>
          <p:nvPr>
            <p:ph type="sldNum" sz="quarter" idx="12"/>
          </p:nvPr>
        </p:nvSpPr>
        <p:spPr/>
        <p:txBody>
          <a:bodyPr/>
          <a:lstStyle/>
          <a:p>
            <a:fld id="{9E70743C-FDB2-4894-B60A-4543FE8376A2}" type="slidenum">
              <a:rPr lang="en-US" smtClean="0"/>
              <a:t>18</a:t>
            </a:fld>
            <a:endParaRPr lang="en-US" dirty="0"/>
          </a:p>
        </p:txBody>
      </p:sp>
      <p:sp>
        <p:nvSpPr>
          <p:cNvPr id="4" name="Text Placeholder 3"/>
          <p:cNvSpPr>
            <a:spLocks noGrp="1"/>
          </p:cNvSpPr>
          <p:nvPr>
            <p:ph type="body" sz="quarter" idx="13"/>
          </p:nvPr>
        </p:nvSpPr>
        <p:spPr>
          <a:xfrm>
            <a:off x="381000" y="914400"/>
            <a:ext cx="8458200" cy="5486400"/>
          </a:xfrm>
        </p:spPr>
        <p:txBody>
          <a:bodyPr>
            <a:normAutofit fontScale="70000" lnSpcReduction="20000"/>
          </a:bodyPr>
          <a:lstStyle/>
          <a:p>
            <a:r>
              <a:rPr lang="en-US" dirty="0" smtClean="0"/>
              <a:t>A priori information used in operational NO</a:t>
            </a:r>
            <a:r>
              <a:rPr lang="en-US" baseline="-25000" dirty="0" smtClean="0"/>
              <a:t>2</a:t>
            </a:r>
            <a:r>
              <a:rPr lang="en-US" dirty="0" smtClean="0"/>
              <a:t> satellite products (NASA &amp; KNMI) is </a:t>
            </a:r>
            <a:r>
              <a:rPr lang="en-US" i="1" u="sng" dirty="0" smtClean="0"/>
              <a:t>insufficient for urban-scale studies</a:t>
            </a:r>
            <a:r>
              <a:rPr lang="en-US" dirty="0" smtClean="0"/>
              <a:t>. Instead, </a:t>
            </a:r>
            <a:r>
              <a:rPr lang="en-US" i="1" u="sng" dirty="0" smtClean="0"/>
              <a:t>we suggest using a priori information from regional models (i.e., CMAQ)</a:t>
            </a:r>
            <a:r>
              <a:rPr lang="en-US" dirty="0" smtClean="0"/>
              <a:t>, which better simulates surface concentrations of NO</a:t>
            </a:r>
            <a:r>
              <a:rPr lang="en-US" baseline="-25000" dirty="0" smtClean="0"/>
              <a:t>2</a:t>
            </a:r>
            <a:r>
              <a:rPr lang="en-US" dirty="0" smtClean="0"/>
              <a:t>.</a:t>
            </a:r>
          </a:p>
          <a:p>
            <a:endParaRPr lang="en-US" dirty="0" smtClean="0"/>
          </a:p>
          <a:p>
            <a:r>
              <a:rPr lang="en-US" dirty="0" smtClean="0"/>
              <a:t>We’ve developed a new satellite product that yields </a:t>
            </a:r>
            <a:r>
              <a:rPr lang="en-US" i="1" u="sng" dirty="0" smtClean="0"/>
              <a:t>higher NO</a:t>
            </a:r>
            <a:r>
              <a:rPr lang="en-US" i="1" u="sng" baseline="-25000" dirty="0" smtClean="0"/>
              <a:t>2</a:t>
            </a:r>
            <a:r>
              <a:rPr lang="en-US" i="1" u="sng" dirty="0" smtClean="0"/>
              <a:t> columns than the operational product near urban areas and large point sources</a:t>
            </a:r>
            <a:r>
              <a:rPr lang="en-US" dirty="0" smtClean="0"/>
              <a:t> and </a:t>
            </a:r>
            <a:r>
              <a:rPr lang="en-US" i="1" u="sng" dirty="0" smtClean="0"/>
              <a:t>lower NO</a:t>
            </a:r>
            <a:r>
              <a:rPr lang="en-US" i="1" u="sng" baseline="-25000" dirty="0" smtClean="0"/>
              <a:t>2</a:t>
            </a:r>
            <a:r>
              <a:rPr lang="en-US" i="1" u="sng" dirty="0" smtClean="0"/>
              <a:t> </a:t>
            </a:r>
            <a:r>
              <a:rPr lang="en-US" i="1" u="sng" dirty="0"/>
              <a:t>columns </a:t>
            </a:r>
            <a:r>
              <a:rPr lang="en-US" i="1" u="sng" dirty="0" smtClean="0"/>
              <a:t> in rural areas </a:t>
            </a:r>
            <a:r>
              <a:rPr lang="en-US" i="1" dirty="0" smtClean="0"/>
              <a:t>.</a:t>
            </a:r>
            <a:endParaRPr lang="en-US" i="1" dirty="0"/>
          </a:p>
          <a:p>
            <a:pPr lvl="1"/>
            <a:r>
              <a:rPr lang="en-US" dirty="0" smtClean="0"/>
              <a:t>In Baltimore: Operational: 4 × 10</a:t>
            </a:r>
            <a:r>
              <a:rPr lang="en-US" baseline="30000" dirty="0" smtClean="0"/>
              <a:t>15</a:t>
            </a:r>
            <a:r>
              <a:rPr lang="en-US" dirty="0" smtClean="0"/>
              <a:t> cm</a:t>
            </a:r>
            <a:r>
              <a:rPr lang="en-US" baseline="30000" dirty="0" smtClean="0"/>
              <a:t>-2</a:t>
            </a:r>
            <a:r>
              <a:rPr lang="en-US" dirty="0" smtClean="0"/>
              <a:t> , New</a:t>
            </a:r>
            <a:r>
              <a:rPr lang="en-US" dirty="0"/>
              <a:t>: </a:t>
            </a:r>
            <a:r>
              <a:rPr lang="en-US" dirty="0" smtClean="0"/>
              <a:t>8 </a:t>
            </a:r>
            <a:r>
              <a:rPr lang="en-US" dirty="0"/>
              <a:t>× </a:t>
            </a:r>
            <a:r>
              <a:rPr lang="en-US" dirty="0" smtClean="0"/>
              <a:t>10</a:t>
            </a:r>
            <a:r>
              <a:rPr lang="en-US" baseline="30000" dirty="0" smtClean="0"/>
              <a:t>15</a:t>
            </a:r>
            <a:r>
              <a:rPr lang="en-US" dirty="0" smtClean="0"/>
              <a:t> cm</a:t>
            </a:r>
            <a:r>
              <a:rPr lang="en-US" baseline="30000" dirty="0" smtClean="0"/>
              <a:t>-2</a:t>
            </a:r>
          </a:p>
          <a:p>
            <a:pPr lvl="1"/>
            <a:r>
              <a:rPr lang="en-US" dirty="0" smtClean="0"/>
              <a:t>In rural areas: Decreases by 20 – 40 % </a:t>
            </a:r>
            <a:endParaRPr lang="en-US" dirty="0"/>
          </a:p>
          <a:p>
            <a:pPr marL="0" indent="0">
              <a:buNone/>
            </a:pPr>
            <a:endParaRPr lang="en-US" dirty="0" smtClean="0"/>
          </a:p>
          <a:p>
            <a:r>
              <a:rPr lang="en-US" dirty="0" smtClean="0"/>
              <a:t>New </a:t>
            </a:r>
            <a:r>
              <a:rPr lang="en-US" dirty="0"/>
              <a:t>satellite product </a:t>
            </a:r>
            <a:r>
              <a:rPr lang="en-US" i="1" u="sng" dirty="0" smtClean="0"/>
              <a:t>better captures the urban-scale variability of NO</a:t>
            </a:r>
            <a:r>
              <a:rPr lang="en-US" i="1" u="sng" baseline="-25000" dirty="0" smtClean="0"/>
              <a:t>2</a:t>
            </a:r>
            <a:r>
              <a:rPr lang="en-US" dirty="0"/>
              <a:t> </a:t>
            </a:r>
            <a:r>
              <a:rPr lang="en-US" dirty="0" smtClean="0"/>
              <a:t>and has </a:t>
            </a:r>
            <a:r>
              <a:rPr lang="en-US" dirty="0"/>
              <a:t>a much better correlation with </a:t>
            </a:r>
            <a:r>
              <a:rPr lang="en-US" dirty="0" smtClean="0"/>
              <a:t>ground monitors, which is very valuable for health assessment studies.</a:t>
            </a:r>
          </a:p>
          <a:p>
            <a:pPr lvl="1"/>
            <a:r>
              <a:rPr lang="en-US" dirty="0" smtClean="0"/>
              <a:t>Operational,  r</a:t>
            </a:r>
            <a:r>
              <a:rPr lang="en-US" baseline="30000" dirty="0" smtClean="0"/>
              <a:t>2</a:t>
            </a:r>
            <a:r>
              <a:rPr lang="en-US" dirty="0" smtClean="0"/>
              <a:t> </a:t>
            </a:r>
            <a:r>
              <a:rPr lang="en-US" dirty="0"/>
              <a:t>= </a:t>
            </a:r>
            <a:r>
              <a:rPr lang="en-US" dirty="0" smtClean="0"/>
              <a:t>0.34</a:t>
            </a:r>
            <a:endParaRPr lang="en-US" dirty="0"/>
          </a:p>
          <a:p>
            <a:pPr lvl="1"/>
            <a:r>
              <a:rPr lang="en-US" dirty="0"/>
              <a:t>New </a:t>
            </a:r>
            <a:r>
              <a:rPr lang="en-US" dirty="0" smtClean="0"/>
              <a:t>product,  r</a:t>
            </a:r>
            <a:r>
              <a:rPr lang="en-US" baseline="30000" dirty="0" smtClean="0"/>
              <a:t>2 </a:t>
            </a:r>
            <a:r>
              <a:rPr lang="en-US" dirty="0"/>
              <a:t>= </a:t>
            </a:r>
            <a:r>
              <a:rPr lang="en-US" dirty="0" smtClean="0"/>
              <a:t>0.39</a:t>
            </a:r>
          </a:p>
          <a:p>
            <a:pPr lvl="1"/>
            <a:r>
              <a:rPr lang="en-US" dirty="0" smtClean="0"/>
              <a:t>New scaled product, </a:t>
            </a:r>
            <a:r>
              <a:rPr lang="en-US" dirty="0"/>
              <a:t>r</a:t>
            </a:r>
            <a:r>
              <a:rPr lang="en-US" baseline="30000" dirty="0"/>
              <a:t>2 </a:t>
            </a:r>
            <a:r>
              <a:rPr lang="en-US" dirty="0"/>
              <a:t>= </a:t>
            </a:r>
            <a:r>
              <a:rPr lang="en-US" dirty="0" smtClean="0"/>
              <a:t>0.43</a:t>
            </a:r>
          </a:p>
          <a:p>
            <a:pPr lvl="1"/>
            <a:r>
              <a:rPr lang="en-US" i="1" u="sng" dirty="0"/>
              <a:t>New </a:t>
            </a:r>
            <a:r>
              <a:rPr lang="en-US" i="1" u="sng" dirty="0" smtClean="0"/>
              <a:t>spatially-weighted &amp; scaled product, </a:t>
            </a:r>
            <a:r>
              <a:rPr lang="en-US" i="1" u="sng" dirty="0"/>
              <a:t>r</a:t>
            </a:r>
            <a:r>
              <a:rPr lang="en-US" i="1" u="sng" baseline="30000" dirty="0"/>
              <a:t>2 </a:t>
            </a:r>
            <a:r>
              <a:rPr lang="en-US" i="1" u="sng" dirty="0"/>
              <a:t>= </a:t>
            </a:r>
            <a:r>
              <a:rPr lang="en-US" i="1" u="sng" dirty="0" smtClean="0"/>
              <a:t>0.61</a:t>
            </a:r>
            <a:endParaRPr lang="en-US" i="1" u="sng" dirty="0"/>
          </a:p>
          <a:p>
            <a:pPr lvl="1"/>
            <a:endParaRPr lang="en-US" dirty="0"/>
          </a:p>
          <a:p>
            <a:pPr lvl="1"/>
            <a:endParaRPr lang="en-US" dirty="0"/>
          </a:p>
          <a:p>
            <a:endParaRPr lang="en-US" dirty="0" smtClean="0"/>
          </a:p>
        </p:txBody>
      </p:sp>
    </p:spTree>
    <p:extLst>
      <p:ext uri="{BB962C8B-B14F-4D97-AF65-F5344CB8AC3E}">
        <p14:creationId xmlns:p14="http://schemas.microsoft.com/office/powerpoint/2010/main" val="622724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5400" y="3132356"/>
            <a:ext cx="4480559" cy="3200400"/>
          </a:xfrm>
          <a:prstGeom prst="rect">
            <a:avLst/>
          </a:prstGeom>
        </p:spPr>
      </p:pic>
      <p:sp>
        <p:nvSpPr>
          <p:cNvPr id="2" name="Title 1"/>
          <p:cNvSpPr>
            <a:spLocks noGrp="1"/>
          </p:cNvSpPr>
          <p:nvPr>
            <p:ph type="title"/>
          </p:nvPr>
        </p:nvSpPr>
        <p:spPr>
          <a:xfrm>
            <a:off x="457200" y="152400"/>
            <a:ext cx="8229600" cy="715962"/>
          </a:xfrm>
        </p:spPr>
        <p:txBody>
          <a:bodyPr/>
          <a:lstStyle/>
          <a:p>
            <a:r>
              <a:rPr lang="en-US" dirty="0" smtClean="0"/>
              <a:t>Next steps</a:t>
            </a:r>
            <a:endParaRPr lang="en-US" dirty="0"/>
          </a:p>
        </p:txBody>
      </p:sp>
      <p:sp>
        <p:nvSpPr>
          <p:cNvPr id="3" name="Slide Number Placeholder 2"/>
          <p:cNvSpPr>
            <a:spLocks noGrp="1"/>
          </p:cNvSpPr>
          <p:nvPr>
            <p:ph type="sldNum" sz="quarter" idx="12"/>
          </p:nvPr>
        </p:nvSpPr>
        <p:spPr/>
        <p:txBody>
          <a:bodyPr/>
          <a:lstStyle/>
          <a:p>
            <a:fld id="{9E70743C-FDB2-4894-B60A-4543FE8376A2}" type="slidenum">
              <a:rPr lang="en-US" smtClean="0"/>
              <a:t>19</a:t>
            </a:fld>
            <a:endParaRPr lang="en-US" dirty="0"/>
          </a:p>
        </p:txBody>
      </p:sp>
      <p:sp>
        <p:nvSpPr>
          <p:cNvPr id="4" name="Text Placeholder 3"/>
          <p:cNvSpPr>
            <a:spLocks noGrp="1"/>
          </p:cNvSpPr>
          <p:nvPr>
            <p:ph type="body" sz="quarter" idx="13"/>
          </p:nvPr>
        </p:nvSpPr>
        <p:spPr>
          <a:xfrm>
            <a:off x="609600" y="914400"/>
            <a:ext cx="8229600" cy="2362200"/>
          </a:xfrm>
        </p:spPr>
        <p:txBody>
          <a:bodyPr>
            <a:normAutofit fontScale="70000" lnSpcReduction="20000"/>
          </a:bodyPr>
          <a:lstStyle/>
          <a:p>
            <a:pPr marL="0" indent="0">
              <a:buNone/>
            </a:pPr>
            <a:endParaRPr lang="en-US" dirty="0" smtClean="0"/>
          </a:p>
          <a:p>
            <a:r>
              <a:rPr lang="en-US" dirty="0" smtClean="0"/>
              <a:t>Compare with observations from the SEARCH campaign to assess the new product’s ability to observe local variability</a:t>
            </a:r>
          </a:p>
          <a:p>
            <a:pPr lvl="1"/>
            <a:r>
              <a:rPr lang="en-US" dirty="0" smtClean="0"/>
              <a:t>50 </a:t>
            </a:r>
            <a:r>
              <a:rPr lang="en-US" dirty="0"/>
              <a:t>monitors will be installed within 50 km of downtown Baltimore</a:t>
            </a:r>
          </a:p>
          <a:p>
            <a:endParaRPr lang="en-US" dirty="0" smtClean="0"/>
          </a:p>
          <a:p>
            <a:r>
              <a:rPr lang="en-US" dirty="0" smtClean="0"/>
              <a:t>Perform similar analysis for east Asia; there appears to be an  underestimate of satellite OMI NO</a:t>
            </a:r>
            <a:r>
              <a:rPr lang="en-US" baseline="-25000" dirty="0" smtClean="0"/>
              <a:t>2</a:t>
            </a:r>
            <a:r>
              <a:rPr lang="en-US" dirty="0" smtClean="0"/>
              <a:t> columns in urban areas.</a:t>
            </a:r>
            <a:endParaRPr lang="en-US" dirty="0"/>
          </a:p>
          <a:p>
            <a:endParaRPr lang="en-US" dirty="0" smtClean="0"/>
          </a:p>
          <a:p>
            <a:endParaRPr lang="en-US" dirty="0" smtClean="0"/>
          </a:p>
        </p:txBody>
      </p:sp>
      <p:sp>
        <p:nvSpPr>
          <p:cNvPr id="6" name="TextBox 5"/>
          <p:cNvSpPr txBox="1"/>
          <p:nvPr/>
        </p:nvSpPr>
        <p:spPr>
          <a:xfrm>
            <a:off x="5334000" y="5409426"/>
            <a:ext cx="3413478" cy="523220"/>
          </a:xfrm>
          <a:prstGeom prst="rect">
            <a:avLst/>
          </a:prstGeom>
          <a:noFill/>
        </p:spPr>
        <p:txBody>
          <a:bodyPr wrap="square" rtlCol="0">
            <a:spAutoFit/>
          </a:bodyPr>
          <a:lstStyle/>
          <a:p>
            <a:r>
              <a:rPr lang="en-US" sz="1400" dirty="0" smtClean="0"/>
              <a:t>Pandora is a ground-based spectrometer that measures total NO</a:t>
            </a:r>
            <a:r>
              <a:rPr lang="en-US" sz="1400" baseline="-25000" dirty="0" smtClean="0"/>
              <a:t>2</a:t>
            </a:r>
            <a:r>
              <a:rPr lang="en-US" sz="1400" dirty="0" smtClean="0"/>
              <a:t> columns.</a:t>
            </a:r>
            <a:endParaRPr lang="en-US" sz="1400"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9800" y="3276600"/>
            <a:ext cx="1504558" cy="2019930"/>
          </a:xfrm>
          <a:prstGeom prst="rect">
            <a:avLst/>
          </a:prstGeom>
        </p:spPr>
      </p:pic>
    </p:spTree>
    <p:extLst>
      <p:ext uri="{BB962C8B-B14F-4D97-AF65-F5344CB8AC3E}">
        <p14:creationId xmlns:p14="http://schemas.microsoft.com/office/powerpoint/2010/main" val="4048965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517"/>
            <a:ext cx="8229600" cy="1143000"/>
          </a:xfrm>
        </p:spPr>
        <p:txBody>
          <a:bodyPr/>
          <a:lstStyle/>
          <a:p>
            <a:r>
              <a:rPr lang="en-US" dirty="0" smtClean="0"/>
              <a:t>ouR MOTIVATION TO GENERATE HIGH-RESOLUTION SATELLITE PRODUCTS</a:t>
            </a:r>
            <a:endParaRPr lang="en-US" dirty="0"/>
          </a:p>
        </p:txBody>
      </p:sp>
      <p:sp>
        <p:nvSpPr>
          <p:cNvPr id="3" name="Slide Number Placeholder 2"/>
          <p:cNvSpPr>
            <a:spLocks noGrp="1"/>
          </p:cNvSpPr>
          <p:nvPr>
            <p:ph type="sldNum" sz="quarter" idx="12"/>
          </p:nvPr>
        </p:nvSpPr>
        <p:spPr/>
        <p:txBody>
          <a:bodyPr/>
          <a:lstStyle/>
          <a:p>
            <a:fld id="{9E70743C-FDB2-4894-B60A-4543FE8376A2}" type="slidenum">
              <a:rPr lang="en-US" smtClean="0"/>
              <a:t>2</a:t>
            </a:fld>
            <a:endParaRPr lang="en-US" dirty="0"/>
          </a:p>
        </p:txBody>
      </p:sp>
      <p:sp>
        <p:nvSpPr>
          <p:cNvPr id="4" name="Text Placeholder 3"/>
          <p:cNvSpPr>
            <a:spLocks noGrp="1"/>
          </p:cNvSpPr>
          <p:nvPr>
            <p:ph type="body" sz="quarter" idx="13"/>
          </p:nvPr>
        </p:nvSpPr>
        <p:spPr>
          <a:xfrm>
            <a:off x="381000" y="1143000"/>
            <a:ext cx="4876800" cy="2028826"/>
          </a:xfrm>
        </p:spPr>
        <p:txBody>
          <a:bodyPr>
            <a:noAutofit/>
          </a:bodyPr>
          <a:lstStyle/>
          <a:p>
            <a:pPr>
              <a:lnSpc>
                <a:spcPct val="90000"/>
              </a:lnSpc>
              <a:spcBef>
                <a:spcPts val="0"/>
              </a:spcBef>
            </a:pPr>
            <a:r>
              <a:rPr lang="en-US" sz="2700" dirty="0"/>
              <a:t>There’s a need </a:t>
            </a:r>
            <a:r>
              <a:rPr lang="en-US" sz="2800" dirty="0"/>
              <a:t>in the health assessment community for more observations at the urban-scale </a:t>
            </a:r>
            <a:r>
              <a:rPr lang="en-US" sz="2700" dirty="0" smtClean="0"/>
              <a:t>to </a:t>
            </a:r>
            <a:r>
              <a:rPr lang="en-US" sz="2700" dirty="0"/>
              <a:t>better </a:t>
            </a:r>
            <a:r>
              <a:rPr lang="en-US" sz="2700" dirty="0" smtClean="0"/>
              <a:t>estimate </a:t>
            </a:r>
            <a:r>
              <a:rPr lang="en-US" sz="2700" dirty="0" smtClean="0"/>
              <a:t>exposure </a:t>
            </a:r>
            <a:r>
              <a:rPr lang="en-US" sz="2700" dirty="0"/>
              <a:t>to air pollutants </a:t>
            </a:r>
            <a:r>
              <a:rPr lang="en-US" sz="2700" dirty="0" smtClean="0"/>
              <a:t>(NO</a:t>
            </a:r>
            <a:r>
              <a:rPr lang="en-US" sz="2700" baseline="-25000" dirty="0" smtClean="0"/>
              <a:t>2</a:t>
            </a:r>
            <a:r>
              <a:rPr lang="en-US" sz="2700" dirty="0" smtClean="0"/>
              <a:t>, </a:t>
            </a:r>
            <a:r>
              <a:rPr lang="en-US" sz="2700" dirty="0" smtClean="0"/>
              <a:t>PM</a:t>
            </a:r>
            <a:r>
              <a:rPr lang="en-US" sz="2700" baseline="-25000" dirty="0" smtClean="0"/>
              <a:t>2.5</a:t>
            </a:r>
            <a:r>
              <a:rPr lang="en-US" sz="2700" dirty="0" smtClean="0"/>
              <a:t>).</a:t>
            </a:r>
            <a:endParaRPr lang="en-US" sz="2700"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7800" y="4800600"/>
            <a:ext cx="2406639" cy="1893511"/>
          </a:xfrm>
          <a:prstGeom prst="rect">
            <a:avLst/>
          </a:prstGeom>
        </p:spPr>
      </p:pic>
      <p:sp>
        <p:nvSpPr>
          <p:cNvPr id="10" name="Text Placeholder 3"/>
          <p:cNvSpPr txBox="1">
            <a:spLocks/>
          </p:cNvSpPr>
          <p:nvPr/>
        </p:nvSpPr>
        <p:spPr>
          <a:xfrm>
            <a:off x="381000" y="3505200"/>
            <a:ext cx="8511540" cy="1219200"/>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anose="020B0604020202020204" pitchFamily="34" charset="0"/>
              <a:buChar char="•"/>
              <a:defRPr sz="3200" strike="noStrike" kern="1200" baseline="0">
                <a:solidFill>
                  <a:schemeClr val="tx1">
                    <a:lumMod val="75000"/>
                    <a:lumOff val="25000"/>
                  </a:schemeClr>
                </a:solidFill>
                <a:latin typeface="Arial (Headings)"/>
                <a:ea typeface="+mn-ea"/>
                <a:cs typeface="+mn-cs"/>
              </a:defRPr>
            </a:lvl1pPr>
            <a:lvl2pPr marL="742950" indent="-285750" algn="l" defTabSz="914400" rtl="0" eaLnBrk="1" latinLnBrk="0" hangingPunct="1">
              <a:spcBef>
                <a:spcPct val="20000"/>
              </a:spcBef>
              <a:buFont typeface="Arial" panose="020B0604020202020204" pitchFamily="34" charset="0"/>
              <a:buChar char="–"/>
              <a:defRPr sz="2800" strike="noStrike" kern="1200" baseline="0">
                <a:solidFill>
                  <a:schemeClr val="tx1">
                    <a:lumMod val="75000"/>
                    <a:lumOff val="25000"/>
                  </a:schemeClr>
                </a:solidFill>
                <a:latin typeface="Arial (Headings)"/>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strike="noStrike" kern="1200" baseline="0">
                <a:solidFill>
                  <a:schemeClr val="tx1">
                    <a:lumMod val="75000"/>
                    <a:lumOff val="25000"/>
                  </a:schemeClr>
                </a:solidFill>
                <a:latin typeface="Arial (Headings)"/>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strike="noStrike" kern="1200" baseline="0">
                <a:solidFill>
                  <a:schemeClr val="tx1">
                    <a:lumMod val="75000"/>
                    <a:lumOff val="25000"/>
                  </a:schemeClr>
                </a:solidFill>
                <a:latin typeface="Arial (Headings)"/>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strike="noStrike" kern="1200" baseline="0">
                <a:solidFill>
                  <a:schemeClr val="tx1">
                    <a:lumMod val="75000"/>
                    <a:lumOff val="25000"/>
                  </a:schemeClr>
                </a:solidFill>
                <a:latin typeface="Arial (Headings)"/>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1800"/>
              </a:spcAft>
            </a:pPr>
            <a:r>
              <a:rPr lang="en-US" dirty="0" smtClean="0"/>
              <a:t>Can provide better </a:t>
            </a:r>
            <a:r>
              <a:rPr lang="en-US" dirty="0" smtClean="0"/>
              <a:t>emission estimates, especially of point sources or localized sources such as those from major highways or </a:t>
            </a:r>
            <a:r>
              <a:rPr lang="en-US" dirty="0" smtClean="0"/>
              <a:t>shipping routes.</a:t>
            </a: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90800" y="4800600"/>
            <a:ext cx="2407852" cy="1890636"/>
          </a:xfrm>
          <a:prstGeom prst="rect">
            <a:avLst/>
          </a:prstGeom>
        </p:spPr>
      </p:pic>
      <p:sp>
        <p:nvSpPr>
          <p:cNvPr id="12" name="TextBox 11"/>
          <p:cNvSpPr txBox="1"/>
          <p:nvPr/>
        </p:nvSpPr>
        <p:spPr>
          <a:xfrm>
            <a:off x="762000" y="5638800"/>
            <a:ext cx="1695450" cy="276999"/>
          </a:xfrm>
          <a:prstGeom prst="rect">
            <a:avLst/>
          </a:prstGeom>
          <a:noFill/>
        </p:spPr>
        <p:txBody>
          <a:bodyPr wrap="square" rtlCol="0">
            <a:spAutoFit/>
          </a:bodyPr>
          <a:lstStyle/>
          <a:p>
            <a:r>
              <a:rPr lang="en-US" sz="1200" dirty="0"/>
              <a:t>d</a:t>
            </a:r>
            <a:r>
              <a:rPr lang="en-US" sz="1200" dirty="0" smtClean="0"/>
              <a:t>e Foy et al. 2015; AE</a:t>
            </a:r>
            <a:endParaRPr lang="en-US" sz="1200" dirty="0"/>
          </a:p>
        </p:txBody>
      </p:sp>
      <p:sp>
        <p:nvSpPr>
          <p:cNvPr id="13" name="TextBox 12"/>
          <p:cNvSpPr txBox="1"/>
          <p:nvPr/>
        </p:nvSpPr>
        <p:spPr>
          <a:xfrm>
            <a:off x="838200" y="4800600"/>
            <a:ext cx="1600200" cy="830997"/>
          </a:xfrm>
          <a:prstGeom prst="rect">
            <a:avLst/>
          </a:prstGeom>
          <a:noFill/>
        </p:spPr>
        <p:txBody>
          <a:bodyPr wrap="square" rtlCol="0">
            <a:spAutoFit/>
          </a:bodyPr>
          <a:lstStyle/>
          <a:p>
            <a:r>
              <a:rPr lang="en-US" sz="1200" dirty="0" smtClean="0"/>
              <a:t>Emission estimates of NO</a:t>
            </a:r>
            <a:r>
              <a:rPr lang="en-US" sz="1200" baseline="-25000" dirty="0" smtClean="0"/>
              <a:t>2</a:t>
            </a:r>
            <a:r>
              <a:rPr lang="en-US" sz="1200" dirty="0" smtClean="0"/>
              <a:t> from Crystal River Power Plant (FL) using OMI</a:t>
            </a:r>
            <a:endParaRPr lang="en-US" sz="1200" dirty="0"/>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91162" y="1164941"/>
            <a:ext cx="3152775" cy="2351061"/>
          </a:xfrm>
          <a:prstGeom prst="rect">
            <a:avLst/>
          </a:prstGeom>
        </p:spPr>
      </p:pic>
      <p:sp>
        <p:nvSpPr>
          <p:cNvPr id="14" name="TextBox 13"/>
          <p:cNvSpPr txBox="1"/>
          <p:nvPr/>
        </p:nvSpPr>
        <p:spPr>
          <a:xfrm>
            <a:off x="5133975" y="1070406"/>
            <a:ext cx="4010025" cy="246221"/>
          </a:xfrm>
          <a:prstGeom prst="rect">
            <a:avLst/>
          </a:prstGeom>
          <a:solidFill>
            <a:schemeClr val="bg1"/>
          </a:solidFill>
        </p:spPr>
        <p:txBody>
          <a:bodyPr wrap="square" rtlCol="0">
            <a:spAutoFit/>
          </a:bodyPr>
          <a:lstStyle/>
          <a:p>
            <a:r>
              <a:rPr lang="en-US" sz="1000" dirty="0" smtClean="0"/>
              <a:t>Hazard ratio of lung cancer associated with a 5 ppb increase in NO</a:t>
            </a:r>
            <a:r>
              <a:rPr lang="en-US" sz="1000" baseline="-25000" dirty="0" smtClean="0"/>
              <a:t>2</a:t>
            </a:r>
            <a:endParaRPr lang="en-US" sz="1000" dirty="0"/>
          </a:p>
        </p:txBody>
      </p:sp>
      <p:sp>
        <p:nvSpPr>
          <p:cNvPr id="16" name="TextBox 15"/>
          <p:cNvSpPr txBox="1"/>
          <p:nvPr/>
        </p:nvSpPr>
        <p:spPr>
          <a:xfrm>
            <a:off x="5638801" y="1400172"/>
            <a:ext cx="2895600" cy="246221"/>
          </a:xfrm>
          <a:prstGeom prst="rect">
            <a:avLst/>
          </a:prstGeom>
          <a:noFill/>
        </p:spPr>
        <p:txBody>
          <a:bodyPr wrap="square" rtlCol="0">
            <a:spAutoFit/>
          </a:bodyPr>
          <a:lstStyle/>
          <a:p>
            <a:pPr algn="ctr"/>
            <a:r>
              <a:rPr lang="en-US" sz="1000" dirty="0" smtClean="0"/>
              <a:t>Rome, Italy study, Cesaroni et al., 2013; EHP</a:t>
            </a:r>
            <a:endParaRPr lang="en-US" sz="1000" dirty="0"/>
          </a:p>
        </p:txBody>
      </p:sp>
      <p:sp>
        <p:nvSpPr>
          <p:cNvPr id="5" name="TextBox 4"/>
          <p:cNvSpPr txBox="1"/>
          <p:nvPr/>
        </p:nvSpPr>
        <p:spPr>
          <a:xfrm>
            <a:off x="228600" y="6019800"/>
            <a:ext cx="2276259" cy="646331"/>
          </a:xfrm>
          <a:prstGeom prst="rect">
            <a:avLst/>
          </a:prstGeom>
          <a:noFill/>
        </p:spPr>
        <p:txBody>
          <a:bodyPr wrap="none" rtlCol="0">
            <a:spAutoFit/>
          </a:bodyPr>
          <a:lstStyle/>
          <a:p>
            <a:r>
              <a:rPr lang="en-US" sz="1200" dirty="0" smtClean="0"/>
              <a:t>Also see:</a:t>
            </a:r>
          </a:p>
          <a:p>
            <a:r>
              <a:rPr lang="en-US" sz="1200" dirty="0" smtClean="0"/>
              <a:t>India: Lu et al., 2012; EHP</a:t>
            </a:r>
          </a:p>
          <a:p>
            <a:r>
              <a:rPr lang="en-US" sz="1200" dirty="0" smtClean="0"/>
              <a:t>China: Wang et al., 2012; ACP</a:t>
            </a:r>
          </a:p>
        </p:txBody>
      </p:sp>
    </p:spTree>
    <p:extLst>
      <p:ext uri="{BB962C8B-B14F-4D97-AF65-F5344CB8AC3E}">
        <p14:creationId xmlns:p14="http://schemas.microsoft.com/office/powerpoint/2010/main" val="1094222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3"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19400"/>
            <a:ext cx="8229600" cy="1143000"/>
          </a:xfrm>
        </p:spPr>
        <p:txBody>
          <a:bodyPr/>
          <a:lstStyle/>
          <a:p>
            <a:r>
              <a:rPr lang="en-US" dirty="0" smtClean="0"/>
              <a:t>EXTRA SLIDES</a:t>
            </a:r>
            <a:endParaRPr lang="en-US" dirty="0"/>
          </a:p>
        </p:txBody>
      </p:sp>
      <p:sp>
        <p:nvSpPr>
          <p:cNvPr id="3" name="Slide Number Placeholder 2"/>
          <p:cNvSpPr>
            <a:spLocks noGrp="1"/>
          </p:cNvSpPr>
          <p:nvPr>
            <p:ph type="sldNum" sz="quarter" idx="12"/>
          </p:nvPr>
        </p:nvSpPr>
        <p:spPr/>
        <p:txBody>
          <a:bodyPr/>
          <a:lstStyle/>
          <a:p>
            <a:fld id="{9E70743C-FDB2-4894-B60A-4543FE8376A2}" type="slidenum">
              <a:rPr lang="en-US" smtClean="0"/>
              <a:t>20</a:t>
            </a:fld>
            <a:endParaRPr lang="en-US"/>
          </a:p>
        </p:txBody>
      </p:sp>
    </p:spTree>
    <p:extLst>
      <p:ext uri="{BB962C8B-B14F-4D97-AF65-F5344CB8AC3E}">
        <p14:creationId xmlns:p14="http://schemas.microsoft.com/office/powerpoint/2010/main" val="392144506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57225" y="1143000"/>
            <a:ext cx="7953375" cy="4524315"/>
          </a:xfrm>
          <a:prstGeom prst="rect">
            <a:avLst/>
          </a:prstGeom>
          <a:noFill/>
        </p:spPr>
        <p:txBody>
          <a:bodyPr wrap="square" rtlCol="0">
            <a:spAutoFit/>
          </a:bodyPr>
          <a:lstStyle/>
          <a:p>
            <a:pPr marL="342900" indent="-342900">
              <a:buFont typeface="+mj-lt"/>
              <a:buAutoNum type="arabicPeriod"/>
            </a:pPr>
            <a:r>
              <a:rPr lang="en-US" dirty="0" smtClean="0">
                <a:solidFill>
                  <a:schemeClr val="tx1">
                    <a:lumMod val="75000"/>
                    <a:lumOff val="25000"/>
                  </a:schemeClr>
                </a:solidFill>
              </a:rPr>
              <a:t>Calculate shape factors (</a:t>
            </a:r>
            <a:r>
              <a:rPr lang="en-US" i="1" dirty="0" err="1" smtClean="0">
                <a:solidFill>
                  <a:schemeClr val="tx1">
                    <a:lumMod val="75000"/>
                    <a:lumOff val="25000"/>
                  </a:schemeClr>
                </a:solidFill>
              </a:rPr>
              <a:t>S</a:t>
            </a:r>
            <a:r>
              <a:rPr lang="en-US" i="1" baseline="-25000" dirty="0" err="1" smtClean="0">
                <a:solidFill>
                  <a:schemeClr val="tx1">
                    <a:lumMod val="75000"/>
                    <a:lumOff val="25000"/>
                  </a:schemeClr>
                </a:solidFill>
              </a:rPr>
              <a:t>Model</a:t>
            </a:r>
            <a:r>
              <a:rPr lang="en-US" dirty="0" smtClean="0">
                <a:solidFill>
                  <a:schemeClr val="tx1">
                    <a:lumMod val="75000"/>
                    <a:lumOff val="25000"/>
                  </a:schemeClr>
                </a:solidFill>
              </a:rPr>
              <a:t>) for each model layer at each x-y grid point. Shape factors are the partial columns (</a:t>
            </a:r>
            <a:r>
              <a:rPr lang="en-US" i="1" dirty="0" err="1" smtClean="0">
                <a:solidFill>
                  <a:schemeClr val="tx1">
                    <a:lumMod val="75000"/>
                    <a:lumOff val="25000"/>
                  </a:schemeClr>
                </a:solidFill>
              </a:rPr>
              <a:t>x</a:t>
            </a:r>
            <a:r>
              <a:rPr lang="en-US" i="1" baseline="-25000" dirty="0" err="1" smtClean="0">
                <a:solidFill>
                  <a:schemeClr val="tx1">
                    <a:lumMod val="75000"/>
                    <a:lumOff val="25000"/>
                  </a:schemeClr>
                </a:solidFill>
              </a:rPr>
              <a:t>a</a:t>
            </a:r>
            <a:r>
              <a:rPr lang="en-US" dirty="0" smtClean="0">
                <a:solidFill>
                  <a:schemeClr val="tx1">
                    <a:lumMod val="75000"/>
                    <a:lumOff val="25000"/>
                  </a:schemeClr>
                </a:solidFill>
              </a:rPr>
              <a:t>) between model layers divided by the total column amount </a:t>
            </a:r>
            <a:r>
              <a:rPr lang="en-US" i="1" dirty="0" smtClean="0">
                <a:solidFill>
                  <a:schemeClr val="tx1">
                    <a:lumMod val="75000"/>
                    <a:lumOff val="25000"/>
                  </a:schemeClr>
                </a:solidFill>
              </a:rPr>
              <a:t>(</a:t>
            </a:r>
            <a:r>
              <a:rPr lang="el-GR" i="1" dirty="0" smtClean="0">
                <a:solidFill>
                  <a:schemeClr val="tx1">
                    <a:lumMod val="75000"/>
                    <a:lumOff val="25000"/>
                  </a:schemeClr>
                </a:solidFill>
              </a:rPr>
              <a:t>Σ</a:t>
            </a:r>
            <a:r>
              <a:rPr lang="en-US" i="1" dirty="0" err="1" smtClean="0">
                <a:solidFill>
                  <a:schemeClr val="tx1">
                    <a:lumMod val="75000"/>
                    <a:lumOff val="25000"/>
                  </a:schemeClr>
                </a:solidFill>
              </a:rPr>
              <a:t>x</a:t>
            </a:r>
            <a:r>
              <a:rPr lang="en-US" i="1" baseline="-25000" dirty="0" err="1" smtClean="0">
                <a:solidFill>
                  <a:schemeClr val="tx1">
                    <a:lumMod val="75000"/>
                    <a:lumOff val="25000"/>
                  </a:schemeClr>
                </a:solidFill>
              </a:rPr>
              <a:t>a</a:t>
            </a:r>
            <a:r>
              <a:rPr lang="en-US" i="1" dirty="0" smtClean="0">
                <a:solidFill>
                  <a:schemeClr val="tx1">
                    <a:lumMod val="75000"/>
                    <a:lumOff val="25000"/>
                  </a:schemeClr>
                </a:solidFill>
              </a:rPr>
              <a:t>).</a:t>
            </a:r>
          </a:p>
          <a:p>
            <a:pPr marL="342900" indent="-342900">
              <a:buFont typeface="+mj-lt"/>
              <a:buAutoNum type="arabicPeriod"/>
            </a:pPr>
            <a:endParaRPr lang="en-US" i="1" dirty="0">
              <a:solidFill>
                <a:schemeClr val="tx1">
                  <a:lumMod val="75000"/>
                  <a:lumOff val="25000"/>
                </a:schemeClr>
              </a:solidFill>
            </a:endParaRPr>
          </a:p>
          <a:p>
            <a:pPr marL="342900" indent="-342900">
              <a:buFont typeface="+mj-lt"/>
              <a:buAutoNum type="arabicPeriod"/>
            </a:pPr>
            <a:endParaRPr lang="en-US" i="1" dirty="0" smtClean="0">
              <a:solidFill>
                <a:schemeClr val="tx1">
                  <a:lumMod val="75000"/>
                  <a:lumOff val="25000"/>
                </a:schemeClr>
              </a:solidFill>
            </a:endParaRPr>
          </a:p>
          <a:p>
            <a:pPr marL="342900" indent="-342900">
              <a:buFont typeface="+mj-lt"/>
              <a:buAutoNum type="arabicPeriod"/>
            </a:pPr>
            <a:endParaRPr lang="en-US" i="1" dirty="0">
              <a:solidFill>
                <a:schemeClr val="tx1">
                  <a:lumMod val="75000"/>
                  <a:lumOff val="25000"/>
                </a:schemeClr>
              </a:solidFill>
            </a:endParaRPr>
          </a:p>
          <a:p>
            <a:pPr marL="342900" indent="-342900">
              <a:buFont typeface="+mj-lt"/>
              <a:buAutoNum type="arabicPeriod"/>
            </a:pPr>
            <a:r>
              <a:rPr lang="en-US" dirty="0" smtClean="0">
                <a:solidFill>
                  <a:schemeClr val="tx1">
                    <a:lumMod val="75000"/>
                    <a:lumOff val="25000"/>
                  </a:schemeClr>
                </a:solidFill>
              </a:rPr>
              <a:t>Re-calculate tropospheric air mass factors </a:t>
            </a:r>
            <a:r>
              <a:rPr lang="en-US" i="1" dirty="0" smtClean="0">
                <a:solidFill>
                  <a:schemeClr val="tx1">
                    <a:lumMod val="75000"/>
                    <a:lumOff val="25000"/>
                  </a:schemeClr>
                </a:solidFill>
              </a:rPr>
              <a:t>(</a:t>
            </a:r>
            <a:r>
              <a:rPr lang="en-US" i="1" dirty="0" err="1" smtClean="0">
                <a:solidFill>
                  <a:schemeClr val="tx1">
                    <a:lumMod val="75000"/>
                    <a:lumOff val="25000"/>
                  </a:schemeClr>
                </a:solidFill>
              </a:rPr>
              <a:t>AMF</a:t>
            </a:r>
            <a:r>
              <a:rPr lang="en-US" i="1" baseline="-25000" dirty="0" err="1" smtClean="0">
                <a:solidFill>
                  <a:schemeClr val="tx1">
                    <a:lumMod val="75000"/>
                    <a:lumOff val="25000"/>
                  </a:schemeClr>
                </a:solidFill>
              </a:rPr>
              <a:t>trop_Model</a:t>
            </a:r>
            <a:r>
              <a:rPr lang="en-US" i="1" dirty="0" smtClean="0">
                <a:solidFill>
                  <a:schemeClr val="tx1">
                    <a:lumMod val="75000"/>
                    <a:lumOff val="25000"/>
                  </a:schemeClr>
                </a:solidFill>
              </a:rPr>
              <a:t>) </a:t>
            </a:r>
            <a:r>
              <a:rPr lang="en-US" dirty="0" smtClean="0">
                <a:solidFill>
                  <a:schemeClr val="tx1">
                    <a:lumMod val="75000"/>
                    <a:lumOff val="25000"/>
                  </a:schemeClr>
                </a:solidFill>
              </a:rPr>
              <a:t>for each x-y point based on the CMAQ shape factors </a:t>
            </a:r>
            <a:r>
              <a:rPr lang="en-US" dirty="0">
                <a:solidFill>
                  <a:schemeClr val="tx1">
                    <a:lumMod val="75000"/>
                    <a:lumOff val="25000"/>
                  </a:schemeClr>
                </a:solidFill>
              </a:rPr>
              <a:t>(</a:t>
            </a:r>
            <a:r>
              <a:rPr lang="en-US" i="1" dirty="0" err="1" smtClean="0">
                <a:solidFill>
                  <a:schemeClr val="tx1">
                    <a:lumMod val="75000"/>
                    <a:lumOff val="25000"/>
                  </a:schemeClr>
                </a:solidFill>
              </a:rPr>
              <a:t>S</a:t>
            </a:r>
            <a:r>
              <a:rPr lang="en-US" i="1" baseline="-25000" dirty="0" err="1" smtClean="0">
                <a:solidFill>
                  <a:schemeClr val="tx1">
                    <a:lumMod val="75000"/>
                    <a:lumOff val="25000"/>
                  </a:schemeClr>
                </a:solidFill>
              </a:rPr>
              <a:t>Model</a:t>
            </a:r>
            <a:r>
              <a:rPr lang="en-US" dirty="0" smtClean="0">
                <a:solidFill>
                  <a:schemeClr val="tx1">
                    <a:lumMod val="75000"/>
                    <a:lumOff val="25000"/>
                  </a:schemeClr>
                </a:solidFill>
              </a:rPr>
              <a:t>). Air mass factors are the sum of the shape factors at each point multiplied by the scattering weight </a:t>
            </a:r>
            <a:r>
              <a:rPr lang="en-US" i="1" dirty="0" smtClean="0">
                <a:solidFill>
                  <a:schemeClr val="tx1">
                    <a:lumMod val="75000"/>
                    <a:lumOff val="25000"/>
                  </a:schemeClr>
                </a:solidFill>
              </a:rPr>
              <a:t>(w) </a:t>
            </a:r>
            <a:r>
              <a:rPr lang="en-US" dirty="0" smtClean="0">
                <a:solidFill>
                  <a:schemeClr val="tx1">
                    <a:lumMod val="75000"/>
                    <a:lumOff val="25000"/>
                  </a:schemeClr>
                </a:solidFill>
              </a:rPr>
              <a:t>(i.e., the satellite’s sensitivity at each model layer).</a:t>
            </a:r>
          </a:p>
          <a:p>
            <a:pPr marL="342900" indent="-342900">
              <a:buFont typeface="+mj-lt"/>
              <a:buAutoNum type="arabicPeriod"/>
            </a:pPr>
            <a:endParaRPr lang="en-US" dirty="0" smtClean="0">
              <a:solidFill>
                <a:schemeClr val="tx1">
                  <a:lumMod val="75000"/>
                  <a:lumOff val="25000"/>
                </a:schemeClr>
              </a:solidFill>
            </a:endParaRPr>
          </a:p>
          <a:p>
            <a:pPr marL="342900" indent="-342900">
              <a:buFont typeface="+mj-lt"/>
              <a:buAutoNum type="arabicPeriod"/>
            </a:pPr>
            <a:endParaRPr lang="en-US" dirty="0" smtClean="0">
              <a:solidFill>
                <a:schemeClr val="tx1">
                  <a:lumMod val="75000"/>
                  <a:lumOff val="25000"/>
                </a:schemeClr>
              </a:solidFill>
            </a:endParaRPr>
          </a:p>
          <a:p>
            <a:pPr marL="342900" indent="-342900">
              <a:buFont typeface="+mj-lt"/>
              <a:buAutoNum type="arabicPeriod"/>
            </a:pPr>
            <a:endParaRPr lang="en-US" dirty="0">
              <a:solidFill>
                <a:schemeClr val="tx1">
                  <a:lumMod val="75000"/>
                  <a:lumOff val="25000"/>
                </a:schemeClr>
              </a:solidFill>
            </a:endParaRPr>
          </a:p>
          <a:p>
            <a:pPr marL="342900" indent="-342900">
              <a:buFont typeface="+mj-lt"/>
              <a:buAutoNum type="arabicPeriod"/>
            </a:pPr>
            <a:r>
              <a:rPr lang="en-US" dirty="0" smtClean="0">
                <a:solidFill>
                  <a:schemeClr val="tx1">
                    <a:lumMod val="75000"/>
                    <a:lumOff val="25000"/>
                  </a:schemeClr>
                </a:solidFill>
              </a:rPr>
              <a:t>Re-calculate </a:t>
            </a:r>
            <a:r>
              <a:rPr lang="en-US" dirty="0">
                <a:solidFill>
                  <a:schemeClr val="tx1">
                    <a:lumMod val="75000"/>
                    <a:lumOff val="25000"/>
                  </a:schemeClr>
                </a:solidFill>
              </a:rPr>
              <a:t>NO</a:t>
            </a:r>
            <a:r>
              <a:rPr lang="en-US" baseline="-25000" dirty="0">
                <a:solidFill>
                  <a:schemeClr val="tx1">
                    <a:lumMod val="75000"/>
                    <a:lumOff val="25000"/>
                  </a:schemeClr>
                </a:solidFill>
              </a:rPr>
              <a:t>2</a:t>
            </a:r>
            <a:r>
              <a:rPr lang="en-US" dirty="0">
                <a:solidFill>
                  <a:schemeClr val="tx1">
                    <a:lumMod val="75000"/>
                    <a:lumOff val="25000"/>
                  </a:schemeClr>
                </a:solidFill>
              </a:rPr>
              <a:t> tropospheric vertical </a:t>
            </a:r>
            <a:r>
              <a:rPr lang="en-US" dirty="0" smtClean="0">
                <a:solidFill>
                  <a:schemeClr val="tx1">
                    <a:lumMod val="75000"/>
                    <a:lumOff val="25000"/>
                  </a:schemeClr>
                </a:solidFill>
              </a:rPr>
              <a:t>columns </a:t>
            </a:r>
            <a:r>
              <a:rPr lang="en-US" i="1" dirty="0" smtClean="0">
                <a:solidFill>
                  <a:schemeClr val="tx1">
                    <a:lumMod val="75000"/>
                    <a:lumOff val="25000"/>
                  </a:schemeClr>
                </a:solidFill>
              </a:rPr>
              <a:t>(</a:t>
            </a:r>
            <a:r>
              <a:rPr lang="en-US" i="1" dirty="0" err="1" smtClean="0">
                <a:solidFill>
                  <a:schemeClr val="tx1">
                    <a:lumMod val="75000"/>
                    <a:lumOff val="25000"/>
                  </a:schemeClr>
                </a:solidFill>
              </a:rPr>
              <a:t>VC</a:t>
            </a:r>
            <a:r>
              <a:rPr lang="en-US" i="1" baseline="-25000" dirty="0" err="1" smtClean="0">
                <a:solidFill>
                  <a:schemeClr val="tx1">
                    <a:lumMod val="75000"/>
                    <a:lumOff val="25000"/>
                  </a:schemeClr>
                </a:solidFill>
              </a:rPr>
              <a:t>trop_OMI_Model</a:t>
            </a:r>
            <a:r>
              <a:rPr lang="en-US" i="1" dirty="0" smtClean="0">
                <a:solidFill>
                  <a:schemeClr val="tx1">
                    <a:lumMod val="75000"/>
                    <a:lumOff val="25000"/>
                  </a:schemeClr>
                </a:solidFill>
              </a:rPr>
              <a:t>) </a:t>
            </a:r>
            <a:r>
              <a:rPr lang="en-US" dirty="0" smtClean="0">
                <a:solidFill>
                  <a:schemeClr val="tx1">
                    <a:lumMod val="75000"/>
                    <a:lumOff val="25000"/>
                  </a:schemeClr>
                </a:solidFill>
              </a:rPr>
              <a:t>for </a:t>
            </a:r>
            <a:r>
              <a:rPr lang="en-US" dirty="0">
                <a:solidFill>
                  <a:schemeClr val="tx1">
                    <a:lumMod val="75000"/>
                    <a:lumOff val="25000"/>
                  </a:schemeClr>
                </a:solidFill>
              </a:rPr>
              <a:t>each x-y </a:t>
            </a:r>
            <a:r>
              <a:rPr lang="en-US" dirty="0" smtClean="0">
                <a:solidFill>
                  <a:schemeClr val="tx1">
                    <a:lumMod val="75000"/>
                    <a:lumOff val="25000"/>
                  </a:schemeClr>
                </a:solidFill>
              </a:rPr>
              <a:t>point. Tropospheric vertical columns are inversely proportional to the new tropospheric air mass factor </a:t>
            </a:r>
            <a:r>
              <a:rPr lang="en-US" i="1" dirty="0">
                <a:solidFill>
                  <a:schemeClr val="tx1">
                    <a:lumMod val="75000"/>
                    <a:lumOff val="25000"/>
                  </a:schemeClr>
                </a:solidFill>
              </a:rPr>
              <a:t>(</a:t>
            </a:r>
            <a:r>
              <a:rPr lang="en-US" i="1" dirty="0" err="1" smtClean="0">
                <a:solidFill>
                  <a:schemeClr val="tx1">
                    <a:lumMod val="75000"/>
                    <a:lumOff val="25000"/>
                  </a:schemeClr>
                </a:solidFill>
              </a:rPr>
              <a:t>AMF</a:t>
            </a:r>
            <a:r>
              <a:rPr lang="en-US" i="1" baseline="-25000" dirty="0" err="1" smtClean="0">
                <a:solidFill>
                  <a:schemeClr val="tx1">
                    <a:lumMod val="75000"/>
                    <a:lumOff val="25000"/>
                  </a:schemeClr>
                </a:solidFill>
              </a:rPr>
              <a:t>trop_Model</a:t>
            </a:r>
            <a:r>
              <a:rPr lang="en-US" i="1" dirty="0" smtClean="0">
                <a:solidFill>
                  <a:schemeClr val="tx1">
                    <a:lumMod val="75000"/>
                    <a:lumOff val="25000"/>
                  </a:schemeClr>
                </a:solidFill>
              </a:rPr>
              <a:t>)</a:t>
            </a:r>
            <a:r>
              <a:rPr lang="en-US" dirty="0" smtClean="0">
                <a:solidFill>
                  <a:schemeClr val="tx1">
                    <a:lumMod val="75000"/>
                    <a:lumOff val="25000"/>
                  </a:schemeClr>
                </a:solidFill>
              </a:rPr>
              <a:t>.</a:t>
            </a:r>
            <a:endParaRPr lang="en-US" dirty="0">
              <a:solidFill>
                <a:schemeClr val="tx1">
                  <a:lumMod val="75000"/>
                  <a:lumOff val="25000"/>
                </a:schemeClr>
              </a:solidFill>
            </a:endParaRPr>
          </a:p>
        </p:txBody>
      </p:sp>
      <p:sp>
        <p:nvSpPr>
          <p:cNvPr id="2" name="Title 1"/>
          <p:cNvSpPr>
            <a:spLocks noGrp="1"/>
          </p:cNvSpPr>
          <p:nvPr>
            <p:ph type="title"/>
          </p:nvPr>
        </p:nvSpPr>
        <p:spPr>
          <a:xfrm>
            <a:off x="228600" y="19050"/>
            <a:ext cx="8939151" cy="1143000"/>
          </a:xfrm>
        </p:spPr>
        <p:txBody>
          <a:bodyPr>
            <a:normAutofit/>
          </a:bodyPr>
          <a:lstStyle/>
          <a:p>
            <a:r>
              <a:rPr lang="en-US" sz="2400" dirty="0" smtClean="0"/>
              <a:t>Re-calculating NO</a:t>
            </a:r>
            <a:r>
              <a:rPr lang="en-US" sz="2400" baseline="-25000" dirty="0" smtClean="0"/>
              <a:t>2</a:t>
            </a:r>
            <a:r>
              <a:rPr lang="en-US" sz="2400" dirty="0" smtClean="0"/>
              <a:t> tropospheric vertical columns using high resolution </a:t>
            </a:r>
            <a:r>
              <a:rPr lang="en-US" sz="2400" dirty="0" err="1" smtClean="0"/>
              <a:t>airmass</a:t>
            </a:r>
            <a:r>
              <a:rPr lang="en-US" sz="2400" dirty="0" smtClean="0"/>
              <a:t> factors</a:t>
            </a:r>
            <a:endParaRPr lang="en-US" sz="2400" dirty="0"/>
          </a:p>
        </p:txBody>
      </p:sp>
      <p:graphicFrame>
        <p:nvGraphicFramePr>
          <p:cNvPr id="4" name="Object 3"/>
          <p:cNvGraphicFramePr>
            <a:graphicFrameLocks noChangeAspect="1"/>
          </p:cNvGraphicFramePr>
          <p:nvPr>
            <p:extLst>
              <p:ext uri="{D42A27DB-BD31-4B8C-83A1-F6EECF244321}">
                <p14:modId xmlns:p14="http://schemas.microsoft.com/office/powerpoint/2010/main" val="359570845"/>
              </p:ext>
            </p:extLst>
          </p:nvPr>
        </p:nvGraphicFramePr>
        <p:xfrm>
          <a:off x="3419475" y="5667375"/>
          <a:ext cx="2662238" cy="622300"/>
        </p:xfrm>
        <a:graphic>
          <a:graphicData uri="http://schemas.openxmlformats.org/presentationml/2006/ole">
            <mc:AlternateContent xmlns:mc="http://schemas.openxmlformats.org/markup-compatibility/2006">
              <mc:Choice xmlns:v="urn:schemas-microsoft-com:vml" Requires="v">
                <p:oleObj spid="_x0000_s2228" name="Equation" r:id="rId4" imgW="1904760" imgH="444240" progId="Equation.3">
                  <p:embed/>
                </p:oleObj>
              </mc:Choice>
              <mc:Fallback>
                <p:oleObj name="Equation" r:id="rId4" imgW="1904760" imgH="444240" progId="Equation.3">
                  <p:embed/>
                  <p:pic>
                    <p:nvPicPr>
                      <p:cNvPr id="0" name=""/>
                      <p:cNvPicPr>
                        <a:picLocks noChangeAspect="1" noChangeArrowheads="1"/>
                      </p:cNvPicPr>
                      <p:nvPr/>
                    </p:nvPicPr>
                    <p:blipFill>
                      <a:blip r:embed="rId5"/>
                      <a:srcRect/>
                      <a:stretch>
                        <a:fillRect/>
                      </a:stretch>
                    </p:blipFill>
                    <p:spPr bwMode="auto">
                      <a:xfrm>
                        <a:off x="3419475" y="5667375"/>
                        <a:ext cx="2662238" cy="622300"/>
                      </a:xfrm>
                      <a:prstGeom prst="rect">
                        <a:avLst/>
                      </a:prstGeom>
                      <a:noFill/>
                      <a:ln>
                        <a:noFill/>
                      </a:ln>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505199626"/>
              </p:ext>
            </p:extLst>
          </p:nvPr>
        </p:nvGraphicFramePr>
        <p:xfrm>
          <a:off x="2952750" y="4191000"/>
          <a:ext cx="3362325" cy="482600"/>
        </p:xfrm>
        <a:graphic>
          <a:graphicData uri="http://schemas.openxmlformats.org/presentationml/2006/ole">
            <mc:AlternateContent xmlns:mc="http://schemas.openxmlformats.org/markup-compatibility/2006">
              <mc:Choice xmlns:v="urn:schemas-microsoft-com:vml" Requires="v">
                <p:oleObj spid="_x0000_s2229" name="Equation" r:id="rId6" imgW="2120760" imgH="304560" progId="Equation.3">
                  <p:embed/>
                </p:oleObj>
              </mc:Choice>
              <mc:Fallback>
                <p:oleObj name="Equation" r:id="rId6" imgW="2120760" imgH="304560" progId="Equation.3">
                  <p:embed/>
                  <p:pic>
                    <p:nvPicPr>
                      <p:cNvPr id="0" name=""/>
                      <p:cNvPicPr>
                        <a:picLocks noChangeAspect="1" noChangeArrowheads="1"/>
                      </p:cNvPicPr>
                      <p:nvPr/>
                    </p:nvPicPr>
                    <p:blipFill>
                      <a:blip r:embed="rId7"/>
                      <a:srcRect/>
                      <a:stretch>
                        <a:fillRect/>
                      </a:stretch>
                    </p:blipFill>
                    <p:spPr bwMode="auto">
                      <a:xfrm>
                        <a:off x="2952750" y="4191000"/>
                        <a:ext cx="3362325" cy="482600"/>
                      </a:xfrm>
                      <a:prstGeom prst="rect">
                        <a:avLst/>
                      </a:prstGeom>
                      <a:noFill/>
                      <a:ln>
                        <a:noFill/>
                      </a:ln>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915169386"/>
              </p:ext>
            </p:extLst>
          </p:nvPr>
        </p:nvGraphicFramePr>
        <p:xfrm>
          <a:off x="3429000" y="1981200"/>
          <a:ext cx="2133600" cy="914400"/>
        </p:xfrm>
        <a:graphic>
          <a:graphicData uri="http://schemas.openxmlformats.org/presentationml/2006/ole">
            <mc:AlternateContent xmlns:mc="http://schemas.openxmlformats.org/markup-compatibility/2006">
              <mc:Choice xmlns:v="urn:schemas-microsoft-com:vml" Requires="v">
                <p:oleObj spid="_x0000_s2230" name="Equation" r:id="rId8" imgW="1422360" imgH="609480" progId="Equation.3">
                  <p:embed/>
                </p:oleObj>
              </mc:Choice>
              <mc:Fallback>
                <p:oleObj name="Equation" r:id="rId8" imgW="1422360" imgH="609480" progId="Equation.3">
                  <p:embed/>
                  <p:pic>
                    <p:nvPicPr>
                      <p:cNvPr id="0" name=""/>
                      <p:cNvPicPr>
                        <a:picLocks noChangeAspect="1" noChangeArrowheads="1"/>
                      </p:cNvPicPr>
                      <p:nvPr/>
                    </p:nvPicPr>
                    <p:blipFill>
                      <a:blip r:embed="rId9"/>
                      <a:srcRect/>
                      <a:stretch>
                        <a:fillRect/>
                      </a:stretch>
                    </p:blipFill>
                    <p:spPr bwMode="auto">
                      <a:xfrm>
                        <a:off x="3429000" y="1981200"/>
                        <a:ext cx="2133600" cy="914400"/>
                      </a:xfrm>
                      <a:prstGeom prst="rect">
                        <a:avLst/>
                      </a:prstGeom>
                      <a:noFill/>
                      <a:ln>
                        <a:noFill/>
                      </a:ln>
                      <a:extLst/>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3265507463"/>
              </p:ext>
            </p:extLst>
          </p:nvPr>
        </p:nvGraphicFramePr>
        <p:xfrm>
          <a:off x="3581400" y="6400800"/>
          <a:ext cx="2390484" cy="222250"/>
        </p:xfrm>
        <a:graphic>
          <a:graphicData uri="http://schemas.openxmlformats.org/presentationml/2006/ole">
            <mc:AlternateContent xmlns:mc="http://schemas.openxmlformats.org/markup-compatibility/2006">
              <mc:Choice xmlns:v="urn:schemas-microsoft-com:vml" Requires="v">
                <p:oleObj spid="_x0000_s2231" name="Equation" r:id="rId10" imgW="2603160" imgH="241200" progId="Equation.3">
                  <p:embed/>
                </p:oleObj>
              </mc:Choice>
              <mc:Fallback>
                <p:oleObj name="Equation" r:id="rId10" imgW="2603160" imgH="241200" progId="Equation.3">
                  <p:embed/>
                  <p:pic>
                    <p:nvPicPr>
                      <p:cNvPr id="0" name=""/>
                      <p:cNvPicPr>
                        <a:picLocks noChangeAspect="1" noChangeArrowheads="1"/>
                      </p:cNvPicPr>
                      <p:nvPr/>
                    </p:nvPicPr>
                    <p:blipFill>
                      <a:blip r:embed="rId11"/>
                      <a:srcRect/>
                      <a:stretch>
                        <a:fillRect/>
                      </a:stretch>
                    </p:blipFill>
                    <p:spPr bwMode="auto">
                      <a:xfrm>
                        <a:off x="3581400" y="6400800"/>
                        <a:ext cx="2390484" cy="22225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063204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1661" y="1143043"/>
            <a:ext cx="6400678" cy="4571913"/>
          </a:xfrm>
          <a:prstGeom prst="rect">
            <a:avLst/>
          </a:prstGeom>
        </p:spPr>
      </p:pic>
      <p:sp>
        <p:nvSpPr>
          <p:cNvPr id="4" name="Freeform 3"/>
          <p:cNvSpPr/>
          <p:nvPr/>
        </p:nvSpPr>
        <p:spPr>
          <a:xfrm>
            <a:off x="5838825" y="1819275"/>
            <a:ext cx="514350" cy="3209925"/>
          </a:xfrm>
          <a:custGeom>
            <a:avLst/>
            <a:gdLst>
              <a:gd name="connsiteX0" fmla="*/ 152400 w 514350"/>
              <a:gd name="connsiteY0" fmla="*/ 0 h 3209925"/>
              <a:gd name="connsiteX1" fmla="*/ 142875 w 514350"/>
              <a:gd name="connsiteY1" fmla="*/ 333375 h 3209925"/>
              <a:gd name="connsiteX2" fmla="*/ 133350 w 514350"/>
              <a:gd name="connsiteY2" fmla="*/ 1114425 h 3209925"/>
              <a:gd name="connsiteX3" fmla="*/ 85725 w 514350"/>
              <a:gd name="connsiteY3" fmla="*/ 2000250 h 3209925"/>
              <a:gd name="connsiteX4" fmla="*/ 85725 w 514350"/>
              <a:gd name="connsiteY4" fmla="*/ 2571750 h 3209925"/>
              <a:gd name="connsiteX5" fmla="*/ 171450 w 514350"/>
              <a:gd name="connsiteY5" fmla="*/ 2905125 h 3209925"/>
              <a:gd name="connsiteX6" fmla="*/ 295275 w 514350"/>
              <a:gd name="connsiteY6" fmla="*/ 3171825 h 3209925"/>
              <a:gd name="connsiteX7" fmla="*/ 514350 w 514350"/>
              <a:gd name="connsiteY7" fmla="*/ 3209925 h 3209925"/>
              <a:gd name="connsiteX8" fmla="*/ 0 w 514350"/>
              <a:gd name="connsiteY8" fmla="*/ 3209925 h 3209925"/>
              <a:gd name="connsiteX9" fmla="*/ 9525 w 514350"/>
              <a:gd name="connsiteY9" fmla="*/ 9525 h 3209925"/>
              <a:gd name="connsiteX10" fmla="*/ 152400 w 514350"/>
              <a:gd name="connsiteY10" fmla="*/ 0 h 3209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4350" h="3209925">
                <a:moveTo>
                  <a:pt x="152400" y="0"/>
                </a:moveTo>
                <a:lnTo>
                  <a:pt x="142875" y="333375"/>
                </a:lnTo>
                <a:lnTo>
                  <a:pt x="133350" y="1114425"/>
                </a:lnTo>
                <a:lnTo>
                  <a:pt x="85725" y="2000250"/>
                </a:lnTo>
                <a:lnTo>
                  <a:pt x="85725" y="2571750"/>
                </a:lnTo>
                <a:lnTo>
                  <a:pt x="171450" y="2905125"/>
                </a:lnTo>
                <a:lnTo>
                  <a:pt x="295275" y="3171825"/>
                </a:lnTo>
                <a:lnTo>
                  <a:pt x="514350" y="3209925"/>
                </a:lnTo>
                <a:lnTo>
                  <a:pt x="0" y="3209925"/>
                </a:lnTo>
                <a:lnTo>
                  <a:pt x="9525" y="9525"/>
                </a:lnTo>
                <a:lnTo>
                  <a:pt x="152400" y="0"/>
                </a:lnTo>
                <a:close/>
              </a:path>
            </a:pathLst>
          </a:custGeom>
          <a:solidFill>
            <a:schemeClr val="accent1">
              <a:alpha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How do we re-calculate air mass factors </a:t>
            </a:r>
            <a:r>
              <a:rPr lang="en-US" dirty="0"/>
              <a:t>(IN VISUAL FORMAT</a:t>
            </a:r>
            <a:r>
              <a:rPr lang="en-US" dirty="0" smtClean="0"/>
              <a:t>)? </a:t>
            </a:r>
            <a:endParaRPr lang="en-US" dirty="0"/>
          </a:p>
        </p:txBody>
      </p:sp>
      <p:sp>
        <p:nvSpPr>
          <p:cNvPr id="3" name="Slide Number Placeholder 2"/>
          <p:cNvSpPr>
            <a:spLocks noGrp="1"/>
          </p:cNvSpPr>
          <p:nvPr>
            <p:ph type="sldNum" sz="quarter" idx="12"/>
          </p:nvPr>
        </p:nvSpPr>
        <p:spPr/>
        <p:txBody>
          <a:bodyPr/>
          <a:lstStyle/>
          <a:p>
            <a:fld id="{9E70743C-FDB2-4894-B60A-4543FE8376A2}" type="slidenum">
              <a:rPr lang="en-US" smtClean="0"/>
              <a:t>22</a:t>
            </a:fld>
            <a:endParaRPr lang="en-US"/>
          </a:p>
        </p:txBody>
      </p:sp>
      <p:sp>
        <p:nvSpPr>
          <p:cNvPr id="10" name="TextBox 9"/>
          <p:cNvSpPr txBox="1"/>
          <p:nvPr/>
        </p:nvSpPr>
        <p:spPr>
          <a:xfrm>
            <a:off x="1324036" y="5867400"/>
            <a:ext cx="6629400" cy="369332"/>
          </a:xfrm>
          <a:prstGeom prst="rect">
            <a:avLst/>
          </a:prstGeom>
          <a:solidFill>
            <a:schemeClr val="bg1"/>
          </a:solidFill>
          <a:ln>
            <a:solidFill>
              <a:schemeClr val="tx1"/>
            </a:solidFill>
          </a:ln>
          <a:effectLst>
            <a:outerShdw blurRad="50800" dist="38100" dir="5400000" algn="t" rotWithShape="0">
              <a:prstClr val="black">
                <a:alpha val="40000"/>
              </a:prstClr>
            </a:outerShdw>
          </a:effectLst>
        </p:spPr>
        <p:txBody>
          <a:bodyPr wrap="square" rtlCol="0">
            <a:spAutoFit/>
          </a:bodyPr>
          <a:lstStyle/>
          <a:p>
            <a:r>
              <a:rPr lang="en-US" dirty="0" smtClean="0"/>
              <a:t>AMF</a:t>
            </a:r>
            <a:r>
              <a:rPr lang="en-US" baseline="-25000" dirty="0" smtClean="0"/>
              <a:t>CMAQ</a:t>
            </a:r>
            <a:r>
              <a:rPr lang="en-US" dirty="0" smtClean="0"/>
              <a:t> &lt; AMF</a:t>
            </a:r>
            <a:r>
              <a:rPr lang="en-US" baseline="-25000" dirty="0" smtClean="0"/>
              <a:t>GMI</a:t>
            </a:r>
            <a:r>
              <a:rPr lang="en-US" dirty="0" smtClean="0"/>
              <a:t> in urban areas &amp; near large point sources</a:t>
            </a:r>
            <a:endParaRPr lang="en-US" dirty="0"/>
          </a:p>
        </p:txBody>
      </p:sp>
      <p:sp>
        <p:nvSpPr>
          <p:cNvPr id="13" name="TextBox 12"/>
          <p:cNvSpPr txBox="1"/>
          <p:nvPr/>
        </p:nvSpPr>
        <p:spPr>
          <a:xfrm>
            <a:off x="228600" y="6480200"/>
            <a:ext cx="3200401" cy="261610"/>
          </a:xfrm>
          <a:prstGeom prst="rect">
            <a:avLst/>
          </a:prstGeom>
          <a:noFill/>
        </p:spPr>
        <p:txBody>
          <a:bodyPr wrap="square" rtlCol="0">
            <a:spAutoFit/>
          </a:bodyPr>
          <a:lstStyle/>
          <a:p>
            <a:r>
              <a:rPr lang="en-US" sz="1100" dirty="0" smtClean="0"/>
              <a:t>*Monthly mean data is shown</a:t>
            </a:r>
          </a:p>
        </p:txBody>
      </p:sp>
      <p:sp>
        <p:nvSpPr>
          <p:cNvPr id="8" name="Freeform 7"/>
          <p:cNvSpPr/>
          <p:nvPr/>
        </p:nvSpPr>
        <p:spPr>
          <a:xfrm>
            <a:off x="5848350" y="1828800"/>
            <a:ext cx="1266825" cy="3200400"/>
          </a:xfrm>
          <a:custGeom>
            <a:avLst/>
            <a:gdLst>
              <a:gd name="connsiteX0" fmla="*/ 0 w 1266825"/>
              <a:gd name="connsiteY0" fmla="*/ 0 h 3200400"/>
              <a:gd name="connsiteX1" fmla="*/ 28575 w 1266825"/>
              <a:gd name="connsiteY1" fmla="*/ 2590800 h 3200400"/>
              <a:gd name="connsiteX2" fmla="*/ 66675 w 1266825"/>
              <a:gd name="connsiteY2" fmla="*/ 2857500 h 3200400"/>
              <a:gd name="connsiteX3" fmla="*/ 209550 w 1266825"/>
              <a:gd name="connsiteY3" fmla="*/ 2933700 h 3200400"/>
              <a:gd name="connsiteX4" fmla="*/ 685800 w 1266825"/>
              <a:gd name="connsiteY4" fmla="*/ 2990850 h 3200400"/>
              <a:gd name="connsiteX5" fmla="*/ 1266825 w 1266825"/>
              <a:gd name="connsiteY5" fmla="*/ 3048000 h 3200400"/>
              <a:gd name="connsiteX6" fmla="*/ 304800 w 1266825"/>
              <a:gd name="connsiteY6" fmla="*/ 3114675 h 3200400"/>
              <a:gd name="connsiteX7" fmla="*/ 180975 w 1266825"/>
              <a:gd name="connsiteY7" fmla="*/ 3133725 h 3200400"/>
              <a:gd name="connsiteX8" fmla="*/ 114300 w 1266825"/>
              <a:gd name="connsiteY8" fmla="*/ 3171825 h 3200400"/>
              <a:gd name="connsiteX9" fmla="*/ 390525 w 1266825"/>
              <a:gd name="connsiteY9" fmla="*/ 3200400 h 3200400"/>
              <a:gd name="connsiteX10" fmla="*/ 0 w 1266825"/>
              <a:gd name="connsiteY10" fmla="*/ 3200400 h 3200400"/>
              <a:gd name="connsiteX11" fmla="*/ 0 w 1266825"/>
              <a:gd name="connsiteY11"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66825" h="3200400">
                <a:moveTo>
                  <a:pt x="0" y="0"/>
                </a:moveTo>
                <a:lnTo>
                  <a:pt x="28575" y="2590800"/>
                </a:lnTo>
                <a:lnTo>
                  <a:pt x="66675" y="2857500"/>
                </a:lnTo>
                <a:lnTo>
                  <a:pt x="209550" y="2933700"/>
                </a:lnTo>
                <a:lnTo>
                  <a:pt x="685800" y="2990850"/>
                </a:lnTo>
                <a:lnTo>
                  <a:pt x="1266825" y="3048000"/>
                </a:lnTo>
                <a:lnTo>
                  <a:pt x="304800" y="3114675"/>
                </a:lnTo>
                <a:lnTo>
                  <a:pt x="180975" y="3133725"/>
                </a:lnTo>
                <a:lnTo>
                  <a:pt x="114300" y="3171825"/>
                </a:lnTo>
                <a:lnTo>
                  <a:pt x="390525" y="3200400"/>
                </a:lnTo>
                <a:lnTo>
                  <a:pt x="0" y="3200400"/>
                </a:lnTo>
                <a:lnTo>
                  <a:pt x="0" y="0"/>
                </a:lnTo>
                <a:close/>
              </a:path>
            </a:pathLst>
          </a:custGeom>
          <a:solidFill>
            <a:schemeClr val="accent2">
              <a:alpha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flipH="1">
            <a:off x="7162800" y="5183215"/>
            <a:ext cx="495300" cy="15175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658100" y="4983160"/>
            <a:ext cx="1485900" cy="400110"/>
          </a:xfrm>
          <a:prstGeom prst="rect">
            <a:avLst/>
          </a:prstGeom>
          <a:noFill/>
        </p:spPr>
        <p:txBody>
          <a:bodyPr wrap="square" rtlCol="0">
            <a:spAutoFit/>
          </a:bodyPr>
          <a:lstStyle/>
          <a:p>
            <a:r>
              <a:rPr lang="en-US" sz="1000" dirty="0" smtClean="0"/>
              <a:t>Shape profile </a:t>
            </a:r>
            <a:r>
              <a:rPr lang="en-US" sz="1000" b="1" dirty="0" smtClean="0"/>
              <a:t>x</a:t>
            </a:r>
            <a:r>
              <a:rPr lang="en-US" sz="1000" dirty="0" smtClean="0"/>
              <a:t> Scattering Weight</a:t>
            </a:r>
            <a:endParaRPr lang="en-US" sz="1000" dirty="0"/>
          </a:p>
        </p:txBody>
      </p:sp>
    </p:spTree>
    <p:extLst>
      <p:ext uri="{BB962C8B-B14F-4D97-AF65-F5344CB8AC3E}">
        <p14:creationId xmlns:p14="http://schemas.microsoft.com/office/powerpoint/2010/main" val="2210295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0601" y="3746090"/>
            <a:ext cx="3796605" cy="2711860"/>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00601" y="1152568"/>
            <a:ext cx="3657600" cy="2612572"/>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3399" y="1053280"/>
            <a:ext cx="3796603" cy="2711860"/>
          </a:xfrm>
          <a:prstGeom prst="rect">
            <a:avLst/>
          </a:prstGeom>
        </p:spPr>
      </p:pic>
      <p:sp>
        <p:nvSpPr>
          <p:cNvPr id="2" name="Title 1"/>
          <p:cNvSpPr>
            <a:spLocks noGrp="1"/>
          </p:cNvSpPr>
          <p:nvPr>
            <p:ph type="title"/>
          </p:nvPr>
        </p:nvSpPr>
        <p:spPr>
          <a:xfrm>
            <a:off x="457200" y="274638"/>
            <a:ext cx="8229600" cy="792162"/>
          </a:xfrm>
        </p:spPr>
        <p:txBody>
          <a:bodyPr/>
          <a:lstStyle/>
          <a:p>
            <a:r>
              <a:rPr lang="en-US" dirty="0" smtClean="0"/>
              <a:t>Comparison with ground monitors</a:t>
            </a:r>
            <a:endParaRPr lang="en-US" dirty="0"/>
          </a:p>
        </p:txBody>
      </p:sp>
      <p:sp>
        <p:nvSpPr>
          <p:cNvPr id="3" name="Slide Number Placeholder 2"/>
          <p:cNvSpPr>
            <a:spLocks noGrp="1"/>
          </p:cNvSpPr>
          <p:nvPr>
            <p:ph type="sldNum" sz="quarter" idx="12"/>
          </p:nvPr>
        </p:nvSpPr>
        <p:spPr/>
        <p:txBody>
          <a:bodyPr/>
          <a:lstStyle/>
          <a:p>
            <a:fld id="{9E70743C-FDB2-4894-B60A-4543FE8376A2}" type="slidenum">
              <a:rPr lang="en-US" smtClean="0"/>
              <a:t>23</a:t>
            </a:fld>
            <a:endParaRPr lang="en-US" dirty="0"/>
          </a:p>
        </p:txBody>
      </p:sp>
      <p:sp>
        <p:nvSpPr>
          <p:cNvPr id="4" name="TextBox 3"/>
          <p:cNvSpPr txBox="1"/>
          <p:nvPr/>
        </p:nvSpPr>
        <p:spPr>
          <a:xfrm>
            <a:off x="2285969" y="3154691"/>
            <a:ext cx="1143000" cy="307777"/>
          </a:xfrm>
          <a:prstGeom prst="rect">
            <a:avLst/>
          </a:prstGeom>
          <a:noFill/>
        </p:spPr>
        <p:txBody>
          <a:bodyPr wrap="square" rtlCol="0">
            <a:spAutoFit/>
          </a:bodyPr>
          <a:lstStyle/>
          <a:p>
            <a:r>
              <a:rPr lang="en-US" sz="1400" dirty="0" smtClean="0"/>
              <a:t>Operational</a:t>
            </a:r>
            <a:endParaRPr lang="en-US" sz="1400" dirty="0"/>
          </a:p>
        </p:txBody>
      </p:sp>
      <p:sp>
        <p:nvSpPr>
          <p:cNvPr id="11" name="TextBox 10"/>
          <p:cNvSpPr txBox="1"/>
          <p:nvPr/>
        </p:nvSpPr>
        <p:spPr>
          <a:xfrm>
            <a:off x="5594003" y="5686425"/>
            <a:ext cx="2209800" cy="307777"/>
          </a:xfrm>
          <a:prstGeom prst="rect">
            <a:avLst/>
          </a:prstGeom>
          <a:noFill/>
        </p:spPr>
        <p:txBody>
          <a:bodyPr wrap="square" rtlCol="0">
            <a:spAutoFit/>
          </a:bodyPr>
          <a:lstStyle/>
          <a:p>
            <a:r>
              <a:rPr lang="en-US" sz="1400" dirty="0" smtClean="0"/>
              <a:t>Using CMAQ-scaled AMF</a:t>
            </a:r>
            <a:endParaRPr lang="en-US" sz="1400" dirty="0"/>
          </a:p>
        </p:txBody>
      </p:sp>
      <p:sp>
        <p:nvSpPr>
          <p:cNvPr id="12" name="TextBox 11"/>
          <p:cNvSpPr txBox="1"/>
          <p:nvPr/>
        </p:nvSpPr>
        <p:spPr>
          <a:xfrm>
            <a:off x="6096000" y="3121402"/>
            <a:ext cx="1646712" cy="307777"/>
          </a:xfrm>
          <a:prstGeom prst="rect">
            <a:avLst/>
          </a:prstGeom>
          <a:noFill/>
        </p:spPr>
        <p:txBody>
          <a:bodyPr wrap="square" rtlCol="0">
            <a:spAutoFit/>
          </a:bodyPr>
          <a:lstStyle/>
          <a:p>
            <a:r>
              <a:rPr lang="en-US" sz="1400" dirty="0" smtClean="0"/>
              <a:t>Using CMAQ AMF</a:t>
            </a:r>
            <a:endParaRPr lang="en-US" sz="1400" dirty="0"/>
          </a:p>
        </p:txBody>
      </p:sp>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3399" y="3765140"/>
            <a:ext cx="3796603" cy="2711859"/>
          </a:xfrm>
          <a:prstGeom prst="rect">
            <a:avLst/>
          </a:prstGeom>
        </p:spPr>
      </p:pic>
      <p:sp>
        <p:nvSpPr>
          <p:cNvPr id="6" name="Right Arrow 5"/>
          <p:cNvSpPr/>
          <p:nvPr/>
        </p:nvSpPr>
        <p:spPr>
          <a:xfrm>
            <a:off x="3758502" y="2227620"/>
            <a:ext cx="1270698" cy="2312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urved Left Arrow 6"/>
          <p:cNvSpPr/>
          <p:nvPr/>
        </p:nvSpPr>
        <p:spPr>
          <a:xfrm>
            <a:off x="8153400" y="2362378"/>
            <a:ext cx="609600" cy="2855259"/>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Right Arrow 13"/>
          <p:cNvSpPr/>
          <p:nvPr/>
        </p:nvSpPr>
        <p:spPr>
          <a:xfrm rot="10800000">
            <a:off x="3758502" y="4986403"/>
            <a:ext cx="1270698" cy="2312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447800" y="5578703"/>
            <a:ext cx="2177350" cy="523220"/>
          </a:xfrm>
          <a:prstGeom prst="rect">
            <a:avLst/>
          </a:prstGeom>
          <a:noFill/>
        </p:spPr>
        <p:txBody>
          <a:bodyPr wrap="square" rtlCol="0">
            <a:spAutoFit/>
          </a:bodyPr>
          <a:lstStyle/>
          <a:p>
            <a:pPr algn="r"/>
            <a:r>
              <a:rPr lang="en-US" sz="1400" dirty="0" smtClean="0"/>
              <a:t>Using spatial-weighted </a:t>
            </a:r>
          </a:p>
          <a:p>
            <a:pPr algn="r"/>
            <a:r>
              <a:rPr lang="en-US" sz="1400" dirty="0" smtClean="0"/>
              <a:t>CMAQ-scaled AMF</a:t>
            </a:r>
            <a:endParaRPr lang="en-US" sz="1400" dirty="0"/>
          </a:p>
        </p:txBody>
      </p:sp>
    </p:spTree>
    <p:extLst>
      <p:ext uri="{BB962C8B-B14F-4D97-AF65-F5344CB8AC3E}">
        <p14:creationId xmlns:p14="http://schemas.microsoft.com/office/powerpoint/2010/main" val="2748844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8799" y="2133600"/>
            <a:ext cx="5760721" cy="4114800"/>
          </a:xfrm>
          <a:prstGeom prst="rect">
            <a:avLst/>
          </a:prstGeom>
        </p:spPr>
      </p:pic>
      <p:sp>
        <p:nvSpPr>
          <p:cNvPr id="2" name="Title 1"/>
          <p:cNvSpPr>
            <a:spLocks noGrp="1"/>
          </p:cNvSpPr>
          <p:nvPr>
            <p:ph type="title"/>
          </p:nvPr>
        </p:nvSpPr>
        <p:spPr>
          <a:xfrm>
            <a:off x="0" y="28575"/>
            <a:ext cx="9144000" cy="885825"/>
          </a:xfrm>
        </p:spPr>
        <p:txBody>
          <a:bodyPr>
            <a:normAutofit/>
          </a:bodyPr>
          <a:lstStyle/>
          <a:p>
            <a:r>
              <a:rPr lang="en-US" sz="2700" dirty="0" smtClean="0"/>
              <a:t>CURRENT OPERATIONAL NASA OMI NO</a:t>
            </a:r>
            <a:r>
              <a:rPr lang="en-US" sz="2700" baseline="-25000" dirty="0" smtClean="0"/>
              <a:t>2</a:t>
            </a:r>
            <a:r>
              <a:rPr lang="en-US" sz="2700" dirty="0" smtClean="0"/>
              <a:t> Product</a:t>
            </a:r>
            <a:endParaRPr lang="en-US" sz="2700" dirty="0"/>
          </a:p>
        </p:txBody>
      </p:sp>
      <p:sp>
        <p:nvSpPr>
          <p:cNvPr id="3" name="Slide Number Placeholder 2"/>
          <p:cNvSpPr>
            <a:spLocks noGrp="1"/>
          </p:cNvSpPr>
          <p:nvPr>
            <p:ph type="sldNum" sz="quarter" idx="12"/>
          </p:nvPr>
        </p:nvSpPr>
        <p:spPr/>
        <p:txBody>
          <a:bodyPr/>
          <a:lstStyle/>
          <a:p>
            <a:fld id="{9E70743C-FDB2-4894-B60A-4543FE8376A2}" type="slidenum">
              <a:rPr lang="en-US" smtClean="0"/>
              <a:t>3</a:t>
            </a:fld>
            <a:endParaRPr lang="en-US" dirty="0"/>
          </a:p>
        </p:txBody>
      </p:sp>
      <p:sp>
        <p:nvSpPr>
          <p:cNvPr id="4" name="Text Placeholder 3"/>
          <p:cNvSpPr>
            <a:spLocks noGrp="1"/>
          </p:cNvSpPr>
          <p:nvPr>
            <p:ph type="body" sz="quarter" idx="13"/>
          </p:nvPr>
        </p:nvSpPr>
        <p:spPr>
          <a:xfrm>
            <a:off x="218933" y="860940"/>
            <a:ext cx="8839200" cy="1447801"/>
          </a:xfrm>
        </p:spPr>
        <p:txBody>
          <a:bodyPr>
            <a:normAutofit fontScale="62500" lnSpcReduction="20000"/>
          </a:bodyPr>
          <a:lstStyle/>
          <a:p>
            <a:r>
              <a:rPr lang="en-US" dirty="0" smtClean="0"/>
              <a:t>Footprint of the Ozone Monitoring Instrument (OMI) at nadir (i.e., looking straight down) is 13 × 24 km (312 km</a:t>
            </a:r>
            <a:r>
              <a:rPr lang="en-US" baseline="30000" dirty="0" smtClean="0"/>
              <a:t>2</a:t>
            </a:r>
            <a:r>
              <a:rPr lang="en-US" dirty="0" smtClean="0"/>
              <a:t>)</a:t>
            </a:r>
          </a:p>
          <a:p>
            <a:pPr lvl="1"/>
            <a:r>
              <a:rPr lang="en-US" dirty="0" smtClean="0"/>
              <a:t>About 50% of pixels have areas greater </a:t>
            </a:r>
            <a:r>
              <a:rPr lang="en-US" dirty="0"/>
              <a:t>than </a:t>
            </a:r>
            <a:r>
              <a:rPr lang="en-US" dirty="0" smtClean="0"/>
              <a:t>500 km</a:t>
            </a:r>
            <a:r>
              <a:rPr lang="en-US" baseline="30000" dirty="0" smtClean="0"/>
              <a:t>2</a:t>
            </a:r>
            <a:r>
              <a:rPr lang="en-US" baseline="-25000" dirty="0" smtClean="0"/>
              <a:t> </a:t>
            </a:r>
            <a:r>
              <a:rPr lang="en-US" dirty="0" smtClean="0"/>
              <a:t>(Kim et al., 2016; GMD)</a:t>
            </a:r>
          </a:p>
          <a:p>
            <a:pPr lvl="1"/>
            <a:r>
              <a:rPr lang="en-US" dirty="0" smtClean="0"/>
              <a:t>Product </a:t>
            </a:r>
            <a:r>
              <a:rPr lang="en-US" dirty="0"/>
              <a:t>can be oversampled </a:t>
            </a:r>
            <a:r>
              <a:rPr lang="en-US" dirty="0" smtClean="0"/>
              <a:t>to a finer horizontal resolution </a:t>
            </a:r>
            <a:r>
              <a:rPr lang="en-US" dirty="0"/>
              <a:t>(an example will be shown later</a:t>
            </a:r>
            <a:r>
              <a:rPr lang="en-US" dirty="0" smtClean="0"/>
              <a:t>).</a:t>
            </a:r>
          </a:p>
          <a:p>
            <a:endParaRPr lang="en-US" dirty="0" smtClean="0"/>
          </a:p>
          <a:p>
            <a:pPr lvl="1"/>
            <a:endParaRPr lang="en-US" dirty="0"/>
          </a:p>
        </p:txBody>
      </p:sp>
      <p:sp>
        <p:nvSpPr>
          <p:cNvPr id="8" name="TextBox 7"/>
          <p:cNvSpPr txBox="1"/>
          <p:nvPr/>
        </p:nvSpPr>
        <p:spPr>
          <a:xfrm>
            <a:off x="2543032" y="2209800"/>
            <a:ext cx="4391167" cy="369332"/>
          </a:xfrm>
          <a:prstGeom prst="rect">
            <a:avLst/>
          </a:prstGeom>
          <a:noFill/>
        </p:spPr>
        <p:txBody>
          <a:bodyPr wrap="square" rtlCol="0">
            <a:spAutoFit/>
          </a:bodyPr>
          <a:lstStyle/>
          <a:p>
            <a:pPr algn="ctr"/>
            <a:r>
              <a:rPr lang="en-US" dirty="0" smtClean="0"/>
              <a:t>Example: OMI overpass July 18, 2011</a:t>
            </a:r>
            <a:endParaRPr lang="en-US" dirty="0"/>
          </a:p>
        </p:txBody>
      </p:sp>
      <p:grpSp>
        <p:nvGrpSpPr>
          <p:cNvPr id="18" name="Group 17"/>
          <p:cNvGrpSpPr/>
          <p:nvPr/>
        </p:nvGrpSpPr>
        <p:grpSpPr>
          <a:xfrm>
            <a:off x="4581977" y="2626756"/>
            <a:ext cx="2428423" cy="3164443"/>
            <a:chOff x="2438400" y="3729096"/>
            <a:chExt cx="1905000" cy="2426732"/>
          </a:xfrm>
        </p:grpSpPr>
        <p:cxnSp>
          <p:nvCxnSpPr>
            <p:cNvPr id="12" name="Straight Connector 11"/>
            <p:cNvCxnSpPr/>
            <p:nvPr/>
          </p:nvCxnSpPr>
          <p:spPr>
            <a:xfrm>
              <a:off x="2438400" y="3729096"/>
              <a:ext cx="685800" cy="24267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657600" y="3729096"/>
              <a:ext cx="685800" cy="24267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124200" y="6155828"/>
              <a:ext cx="12192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438400" y="3729096"/>
              <a:ext cx="12192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 name="TextBox 18"/>
          <p:cNvSpPr txBox="1"/>
          <p:nvPr/>
        </p:nvSpPr>
        <p:spPr>
          <a:xfrm>
            <a:off x="5257800" y="4267199"/>
            <a:ext cx="1219200" cy="646331"/>
          </a:xfrm>
          <a:prstGeom prst="rect">
            <a:avLst/>
          </a:prstGeom>
          <a:noFill/>
        </p:spPr>
        <p:txBody>
          <a:bodyPr wrap="square" rtlCol="0">
            <a:spAutoFit/>
          </a:bodyPr>
          <a:lstStyle/>
          <a:p>
            <a:r>
              <a:rPr lang="en-US" dirty="0" smtClean="0"/>
              <a:t>Row anomaly</a:t>
            </a:r>
            <a:endParaRPr lang="en-US" dirty="0"/>
          </a:p>
        </p:txBody>
      </p:sp>
    </p:spTree>
    <p:extLst>
      <p:ext uri="{BB962C8B-B14F-4D97-AF65-F5344CB8AC3E}">
        <p14:creationId xmlns:p14="http://schemas.microsoft.com/office/powerpoint/2010/main" val="1420363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to AIR Mass FACTORS (AMF)</a:t>
            </a:r>
            <a:endParaRPr lang="en-US" dirty="0"/>
          </a:p>
        </p:txBody>
      </p:sp>
      <p:sp>
        <p:nvSpPr>
          <p:cNvPr id="3" name="Slide Number Placeholder 2"/>
          <p:cNvSpPr>
            <a:spLocks noGrp="1"/>
          </p:cNvSpPr>
          <p:nvPr>
            <p:ph type="sldNum" sz="quarter" idx="12"/>
          </p:nvPr>
        </p:nvSpPr>
        <p:spPr/>
        <p:txBody>
          <a:bodyPr/>
          <a:lstStyle/>
          <a:p>
            <a:fld id="{9E70743C-FDB2-4894-B60A-4543FE8376A2}" type="slidenum">
              <a:rPr lang="en-US" smtClean="0"/>
              <a:t>4</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3491182911"/>
              </p:ext>
            </p:extLst>
          </p:nvPr>
        </p:nvGraphicFramePr>
        <p:xfrm>
          <a:off x="2514600" y="2209800"/>
          <a:ext cx="3486150" cy="528837"/>
        </p:xfrm>
        <a:graphic>
          <a:graphicData uri="http://schemas.openxmlformats.org/presentationml/2006/ole">
            <mc:AlternateContent xmlns:mc="http://schemas.openxmlformats.org/markup-compatibility/2006">
              <mc:Choice xmlns:v="urn:schemas-microsoft-com:vml" Requires="v">
                <p:oleObj spid="_x0000_s4179" name="Equation" r:id="rId3" imgW="2006280" imgH="304560" progId="Equation.3">
                  <p:embed/>
                </p:oleObj>
              </mc:Choice>
              <mc:Fallback>
                <p:oleObj name="Equation" r:id="rId3" imgW="2006280" imgH="304560" progId="Equation.3">
                  <p:embed/>
                  <p:pic>
                    <p:nvPicPr>
                      <p:cNvPr id="0" name="Object 4"/>
                      <p:cNvPicPr>
                        <a:picLocks noChangeAspect="1" noChangeArrowheads="1"/>
                      </p:cNvPicPr>
                      <p:nvPr/>
                    </p:nvPicPr>
                    <p:blipFill>
                      <a:blip r:embed="rId4"/>
                      <a:srcRect/>
                      <a:stretch>
                        <a:fillRect/>
                      </a:stretch>
                    </p:blipFill>
                    <p:spPr bwMode="auto">
                      <a:xfrm>
                        <a:off x="2514600" y="2209800"/>
                        <a:ext cx="3486150" cy="528837"/>
                      </a:xfrm>
                      <a:prstGeom prst="rect">
                        <a:avLst/>
                      </a:prstGeom>
                      <a:noFill/>
                      <a:ln>
                        <a:noFill/>
                      </a:ln>
                    </p:spPr>
                  </p:pic>
                </p:oleObj>
              </mc:Fallback>
            </mc:AlternateContent>
          </a:graphicData>
        </a:graphic>
      </p:graphicFrame>
      <p:sp>
        <p:nvSpPr>
          <p:cNvPr id="6" name="TextBox 5"/>
          <p:cNvSpPr txBox="1"/>
          <p:nvPr/>
        </p:nvSpPr>
        <p:spPr>
          <a:xfrm>
            <a:off x="609786" y="3007162"/>
            <a:ext cx="8477064" cy="646331"/>
          </a:xfrm>
          <a:prstGeom prst="rect">
            <a:avLst/>
          </a:prstGeom>
          <a:noFill/>
        </p:spPr>
        <p:txBody>
          <a:bodyPr wrap="none" rtlCol="0">
            <a:spAutoFit/>
          </a:bodyPr>
          <a:lstStyle/>
          <a:p>
            <a:r>
              <a:rPr lang="en-US" i="1" dirty="0" smtClean="0"/>
              <a:t>w</a:t>
            </a:r>
            <a:r>
              <a:rPr lang="en-US" i="1" baseline="-25000" dirty="0" smtClean="0"/>
              <a:t>satellite</a:t>
            </a:r>
            <a:r>
              <a:rPr lang="en-US" i="1" dirty="0" smtClean="0"/>
              <a:t> = scattering weight, or sensitivity of the satellite, at the particular altitude</a:t>
            </a:r>
          </a:p>
          <a:p>
            <a:r>
              <a:rPr lang="en-US" i="1" dirty="0" err="1" smtClean="0"/>
              <a:t>S</a:t>
            </a:r>
            <a:r>
              <a:rPr lang="en-US" i="1" baseline="-25000" dirty="0" err="1" smtClean="0"/>
              <a:t>Model</a:t>
            </a:r>
            <a:r>
              <a:rPr lang="en-US" i="1" dirty="0" smtClean="0"/>
              <a:t> = shape factor, or % of NO</a:t>
            </a:r>
            <a:r>
              <a:rPr lang="en-US" i="1" baseline="-25000" dirty="0" smtClean="0"/>
              <a:t>2</a:t>
            </a:r>
            <a:r>
              <a:rPr lang="en-US" i="1" dirty="0"/>
              <a:t> </a:t>
            </a:r>
            <a:r>
              <a:rPr lang="en-US" i="1" dirty="0" smtClean="0"/>
              <a:t>estimated by a </a:t>
            </a:r>
            <a:r>
              <a:rPr lang="en-US" b="1" i="1" dirty="0" smtClean="0"/>
              <a:t>model</a:t>
            </a:r>
            <a:r>
              <a:rPr lang="en-US" i="1" dirty="0" smtClean="0"/>
              <a:t>, at the particular altitude </a:t>
            </a:r>
            <a:endParaRPr lang="en-US" i="1" dirty="0"/>
          </a:p>
        </p:txBody>
      </p:sp>
      <p:graphicFrame>
        <p:nvGraphicFramePr>
          <p:cNvPr id="7" name="Object 6"/>
          <p:cNvGraphicFramePr>
            <a:graphicFrameLocks noChangeAspect="1"/>
          </p:cNvGraphicFramePr>
          <p:nvPr>
            <p:extLst>
              <p:ext uri="{D42A27DB-BD31-4B8C-83A1-F6EECF244321}">
                <p14:modId xmlns:p14="http://schemas.microsoft.com/office/powerpoint/2010/main" val="524377465"/>
              </p:ext>
            </p:extLst>
          </p:nvPr>
        </p:nvGraphicFramePr>
        <p:xfrm>
          <a:off x="2286000" y="1295400"/>
          <a:ext cx="3908810" cy="609600"/>
        </p:xfrm>
        <a:graphic>
          <a:graphicData uri="http://schemas.openxmlformats.org/presentationml/2006/ole">
            <mc:AlternateContent xmlns:mc="http://schemas.openxmlformats.org/markup-compatibility/2006">
              <mc:Choice xmlns:v="urn:schemas-microsoft-com:vml" Requires="v">
                <p:oleObj spid="_x0000_s4180" name="Equation" r:id="rId5" imgW="2527200" imgH="393480" progId="Equation.3">
                  <p:embed/>
                </p:oleObj>
              </mc:Choice>
              <mc:Fallback>
                <p:oleObj name="Equation" r:id="rId5" imgW="2527200" imgH="393480" progId="Equation.3">
                  <p:embed/>
                  <p:pic>
                    <p:nvPicPr>
                      <p:cNvPr id="0" name="Object 3"/>
                      <p:cNvPicPr>
                        <a:picLocks noChangeAspect="1" noChangeArrowheads="1"/>
                      </p:cNvPicPr>
                      <p:nvPr/>
                    </p:nvPicPr>
                    <p:blipFill>
                      <a:blip r:embed="rId6"/>
                      <a:srcRect/>
                      <a:stretch>
                        <a:fillRect/>
                      </a:stretch>
                    </p:blipFill>
                    <p:spPr bwMode="auto">
                      <a:xfrm>
                        <a:off x="2286000" y="1295400"/>
                        <a:ext cx="3908810" cy="609600"/>
                      </a:xfrm>
                      <a:prstGeom prst="rect">
                        <a:avLst/>
                      </a:prstGeom>
                      <a:noFill/>
                      <a:ln>
                        <a:noFill/>
                      </a:ln>
                    </p:spPr>
                  </p:pic>
                </p:oleObj>
              </mc:Fallback>
            </mc:AlternateContent>
          </a:graphicData>
        </a:graphic>
      </p:graphicFrame>
      <p:sp>
        <p:nvSpPr>
          <p:cNvPr id="8" name="Text Placeholder 3"/>
          <p:cNvSpPr txBox="1">
            <a:spLocks/>
          </p:cNvSpPr>
          <p:nvPr/>
        </p:nvSpPr>
        <p:spPr>
          <a:xfrm>
            <a:off x="180975" y="5219700"/>
            <a:ext cx="8915400" cy="990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strike="noStrike" kern="1200" baseline="0">
                <a:solidFill>
                  <a:schemeClr val="tx1">
                    <a:lumMod val="75000"/>
                    <a:lumOff val="25000"/>
                  </a:schemeClr>
                </a:solidFill>
                <a:latin typeface="Arial (Headings)"/>
                <a:ea typeface="+mn-ea"/>
                <a:cs typeface="+mn-cs"/>
              </a:defRPr>
            </a:lvl1pPr>
            <a:lvl2pPr marL="742950" indent="-285750" algn="l" defTabSz="914400" rtl="0" eaLnBrk="1" latinLnBrk="0" hangingPunct="1">
              <a:spcBef>
                <a:spcPct val="20000"/>
              </a:spcBef>
              <a:buFont typeface="Arial" panose="020B0604020202020204" pitchFamily="34" charset="0"/>
              <a:buChar char="–"/>
              <a:defRPr sz="2800" strike="noStrike" kern="1200" baseline="0">
                <a:solidFill>
                  <a:schemeClr val="tx1">
                    <a:lumMod val="75000"/>
                    <a:lumOff val="25000"/>
                  </a:schemeClr>
                </a:solidFill>
                <a:latin typeface="Arial (Headings)"/>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strike="noStrike" kern="1200" baseline="0">
                <a:solidFill>
                  <a:schemeClr val="tx1">
                    <a:lumMod val="75000"/>
                    <a:lumOff val="25000"/>
                  </a:schemeClr>
                </a:solidFill>
                <a:latin typeface="Arial (Headings)"/>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strike="noStrike" kern="1200" baseline="0">
                <a:solidFill>
                  <a:schemeClr val="tx1">
                    <a:lumMod val="75000"/>
                    <a:lumOff val="25000"/>
                  </a:schemeClr>
                </a:solidFill>
                <a:latin typeface="Arial (Headings)"/>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strike="noStrike" kern="1200" baseline="0">
                <a:solidFill>
                  <a:schemeClr val="tx1">
                    <a:lumMod val="75000"/>
                    <a:lumOff val="25000"/>
                  </a:schemeClr>
                </a:solidFill>
                <a:latin typeface="Arial (Headings)"/>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400" b="1" i="1" u="sng" dirty="0" smtClean="0"/>
              <a:t>Need a priori information from a model in order to </a:t>
            </a:r>
          </a:p>
          <a:p>
            <a:pPr marL="0" indent="0" algn="ctr">
              <a:buNone/>
            </a:pPr>
            <a:r>
              <a:rPr lang="en-US" sz="2400" b="1" i="1" u="sng" dirty="0" smtClean="0"/>
              <a:t>calculate the tropospheric column</a:t>
            </a:r>
          </a:p>
          <a:p>
            <a:pPr algn="ctr"/>
            <a:endParaRPr lang="en-US" dirty="0" smtClean="0"/>
          </a:p>
          <a:p>
            <a:pPr lvl="1" algn="ctr"/>
            <a:endParaRPr lang="en-US" dirty="0"/>
          </a:p>
        </p:txBody>
      </p:sp>
      <p:sp>
        <p:nvSpPr>
          <p:cNvPr id="10" name="TextBox 9"/>
          <p:cNvSpPr txBox="1"/>
          <p:nvPr/>
        </p:nvSpPr>
        <p:spPr>
          <a:xfrm>
            <a:off x="647886" y="4114800"/>
            <a:ext cx="7962714" cy="646331"/>
          </a:xfrm>
          <a:prstGeom prst="rect">
            <a:avLst/>
          </a:prstGeom>
          <a:noFill/>
        </p:spPr>
        <p:txBody>
          <a:bodyPr wrap="square" rtlCol="0">
            <a:spAutoFit/>
          </a:bodyPr>
          <a:lstStyle/>
          <a:p>
            <a:r>
              <a:rPr lang="en-US" dirty="0" smtClean="0"/>
              <a:t>Operational NO</a:t>
            </a:r>
            <a:r>
              <a:rPr lang="en-US" baseline="-25000" dirty="0" smtClean="0"/>
              <a:t>2</a:t>
            </a:r>
            <a:r>
              <a:rPr lang="en-US" dirty="0" smtClean="0"/>
              <a:t> products use a monthly average from a global simulation (</a:t>
            </a:r>
            <a:r>
              <a:rPr lang="en-US" b="1" i="1" dirty="0" smtClean="0"/>
              <a:t>200 × 200 km</a:t>
            </a:r>
            <a:r>
              <a:rPr lang="en-US" dirty="0" smtClean="0"/>
              <a:t>; NASA:GMI, DOMINO:TM4) in their calculation of the AMF</a:t>
            </a:r>
            <a:endParaRPr lang="en-US" dirty="0"/>
          </a:p>
        </p:txBody>
      </p:sp>
      <p:sp>
        <p:nvSpPr>
          <p:cNvPr id="12" name="TextBox 11"/>
          <p:cNvSpPr txBox="1"/>
          <p:nvPr/>
        </p:nvSpPr>
        <p:spPr>
          <a:xfrm>
            <a:off x="1393124" y="3837800"/>
            <a:ext cx="6472238" cy="1200329"/>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en-US" sz="2400" dirty="0" smtClean="0"/>
              <a:t>Can we improve these “observations” by using a high resolution (1.33 km) CMAQ simulation to re-calculate the air mass factors?  </a:t>
            </a:r>
            <a:endParaRPr lang="en-US" sz="2400" dirty="0"/>
          </a:p>
        </p:txBody>
      </p:sp>
    </p:spTree>
    <p:extLst>
      <p:ext uri="{BB962C8B-B14F-4D97-AF65-F5344CB8AC3E}">
        <p14:creationId xmlns:p14="http://schemas.microsoft.com/office/powerpoint/2010/main" val="8191332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71661" y="1143043"/>
            <a:ext cx="6400678" cy="4571913"/>
          </a:xfrm>
          <a:prstGeom prst="rect">
            <a:avLst/>
          </a:prstGeom>
        </p:spPr>
      </p:pic>
      <p:sp>
        <p:nvSpPr>
          <p:cNvPr id="6" name="Freeform 5"/>
          <p:cNvSpPr/>
          <p:nvPr/>
        </p:nvSpPr>
        <p:spPr>
          <a:xfrm>
            <a:off x="5848350" y="1828800"/>
            <a:ext cx="657225" cy="3190875"/>
          </a:xfrm>
          <a:custGeom>
            <a:avLst/>
            <a:gdLst>
              <a:gd name="connsiteX0" fmla="*/ 171450 w 657225"/>
              <a:gd name="connsiteY0" fmla="*/ 0 h 3190875"/>
              <a:gd name="connsiteX1" fmla="*/ 142875 w 657225"/>
              <a:gd name="connsiteY1" fmla="*/ 581025 h 3190875"/>
              <a:gd name="connsiteX2" fmla="*/ 171450 w 657225"/>
              <a:gd name="connsiteY2" fmla="*/ 942975 h 3190875"/>
              <a:gd name="connsiteX3" fmla="*/ 142875 w 657225"/>
              <a:gd name="connsiteY3" fmla="*/ 1285875 h 3190875"/>
              <a:gd name="connsiteX4" fmla="*/ 104775 w 657225"/>
              <a:gd name="connsiteY4" fmla="*/ 1962150 h 3190875"/>
              <a:gd name="connsiteX5" fmla="*/ 104775 w 657225"/>
              <a:gd name="connsiteY5" fmla="*/ 2428875 h 3190875"/>
              <a:gd name="connsiteX6" fmla="*/ 152400 w 657225"/>
              <a:gd name="connsiteY6" fmla="*/ 2543175 h 3190875"/>
              <a:gd name="connsiteX7" fmla="*/ 352425 w 657225"/>
              <a:gd name="connsiteY7" fmla="*/ 2924175 h 3190875"/>
              <a:gd name="connsiteX8" fmla="*/ 333375 w 657225"/>
              <a:gd name="connsiteY8" fmla="*/ 2990850 h 3190875"/>
              <a:gd name="connsiteX9" fmla="*/ 352425 w 657225"/>
              <a:gd name="connsiteY9" fmla="*/ 3152775 h 3190875"/>
              <a:gd name="connsiteX10" fmla="*/ 657225 w 657225"/>
              <a:gd name="connsiteY10" fmla="*/ 3190875 h 3190875"/>
              <a:gd name="connsiteX11" fmla="*/ 0 w 657225"/>
              <a:gd name="connsiteY11" fmla="*/ 3190875 h 3190875"/>
              <a:gd name="connsiteX12" fmla="*/ 0 w 657225"/>
              <a:gd name="connsiteY12" fmla="*/ 9525 h 3190875"/>
              <a:gd name="connsiteX13" fmla="*/ 171450 w 657225"/>
              <a:gd name="connsiteY13" fmla="*/ 0 h 3190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57225" h="3190875">
                <a:moveTo>
                  <a:pt x="171450" y="0"/>
                </a:moveTo>
                <a:lnTo>
                  <a:pt x="142875" y="581025"/>
                </a:lnTo>
                <a:lnTo>
                  <a:pt x="171450" y="942975"/>
                </a:lnTo>
                <a:lnTo>
                  <a:pt x="142875" y="1285875"/>
                </a:lnTo>
                <a:lnTo>
                  <a:pt x="104775" y="1962150"/>
                </a:lnTo>
                <a:lnTo>
                  <a:pt x="104775" y="2428875"/>
                </a:lnTo>
                <a:lnTo>
                  <a:pt x="152400" y="2543175"/>
                </a:lnTo>
                <a:lnTo>
                  <a:pt x="352425" y="2924175"/>
                </a:lnTo>
                <a:lnTo>
                  <a:pt x="333375" y="2990850"/>
                </a:lnTo>
                <a:lnTo>
                  <a:pt x="352425" y="3152775"/>
                </a:lnTo>
                <a:lnTo>
                  <a:pt x="657225" y="3190875"/>
                </a:lnTo>
                <a:lnTo>
                  <a:pt x="0" y="3190875"/>
                </a:lnTo>
                <a:lnTo>
                  <a:pt x="0" y="9525"/>
                </a:lnTo>
                <a:lnTo>
                  <a:pt x="171450" y="0"/>
                </a:lnTo>
                <a:close/>
              </a:path>
            </a:pathLst>
          </a:custGeom>
          <a:solidFill>
            <a:schemeClr val="accent1">
              <a:alpha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How do we re-calculate air mass factors (IN VISUAL FORMAT)? </a:t>
            </a:r>
            <a:endParaRPr lang="en-US" dirty="0"/>
          </a:p>
        </p:txBody>
      </p:sp>
      <p:sp>
        <p:nvSpPr>
          <p:cNvPr id="3" name="Slide Number Placeholder 2"/>
          <p:cNvSpPr>
            <a:spLocks noGrp="1"/>
          </p:cNvSpPr>
          <p:nvPr>
            <p:ph type="sldNum" sz="quarter" idx="12"/>
          </p:nvPr>
        </p:nvSpPr>
        <p:spPr>
          <a:xfrm>
            <a:off x="2825371" y="6489095"/>
            <a:ext cx="2133600" cy="288925"/>
          </a:xfrm>
        </p:spPr>
        <p:txBody>
          <a:bodyPr/>
          <a:lstStyle/>
          <a:p>
            <a:fld id="{9E70743C-FDB2-4894-B60A-4543FE8376A2}" type="slidenum">
              <a:rPr lang="en-US" smtClean="0"/>
              <a:t>5</a:t>
            </a:fld>
            <a:endParaRPr lang="en-US" dirty="0"/>
          </a:p>
        </p:txBody>
      </p:sp>
      <p:sp>
        <p:nvSpPr>
          <p:cNvPr id="21" name="TextBox 20"/>
          <p:cNvSpPr txBox="1"/>
          <p:nvPr/>
        </p:nvSpPr>
        <p:spPr>
          <a:xfrm>
            <a:off x="2825373" y="6076355"/>
            <a:ext cx="3550403" cy="369332"/>
          </a:xfrm>
          <a:prstGeom prst="rect">
            <a:avLst/>
          </a:prstGeom>
          <a:solidFill>
            <a:schemeClr val="bg1"/>
          </a:solidFill>
          <a:ln>
            <a:solidFill>
              <a:schemeClr val="tx1"/>
            </a:solidFill>
          </a:ln>
          <a:effectLst>
            <a:outerShdw blurRad="50800" dist="38100" dir="5400000" algn="t" rotWithShape="0">
              <a:prstClr val="black">
                <a:alpha val="40000"/>
              </a:prstClr>
            </a:outerShdw>
          </a:effectLst>
        </p:spPr>
        <p:txBody>
          <a:bodyPr wrap="square" rtlCol="0">
            <a:spAutoFit/>
          </a:bodyPr>
          <a:lstStyle/>
          <a:p>
            <a:r>
              <a:rPr lang="en-US" dirty="0" smtClean="0"/>
              <a:t>AMF</a:t>
            </a:r>
            <a:r>
              <a:rPr lang="en-US" baseline="-25000" dirty="0" smtClean="0"/>
              <a:t>CMAQ</a:t>
            </a:r>
            <a:r>
              <a:rPr lang="en-US" dirty="0" smtClean="0"/>
              <a:t> &lt; AMF</a:t>
            </a:r>
            <a:r>
              <a:rPr lang="en-US" baseline="-25000" dirty="0" smtClean="0"/>
              <a:t>GMI</a:t>
            </a:r>
            <a:r>
              <a:rPr lang="en-US" dirty="0" smtClean="0"/>
              <a:t> in Baltimore</a:t>
            </a:r>
            <a:endParaRPr lang="en-US" dirty="0"/>
          </a:p>
        </p:txBody>
      </p:sp>
      <p:cxnSp>
        <p:nvCxnSpPr>
          <p:cNvPr id="5" name="Straight Arrow Connector 4"/>
          <p:cNvCxnSpPr/>
          <p:nvPr/>
        </p:nvCxnSpPr>
        <p:spPr>
          <a:xfrm flipH="1">
            <a:off x="7162800" y="5183215"/>
            <a:ext cx="495300" cy="15175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658100" y="4983160"/>
            <a:ext cx="1485900" cy="400110"/>
          </a:xfrm>
          <a:prstGeom prst="rect">
            <a:avLst/>
          </a:prstGeom>
          <a:noFill/>
        </p:spPr>
        <p:txBody>
          <a:bodyPr wrap="square" rtlCol="0">
            <a:spAutoFit/>
          </a:bodyPr>
          <a:lstStyle/>
          <a:p>
            <a:r>
              <a:rPr lang="en-US" sz="1000" dirty="0" smtClean="0"/>
              <a:t>Shape profile </a:t>
            </a:r>
            <a:r>
              <a:rPr lang="en-US" sz="1000" b="1" dirty="0" smtClean="0"/>
              <a:t>x</a:t>
            </a:r>
            <a:r>
              <a:rPr lang="en-US" sz="1000" dirty="0" smtClean="0"/>
              <a:t> Scattering Weight</a:t>
            </a:r>
            <a:endParaRPr lang="en-US" sz="1000" dirty="0"/>
          </a:p>
        </p:txBody>
      </p:sp>
      <p:sp>
        <p:nvSpPr>
          <p:cNvPr id="7" name="Freeform 6"/>
          <p:cNvSpPr/>
          <p:nvPr/>
        </p:nvSpPr>
        <p:spPr>
          <a:xfrm>
            <a:off x="5848349" y="1819274"/>
            <a:ext cx="752475" cy="3209925"/>
          </a:xfrm>
          <a:custGeom>
            <a:avLst/>
            <a:gdLst>
              <a:gd name="connsiteX0" fmla="*/ 9525 w 752475"/>
              <a:gd name="connsiteY0" fmla="*/ 0 h 3209925"/>
              <a:gd name="connsiteX1" fmla="*/ 19050 w 752475"/>
              <a:gd name="connsiteY1" fmla="*/ 1666875 h 3209925"/>
              <a:gd name="connsiteX2" fmla="*/ 38100 w 752475"/>
              <a:gd name="connsiteY2" fmla="*/ 2247900 h 3209925"/>
              <a:gd name="connsiteX3" fmla="*/ 123825 w 752475"/>
              <a:gd name="connsiteY3" fmla="*/ 2419350 h 3209925"/>
              <a:gd name="connsiteX4" fmla="*/ 285750 w 752475"/>
              <a:gd name="connsiteY4" fmla="*/ 2581275 h 3209925"/>
              <a:gd name="connsiteX5" fmla="*/ 371475 w 752475"/>
              <a:gd name="connsiteY5" fmla="*/ 2771775 h 3209925"/>
              <a:gd name="connsiteX6" fmla="*/ 371475 w 752475"/>
              <a:gd name="connsiteY6" fmla="*/ 2867025 h 3209925"/>
              <a:gd name="connsiteX7" fmla="*/ 400050 w 752475"/>
              <a:gd name="connsiteY7" fmla="*/ 2905125 h 3209925"/>
              <a:gd name="connsiteX8" fmla="*/ 352425 w 752475"/>
              <a:gd name="connsiteY8" fmla="*/ 2962275 h 3209925"/>
              <a:gd name="connsiteX9" fmla="*/ 371475 w 752475"/>
              <a:gd name="connsiteY9" fmla="*/ 3057525 h 3209925"/>
              <a:gd name="connsiteX10" fmla="*/ 447675 w 752475"/>
              <a:gd name="connsiteY10" fmla="*/ 3143250 h 3209925"/>
              <a:gd name="connsiteX11" fmla="*/ 561975 w 752475"/>
              <a:gd name="connsiteY11" fmla="*/ 3171825 h 3209925"/>
              <a:gd name="connsiteX12" fmla="*/ 752475 w 752475"/>
              <a:gd name="connsiteY12" fmla="*/ 3200400 h 3209925"/>
              <a:gd name="connsiteX13" fmla="*/ 0 w 752475"/>
              <a:gd name="connsiteY13" fmla="*/ 3209925 h 3209925"/>
              <a:gd name="connsiteX14" fmla="*/ 9525 w 752475"/>
              <a:gd name="connsiteY14" fmla="*/ 0 h 3209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52475" h="3209925">
                <a:moveTo>
                  <a:pt x="9525" y="0"/>
                </a:moveTo>
                <a:lnTo>
                  <a:pt x="19050" y="1666875"/>
                </a:lnTo>
                <a:lnTo>
                  <a:pt x="38100" y="2247900"/>
                </a:lnTo>
                <a:lnTo>
                  <a:pt x="123825" y="2419350"/>
                </a:lnTo>
                <a:lnTo>
                  <a:pt x="285750" y="2581275"/>
                </a:lnTo>
                <a:lnTo>
                  <a:pt x="371475" y="2771775"/>
                </a:lnTo>
                <a:lnTo>
                  <a:pt x="371475" y="2867025"/>
                </a:lnTo>
                <a:lnTo>
                  <a:pt x="400050" y="2905125"/>
                </a:lnTo>
                <a:lnTo>
                  <a:pt x="352425" y="2962275"/>
                </a:lnTo>
                <a:lnTo>
                  <a:pt x="371475" y="3057525"/>
                </a:lnTo>
                <a:lnTo>
                  <a:pt x="447675" y="3143250"/>
                </a:lnTo>
                <a:lnTo>
                  <a:pt x="561975" y="3171825"/>
                </a:lnTo>
                <a:lnTo>
                  <a:pt x="752475" y="3200400"/>
                </a:lnTo>
                <a:lnTo>
                  <a:pt x="0" y="3209925"/>
                </a:lnTo>
                <a:lnTo>
                  <a:pt x="9525" y="0"/>
                </a:lnTo>
                <a:close/>
              </a:path>
            </a:pathLst>
          </a:custGeom>
          <a:solidFill>
            <a:schemeClr val="accent2">
              <a:alpha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28600" y="6480200"/>
            <a:ext cx="3200401" cy="261610"/>
          </a:xfrm>
          <a:prstGeom prst="rect">
            <a:avLst/>
          </a:prstGeom>
          <a:noFill/>
        </p:spPr>
        <p:txBody>
          <a:bodyPr wrap="square" rtlCol="0">
            <a:spAutoFit/>
          </a:bodyPr>
          <a:lstStyle/>
          <a:p>
            <a:r>
              <a:rPr lang="en-US" sz="1100" dirty="0" smtClean="0"/>
              <a:t>*Monthly mean data is shown</a:t>
            </a:r>
          </a:p>
        </p:txBody>
      </p:sp>
      <p:sp>
        <p:nvSpPr>
          <p:cNvPr id="16" name="TextBox 15"/>
          <p:cNvSpPr txBox="1"/>
          <p:nvPr/>
        </p:nvSpPr>
        <p:spPr>
          <a:xfrm>
            <a:off x="2986779" y="4844533"/>
            <a:ext cx="319318" cy="369332"/>
          </a:xfrm>
          <a:prstGeom prst="rect">
            <a:avLst/>
          </a:prstGeom>
          <a:noFill/>
        </p:spPr>
        <p:txBody>
          <a:bodyPr wrap="none" rtlCol="0">
            <a:spAutoFit/>
          </a:bodyPr>
          <a:lstStyle/>
          <a:p>
            <a:r>
              <a:rPr lang="en-US" b="1" dirty="0" smtClean="0"/>
              <a:t>×</a:t>
            </a:r>
            <a:endParaRPr lang="en-US" b="1" dirty="0"/>
          </a:p>
        </p:txBody>
      </p:sp>
      <p:sp>
        <p:nvSpPr>
          <p:cNvPr id="14" name="TextBox 13"/>
          <p:cNvSpPr txBox="1"/>
          <p:nvPr/>
        </p:nvSpPr>
        <p:spPr>
          <a:xfrm>
            <a:off x="-22602" y="5486400"/>
            <a:ext cx="9144000" cy="553998"/>
          </a:xfrm>
          <a:prstGeom prst="rect">
            <a:avLst/>
          </a:prstGeom>
          <a:noFill/>
        </p:spPr>
        <p:txBody>
          <a:bodyPr wrap="square" rtlCol="0">
            <a:spAutoFit/>
          </a:bodyPr>
          <a:lstStyle/>
          <a:p>
            <a:pPr algn="ctr"/>
            <a:r>
              <a:rPr lang="en-US" b="1" dirty="0" smtClean="0"/>
              <a:t>× </a:t>
            </a:r>
            <a:r>
              <a:rPr lang="en-US" sz="1200" b="1" dirty="0" smtClean="0"/>
              <a:t>= NO</a:t>
            </a:r>
            <a:r>
              <a:rPr lang="en-US" sz="1200" b="1" baseline="-25000" dirty="0" smtClean="0"/>
              <a:t>2</a:t>
            </a:r>
            <a:r>
              <a:rPr lang="en-US" sz="1200" b="1" dirty="0" smtClean="0"/>
              <a:t>* observation,      NO</a:t>
            </a:r>
            <a:r>
              <a:rPr lang="en-US" sz="1200" b="1" baseline="-25000" dirty="0" smtClean="0"/>
              <a:t>2</a:t>
            </a:r>
            <a:r>
              <a:rPr lang="en-US" sz="1200" b="1" dirty="0" smtClean="0"/>
              <a:t>* = </a:t>
            </a:r>
            <a:r>
              <a:rPr lang="el-GR" sz="1200" b="1" dirty="0" smtClean="0"/>
              <a:t>Σ</a:t>
            </a:r>
            <a:r>
              <a:rPr lang="en-US" sz="1200" b="1" dirty="0" smtClean="0"/>
              <a:t>(NO+NO</a:t>
            </a:r>
            <a:r>
              <a:rPr lang="en-US" sz="1200" b="1" baseline="-25000" dirty="0" smtClean="0"/>
              <a:t>2</a:t>
            </a:r>
            <a:r>
              <a:rPr lang="en-US" sz="1200" b="1" dirty="0" smtClean="0"/>
              <a:t>+PeroxyNitrates+AlkylNitrates)</a:t>
            </a:r>
          </a:p>
          <a:p>
            <a:pPr algn="ctr"/>
            <a:r>
              <a:rPr lang="en-US" sz="1200" b="1" dirty="0" smtClean="0"/>
              <a:t>NO</a:t>
            </a:r>
            <a:r>
              <a:rPr lang="en-US" sz="1200" b="1" baseline="-25000" dirty="0" smtClean="0"/>
              <a:t>2 </a:t>
            </a:r>
            <a:r>
              <a:rPr lang="en-US" sz="1200" b="1" dirty="0" smtClean="0"/>
              <a:t>= ~60 – 90% NO</a:t>
            </a:r>
            <a:r>
              <a:rPr lang="en-US" sz="1200" b="1" baseline="-25000" dirty="0" smtClean="0"/>
              <a:t>2</a:t>
            </a:r>
            <a:r>
              <a:rPr lang="en-US" sz="1200" b="1" dirty="0" smtClean="0"/>
              <a:t>* in urban areas</a:t>
            </a:r>
            <a:endParaRPr lang="en-US" sz="1200" b="1" dirty="0"/>
          </a:p>
        </p:txBody>
      </p:sp>
      <p:sp>
        <p:nvSpPr>
          <p:cNvPr id="12" name="TextBox 11"/>
          <p:cNvSpPr txBox="1"/>
          <p:nvPr/>
        </p:nvSpPr>
        <p:spPr>
          <a:xfrm>
            <a:off x="2825373" y="1317546"/>
            <a:ext cx="3550403" cy="369332"/>
          </a:xfrm>
          <a:prstGeom prst="rect">
            <a:avLst/>
          </a:prstGeom>
          <a:solidFill>
            <a:schemeClr val="bg1"/>
          </a:solidFill>
          <a:ln>
            <a:noFill/>
          </a:ln>
          <a:effectLst/>
        </p:spPr>
        <p:txBody>
          <a:bodyPr wrap="square" rtlCol="0">
            <a:spAutoFit/>
          </a:bodyPr>
          <a:lstStyle/>
          <a:p>
            <a:r>
              <a:rPr lang="en-US" dirty="0" smtClean="0"/>
              <a:t>Downtown Baltimore, Maryland</a:t>
            </a:r>
            <a:endParaRPr lang="en-US" dirty="0"/>
          </a:p>
        </p:txBody>
      </p:sp>
      <p:sp>
        <p:nvSpPr>
          <p:cNvPr id="4" name="Rectangle 3"/>
          <p:cNvSpPr/>
          <p:nvPr/>
        </p:nvSpPr>
        <p:spPr>
          <a:xfrm>
            <a:off x="3581400" y="1686878"/>
            <a:ext cx="1905000" cy="3799522"/>
          </a:xfrm>
          <a:prstGeom prst="rect">
            <a:avLst/>
          </a:prstGeom>
          <a:solidFill>
            <a:schemeClr val="bg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470900" y="1686878"/>
            <a:ext cx="3368299" cy="3799522"/>
          </a:xfrm>
          <a:prstGeom prst="rect">
            <a:avLst/>
          </a:prstGeom>
          <a:solidFill>
            <a:schemeClr val="bg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p:cNvGraphicFramePr>
            <a:graphicFrameLocks noChangeAspect="1"/>
          </p:cNvGraphicFramePr>
          <p:nvPr>
            <p:extLst>
              <p:ext uri="{D42A27DB-BD31-4B8C-83A1-F6EECF244321}">
                <p14:modId xmlns:p14="http://schemas.microsoft.com/office/powerpoint/2010/main" val="3045744111"/>
              </p:ext>
            </p:extLst>
          </p:nvPr>
        </p:nvGraphicFramePr>
        <p:xfrm>
          <a:off x="304800" y="5943600"/>
          <a:ext cx="2308225" cy="360363"/>
        </p:xfrm>
        <a:graphic>
          <a:graphicData uri="http://schemas.openxmlformats.org/presentationml/2006/ole">
            <mc:AlternateContent xmlns:mc="http://schemas.openxmlformats.org/markup-compatibility/2006">
              <mc:Choice xmlns:v="urn:schemas-microsoft-com:vml" Requires="v">
                <p:oleObj spid="_x0000_s5136" name="Equation" r:id="rId5" imgW="2527300" imgH="393700" progId="Equation.3">
                  <p:embed/>
                </p:oleObj>
              </mc:Choice>
              <mc:Fallback>
                <p:oleObj name="Equation" r:id="rId5" imgW="2527300" imgH="393700"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5943600"/>
                        <a:ext cx="2308225"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1042527191"/>
              </p:ext>
            </p:extLst>
          </p:nvPr>
        </p:nvGraphicFramePr>
        <p:xfrm>
          <a:off x="6858000" y="5943600"/>
          <a:ext cx="2133600" cy="323660"/>
        </p:xfrm>
        <a:graphic>
          <a:graphicData uri="http://schemas.openxmlformats.org/presentationml/2006/ole">
            <mc:AlternateContent xmlns:mc="http://schemas.openxmlformats.org/markup-compatibility/2006">
              <mc:Choice xmlns:v="urn:schemas-microsoft-com:vml" Requires="v">
                <p:oleObj spid="_x0000_s5137" name="Equation" r:id="rId7" imgW="2006280" imgH="304560" progId="Equation.3">
                  <p:embed/>
                </p:oleObj>
              </mc:Choice>
              <mc:Fallback>
                <p:oleObj name="Equation" r:id="rId7" imgW="2006280" imgH="304560" progId="Equation.3">
                  <p:embed/>
                  <p:pic>
                    <p:nvPicPr>
                      <p:cNvPr id="0" name=""/>
                      <p:cNvPicPr>
                        <a:picLocks noChangeAspect="1" noChangeArrowheads="1"/>
                      </p:cNvPicPr>
                      <p:nvPr/>
                    </p:nvPicPr>
                    <p:blipFill>
                      <a:blip r:embed="rId8"/>
                      <a:srcRect/>
                      <a:stretch>
                        <a:fillRect/>
                      </a:stretch>
                    </p:blipFill>
                    <p:spPr bwMode="auto">
                      <a:xfrm>
                        <a:off x="6858000" y="5943600"/>
                        <a:ext cx="2133600" cy="32366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336215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1" grpId="0" animBg="1"/>
      <p:bldP spid="7" grpId="0" animBg="1"/>
      <p:bldP spid="4" grpId="0" animBg="1"/>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71661" y="1143043"/>
            <a:ext cx="6400678" cy="4571913"/>
          </a:xfrm>
          <a:prstGeom prst="rect">
            <a:avLst/>
          </a:prstGeom>
        </p:spPr>
      </p:pic>
      <p:sp>
        <p:nvSpPr>
          <p:cNvPr id="4" name="Freeform 3"/>
          <p:cNvSpPr/>
          <p:nvPr/>
        </p:nvSpPr>
        <p:spPr>
          <a:xfrm>
            <a:off x="5857875" y="1828800"/>
            <a:ext cx="638175" cy="3209925"/>
          </a:xfrm>
          <a:custGeom>
            <a:avLst/>
            <a:gdLst>
              <a:gd name="connsiteX0" fmla="*/ 228600 w 638175"/>
              <a:gd name="connsiteY0" fmla="*/ 0 h 3209925"/>
              <a:gd name="connsiteX1" fmla="*/ 180975 w 638175"/>
              <a:gd name="connsiteY1" fmla="*/ 342900 h 3209925"/>
              <a:gd name="connsiteX2" fmla="*/ 180975 w 638175"/>
              <a:gd name="connsiteY2" fmla="*/ 904875 h 3209925"/>
              <a:gd name="connsiteX3" fmla="*/ 142875 w 638175"/>
              <a:gd name="connsiteY3" fmla="*/ 1304925 h 3209925"/>
              <a:gd name="connsiteX4" fmla="*/ 104775 w 638175"/>
              <a:gd name="connsiteY4" fmla="*/ 1952625 h 3209925"/>
              <a:gd name="connsiteX5" fmla="*/ 123825 w 638175"/>
              <a:gd name="connsiteY5" fmla="*/ 2095500 h 3209925"/>
              <a:gd name="connsiteX6" fmla="*/ 104775 w 638175"/>
              <a:gd name="connsiteY6" fmla="*/ 2324100 h 3209925"/>
              <a:gd name="connsiteX7" fmla="*/ 104775 w 638175"/>
              <a:gd name="connsiteY7" fmla="*/ 2552700 h 3209925"/>
              <a:gd name="connsiteX8" fmla="*/ 171450 w 638175"/>
              <a:gd name="connsiteY8" fmla="*/ 2771775 h 3209925"/>
              <a:gd name="connsiteX9" fmla="*/ 200025 w 638175"/>
              <a:gd name="connsiteY9" fmla="*/ 2800350 h 3209925"/>
              <a:gd name="connsiteX10" fmla="*/ 200025 w 638175"/>
              <a:gd name="connsiteY10" fmla="*/ 2847975 h 3209925"/>
              <a:gd name="connsiteX11" fmla="*/ 333375 w 638175"/>
              <a:gd name="connsiteY11" fmla="*/ 3076575 h 3209925"/>
              <a:gd name="connsiteX12" fmla="*/ 342900 w 638175"/>
              <a:gd name="connsiteY12" fmla="*/ 3152775 h 3209925"/>
              <a:gd name="connsiteX13" fmla="*/ 638175 w 638175"/>
              <a:gd name="connsiteY13" fmla="*/ 3190875 h 3209925"/>
              <a:gd name="connsiteX14" fmla="*/ 0 w 638175"/>
              <a:gd name="connsiteY14" fmla="*/ 3209925 h 3209925"/>
              <a:gd name="connsiteX15" fmla="*/ 0 w 638175"/>
              <a:gd name="connsiteY15" fmla="*/ 19050 h 3209925"/>
              <a:gd name="connsiteX16" fmla="*/ 228600 w 638175"/>
              <a:gd name="connsiteY16" fmla="*/ 0 h 3209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8175" h="3209925">
                <a:moveTo>
                  <a:pt x="228600" y="0"/>
                </a:moveTo>
                <a:lnTo>
                  <a:pt x="180975" y="342900"/>
                </a:lnTo>
                <a:lnTo>
                  <a:pt x="180975" y="904875"/>
                </a:lnTo>
                <a:lnTo>
                  <a:pt x="142875" y="1304925"/>
                </a:lnTo>
                <a:lnTo>
                  <a:pt x="104775" y="1952625"/>
                </a:lnTo>
                <a:lnTo>
                  <a:pt x="123825" y="2095500"/>
                </a:lnTo>
                <a:lnTo>
                  <a:pt x="104775" y="2324100"/>
                </a:lnTo>
                <a:lnTo>
                  <a:pt x="104775" y="2552700"/>
                </a:lnTo>
                <a:lnTo>
                  <a:pt x="171450" y="2771775"/>
                </a:lnTo>
                <a:lnTo>
                  <a:pt x="200025" y="2800350"/>
                </a:lnTo>
                <a:lnTo>
                  <a:pt x="200025" y="2847975"/>
                </a:lnTo>
                <a:lnTo>
                  <a:pt x="333375" y="3076575"/>
                </a:lnTo>
                <a:lnTo>
                  <a:pt x="342900" y="3152775"/>
                </a:lnTo>
                <a:lnTo>
                  <a:pt x="638175" y="3190875"/>
                </a:lnTo>
                <a:lnTo>
                  <a:pt x="0" y="3209925"/>
                </a:lnTo>
                <a:lnTo>
                  <a:pt x="0" y="19050"/>
                </a:lnTo>
                <a:lnTo>
                  <a:pt x="228600" y="0"/>
                </a:lnTo>
                <a:close/>
              </a:path>
            </a:pathLst>
          </a:custGeom>
          <a:solidFill>
            <a:schemeClr val="accent1">
              <a:alpha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How do we re-calculate air mass factors (IN VISUAL FORMAT)? </a:t>
            </a:r>
            <a:endParaRPr lang="en-US" dirty="0"/>
          </a:p>
        </p:txBody>
      </p:sp>
      <p:sp>
        <p:nvSpPr>
          <p:cNvPr id="3" name="Slide Number Placeholder 2"/>
          <p:cNvSpPr>
            <a:spLocks noGrp="1"/>
          </p:cNvSpPr>
          <p:nvPr>
            <p:ph type="sldNum" sz="quarter" idx="12"/>
          </p:nvPr>
        </p:nvSpPr>
        <p:spPr/>
        <p:txBody>
          <a:bodyPr/>
          <a:lstStyle/>
          <a:p>
            <a:fld id="{9E70743C-FDB2-4894-B60A-4543FE8376A2}" type="slidenum">
              <a:rPr lang="en-US" smtClean="0"/>
              <a:t>6</a:t>
            </a:fld>
            <a:endParaRPr lang="en-US"/>
          </a:p>
        </p:txBody>
      </p:sp>
      <p:sp>
        <p:nvSpPr>
          <p:cNvPr id="21" name="TextBox 20"/>
          <p:cNvSpPr txBox="1"/>
          <p:nvPr/>
        </p:nvSpPr>
        <p:spPr>
          <a:xfrm>
            <a:off x="2743200" y="5714956"/>
            <a:ext cx="3850198" cy="369332"/>
          </a:xfrm>
          <a:prstGeom prst="rect">
            <a:avLst/>
          </a:prstGeom>
          <a:solidFill>
            <a:schemeClr val="bg1"/>
          </a:solidFill>
          <a:ln>
            <a:solidFill>
              <a:schemeClr val="tx1"/>
            </a:solidFill>
          </a:ln>
          <a:effectLst>
            <a:outerShdw blurRad="50800" dist="38100" dir="5400000" algn="t" rotWithShape="0">
              <a:prstClr val="black">
                <a:alpha val="40000"/>
              </a:prstClr>
            </a:outerShdw>
          </a:effectLst>
        </p:spPr>
        <p:txBody>
          <a:bodyPr wrap="square" rtlCol="0">
            <a:spAutoFit/>
          </a:bodyPr>
          <a:lstStyle/>
          <a:p>
            <a:r>
              <a:rPr lang="en-US" dirty="0" smtClean="0"/>
              <a:t>AMF</a:t>
            </a:r>
            <a:r>
              <a:rPr lang="en-US" baseline="-25000" dirty="0" smtClean="0"/>
              <a:t>CMAQ</a:t>
            </a:r>
            <a:r>
              <a:rPr lang="en-US" dirty="0" smtClean="0"/>
              <a:t> &gt; AMF</a:t>
            </a:r>
            <a:r>
              <a:rPr lang="en-US" baseline="-25000" dirty="0" smtClean="0"/>
              <a:t>GMI</a:t>
            </a:r>
            <a:r>
              <a:rPr lang="en-US" dirty="0" smtClean="0"/>
              <a:t> in Rural Virginia</a:t>
            </a:r>
            <a:endParaRPr lang="en-US" dirty="0"/>
          </a:p>
        </p:txBody>
      </p:sp>
      <p:sp>
        <p:nvSpPr>
          <p:cNvPr id="13" name="TextBox 12"/>
          <p:cNvSpPr txBox="1"/>
          <p:nvPr/>
        </p:nvSpPr>
        <p:spPr>
          <a:xfrm>
            <a:off x="228600" y="6480200"/>
            <a:ext cx="3200401" cy="261610"/>
          </a:xfrm>
          <a:prstGeom prst="rect">
            <a:avLst/>
          </a:prstGeom>
          <a:noFill/>
        </p:spPr>
        <p:txBody>
          <a:bodyPr wrap="square" rtlCol="0">
            <a:spAutoFit/>
          </a:bodyPr>
          <a:lstStyle/>
          <a:p>
            <a:r>
              <a:rPr lang="en-US" sz="1100" dirty="0" smtClean="0"/>
              <a:t>*Monthly mean data is shown</a:t>
            </a:r>
          </a:p>
        </p:txBody>
      </p:sp>
      <p:sp>
        <p:nvSpPr>
          <p:cNvPr id="7" name="Freeform 6"/>
          <p:cNvSpPr/>
          <p:nvPr/>
        </p:nvSpPr>
        <p:spPr>
          <a:xfrm>
            <a:off x="5848350" y="1828800"/>
            <a:ext cx="523875" cy="3209925"/>
          </a:xfrm>
          <a:custGeom>
            <a:avLst/>
            <a:gdLst>
              <a:gd name="connsiteX0" fmla="*/ 247650 w 523875"/>
              <a:gd name="connsiteY0" fmla="*/ 0 h 3209925"/>
              <a:gd name="connsiteX1" fmla="*/ 361950 w 523875"/>
              <a:gd name="connsiteY1" fmla="*/ 800100 h 3209925"/>
              <a:gd name="connsiteX2" fmla="*/ 314325 w 523875"/>
              <a:gd name="connsiteY2" fmla="*/ 1047750 h 3209925"/>
              <a:gd name="connsiteX3" fmla="*/ 333375 w 523875"/>
              <a:gd name="connsiteY3" fmla="*/ 1400175 h 3209925"/>
              <a:gd name="connsiteX4" fmla="*/ 409575 w 523875"/>
              <a:gd name="connsiteY4" fmla="*/ 1581150 h 3209925"/>
              <a:gd name="connsiteX5" fmla="*/ 523875 w 523875"/>
              <a:gd name="connsiteY5" fmla="*/ 1752600 h 3209925"/>
              <a:gd name="connsiteX6" fmla="*/ 514350 w 523875"/>
              <a:gd name="connsiteY6" fmla="*/ 1943100 h 3209925"/>
              <a:gd name="connsiteX7" fmla="*/ 257175 w 523875"/>
              <a:gd name="connsiteY7" fmla="*/ 2238375 h 3209925"/>
              <a:gd name="connsiteX8" fmla="*/ 209550 w 523875"/>
              <a:gd name="connsiteY8" fmla="*/ 2381250 h 3209925"/>
              <a:gd name="connsiteX9" fmla="*/ 266700 w 523875"/>
              <a:gd name="connsiteY9" fmla="*/ 2619375 h 3209925"/>
              <a:gd name="connsiteX10" fmla="*/ 409575 w 523875"/>
              <a:gd name="connsiteY10" fmla="*/ 2771775 h 3209925"/>
              <a:gd name="connsiteX11" fmla="*/ 352425 w 523875"/>
              <a:gd name="connsiteY11" fmla="*/ 2828925 h 3209925"/>
              <a:gd name="connsiteX12" fmla="*/ 409575 w 523875"/>
              <a:gd name="connsiteY12" fmla="*/ 3048000 h 3209925"/>
              <a:gd name="connsiteX13" fmla="*/ 352425 w 523875"/>
              <a:gd name="connsiteY13" fmla="*/ 3209925 h 3209925"/>
              <a:gd name="connsiteX14" fmla="*/ 9525 w 523875"/>
              <a:gd name="connsiteY14" fmla="*/ 3200400 h 3209925"/>
              <a:gd name="connsiteX15" fmla="*/ 0 w 523875"/>
              <a:gd name="connsiteY15" fmla="*/ 0 h 3209925"/>
              <a:gd name="connsiteX16" fmla="*/ 247650 w 523875"/>
              <a:gd name="connsiteY16" fmla="*/ 0 h 3209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23875" h="3209925">
                <a:moveTo>
                  <a:pt x="247650" y="0"/>
                </a:moveTo>
                <a:lnTo>
                  <a:pt x="361950" y="800100"/>
                </a:lnTo>
                <a:lnTo>
                  <a:pt x="314325" y="1047750"/>
                </a:lnTo>
                <a:lnTo>
                  <a:pt x="333375" y="1400175"/>
                </a:lnTo>
                <a:lnTo>
                  <a:pt x="409575" y="1581150"/>
                </a:lnTo>
                <a:lnTo>
                  <a:pt x="523875" y="1752600"/>
                </a:lnTo>
                <a:lnTo>
                  <a:pt x="514350" y="1943100"/>
                </a:lnTo>
                <a:lnTo>
                  <a:pt x="257175" y="2238375"/>
                </a:lnTo>
                <a:lnTo>
                  <a:pt x="209550" y="2381250"/>
                </a:lnTo>
                <a:lnTo>
                  <a:pt x="266700" y="2619375"/>
                </a:lnTo>
                <a:lnTo>
                  <a:pt x="409575" y="2771775"/>
                </a:lnTo>
                <a:lnTo>
                  <a:pt x="352425" y="2828925"/>
                </a:lnTo>
                <a:lnTo>
                  <a:pt x="409575" y="3048000"/>
                </a:lnTo>
                <a:lnTo>
                  <a:pt x="352425" y="3209925"/>
                </a:lnTo>
                <a:lnTo>
                  <a:pt x="9525" y="3200400"/>
                </a:lnTo>
                <a:lnTo>
                  <a:pt x="0" y="0"/>
                </a:lnTo>
                <a:lnTo>
                  <a:pt x="247650" y="0"/>
                </a:lnTo>
                <a:close/>
              </a:path>
            </a:pathLst>
          </a:custGeom>
          <a:solidFill>
            <a:schemeClr val="accent2">
              <a:alpha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p:nvPr/>
        </p:nvCxnSpPr>
        <p:spPr>
          <a:xfrm flipH="1">
            <a:off x="7162800" y="5183215"/>
            <a:ext cx="495300" cy="15175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658100" y="4983160"/>
            <a:ext cx="1485900" cy="400110"/>
          </a:xfrm>
          <a:prstGeom prst="rect">
            <a:avLst/>
          </a:prstGeom>
          <a:noFill/>
        </p:spPr>
        <p:txBody>
          <a:bodyPr wrap="square" rtlCol="0">
            <a:spAutoFit/>
          </a:bodyPr>
          <a:lstStyle/>
          <a:p>
            <a:r>
              <a:rPr lang="en-US" sz="1000" dirty="0" smtClean="0"/>
              <a:t>Shape profile </a:t>
            </a:r>
            <a:r>
              <a:rPr lang="en-US" sz="1000" b="1" dirty="0" smtClean="0"/>
              <a:t>x</a:t>
            </a:r>
            <a:r>
              <a:rPr lang="en-US" sz="1000" dirty="0" smtClean="0"/>
              <a:t> Scattering Weight</a:t>
            </a:r>
            <a:endParaRPr lang="en-US" sz="1000" dirty="0"/>
          </a:p>
        </p:txBody>
      </p:sp>
      <p:cxnSp>
        <p:nvCxnSpPr>
          <p:cNvPr id="8" name="Straight Connector 7"/>
          <p:cNvCxnSpPr/>
          <p:nvPr/>
        </p:nvCxnSpPr>
        <p:spPr>
          <a:xfrm flipV="1">
            <a:off x="5200650" y="2476500"/>
            <a:ext cx="9525" cy="2667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514600" y="1317546"/>
            <a:ext cx="4572001" cy="369332"/>
          </a:xfrm>
          <a:prstGeom prst="rect">
            <a:avLst/>
          </a:prstGeom>
          <a:solidFill>
            <a:schemeClr val="bg1"/>
          </a:solidFill>
          <a:ln>
            <a:noFill/>
          </a:ln>
          <a:effectLst/>
        </p:spPr>
        <p:txBody>
          <a:bodyPr wrap="square" rtlCol="0">
            <a:spAutoFit/>
          </a:bodyPr>
          <a:lstStyle/>
          <a:p>
            <a:r>
              <a:rPr lang="en-US" dirty="0" smtClean="0"/>
              <a:t>Rural Virginia (southwest of Richmond)</a:t>
            </a:r>
            <a:endParaRPr lang="en-US" dirty="0"/>
          </a:p>
        </p:txBody>
      </p:sp>
      <p:graphicFrame>
        <p:nvGraphicFramePr>
          <p:cNvPr id="16" name="Object 15"/>
          <p:cNvGraphicFramePr>
            <a:graphicFrameLocks noChangeAspect="1"/>
          </p:cNvGraphicFramePr>
          <p:nvPr>
            <p:extLst>
              <p:ext uri="{D42A27DB-BD31-4B8C-83A1-F6EECF244321}">
                <p14:modId xmlns:p14="http://schemas.microsoft.com/office/powerpoint/2010/main" val="3174656005"/>
              </p:ext>
            </p:extLst>
          </p:nvPr>
        </p:nvGraphicFramePr>
        <p:xfrm>
          <a:off x="304800" y="5943600"/>
          <a:ext cx="2308225" cy="360363"/>
        </p:xfrm>
        <a:graphic>
          <a:graphicData uri="http://schemas.openxmlformats.org/presentationml/2006/ole">
            <mc:AlternateContent xmlns:mc="http://schemas.openxmlformats.org/markup-compatibility/2006">
              <mc:Choice xmlns:v="urn:schemas-microsoft-com:vml" Requires="v">
                <p:oleObj spid="_x0000_s6159" name="Equation" r:id="rId5" imgW="2527300" imgH="393700" progId="Equation.3">
                  <p:embed/>
                </p:oleObj>
              </mc:Choice>
              <mc:Fallback>
                <p:oleObj name="Equation" r:id="rId5" imgW="2527300" imgH="3937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5943600"/>
                        <a:ext cx="2308225"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922961484"/>
              </p:ext>
            </p:extLst>
          </p:nvPr>
        </p:nvGraphicFramePr>
        <p:xfrm>
          <a:off x="6858000" y="5943600"/>
          <a:ext cx="2133600" cy="323660"/>
        </p:xfrm>
        <a:graphic>
          <a:graphicData uri="http://schemas.openxmlformats.org/presentationml/2006/ole">
            <mc:AlternateContent xmlns:mc="http://schemas.openxmlformats.org/markup-compatibility/2006">
              <mc:Choice xmlns:v="urn:schemas-microsoft-com:vml" Requires="v">
                <p:oleObj spid="_x0000_s6160" name="Equation" r:id="rId7" imgW="2006280" imgH="304560" progId="Equation.3">
                  <p:embed/>
                </p:oleObj>
              </mc:Choice>
              <mc:Fallback>
                <p:oleObj name="Equation" r:id="rId7" imgW="2006280" imgH="304560" progId="Equation.3">
                  <p:embed/>
                  <p:pic>
                    <p:nvPicPr>
                      <p:cNvPr id="0" name=""/>
                      <p:cNvPicPr>
                        <a:picLocks noChangeAspect="1" noChangeArrowheads="1"/>
                      </p:cNvPicPr>
                      <p:nvPr/>
                    </p:nvPicPr>
                    <p:blipFill>
                      <a:blip r:embed="rId8"/>
                      <a:srcRect/>
                      <a:stretch>
                        <a:fillRect/>
                      </a:stretch>
                    </p:blipFill>
                    <p:spPr bwMode="auto">
                      <a:xfrm>
                        <a:off x="6858000" y="5943600"/>
                        <a:ext cx="2133600" cy="32366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718947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1"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Methodology</a:t>
            </a:r>
            <a:endParaRPr lang="en-US" dirty="0"/>
          </a:p>
        </p:txBody>
      </p:sp>
      <p:sp>
        <p:nvSpPr>
          <p:cNvPr id="3" name="Slide Number Placeholder 2"/>
          <p:cNvSpPr>
            <a:spLocks noGrp="1"/>
          </p:cNvSpPr>
          <p:nvPr>
            <p:ph type="sldNum" sz="quarter" idx="12"/>
          </p:nvPr>
        </p:nvSpPr>
        <p:spPr/>
        <p:txBody>
          <a:bodyPr/>
          <a:lstStyle/>
          <a:p>
            <a:fld id="{9E70743C-FDB2-4894-B60A-4543FE8376A2}" type="slidenum">
              <a:rPr lang="en-US" smtClean="0"/>
              <a:t>7</a:t>
            </a:fld>
            <a:endParaRPr lang="en-US" dirty="0"/>
          </a:p>
        </p:txBody>
      </p:sp>
      <p:sp>
        <p:nvSpPr>
          <p:cNvPr id="4" name="Text Placeholder 3"/>
          <p:cNvSpPr>
            <a:spLocks noGrp="1"/>
          </p:cNvSpPr>
          <p:nvPr>
            <p:ph type="body" sz="quarter" idx="13"/>
          </p:nvPr>
        </p:nvSpPr>
        <p:spPr>
          <a:xfrm>
            <a:off x="685800" y="1371600"/>
            <a:ext cx="8001000" cy="4267200"/>
          </a:xfrm>
        </p:spPr>
        <p:txBody>
          <a:bodyPr>
            <a:normAutofit fontScale="70000" lnSpcReduction="20000"/>
          </a:bodyPr>
          <a:lstStyle/>
          <a:p>
            <a:pPr marL="514350" indent="-514350">
              <a:spcBef>
                <a:spcPts val="0"/>
              </a:spcBef>
              <a:spcAft>
                <a:spcPts val="1200"/>
              </a:spcAft>
              <a:buFont typeface="+mj-lt"/>
              <a:buAutoNum type="arabicPeriod"/>
            </a:pPr>
            <a:r>
              <a:rPr lang="en-US" dirty="0" smtClean="0"/>
              <a:t>Use </a:t>
            </a:r>
            <a:r>
              <a:rPr lang="en-US" dirty="0"/>
              <a:t>a CMAQ 1.33 km simulation of June &amp; July 2011 to </a:t>
            </a:r>
            <a:r>
              <a:rPr lang="en-US" dirty="0" smtClean="0"/>
              <a:t>re-generate summertime NO</a:t>
            </a:r>
            <a:r>
              <a:rPr lang="en-US" baseline="-25000" dirty="0" smtClean="0"/>
              <a:t>2</a:t>
            </a:r>
            <a:r>
              <a:rPr lang="en-US" dirty="0" smtClean="0"/>
              <a:t> vertical shape </a:t>
            </a:r>
            <a:r>
              <a:rPr lang="en-US" dirty="0"/>
              <a:t>profiles, which are used in the calculation of air mass factors (AMF)</a:t>
            </a:r>
          </a:p>
          <a:p>
            <a:pPr lvl="1">
              <a:spcBef>
                <a:spcPts val="0"/>
              </a:spcBef>
              <a:spcAft>
                <a:spcPts val="1200"/>
              </a:spcAft>
            </a:pPr>
            <a:r>
              <a:rPr lang="en-US" dirty="0"/>
              <a:t>	</a:t>
            </a:r>
            <a:r>
              <a:rPr lang="en-US" dirty="0" smtClean="0"/>
              <a:t>AMF </a:t>
            </a:r>
            <a:r>
              <a:rPr lang="en-US" dirty="0"/>
              <a:t>= ƒ(NO</a:t>
            </a:r>
            <a:r>
              <a:rPr lang="en-US" baseline="-25000" dirty="0"/>
              <a:t>2</a:t>
            </a:r>
            <a:r>
              <a:rPr lang="en-US" dirty="0"/>
              <a:t> shape profile, vertical sensitivity of satellite)</a:t>
            </a:r>
          </a:p>
          <a:p>
            <a:pPr marL="514350" indent="-514350">
              <a:spcBef>
                <a:spcPts val="0"/>
              </a:spcBef>
              <a:spcAft>
                <a:spcPts val="1200"/>
              </a:spcAft>
              <a:buFont typeface="+mj-lt"/>
              <a:buAutoNum type="arabicPeriod"/>
            </a:pPr>
            <a:r>
              <a:rPr lang="en-US" dirty="0" smtClean="0"/>
              <a:t>Re-calculate tropospheric column NO</a:t>
            </a:r>
            <a:r>
              <a:rPr lang="en-US" baseline="-25000" dirty="0" smtClean="0"/>
              <a:t>2</a:t>
            </a:r>
            <a:r>
              <a:rPr lang="en-US" dirty="0" smtClean="0"/>
              <a:t> using the new air mass factors</a:t>
            </a:r>
          </a:p>
          <a:p>
            <a:pPr marL="514350" indent="-514350">
              <a:spcBef>
                <a:spcPts val="0"/>
              </a:spcBef>
              <a:spcAft>
                <a:spcPts val="1200"/>
              </a:spcAft>
              <a:buFont typeface="+mj-lt"/>
              <a:buAutoNum type="arabicPeriod"/>
            </a:pPr>
            <a:r>
              <a:rPr lang="en-US" dirty="0"/>
              <a:t>Generate a high resolution (oversampled) view of NO</a:t>
            </a:r>
            <a:r>
              <a:rPr lang="en-US" baseline="-25000" dirty="0"/>
              <a:t>2</a:t>
            </a:r>
            <a:r>
              <a:rPr lang="en-US" dirty="0"/>
              <a:t> in the mid-Atlantic for a 5-year period (</a:t>
            </a:r>
            <a:r>
              <a:rPr lang="en-US" dirty="0" smtClean="0"/>
              <a:t>2008-2012)</a:t>
            </a:r>
          </a:p>
          <a:p>
            <a:pPr lvl="1">
              <a:spcBef>
                <a:spcPts val="0"/>
              </a:spcBef>
              <a:spcAft>
                <a:spcPts val="1200"/>
              </a:spcAft>
            </a:pPr>
            <a:r>
              <a:rPr lang="en-US" dirty="0" smtClean="0"/>
              <a:t>Compare NO</a:t>
            </a:r>
            <a:r>
              <a:rPr lang="en-US" baseline="-25000" dirty="0" smtClean="0"/>
              <a:t>2</a:t>
            </a:r>
            <a:r>
              <a:rPr lang="en-US" dirty="0" smtClean="0"/>
              <a:t> columns to ground observations of NO</a:t>
            </a:r>
            <a:r>
              <a:rPr lang="en-US" baseline="-25000" dirty="0" smtClean="0"/>
              <a:t>2</a:t>
            </a:r>
            <a:r>
              <a:rPr lang="en-US" dirty="0" smtClean="0"/>
              <a:t>* during the 5-year period to see if the new product better captures the spatial variability of NO</a:t>
            </a:r>
            <a:r>
              <a:rPr lang="en-US" baseline="-25000" dirty="0" smtClean="0"/>
              <a:t>2</a:t>
            </a:r>
            <a:endParaRPr lang="en-US" dirty="0"/>
          </a:p>
          <a:p>
            <a:endParaRPr lang="en-US" dirty="0" smtClean="0"/>
          </a:p>
        </p:txBody>
      </p:sp>
      <p:sp>
        <p:nvSpPr>
          <p:cNvPr id="5" name="TextBox 4"/>
          <p:cNvSpPr txBox="1"/>
          <p:nvPr/>
        </p:nvSpPr>
        <p:spPr>
          <a:xfrm>
            <a:off x="609600" y="6096000"/>
            <a:ext cx="7086600" cy="400110"/>
          </a:xfrm>
          <a:prstGeom prst="rect">
            <a:avLst/>
          </a:prstGeom>
          <a:noFill/>
        </p:spPr>
        <p:txBody>
          <a:bodyPr wrap="square" rtlCol="0">
            <a:spAutoFit/>
          </a:bodyPr>
          <a:lstStyle/>
          <a:p>
            <a:r>
              <a:rPr lang="en-US" sz="1000" dirty="0" smtClean="0"/>
              <a:t>*NO</a:t>
            </a:r>
            <a:r>
              <a:rPr lang="en-US" sz="1000" baseline="-25000" dirty="0" smtClean="0"/>
              <a:t>2</a:t>
            </a:r>
            <a:r>
              <a:rPr lang="en-US" sz="1000" dirty="0" smtClean="0"/>
              <a:t> </a:t>
            </a:r>
            <a:r>
              <a:rPr lang="en-US" sz="1000" dirty="0"/>
              <a:t>at ground sites </a:t>
            </a:r>
            <a:r>
              <a:rPr lang="en-US" sz="1000" dirty="0" smtClean="0"/>
              <a:t>is measured by the chemiluminescence method, which has a high bias when compared to NO</a:t>
            </a:r>
            <a:r>
              <a:rPr lang="en-US" sz="1000" baseline="-25000" dirty="0" smtClean="0"/>
              <a:t>2</a:t>
            </a:r>
            <a:r>
              <a:rPr lang="en-US" sz="1000" dirty="0" smtClean="0"/>
              <a:t> from more precise methods such as cavity ring-down [</a:t>
            </a:r>
            <a:r>
              <a:rPr lang="en-US" sz="1000" dirty="0" err="1" smtClean="0"/>
              <a:t>Fehsenfeld</a:t>
            </a:r>
            <a:r>
              <a:rPr lang="en-US" sz="1000" dirty="0" smtClean="0"/>
              <a:t>, et al, 1987, Brent et al., 2013]</a:t>
            </a:r>
            <a:endParaRPr lang="en-US" sz="1000" dirty="0"/>
          </a:p>
        </p:txBody>
      </p:sp>
      <p:sp>
        <p:nvSpPr>
          <p:cNvPr id="6" name="TextBox 5"/>
          <p:cNvSpPr txBox="1"/>
          <p:nvPr/>
        </p:nvSpPr>
        <p:spPr>
          <a:xfrm>
            <a:off x="381000" y="5248275"/>
            <a:ext cx="8610600" cy="523220"/>
          </a:xfrm>
          <a:prstGeom prst="rect">
            <a:avLst/>
          </a:prstGeom>
          <a:solidFill>
            <a:schemeClr val="bg1"/>
          </a:solidFill>
          <a:ln w="12700">
            <a:solidFill>
              <a:schemeClr val="tx1"/>
            </a:solidFill>
          </a:ln>
        </p:spPr>
        <p:txBody>
          <a:bodyPr wrap="square" rtlCol="0">
            <a:spAutoFit/>
          </a:bodyPr>
          <a:lstStyle/>
          <a:p>
            <a:r>
              <a:rPr lang="en-US" sz="1400" dirty="0" smtClean="0">
                <a:solidFill>
                  <a:schemeClr val="tx1">
                    <a:lumMod val="75000"/>
                    <a:lumOff val="25000"/>
                  </a:schemeClr>
                </a:solidFill>
              </a:rPr>
              <a:t>A similar method (i.e., steps 1 &amp; 2) is used to generate the Berkeley High Resolution (BEHR) NO</a:t>
            </a:r>
            <a:r>
              <a:rPr lang="en-US" sz="1400" baseline="-25000" dirty="0" smtClean="0">
                <a:solidFill>
                  <a:schemeClr val="tx1">
                    <a:lumMod val="75000"/>
                    <a:lumOff val="25000"/>
                  </a:schemeClr>
                </a:solidFill>
              </a:rPr>
              <a:t>2</a:t>
            </a:r>
            <a:r>
              <a:rPr lang="en-US" sz="1400" dirty="0" smtClean="0">
                <a:solidFill>
                  <a:schemeClr val="tx1">
                    <a:lumMod val="75000"/>
                    <a:lumOff val="25000"/>
                  </a:schemeClr>
                </a:solidFill>
              </a:rPr>
              <a:t> product</a:t>
            </a:r>
          </a:p>
          <a:p>
            <a:r>
              <a:rPr lang="en-US" sz="1400" dirty="0" smtClean="0">
                <a:solidFill>
                  <a:schemeClr val="tx1">
                    <a:lumMod val="75000"/>
                    <a:lumOff val="25000"/>
                  </a:schemeClr>
                </a:solidFill>
              </a:rPr>
              <a:t>Main difference: BEHR uses a 12 km simulation, we are using a 1.33 km simulation</a:t>
            </a:r>
            <a:endParaRPr lang="en-US" sz="1400" dirty="0">
              <a:solidFill>
                <a:schemeClr val="tx1">
                  <a:lumMod val="75000"/>
                  <a:lumOff val="25000"/>
                </a:schemeClr>
              </a:solidFill>
            </a:endParaRPr>
          </a:p>
        </p:txBody>
      </p:sp>
    </p:spTree>
    <p:extLst>
      <p:ext uri="{BB962C8B-B14F-4D97-AF65-F5344CB8AC3E}">
        <p14:creationId xmlns:p14="http://schemas.microsoft.com/office/powerpoint/2010/main" val="3273521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1661" y="914400"/>
            <a:ext cx="6400678" cy="4571913"/>
          </a:xfrm>
          <a:prstGeom prst="rect">
            <a:avLst/>
          </a:prstGeom>
        </p:spPr>
      </p:pic>
      <p:sp>
        <p:nvSpPr>
          <p:cNvPr id="13" name="TextBox 12"/>
          <p:cNvSpPr txBox="1"/>
          <p:nvPr/>
        </p:nvSpPr>
        <p:spPr>
          <a:xfrm>
            <a:off x="228600" y="5562599"/>
            <a:ext cx="8686800" cy="646331"/>
          </a:xfrm>
          <a:prstGeom prst="rect">
            <a:avLst/>
          </a:prstGeom>
          <a:noFill/>
        </p:spPr>
        <p:txBody>
          <a:bodyPr wrap="square" rtlCol="0">
            <a:spAutoFit/>
          </a:bodyPr>
          <a:lstStyle/>
          <a:p>
            <a:pPr algn="ctr"/>
            <a:r>
              <a:rPr lang="en-US" dirty="0" smtClean="0"/>
              <a:t>Un-adjusted OMI NO</a:t>
            </a:r>
            <a:r>
              <a:rPr lang="en-US" baseline="-25000" dirty="0" smtClean="0"/>
              <a:t>2</a:t>
            </a:r>
            <a:r>
              <a:rPr lang="en-US" dirty="0" smtClean="0"/>
              <a:t> data from the July 18, 2011 overpass</a:t>
            </a:r>
          </a:p>
          <a:p>
            <a:pPr algn="ctr"/>
            <a:r>
              <a:rPr lang="en-US" dirty="0" smtClean="0"/>
              <a:t>Resolution at nadir </a:t>
            </a:r>
            <a:r>
              <a:rPr lang="en-US" dirty="0"/>
              <a:t>13 × 24 </a:t>
            </a:r>
            <a:r>
              <a:rPr lang="en-US" dirty="0" smtClean="0"/>
              <a:t>km</a:t>
            </a:r>
            <a:endParaRPr lang="en-US" dirty="0"/>
          </a:p>
        </p:txBody>
      </p:sp>
      <p:sp>
        <p:nvSpPr>
          <p:cNvPr id="2" name="Title 1"/>
          <p:cNvSpPr>
            <a:spLocks noGrp="1"/>
          </p:cNvSpPr>
          <p:nvPr>
            <p:ph type="title"/>
          </p:nvPr>
        </p:nvSpPr>
        <p:spPr>
          <a:xfrm>
            <a:off x="0" y="76200"/>
            <a:ext cx="9144000" cy="1143000"/>
          </a:xfrm>
        </p:spPr>
        <p:txBody>
          <a:bodyPr/>
          <a:lstStyle/>
          <a:p>
            <a:r>
              <a:rPr lang="en-US" dirty="0" smtClean="0"/>
              <a:t>Overview of calculation METHOD, part 1</a:t>
            </a:r>
            <a:endParaRPr lang="en-US" dirty="0"/>
          </a:p>
        </p:txBody>
      </p:sp>
      <p:sp>
        <p:nvSpPr>
          <p:cNvPr id="3" name="Slide Number Placeholder 2"/>
          <p:cNvSpPr>
            <a:spLocks noGrp="1"/>
          </p:cNvSpPr>
          <p:nvPr>
            <p:ph type="sldNum" sz="quarter" idx="12"/>
          </p:nvPr>
        </p:nvSpPr>
        <p:spPr/>
        <p:txBody>
          <a:bodyPr/>
          <a:lstStyle/>
          <a:p>
            <a:fld id="{9E70743C-FDB2-4894-B60A-4543FE8376A2}" type="slidenum">
              <a:rPr lang="en-US" smtClean="0"/>
              <a:t>8</a:t>
            </a:fld>
            <a:endParaRPr lang="en-US" dirty="0"/>
          </a:p>
        </p:txBody>
      </p:sp>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14283" t="9207" r="14286" b="2790"/>
          <a:stretch/>
        </p:blipFill>
        <p:spPr>
          <a:xfrm>
            <a:off x="228600" y="2095500"/>
            <a:ext cx="1861705" cy="1638300"/>
          </a:xfrm>
          <a:prstGeom prst="rect">
            <a:avLst/>
          </a:prstGeom>
        </p:spPr>
      </p:pic>
      <p:sp>
        <p:nvSpPr>
          <p:cNvPr id="5" name="Rectangle 4"/>
          <p:cNvSpPr/>
          <p:nvPr/>
        </p:nvSpPr>
        <p:spPr>
          <a:xfrm>
            <a:off x="990601" y="2762250"/>
            <a:ext cx="378432" cy="304800"/>
          </a:xfrm>
          <a:prstGeom prst="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28600" y="1066800"/>
            <a:ext cx="8686799" cy="369332"/>
          </a:xfrm>
          <a:prstGeom prst="rect">
            <a:avLst/>
          </a:prstGeom>
          <a:solidFill>
            <a:schemeClr val="bg1"/>
          </a:solidFill>
          <a:ln>
            <a:noFill/>
          </a:ln>
          <a:effectLst/>
        </p:spPr>
        <p:txBody>
          <a:bodyPr wrap="square" rtlCol="0">
            <a:spAutoFit/>
          </a:bodyPr>
          <a:lstStyle/>
          <a:p>
            <a:pPr algn="ctr"/>
            <a:r>
              <a:rPr lang="en-US" dirty="0" smtClean="0"/>
              <a:t>NASA OMI NO</a:t>
            </a:r>
            <a:r>
              <a:rPr lang="en-US" baseline="-25000" dirty="0" smtClean="0"/>
              <a:t>2</a:t>
            </a:r>
            <a:r>
              <a:rPr lang="en-US" dirty="0" smtClean="0"/>
              <a:t> Level 2 Tropospheric Column: July 18, 2011</a:t>
            </a:r>
            <a:endParaRPr lang="en-US" dirty="0"/>
          </a:p>
        </p:txBody>
      </p:sp>
    </p:spTree>
    <p:extLst>
      <p:ext uri="{BB962C8B-B14F-4D97-AF65-F5344CB8AC3E}">
        <p14:creationId xmlns:p14="http://schemas.microsoft.com/office/powerpoint/2010/main" val="4031769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228600" y="5562600"/>
            <a:ext cx="8686800" cy="646331"/>
          </a:xfrm>
          <a:prstGeom prst="rect">
            <a:avLst/>
          </a:prstGeom>
          <a:solidFill>
            <a:schemeClr val="bg1"/>
          </a:solidFill>
        </p:spPr>
        <p:txBody>
          <a:bodyPr wrap="square" rtlCol="0">
            <a:spAutoFit/>
          </a:bodyPr>
          <a:lstStyle/>
          <a:p>
            <a:pPr algn="ctr"/>
            <a:r>
              <a:rPr lang="en-US" dirty="0" smtClean="0"/>
              <a:t>Un-adjusted OMI NO</a:t>
            </a:r>
            <a:r>
              <a:rPr lang="en-US" baseline="-25000" dirty="0" smtClean="0"/>
              <a:t>2</a:t>
            </a:r>
            <a:r>
              <a:rPr lang="en-US" dirty="0" smtClean="0"/>
              <a:t> data from the July 18, 2011 overpass</a:t>
            </a:r>
          </a:p>
          <a:p>
            <a:pPr algn="ctr"/>
            <a:r>
              <a:rPr lang="en-US" dirty="0" smtClean="0"/>
              <a:t>But now gridded to a 1.33 km grid</a:t>
            </a:r>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1661" y="914398"/>
            <a:ext cx="6400678" cy="4571913"/>
          </a:xfrm>
          <a:prstGeom prst="rect">
            <a:avLst/>
          </a:prstGeom>
        </p:spPr>
      </p:pic>
      <p:sp>
        <p:nvSpPr>
          <p:cNvPr id="3" name="Slide Number Placeholder 2"/>
          <p:cNvSpPr>
            <a:spLocks noGrp="1"/>
          </p:cNvSpPr>
          <p:nvPr>
            <p:ph type="sldNum" sz="quarter" idx="12"/>
          </p:nvPr>
        </p:nvSpPr>
        <p:spPr/>
        <p:txBody>
          <a:bodyPr/>
          <a:lstStyle/>
          <a:p>
            <a:fld id="{9E70743C-FDB2-4894-B60A-4543FE8376A2}" type="slidenum">
              <a:rPr lang="en-US" smtClean="0"/>
              <a:t>9</a:t>
            </a:fld>
            <a:endParaRPr lang="en-US" dirty="0"/>
          </a:p>
        </p:txBody>
      </p:sp>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14283" t="9207" r="14286" b="2790"/>
          <a:stretch/>
        </p:blipFill>
        <p:spPr>
          <a:xfrm>
            <a:off x="228600" y="2095500"/>
            <a:ext cx="1861705" cy="1638300"/>
          </a:xfrm>
          <a:prstGeom prst="rect">
            <a:avLst/>
          </a:prstGeom>
        </p:spPr>
      </p:pic>
      <p:sp>
        <p:nvSpPr>
          <p:cNvPr id="5" name="Rectangle 4"/>
          <p:cNvSpPr/>
          <p:nvPr/>
        </p:nvSpPr>
        <p:spPr>
          <a:xfrm>
            <a:off x="990601" y="2762250"/>
            <a:ext cx="378432" cy="304800"/>
          </a:xfrm>
          <a:prstGeom prst="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391400" y="2545318"/>
            <a:ext cx="1371600" cy="738664"/>
          </a:xfrm>
          <a:prstGeom prst="rect">
            <a:avLst/>
          </a:prstGeom>
          <a:solidFill>
            <a:schemeClr val="bg1"/>
          </a:solidFill>
        </p:spPr>
        <p:txBody>
          <a:bodyPr wrap="square" rtlCol="0">
            <a:spAutoFit/>
          </a:bodyPr>
          <a:lstStyle/>
          <a:p>
            <a:pPr>
              <a:spcAft>
                <a:spcPts val="1200"/>
              </a:spcAft>
            </a:pPr>
            <a:r>
              <a:rPr lang="en-US" sz="1400" dirty="0" smtClean="0"/>
              <a:t>Grid data to a finer resolution (i.e., 1.33 km)</a:t>
            </a:r>
          </a:p>
        </p:txBody>
      </p:sp>
      <p:sp>
        <p:nvSpPr>
          <p:cNvPr id="11" name="Title 1"/>
          <p:cNvSpPr>
            <a:spLocks noGrp="1"/>
          </p:cNvSpPr>
          <p:nvPr>
            <p:ph type="title"/>
          </p:nvPr>
        </p:nvSpPr>
        <p:spPr>
          <a:xfrm>
            <a:off x="0" y="76200"/>
            <a:ext cx="9144000" cy="1143000"/>
          </a:xfrm>
        </p:spPr>
        <p:txBody>
          <a:bodyPr/>
          <a:lstStyle/>
          <a:p>
            <a:r>
              <a:rPr lang="en-US" dirty="0" smtClean="0"/>
              <a:t>Overview of calculation METHOD, part 2</a:t>
            </a:r>
            <a:endParaRPr lang="en-US" dirty="0"/>
          </a:p>
        </p:txBody>
      </p:sp>
      <p:sp>
        <p:nvSpPr>
          <p:cNvPr id="10" name="TextBox 9"/>
          <p:cNvSpPr txBox="1"/>
          <p:nvPr/>
        </p:nvSpPr>
        <p:spPr>
          <a:xfrm>
            <a:off x="228600" y="1066800"/>
            <a:ext cx="8686799" cy="369332"/>
          </a:xfrm>
          <a:prstGeom prst="rect">
            <a:avLst/>
          </a:prstGeom>
          <a:solidFill>
            <a:schemeClr val="bg1"/>
          </a:solidFill>
          <a:ln>
            <a:noFill/>
          </a:ln>
          <a:effectLst/>
        </p:spPr>
        <p:txBody>
          <a:bodyPr wrap="square" rtlCol="0">
            <a:spAutoFit/>
          </a:bodyPr>
          <a:lstStyle/>
          <a:p>
            <a:pPr algn="ctr"/>
            <a:r>
              <a:rPr lang="en-US" dirty="0" smtClean="0"/>
              <a:t>Re-gridded NASA OMI NO</a:t>
            </a:r>
            <a:r>
              <a:rPr lang="en-US" baseline="-25000" dirty="0" smtClean="0"/>
              <a:t>2</a:t>
            </a:r>
            <a:r>
              <a:rPr lang="en-US" dirty="0" smtClean="0"/>
              <a:t> Level 2 Tropospheric Column: July 18, 2011</a:t>
            </a:r>
            <a:endParaRPr lang="en-US" dirty="0"/>
          </a:p>
        </p:txBody>
      </p:sp>
    </p:spTree>
    <p:extLst>
      <p:ext uri="{BB962C8B-B14F-4D97-AF65-F5344CB8AC3E}">
        <p14:creationId xmlns:p14="http://schemas.microsoft.com/office/powerpoint/2010/main" val="2999801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23357</TotalTime>
  <Words>4083</Words>
  <Application>Microsoft Macintosh PowerPoint</Application>
  <PresentationFormat>On-screen Show (4:3)</PresentationFormat>
  <Paragraphs>254</Paragraphs>
  <Slides>23</Slides>
  <Notes>18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25" baseType="lpstr">
      <vt:lpstr>Office Theme</vt:lpstr>
      <vt:lpstr>Equation</vt:lpstr>
      <vt:lpstr>HIGH-RESOLUTION OMI SATELLITE RETRIEVALS OF TROPOSPHERIC NO2 IN THE EASTERN UNITED STATES</vt:lpstr>
      <vt:lpstr>ouR MOTIVATION TO GENERATE HIGH-RESOLUTION SATELLITE PRODUCTS</vt:lpstr>
      <vt:lpstr>CURRENT OPERATIONAL NASA OMI NO2 Product</vt:lpstr>
      <vt:lpstr>Introduction to AIR Mass FACTORS (AMF)</vt:lpstr>
      <vt:lpstr>How do we re-calculate air mass factors (IN VISUAL FORMAT)? </vt:lpstr>
      <vt:lpstr>How do we re-calculate air mass factors (IN VISUAL FORMAT)? </vt:lpstr>
      <vt:lpstr>Methodology</vt:lpstr>
      <vt:lpstr>Overview of calculation METHOD, part 1</vt:lpstr>
      <vt:lpstr>Overview of calculation METHOD, part 2</vt:lpstr>
      <vt:lpstr>Overview of calculation METHOD, part 3</vt:lpstr>
      <vt:lpstr>OVERSAMPLING of adjusted no2 product</vt:lpstr>
      <vt:lpstr>Oversampled view of tropospheric Column NO2</vt:lpstr>
      <vt:lpstr>SCALED NO2 PROFILES based on DISCoVER-AQ Maryland observations</vt:lpstr>
      <vt:lpstr>Oversampled view of tropospheric Column NO2</vt:lpstr>
      <vt:lpstr>Spatial-weighted Downscaling</vt:lpstr>
      <vt:lpstr>Oversampled view of tropospheric Column NO2</vt:lpstr>
      <vt:lpstr>How does this compare with CMAQ?</vt:lpstr>
      <vt:lpstr>CONCLUSIONS</vt:lpstr>
      <vt:lpstr>Next steps</vt:lpstr>
      <vt:lpstr>EXTRA SLIDES</vt:lpstr>
      <vt:lpstr>Re-calculating NO2 tropospheric vertical columns using high resolution airmass factors</vt:lpstr>
      <vt:lpstr>How do we re-calculate air mass factors (IN VISUAL FORMAT)? </vt:lpstr>
      <vt:lpstr>Comparison with ground monitors</vt:lpstr>
    </vt:vector>
  </TitlesOfParts>
  <Company>Argonne National Laboratory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 Goldberg</dc:creator>
  <cp:lastModifiedBy>Daniel Goldberg</cp:lastModifiedBy>
  <cp:revision>203</cp:revision>
  <dcterms:created xsi:type="dcterms:W3CDTF">2016-09-09T21:18:50Z</dcterms:created>
  <dcterms:modified xsi:type="dcterms:W3CDTF">2016-10-26T01:35:58Z</dcterms:modified>
</cp:coreProperties>
</file>