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notesMasterIdLst>
    <p:notesMasterId r:id="rId64"/>
  </p:notesMasterIdLst>
  <p:handoutMasterIdLst>
    <p:handoutMasterId r:id="rId65"/>
  </p:handoutMasterIdLst>
  <p:sldIdLst>
    <p:sldId id="258" r:id="rId2"/>
    <p:sldId id="259" r:id="rId3"/>
    <p:sldId id="262" r:id="rId4"/>
    <p:sldId id="263" r:id="rId5"/>
    <p:sldId id="265" r:id="rId6"/>
    <p:sldId id="268" r:id="rId7"/>
    <p:sldId id="266" r:id="rId8"/>
    <p:sldId id="322" r:id="rId9"/>
    <p:sldId id="264" r:id="rId10"/>
    <p:sldId id="269" r:id="rId11"/>
    <p:sldId id="271" r:id="rId12"/>
    <p:sldId id="329" r:id="rId13"/>
    <p:sldId id="333" r:id="rId14"/>
    <p:sldId id="270" r:id="rId15"/>
    <p:sldId id="330" r:id="rId16"/>
    <p:sldId id="331" r:id="rId17"/>
    <p:sldId id="332" r:id="rId18"/>
    <p:sldId id="272" r:id="rId19"/>
    <p:sldId id="273" r:id="rId20"/>
    <p:sldId id="274" r:id="rId21"/>
    <p:sldId id="328" r:id="rId22"/>
    <p:sldId id="334" r:id="rId23"/>
    <p:sldId id="281" r:id="rId24"/>
    <p:sldId id="282" r:id="rId25"/>
    <p:sldId id="283" r:id="rId26"/>
    <p:sldId id="284" r:id="rId27"/>
    <p:sldId id="278" r:id="rId28"/>
    <p:sldId id="335" r:id="rId29"/>
    <p:sldId id="279" r:id="rId30"/>
    <p:sldId id="275" r:id="rId31"/>
    <p:sldId id="336" r:id="rId32"/>
    <p:sldId id="337" r:id="rId33"/>
    <p:sldId id="276" r:id="rId34"/>
    <p:sldId id="338" r:id="rId35"/>
    <p:sldId id="339" r:id="rId36"/>
    <p:sldId id="286" r:id="rId37"/>
    <p:sldId id="285" r:id="rId38"/>
    <p:sldId id="340" r:id="rId39"/>
    <p:sldId id="318" r:id="rId40"/>
    <p:sldId id="341" r:id="rId41"/>
    <p:sldId id="288" r:id="rId42"/>
    <p:sldId id="323" r:id="rId43"/>
    <p:sldId id="305" r:id="rId44"/>
    <p:sldId id="312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21" r:id="rId56"/>
    <p:sldId id="319" r:id="rId57"/>
    <p:sldId id="314" r:id="rId58"/>
    <p:sldId id="311" r:id="rId59"/>
    <p:sldId id="316" r:id="rId60"/>
    <p:sldId id="315" r:id="rId61"/>
    <p:sldId id="317" r:id="rId62"/>
    <p:sldId id="301" r:id="rId6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clrMru>
    <a:srgbClr val="B9F264"/>
    <a:srgbClr val="C4F078"/>
    <a:srgbClr val="5CCAFE"/>
    <a:srgbClr val="000000"/>
    <a:srgbClr val="9DE61E"/>
    <a:srgbClr val="0D8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0" autoAdjust="0"/>
    <p:restoredTop sz="83851" autoAdjust="0"/>
  </p:normalViewPr>
  <p:slideViewPr>
    <p:cSldViewPr snapToGrid="0" snapToObjects="1">
      <p:cViewPr>
        <p:scale>
          <a:sx n="90" d="100"/>
          <a:sy n="90" d="100"/>
        </p:scale>
        <p:origin x="-9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NOx_EFs.xlsx" TargetMode="External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NOx_EF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Prentation_June28_NewEF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Prentation_June28_NewEF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Prentation_June28_NewEF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Prentation_June28_NewEF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CMAS%20Presentation:VW%20Sales:VW_workbook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CMAS%20Presentation:VW%20Sales:VW_workbook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CMAS%20Presentation:VW%20Sales:VW_workbo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NOx_EFs_tripleplo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NOx_EFs_tripleplo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NOx_EFs_tripleplot_LDDV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NOx_EF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NOx_EF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NOx_EF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NOx_EF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gel:Desktop:4907Research:Presentation_June28:NOx_EF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718872816838"/>
          <c:y val="0.0353535461683908"/>
          <c:w val="0.788300983166697"/>
          <c:h val="0.738617164564226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Calculations!$C$5</c:f>
              <c:strCache>
                <c:ptCount val="1"/>
                <c:pt idx="0">
                  <c:v>LDGV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rgbClr val="5CCAFF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0.0304447372447011"/>
                  <c:y val="0.0132491215146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.0"/>
                  <c:y val="-0.0353260869565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n>
                      <a:noFill/>
                    </a:ln>
                    <a:solidFill>
                      <a:srgbClr val="5CCAF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Calculations!$A$6:$A$21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Calculations!$C$6:$C$21</c:f>
              <c:numCache>
                <c:formatCode>General</c:formatCode>
                <c:ptCount val="16"/>
                <c:pt idx="0">
                  <c:v>0.040182283</c:v>
                </c:pt>
                <c:pt idx="1">
                  <c:v>0.048968994</c:v>
                </c:pt>
                <c:pt idx="2">
                  <c:v>0.076259159</c:v>
                </c:pt>
                <c:pt idx="3">
                  <c:v>0.126779824</c:v>
                </c:pt>
                <c:pt idx="4">
                  <c:v>0.177967757</c:v>
                </c:pt>
                <c:pt idx="5">
                  <c:v>0.23215433</c:v>
                </c:pt>
                <c:pt idx="6">
                  <c:v>0.287157468</c:v>
                </c:pt>
                <c:pt idx="7">
                  <c:v>0.343955276</c:v>
                </c:pt>
                <c:pt idx="8">
                  <c:v>0.415722267</c:v>
                </c:pt>
                <c:pt idx="9">
                  <c:v>0.496468581</c:v>
                </c:pt>
                <c:pt idx="10">
                  <c:v>0.664223393</c:v>
                </c:pt>
                <c:pt idx="11">
                  <c:v>0.937701863</c:v>
                </c:pt>
                <c:pt idx="12">
                  <c:v>1.143242846</c:v>
                </c:pt>
                <c:pt idx="13">
                  <c:v>1.524220325</c:v>
                </c:pt>
                <c:pt idx="14">
                  <c:v>1.656414185</c:v>
                </c:pt>
                <c:pt idx="15">
                  <c:v>1.785810173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Calculations!$D$5</c:f>
              <c:strCache>
                <c:ptCount val="1"/>
                <c:pt idx="0">
                  <c:v>LDDV</c:v>
                </c:pt>
              </c:strCache>
            </c:strRef>
          </c:tx>
          <c:spPr>
            <a:ln w="4762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0.0706758121466002"/>
                  <c:y val="-0.0594228656715139"/>
                </c:manualLayout>
              </c:layout>
              <c:numFmt formatCode="#,##0.000" sourceLinked="0"/>
              <c:spPr/>
              <c:txPr>
                <a:bodyPr/>
                <a:lstStyle/>
                <a:p>
                  <a:pPr>
                    <a:defRPr sz="1800" b="1">
                      <a:ln w="3175" cmpd="sng">
                        <a:noFill/>
                      </a:ln>
                      <a:solidFill>
                        <a:srgbClr val="9DE61E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.000" sourceLinked="0"/>
              <c:spPr/>
              <c:txPr>
                <a:bodyPr/>
                <a:lstStyle/>
                <a:p>
                  <a:pPr>
                    <a:defRPr sz="1800" b="1">
                      <a:ln w="3175" cmpd="sng">
                        <a:noFill/>
                      </a:ln>
                      <a:solidFill>
                        <a:srgbClr val="9DE61E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n w="3175" cmpd="sng">
                      <a:noFill/>
                    </a:ln>
                    <a:solidFill>
                      <a:srgbClr val="9DE61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Calculations!$A$6:$A$21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Calculations!$D$6:$D$21</c:f>
              <c:numCache>
                <c:formatCode>General</c:formatCode>
                <c:ptCount val="16"/>
                <c:pt idx="0">
                  <c:v>0.0854375</c:v>
                </c:pt>
                <c:pt idx="1">
                  <c:v>0.090518519</c:v>
                </c:pt>
                <c:pt idx="2">
                  <c:v>0.096923077</c:v>
                </c:pt>
                <c:pt idx="3">
                  <c:v>0.102538462</c:v>
                </c:pt>
                <c:pt idx="4">
                  <c:v>0.105111111</c:v>
                </c:pt>
                <c:pt idx="5">
                  <c:v>0.109269231</c:v>
                </c:pt>
                <c:pt idx="6">
                  <c:v>0.113692308</c:v>
                </c:pt>
                <c:pt idx="7">
                  <c:v>0.118230769</c:v>
                </c:pt>
                <c:pt idx="8">
                  <c:v>0.12308</c:v>
                </c:pt>
                <c:pt idx="9">
                  <c:v>0.12672</c:v>
                </c:pt>
                <c:pt idx="10">
                  <c:v>0.3134</c:v>
                </c:pt>
                <c:pt idx="11">
                  <c:v>0.37725</c:v>
                </c:pt>
                <c:pt idx="12">
                  <c:v>0.396875</c:v>
                </c:pt>
                <c:pt idx="13">
                  <c:v>1.488375</c:v>
                </c:pt>
                <c:pt idx="14">
                  <c:v>1.518</c:v>
                </c:pt>
                <c:pt idx="15">
                  <c:v>1.54675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3368952"/>
        <c:axId val="-2083363272"/>
      </c:scatterChart>
      <c:valAx>
        <c:axId val="-2083368952"/>
        <c:scaling>
          <c:orientation val="minMax"/>
        </c:scaling>
        <c:delete val="1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Model Year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98989722885333"/>
              <c:y val="0.833799788863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83363272"/>
        <c:crosses val="autoZero"/>
        <c:crossBetween val="midCat"/>
      </c:valAx>
      <c:valAx>
        <c:axId val="-2083363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NOx Emission Factor (g/mi)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83368952"/>
        <c:crosses val="autoZero"/>
        <c:crossBetween val="midCat"/>
      </c:valAx>
      <c:spPr>
        <a:solidFill>
          <a:schemeClr val="tx1">
            <a:alpha val="35000"/>
          </a:schemeClr>
        </a:solidFill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47000"/>
      </a:schemeClr>
    </a:solidFill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Calculations!$F$42</c:f>
              <c:strCache>
                <c:ptCount val="1"/>
                <c:pt idx="0">
                  <c:v>PVHB(NO2)</c:v>
                </c:pt>
              </c:strCache>
            </c:strRef>
          </c:tx>
          <c:spPr>
            <a:solidFill>
              <a:schemeClr val="accent3">
                <a:alpha val="87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Calculations!$A$81:$A$85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Calculations!$F$43:$F$47</c:f>
              <c:numCache>
                <c:formatCode>0</c:formatCode>
                <c:ptCount val="5"/>
                <c:pt idx="0">
                  <c:v>423.5109055627238</c:v>
                </c:pt>
                <c:pt idx="1">
                  <c:v>488.7200015254513</c:v>
                </c:pt>
                <c:pt idx="2">
                  <c:v>558.7316271027194</c:v>
                </c:pt>
                <c:pt idx="3">
                  <c:v>1461.291300086215</c:v>
                </c:pt>
                <c:pt idx="4">
                  <c:v>7554.66683178554</c:v>
                </c:pt>
              </c:numCache>
            </c:numRef>
          </c:val>
        </c:ser>
        <c:ser>
          <c:idx val="1"/>
          <c:order val="1"/>
          <c:tx>
            <c:strRef>
              <c:f>Calculations!$G$42</c:f>
              <c:strCache>
                <c:ptCount val="1"/>
                <c:pt idx="0">
                  <c:v>PVHB(O3)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9DE61E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Calculations!$A$81:$A$85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Calculations!$G$43:$G$47</c:f>
              <c:numCache>
                <c:formatCode>0</c:formatCode>
                <c:ptCount val="5"/>
                <c:pt idx="0">
                  <c:v>27.24636621209005</c:v>
                </c:pt>
                <c:pt idx="1">
                  <c:v>31.44156139035602</c:v>
                </c:pt>
                <c:pt idx="2">
                  <c:v>35.94572495385981</c:v>
                </c:pt>
                <c:pt idx="3">
                  <c:v>94.01145845769355</c:v>
                </c:pt>
                <c:pt idx="4">
                  <c:v>486.025782112176</c:v>
                </c:pt>
              </c:numCache>
            </c:numRef>
          </c:val>
        </c:ser>
        <c:ser>
          <c:idx val="2"/>
          <c:order val="2"/>
          <c:tx>
            <c:strRef>
              <c:f>Calculations!$C$79</c:f>
              <c:strCache>
                <c:ptCount val="1"/>
                <c:pt idx="0">
                  <c:v>PVHB(PM2.5)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87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Calculations!$A$81:$A$85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Calculations!$D$81:$D$85</c:f>
              <c:numCache>
                <c:formatCode>0</c:formatCode>
                <c:ptCount val="5"/>
                <c:pt idx="0">
                  <c:v>18.24832849491609</c:v>
                </c:pt>
                <c:pt idx="1">
                  <c:v>18.24832849491609</c:v>
                </c:pt>
                <c:pt idx="2">
                  <c:v>121.944275942622</c:v>
                </c:pt>
                <c:pt idx="3">
                  <c:v>303.9141599196236</c:v>
                </c:pt>
                <c:pt idx="4">
                  <c:v>563.8534478665375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-2081980488"/>
        <c:axId val="-2082011752"/>
      </c:barChart>
      <c:catAx>
        <c:axId val="-2081980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82011752"/>
        <c:crosses val="autoZero"/>
        <c:auto val="1"/>
        <c:lblAlgn val="ctr"/>
        <c:lblOffset val="100"/>
        <c:noMultiLvlLbl val="0"/>
      </c:catAx>
      <c:valAx>
        <c:axId val="-2082011752"/>
        <c:scaling>
          <c:orientation val="minMax"/>
          <c:max val="1200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Per-Vehicle Health Benefit</a:t>
                </a:r>
                <a:br>
                  <a:rPr lang="en-US" sz="1800" dirty="0"/>
                </a:br>
                <a:r>
                  <a:rPr lang="en-US" sz="1800" b="0" dirty="0"/>
                  <a:t>($/</a:t>
                </a:r>
                <a:r>
                  <a:rPr lang="en-US" sz="1800" b="0" dirty="0" err="1"/>
                  <a:t>veh-yr</a:t>
                </a:r>
                <a:r>
                  <a:rPr lang="en-US" sz="1800" b="0" dirty="0"/>
                  <a:t>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19804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/>
            </a:pPr>
            <a:endParaRPr lang="en-US"/>
          </a:p>
        </c:txPr>
      </c:dTable>
      <c:spPr>
        <a:solidFill>
          <a:schemeClr val="tx1">
            <a:alpha val="3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Calculations!$C$296</c:f>
              <c:strCache>
                <c:ptCount val="1"/>
                <c:pt idx="0">
                  <c:v>PVHB(NO2)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Calculations!$C$297:$C$310</c:f>
              <c:numCache>
                <c:formatCode>General</c:formatCode>
                <c:ptCount val="14"/>
                <c:pt idx="0">
                  <c:v>76.0114967433785</c:v>
                </c:pt>
                <c:pt idx="1">
                  <c:v>97.80282436148642</c:v>
                </c:pt>
                <c:pt idx="3">
                  <c:v>151.7678338255048</c:v>
                </c:pt>
                <c:pt idx="4">
                  <c:v>195.2773387093206</c:v>
                </c:pt>
                <c:pt idx="6">
                  <c:v>569.4973261004022</c:v>
                </c:pt>
                <c:pt idx="7">
                  <c:v>732.7634548096995</c:v>
                </c:pt>
                <c:pt idx="9">
                  <c:v>1626.399495832662</c:v>
                </c:pt>
                <c:pt idx="10">
                  <c:v>2092.6632292159</c:v>
                </c:pt>
                <c:pt idx="12">
                  <c:v>3241.65127303116</c:v>
                </c:pt>
                <c:pt idx="13">
                  <c:v>4170.982860235212</c:v>
                </c:pt>
              </c:numCache>
            </c:numRef>
          </c:val>
        </c:ser>
        <c:ser>
          <c:idx val="1"/>
          <c:order val="1"/>
          <c:tx>
            <c:strRef>
              <c:f>Calculations!$D$296</c:f>
              <c:strCache>
                <c:ptCount val="1"/>
                <c:pt idx="0">
                  <c:v>PVHB(O3)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Calculations!$D$297:$D$310</c:f>
              <c:numCache>
                <c:formatCode>General</c:formatCode>
                <c:ptCount val="14"/>
                <c:pt idx="0">
                  <c:v>4.890055263605933</c:v>
                </c:pt>
                <c:pt idx="1">
                  <c:v>-7.603502112419516</c:v>
                </c:pt>
                <c:pt idx="3">
                  <c:v>9.76369531506608</c:v>
                </c:pt>
                <c:pt idx="4">
                  <c:v>-15.18148036191754</c:v>
                </c:pt>
                <c:pt idx="6">
                  <c:v>36.6375287479049</c:v>
                </c:pt>
                <c:pt idx="7">
                  <c:v>-56.96735767012645</c:v>
                </c:pt>
                <c:pt idx="9">
                  <c:v>104.6313223139553</c:v>
                </c:pt>
                <c:pt idx="10">
                  <c:v>-162.6902841283537</c:v>
                </c:pt>
                <c:pt idx="12">
                  <c:v>208.5454773240193</c:v>
                </c:pt>
                <c:pt idx="13">
                  <c:v>-324.2654513886672</c:v>
                </c:pt>
              </c:numCache>
            </c:numRef>
          </c:val>
        </c:ser>
        <c:ser>
          <c:idx val="2"/>
          <c:order val="2"/>
          <c:tx>
            <c:strRef>
              <c:f>Calculations!$E$296</c:f>
              <c:strCache>
                <c:ptCount val="1"/>
                <c:pt idx="0">
                  <c:v>PVHB(PM2.5)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Calculations!$E$297:$E$310</c:f>
              <c:numCache>
                <c:formatCode>General</c:formatCode>
                <c:ptCount val="14"/>
                <c:pt idx="0">
                  <c:v>1.632269590717215</c:v>
                </c:pt>
                <c:pt idx="1">
                  <c:v>3.523589273153512</c:v>
                </c:pt>
                <c:pt idx="3">
                  <c:v>1.628630790988191</c:v>
                </c:pt>
                <c:pt idx="4">
                  <c:v>3.515734176320696</c:v>
                </c:pt>
                <c:pt idx="6">
                  <c:v>22.37174337999751</c:v>
                </c:pt>
                <c:pt idx="7">
                  <c:v>48.29400452217278</c:v>
                </c:pt>
                <c:pt idx="9">
                  <c:v>36.55257331119826</c:v>
                </c:pt>
                <c:pt idx="10">
                  <c:v>78.90623948272093</c:v>
                </c:pt>
                <c:pt idx="12">
                  <c:v>186.0792721352107</c:v>
                </c:pt>
                <c:pt idx="13">
                  <c:v>401.690340235857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13487848"/>
        <c:axId val="2113491384"/>
      </c:barChart>
      <c:lineChart>
        <c:grouping val="standard"/>
        <c:varyColors val="0"/>
        <c:ser>
          <c:idx val="3"/>
          <c:order val="3"/>
          <c:tx>
            <c:strRef>
              <c:f>Calculations!$F$296</c:f>
              <c:strCache>
                <c:ptCount val="1"/>
                <c:pt idx="0">
                  <c:v>Axis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Calculations!$A$297:$A$301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Calculations!$F$297:$F$301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500696"/>
        <c:axId val="2113497448"/>
      </c:lineChart>
      <c:catAx>
        <c:axId val="2113487848"/>
        <c:scaling>
          <c:orientation val="minMax"/>
        </c:scaling>
        <c:delete val="0"/>
        <c:axPos val="t"/>
        <c:majorTickMark val="none"/>
        <c:minorTickMark val="none"/>
        <c:tickLblPos val="none"/>
        <c:spPr>
          <a:ln>
            <a:noFill/>
          </a:ln>
        </c:spPr>
        <c:crossAx val="2113491384"/>
        <c:crosses val="max"/>
        <c:auto val="1"/>
        <c:lblAlgn val="ctr"/>
        <c:lblOffset val="100"/>
        <c:noMultiLvlLbl val="0"/>
      </c:catAx>
      <c:valAx>
        <c:axId val="2113491384"/>
        <c:scaling>
          <c:orientation val="minMax"/>
          <c:max val="4800.0"/>
          <c:min val="-4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PVHB ($/</a:t>
                </a:r>
                <a:r>
                  <a:rPr lang="en-US" sz="1200" b="1" i="0" u="none" strike="noStrike" baseline="0" dirty="0" smtClean="0">
                    <a:effectLst/>
                  </a:rPr>
                  <a:t>10</a:t>
                </a:r>
                <a:r>
                  <a:rPr lang="en-US" sz="1200" b="1" i="0" u="none" strike="noStrike" baseline="30000" dirty="0" smtClean="0">
                    <a:effectLst/>
                  </a:rPr>
                  <a:t>3</a:t>
                </a:r>
                <a:r>
                  <a:rPr lang="en-US" sz="1200" dirty="0" smtClean="0"/>
                  <a:t> km)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3487848"/>
        <c:crosses val="autoZero"/>
        <c:crossBetween val="between"/>
        <c:majorUnit val="400.0"/>
      </c:valAx>
      <c:valAx>
        <c:axId val="211349744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13500696"/>
        <c:crosses val="max"/>
        <c:crossBetween val="between"/>
      </c:valAx>
      <c:catAx>
        <c:axId val="2113500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Vehicle Age (years)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3497448"/>
        <c:crosses val="autoZero"/>
        <c:auto val="1"/>
        <c:lblAlgn val="ctr"/>
        <c:lblOffset val="100"/>
        <c:noMultiLvlLbl val="0"/>
      </c:catAx>
      <c:spPr>
        <a:solidFill>
          <a:schemeClr val="tx1">
            <a:lumMod val="8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Calculations!$C$275</c:f>
              <c:strCache>
                <c:ptCount val="1"/>
                <c:pt idx="0">
                  <c:v>PVHB(NO2)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Calculations!$C$276:$C$289</c:f>
              <c:numCache>
                <c:formatCode>General</c:formatCode>
                <c:ptCount val="14"/>
                <c:pt idx="0">
                  <c:v>49.2522366062483</c:v>
                </c:pt>
                <c:pt idx="1">
                  <c:v>63.37205661969704</c:v>
                </c:pt>
                <c:pt idx="3">
                  <c:v>52.02899876283617</c:v>
                </c:pt>
                <c:pt idx="4">
                  <c:v>66.94487159688325</c:v>
                </c:pt>
                <c:pt idx="6">
                  <c:v>81.01643977371945</c:v>
                </c:pt>
                <c:pt idx="7">
                  <c:v>104.2425433287856</c:v>
                </c:pt>
                <c:pt idx="9">
                  <c:v>539.4099464502389</c:v>
                </c:pt>
                <c:pt idx="10">
                  <c:v>694.0500578878424</c:v>
                </c:pt>
                <c:pt idx="12">
                  <c:v>1398.787425496462</c:v>
                </c:pt>
                <c:pt idx="13">
                  <c:v>1799.797167307457</c:v>
                </c:pt>
              </c:numCache>
            </c:numRef>
          </c:val>
        </c:ser>
        <c:ser>
          <c:idx val="1"/>
          <c:order val="1"/>
          <c:tx>
            <c:strRef>
              <c:f>Calculations!$D$275</c:f>
              <c:strCache>
                <c:ptCount val="1"/>
                <c:pt idx="0">
                  <c:v>PVHB(O3)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Calculations!$D$276:$D$289</c:f>
              <c:numCache>
                <c:formatCode>General</c:formatCode>
                <c:ptCount val="14"/>
                <c:pt idx="0">
                  <c:v>3.168549090328649</c:v>
                </c:pt>
                <c:pt idx="1">
                  <c:v>-4.926757712084008</c:v>
                </c:pt>
                <c:pt idx="3">
                  <c:v>3.347186809375895</c:v>
                </c:pt>
                <c:pt idx="4">
                  <c:v>-5.204520415105227</c:v>
                </c:pt>
                <c:pt idx="6">
                  <c:v>5.212038766867229</c:v>
                </c:pt>
                <c:pt idx="7">
                  <c:v>-8.104167383337108</c:v>
                </c:pt>
                <c:pt idx="9">
                  <c:v>34.7019143273242</c:v>
                </c:pt>
                <c:pt idx="10">
                  <c:v>-53.95779555950944</c:v>
                </c:pt>
                <c:pt idx="12">
                  <c:v>89.98833210465118</c:v>
                </c:pt>
                <c:pt idx="13">
                  <c:v>-139.9223103556794</c:v>
                </c:pt>
              </c:numCache>
            </c:numRef>
          </c:val>
        </c:ser>
        <c:ser>
          <c:idx val="2"/>
          <c:order val="2"/>
          <c:tx>
            <c:strRef>
              <c:f>Calculations!$E$275</c:f>
              <c:strCache>
                <c:ptCount val="1"/>
                <c:pt idx="0">
                  <c:v>PVHB(PM2.5)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Calculations!$E$276:$E$289</c:f>
              <c:numCache>
                <c:formatCode>General</c:formatCode>
                <c:ptCount val="14"/>
                <c:pt idx="0">
                  <c:v>0.191579907932878</c:v>
                </c:pt>
                <c:pt idx="1">
                  <c:v>2.901099248479801</c:v>
                </c:pt>
                <c:pt idx="3">
                  <c:v>0.190682988551896</c:v>
                </c:pt>
                <c:pt idx="4">
                  <c:v>2.887517176277191</c:v>
                </c:pt>
                <c:pt idx="6">
                  <c:v>0.976169321692977</c:v>
                </c:pt>
                <c:pt idx="7">
                  <c:v>14.78215600012057</c:v>
                </c:pt>
                <c:pt idx="9">
                  <c:v>0.967065941665631</c:v>
                </c:pt>
                <c:pt idx="10">
                  <c:v>14.64430329290864</c:v>
                </c:pt>
                <c:pt idx="12">
                  <c:v>2.219268626985706</c:v>
                </c:pt>
                <c:pt idx="13">
                  <c:v>33.60643929413921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082033128"/>
        <c:axId val="-2082043064"/>
      </c:barChart>
      <c:lineChart>
        <c:grouping val="standard"/>
        <c:varyColors val="0"/>
        <c:ser>
          <c:idx val="3"/>
          <c:order val="3"/>
          <c:tx>
            <c:strRef>
              <c:f>Calculations!$F$275</c:f>
              <c:strCache>
                <c:ptCount val="1"/>
                <c:pt idx="0">
                  <c:v>Axis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Calculations!$A$276:$A$280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Calculations!$F$276:$F$280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2060120"/>
        <c:axId val="-2082048920"/>
      </c:lineChart>
      <c:catAx>
        <c:axId val="-2082033128"/>
        <c:scaling>
          <c:orientation val="minMax"/>
        </c:scaling>
        <c:delete val="0"/>
        <c:axPos val="t"/>
        <c:majorTickMark val="none"/>
        <c:minorTickMark val="none"/>
        <c:tickLblPos val="none"/>
        <c:spPr>
          <a:ln>
            <a:noFill/>
          </a:ln>
        </c:spPr>
        <c:crossAx val="-2082043064"/>
        <c:crosses val="max"/>
        <c:auto val="1"/>
        <c:lblAlgn val="ctr"/>
        <c:lblOffset val="100"/>
        <c:noMultiLvlLbl val="0"/>
      </c:catAx>
      <c:valAx>
        <c:axId val="-2082043064"/>
        <c:scaling>
          <c:orientation val="minMax"/>
          <c:max val="4800.0"/>
          <c:min val="-4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PVHB </a:t>
                </a:r>
                <a:r>
                  <a:rPr lang="en-US" sz="1200" baseline="0" dirty="0" smtClean="0"/>
                  <a:t>($/10</a:t>
                </a:r>
                <a:r>
                  <a:rPr lang="en-US" sz="1200" baseline="30000" dirty="0" smtClean="0"/>
                  <a:t>3</a:t>
                </a:r>
                <a:r>
                  <a:rPr lang="en-US" sz="1200" baseline="0" dirty="0" smtClean="0"/>
                  <a:t> km)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82033128"/>
        <c:crosses val="autoZero"/>
        <c:crossBetween val="between"/>
        <c:majorUnit val="400.0"/>
      </c:valAx>
      <c:valAx>
        <c:axId val="-208204892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-2082060120"/>
        <c:crosses val="max"/>
        <c:crossBetween val="between"/>
      </c:valAx>
      <c:catAx>
        <c:axId val="-2082060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Vehicle</a:t>
                </a:r>
                <a:r>
                  <a:rPr lang="en-US" sz="1200" baseline="0"/>
                  <a:t> Age (years)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82048920"/>
        <c:crosses val="autoZero"/>
        <c:auto val="1"/>
        <c:lblAlgn val="ctr"/>
        <c:lblOffset val="100"/>
        <c:noMultiLvlLbl val="0"/>
      </c:catAx>
      <c:spPr>
        <a:solidFill>
          <a:schemeClr val="tx1">
            <a:lumMod val="8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Calculations!$C$296</c:f>
              <c:strCache>
                <c:ptCount val="1"/>
                <c:pt idx="0">
                  <c:v>PVHB(NO2)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Calculations!$C$297:$C$310</c:f>
              <c:numCache>
                <c:formatCode>General</c:formatCode>
                <c:ptCount val="14"/>
                <c:pt idx="0">
                  <c:v>76.0114967433785</c:v>
                </c:pt>
                <c:pt idx="1">
                  <c:v>97.80282436148639</c:v>
                </c:pt>
                <c:pt idx="3">
                  <c:v>151.7678338255048</c:v>
                </c:pt>
                <c:pt idx="4">
                  <c:v>195.2773387093206</c:v>
                </c:pt>
                <c:pt idx="6">
                  <c:v>569.497326100402</c:v>
                </c:pt>
                <c:pt idx="7">
                  <c:v>732.7634548096995</c:v>
                </c:pt>
                <c:pt idx="9">
                  <c:v>1626.399495832662</c:v>
                </c:pt>
                <c:pt idx="10">
                  <c:v>2092.6632292159</c:v>
                </c:pt>
                <c:pt idx="12">
                  <c:v>3241.65127303116</c:v>
                </c:pt>
                <c:pt idx="13">
                  <c:v>4170.982860235212</c:v>
                </c:pt>
              </c:numCache>
            </c:numRef>
          </c:val>
        </c:ser>
        <c:ser>
          <c:idx val="1"/>
          <c:order val="1"/>
          <c:tx>
            <c:strRef>
              <c:f>Calculations!$D$296</c:f>
              <c:strCache>
                <c:ptCount val="1"/>
                <c:pt idx="0">
                  <c:v>PVHB(O3)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Calculations!$D$297:$D$310</c:f>
              <c:numCache>
                <c:formatCode>General</c:formatCode>
                <c:ptCount val="14"/>
                <c:pt idx="0">
                  <c:v>4.890055263605929</c:v>
                </c:pt>
                <c:pt idx="1">
                  <c:v>-7.603502112419516</c:v>
                </c:pt>
                <c:pt idx="3">
                  <c:v>9.76369531506608</c:v>
                </c:pt>
                <c:pt idx="4">
                  <c:v>-15.18148036191754</c:v>
                </c:pt>
                <c:pt idx="6">
                  <c:v>36.6375287479049</c:v>
                </c:pt>
                <c:pt idx="7">
                  <c:v>-56.96735767012645</c:v>
                </c:pt>
                <c:pt idx="9">
                  <c:v>104.6313223139553</c:v>
                </c:pt>
                <c:pt idx="10">
                  <c:v>-162.6902841283537</c:v>
                </c:pt>
                <c:pt idx="12">
                  <c:v>208.5454773240193</c:v>
                </c:pt>
                <c:pt idx="13">
                  <c:v>-324.2654513886672</c:v>
                </c:pt>
              </c:numCache>
            </c:numRef>
          </c:val>
        </c:ser>
        <c:ser>
          <c:idx val="2"/>
          <c:order val="2"/>
          <c:tx>
            <c:strRef>
              <c:f>Calculations!$E$296</c:f>
              <c:strCache>
                <c:ptCount val="1"/>
                <c:pt idx="0">
                  <c:v>PVHB(PM2.5)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Calculations!$E$297:$E$310</c:f>
              <c:numCache>
                <c:formatCode>General</c:formatCode>
                <c:ptCount val="14"/>
                <c:pt idx="0">
                  <c:v>1.632269590717215</c:v>
                </c:pt>
                <c:pt idx="1">
                  <c:v>3.523589273153512</c:v>
                </c:pt>
                <c:pt idx="3">
                  <c:v>1.628630790988191</c:v>
                </c:pt>
                <c:pt idx="4">
                  <c:v>3.515734176320696</c:v>
                </c:pt>
                <c:pt idx="6">
                  <c:v>22.37174337999751</c:v>
                </c:pt>
                <c:pt idx="7">
                  <c:v>48.29400452217278</c:v>
                </c:pt>
                <c:pt idx="9">
                  <c:v>36.55257331119826</c:v>
                </c:pt>
                <c:pt idx="10">
                  <c:v>78.90623948272093</c:v>
                </c:pt>
                <c:pt idx="12">
                  <c:v>186.0792721352107</c:v>
                </c:pt>
                <c:pt idx="13">
                  <c:v>401.690340235857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13360568"/>
        <c:axId val="2113364104"/>
      </c:barChart>
      <c:lineChart>
        <c:grouping val="standard"/>
        <c:varyColors val="0"/>
        <c:ser>
          <c:idx val="3"/>
          <c:order val="3"/>
          <c:tx>
            <c:strRef>
              <c:f>Calculations!$F$296</c:f>
              <c:strCache>
                <c:ptCount val="1"/>
                <c:pt idx="0">
                  <c:v>Axis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Calculations!$A$297:$A$301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Calculations!$F$297:$F$301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373656"/>
        <c:axId val="2113370392"/>
      </c:lineChart>
      <c:catAx>
        <c:axId val="2113360568"/>
        <c:scaling>
          <c:orientation val="minMax"/>
        </c:scaling>
        <c:delete val="0"/>
        <c:axPos val="t"/>
        <c:majorTickMark val="none"/>
        <c:minorTickMark val="none"/>
        <c:tickLblPos val="none"/>
        <c:spPr>
          <a:ln>
            <a:noFill/>
          </a:ln>
        </c:spPr>
        <c:crossAx val="2113364104"/>
        <c:crosses val="max"/>
        <c:auto val="1"/>
        <c:lblAlgn val="ctr"/>
        <c:lblOffset val="100"/>
        <c:noMultiLvlLbl val="0"/>
      </c:catAx>
      <c:valAx>
        <c:axId val="2113364104"/>
        <c:scaling>
          <c:orientation val="minMax"/>
          <c:max val="4800.0"/>
          <c:min val="-4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C1D0CA"/>
                    </a:solidFill>
                  </a:defRPr>
                </a:pPr>
                <a:r>
                  <a:rPr lang="en-US" sz="1200" dirty="0" smtClean="0">
                    <a:solidFill>
                      <a:srgbClr val="C1D0CA"/>
                    </a:solidFill>
                  </a:rPr>
                  <a:t>PVHB ($/</a:t>
                </a:r>
                <a:r>
                  <a:rPr lang="en-US" sz="1200" b="1" i="0" u="none" strike="noStrike" baseline="0" dirty="0" smtClean="0">
                    <a:solidFill>
                      <a:srgbClr val="C1D0CA"/>
                    </a:solidFill>
                    <a:effectLst/>
                  </a:rPr>
                  <a:t>10</a:t>
                </a:r>
                <a:r>
                  <a:rPr lang="en-US" sz="1200" b="1" i="0" u="none" strike="noStrike" baseline="30000" dirty="0" smtClean="0">
                    <a:solidFill>
                      <a:srgbClr val="C1D0CA"/>
                    </a:solidFill>
                    <a:effectLst/>
                  </a:rPr>
                  <a:t>3</a:t>
                </a:r>
                <a:r>
                  <a:rPr lang="en-US" sz="1200" dirty="0" smtClean="0">
                    <a:solidFill>
                      <a:srgbClr val="C1D0CA"/>
                    </a:solidFill>
                  </a:rPr>
                  <a:t> km)</a:t>
                </a:r>
                <a:endParaRPr lang="en-US" sz="1200" dirty="0">
                  <a:solidFill>
                    <a:srgbClr val="C1D0CA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C1D0CA"/>
                </a:solidFill>
              </a:defRPr>
            </a:pPr>
            <a:endParaRPr lang="en-US"/>
          </a:p>
        </c:txPr>
        <c:crossAx val="2113360568"/>
        <c:crosses val="autoZero"/>
        <c:crossBetween val="between"/>
        <c:majorUnit val="400.0"/>
      </c:valAx>
      <c:valAx>
        <c:axId val="21133703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13373656"/>
        <c:crosses val="max"/>
        <c:crossBetween val="between"/>
      </c:valAx>
      <c:catAx>
        <c:axId val="2113373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rgbClr val="C1D0CA"/>
                    </a:solidFill>
                  </a:defRPr>
                </a:pPr>
                <a:r>
                  <a:rPr lang="en-US" sz="1200">
                    <a:solidFill>
                      <a:srgbClr val="C1D0CA"/>
                    </a:solidFill>
                  </a:rPr>
                  <a:t>Vehicle Age (years)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C1D0CA"/>
                </a:solidFill>
              </a:defRPr>
            </a:pPr>
            <a:endParaRPr lang="en-US"/>
          </a:p>
        </c:txPr>
        <c:crossAx val="2113370392"/>
        <c:crosses val="autoZero"/>
        <c:auto val="1"/>
        <c:lblAlgn val="ctr"/>
        <c:lblOffset val="100"/>
        <c:noMultiLvlLbl val="0"/>
      </c:catAx>
      <c:spPr>
        <a:solidFill>
          <a:schemeClr val="tx1">
            <a:lumMod val="85000"/>
            <a:alpha val="2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Calculations!$C$275</c:f>
              <c:strCache>
                <c:ptCount val="1"/>
                <c:pt idx="0">
                  <c:v>PVHB(NO2)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Calculations!$C$276:$C$289</c:f>
              <c:numCache>
                <c:formatCode>General</c:formatCode>
                <c:ptCount val="14"/>
                <c:pt idx="0">
                  <c:v>49.2522366062483</c:v>
                </c:pt>
                <c:pt idx="1">
                  <c:v>63.37205661969702</c:v>
                </c:pt>
                <c:pt idx="3">
                  <c:v>52.02899876283617</c:v>
                </c:pt>
                <c:pt idx="4">
                  <c:v>66.94487159688325</c:v>
                </c:pt>
                <c:pt idx="6">
                  <c:v>81.01643977371945</c:v>
                </c:pt>
                <c:pt idx="7">
                  <c:v>104.2425433287856</c:v>
                </c:pt>
                <c:pt idx="9">
                  <c:v>539.4099464502389</c:v>
                </c:pt>
                <c:pt idx="10">
                  <c:v>694.0500578878424</c:v>
                </c:pt>
                <c:pt idx="12">
                  <c:v>1398.787425496462</c:v>
                </c:pt>
                <c:pt idx="13">
                  <c:v>1799.797167307457</c:v>
                </c:pt>
              </c:numCache>
            </c:numRef>
          </c:val>
        </c:ser>
        <c:ser>
          <c:idx val="1"/>
          <c:order val="1"/>
          <c:tx>
            <c:strRef>
              <c:f>Calculations!$D$275</c:f>
              <c:strCache>
                <c:ptCount val="1"/>
                <c:pt idx="0">
                  <c:v>PVHB(O3)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Calculations!$D$276:$D$289</c:f>
              <c:numCache>
                <c:formatCode>General</c:formatCode>
                <c:ptCount val="14"/>
                <c:pt idx="0">
                  <c:v>3.168549090328649</c:v>
                </c:pt>
                <c:pt idx="1">
                  <c:v>-4.926757712084008</c:v>
                </c:pt>
                <c:pt idx="3">
                  <c:v>3.347186809375895</c:v>
                </c:pt>
                <c:pt idx="4">
                  <c:v>-5.204520415105227</c:v>
                </c:pt>
                <c:pt idx="6">
                  <c:v>5.212038766867227</c:v>
                </c:pt>
                <c:pt idx="7">
                  <c:v>-8.104167383337103</c:v>
                </c:pt>
                <c:pt idx="9">
                  <c:v>34.7019143273242</c:v>
                </c:pt>
                <c:pt idx="10">
                  <c:v>-53.95779555950944</c:v>
                </c:pt>
                <c:pt idx="12">
                  <c:v>89.98833210465112</c:v>
                </c:pt>
                <c:pt idx="13">
                  <c:v>-139.9223103556794</c:v>
                </c:pt>
              </c:numCache>
            </c:numRef>
          </c:val>
        </c:ser>
        <c:ser>
          <c:idx val="2"/>
          <c:order val="2"/>
          <c:tx>
            <c:strRef>
              <c:f>Calculations!$E$275</c:f>
              <c:strCache>
                <c:ptCount val="1"/>
                <c:pt idx="0">
                  <c:v>PVHB(PM2.5)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Calculations!$E$276:$E$289</c:f>
              <c:numCache>
                <c:formatCode>General</c:formatCode>
                <c:ptCount val="14"/>
                <c:pt idx="0">
                  <c:v>0.191579907932878</c:v>
                </c:pt>
                <c:pt idx="1">
                  <c:v>2.901099248479801</c:v>
                </c:pt>
                <c:pt idx="3">
                  <c:v>0.190682988551896</c:v>
                </c:pt>
                <c:pt idx="4">
                  <c:v>2.887517176277191</c:v>
                </c:pt>
                <c:pt idx="6">
                  <c:v>0.976169321692977</c:v>
                </c:pt>
                <c:pt idx="7">
                  <c:v>14.78215600012057</c:v>
                </c:pt>
                <c:pt idx="9">
                  <c:v>0.967065941665631</c:v>
                </c:pt>
                <c:pt idx="10">
                  <c:v>14.64430329290864</c:v>
                </c:pt>
                <c:pt idx="12">
                  <c:v>2.219268626985706</c:v>
                </c:pt>
                <c:pt idx="13">
                  <c:v>33.60643929413921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13414696"/>
        <c:axId val="2113418232"/>
      </c:barChart>
      <c:lineChart>
        <c:grouping val="standard"/>
        <c:varyColors val="0"/>
        <c:ser>
          <c:idx val="3"/>
          <c:order val="3"/>
          <c:tx>
            <c:strRef>
              <c:f>Calculations!$F$275</c:f>
              <c:strCache>
                <c:ptCount val="1"/>
                <c:pt idx="0">
                  <c:v>Axis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Calculations!$A$276:$A$280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Calculations!$F$276:$F$280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427640"/>
        <c:axId val="2113424408"/>
      </c:lineChart>
      <c:catAx>
        <c:axId val="2113414696"/>
        <c:scaling>
          <c:orientation val="minMax"/>
        </c:scaling>
        <c:delete val="0"/>
        <c:axPos val="t"/>
        <c:majorTickMark val="none"/>
        <c:minorTickMark val="none"/>
        <c:tickLblPos val="none"/>
        <c:spPr>
          <a:ln>
            <a:noFill/>
          </a:ln>
        </c:spPr>
        <c:crossAx val="2113418232"/>
        <c:crosses val="max"/>
        <c:auto val="1"/>
        <c:lblAlgn val="ctr"/>
        <c:lblOffset val="100"/>
        <c:noMultiLvlLbl val="0"/>
      </c:catAx>
      <c:valAx>
        <c:axId val="2113418232"/>
        <c:scaling>
          <c:orientation val="minMax"/>
          <c:max val="4800.0"/>
          <c:min val="-4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C1D0CA"/>
                    </a:solidFill>
                  </a:defRPr>
                </a:pPr>
                <a:r>
                  <a:rPr lang="en-US" sz="1200" dirty="0" smtClean="0">
                    <a:solidFill>
                      <a:srgbClr val="C1D0CA"/>
                    </a:solidFill>
                  </a:rPr>
                  <a:t>PVHB </a:t>
                </a:r>
                <a:r>
                  <a:rPr lang="en-US" sz="1200" baseline="0" dirty="0" smtClean="0">
                    <a:solidFill>
                      <a:srgbClr val="C1D0CA"/>
                    </a:solidFill>
                  </a:rPr>
                  <a:t>($/10</a:t>
                </a:r>
                <a:r>
                  <a:rPr lang="en-US" sz="1200" baseline="30000" dirty="0" smtClean="0">
                    <a:solidFill>
                      <a:srgbClr val="C1D0CA"/>
                    </a:solidFill>
                  </a:rPr>
                  <a:t>3</a:t>
                </a:r>
                <a:r>
                  <a:rPr lang="en-US" sz="1200" baseline="0" dirty="0" smtClean="0">
                    <a:solidFill>
                      <a:srgbClr val="C1D0CA"/>
                    </a:solidFill>
                  </a:rPr>
                  <a:t> km)</a:t>
                </a:r>
                <a:endParaRPr lang="en-US" sz="1200" dirty="0">
                  <a:solidFill>
                    <a:srgbClr val="C1D0CA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en-US"/>
          </a:p>
        </c:txPr>
        <c:crossAx val="2113414696"/>
        <c:crosses val="autoZero"/>
        <c:crossBetween val="between"/>
        <c:majorUnit val="400.0"/>
      </c:valAx>
      <c:valAx>
        <c:axId val="211342440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13427640"/>
        <c:crosses val="max"/>
        <c:crossBetween val="between"/>
      </c:valAx>
      <c:catAx>
        <c:axId val="2113427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rgbClr val="C1D0CA"/>
                    </a:solidFill>
                  </a:defRPr>
                </a:pPr>
                <a:r>
                  <a:rPr lang="en-US" sz="1200">
                    <a:solidFill>
                      <a:srgbClr val="C1D0CA"/>
                    </a:solidFill>
                  </a:rPr>
                  <a:t>Vehicle</a:t>
                </a:r>
                <a:r>
                  <a:rPr lang="en-US" sz="1200" baseline="0">
                    <a:solidFill>
                      <a:srgbClr val="C1D0CA"/>
                    </a:solidFill>
                  </a:rPr>
                  <a:t> Age (years)</a:t>
                </a:r>
                <a:endParaRPr lang="en-US" sz="1200">
                  <a:solidFill>
                    <a:srgbClr val="C1D0CA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C1D0CA"/>
                </a:solidFill>
              </a:defRPr>
            </a:pPr>
            <a:endParaRPr lang="en-US"/>
          </a:p>
        </c:txPr>
        <c:crossAx val="2113424408"/>
        <c:crosses val="autoZero"/>
        <c:auto val="1"/>
        <c:lblAlgn val="ctr"/>
        <c:lblOffset val="100"/>
        <c:noMultiLvlLbl val="0"/>
      </c:catAx>
      <c:spPr>
        <a:solidFill>
          <a:schemeClr val="tx1">
            <a:lumMod val="85000"/>
            <a:alpha val="2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485319729567"/>
          <c:y val="0.0360000122579314"/>
          <c:w val="0.66795836324085"/>
          <c:h val="0.74059510213921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'VW Sales'!$D$152</c:f>
              <c:strCache>
                <c:ptCount val="1"/>
                <c:pt idx="0">
                  <c:v>TD (NO2 Basis, $ in millions)</c:v>
                </c:pt>
              </c:strCache>
            </c:strRef>
          </c:tx>
          <c:invertIfNegative val="0"/>
          <c:cat>
            <c:numRef>
              <c:f>'VW Sales'!$C$153:$C$159</c:f>
              <c:numCache>
                <c:formatCode>General</c:formatCode>
                <c:ptCount val="7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</c:numCache>
            </c:numRef>
          </c:cat>
          <c:val>
            <c:numRef>
              <c:f>'VW Sales'!$D$153:$D$159</c:f>
              <c:numCache>
                <c:formatCode>General</c:formatCode>
                <c:ptCount val="7"/>
                <c:pt idx="0">
                  <c:v>220.0</c:v>
                </c:pt>
                <c:pt idx="1">
                  <c:v>241.0</c:v>
                </c:pt>
                <c:pt idx="2">
                  <c:v>209.0</c:v>
                </c:pt>
                <c:pt idx="3">
                  <c:v>181.0</c:v>
                </c:pt>
                <c:pt idx="4">
                  <c:v>147.0</c:v>
                </c:pt>
                <c:pt idx="5">
                  <c:v>88.0</c:v>
                </c:pt>
                <c:pt idx="6">
                  <c:v>35.0</c:v>
                </c:pt>
              </c:numCache>
            </c:numRef>
          </c:val>
        </c:ser>
        <c:ser>
          <c:idx val="0"/>
          <c:order val="1"/>
          <c:tx>
            <c:strRef>
              <c:f>'VW Sales'!$E$152</c:f>
              <c:strCache>
                <c:ptCount val="1"/>
                <c:pt idx="0">
                  <c:v>TD (O3 Basis, $ in millions)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c:spPr>
          <c:invertIfNegative val="0"/>
          <c:cat>
            <c:numRef>
              <c:f>'VW Sales'!$C$153:$C$159</c:f>
              <c:numCache>
                <c:formatCode>General</c:formatCode>
                <c:ptCount val="7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</c:numCache>
            </c:numRef>
          </c:cat>
          <c:val>
            <c:numRef>
              <c:f>'VW Sales'!$E$153:$E$159</c:f>
              <c:numCache>
                <c:formatCode>General</c:formatCode>
                <c:ptCount val="7"/>
                <c:pt idx="0">
                  <c:v>9.9</c:v>
                </c:pt>
                <c:pt idx="1">
                  <c:v>10.9</c:v>
                </c:pt>
                <c:pt idx="2">
                  <c:v>9.0</c:v>
                </c:pt>
                <c:pt idx="3">
                  <c:v>8.200000000000001</c:v>
                </c:pt>
                <c:pt idx="4">
                  <c:v>6.6</c:v>
                </c:pt>
                <c:pt idx="5">
                  <c:v>4.0</c:v>
                </c:pt>
                <c:pt idx="6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113113672"/>
        <c:axId val="2113116648"/>
      </c:barChart>
      <c:catAx>
        <c:axId val="211311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13116648"/>
        <c:crosses val="autoZero"/>
        <c:auto val="1"/>
        <c:lblAlgn val="ctr"/>
        <c:lblOffset val="100"/>
        <c:noMultiLvlLbl val="0"/>
      </c:catAx>
      <c:valAx>
        <c:axId val="2113116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Estimated Health Damage ($, million)</a:t>
                </a:r>
              </a:p>
            </c:rich>
          </c:tx>
          <c:layout>
            <c:manualLayout>
              <c:xMode val="edge"/>
              <c:yMode val="edge"/>
              <c:x val="0.159119021380262"/>
              <c:y val="0.060788614016127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1131136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bg1">
        <a:alpha val="47000"/>
      </a:schemeClr>
    </a:solidFill>
  </c:spPr>
  <c:txPr>
    <a:bodyPr/>
    <a:lstStyle/>
    <a:p>
      <a:pPr>
        <a:defRPr sz="135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'VW Sales'!$M$81</c:f>
              <c:strCache>
                <c:ptCount val="1"/>
                <c:pt idx="0">
                  <c:v>VKT (Lifetime)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c:spPr>
          <c:invertIfNegative val="0"/>
          <c:cat>
            <c:numRef>
              <c:f>'VW Sales'!$L$82:$L$88</c:f>
              <c:numCache>
                <c:formatCode>General</c:formatCode>
                <c:ptCount val="7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</c:numCache>
            </c:numRef>
          </c:cat>
          <c:val>
            <c:numRef>
              <c:f>'VW Sales'!$M$82:$M$88</c:f>
              <c:numCache>
                <c:formatCode>0.0</c:formatCode>
                <c:ptCount val="7"/>
                <c:pt idx="0">
                  <c:v>123.219</c:v>
                </c:pt>
                <c:pt idx="1">
                  <c:v>106.619</c:v>
                </c:pt>
                <c:pt idx="2">
                  <c:v>91.52599999999998</c:v>
                </c:pt>
                <c:pt idx="3">
                  <c:v>74.38599999999998</c:v>
                </c:pt>
                <c:pt idx="4">
                  <c:v>57.999</c:v>
                </c:pt>
                <c:pt idx="5">
                  <c:v>38.90900000000001</c:v>
                </c:pt>
                <c:pt idx="6">
                  <c:v>20.219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975464"/>
        <c:axId val="2112980968"/>
      </c:barChart>
      <c:catAx>
        <c:axId val="2112975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Model 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12980968"/>
        <c:crosses val="autoZero"/>
        <c:auto val="1"/>
        <c:lblAlgn val="ctr"/>
        <c:lblOffset val="100"/>
        <c:noMultiLvlLbl val="0"/>
      </c:catAx>
      <c:valAx>
        <c:axId val="2112980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Lifetime VKT (10</a:t>
                </a:r>
                <a:r>
                  <a:rPr lang="en-US" baseline="30000" dirty="0"/>
                  <a:t>3</a:t>
                </a:r>
                <a:r>
                  <a:rPr lang="en-US" dirty="0"/>
                  <a:t> km/vehicle)</a:t>
                </a: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211297546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tx1">
            <a:lumMod val="85000"/>
            <a:alpha val="89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  <a:lumOff val="5000"/>
        <a:alpha val="47000"/>
      </a:schemeClr>
    </a:solidFill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144584820788"/>
          <c:y val="0.0559380378657487"/>
          <c:w val="0.792021545940198"/>
          <c:h val="0.69264402943607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'VW Sales'!$E$135</c:f>
              <c:strCache>
                <c:ptCount val="1"/>
                <c:pt idx="0">
                  <c:v>TDI Vehicles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'VW Sales'!$C$136:$C$142</c:f>
              <c:numCache>
                <c:formatCode>General</c:formatCode>
                <c:ptCount val="7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</c:numCache>
            </c:numRef>
          </c:cat>
          <c:val>
            <c:numRef>
              <c:f>'VW Sales'!$E$136:$E$142</c:f>
              <c:numCache>
                <c:formatCode>General</c:formatCode>
                <c:ptCount val="7"/>
                <c:pt idx="0">
                  <c:v>10415.34</c:v>
                </c:pt>
                <c:pt idx="1">
                  <c:v>13162.52</c:v>
                </c:pt>
                <c:pt idx="2">
                  <c:v>12993.188</c:v>
                </c:pt>
                <c:pt idx="3">
                  <c:v>13777.756</c:v>
                </c:pt>
                <c:pt idx="4">
                  <c:v>14731.68</c:v>
                </c:pt>
                <c:pt idx="5">
                  <c:v>13135.4</c:v>
                </c:pt>
                <c:pt idx="6">
                  <c:v>9680.255999999961</c:v>
                </c:pt>
              </c:numCache>
            </c:numRef>
          </c:val>
        </c:ser>
        <c:ser>
          <c:idx val="0"/>
          <c:order val="1"/>
          <c:tx>
            <c:strRef>
              <c:f>'VW Sales'!$D$135</c:f>
              <c:strCache>
                <c:ptCount val="1"/>
                <c:pt idx="0">
                  <c:v>Total Vehicle Sales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</c:spPr>
          <c:invertIfNegative val="0"/>
          <c:cat>
            <c:numRef>
              <c:f>'VW Sales'!$C$136:$C$142</c:f>
              <c:numCache>
                <c:formatCode>General</c:formatCode>
                <c:ptCount val="7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</c:numCache>
            </c:numRef>
          </c:cat>
          <c:val>
            <c:numRef>
              <c:f>'VW Sales'!$D$143:$D$149</c:f>
              <c:numCache>
                <c:formatCode>General</c:formatCode>
                <c:ptCount val="7"/>
                <c:pt idx="0">
                  <c:v>29643.66</c:v>
                </c:pt>
                <c:pt idx="1">
                  <c:v>32225.48</c:v>
                </c:pt>
                <c:pt idx="2">
                  <c:v>39610.812</c:v>
                </c:pt>
                <c:pt idx="3">
                  <c:v>45354.244</c:v>
                </c:pt>
                <c:pt idx="4">
                  <c:v>47956.32</c:v>
                </c:pt>
                <c:pt idx="5">
                  <c:v>52541.6</c:v>
                </c:pt>
                <c:pt idx="6">
                  <c:v>40737.744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5573096"/>
        <c:axId val="-2105583256"/>
      </c:barChart>
      <c:catAx>
        <c:axId val="-2105573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34321383058629"/>
              <c:y val="0.8146174122812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-2105583256"/>
        <c:crosses val="autoZero"/>
        <c:auto val="1"/>
        <c:lblAlgn val="ctr"/>
        <c:lblOffset val="100"/>
        <c:noMultiLvlLbl val="0"/>
      </c:catAx>
      <c:valAx>
        <c:axId val="-2105583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VW Vehicle Sales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05573096"/>
        <c:crosses val="autoZero"/>
        <c:crossBetween val="between"/>
      </c:valAx>
      <c:spPr>
        <a:solidFill>
          <a:schemeClr val="tx1">
            <a:lumMod val="85000"/>
            <a:alpha val="89000"/>
          </a:schemeClr>
        </a:solidFill>
      </c:spPr>
    </c:plotArea>
    <c:legend>
      <c:legendPos val="b"/>
      <c:layout>
        <c:manualLayout>
          <c:xMode val="edge"/>
          <c:yMode val="edge"/>
          <c:x val="0.142950558505768"/>
          <c:y val="0.892536964505943"/>
          <c:w val="0.724592931697491"/>
          <c:h val="0.0875453940097069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95000"/>
        <a:lumOff val="5000"/>
        <a:alpha val="47000"/>
      </a:schemeClr>
    </a:soli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314686999556"/>
          <c:y val="0.0418889553590195"/>
          <c:w val="0.825674390941737"/>
          <c:h val="0.7658802377466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Calculations!$B$144</c:f>
              <c:strCache>
                <c:ptCount val="1"/>
                <c:pt idx="0">
                  <c:v>PVHB(NO2)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Calculations!$B$145:$B$163</c:f>
              <c:numCache>
                <c:formatCode>General</c:formatCode>
                <c:ptCount val="19"/>
                <c:pt idx="0">
                  <c:v>215.0</c:v>
                </c:pt>
                <c:pt idx="1">
                  <c:v>276.0</c:v>
                </c:pt>
                <c:pt idx="2">
                  <c:v>428.0</c:v>
                </c:pt>
                <c:pt idx="4">
                  <c:v>611.0</c:v>
                </c:pt>
                <c:pt idx="5">
                  <c:v>787.0</c:v>
                </c:pt>
                <c:pt idx="6">
                  <c:v>1219.0</c:v>
                </c:pt>
                <c:pt idx="8">
                  <c:v>1539.0</c:v>
                </c:pt>
                <c:pt idx="9">
                  <c:v>1980.0</c:v>
                </c:pt>
                <c:pt idx="10">
                  <c:v>3070.0</c:v>
                </c:pt>
                <c:pt idx="12">
                  <c:v>3901.0</c:v>
                </c:pt>
                <c:pt idx="13">
                  <c:v>5020.0</c:v>
                </c:pt>
                <c:pt idx="14">
                  <c:v>7780.0</c:v>
                </c:pt>
                <c:pt idx="16">
                  <c:v>8964.0</c:v>
                </c:pt>
                <c:pt idx="17">
                  <c:v>11534.0</c:v>
                </c:pt>
                <c:pt idx="18">
                  <c:v>17878.0</c:v>
                </c:pt>
              </c:numCache>
            </c:numRef>
          </c:val>
        </c:ser>
        <c:ser>
          <c:idx val="1"/>
          <c:order val="1"/>
          <c:tx>
            <c:strRef>
              <c:f>Calculations!$C$144</c:f>
              <c:strCache>
                <c:ptCount val="1"/>
                <c:pt idx="0">
                  <c:v>PVHB(O3)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Calculations!$C$145:$C$163</c:f>
              <c:numCache>
                <c:formatCode>General</c:formatCode>
                <c:ptCount val="19"/>
                <c:pt idx="0">
                  <c:v>14.0</c:v>
                </c:pt>
                <c:pt idx="1">
                  <c:v>-21.0</c:v>
                </c:pt>
                <c:pt idx="2">
                  <c:v>-15.0</c:v>
                </c:pt>
                <c:pt idx="4">
                  <c:v>39.0</c:v>
                </c:pt>
                <c:pt idx="5">
                  <c:v>-61.0</c:v>
                </c:pt>
                <c:pt idx="6">
                  <c:v>-43.0</c:v>
                </c:pt>
                <c:pt idx="8">
                  <c:v>99.0</c:v>
                </c:pt>
                <c:pt idx="9">
                  <c:v>-154.0</c:v>
                </c:pt>
                <c:pt idx="10">
                  <c:v>-108.0</c:v>
                </c:pt>
                <c:pt idx="12">
                  <c:v>251.0</c:v>
                </c:pt>
                <c:pt idx="13">
                  <c:v>-390.0</c:v>
                </c:pt>
                <c:pt idx="14">
                  <c:v>-275.0</c:v>
                </c:pt>
                <c:pt idx="16">
                  <c:v>577.0</c:v>
                </c:pt>
                <c:pt idx="17">
                  <c:v>-897.0</c:v>
                </c:pt>
                <c:pt idx="18">
                  <c:v>-632.0</c:v>
                </c:pt>
              </c:numCache>
            </c:numRef>
          </c:val>
        </c:ser>
        <c:ser>
          <c:idx val="2"/>
          <c:order val="2"/>
          <c:tx>
            <c:strRef>
              <c:f>Calculations!$D$144</c:f>
              <c:strCache>
                <c:ptCount val="1"/>
                <c:pt idx="0">
                  <c:v>PVHB(PM2.5)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Calculations!$D$145:$D$163</c:f>
              <c:numCache>
                <c:formatCode>General</c:formatCode>
                <c:ptCount val="19"/>
                <c:pt idx="0">
                  <c:v>8.0</c:v>
                </c:pt>
                <c:pt idx="1">
                  <c:v>18.0</c:v>
                </c:pt>
                <c:pt idx="2">
                  <c:v>19.0</c:v>
                </c:pt>
                <c:pt idx="4">
                  <c:v>8.0</c:v>
                </c:pt>
                <c:pt idx="5">
                  <c:v>18.0</c:v>
                </c:pt>
                <c:pt idx="6">
                  <c:v>19.0</c:v>
                </c:pt>
                <c:pt idx="8">
                  <c:v>9.0</c:v>
                </c:pt>
                <c:pt idx="9">
                  <c:v>19.0</c:v>
                </c:pt>
                <c:pt idx="10">
                  <c:v>19.0</c:v>
                </c:pt>
                <c:pt idx="12">
                  <c:v>11.0</c:v>
                </c:pt>
                <c:pt idx="13">
                  <c:v>24.0</c:v>
                </c:pt>
                <c:pt idx="14">
                  <c:v>25.0</c:v>
                </c:pt>
                <c:pt idx="16">
                  <c:v>36.0</c:v>
                </c:pt>
                <c:pt idx="17">
                  <c:v>77.0</c:v>
                </c:pt>
                <c:pt idx="18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081679576"/>
        <c:axId val="-2081871464"/>
      </c:barChart>
      <c:lineChart>
        <c:grouping val="standard"/>
        <c:varyColors val="0"/>
        <c:ser>
          <c:idx val="3"/>
          <c:order val="3"/>
          <c:tx>
            <c:strRef>
              <c:f>Calculations!$J$144</c:f>
              <c:strCache>
                <c:ptCount val="1"/>
                <c:pt idx="0">
                  <c:v>Axis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Calculations!$I$145:$I$149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Calculations!$J$145:$J$149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3513736"/>
        <c:axId val="-2083517016"/>
      </c:lineChart>
      <c:catAx>
        <c:axId val="-208167957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crossAx val="-2081871464"/>
        <c:crosses val="max"/>
        <c:auto val="1"/>
        <c:lblAlgn val="ctr"/>
        <c:lblOffset val="100"/>
        <c:noMultiLvlLbl val="0"/>
      </c:catAx>
      <c:valAx>
        <c:axId val="-2081871464"/>
        <c:scaling>
          <c:orientation val="minMax"/>
          <c:max val="20000.0"/>
          <c:min val="-2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Per-Vehicle</a:t>
                </a:r>
                <a:r>
                  <a:rPr lang="en-US" sz="1800" baseline="0" dirty="0"/>
                  <a:t> Health Benefit </a:t>
                </a:r>
                <a:br>
                  <a:rPr lang="en-US" sz="1800" baseline="0" dirty="0"/>
                </a:br>
                <a:r>
                  <a:rPr lang="en-US" sz="1800" b="0" baseline="0" dirty="0"/>
                  <a:t>($/</a:t>
                </a:r>
                <a:r>
                  <a:rPr lang="en-US" sz="1800" b="0" baseline="0" dirty="0" err="1"/>
                  <a:t>veh-yr</a:t>
                </a:r>
                <a:r>
                  <a:rPr lang="en-US" sz="1800" b="0" baseline="0" dirty="0"/>
                  <a:t>)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0.00611192743842744"/>
              <c:y val="0.1692308959031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1679576"/>
        <c:crosses val="autoZero"/>
        <c:crossBetween val="between"/>
        <c:majorUnit val="2000.0"/>
      </c:valAx>
      <c:valAx>
        <c:axId val="-2083517016"/>
        <c:scaling>
          <c:orientation val="minMax"/>
          <c:max val="20000.0"/>
          <c:min val="-2000.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-2083513736"/>
        <c:crosses val="max"/>
        <c:crossBetween val="between"/>
        <c:majorUnit val="2000.0"/>
      </c:valAx>
      <c:catAx>
        <c:axId val="-2083513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Vehicle Age (years)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3517016"/>
        <c:crosses val="autoZero"/>
        <c:auto val="1"/>
        <c:lblAlgn val="ctr"/>
        <c:lblOffset val="500"/>
        <c:noMultiLvlLbl val="0"/>
      </c:catAx>
      <c:spPr>
        <a:solidFill>
          <a:schemeClr val="tx1">
            <a:alpha val="35000"/>
          </a:schemeClr>
        </a:solidFill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01867338208678"/>
          <c:y val="0.924136274599189"/>
          <c:w val="0.596265203269111"/>
          <c:h val="0.075863725400810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314686999556"/>
          <c:y val="0.0418889553590195"/>
          <c:w val="0.825674390941737"/>
          <c:h val="0.7658802377466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Calculations!$B$144</c:f>
              <c:strCache>
                <c:ptCount val="1"/>
                <c:pt idx="0">
                  <c:v>PVHB(NO2)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Calculations!$B$145:$B$163</c:f>
              <c:numCache>
                <c:formatCode>General</c:formatCode>
                <c:ptCount val="19"/>
                <c:pt idx="0">
                  <c:v>215.0</c:v>
                </c:pt>
                <c:pt idx="1">
                  <c:v>276.0</c:v>
                </c:pt>
                <c:pt idx="2">
                  <c:v>428.0</c:v>
                </c:pt>
                <c:pt idx="4">
                  <c:v>611.0</c:v>
                </c:pt>
                <c:pt idx="5">
                  <c:v>787.0</c:v>
                </c:pt>
                <c:pt idx="6">
                  <c:v>1219.0</c:v>
                </c:pt>
                <c:pt idx="8">
                  <c:v>1539.0</c:v>
                </c:pt>
                <c:pt idx="9">
                  <c:v>1980.0</c:v>
                </c:pt>
                <c:pt idx="10">
                  <c:v>3070.0</c:v>
                </c:pt>
                <c:pt idx="12">
                  <c:v>3901.0</c:v>
                </c:pt>
                <c:pt idx="13">
                  <c:v>5020.0</c:v>
                </c:pt>
                <c:pt idx="14">
                  <c:v>7780.0</c:v>
                </c:pt>
                <c:pt idx="16">
                  <c:v>8964.0</c:v>
                </c:pt>
                <c:pt idx="17">
                  <c:v>11534.0</c:v>
                </c:pt>
                <c:pt idx="18">
                  <c:v>17878.0</c:v>
                </c:pt>
              </c:numCache>
            </c:numRef>
          </c:val>
        </c:ser>
        <c:ser>
          <c:idx val="1"/>
          <c:order val="1"/>
          <c:tx>
            <c:strRef>
              <c:f>Calculations!$C$144</c:f>
              <c:strCache>
                <c:ptCount val="1"/>
                <c:pt idx="0">
                  <c:v>PVHB(O3)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Calculations!$C$145:$C$163</c:f>
              <c:numCache>
                <c:formatCode>General</c:formatCode>
                <c:ptCount val="19"/>
                <c:pt idx="0">
                  <c:v>14.0</c:v>
                </c:pt>
                <c:pt idx="1">
                  <c:v>-21.0</c:v>
                </c:pt>
                <c:pt idx="2">
                  <c:v>-15.0</c:v>
                </c:pt>
                <c:pt idx="4">
                  <c:v>39.0</c:v>
                </c:pt>
                <c:pt idx="5">
                  <c:v>-61.0</c:v>
                </c:pt>
                <c:pt idx="6">
                  <c:v>-43.0</c:v>
                </c:pt>
                <c:pt idx="8">
                  <c:v>99.0</c:v>
                </c:pt>
                <c:pt idx="9">
                  <c:v>-154.0</c:v>
                </c:pt>
                <c:pt idx="10">
                  <c:v>-108.0</c:v>
                </c:pt>
                <c:pt idx="12">
                  <c:v>251.0</c:v>
                </c:pt>
                <c:pt idx="13">
                  <c:v>-390.0</c:v>
                </c:pt>
                <c:pt idx="14">
                  <c:v>-275.0</c:v>
                </c:pt>
                <c:pt idx="16">
                  <c:v>577.0</c:v>
                </c:pt>
                <c:pt idx="17">
                  <c:v>-897.0</c:v>
                </c:pt>
                <c:pt idx="18">
                  <c:v>-632.0</c:v>
                </c:pt>
              </c:numCache>
            </c:numRef>
          </c:val>
        </c:ser>
        <c:ser>
          <c:idx val="2"/>
          <c:order val="2"/>
          <c:tx>
            <c:strRef>
              <c:f>Calculations!$D$144</c:f>
              <c:strCache>
                <c:ptCount val="1"/>
                <c:pt idx="0">
                  <c:v>PVHB(PM2.5)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Calculations!$D$145:$D$163</c:f>
              <c:numCache>
                <c:formatCode>General</c:formatCode>
                <c:ptCount val="19"/>
                <c:pt idx="0">
                  <c:v>8.0</c:v>
                </c:pt>
                <c:pt idx="1">
                  <c:v>18.0</c:v>
                </c:pt>
                <c:pt idx="2">
                  <c:v>19.0</c:v>
                </c:pt>
                <c:pt idx="4">
                  <c:v>8.0</c:v>
                </c:pt>
                <c:pt idx="5">
                  <c:v>18.0</c:v>
                </c:pt>
                <c:pt idx="6">
                  <c:v>19.0</c:v>
                </c:pt>
                <c:pt idx="8">
                  <c:v>9.0</c:v>
                </c:pt>
                <c:pt idx="9">
                  <c:v>19.0</c:v>
                </c:pt>
                <c:pt idx="10">
                  <c:v>19.0</c:v>
                </c:pt>
                <c:pt idx="12">
                  <c:v>11.0</c:v>
                </c:pt>
                <c:pt idx="13">
                  <c:v>24.0</c:v>
                </c:pt>
                <c:pt idx="14">
                  <c:v>25.0</c:v>
                </c:pt>
                <c:pt idx="16">
                  <c:v>36.0</c:v>
                </c:pt>
                <c:pt idx="17">
                  <c:v>77.0</c:v>
                </c:pt>
                <c:pt idx="18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081510200"/>
        <c:axId val="-2081512328"/>
      </c:barChart>
      <c:lineChart>
        <c:grouping val="standard"/>
        <c:varyColors val="0"/>
        <c:ser>
          <c:idx val="3"/>
          <c:order val="3"/>
          <c:tx>
            <c:strRef>
              <c:f>Calculations!$J$144</c:f>
              <c:strCache>
                <c:ptCount val="1"/>
                <c:pt idx="0">
                  <c:v>Axis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Calculations!$I$145:$I$149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Calculations!$J$145:$J$149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1518456"/>
        <c:axId val="-2081521784"/>
      </c:lineChart>
      <c:catAx>
        <c:axId val="-208151020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crossAx val="-2081512328"/>
        <c:crosses val="max"/>
        <c:auto val="1"/>
        <c:lblAlgn val="ctr"/>
        <c:lblOffset val="100"/>
        <c:noMultiLvlLbl val="0"/>
      </c:catAx>
      <c:valAx>
        <c:axId val="-2081512328"/>
        <c:scaling>
          <c:orientation val="minMax"/>
          <c:max val="20000.0"/>
          <c:min val="-2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Per-Vehicle</a:t>
                </a:r>
                <a:r>
                  <a:rPr lang="en-US" sz="1800" baseline="0" dirty="0"/>
                  <a:t> Health Benefit </a:t>
                </a:r>
                <a:br>
                  <a:rPr lang="en-US" sz="1800" baseline="0" dirty="0"/>
                </a:br>
                <a:r>
                  <a:rPr lang="en-US" sz="1800" b="0" baseline="0" dirty="0"/>
                  <a:t>($/</a:t>
                </a:r>
                <a:r>
                  <a:rPr lang="en-US" sz="1800" b="0" baseline="0" dirty="0" err="1"/>
                  <a:t>veh-yr</a:t>
                </a:r>
                <a:r>
                  <a:rPr lang="en-US" sz="1800" b="0" baseline="0" dirty="0"/>
                  <a:t>)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0.00611192743842744"/>
              <c:y val="0.1692308959031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1510200"/>
        <c:crosses val="autoZero"/>
        <c:crossBetween val="between"/>
        <c:majorUnit val="2000.0"/>
      </c:valAx>
      <c:valAx>
        <c:axId val="-2081521784"/>
        <c:scaling>
          <c:orientation val="minMax"/>
          <c:max val="20000.0"/>
          <c:min val="-2000.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-2081518456"/>
        <c:crosses val="max"/>
        <c:crossBetween val="between"/>
        <c:majorUnit val="2000.0"/>
      </c:valAx>
      <c:catAx>
        <c:axId val="-2081518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Vehicle Age (years)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1521784"/>
        <c:crosses val="autoZero"/>
        <c:auto val="1"/>
        <c:lblAlgn val="ctr"/>
        <c:lblOffset val="500"/>
        <c:noMultiLvlLbl val="0"/>
      </c:catAx>
      <c:spPr>
        <a:solidFill>
          <a:schemeClr val="tx1">
            <a:alpha val="35000"/>
          </a:schemeClr>
        </a:solidFill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01867338208678"/>
          <c:y val="0.924136274599189"/>
          <c:w val="0.596265203269111"/>
          <c:h val="0.075863725400810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58348761506"/>
          <c:y val="0.0459120075019633"/>
          <c:w val="0.827207188172887"/>
          <c:h val="0.7457376190695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Calculations!$C$202</c:f>
              <c:strCache>
                <c:ptCount val="1"/>
                <c:pt idx="0">
                  <c:v>PVHB(NO2)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Calculations!$C$203:$C$221</c:f>
              <c:numCache>
                <c:formatCode>0</c:formatCode>
                <c:ptCount val="19"/>
                <c:pt idx="0">
                  <c:v>423.5109055627238</c:v>
                </c:pt>
                <c:pt idx="1">
                  <c:v>544.9249717021718</c:v>
                </c:pt>
                <c:pt idx="2">
                  <c:v>844.6272618601679</c:v>
                </c:pt>
                <c:pt idx="4">
                  <c:v>488.7200015254513</c:v>
                </c:pt>
                <c:pt idx="5">
                  <c:v>628.828513040733</c:v>
                </c:pt>
                <c:pt idx="6">
                  <c:v>974.6767586923538</c:v>
                </c:pt>
                <c:pt idx="8">
                  <c:v>558.7316271027205</c:v>
                </c:pt>
                <c:pt idx="9">
                  <c:v>718.911395406718</c:v>
                </c:pt>
                <c:pt idx="10">
                  <c:v>1114.30416104021</c:v>
                </c:pt>
                <c:pt idx="12">
                  <c:v>1461.291300086215</c:v>
                </c:pt>
                <c:pt idx="13">
                  <c:v>1880.221051899633</c:v>
                </c:pt>
                <c:pt idx="14">
                  <c:v>2914.320394965858</c:v>
                </c:pt>
                <c:pt idx="16">
                  <c:v>7554.66683178554</c:v>
                </c:pt>
                <c:pt idx="17">
                  <c:v>9720.473677201127</c:v>
                </c:pt>
                <c:pt idx="18">
                  <c:v>15066.61924542062</c:v>
                </c:pt>
              </c:numCache>
            </c:numRef>
          </c:val>
        </c:ser>
        <c:ser>
          <c:idx val="1"/>
          <c:order val="1"/>
          <c:tx>
            <c:strRef>
              <c:f>Calculations!$D$202</c:f>
              <c:strCache>
                <c:ptCount val="1"/>
                <c:pt idx="0">
                  <c:v>PVHB(O3)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Calculations!$D$203:$D$221</c:f>
              <c:numCache>
                <c:formatCode>0</c:formatCode>
                <c:ptCount val="19"/>
                <c:pt idx="0">
                  <c:v>27.24636621209005</c:v>
                </c:pt>
                <c:pt idx="1">
                  <c:v>-42.3642059647043</c:v>
                </c:pt>
                <c:pt idx="2">
                  <c:v>-29.83421021560452</c:v>
                </c:pt>
                <c:pt idx="4">
                  <c:v>31.44156139035602</c:v>
                </c:pt>
                <c:pt idx="5">
                  <c:v>-48.88713497515457</c:v>
                </c:pt>
                <c:pt idx="6">
                  <c:v>-34.42786259000219</c:v>
                </c:pt>
                <c:pt idx="8">
                  <c:v>35.94572495385981</c:v>
                </c:pt>
                <c:pt idx="9">
                  <c:v>-55.890465673188</c:v>
                </c:pt>
                <c:pt idx="10">
                  <c:v>-39.35982898702603</c:v>
                </c:pt>
                <c:pt idx="12">
                  <c:v>94.01145845769355</c:v>
                </c:pt>
                <c:pt idx="13">
                  <c:v>-146.1743837009986</c:v>
                </c:pt>
                <c:pt idx="14">
                  <c:v>-102.9406120606954</c:v>
                </c:pt>
                <c:pt idx="16">
                  <c:v>486.025782112176</c:v>
                </c:pt>
                <c:pt idx="17">
                  <c:v>-755.700638289897</c:v>
                </c:pt>
                <c:pt idx="18">
                  <c:v>-532.1882279958521</c:v>
                </c:pt>
              </c:numCache>
            </c:numRef>
          </c:val>
        </c:ser>
        <c:ser>
          <c:idx val="2"/>
          <c:order val="2"/>
          <c:tx>
            <c:strRef>
              <c:f>Calculations!$E$202</c:f>
              <c:strCache>
                <c:ptCount val="1"/>
                <c:pt idx="0">
                  <c:v>PVHB(PM2.5)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Calculations!$E$203:$E$221</c:f>
              <c:numCache>
                <c:formatCode>0</c:formatCode>
                <c:ptCount val="19"/>
                <c:pt idx="0">
                  <c:v>18.24832849491609</c:v>
                </c:pt>
                <c:pt idx="1">
                  <c:v>39.39278489765071</c:v>
                </c:pt>
                <c:pt idx="2">
                  <c:v>39.96077643385954</c:v>
                </c:pt>
                <c:pt idx="4">
                  <c:v>18.24832849491609</c:v>
                </c:pt>
                <c:pt idx="5">
                  <c:v>39.39278489765071</c:v>
                </c:pt>
                <c:pt idx="6">
                  <c:v>39.96077643385954</c:v>
                </c:pt>
                <c:pt idx="8">
                  <c:v>121.944275942622</c:v>
                </c:pt>
                <c:pt idx="9">
                  <c:v>263.2418981851278</c:v>
                </c:pt>
                <c:pt idx="10">
                  <c:v>267.0374960473549</c:v>
                </c:pt>
                <c:pt idx="12">
                  <c:v>303.9141599196236</c:v>
                </c:pt>
                <c:pt idx="13">
                  <c:v>656.0614651582631</c:v>
                </c:pt>
                <c:pt idx="14">
                  <c:v>665.5209984309394</c:v>
                </c:pt>
                <c:pt idx="16">
                  <c:v>563.8534478665375</c:v>
                </c:pt>
                <c:pt idx="17">
                  <c:v>1217.194089408974</c:v>
                </c:pt>
                <c:pt idx="18">
                  <c:v>1234.744408395153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081618728"/>
        <c:axId val="-2081615192"/>
      </c:barChart>
      <c:lineChart>
        <c:grouping val="standard"/>
        <c:varyColors val="0"/>
        <c:ser>
          <c:idx val="3"/>
          <c:order val="3"/>
          <c:tx>
            <c:strRef>
              <c:f>Calculations!$F$202</c:f>
              <c:strCache>
                <c:ptCount val="1"/>
                <c:pt idx="0">
                  <c:v>Axis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Calculations!$B$203:$B$207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Calculations!$F$203:$F$207</c:f>
              <c:numCache>
                <c:formatCode>0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1630840"/>
        <c:axId val="-2081634104"/>
      </c:lineChart>
      <c:catAx>
        <c:axId val="-2081618728"/>
        <c:scaling>
          <c:orientation val="minMax"/>
        </c:scaling>
        <c:delete val="0"/>
        <c:axPos val="t"/>
        <c:majorTickMark val="none"/>
        <c:minorTickMark val="none"/>
        <c:tickLblPos val="none"/>
        <c:spPr>
          <a:ln>
            <a:noFill/>
          </a:ln>
        </c:spPr>
        <c:crossAx val="-2081615192"/>
        <c:crosses val="max"/>
        <c:auto val="1"/>
        <c:lblAlgn val="ctr"/>
        <c:lblOffset val="100"/>
        <c:noMultiLvlLbl val="0"/>
      </c:catAx>
      <c:valAx>
        <c:axId val="-2081615192"/>
        <c:scaling>
          <c:orientation val="minMax"/>
          <c:max val="20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Per-Vehicle</a:t>
                </a:r>
                <a:r>
                  <a:rPr lang="en-US" sz="1800" baseline="0" dirty="0" smtClean="0"/>
                  <a:t> Health Benefit</a:t>
                </a:r>
                <a:br>
                  <a:rPr lang="en-US" sz="1800" baseline="0" dirty="0" smtClean="0"/>
                </a:br>
                <a:r>
                  <a:rPr lang="en-US" sz="1800" b="0" baseline="0" dirty="0" smtClean="0"/>
                  <a:t>($/</a:t>
                </a:r>
                <a:r>
                  <a:rPr lang="en-US" sz="1800" b="0" baseline="0" dirty="0" err="1" smtClean="0"/>
                  <a:t>veh-yr</a:t>
                </a:r>
                <a:r>
                  <a:rPr lang="en-US" sz="1800" b="0" baseline="0" dirty="0" smtClean="0"/>
                  <a:t>)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0.00806657708482329"/>
              <c:y val="0.18441148763897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1618728"/>
        <c:crosses val="autoZero"/>
        <c:crossBetween val="between"/>
        <c:majorUnit val="2000.0"/>
      </c:valAx>
      <c:valAx>
        <c:axId val="-2081634104"/>
        <c:scaling>
          <c:orientation val="minMax"/>
          <c:max val="20000.0"/>
          <c:min val="-2000.0"/>
        </c:scaling>
        <c:delete val="0"/>
        <c:axPos val="r"/>
        <c:numFmt formatCode="0" sourceLinked="1"/>
        <c:majorTickMark val="none"/>
        <c:minorTickMark val="none"/>
        <c:tickLblPos val="none"/>
        <c:spPr>
          <a:ln>
            <a:noFill/>
          </a:ln>
        </c:spPr>
        <c:crossAx val="-2081630840"/>
        <c:crosses val="max"/>
        <c:crossBetween val="between"/>
        <c:majorUnit val="2000.0"/>
      </c:valAx>
      <c:catAx>
        <c:axId val="-2081630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Vehicle Age </a:t>
                </a:r>
                <a:r>
                  <a:rPr lang="en-US" sz="1600" b="0" dirty="0" smtClean="0"/>
                  <a:t>(years)</a:t>
                </a:r>
                <a:endParaRPr lang="en-US" sz="16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1634104"/>
        <c:crosses val="autoZero"/>
        <c:auto val="1"/>
        <c:lblAlgn val="ctr"/>
        <c:lblOffset val="500"/>
        <c:noMultiLvlLbl val="0"/>
      </c:catAx>
      <c:spPr>
        <a:solidFill>
          <a:schemeClr val="tx1">
            <a:alpha val="35000"/>
          </a:schemeClr>
        </a:solidFill>
      </c:spPr>
    </c:plotArea>
    <c:legend>
      <c:legendPos val="b"/>
      <c:legendEntry>
        <c:idx val="3"/>
        <c:delete val="1"/>
      </c:legendEntry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Calculations!$F$33</c:f>
              <c:strCache>
                <c:ptCount val="1"/>
                <c:pt idx="0">
                  <c:v>PVHB(NO2)</c:v>
                </c:pt>
              </c:strCache>
            </c:strRef>
          </c:tx>
          <c:spPr>
            <a:solidFill>
              <a:schemeClr val="accent3">
                <a:alpha val="87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Calculations!$A$73:$A$77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Calculations!$F$34:$F$38</c:f>
              <c:numCache>
                <c:formatCode>0</c:formatCode>
                <c:ptCount val="5"/>
                <c:pt idx="0">
                  <c:v>214.5794060863768</c:v>
                </c:pt>
                <c:pt idx="1">
                  <c:v>611.3668267784624</c:v>
                </c:pt>
                <c:pt idx="2">
                  <c:v>1539.20831208389</c:v>
                </c:pt>
                <c:pt idx="3">
                  <c:v>3901.169436899667</c:v>
                </c:pt>
                <c:pt idx="4">
                  <c:v>8964.474041754056</c:v>
                </c:pt>
              </c:numCache>
            </c:numRef>
          </c:val>
        </c:ser>
        <c:ser>
          <c:idx val="1"/>
          <c:order val="1"/>
          <c:tx>
            <c:strRef>
              <c:f>Calculations!$G$33</c:f>
              <c:strCache>
                <c:ptCount val="1"/>
                <c:pt idx="0">
                  <c:v>PVHB(O3)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Calculations!$A$73:$A$77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Calculations!$G$34:$G$38</c:f>
              <c:numCache>
                <c:formatCode>0</c:formatCode>
                <c:ptCount val="5"/>
                <c:pt idx="0">
                  <c:v>13.80486075567259</c:v>
                </c:pt>
                <c:pt idx="1">
                  <c:v>39.33198468690284</c:v>
                </c:pt>
                <c:pt idx="2">
                  <c:v>99.0242111758783</c:v>
                </c:pt>
                <c:pt idx="3">
                  <c:v>250.979820677697</c:v>
                </c:pt>
                <c:pt idx="4">
                  <c:v>576.725036905175</c:v>
                </c:pt>
              </c:numCache>
            </c:numRef>
          </c:val>
        </c:ser>
        <c:ser>
          <c:idx val="2"/>
          <c:order val="2"/>
          <c:tx>
            <c:strRef>
              <c:f>Calculations!$C$71</c:f>
              <c:strCache>
                <c:ptCount val="1"/>
                <c:pt idx="0">
                  <c:v>PVHB(PM2.5)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Calculations!$A$73:$A$77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Calculations!$D$73:$D$77</c:f>
              <c:numCache>
                <c:formatCode>0</c:formatCode>
                <c:ptCount val="5"/>
                <c:pt idx="0">
                  <c:v>8.47243822978247</c:v>
                </c:pt>
                <c:pt idx="1">
                  <c:v>8.47243822978247</c:v>
                </c:pt>
                <c:pt idx="2">
                  <c:v>8.79830123862026</c:v>
                </c:pt>
                <c:pt idx="3">
                  <c:v>11.29658430637663</c:v>
                </c:pt>
                <c:pt idx="4">
                  <c:v>35.73630996921067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-2081692552"/>
        <c:axId val="-2081689512"/>
      </c:barChart>
      <c:catAx>
        <c:axId val="-2081692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81689512"/>
        <c:crosses val="autoZero"/>
        <c:auto val="1"/>
        <c:lblAlgn val="ctr"/>
        <c:lblOffset val="100"/>
        <c:noMultiLvlLbl val="0"/>
      </c:catAx>
      <c:valAx>
        <c:axId val="-2081689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800" dirty="0"/>
                  <a:t>Per-Vehicle Health Benefit</a:t>
                </a:r>
                <a:br>
                  <a:rPr lang="en-US" sz="1800" dirty="0"/>
                </a:br>
                <a:r>
                  <a:rPr lang="en-US" sz="1800" b="0" dirty="0"/>
                  <a:t>($/</a:t>
                </a:r>
                <a:r>
                  <a:rPr lang="en-US" sz="1800" b="0" dirty="0" err="1"/>
                  <a:t>veh-yr</a:t>
                </a:r>
                <a:r>
                  <a:rPr lang="en-US" sz="1800" b="0" dirty="0"/>
                  <a:t>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0816925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/>
            </a:pPr>
            <a:endParaRPr lang="en-US"/>
          </a:p>
        </c:txPr>
      </c:dTable>
      <c:spPr>
        <a:solidFill>
          <a:schemeClr val="tx1">
            <a:alpha val="3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Calculations!$F$33</c:f>
              <c:strCache>
                <c:ptCount val="1"/>
                <c:pt idx="0">
                  <c:v>PVHB(NO2)</c:v>
                </c:pt>
              </c:strCache>
            </c:strRef>
          </c:tx>
          <c:spPr>
            <a:solidFill>
              <a:schemeClr val="accent3">
                <a:alpha val="87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Calculations!$A$73:$A$77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Calculations!$F$34:$F$38</c:f>
              <c:numCache>
                <c:formatCode>0</c:formatCode>
                <c:ptCount val="5"/>
                <c:pt idx="0">
                  <c:v>214.5794060863768</c:v>
                </c:pt>
                <c:pt idx="1">
                  <c:v>611.3668267784624</c:v>
                </c:pt>
                <c:pt idx="2">
                  <c:v>1539.20831208389</c:v>
                </c:pt>
                <c:pt idx="3">
                  <c:v>3901.169436899667</c:v>
                </c:pt>
                <c:pt idx="4">
                  <c:v>8964.474041754056</c:v>
                </c:pt>
              </c:numCache>
            </c:numRef>
          </c:val>
        </c:ser>
        <c:ser>
          <c:idx val="1"/>
          <c:order val="1"/>
          <c:tx>
            <c:strRef>
              <c:f>Calculations!$G$33</c:f>
              <c:strCache>
                <c:ptCount val="1"/>
                <c:pt idx="0">
                  <c:v>PVHB(O3)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Calculations!$A$73:$A$77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Calculations!$G$34:$G$38</c:f>
              <c:numCache>
                <c:formatCode>0</c:formatCode>
                <c:ptCount val="5"/>
                <c:pt idx="0">
                  <c:v>13.80486075567259</c:v>
                </c:pt>
                <c:pt idx="1">
                  <c:v>39.33198468690284</c:v>
                </c:pt>
                <c:pt idx="2">
                  <c:v>99.0242111758783</c:v>
                </c:pt>
                <c:pt idx="3">
                  <c:v>250.979820677697</c:v>
                </c:pt>
                <c:pt idx="4">
                  <c:v>576.725036905175</c:v>
                </c:pt>
              </c:numCache>
            </c:numRef>
          </c:val>
        </c:ser>
        <c:ser>
          <c:idx val="2"/>
          <c:order val="2"/>
          <c:tx>
            <c:strRef>
              <c:f>Calculations!$C$71</c:f>
              <c:strCache>
                <c:ptCount val="1"/>
                <c:pt idx="0">
                  <c:v>PVHB(PM2.5)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Calculations!$A$73:$A$77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Calculations!$D$73:$D$77</c:f>
              <c:numCache>
                <c:formatCode>0</c:formatCode>
                <c:ptCount val="5"/>
                <c:pt idx="0">
                  <c:v>8.47243822978247</c:v>
                </c:pt>
                <c:pt idx="1">
                  <c:v>8.47243822978247</c:v>
                </c:pt>
                <c:pt idx="2">
                  <c:v>8.79830123862026</c:v>
                </c:pt>
                <c:pt idx="3">
                  <c:v>11.29658430637663</c:v>
                </c:pt>
                <c:pt idx="4">
                  <c:v>35.73630996921067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-2081750328"/>
        <c:axId val="-2081747288"/>
      </c:barChart>
      <c:catAx>
        <c:axId val="-2081750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81747288"/>
        <c:crosses val="autoZero"/>
        <c:auto val="1"/>
        <c:lblAlgn val="ctr"/>
        <c:lblOffset val="100"/>
        <c:noMultiLvlLbl val="0"/>
      </c:catAx>
      <c:valAx>
        <c:axId val="-20817472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800" dirty="0"/>
                  <a:t>Per-Vehicle Health Benefit</a:t>
                </a:r>
                <a:br>
                  <a:rPr lang="en-US" sz="1800" dirty="0"/>
                </a:br>
                <a:r>
                  <a:rPr lang="en-US" sz="1800" b="0" dirty="0"/>
                  <a:t>($/</a:t>
                </a:r>
                <a:r>
                  <a:rPr lang="en-US" sz="1800" b="0" dirty="0" err="1"/>
                  <a:t>veh-yr</a:t>
                </a:r>
                <a:r>
                  <a:rPr lang="en-US" sz="1800" b="0" dirty="0"/>
                  <a:t>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0817503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/>
            </a:pPr>
            <a:endParaRPr lang="en-US"/>
          </a:p>
        </c:txPr>
      </c:dTable>
      <c:spPr>
        <a:solidFill>
          <a:schemeClr val="tx1">
            <a:alpha val="3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Calculations!$F$33</c:f>
              <c:strCache>
                <c:ptCount val="1"/>
                <c:pt idx="0">
                  <c:v>PVHB(NO2)</c:v>
                </c:pt>
              </c:strCache>
            </c:strRef>
          </c:tx>
          <c:spPr>
            <a:solidFill>
              <a:schemeClr val="accent3">
                <a:alpha val="87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Calculations!$A$73:$A$77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Calculations!$F$34:$F$38</c:f>
              <c:numCache>
                <c:formatCode>0</c:formatCode>
                <c:ptCount val="5"/>
                <c:pt idx="0">
                  <c:v>214.5794060863768</c:v>
                </c:pt>
                <c:pt idx="1">
                  <c:v>611.3668267784624</c:v>
                </c:pt>
                <c:pt idx="2">
                  <c:v>1539.20831208389</c:v>
                </c:pt>
                <c:pt idx="3">
                  <c:v>3901.169436899667</c:v>
                </c:pt>
                <c:pt idx="4">
                  <c:v>8964.474041754056</c:v>
                </c:pt>
              </c:numCache>
            </c:numRef>
          </c:val>
        </c:ser>
        <c:ser>
          <c:idx val="1"/>
          <c:order val="1"/>
          <c:tx>
            <c:strRef>
              <c:f>Calculations!$G$33</c:f>
              <c:strCache>
                <c:ptCount val="1"/>
                <c:pt idx="0">
                  <c:v>PVHB(O3)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Calculations!$A$73:$A$77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Calculations!$G$34:$G$38</c:f>
              <c:numCache>
                <c:formatCode>0</c:formatCode>
                <c:ptCount val="5"/>
                <c:pt idx="0">
                  <c:v>13.80486075567259</c:v>
                </c:pt>
                <c:pt idx="1">
                  <c:v>39.33198468690284</c:v>
                </c:pt>
                <c:pt idx="2">
                  <c:v>99.0242111758783</c:v>
                </c:pt>
                <c:pt idx="3">
                  <c:v>250.979820677697</c:v>
                </c:pt>
                <c:pt idx="4">
                  <c:v>576.725036905175</c:v>
                </c:pt>
              </c:numCache>
            </c:numRef>
          </c:val>
        </c:ser>
        <c:ser>
          <c:idx val="2"/>
          <c:order val="2"/>
          <c:tx>
            <c:strRef>
              <c:f>Calculations!$C$71</c:f>
              <c:strCache>
                <c:ptCount val="1"/>
                <c:pt idx="0">
                  <c:v>PVHB(PM2.5)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Calculations!$A$73:$A$77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Calculations!$D$73:$D$77</c:f>
              <c:numCache>
                <c:formatCode>0</c:formatCode>
                <c:ptCount val="5"/>
                <c:pt idx="0">
                  <c:v>8.47243822978247</c:v>
                </c:pt>
                <c:pt idx="1">
                  <c:v>8.47243822978247</c:v>
                </c:pt>
                <c:pt idx="2">
                  <c:v>8.79830123862026</c:v>
                </c:pt>
                <c:pt idx="3">
                  <c:v>11.29658430637663</c:v>
                </c:pt>
                <c:pt idx="4">
                  <c:v>35.73630996921067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-2081811896"/>
        <c:axId val="-2081808856"/>
      </c:barChart>
      <c:catAx>
        <c:axId val="-2081811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81808856"/>
        <c:crosses val="autoZero"/>
        <c:auto val="1"/>
        <c:lblAlgn val="ctr"/>
        <c:lblOffset val="100"/>
        <c:noMultiLvlLbl val="0"/>
      </c:catAx>
      <c:valAx>
        <c:axId val="-20818088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800" dirty="0"/>
                  <a:t>Per-Vehicle Health Benefit</a:t>
                </a:r>
                <a:br>
                  <a:rPr lang="en-US" sz="1800" dirty="0"/>
                </a:br>
                <a:r>
                  <a:rPr lang="en-US" sz="1800" b="0" dirty="0"/>
                  <a:t>($/</a:t>
                </a:r>
                <a:r>
                  <a:rPr lang="en-US" sz="1800" b="0" dirty="0" err="1"/>
                  <a:t>veh-yr</a:t>
                </a:r>
                <a:r>
                  <a:rPr lang="en-US" sz="1800" b="0" dirty="0"/>
                  <a:t>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0818118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/>
            </a:pPr>
            <a:endParaRPr lang="en-US"/>
          </a:p>
        </c:txPr>
      </c:dTable>
      <c:spPr>
        <a:solidFill>
          <a:schemeClr val="tx1">
            <a:alpha val="3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Calculations!$F$42</c:f>
              <c:strCache>
                <c:ptCount val="1"/>
                <c:pt idx="0">
                  <c:v>PVHB(NO2)</c:v>
                </c:pt>
              </c:strCache>
            </c:strRef>
          </c:tx>
          <c:spPr>
            <a:solidFill>
              <a:schemeClr val="accent3">
                <a:alpha val="87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Calculations!$A$81:$A$85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Calculations!$F$43:$F$47</c:f>
              <c:numCache>
                <c:formatCode>0</c:formatCode>
                <c:ptCount val="5"/>
                <c:pt idx="0">
                  <c:v>423.5109055627238</c:v>
                </c:pt>
                <c:pt idx="1">
                  <c:v>488.7200015254513</c:v>
                </c:pt>
                <c:pt idx="2">
                  <c:v>558.7316271027198</c:v>
                </c:pt>
                <c:pt idx="3">
                  <c:v>1461.291300086215</c:v>
                </c:pt>
                <c:pt idx="4">
                  <c:v>7554.66683178554</c:v>
                </c:pt>
              </c:numCache>
            </c:numRef>
          </c:val>
        </c:ser>
        <c:ser>
          <c:idx val="1"/>
          <c:order val="1"/>
          <c:tx>
            <c:strRef>
              <c:f>Calculations!$G$42</c:f>
              <c:strCache>
                <c:ptCount val="1"/>
                <c:pt idx="0">
                  <c:v>PVHB(O3)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9DE61E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Calculations!$A$81:$A$85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Calculations!$G$43:$G$47</c:f>
              <c:numCache>
                <c:formatCode>0</c:formatCode>
                <c:ptCount val="5"/>
                <c:pt idx="0">
                  <c:v>27.24636621209005</c:v>
                </c:pt>
                <c:pt idx="1">
                  <c:v>31.44156139035602</c:v>
                </c:pt>
                <c:pt idx="2">
                  <c:v>35.94572495385981</c:v>
                </c:pt>
                <c:pt idx="3">
                  <c:v>94.01145845769355</c:v>
                </c:pt>
                <c:pt idx="4">
                  <c:v>486.025782112176</c:v>
                </c:pt>
              </c:numCache>
            </c:numRef>
          </c:val>
        </c:ser>
        <c:ser>
          <c:idx val="2"/>
          <c:order val="2"/>
          <c:tx>
            <c:strRef>
              <c:f>Calculations!$C$79</c:f>
              <c:strCache>
                <c:ptCount val="1"/>
                <c:pt idx="0">
                  <c:v>PVHB(PM2.5)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87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Calculations!$A$81:$A$85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Calculations!$D$81:$D$85</c:f>
              <c:numCache>
                <c:formatCode>0</c:formatCode>
                <c:ptCount val="5"/>
                <c:pt idx="0">
                  <c:v>18.24832849491609</c:v>
                </c:pt>
                <c:pt idx="1">
                  <c:v>18.24832849491609</c:v>
                </c:pt>
                <c:pt idx="2">
                  <c:v>121.944275942622</c:v>
                </c:pt>
                <c:pt idx="3">
                  <c:v>303.9141599196236</c:v>
                </c:pt>
                <c:pt idx="4">
                  <c:v>563.8534478665375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-2081867832"/>
        <c:axId val="-2081875400"/>
      </c:barChart>
      <c:catAx>
        <c:axId val="-2081867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81875400"/>
        <c:crosses val="autoZero"/>
        <c:auto val="1"/>
        <c:lblAlgn val="ctr"/>
        <c:lblOffset val="100"/>
        <c:noMultiLvlLbl val="0"/>
      </c:catAx>
      <c:valAx>
        <c:axId val="-2081875400"/>
        <c:scaling>
          <c:orientation val="minMax"/>
          <c:max val="1200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Per-Vehicle Health Benefit</a:t>
                </a:r>
                <a:br>
                  <a:rPr lang="en-US" sz="1800" dirty="0"/>
                </a:br>
                <a:r>
                  <a:rPr lang="en-US" sz="1800" b="0" dirty="0"/>
                  <a:t>($/</a:t>
                </a:r>
                <a:r>
                  <a:rPr lang="en-US" sz="1800" b="0" dirty="0" err="1"/>
                  <a:t>veh-yr</a:t>
                </a:r>
                <a:r>
                  <a:rPr lang="en-US" sz="1800" b="0" dirty="0"/>
                  <a:t>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18678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/>
            </a:pPr>
            <a:endParaRPr lang="en-US"/>
          </a:p>
        </c:txPr>
      </c:dTable>
      <c:spPr>
        <a:solidFill>
          <a:schemeClr val="tx1">
            <a:alpha val="3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Calculations!$F$42</c:f>
              <c:strCache>
                <c:ptCount val="1"/>
                <c:pt idx="0">
                  <c:v>PVHB(NO2)</c:v>
                </c:pt>
              </c:strCache>
            </c:strRef>
          </c:tx>
          <c:spPr>
            <a:solidFill>
              <a:schemeClr val="accent3">
                <a:alpha val="87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Calculations!$A$81:$A$85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Calculations!$F$43:$F$47</c:f>
              <c:numCache>
                <c:formatCode>0</c:formatCode>
                <c:ptCount val="5"/>
                <c:pt idx="0">
                  <c:v>423.5109055627238</c:v>
                </c:pt>
                <c:pt idx="1">
                  <c:v>488.7200015254513</c:v>
                </c:pt>
                <c:pt idx="2">
                  <c:v>558.7316271027194</c:v>
                </c:pt>
                <c:pt idx="3">
                  <c:v>1461.291300086215</c:v>
                </c:pt>
                <c:pt idx="4">
                  <c:v>7554.66683178554</c:v>
                </c:pt>
              </c:numCache>
            </c:numRef>
          </c:val>
        </c:ser>
        <c:ser>
          <c:idx val="1"/>
          <c:order val="1"/>
          <c:tx>
            <c:strRef>
              <c:f>Calculations!$G$42</c:f>
              <c:strCache>
                <c:ptCount val="1"/>
                <c:pt idx="0">
                  <c:v>PVHB(O3)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9DE61E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Calculations!$A$81:$A$85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Calculations!$G$43:$G$47</c:f>
              <c:numCache>
                <c:formatCode>0</c:formatCode>
                <c:ptCount val="5"/>
                <c:pt idx="0">
                  <c:v>27.24636621209005</c:v>
                </c:pt>
                <c:pt idx="1">
                  <c:v>31.44156139035602</c:v>
                </c:pt>
                <c:pt idx="2">
                  <c:v>35.94572495385981</c:v>
                </c:pt>
                <c:pt idx="3">
                  <c:v>94.01145845769355</c:v>
                </c:pt>
                <c:pt idx="4">
                  <c:v>486.025782112176</c:v>
                </c:pt>
              </c:numCache>
            </c:numRef>
          </c:val>
        </c:ser>
        <c:ser>
          <c:idx val="2"/>
          <c:order val="2"/>
          <c:tx>
            <c:strRef>
              <c:f>Calculations!$C$79</c:f>
              <c:strCache>
                <c:ptCount val="1"/>
                <c:pt idx="0">
                  <c:v>PVHB(PM2.5)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87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Calculations!$A$81:$A$85</c:f>
              <c:strCache>
                <c:ptCount val="5"/>
                <c:pt idx="0">
                  <c:v>0-2</c:v>
                </c:pt>
                <c:pt idx="1">
                  <c:v>3-5</c:v>
                </c:pt>
                <c:pt idx="2">
                  <c:v>6-9</c:v>
                </c:pt>
                <c:pt idx="3">
                  <c:v>10-13</c:v>
                </c:pt>
                <c:pt idx="4">
                  <c:v>14+</c:v>
                </c:pt>
              </c:strCache>
            </c:strRef>
          </c:cat>
          <c:val>
            <c:numRef>
              <c:f>Calculations!$D$81:$D$85</c:f>
              <c:numCache>
                <c:formatCode>0</c:formatCode>
                <c:ptCount val="5"/>
                <c:pt idx="0">
                  <c:v>18.24832849491609</c:v>
                </c:pt>
                <c:pt idx="1">
                  <c:v>18.24832849491609</c:v>
                </c:pt>
                <c:pt idx="2">
                  <c:v>121.944275942622</c:v>
                </c:pt>
                <c:pt idx="3">
                  <c:v>303.9141599196236</c:v>
                </c:pt>
                <c:pt idx="4">
                  <c:v>563.8534478665375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-2081932232"/>
        <c:axId val="-2081929192"/>
      </c:barChart>
      <c:catAx>
        <c:axId val="-2081932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81929192"/>
        <c:crosses val="autoZero"/>
        <c:auto val="1"/>
        <c:lblAlgn val="ctr"/>
        <c:lblOffset val="100"/>
        <c:noMultiLvlLbl val="0"/>
      </c:catAx>
      <c:valAx>
        <c:axId val="-2081929192"/>
        <c:scaling>
          <c:orientation val="minMax"/>
          <c:max val="1200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Per-Vehicle Health Benefit</a:t>
                </a:r>
                <a:br>
                  <a:rPr lang="en-US" sz="1800" dirty="0"/>
                </a:br>
                <a:r>
                  <a:rPr lang="en-US" sz="1800" b="0" dirty="0"/>
                  <a:t>($/</a:t>
                </a:r>
                <a:r>
                  <a:rPr lang="en-US" sz="1800" b="0" dirty="0" err="1"/>
                  <a:t>veh-yr</a:t>
                </a:r>
                <a:r>
                  <a:rPr lang="en-US" sz="1800" b="0" dirty="0"/>
                  <a:t>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19322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/>
            </a:pPr>
            <a:endParaRPr lang="en-US"/>
          </a:p>
        </c:txPr>
      </c:dTable>
      <c:spPr>
        <a:solidFill>
          <a:schemeClr val="tx1">
            <a:alpha val="3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0.15737</cdr:x>
      <cdr:y>0.77442</cdr:y>
    </cdr:from>
    <cdr:to>
      <cdr:x>1</cdr:x>
      <cdr:y>0.97023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2094" y="3616525"/>
          <a:ext cx="386654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0.6504</cdr:x>
      <cdr:y>0.06084</cdr:y>
    </cdr:from>
    <cdr:to>
      <cdr:x>0.84967</cdr:x>
      <cdr:y>0.25664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4454" y="2841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A0AB6-1FCF-7E4D-8D09-C51D3304361E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3F5E-2150-6E47-809C-9FBD63182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62A24-5255-7F48-95B8-15E77372930B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6FC52-7345-7C4E-9501-523BACBA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7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8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2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2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2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2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2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2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81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8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43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EF(</a:t>
            </a:r>
            <a:r>
              <a:rPr lang="en-US" dirty="0" err="1" smtClean="0"/>
              <a:t>avg</a:t>
            </a:r>
            <a:r>
              <a:rPr lang="en-US" dirty="0" smtClean="0"/>
              <a:t>)</a:t>
            </a:r>
            <a:r>
              <a:rPr lang="en-US" baseline="0" dirty="0" smtClean="0"/>
              <a:t> = 0.24 g/mi</a:t>
            </a:r>
          </a:p>
          <a:p>
            <a:r>
              <a:rPr lang="en-US" baseline="0" dirty="0" smtClean="0"/>
              <a:t>-If all of this driving occurred IN OTTAWA:</a:t>
            </a:r>
          </a:p>
          <a:p>
            <a:r>
              <a:rPr lang="en-US" baseline="0" dirty="0" smtClean="0"/>
              <a:t>PVHB(NO2) = $ 8452, PVHB(O3)=$ 544, PVHB(PM2.5) = $ 182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2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EF(</a:t>
            </a:r>
            <a:r>
              <a:rPr lang="en-US" dirty="0" err="1" smtClean="0"/>
              <a:t>avg</a:t>
            </a:r>
            <a:r>
              <a:rPr lang="en-US" dirty="0" smtClean="0"/>
              <a:t>)</a:t>
            </a:r>
            <a:r>
              <a:rPr lang="en-US" baseline="0" dirty="0" smtClean="0"/>
              <a:t> = 0.24 g/mi</a:t>
            </a:r>
          </a:p>
          <a:p>
            <a:r>
              <a:rPr lang="en-US" baseline="0" dirty="0" smtClean="0"/>
              <a:t>-If all of this driving occurred IN OTTAWA:</a:t>
            </a:r>
          </a:p>
          <a:p>
            <a:r>
              <a:rPr lang="en-US" baseline="0" dirty="0" smtClean="0"/>
              <a:t>PVHB(NO2) = $ 8452, PVHB(O3)=$ 544, PVHB(PM2.5) = $ 182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2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2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2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Avg</a:t>
            </a:r>
            <a:r>
              <a:rPr lang="en-US" dirty="0" smtClean="0"/>
              <a:t> of 6.4 &amp; 11.95 =</a:t>
            </a:r>
            <a:r>
              <a:rPr lang="en-US" baseline="0" dirty="0" smtClean="0"/>
              <a:t> 9.175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76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VKT = 13566 km/vehicle-year (average)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1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--EDIT THE REST OF THIS SLIDE WITH NEW COLORS/BACKGROUND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5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5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5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5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5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6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6FC52-7345-7C4E-9501-523BACBA6F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77DC-8711-7B4E-A1DD-A8E6D227357F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77DC-8711-7B4E-A1DD-A8E6D227357F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8D24-EBDD-7641-A7EC-8770AFF31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77DC-8711-7B4E-A1DD-A8E6D227357F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8D24-EBDD-7641-A7EC-8770AFF31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77DC-8711-7B4E-A1DD-A8E6D227357F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8D24-EBDD-7641-A7EC-8770AFF31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77DC-8711-7B4E-A1DD-A8E6D227357F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8D24-EBDD-7641-A7EC-8770AFF31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77DC-8711-7B4E-A1DD-A8E6D227357F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8D24-EBDD-7641-A7EC-8770AFF31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77DC-8711-7B4E-A1DD-A8E6D227357F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8D24-EBDD-7641-A7EC-8770AFF31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77DC-8711-7B4E-A1DD-A8E6D227357F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8D24-EBDD-7641-A7EC-8770AFF31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77DC-8711-7B4E-A1DD-A8E6D227357F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8D24-EBDD-7641-A7EC-8770AFF31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77DC-8711-7B4E-A1DD-A8E6D227357F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8D24-EBDD-7641-A7EC-8770AFF31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77DC-8711-7B4E-A1DD-A8E6D227357F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77DC-8711-7B4E-A1DD-A8E6D227357F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38D24-EBDD-7641-A7EC-8770AFF31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EDC177DC-8711-7B4E-A1DD-A8E6D227357F}" type="datetimeFigureOut">
              <a:rPr lang="en-US" smtClean="0"/>
              <a:t>16-10-26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CA038D24-EBDD-7641-A7EC-8770AFF31F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Relationship Id="rId3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9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3.emf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34.emf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937912"/>
            <a:ext cx="7542213" cy="2770879"/>
          </a:xfrm>
        </p:spPr>
        <p:txBody>
          <a:bodyPr/>
          <a:lstStyle/>
          <a:p>
            <a:pPr algn="l"/>
            <a:r>
              <a:rPr lang="en-US" dirty="0"/>
              <a:t>Estimating age-segregated per-vehicle health benefits for the Canadian fleet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5631378"/>
            <a:ext cx="7542213" cy="698564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Angele Genereux	 Amanda Pappin	 Amir Hakami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152" y="188641"/>
            <a:ext cx="2072175" cy="81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65673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charset="2"/>
              <a:buChar char="Ø"/>
            </a:pPr>
            <a:r>
              <a:rPr lang="en-US" sz="2000" dirty="0">
                <a:solidFill>
                  <a:srgbClr val="C4F078"/>
                </a:solidFill>
              </a:rPr>
              <a:t>MOBILE6.2</a:t>
            </a:r>
            <a:r>
              <a:rPr lang="en-US" sz="2000" dirty="0"/>
              <a:t> Vehicle Emission Modeling Software </a:t>
            </a:r>
            <a:r>
              <a:rPr lang="en-US" sz="2000" i="1" dirty="0">
                <a:solidFill>
                  <a:schemeClr val="tx1">
                    <a:lumMod val="85000"/>
                  </a:schemeClr>
                </a:solidFill>
              </a:rPr>
              <a:t>(US EPA, 2006)</a:t>
            </a:r>
          </a:p>
          <a:p>
            <a:pPr>
              <a:buFont typeface="Wingdings" charset="2"/>
              <a:buChar char="Ø"/>
            </a:pPr>
            <a:r>
              <a:rPr lang="en-US" sz="2000" dirty="0"/>
              <a:t>U</a:t>
            </a:r>
            <a:r>
              <a:rPr lang="en-US" sz="2000" dirty="0" smtClean="0"/>
              <a:t>sed </a:t>
            </a:r>
            <a:r>
              <a:rPr lang="en-US" sz="2000" dirty="0"/>
              <a:t>to generate fleet-average emission factors (in g/mi) for NO</a:t>
            </a:r>
            <a:r>
              <a:rPr lang="en-US" sz="2000" baseline="-25000" dirty="0"/>
              <a:t>X</a:t>
            </a:r>
            <a:r>
              <a:rPr lang="en-US" sz="2000" dirty="0"/>
              <a:t> and PM</a:t>
            </a:r>
            <a:r>
              <a:rPr lang="en-US" sz="2000" baseline="-25000" dirty="0"/>
              <a:t>2.5</a:t>
            </a:r>
          </a:p>
          <a:p>
            <a:pPr>
              <a:buFont typeface="Wingdings" charset="2"/>
              <a:buChar char="Ø"/>
            </a:pPr>
            <a:r>
              <a:rPr lang="en-US" sz="2000" dirty="0"/>
              <a:t>Accounts for evolving parameters with time, such as: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/>
              <a:t>Emission standards and regulations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/>
              <a:t>I/M test database 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/>
              <a:t>Vehicle population/activity</a:t>
            </a:r>
            <a:endParaRPr lang="en-US" sz="2000" dirty="0"/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/>
              <a:t>Vehicle deterioration with age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Not </a:t>
            </a:r>
            <a:r>
              <a:rPr lang="en-US" sz="2000" dirty="0"/>
              <a:t>currently in use – </a:t>
            </a:r>
            <a:r>
              <a:rPr lang="en-US" sz="2000" dirty="0">
                <a:solidFill>
                  <a:srgbClr val="C4F078"/>
                </a:solidFill>
              </a:rPr>
              <a:t>replaced by </a:t>
            </a:r>
            <a:r>
              <a:rPr lang="en-US" sz="2000" dirty="0" smtClean="0">
                <a:solidFill>
                  <a:srgbClr val="C4F078"/>
                </a:solidFill>
              </a:rPr>
              <a:t>MOVES</a:t>
            </a:r>
            <a:endParaRPr lang="en-US" sz="2000" dirty="0"/>
          </a:p>
          <a:p>
            <a:pPr>
              <a:buFont typeface="Wingdings" charset="2"/>
              <a:buChar char="Ø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1942" y="6330825"/>
            <a:ext cx="415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884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000" dirty="0"/>
              <a:t>MOBILE6.2 </a:t>
            </a:r>
            <a:r>
              <a:rPr lang="en-US" sz="2000" dirty="0" smtClean="0"/>
              <a:t>vs. </a:t>
            </a:r>
            <a:r>
              <a:rPr lang="en-US" sz="2000" dirty="0"/>
              <a:t>MOBILE6.2c </a:t>
            </a:r>
          </a:p>
          <a:p>
            <a:pPr marL="457200" lvl="1" indent="0">
              <a:spcBef>
                <a:spcPts val="0"/>
              </a:spcBef>
              <a:buClr>
                <a:srgbClr val="C4F078"/>
              </a:buClr>
              <a:buNone/>
              <a:defRPr/>
            </a:pPr>
            <a:endParaRPr lang="en-US" sz="2000" i="1" dirty="0" smtClean="0"/>
          </a:p>
          <a:p>
            <a:pPr lvl="1">
              <a:spcBef>
                <a:spcPts val="0"/>
              </a:spcBef>
              <a:buFont typeface="Wingdings" charset="2"/>
              <a:buChar char="Ø"/>
              <a:defRPr/>
            </a:pPr>
            <a:endParaRPr lang="en-US" sz="2000" dirty="0"/>
          </a:p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000" dirty="0"/>
              <a:t>Regulations (LDV – model years up to 2009) </a:t>
            </a:r>
          </a:p>
          <a:p>
            <a:pPr marL="457200" lvl="1" indent="0">
              <a:spcBef>
                <a:spcPts val="0"/>
              </a:spcBef>
              <a:buClr>
                <a:srgbClr val="C4F078"/>
              </a:buClr>
              <a:buNone/>
              <a:defRPr/>
            </a:pPr>
            <a:endParaRPr lang="en-US" sz="2000" i="1" dirty="0" smtClean="0"/>
          </a:p>
          <a:p>
            <a:pPr lvl="1">
              <a:spcBef>
                <a:spcPts val="0"/>
              </a:spcBef>
              <a:buFont typeface="Wingdings" charset="2"/>
              <a:buChar char="Ø"/>
              <a:defRPr/>
            </a:pPr>
            <a:endParaRPr lang="en-US" sz="2000" i="1" dirty="0"/>
          </a:p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000" dirty="0"/>
              <a:t>Is not capable of handling fuel ranges available in 2016 </a:t>
            </a:r>
          </a:p>
          <a:p>
            <a:pPr marL="457200" lvl="1" indent="0">
              <a:spcBef>
                <a:spcPts val="0"/>
              </a:spcBef>
              <a:buClr>
                <a:srgbClr val="C4F078"/>
              </a:buClr>
              <a:buNone/>
              <a:defRPr/>
            </a:pPr>
            <a:endParaRPr lang="en-US" sz="2000" i="1" dirty="0"/>
          </a:p>
          <a:p>
            <a:pPr lvl="1">
              <a:spcBef>
                <a:spcPts val="0"/>
              </a:spcBef>
              <a:buFont typeface="Wingdings" charset="2"/>
              <a:buChar char="Ø"/>
              <a:defRPr/>
            </a:pPr>
            <a:endParaRPr lang="en-US" sz="2000" dirty="0"/>
          </a:p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000" dirty="0"/>
              <a:t>Over-estimates deterioration – linear assumption </a:t>
            </a:r>
          </a:p>
          <a:p>
            <a:pPr marL="457200" lvl="1" indent="0">
              <a:spcBef>
                <a:spcPts val="0"/>
              </a:spcBef>
              <a:buClr>
                <a:srgbClr val="C4F078"/>
              </a:buClr>
              <a:buNone/>
              <a:defRPr/>
            </a:pPr>
            <a:endParaRPr lang="en-US" sz="2000" i="1" dirty="0" smtClean="0"/>
          </a:p>
          <a:p>
            <a:pPr marL="457200" lvl="1" indent="0">
              <a:spcBef>
                <a:spcPts val="0"/>
              </a:spcBef>
              <a:buClr>
                <a:srgbClr val="C4F078"/>
              </a:buClr>
              <a:buNone/>
              <a:defRPr/>
            </a:pPr>
            <a:endParaRPr lang="en-US" sz="2000" i="1" dirty="0" smtClean="0"/>
          </a:p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endParaRPr lang="en-US" sz="2000" dirty="0"/>
          </a:p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000" dirty="0"/>
              <a:t>Spatial scale is </a:t>
            </a:r>
            <a:r>
              <a:rPr lang="en-US" sz="2000" dirty="0" smtClean="0"/>
              <a:t>limited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1942" y="6330825"/>
            <a:ext cx="364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527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000" dirty="0"/>
              <a:t>MOBILE6.2 </a:t>
            </a:r>
            <a:r>
              <a:rPr lang="en-US" sz="2000" dirty="0" smtClean="0"/>
              <a:t>vs. </a:t>
            </a:r>
            <a:r>
              <a:rPr lang="en-US" sz="2000" dirty="0"/>
              <a:t>MOBILE6.2c </a:t>
            </a:r>
          </a:p>
          <a:p>
            <a:pPr marL="800100" lvl="1" indent="-342900">
              <a:spcBef>
                <a:spcPts val="0"/>
              </a:spcBef>
              <a:buClr>
                <a:srgbClr val="C4F078"/>
              </a:buClr>
              <a:buFont typeface="Wingdings" charset="2"/>
              <a:buChar char="ü"/>
              <a:defRPr/>
            </a:pPr>
            <a:r>
              <a:rPr lang="en-US" sz="2000" i="1" dirty="0"/>
              <a:t>MOVES is used in both Canada &amp; US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  <a:defRPr/>
            </a:pPr>
            <a:endParaRPr lang="en-US" sz="2000" dirty="0"/>
          </a:p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000" dirty="0"/>
              <a:t>Regulations (LDV – model years up to 2009) </a:t>
            </a:r>
          </a:p>
          <a:p>
            <a:pPr marL="800100" lvl="1" indent="-342900">
              <a:spcBef>
                <a:spcPts val="0"/>
              </a:spcBef>
              <a:buClr>
                <a:srgbClr val="C4F078"/>
              </a:buClr>
              <a:buFont typeface="Wingdings" charset="2"/>
              <a:buChar char="ü"/>
              <a:defRPr/>
            </a:pPr>
            <a:r>
              <a:rPr lang="en-US" sz="2000" i="1" dirty="0"/>
              <a:t>MOVES includes up to Tier 3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  <a:defRPr/>
            </a:pPr>
            <a:endParaRPr lang="en-US" sz="2000" i="1" dirty="0"/>
          </a:p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000" dirty="0"/>
              <a:t>Is not capable of handling fuel ranges available in 2016 </a:t>
            </a:r>
          </a:p>
          <a:p>
            <a:pPr marL="800100" lvl="1" indent="-342900">
              <a:spcBef>
                <a:spcPts val="0"/>
              </a:spcBef>
              <a:buClr>
                <a:srgbClr val="C4F078"/>
              </a:buClr>
              <a:buFont typeface="Wingdings" charset="2"/>
              <a:buChar char="ü"/>
              <a:defRPr/>
            </a:pPr>
            <a:r>
              <a:rPr lang="en-US" sz="2000" i="1" dirty="0"/>
              <a:t>MOVES is up-to-date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  <a:defRPr/>
            </a:pPr>
            <a:endParaRPr lang="en-US" sz="2000" dirty="0"/>
          </a:p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000" dirty="0"/>
              <a:t>Over-estimates deterioration – linear assumption </a:t>
            </a:r>
          </a:p>
          <a:p>
            <a:pPr marL="800100" lvl="1" indent="-342900">
              <a:spcBef>
                <a:spcPts val="0"/>
              </a:spcBef>
              <a:buClr>
                <a:srgbClr val="C4F078"/>
              </a:buClr>
              <a:buFont typeface="Wingdings" charset="2"/>
              <a:buChar char="ü"/>
              <a:defRPr/>
            </a:pPr>
            <a:r>
              <a:rPr lang="en-US" sz="2000" i="1" dirty="0"/>
              <a:t>MOVES has an updated methodology for calculating deterioration effects</a:t>
            </a:r>
          </a:p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endParaRPr lang="en-US" sz="2000" dirty="0"/>
          </a:p>
          <a:p>
            <a:pPr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000" dirty="0"/>
              <a:t>Spatial scale is limited</a:t>
            </a:r>
          </a:p>
          <a:p>
            <a:pPr marL="800100" lvl="2" indent="-342900">
              <a:spcBef>
                <a:spcPts val="0"/>
              </a:spcBef>
              <a:buClr>
                <a:srgbClr val="C4F078"/>
              </a:buClr>
              <a:buFont typeface="Wingdings" charset="2"/>
              <a:buChar char="ü"/>
              <a:defRPr/>
            </a:pPr>
            <a:r>
              <a:rPr lang="en-US" i="1" dirty="0"/>
              <a:t>MOVES allows the user to specify boundaries/custom </a:t>
            </a:r>
            <a:r>
              <a:rPr lang="en-US" i="1" dirty="0" smtClean="0"/>
              <a:t>domains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1942" y="6330825"/>
            <a:ext cx="364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880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Methodology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784810" y="4975436"/>
            <a:ext cx="1496272" cy="1432771"/>
          </a:xfrm>
          <a:prstGeom prst="ellipse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Emission Factors </a:t>
            </a:r>
            <a:br>
              <a:rPr lang="en-US" dirty="0" smtClean="0"/>
            </a:br>
            <a:r>
              <a:rPr lang="en-US" dirty="0" smtClean="0"/>
              <a:t>(g/mi)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635378" y="3936969"/>
            <a:ext cx="1788582" cy="36515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52352" y="3828336"/>
            <a:ext cx="1624788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Group vehicles by fuel type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941870" y="3828336"/>
            <a:ext cx="1624788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Group vehicles into age bins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975244" y="1653240"/>
            <a:ext cx="1709259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Modify age distribution files</a:t>
            </a:r>
            <a:endParaRPr lang="en-US" sz="1700" dirty="0"/>
          </a:p>
        </p:txBody>
      </p:sp>
      <p:sp>
        <p:nvSpPr>
          <p:cNvPr id="29" name="Rectangle 28"/>
          <p:cNvSpPr/>
          <p:nvPr/>
        </p:nvSpPr>
        <p:spPr>
          <a:xfrm>
            <a:off x="3616960" y="1636455"/>
            <a:ext cx="1854754" cy="646281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Preparation of MOBILE6.2 Input</a:t>
            </a:r>
            <a:endParaRPr lang="en-US" sz="1700" dirty="0"/>
          </a:p>
        </p:txBody>
      </p:sp>
      <p:sp>
        <p:nvSpPr>
          <p:cNvPr id="30" name="Rectangle 29"/>
          <p:cNvSpPr/>
          <p:nvPr/>
        </p:nvSpPr>
        <p:spPr>
          <a:xfrm>
            <a:off x="1587389" y="1642051"/>
            <a:ext cx="1456182" cy="62949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Input data for Canada</a:t>
            </a:r>
            <a:endParaRPr lang="en-US" sz="1700" dirty="0"/>
          </a:p>
        </p:txBody>
      </p:sp>
      <p:sp>
        <p:nvSpPr>
          <p:cNvPr id="31" name="Rectangle 30"/>
          <p:cNvSpPr/>
          <p:nvPr/>
        </p:nvSpPr>
        <p:spPr>
          <a:xfrm>
            <a:off x="3635378" y="2916487"/>
            <a:ext cx="1788582" cy="36515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Run MOBILE6.2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054961" y="1965298"/>
            <a:ext cx="545353" cy="0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3"/>
          </p:cNvCxnSpPr>
          <p:nvPr/>
        </p:nvCxnSpPr>
        <p:spPr>
          <a:xfrm flipV="1">
            <a:off x="5471714" y="1958824"/>
            <a:ext cx="514181" cy="772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27689" y="4126743"/>
            <a:ext cx="514181" cy="772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5" idx="1"/>
          </p:cNvCxnSpPr>
          <p:nvPr/>
        </p:nvCxnSpPr>
        <p:spPr>
          <a:xfrm flipV="1">
            <a:off x="3077140" y="4119547"/>
            <a:ext cx="558238" cy="11066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 rot="5400000">
            <a:off x="4265092" y="2414856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5400000">
            <a:off x="4258264" y="3433082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5400000">
            <a:off x="4244680" y="4461621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681942" y="6330825"/>
            <a:ext cx="392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976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Methodology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5013" y="1373984"/>
            <a:ext cx="1603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i="1" dirty="0" smtClean="0"/>
              <a:t>Temperature</a:t>
            </a:r>
          </a:p>
          <a:p>
            <a:pPr algn="r"/>
            <a:r>
              <a:rPr lang="en-CA" i="1" dirty="0" smtClean="0"/>
              <a:t>RH</a:t>
            </a:r>
          </a:p>
          <a:p>
            <a:pPr algn="r"/>
            <a:r>
              <a:rPr lang="en-CA" i="1" dirty="0" smtClean="0"/>
              <a:t>Sulfur Content</a:t>
            </a:r>
          </a:p>
          <a:p>
            <a:pPr algn="r"/>
            <a:r>
              <a:rPr lang="en-CA" i="1" dirty="0" smtClean="0"/>
              <a:t>VKT</a:t>
            </a:r>
            <a:endParaRPr lang="en-CA" i="1" dirty="0"/>
          </a:p>
        </p:txBody>
      </p:sp>
      <p:sp>
        <p:nvSpPr>
          <p:cNvPr id="4" name="Right Brace 3"/>
          <p:cNvSpPr/>
          <p:nvPr/>
        </p:nvSpPr>
        <p:spPr>
          <a:xfrm>
            <a:off x="1410971" y="1390318"/>
            <a:ext cx="127404" cy="1134079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3784810" y="4975436"/>
            <a:ext cx="1496272" cy="1432771"/>
          </a:xfrm>
          <a:prstGeom prst="ellipse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Emission Factors </a:t>
            </a:r>
            <a:br>
              <a:rPr lang="en-US" dirty="0" smtClean="0"/>
            </a:br>
            <a:r>
              <a:rPr lang="en-US" dirty="0" smtClean="0"/>
              <a:t>(g/mi)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635378" y="3936969"/>
            <a:ext cx="1788582" cy="36515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52352" y="3828336"/>
            <a:ext cx="1624788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Group vehicles by fuel type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941870" y="3828336"/>
            <a:ext cx="1624788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Group vehicles into age bins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975244" y="1653240"/>
            <a:ext cx="1709259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Modify age distribution files</a:t>
            </a:r>
            <a:endParaRPr lang="en-US" sz="1700" dirty="0"/>
          </a:p>
        </p:txBody>
      </p:sp>
      <p:sp>
        <p:nvSpPr>
          <p:cNvPr id="29" name="Rectangle 28"/>
          <p:cNvSpPr/>
          <p:nvPr/>
        </p:nvSpPr>
        <p:spPr>
          <a:xfrm>
            <a:off x="3616960" y="1636455"/>
            <a:ext cx="1854754" cy="646281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Preparation of MOBILE6.2 Input</a:t>
            </a:r>
            <a:endParaRPr lang="en-US" sz="1700" dirty="0"/>
          </a:p>
        </p:txBody>
      </p:sp>
      <p:sp>
        <p:nvSpPr>
          <p:cNvPr id="30" name="Rectangle 29"/>
          <p:cNvSpPr/>
          <p:nvPr/>
        </p:nvSpPr>
        <p:spPr>
          <a:xfrm>
            <a:off x="1587389" y="1642051"/>
            <a:ext cx="1456182" cy="62949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Input data for Canada</a:t>
            </a:r>
            <a:endParaRPr lang="en-US" sz="1700" dirty="0"/>
          </a:p>
        </p:txBody>
      </p:sp>
      <p:sp>
        <p:nvSpPr>
          <p:cNvPr id="31" name="Rectangle 30"/>
          <p:cNvSpPr/>
          <p:nvPr/>
        </p:nvSpPr>
        <p:spPr>
          <a:xfrm>
            <a:off x="3635378" y="2916487"/>
            <a:ext cx="1788582" cy="36515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Run MOBILE6.2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054961" y="1965298"/>
            <a:ext cx="545353" cy="0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3"/>
          </p:cNvCxnSpPr>
          <p:nvPr/>
        </p:nvCxnSpPr>
        <p:spPr>
          <a:xfrm flipV="1">
            <a:off x="5471714" y="1958824"/>
            <a:ext cx="514181" cy="772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27689" y="4126743"/>
            <a:ext cx="514181" cy="772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5" idx="1"/>
          </p:cNvCxnSpPr>
          <p:nvPr/>
        </p:nvCxnSpPr>
        <p:spPr>
          <a:xfrm flipV="1">
            <a:off x="3077140" y="4119547"/>
            <a:ext cx="558238" cy="11066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 rot="5400000">
            <a:off x="4265092" y="2414856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5400000">
            <a:off x="4258264" y="3433082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5400000">
            <a:off x="4244680" y="4461621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681942" y="6330825"/>
            <a:ext cx="392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866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Methodology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68589" y="1499707"/>
            <a:ext cx="14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/>
            </a:r>
            <a:br>
              <a:rPr lang="en-CA" i="1" dirty="0" smtClean="0"/>
            </a:br>
            <a:r>
              <a:rPr lang="en-CA" i="1" dirty="0" smtClean="0"/>
              <a:t>Age Fractions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5013" y="1373984"/>
            <a:ext cx="1603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i="1" dirty="0" smtClean="0"/>
              <a:t>Temperature</a:t>
            </a:r>
          </a:p>
          <a:p>
            <a:pPr algn="r"/>
            <a:r>
              <a:rPr lang="en-CA" i="1" dirty="0" smtClean="0"/>
              <a:t>RH</a:t>
            </a:r>
          </a:p>
          <a:p>
            <a:pPr algn="r"/>
            <a:r>
              <a:rPr lang="en-CA" i="1" dirty="0" smtClean="0"/>
              <a:t>Sulfur Content</a:t>
            </a:r>
          </a:p>
          <a:p>
            <a:pPr algn="r"/>
            <a:r>
              <a:rPr lang="en-CA" i="1" dirty="0" smtClean="0"/>
              <a:t>VKT</a:t>
            </a:r>
            <a:endParaRPr lang="en-CA" i="1" dirty="0"/>
          </a:p>
        </p:txBody>
      </p:sp>
      <p:sp>
        <p:nvSpPr>
          <p:cNvPr id="4" name="Right Brace 3"/>
          <p:cNvSpPr/>
          <p:nvPr/>
        </p:nvSpPr>
        <p:spPr>
          <a:xfrm>
            <a:off x="1410971" y="1390318"/>
            <a:ext cx="127404" cy="1134079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Brace 6"/>
          <p:cNvSpPr/>
          <p:nvPr/>
        </p:nvSpPr>
        <p:spPr>
          <a:xfrm flipH="1">
            <a:off x="7731267" y="1788157"/>
            <a:ext cx="89734" cy="35788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3784810" y="4975436"/>
            <a:ext cx="1496272" cy="1432771"/>
          </a:xfrm>
          <a:prstGeom prst="ellipse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Emission Factors </a:t>
            </a:r>
            <a:br>
              <a:rPr lang="en-US" dirty="0" smtClean="0"/>
            </a:br>
            <a:r>
              <a:rPr lang="en-US" dirty="0" smtClean="0"/>
              <a:t>(g/mi)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635378" y="3936969"/>
            <a:ext cx="1788582" cy="36515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52352" y="3828336"/>
            <a:ext cx="1624788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Group vehicles by fuel type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941870" y="3828336"/>
            <a:ext cx="1624788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Group vehicles into age bins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975244" y="1653240"/>
            <a:ext cx="1709259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Modify age distribution files</a:t>
            </a:r>
            <a:endParaRPr lang="en-US" sz="1700" dirty="0"/>
          </a:p>
        </p:txBody>
      </p:sp>
      <p:sp>
        <p:nvSpPr>
          <p:cNvPr id="29" name="Rectangle 28"/>
          <p:cNvSpPr/>
          <p:nvPr/>
        </p:nvSpPr>
        <p:spPr>
          <a:xfrm>
            <a:off x="3616960" y="1636455"/>
            <a:ext cx="1854754" cy="646281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Preparation of MOBILE6.2 Input</a:t>
            </a:r>
            <a:endParaRPr lang="en-US" sz="1700" dirty="0"/>
          </a:p>
        </p:txBody>
      </p:sp>
      <p:sp>
        <p:nvSpPr>
          <p:cNvPr id="30" name="Rectangle 29"/>
          <p:cNvSpPr/>
          <p:nvPr/>
        </p:nvSpPr>
        <p:spPr>
          <a:xfrm>
            <a:off x="1587389" y="1642051"/>
            <a:ext cx="1456182" cy="62949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Input data for Canada</a:t>
            </a:r>
            <a:endParaRPr lang="en-US" sz="1700" dirty="0"/>
          </a:p>
        </p:txBody>
      </p:sp>
      <p:sp>
        <p:nvSpPr>
          <p:cNvPr id="31" name="Rectangle 30"/>
          <p:cNvSpPr/>
          <p:nvPr/>
        </p:nvSpPr>
        <p:spPr>
          <a:xfrm>
            <a:off x="3635378" y="2916487"/>
            <a:ext cx="1788582" cy="36515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Run MOBILE6.2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054961" y="1965298"/>
            <a:ext cx="545353" cy="0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3"/>
          </p:cNvCxnSpPr>
          <p:nvPr/>
        </p:nvCxnSpPr>
        <p:spPr>
          <a:xfrm flipV="1">
            <a:off x="5471714" y="1958824"/>
            <a:ext cx="514181" cy="772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27689" y="4126743"/>
            <a:ext cx="514181" cy="772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5" idx="1"/>
          </p:cNvCxnSpPr>
          <p:nvPr/>
        </p:nvCxnSpPr>
        <p:spPr>
          <a:xfrm flipV="1">
            <a:off x="3077140" y="4119547"/>
            <a:ext cx="558238" cy="11066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 rot="5400000">
            <a:off x="4265092" y="2414856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5400000">
            <a:off x="4258264" y="3433082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5400000">
            <a:off x="4244680" y="4461621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681942" y="6330825"/>
            <a:ext cx="392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288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Methodology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68589" y="1499707"/>
            <a:ext cx="14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/>
            </a:r>
            <a:br>
              <a:rPr lang="en-CA" i="1" dirty="0" smtClean="0"/>
            </a:br>
            <a:r>
              <a:rPr lang="en-CA" i="1" dirty="0" smtClean="0"/>
              <a:t>Age Fractions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5013" y="1373984"/>
            <a:ext cx="1603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i="1" dirty="0" smtClean="0"/>
              <a:t>Temperature</a:t>
            </a:r>
          </a:p>
          <a:p>
            <a:pPr algn="r"/>
            <a:r>
              <a:rPr lang="en-CA" i="1" dirty="0" smtClean="0"/>
              <a:t>RH</a:t>
            </a:r>
          </a:p>
          <a:p>
            <a:pPr algn="r"/>
            <a:r>
              <a:rPr lang="en-CA" i="1" dirty="0" smtClean="0"/>
              <a:t>Sulfur Content</a:t>
            </a:r>
          </a:p>
          <a:p>
            <a:pPr algn="r"/>
            <a:r>
              <a:rPr lang="en-CA" i="1" dirty="0" smtClean="0"/>
              <a:t>VKT</a:t>
            </a:r>
            <a:endParaRPr lang="en-CA" i="1" dirty="0"/>
          </a:p>
        </p:txBody>
      </p:sp>
      <p:sp>
        <p:nvSpPr>
          <p:cNvPr id="4" name="Right Brace 3"/>
          <p:cNvSpPr/>
          <p:nvPr/>
        </p:nvSpPr>
        <p:spPr>
          <a:xfrm>
            <a:off x="1410971" y="1390318"/>
            <a:ext cx="127404" cy="1134079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Brace 6"/>
          <p:cNvSpPr/>
          <p:nvPr/>
        </p:nvSpPr>
        <p:spPr>
          <a:xfrm flipH="1">
            <a:off x="7731267" y="1788157"/>
            <a:ext cx="89734" cy="35788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Brace 7"/>
          <p:cNvSpPr/>
          <p:nvPr/>
        </p:nvSpPr>
        <p:spPr>
          <a:xfrm>
            <a:off x="1262080" y="3728100"/>
            <a:ext cx="127404" cy="824426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53767" y="3817147"/>
            <a:ext cx="1011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i="1" dirty="0" smtClean="0"/>
              <a:t>Gasoline</a:t>
            </a:r>
          </a:p>
          <a:p>
            <a:pPr algn="r"/>
            <a:r>
              <a:rPr lang="en-CA" i="1" dirty="0" smtClean="0"/>
              <a:t>Diesel</a:t>
            </a:r>
            <a:endParaRPr lang="en-CA" i="1" dirty="0"/>
          </a:p>
        </p:txBody>
      </p:sp>
      <p:sp>
        <p:nvSpPr>
          <p:cNvPr id="24" name="Oval 23"/>
          <p:cNvSpPr/>
          <p:nvPr/>
        </p:nvSpPr>
        <p:spPr>
          <a:xfrm>
            <a:off x="3784810" y="4975436"/>
            <a:ext cx="1496272" cy="1432771"/>
          </a:xfrm>
          <a:prstGeom prst="ellipse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Emission Factors </a:t>
            </a:r>
            <a:br>
              <a:rPr lang="en-US" dirty="0" smtClean="0"/>
            </a:br>
            <a:r>
              <a:rPr lang="en-US" dirty="0" smtClean="0"/>
              <a:t>(g/mi)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635378" y="3936969"/>
            <a:ext cx="1788582" cy="36515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52352" y="3828336"/>
            <a:ext cx="1624788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Group vehicles by fuel type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941870" y="3828336"/>
            <a:ext cx="1624788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Group vehicles into age bins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975244" y="1653240"/>
            <a:ext cx="1709259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Modify age distribution files</a:t>
            </a:r>
            <a:endParaRPr lang="en-US" sz="1700" dirty="0"/>
          </a:p>
        </p:txBody>
      </p:sp>
      <p:sp>
        <p:nvSpPr>
          <p:cNvPr id="29" name="Rectangle 28"/>
          <p:cNvSpPr/>
          <p:nvPr/>
        </p:nvSpPr>
        <p:spPr>
          <a:xfrm>
            <a:off x="3616960" y="1636455"/>
            <a:ext cx="1854754" cy="646281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Preparation of MOBILE6.2 Input</a:t>
            </a:r>
            <a:endParaRPr lang="en-US" sz="1700" dirty="0"/>
          </a:p>
        </p:txBody>
      </p:sp>
      <p:sp>
        <p:nvSpPr>
          <p:cNvPr id="30" name="Rectangle 29"/>
          <p:cNvSpPr/>
          <p:nvPr/>
        </p:nvSpPr>
        <p:spPr>
          <a:xfrm>
            <a:off x="1587389" y="1642051"/>
            <a:ext cx="1456182" cy="62949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Input data for Canada</a:t>
            </a:r>
            <a:endParaRPr lang="en-US" sz="1700" dirty="0"/>
          </a:p>
        </p:txBody>
      </p:sp>
      <p:sp>
        <p:nvSpPr>
          <p:cNvPr id="31" name="Rectangle 30"/>
          <p:cNvSpPr/>
          <p:nvPr/>
        </p:nvSpPr>
        <p:spPr>
          <a:xfrm>
            <a:off x="3635378" y="2916487"/>
            <a:ext cx="1788582" cy="36515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Run MOBILE6.2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054961" y="1965298"/>
            <a:ext cx="545353" cy="0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3"/>
          </p:cNvCxnSpPr>
          <p:nvPr/>
        </p:nvCxnSpPr>
        <p:spPr>
          <a:xfrm flipV="1">
            <a:off x="5471714" y="1958824"/>
            <a:ext cx="514181" cy="772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27689" y="4126743"/>
            <a:ext cx="514181" cy="772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5" idx="1"/>
          </p:cNvCxnSpPr>
          <p:nvPr/>
        </p:nvCxnSpPr>
        <p:spPr>
          <a:xfrm flipV="1">
            <a:off x="3077140" y="4119547"/>
            <a:ext cx="558238" cy="11066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 rot="5400000">
            <a:off x="4265092" y="2414856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5400000">
            <a:off x="4258264" y="3433082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5400000">
            <a:off x="4244680" y="4461621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681942" y="6330825"/>
            <a:ext cx="392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288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Methodology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68589" y="1499707"/>
            <a:ext cx="14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/>
            </a:r>
            <a:br>
              <a:rPr lang="en-CA" i="1" dirty="0" smtClean="0"/>
            </a:br>
            <a:r>
              <a:rPr lang="en-CA" i="1" dirty="0" smtClean="0"/>
              <a:t>Age Fractions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5013" y="1373984"/>
            <a:ext cx="1603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i="1" dirty="0" smtClean="0"/>
              <a:t>Temperature</a:t>
            </a:r>
          </a:p>
          <a:p>
            <a:pPr algn="r"/>
            <a:r>
              <a:rPr lang="en-CA" i="1" dirty="0" smtClean="0"/>
              <a:t>RH</a:t>
            </a:r>
          </a:p>
          <a:p>
            <a:pPr algn="r"/>
            <a:r>
              <a:rPr lang="en-CA" i="1" dirty="0" smtClean="0"/>
              <a:t>Sulfur Content</a:t>
            </a:r>
          </a:p>
          <a:p>
            <a:pPr algn="r"/>
            <a:r>
              <a:rPr lang="en-CA" i="1" dirty="0" smtClean="0"/>
              <a:t>VKT</a:t>
            </a:r>
            <a:endParaRPr lang="en-CA" i="1" dirty="0"/>
          </a:p>
        </p:txBody>
      </p:sp>
      <p:sp>
        <p:nvSpPr>
          <p:cNvPr id="4" name="Right Brace 3"/>
          <p:cNvSpPr/>
          <p:nvPr/>
        </p:nvSpPr>
        <p:spPr>
          <a:xfrm>
            <a:off x="1410971" y="1390318"/>
            <a:ext cx="127404" cy="1134079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Brace 6"/>
          <p:cNvSpPr/>
          <p:nvPr/>
        </p:nvSpPr>
        <p:spPr>
          <a:xfrm flipH="1">
            <a:off x="7731267" y="1788157"/>
            <a:ext cx="89734" cy="35788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Brace 7"/>
          <p:cNvSpPr/>
          <p:nvPr/>
        </p:nvSpPr>
        <p:spPr>
          <a:xfrm>
            <a:off x="1262080" y="3728100"/>
            <a:ext cx="127404" cy="824426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53767" y="3817147"/>
            <a:ext cx="1011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i="1" dirty="0" smtClean="0"/>
              <a:t>Gasoline</a:t>
            </a:r>
          </a:p>
          <a:p>
            <a:pPr algn="r"/>
            <a:r>
              <a:rPr lang="en-CA" i="1" dirty="0" smtClean="0"/>
              <a:t>Diesel</a:t>
            </a:r>
            <a:endParaRPr lang="en-CA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660067" y="3667022"/>
            <a:ext cx="1343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Age Bins:</a:t>
            </a:r>
          </a:p>
          <a:p>
            <a:r>
              <a:rPr lang="en-CA" i="1" dirty="0" smtClean="0"/>
              <a:t>0-2, 3-5, 6-9,</a:t>
            </a:r>
          </a:p>
          <a:p>
            <a:r>
              <a:rPr lang="en-CA" i="1" dirty="0" smtClean="0"/>
              <a:t> 10-13, 14+ y</a:t>
            </a:r>
            <a:endParaRPr lang="en-CA" i="1" dirty="0"/>
          </a:p>
        </p:txBody>
      </p:sp>
      <p:sp>
        <p:nvSpPr>
          <p:cNvPr id="11" name="Right Brace 10"/>
          <p:cNvSpPr/>
          <p:nvPr/>
        </p:nvSpPr>
        <p:spPr>
          <a:xfrm flipH="1">
            <a:off x="7622745" y="3692577"/>
            <a:ext cx="89734" cy="897775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3784810" y="4975436"/>
            <a:ext cx="1496272" cy="1432771"/>
          </a:xfrm>
          <a:prstGeom prst="ellipse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Emission Factors </a:t>
            </a:r>
            <a:br>
              <a:rPr lang="en-US" dirty="0" smtClean="0"/>
            </a:br>
            <a:r>
              <a:rPr lang="en-US" dirty="0" smtClean="0"/>
              <a:t>(g/mi)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635378" y="3936969"/>
            <a:ext cx="1788582" cy="36515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52352" y="3828336"/>
            <a:ext cx="1624788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Group vehicles by fuel type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941870" y="3828336"/>
            <a:ext cx="1624788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Group vehicles into age bins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975244" y="1653240"/>
            <a:ext cx="1709259" cy="602857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Modify age distribution files</a:t>
            </a:r>
            <a:endParaRPr lang="en-US" sz="1700" dirty="0"/>
          </a:p>
        </p:txBody>
      </p:sp>
      <p:sp>
        <p:nvSpPr>
          <p:cNvPr id="29" name="Rectangle 28"/>
          <p:cNvSpPr/>
          <p:nvPr/>
        </p:nvSpPr>
        <p:spPr>
          <a:xfrm>
            <a:off x="3616960" y="1636455"/>
            <a:ext cx="1854754" cy="646281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Preparation of MOBILE6.2 Input</a:t>
            </a:r>
            <a:endParaRPr lang="en-US" sz="1700" dirty="0"/>
          </a:p>
        </p:txBody>
      </p:sp>
      <p:sp>
        <p:nvSpPr>
          <p:cNvPr id="30" name="Rectangle 29"/>
          <p:cNvSpPr/>
          <p:nvPr/>
        </p:nvSpPr>
        <p:spPr>
          <a:xfrm>
            <a:off x="1587389" y="1642051"/>
            <a:ext cx="1456182" cy="62949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700" dirty="0" smtClean="0"/>
              <a:t>Input data for Canada</a:t>
            </a:r>
            <a:endParaRPr lang="en-US" sz="1700" dirty="0"/>
          </a:p>
        </p:txBody>
      </p:sp>
      <p:sp>
        <p:nvSpPr>
          <p:cNvPr id="31" name="Rectangle 30"/>
          <p:cNvSpPr/>
          <p:nvPr/>
        </p:nvSpPr>
        <p:spPr>
          <a:xfrm>
            <a:off x="3635378" y="2916487"/>
            <a:ext cx="1788582" cy="365156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Run MOBILE6.2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054961" y="1965298"/>
            <a:ext cx="545353" cy="0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3"/>
          </p:cNvCxnSpPr>
          <p:nvPr/>
        </p:nvCxnSpPr>
        <p:spPr>
          <a:xfrm flipV="1">
            <a:off x="5471714" y="1958824"/>
            <a:ext cx="514181" cy="772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27689" y="4126743"/>
            <a:ext cx="514181" cy="772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5" idx="1"/>
          </p:cNvCxnSpPr>
          <p:nvPr/>
        </p:nvCxnSpPr>
        <p:spPr>
          <a:xfrm flipV="1">
            <a:off x="3077140" y="4119547"/>
            <a:ext cx="558238" cy="11066"/>
          </a:xfrm>
          <a:prstGeom prst="line">
            <a:avLst/>
          </a:prstGeom>
          <a:ln w="38100" cmpd="sng">
            <a:solidFill>
              <a:srgbClr val="C4F078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 rot="5400000">
            <a:off x="4265092" y="2414856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5400000">
            <a:off x="4258264" y="3433082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5400000">
            <a:off x="4244680" y="4461621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681942" y="6330825"/>
            <a:ext cx="392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288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Results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28549"/>
              </p:ext>
            </p:extLst>
          </p:nvPr>
        </p:nvGraphicFramePr>
        <p:xfrm>
          <a:off x="4339213" y="1719667"/>
          <a:ext cx="4588642" cy="466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24910" y="2323984"/>
            <a:ext cx="42203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C4F078"/>
                </a:solidFill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Current:</a:t>
            </a:r>
            <a:r>
              <a:rPr lang="en-US" sz="2000" b="1" dirty="0">
                <a:solidFill>
                  <a:srgbClr val="C4F078"/>
                </a:solidFill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MOBILE6.2 Vehicle Emission Modeling Software </a:t>
            </a:r>
            <a:r>
              <a:rPr lang="en-US" sz="2000" b="1" i="1" dirty="0">
                <a:solidFill>
                  <a:schemeClr val="tx1">
                    <a:lumMod val="75000"/>
                  </a:schemeClr>
                </a:solidFill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(US EPA, 2006)</a:t>
            </a:r>
          </a:p>
          <a:p>
            <a:endParaRPr lang="en-US" sz="2000" b="1" dirty="0" smtClean="0">
              <a:effectLst>
                <a:outerShdw blurRad="1016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  <a:p>
            <a:endParaRPr lang="en-US" sz="2000" b="1" dirty="0">
              <a:effectLst>
                <a:outerShdw blurRad="1016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  <a:p>
            <a:pPr>
              <a:buClr>
                <a:srgbClr val="C41224"/>
              </a:buClr>
            </a:pPr>
            <a:r>
              <a:rPr lang="en-US" sz="2000" b="1" dirty="0"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Canada-Specific Input:</a:t>
            </a:r>
          </a:p>
          <a:p>
            <a:pPr marL="342900" indent="-342900">
              <a:buClr>
                <a:schemeClr val="tx1"/>
              </a:buClr>
              <a:buFont typeface="Wingdings" charset="2"/>
              <a:buChar char="Ø"/>
            </a:pPr>
            <a:r>
              <a:rPr lang="en-US" sz="2000" b="1" dirty="0"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Daily Temp: </a:t>
            </a:r>
            <a:r>
              <a:rPr lang="en-US" sz="2000" b="1" dirty="0">
                <a:solidFill>
                  <a:srgbClr val="C4F078"/>
                </a:solidFill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38.6 F – 54 F</a:t>
            </a:r>
            <a:r>
              <a:rPr lang="en-US" sz="2000" b="1" dirty="0">
                <a:solidFill>
                  <a:srgbClr val="9DE61E"/>
                </a:solidFill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 </a:t>
            </a:r>
          </a:p>
          <a:p>
            <a:pPr marL="342900" indent="-342900">
              <a:buClr>
                <a:schemeClr val="tx1"/>
              </a:buClr>
              <a:buFont typeface="Wingdings" charset="2"/>
              <a:buChar char="Ø"/>
            </a:pPr>
            <a:r>
              <a:rPr lang="en-US" sz="2000" b="1" dirty="0" smtClean="0"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Model </a:t>
            </a:r>
            <a:r>
              <a:rPr lang="en-US" sz="2000" b="1" dirty="0"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Years: </a:t>
            </a:r>
            <a:r>
              <a:rPr lang="en-US" sz="2000" b="1" dirty="0" smtClean="0">
                <a:solidFill>
                  <a:srgbClr val="C4F078"/>
                </a:solidFill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2001 </a:t>
            </a:r>
            <a:r>
              <a:rPr lang="en-US" sz="2000" b="1" dirty="0">
                <a:solidFill>
                  <a:srgbClr val="C4F078"/>
                </a:solidFill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– 2016</a:t>
            </a:r>
          </a:p>
          <a:p>
            <a:endParaRPr lang="en-US" sz="2000" b="1" dirty="0" smtClean="0">
              <a:effectLst>
                <a:outerShdw blurRad="1016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  <a:p>
            <a:endParaRPr lang="en-US" sz="2000" b="1" dirty="0">
              <a:effectLst>
                <a:outerShdw blurRad="1016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  <a:p>
            <a:r>
              <a:rPr lang="en-US" sz="2000" b="1" i="1" dirty="0">
                <a:solidFill>
                  <a:srgbClr val="C4F078"/>
                </a:solidFill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Future: </a:t>
            </a:r>
            <a:r>
              <a:rPr lang="en-US" sz="2000" b="1" dirty="0"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MOVES Motor Vehicle Emission Simulator </a:t>
            </a:r>
            <a:r>
              <a:rPr lang="en-US" sz="2000" b="1" i="1" dirty="0">
                <a:solidFill>
                  <a:schemeClr val="tx1">
                    <a:lumMod val="75000"/>
                  </a:schemeClr>
                </a:solidFill>
                <a:effectLst>
                  <a:outerShdw blurRad="1016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(US EPA, 2015)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1942" y="6330825"/>
            <a:ext cx="398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13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00179" y="5336192"/>
            <a:ext cx="4027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2016                  2011                    2006                  2001         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960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34" y="1219013"/>
            <a:ext cx="8002958" cy="1958975"/>
          </a:xfrm>
        </p:spPr>
        <p:txBody>
          <a:bodyPr/>
          <a:lstStyle/>
          <a:p>
            <a:r>
              <a:rPr lang="en-US" dirty="0" smtClean="0"/>
              <a:t>Age-Based</a:t>
            </a:r>
            <a:br>
              <a:rPr lang="en-US" dirty="0" smtClean="0"/>
            </a:br>
            <a:r>
              <a:rPr lang="en-US" dirty="0" smtClean="0"/>
              <a:t>Per-Vehicle Health Benefit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941018" y="3626899"/>
            <a:ext cx="3197690" cy="509219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Tx/>
              <a:buNone/>
              <a:defRPr sz="16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Calibri Light"/>
              </a:rPr>
              <a:t>(PVHB)</a:t>
            </a:r>
            <a:r>
              <a:rPr lang="en-US" b="0" dirty="0" smtClean="0">
                <a:latin typeface="+mj-lt"/>
                <a:cs typeface="Calibri Light"/>
              </a:rPr>
              <a:t>=</a:t>
            </a:r>
            <a:r>
              <a:rPr lang="en-US" b="0" dirty="0" smtClean="0">
                <a:solidFill>
                  <a:schemeClr val="tx1"/>
                </a:solidFill>
                <a:latin typeface="+mj-lt"/>
                <a:cs typeface="Calibri Light"/>
              </a:rPr>
              <a:t>(MD)</a:t>
            </a:r>
            <a:r>
              <a:rPr lang="en-US" b="0" dirty="0" smtClean="0">
                <a:solidFill>
                  <a:srgbClr val="FFFFFF"/>
                </a:solidFill>
                <a:latin typeface="+mj-lt"/>
                <a:cs typeface="Calibri Light"/>
              </a:rPr>
              <a:t>(EF)</a:t>
            </a:r>
            <a:r>
              <a:rPr lang="en-US" b="0" dirty="0" smtClean="0">
                <a:latin typeface="+mj-lt"/>
                <a:cs typeface="Calibri Light"/>
              </a:rPr>
              <a:t>(VKT)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942" y="6330825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56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/>
              <a:t>Background</a:t>
            </a:r>
          </a:p>
          <a:p>
            <a:pPr>
              <a:buFont typeface="Wingdings" charset="2"/>
              <a:buChar char="Ø"/>
            </a:pPr>
            <a:r>
              <a:rPr lang="en-US" sz="2200" dirty="0" smtClean="0"/>
              <a:t>Introduction to the Per-vehicle health benefit [PVHB]</a:t>
            </a:r>
          </a:p>
          <a:p>
            <a:pPr>
              <a:buFont typeface="Wingdings" charset="2"/>
              <a:buChar char="Ø"/>
            </a:pPr>
            <a:r>
              <a:rPr lang="en-US" sz="2200" dirty="0" smtClean="0"/>
              <a:t>Marginal Damages</a:t>
            </a:r>
          </a:p>
          <a:p>
            <a:pPr>
              <a:buFont typeface="Wingdings" charset="2"/>
              <a:buChar char="Ø"/>
            </a:pPr>
            <a:r>
              <a:rPr lang="en-US" sz="2200" dirty="0" smtClean="0"/>
              <a:t>Emission Factor Modeling: Methodology &amp; Results</a:t>
            </a:r>
          </a:p>
          <a:p>
            <a:pPr>
              <a:buFont typeface="Wingdings" charset="2"/>
              <a:buChar char="Ø"/>
            </a:pPr>
            <a:r>
              <a:rPr lang="en-US" sz="2200" dirty="0" smtClean="0"/>
              <a:t>PVHB: Methodology &amp; Results</a:t>
            </a:r>
          </a:p>
          <a:p>
            <a:pPr>
              <a:buFont typeface="Wingdings" charset="2"/>
              <a:buChar char="Ø"/>
            </a:pPr>
            <a:r>
              <a:rPr lang="en-US" sz="2200" dirty="0" smtClean="0"/>
              <a:t>Applications </a:t>
            </a:r>
          </a:p>
          <a:p>
            <a:pPr>
              <a:buFont typeface="Wingdings" charset="2"/>
              <a:buChar char="Ø"/>
            </a:pPr>
            <a:r>
              <a:rPr lang="en-US" sz="2200" dirty="0" smtClean="0"/>
              <a:t>Future Work</a:t>
            </a:r>
          </a:p>
          <a:p>
            <a:pPr>
              <a:buFont typeface="Wingdings" charset="2"/>
              <a:buChar char="Ø"/>
            </a:pP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942" y="6330825"/>
            <a:ext cx="303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550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Age-Based PVHB: Methodology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9462" y="2926173"/>
            <a:ext cx="2248790" cy="819448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15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Marginal Damage</a:t>
            </a:r>
            <a:r>
              <a:rPr lang="en-US" sz="22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/>
            </a:r>
            <a:br>
              <a:rPr lang="en-US" sz="22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lang="en-US" sz="21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($/ton)</a:t>
            </a:r>
            <a:endParaRPr lang="en-US" sz="2100" dirty="0"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60928" y="2116910"/>
            <a:ext cx="2239671" cy="773223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Emission Factors</a:t>
            </a:r>
          </a:p>
          <a:p>
            <a:pPr algn="ctr"/>
            <a:r>
              <a:rPr lang="en-US" sz="21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(g/mi)</a:t>
            </a:r>
            <a:endParaRPr lang="en-US" sz="2100" dirty="0"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78508" y="3011286"/>
            <a:ext cx="1912888" cy="738769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VKT</a:t>
            </a:r>
            <a:br>
              <a:rPr lang="en-US" sz="22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lang="en-US" sz="21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(km/</a:t>
            </a:r>
            <a:r>
              <a:rPr lang="en-US" sz="2100" dirty="0" err="1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veh-yr</a:t>
            </a:r>
            <a:r>
              <a:rPr lang="en-US" sz="21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2" name="Oval 21"/>
          <p:cNvSpPr/>
          <p:nvPr/>
        </p:nvSpPr>
        <p:spPr>
          <a:xfrm>
            <a:off x="3815184" y="3830734"/>
            <a:ext cx="1736530" cy="1653593"/>
          </a:xfrm>
          <a:prstGeom prst="ellipse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1050" dirty="0" smtClean="0"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PVHB</a:t>
            </a:r>
            <a:br>
              <a:rPr lang="en-US" sz="24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($/</a:t>
            </a:r>
            <a:r>
              <a:rPr lang="en-US" sz="2000" dirty="0" err="1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veh-yr</a:t>
            </a:r>
            <a:r>
              <a:rPr lang="en-US" sz="20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)</a:t>
            </a:r>
            <a:endParaRPr lang="en-US" sz="2000" dirty="0"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4444695" y="3161271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8107442">
            <a:off x="5601263" y="3834709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2728456">
            <a:off x="3254659" y="3834087"/>
            <a:ext cx="529759" cy="359207"/>
          </a:xfrm>
          <a:prstGeom prst="rightArrow">
            <a:avLst>
              <a:gd name="adj1" fmla="val 50000"/>
              <a:gd name="adj2" fmla="val 62496"/>
            </a:avLst>
          </a:prstGeom>
          <a:solidFill>
            <a:srgbClr val="C4F0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EA696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81942" y="6330825"/>
            <a:ext cx="400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427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_gas_0-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04" r="-45904"/>
          <a:stretch>
            <a:fillRect/>
          </a:stretch>
        </p:blipFill>
        <p:spPr>
          <a:xfrm>
            <a:off x="779463" y="1882775"/>
            <a:ext cx="7581900" cy="39528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Canada </a:t>
            </a:r>
            <a:br>
              <a:rPr lang="en-US" dirty="0" smtClean="0"/>
            </a:br>
            <a:r>
              <a:rPr lang="en-US" dirty="0" smtClean="0"/>
              <a:t>(LDGV,</a:t>
            </a:r>
            <a:r>
              <a:rPr lang="en-US" dirty="0" smtClean="0">
                <a:solidFill>
                  <a:srgbClr val="B9F264"/>
                </a:solidFill>
              </a:rPr>
              <a:t>0-2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971023"/>
            <a:ext cx="8288508" cy="896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/>
              <a:t>Note: The PVHBs shown above are for emissions of </a:t>
            </a:r>
            <a:r>
              <a:rPr lang="en-US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  <a:r>
              <a:rPr lang="en-US" sz="1800" b="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1800" b="0" dirty="0" smtClean="0"/>
              <a:t> for </a:t>
            </a:r>
            <a:r>
              <a:rPr lang="en-US" sz="1800" b="0" dirty="0" smtClean="0">
                <a:solidFill>
                  <a:srgbClr val="C4F078"/>
                </a:solidFill>
              </a:rPr>
              <a:t>LDGV</a:t>
            </a:r>
            <a:r>
              <a:rPr lang="en-US" sz="1800" b="0" dirty="0" smtClean="0"/>
              <a:t> only (estimated benefits for PM</a:t>
            </a:r>
            <a:r>
              <a:rPr lang="en-US" sz="1800" b="0" baseline="-25000" dirty="0" smtClean="0"/>
              <a:t>2.5</a:t>
            </a:r>
            <a:r>
              <a:rPr lang="en-US" sz="1800" b="0" dirty="0"/>
              <a:t> </a:t>
            </a:r>
            <a:r>
              <a:rPr lang="en-US" sz="1800" b="0" dirty="0" smtClean="0"/>
              <a:t>are not shown)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681942" y="6330825"/>
            <a:ext cx="415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715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_gas_0-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04" r="-45904"/>
          <a:stretch>
            <a:fillRect/>
          </a:stretch>
        </p:blipFill>
        <p:spPr>
          <a:xfrm>
            <a:off x="779463" y="1882775"/>
            <a:ext cx="7581900" cy="39528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Canada </a:t>
            </a:r>
            <a:br>
              <a:rPr lang="en-US" dirty="0" smtClean="0"/>
            </a:br>
            <a:r>
              <a:rPr lang="en-US" dirty="0" smtClean="0"/>
              <a:t>(LDGV,</a:t>
            </a:r>
            <a:r>
              <a:rPr lang="en-US" dirty="0" smtClean="0">
                <a:solidFill>
                  <a:srgbClr val="B9F264"/>
                </a:solidFill>
              </a:rPr>
              <a:t>0-2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971023"/>
            <a:ext cx="8288508" cy="896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/>
              <a:t>Note: The PVHBs shown above are for emissions of </a:t>
            </a:r>
            <a:r>
              <a:rPr lang="en-US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  <a:r>
              <a:rPr lang="en-US" sz="1800" b="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1800" b="0" dirty="0" smtClean="0"/>
              <a:t> for </a:t>
            </a:r>
            <a:r>
              <a:rPr lang="en-US" sz="1800" b="0" dirty="0" smtClean="0">
                <a:solidFill>
                  <a:srgbClr val="C4F078"/>
                </a:solidFill>
              </a:rPr>
              <a:t>LDGV</a:t>
            </a:r>
            <a:r>
              <a:rPr lang="en-US" sz="1800" b="0" dirty="0" smtClean="0"/>
              <a:t> only (estimated benefits for PM</a:t>
            </a:r>
            <a:r>
              <a:rPr lang="en-US" sz="1800" b="0" baseline="-25000" dirty="0" smtClean="0"/>
              <a:t>2.5</a:t>
            </a:r>
            <a:r>
              <a:rPr lang="en-US" sz="1800" b="0" dirty="0"/>
              <a:t> </a:t>
            </a:r>
            <a:r>
              <a:rPr lang="en-US" sz="1800" b="0" dirty="0" smtClean="0"/>
              <a:t>are not shown)</a:t>
            </a:r>
          </a:p>
        </p:txBody>
      </p:sp>
      <p:cxnSp>
        <p:nvCxnSpPr>
          <p:cNvPr id="12" name="Straight Arrow Connector 11"/>
          <p:cNvCxnSpPr>
            <a:stCxn id="25" idx="1"/>
          </p:cNvCxnSpPr>
          <p:nvPr/>
        </p:nvCxnSpPr>
        <p:spPr>
          <a:xfrm flipH="1" flipV="1">
            <a:off x="5440431" y="3213111"/>
            <a:ext cx="1499745" cy="338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4" idx="1"/>
          </p:cNvCxnSpPr>
          <p:nvPr/>
        </p:nvCxnSpPr>
        <p:spPr>
          <a:xfrm flipH="1">
            <a:off x="5734252" y="3023254"/>
            <a:ext cx="12059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48647" y="2652059"/>
            <a:ext cx="1267729" cy="114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8748" y="2462049"/>
            <a:ext cx="142989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Vancouver, BC</a:t>
            </a:r>
            <a:endParaRPr lang="en-US" sz="1600" dirty="0"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0176" y="2853977"/>
            <a:ext cx="133882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Montreal, QC</a:t>
            </a:r>
            <a:endParaRPr lang="en-US" sz="1600" dirty="0"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0176" y="3382387"/>
            <a:ext cx="125517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Toronto, ON</a:t>
            </a:r>
            <a:endParaRPr lang="en-US" sz="1600" dirty="0"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681942" y="6330825"/>
            <a:ext cx="415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751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Canada </a:t>
            </a:r>
            <a:br>
              <a:rPr lang="en-US" dirty="0" smtClean="0"/>
            </a:br>
            <a:r>
              <a:rPr lang="en-US" dirty="0" smtClean="0"/>
              <a:t>(LDGV,</a:t>
            </a:r>
            <a:r>
              <a:rPr lang="en-US" dirty="0" smtClean="0">
                <a:solidFill>
                  <a:srgbClr val="B9F264"/>
                </a:solidFill>
              </a:rPr>
              <a:t>3-5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94" y="1882588"/>
            <a:ext cx="3953436" cy="395343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971023"/>
            <a:ext cx="8288508" cy="896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/>
              <a:t>Note: The PVHBs shown above are for emissions of </a:t>
            </a:r>
            <a:r>
              <a:rPr lang="en-US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  <a:r>
              <a:rPr lang="en-US" sz="1800" b="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1800" b="0" dirty="0" smtClean="0"/>
              <a:t> for </a:t>
            </a:r>
            <a:r>
              <a:rPr lang="en-US" sz="1800" b="0" dirty="0" smtClean="0">
                <a:solidFill>
                  <a:srgbClr val="C4F078"/>
                </a:solidFill>
              </a:rPr>
              <a:t>LDGV</a:t>
            </a:r>
            <a:r>
              <a:rPr lang="en-US" sz="1800" b="0" dirty="0" smtClean="0"/>
              <a:t> only (estimated benefits for PM</a:t>
            </a:r>
            <a:r>
              <a:rPr lang="en-US" sz="1800" b="0" baseline="-25000" dirty="0" smtClean="0"/>
              <a:t>2.5</a:t>
            </a:r>
            <a:r>
              <a:rPr lang="en-US" sz="1800" b="0" dirty="0"/>
              <a:t> </a:t>
            </a:r>
            <a:r>
              <a:rPr lang="en-US" sz="1800" b="0" dirty="0" smtClean="0"/>
              <a:t>are not shown)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942" y="6330825"/>
            <a:ext cx="39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385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Canada </a:t>
            </a:r>
            <a:br>
              <a:rPr lang="en-US" dirty="0" smtClean="0"/>
            </a:br>
            <a:r>
              <a:rPr lang="en-US" dirty="0" smtClean="0"/>
              <a:t>(LDGV,</a:t>
            </a:r>
            <a:r>
              <a:rPr lang="en-US" dirty="0" smtClean="0">
                <a:solidFill>
                  <a:srgbClr val="B9F264"/>
                </a:solidFill>
              </a:rPr>
              <a:t>6-</a:t>
            </a:r>
            <a:r>
              <a:rPr lang="en-US" dirty="0">
                <a:solidFill>
                  <a:srgbClr val="B9F264"/>
                </a:solidFill>
              </a:rPr>
              <a:t>9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94" y="1882588"/>
            <a:ext cx="3953436" cy="395343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971023"/>
            <a:ext cx="8288508" cy="896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/>
              <a:t>Note: The PVHBs shown above are for emissions of </a:t>
            </a:r>
            <a:r>
              <a:rPr lang="en-US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  <a:r>
              <a:rPr lang="en-US" sz="1800" b="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1800" b="0" dirty="0" smtClean="0"/>
              <a:t> for </a:t>
            </a:r>
            <a:r>
              <a:rPr lang="en-US" sz="1800" b="0" dirty="0" smtClean="0">
                <a:solidFill>
                  <a:srgbClr val="C4F078"/>
                </a:solidFill>
              </a:rPr>
              <a:t>LDGV</a:t>
            </a:r>
            <a:r>
              <a:rPr lang="en-US" sz="1800" b="0" dirty="0" smtClean="0"/>
              <a:t> only (estimated benefits for PM</a:t>
            </a:r>
            <a:r>
              <a:rPr lang="en-US" sz="1800" b="0" baseline="-25000" dirty="0" smtClean="0"/>
              <a:t>2.5</a:t>
            </a:r>
            <a:r>
              <a:rPr lang="en-US" sz="1800" b="0" dirty="0"/>
              <a:t> </a:t>
            </a:r>
            <a:r>
              <a:rPr lang="en-US" sz="1800" b="0" dirty="0" smtClean="0"/>
              <a:t>are not shown)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942" y="6330825"/>
            <a:ext cx="41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385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Canada </a:t>
            </a:r>
            <a:br>
              <a:rPr lang="en-US" dirty="0" smtClean="0"/>
            </a:br>
            <a:r>
              <a:rPr lang="en-US" dirty="0" smtClean="0"/>
              <a:t>(LDGV,</a:t>
            </a:r>
            <a:r>
              <a:rPr lang="en-US" dirty="0" smtClean="0">
                <a:solidFill>
                  <a:srgbClr val="B9F264"/>
                </a:solidFill>
              </a:rPr>
              <a:t>10-13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94" y="1882588"/>
            <a:ext cx="3953436" cy="395343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971023"/>
            <a:ext cx="8288508" cy="896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/>
              <a:t>Note: The PVHBs shown above are for emissions of </a:t>
            </a:r>
            <a:r>
              <a:rPr lang="en-US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  <a:r>
              <a:rPr lang="en-US" sz="1800" b="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1800" b="0" dirty="0" smtClean="0"/>
              <a:t> for </a:t>
            </a:r>
            <a:r>
              <a:rPr lang="en-US" sz="1800" b="0" dirty="0" smtClean="0">
                <a:solidFill>
                  <a:srgbClr val="C4F078"/>
                </a:solidFill>
              </a:rPr>
              <a:t>LDGV</a:t>
            </a:r>
            <a:r>
              <a:rPr lang="en-US" sz="1800" b="0" dirty="0" smtClean="0"/>
              <a:t> only (estimated benefits for PM</a:t>
            </a:r>
            <a:r>
              <a:rPr lang="en-US" sz="1800" b="0" baseline="-25000" dirty="0" smtClean="0"/>
              <a:t>2.5</a:t>
            </a:r>
            <a:r>
              <a:rPr lang="en-US" sz="1800" b="0" dirty="0"/>
              <a:t> </a:t>
            </a:r>
            <a:r>
              <a:rPr lang="en-US" sz="1800" b="0" dirty="0" smtClean="0"/>
              <a:t>are not shown)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942" y="6330825"/>
            <a:ext cx="414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385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Canada </a:t>
            </a:r>
            <a:br>
              <a:rPr lang="en-US" dirty="0" smtClean="0"/>
            </a:br>
            <a:r>
              <a:rPr lang="en-US" dirty="0" smtClean="0"/>
              <a:t>(LDGV,</a:t>
            </a:r>
            <a:r>
              <a:rPr lang="en-US" dirty="0" smtClean="0">
                <a:solidFill>
                  <a:srgbClr val="B9F264"/>
                </a:solidFill>
              </a:rPr>
              <a:t>14</a:t>
            </a:r>
            <a:r>
              <a:rPr lang="en-US" dirty="0">
                <a:solidFill>
                  <a:srgbClr val="B9F264"/>
                </a:solidFill>
              </a:rPr>
              <a:t>+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94" y="1882588"/>
            <a:ext cx="3953436" cy="395343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971023"/>
            <a:ext cx="8288508" cy="896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/>
              <a:t>Note: The PVHBs shown above are for emissions of </a:t>
            </a:r>
            <a:r>
              <a:rPr lang="en-US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  <a:r>
              <a:rPr lang="en-US" sz="1800" b="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1800" b="0" dirty="0" smtClean="0"/>
              <a:t> for </a:t>
            </a:r>
            <a:r>
              <a:rPr lang="en-US" sz="1800" b="0" dirty="0" smtClean="0">
                <a:solidFill>
                  <a:srgbClr val="C4F078"/>
                </a:solidFill>
              </a:rPr>
              <a:t>LDGV</a:t>
            </a:r>
            <a:r>
              <a:rPr lang="en-US" sz="1800" b="0" dirty="0" smtClean="0"/>
              <a:t> only (estimated benefits for PM</a:t>
            </a:r>
            <a:r>
              <a:rPr lang="en-US" sz="1800" b="0" baseline="-25000" dirty="0" smtClean="0"/>
              <a:t>2.5</a:t>
            </a:r>
            <a:r>
              <a:rPr lang="en-US" sz="1800" b="0" dirty="0"/>
              <a:t> </a:t>
            </a:r>
            <a:r>
              <a:rPr lang="en-US" sz="1800" b="0" dirty="0" smtClean="0"/>
              <a:t>are not shown)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942" y="6330825"/>
            <a:ext cx="444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385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Ottawa, Toronto, Montreal (LDGV)</a:t>
            </a:r>
            <a:endParaRPr lang="en-US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672033"/>
              </p:ext>
            </p:extLst>
          </p:nvPr>
        </p:nvGraphicFramePr>
        <p:xfrm>
          <a:off x="401076" y="1648706"/>
          <a:ext cx="8344631" cy="497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4368" y="2924944"/>
            <a:ext cx="346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7513" y="3294276"/>
            <a:ext cx="346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endParaRPr lang="en-US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1223" y="1866653"/>
            <a:ext cx="346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endParaRPr lang="en-US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81942" y="6330825"/>
            <a:ext cx="392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337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Ottawa, Toronto, Montreal (LDGV)</a:t>
            </a:r>
            <a:endParaRPr lang="en-US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133436"/>
              </p:ext>
            </p:extLst>
          </p:nvPr>
        </p:nvGraphicFramePr>
        <p:xfrm>
          <a:off x="401076" y="1648706"/>
          <a:ext cx="8344631" cy="497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4368" y="2924944"/>
            <a:ext cx="346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7513" y="3294276"/>
            <a:ext cx="346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endParaRPr lang="en-US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1223" y="1866653"/>
            <a:ext cx="346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endParaRPr lang="en-US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91680" y="3789040"/>
            <a:ext cx="5840933" cy="1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1680" y="3355831"/>
            <a:ext cx="6192688" cy="1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91680" y="2228799"/>
            <a:ext cx="6539543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6378" y="3355832"/>
            <a:ext cx="0" cy="433209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83729" y="2228799"/>
            <a:ext cx="12649" cy="1127032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83729" y="2458493"/>
            <a:ext cx="331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ΔPVHB(NO</a:t>
            </a:r>
            <a:r>
              <a:rPr lang="en-US" sz="2000" b="1" baseline="-25000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) ≈ $6 340 /</a:t>
            </a:r>
            <a:r>
              <a:rPr lang="en-US" sz="2000" b="1" dirty="0" err="1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veh-yr</a:t>
            </a:r>
            <a:endParaRPr lang="en-US" sz="2000" b="1" dirty="0">
              <a:solidFill>
                <a:srgbClr val="C4F078"/>
              </a:solidFill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4161" y="3332656"/>
            <a:ext cx="328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ΔPVHB(NO</a:t>
            </a:r>
            <a:r>
              <a:rPr lang="en-US" sz="2000" b="1" baseline="-25000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) ≈ $2 570 /</a:t>
            </a:r>
            <a:r>
              <a:rPr lang="en-US" sz="2000" b="1" dirty="0" err="1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veh-yr</a:t>
            </a:r>
            <a:endParaRPr lang="en-US" sz="2000" b="1" dirty="0">
              <a:solidFill>
                <a:srgbClr val="C4F078"/>
              </a:solidFill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81942" y="6330825"/>
            <a:ext cx="392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505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Ottawa, Toronto, Montreal (LDDV)</a:t>
            </a:r>
            <a:endParaRPr lang="en-US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051722"/>
              </p:ext>
            </p:extLst>
          </p:nvPr>
        </p:nvGraphicFramePr>
        <p:xfrm>
          <a:off x="423359" y="1615285"/>
          <a:ext cx="8311208" cy="509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45128" y="3040546"/>
            <a:ext cx="346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8273" y="3426911"/>
            <a:ext cx="346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endParaRPr lang="en-US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3417" y="2082513"/>
            <a:ext cx="346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endParaRPr lang="en-US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81942" y="6330825"/>
            <a:ext cx="421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577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&amp; Emissions</a:t>
            </a:r>
          </a:p>
        </p:txBody>
      </p:sp>
      <p:pic>
        <p:nvPicPr>
          <p:cNvPr id="4" name="Content Placeholder 3" descr="Diagrams4cmas_1.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23" r="-6623"/>
          <a:stretch>
            <a:fillRect/>
          </a:stretch>
        </p:blipFill>
        <p:spPr>
          <a:xfrm>
            <a:off x="0" y="1162221"/>
            <a:ext cx="5695266" cy="296968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04" y="1761565"/>
            <a:ext cx="3182763" cy="190361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20" y="3520725"/>
            <a:ext cx="3016177" cy="315668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95" y="5169677"/>
            <a:ext cx="3016177" cy="866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1942" y="6330825"/>
            <a:ext cx="309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7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Ottawa (LDGV)</a:t>
            </a:r>
            <a:endParaRPr lang="en-US" dirty="0"/>
          </a:p>
        </p:txBody>
      </p:sp>
      <p:graphicFrame>
        <p:nvGraphicFramePr>
          <p:cNvPr id="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733520"/>
              </p:ext>
            </p:extLst>
          </p:nvPr>
        </p:nvGraphicFramePr>
        <p:xfrm>
          <a:off x="450822" y="1494339"/>
          <a:ext cx="8250321" cy="476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81942" y="6330825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9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Ottawa (LDGV)</a:t>
            </a:r>
            <a:endParaRPr lang="en-US" dirty="0"/>
          </a:p>
        </p:txBody>
      </p:sp>
      <p:graphicFrame>
        <p:nvGraphicFramePr>
          <p:cNvPr id="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230178"/>
              </p:ext>
            </p:extLst>
          </p:nvPr>
        </p:nvGraphicFramePr>
        <p:xfrm>
          <a:off x="450822" y="1494339"/>
          <a:ext cx="8250321" cy="476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rame 3"/>
          <p:cNvSpPr/>
          <p:nvPr/>
        </p:nvSpPr>
        <p:spPr>
          <a:xfrm>
            <a:off x="2308734" y="5284369"/>
            <a:ext cx="999123" cy="976254"/>
          </a:xfrm>
          <a:prstGeom prst="frame">
            <a:avLst>
              <a:gd name="adj1" fmla="val 5861"/>
            </a:avLst>
          </a:prstGeom>
          <a:solidFill>
            <a:srgbClr val="C4F078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C4F07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81942" y="6330825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227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Ottawa (LDGV)</a:t>
            </a:r>
            <a:endParaRPr lang="en-US" dirty="0"/>
          </a:p>
        </p:txBody>
      </p:sp>
      <p:graphicFrame>
        <p:nvGraphicFramePr>
          <p:cNvPr id="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184994"/>
              </p:ext>
            </p:extLst>
          </p:nvPr>
        </p:nvGraphicFramePr>
        <p:xfrm>
          <a:off x="450822" y="1494339"/>
          <a:ext cx="8250321" cy="476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rame 3"/>
          <p:cNvSpPr/>
          <p:nvPr/>
        </p:nvSpPr>
        <p:spPr>
          <a:xfrm>
            <a:off x="2308734" y="5284369"/>
            <a:ext cx="999123" cy="976254"/>
          </a:xfrm>
          <a:prstGeom prst="frame">
            <a:avLst>
              <a:gd name="adj1" fmla="val 5861"/>
            </a:avLst>
          </a:prstGeom>
          <a:solidFill>
            <a:srgbClr val="C4F078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C4F078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7362240" y="5284369"/>
            <a:ext cx="999123" cy="976254"/>
          </a:xfrm>
          <a:prstGeom prst="frame">
            <a:avLst>
              <a:gd name="adj1" fmla="val 586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C4F07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81942" y="6330825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402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Ottawa (LDDV)</a:t>
            </a:r>
            <a:endParaRPr lang="en-US" dirty="0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7500"/>
              </p:ext>
            </p:extLst>
          </p:nvPr>
        </p:nvGraphicFramePr>
        <p:xfrm>
          <a:off x="434090" y="1470599"/>
          <a:ext cx="8289335" cy="477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1942" y="633082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94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Ottawa (LDDV)</a:t>
            </a:r>
            <a:endParaRPr lang="en-US" dirty="0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145870"/>
              </p:ext>
            </p:extLst>
          </p:nvPr>
        </p:nvGraphicFramePr>
        <p:xfrm>
          <a:off x="434090" y="1470599"/>
          <a:ext cx="8289335" cy="477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1942" y="633082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24</a:t>
            </a:r>
            <a:endParaRPr lang="en-US" sz="2000" dirty="0"/>
          </a:p>
        </p:txBody>
      </p:sp>
      <p:sp>
        <p:nvSpPr>
          <p:cNvPr id="7" name="Frame 6"/>
          <p:cNvSpPr/>
          <p:nvPr/>
        </p:nvSpPr>
        <p:spPr>
          <a:xfrm>
            <a:off x="2123096" y="5273229"/>
            <a:ext cx="6465742" cy="356278"/>
          </a:xfrm>
          <a:prstGeom prst="frame">
            <a:avLst>
              <a:gd name="adj1" fmla="val 586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C4F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0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PVHB: Ottawa (LDDV)</a:t>
            </a:r>
            <a:endParaRPr lang="en-US" dirty="0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145870"/>
              </p:ext>
            </p:extLst>
          </p:nvPr>
        </p:nvGraphicFramePr>
        <p:xfrm>
          <a:off x="434090" y="1470599"/>
          <a:ext cx="8289335" cy="477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1942" y="633082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24</a:t>
            </a:r>
            <a:endParaRPr lang="en-US" sz="2000" dirty="0"/>
          </a:p>
        </p:txBody>
      </p:sp>
      <p:sp>
        <p:nvSpPr>
          <p:cNvPr id="7" name="Frame 6"/>
          <p:cNvSpPr/>
          <p:nvPr/>
        </p:nvSpPr>
        <p:spPr>
          <a:xfrm>
            <a:off x="2123096" y="5273229"/>
            <a:ext cx="6465742" cy="356278"/>
          </a:xfrm>
          <a:prstGeom prst="frame">
            <a:avLst>
              <a:gd name="adj1" fmla="val 586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C4F07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096" y="5260175"/>
            <a:ext cx="660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4F078"/>
                </a:solidFill>
              </a:rPr>
              <a:t> 8                        8		       9                       11			   36</a:t>
            </a:r>
            <a:endParaRPr lang="en-US" dirty="0">
              <a:solidFill>
                <a:srgbClr val="C4F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0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34" y="1219013"/>
            <a:ext cx="8002958" cy="1958975"/>
          </a:xfrm>
        </p:spPr>
        <p:txBody>
          <a:bodyPr/>
          <a:lstStyle/>
          <a:p>
            <a:r>
              <a:rPr lang="en-US" dirty="0" smtClean="0"/>
              <a:t>Applications of Research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81942" y="6330825"/>
            <a:ext cx="42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998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77592" y="6194488"/>
            <a:ext cx="4105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PVHB(NO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     PVHB(O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     PVHB(PM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Heavy-Duty Vehicles</a:t>
            </a:r>
            <a:endParaRPr lang="en-US" dirty="0"/>
          </a:p>
        </p:txBody>
      </p:sp>
      <p:graphicFrame>
        <p:nvGraphicFramePr>
          <p:cNvPr id="4" name="Content Placeholder 1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54285940"/>
              </p:ext>
            </p:extLst>
          </p:nvPr>
        </p:nvGraphicFramePr>
        <p:xfrm>
          <a:off x="4500563" y="2338229"/>
          <a:ext cx="3986212" cy="385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1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99109529"/>
              </p:ext>
            </p:extLst>
          </p:nvPr>
        </p:nvGraphicFramePr>
        <p:xfrm>
          <a:off x="487628" y="2338229"/>
          <a:ext cx="4012488" cy="385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488075" y="2060914"/>
            <a:ext cx="4012488" cy="34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rgbClr val="C4F078"/>
                </a:solidFill>
                <a:latin typeface="Candara"/>
                <a:cs typeface="Candara"/>
              </a:rPr>
              <a:t>Gasoline</a:t>
            </a:r>
            <a:endParaRPr lang="en-US" sz="2200" dirty="0">
              <a:latin typeface="Candara"/>
              <a:cs typeface="Canda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0571" y="6329261"/>
            <a:ext cx="102010" cy="101963"/>
          </a:xfrm>
          <a:prstGeom prst="rect">
            <a:avLst/>
          </a:prstGeom>
          <a:solidFill>
            <a:srgbClr val="0D8BE6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93752" y="6329261"/>
            <a:ext cx="102010" cy="101963"/>
          </a:xfrm>
          <a:prstGeom prst="rect">
            <a:avLst/>
          </a:prstGeom>
          <a:solidFill>
            <a:srgbClr val="9DE61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48237" y="6329261"/>
            <a:ext cx="102010" cy="10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395762" y="2060914"/>
            <a:ext cx="4012488" cy="34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rgbClr val="C4F078"/>
                </a:solidFill>
                <a:latin typeface="Candara"/>
                <a:cs typeface="Candara"/>
              </a:rPr>
              <a:t>Diesel</a:t>
            </a:r>
            <a:endParaRPr lang="en-US" sz="2200" dirty="0">
              <a:latin typeface="Candara"/>
              <a:cs typeface="Candar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5845" y="2922862"/>
            <a:ext cx="34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6533" y="2405109"/>
            <a:ext cx="34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6348" y="4162775"/>
            <a:ext cx="34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20324" y="3957405"/>
            <a:ext cx="34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79494" y="1576651"/>
            <a:ext cx="7581901" cy="46222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/>
              <a:t>PVHB in terms of </a:t>
            </a:r>
            <a:r>
              <a:rPr lang="en-US" sz="2200" dirty="0" smtClean="0">
                <a:solidFill>
                  <a:srgbClr val="C4F078"/>
                </a:solidFill>
              </a:rPr>
              <a:t>dollars per distance travelled</a:t>
            </a:r>
            <a:r>
              <a:rPr lang="en-US" sz="2200" dirty="0" smtClean="0"/>
              <a:t> ($/10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 km)</a:t>
            </a:r>
            <a:endParaRPr lang="en-US" sz="2200" dirty="0" smtClean="0">
              <a:solidFill>
                <a:srgbClr val="FFFFFF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681942" y="6330825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850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77592" y="6194488"/>
            <a:ext cx="4105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PVHB(NO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     PVHB(O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     PVHB(PM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Heavy-Duty Vehicles</a:t>
            </a:r>
            <a:endParaRPr lang="en-US" dirty="0"/>
          </a:p>
        </p:txBody>
      </p:sp>
      <p:graphicFrame>
        <p:nvGraphicFramePr>
          <p:cNvPr id="4" name="Content Placeholder 1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09013211"/>
              </p:ext>
            </p:extLst>
          </p:nvPr>
        </p:nvGraphicFramePr>
        <p:xfrm>
          <a:off x="4500563" y="2338229"/>
          <a:ext cx="3986212" cy="385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1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27987029"/>
              </p:ext>
            </p:extLst>
          </p:nvPr>
        </p:nvGraphicFramePr>
        <p:xfrm>
          <a:off x="487628" y="2338229"/>
          <a:ext cx="4012488" cy="385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488075" y="2060914"/>
            <a:ext cx="4012488" cy="34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rgbClr val="C4F078"/>
                </a:solidFill>
                <a:latin typeface="Candara"/>
                <a:cs typeface="Candara"/>
              </a:rPr>
              <a:t>Gasoline</a:t>
            </a:r>
            <a:endParaRPr lang="en-US" sz="2200" dirty="0">
              <a:latin typeface="Candara"/>
              <a:cs typeface="Canda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0571" y="6329261"/>
            <a:ext cx="102010" cy="101963"/>
          </a:xfrm>
          <a:prstGeom prst="rect">
            <a:avLst/>
          </a:prstGeom>
          <a:solidFill>
            <a:srgbClr val="0D8BE6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93752" y="6329261"/>
            <a:ext cx="102010" cy="101963"/>
          </a:xfrm>
          <a:prstGeom prst="rect">
            <a:avLst/>
          </a:prstGeom>
          <a:solidFill>
            <a:srgbClr val="9DE61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48237" y="6329261"/>
            <a:ext cx="102010" cy="10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395762" y="2060914"/>
            <a:ext cx="4012488" cy="34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rgbClr val="C4F078"/>
                </a:solidFill>
                <a:latin typeface="Candara"/>
                <a:cs typeface="Candara"/>
              </a:rPr>
              <a:t>Diesel</a:t>
            </a:r>
            <a:endParaRPr lang="en-US" sz="2200" dirty="0">
              <a:latin typeface="Candara"/>
              <a:cs typeface="Candar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5845" y="2922862"/>
            <a:ext cx="34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6533" y="2405109"/>
            <a:ext cx="34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6348" y="4162775"/>
            <a:ext cx="34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20324" y="3957405"/>
            <a:ext cx="34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79494" y="1576651"/>
            <a:ext cx="7581901" cy="46222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C1D0CA"/>
                </a:solidFill>
              </a:rPr>
              <a:t>PVHB in terms of dollars per distance travelled ($/10</a:t>
            </a:r>
            <a:r>
              <a:rPr lang="en-US" sz="2200" baseline="30000" dirty="0" smtClean="0">
                <a:solidFill>
                  <a:srgbClr val="C1D0CA"/>
                </a:solidFill>
              </a:rPr>
              <a:t>3</a:t>
            </a:r>
            <a:r>
              <a:rPr lang="en-US" sz="2200" dirty="0" smtClean="0">
                <a:solidFill>
                  <a:srgbClr val="C1D0CA"/>
                </a:solidFill>
              </a:rPr>
              <a:t> km)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372488" y="4486328"/>
            <a:ext cx="2519636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56712" y="4249406"/>
            <a:ext cx="2763612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4013" y="2871451"/>
            <a:ext cx="2763612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64013" y="3431800"/>
            <a:ext cx="2519636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08242" y="4162775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PVHB(NO</a:t>
            </a:r>
            <a:r>
              <a:rPr lang="en-US" b="1" baseline="-25000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) = $1400 /10</a:t>
            </a:r>
            <a:r>
              <a:rPr lang="en-US" b="1" baseline="30000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3</a:t>
            </a:r>
            <a:r>
              <a:rPr lang="en-US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 km</a:t>
            </a:r>
            <a:endParaRPr lang="en-US" b="1" dirty="0">
              <a:solidFill>
                <a:srgbClr val="C4F078"/>
              </a:solidFill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8242" y="389585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PVHB(NO</a:t>
            </a:r>
            <a:r>
              <a:rPr lang="en-US" b="1" baseline="-25000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) = $1800 /10</a:t>
            </a:r>
            <a:r>
              <a:rPr lang="en-US" b="1" baseline="30000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3</a:t>
            </a:r>
            <a:r>
              <a:rPr lang="en-US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 km</a:t>
            </a:r>
            <a:endParaRPr lang="en-US" b="1" dirty="0">
              <a:solidFill>
                <a:srgbClr val="C4F078"/>
              </a:solidFill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3318" y="3062468"/>
            <a:ext cx="281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PVHB(NO</a:t>
            </a:r>
            <a:r>
              <a:rPr lang="en-US" b="1" baseline="-25000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) = $3240 /10</a:t>
            </a:r>
            <a:r>
              <a:rPr lang="en-US" b="1" baseline="30000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3</a:t>
            </a:r>
            <a:r>
              <a:rPr lang="en-US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 km</a:t>
            </a:r>
            <a:endParaRPr lang="en-US" b="1" dirty="0">
              <a:solidFill>
                <a:srgbClr val="C4F078"/>
              </a:solidFill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03318" y="2502119"/>
            <a:ext cx="278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PVHB(NO</a:t>
            </a:r>
            <a:r>
              <a:rPr lang="en-US" b="1" baseline="-25000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) = $4170 /10</a:t>
            </a:r>
            <a:r>
              <a:rPr lang="en-US" b="1" baseline="30000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3</a:t>
            </a:r>
            <a:r>
              <a:rPr lang="en-US" b="1" dirty="0" smtClean="0">
                <a:solidFill>
                  <a:srgbClr val="C4F078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 km</a:t>
            </a:r>
            <a:endParaRPr lang="en-US" b="1" dirty="0">
              <a:solidFill>
                <a:srgbClr val="C4F078"/>
              </a:solidFill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681942" y="6330825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228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Heavy-Duty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143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C4F078"/>
                </a:solidFill>
              </a:rPr>
              <a:t>Example: HDDV (Canada-wide Transport)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Age = 2 years (fairly </a:t>
            </a:r>
            <a:r>
              <a:rPr lang="en-US" sz="2200" i="1" dirty="0" smtClean="0">
                <a:solidFill>
                  <a:srgbClr val="FFFFFF"/>
                </a:solidFill>
              </a:rPr>
              <a:t>new</a:t>
            </a:r>
            <a:r>
              <a:rPr lang="en-US" sz="2200" dirty="0" smtClean="0">
                <a:solidFill>
                  <a:srgbClr val="FFFFFF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VKT</a:t>
            </a:r>
            <a:r>
              <a:rPr lang="en-US" sz="2200" baseline="-25000" dirty="0" smtClean="0">
                <a:solidFill>
                  <a:srgbClr val="FFFFFF"/>
                </a:solidFill>
              </a:rPr>
              <a:t>AVG</a:t>
            </a:r>
            <a:r>
              <a:rPr lang="en-US" sz="2200" dirty="0" smtClean="0">
                <a:solidFill>
                  <a:srgbClr val="FFFFFF"/>
                </a:solidFill>
              </a:rPr>
              <a:t> = 111 x 10</a:t>
            </a:r>
            <a:r>
              <a:rPr lang="en-US" sz="2200" baseline="30000" dirty="0" smtClean="0">
                <a:solidFill>
                  <a:srgbClr val="FFFFFF"/>
                </a:solidFill>
              </a:rPr>
              <a:t>3</a:t>
            </a:r>
            <a:r>
              <a:rPr lang="en-US" sz="2200" dirty="0" smtClean="0">
                <a:solidFill>
                  <a:srgbClr val="FFFFFF"/>
                </a:solidFill>
              </a:rPr>
              <a:t> km/year </a:t>
            </a:r>
            <a:r>
              <a:rPr lang="en-US" sz="1800" baseline="30000" dirty="0" smtClean="0">
                <a:solidFill>
                  <a:srgbClr val="FFFFFF"/>
                </a:solidFill>
              </a:rPr>
              <a:t>[1]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MD(NO</a:t>
            </a:r>
            <a:r>
              <a:rPr lang="en-US" sz="2200" baseline="-25000" dirty="0" smtClean="0">
                <a:solidFill>
                  <a:srgbClr val="FFFFFF"/>
                </a:solidFill>
              </a:rPr>
              <a:t>2</a:t>
            </a:r>
            <a:r>
              <a:rPr lang="en-US" sz="2200" dirty="0" smtClean="0">
                <a:solidFill>
                  <a:srgbClr val="FFFFFF"/>
                </a:solidFill>
              </a:rPr>
              <a:t>)</a:t>
            </a:r>
            <a:r>
              <a:rPr lang="en-US" sz="2200" baseline="-25000" dirty="0" smtClean="0">
                <a:solidFill>
                  <a:srgbClr val="FFFFFF"/>
                </a:solidFill>
              </a:rPr>
              <a:t>CAN,AVG</a:t>
            </a:r>
            <a:r>
              <a:rPr lang="en-US" sz="2200" dirty="0" smtClean="0">
                <a:solidFill>
                  <a:srgbClr val="FFFFFF"/>
                </a:solidFill>
              </a:rPr>
              <a:t> = $204 900/ton</a:t>
            </a:r>
            <a:endParaRPr lang="en-US" sz="2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MD(O</a:t>
            </a:r>
            <a:r>
              <a:rPr lang="en-US" sz="2200" baseline="-25000" dirty="0" smtClean="0">
                <a:solidFill>
                  <a:srgbClr val="FFFFFF"/>
                </a:solidFill>
              </a:rPr>
              <a:t>3</a:t>
            </a:r>
            <a:r>
              <a:rPr lang="en-US" sz="2200" dirty="0" smtClean="0">
                <a:solidFill>
                  <a:srgbClr val="FFFFFF"/>
                </a:solidFill>
              </a:rPr>
              <a:t>)</a:t>
            </a:r>
            <a:r>
              <a:rPr lang="en-US" sz="2200" baseline="-25000" dirty="0" smtClean="0">
                <a:solidFill>
                  <a:srgbClr val="FFFFFF"/>
                </a:solidFill>
              </a:rPr>
              <a:t>CAN,AVG</a:t>
            </a:r>
            <a:r>
              <a:rPr lang="en-US" sz="2200" dirty="0" smtClean="0">
                <a:solidFill>
                  <a:srgbClr val="FFFFFF"/>
                </a:solidFill>
              </a:rPr>
              <a:t> = $22 200/ton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3605" y="30439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71" y="3916631"/>
            <a:ext cx="3352165" cy="2514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54371" y="4945331"/>
            <a:ext cx="457200" cy="342900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54271" y="4030931"/>
            <a:ext cx="1257300" cy="914400"/>
          </a:xfrm>
          <a:prstGeom prst="line">
            <a:avLst/>
          </a:prstGeom>
          <a:ln w="38100" cmpd="sng">
            <a:solidFill>
              <a:srgbClr val="C4F0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54271" y="5288231"/>
            <a:ext cx="1257300" cy="571500"/>
          </a:xfrm>
          <a:prstGeom prst="line">
            <a:avLst/>
          </a:prstGeom>
          <a:ln w="38100" cmpd="sng">
            <a:solidFill>
              <a:srgbClr val="C4F0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68271" y="4036646"/>
            <a:ext cx="2286000" cy="1828800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 descr="memere_uncleBrians_truck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0" t="29601" r="34179" b="32083"/>
          <a:stretch/>
        </p:blipFill>
        <p:spPr bwMode="auto">
          <a:xfrm>
            <a:off x="2168271" y="4054426"/>
            <a:ext cx="2286000" cy="1805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595" y="6431231"/>
            <a:ext cx="4647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baseline="30000" dirty="0" smtClean="0"/>
              <a:t>[1]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Estimated from Transportation in Canada Reports</a:t>
            </a:r>
            <a:endParaRPr lang="en-US" sz="1600" b="1" baseline="30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81942" y="6330825"/>
            <a:ext cx="424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111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Per-vehicle health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/>
              <a:t>Defined as: 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 algn="ctr">
              <a:buNone/>
            </a:pPr>
            <a:r>
              <a:rPr lang="en-US" sz="2200" i="1" dirty="0" smtClean="0"/>
              <a:t>The Canadian public health </a:t>
            </a:r>
            <a:r>
              <a:rPr lang="en-US" sz="2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damage</a:t>
            </a:r>
            <a:r>
              <a:rPr lang="en-US" sz="2200" i="1" dirty="0" smtClean="0"/>
              <a:t> resulting from a single vehicle per year </a:t>
            </a:r>
          </a:p>
          <a:p>
            <a:pPr marL="0" indent="0" algn="ctr">
              <a:buNone/>
            </a:pPr>
            <a:r>
              <a:rPr lang="en-US" sz="2200" i="1" dirty="0" smtClean="0"/>
              <a:t>or</a:t>
            </a:r>
          </a:p>
          <a:p>
            <a:pPr marL="0" indent="0" algn="ctr">
              <a:buNone/>
            </a:pPr>
            <a:r>
              <a:rPr lang="en-US" sz="2200" i="1" dirty="0" smtClean="0"/>
              <a:t>The Canadian public health </a:t>
            </a:r>
            <a:r>
              <a:rPr lang="en-US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benefit</a:t>
            </a:r>
            <a:r>
              <a:rPr lang="en-US" sz="2200" i="1" dirty="0" smtClean="0"/>
              <a:t> of removing a single vehicle from the road per year</a:t>
            </a:r>
            <a:endParaRPr lang="en-US" sz="2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1942" y="6330825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4540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Heavy-Duty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143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C4F078"/>
                </a:solidFill>
              </a:rPr>
              <a:t>Example: HDDV (Canada-wide Transport)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Age = 2 years (fairly </a:t>
            </a:r>
            <a:r>
              <a:rPr lang="en-US" sz="2200" i="1" dirty="0" smtClean="0">
                <a:solidFill>
                  <a:srgbClr val="FFFFFF"/>
                </a:solidFill>
              </a:rPr>
              <a:t>new</a:t>
            </a:r>
            <a:r>
              <a:rPr lang="en-US" sz="2200" dirty="0" smtClean="0">
                <a:solidFill>
                  <a:srgbClr val="FFFFFF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VKT</a:t>
            </a:r>
            <a:r>
              <a:rPr lang="en-US" sz="2200" baseline="-25000" dirty="0" smtClean="0">
                <a:solidFill>
                  <a:srgbClr val="FFFFFF"/>
                </a:solidFill>
              </a:rPr>
              <a:t>AVG</a:t>
            </a:r>
            <a:r>
              <a:rPr lang="en-US" sz="2200" dirty="0" smtClean="0">
                <a:solidFill>
                  <a:srgbClr val="FFFFFF"/>
                </a:solidFill>
              </a:rPr>
              <a:t> = 111 x 10</a:t>
            </a:r>
            <a:r>
              <a:rPr lang="en-US" sz="2200" baseline="30000" dirty="0" smtClean="0">
                <a:solidFill>
                  <a:srgbClr val="FFFFFF"/>
                </a:solidFill>
              </a:rPr>
              <a:t>3</a:t>
            </a:r>
            <a:r>
              <a:rPr lang="en-US" sz="2200" dirty="0" smtClean="0">
                <a:solidFill>
                  <a:srgbClr val="FFFFFF"/>
                </a:solidFill>
              </a:rPr>
              <a:t> km/year </a:t>
            </a:r>
            <a:r>
              <a:rPr lang="en-US" sz="1800" baseline="30000" dirty="0" smtClean="0">
                <a:solidFill>
                  <a:srgbClr val="FFFFFF"/>
                </a:solidFill>
              </a:rPr>
              <a:t>[1]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MD(NO</a:t>
            </a:r>
            <a:r>
              <a:rPr lang="en-US" sz="2200" baseline="-25000" dirty="0" smtClean="0">
                <a:solidFill>
                  <a:srgbClr val="FFFFFF"/>
                </a:solidFill>
              </a:rPr>
              <a:t>2</a:t>
            </a:r>
            <a:r>
              <a:rPr lang="en-US" sz="2200" dirty="0" smtClean="0">
                <a:solidFill>
                  <a:srgbClr val="FFFFFF"/>
                </a:solidFill>
              </a:rPr>
              <a:t>)</a:t>
            </a:r>
            <a:r>
              <a:rPr lang="en-US" sz="2200" baseline="-25000" dirty="0" smtClean="0">
                <a:solidFill>
                  <a:srgbClr val="FFFFFF"/>
                </a:solidFill>
              </a:rPr>
              <a:t>CAN,AVG</a:t>
            </a:r>
            <a:r>
              <a:rPr lang="en-US" sz="2200" dirty="0" smtClean="0">
                <a:solidFill>
                  <a:srgbClr val="FFFFFF"/>
                </a:solidFill>
              </a:rPr>
              <a:t> = $204 900/ton</a:t>
            </a:r>
            <a:endParaRPr lang="en-US" sz="2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MD(O</a:t>
            </a:r>
            <a:r>
              <a:rPr lang="en-US" sz="2200" baseline="-25000" dirty="0" smtClean="0">
                <a:solidFill>
                  <a:srgbClr val="FFFFFF"/>
                </a:solidFill>
              </a:rPr>
              <a:t>3</a:t>
            </a:r>
            <a:r>
              <a:rPr lang="en-US" sz="2200" dirty="0" smtClean="0">
                <a:solidFill>
                  <a:srgbClr val="FFFFFF"/>
                </a:solidFill>
              </a:rPr>
              <a:t>)</a:t>
            </a:r>
            <a:r>
              <a:rPr lang="en-US" sz="2200" baseline="-25000" dirty="0" smtClean="0">
                <a:solidFill>
                  <a:srgbClr val="FFFFFF"/>
                </a:solidFill>
              </a:rPr>
              <a:t>CAN,AVG</a:t>
            </a:r>
            <a:r>
              <a:rPr lang="en-US" sz="2200" dirty="0" smtClean="0">
                <a:solidFill>
                  <a:srgbClr val="FFFFFF"/>
                </a:solidFill>
              </a:rPr>
              <a:t> = $22 200/ton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3605" y="30439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71" y="3916631"/>
            <a:ext cx="3352165" cy="2514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54371" y="4945331"/>
            <a:ext cx="457200" cy="342900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54271" y="4030931"/>
            <a:ext cx="1257300" cy="914400"/>
          </a:xfrm>
          <a:prstGeom prst="line">
            <a:avLst/>
          </a:prstGeom>
          <a:ln w="38100" cmpd="sng">
            <a:solidFill>
              <a:srgbClr val="C4F0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54271" y="5288231"/>
            <a:ext cx="1257300" cy="571500"/>
          </a:xfrm>
          <a:prstGeom prst="line">
            <a:avLst/>
          </a:prstGeom>
          <a:ln w="38100" cmpd="sng">
            <a:solidFill>
              <a:srgbClr val="C4F0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68271" y="4036646"/>
            <a:ext cx="2286000" cy="1828800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 descr="memere_uncleBrians_truck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0" t="29601" r="34179" b="32083"/>
          <a:stretch/>
        </p:blipFill>
        <p:spPr bwMode="auto">
          <a:xfrm>
            <a:off x="2168271" y="4054426"/>
            <a:ext cx="2286000" cy="1805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595" y="6431231"/>
            <a:ext cx="4647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baseline="30000" dirty="0" smtClean="0"/>
              <a:t>[1]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Estimated from Transportation in Canada Reports</a:t>
            </a:r>
            <a:endParaRPr lang="en-US" sz="1600" b="1" baseline="30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4695980" y="2327868"/>
            <a:ext cx="304800" cy="1432100"/>
          </a:xfrm>
          <a:prstGeom prst="rightBrace">
            <a:avLst>
              <a:gd name="adj1" fmla="val 23215"/>
              <a:gd name="adj2" fmla="val 50000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5114177" y="2621250"/>
            <a:ext cx="2827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A6969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PVHB (NO</a:t>
            </a:r>
            <a:r>
              <a:rPr lang="en-US" sz="2400" b="1" baseline="-25000" dirty="0">
                <a:solidFill>
                  <a:srgbClr val="EA6969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2</a:t>
            </a:r>
            <a:r>
              <a:rPr lang="en-US" sz="2400" b="1" dirty="0">
                <a:solidFill>
                  <a:srgbClr val="EA6969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) = $3 </a:t>
            </a:r>
            <a:r>
              <a:rPr lang="en-US" sz="2400" b="1" dirty="0" smtClean="0">
                <a:solidFill>
                  <a:srgbClr val="EA6969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390</a:t>
            </a:r>
          </a:p>
          <a:p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PVHB (O</a:t>
            </a:r>
            <a:r>
              <a:rPr lang="en-US" sz="2400" b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3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) = $153</a:t>
            </a:r>
            <a:endParaRPr lang="en-US" sz="2400" b="1" dirty="0">
              <a:solidFill>
                <a:srgbClr val="EA6969"/>
              </a:solidFill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81942" y="6330825"/>
            <a:ext cx="424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858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Volkswagen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435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C4F078"/>
                </a:solidFill>
              </a:rPr>
              <a:t>Example: Recent news concerning Volkswagen</a:t>
            </a:r>
          </a:p>
          <a:p>
            <a:pPr marL="403200" indent="-403200">
              <a:spcBef>
                <a:spcPts val="1000"/>
              </a:spcBef>
              <a:buFont typeface="Wingdings" charset="2"/>
              <a:buChar char="Ø"/>
            </a:pPr>
            <a:r>
              <a:rPr lang="en-US" sz="2200" dirty="0" smtClean="0"/>
              <a:t>Models affected: </a:t>
            </a:r>
            <a:r>
              <a:rPr lang="en-US" sz="2200" dirty="0" smtClean="0">
                <a:solidFill>
                  <a:srgbClr val="EA6969"/>
                </a:solidFill>
              </a:rPr>
              <a:t>2009-2015</a:t>
            </a:r>
          </a:p>
          <a:p>
            <a:pPr marL="403200" indent="-403200">
              <a:spcBef>
                <a:spcPts val="1000"/>
              </a:spcBef>
              <a:buFont typeface="Wingdings" charset="2"/>
              <a:buChar char="Ø"/>
            </a:pPr>
            <a:r>
              <a:rPr lang="en-US" sz="2200" dirty="0" smtClean="0"/>
              <a:t>Average NO</a:t>
            </a:r>
            <a:r>
              <a:rPr lang="en-US" sz="2200" baseline="-25000" dirty="0" smtClean="0"/>
              <a:t>X</a:t>
            </a:r>
            <a:r>
              <a:rPr lang="en-US" sz="2200" dirty="0" smtClean="0"/>
              <a:t> emission factor </a:t>
            </a:r>
          </a:p>
          <a:p>
            <a:pPr marL="806425" lvl="1" indent="-403200">
              <a:spcBef>
                <a:spcPts val="1000"/>
              </a:spcBef>
              <a:buFont typeface="Wingdings" charset="2"/>
              <a:buChar char="Ø"/>
            </a:pPr>
            <a:r>
              <a:rPr lang="en-US" dirty="0" smtClean="0"/>
              <a:t>Measured (“true”) =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1.45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1.50 g/mi </a:t>
            </a:r>
            <a:r>
              <a:rPr lang="en-US" sz="2000" b="0" i="1" dirty="0" smtClean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en-US" sz="2000" b="0" i="1" dirty="0" err="1">
                <a:solidFill>
                  <a:schemeClr val="tx1">
                    <a:lumMod val="85000"/>
                  </a:schemeClr>
                </a:solidFill>
              </a:rPr>
              <a:t>Oldenkamp</a:t>
            </a:r>
            <a:r>
              <a:rPr lang="en-US" sz="2000" b="0" i="1" dirty="0">
                <a:solidFill>
                  <a:schemeClr val="tx1">
                    <a:lumMod val="85000"/>
                  </a:schemeClr>
                </a:solidFill>
              </a:rPr>
              <a:t> et al., 2016 &amp; Barrett et. al., 2015</a:t>
            </a:r>
            <a:r>
              <a:rPr lang="en-US" sz="2000" b="0" i="1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  <a:endParaRPr lang="en-US" sz="2000" b="0" i="1" dirty="0">
              <a:solidFill>
                <a:schemeClr val="tx1">
                  <a:lumMod val="85000"/>
                </a:schemeClr>
              </a:solidFill>
            </a:endParaRPr>
          </a:p>
          <a:p>
            <a:pPr marL="806425" lvl="1" indent="-403200">
              <a:spcBef>
                <a:spcPts val="1000"/>
              </a:spcBef>
              <a:buFont typeface="Wingdings" charset="2"/>
              <a:buChar char="Ø"/>
            </a:pPr>
            <a:r>
              <a:rPr lang="en-US" dirty="0" smtClean="0"/>
              <a:t>Standard Mobile6.2 (“predicted”</a:t>
            </a:r>
            <a:r>
              <a:rPr lang="en-US" dirty="0" smtClean="0">
                <a:sym typeface="Wingdings"/>
              </a:rPr>
              <a:t>)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EA6969"/>
                </a:solidFill>
              </a:rPr>
              <a:t>0.102 g/mi </a:t>
            </a:r>
            <a:endParaRPr lang="en-US" b="0" dirty="0">
              <a:solidFill>
                <a:srgbClr val="FFFFFF"/>
              </a:solidFill>
            </a:endParaRPr>
          </a:p>
          <a:p>
            <a:pPr marL="403200" indent="-403200">
              <a:spcBef>
                <a:spcPts val="1000"/>
              </a:spcBef>
              <a:buFont typeface="Wingdings" charset="2"/>
              <a:buChar char="Ø"/>
            </a:pPr>
            <a:r>
              <a:rPr lang="en-US" sz="2200" dirty="0" smtClean="0">
                <a:solidFill>
                  <a:srgbClr val="FFFFFF"/>
                </a:solidFill>
              </a:rPr>
              <a:t>MD(NO</a:t>
            </a:r>
            <a:r>
              <a:rPr lang="en-US" sz="2200" baseline="-25000" dirty="0" smtClean="0">
                <a:solidFill>
                  <a:srgbClr val="FFFFFF"/>
                </a:solidFill>
              </a:rPr>
              <a:t>2</a:t>
            </a:r>
            <a:r>
              <a:rPr lang="en-US" sz="2200" dirty="0" smtClean="0">
                <a:solidFill>
                  <a:srgbClr val="FFFFFF"/>
                </a:solidFill>
              </a:rPr>
              <a:t>)</a:t>
            </a:r>
            <a:r>
              <a:rPr lang="en-US" sz="2200" baseline="-25000" dirty="0" smtClean="0">
                <a:solidFill>
                  <a:srgbClr val="FFFFFF"/>
                </a:solidFill>
              </a:rPr>
              <a:t>CAN,AVG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= 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$204 900/ton NO</a:t>
            </a:r>
            <a:r>
              <a:rPr lang="en-US" sz="2200" baseline="-2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n-US" sz="2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403200" indent="-403200">
              <a:spcBef>
                <a:spcPts val="1000"/>
              </a:spcBef>
              <a:buFont typeface="Wingdings" charset="2"/>
              <a:buChar char="Ø"/>
            </a:pPr>
            <a:r>
              <a:rPr lang="en-US" sz="2200" dirty="0" smtClean="0">
                <a:solidFill>
                  <a:srgbClr val="FFFFFF"/>
                </a:solidFill>
              </a:rPr>
              <a:t>MD(O</a:t>
            </a:r>
            <a:r>
              <a:rPr lang="en-US" sz="2200" baseline="-25000" dirty="0" smtClean="0">
                <a:solidFill>
                  <a:srgbClr val="FFFFFF"/>
                </a:solidFill>
              </a:rPr>
              <a:t>3</a:t>
            </a:r>
            <a:r>
              <a:rPr lang="en-US" sz="2200" dirty="0" smtClean="0">
                <a:solidFill>
                  <a:srgbClr val="FFFFFF"/>
                </a:solidFill>
              </a:rPr>
              <a:t>)</a:t>
            </a:r>
            <a:r>
              <a:rPr lang="en-US" sz="2200" baseline="-25000" dirty="0" smtClean="0">
                <a:solidFill>
                  <a:srgbClr val="FFFFFF"/>
                </a:solidFill>
              </a:rPr>
              <a:t>CAN,AVG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= </a:t>
            </a:r>
            <a:r>
              <a:rPr lang="en-US" sz="2200" dirty="0">
                <a:solidFill>
                  <a:srgbClr val="EA6969"/>
                </a:solidFill>
              </a:rPr>
              <a:t>$22 200/ton NO</a:t>
            </a:r>
            <a:r>
              <a:rPr lang="en-US" sz="2200" baseline="-25000" dirty="0">
                <a:solidFill>
                  <a:srgbClr val="EA6969"/>
                </a:solidFill>
              </a:rPr>
              <a:t>X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200" dirty="0" smtClean="0">
              <a:solidFill>
                <a:srgbClr val="EA696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3605" y="30439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942" y="6330825"/>
            <a:ext cx="444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308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Volkswagen Damage</a:t>
            </a:r>
            <a:endParaRPr lang="en-US" dirty="0"/>
          </a:p>
        </p:txBody>
      </p:sp>
      <p:pic>
        <p:nvPicPr>
          <p:cNvPr id="8" name="Content Placeholder 7" descr="VW_Steps - Page 1 (3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" b="5050"/>
          <a:stretch>
            <a:fillRect/>
          </a:stretch>
        </p:blipFill>
        <p:spPr>
          <a:xfrm>
            <a:off x="779463" y="1882775"/>
            <a:ext cx="7581900" cy="39528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1942" y="6330825"/>
            <a:ext cx="443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825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Volkswagen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9754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>
              <a:solidFill>
                <a:srgbClr val="9DE61E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 smtClean="0">
              <a:solidFill>
                <a:srgbClr val="9DE61E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 smtClean="0">
              <a:solidFill>
                <a:srgbClr val="9DE61E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>
              <a:solidFill>
                <a:srgbClr val="9DE61E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 smtClean="0">
              <a:solidFill>
                <a:srgbClr val="9DE61E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>
              <a:solidFill>
                <a:srgbClr val="9DE61E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 smtClean="0">
              <a:solidFill>
                <a:srgbClr val="9DE61E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>
              <a:solidFill>
                <a:srgbClr val="9DE61E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 smtClean="0">
              <a:solidFill>
                <a:srgbClr val="9DE61E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>
              <a:solidFill>
                <a:srgbClr val="9DE61E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 smtClean="0">
              <a:solidFill>
                <a:srgbClr val="9DE61E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>
              <a:solidFill>
                <a:srgbClr val="9DE61E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>
              <a:solidFill>
                <a:srgbClr val="9DE61E"/>
              </a:solidFill>
            </a:endParaRPr>
          </a:p>
          <a:p>
            <a:pPr algn="ctr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200" baseline="-25000" dirty="0" smtClean="0">
              <a:solidFill>
                <a:srgbClr val="9DE61E"/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None/>
            </a:pPr>
            <a:endParaRPr lang="en-US" sz="2200" dirty="0" smtClean="0"/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None/>
            </a:pPr>
            <a:endParaRPr lang="en-US" sz="2200" dirty="0" smtClean="0"/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dirty="0" smtClean="0"/>
              <a:t>Total Damage (NO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-Basis) = </a:t>
            </a: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$1.1 billion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Total Damage (O</a:t>
            </a:r>
            <a:r>
              <a:rPr lang="en-US" sz="2200" baseline="-25000" dirty="0" smtClean="0">
                <a:solidFill>
                  <a:srgbClr val="FFFFFF"/>
                </a:solidFill>
              </a:rPr>
              <a:t>3</a:t>
            </a:r>
            <a:r>
              <a:rPr lang="en-US" sz="2200" dirty="0" smtClean="0">
                <a:solidFill>
                  <a:srgbClr val="FFFFFF"/>
                </a:solidFill>
              </a:rPr>
              <a:t>-Basis)= </a:t>
            </a: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$50.5 million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3605" y="30439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444401"/>
              </p:ext>
            </p:extLst>
          </p:nvPr>
        </p:nvGraphicFramePr>
        <p:xfrm>
          <a:off x="578909" y="1528172"/>
          <a:ext cx="8005234" cy="391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942" y="6330825"/>
            <a:ext cx="450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483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Volkswagen Damage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5532" y="1806717"/>
            <a:ext cx="7581901" cy="39534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000" dirty="0" smtClean="0"/>
              <a:t>Do these results make sense?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TD</a:t>
            </a:r>
            <a:r>
              <a:rPr lang="en-US" sz="2000" dirty="0"/>
              <a:t>(NO</a:t>
            </a:r>
            <a:r>
              <a:rPr lang="en-US" sz="2000" baseline="-25000" dirty="0"/>
              <a:t>2</a:t>
            </a:r>
            <a:r>
              <a:rPr lang="en-US" sz="2000" dirty="0"/>
              <a:t>-Basis) = 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$1.1 billio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TD</a:t>
            </a:r>
            <a:r>
              <a:rPr lang="en-US" sz="2000" dirty="0">
                <a:solidFill>
                  <a:srgbClr val="FFFFFF"/>
                </a:solidFill>
              </a:rPr>
              <a:t>(O</a:t>
            </a:r>
            <a:r>
              <a:rPr lang="en-US" sz="2000" baseline="-25000" dirty="0">
                <a:solidFill>
                  <a:srgbClr val="FFFFFF"/>
                </a:solidFill>
              </a:rPr>
              <a:t>3</a:t>
            </a:r>
            <a:r>
              <a:rPr lang="en-US" sz="2000" dirty="0">
                <a:solidFill>
                  <a:srgbClr val="FFFFFF"/>
                </a:solidFill>
              </a:rPr>
              <a:t>-Basis)= 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$50.5 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million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000" dirty="0" smtClean="0"/>
              <a:t>How much larger are they?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r>
              <a:rPr lang="en-US" sz="2000" dirty="0" smtClean="0">
                <a:solidFill>
                  <a:srgbClr val="C4F078"/>
                </a:solidFill>
              </a:rPr>
              <a:t>6-12 times larger</a:t>
            </a:r>
            <a:r>
              <a:rPr lang="en-US" sz="2000" dirty="0" smtClean="0">
                <a:solidFill>
                  <a:srgbClr val="9DE61E"/>
                </a:solidFill>
              </a:rPr>
              <a:t> </a:t>
            </a:r>
            <a:r>
              <a:rPr lang="en-US" sz="2000" dirty="0" smtClean="0"/>
              <a:t>than U.S. estimate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endParaRPr lang="en-US" sz="20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Wingdings" charset="2"/>
              <a:buChar char="Ø"/>
            </a:pPr>
            <a:r>
              <a:rPr lang="en-US" sz="2000" dirty="0" smtClean="0"/>
              <a:t>We attribute this difference in damage largely to NO</a:t>
            </a:r>
            <a:r>
              <a:rPr lang="en-US" sz="2000" baseline="-25000" dirty="0" smtClean="0"/>
              <a:t>2</a:t>
            </a:r>
            <a:endParaRPr 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851220"/>
              </p:ext>
            </p:extLst>
          </p:nvPr>
        </p:nvGraphicFramePr>
        <p:xfrm>
          <a:off x="4658094" y="1573516"/>
          <a:ext cx="4243915" cy="2046076"/>
        </p:xfrm>
        <a:graphic>
          <a:graphicData uri="http://schemas.openxmlformats.org/drawingml/2006/table">
            <a:tbl>
              <a:tblPr/>
              <a:tblGrid>
                <a:gridCol w="2116665"/>
                <a:gridCol w="1311032"/>
                <a:gridCol w="816218"/>
              </a:tblGrid>
              <a:tr h="38642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Canada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</a:tr>
              <a:tr h="38642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  <a:r>
                        <a:rPr lang="is-IS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# Affected Vehicles (VW &amp; Audi)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~480 000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~100 000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</a:tr>
              <a:tr h="38642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Scale Factor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4.8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42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Min</a:t>
                      </a:r>
                      <a:r>
                        <a:rPr lang="is-IS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Damage ($, million)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450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</a:tr>
              <a:tr h="38642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Max</a:t>
                      </a:r>
                      <a:r>
                        <a:rPr lang="is-IS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Damage ($, million)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840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175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Screen Shot 2016-10-14 at 11.28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4821902"/>
            <a:ext cx="2956983" cy="662602"/>
          </a:xfrm>
          <a:prstGeom prst="rect">
            <a:avLst/>
          </a:prstGeom>
          <a:ln w="38100" cmpd="sng">
            <a:solidFill>
              <a:srgbClr val="C4F078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81942" y="6330825"/>
            <a:ext cx="398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760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Volkswagen Damage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33515" y="1654302"/>
            <a:ext cx="4012488" cy="34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rgbClr val="C4F078"/>
                </a:solidFill>
                <a:latin typeface="+mj-lt"/>
                <a:cs typeface="Arial Black"/>
              </a:rPr>
              <a:t>STANDARD</a:t>
            </a:r>
            <a:r>
              <a:rPr lang="en-US" sz="2200" dirty="0" smtClean="0">
                <a:solidFill>
                  <a:srgbClr val="C4F078"/>
                </a:solidFill>
                <a:latin typeface="+mj-lt"/>
                <a:cs typeface="Arial Black"/>
              </a:rPr>
              <a:t> </a:t>
            </a:r>
            <a:r>
              <a:rPr lang="en-US" sz="2200" dirty="0" smtClean="0">
                <a:solidFill>
                  <a:srgbClr val="C4F078"/>
                </a:solidFill>
                <a:latin typeface="+mj-lt"/>
                <a:cs typeface="Arial Black"/>
              </a:rPr>
              <a:t>(EF=0.102 g/mi)</a:t>
            </a:r>
            <a:endParaRPr lang="en-US" sz="2200" dirty="0">
              <a:solidFill>
                <a:srgbClr val="C4F078"/>
              </a:solidFill>
              <a:latin typeface="+mj-lt"/>
              <a:cs typeface="Arial Black"/>
            </a:endParaRPr>
          </a:p>
        </p:txBody>
      </p:sp>
      <p:pic>
        <p:nvPicPr>
          <p:cNvPr id="5" name="Content Placeholder 6" descr="Figure_PVHB_LD_0-8y_Diesel_Scaled_o3plusno2.pn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12153" r="10249" b="27311"/>
          <a:stretch/>
        </p:blipFill>
        <p:spPr>
          <a:xfrm>
            <a:off x="433515" y="2123991"/>
            <a:ext cx="3895275" cy="2970431"/>
          </a:xfrm>
          <a:prstGeom prst="rect">
            <a:avLst/>
          </a:prstGeom>
          <a:ln w="38100" cmpd="sng">
            <a:solidFill>
              <a:srgbClr val="C4F078"/>
            </a:solidFill>
          </a:ln>
        </p:spPr>
      </p:pic>
      <p:pic>
        <p:nvPicPr>
          <p:cNvPr id="6" name="Content Placeholder 7" descr="Figure_PVHB_LD_0-8y_Diesel_VW_o3plusno2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t="12400" r="11064" b="28056"/>
          <a:stretch/>
        </p:blipFill>
        <p:spPr>
          <a:xfrm>
            <a:off x="4425918" y="2123991"/>
            <a:ext cx="3935445" cy="2970431"/>
          </a:xfrm>
          <a:prstGeom prst="rect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7" name="Content Placeholder 3" descr="Figure_PVHB_LD_0-8y_Diesel_Scaled_o3plusno2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79730" r="10668" b="4009"/>
          <a:stretch/>
        </p:blipFill>
        <p:spPr>
          <a:xfrm>
            <a:off x="2180377" y="5601669"/>
            <a:ext cx="4445231" cy="919735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348875" y="1654302"/>
            <a:ext cx="4012488" cy="34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Arial Black"/>
              </a:rPr>
              <a:t>ACTUAL </a:t>
            </a: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Arial Black"/>
              </a:rPr>
              <a:t>(</a:t>
            </a: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Arial Black"/>
              </a:rPr>
              <a:t>EF=1.45 g/mi)</a:t>
            </a: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2669" y="6213627"/>
            <a:ext cx="1098173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$/vehicle-</a:t>
            </a:r>
            <a:r>
              <a:rPr lang="en-US" sz="1400" dirty="0" err="1" smtClean="0">
                <a:solidFill>
                  <a:schemeClr val="bg1"/>
                </a:solidFill>
              </a:rPr>
              <a:t>yr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0288" y="5971639"/>
            <a:ext cx="3779520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100        200         400         700        1200        2200     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81942" y="6330825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817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721703" cy="395343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FFFFFF"/>
                </a:solidFill>
              </a:rPr>
              <a:t>The PVHB provides an estimation of public health damage from transportation-related emissions</a:t>
            </a:r>
          </a:p>
          <a:p>
            <a:pPr>
              <a:buClr>
                <a:schemeClr val="tx1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FFFFFF"/>
                </a:solidFill>
              </a:rPr>
              <a:t>The PVHB provides an incentive to remove older vehicles from the road (as benefits increase with age)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Results are given on a per-year basis, by age category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Estimates for the HDV sector are available (in $</a:t>
            </a:r>
            <a:r>
              <a:rPr lang="en-US" dirty="0"/>
              <a:t>/10</a:t>
            </a:r>
            <a:r>
              <a:rPr lang="en-US" baseline="30000" dirty="0"/>
              <a:t>3</a:t>
            </a:r>
            <a:r>
              <a:rPr lang="en-US" dirty="0"/>
              <a:t> km</a:t>
            </a:r>
            <a:r>
              <a:rPr lang="en-US" dirty="0" smtClean="0"/>
              <a:t>) and show a similar trend with 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1942" y="6330825"/>
            <a:ext cx="4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767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8049578" cy="485349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FFFFFF"/>
                </a:solidFill>
              </a:rPr>
              <a:t>EF </a:t>
            </a:r>
            <a:r>
              <a:rPr lang="en-US" sz="2200" dirty="0" smtClean="0">
                <a:solidFill>
                  <a:srgbClr val="FFFFFF"/>
                </a:solidFill>
              </a:rPr>
              <a:t>Estimates Using MOVES: </a:t>
            </a:r>
            <a:r>
              <a:rPr lang="en-US" sz="2200" dirty="0" smtClean="0"/>
              <a:t>Create a new database of emission factors for Canada using MOVES</a:t>
            </a:r>
          </a:p>
          <a:p>
            <a:pPr>
              <a:buClr>
                <a:schemeClr val="tx1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FFFFFF"/>
                </a:solidFill>
              </a:rPr>
              <a:t>Current PM results are for </a:t>
            </a:r>
            <a:r>
              <a:rPr lang="en-US" sz="2200" i="1" dirty="0" smtClean="0">
                <a:solidFill>
                  <a:srgbClr val="FFFFFF"/>
                </a:solidFill>
              </a:rPr>
              <a:t>primary</a:t>
            </a:r>
            <a:r>
              <a:rPr lang="en-US" sz="2200" dirty="0" smtClean="0">
                <a:solidFill>
                  <a:srgbClr val="FFFFFF"/>
                </a:solidFill>
              </a:rPr>
              <a:t> species: </a:t>
            </a:r>
            <a:r>
              <a:rPr lang="en-US" sz="2200" dirty="0" smtClean="0"/>
              <a:t>We do not have secondary PM damage estimates </a:t>
            </a:r>
            <a:r>
              <a:rPr lang="en-US" sz="2200" i="1" dirty="0" smtClean="0"/>
              <a:t>(yet)</a:t>
            </a:r>
          </a:p>
          <a:p>
            <a:pPr>
              <a:buClr>
                <a:schemeClr val="tx1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FFFFFF"/>
                </a:solidFill>
              </a:rPr>
              <a:t>Resolution &amp; Domain: </a:t>
            </a:r>
            <a:r>
              <a:rPr lang="en-US" sz="2200" dirty="0" smtClean="0"/>
              <a:t>This is a coarse resolution damage estimation </a:t>
            </a:r>
          </a:p>
          <a:p>
            <a:pPr marL="403225" lvl="1" indent="0">
              <a:buClr>
                <a:schemeClr val="tx1"/>
              </a:buClr>
              <a:buNone/>
            </a:pPr>
            <a:endParaRPr lang="en-US" dirty="0" smtClean="0"/>
          </a:p>
          <a:p>
            <a:pPr marL="403225" lvl="1" indent="0">
              <a:buClr>
                <a:schemeClr val="tx1"/>
              </a:buClr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C4F078"/>
                </a:solidFill>
              </a:rPr>
              <a:t>Thank you for your attention!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1942" y="6330825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281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C4F078"/>
                </a:solidFill>
              </a:rPr>
              <a:t>Dr. Amir Hakami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Carleton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C4F078"/>
                </a:solidFill>
              </a:rPr>
              <a:t>Dr. Amanda Pappin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Carleton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C4F078"/>
                </a:solidFill>
              </a:rPr>
              <a:t>Dr. </a:t>
            </a:r>
            <a:r>
              <a:rPr lang="en-US" dirty="0" err="1" smtClean="0">
                <a:solidFill>
                  <a:srgbClr val="C4F078"/>
                </a:solidFill>
              </a:rPr>
              <a:t>Deniz</a:t>
            </a:r>
            <a:r>
              <a:rPr lang="en-US" dirty="0" smtClean="0">
                <a:solidFill>
                  <a:srgbClr val="C4F078"/>
                </a:solidFill>
              </a:rPr>
              <a:t> Karman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Carleton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C4F078"/>
                </a:solidFill>
              </a:rPr>
              <a:t>Brett Taylor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Environment Canada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1942" y="6330825"/>
            <a:ext cx="43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571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7904164" cy="495723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Barrett, S. R., </a:t>
            </a:r>
            <a:r>
              <a:rPr lang="en-US" sz="1200" dirty="0" err="1">
                <a:solidFill>
                  <a:srgbClr val="FFFFFF"/>
                </a:solidFill>
              </a:rPr>
              <a:t>Speth</a:t>
            </a:r>
            <a:r>
              <a:rPr lang="en-US" sz="1200" dirty="0">
                <a:solidFill>
                  <a:srgbClr val="FFFFFF"/>
                </a:solidFill>
              </a:rPr>
              <a:t>, R. L., Eastham, S. D., </a:t>
            </a:r>
            <a:r>
              <a:rPr lang="en-US" sz="1200" dirty="0" err="1">
                <a:solidFill>
                  <a:srgbClr val="FFFFFF"/>
                </a:solidFill>
              </a:rPr>
              <a:t>Dedoussi</a:t>
            </a:r>
            <a:r>
              <a:rPr lang="en-US" sz="1200" dirty="0">
                <a:solidFill>
                  <a:srgbClr val="FFFFFF"/>
                </a:solidFill>
              </a:rPr>
              <a:t>, I. C., Ashok, A., </a:t>
            </a:r>
            <a:r>
              <a:rPr lang="en-US" sz="1200" dirty="0" err="1">
                <a:solidFill>
                  <a:srgbClr val="FFFFFF"/>
                </a:solidFill>
              </a:rPr>
              <a:t>Malina</a:t>
            </a:r>
            <a:r>
              <a:rPr lang="en-US" sz="1200" dirty="0">
                <a:solidFill>
                  <a:srgbClr val="FFFFFF"/>
                </a:solidFill>
              </a:rPr>
              <a:t>, R., et al. (2015). Impact of the Volkswagen emissions control defeat device on US public health. </a:t>
            </a:r>
            <a:r>
              <a:rPr lang="en-US" sz="1200" i="1" dirty="0">
                <a:solidFill>
                  <a:srgbClr val="FFFFFF"/>
                </a:solidFill>
              </a:rPr>
              <a:t>Environmental Research Letters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i="1" dirty="0">
                <a:solidFill>
                  <a:srgbClr val="FFFFFF"/>
                </a:solidFill>
              </a:rPr>
              <a:t>, 10</a:t>
            </a:r>
            <a:r>
              <a:rPr lang="en-US" sz="1200" dirty="0">
                <a:solidFill>
                  <a:srgbClr val="FFFFFF"/>
                </a:solidFill>
              </a:rPr>
              <a:t> (11), 1-10.</a:t>
            </a:r>
            <a:endParaRPr lang="en-CA" sz="1200" dirty="0">
              <a:solidFill>
                <a:srgbClr val="FFFFFF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ECCC. (2015, 09 22). </a:t>
            </a:r>
            <a:r>
              <a:rPr lang="en-US" sz="1200" i="1" dirty="0">
                <a:solidFill>
                  <a:srgbClr val="FFFFFF"/>
                </a:solidFill>
              </a:rPr>
              <a:t>Archived - Government of Canada opens an investigation into Volkswagen's alleged use of defeat devices to circumvent emissions regulations</a:t>
            </a:r>
            <a:r>
              <a:rPr lang="en-US" sz="1200" dirty="0">
                <a:solidFill>
                  <a:srgbClr val="FFFFFF"/>
                </a:solidFill>
              </a:rPr>
              <a:t>. Retrieved from </a:t>
            </a:r>
            <a:r>
              <a:rPr lang="en-US" sz="1200" dirty="0" err="1">
                <a:solidFill>
                  <a:srgbClr val="FFFFFF"/>
                </a:solidFill>
              </a:rPr>
              <a:t>news.gc.ca</a:t>
            </a:r>
            <a:r>
              <a:rPr lang="en-US" sz="1200" dirty="0">
                <a:solidFill>
                  <a:srgbClr val="FFFFFF"/>
                </a:solidFill>
              </a:rPr>
              <a:t>: http://</a:t>
            </a:r>
            <a:r>
              <a:rPr lang="en-US" sz="1200" dirty="0" err="1">
                <a:solidFill>
                  <a:srgbClr val="FFFFFF"/>
                </a:solidFill>
              </a:rPr>
              <a:t>news.gc.ca</a:t>
            </a:r>
            <a:r>
              <a:rPr lang="en-US" sz="1200" dirty="0">
                <a:solidFill>
                  <a:srgbClr val="FFFFFF"/>
                </a:solidFill>
              </a:rPr>
              <a:t>/web/</a:t>
            </a:r>
            <a:r>
              <a:rPr lang="en-US" sz="1200" dirty="0" err="1">
                <a:solidFill>
                  <a:srgbClr val="FFFFFF"/>
                </a:solidFill>
              </a:rPr>
              <a:t>article-en.do?nid</a:t>
            </a:r>
            <a:r>
              <a:rPr lang="en-US" sz="1200" dirty="0">
                <a:solidFill>
                  <a:srgbClr val="FFFFFF"/>
                </a:solidFill>
              </a:rPr>
              <a:t>=1017319</a:t>
            </a:r>
            <a:endParaRPr lang="en-CA" sz="1200" dirty="0">
              <a:solidFill>
                <a:srgbClr val="FFFFFF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Environment Canada. (2014). </a:t>
            </a:r>
            <a:r>
              <a:rPr lang="en-US" sz="1200" i="1" dirty="0" err="1">
                <a:solidFill>
                  <a:srgbClr val="FFFFFF"/>
                </a:solidFill>
              </a:rPr>
              <a:t>Sulphur</a:t>
            </a:r>
            <a:r>
              <a:rPr lang="en-US" sz="1200" i="1" dirty="0">
                <a:solidFill>
                  <a:srgbClr val="FFFFFF"/>
                </a:solidFill>
              </a:rPr>
              <a:t> in Liquid Fuels 2010-2012.</a:t>
            </a:r>
            <a:r>
              <a:rPr lang="en-US" sz="1200" dirty="0">
                <a:solidFill>
                  <a:srgbClr val="FFFFFF"/>
                </a:solidFill>
              </a:rPr>
              <a:t> Oil, Gas and Alternative Energy Division. Gatineau: Environment Canada.</a:t>
            </a:r>
            <a:endParaRPr lang="en-CA" sz="1200" dirty="0">
              <a:solidFill>
                <a:srgbClr val="FFFFFF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Government of Canada. (2016, 04 19). </a:t>
            </a:r>
            <a:r>
              <a:rPr lang="en-US" sz="1200" i="1" dirty="0">
                <a:solidFill>
                  <a:srgbClr val="FFFFFF"/>
                </a:solidFill>
              </a:rPr>
              <a:t>Canadian Climate </a:t>
            </a:r>
            <a:r>
              <a:rPr lang="en-US" sz="1200" i="1" dirty="0" err="1">
                <a:solidFill>
                  <a:srgbClr val="FFFFFF"/>
                </a:solidFill>
              </a:rPr>
              <a:t>Normals</a:t>
            </a:r>
            <a:r>
              <a:rPr lang="en-US" sz="1200" i="1" dirty="0">
                <a:solidFill>
                  <a:srgbClr val="FFFFFF"/>
                </a:solidFill>
              </a:rPr>
              <a:t> 1981-2010 Station Data</a:t>
            </a:r>
            <a:r>
              <a:rPr lang="en-US" sz="1200" dirty="0">
                <a:solidFill>
                  <a:srgbClr val="FFFFFF"/>
                </a:solidFill>
              </a:rPr>
              <a:t>. Retrieved from http://</a:t>
            </a:r>
            <a:r>
              <a:rPr lang="en-US" sz="1200" dirty="0" err="1">
                <a:solidFill>
                  <a:srgbClr val="FFFFFF"/>
                </a:solidFill>
              </a:rPr>
              <a:t>climate.weather.gc.ca</a:t>
            </a:r>
            <a:r>
              <a:rPr lang="en-US" sz="1200" dirty="0">
                <a:solidFill>
                  <a:srgbClr val="FFFFFF"/>
                </a:solidFill>
              </a:rPr>
              <a:t>/</a:t>
            </a:r>
            <a:r>
              <a:rPr lang="en-US" sz="1200" dirty="0" err="1">
                <a:solidFill>
                  <a:srgbClr val="FFFFFF"/>
                </a:solidFill>
              </a:rPr>
              <a:t>climate_normals</a:t>
            </a:r>
            <a:r>
              <a:rPr lang="en-US" sz="1200" dirty="0">
                <a:solidFill>
                  <a:srgbClr val="FFFFFF"/>
                </a:solidFill>
              </a:rPr>
              <a:t>/results_1981_2010_e.html?stnID=4333&amp;lang=</a:t>
            </a:r>
            <a:r>
              <a:rPr lang="en-US" sz="1200" dirty="0" err="1">
                <a:solidFill>
                  <a:srgbClr val="FFFFFF"/>
                </a:solidFill>
              </a:rPr>
              <a:t>e&amp;StationName</a:t>
            </a:r>
            <a:r>
              <a:rPr lang="en-US" sz="1200" dirty="0">
                <a:solidFill>
                  <a:srgbClr val="FFFFFF"/>
                </a:solidFill>
              </a:rPr>
              <a:t>=</a:t>
            </a:r>
            <a:r>
              <a:rPr lang="en-US" sz="1200" dirty="0" err="1">
                <a:solidFill>
                  <a:srgbClr val="FFFFFF"/>
                </a:solidFill>
              </a:rPr>
              <a:t>ottawa&amp;SearchType</a:t>
            </a:r>
            <a:r>
              <a:rPr lang="en-US" sz="1200" dirty="0">
                <a:solidFill>
                  <a:srgbClr val="FFFFFF"/>
                </a:solidFill>
              </a:rPr>
              <a:t>=</a:t>
            </a:r>
            <a:r>
              <a:rPr lang="en-US" sz="1200" dirty="0" err="1">
                <a:solidFill>
                  <a:srgbClr val="FFFFFF"/>
                </a:solidFill>
              </a:rPr>
              <a:t>Contains&amp;stnNameSubmit</a:t>
            </a:r>
            <a:r>
              <a:rPr lang="en-US" sz="1200" dirty="0">
                <a:solidFill>
                  <a:srgbClr val="FFFFFF"/>
                </a:solidFill>
              </a:rPr>
              <a:t>=</a:t>
            </a:r>
            <a:r>
              <a:rPr lang="en-US" sz="1200" dirty="0" err="1">
                <a:solidFill>
                  <a:srgbClr val="FFFFFF"/>
                </a:solidFill>
              </a:rPr>
              <a:t>go&amp;dCode</a:t>
            </a:r>
            <a:r>
              <a:rPr lang="en-US" sz="1200" dirty="0">
                <a:solidFill>
                  <a:srgbClr val="FFFFFF"/>
                </a:solidFill>
              </a:rPr>
              <a:t>=1</a:t>
            </a:r>
            <a:endParaRPr lang="en-CA" sz="1200" dirty="0">
              <a:solidFill>
                <a:srgbClr val="FFFFFF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Government of Ontario. (2015, 10 07). </a:t>
            </a:r>
            <a:r>
              <a:rPr lang="en-US" sz="1200" i="1" dirty="0">
                <a:solidFill>
                  <a:srgbClr val="FFFFFF"/>
                </a:solidFill>
              </a:rPr>
              <a:t>Volkswagen diesel models and emissions testing</a:t>
            </a:r>
            <a:r>
              <a:rPr lang="en-US" sz="1200" dirty="0">
                <a:solidFill>
                  <a:srgbClr val="FFFFFF"/>
                </a:solidFill>
              </a:rPr>
              <a:t>. (G. Murray, Producer, &amp; Ministry of the Environment and Climate Change) Retrieved from </a:t>
            </a:r>
            <a:r>
              <a:rPr lang="en-US" sz="1200" dirty="0" err="1">
                <a:solidFill>
                  <a:srgbClr val="FFFFFF"/>
                </a:solidFill>
              </a:rPr>
              <a:t>www.ontario.ca</a:t>
            </a:r>
            <a:r>
              <a:rPr lang="en-US" sz="1200" dirty="0">
                <a:solidFill>
                  <a:srgbClr val="FFFFFF"/>
                </a:solidFill>
              </a:rPr>
              <a:t>: https://</a:t>
            </a:r>
            <a:r>
              <a:rPr lang="en-US" sz="1200" dirty="0" err="1">
                <a:solidFill>
                  <a:srgbClr val="FFFFFF"/>
                </a:solidFill>
              </a:rPr>
              <a:t>www.ontario.ca</a:t>
            </a:r>
            <a:r>
              <a:rPr lang="en-US" sz="1200" dirty="0">
                <a:solidFill>
                  <a:srgbClr val="FFFFFF"/>
                </a:solidFill>
              </a:rPr>
              <a:t>/page/</a:t>
            </a:r>
            <a:r>
              <a:rPr lang="en-US" sz="1200" dirty="0" err="1">
                <a:solidFill>
                  <a:srgbClr val="FFFFFF"/>
                </a:solidFill>
              </a:rPr>
              <a:t>volkswagen</a:t>
            </a:r>
            <a:r>
              <a:rPr lang="en-US" sz="1200" dirty="0">
                <a:solidFill>
                  <a:srgbClr val="FFFFFF"/>
                </a:solidFill>
              </a:rPr>
              <a:t>-diesel-models-and-emissions-testing</a:t>
            </a:r>
            <a:endParaRPr lang="en-CA" sz="1200" dirty="0">
              <a:solidFill>
                <a:srgbClr val="FFFFFF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Holland, S. P., Mansur, E. T., Muller, N. Z., &amp; Yates, A. J. (2016). Damages and Expected Deaths Due to Excess </a:t>
            </a:r>
            <a:r>
              <a:rPr lang="en-US" sz="1200" dirty="0" err="1">
                <a:solidFill>
                  <a:srgbClr val="FFFFFF"/>
                </a:solidFill>
              </a:rPr>
              <a:t>NOx</a:t>
            </a:r>
            <a:r>
              <a:rPr lang="en-US" sz="1200" dirty="0">
                <a:solidFill>
                  <a:srgbClr val="FFFFFF"/>
                </a:solidFill>
              </a:rPr>
              <a:t> Emissions from 2009 to 2015 Volkswagen Diesel Vehicles. </a:t>
            </a:r>
            <a:r>
              <a:rPr lang="en-US" sz="1200" i="1" dirty="0">
                <a:solidFill>
                  <a:srgbClr val="FFFFFF"/>
                </a:solidFill>
              </a:rPr>
              <a:t>Environmental Science &amp; Technology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i="1" dirty="0">
                <a:solidFill>
                  <a:srgbClr val="FFFFFF"/>
                </a:solidFill>
              </a:rPr>
              <a:t>, 50</a:t>
            </a:r>
            <a:r>
              <a:rPr lang="en-US" sz="1200" dirty="0">
                <a:solidFill>
                  <a:srgbClr val="FFFFFF"/>
                </a:solidFill>
              </a:rPr>
              <a:t>, 1111-1117.</a:t>
            </a:r>
            <a:endParaRPr lang="en-CA" sz="1200" dirty="0">
              <a:solidFill>
                <a:srgbClr val="FFFFFF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NRC. (2011). </a:t>
            </a:r>
            <a:r>
              <a:rPr lang="en-US" sz="1200" i="1" dirty="0">
                <a:solidFill>
                  <a:srgbClr val="FFFFFF"/>
                </a:solidFill>
              </a:rPr>
              <a:t>Canadian Vehicle Survey: 2009 Summary Report.</a:t>
            </a:r>
            <a:r>
              <a:rPr lang="en-US" sz="1200" dirty="0">
                <a:solidFill>
                  <a:srgbClr val="FFFFFF"/>
                </a:solidFill>
              </a:rPr>
              <a:t> Office of Energy Efficiency. Ottawa: Energy Publications.</a:t>
            </a:r>
            <a:endParaRPr lang="en-CA" sz="1200" dirty="0">
              <a:solidFill>
                <a:srgbClr val="FFFFFF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OC </a:t>
            </a:r>
            <a:r>
              <a:rPr lang="en-US" sz="1200" dirty="0" err="1">
                <a:solidFill>
                  <a:srgbClr val="FFFFFF"/>
                </a:solidFill>
              </a:rPr>
              <a:t>Transpo</a:t>
            </a:r>
            <a:r>
              <a:rPr lang="en-US" sz="1200" dirty="0">
                <a:solidFill>
                  <a:srgbClr val="FFFFFF"/>
                </a:solidFill>
              </a:rPr>
              <a:t>. (2014, 12 31). </a:t>
            </a:r>
            <a:r>
              <a:rPr lang="en-US" sz="1200" i="1" dirty="0">
                <a:solidFill>
                  <a:srgbClr val="FFFFFF"/>
                </a:solidFill>
              </a:rPr>
              <a:t>Bus Fleet Stats</a:t>
            </a:r>
            <a:r>
              <a:rPr lang="en-US" sz="1200" dirty="0">
                <a:solidFill>
                  <a:srgbClr val="FFFFFF"/>
                </a:solidFill>
              </a:rPr>
              <a:t>. Retrieved from http://www.octranspo1.com/about-</a:t>
            </a:r>
            <a:r>
              <a:rPr lang="en-US" sz="1200" dirty="0" err="1">
                <a:solidFill>
                  <a:srgbClr val="FFFFFF"/>
                </a:solidFill>
              </a:rPr>
              <a:t>octranspo</a:t>
            </a:r>
            <a:r>
              <a:rPr lang="en-US" sz="1200" dirty="0">
                <a:solidFill>
                  <a:srgbClr val="FFFFFF"/>
                </a:solidFill>
              </a:rPr>
              <a:t>/</a:t>
            </a:r>
            <a:r>
              <a:rPr lang="en-US" sz="1200" dirty="0" err="1">
                <a:solidFill>
                  <a:srgbClr val="FFFFFF"/>
                </a:solidFill>
              </a:rPr>
              <a:t>bus_fleet</a:t>
            </a:r>
            <a:endParaRPr lang="en-CA" sz="1200" dirty="0">
              <a:solidFill>
                <a:srgbClr val="FFFFFF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200" dirty="0" err="1">
                <a:solidFill>
                  <a:srgbClr val="FFFFFF"/>
                </a:solidFill>
              </a:rPr>
              <a:t>Oldenkamp</a:t>
            </a:r>
            <a:r>
              <a:rPr lang="en-US" sz="1200" dirty="0">
                <a:solidFill>
                  <a:srgbClr val="FFFFFF"/>
                </a:solidFill>
              </a:rPr>
              <a:t>, R., van </a:t>
            </a:r>
            <a:r>
              <a:rPr lang="en-US" sz="1200" dirty="0" err="1">
                <a:solidFill>
                  <a:srgbClr val="FFFFFF"/>
                </a:solidFill>
              </a:rPr>
              <a:t>Zelm</a:t>
            </a:r>
            <a:r>
              <a:rPr lang="en-US" sz="1200" dirty="0">
                <a:solidFill>
                  <a:srgbClr val="FFFFFF"/>
                </a:solidFill>
              </a:rPr>
              <a:t>, R., &amp; </a:t>
            </a:r>
            <a:r>
              <a:rPr lang="en-US" sz="1200" dirty="0" err="1">
                <a:solidFill>
                  <a:srgbClr val="FFFFFF"/>
                </a:solidFill>
              </a:rPr>
              <a:t>Huijbregts</a:t>
            </a:r>
            <a:r>
              <a:rPr lang="en-US" sz="1200" dirty="0">
                <a:solidFill>
                  <a:srgbClr val="FFFFFF"/>
                </a:solidFill>
              </a:rPr>
              <a:t>, M. A. (2016). Valuing the human health damage caused by the fraud of Volkswagen. </a:t>
            </a:r>
            <a:r>
              <a:rPr lang="en-US" sz="1200" i="1" dirty="0">
                <a:solidFill>
                  <a:srgbClr val="FFFFFF"/>
                </a:solidFill>
              </a:rPr>
              <a:t>Environmental Pollution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i="1" dirty="0">
                <a:solidFill>
                  <a:srgbClr val="FFFFFF"/>
                </a:solidFill>
              </a:rPr>
              <a:t>, 212</a:t>
            </a:r>
            <a:r>
              <a:rPr lang="en-US" sz="1200" dirty="0">
                <a:solidFill>
                  <a:srgbClr val="FFFFFF"/>
                </a:solidFill>
              </a:rPr>
              <a:t>, 121-127.</a:t>
            </a:r>
            <a:endParaRPr lang="en-CA" sz="1200" dirty="0">
              <a:solidFill>
                <a:srgbClr val="FFFFFF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200" dirty="0" err="1">
                <a:solidFill>
                  <a:srgbClr val="FFFFFF"/>
                </a:solidFill>
              </a:rPr>
              <a:t>Pappin</a:t>
            </a:r>
            <a:r>
              <a:rPr lang="en-US" sz="1200" dirty="0">
                <a:solidFill>
                  <a:srgbClr val="FFFFFF"/>
                </a:solidFill>
              </a:rPr>
              <a:t>, A., </a:t>
            </a:r>
            <a:r>
              <a:rPr lang="en-US" sz="1200" dirty="0" err="1">
                <a:solidFill>
                  <a:srgbClr val="FFFFFF"/>
                </a:solidFill>
              </a:rPr>
              <a:t>Hakami</a:t>
            </a:r>
            <a:r>
              <a:rPr lang="en-US" sz="1200" dirty="0">
                <a:solidFill>
                  <a:srgbClr val="FFFFFF"/>
                </a:solidFill>
              </a:rPr>
              <a:t>, A., </a:t>
            </a:r>
            <a:r>
              <a:rPr lang="en-US" sz="1200" dirty="0" err="1">
                <a:solidFill>
                  <a:srgbClr val="FFFFFF"/>
                </a:solidFill>
              </a:rPr>
              <a:t>Blagden</a:t>
            </a:r>
            <a:r>
              <a:rPr lang="en-US" sz="1200" dirty="0">
                <a:solidFill>
                  <a:srgbClr val="FFFFFF"/>
                </a:solidFill>
              </a:rPr>
              <a:t>, P., </a:t>
            </a:r>
            <a:r>
              <a:rPr lang="en-US" sz="1200" dirty="0" err="1">
                <a:solidFill>
                  <a:srgbClr val="FFFFFF"/>
                </a:solidFill>
              </a:rPr>
              <a:t>Nasari</a:t>
            </a:r>
            <a:r>
              <a:rPr lang="en-US" sz="1200" dirty="0">
                <a:solidFill>
                  <a:srgbClr val="FFFFFF"/>
                </a:solidFill>
              </a:rPr>
              <a:t>, M., </a:t>
            </a:r>
            <a:r>
              <a:rPr lang="en-US" sz="1200" dirty="0" err="1">
                <a:solidFill>
                  <a:srgbClr val="FFFFFF"/>
                </a:solidFill>
              </a:rPr>
              <a:t>Szyszkowicz</a:t>
            </a:r>
            <a:r>
              <a:rPr lang="en-US" sz="1200" dirty="0">
                <a:solidFill>
                  <a:srgbClr val="FFFFFF"/>
                </a:solidFill>
              </a:rPr>
              <a:t>, M., &amp; Burnett, R. (2016). Estimating the benefits of reducing </a:t>
            </a:r>
            <a:r>
              <a:rPr lang="en-US" sz="1200" dirty="0" err="1">
                <a:solidFill>
                  <a:srgbClr val="FFFFFF"/>
                </a:solidFill>
              </a:rPr>
              <a:t>NOx</a:t>
            </a:r>
            <a:r>
              <a:rPr lang="en-US" sz="1200" dirty="0">
                <a:solidFill>
                  <a:srgbClr val="FFFFFF"/>
                </a:solidFill>
              </a:rPr>
              <a:t> emissions in the presence of epidemiological and atmospheric nonlinearities. </a:t>
            </a:r>
            <a:r>
              <a:rPr lang="en-US" sz="1200" i="1" dirty="0">
                <a:solidFill>
                  <a:srgbClr val="FFFFFF"/>
                </a:solidFill>
              </a:rPr>
              <a:t>Environmental Research Letters</a:t>
            </a:r>
            <a:r>
              <a:rPr lang="en-US" sz="1200" dirty="0">
                <a:solidFill>
                  <a:srgbClr val="FFFFFF"/>
                </a:solidFill>
              </a:rPr>
              <a:t> .</a:t>
            </a:r>
            <a:endParaRPr lang="en-CA" sz="1200" dirty="0">
              <a:solidFill>
                <a:srgbClr val="FFFFFF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US EPA. (2006). </a:t>
            </a:r>
            <a:r>
              <a:rPr lang="en-US" sz="1200" i="1" dirty="0">
                <a:solidFill>
                  <a:srgbClr val="FFFFFF"/>
                </a:solidFill>
              </a:rPr>
              <a:t>MOBILE6 Vehicle Emission Modeling Software</a:t>
            </a:r>
            <a:r>
              <a:rPr lang="en-US" sz="1200" dirty="0">
                <a:solidFill>
                  <a:srgbClr val="FFFFFF"/>
                </a:solidFill>
              </a:rPr>
              <a:t>. Retrieved from https://www3.epa.gov/</a:t>
            </a:r>
            <a:r>
              <a:rPr lang="en-US" sz="1200" dirty="0" err="1">
                <a:solidFill>
                  <a:srgbClr val="FFFFFF"/>
                </a:solidFill>
              </a:rPr>
              <a:t>otaq</a:t>
            </a:r>
            <a:r>
              <a:rPr lang="en-US" sz="1200" dirty="0">
                <a:solidFill>
                  <a:srgbClr val="FFFFFF"/>
                </a:solidFill>
              </a:rPr>
              <a:t>/m6.htm</a:t>
            </a:r>
            <a:endParaRPr lang="en-CA" sz="1200" dirty="0">
              <a:solidFill>
                <a:srgbClr val="FFFFFF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US EPA. (2015). </a:t>
            </a:r>
            <a:r>
              <a:rPr lang="en-US" sz="1200" i="1" dirty="0">
                <a:solidFill>
                  <a:srgbClr val="FFFFFF"/>
                </a:solidFill>
              </a:rPr>
              <a:t>MOVES (Motor Vehicle Emission Simulator)</a:t>
            </a:r>
            <a:r>
              <a:rPr lang="en-US" sz="1200" dirty="0">
                <a:solidFill>
                  <a:srgbClr val="FFFFFF"/>
                </a:solidFill>
              </a:rPr>
              <a:t>. Retrieved from https://www3.epa.gov/</a:t>
            </a:r>
            <a:r>
              <a:rPr lang="en-US" sz="1200" dirty="0" err="1">
                <a:solidFill>
                  <a:srgbClr val="FFFFFF"/>
                </a:solidFill>
              </a:rPr>
              <a:t>otaq</a:t>
            </a:r>
            <a:r>
              <a:rPr lang="en-US" sz="1200" dirty="0">
                <a:solidFill>
                  <a:srgbClr val="FFFFFF"/>
                </a:solidFill>
              </a:rPr>
              <a:t>/models/moves/</a:t>
            </a:r>
            <a:r>
              <a:rPr lang="en-US" sz="1200" dirty="0" err="1" smtClean="0">
                <a:solidFill>
                  <a:srgbClr val="FFFFFF"/>
                </a:solidFill>
              </a:rPr>
              <a:t>index.htm</a:t>
            </a:r>
            <a:endParaRPr lang="en-CA" sz="12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1942" y="6330825"/>
            <a:ext cx="450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686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Per-vehicle health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/>
              <a:t>Defined by the following equation: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1285869" y="2613911"/>
            <a:ext cx="6584300" cy="3484752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3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cs typeface="Candara"/>
              </a:rPr>
              <a:t>(PVHB)=(MD)(EF)(VKT)</a:t>
            </a:r>
          </a:p>
          <a:p>
            <a:pPr algn="ctr"/>
            <a:endParaRPr lang="en-US" sz="1800" b="0" dirty="0" smtClean="0">
              <a:solidFill>
                <a:schemeClr val="tx1"/>
              </a:solidFill>
              <a:cs typeface="Candara"/>
            </a:endParaRPr>
          </a:p>
          <a:p>
            <a:r>
              <a:rPr lang="en-US" sz="1800" b="0" dirty="0" smtClean="0">
                <a:solidFill>
                  <a:schemeClr val="tx1"/>
                </a:solidFill>
                <a:cs typeface="Candara"/>
              </a:rPr>
              <a:t>Where:</a:t>
            </a:r>
          </a:p>
          <a:p>
            <a:r>
              <a:rPr lang="en-US" sz="1800" b="0" dirty="0" smtClean="0">
                <a:solidFill>
                  <a:schemeClr val="tx1"/>
                </a:solidFill>
                <a:cs typeface="Candara"/>
              </a:rPr>
              <a:t>PVHB	: Per-vehicle health benefit ($/vehicle-</a:t>
            </a:r>
            <a:r>
              <a:rPr lang="en-US" sz="1800" b="0" dirty="0" err="1" smtClean="0">
                <a:solidFill>
                  <a:schemeClr val="tx1"/>
                </a:solidFill>
                <a:cs typeface="Candara"/>
              </a:rPr>
              <a:t>yr</a:t>
            </a:r>
            <a:r>
              <a:rPr lang="en-US" sz="1800" b="0" dirty="0" smtClean="0">
                <a:solidFill>
                  <a:schemeClr val="tx1"/>
                </a:solidFill>
                <a:cs typeface="Candara"/>
              </a:rPr>
              <a:t>)</a:t>
            </a:r>
          </a:p>
          <a:p>
            <a:r>
              <a:rPr lang="en-US" sz="1800" b="0" dirty="0" smtClean="0">
                <a:solidFill>
                  <a:schemeClr val="tx1"/>
                </a:solidFill>
                <a:cs typeface="Candara"/>
              </a:rPr>
              <a:t>MD	: Marginal damage ($/ton NO</a:t>
            </a:r>
            <a:r>
              <a:rPr lang="en-US" sz="1800" b="0" baseline="-25000" dirty="0" smtClean="0">
                <a:solidFill>
                  <a:schemeClr val="tx1"/>
                </a:solidFill>
                <a:cs typeface="Candara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cs typeface="Candara"/>
              </a:rPr>
              <a:t>)</a:t>
            </a:r>
          </a:p>
          <a:p>
            <a:r>
              <a:rPr lang="en-US" sz="1800" b="0" dirty="0" smtClean="0">
                <a:solidFill>
                  <a:schemeClr val="tx1"/>
                </a:solidFill>
                <a:cs typeface="Candara"/>
              </a:rPr>
              <a:t>EF	: Emission factor (g/km)</a:t>
            </a:r>
          </a:p>
          <a:p>
            <a:r>
              <a:rPr lang="en-US" sz="1800" b="0" dirty="0" smtClean="0">
                <a:solidFill>
                  <a:schemeClr val="tx1"/>
                </a:solidFill>
                <a:cs typeface="Candara"/>
              </a:rPr>
              <a:t>VKT	: Distance travelled by an average vehicle per year (km/	vehicle-</a:t>
            </a:r>
            <a:r>
              <a:rPr lang="en-US" sz="1800" b="0" dirty="0" err="1" smtClean="0">
                <a:solidFill>
                  <a:schemeClr val="tx1"/>
                </a:solidFill>
                <a:cs typeface="Candara"/>
              </a:rPr>
              <a:t>yr</a:t>
            </a:r>
            <a:r>
              <a:rPr lang="en-US" sz="1800" b="0" dirty="0" smtClean="0">
                <a:solidFill>
                  <a:schemeClr val="tx1"/>
                </a:solidFill>
                <a:cs typeface="Candara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1942" y="6330825"/>
            <a:ext cx="31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8080" y="6255008"/>
            <a:ext cx="783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These results are specific to Canada and therefore are presented in </a:t>
            </a:r>
            <a:r>
              <a:rPr lang="en-US" dirty="0" smtClean="0">
                <a:solidFill>
                  <a:srgbClr val="C4F078"/>
                </a:solidFill>
              </a:rPr>
              <a:t>CAD</a:t>
            </a:r>
            <a:r>
              <a:rPr lang="en-US" dirty="0" smtClean="0"/>
              <a:t>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7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4F078"/>
                </a:solidFill>
              </a:rPr>
              <a:t>Sample Calculations</a:t>
            </a:r>
          </a:p>
          <a:p>
            <a:pPr marL="860425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Estimation of min/max daily temperature</a:t>
            </a:r>
          </a:p>
          <a:p>
            <a:pPr marL="860425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Grouping by fuel type</a:t>
            </a:r>
          </a:p>
          <a:p>
            <a:pPr marL="860425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Grouping by vehicle age</a:t>
            </a:r>
          </a:p>
          <a:p>
            <a:pPr marL="860425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PVHB</a:t>
            </a:r>
          </a:p>
          <a:p>
            <a:pPr marL="860425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VW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1942" y="6330825"/>
            <a:ext cx="4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063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9DE61E"/>
                </a:solidFill>
              </a:rPr>
              <a:t>1. Estimation </a:t>
            </a:r>
            <a:r>
              <a:rPr lang="en-US" sz="2200" dirty="0">
                <a:solidFill>
                  <a:srgbClr val="9DE61E"/>
                </a:solidFill>
              </a:rPr>
              <a:t>of min/max daily temperature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200" b="0" dirty="0"/>
              <a:t>Temperature data for four major cities was gathered from the Government of Canada website (Canadian Climate </a:t>
            </a:r>
            <a:r>
              <a:rPr lang="en-US" sz="2200" b="0" dirty="0" err="1"/>
              <a:t>Normals</a:t>
            </a:r>
            <a:r>
              <a:rPr lang="en-US" sz="2200" b="0" dirty="0"/>
              <a:t> 1981-2010 Station data) 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200" b="0" dirty="0"/>
              <a:t>Data was averaged for four major cities: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 descr="Screen Shot 2016-06-22 at 3.2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9" y="3879998"/>
            <a:ext cx="3159102" cy="59931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642271"/>
              </p:ext>
            </p:extLst>
          </p:nvPr>
        </p:nvGraphicFramePr>
        <p:xfrm>
          <a:off x="2530390" y="4674666"/>
          <a:ext cx="3488847" cy="1640840"/>
        </p:xfrm>
        <a:graphic>
          <a:graphicData uri="http://schemas.openxmlformats.org/drawingml/2006/table">
            <a:tbl>
              <a:tblPr/>
              <a:tblGrid>
                <a:gridCol w="872212"/>
                <a:gridCol w="872212"/>
                <a:gridCol w="941706"/>
                <a:gridCol w="802717"/>
              </a:tblGrid>
              <a:tr h="4597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 Max (AVG in F)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 Min (AVG - in F)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Ottawa</a:t>
                      </a: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52.52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Toronto</a:t>
                      </a: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55.22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Vancouver</a:t>
                      </a: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57.02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Montreal</a:t>
                      </a: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51.26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54.00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38.56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DE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1942" y="6330825"/>
            <a:ext cx="450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370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2. Grouping by fuel type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200" b="0" dirty="0" smtClean="0"/>
              <a:t>Mobile6.2 designates 28 vehicle classes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200" b="0" dirty="0" smtClean="0"/>
              <a:t>Vehicle classes are combined by fuel type as follows:</a:t>
            </a:r>
            <a:endParaRPr lang="en-US" sz="2200" b="0" dirty="0"/>
          </a:p>
        </p:txBody>
      </p:sp>
      <p:pic>
        <p:nvPicPr>
          <p:cNvPr id="4" name="Picture 3" descr="Screen Shot 2016-06-22 at 3.1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3068149"/>
            <a:ext cx="8461411" cy="599628"/>
          </a:xfrm>
          <a:prstGeom prst="rect">
            <a:avLst/>
          </a:prstGeom>
        </p:spPr>
      </p:pic>
      <p:pic>
        <p:nvPicPr>
          <p:cNvPr id="5" name="Picture 4" descr="Screen Shot 2016-06-22 at 3.1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83243"/>
            <a:ext cx="5791200" cy="548280"/>
          </a:xfrm>
          <a:prstGeom prst="rect">
            <a:avLst/>
          </a:prstGeom>
        </p:spPr>
      </p:pic>
      <p:pic>
        <p:nvPicPr>
          <p:cNvPr id="6" name="Picture 5" descr="Screen Shot 2016-06-22 at 3.27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18" y="4664356"/>
            <a:ext cx="5931240" cy="1694640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1942" y="6330825"/>
            <a:ext cx="4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041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3. Grouping by vehicle age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200" b="0" dirty="0"/>
              <a:t>The 2009 Canadian Vehicle Survey outlines the following 5 vehicle age bins: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Ø"/>
            </a:pPr>
            <a:r>
              <a:rPr lang="en-US" dirty="0">
                <a:solidFill>
                  <a:srgbClr val="9DE61E"/>
                </a:solidFill>
              </a:rPr>
              <a:t>&lt;3, 3-5, 6-9, 10-13, 14+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200" b="0" dirty="0"/>
              <a:t>Emission factors are calculated by averaging the results for each bin using the respective model years, as follows: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solidFill>
                <a:schemeClr val="accent2"/>
              </a:solidFill>
            </a:endParaRPr>
          </a:p>
        </p:txBody>
      </p:sp>
      <p:pic>
        <p:nvPicPr>
          <p:cNvPr id="7" name="Picture 6" descr="Screen Shot 2016-06-22 at 3.1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21" y="4042927"/>
            <a:ext cx="2791129" cy="2688072"/>
          </a:xfrm>
          <a:prstGeom prst="rect">
            <a:avLst/>
          </a:prstGeom>
        </p:spPr>
      </p:pic>
      <p:pic>
        <p:nvPicPr>
          <p:cNvPr id="8" name="Picture 7" descr="Screen Shot 2016-06-22 at 3.16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51" y="4258796"/>
            <a:ext cx="2544466" cy="2112733"/>
          </a:xfrm>
          <a:prstGeom prst="rect">
            <a:avLst/>
          </a:prstGeom>
          <a:ln w="38100" cmpd="sng">
            <a:solidFill>
              <a:srgbClr val="9DE61E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81942" y="6330825"/>
            <a:ext cx="462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692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A1. Sample </a:t>
            </a:r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4. Per-vehicle health benefit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0" dirty="0" smtClean="0"/>
              <a:t>Assume: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200" b="0" dirty="0" smtClean="0"/>
              <a:t>VKT = 15 366 km/</a:t>
            </a:r>
            <a:r>
              <a:rPr lang="en-US" sz="2200" b="0" dirty="0" err="1" smtClean="0"/>
              <a:t>veh-yr</a:t>
            </a:r>
            <a:r>
              <a:rPr lang="en-US" sz="2200" b="0" dirty="0" smtClean="0"/>
              <a:t> for one average Canadian vehicle </a:t>
            </a:r>
            <a:r>
              <a:rPr lang="en-US" sz="2200" b="0" i="1" dirty="0" smtClean="0">
                <a:solidFill>
                  <a:schemeClr val="tx1">
                    <a:lumMod val="85000"/>
                  </a:schemeClr>
                </a:solidFill>
              </a:rPr>
              <a:t>(CVS, 2009)</a:t>
            </a:r>
            <a:endParaRPr lang="en-US" sz="2200" b="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Picture 6" descr="Screen Shot 2016-06-22 at 3.1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5" y="3520067"/>
            <a:ext cx="7821598" cy="2577697"/>
          </a:xfrm>
          <a:prstGeom prst="rect">
            <a:avLst/>
          </a:prstGeom>
          <a:ln w="38100" cmpd="sng">
            <a:solidFill>
              <a:srgbClr val="9DE61E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1942" y="6330825"/>
            <a:ext cx="411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692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Damage Estimation</a:t>
            </a:r>
            <a:endParaRPr lang="en-US" dirty="0"/>
          </a:p>
        </p:txBody>
      </p:sp>
      <p:pic>
        <p:nvPicPr>
          <p:cNvPr id="8" name="Content Placeholder 7" descr="VW_Steps - Page 1 (3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" b="5050"/>
          <a:stretch>
            <a:fillRect/>
          </a:stretch>
        </p:blipFill>
        <p:spPr>
          <a:xfrm>
            <a:off x="779463" y="1882775"/>
            <a:ext cx="7581900" cy="39528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1942" y="6330825"/>
            <a:ext cx="439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757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7" descr="VW_Steps - Page 1 (3).png"/>
          <p:cNvPicPr>
            <a:picLocks noGrp="1" noChangeAspect="1"/>
          </p:cNvPicPr>
          <p:nvPr>
            <p:ph idx="1"/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" b="5050"/>
          <a:stretch>
            <a:fillRect/>
          </a:stretch>
        </p:blipFill>
        <p:spPr>
          <a:xfrm>
            <a:off x="779463" y="1882775"/>
            <a:ext cx="7581900" cy="39528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Damage Estimation</a:t>
            </a:r>
            <a:endParaRPr lang="en-US" dirty="0"/>
          </a:p>
        </p:txBody>
      </p:sp>
      <p:pic>
        <p:nvPicPr>
          <p:cNvPr id="4" name="Picture 3" descr="Screen Shot 2016-06-26 at 4.52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198622"/>
            <a:ext cx="3298866" cy="1447461"/>
          </a:xfrm>
          <a:prstGeom prst="rect">
            <a:avLst/>
          </a:prstGeom>
          <a:ln w="38100" cmpd="sng">
            <a:solidFill>
              <a:srgbClr val="C4F078"/>
            </a:solidFill>
          </a:ln>
        </p:spPr>
      </p:pic>
      <p:pic>
        <p:nvPicPr>
          <p:cNvPr id="13" name="Content Placeholder 7" descr="VW_Steps - Page 1 (3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5050" r="70805" b="56944"/>
          <a:stretch/>
        </p:blipFill>
        <p:spPr>
          <a:xfrm>
            <a:off x="1014085" y="1882776"/>
            <a:ext cx="1978943" cy="1671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942" y="6330825"/>
            <a:ext cx="446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848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Damage Estimation</a:t>
            </a:r>
            <a:endParaRPr lang="en-US" dirty="0"/>
          </a:p>
        </p:txBody>
      </p:sp>
      <p:pic>
        <p:nvPicPr>
          <p:cNvPr id="4" name="Picture 3" descr="Screen Shot 2016-06-26 at 4.5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93" y="3775794"/>
            <a:ext cx="5443220" cy="568694"/>
          </a:xfrm>
          <a:prstGeom prst="rect">
            <a:avLst/>
          </a:prstGeom>
          <a:ln w="38100" cmpd="sng">
            <a:solidFill>
              <a:srgbClr val="C4F078"/>
            </a:solidFill>
          </a:ln>
        </p:spPr>
      </p:pic>
      <p:pic>
        <p:nvPicPr>
          <p:cNvPr id="9" name="Content Placeholder 7" descr="VW_Steps - Page 1 (3).png"/>
          <p:cNvPicPr>
            <a:picLocks noGrp="1" noChangeAspect="1"/>
          </p:cNvPicPr>
          <p:nvPr>
            <p:ph idx="1"/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" b="5050"/>
          <a:stretch>
            <a:fillRect/>
          </a:stretch>
        </p:blipFill>
        <p:spPr>
          <a:xfrm>
            <a:off x="779463" y="1882775"/>
            <a:ext cx="7581900" cy="3952875"/>
          </a:xfrm>
        </p:spPr>
      </p:pic>
      <p:pic>
        <p:nvPicPr>
          <p:cNvPr id="10" name="Content Placeholder 7" descr="VW_Steps - Page 1 (3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7" t="5050" r="37041" b="56944"/>
          <a:stretch/>
        </p:blipFill>
        <p:spPr>
          <a:xfrm>
            <a:off x="3583759" y="1882776"/>
            <a:ext cx="1969098" cy="1671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942" y="6330825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400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VW_Steps - Page 1 (3)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" b="5050"/>
          <a:stretch>
            <a:fillRect/>
          </a:stretch>
        </p:blipFill>
        <p:spPr>
          <a:xfrm>
            <a:off x="779463" y="1882775"/>
            <a:ext cx="7581900" cy="395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Damage Estimation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932745"/>
              </p:ext>
            </p:extLst>
          </p:nvPr>
        </p:nvGraphicFramePr>
        <p:xfrm>
          <a:off x="433916" y="1882588"/>
          <a:ext cx="5704417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Content Placeholder 7" descr="VW_Steps - Page 1 (3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2" t="5050" r="3017" b="56944"/>
          <a:stretch/>
        </p:blipFill>
        <p:spPr>
          <a:xfrm>
            <a:off x="6138333" y="1882776"/>
            <a:ext cx="1994042" cy="1671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81942" y="6330825"/>
            <a:ext cx="44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048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VW_Steps - Page 1 (3)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" b="5050"/>
          <a:stretch>
            <a:fillRect/>
          </a:stretch>
        </p:blipFill>
        <p:spPr>
          <a:xfrm>
            <a:off x="779463" y="1882775"/>
            <a:ext cx="7581900" cy="395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Damage Estimation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39194"/>
              </p:ext>
            </p:extLst>
          </p:nvPr>
        </p:nvGraphicFramePr>
        <p:xfrm>
          <a:off x="3228181" y="1882588"/>
          <a:ext cx="5005917" cy="2296160"/>
        </p:xfrm>
        <a:graphic>
          <a:graphicData uri="http://schemas.openxmlformats.org/drawingml/2006/table">
            <a:tbl>
              <a:tblPr/>
              <a:tblGrid>
                <a:gridCol w="1612294"/>
                <a:gridCol w="1612298"/>
                <a:gridCol w="17813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Calendar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Year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VW Canada Sales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(# Vehicles, total)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TDI Fraction (%)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40 059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45 388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52 604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59 132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62 688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23.5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65</a:t>
                      </a: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uk-UA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677</a:t>
                      </a:r>
                      <a:endParaRPr lang="uk-UA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uk-UA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50 418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4705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" name="Content Placeholder 7" descr="VW_Steps - Page 1 (3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57267" r="71064" b="5051"/>
          <a:stretch/>
        </p:blipFill>
        <p:spPr>
          <a:xfrm>
            <a:off x="994395" y="4178748"/>
            <a:ext cx="1978943" cy="1656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1942" y="6330825"/>
            <a:ext cx="462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889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Damages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941018" y="3626899"/>
            <a:ext cx="3197690" cy="509219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Tx/>
              <a:buNone/>
              <a:defRPr sz="16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latin typeface="+mj-lt"/>
                <a:cs typeface="Calibri Light"/>
              </a:rPr>
              <a:t>(PVHB)=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Calibri Light"/>
              </a:rPr>
              <a:t>(MD)</a:t>
            </a:r>
            <a:r>
              <a:rPr lang="en-US" b="0" dirty="0" smtClean="0">
                <a:latin typeface="+mj-lt"/>
                <a:cs typeface="Calibri Light"/>
              </a:rPr>
              <a:t>(EF)(VKT)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942" y="63308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249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7" descr="VW_Steps - Page 1 (3)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" b="5050"/>
          <a:stretch>
            <a:fillRect/>
          </a:stretch>
        </p:blipFill>
        <p:spPr>
          <a:xfrm>
            <a:off x="779463" y="1882775"/>
            <a:ext cx="7581900" cy="395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Damage Estimation</a:t>
            </a:r>
            <a:endParaRPr lang="en-US" dirty="0"/>
          </a:p>
        </p:txBody>
      </p:sp>
      <p:pic>
        <p:nvPicPr>
          <p:cNvPr id="3" name="Picture 2" descr="Screen Shot 2016-10-14 at 9.48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6" y="2190756"/>
            <a:ext cx="1439333" cy="394484"/>
          </a:xfrm>
          <a:prstGeom prst="rect">
            <a:avLst/>
          </a:prstGeom>
          <a:ln w="38100" cmpd="sng">
            <a:solidFill>
              <a:srgbClr val="C4F078"/>
            </a:solidFill>
          </a:ln>
        </p:spPr>
      </p:pic>
      <p:pic>
        <p:nvPicPr>
          <p:cNvPr id="7" name="Picture 6" descr="Screen Shot 2016-10-14 at 9.48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69" y="2991547"/>
            <a:ext cx="2490788" cy="772253"/>
          </a:xfrm>
          <a:prstGeom prst="rect">
            <a:avLst/>
          </a:prstGeom>
          <a:ln w="38100" cmpd="sng">
            <a:solidFill>
              <a:srgbClr val="C4F078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03337"/>
              </p:ext>
            </p:extLst>
          </p:nvPr>
        </p:nvGraphicFramePr>
        <p:xfrm>
          <a:off x="4967744" y="1761565"/>
          <a:ext cx="3393619" cy="2052320"/>
        </p:xfrm>
        <a:graphic>
          <a:graphicData uri="http://schemas.openxmlformats.org/drawingml/2006/table">
            <a:tbl>
              <a:tblPr/>
              <a:tblGrid>
                <a:gridCol w="1612294"/>
                <a:gridCol w="17813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Calendar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Year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TDI Fraction (%)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25.3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23.9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23.5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uk-UA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19.8</a:t>
                      </a:r>
                      <a:endParaRPr lang="is-I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F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4121063" y="2384544"/>
            <a:ext cx="1183427" cy="401393"/>
          </a:xfrm>
          <a:prstGeom prst="straightConnector1">
            <a:avLst/>
          </a:prstGeom>
          <a:ln>
            <a:solidFill>
              <a:srgbClr val="C4F07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21063" y="2652388"/>
            <a:ext cx="1183427" cy="127287"/>
          </a:xfrm>
          <a:prstGeom prst="straightConnector1">
            <a:avLst/>
          </a:prstGeom>
          <a:ln>
            <a:solidFill>
              <a:srgbClr val="C4F07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21063" y="2779675"/>
            <a:ext cx="1183427" cy="889500"/>
          </a:xfrm>
          <a:prstGeom prst="straightConnector1">
            <a:avLst/>
          </a:prstGeom>
          <a:ln>
            <a:solidFill>
              <a:srgbClr val="C4F07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7" descr="VW_Steps - Page 1 (3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6" t="57267" r="36911" b="5051"/>
          <a:stretch/>
        </p:blipFill>
        <p:spPr>
          <a:xfrm>
            <a:off x="3583759" y="4178748"/>
            <a:ext cx="1978944" cy="1656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81942" y="6330825"/>
            <a:ext cx="442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889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VW_Steps - Page 1 (3)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" b="5050"/>
          <a:stretch>
            <a:fillRect/>
          </a:stretch>
        </p:blipFill>
        <p:spPr>
          <a:xfrm>
            <a:off x="779463" y="1882775"/>
            <a:ext cx="7581900" cy="395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Damage Estimation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91441"/>
              </p:ext>
            </p:extLst>
          </p:nvPr>
        </p:nvGraphicFramePr>
        <p:xfrm>
          <a:off x="433917" y="1882588"/>
          <a:ext cx="5461000" cy="370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Content Placeholder 7" descr="VW_Steps - Page 1 (3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1" t="57267" r="3016" b="5051"/>
          <a:stretch/>
        </p:blipFill>
        <p:spPr>
          <a:xfrm>
            <a:off x="6163278" y="4178748"/>
            <a:ext cx="1969097" cy="1656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1942" y="6330825"/>
            <a:ext cx="46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560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5. VW Estimations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Total Damage Estimation: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487083" y="4148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11106"/>
              </p:ext>
            </p:extLst>
          </p:nvPr>
        </p:nvGraphicFramePr>
        <p:xfrm>
          <a:off x="545879" y="2633649"/>
          <a:ext cx="685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Document" r:id="rId3" imgW="6858000" imgH="482600" progId="Word.Document.12">
                  <p:embed/>
                </p:oleObj>
              </mc:Choice>
              <mc:Fallback>
                <p:oleObj name="Document" r:id="rId3" imgW="6858000" imgH="48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879" y="2633649"/>
                        <a:ext cx="6858000" cy="48260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C4F07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955702"/>
              </p:ext>
            </p:extLst>
          </p:nvPr>
        </p:nvGraphicFramePr>
        <p:xfrm>
          <a:off x="154510" y="3378342"/>
          <a:ext cx="8666156" cy="51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Document" r:id="rId5" imgW="6858000" imgH="406400" progId="Word.Document.12">
                  <p:embed/>
                </p:oleObj>
              </mc:Choice>
              <mc:Fallback>
                <p:oleObj name="Document" r:id="rId5" imgW="68580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510" y="3378342"/>
                        <a:ext cx="8666156" cy="51355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C4F07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27109"/>
              </p:ext>
            </p:extLst>
          </p:nvPr>
        </p:nvGraphicFramePr>
        <p:xfrm>
          <a:off x="79375" y="4208003"/>
          <a:ext cx="8985250" cy="2477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333"/>
                <a:gridCol w="846666"/>
                <a:gridCol w="825500"/>
                <a:gridCol w="751417"/>
                <a:gridCol w="783167"/>
                <a:gridCol w="687916"/>
                <a:gridCol w="740834"/>
                <a:gridCol w="793751"/>
                <a:gridCol w="719666"/>
              </a:tblGrid>
              <a:tr h="36020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2009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2010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2011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2012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2013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2014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2015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Total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2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Total VKT over lifetime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</a:rPr>
                        <a:t> (km/vehicle)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123 219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106 619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91 526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74 386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57 999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38 909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20 219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2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TDI Fraction of Models sold (%)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26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29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25.3 </a:t>
                      </a:r>
                      <a:r>
                        <a:rPr lang="en-US" sz="1400" baseline="30000" dirty="0" smtClean="0">
                          <a:solidFill>
                            <a:srgbClr val="FFFFFF"/>
                          </a:solidFill>
                        </a:rPr>
                        <a:t>[2]</a:t>
                      </a:r>
                      <a:endParaRPr lang="en-US" sz="140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23.9 </a:t>
                      </a:r>
                      <a:r>
                        <a:rPr lang="en-US" sz="1400" baseline="30000" dirty="0" smtClean="0">
                          <a:solidFill>
                            <a:srgbClr val="FFFFFF"/>
                          </a:solidFill>
                        </a:rPr>
                        <a:t>[2]</a:t>
                      </a:r>
                      <a:endParaRPr lang="en-US" sz="140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23.5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19.2 </a:t>
                      </a:r>
                      <a:r>
                        <a:rPr lang="en-US" sz="1400" baseline="30000" dirty="0" smtClean="0">
                          <a:solidFill>
                            <a:srgbClr val="FFFFFF"/>
                          </a:solidFill>
                        </a:rPr>
                        <a:t>[2]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2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Number of affected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</a:rPr>
                        <a:t> TDI models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10 415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13 163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13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</a:rPr>
                        <a:t> 313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14 157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14 732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13 135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10 002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89 k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9DE61E"/>
                          </a:solidFill>
                        </a:rPr>
                        <a:t>Total</a:t>
                      </a:r>
                      <a:r>
                        <a:rPr lang="en-US" sz="1400" b="1" baseline="0" dirty="0" smtClean="0">
                          <a:solidFill>
                            <a:srgbClr val="9DE61E"/>
                          </a:solidFill>
                        </a:rPr>
                        <a:t> Damage (NO</a:t>
                      </a:r>
                      <a:r>
                        <a:rPr lang="en-US" sz="1400" b="1" baseline="-25000" dirty="0" smtClean="0">
                          <a:solidFill>
                            <a:srgbClr val="9DE61E"/>
                          </a:solidFill>
                        </a:rPr>
                        <a:t>2</a:t>
                      </a:r>
                      <a:r>
                        <a:rPr lang="en-US" sz="1400" b="1" baseline="0" dirty="0" smtClean="0">
                          <a:solidFill>
                            <a:srgbClr val="9DE61E"/>
                          </a:solidFill>
                        </a:rPr>
                        <a:t>-Basis, $ in millions)</a:t>
                      </a:r>
                      <a:r>
                        <a:rPr lang="en-US" sz="1400" b="1" baseline="30000" dirty="0" smtClean="0">
                          <a:solidFill>
                            <a:srgbClr val="9DE61E"/>
                          </a:solidFill>
                        </a:rPr>
                        <a:t>[1]</a:t>
                      </a:r>
                      <a:endParaRPr lang="en-US" sz="1400" b="1" dirty="0">
                        <a:solidFill>
                          <a:srgbClr val="9DE61E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9DE61E"/>
                          </a:solidFill>
                        </a:rPr>
                        <a:t>1.1</a:t>
                      </a:r>
                      <a:r>
                        <a:rPr lang="en-US" sz="1400" b="1" baseline="0" dirty="0" smtClean="0">
                          <a:solidFill>
                            <a:srgbClr val="9DE61E"/>
                          </a:solidFill>
                        </a:rPr>
                        <a:t>18</a:t>
                      </a:r>
                      <a:endParaRPr lang="en-US" sz="1400" b="1" dirty="0" smtClean="0">
                        <a:solidFill>
                          <a:srgbClr val="9DE61E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9DE61E"/>
                          </a:solidFill>
                        </a:rPr>
                        <a:t>Total Damage (O</a:t>
                      </a:r>
                      <a:r>
                        <a:rPr lang="en-US" sz="1400" b="1" baseline="-25000" dirty="0" smtClean="0">
                          <a:solidFill>
                            <a:srgbClr val="9DE61E"/>
                          </a:solidFill>
                        </a:rPr>
                        <a:t>3</a:t>
                      </a:r>
                      <a:r>
                        <a:rPr lang="en-US" sz="1400" b="1" baseline="0" dirty="0" smtClean="0">
                          <a:solidFill>
                            <a:srgbClr val="9DE61E"/>
                          </a:solidFill>
                        </a:rPr>
                        <a:t>-Basis, $ in millions)</a:t>
                      </a:r>
                      <a:r>
                        <a:rPr lang="en-US" sz="1400" b="1" baseline="30000" dirty="0" smtClean="0">
                          <a:solidFill>
                            <a:srgbClr val="9DE61E"/>
                          </a:solidFill>
                        </a:rPr>
                        <a:t>[1]</a:t>
                      </a:r>
                      <a:endParaRPr lang="en-US" sz="1400" b="1" dirty="0">
                        <a:solidFill>
                          <a:srgbClr val="9DE61E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9.9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10.9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9.4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8.2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9DE61E"/>
                          </a:solidFill>
                        </a:rPr>
                        <a:t>50.5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8296692" y="5604497"/>
            <a:ext cx="782637" cy="1080649"/>
          </a:xfrm>
          <a:prstGeom prst="ellipse">
            <a:avLst/>
          </a:prstGeom>
          <a:noFill/>
          <a:ln w="57150" cmpd="sng">
            <a:solidFill>
              <a:srgbClr val="EA6969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noFill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2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Damages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3953436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>
                <a:effectLst>
                  <a:outerShdw blurRad="101600" dist="63500" dir="2700000" algn="tl" rotWithShape="0">
                    <a:schemeClr val="bg1">
                      <a:alpha val="75000"/>
                    </a:schemeClr>
                  </a:outerShdw>
                </a:effectLst>
              </a:rPr>
              <a:t>Defined as: </a:t>
            </a:r>
          </a:p>
          <a:p>
            <a:pPr marL="0" indent="0">
              <a:buNone/>
            </a:pPr>
            <a:endParaRPr lang="en-US" sz="200" dirty="0" smtClean="0"/>
          </a:p>
          <a:p>
            <a:pPr marL="0" indent="0" algn="ctr">
              <a:buNone/>
            </a:pPr>
            <a:r>
              <a:rPr lang="en-US" i="1" dirty="0" smtClean="0"/>
              <a:t>The Canadian public health </a:t>
            </a:r>
            <a:r>
              <a:rPr lang="en-US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damage </a:t>
            </a:r>
            <a:r>
              <a:rPr lang="en-US" i="1" dirty="0" smtClean="0"/>
              <a:t>resulting from 1 ton of pollutant (i.e. NO</a:t>
            </a:r>
            <a:r>
              <a:rPr lang="en-US" i="1" baseline="-25000" dirty="0" smtClean="0"/>
              <a:t>X</a:t>
            </a:r>
            <a:r>
              <a:rPr lang="en-US" i="1" dirty="0" smtClean="0"/>
              <a:t>) emissions</a:t>
            </a:r>
            <a:endParaRPr lang="en-US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 smtClean="0"/>
              <a:t>or</a:t>
            </a:r>
          </a:p>
          <a:p>
            <a:pPr marL="0" indent="0" algn="ctr">
              <a:buNone/>
            </a:pPr>
            <a:r>
              <a:rPr lang="en-US" i="1" dirty="0" smtClean="0"/>
              <a:t>The Canadian public health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benefit</a:t>
            </a:r>
            <a:r>
              <a:rPr lang="en-US" i="1" dirty="0" smtClean="0"/>
              <a:t> of reducing emissions of a pollutant (i.e. NO</a:t>
            </a:r>
            <a:r>
              <a:rPr lang="en-US" i="1" baseline="-25000" dirty="0" smtClean="0"/>
              <a:t>X</a:t>
            </a:r>
            <a:r>
              <a:rPr lang="en-US" i="1" dirty="0" smtClean="0"/>
              <a:t>) by 1 ton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942" y="6330825"/>
            <a:ext cx="303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701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Damages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732556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/>
              <a:t>The MDs used in this study were estimated using an </a:t>
            </a:r>
            <a:r>
              <a:rPr lang="en-US" sz="2200" dirty="0" err="1" smtClean="0"/>
              <a:t>adjoint</a:t>
            </a:r>
            <a:r>
              <a:rPr lang="en-US" sz="2200" dirty="0" smtClean="0"/>
              <a:t> sensitivity analysis approach for atmospheric models in Canada </a:t>
            </a:r>
            <a:r>
              <a:rPr lang="en-US" sz="2200" i="1" dirty="0" smtClean="0">
                <a:solidFill>
                  <a:schemeClr val="tx1">
                    <a:lumMod val="85000"/>
                  </a:schemeClr>
                </a:solidFill>
              </a:rPr>
              <a:t>(Pappin et al., 2016)</a:t>
            </a:r>
            <a:endParaRPr lang="en-US" sz="2000" i="1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sz="2000" i="1" dirty="0" smtClean="0"/>
              <a:t>CMAQ Model Domain: </a:t>
            </a:r>
            <a:r>
              <a:rPr lang="en-US" sz="2000" i="1" dirty="0" smtClean="0">
                <a:solidFill>
                  <a:srgbClr val="C4F078"/>
                </a:solidFill>
              </a:rPr>
              <a:t>36 x 36 km </a:t>
            </a:r>
            <a:r>
              <a:rPr lang="en-US" sz="2000" i="1" dirty="0" smtClean="0"/>
              <a:t>(34 layers)</a:t>
            </a:r>
          </a:p>
          <a:p>
            <a:pPr lvl="1">
              <a:buFont typeface="Wingdings" charset="2"/>
              <a:buChar char="Ø"/>
            </a:pPr>
            <a:r>
              <a:rPr lang="en-US" sz="2000" i="1" dirty="0" smtClean="0"/>
              <a:t>Episode: </a:t>
            </a:r>
            <a:r>
              <a:rPr lang="en-US" sz="2000" i="1" dirty="0" smtClean="0">
                <a:solidFill>
                  <a:srgbClr val="C4F078"/>
                </a:solidFill>
              </a:rPr>
              <a:t>May 1</a:t>
            </a:r>
            <a:r>
              <a:rPr lang="en-US" sz="2000" i="1" baseline="30000" dirty="0" smtClean="0">
                <a:solidFill>
                  <a:srgbClr val="C4F078"/>
                </a:solidFill>
              </a:rPr>
              <a:t>st</a:t>
            </a:r>
            <a:r>
              <a:rPr lang="en-US" sz="2000" i="1" dirty="0">
                <a:solidFill>
                  <a:srgbClr val="C4F078"/>
                </a:solidFill>
              </a:rPr>
              <a:t> </a:t>
            </a:r>
            <a:r>
              <a:rPr lang="en-US" sz="2000" i="1" dirty="0" smtClean="0">
                <a:solidFill>
                  <a:srgbClr val="C4F078"/>
                </a:solidFill>
              </a:rPr>
              <a:t>– September 30</a:t>
            </a:r>
            <a:r>
              <a:rPr lang="en-US" sz="2000" i="1" baseline="30000" dirty="0" smtClean="0">
                <a:solidFill>
                  <a:srgbClr val="C4F078"/>
                </a:solidFill>
              </a:rPr>
              <a:t>th</a:t>
            </a:r>
            <a:r>
              <a:rPr lang="en-US" sz="2000" i="1" dirty="0" smtClean="0">
                <a:solidFill>
                  <a:srgbClr val="C4F078"/>
                </a:solidFill>
              </a:rPr>
              <a:t>, 2007</a:t>
            </a:r>
            <a:r>
              <a:rPr lang="en-US" sz="2000" i="1" dirty="0" smtClean="0"/>
              <a:t> (O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 season)</a:t>
            </a:r>
          </a:p>
          <a:p>
            <a:pPr>
              <a:buFont typeface="Wingdings" charset="2"/>
              <a:buChar char="Ø"/>
            </a:pPr>
            <a:r>
              <a:rPr lang="en-US" sz="2200" dirty="0" smtClean="0"/>
              <a:t>The authors estimate location-specific MDs for </a:t>
            </a:r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chronic </a:t>
            </a:r>
            <a:r>
              <a:rPr lang="en-US" sz="2200" dirty="0" smtClean="0"/>
              <a:t>effects of </a:t>
            </a:r>
            <a:r>
              <a:rPr lang="en-US" sz="2200" dirty="0" smtClean="0">
                <a:solidFill>
                  <a:srgbClr val="C4F078"/>
                </a:solidFill>
              </a:rPr>
              <a:t>O</a:t>
            </a:r>
            <a:r>
              <a:rPr lang="en-US" sz="2200" baseline="-25000" dirty="0" smtClean="0">
                <a:solidFill>
                  <a:srgbClr val="C4F078"/>
                </a:solidFill>
              </a:rPr>
              <a:t>3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C4F078"/>
                </a:solidFill>
              </a:rPr>
              <a:t>NO</a:t>
            </a:r>
            <a:r>
              <a:rPr lang="en-US" sz="2200" baseline="-25000" dirty="0" smtClean="0">
                <a:solidFill>
                  <a:srgbClr val="C4F078"/>
                </a:solidFill>
              </a:rPr>
              <a:t>2</a:t>
            </a:r>
            <a:r>
              <a:rPr lang="en-US" sz="2200" dirty="0" smtClean="0"/>
              <a:t>, and 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PM</a:t>
            </a:r>
            <a:r>
              <a:rPr lang="en-US" sz="22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2.5</a:t>
            </a:r>
            <a:r>
              <a:rPr lang="en-US" sz="2200" dirty="0" smtClean="0"/>
              <a:t> exposure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C4F078"/>
                </a:solidFill>
              </a:rPr>
              <a:t>Example: Ottawa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MD(NO</a:t>
            </a:r>
            <a:r>
              <a:rPr lang="en-US" sz="2200" baseline="-25000" dirty="0" smtClean="0">
                <a:solidFill>
                  <a:srgbClr val="FFFFFF"/>
                </a:solidFill>
              </a:rPr>
              <a:t>2</a:t>
            </a:r>
            <a:r>
              <a:rPr lang="en-US" sz="2200" dirty="0" smtClean="0">
                <a:solidFill>
                  <a:srgbClr val="FFFFFF"/>
                </a:solidFill>
              </a:rPr>
              <a:t>) = $</a:t>
            </a:r>
            <a:r>
              <a:rPr lang="en-US" sz="2200" dirty="0" smtClean="0">
                <a:solidFill>
                  <a:srgbClr val="C4F078"/>
                </a:solidFill>
              </a:rPr>
              <a:t>504 000</a:t>
            </a:r>
            <a:r>
              <a:rPr lang="en-US" sz="2200" dirty="0" smtClean="0">
                <a:solidFill>
                  <a:srgbClr val="FFFFFF"/>
                </a:solidFill>
              </a:rPr>
              <a:t>/ton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MD(O</a:t>
            </a:r>
            <a:r>
              <a:rPr lang="en-US" sz="2200" baseline="-25000" dirty="0" smtClean="0">
                <a:solidFill>
                  <a:srgbClr val="FFFFFF"/>
                </a:solidFill>
              </a:rPr>
              <a:t>3</a:t>
            </a:r>
            <a:r>
              <a:rPr lang="en-US" sz="2200" dirty="0" smtClean="0">
                <a:solidFill>
                  <a:srgbClr val="FFFFFF"/>
                </a:solidFill>
              </a:rPr>
              <a:t>) = $</a:t>
            </a:r>
            <a:r>
              <a:rPr lang="en-US" sz="2200" dirty="0" smtClean="0">
                <a:solidFill>
                  <a:srgbClr val="C4F078"/>
                </a:solidFill>
              </a:rPr>
              <a:t>32 400</a:t>
            </a:r>
            <a:r>
              <a:rPr lang="en-US" sz="2200" dirty="0" smtClean="0">
                <a:solidFill>
                  <a:srgbClr val="FFFFFF"/>
                </a:solidFill>
              </a:rPr>
              <a:t>/ton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MD(PM</a:t>
            </a:r>
            <a:r>
              <a:rPr lang="en-US" sz="2200" baseline="-25000" dirty="0" smtClean="0">
                <a:solidFill>
                  <a:srgbClr val="FFFFFF"/>
                </a:solidFill>
              </a:rPr>
              <a:t>2.5</a:t>
            </a:r>
            <a:r>
              <a:rPr lang="en-US" sz="2200" dirty="0" smtClean="0">
                <a:solidFill>
                  <a:srgbClr val="FFFFFF"/>
                </a:solidFill>
              </a:rPr>
              <a:t>) = $</a:t>
            </a:r>
            <a:r>
              <a:rPr lang="en-US" sz="2200" dirty="0" smtClean="0">
                <a:solidFill>
                  <a:srgbClr val="C4F078"/>
                </a:solidFill>
              </a:rPr>
              <a:t>227 000</a:t>
            </a:r>
            <a:r>
              <a:rPr lang="en-US" sz="2200" dirty="0" smtClean="0">
                <a:solidFill>
                  <a:srgbClr val="FFFFFF"/>
                </a:solidFill>
              </a:rPr>
              <a:t>/ton </a:t>
            </a:r>
            <a:r>
              <a:rPr lang="en-US" sz="2000" i="1" dirty="0" smtClean="0">
                <a:solidFill>
                  <a:srgbClr val="FFFFFF"/>
                </a:solidFill>
              </a:rPr>
              <a:t>(New – unpublished)</a:t>
            </a:r>
          </a:p>
          <a:p>
            <a:pPr lvl="1">
              <a:buFont typeface="Wingdings" charset="2"/>
              <a:buChar char="Ø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1942" y="6330825"/>
            <a:ext cx="32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683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Factor Modeling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941018" y="3617422"/>
            <a:ext cx="3197690" cy="509219"/>
          </a:xfrm>
          <a:prstGeom prst="rect">
            <a:avLst/>
          </a:prstGeom>
          <a:noFill/>
          <a:ln w="38100" cmpd="sng">
            <a:solidFill>
              <a:srgbClr val="C4F0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Tx/>
              <a:buNone/>
              <a:defRPr sz="16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latin typeface="+mj-lt"/>
                <a:cs typeface="Calibri Light"/>
              </a:rPr>
              <a:t>(PVHB)=</a:t>
            </a:r>
            <a:r>
              <a:rPr lang="en-US" b="0" dirty="0" smtClean="0">
                <a:solidFill>
                  <a:schemeClr val="tx1"/>
                </a:solidFill>
                <a:latin typeface="+mj-lt"/>
                <a:cs typeface="Calibri Light"/>
              </a:rPr>
              <a:t>(MD)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Calibri Light"/>
              </a:rPr>
              <a:t>(EF)</a:t>
            </a:r>
            <a:r>
              <a:rPr lang="en-US" b="0" dirty="0" smtClean="0">
                <a:latin typeface="+mj-lt"/>
                <a:cs typeface="Calibri Light"/>
              </a:rPr>
              <a:t>(VKT)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74" y="1"/>
            <a:ext cx="1125525" cy="44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1942" y="6330825"/>
            <a:ext cx="325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746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2857</TotalTime>
  <Words>3025</Words>
  <Application>Microsoft Macintosh PowerPoint</Application>
  <PresentationFormat>On-screen Show (4:3)</PresentationFormat>
  <Paragraphs>625</Paragraphs>
  <Slides>62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Orbit</vt:lpstr>
      <vt:lpstr>Document</vt:lpstr>
      <vt:lpstr>Estimating age-segregated per-vehicle health benefits for the Canadian fleet</vt:lpstr>
      <vt:lpstr>Outline</vt:lpstr>
      <vt:lpstr>Transportation &amp; Emissions</vt:lpstr>
      <vt:lpstr>Per-vehicle health benefit</vt:lpstr>
      <vt:lpstr>Per-vehicle health benefit</vt:lpstr>
      <vt:lpstr>Marginal Damages</vt:lpstr>
      <vt:lpstr>Marginal Damages</vt:lpstr>
      <vt:lpstr>Marginal Damages</vt:lpstr>
      <vt:lpstr>Emission Factor Modeling</vt:lpstr>
      <vt:lpstr>1. Software</vt:lpstr>
      <vt:lpstr>2. Limitations</vt:lpstr>
      <vt:lpstr>2. Limitations</vt:lpstr>
      <vt:lpstr>3. Methodology</vt:lpstr>
      <vt:lpstr>3. Methodology</vt:lpstr>
      <vt:lpstr>3. Methodology</vt:lpstr>
      <vt:lpstr>3. Methodology</vt:lpstr>
      <vt:lpstr>3. Methodology</vt:lpstr>
      <vt:lpstr>4. Results</vt:lpstr>
      <vt:lpstr>Age-Based Per-Vehicle Health Benefit</vt:lpstr>
      <vt:lpstr>Age-Based PVHB: Methodology</vt:lpstr>
      <vt:lpstr>PVHB: Canada  (LDGV,0-2)</vt:lpstr>
      <vt:lpstr>PVHB: Canada  (LDGV,0-2)</vt:lpstr>
      <vt:lpstr>PVHB: Canada  (LDGV,3-5)</vt:lpstr>
      <vt:lpstr>PVHB: Canada  (LDGV,6-9)</vt:lpstr>
      <vt:lpstr>PVHB: Canada  (LDGV,10-13)</vt:lpstr>
      <vt:lpstr>PVHB: Canada  (LDGV,14+)</vt:lpstr>
      <vt:lpstr>PVHB: Ottawa, Toronto, Montreal (LDGV)</vt:lpstr>
      <vt:lpstr>PVHB: Ottawa, Toronto, Montreal (LDGV)</vt:lpstr>
      <vt:lpstr>PVHB: Ottawa, Toronto, Montreal (LDDV)</vt:lpstr>
      <vt:lpstr>PVHB: Ottawa (LDGV)</vt:lpstr>
      <vt:lpstr>PVHB: Ottawa (LDGV)</vt:lpstr>
      <vt:lpstr>PVHB: Ottawa (LDGV)</vt:lpstr>
      <vt:lpstr>PVHB: Ottawa (LDDV)</vt:lpstr>
      <vt:lpstr>PVHB: Ottawa (LDDV)</vt:lpstr>
      <vt:lpstr>PVHB: Ottawa (LDDV)</vt:lpstr>
      <vt:lpstr>Applications of Research</vt:lpstr>
      <vt:lpstr>1. Heavy-Duty Vehicles</vt:lpstr>
      <vt:lpstr>1. Heavy-Duty Vehicles</vt:lpstr>
      <vt:lpstr>1. Heavy-Duty Vehicles</vt:lpstr>
      <vt:lpstr>1. Heavy-Duty Vehicles</vt:lpstr>
      <vt:lpstr>2. Volkswagen Damage</vt:lpstr>
      <vt:lpstr>2. Volkswagen Damage</vt:lpstr>
      <vt:lpstr>2. Volkswagen Damage</vt:lpstr>
      <vt:lpstr>2. Volkswagen Damage</vt:lpstr>
      <vt:lpstr>2. Volkswagen Damage</vt:lpstr>
      <vt:lpstr>Conclusions</vt:lpstr>
      <vt:lpstr>Future Work</vt:lpstr>
      <vt:lpstr>Acknowledgements</vt:lpstr>
      <vt:lpstr>References</vt:lpstr>
      <vt:lpstr>Appendix</vt:lpstr>
      <vt:lpstr>Sample Calculations</vt:lpstr>
      <vt:lpstr>Sample Calculations</vt:lpstr>
      <vt:lpstr>Sample Calculations</vt:lpstr>
      <vt:lpstr>A1. Sample Calculations</vt:lpstr>
      <vt:lpstr>2. Damage Estimation</vt:lpstr>
      <vt:lpstr>2. Damage Estimation</vt:lpstr>
      <vt:lpstr>2. Damage Estimation</vt:lpstr>
      <vt:lpstr>2. Damage Estimation</vt:lpstr>
      <vt:lpstr>2. Damage Estimation</vt:lpstr>
      <vt:lpstr>2. Damage Estimation</vt:lpstr>
      <vt:lpstr>2. Damage Estimation</vt:lpstr>
      <vt:lpstr>Sample Calculations</vt:lpstr>
    </vt:vector>
  </TitlesOfParts>
  <Company>Carleton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Angele Genereux</dc:creator>
  <cp:lastModifiedBy>Rabab Mashayekhi</cp:lastModifiedBy>
  <cp:revision>169</cp:revision>
  <cp:lastPrinted>2016-10-18T23:05:37Z</cp:lastPrinted>
  <dcterms:created xsi:type="dcterms:W3CDTF">2016-09-30T19:21:25Z</dcterms:created>
  <dcterms:modified xsi:type="dcterms:W3CDTF">2016-10-26T15:58:22Z</dcterms:modified>
</cp:coreProperties>
</file>