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6"/>
  </p:sldMasterIdLst>
  <p:notesMasterIdLst>
    <p:notesMasterId r:id="rId27"/>
  </p:notesMasterIdLst>
  <p:handoutMasterIdLst>
    <p:handoutMasterId r:id="rId28"/>
  </p:handoutMasterIdLst>
  <p:sldIdLst>
    <p:sldId id="257" r:id="rId7"/>
    <p:sldId id="264" r:id="rId8"/>
    <p:sldId id="258" r:id="rId9"/>
    <p:sldId id="274" r:id="rId10"/>
    <p:sldId id="277" r:id="rId11"/>
    <p:sldId id="271" r:id="rId12"/>
    <p:sldId id="282" r:id="rId13"/>
    <p:sldId id="286" r:id="rId14"/>
    <p:sldId id="278" r:id="rId15"/>
    <p:sldId id="287" r:id="rId16"/>
    <p:sldId id="279" r:id="rId17"/>
    <p:sldId id="285" r:id="rId18"/>
    <p:sldId id="280" r:id="rId19"/>
    <p:sldId id="276" r:id="rId20"/>
    <p:sldId id="272" r:id="rId21"/>
    <p:sldId id="273" r:id="rId22"/>
    <p:sldId id="263" r:id="rId23"/>
    <p:sldId id="283" r:id="rId24"/>
    <p:sldId id="284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0" autoAdjust="0"/>
    <p:restoredTop sz="91805" autoAdjust="0"/>
  </p:normalViewPr>
  <p:slideViewPr>
    <p:cSldViewPr snapToGrid="0">
      <p:cViewPr>
        <p:scale>
          <a:sx n="60" d="100"/>
          <a:sy n="60" d="100"/>
        </p:scale>
        <p:origin x="-21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10/25/2016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10/25/2016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915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74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470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Simplified, high rainfall intensity indicates that it’s raining really hard and low intensity that it’s raining lightly.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WRF v3.4.1</a:t>
            </a:r>
          </a:p>
          <a:p>
            <a:r>
              <a:rPr lang="en-US" dirty="0" smtClean="0"/>
              <a:t>Dynamically</a:t>
            </a:r>
            <a:r>
              <a:rPr lang="en-US" baseline="0" dirty="0" smtClean="0"/>
              <a:t> downscaled two-way nested 108-36km simulation.</a:t>
            </a:r>
          </a:p>
          <a:p>
            <a:r>
              <a:rPr lang="en-US" baseline="0" dirty="0" smtClean="0"/>
              <a:t>Not sure what you mean by “chemistry”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95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19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331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2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1" cap="none" baseline="0">
                <a:solidFill>
                  <a:schemeClr val="tx2"/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1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129" y="1828800"/>
            <a:ext cx="4420750" cy="44196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761" y="1828800"/>
            <a:ext cx="4420751" cy="44196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537" y="2743200"/>
            <a:ext cx="4417702" cy="35052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2" cy="35052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1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588964"/>
            <a:ext cx="5487829" cy="5580061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9137" y="805658"/>
            <a:ext cx="5061604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905" indent="-223905" algn="l" defTabSz="914674" rtl="0" eaLnBrk="1" latinLnBrk="0" hangingPunct="1">
        <a:lnSpc>
          <a:spcPct val="90000"/>
        </a:lnSpc>
        <a:spcBef>
          <a:spcPts val="1801"/>
        </a:spcBef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8600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dsc.nws.noaa.gov/hdsc/pfds/pfds_map_cont.html?bkmrk=va" TargetMode="External"/><Relationship Id="rId2" Type="http://schemas.openxmlformats.org/officeDocument/2006/relationships/hyperlink" Target="http://nca2014.globalchange.gov/report/regions/southeas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ws.noaa.gov/oh/hdsc/PF_documents/Atlas14_Volume2.pdf" TargetMode="External"/><Relationship Id="rId5" Type="http://schemas.openxmlformats.org/officeDocument/2006/relationships/hyperlink" Target="http://www.nws.noaa.gov/oh/hdsc/PF_documents/Atlas14_Volume9.pdf" TargetMode="External"/><Relationship Id="rId4" Type="http://schemas.openxmlformats.org/officeDocument/2006/relationships/hyperlink" Target="http://www.ncdc.noaa.gov/cdo-web/search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dc.noaa.gov/cdo-web/sear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01" y="546266"/>
            <a:ext cx="9800194" cy="19949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Evaluation of Intensity-Duration-Frequency (IDF) Curves Developed from Dynamically Downscaled Regional WRF Simulations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804222" y="2982363"/>
            <a:ext cx="9309586" cy="29826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dirty="0" smtClean="0"/>
              <a:t>Chuen Meei Gan</a:t>
            </a:r>
            <a:r>
              <a:rPr lang="en-US" sz="2500" b="1" baseline="30000" dirty="0" smtClean="0"/>
              <a:t>1</a:t>
            </a:r>
            <a:r>
              <a:rPr lang="en-US" sz="2500" b="1" dirty="0" smtClean="0"/>
              <a:t> &amp; Tanya Spero</a:t>
            </a:r>
            <a:r>
              <a:rPr lang="en-US" sz="2500" b="1" baseline="30000" dirty="0" smtClean="0"/>
              <a:t>2</a:t>
            </a:r>
          </a:p>
          <a:p>
            <a:pPr lvl="0"/>
            <a:endParaRPr lang="en-US" sz="1600" dirty="0" smtClean="0"/>
          </a:p>
          <a:p>
            <a:pPr lvl="0">
              <a:buNone/>
            </a:pPr>
            <a:r>
              <a:rPr lang="en-US" sz="1600" dirty="0" smtClean="0"/>
              <a:t>1) CSRA LLC ,  RTP, NC 27709 USA</a:t>
            </a:r>
          </a:p>
          <a:p>
            <a:pPr lvl="0">
              <a:buNone/>
            </a:pPr>
            <a:r>
              <a:rPr lang="en-US" sz="1600" dirty="0" smtClean="0"/>
              <a:t>2) NERL, U.S. EPA, RTP, NC  27711 USA</a:t>
            </a: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42682" y="5104319"/>
            <a:ext cx="6196084" cy="709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Annual CMAS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Conference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101" y="2911106"/>
            <a:ext cx="37433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Columbus, Georgia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713" y="1733106"/>
            <a:ext cx="4945342" cy="468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4167964" y="4295556"/>
            <a:ext cx="2934585" cy="56352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617" y="2861514"/>
            <a:ext cx="4572000" cy="312685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gan.AA\Desktop\idf\site02_m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9382" y="0"/>
            <a:ext cx="8534400" cy="3480435"/>
          </a:xfrm>
          <a:prstGeom prst="rect">
            <a:avLst/>
          </a:prstGeom>
          <a:noFill/>
        </p:spPr>
      </p:pic>
      <p:pic>
        <p:nvPicPr>
          <p:cNvPr id="1026" name="Picture 2" descr="C:\Users\cgan.AA\Desktop\idf\site02_o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9382" y="3377565"/>
            <a:ext cx="8534400" cy="348043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332" y="2213644"/>
            <a:ext cx="3638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42514" y="894238"/>
            <a:ext cx="404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Columbus, Georgia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Inland with major river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Humid subtropical climate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746051"/>
          </a:xfrm>
        </p:spPr>
        <p:txBody>
          <a:bodyPr/>
          <a:lstStyle/>
          <a:p>
            <a:r>
              <a:rPr lang="en-US" b="1" dirty="0" smtClean="0"/>
              <a:t>3) Jacksonville, Florida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713" y="1733106"/>
            <a:ext cx="4945342" cy="468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85" y="2466754"/>
            <a:ext cx="4572000" cy="37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4976037" y="4805916"/>
            <a:ext cx="1924493" cy="56352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gan.AA\Desktop\idf\site08_m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3480435"/>
          </a:xfrm>
          <a:prstGeom prst="rect">
            <a:avLst/>
          </a:prstGeom>
          <a:noFill/>
        </p:spPr>
      </p:pic>
      <p:pic>
        <p:nvPicPr>
          <p:cNvPr id="4099" name="Picture 3" descr="C:\Users\cgan.AA\Desktop\idf\site08_o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7565"/>
            <a:ext cx="8534400" cy="348043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4598" y="1681446"/>
            <a:ext cx="3609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89556" y="567253"/>
            <a:ext cx="3135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Jacksonville, Florida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Coastal area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Humid subtropical climate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513" y="0"/>
            <a:ext cx="9146383" cy="682388"/>
          </a:xfrm>
        </p:spPr>
        <p:txBody>
          <a:bodyPr/>
          <a:lstStyle/>
          <a:p>
            <a:r>
              <a:rPr lang="en-US" dirty="0" smtClean="0"/>
              <a:t>Duration vs. Return Period for All Sites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93009" y="1323832"/>
          <a:ext cx="9793690" cy="2235792"/>
        </p:xfrm>
        <a:graphic>
          <a:graphicData uri="http://schemas.openxmlformats.org/drawingml/2006/table">
            <a:tbl>
              <a:tblPr/>
              <a:tblGrid>
                <a:gridCol w="1734883"/>
                <a:gridCol w="895423"/>
                <a:gridCol w="895423"/>
                <a:gridCol w="895423"/>
                <a:gridCol w="895423"/>
                <a:gridCol w="895423"/>
                <a:gridCol w="895423"/>
                <a:gridCol w="895423"/>
                <a:gridCol w="895423"/>
                <a:gridCol w="895423"/>
              </a:tblGrid>
              <a:tr h="279474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 period,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(year)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Duration (hr)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2.8928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1.4373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8551" y="4243081"/>
          <a:ext cx="9771795" cy="2369259"/>
        </p:xfrm>
        <a:graphic>
          <a:graphicData uri="http://schemas.openxmlformats.org/drawingml/2006/table">
            <a:tbl>
              <a:tblPr/>
              <a:tblGrid>
                <a:gridCol w="1731006"/>
                <a:gridCol w="893421"/>
                <a:gridCol w="893421"/>
                <a:gridCol w="893421"/>
                <a:gridCol w="893421"/>
                <a:gridCol w="893421"/>
                <a:gridCol w="893421"/>
                <a:gridCol w="893421"/>
                <a:gridCol w="893421"/>
                <a:gridCol w="893421"/>
              </a:tblGrid>
              <a:tr h="21324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 period,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(year)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Duration (hr)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3.0553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3958" y="860126"/>
            <a:ext cx="99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of the differences of the computed intensities (</a:t>
            </a:r>
            <a:r>
              <a:rPr lang="en-US" dirty="0" err="1" smtClean="0"/>
              <a:t>obs</a:t>
            </a:r>
            <a:r>
              <a:rPr lang="en-US" dirty="0" smtClean="0"/>
              <a:t> minus model).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5288" y="3778420"/>
            <a:ext cx="990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 of the differences of the computed intensities (</a:t>
            </a:r>
            <a:r>
              <a:rPr lang="en-US" dirty="0" err="1" smtClean="0"/>
              <a:t>obs</a:t>
            </a:r>
            <a:r>
              <a:rPr lang="en-US" dirty="0" smtClean="0"/>
              <a:t> minus model).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513" y="0"/>
            <a:ext cx="9146383" cy="682388"/>
          </a:xfrm>
        </p:spPr>
        <p:txBody>
          <a:bodyPr/>
          <a:lstStyle/>
          <a:p>
            <a:r>
              <a:rPr lang="en-US" dirty="0" smtClean="0"/>
              <a:t>Summary of preliminary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6788" y="669851"/>
            <a:ext cx="101597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WRF captures the pattern found in the observations.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Correlation coefficient </a:t>
            </a:r>
            <a:r>
              <a:rPr lang="en-US" sz="2000" smtClean="0"/>
              <a:t>&gt; </a:t>
            </a:r>
            <a:r>
              <a:rPr lang="en-US" sz="2000" smtClean="0"/>
              <a:t>0.9</a:t>
            </a:r>
            <a:endParaRPr lang="en-US" sz="2000" dirty="0" smtClean="0"/>
          </a:p>
          <a:p>
            <a:pPr marL="682625" lvl="1" indent="-225425"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Magnitude of IDF curves from WRF is higher than observed: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High bias in WRF precipitation</a:t>
            </a:r>
          </a:p>
          <a:p>
            <a:pPr marL="682625" lvl="1" indent="-225425"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IDF curves for longer rainfall duration hampered by uncertainties: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Inconsistent methods for taking measurements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Human error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Representativeness and scale of WRF</a:t>
            </a:r>
          </a:p>
          <a:p>
            <a:pPr marL="682625" lvl="1" indent="-225425"/>
            <a:endParaRPr lang="en-US" sz="20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Mean bias and standard deviation increase with: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Shorter rainfall duration (e.g., hourly)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Longer return period (e.g., 100 years)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1988" name="Picture 4" descr="Image result for result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3493" y="255181"/>
            <a:ext cx="2254102" cy="2254102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3372" y="3850313"/>
            <a:ext cx="3231286" cy="195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06" y="0"/>
            <a:ext cx="9638906" cy="750627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7606" y="639220"/>
            <a:ext cx="100530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Repeat IDF calculations using </a:t>
            </a:r>
            <a:r>
              <a:rPr lang="en-US" sz="2000" i="1" dirty="0" smtClean="0"/>
              <a:t>updated</a:t>
            </a:r>
            <a:r>
              <a:rPr lang="en-US" sz="2000" dirty="0" smtClean="0"/>
              <a:t> WRF downscaling for historical period.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Initial WRF simulations driven by coarser reanalysis data.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New WRF simulations underway using reanalysis data that better matches resolution of target global climate data.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000" dirty="0" smtClean="0"/>
              <a:t>Updated science included in new WRF simulations.</a:t>
            </a:r>
          </a:p>
          <a:p>
            <a:pPr marL="682625" lvl="1" indent="-225425"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Compare new IDF curves to those calculated from observations.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endParaRPr lang="en-US" sz="12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Consider other methods of computing IDF curves .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endParaRPr lang="en-US" sz="12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Develop IDF curves for climate change scenarios from GCM scenarios downscaled with WRF.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2000" dirty="0" smtClean="0"/>
          </a:p>
          <a:p>
            <a:pPr marL="225425" indent="-225425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0139" y="4664300"/>
            <a:ext cx="4277389" cy="200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5" y="0"/>
            <a:ext cx="9318977" cy="818707"/>
          </a:xfrm>
        </p:spPr>
        <p:txBody>
          <a:bodyPr>
            <a:normAutofit/>
          </a:bodyPr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477926" y="999460"/>
            <a:ext cx="10714074" cy="55680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hlinkClick r:id="rId2"/>
              </a:rPr>
              <a:t>http://nca2014.globalchange.gov/report/regions/southeast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hlinkClick r:id="rId3"/>
              </a:rPr>
              <a:t>http://hdsc.nws.noaa.gov/hdsc/pfds/pfds_map_cont.html?bkmrk=va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hlinkClick r:id="rId4"/>
              </a:rPr>
              <a:t>http://www.ncdc.noaa.gov/cdo-web/search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u="sng" dirty="0" smtClean="0">
                <a:hlinkClick r:id="rId5"/>
              </a:rPr>
              <a:t>http://www.nws.noaa.gov/oh/hdsc/PF_documents/Atlas14_Volume9.pdf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u="sng" dirty="0" smtClean="0">
                <a:hlinkClick r:id="rId6"/>
              </a:rPr>
              <a:t>http://www.nws.noaa.gov/oh/hdsc/PF_documents/Atlas14_Volume2.pdf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I. </a:t>
            </a:r>
            <a:r>
              <a:rPr lang="en-US" sz="1800" dirty="0" err="1" smtClean="0"/>
              <a:t>Elsebaie</a:t>
            </a:r>
            <a:r>
              <a:rPr lang="en-US" sz="1800" dirty="0" smtClean="0"/>
              <a:t>, “Developing rainfall intensity-duration-frequency relationship for two regions in Saudi Arabia”, J. of King Saud University – Eng. Sciences, 24, 131-140. doi:10.1016/j.jksues.2011.06.001, 2012.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R. Dirk, “Frequency analysis of rainfall data”, The </a:t>
            </a:r>
            <a:r>
              <a:rPr lang="en-US" sz="1800" dirty="0" err="1" smtClean="0"/>
              <a:t>Abdus</a:t>
            </a:r>
            <a:r>
              <a:rPr lang="en-US" sz="1800" dirty="0" smtClean="0"/>
              <a:t> Salam International Centre for Theoretical Physics, 244-10, 2013.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P. </a:t>
            </a:r>
            <a:r>
              <a:rPr lang="en-US" sz="1800" dirty="0" err="1" smtClean="0"/>
              <a:t>Gao</a:t>
            </a:r>
            <a:r>
              <a:rPr lang="en-US" sz="1800" dirty="0" smtClean="0"/>
              <a:t>, G. Carbone and D. </a:t>
            </a:r>
            <a:r>
              <a:rPr lang="en-US" sz="1800" dirty="0" err="1" smtClean="0"/>
              <a:t>Guo</a:t>
            </a:r>
            <a:r>
              <a:rPr lang="en-US" sz="1800" dirty="0" smtClean="0"/>
              <a:t>, “Assessment of NNARCCAP model in simulating rainfall extremes using spatially constrained regionalization method”, International J. of </a:t>
            </a:r>
            <a:r>
              <a:rPr lang="en-US" sz="1800" dirty="0" err="1" smtClean="0"/>
              <a:t>Clim</a:t>
            </a:r>
            <a:r>
              <a:rPr lang="en-US" sz="1800" dirty="0" smtClean="0"/>
              <a:t>., doi:10.1002/joc.4500, 2015.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P. </a:t>
            </a:r>
            <a:r>
              <a:rPr lang="en-US" sz="1800" dirty="0" err="1" smtClean="0"/>
              <a:t>Xie</a:t>
            </a:r>
            <a:r>
              <a:rPr lang="en-US" sz="1800" dirty="0" smtClean="0"/>
              <a:t> and P. A. </a:t>
            </a:r>
            <a:r>
              <a:rPr lang="en-US" sz="1800" dirty="0" err="1" smtClean="0"/>
              <a:t>Arkin</a:t>
            </a:r>
            <a:r>
              <a:rPr lang="en-US" sz="1800" dirty="0" smtClean="0"/>
              <a:t>, “Global Precipitation: A 17-year Monthly Analysis Based on Gauge Observations, Satellite Estimates, and Numerical Model outputs”, Bulletin of the AMS, Vol. 78, No. 11,1997.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595581" y="780770"/>
            <a:ext cx="4817659" cy="486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1607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Birmingham, Alabama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Mobile, Alabama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Montgomery, Alabama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Little Rock, Arkansas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Jacksonville, Florida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Tampa, Florida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Tallahassee, Florida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Atlanta, Georgia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Columbus, Georgia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Savannah, Georgia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Indianapolis, Indiana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Des Moines, Iowa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Louisville, Kentucky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Baton Rouge, Louisiana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New Orleans, Louisiana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Shreveport, Louisiana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39280" y="983118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Biloxi, Mississippi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Jackson, Mississippi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St. Louis, Missouri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Kansas City, Missouri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Charlotte, North Carolina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Greensboro, North Carolina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Raleigh, North Carolina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Wilmington, North Carolina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Cincinnati, Ohio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Charleston South Carolina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Columbia, South Carolina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Memphis, Tennessee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Nashville, Tennessee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Norfolk, Virginia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Richmond, Virginia</a:t>
            </a:r>
            <a:endParaRPr lang="en-US" sz="1600" b="1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en-US" sz="1600" b="1" dirty="0" smtClean="0">
                <a:ea typeface="Calibri" pitchFamily="34" charset="0"/>
                <a:cs typeface="Times New Roman" pitchFamily="18" charset="0"/>
              </a:rPr>
              <a:t>Roanoke, Virginia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665" y="300250"/>
            <a:ext cx="844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List of sites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494" y="701749"/>
            <a:ext cx="4995506" cy="4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66" y="1"/>
            <a:ext cx="9618345" cy="682388"/>
          </a:xfrm>
        </p:spPr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1916" y="699048"/>
            <a:ext cx="99653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/>
            <a:r>
              <a:rPr lang="en-US" sz="2000" dirty="0" smtClean="0"/>
              <a:t>Observation: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000" dirty="0" smtClean="0"/>
              <a:t>Hourly precipitation dataset from  the National Centers for Environmental Information of NOAA.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000" dirty="0" smtClean="0"/>
              <a:t>At least 10 stations are used for each site to ensure the number of samples are sufficient. </a:t>
            </a:r>
          </a:p>
          <a:p>
            <a:pPr marL="166688" indent="-166688"/>
            <a:r>
              <a:rPr lang="en-US" sz="2000" dirty="0" smtClean="0">
                <a:hlinkClick r:id="rId3"/>
              </a:rPr>
              <a:t>http://www.ncdc.noaa.gov/cdo-web/search</a:t>
            </a:r>
            <a:endParaRPr lang="en-US" sz="2000" dirty="0" smtClean="0"/>
          </a:p>
          <a:p>
            <a:pPr marL="166688" indent="-166688"/>
            <a:endParaRPr lang="en-US" sz="2000" dirty="0" smtClean="0"/>
          </a:p>
          <a:p>
            <a:pPr marL="166688" indent="-166688"/>
            <a:r>
              <a:rPr lang="en-US" sz="2000" dirty="0" smtClean="0"/>
              <a:t>WRF 3.4.1Model: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000" dirty="0" smtClean="0"/>
              <a:t>Dynamically downscaled two-way nested 108-36km simulation(1988-2010).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000" dirty="0" smtClean="0"/>
              <a:t>Location (latitude and longitude)of the observation station is matched and a 9 x 9 cells box  is subset for the same period.</a:t>
            </a:r>
          </a:p>
          <a:p>
            <a:pPr marL="166688" indent="-166688"/>
            <a:r>
              <a:rPr lang="en-US" sz="2000" dirty="0" smtClean="0"/>
              <a:t>	Model Configurations:</a:t>
            </a:r>
          </a:p>
          <a:p>
            <a:pPr marL="166688" indent="-166688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9130013"/>
              </p:ext>
            </p:extLst>
          </p:nvPr>
        </p:nvGraphicFramePr>
        <p:xfrm>
          <a:off x="1674420" y="4500750"/>
          <a:ext cx="6780811" cy="2096560"/>
        </p:xfrm>
        <a:graphic>
          <a:graphicData uri="http://schemas.openxmlformats.org/drawingml/2006/table">
            <a:tbl>
              <a:tblPr firstCol="1" bandCol="1">
                <a:tableStyleId>{69CF1AB2-1976-4502-BF36-3FF5EA218861}</a:tableStyleId>
              </a:tblPr>
              <a:tblGrid>
                <a:gridCol w="2594432"/>
                <a:gridCol w="4186379"/>
              </a:tblGrid>
              <a:tr h="3443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PBL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Yonsei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University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(YSU)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Microphysics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WRF Single-Moment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6-class scheme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1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Surface layer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MM5 similarity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Cumulus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Kain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-Fritsch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Radiation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RRTMG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Land 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Noah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549" y="0"/>
            <a:ext cx="9595065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559629"/>
            <a:ext cx="6095198" cy="310519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Frequency:</a:t>
            </a:r>
            <a:r>
              <a:rPr lang="en-US" sz="1600" dirty="0" smtClean="0"/>
              <a:t> Are extreme precipitation events occurring more often than they did in the past?</a:t>
            </a:r>
          </a:p>
          <a:p>
            <a:r>
              <a:rPr lang="en-US" sz="1600" b="1" dirty="0" smtClean="0"/>
              <a:t>Intensity:</a:t>
            </a:r>
            <a:r>
              <a:rPr lang="en-US" sz="1600" dirty="0" smtClean="0"/>
              <a:t> Are extreme events intensifying with the potential for more damaging societal effects?</a:t>
            </a:r>
          </a:p>
          <a:p>
            <a:r>
              <a:rPr lang="en-US" sz="1600" b="1" dirty="0" smtClean="0"/>
              <a:t>Duration:</a:t>
            </a:r>
            <a:r>
              <a:rPr lang="en-US" sz="1600" dirty="0" smtClean="0"/>
              <a:t> Are events lasting longer than in the past?</a:t>
            </a:r>
          </a:p>
          <a:p>
            <a:r>
              <a:rPr lang="en-US" sz="1600" b="1" dirty="0" smtClean="0"/>
              <a:t>Timing:</a:t>
            </a:r>
            <a:r>
              <a:rPr lang="en-US" sz="1600" dirty="0" smtClean="0"/>
              <a:t> Are events occurring earlier or later in the season or the year other than they used to?  Are their associations with other weather events changing?</a:t>
            </a:r>
          </a:p>
          <a:p>
            <a:r>
              <a:rPr lang="en-US" sz="1600" dirty="0" smtClean="0"/>
              <a:t>IDF curve applications help in the planning, design, and management of water resources projects.</a:t>
            </a:r>
          </a:p>
        </p:txBody>
      </p:sp>
      <p:pic>
        <p:nvPicPr>
          <p:cNvPr id="3" name="Picture 1" descr="C:\Users\cgan.AA\Desktop\data\IDF\SE_billion-dollar-disasters_12972_V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399" y="3540638"/>
            <a:ext cx="4333492" cy="322166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783463" y="2568132"/>
            <a:ext cx="1258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Figure source: NOAA NCDC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7535" y="724394"/>
            <a:ext cx="962246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Extreme weather 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sym typeface="Wingdings" pitchFamily="2" charset="2"/>
              </a:rPr>
              <a:t>(e.g. drought, hurricanes, tornadoes)   climate change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699" y="1178065"/>
            <a:ext cx="468183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818168" y="1178069"/>
            <a:ext cx="4683294" cy="2286000"/>
            <a:chOff x="1818168" y="1178069"/>
            <a:chExt cx="4683294" cy="2286000"/>
          </a:xfrm>
        </p:grpSpPr>
        <p:pic>
          <p:nvPicPr>
            <p:cNvPr id="9218" name="Picture 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8168" y="1178069"/>
              <a:ext cx="4683294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710763" y="2456121"/>
              <a:ext cx="1594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temperature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17403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50000"/>
                <a:lumOff val="50000"/>
                <a:alpha val="55000"/>
              </a:schemeClr>
            </a:gs>
            <a:gs pos="20000">
              <a:srgbClr val="134251">
                <a:alpha val="60000"/>
              </a:srgbClr>
            </a:gs>
            <a:gs pos="24000">
              <a:srgbClr val="134251">
                <a:alpha val="70000"/>
              </a:srgbClr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19" y="0"/>
            <a:ext cx="9717895" cy="685800"/>
          </a:xfrm>
        </p:spPr>
        <p:txBody>
          <a:bodyPr/>
          <a:lstStyle/>
          <a:p>
            <a:r>
              <a:rPr lang="en-US" dirty="0" err="1" smtClean="0"/>
              <a:t>Gumbel</a:t>
            </a:r>
            <a:r>
              <a:rPr lang="en-US" dirty="0" smtClean="0"/>
              <a:t> Distribution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8549" y="1451390"/>
          <a:ext cx="9853075" cy="2337369"/>
        </p:xfrm>
        <a:graphic>
          <a:graphicData uri="http://schemas.openxmlformats.org/presentationml/2006/ole">
            <p:oleObj spid="_x0000_s1040" name="Equation" r:id="rId4" imgW="5168900" imgH="11938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0310" y="707734"/>
            <a:ext cx="9947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Frequency precipitation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(mm) for each duration with a specified return period T (year) is given as: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14900" y="3767107"/>
            <a:ext cx="989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Rainfall intensity, I (mm/h) for return period T is calculated from: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06917" y="4226962"/>
          <a:ext cx="3119652" cy="1502054"/>
        </p:xfrm>
        <a:graphic>
          <a:graphicData uri="http://schemas.openxmlformats.org/presentationml/2006/ole">
            <p:oleObj spid="_x0000_s1041" name="Equation" r:id="rId5" imgW="1371600" imgH="6604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27522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93241" y="155369"/>
            <a:ext cx="9146383" cy="675904"/>
          </a:xfrm>
        </p:spPr>
        <p:txBody>
          <a:bodyPr/>
          <a:lstStyle/>
          <a:p>
            <a:r>
              <a:rPr lang="en-US" dirty="0" smtClean="0"/>
              <a:t>News</a:t>
            </a:r>
            <a:endParaRPr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512" y="3702073"/>
            <a:ext cx="5175539" cy="14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629404" y="5902038"/>
            <a:ext cx="3562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http://floodlist.com/america/usa/</a:t>
            </a:r>
            <a:endParaRPr lang="en-US" sz="12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5475" y="799794"/>
            <a:ext cx="68770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3927" y="2280031"/>
            <a:ext cx="4868380" cy="12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6586" y="3531054"/>
            <a:ext cx="5955414" cy="161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9427" y="5105533"/>
            <a:ext cx="6551531" cy="175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84999" y="364734"/>
            <a:ext cx="3357620" cy="176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Image result for drought events in u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1630" y="2144121"/>
            <a:ext cx="3040764" cy="1577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64" y="0"/>
            <a:ext cx="9662949" cy="685800"/>
          </a:xfrm>
        </p:spPr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0036" y="2551815"/>
            <a:ext cx="5453536" cy="46770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Develop Intensity-Duration-Frequency (IDF) curve</a:t>
            </a:r>
            <a:r>
              <a:rPr lang="en-US" sz="1800" dirty="0"/>
              <a:t> </a:t>
            </a:r>
            <a:r>
              <a:rPr lang="en-US" sz="1800" dirty="0" smtClean="0"/>
              <a:t>using Gumbel distribution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Compare IDF curves from downscaled WRF to IDF curves from observations.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Determine if this methodology can be applied using downscaled future climate simulations to project changes in precipitation. </a:t>
            </a:r>
            <a:endParaRPr lang="en-US" sz="1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67" y="2636874"/>
            <a:ext cx="5145556" cy="358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52545" y="734057"/>
            <a:ext cx="1061971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IDF curves are developed from long time series of precipitation (simulation and observation).</a:t>
            </a:r>
          </a:p>
          <a:p>
            <a:pPr marL="119063" indent="-119063">
              <a:lnSpc>
                <a:spcPct val="110000"/>
              </a:lnSpc>
            </a:pPr>
            <a:endParaRPr lang="en-US" dirty="0" smtClean="0"/>
          </a:p>
          <a:p>
            <a:pPr marL="119063" indent="-119063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A 23 year (1988–2010), 36-km historical downscaled WRF simulation (CONUS domain) is used. </a:t>
            </a:r>
          </a:p>
          <a:p>
            <a:pPr marL="119063" indent="-119063">
              <a:lnSpc>
                <a:spcPct val="11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119063" indent="-119063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Hourly precipitation data is obtained from National Centers for Environmental Information.</a:t>
            </a:r>
          </a:p>
          <a:p>
            <a:pPr marL="119063" indent="-119063">
              <a:lnSpc>
                <a:spcPct val="11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119063" indent="-119063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55851" y="215190"/>
            <a:ext cx="626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Evaluating IDF Curves across the Southeastern US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044" y="627319"/>
            <a:ext cx="6443058" cy="61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06" y="1"/>
            <a:ext cx="9638905" cy="682388"/>
          </a:xfrm>
        </p:spPr>
        <p:txBody>
          <a:bodyPr/>
          <a:lstStyle/>
          <a:p>
            <a:r>
              <a:rPr lang="en-US" dirty="0" smtClean="0"/>
              <a:t>Developing IDF Curves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4009" y="687387"/>
            <a:ext cx="1076014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Hourly precipitation at each study site is calculated using the mean of:</a:t>
            </a:r>
          </a:p>
          <a:p>
            <a:pPr marL="623888" lvl="1" indent="-166688">
              <a:buFont typeface="Arial" pitchFamily="34" charset="0"/>
              <a:buChar char="•"/>
            </a:pPr>
            <a:r>
              <a:rPr lang="en-US" dirty="0" smtClean="0"/>
              <a:t>Observed hourly rain gauge values from at least 10 sites in and around the city.</a:t>
            </a:r>
          </a:p>
          <a:p>
            <a:pPr marL="623888" lvl="1" indent="-166688">
              <a:buFont typeface="Arial" pitchFamily="34" charset="0"/>
              <a:buChar char="•"/>
            </a:pPr>
            <a:r>
              <a:rPr lang="en-US" dirty="0" smtClean="0"/>
              <a:t>Downscaled WRF values from a 3x3 (9-cell) patch centered on each city.</a:t>
            </a:r>
          </a:p>
          <a:p>
            <a:pPr marL="623888" lvl="1" indent="-166688">
              <a:buFont typeface="Arial" pitchFamily="34" charset="0"/>
              <a:buChar char="•"/>
            </a:pPr>
            <a:endParaRPr lang="en-US" dirty="0" smtClean="0"/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Maximum precipitation is recorded within each year and city for durations of 1, 2, 3, 6, 12, and 24 hours.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9" name="Picture 1" descr="C:\Users\cgan.AA\Desktop\data\IDF\plots\site00_m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656" y="2966483"/>
            <a:ext cx="5504488" cy="33067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44008" y="2905474"/>
            <a:ext cx="54970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Running averages are used for durations longer than 1 hour.</a:t>
            </a:r>
          </a:p>
          <a:p>
            <a:pPr marL="166688" indent="-166688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166688" indent="-166688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err="1" smtClean="0"/>
              <a:t>Gumbel</a:t>
            </a:r>
            <a:r>
              <a:rPr lang="en-US" dirty="0" smtClean="0"/>
              <a:t> distributions are used to analyze the maximum observed and modeled series.</a:t>
            </a:r>
          </a:p>
          <a:p>
            <a:pPr marL="166688" indent="-166688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166688" indent="-166688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Expected annual maximum intensities are determined for return periods of 2, 5, 10, 20, 40, 50, 75, and 100 years.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547650" y="4166560"/>
          <a:ext cx="761562" cy="680705"/>
        </p:xfrm>
        <a:graphic>
          <a:graphicData uri="http://schemas.openxmlformats.org/presentationml/2006/ole">
            <p:oleObj spid="_x0000_s2058" name="Equation" r:id="rId4" imgW="482391" imgH="431613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0800000">
            <a:off x="7230142" y="4167968"/>
            <a:ext cx="1291558" cy="277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8334749" y="4974857"/>
            <a:ext cx="1422690" cy="64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77628" y="3302000"/>
            <a:ext cx="185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Frequency Precipitation computed from </a:t>
            </a:r>
            <a:r>
              <a:rPr lang="en-US" sz="1200" b="1" dirty="0" err="1" smtClean="0">
                <a:solidFill>
                  <a:schemeClr val="bg1"/>
                </a:solidFill>
              </a:rPr>
              <a:t>Gumbel</a:t>
            </a:r>
            <a:r>
              <a:rPr lang="en-US" sz="1200" b="1" dirty="0" smtClean="0">
                <a:solidFill>
                  <a:schemeClr val="bg1"/>
                </a:solidFill>
              </a:rPr>
              <a:t> Distribution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245600" y="3594100"/>
            <a:ext cx="1765300" cy="10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 rot="10800000">
            <a:off x="8802914" y="4132998"/>
            <a:ext cx="214086" cy="18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89625" y="127592"/>
            <a:ext cx="9638905" cy="682388"/>
          </a:xfrm>
        </p:spPr>
        <p:txBody>
          <a:bodyPr/>
          <a:lstStyle/>
          <a:p>
            <a:r>
              <a:rPr lang="en-US" dirty="0" smtClean="0"/>
              <a:t>How to interpret IDF Curves?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39693" y="1701210"/>
            <a:ext cx="29523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Rainfall intensity in the IDF Curve is the average rainfall depth that falls per specific time duration. </a:t>
            </a:r>
          </a:p>
          <a:p>
            <a:pPr marL="117475" indent="-117475"/>
            <a:endParaRPr lang="en-US" sz="1600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In particular, estimates of extreme rainfall intensities are required for the design of safe and economical flood control, drainage or sewer systems. 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466114"/>
            <a:ext cx="7255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https://support.flowworks.com/hc/en-us/articles/208464566-IDF-Curves-Explained</a:t>
            </a:r>
            <a:endParaRPr lang="en-US" sz="12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602" y="1531089"/>
            <a:ext cx="8091065" cy="459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94884" y="1127051"/>
            <a:ext cx="157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0336" y="1818167"/>
            <a:ext cx="1754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Heavy rain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73619" y="2105247"/>
            <a:ext cx="159488" cy="393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1609060" y="5284380"/>
            <a:ext cx="166577" cy="43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36922" y="5755758"/>
            <a:ext cx="1754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Light rain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1582" y="3140148"/>
            <a:ext cx="314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Low probability of occurrence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197702" y="3572539"/>
            <a:ext cx="159488" cy="691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1) Charleston, South Carolina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713" y="1733106"/>
            <a:ext cx="4945342" cy="468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5348178" y="4072270"/>
            <a:ext cx="1637414" cy="56352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429" y="1958875"/>
            <a:ext cx="4572000" cy="43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an.AA\Desktop\idf\site01_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758" y="3377565"/>
            <a:ext cx="8534400" cy="3480435"/>
          </a:xfrm>
          <a:prstGeom prst="rect">
            <a:avLst/>
          </a:prstGeom>
          <a:noFill/>
        </p:spPr>
      </p:pic>
      <p:pic>
        <p:nvPicPr>
          <p:cNvPr id="2052" name="Picture 4" descr="C:\Users\cgan.AA\Desktop\idf\site01_m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881" y="0"/>
            <a:ext cx="8534400" cy="3480435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7136" y="1978764"/>
            <a:ext cx="3714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85216" y="739859"/>
            <a:ext cx="4144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Charleston, South Carolina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Coastal area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Humid subtropical climate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69D64-F21E-4174-A5F1-E678E8056DA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E3374BC-E25E-4BAE-AD72-418F94B7FFDC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812538D-BE8C-4006-8AA5-A26BBDAAA8C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</Template>
  <TotalTime>0</TotalTime>
  <Words>1186</Words>
  <Application>Microsoft Office PowerPoint</Application>
  <PresentationFormat>Custom</PresentationFormat>
  <Paragraphs>316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wave</vt:lpstr>
      <vt:lpstr>Equation</vt:lpstr>
      <vt:lpstr>Evaluation of Intensity-Duration-Frequency (IDF) Curves Developed from Dynamically Downscaled Regional WRF Simulations </vt:lpstr>
      <vt:lpstr>Motivation</vt:lpstr>
      <vt:lpstr>News</vt:lpstr>
      <vt:lpstr>Study Design</vt:lpstr>
      <vt:lpstr>Slide 5</vt:lpstr>
      <vt:lpstr>Developing IDF Curves</vt:lpstr>
      <vt:lpstr>How to interpret IDF Curves?</vt:lpstr>
      <vt:lpstr>1) Charleston, South Carolina </vt:lpstr>
      <vt:lpstr>Slide 9</vt:lpstr>
      <vt:lpstr>2) Columbus, Georgia </vt:lpstr>
      <vt:lpstr>Slide 11</vt:lpstr>
      <vt:lpstr>3) Jacksonville, Florida</vt:lpstr>
      <vt:lpstr>Slide 13</vt:lpstr>
      <vt:lpstr>Duration vs. Return Period for All Sites</vt:lpstr>
      <vt:lpstr>Summary of preliminary Results</vt:lpstr>
      <vt:lpstr>Future Work</vt:lpstr>
      <vt:lpstr>References:</vt:lpstr>
      <vt:lpstr>Slide 18</vt:lpstr>
      <vt:lpstr>Dataset</vt:lpstr>
      <vt:lpstr>Gumbel Distribution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2012-08-30T22:49:00Z</dcterms:created>
  <dcterms:modified xsi:type="dcterms:W3CDTF">2016-10-25T23:16:48Z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