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70" r:id="rId3"/>
    <p:sldId id="267" r:id="rId4"/>
    <p:sldId id="260" r:id="rId5"/>
    <p:sldId id="258" r:id="rId6"/>
    <p:sldId id="256" r:id="rId7"/>
    <p:sldId id="274" r:id="rId8"/>
    <p:sldId id="262" r:id="rId9"/>
    <p:sldId id="261" r:id="rId10"/>
    <p:sldId id="279" r:id="rId11"/>
    <p:sldId id="280" r:id="rId12"/>
    <p:sldId id="281" r:id="rId13"/>
    <p:sldId id="282" r:id="rId14"/>
    <p:sldId id="276" r:id="rId15"/>
    <p:sldId id="27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E02437-C205-402B-85F5-DB8F989F4100}" type="datetimeFigureOut">
              <a:rPr lang="en-GB"/>
              <a:pPr>
                <a:defRPr/>
              </a:pPr>
              <a:t>02/01/2007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0F0E79-C10B-44F5-833F-F24317BEFC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>
              <a:ea typeface="MS PGothic"/>
              <a:cs typeface="MS PGothic"/>
            </a:endParaRPr>
          </a:p>
        </p:txBody>
      </p:sp>
      <p:sp>
        <p:nvSpPr>
          <p:cNvPr id="15363" name="3 Marcador de fecha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latin typeface="Arial" charset="0"/>
              <a:ea typeface="MS PGothic"/>
              <a:cs typeface="MS PGothic"/>
            </a:endParaRPr>
          </a:p>
        </p:txBody>
      </p:sp>
      <p:sp>
        <p:nvSpPr>
          <p:cNvPr id="15364" name="4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8B8446-1844-48D8-8CB4-7D232168C6B5}" type="slidenum">
              <a:rPr lang="en-GB" smtClean="0">
                <a:latin typeface="Arial" charset="0"/>
                <a:ea typeface="MS PGothic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>
              <a:latin typeface="Arial" charset="0"/>
              <a:ea typeface="MS PGothic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smtClean="0">
              <a:solidFill>
                <a:srgbClr val="262673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C23294-07E9-4474-B0E5-E355CA2393B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E435D6C-03D1-4034-AA65-A8F63805EAF3}" type="datetimeFigureOut">
              <a:rPr lang="en-GB"/>
              <a:pPr>
                <a:defRPr/>
              </a:pPr>
              <a:t>02/01/2007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CD8494-0698-473B-B275-BB3BDF9EBA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F8B538-E83A-46FD-8E61-94E7E5879282}" type="datetimeFigureOut">
              <a:rPr lang="en-GB"/>
              <a:pPr>
                <a:defRPr/>
              </a:pPr>
              <a:t>02/01/2007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4651F1-5BF5-49AC-8DC7-A5A55E34E7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1C22B8-AFFE-47A6-9D86-5783DDDCC56A}" type="datetimeFigureOut">
              <a:rPr lang="en-GB"/>
              <a:pPr>
                <a:defRPr/>
              </a:pPr>
              <a:t>02/01/2007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BFFDAD-49EE-404F-937D-A21210A0C5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A241EA-DAA5-4189-97B6-3B13F95F218A}" type="datetimeFigureOut">
              <a:rPr lang="en-GB"/>
              <a:pPr>
                <a:defRPr/>
              </a:pPr>
              <a:t>02/01/2007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678403-D0AB-4B20-89E1-54DC71D777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E02912-C370-454B-9684-747207796ED8}" type="datetimeFigureOut">
              <a:rPr lang="en-GB"/>
              <a:pPr>
                <a:defRPr/>
              </a:pPr>
              <a:t>02/01/2007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9F1933-CC2F-47DF-B2DA-12AFD9FA71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273F69-3EE3-465B-9667-7EBBE0E81281}" type="datetimeFigureOut">
              <a:rPr lang="en-GB"/>
              <a:pPr>
                <a:defRPr/>
              </a:pPr>
              <a:t>02/01/2007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702BFE-CD87-4C9D-8B6E-BC12664C04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553F10-2303-4A6F-B314-C2B44CE084BF}" type="datetimeFigureOut">
              <a:rPr lang="en-GB"/>
              <a:pPr>
                <a:defRPr/>
              </a:pPr>
              <a:t>02/01/2007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1BD0348-87A1-4502-9A47-70900A60D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F25189-021D-408C-9C20-7F003C470FBE}" type="datetimeFigureOut">
              <a:rPr lang="en-GB"/>
              <a:pPr>
                <a:defRPr/>
              </a:pPr>
              <a:t>02/01/2007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E804EF-8D46-48FA-9459-33784C629C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75352A-203E-408C-B1F4-2AFA88D2DDD7}" type="datetimeFigureOut">
              <a:rPr lang="en-GB"/>
              <a:pPr>
                <a:defRPr/>
              </a:pPr>
              <a:t>02/01/2007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A7F9C1-7181-493B-A10C-0E09D0D026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C2E4EB-ABEB-44B7-9CF6-A9C1AC28A2A0}" type="datetimeFigureOut">
              <a:rPr lang="en-GB"/>
              <a:pPr>
                <a:defRPr/>
              </a:pPr>
              <a:t>02/01/2007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8E55B0-3ACE-4C81-82AC-313D541D57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0D7B27-283F-4532-8EB9-A62074A6A762}" type="datetimeFigureOut">
              <a:rPr lang="en-GB"/>
              <a:pPr>
                <a:defRPr/>
              </a:pPr>
              <a:t>02/01/2007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08D52E-3817-41EF-9DE1-0E42A3E2F1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37ACDE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7" name="Picture 5" descr="JRC_Slides_Footer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265613" y="6461125"/>
            <a:ext cx="61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" descr="JRC_Slides_Logo_EN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971925" y="258763"/>
            <a:ext cx="14351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0" y="1208088"/>
            <a:ext cx="9077325" cy="1724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smtClean="0">
                <a:latin typeface="Verdana" pitchFamily="34" charset="0"/>
                <a:ea typeface="MS PGothic"/>
                <a:cs typeface="MS PGothic"/>
              </a:rPr>
              <a:t>UDINEE Project: </a:t>
            </a:r>
            <a:br>
              <a:rPr lang="en-GB" sz="2800" smtClean="0">
                <a:latin typeface="Verdana" pitchFamily="34" charset="0"/>
                <a:ea typeface="MS PGothic"/>
                <a:cs typeface="MS PGothic"/>
              </a:rPr>
            </a:br>
            <a:r>
              <a:rPr lang="en-GB" sz="2800" smtClean="0">
                <a:latin typeface="Verdana" pitchFamily="34" charset="0"/>
                <a:ea typeface="MS PGothic"/>
                <a:cs typeface="MS PGothic"/>
              </a:rPr>
              <a:t>First Results Comparing Observed and Modeled Time Series and Spatial Model Forecasting Results</a:t>
            </a:r>
            <a:endParaRPr lang="en-US" sz="2800" smtClean="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3124200" y="6356350"/>
            <a:ext cx="2895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CFC6F5-1A7F-4BFB-86FA-70F79DBDD74B}" type="datetime3">
              <a:rPr lang="en-US" smtClean="0">
                <a:solidFill>
                  <a:srgbClr val="004494"/>
                </a:solidFill>
                <a:latin typeface="Verdana" pitchFamily="34" charset="0"/>
                <a:ea typeface="MS PGothic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 January 2007</a:t>
            </a:fld>
            <a:endParaRPr lang="en-GB" smtClean="0">
              <a:solidFill>
                <a:srgbClr val="004494"/>
              </a:solidFill>
              <a:latin typeface="Verdana" pitchFamily="34" charset="0"/>
              <a:ea typeface="MS PGothic"/>
              <a:cs typeface="Arial" charset="0"/>
            </a:endParaRP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3499ED-679B-4C63-84D6-79068084529D}" type="slidenum">
              <a:rPr lang="en-GB" smtClean="0">
                <a:solidFill>
                  <a:srgbClr val="004494"/>
                </a:solidFill>
                <a:latin typeface="Verdana" pitchFamily="34" charset="0"/>
                <a:ea typeface="MS PGothic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>
              <a:solidFill>
                <a:srgbClr val="004494"/>
              </a:solidFill>
              <a:latin typeface="Verdana" pitchFamily="34" charset="0"/>
              <a:ea typeface="MS PGothic"/>
              <a:cs typeface="Arial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04800" y="4991100"/>
            <a:ext cx="8667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ts val="2400"/>
              </a:lnSpc>
              <a:buClr>
                <a:srgbClr val="37ACDE"/>
              </a:buClr>
            </a:pPr>
            <a:r>
              <a:rPr lang="en-GB" sz="1200" baseline="30000">
                <a:solidFill>
                  <a:srgbClr val="004494"/>
                </a:solidFill>
                <a:latin typeface="Calibri" pitchFamily="34" charset="0"/>
                <a:cs typeface="Arial" charset="0"/>
              </a:rPr>
              <a:t>1</a:t>
            </a:r>
            <a:r>
              <a:rPr lang="en-GB" sz="1200">
                <a:solidFill>
                  <a:srgbClr val="004494"/>
                </a:solidFill>
                <a:latin typeface="Calibri" pitchFamily="34" charset="0"/>
                <a:cs typeface="Arial" charset="0"/>
              </a:rPr>
              <a:t>European Commission, Joint Research Centre</a:t>
            </a:r>
          </a:p>
          <a:p>
            <a:pPr algn="ctr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None/>
            </a:pPr>
            <a:r>
              <a:rPr lang="en-GB" sz="1200" baseline="30000">
                <a:solidFill>
                  <a:srgbClr val="004494"/>
                </a:solidFill>
                <a:latin typeface="Calibri" pitchFamily="34" charset="0"/>
                <a:cs typeface="Arial" charset="0"/>
              </a:rPr>
              <a:t>2</a:t>
            </a:r>
            <a:r>
              <a:rPr lang="it-IT" sz="1200">
                <a:solidFill>
                  <a:srgbClr val="004494"/>
                </a:solidFill>
                <a:latin typeface="Calibri" pitchFamily="34" charset="0"/>
                <a:cs typeface="Arial" charset="0"/>
              </a:rPr>
              <a:t>Hanna Consultants, Kennebunkport, ME USA</a:t>
            </a:r>
          </a:p>
          <a:p>
            <a:pPr algn="ctr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None/>
            </a:pPr>
            <a:r>
              <a:rPr lang="en-GB" sz="1200" baseline="30000">
                <a:solidFill>
                  <a:srgbClr val="004494"/>
                </a:solidFill>
                <a:latin typeface="Calibri" pitchFamily="34" charset="0"/>
                <a:cs typeface="Arial" charset="0"/>
              </a:rPr>
              <a:t>3</a:t>
            </a:r>
            <a:r>
              <a:rPr lang="en-GB" sz="1200">
                <a:solidFill>
                  <a:srgbClr val="004494"/>
                </a:solidFill>
                <a:latin typeface="Calibri" pitchFamily="34" charset="0"/>
                <a:cs typeface="Arial" charset="0"/>
              </a:rPr>
              <a:t>Engility, Lorton, VA, USA</a:t>
            </a:r>
          </a:p>
          <a:p>
            <a:pPr algn="ctr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None/>
            </a:pPr>
            <a:r>
              <a:rPr lang="en-GB" sz="1200" baseline="30000">
                <a:solidFill>
                  <a:srgbClr val="004494"/>
                </a:solidFill>
                <a:latin typeface="Calibri" pitchFamily="34" charset="0"/>
                <a:cs typeface="Arial" charset="0"/>
              </a:rPr>
              <a:t>4</a:t>
            </a:r>
            <a:r>
              <a:rPr lang="en-GB" sz="1200">
                <a:solidFill>
                  <a:srgbClr val="004494"/>
                </a:solidFill>
                <a:latin typeface="Calibri" pitchFamily="34" charset="0"/>
                <a:cs typeface="Arial" charset="0"/>
              </a:rPr>
              <a:t>Homeland Security Studies and Analysis Institute, Falls Church, VA </a:t>
            </a:r>
          </a:p>
          <a:p>
            <a:pPr algn="ctr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None/>
            </a:pPr>
            <a:r>
              <a:rPr lang="en-GB" sz="1200" baseline="30000">
                <a:solidFill>
                  <a:srgbClr val="004494"/>
                </a:solidFill>
                <a:latin typeface="Calibri" pitchFamily="34" charset="0"/>
                <a:cs typeface="Arial" charset="0"/>
              </a:rPr>
              <a:t>5</a:t>
            </a:r>
            <a:r>
              <a:rPr lang="en-GB" sz="1200">
                <a:solidFill>
                  <a:srgbClr val="004494"/>
                </a:solidFill>
                <a:latin typeface="Calibri" pitchFamily="34" charset="0"/>
                <a:cs typeface="Arial" charset="0"/>
              </a:rPr>
              <a:t>Enviroware srl, Concorezzo, Italy</a:t>
            </a:r>
          </a:p>
        </p:txBody>
      </p:sp>
      <p:sp>
        <p:nvSpPr>
          <p:cNvPr id="14341" name="Content Placeholder 2"/>
          <p:cNvSpPr txBox="1">
            <a:spLocks/>
          </p:cNvSpPr>
          <p:nvPr/>
        </p:nvSpPr>
        <p:spPr bwMode="auto">
          <a:xfrm>
            <a:off x="481013" y="3038475"/>
            <a:ext cx="8186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125000"/>
              </a:lnSpc>
              <a:buClr>
                <a:srgbClr val="37ACDE"/>
              </a:buClr>
              <a:buFont typeface="Verdana" pitchFamily="34" charset="0"/>
              <a:buNone/>
            </a:pPr>
            <a:r>
              <a:rPr lang="en-GB" sz="2400" u="sng">
                <a:solidFill>
                  <a:srgbClr val="004494"/>
                </a:solidFill>
                <a:latin typeface="Verdana" pitchFamily="34" charset="0"/>
                <a:ea typeface="MS PGothic"/>
                <a:cs typeface="MS PGothic"/>
              </a:rPr>
              <a:t>Stefano Galmarini</a:t>
            </a:r>
            <a:r>
              <a:rPr lang="en-GB" sz="2400" u="sng" baseline="30000">
                <a:solidFill>
                  <a:srgbClr val="004494"/>
                </a:solidFill>
                <a:latin typeface="Verdana" pitchFamily="34" charset="0"/>
                <a:ea typeface="MS PGothic"/>
                <a:cs typeface="MS PGothic"/>
              </a:rPr>
              <a:t>1</a:t>
            </a:r>
            <a:r>
              <a:rPr lang="en-US" sz="2400">
                <a:solidFill>
                  <a:srgbClr val="004494"/>
                </a:solidFill>
                <a:latin typeface="Verdana" pitchFamily="34" charset="0"/>
                <a:ea typeface="MS PGothic"/>
                <a:cs typeface="MS PGothic"/>
              </a:rPr>
              <a:t>, Miguel A. Hern</a:t>
            </a:r>
            <a:r>
              <a:rPr lang="en-GB" sz="2400">
                <a:solidFill>
                  <a:srgbClr val="004494"/>
                </a:solidFill>
                <a:latin typeface="Verdana" pitchFamily="34" charset="0"/>
                <a:ea typeface="MS PGothic"/>
                <a:cs typeface="MS PGothic"/>
              </a:rPr>
              <a:t>ández Ceballos</a:t>
            </a:r>
            <a:r>
              <a:rPr lang="en-GB" sz="2400" baseline="30000">
                <a:solidFill>
                  <a:srgbClr val="004494"/>
                </a:solidFill>
                <a:latin typeface="Verdana" pitchFamily="34" charset="0"/>
                <a:ea typeface="MS PGothic"/>
                <a:cs typeface="MS PGothic"/>
              </a:rPr>
              <a:t>1</a:t>
            </a:r>
            <a:r>
              <a:rPr lang="en-GB" sz="2400">
                <a:solidFill>
                  <a:srgbClr val="004494"/>
                </a:solidFill>
                <a:latin typeface="Verdana" pitchFamily="34" charset="0"/>
                <a:ea typeface="MS PGothic"/>
                <a:cs typeface="MS PGothic"/>
              </a:rPr>
              <a:t>, Steven Hanna</a:t>
            </a:r>
            <a:r>
              <a:rPr lang="en-GB" sz="2400" baseline="30000">
                <a:solidFill>
                  <a:srgbClr val="004494"/>
                </a:solidFill>
                <a:latin typeface="Verdana" pitchFamily="34" charset="0"/>
                <a:ea typeface="MS PGothic"/>
                <a:cs typeface="MS PGothic"/>
              </a:rPr>
              <a:t>2</a:t>
            </a:r>
            <a:r>
              <a:rPr lang="en-GB" sz="2400">
                <a:solidFill>
                  <a:srgbClr val="004494"/>
                </a:solidFill>
                <a:latin typeface="Verdana" pitchFamily="34" charset="0"/>
                <a:ea typeface="MS PGothic"/>
                <a:cs typeface="MS PGothic"/>
              </a:rPr>
              <a:t>, Thomas Mazzola</a:t>
            </a:r>
            <a:r>
              <a:rPr lang="en-GB" sz="2400" baseline="30000">
                <a:solidFill>
                  <a:srgbClr val="004494"/>
                </a:solidFill>
                <a:latin typeface="Verdana" pitchFamily="34" charset="0"/>
                <a:ea typeface="MS PGothic"/>
                <a:cs typeface="MS PGothic"/>
              </a:rPr>
              <a:t>3</a:t>
            </a:r>
            <a:r>
              <a:rPr lang="en-GB" sz="2400">
                <a:solidFill>
                  <a:srgbClr val="004494"/>
                </a:solidFill>
                <a:latin typeface="Verdana" pitchFamily="34" charset="0"/>
                <a:ea typeface="MS PGothic"/>
                <a:cs typeface="MS PGothic"/>
              </a:rPr>
              <a:t>, Joseph Chang</a:t>
            </a:r>
            <a:r>
              <a:rPr lang="en-GB" sz="2400" baseline="30000">
                <a:solidFill>
                  <a:srgbClr val="004494"/>
                </a:solidFill>
                <a:latin typeface="Verdana" pitchFamily="34" charset="0"/>
                <a:ea typeface="MS PGothic"/>
                <a:cs typeface="MS PGothic"/>
              </a:rPr>
              <a:t>4</a:t>
            </a:r>
            <a:r>
              <a:rPr lang="en-GB" sz="2400">
                <a:solidFill>
                  <a:srgbClr val="004494"/>
                </a:solidFill>
                <a:latin typeface="Verdana" pitchFamily="34" charset="0"/>
                <a:ea typeface="MS PGothic"/>
                <a:cs typeface="MS PGothic"/>
              </a:rPr>
              <a:t>, Roberto Bianconi</a:t>
            </a:r>
            <a:r>
              <a:rPr lang="en-GB" sz="2400" baseline="30000">
                <a:solidFill>
                  <a:srgbClr val="004494"/>
                </a:solidFill>
                <a:latin typeface="Verdana" pitchFamily="34" charset="0"/>
                <a:ea typeface="MS PGothic"/>
                <a:cs typeface="MS PGothic"/>
              </a:rPr>
              <a:t>5</a:t>
            </a:r>
            <a:r>
              <a:rPr lang="en-GB" sz="2400">
                <a:solidFill>
                  <a:srgbClr val="004494"/>
                </a:solidFill>
                <a:latin typeface="Verdana" pitchFamily="34" charset="0"/>
                <a:ea typeface="MS PGothic"/>
                <a:cs typeface="MS PGothic"/>
              </a:rPr>
              <a:t>, Roberto Bellasio</a:t>
            </a:r>
            <a:r>
              <a:rPr lang="en-GB" sz="2400" baseline="30000">
                <a:solidFill>
                  <a:srgbClr val="004494"/>
                </a:solidFill>
                <a:latin typeface="Verdana" pitchFamily="34" charset="0"/>
                <a:ea typeface="MS PGothic"/>
                <a:cs typeface="MS PGothic"/>
              </a:rPr>
              <a:t>5 </a:t>
            </a:r>
          </a:p>
          <a:p>
            <a:pPr algn="ctr" eaLnBrk="0" hangingPunct="0">
              <a:lnSpc>
                <a:spcPct val="125000"/>
              </a:lnSpc>
              <a:buClr>
                <a:srgbClr val="37ACDE"/>
              </a:buClr>
              <a:buFont typeface="Verdana" pitchFamily="34" charset="0"/>
              <a:buNone/>
            </a:pPr>
            <a:r>
              <a:rPr lang="es-ES" sz="2400">
                <a:solidFill>
                  <a:srgbClr val="004494"/>
                </a:solidFill>
                <a:latin typeface="Verdana" pitchFamily="34" charset="0"/>
                <a:ea typeface="MS PGothic"/>
                <a:cs typeface="MS PGothic"/>
              </a:rPr>
              <a:t>and UDINEE modelling community </a:t>
            </a:r>
            <a:endParaRPr lang="en-US" sz="2400" baseline="30000">
              <a:solidFill>
                <a:srgbClr val="004494"/>
              </a:solidFill>
              <a:latin typeface="Verdana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 l="3870" t="5766" r="3279"/>
          <a:stretch>
            <a:fillRect/>
          </a:stretch>
        </p:blipFill>
        <p:spPr bwMode="auto">
          <a:xfrm>
            <a:off x="1047750" y="1633538"/>
            <a:ext cx="720725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7"/>
          <p:cNvSpPr txBox="1">
            <a:spLocks noChangeArrowheads="1"/>
          </p:cNvSpPr>
          <p:nvPr/>
        </p:nvSpPr>
        <p:spPr bwMode="auto">
          <a:xfrm>
            <a:off x="3827463" y="3132138"/>
            <a:ext cx="43243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altLang="en-US" sz="1400">
                <a:solidFill>
                  <a:srgbClr val="CC00FF"/>
                </a:solidFill>
                <a:latin typeface="Verdana" pitchFamily="34" charset="0"/>
                <a:ea typeface="MS PGothic"/>
                <a:cs typeface="MS PGothic"/>
              </a:rPr>
              <a:t>Ta=</a:t>
            </a:r>
            <a:r>
              <a:rPr lang="en-GB" altLang="en-US" sz="1400">
                <a:latin typeface="Verdana" pitchFamily="34" charset="0"/>
                <a:ea typeface="MS PGothic"/>
                <a:cs typeface="MS PGothic"/>
              </a:rPr>
              <a:t> Time difference bet</a:t>
            </a:r>
            <a:r>
              <a:rPr lang="en-US" altLang="en-US" sz="1400">
                <a:latin typeface="Verdana" pitchFamily="34" charset="0"/>
                <a:ea typeface="MS PGothic"/>
                <a:cs typeface="MS PGothic"/>
              </a:rPr>
              <a:t>ween release time and time when the concentration is greater than or equal to 0.1 Cmax for the first time</a:t>
            </a:r>
            <a:r>
              <a:rPr lang="en-GB" altLang="en-US" sz="1400">
                <a:latin typeface="Verdana" pitchFamily="34" charset="0"/>
                <a:ea typeface="MS PGothic"/>
                <a:cs typeface="MS PGothic"/>
              </a:rPr>
              <a:t> </a:t>
            </a:r>
          </a:p>
        </p:txBody>
      </p:sp>
      <p:cxnSp>
        <p:nvCxnSpPr>
          <p:cNvPr id="26627" name="Straight Connector 13"/>
          <p:cNvCxnSpPr>
            <a:cxnSpLocks noChangeShapeType="1"/>
          </p:cNvCxnSpPr>
          <p:nvPr/>
        </p:nvCxnSpPr>
        <p:spPr bwMode="auto">
          <a:xfrm>
            <a:off x="2062163" y="1954213"/>
            <a:ext cx="1449387" cy="0"/>
          </a:xfrm>
          <a:prstGeom prst="line">
            <a:avLst/>
          </a:prstGeom>
          <a:noFill/>
          <a:ln w="4445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3827463" y="1711325"/>
            <a:ext cx="29670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FF0000"/>
                </a:solidFill>
                <a:latin typeface="Verdana" pitchFamily="34" charset="0"/>
                <a:ea typeface="MS PGothic"/>
                <a:cs typeface="MS PGothic"/>
              </a:rPr>
              <a:t>Maximum concentration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2540000" y="1044575"/>
            <a:ext cx="7366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175"/>
            <a:endParaRPr lang="en-US" altLang="en-US" sz="7600">
              <a:solidFill>
                <a:srgbClr val="FFD624"/>
              </a:solidFill>
              <a:latin typeface="Verdana" pitchFamily="34" charset="0"/>
              <a:ea typeface="MS PGothic"/>
              <a:cs typeface="MS PGothic"/>
            </a:endParaRPr>
          </a:p>
        </p:txBody>
      </p:sp>
      <p:cxnSp>
        <p:nvCxnSpPr>
          <p:cNvPr id="26630" name="Straight Arrow Connector 16"/>
          <p:cNvCxnSpPr>
            <a:cxnSpLocks noChangeShapeType="1"/>
            <a:stCxn id="26628" idx="1"/>
          </p:cNvCxnSpPr>
          <p:nvPr/>
        </p:nvCxnSpPr>
        <p:spPr bwMode="auto">
          <a:xfrm flipH="1">
            <a:off x="3436938" y="1881188"/>
            <a:ext cx="390525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26631" name="TextBox 21"/>
          <p:cNvSpPr txBox="1">
            <a:spLocks noChangeArrowheads="1"/>
          </p:cNvSpPr>
          <p:nvPr/>
        </p:nvSpPr>
        <p:spPr bwMode="auto">
          <a:xfrm>
            <a:off x="2020888" y="1879600"/>
            <a:ext cx="14906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rgbClr val="00B050"/>
                </a:solidFill>
                <a:latin typeface="Verdana" pitchFamily="34" charset="0"/>
                <a:ea typeface="MS PGothic"/>
                <a:cs typeface="MS PGothic"/>
              </a:rPr>
              <a:t>Travel time</a:t>
            </a:r>
          </a:p>
        </p:txBody>
      </p:sp>
      <p:cxnSp>
        <p:nvCxnSpPr>
          <p:cNvPr id="26632" name="Straight Arrow Connector 18"/>
          <p:cNvCxnSpPr>
            <a:cxnSpLocks noChangeShapeType="1"/>
          </p:cNvCxnSpPr>
          <p:nvPr/>
        </p:nvCxnSpPr>
        <p:spPr bwMode="auto">
          <a:xfrm flipH="1">
            <a:off x="2908300" y="3629025"/>
            <a:ext cx="919163" cy="1209675"/>
          </a:xfrm>
          <a:prstGeom prst="straightConnector1">
            <a:avLst/>
          </a:prstGeom>
          <a:noFill/>
          <a:ln w="25400" algn="ctr">
            <a:solidFill>
              <a:srgbClr val="CC00FF"/>
            </a:solidFill>
            <a:round/>
            <a:headEnd/>
            <a:tailEnd type="triangle" w="med" len="med"/>
          </a:ln>
        </p:spPr>
      </p:cxnSp>
      <p:sp>
        <p:nvSpPr>
          <p:cNvPr id="26633" name="Rectangle 8"/>
          <p:cNvSpPr>
            <a:spLocks noChangeArrowheads="1"/>
          </p:cNvSpPr>
          <p:nvPr/>
        </p:nvSpPr>
        <p:spPr bwMode="auto">
          <a:xfrm>
            <a:off x="-28575" y="908050"/>
            <a:ext cx="90408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lnSpc>
                <a:spcPts val="3400"/>
              </a:lnSpc>
              <a:buFont typeface="Arial" charset="0"/>
              <a:buNone/>
            </a:pPr>
            <a:r>
              <a:rPr lang="en-GB" altLang="en-US" sz="2400">
                <a:solidFill>
                  <a:srgbClr val="262673"/>
                </a:solidFill>
                <a:latin typeface="Calibri" pitchFamily="34" charset="0"/>
                <a:ea typeface="MS PGothic"/>
                <a:cs typeface="MS PGothic"/>
              </a:rPr>
              <a:t>Observations        Model results</a:t>
            </a:r>
          </a:p>
        </p:txBody>
      </p:sp>
      <p:cxnSp>
        <p:nvCxnSpPr>
          <p:cNvPr id="26634" name="Straight Arrow Connector 20"/>
          <p:cNvCxnSpPr>
            <a:cxnSpLocks noChangeShapeType="1"/>
          </p:cNvCxnSpPr>
          <p:nvPr/>
        </p:nvCxnSpPr>
        <p:spPr bwMode="auto">
          <a:xfrm>
            <a:off x="4300538" y="1203325"/>
            <a:ext cx="32226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6635" name="Straight Arrow Connector 21"/>
          <p:cNvCxnSpPr>
            <a:cxnSpLocks noChangeShapeType="1"/>
          </p:cNvCxnSpPr>
          <p:nvPr/>
        </p:nvCxnSpPr>
        <p:spPr bwMode="auto">
          <a:xfrm flipH="1">
            <a:off x="2062163" y="4838700"/>
            <a:ext cx="846137" cy="0"/>
          </a:xfrm>
          <a:prstGeom prst="straightConnector1">
            <a:avLst/>
          </a:prstGeom>
          <a:noFill/>
          <a:ln w="25400" algn="ctr">
            <a:solidFill>
              <a:srgbClr val="CC00FF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13" y="-26988"/>
            <a:ext cx="9144000" cy="34290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650" name="Picture 44"/>
          <p:cNvPicPr preferRelativeResize="0">
            <a:picLocks noChangeArrowheads="1"/>
          </p:cNvPicPr>
          <p:nvPr/>
        </p:nvPicPr>
        <p:blipFill>
          <a:blip r:embed="rId2"/>
          <a:srcRect t="6958"/>
          <a:stretch>
            <a:fillRect/>
          </a:stretch>
        </p:blipFill>
        <p:spPr bwMode="auto">
          <a:xfrm>
            <a:off x="0" y="2852738"/>
            <a:ext cx="9155113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1750" y="1516063"/>
          <a:ext cx="8870950" cy="1189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/>
                <a:gridCol w="774700"/>
                <a:gridCol w="876300"/>
                <a:gridCol w="876300"/>
                <a:gridCol w="927100"/>
                <a:gridCol w="825500"/>
                <a:gridCol w="889000"/>
                <a:gridCol w="876300"/>
                <a:gridCol w="914400"/>
                <a:gridCol w="825500"/>
              </a:tblGrid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FA2 (%)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52.6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26.7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FA5 (%)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18.3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41.4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29.6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30.7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28.7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37.3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9608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&gt; FA5 (%)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7697" name="Rectangle 6"/>
          <p:cNvSpPr>
            <a:spLocks noChangeArrowheads="1"/>
          </p:cNvSpPr>
          <p:nvPr/>
        </p:nvSpPr>
        <p:spPr bwMode="auto">
          <a:xfrm>
            <a:off x="152400" y="719138"/>
            <a:ext cx="40925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lnSpc>
                <a:spcPts val="3400"/>
              </a:lnSpc>
              <a:buFont typeface="Arial" charset="0"/>
              <a:buNone/>
            </a:pPr>
            <a:r>
              <a:rPr lang="en-GB" altLang="en-US" sz="2400" u="sng">
                <a:solidFill>
                  <a:srgbClr val="262673"/>
                </a:solidFill>
                <a:latin typeface="Calibri" pitchFamily="34" charset="0"/>
                <a:ea typeface="MS PGothic"/>
                <a:cs typeface="MS PGothic"/>
              </a:rPr>
              <a:t>1) Maximum concentrations</a:t>
            </a:r>
            <a:endParaRPr lang="en-GB" altLang="en-US" sz="4800" u="sng">
              <a:solidFill>
                <a:srgbClr val="262673"/>
              </a:solidFill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27698" name="Rectangle 7"/>
          <p:cNvSpPr>
            <a:spLocks noChangeArrowheads="1"/>
          </p:cNvSpPr>
          <p:nvPr/>
        </p:nvSpPr>
        <p:spPr bwMode="auto">
          <a:xfrm>
            <a:off x="2060575" y="1611313"/>
            <a:ext cx="552450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7699" name="Rectangle 8"/>
          <p:cNvSpPr>
            <a:spLocks noChangeArrowheads="1"/>
          </p:cNvSpPr>
          <p:nvPr/>
        </p:nvSpPr>
        <p:spPr bwMode="auto">
          <a:xfrm>
            <a:off x="1250950" y="2428875"/>
            <a:ext cx="552450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7700" name="Rectangle 9"/>
          <p:cNvSpPr>
            <a:spLocks noChangeArrowheads="1"/>
          </p:cNvSpPr>
          <p:nvPr/>
        </p:nvSpPr>
        <p:spPr bwMode="auto">
          <a:xfrm>
            <a:off x="2928938" y="2001838"/>
            <a:ext cx="552450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7701" name="Rectangle 10"/>
          <p:cNvSpPr>
            <a:spLocks noChangeArrowheads="1"/>
          </p:cNvSpPr>
          <p:nvPr/>
        </p:nvSpPr>
        <p:spPr bwMode="auto">
          <a:xfrm>
            <a:off x="3851275" y="2430463"/>
            <a:ext cx="552450" cy="277812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7702" name="Rectangle 11"/>
          <p:cNvSpPr>
            <a:spLocks noChangeArrowheads="1"/>
          </p:cNvSpPr>
          <p:nvPr/>
        </p:nvSpPr>
        <p:spPr bwMode="auto">
          <a:xfrm>
            <a:off x="4706938" y="2428875"/>
            <a:ext cx="552450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7703" name="Rectangle 12"/>
          <p:cNvSpPr>
            <a:spLocks noChangeArrowheads="1"/>
          </p:cNvSpPr>
          <p:nvPr/>
        </p:nvSpPr>
        <p:spPr bwMode="auto">
          <a:xfrm>
            <a:off x="5559425" y="2428875"/>
            <a:ext cx="552450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7704" name="Rectangle 13"/>
          <p:cNvSpPr>
            <a:spLocks noChangeArrowheads="1"/>
          </p:cNvSpPr>
          <p:nvPr/>
        </p:nvSpPr>
        <p:spPr bwMode="auto">
          <a:xfrm>
            <a:off x="6430963" y="2428875"/>
            <a:ext cx="552450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7705" name="Rectangle 14"/>
          <p:cNvSpPr>
            <a:spLocks noChangeArrowheads="1"/>
          </p:cNvSpPr>
          <p:nvPr/>
        </p:nvSpPr>
        <p:spPr bwMode="auto">
          <a:xfrm>
            <a:off x="7331075" y="2020888"/>
            <a:ext cx="552450" cy="277812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7706" name="Rectangle 15"/>
          <p:cNvSpPr>
            <a:spLocks noChangeArrowheads="1"/>
          </p:cNvSpPr>
          <p:nvPr/>
        </p:nvSpPr>
        <p:spPr bwMode="auto">
          <a:xfrm>
            <a:off x="8196263" y="2428875"/>
            <a:ext cx="552450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7707" name="Rectangle 3"/>
          <p:cNvSpPr>
            <a:spLocks noChangeArrowheads="1"/>
          </p:cNvSpPr>
          <p:nvPr/>
        </p:nvSpPr>
        <p:spPr bwMode="auto">
          <a:xfrm>
            <a:off x="5600700" y="719138"/>
            <a:ext cx="294322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lnSpc>
                <a:spcPts val="3400"/>
              </a:lnSpc>
              <a:buFont typeface="Verdana" pitchFamily="34" charset="0"/>
              <a:buNone/>
            </a:pPr>
            <a:r>
              <a:rPr lang="it-IT" altLang="en-US" sz="2000">
                <a:solidFill>
                  <a:srgbClr val="262673"/>
                </a:solidFill>
                <a:latin typeface="Calibri" pitchFamily="34" charset="0"/>
                <a:ea typeface="MS PGothic"/>
                <a:cs typeface="MS PGothic"/>
              </a:rPr>
              <a:t>Above FA5 &gt; FA5 &gt; FA2</a:t>
            </a:r>
          </a:p>
        </p:txBody>
      </p:sp>
      <p:pic>
        <p:nvPicPr>
          <p:cNvPr id="27708" name="Picture 44"/>
          <p:cNvPicPr preferRelativeResize="0">
            <a:picLocks noChangeArrowheads="1"/>
          </p:cNvPicPr>
          <p:nvPr/>
        </p:nvPicPr>
        <p:blipFill>
          <a:blip r:embed="rId2"/>
          <a:srcRect l="13191" t="1138" r="3308" b="92773"/>
          <a:stretch>
            <a:fillRect/>
          </a:stretch>
        </p:blipFill>
        <p:spPr bwMode="auto">
          <a:xfrm>
            <a:off x="1104900" y="1268413"/>
            <a:ext cx="76438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09" name="Rectangle 3"/>
          <p:cNvSpPr>
            <a:spLocks noChangeArrowheads="1"/>
          </p:cNvSpPr>
          <p:nvPr/>
        </p:nvSpPr>
        <p:spPr bwMode="auto">
          <a:xfrm>
            <a:off x="4403725" y="190500"/>
            <a:ext cx="46323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lnSpc>
                <a:spcPts val="3400"/>
              </a:lnSpc>
              <a:buFont typeface="Verdana" pitchFamily="34" charset="0"/>
              <a:buNone/>
            </a:pPr>
            <a:r>
              <a:rPr lang="it-IT" altLang="en-US" sz="2000">
                <a:solidFill>
                  <a:srgbClr val="262673"/>
                </a:solidFill>
                <a:latin typeface="Calibri" pitchFamily="34" charset="0"/>
                <a:ea typeface="MS PGothic"/>
                <a:cs typeface="MS PGothic"/>
              </a:rPr>
              <a:t>FA5 is calculated without pairs within FA2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513" y="-26988"/>
            <a:ext cx="9144000" cy="342900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574800"/>
          <a:ext cx="9036050" cy="1431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7303"/>
                <a:gridCol w="685661"/>
                <a:gridCol w="1034960"/>
                <a:gridCol w="892653"/>
                <a:gridCol w="944402"/>
                <a:gridCol w="840905"/>
                <a:gridCol w="905590"/>
                <a:gridCol w="892653"/>
                <a:gridCol w="931465"/>
                <a:gridCol w="840905"/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FA2 (%)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FA5 (%)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&gt; FA5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(%)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8720" name="Picture 44"/>
          <p:cNvPicPr preferRelativeResize="0">
            <a:picLocks noChangeArrowheads="1"/>
          </p:cNvPicPr>
          <p:nvPr/>
        </p:nvPicPr>
        <p:blipFill>
          <a:blip r:embed="rId2"/>
          <a:srcRect t="6689" r="1065" b="2800"/>
          <a:stretch>
            <a:fillRect/>
          </a:stretch>
        </p:blipFill>
        <p:spPr bwMode="auto">
          <a:xfrm>
            <a:off x="-9525" y="2924175"/>
            <a:ext cx="915352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21" name="Rectangle 6"/>
          <p:cNvSpPr>
            <a:spLocks noChangeArrowheads="1"/>
          </p:cNvSpPr>
          <p:nvPr/>
        </p:nvSpPr>
        <p:spPr bwMode="auto">
          <a:xfrm>
            <a:off x="152400" y="647700"/>
            <a:ext cx="2336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lnSpc>
                <a:spcPts val="3400"/>
              </a:lnSpc>
              <a:buFont typeface="Arial" charset="0"/>
              <a:buNone/>
            </a:pPr>
            <a:r>
              <a:rPr lang="en-GB" altLang="en-US" sz="2400" u="sng">
                <a:solidFill>
                  <a:srgbClr val="262673"/>
                </a:solidFill>
                <a:latin typeface="Calibri" pitchFamily="34" charset="0"/>
                <a:ea typeface="MS PGothic"/>
                <a:cs typeface="MS PGothic"/>
              </a:rPr>
              <a:t>2) Travel time</a:t>
            </a:r>
            <a:endParaRPr lang="en-GB" altLang="en-US" sz="4800" u="sng">
              <a:solidFill>
                <a:srgbClr val="262673"/>
              </a:solidFill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28722" name="Rectangle 5"/>
          <p:cNvSpPr>
            <a:spLocks noChangeArrowheads="1"/>
          </p:cNvSpPr>
          <p:nvPr/>
        </p:nvSpPr>
        <p:spPr bwMode="auto">
          <a:xfrm>
            <a:off x="1042988" y="1709738"/>
            <a:ext cx="57467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8723" name="Rectangle 6"/>
          <p:cNvSpPr>
            <a:spLocks noChangeArrowheads="1"/>
          </p:cNvSpPr>
          <p:nvPr/>
        </p:nvSpPr>
        <p:spPr bwMode="auto">
          <a:xfrm>
            <a:off x="1908175" y="1709738"/>
            <a:ext cx="68262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8724" name="Rectangle 7"/>
          <p:cNvSpPr>
            <a:spLocks noChangeArrowheads="1"/>
          </p:cNvSpPr>
          <p:nvPr/>
        </p:nvSpPr>
        <p:spPr bwMode="auto">
          <a:xfrm>
            <a:off x="2857500" y="1708150"/>
            <a:ext cx="68262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8725" name="Rectangle 8"/>
          <p:cNvSpPr>
            <a:spLocks noChangeArrowheads="1"/>
          </p:cNvSpPr>
          <p:nvPr/>
        </p:nvSpPr>
        <p:spPr bwMode="auto">
          <a:xfrm>
            <a:off x="3776663" y="1708150"/>
            <a:ext cx="68262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8726" name="Rectangle 9"/>
          <p:cNvSpPr>
            <a:spLocks noChangeArrowheads="1"/>
          </p:cNvSpPr>
          <p:nvPr/>
        </p:nvSpPr>
        <p:spPr bwMode="auto">
          <a:xfrm>
            <a:off x="4611688" y="1704975"/>
            <a:ext cx="68262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8727" name="Rectangle 10"/>
          <p:cNvSpPr>
            <a:spLocks noChangeArrowheads="1"/>
          </p:cNvSpPr>
          <p:nvPr/>
        </p:nvSpPr>
        <p:spPr bwMode="auto">
          <a:xfrm>
            <a:off x="5494338" y="1701800"/>
            <a:ext cx="68262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8728" name="Rectangle 11"/>
          <p:cNvSpPr>
            <a:spLocks noChangeArrowheads="1"/>
          </p:cNvSpPr>
          <p:nvPr/>
        </p:nvSpPr>
        <p:spPr bwMode="auto">
          <a:xfrm>
            <a:off x="6415088" y="2070100"/>
            <a:ext cx="68262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8729" name="Rectangle 12"/>
          <p:cNvSpPr>
            <a:spLocks noChangeArrowheads="1"/>
          </p:cNvSpPr>
          <p:nvPr/>
        </p:nvSpPr>
        <p:spPr bwMode="auto">
          <a:xfrm>
            <a:off x="7272338" y="1709738"/>
            <a:ext cx="68262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8730" name="Rectangle 13"/>
          <p:cNvSpPr>
            <a:spLocks noChangeArrowheads="1"/>
          </p:cNvSpPr>
          <p:nvPr/>
        </p:nvSpPr>
        <p:spPr bwMode="auto">
          <a:xfrm>
            <a:off x="8210550" y="2070100"/>
            <a:ext cx="68262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8731" name="Rectangle 17"/>
          <p:cNvSpPr>
            <a:spLocks noChangeArrowheads="1"/>
          </p:cNvSpPr>
          <p:nvPr/>
        </p:nvSpPr>
        <p:spPr bwMode="auto">
          <a:xfrm>
            <a:off x="6176963" y="654050"/>
            <a:ext cx="267811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lnSpc>
                <a:spcPts val="3400"/>
              </a:lnSpc>
              <a:buFont typeface="Verdana" pitchFamily="34" charset="0"/>
              <a:buNone/>
            </a:pPr>
            <a:r>
              <a:rPr lang="it-IT" altLang="en-US" sz="2000">
                <a:solidFill>
                  <a:srgbClr val="262673"/>
                </a:solidFill>
                <a:latin typeface="Calibri" pitchFamily="34" charset="0"/>
                <a:ea typeface="MS PGothic"/>
                <a:cs typeface="MS PGothic"/>
              </a:rPr>
              <a:t>FA2 &gt; FA5 &gt; above FA5</a:t>
            </a:r>
          </a:p>
        </p:txBody>
      </p:sp>
      <p:pic>
        <p:nvPicPr>
          <p:cNvPr id="28732" name="Picture 44"/>
          <p:cNvPicPr preferRelativeResize="0">
            <a:picLocks noChangeArrowheads="1"/>
          </p:cNvPicPr>
          <p:nvPr/>
        </p:nvPicPr>
        <p:blipFill>
          <a:blip r:embed="rId2"/>
          <a:srcRect l="11977" t="2" r="4703" b="93634"/>
          <a:stretch>
            <a:fillRect/>
          </a:stretch>
        </p:blipFill>
        <p:spPr bwMode="auto">
          <a:xfrm>
            <a:off x="1098550" y="1296988"/>
            <a:ext cx="77089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33" name="Rectangle 3"/>
          <p:cNvSpPr>
            <a:spLocks noChangeArrowheads="1"/>
          </p:cNvSpPr>
          <p:nvPr/>
        </p:nvSpPr>
        <p:spPr bwMode="auto">
          <a:xfrm>
            <a:off x="4403725" y="190500"/>
            <a:ext cx="46323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lnSpc>
                <a:spcPts val="3400"/>
              </a:lnSpc>
              <a:buFont typeface="Verdana" pitchFamily="34" charset="0"/>
              <a:buNone/>
            </a:pPr>
            <a:r>
              <a:rPr lang="it-IT" altLang="en-US" sz="2000">
                <a:solidFill>
                  <a:srgbClr val="262673"/>
                </a:solidFill>
                <a:latin typeface="Calibri" pitchFamily="34" charset="0"/>
                <a:ea typeface="MS PGothic"/>
                <a:cs typeface="MS PGothic"/>
              </a:rPr>
              <a:t>FA5 is calculated without pairs within FA2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 l="497" t="6116"/>
          <a:stretch>
            <a:fillRect/>
          </a:stretch>
        </p:blipFill>
        <p:spPr bwMode="auto">
          <a:xfrm>
            <a:off x="152400" y="2803525"/>
            <a:ext cx="89916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750" y="1536700"/>
          <a:ext cx="9112250" cy="1187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6250"/>
                <a:gridCol w="691409"/>
                <a:gridCol w="1043636"/>
                <a:gridCol w="900136"/>
                <a:gridCol w="952318"/>
                <a:gridCol w="847955"/>
                <a:gridCol w="913182"/>
                <a:gridCol w="900136"/>
                <a:gridCol w="939273"/>
                <a:gridCol w="847955"/>
              </a:tblGrid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FA2 (%)</a:t>
                      </a:r>
                      <a:endParaRPr lang="en-GB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FA5 (%)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9608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&gt; FA5 (%)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744" name="Rectangle 6"/>
          <p:cNvSpPr>
            <a:spLocks noChangeArrowheads="1"/>
          </p:cNvSpPr>
          <p:nvPr/>
        </p:nvSpPr>
        <p:spPr bwMode="auto">
          <a:xfrm>
            <a:off x="152400" y="647700"/>
            <a:ext cx="23368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lnSpc>
                <a:spcPts val="3400"/>
              </a:lnSpc>
              <a:buFont typeface="Arial" charset="0"/>
              <a:buNone/>
            </a:pPr>
            <a:r>
              <a:rPr lang="en-GB" altLang="en-US" sz="2400" u="sng">
                <a:solidFill>
                  <a:srgbClr val="262673"/>
                </a:solidFill>
                <a:latin typeface="Calibri" pitchFamily="34" charset="0"/>
                <a:ea typeface="MS PGothic"/>
                <a:cs typeface="MS PGothic"/>
              </a:rPr>
              <a:t>3) Time A</a:t>
            </a:r>
            <a:endParaRPr lang="en-GB" altLang="en-US" sz="4800" u="sng">
              <a:solidFill>
                <a:srgbClr val="262673"/>
              </a:solidFill>
              <a:latin typeface="Calibri" pitchFamily="34" charset="0"/>
              <a:ea typeface="MS PGothic"/>
              <a:cs typeface="MS PGothic"/>
            </a:endParaRPr>
          </a:p>
        </p:txBody>
      </p:sp>
      <p:sp>
        <p:nvSpPr>
          <p:cNvPr id="29745" name="Rectangle 4"/>
          <p:cNvSpPr>
            <a:spLocks noChangeArrowheads="1"/>
          </p:cNvSpPr>
          <p:nvPr/>
        </p:nvSpPr>
        <p:spPr bwMode="auto">
          <a:xfrm>
            <a:off x="1187450" y="1646238"/>
            <a:ext cx="57467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9746" name="Rectangle 5"/>
          <p:cNvSpPr>
            <a:spLocks noChangeArrowheads="1"/>
          </p:cNvSpPr>
          <p:nvPr/>
        </p:nvSpPr>
        <p:spPr bwMode="auto">
          <a:xfrm>
            <a:off x="2022475" y="1644650"/>
            <a:ext cx="68262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9747" name="Rectangle 6"/>
          <p:cNvSpPr>
            <a:spLocks noChangeArrowheads="1"/>
          </p:cNvSpPr>
          <p:nvPr/>
        </p:nvSpPr>
        <p:spPr bwMode="auto">
          <a:xfrm>
            <a:off x="2946400" y="1644650"/>
            <a:ext cx="68262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9748" name="Rectangle 7"/>
          <p:cNvSpPr>
            <a:spLocks noChangeArrowheads="1"/>
          </p:cNvSpPr>
          <p:nvPr/>
        </p:nvSpPr>
        <p:spPr bwMode="auto">
          <a:xfrm>
            <a:off x="3865563" y="1644650"/>
            <a:ext cx="68262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9749" name="Rectangle 8"/>
          <p:cNvSpPr>
            <a:spLocks noChangeArrowheads="1"/>
          </p:cNvSpPr>
          <p:nvPr/>
        </p:nvSpPr>
        <p:spPr bwMode="auto">
          <a:xfrm>
            <a:off x="4700588" y="1641475"/>
            <a:ext cx="68262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9750" name="Rectangle 9"/>
          <p:cNvSpPr>
            <a:spLocks noChangeArrowheads="1"/>
          </p:cNvSpPr>
          <p:nvPr/>
        </p:nvSpPr>
        <p:spPr bwMode="auto">
          <a:xfrm>
            <a:off x="5722938" y="1638300"/>
            <a:ext cx="68262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9751" name="Rectangle 10"/>
          <p:cNvSpPr>
            <a:spLocks noChangeArrowheads="1"/>
          </p:cNvSpPr>
          <p:nvPr/>
        </p:nvSpPr>
        <p:spPr bwMode="auto">
          <a:xfrm>
            <a:off x="6557963" y="2428875"/>
            <a:ext cx="68262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9752" name="Rectangle 11"/>
          <p:cNvSpPr>
            <a:spLocks noChangeArrowheads="1"/>
          </p:cNvSpPr>
          <p:nvPr/>
        </p:nvSpPr>
        <p:spPr bwMode="auto">
          <a:xfrm>
            <a:off x="7500938" y="1646238"/>
            <a:ext cx="68262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9753" name="Rectangle 12"/>
          <p:cNvSpPr>
            <a:spLocks noChangeArrowheads="1"/>
          </p:cNvSpPr>
          <p:nvPr/>
        </p:nvSpPr>
        <p:spPr bwMode="auto">
          <a:xfrm>
            <a:off x="8353425" y="2428875"/>
            <a:ext cx="68262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29754" name="Rectangle 17"/>
          <p:cNvSpPr>
            <a:spLocks noChangeArrowheads="1"/>
          </p:cNvSpPr>
          <p:nvPr/>
        </p:nvSpPr>
        <p:spPr bwMode="auto">
          <a:xfrm>
            <a:off x="5002213" y="600075"/>
            <a:ext cx="3351212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lnSpc>
                <a:spcPts val="3400"/>
              </a:lnSpc>
              <a:buFont typeface="Verdana" pitchFamily="34" charset="0"/>
              <a:buNone/>
            </a:pPr>
            <a:r>
              <a:rPr lang="it-IT" altLang="en-US" sz="2000">
                <a:solidFill>
                  <a:srgbClr val="262673"/>
                </a:solidFill>
                <a:latin typeface="Calibri" pitchFamily="34" charset="0"/>
                <a:ea typeface="MS PGothic"/>
                <a:cs typeface="MS PGothic"/>
              </a:rPr>
              <a:t>FA2 &gt; FA5 &gt; Above FA5</a:t>
            </a:r>
          </a:p>
        </p:txBody>
      </p:sp>
      <p:pic>
        <p:nvPicPr>
          <p:cNvPr id="29755" name="Picture 44"/>
          <p:cNvPicPr preferRelativeResize="0">
            <a:picLocks noChangeArrowheads="1"/>
          </p:cNvPicPr>
          <p:nvPr/>
        </p:nvPicPr>
        <p:blipFill>
          <a:blip r:embed="rId3"/>
          <a:srcRect l="11977" t="2" r="4703" b="93634"/>
          <a:stretch>
            <a:fillRect/>
          </a:stretch>
        </p:blipFill>
        <p:spPr bwMode="auto">
          <a:xfrm>
            <a:off x="1098550" y="1296988"/>
            <a:ext cx="77089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56" name="Rectangle 3"/>
          <p:cNvSpPr>
            <a:spLocks noChangeArrowheads="1"/>
          </p:cNvSpPr>
          <p:nvPr/>
        </p:nvSpPr>
        <p:spPr bwMode="auto">
          <a:xfrm>
            <a:off x="4403725" y="190500"/>
            <a:ext cx="46323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lnSpc>
                <a:spcPts val="3400"/>
              </a:lnSpc>
              <a:buFont typeface="Verdana" pitchFamily="34" charset="0"/>
              <a:buNone/>
            </a:pPr>
            <a:r>
              <a:rPr lang="it-IT" altLang="en-US" sz="2000">
                <a:solidFill>
                  <a:srgbClr val="262673"/>
                </a:solidFill>
                <a:latin typeface="Calibri" pitchFamily="34" charset="0"/>
                <a:ea typeface="MS PGothic"/>
                <a:cs typeface="MS PGothic"/>
              </a:rPr>
              <a:t>FA5 is calculated without pairs within FA2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801938"/>
            <a:ext cx="8964613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876300"/>
          <a:ext cx="9144000" cy="1600200"/>
        </p:xfrm>
        <a:graphic>
          <a:graphicData uri="http://schemas.openxmlformats.org/drawingml/2006/table">
            <a:tbl>
              <a:tblPr/>
              <a:tblGrid>
                <a:gridCol w="1282573"/>
                <a:gridCol w="809579"/>
                <a:gridCol w="841786"/>
                <a:gridCol w="1220574"/>
                <a:gridCol w="502589"/>
                <a:gridCol w="1148776"/>
                <a:gridCol w="646186"/>
                <a:gridCol w="1005179"/>
                <a:gridCol w="933380"/>
                <a:gridCol w="753378"/>
              </a:tblGrid>
              <a:tr h="320970"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9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Total_Puffs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9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FA2 (%)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46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FA5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97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FA5 (%)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73" name="Rectangle 3"/>
          <p:cNvSpPr>
            <a:spLocks noChangeArrowheads="1"/>
          </p:cNvSpPr>
          <p:nvPr/>
        </p:nvSpPr>
        <p:spPr bwMode="auto">
          <a:xfrm>
            <a:off x="-26988" y="115888"/>
            <a:ext cx="297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latin typeface="Calibri" pitchFamily="34" charset="0"/>
              </a:rPr>
              <a:t>Integrated concentrations </a:t>
            </a:r>
            <a:r>
              <a:rPr lang="en-GB" b="1">
                <a:latin typeface="Calibri" pitchFamily="34" charset="0"/>
                <a:sym typeface="Wingdings" pitchFamily="2" charset="2"/>
              </a:rPr>
              <a:t> </a:t>
            </a:r>
            <a:endParaRPr lang="en-GB" b="1">
              <a:latin typeface="Calibri" pitchFamily="34" charset="0"/>
            </a:endParaRPr>
          </a:p>
        </p:txBody>
      </p:sp>
      <p:sp>
        <p:nvSpPr>
          <p:cNvPr id="30774" name="Rectangle 3"/>
          <p:cNvSpPr>
            <a:spLocks noChangeArrowheads="1"/>
          </p:cNvSpPr>
          <p:nvPr/>
        </p:nvSpPr>
        <p:spPr bwMode="auto">
          <a:xfrm>
            <a:off x="4403725" y="190500"/>
            <a:ext cx="463232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>
              <a:lnSpc>
                <a:spcPts val="3400"/>
              </a:lnSpc>
              <a:buFont typeface="Verdana" pitchFamily="34" charset="0"/>
              <a:buNone/>
            </a:pPr>
            <a:r>
              <a:rPr lang="it-IT" altLang="en-US" sz="2000">
                <a:solidFill>
                  <a:srgbClr val="262673"/>
                </a:solidFill>
                <a:latin typeface="Calibri" pitchFamily="34" charset="0"/>
                <a:ea typeface="MS PGothic"/>
                <a:cs typeface="MS PGothic"/>
              </a:rPr>
              <a:t>FA5 is calculated without pairs within FA2</a:t>
            </a:r>
          </a:p>
        </p:txBody>
      </p:sp>
      <p:pic>
        <p:nvPicPr>
          <p:cNvPr id="30775" name="Picture 44"/>
          <p:cNvPicPr preferRelativeResize="0">
            <a:picLocks noChangeArrowheads="1"/>
          </p:cNvPicPr>
          <p:nvPr/>
        </p:nvPicPr>
        <p:blipFill>
          <a:blip r:embed="rId3"/>
          <a:srcRect l="11977" t="2" r="4703" b="93634"/>
          <a:stretch>
            <a:fillRect/>
          </a:stretch>
        </p:blipFill>
        <p:spPr bwMode="auto">
          <a:xfrm>
            <a:off x="1327150" y="914400"/>
            <a:ext cx="77089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6" name="Rectangle 8"/>
          <p:cNvSpPr>
            <a:spLocks noChangeArrowheads="1"/>
          </p:cNvSpPr>
          <p:nvPr/>
        </p:nvSpPr>
        <p:spPr bwMode="auto">
          <a:xfrm>
            <a:off x="1366838" y="2205038"/>
            <a:ext cx="57467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30777" name="Rectangle 9"/>
          <p:cNvSpPr>
            <a:spLocks noChangeArrowheads="1"/>
          </p:cNvSpPr>
          <p:nvPr/>
        </p:nvSpPr>
        <p:spPr bwMode="auto">
          <a:xfrm>
            <a:off x="2195513" y="1557338"/>
            <a:ext cx="57467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30778" name="Rectangle 10"/>
          <p:cNvSpPr>
            <a:spLocks noChangeArrowheads="1"/>
          </p:cNvSpPr>
          <p:nvPr/>
        </p:nvSpPr>
        <p:spPr bwMode="auto">
          <a:xfrm>
            <a:off x="3276600" y="2205038"/>
            <a:ext cx="57467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30779" name="Rectangle 11"/>
          <p:cNvSpPr>
            <a:spLocks noChangeArrowheads="1"/>
          </p:cNvSpPr>
          <p:nvPr/>
        </p:nvSpPr>
        <p:spPr bwMode="auto">
          <a:xfrm>
            <a:off x="4116388" y="2217738"/>
            <a:ext cx="57467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30780" name="Rectangle 12"/>
          <p:cNvSpPr>
            <a:spLocks noChangeArrowheads="1"/>
          </p:cNvSpPr>
          <p:nvPr/>
        </p:nvSpPr>
        <p:spPr bwMode="auto">
          <a:xfrm>
            <a:off x="5003800" y="2205038"/>
            <a:ext cx="57467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30781" name="Rectangle 13"/>
          <p:cNvSpPr>
            <a:spLocks noChangeArrowheads="1"/>
          </p:cNvSpPr>
          <p:nvPr/>
        </p:nvSpPr>
        <p:spPr bwMode="auto">
          <a:xfrm>
            <a:off x="5868988" y="2205038"/>
            <a:ext cx="57467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30782" name="Rectangle 14"/>
          <p:cNvSpPr>
            <a:spLocks noChangeArrowheads="1"/>
          </p:cNvSpPr>
          <p:nvPr/>
        </p:nvSpPr>
        <p:spPr bwMode="auto">
          <a:xfrm>
            <a:off x="6661150" y="1844675"/>
            <a:ext cx="57467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30783" name="Rectangle 15"/>
          <p:cNvSpPr>
            <a:spLocks noChangeArrowheads="1"/>
          </p:cNvSpPr>
          <p:nvPr/>
        </p:nvSpPr>
        <p:spPr bwMode="auto">
          <a:xfrm>
            <a:off x="7667625" y="2230438"/>
            <a:ext cx="57467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  <p:sp>
        <p:nvSpPr>
          <p:cNvPr id="30784" name="Rectangle 16"/>
          <p:cNvSpPr>
            <a:spLocks noChangeArrowheads="1"/>
          </p:cNvSpPr>
          <p:nvPr/>
        </p:nvSpPr>
        <p:spPr bwMode="auto">
          <a:xfrm>
            <a:off x="8510588" y="2198688"/>
            <a:ext cx="574675" cy="279400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endParaRPr lang="en-GB" sz="7600">
              <a:latin typeface="Verdana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49325"/>
            <a:ext cx="9144000" cy="58594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Conclusions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b="1" dirty="0">
                <a:latin typeface="+mn-lt"/>
              </a:rPr>
              <a:t>For the puff period considered </a:t>
            </a:r>
            <a:r>
              <a:rPr lang="en-GB" b="1" dirty="0">
                <a:latin typeface="+mn-lt"/>
                <a:sym typeface="Wingdings" panose="05000000000000000000" pitchFamily="2" charset="2"/>
              </a:rPr>
              <a:t>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  <a:sym typeface="Wingdings" panose="05000000000000000000" pitchFamily="2" charset="2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latin typeface="+mn-lt"/>
                <a:sym typeface="Wingdings" panose="05000000000000000000" pitchFamily="2" charset="2"/>
              </a:rPr>
              <a:t>the percentage of valid pairs is &gt; 48 % but there is a large percentage of false negative in some of the models;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latin typeface="+mn-lt"/>
                <a:sym typeface="Wingdings" panose="05000000000000000000" pitchFamily="2" charset="2"/>
              </a:rPr>
              <a:t>Fewer percentages for false positives and zero-zero;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latin typeface="+mn-lt"/>
                <a:sym typeface="Wingdings" panose="05000000000000000000" pitchFamily="2" charset="2"/>
              </a:rPr>
              <a:t>Predominance of pairs within FA2 and above FA5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  <a:sym typeface="Wingdings" panose="05000000000000000000" pitchFamily="2" charset="2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  <a:sym typeface="Wingdings" panose="05000000000000000000" pitchFamily="2" charset="2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b="1" dirty="0">
                <a:latin typeface="+mn-lt"/>
                <a:sym typeface="Wingdings" panose="05000000000000000000" pitchFamily="2" charset="2"/>
              </a:rPr>
              <a:t> Differences between day and night 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  <a:sym typeface="Wingdings" panose="05000000000000000000" pitchFamily="2" charset="2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latin typeface="+mn-lt"/>
                <a:sym typeface="Wingdings" panose="05000000000000000000" pitchFamily="2" charset="2"/>
              </a:rPr>
              <a:t>Not systematically about FN, FP, PP or ZZ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latin typeface="+mn-lt"/>
              </a:rPr>
              <a:t>Day </a:t>
            </a:r>
            <a:r>
              <a:rPr lang="en-GB" dirty="0">
                <a:latin typeface="+mn-lt"/>
                <a:sym typeface="Wingdings" panose="05000000000000000000" pitchFamily="2" charset="2"/>
              </a:rPr>
              <a:t> Better results for FA2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latin typeface="+mn-lt"/>
                <a:sym typeface="Wingdings" panose="05000000000000000000" pitchFamily="2" charset="2"/>
              </a:rPr>
              <a:t>Night  High values of FA5 and &gt; FA5</a:t>
            </a:r>
            <a:endParaRPr lang="en-GB" dirty="0">
              <a:latin typeface="+mn-lt"/>
            </a:endParaRPr>
          </a:p>
          <a:p>
            <a:pPr marL="742950" lvl="2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GB" b="1" dirty="0">
              <a:latin typeface="+mn-lt"/>
              <a:sym typeface="Wingdings" panose="05000000000000000000" pitchFamily="2" charset="2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en-GB" b="1" dirty="0">
              <a:latin typeface="+mn-lt"/>
              <a:sym typeface="Wingdings" panose="05000000000000000000" pitchFamily="2" charset="2"/>
            </a:endParaRPr>
          </a:p>
          <a:p>
            <a:pPr marL="285750" lvl="1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b="1" dirty="0">
                <a:latin typeface="+mn-lt"/>
                <a:sym typeface="Wingdings" panose="05000000000000000000" pitchFamily="2" charset="2"/>
              </a:rPr>
              <a:t>Distance from the source has impact on the results  Predominance of: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  <a:sym typeface="Wingdings" panose="05000000000000000000" pitchFamily="2" charset="2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latin typeface="+mn-lt"/>
                <a:sym typeface="Wingdings" panose="05000000000000000000" pitchFamily="2" charset="2"/>
              </a:rPr>
              <a:t>To increase the percentage of FN by increasing the distance;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dirty="0">
                <a:latin typeface="+mn-lt"/>
                <a:sym typeface="Wingdings" panose="05000000000000000000" pitchFamily="2" charset="2"/>
              </a:rPr>
              <a:t>To decrease the FA2 and to increase the &gt; FA5 by increasing the distance</a:t>
            </a:r>
            <a:endParaRPr lang="en-GB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 txBox="1">
            <a:spLocks noGrp="1"/>
          </p:cNvSpPr>
          <p:nvPr/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/>
            <a:fld id="{01CFE3B0-7D1E-49C3-8274-1AA29CF6CFCB}" type="slidenum">
              <a:rPr lang="en-GB" altLang="en-US" sz="1000">
                <a:solidFill>
                  <a:srgbClr val="004494"/>
                </a:solidFill>
                <a:latin typeface="Verdana" pitchFamily="34" charset="0"/>
                <a:ea typeface="MS PGothic"/>
                <a:cs typeface="Arial" charset="0"/>
              </a:rPr>
              <a:pPr algn="r"/>
              <a:t>2</a:t>
            </a:fld>
            <a:endParaRPr lang="en-GB" altLang="en-US" sz="1000">
              <a:solidFill>
                <a:srgbClr val="004494"/>
              </a:solidFill>
              <a:latin typeface="Verdana" pitchFamily="34" charset="0"/>
              <a:ea typeface="MS PGothic"/>
              <a:cs typeface="Arial" charset="0"/>
            </a:endParaRPr>
          </a:p>
        </p:txBody>
      </p:sp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0" y="-47625"/>
            <a:ext cx="9144000" cy="1323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4000" b="1">
                <a:solidFill>
                  <a:srgbClr val="262673"/>
                </a:solidFill>
                <a:latin typeface="Calibri" pitchFamily="34" charset="0"/>
                <a:ea typeface="MS PGothic"/>
                <a:cs typeface="Arial" charset="0"/>
              </a:rPr>
              <a:t>URBAN DISPERSION INTERNATIONAL EVALUATION EXERCISE (UDINEE)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82550" y="1120775"/>
            <a:ext cx="9002713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u="sng">
                <a:solidFill>
                  <a:srgbClr val="262673"/>
                </a:solidFill>
                <a:latin typeface="Calibri" pitchFamily="34" charset="0"/>
                <a:ea typeface="MS PGothic"/>
                <a:cs typeface="Arial" charset="0"/>
              </a:rPr>
              <a:t>(November 2014 – March 2017)</a:t>
            </a:r>
          </a:p>
        </p:txBody>
      </p:sp>
      <p:sp>
        <p:nvSpPr>
          <p:cNvPr id="9" name="Rectangle 8"/>
          <p:cNvSpPr/>
          <p:nvPr/>
        </p:nvSpPr>
        <p:spPr>
          <a:xfrm>
            <a:off x="752475" y="3414713"/>
            <a:ext cx="3160713" cy="2862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latin typeface="Calibri" panose="020F0502020204030204" pitchFamily="34" charset="0"/>
                <a:cs typeface="Arial" charset="0"/>
              </a:rPr>
              <a:t> JU2003 Urban field experiment in Oklahoma City </a:t>
            </a:r>
            <a:r>
              <a:rPr lang="en-US" altLang="en-US" sz="2000" dirty="0">
                <a:latin typeface="Calibri" panose="020F0502020204030204" pitchFamily="34" charset="0"/>
                <a:cs typeface="Arial" charset="0"/>
                <a:sym typeface="Wingdings" panose="05000000000000000000" pitchFamily="2" charset="2"/>
              </a:rPr>
              <a:t></a:t>
            </a:r>
            <a:r>
              <a:rPr lang="en-US" altLang="en-US" sz="2000" dirty="0">
                <a:latin typeface="Calibri" panose="020F0502020204030204" pitchFamily="34" charset="0"/>
                <a:cs typeface="Arial" charset="0"/>
              </a:rPr>
              <a:t> instantaneous non-buoyant releases at ground levels with gas/aerosol mixture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5963" y="3248025"/>
            <a:ext cx="2232025" cy="1476375"/>
          </a:xfrm>
          <a:prstGeom prst="rect">
            <a:avLst/>
          </a:prstGeom>
          <a:solidFill>
            <a:srgbClr val="FFC000"/>
          </a:solidFill>
          <a:ln w="412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000" b="1" dirty="0">
                <a:latin typeface="Calibri" panose="020F0502020204030204" pitchFamily="34" charset="0"/>
                <a:cs typeface="Arial" charset="0"/>
              </a:rPr>
              <a:t>Atmospheric dispersion models (9 models) </a:t>
            </a:r>
            <a:endParaRPr lang="en-US" altLang="en-US" sz="2000" dirty="0"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6011863" y="5053013"/>
            <a:ext cx="2305050" cy="1616075"/>
          </a:xfrm>
          <a:prstGeom prst="rect">
            <a:avLst/>
          </a:prstGeom>
          <a:solidFill>
            <a:srgbClr val="92D050"/>
          </a:solidFill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b="1">
                <a:solidFill>
                  <a:srgbClr val="262673"/>
                </a:solidFill>
                <a:latin typeface="Calibri" pitchFamily="34" charset="0"/>
                <a:ea typeface="MS PGothic"/>
                <a:cs typeface="MS PGothic"/>
              </a:rPr>
              <a:t>Web-based platform</a:t>
            </a:r>
          </a:p>
          <a:p>
            <a:pPr algn="ctr">
              <a:lnSpc>
                <a:spcPct val="150000"/>
              </a:lnSpc>
            </a:pPr>
            <a:r>
              <a:rPr lang="en-GB" altLang="en-US" sz="2400" b="1">
                <a:solidFill>
                  <a:srgbClr val="262673"/>
                </a:solidFill>
                <a:latin typeface="Calibri" pitchFamily="34" charset="0"/>
                <a:ea typeface="MS PGothic"/>
                <a:cs typeface="MS PGothic"/>
              </a:rPr>
              <a:t>ENSEMBLE system</a:t>
            </a:r>
          </a:p>
        </p:txBody>
      </p:sp>
      <p:sp>
        <p:nvSpPr>
          <p:cNvPr id="3" name="Circular Arrow 2"/>
          <p:cNvSpPr/>
          <p:nvPr/>
        </p:nvSpPr>
        <p:spPr>
          <a:xfrm>
            <a:off x="3841750" y="3663950"/>
            <a:ext cx="2386013" cy="1925638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10800000">
            <a:off x="3913188" y="4456113"/>
            <a:ext cx="2387600" cy="192563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276225" y="1628775"/>
            <a:ext cx="9002713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u="sng">
                <a:solidFill>
                  <a:srgbClr val="262673"/>
                </a:solidFill>
                <a:latin typeface="Calibri" pitchFamily="34" charset="0"/>
                <a:ea typeface="MS PGothic"/>
                <a:cs typeface="Arial" charset="0"/>
              </a:rPr>
              <a:t>Leading by EC  - JRC in collaboration with USA-DTRA </a:t>
            </a:r>
          </a:p>
          <a:p>
            <a:pPr algn="ctr">
              <a:lnSpc>
                <a:spcPct val="150000"/>
              </a:lnSpc>
            </a:pPr>
            <a:r>
              <a:rPr lang="en-US" altLang="en-US" b="1" u="sng">
                <a:solidFill>
                  <a:srgbClr val="262673"/>
                </a:solidFill>
                <a:latin typeface="Calibri" pitchFamily="34" charset="0"/>
                <a:ea typeface="MS PGothic"/>
                <a:cs typeface="Arial" charset="0"/>
              </a:rPr>
              <a:t>Verify and evaluate </a:t>
            </a:r>
            <a:r>
              <a:rPr lang="en-US" altLang="en-US" b="1">
                <a:solidFill>
                  <a:srgbClr val="262673"/>
                </a:solidFill>
                <a:latin typeface="Calibri" pitchFamily="34" charset="0"/>
                <a:ea typeface="MS PGothic"/>
                <a:cs typeface="Arial" charset="0"/>
              </a:rPr>
              <a:t>the capacities of dispersion models to simulate realistic </a:t>
            </a:r>
            <a:r>
              <a:rPr lang="en-US" altLang="en-US" b="1" u="sng">
                <a:solidFill>
                  <a:srgbClr val="262673"/>
                </a:solidFill>
                <a:latin typeface="Calibri" pitchFamily="34" charset="0"/>
                <a:ea typeface="MS PGothic"/>
                <a:cs typeface="Arial" charset="0"/>
              </a:rPr>
              <a:t>Radiological Dispersion Device (RDD) </a:t>
            </a:r>
            <a:r>
              <a:rPr lang="en-US" altLang="en-US" b="1">
                <a:solidFill>
                  <a:srgbClr val="262673"/>
                </a:solidFill>
                <a:latin typeface="Calibri" pitchFamily="34" charset="0"/>
                <a:ea typeface="MS PGothic"/>
                <a:cs typeface="Arial" charset="0"/>
              </a:rPr>
              <a:t>in </a:t>
            </a:r>
            <a:r>
              <a:rPr lang="en-US" altLang="en-US" b="1" u="sng">
                <a:solidFill>
                  <a:srgbClr val="262673"/>
                </a:solidFill>
                <a:latin typeface="Calibri" pitchFamily="34" charset="0"/>
                <a:ea typeface="MS PGothic"/>
                <a:cs typeface="Arial" charset="0"/>
              </a:rPr>
              <a:t>urban environments</a:t>
            </a:r>
          </a:p>
        </p:txBody>
      </p:sp>
      <p:sp>
        <p:nvSpPr>
          <p:cNvPr id="16394" name="TextBox 1"/>
          <p:cNvSpPr txBox="1">
            <a:spLocks noChangeArrowheads="1"/>
          </p:cNvSpPr>
          <p:nvPr/>
        </p:nvSpPr>
        <p:spPr bwMode="auto">
          <a:xfrm>
            <a:off x="508000" y="793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ChangeArrowheads="1"/>
          </p:cNvSpPr>
          <p:nvPr/>
        </p:nvSpPr>
        <p:spPr bwMode="auto">
          <a:xfrm>
            <a:off x="19050" y="260350"/>
            <a:ext cx="328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Information for the 151 fast response concentration time series </a:t>
            </a:r>
            <a:r>
              <a:rPr lang="en-GB" b="1">
                <a:solidFill>
                  <a:srgbClr val="FF0000"/>
                </a:solidFill>
                <a:latin typeface="Calibri" pitchFamily="34" charset="0"/>
              </a:rPr>
              <a:t>(0.5 sec) </a:t>
            </a:r>
            <a:r>
              <a:rPr lang="en-GB">
                <a:latin typeface="Calibri" pitchFamily="34" charset="0"/>
              </a:rPr>
              <a:t>from JU2003 used in this analysis</a:t>
            </a:r>
          </a:p>
        </p:txBody>
      </p:sp>
      <p:grpSp>
        <p:nvGrpSpPr>
          <p:cNvPr id="18434" name="Group 6"/>
          <p:cNvGrpSpPr>
            <a:grpSpLocks noChangeAspect="1"/>
          </p:cNvGrpSpPr>
          <p:nvPr/>
        </p:nvGrpSpPr>
        <p:grpSpPr bwMode="auto">
          <a:xfrm>
            <a:off x="14288" y="1908175"/>
            <a:ext cx="3405187" cy="3536950"/>
            <a:chOff x="0" y="1454150"/>
            <a:chExt cx="4443413" cy="4613275"/>
          </a:xfrm>
        </p:grpSpPr>
        <p:pic>
          <p:nvPicPr>
            <p:cNvPr id="18441" name="Picture 2"/>
            <p:cNvPicPr>
              <a:picLocks noChangeAspect="1" noChangeArrowheads="1"/>
            </p:cNvPicPr>
            <p:nvPr/>
          </p:nvPicPr>
          <p:blipFill>
            <a:blip r:embed="rId2"/>
            <a:srcRect l="5730" t="18660" r="3831"/>
            <a:stretch>
              <a:fillRect/>
            </a:stretch>
          </p:blipFill>
          <p:spPr bwMode="auto">
            <a:xfrm>
              <a:off x="0" y="1454150"/>
              <a:ext cx="4443413" cy="461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Line 56"/>
            <p:cNvSpPr>
              <a:spLocks noChangeShapeType="1"/>
            </p:cNvSpPr>
            <p:nvPr/>
          </p:nvSpPr>
          <p:spPr bwMode="auto">
            <a:xfrm flipV="1">
              <a:off x="939800" y="4038600"/>
              <a:ext cx="685800" cy="5588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Rectangle 15"/>
            <p:cNvSpPr>
              <a:spLocks noChangeArrowheads="1"/>
            </p:cNvSpPr>
            <p:nvPr/>
          </p:nvSpPr>
          <p:spPr bwMode="auto">
            <a:xfrm>
              <a:off x="231775" y="4740275"/>
              <a:ext cx="1393825" cy="309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en-US" altLang="en-US">
                  <a:solidFill>
                    <a:srgbClr val="FF0000"/>
                  </a:solidFill>
                  <a:latin typeface="Verdana" pitchFamily="34" charset="0"/>
                  <a:ea typeface="MS PGothic"/>
                  <a:cs typeface="Arial" charset="0"/>
                </a:rPr>
                <a:t>Release</a:t>
              </a:r>
              <a:endParaRPr lang="es-ES" altLang="en-US">
                <a:solidFill>
                  <a:srgbClr val="FF0000"/>
                </a:solidFill>
                <a:latin typeface="Verdana" pitchFamily="34" charset="0"/>
                <a:ea typeface="MS PGothic"/>
                <a:cs typeface="Arial" charset="0"/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2843213" y="860425"/>
            <a:ext cx="5762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92500" y="4076700"/>
            <a:ext cx="5400675" cy="684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843213" y="4151313"/>
            <a:ext cx="649287" cy="2682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92500" y="0"/>
            <a:ext cx="6335713" cy="6858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9" name="Rectangle 16"/>
          <p:cNvSpPr>
            <a:spLocks noChangeArrowheads="1"/>
          </p:cNvSpPr>
          <p:nvPr/>
        </p:nvSpPr>
        <p:spPr bwMode="auto">
          <a:xfrm>
            <a:off x="180975" y="5661025"/>
            <a:ext cx="3024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rgbClr val="FF0000"/>
                </a:solidFill>
                <a:latin typeface="Calibri" pitchFamily="34" charset="0"/>
              </a:rPr>
              <a:t>Not all models produce concentrations for each IOP</a:t>
            </a:r>
          </a:p>
        </p:txBody>
      </p:sp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3"/>
          <a:srcRect l="4359" r="6969" b="3676"/>
          <a:stretch>
            <a:fillRect/>
          </a:stretch>
        </p:blipFill>
        <p:spPr bwMode="auto">
          <a:xfrm>
            <a:off x="3419475" y="115888"/>
            <a:ext cx="5724525" cy="66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828213" cy="6858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42863" y="3154363"/>
            <a:ext cx="90376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400"/>
              </a:lnSpc>
              <a:buClr>
                <a:srgbClr val="37ACDE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400"/>
              </a:lnSpc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GB" altLang="en-US" b="1" dirty="0" smtClean="0">
                <a:solidFill>
                  <a:schemeClr val="tx1"/>
                </a:solidFill>
                <a:latin typeface="+mn-lt"/>
                <a:cs typeface="Arial" charset="0"/>
              </a:rPr>
              <a:t>Reference period </a:t>
            </a:r>
            <a:r>
              <a:rPr lang="en-GB" altLang="en-US" b="1" dirty="0" smtClean="0">
                <a:solidFill>
                  <a:schemeClr val="tx1"/>
                </a:solidFill>
                <a:latin typeface="+mn-lt"/>
                <a:cs typeface="Arial" charset="0"/>
                <a:sym typeface="Wingdings" panose="05000000000000000000" pitchFamily="2" charset="2"/>
              </a:rPr>
              <a:t></a:t>
            </a:r>
            <a:r>
              <a:rPr lang="en-GB" altLang="en-US" b="1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n-GB" altLang="en-US" u="sng" dirty="0">
                <a:solidFill>
                  <a:schemeClr val="tx1"/>
                </a:solidFill>
                <a:latin typeface="+mn-lt"/>
              </a:rPr>
              <a:t>T</a:t>
            </a:r>
            <a:r>
              <a:rPr lang="en-GB" u="sng" dirty="0" smtClean="0">
                <a:solidFill>
                  <a:schemeClr val="tx1"/>
                </a:solidFill>
                <a:latin typeface="+mn-lt"/>
              </a:rPr>
              <a:t>he portion of the observed cloud associated with Ta and Td </a:t>
            </a:r>
            <a:r>
              <a:rPr lang="en-GB" dirty="0" smtClean="0">
                <a:solidFill>
                  <a:schemeClr val="tx1"/>
                </a:solidFill>
                <a:latin typeface="+mn-lt"/>
              </a:rPr>
              <a:t>(a much more robust measure than total time and remove 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the influence of small outliers or very low values near the minimum data </a:t>
            </a:r>
            <a:r>
              <a:rPr lang="en-GB" dirty="0" smtClean="0">
                <a:solidFill>
                  <a:schemeClr val="tx1"/>
                </a:solidFill>
                <a:latin typeface="+mn-lt"/>
              </a:rPr>
              <a:t>limit</a:t>
            </a:r>
            <a:endParaRPr lang="en-US" altLang="en-US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9459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Pairing SF6 concentrations in space and time:</a:t>
            </a:r>
          </a:p>
          <a:p>
            <a:endParaRPr lang="en-GB" b="1">
              <a:latin typeface="Calibri" pitchFamily="34" charset="0"/>
            </a:endParaRPr>
          </a:p>
          <a:p>
            <a:pPr lvl="1"/>
            <a:r>
              <a:rPr lang="en-GB">
                <a:latin typeface="Calibri" pitchFamily="34" charset="0"/>
              </a:rPr>
              <a:t>1) Valid pairs </a:t>
            </a:r>
            <a:r>
              <a:rPr lang="en-GB">
                <a:latin typeface="Calibri" pitchFamily="34" charset="0"/>
                <a:sym typeface="Wingdings" pitchFamily="2" charset="2"/>
              </a:rPr>
              <a:t> </a:t>
            </a:r>
            <a:r>
              <a:rPr lang="en-GB">
                <a:latin typeface="Calibri" pitchFamily="34" charset="0"/>
              </a:rPr>
              <a:t>Observed &gt; 0 (above LOQ)  and Predicted &gt; 0 </a:t>
            </a:r>
          </a:p>
          <a:p>
            <a:pPr lvl="1"/>
            <a:endParaRPr lang="en-GB">
              <a:latin typeface="Calibri" pitchFamily="34" charset="0"/>
            </a:endParaRPr>
          </a:p>
          <a:p>
            <a:pPr lvl="1"/>
            <a:r>
              <a:rPr lang="en-GB">
                <a:latin typeface="Calibri" pitchFamily="34" charset="0"/>
              </a:rPr>
              <a:t>2) False negative </a:t>
            </a:r>
            <a:r>
              <a:rPr lang="en-GB">
                <a:latin typeface="Calibri" pitchFamily="34" charset="0"/>
                <a:sym typeface="Wingdings" pitchFamily="2" charset="2"/>
              </a:rPr>
              <a:t></a:t>
            </a:r>
            <a:r>
              <a:rPr lang="en-GB">
                <a:latin typeface="Calibri" pitchFamily="34" charset="0"/>
              </a:rPr>
              <a:t> Observed &gt; 0 (above LOQ) and Predicted = 0</a:t>
            </a:r>
          </a:p>
          <a:p>
            <a:pPr lvl="1"/>
            <a:endParaRPr lang="en-GB">
              <a:latin typeface="Calibri" pitchFamily="34" charset="0"/>
            </a:endParaRPr>
          </a:p>
          <a:p>
            <a:pPr lvl="1"/>
            <a:r>
              <a:rPr lang="en-GB">
                <a:latin typeface="Calibri" pitchFamily="34" charset="0"/>
              </a:rPr>
              <a:t>3) False positive </a:t>
            </a:r>
            <a:r>
              <a:rPr lang="en-GB">
                <a:latin typeface="Calibri" pitchFamily="34" charset="0"/>
                <a:sym typeface="Wingdings" pitchFamily="2" charset="2"/>
              </a:rPr>
              <a:t> </a:t>
            </a:r>
            <a:r>
              <a:rPr lang="en-GB">
                <a:latin typeface="Calibri" pitchFamily="34" charset="0"/>
              </a:rPr>
              <a:t>Observed = 0 and Predicted &gt; 0</a:t>
            </a:r>
          </a:p>
          <a:p>
            <a:pPr lvl="1"/>
            <a:endParaRPr lang="en-GB">
              <a:latin typeface="Calibri" pitchFamily="34" charset="0"/>
            </a:endParaRPr>
          </a:p>
          <a:p>
            <a:pPr lvl="1"/>
            <a:r>
              <a:rPr lang="en-GB">
                <a:latin typeface="Calibri" pitchFamily="34" charset="0"/>
              </a:rPr>
              <a:t>4) Zero-Zero </a:t>
            </a:r>
            <a:r>
              <a:rPr lang="en-GB">
                <a:latin typeface="Calibri" pitchFamily="34" charset="0"/>
                <a:sym typeface="Wingdings" pitchFamily="2" charset="2"/>
              </a:rPr>
              <a:t> </a:t>
            </a:r>
            <a:r>
              <a:rPr lang="en-GB">
                <a:latin typeface="Calibri" pitchFamily="34" charset="0"/>
              </a:rPr>
              <a:t>Observed = 0 and Predicted = 0</a:t>
            </a:r>
          </a:p>
        </p:txBody>
      </p:sp>
      <p:sp>
        <p:nvSpPr>
          <p:cNvPr id="19460" name="Rectangle 25"/>
          <p:cNvSpPr>
            <a:spLocks noChangeArrowheads="1"/>
          </p:cNvSpPr>
          <p:nvPr/>
        </p:nvSpPr>
        <p:spPr bwMode="auto">
          <a:xfrm>
            <a:off x="7380288" y="742950"/>
            <a:ext cx="16557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>
                <a:latin typeface="Calibri" pitchFamily="34" charset="0"/>
                <a:sym typeface="Wingdings" pitchFamily="2" charset="2"/>
              </a:rPr>
              <a:t>the most dangerous situation for emergency responders</a:t>
            </a:r>
            <a:endParaRPr lang="en-GB">
              <a:latin typeface="Calibri" pitchFamily="34" charset="0"/>
            </a:endParaRPr>
          </a:p>
        </p:txBody>
      </p:sp>
      <p:grpSp>
        <p:nvGrpSpPr>
          <p:cNvPr id="19461" name="Group 26"/>
          <p:cNvGrpSpPr>
            <a:grpSpLocks noChangeAspect="1"/>
          </p:cNvGrpSpPr>
          <p:nvPr/>
        </p:nvGrpSpPr>
        <p:grpSpPr bwMode="auto">
          <a:xfrm>
            <a:off x="4211638" y="3898900"/>
            <a:ext cx="4751387" cy="2898775"/>
            <a:chOff x="1116281" y="2421368"/>
            <a:chExt cx="6912103" cy="4216938"/>
          </a:xfrm>
        </p:grpSpPr>
        <p:pic>
          <p:nvPicPr>
            <p:cNvPr id="19464" name="Picture 27"/>
            <p:cNvPicPr>
              <a:picLocks noChangeAspect="1" noChangeArrowheads="1"/>
            </p:cNvPicPr>
            <p:nvPr/>
          </p:nvPicPr>
          <p:blipFill>
            <a:blip r:embed="rId2"/>
            <a:srcRect l="5103" t="5766" r="3279" b="2249"/>
            <a:stretch>
              <a:fillRect/>
            </a:stretch>
          </p:blipFill>
          <p:spPr bwMode="auto">
            <a:xfrm>
              <a:off x="1116281" y="2421368"/>
              <a:ext cx="6912103" cy="4216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465" name="Straight Connector 28"/>
            <p:cNvCxnSpPr>
              <a:cxnSpLocks noChangeShapeType="1"/>
            </p:cNvCxnSpPr>
            <p:nvPr/>
          </p:nvCxnSpPr>
          <p:spPr bwMode="auto">
            <a:xfrm>
              <a:off x="4837103" y="2535155"/>
              <a:ext cx="0" cy="3405021"/>
            </a:xfrm>
            <a:prstGeom prst="line">
              <a:avLst/>
            </a:prstGeom>
            <a:noFill/>
            <a:ln w="44450" algn="ctr">
              <a:solidFill>
                <a:srgbClr val="004494"/>
              </a:solidFill>
              <a:round/>
              <a:headEnd/>
              <a:tailEnd/>
            </a:ln>
          </p:spPr>
        </p:cxnSp>
        <p:sp>
          <p:nvSpPr>
            <p:cNvPr id="19466" name="Rectangle 3"/>
            <p:cNvSpPr>
              <a:spLocks noChangeArrowheads="1"/>
            </p:cNvSpPr>
            <p:nvPr/>
          </p:nvSpPr>
          <p:spPr bwMode="auto">
            <a:xfrm>
              <a:off x="2828166" y="2535155"/>
              <a:ext cx="606867" cy="1883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175"/>
              <a:endParaRPr lang="en-US" altLang="en-US" sz="7600">
                <a:solidFill>
                  <a:srgbClr val="FFD624"/>
                </a:solidFill>
                <a:latin typeface="Verdana" pitchFamily="34" charset="0"/>
                <a:ea typeface="MS PGothic"/>
                <a:cs typeface="Arial" charset="0"/>
              </a:endParaRPr>
            </a:p>
          </p:txBody>
        </p:sp>
        <p:sp>
          <p:nvSpPr>
            <p:cNvPr id="19467" name="TextBox 24"/>
            <p:cNvSpPr txBox="1">
              <a:spLocks noChangeArrowheads="1"/>
            </p:cNvSpPr>
            <p:nvPr/>
          </p:nvSpPr>
          <p:spPr bwMode="auto">
            <a:xfrm>
              <a:off x="2027319" y="5013656"/>
              <a:ext cx="765002" cy="5372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GB" altLang="en-US" b="1">
                  <a:solidFill>
                    <a:srgbClr val="CC00FF"/>
                  </a:solidFill>
                  <a:latin typeface="Verdana" pitchFamily="34" charset="0"/>
                  <a:ea typeface="MS PGothic"/>
                  <a:cs typeface="Arial" charset="0"/>
                </a:rPr>
                <a:t>Ta</a:t>
              </a:r>
            </a:p>
          </p:txBody>
        </p:sp>
        <p:sp>
          <p:nvSpPr>
            <p:cNvPr id="19468" name="TextBox 25"/>
            <p:cNvSpPr txBox="1">
              <a:spLocks noChangeArrowheads="1"/>
            </p:cNvSpPr>
            <p:nvPr/>
          </p:nvSpPr>
          <p:spPr bwMode="auto">
            <a:xfrm>
              <a:off x="4905466" y="5106609"/>
              <a:ext cx="1134178" cy="537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altLang="en-US" b="1">
                  <a:solidFill>
                    <a:srgbClr val="0070C0"/>
                  </a:solidFill>
                  <a:latin typeface="Verdana" pitchFamily="34" charset="0"/>
                  <a:ea typeface="MS PGothic"/>
                  <a:cs typeface="Arial" charset="0"/>
                </a:rPr>
                <a:t>Td</a:t>
              </a:r>
            </a:p>
          </p:txBody>
        </p:sp>
        <p:cxnSp>
          <p:nvCxnSpPr>
            <p:cNvPr id="19469" name="Straight Connector 32"/>
            <p:cNvCxnSpPr>
              <a:cxnSpLocks noChangeShapeType="1"/>
            </p:cNvCxnSpPr>
            <p:nvPr/>
          </p:nvCxnSpPr>
          <p:spPr bwMode="auto">
            <a:xfrm>
              <a:off x="2841163" y="2535155"/>
              <a:ext cx="0" cy="3405021"/>
            </a:xfrm>
            <a:prstGeom prst="line">
              <a:avLst/>
            </a:prstGeom>
            <a:noFill/>
            <a:ln w="44450" algn="ctr">
              <a:solidFill>
                <a:srgbClr val="CC00FF"/>
              </a:solidFill>
              <a:round/>
              <a:headEnd/>
              <a:tailEnd/>
            </a:ln>
          </p:spPr>
        </p:cxnSp>
      </p:grpSp>
      <p:sp>
        <p:nvSpPr>
          <p:cNvPr id="34" name="Right Arrow 33"/>
          <p:cNvSpPr/>
          <p:nvPr/>
        </p:nvSpPr>
        <p:spPr>
          <a:xfrm>
            <a:off x="6659563" y="1341438"/>
            <a:ext cx="649287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106363" y="4295775"/>
            <a:ext cx="37703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ts val="2400"/>
              </a:lnSpc>
              <a:buClr>
                <a:srgbClr val="37ACDE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ts val="2400"/>
              </a:lnSpc>
              <a:buClr>
                <a:srgbClr val="37ACDE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lnSpc>
                <a:spcPts val="2400"/>
              </a:lnSpc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GB" altLang="en-US" b="1" dirty="0" smtClean="0">
                <a:solidFill>
                  <a:srgbClr val="CC00FF"/>
                </a:solidFill>
                <a:latin typeface="+mn-lt"/>
                <a:cs typeface="Arial" charset="0"/>
              </a:rPr>
              <a:t>Ta =</a:t>
            </a:r>
            <a:r>
              <a:rPr lang="en-GB" altLang="en-US" b="1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n-GB" altLang="en-US" dirty="0" smtClean="0">
                <a:solidFill>
                  <a:srgbClr val="CC00FF"/>
                </a:solidFill>
                <a:latin typeface="+mn-lt"/>
                <a:cs typeface="Arial" charset="0"/>
              </a:rPr>
              <a:t>First time </a:t>
            </a:r>
            <a:r>
              <a:rPr lang="en-US" altLang="en-US" dirty="0" smtClean="0">
                <a:solidFill>
                  <a:schemeClr val="tx1"/>
                </a:solidFill>
                <a:latin typeface="+mn-lt"/>
                <a:cs typeface="Arial" charset="0"/>
              </a:rPr>
              <a:t>when the concentration is greater than or equal to 0.1 </a:t>
            </a:r>
            <a:r>
              <a:rPr lang="en-US" altLang="en-US" dirty="0" err="1" smtClean="0">
                <a:solidFill>
                  <a:schemeClr val="tx1"/>
                </a:solidFill>
                <a:latin typeface="+mn-lt"/>
                <a:cs typeface="Arial" charset="0"/>
              </a:rPr>
              <a:t>Cmax</a:t>
            </a:r>
            <a:endParaRPr lang="en-US" altLang="en-US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GB" altLang="en-US" b="1" dirty="0" smtClean="0">
              <a:latin typeface="+mn-lt"/>
              <a:cs typeface="Arial" charset="0"/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GB" altLang="en-US" b="1" dirty="0">
              <a:latin typeface="+mn-lt"/>
              <a:cs typeface="Arial" charset="0"/>
            </a:endParaRPr>
          </a:p>
          <a:p>
            <a:pPr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GB" altLang="en-US" b="1" dirty="0" smtClean="0">
                <a:latin typeface="+mn-lt"/>
                <a:cs typeface="Arial" charset="0"/>
              </a:rPr>
              <a:t>Td = </a:t>
            </a:r>
            <a:r>
              <a:rPr lang="en-GB" altLang="en-US" dirty="0" smtClean="0">
                <a:latin typeface="+mn-lt"/>
                <a:cs typeface="Arial" charset="0"/>
              </a:rPr>
              <a:t>Last time </a:t>
            </a:r>
            <a:r>
              <a:rPr lang="en-US" altLang="en-US" dirty="0" smtClean="0">
                <a:solidFill>
                  <a:schemeClr val="tx1"/>
                </a:solidFill>
                <a:latin typeface="+mn-lt"/>
                <a:cs typeface="Arial" charset="0"/>
              </a:rPr>
              <a:t>when the concentration is greater than or equal to 0.1 </a:t>
            </a:r>
            <a:r>
              <a:rPr lang="en-US" altLang="en-US" dirty="0" err="1" smtClean="0">
                <a:solidFill>
                  <a:schemeClr val="tx1"/>
                </a:solidFill>
                <a:latin typeface="+mn-lt"/>
                <a:cs typeface="Arial" charset="0"/>
              </a:rPr>
              <a:t>Cmax</a:t>
            </a:r>
            <a:endParaRPr lang="en-US" altLang="en-US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950" y="1951038"/>
          <a:ext cx="8929688" cy="2784475"/>
        </p:xfrm>
        <a:graphic>
          <a:graphicData uri="http://schemas.openxmlformats.org/drawingml/2006/table">
            <a:tbl>
              <a:tblPr/>
              <a:tblGrid>
                <a:gridCol w="1497056"/>
                <a:gridCol w="675828"/>
                <a:gridCol w="1171015"/>
                <a:gridCol w="770918"/>
                <a:gridCol w="897779"/>
                <a:gridCol w="1040902"/>
                <a:gridCol w="806699"/>
                <a:gridCol w="624541"/>
                <a:gridCol w="819712"/>
                <a:gridCol w="624541"/>
              </a:tblGrid>
              <a:tr h="379372"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3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r>
                        <a:rPr lang="en-GB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Pairs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83963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83963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3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Pairs-Pairs </a:t>
                      </a:r>
                    </a:p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3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False Positive 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3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False Negative 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937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Zero-Zero 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542" name="Rectangle 10"/>
          <p:cNvSpPr>
            <a:spLocks noChangeArrowheads="1"/>
          </p:cNvSpPr>
          <p:nvPr/>
        </p:nvSpPr>
        <p:spPr bwMode="auto">
          <a:xfrm>
            <a:off x="0" y="10160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Number of concentrations samplers for all time series and stated performance for individual models:</a:t>
            </a:r>
          </a:p>
        </p:txBody>
      </p:sp>
      <p:sp>
        <p:nvSpPr>
          <p:cNvPr id="20543" name="Rectangle 11"/>
          <p:cNvSpPr>
            <a:spLocks noChangeArrowheads="1"/>
          </p:cNvSpPr>
          <p:nvPr/>
        </p:nvSpPr>
        <p:spPr bwMode="auto">
          <a:xfrm>
            <a:off x="1187450" y="5119688"/>
            <a:ext cx="70929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itchFamily="34" charset="0"/>
              </a:rPr>
              <a:t>Large percentage of valid pairs </a:t>
            </a:r>
            <a:r>
              <a:rPr lang="en-GB" b="1">
                <a:latin typeface="Calibri" pitchFamily="34" charset="0"/>
                <a:sym typeface="Wingdings" pitchFamily="2" charset="2"/>
              </a:rPr>
              <a:t> Identification of the plume </a:t>
            </a:r>
            <a:r>
              <a:rPr lang="en-GB" b="1">
                <a:latin typeface="Calibri" pitchFamily="34" charset="0"/>
              </a:rPr>
              <a:t> </a:t>
            </a:r>
          </a:p>
          <a:p>
            <a:pPr algn="ctr"/>
            <a:endParaRPr lang="en-GB" b="1">
              <a:latin typeface="Calibri" pitchFamily="34" charset="0"/>
            </a:endParaRPr>
          </a:p>
          <a:p>
            <a:pPr algn="ctr"/>
            <a:r>
              <a:rPr lang="en-GB" b="1">
                <a:latin typeface="Calibri" pitchFamily="34" charset="0"/>
              </a:rPr>
              <a:t>More false negatives than positives </a:t>
            </a:r>
            <a:r>
              <a:rPr lang="en-GB" b="1">
                <a:latin typeface="Calibri" pitchFamily="34" charset="0"/>
                <a:sym typeface="Wingdings" pitchFamily="2" charset="2"/>
              </a:rPr>
              <a:t> Non detection of the plume</a:t>
            </a:r>
          </a:p>
          <a:p>
            <a:pPr algn="ctr"/>
            <a:endParaRPr lang="en-GB" b="1">
              <a:latin typeface="Calibri" pitchFamily="34" charset="0"/>
              <a:sym typeface="Wingdings" pitchFamily="2" charset="2"/>
            </a:endParaRPr>
          </a:p>
          <a:p>
            <a:pPr algn="ctr"/>
            <a:r>
              <a:rPr lang="en-GB" b="1">
                <a:latin typeface="Calibri" pitchFamily="34" charset="0"/>
                <a:sym typeface="Wingdings" pitchFamily="2" charset="2"/>
              </a:rPr>
              <a:t>zero-zero few cases </a:t>
            </a:r>
            <a:r>
              <a:rPr lang="en-GB" b="1">
                <a:latin typeface="Calibri" pitchFamily="34" charset="0"/>
              </a:rPr>
              <a:t> </a:t>
            </a:r>
            <a:r>
              <a:rPr lang="en-GB" b="1">
                <a:latin typeface="Calibri" pitchFamily="34" charset="0"/>
                <a:sym typeface="Wingdings" pitchFamily="2" charset="2"/>
              </a:rPr>
              <a:t> </a:t>
            </a:r>
            <a:endParaRPr lang="en-GB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5"/>
          <p:cNvSpPr>
            <a:spLocks noChangeArrowheads="1"/>
          </p:cNvSpPr>
          <p:nvPr/>
        </p:nvSpPr>
        <p:spPr bwMode="auto">
          <a:xfrm>
            <a:off x="0" y="981075"/>
            <a:ext cx="9144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Differences between day/night performance results:</a:t>
            </a:r>
          </a:p>
          <a:p>
            <a:endParaRPr lang="en-GB" b="1">
              <a:latin typeface="Calibri" pitchFamily="34" charset="0"/>
            </a:endParaRPr>
          </a:p>
          <a:p>
            <a:r>
              <a:rPr lang="en-GB" b="1">
                <a:latin typeface="Calibri" pitchFamily="34" charset="0"/>
              </a:rPr>
              <a:t>Day: 5 IOPs </a:t>
            </a:r>
            <a:r>
              <a:rPr lang="en-GB">
                <a:latin typeface="Calibri" pitchFamily="34" charset="0"/>
              </a:rPr>
              <a:t>(IOP01, IOP03, IOP04, IOP05, IOP06)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 b="1">
                <a:latin typeface="Calibri" pitchFamily="34" charset="0"/>
              </a:rPr>
              <a:t>Night: 4 IOPs </a:t>
            </a:r>
            <a:r>
              <a:rPr lang="en-GB">
                <a:latin typeface="Calibri" pitchFamily="34" charset="0"/>
              </a:rPr>
              <a:t>(IOP07, IOP08, IOP09, IOP10) </a:t>
            </a: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2636838"/>
            <a:ext cx="899636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2195513" y="6484938"/>
            <a:ext cx="4921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There is no systematic behaviour between models</a:t>
            </a: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828213" cy="6858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1254125"/>
            <a:ext cx="50403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873500"/>
            <a:ext cx="5241925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-39688" y="57150"/>
            <a:ext cx="90757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Differences between locations – impact of downwind distance from the release</a:t>
            </a:r>
          </a:p>
          <a:p>
            <a:r>
              <a:rPr lang="en-GB" b="1">
                <a:latin typeface="Calibri" pitchFamily="34" charset="0"/>
              </a:rPr>
              <a:t> </a:t>
            </a:r>
          </a:p>
          <a:p>
            <a:r>
              <a:rPr lang="en-GB">
                <a:latin typeface="Calibri" pitchFamily="34" charset="0"/>
              </a:rPr>
              <a:t>Methodology: Average results for each sampler location (maximum number of sampler is 31)</a:t>
            </a:r>
          </a:p>
          <a:p>
            <a:endParaRPr lang="en-GB" b="1">
              <a:latin typeface="Calibri" pitchFamily="34" charset="0"/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-36513" y="971550"/>
            <a:ext cx="9144001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u="sng">
                <a:latin typeface="Calibri" pitchFamily="34" charset="0"/>
              </a:rPr>
              <a:t>1) Pairs-Pairs vs downwind distance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76825" y="1285875"/>
            <a:ext cx="39592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Two behaviours: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GB" b="1" dirty="0">
                <a:latin typeface="+mn-lt"/>
              </a:rPr>
              <a:t>Decrease with the distance </a:t>
            </a:r>
            <a:r>
              <a:rPr lang="en-GB" dirty="0">
                <a:latin typeface="+mn-lt"/>
                <a:sym typeface="Wingdings" panose="05000000000000000000" pitchFamily="2" charset="2"/>
              </a:rPr>
              <a:t> better identification close to the release point</a:t>
            </a:r>
            <a:endParaRPr lang="en-GB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2"/>
              <a:defRPr/>
            </a:pPr>
            <a:r>
              <a:rPr lang="en-GB" b="1" dirty="0">
                <a:latin typeface="+mn-lt"/>
              </a:rPr>
              <a:t>Increase with the distance </a:t>
            </a:r>
            <a:r>
              <a:rPr lang="en-GB" dirty="0">
                <a:latin typeface="+mn-lt"/>
                <a:sym typeface="Wingdings" panose="05000000000000000000" pitchFamily="2" charset="2"/>
              </a:rPr>
              <a:t> Better identification far away</a:t>
            </a: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-39688" y="109538"/>
            <a:ext cx="9144001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Differences between locations – impact of downwind distance from the release</a:t>
            </a:r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63023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u="sng">
                <a:latin typeface="Calibri" pitchFamily="34" charset="0"/>
              </a:rPr>
              <a:t>2) False negative vs downwind distance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76825" y="1285875"/>
            <a:ext cx="39592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Two behaviours: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GB" b="1" dirty="0">
                <a:latin typeface="+mn-lt"/>
              </a:rPr>
              <a:t>Increase with the distance </a:t>
            </a:r>
            <a:r>
              <a:rPr lang="en-GB" dirty="0">
                <a:latin typeface="+mn-lt"/>
                <a:sym typeface="Wingdings" panose="05000000000000000000" pitchFamily="2" charset="2"/>
              </a:rPr>
              <a:t> better identification close to the release point</a:t>
            </a:r>
            <a:endParaRPr lang="en-GB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2"/>
              <a:defRPr/>
            </a:pPr>
            <a:r>
              <a:rPr lang="en-GB" b="1" dirty="0">
                <a:latin typeface="+mn-lt"/>
              </a:rPr>
              <a:t>Decrease with the distance </a:t>
            </a:r>
            <a:r>
              <a:rPr lang="en-GB" dirty="0">
                <a:latin typeface="+mn-lt"/>
                <a:sym typeface="Wingdings" panose="05000000000000000000" pitchFamily="2" charset="2"/>
              </a:rPr>
              <a:t> Better identification far away</a:t>
            </a:r>
            <a:endParaRPr lang="en-GB" dirty="0">
              <a:latin typeface="+mn-lt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4076700"/>
            <a:ext cx="4589463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4149725"/>
            <a:ext cx="46370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3" y="1290638"/>
            <a:ext cx="45116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925" y="0"/>
            <a:ext cx="9144000" cy="3429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925" y="601663"/>
          <a:ext cx="9010650" cy="1819275"/>
        </p:xfrm>
        <a:graphic>
          <a:graphicData uri="http://schemas.openxmlformats.org/drawingml/2006/table">
            <a:tbl>
              <a:tblPr/>
              <a:tblGrid>
                <a:gridCol w="2089080"/>
                <a:gridCol w="720080"/>
                <a:gridCol w="936104"/>
                <a:gridCol w="792088"/>
                <a:gridCol w="792088"/>
                <a:gridCol w="805101"/>
                <a:gridCol w="806699"/>
                <a:gridCol w="624541"/>
                <a:gridCol w="819712"/>
                <a:gridCol w="624541"/>
              </a:tblGrid>
              <a:tr h="364930"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Total_Pairs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83963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83963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64224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FA2 (%)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81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FA5 </a:t>
                      </a:r>
                      <a:r>
                        <a:rPr lang="en-GB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(%)(Without 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493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FA5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5653" name="Picture 3"/>
          <p:cNvPicPr>
            <a:picLocks noChangeAspect="1" noChangeArrowheads="1"/>
          </p:cNvPicPr>
          <p:nvPr/>
        </p:nvPicPr>
        <p:blipFill>
          <a:blip r:embed="rId2"/>
          <a:srcRect r="50000"/>
          <a:stretch>
            <a:fillRect/>
          </a:stretch>
        </p:blipFill>
        <p:spPr bwMode="auto">
          <a:xfrm>
            <a:off x="5019675" y="3068638"/>
            <a:ext cx="41243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5084763"/>
            <a:ext cx="4256087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049838"/>
            <a:ext cx="43195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6" name="Rectangle 12"/>
          <p:cNvSpPr>
            <a:spLocks noChangeArrowheads="1"/>
          </p:cNvSpPr>
          <p:nvPr/>
        </p:nvSpPr>
        <p:spPr bwMode="auto">
          <a:xfrm>
            <a:off x="0" y="188913"/>
            <a:ext cx="914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How the agreement between observed and predicted concentrations is? </a:t>
            </a:r>
            <a:r>
              <a:rPr lang="en-GB" b="1">
                <a:latin typeface="Calibri" pitchFamily="34" charset="0"/>
                <a:sym typeface="Wingdings" pitchFamily="2" charset="2"/>
              </a:rPr>
              <a:t> </a:t>
            </a:r>
            <a:r>
              <a:rPr lang="en-GB" b="1">
                <a:latin typeface="Calibri" pitchFamily="34" charset="0"/>
              </a:rPr>
              <a:t>FA2, FA5 and &gt; FA5</a:t>
            </a:r>
          </a:p>
        </p:txBody>
      </p:sp>
      <p:sp>
        <p:nvSpPr>
          <p:cNvPr id="25657" name="Rectangle 13"/>
          <p:cNvSpPr>
            <a:spLocks noChangeArrowheads="1"/>
          </p:cNvSpPr>
          <p:nvPr/>
        </p:nvSpPr>
        <p:spPr bwMode="auto">
          <a:xfrm>
            <a:off x="-23813" y="2708275"/>
            <a:ext cx="6035676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General </a:t>
            </a:r>
            <a:r>
              <a:rPr lang="en-GB">
                <a:latin typeface="Calibri" pitchFamily="34" charset="0"/>
                <a:sym typeface="Wingdings" pitchFamily="2" charset="2"/>
              </a:rPr>
              <a:t> </a:t>
            </a:r>
            <a:r>
              <a:rPr lang="en-GB">
                <a:latin typeface="Calibri" pitchFamily="34" charset="0"/>
              </a:rPr>
              <a:t> FA2 &gt; FA5 but large percentage of pairs &gt; FA5</a:t>
            </a:r>
          </a:p>
          <a:p>
            <a:endParaRPr lang="en-GB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Day </a:t>
            </a:r>
            <a:r>
              <a:rPr lang="en-GB">
                <a:latin typeface="Calibri" pitchFamily="34" charset="0"/>
                <a:sym typeface="Wingdings" pitchFamily="2" charset="2"/>
              </a:rPr>
              <a:t> Better results for FA2</a:t>
            </a:r>
          </a:p>
          <a:p>
            <a:endParaRPr lang="en-GB">
              <a:latin typeface="Calibri" pitchFamily="34" charset="0"/>
              <a:sym typeface="Wingdings" pitchFamily="2" charset="2"/>
            </a:endParaRPr>
          </a:p>
          <a:p>
            <a:r>
              <a:rPr lang="en-GB">
                <a:latin typeface="Calibri" pitchFamily="34" charset="0"/>
                <a:sym typeface="Wingdings" pitchFamily="2" charset="2"/>
              </a:rPr>
              <a:t>Night  High values of FA5 and &gt; FA5</a:t>
            </a:r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883</Words>
  <Application>Microsoft Macintosh PowerPoint</Application>
  <PresentationFormat>On-screen Show (4:3)</PresentationFormat>
  <Paragraphs>349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Arial</vt:lpstr>
      <vt:lpstr>Calibri</vt:lpstr>
      <vt:lpstr>Verdana</vt:lpstr>
      <vt:lpstr>MS PGothic</vt:lpstr>
      <vt:lpstr>Wingdings</vt:lpstr>
      <vt:lpstr>Courier New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UDINEE Project:  First Results Comparing Observed and Modeled Time Series and Spatial Model Forecasting Results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Angel Hernandez Ceballos</dc:creator>
  <cp:lastModifiedBy>Matilde</cp:lastModifiedBy>
  <cp:revision>39</cp:revision>
  <cp:lastPrinted>2016-10-20T08:54:46Z</cp:lastPrinted>
  <dcterms:created xsi:type="dcterms:W3CDTF">2016-10-18T08:36:56Z</dcterms:created>
  <dcterms:modified xsi:type="dcterms:W3CDTF">2007-01-02T03:38:15Z</dcterms:modified>
</cp:coreProperties>
</file>