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tiff" ContentType="image/tif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6" r:id="rId2"/>
  </p:sldMasterIdLst>
  <p:notesMasterIdLst>
    <p:notesMasterId r:id="rId19"/>
  </p:notesMasterIdLst>
  <p:handoutMasterIdLst>
    <p:handoutMasterId r:id="rId20"/>
  </p:handoutMasterIdLst>
  <p:sldIdLst>
    <p:sldId id="276" r:id="rId3"/>
    <p:sldId id="342" r:id="rId4"/>
    <p:sldId id="285" r:id="rId5"/>
    <p:sldId id="297" r:id="rId6"/>
    <p:sldId id="331" r:id="rId7"/>
    <p:sldId id="319" r:id="rId8"/>
    <p:sldId id="323" r:id="rId9"/>
    <p:sldId id="325" r:id="rId10"/>
    <p:sldId id="326" r:id="rId11"/>
    <p:sldId id="339" r:id="rId12"/>
    <p:sldId id="343" r:id="rId13"/>
    <p:sldId id="344" r:id="rId14"/>
    <p:sldId id="324" r:id="rId15"/>
    <p:sldId id="340" r:id="rId16"/>
    <p:sldId id="317" r:id="rId17"/>
    <p:sldId id="341" r:id="rId18"/>
  </p:sldIdLst>
  <p:sldSz cx="9144000" cy="6858000" type="screen4x3"/>
  <p:notesSz cx="6805613" cy="9944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useTimings="0">
    <p:present/>
    <p:sldAll/>
    <p:penClr>
      <a:srgbClr val="FF0000"/>
    </p:penClr>
  </p:showPr>
  <p:clrMru>
    <a:srgbClr val="3166CF"/>
    <a:srgbClr val="3E6FD2"/>
    <a:srgbClr val="164194"/>
    <a:srgbClr val="BDDEFF"/>
    <a:srgbClr val="149C5E"/>
    <a:srgbClr val="3AE673"/>
    <a:srgbClr val="AAF4D3"/>
    <a:srgbClr val="33ACE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9" autoAdjust="0"/>
    <p:restoredTop sz="94595" autoAdjust="0"/>
  </p:normalViewPr>
  <p:slideViewPr>
    <p:cSldViewPr>
      <p:cViewPr>
        <p:scale>
          <a:sx n="75" d="100"/>
          <a:sy n="75" d="100"/>
        </p:scale>
        <p:origin x="-1152" y="-18"/>
      </p:cViewPr>
      <p:guideLst>
        <p:guide orient="horz" pos="482"/>
        <p:guide pos="2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BEB6AF-D61D-4A34-9C98-02B44AB513D6}" type="doc">
      <dgm:prSet loTypeId="urn:microsoft.com/office/officeart/2005/8/layout/hProcess9" loCatId="process" qsTypeId="urn:microsoft.com/office/officeart/2005/8/quickstyle/simple3" qsCatId="simple" csTypeId="urn:microsoft.com/office/officeart/2005/8/colors/accent1_2#1" csCatId="accent1" phldr="1"/>
      <dgm:spPr/>
      <dgm:t>
        <a:bodyPr/>
        <a:lstStyle/>
        <a:p>
          <a:endParaRPr lang="en-GB"/>
        </a:p>
      </dgm:t>
    </dgm:pt>
    <dgm:pt modelId="{CFF29391-44C1-4FB4-A39E-7C44E7885D85}">
      <dgm:prSet custT="1"/>
      <dgm:spPr/>
      <dgm:t>
        <a:bodyPr/>
        <a:lstStyle/>
        <a:p>
          <a:pPr rtl="0"/>
          <a:r>
            <a:rPr lang="en-US" sz="1200" b="1" dirty="0" smtClean="0"/>
            <a:t>Modelling systems</a:t>
          </a:r>
          <a:endParaRPr lang="en-GB" sz="1200" b="1" dirty="0"/>
        </a:p>
      </dgm:t>
    </dgm:pt>
    <dgm:pt modelId="{5218669E-8EF4-468E-BC08-8DA603781E12}" type="parTrans" cxnId="{8CDECF59-F575-40EA-9965-DB6CE491C033}">
      <dgm:prSet/>
      <dgm:spPr/>
      <dgm:t>
        <a:bodyPr/>
        <a:lstStyle/>
        <a:p>
          <a:endParaRPr lang="en-GB" sz="3200" b="1"/>
        </a:p>
      </dgm:t>
    </dgm:pt>
    <dgm:pt modelId="{A2DF1FCB-C0F8-4A78-ACB5-B5AE1A8099BD}" type="sibTrans" cxnId="{8CDECF59-F575-40EA-9965-DB6CE491C033}">
      <dgm:prSet/>
      <dgm:spPr/>
      <dgm:t>
        <a:bodyPr/>
        <a:lstStyle/>
        <a:p>
          <a:endParaRPr lang="en-GB" sz="3200" b="1"/>
        </a:p>
      </dgm:t>
    </dgm:pt>
    <dgm:pt modelId="{CB123321-F51B-4540-ACDD-6EF56D0DEC72}">
      <dgm:prSet custT="1"/>
      <dgm:spPr/>
      <dgm:t>
        <a:bodyPr/>
        <a:lstStyle/>
        <a:p>
          <a:pPr rtl="0"/>
          <a:r>
            <a:rPr lang="en-US" sz="1200" b="1" dirty="0" smtClean="0"/>
            <a:t>Simulating air quality over Europe and North America  for the year 2010</a:t>
          </a:r>
          <a:endParaRPr lang="en-GB" sz="1200" b="1" dirty="0"/>
        </a:p>
      </dgm:t>
    </dgm:pt>
    <dgm:pt modelId="{26C4BCCF-46D6-4C54-88C1-07A36AD3A136}" type="parTrans" cxnId="{B664F042-9514-4045-A9A1-6092D7497887}">
      <dgm:prSet/>
      <dgm:spPr/>
      <dgm:t>
        <a:bodyPr/>
        <a:lstStyle/>
        <a:p>
          <a:endParaRPr lang="en-GB" sz="3200" b="1"/>
        </a:p>
      </dgm:t>
    </dgm:pt>
    <dgm:pt modelId="{BF2AC749-E8C3-4F0E-B50A-345E71B8B1F9}" type="sibTrans" cxnId="{B664F042-9514-4045-A9A1-6092D7497887}">
      <dgm:prSet/>
      <dgm:spPr/>
      <dgm:t>
        <a:bodyPr/>
        <a:lstStyle/>
        <a:p>
          <a:endParaRPr lang="en-GB" sz="3200" b="1"/>
        </a:p>
      </dgm:t>
    </dgm:pt>
    <dgm:pt modelId="{9E5A4F1A-95D3-490E-A8ED-4134A000AF3A}">
      <dgm:prSet custT="1"/>
      <dgm:spPr/>
      <dgm:t>
        <a:bodyPr/>
        <a:lstStyle/>
        <a:p>
          <a:pPr rtl="0"/>
          <a:r>
            <a:rPr lang="en-US" sz="1200" b="1" dirty="0" smtClean="0"/>
            <a:t>Evaluation against observations</a:t>
          </a:r>
          <a:endParaRPr lang="en-GB" sz="1200" b="1" dirty="0"/>
        </a:p>
      </dgm:t>
    </dgm:pt>
    <dgm:pt modelId="{4FABA860-9807-46CB-AAEB-2E5280F20ADB}" type="parTrans" cxnId="{3278188F-9971-4FFD-8787-A76CD170E670}">
      <dgm:prSet/>
      <dgm:spPr/>
      <dgm:t>
        <a:bodyPr/>
        <a:lstStyle/>
        <a:p>
          <a:endParaRPr lang="en-GB" sz="3200" b="1"/>
        </a:p>
      </dgm:t>
    </dgm:pt>
    <dgm:pt modelId="{B7F35913-2E47-4161-9200-8BCD8E81298C}" type="sibTrans" cxnId="{3278188F-9971-4FFD-8787-A76CD170E670}">
      <dgm:prSet/>
      <dgm:spPr/>
      <dgm:t>
        <a:bodyPr/>
        <a:lstStyle/>
        <a:p>
          <a:endParaRPr lang="en-GB" sz="3200" b="1"/>
        </a:p>
      </dgm:t>
    </dgm:pt>
    <dgm:pt modelId="{D0500FD8-0CBE-4E27-BC23-5241014C045A}" type="pres">
      <dgm:prSet presAssocID="{EDBEB6AF-D61D-4A34-9C98-02B44AB513D6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785A018-865B-4CA2-A5C2-437A76BC1263}" type="pres">
      <dgm:prSet presAssocID="{EDBEB6AF-D61D-4A34-9C98-02B44AB513D6}" presName="arrow" presStyleLbl="bgShp" presStyleIdx="0" presStyleCnt="1" custScaleX="117647" custLinFactNeighborY="-3171"/>
      <dgm:spPr/>
    </dgm:pt>
    <dgm:pt modelId="{04105C0F-0C5E-4823-8CC1-0AA48036A4AB}" type="pres">
      <dgm:prSet presAssocID="{EDBEB6AF-D61D-4A34-9C98-02B44AB513D6}" presName="linearProcess" presStyleCnt="0"/>
      <dgm:spPr/>
    </dgm:pt>
    <dgm:pt modelId="{247A4F8F-7852-4C49-ABEC-2635807AC9CD}" type="pres">
      <dgm:prSet presAssocID="{CFF29391-44C1-4FB4-A39E-7C44E7885D85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0F4219-E12D-4E5E-A724-B2CBA518A5F9}" type="pres">
      <dgm:prSet presAssocID="{A2DF1FCB-C0F8-4A78-ACB5-B5AE1A8099BD}" presName="sibTrans" presStyleCnt="0"/>
      <dgm:spPr/>
    </dgm:pt>
    <dgm:pt modelId="{FC570302-27F7-433A-8C8F-DE74D2F0B3B7}" type="pres">
      <dgm:prSet presAssocID="{CB123321-F51B-4540-ACDD-6EF56D0DEC72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91A87A4-D105-4727-A52F-FDCA2E2CA71A}" type="pres">
      <dgm:prSet presAssocID="{BF2AC749-E8C3-4F0E-B50A-345E71B8B1F9}" presName="sibTrans" presStyleCnt="0"/>
      <dgm:spPr/>
    </dgm:pt>
    <dgm:pt modelId="{7743312A-0FCD-457A-A0D5-2B4D145690F8}" type="pres">
      <dgm:prSet presAssocID="{9E5A4F1A-95D3-490E-A8ED-4134A000AF3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278188F-9971-4FFD-8787-A76CD170E670}" srcId="{EDBEB6AF-D61D-4A34-9C98-02B44AB513D6}" destId="{9E5A4F1A-95D3-490E-A8ED-4134A000AF3A}" srcOrd="2" destOrd="0" parTransId="{4FABA860-9807-46CB-AAEB-2E5280F20ADB}" sibTransId="{B7F35913-2E47-4161-9200-8BCD8E81298C}"/>
    <dgm:cxn modelId="{45BEF248-B9DB-4D22-9E6D-5AD485464B5E}" type="presOf" srcId="{CFF29391-44C1-4FB4-A39E-7C44E7885D85}" destId="{247A4F8F-7852-4C49-ABEC-2635807AC9CD}" srcOrd="0" destOrd="0" presId="urn:microsoft.com/office/officeart/2005/8/layout/hProcess9"/>
    <dgm:cxn modelId="{8CDECF59-F575-40EA-9965-DB6CE491C033}" srcId="{EDBEB6AF-D61D-4A34-9C98-02B44AB513D6}" destId="{CFF29391-44C1-4FB4-A39E-7C44E7885D85}" srcOrd="0" destOrd="0" parTransId="{5218669E-8EF4-468E-BC08-8DA603781E12}" sibTransId="{A2DF1FCB-C0F8-4A78-ACB5-B5AE1A8099BD}"/>
    <dgm:cxn modelId="{58C187F9-C56F-4B4D-AE6C-8F56A1C59AFA}" type="presOf" srcId="{CB123321-F51B-4540-ACDD-6EF56D0DEC72}" destId="{FC570302-27F7-433A-8C8F-DE74D2F0B3B7}" srcOrd="0" destOrd="0" presId="urn:microsoft.com/office/officeart/2005/8/layout/hProcess9"/>
    <dgm:cxn modelId="{72DE964B-B40A-4CF0-9CFD-F6856EEB104C}" type="presOf" srcId="{EDBEB6AF-D61D-4A34-9C98-02B44AB513D6}" destId="{D0500FD8-0CBE-4E27-BC23-5241014C045A}" srcOrd="0" destOrd="0" presId="urn:microsoft.com/office/officeart/2005/8/layout/hProcess9"/>
    <dgm:cxn modelId="{8513B7D2-C7F5-4733-988C-4DAD32152E63}" type="presOf" srcId="{9E5A4F1A-95D3-490E-A8ED-4134A000AF3A}" destId="{7743312A-0FCD-457A-A0D5-2B4D145690F8}" srcOrd="0" destOrd="0" presId="urn:microsoft.com/office/officeart/2005/8/layout/hProcess9"/>
    <dgm:cxn modelId="{B664F042-9514-4045-A9A1-6092D7497887}" srcId="{EDBEB6AF-D61D-4A34-9C98-02B44AB513D6}" destId="{CB123321-F51B-4540-ACDD-6EF56D0DEC72}" srcOrd="1" destOrd="0" parTransId="{26C4BCCF-46D6-4C54-88C1-07A36AD3A136}" sibTransId="{BF2AC749-E8C3-4F0E-B50A-345E71B8B1F9}"/>
    <dgm:cxn modelId="{CC16DFD1-958B-45D9-81EC-0DB1E91314A0}" type="presParOf" srcId="{D0500FD8-0CBE-4E27-BC23-5241014C045A}" destId="{2785A018-865B-4CA2-A5C2-437A76BC1263}" srcOrd="0" destOrd="0" presId="urn:microsoft.com/office/officeart/2005/8/layout/hProcess9"/>
    <dgm:cxn modelId="{5DB35641-39D8-4784-9A29-F87721978466}" type="presParOf" srcId="{D0500FD8-0CBE-4E27-BC23-5241014C045A}" destId="{04105C0F-0C5E-4823-8CC1-0AA48036A4AB}" srcOrd="1" destOrd="0" presId="urn:microsoft.com/office/officeart/2005/8/layout/hProcess9"/>
    <dgm:cxn modelId="{4540D92A-5767-4A52-BAE8-906F8EAF5B64}" type="presParOf" srcId="{04105C0F-0C5E-4823-8CC1-0AA48036A4AB}" destId="{247A4F8F-7852-4C49-ABEC-2635807AC9CD}" srcOrd="0" destOrd="0" presId="urn:microsoft.com/office/officeart/2005/8/layout/hProcess9"/>
    <dgm:cxn modelId="{80995715-7553-4BC3-A104-403C2EACA80C}" type="presParOf" srcId="{04105C0F-0C5E-4823-8CC1-0AA48036A4AB}" destId="{960F4219-E12D-4E5E-A724-B2CBA518A5F9}" srcOrd="1" destOrd="0" presId="urn:microsoft.com/office/officeart/2005/8/layout/hProcess9"/>
    <dgm:cxn modelId="{63841090-29BD-4989-BE1A-96871EAD8AA8}" type="presParOf" srcId="{04105C0F-0C5E-4823-8CC1-0AA48036A4AB}" destId="{FC570302-27F7-433A-8C8F-DE74D2F0B3B7}" srcOrd="2" destOrd="0" presId="urn:microsoft.com/office/officeart/2005/8/layout/hProcess9"/>
    <dgm:cxn modelId="{0FCCA987-86D1-4DE3-AA1B-3305522334B1}" type="presParOf" srcId="{04105C0F-0C5E-4823-8CC1-0AA48036A4AB}" destId="{291A87A4-D105-4727-A52F-FDCA2E2CA71A}" srcOrd="3" destOrd="0" presId="urn:microsoft.com/office/officeart/2005/8/layout/hProcess9"/>
    <dgm:cxn modelId="{7BD6DA54-8CEB-433B-B5EF-10A5EC91F0B1}" type="presParOf" srcId="{04105C0F-0C5E-4823-8CC1-0AA48036A4AB}" destId="{7743312A-0FCD-457A-A0D5-2B4D145690F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E7ED35-E754-4322-B0BA-C5CE4E43F25B}" type="doc">
      <dgm:prSet loTypeId="urn:microsoft.com/office/officeart/2005/8/layout/vList5" loCatId="list" qsTypeId="urn:microsoft.com/office/officeart/2005/8/quickstyle/simple1#1" qsCatId="simple" csTypeId="urn:microsoft.com/office/officeart/2005/8/colors/accent1_2#2" csCatId="accent1" phldr="1"/>
      <dgm:spPr/>
      <dgm:t>
        <a:bodyPr/>
        <a:lstStyle/>
        <a:p>
          <a:endParaRPr lang="en-GB"/>
        </a:p>
      </dgm:t>
    </dgm:pt>
    <dgm:pt modelId="{EA9ECD83-7A04-4950-86A7-BA7EA052807B}">
      <dgm:prSet custT="1"/>
      <dgm:spPr/>
      <dgm:t>
        <a:bodyPr/>
        <a:lstStyle/>
        <a:p>
          <a:pPr rtl="0"/>
          <a:r>
            <a:rPr lang="en-US" sz="1800" b="0" dirty="0" smtClean="0">
              <a:solidFill>
                <a:srgbClr val="0070C0"/>
              </a:solidFill>
            </a:rPr>
            <a:t>New model evaluation paradigm</a:t>
          </a:r>
          <a:endParaRPr lang="en-GB" sz="1800" b="0" dirty="0">
            <a:solidFill>
              <a:srgbClr val="0070C0"/>
            </a:solidFill>
          </a:endParaRPr>
        </a:p>
      </dgm:t>
    </dgm:pt>
    <dgm:pt modelId="{9FCD9AEE-ABAD-4F7C-8E34-0E7D9B474983}" type="parTrans" cxnId="{714BB9BA-C465-4CAE-AFFA-21929FF1BCCF}">
      <dgm:prSet/>
      <dgm:spPr/>
      <dgm:t>
        <a:bodyPr/>
        <a:lstStyle/>
        <a:p>
          <a:endParaRPr lang="en-GB"/>
        </a:p>
      </dgm:t>
    </dgm:pt>
    <dgm:pt modelId="{E8B1A53C-5CC4-47DC-ADBB-BEB6E842E85B}" type="sibTrans" cxnId="{714BB9BA-C465-4CAE-AFFA-21929FF1BCCF}">
      <dgm:prSet/>
      <dgm:spPr/>
      <dgm:t>
        <a:bodyPr/>
        <a:lstStyle/>
        <a:p>
          <a:endParaRPr lang="en-GB"/>
        </a:p>
      </dgm:t>
    </dgm:pt>
    <dgm:pt modelId="{552A374D-DC47-46AA-AC7F-838E0F374C6C}">
      <dgm:prSet custT="1"/>
      <dgm:spPr>
        <a:gradFill flip="none" rotWithShape="1">
          <a:gsLst>
            <a:gs pos="0">
              <a:schemeClr val="accent1"/>
            </a:gs>
            <a:gs pos="89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pPr rtl="0"/>
          <a:r>
            <a:rPr lang="en-US" sz="1800" b="1" dirty="0" smtClean="0"/>
            <a:t>moving away from metrics, focusing on the quality of the error</a:t>
          </a:r>
          <a:endParaRPr lang="en-GB" sz="1800" dirty="0"/>
        </a:p>
      </dgm:t>
    </dgm:pt>
    <dgm:pt modelId="{C505CE51-6D7A-4BBF-83E7-283BC7F8E821}" type="parTrans" cxnId="{0502B318-47AE-49B7-8E70-A19CC1293085}">
      <dgm:prSet/>
      <dgm:spPr/>
      <dgm:t>
        <a:bodyPr/>
        <a:lstStyle/>
        <a:p>
          <a:endParaRPr lang="en-GB"/>
        </a:p>
      </dgm:t>
    </dgm:pt>
    <dgm:pt modelId="{F3F4113D-E0E0-4C68-B370-EEB6D9AECF47}" type="sibTrans" cxnId="{0502B318-47AE-49B7-8E70-A19CC1293085}">
      <dgm:prSet/>
      <dgm:spPr/>
      <dgm:t>
        <a:bodyPr/>
        <a:lstStyle/>
        <a:p>
          <a:endParaRPr lang="en-GB"/>
        </a:p>
      </dgm:t>
    </dgm:pt>
    <dgm:pt modelId="{0144C7F2-1F8C-439F-A5B0-6B37B621B8A8}">
      <dgm:prSet custT="1"/>
      <dgm:spPr>
        <a:gradFill flip="none" rotWithShape="1">
          <a:gsLst>
            <a:gs pos="0">
              <a:schemeClr val="accent1"/>
            </a:gs>
            <a:gs pos="89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pPr rtl="0"/>
          <a:r>
            <a:rPr lang="en-US" sz="1800" b="1" dirty="0" smtClean="0"/>
            <a:t>targeting the time-scale of the error, pointing to the components of the model that need improvement</a:t>
          </a:r>
          <a:endParaRPr lang="en-GB" sz="1800" dirty="0"/>
        </a:p>
      </dgm:t>
    </dgm:pt>
    <dgm:pt modelId="{D6FC3FC3-8B46-41A3-B7C1-1DE41EEB970A}" type="parTrans" cxnId="{1CD61BEB-10A3-4076-BD2C-26AAF9A49C48}">
      <dgm:prSet/>
      <dgm:spPr/>
      <dgm:t>
        <a:bodyPr/>
        <a:lstStyle/>
        <a:p>
          <a:endParaRPr lang="en-GB"/>
        </a:p>
      </dgm:t>
    </dgm:pt>
    <dgm:pt modelId="{153D6823-F989-4BCA-B853-0D0D355574DC}" type="sibTrans" cxnId="{1CD61BEB-10A3-4076-BD2C-26AAF9A49C48}">
      <dgm:prSet/>
      <dgm:spPr/>
      <dgm:t>
        <a:bodyPr/>
        <a:lstStyle/>
        <a:p>
          <a:endParaRPr lang="en-GB"/>
        </a:p>
      </dgm:t>
    </dgm:pt>
    <dgm:pt modelId="{4D4D335D-D4C3-415A-A9B8-05FDF7F21F78}">
      <dgm:prSet custT="1"/>
      <dgm:spPr>
        <a:gradFill flip="none" rotWithShape="1">
          <a:gsLst>
            <a:gs pos="0">
              <a:schemeClr val="accent1"/>
            </a:gs>
            <a:gs pos="89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pPr rtl="0"/>
          <a:r>
            <a:rPr lang="en-US" sz="1800" b="1" dirty="0" smtClean="0"/>
            <a:t>sensitivity analysis to identify the contribution of external inputs (emissions, boundary conditions) to model bias</a:t>
          </a:r>
          <a:endParaRPr lang="en-GB" sz="1800" dirty="0"/>
        </a:p>
      </dgm:t>
    </dgm:pt>
    <dgm:pt modelId="{4A704DCF-E2C6-49D3-B295-5D4301E2638B}" type="parTrans" cxnId="{3988F13C-1F33-46C8-8602-3D964AF9DCBF}">
      <dgm:prSet/>
      <dgm:spPr/>
      <dgm:t>
        <a:bodyPr/>
        <a:lstStyle/>
        <a:p>
          <a:endParaRPr lang="en-GB"/>
        </a:p>
      </dgm:t>
    </dgm:pt>
    <dgm:pt modelId="{C63E2AB2-42A2-4930-A834-28755FA910A0}" type="sibTrans" cxnId="{3988F13C-1F33-46C8-8602-3D964AF9DCBF}">
      <dgm:prSet/>
      <dgm:spPr/>
      <dgm:t>
        <a:bodyPr/>
        <a:lstStyle/>
        <a:p>
          <a:endParaRPr lang="en-GB"/>
        </a:p>
      </dgm:t>
    </dgm:pt>
    <dgm:pt modelId="{28EC09E8-F094-4782-9F72-B8AF25793C2B}" type="pres">
      <dgm:prSet presAssocID="{EBE7ED35-E754-4322-B0BA-C5CE4E43F2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E1ED46F-B6D4-4A70-B5D7-315615E72890}" type="pres">
      <dgm:prSet presAssocID="{EA9ECD83-7A04-4950-86A7-BA7EA052807B}" presName="linNode" presStyleCnt="0"/>
      <dgm:spPr/>
    </dgm:pt>
    <dgm:pt modelId="{1A46293E-4FA1-41D0-8EBD-1E3C0F3DB326}" type="pres">
      <dgm:prSet presAssocID="{EA9ECD83-7A04-4950-86A7-BA7EA052807B}" presName="parentText" presStyleLbl="node1" presStyleIdx="0" presStyleCnt="1" custScaleX="4938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E883089-77D6-462B-9753-6075B60A63A3}" type="pres">
      <dgm:prSet presAssocID="{EA9ECD83-7A04-4950-86A7-BA7EA052807B}" presName="descendantText" presStyleLbl="alignAccFollowNode1" presStyleIdx="0" presStyleCnt="1" custAng="0" custScaleX="125289" custScaleY="12512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81717F8-7AC9-4C13-B87A-6E9D3F9D43A1}" type="presOf" srcId="{4D4D335D-D4C3-415A-A9B8-05FDF7F21F78}" destId="{FE883089-77D6-462B-9753-6075B60A63A3}" srcOrd="0" destOrd="2" presId="urn:microsoft.com/office/officeart/2005/8/layout/vList5"/>
    <dgm:cxn modelId="{0502B318-47AE-49B7-8E70-A19CC1293085}" srcId="{EA9ECD83-7A04-4950-86A7-BA7EA052807B}" destId="{552A374D-DC47-46AA-AC7F-838E0F374C6C}" srcOrd="0" destOrd="0" parTransId="{C505CE51-6D7A-4BBF-83E7-283BC7F8E821}" sibTransId="{F3F4113D-E0E0-4C68-B370-EEB6D9AECF47}"/>
    <dgm:cxn modelId="{3988F13C-1F33-46C8-8602-3D964AF9DCBF}" srcId="{EA9ECD83-7A04-4950-86A7-BA7EA052807B}" destId="{4D4D335D-D4C3-415A-A9B8-05FDF7F21F78}" srcOrd="2" destOrd="0" parTransId="{4A704DCF-E2C6-49D3-B295-5D4301E2638B}" sibTransId="{C63E2AB2-42A2-4930-A834-28755FA910A0}"/>
    <dgm:cxn modelId="{714BB9BA-C465-4CAE-AFFA-21929FF1BCCF}" srcId="{EBE7ED35-E754-4322-B0BA-C5CE4E43F25B}" destId="{EA9ECD83-7A04-4950-86A7-BA7EA052807B}" srcOrd="0" destOrd="0" parTransId="{9FCD9AEE-ABAD-4F7C-8E34-0E7D9B474983}" sibTransId="{E8B1A53C-5CC4-47DC-ADBB-BEB6E842E85B}"/>
    <dgm:cxn modelId="{EBBE7865-DF46-4B2E-98D8-10833A7962E0}" type="presOf" srcId="{552A374D-DC47-46AA-AC7F-838E0F374C6C}" destId="{FE883089-77D6-462B-9753-6075B60A63A3}" srcOrd="0" destOrd="0" presId="urn:microsoft.com/office/officeart/2005/8/layout/vList5"/>
    <dgm:cxn modelId="{1CD61BEB-10A3-4076-BD2C-26AAF9A49C48}" srcId="{EA9ECD83-7A04-4950-86A7-BA7EA052807B}" destId="{0144C7F2-1F8C-439F-A5B0-6B37B621B8A8}" srcOrd="1" destOrd="0" parTransId="{D6FC3FC3-8B46-41A3-B7C1-1DE41EEB970A}" sibTransId="{153D6823-F989-4BCA-B853-0D0D355574DC}"/>
    <dgm:cxn modelId="{175FCF1B-B788-4B4E-80AE-6AE1260552ED}" type="presOf" srcId="{EBE7ED35-E754-4322-B0BA-C5CE4E43F25B}" destId="{28EC09E8-F094-4782-9F72-B8AF25793C2B}" srcOrd="0" destOrd="0" presId="urn:microsoft.com/office/officeart/2005/8/layout/vList5"/>
    <dgm:cxn modelId="{567E039D-7448-4BD0-84AA-0FA28C00D82F}" type="presOf" srcId="{0144C7F2-1F8C-439F-A5B0-6B37B621B8A8}" destId="{FE883089-77D6-462B-9753-6075B60A63A3}" srcOrd="0" destOrd="1" presId="urn:microsoft.com/office/officeart/2005/8/layout/vList5"/>
    <dgm:cxn modelId="{DF81CAE9-A1E0-47B6-BCA7-1B2AAA233401}" type="presOf" srcId="{EA9ECD83-7A04-4950-86A7-BA7EA052807B}" destId="{1A46293E-4FA1-41D0-8EBD-1E3C0F3DB326}" srcOrd="0" destOrd="0" presId="urn:microsoft.com/office/officeart/2005/8/layout/vList5"/>
    <dgm:cxn modelId="{F242C459-34F1-4242-BAB9-EA22A42F4FA4}" type="presParOf" srcId="{28EC09E8-F094-4782-9F72-B8AF25793C2B}" destId="{3E1ED46F-B6D4-4A70-B5D7-315615E72890}" srcOrd="0" destOrd="0" presId="urn:microsoft.com/office/officeart/2005/8/layout/vList5"/>
    <dgm:cxn modelId="{F5A7F9AC-FC35-4BF6-9161-DC2E03718D04}" type="presParOf" srcId="{3E1ED46F-B6D4-4A70-B5D7-315615E72890}" destId="{1A46293E-4FA1-41D0-8EBD-1E3C0F3DB326}" srcOrd="0" destOrd="0" presId="urn:microsoft.com/office/officeart/2005/8/layout/vList5"/>
    <dgm:cxn modelId="{943826B2-40F1-4262-BC97-AEF4FC11F9D0}" type="presParOf" srcId="{3E1ED46F-B6D4-4A70-B5D7-315615E72890}" destId="{FE883089-77D6-462B-9753-6075B60A63A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44038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3B7B708-DF52-475F-923C-90D9362CD6C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813"/>
            <a:ext cx="5445125" cy="447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4038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47BCC1A-EA03-4CC6-9032-4C9887506E9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81E778A-BDCD-4294-8B2F-E1727BE5643D}" type="slidenum">
              <a:rPr lang="en-GB" smtClean="0">
                <a:solidFill>
                  <a:srgbClr val="000000"/>
                </a:solidFill>
              </a:rPr>
              <a:pPr/>
              <a:t>6</a:t>
            </a:fld>
            <a:endParaRPr lang="en-GB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763" y="7938"/>
            <a:ext cx="9134475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 bwMode="auto">
          <a:xfrm>
            <a:off x="8172450" y="2133600"/>
            <a:ext cx="863600" cy="719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anchor="ctr"/>
          <a:lstStyle/>
          <a:p>
            <a:pPr marL="3175">
              <a:defRPr/>
            </a:pPr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250825" y="333375"/>
            <a:ext cx="85693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6800" rIns="0"/>
          <a:lstStyle/>
          <a:p>
            <a:pPr algn="r" eaLnBrk="0" hangingPunct="0">
              <a:lnSpc>
                <a:spcPts val="3400"/>
              </a:lnSpc>
              <a:defRPr/>
            </a:pPr>
            <a:r>
              <a:rPr lang="en-GB" sz="2400" b="1">
                <a:solidFill>
                  <a:srgbClr val="004494"/>
                </a:solidFill>
                <a:ea typeface="MS PGothic"/>
                <a:cs typeface="MS PGothic"/>
              </a:rPr>
              <a:t>The European Commission’s</a:t>
            </a:r>
          </a:p>
          <a:p>
            <a:pPr algn="r" eaLnBrk="0" hangingPunct="0">
              <a:lnSpc>
                <a:spcPts val="3400"/>
              </a:lnSpc>
              <a:defRPr/>
            </a:pPr>
            <a:r>
              <a:rPr lang="en-GB" sz="2400" b="1">
                <a:solidFill>
                  <a:srgbClr val="004494"/>
                </a:solidFill>
                <a:ea typeface="MS PGothic"/>
                <a:cs typeface="MS PGothic"/>
              </a:rPr>
              <a:t>science and knowledge service</a:t>
            </a:r>
          </a:p>
          <a:p>
            <a:pPr algn="r" eaLnBrk="0" hangingPunct="0">
              <a:lnSpc>
                <a:spcPct val="200000"/>
              </a:lnSpc>
              <a:defRPr/>
            </a:pPr>
            <a:r>
              <a:rPr lang="en-US" sz="2000">
                <a:solidFill>
                  <a:srgbClr val="004494"/>
                </a:solidFill>
                <a:ea typeface="MS PGothic"/>
                <a:cs typeface="MS PGothic"/>
              </a:rPr>
              <a:t>Joint Research Centre</a:t>
            </a:r>
          </a:p>
        </p:txBody>
      </p:sp>
      <p:pic>
        <p:nvPicPr>
          <p:cNvPr id="8" name="Picture 8" descr="EC-JRC-logo_horizontal_EN_neg_transparent-background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445250" y="6056313"/>
            <a:ext cx="259080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068530" y="2204864"/>
            <a:ext cx="4751942" cy="1800200"/>
          </a:xfrm>
          <a:prstGeom prst="rect">
            <a:avLst/>
          </a:prstGeom>
        </p:spPr>
        <p:txBody>
          <a:bodyPr lIns="0" tIns="0" rIns="0" bIns="0"/>
          <a:lstStyle>
            <a:lvl1pPr marL="0" algn="r">
              <a:lnSpc>
                <a:spcPct val="110000"/>
              </a:lnSpc>
              <a:defRPr sz="3000">
                <a:solidFill>
                  <a:srgbClr val="164194"/>
                </a:solidFill>
              </a:defRPr>
            </a:lvl1pPr>
          </a:lstStyle>
          <a:p>
            <a:pPr lvl="0"/>
            <a:endParaRPr lang="en-GB" altLang="en-US" noProof="0" dirty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067944" y="4149080"/>
            <a:ext cx="4752547" cy="1080120"/>
          </a:xfrm>
          <a:prstGeom prst="rect">
            <a:avLst/>
          </a:prstGeom>
        </p:spPr>
        <p:txBody>
          <a:bodyPr lIns="0" tIns="0" bIns="0"/>
          <a:lstStyle>
            <a:lvl1pPr marL="0" indent="0" algn="r">
              <a:lnSpc>
                <a:spcPct val="110000"/>
              </a:lnSpc>
              <a:spcBef>
                <a:spcPts val="0"/>
              </a:spcBef>
              <a:buFontTx/>
              <a:buNone/>
              <a:defRPr sz="2400" b="1" i="0">
                <a:solidFill>
                  <a:srgbClr val="164194"/>
                </a:solidFill>
              </a:defRPr>
            </a:lvl1pPr>
          </a:lstStyle>
          <a:p>
            <a:pPr lvl="0"/>
            <a:r>
              <a:rPr lang="en-US" altLang="en-US" noProof="0" dirty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1" name="Content Placeholder 2"/>
          <p:cNvSpPr>
            <a:spLocks noGrp="1"/>
          </p:cNvSpPr>
          <p:nvPr>
            <p:ph idx="10"/>
          </p:nvPr>
        </p:nvSpPr>
        <p:spPr>
          <a:xfrm>
            <a:off x="4067944" y="5373216"/>
            <a:ext cx="4752547" cy="648072"/>
          </a:xfrm>
          <a:prstGeom prst="rect">
            <a:avLst/>
          </a:prstGeom>
        </p:spPr>
        <p:txBody>
          <a:bodyPr lIns="0" rIns="0" bIns="360000" anchor="b"/>
          <a:lstStyle>
            <a:lvl1pPr marL="0" indent="0" algn="r">
              <a:buClr>
                <a:srgbClr val="1E4494"/>
              </a:buClr>
              <a:buFont typeface="Arial" panose="020B0604020202020204" pitchFamily="34" charset="0"/>
              <a:buNone/>
              <a:defRPr sz="1600" b="1"/>
            </a:lvl1pPr>
            <a:lvl2pPr marL="2286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 sz="1600"/>
            </a:lvl2pPr>
            <a:lvl3pPr marL="4572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3pPr>
            <a:lvl4pPr marL="6858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4pPr>
            <a:lvl5pPr marL="9144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430887"/>
          </a:xfrm>
        </p:spPr>
        <p:txBody>
          <a:bodyPr/>
          <a:lstStyle>
            <a:lvl1pPr algn="l">
              <a:defRPr sz="2800" b="1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04253"/>
            <a:ext cx="7772400" cy="302647"/>
          </a:xfrm>
        </p:spPr>
        <p:txBody>
          <a:bodyPr anchor="b"/>
          <a:lstStyle>
            <a:lvl1pPr marL="0" indent="0">
              <a:buNone/>
              <a:defRPr sz="18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5347F934-8AC2-4431-BBD4-00928060DD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/>
              <a:t>32</a:t>
            </a:r>
            <a:r>
              <a:rPr lang="en-US" baseline="30000"/>
              <a:t>nd</a:t>
            </a:r>
            <a:r>
              <a:rPr lang="en-US"/>
              <a:t> ITM – Utercht 2012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00" y="1612255"/>
            <a:ext cx="7869600" cy="430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7200" y="2492375"/>
            <a:ext cx="3819600" cy="1528624"/>
          </a:xfr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 baseline="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 marL="9144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7200" y="2492375"/>
            <a:ext cx="3819600" cy="1533753"/>
          </a:xfr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C58C4B1A-0AA3-4B24-A3EE-249327FDC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/>
              <a:t>32</a:t>
            </a:r>
            <a:r>
              <a:rPr lang="en-US" baseline="30000"/>
              <a:t>nd</a:t>
            </a:r>
            <a:r>
              <a:rPr lang="en-US"/>
              <a:t> ITM – Utercht 2012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7CD4A922-6F8F-49BB-8E1B-E7F16B8C3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/>
              <a:t>32</a:t>
            </a:r>
            <a:r>
              <a:rPr lang="en-US" baseline="30000"/>
              <a:t>nd</a:t>
            </a:r>
            <a:r>
              <a:rPr lang="en-US"/>
              <a:t> ITM – Utercht 2012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627303DA-9626-44AE-9A1A-DAD1E6639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00" y="1612255"/>
            <a:ext cx="2520000" cy="615553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7200" y="2492374"/>
            <a:ext cx="2520000" cy="3432176"/>
          </a:xfr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 baseline="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 marL="9144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6800" y="1612255"/>
            <a:ext cx="5040000" cy="4314412"/>
          </a:xfr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DF31CDAE-A627-4E90-8436-F93E998AB3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/>
              <a:t>32</a:t>
            </a:r>
            <a:r>
              <a:rPr lang="en-US" baseline="30000"/>
              <a:t>nd</a:t>
            </a:r>
            <a:r>
              <a:rPr lang="en-US"/>
              <a:t> ITM – Utercht 2012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612800"/>
            <a:ext cx="5486400" cy="31783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67337"/>
            <a:ext cx="5486400" cy="557213"/>
          </a:xfrm>
        </p:spPr>
        <p:txBody>
          <a:bodyPr/>
          <a:lstStyle>
            <a:lvl1pPr marL="0" indent="0">
              <a:lnSpc>
                <a:spcPts val="18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D03E7936-1C85-40BA-8924-8BBFE9A532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/>
              <a:t>32</a:t>
            </a:r>
            <a:r>
              <a:rPr lang="en-US" baseline="30000"/>
              <a:t>nd</a:t>
            </a:r>
            <a:r>
              <a:rPr lang="en-US"/>
              <a:t> ITM – Utercht 2012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2A4A5F18-6966-4471-A3A6-AA76C62C9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/>
              <a:t>32</a:t>
            </a:r>
            <a:r>
              <a:rPr lang="en-US" baseline="30000"/>
              <a:t>nd</a:t>
            </a:r>
            <a:r>
              <a:rPr lang="en-US"/>
              <a:t> ITM – Utercht 2012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8E772FDC-A4BF-404E-89F4-80742D110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/>
              <a:t>32</a:t>
            </a:r>
            <a:r>
              <a:rPr lang="en-US" baseline="30000"/>
              <a:t>nd</a:t>
            </a:r>
            <a:r>
              <a:rPr lang="en-US"/>
              <a:t> ITM – Utercht 2012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588" y="1612900"/>
            <a:ext cx="7870825" cy="4302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36588" y="2416175"/>
            <a:ext cx="7870825" cy="1824038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2F8B5454-17FE-4195-B1A4-471FA1A59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/>
              <a:t>32</a:t>
            </a:r>
            <a:r>
              <a:rPr lang="en-US" baseline="30000"/>
              <a:t>nd</a:t>
            </a:r>
            <a:r>
              <a:rPr lang="en-US"/>
              <a:t> ITM – Utercht 2012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6724" y="334838"/>
            <a:ext cx="8208963" cy="64807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1053505"/>
            <a:ext cx="8208144" cy="48996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2400" b="0" i="0">
                <a:solidFill>
                  <a:srgbClr val="164194"/>
                </a:solidFill>
              </a:defRPr>
            </a:lvl1pPr>
            <a:lvl2pPr marL="342900" indent="-34290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2000">
                <a:solidFill>
                  <a:srgbClr val="164194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600">
                <a:solidFill>
                  <a:srgbClr val="164194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6724" y="334838"/>
            <a:ext cx="8208963" cy="64807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7544" y="1053505"/>
            <a:ext cx="3960440" cy="48996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2400" b="0" i="0">
                <a:solidFill>
                  <a:srgbClr val="164194"/>
                </a:solidFill>
              </a:defRPr>
            </a:lvl1pPr>
            <a:lvl2pPr marL="342900" indent="-34290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2000">
                <a:solidFill>
                  <a:srgbClr val="164194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600">
                <a:solidFill>
                  <a:srgbClr val="164194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4715247" y="1053505"/>
            <a:ext cx="3960440" cy="48996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2400" b="0" i="0">
                <a:solidFill>
                  <a:srgbClr val="164194"/>
                </a:solidFill>
              </a:defRPr>
            </a:lvl1pPr>
            <a:lvl2pPr marL="342900" indent="-34290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2000">
                <a:solidFill>
                  <a:srgbClr val="164194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600">
                <a:solidFill>
                  <a:srgbClr val="164194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860032" y="404812"/>
            <a:ext cx="4320480" cy="5544467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67544" y="1416669"/>
            <a:ext cx="3959994" cy="45364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2400" b="0" i="0">
                <a:solidFill>
                  <a:srgbClr val="164194"/>
                </a:solidFill>
              </a:defRPr>
            </a:lvl1pPr>
            <a:lvl2pPr marL="342900" indent="-34290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2000">
                <a:solidFill>
                  <a:srgbClr val="164194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600">
                <a:solidFill>
                  <a:srgbClr val="164194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66725" y="334838"/>
            <a:ext cx="3961260" cy="100593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-17828" y="0"/>
            <a:ext cx="4229788" cy="6858000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716015" y="1416669"/>
            <a:ext cx="3960000" cy="45364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2400" b="0" i="0">
                <a:solidFill>
                  <a:srgbClr val="164194"/>
                </a:solidFill>
              </a:defRPr>
            </a:lvl1pPr>
            <a:lvl2pPr marL="342900" indent="-34290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2000">
                <a:solidFill>
                  <a:srgbClr val="164194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600">
                <a:solidFill>
                  <a:srgbClr val="164194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714755" y="334838"/>
            <a:ext cx="3961260" cy="100593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below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-17828" y="0"/>
            <a:ext cx="9161828" cy="2204864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67544" y="3283571"/>
            <a:ext cx="8208144" cy="26695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2400" b="0" i="0">
                <a:solidFill>
                  <a:srgbClr val="164194"/>
                </a:solidFill>
              </a:defRPr>
            </a:lvl1pPr>
            <a:lvl2pPr marL="342900" indent="-34290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2000">
                <a:solidFill>
                  <a:srgbClr val="164194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600">
                <a:solidFill>
                  <a:srgbClr val="164194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66724" y="2564904"/>
            <a:ext cx="8208963" cy="64807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6724" y="334838"/>
            <a:ext cx="8208963" cy="64807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200" y="2416175"/>
            <a:ext cx="7869600" cy="1528624"/>
          </a:xfrm>
        </p:spPr>
        <p:txBody>
          <a:bodyPr/>
          <a:lstStyle>
            <a:lvl2pPr marL="228600" indent="-228600">
              <a:buFont typeface="Verdana"/>
              <a:buChar char="•"/>
              <a:defRPr sz="1800" b="0" i="0" baseline="0">
                <a:latin typeface="Verdana"/>
              </a:defRPr>
            </a:lvl2pPr>
            <a:lvl3pPr marL="457200" indent="-228600">
              <a:buClr>
                <a:srgbClr val="37ACDE"/>
              </a:buClr>
              <a:buFont typeface="Wingdings" charset="2"/>
              <a:buChar char="§"/>
              <a:defRPr sz="1600" baseline="0">
                <a:latin typeface="Verdana"/>
              </a:defRPr>
            </a:lvl3pPr>
            <a:lvl4pPr marL="6858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Arial"/>
              <a:buChar char="•"/>
              <a:defRPr sz="1600" baseline="0">
                <a:solidFill>
                  <a:srgbClr val="004494"/>
                </a:solidFill>
                <a:latin typeface="Verdana"/>
              </a:defRPr>
            </a:lvl4pPr>
            <a:lvl5pPr marL="9144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Verdana"/>
              <a:buChar char="–"/>
              <a:defRPr sz="1600" baseline="0">
                <a:solidFill>
                  <a:srgbClr val="004494"/>
                </a:solidFill>
                <a:latin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4A79CF7E-E89B-4D5D-A34A-D390CAD3F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/>
              <a:t>32</a:t>
            </a:r>
            <a:r>
              <a:rPr lang="en-US" baseline="30000"/>
              <a:t>nd</a:t>
            </a:r>
            <a:r>
              <a:rPr lang="en-US"/>
              <a:t> ITM – Utercht 2012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 txBox="1">
            <a:spLocks/>
          </p:cNvSpPr>
          <p:nvPr userDrawn="1"/>
        </p:nvSpPr>
        <p:spPr>
          <a:xfrm>
            <a:off x="395288" y="6308725"/>
            <a:ext cx="2133600" cy="365125"/>
          </a:xfrm>
          <a:prstGeom prst="rect">
            <a:avLst/>
          </a:prstGeom>
        </p:spPr>
        <p:txBody>
          <a:bodyPr tIns="0" bIns="0" anchor="ctr"/>
          <a:lstStyle>
            <a:defPPr>
              <a:defRPr lang="en-GB"/>
            </a:defPPr>
            <a:lvl1pPr marL="0" indent="0" algn="r" rtl="0" fontAlgn="base">
              <a:spcBef>
                <a:spcPct val="0"/>
              </a:spcBef>
              <a:spcAft>
                <a:spcPct val="0"/>
              </a:spcAft>
              <a:buClr>
                <a:srgbClr val="33ACE3"/>
              </a:buClr>
              <a:buFont typeface="Arial"/>
              <a:buNone/>
              <a:defRPr sz="1200" kern="1200">
                <a:solidFill>
                  <a:srgbClr val="164194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fld id="{80855293-EAFF-4D1A-AA82-2D5BC9E5F2C9}" type="slidenum">
              <a:rPr lang="en-US" smtClean="0"/>
              <a:pPr algn="l">
                <a:defRPr/>
              </a:pPr>
              <a:t>‹#›</a:t>
            </a:fld>
            <a:endParaRPr lang="en-US" dirty="0"/>
          </a:p>
        </p:txBody>
      </p:sp>
      <p:pic>
        <p:nvPicPr>
          <p:cNvPr id="1027" name="Picture 5" descr="EC-JRC-logo_horizontal_EN_pos_transparent-background.png"/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6445250" y="6056313"/>
            <a:ext cx="259080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F549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F5494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F5494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F5494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6588" y="1612900"/>
            <a:ext cx="78708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6588" y="2416175"/>
            <a:ext cx="7870825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First level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0"/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73813" y="6426200"/>
            <a:ext cx="2133600" cy="1539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 b="0">
                <a:solidFill>
                  <a:srgbClr val="004494"/>
                </a:solidFill>
                <a:latin typeface="Verdana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A2F05F71-0D10-486C-B52A-238871074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37ACDE"/>
          </a:solidFill>
          <a:ln>
            <a:solidFill>
              <a:srgbClr val="37ACD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0246" name="Picture 5" descr="JRC_Slides_Footer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265613" y="6461125"/>
            <a:ext cx="612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" descr="JRC_Slides_Logo_EN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883025" y="258763"/>
            <a:ext cx="14351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6588" y="6426200"/>
            <a:ext cx="2133600" cy="1539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rgbClr val="004494"/>
                </a:solidFill>
                <a:latin typeface="Verdana"/>
              </a:defRPr>
            </a:lvl1pPr>
          </a:lstStyle>
          <a:p>
            <a:pPr>
              <a:defRPr/>
            </a:pPr>
            <a:r>
              <a:rPr lang="en-US"/>
              <a:t>32</a:t>
            </a:r>
            <a:r>
              <a:rPr lang="en-US" baseline="30000"/>
              <a:t>nd</a:t>
            </a:r>
            <a:r>
              <a:rPr lang="en-US"/>
              <a:t> ITM – Utercht 2012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/>
          <a:ea typeface="MS PGothic" pitchFamily="34" charset="-128"/>
          <a:cs typeface="MS PGothic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MS PGothic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MS PGothic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MS PGothic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MS PGothic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defRPr>
          <a:solidFill>
            <a:srgbClr val="004494"/>
          </a:solidFill>
          <a:latin typeface="Verdana"/>
          <a:ea typeface="MS PGothic" pitchFamily="34" charset="-128"/>
          <a:cs typeface="MS PGothic"/>
        </a:defRPr>
      </a:lvl1pPr>
      <a:lvl2pPr marL="2286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buChar char="•"/>
        <a:defRPr>
          <a:solidFill>
            <a:srgbClr val="004494"/>
          </a:solidFill>
          <a:latin typeface="Verdana"/>
          <a:ea typeface="MS PGothic" pitchFamily="34" charset="-128"/>
          <a:cs typeface="MS PGothic"/>
        </a:defRPr>
      </a:lvl2pPr>
      <a:lvl3pPr marL="4572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Wingdings" pitchFamily="2" charset="2"/>
        <a:buChar char="§"/>
        <a:defRPr sz="1600">
          <a:solidFill>
            <a:srgbClr val="004494"/>
          </a:solidFill>
          <a:latin typeface="Verdana"/>
          <a:ea typeface="MS PGothic" pitchFamily="34" charset="-128"/>
          <a:cs typeface="MS PGothic"/>
        </a:defRPr>
      </a:lvl3pPr>
      <a:lvl4pPr marL="6858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Arial" charset="0"/>
        <a:buChar char="•"/>
        <a:defRPr sz="1600">
          <a:solidFill>
            <a:srgbClr val="004494"/>
          </a:solidFill>
          <a:latin typeface="Verdana"/>
          <a:ea typeface="MS PGothic" pitchFamily="34" charset="-128"/>
          <a:cs typeface="MS PGothic"/>
        </a:defRPr>
      </a:lvl4pPr>
      <a:lvl5pPr marL="9144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buChar char="–"/>
        <a:defRPr sz="1600">
          <a:solidFill>
            <a:srgbClr val="004494"/>
          </a:solidFill>
          <a:latin typeface="Verdana"/>
          <a:ea typeface="MS PGothic" pitchFamily="34" charset="-128"/>
          <a:cs typeface="MS PGothic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ctrTitle"/>
          </p:nvPr>
        </p:nvSpPr>
        <p:spPr bwMode="auto">
          <a:xfrm>
            <a:off x="3924300" y="1557338"/>
            <a:ext cx="4751388" cy="1800225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solidFill>
                  <a:srgbClr val="00B0F0"/>
                </a:solidFill>
              </a:rPr>
              <a:t/>
            </a:r>
            <a:br>
              <a:rPr lang="en-US" smtClean="0">
                <a:solidFill>
                  <a:srgbClr val="00B0F0"/>
                </a:solidFill>
              </a:rPr>
            </a:br>
            <a:r>
              <a:rPr lang="en-US" sz="3200" smtClean="0">
                <a:solidFill>
                  <a:srgbClr val="000000"/>
                </a:solidFill>
                <a:latin typeface="Calibri" pitchFamily="34" charset="0"/>
              </a:rPr>
              <a:t>AQMEII3: the EU and NA regional scale program of the Hemispheric Transport of Air Pollution Task Force</a:t>
            </a:r>
            <a:endParaRPr lang="en-US" smtClean="0">
              <a:solidFill>
                <a:srgbClr val="00B0F0"/>
              </a:solidFill>
            </a:endParaRPr>
          </a:p>
        </p:txBody>
      </p:sp>
      <p:sp>
        <p:nvSpPr>
          <p:cNvPr id="23554" name="Content Placeholder 3"/>
          <p:cNvSpPr>
            <a:spLocks noGrp="1"/>
          </p:cNvSpPr>
          <p:nvPr>
            <p:ph idx="10"/>
          </p:nvPr>
        </p:nvSpPr>
        <p:spPr bwMode="auto">
          <a:xfrm>
            <a:off x="3203575" y="5084763"/>
            <a:ext cx="5761038" cy="1008062"/>
          </a:xfrm>
          <a:noFill/>
          <a:ln>
            <a:miter lim="800000"/>
            <a:headEnd/>
            <a:tailEnd/>
          </a:ln>
        </p:spPr>
        <p:txBody>
          <a:bodyPr vert="horz" wrap="square" t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The AQMEII 3 modelling team</a:t>
            </a:r>
          </a:p>
          <a:p>
            <a:pPr eaLnBrk="1" hangingPunct="1">
              <a:buFontTx/>
              <a:buNone/>
            </a:pPr>
            <a:r>
              <a:rPr lang="en-US" smtClean="0"/>
              <a:t>S. Galmarini, C. Hogrefe, E. Solazzo</a:t>
            </a:r>
          </a:p>
          <a:p>
            <a:pPr eaLnBrk="1" hangingPunct="1">
              <a:buFontTx/>
              <a:buNone/>
            </a:pPr>
            <a:r>
              <a:rPr lang="en-US" i="0" smtClean="0">
                <a:solidFill>
                  <a:srgbClr val="164194"/>
                </a:solidFill>
              </a:rPr>
              <a:t>M. Vivanco, A. Colette</a:t>
            </a:r>
          </a:p>
          <a:p>
            <a:pPr eaLnBrk="1" hangingPunct="1">
              <a:buFontTx/>
              <a:buNone/>
            </a:pPr>
            <a:endParaRPr lang="en-US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7280BBC-7163-45C7-882C-64DC76C4C3BC}" type="slidenum">
              <a:rPr lang="en-US" smtClean="0">
                <a:ea typeface="MS PGothic"/>
                <a:cs typeface="MS PGothic"/>
              </a:rPr>
              <a:pPr/>
              <a:t>10</a:t>
            </a:fld>
            <a:endParaRPr lang="en-US" smtClean="0">
              <a:ea typeface="MS PGothic"/>
              <a:cs typeface="MS PGothic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5965" t="8049" r="16000" b="10676"/>
          <a:stretch/>
        </p:blipFill>
        <p:spPr>
          <a:xfrm>
            <a:off x="11113" y="981075"/>
            <a:ext cx="9132887" cy="5876925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8629" t="21146" r="13349" b="25307"/>
          <a:stretch/>
        </p:blipFill>
        <p:spPr>
          <a:xfrm>
            <a:off x="0" y="1001713"/>
            <a:ext cx="9144000" cy="5856287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2"/>
          <p:cNvPicPr>
            <a:picLocks noChangeAspect="1" noChangeArrowheads="1"/>
          </p:cNvPicPr>
          <p:nvPr/>
        </p:nvPicPr>
        <p:blipFill>
          <a:blip r:embed="rId2"/>
          <a:srcRect t="21272" b="22195"/>
          <a:stretch>
            <a:fillRect/>
          </a:stretch>
        </p:blipFill>
        <p:spPr bwMode="auto">
          <a:xfrm>
            <a:off x="4751388" y="3860800"/>
            <a:ext cx="4392612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818" name="Group 11"/>
          <p:cNvGrpSpPr>
            <a:grpSpLocks/>
          </p:cNvGrpSpPr>
          <p:nvPr/>
        </p:nvGrpSpPr>
        <p:grpSpPr bwMode="auto">
          <a:xfrm>
            <a:off x="0" y="0"/>
            <a:ext cx="6115050" cy="5372100"/>
            <a:chOff x="0" y="0"/>
            <a:chExt cx="3852" cy="3384"/>
          </a:xfrm>
        </p:grpSpPr>
        <p:pic>
          <p:nvPicPr>
            <p:cNvPr id="34825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3852" cy="1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6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1128"/>
              <a:ext cx="3852" cy="1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7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2256"/>
              <a:ext cx="3852" cy="1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819" name="Rectangle 11"/>
          <p:cNvSpPr>
            <a:spLocks noChangeArrowheads="1"/>
          </p:cNvSpPr>
          <p:nvPr/>
        </p:nvSpPr>
        <p:spPr bwMode="auto">
          <a:xfrm>
            <a:off x="0" y="544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cs typeface="MS PGothic"/>
            </a:endParaRPr>
          </a:p>
        </p:txBody>
      </p:sp>
      <p:sp>
        <p:nvSpPr>
          <p:cNvPr id="34820" name="Rectangle 12"/>
          <p:cNvSpPr>
            <a:spLocks noChangeArrowheads="1"/>
          </p:cNvSpPr>
          <p:nvPr/>
        </p:nvSpPr>
        <p:spPr bwMode="auto">
          <a:xfrm>
            <a:off x="0" y="2335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cs typeface="MS PGothic"/>
            </a:endParaRPr>
          </a:p>
        </p:txBody>
      </p:sp>
      <p:sp>
        <p:nvSpPr>
          <p:cNvPr id="34821" name="Rectangle 13"/>
          <p:cNvSpPr>
            <a:spLocks noChangeArrowheads="1"/>
          </p:cNvSpPr>
          <p:nvPr/>
        </p:nvSpPr>
        <p:spPr bwMode="auto">
          <a:xfrm>
            <a:off x="0" y="4125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cs typeface="MS PGothic"/>
            </a:endParaRPr>
          </a:p>
        </p:txBody>
      </p:sp>
      <p:grpSp>
        <p:nvGrpSpPr>
          <p:cNvPr id="33804" name="Group 12"/>
          <p:cNvGrpSpPr>
            <a:grpSpLocks/>
          </p:cNvGrpSpPr>
          <p:nvPr/>
        </p:nvGrpSpPr>
        <p:grpSpPr bwMode="auto">
          <a:xfrm>
            <a:off x="0" y="0"/>
            <a:ext cx="6084888" cy="5516563"/>
            <a:chOff x="0" y="0"/>
            <a:chExt cx="3833" cy="3475"/>
          </a:xfrm>
        </p:grpSpPr>
        <p:pic>
          <p:nvPicPr>
            <p:cNvPr id="34823" name="Picture 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3833" cy="3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24" name="Rectangle 10"/>
            <p:cNvSpPr>
              <a:spLocks noChangeArrowheads="1"/>
            </p:cNvSpPr>
            <p:nvPr/>
          </p:nvSpPr>
          <p:spPr bwMode="auto">
            <a:xfrm>
              <a:off x="1338" y="0"/>
              <a:ext cx="1224" cy="3475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MS PGothic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87525" y="1900238"/>
            <a:ext cx="7870825" cy="427037"/>
          </a:xfrm>
        </p:spPr>
        <p:txBody>
          <a:bodyPr/>
          <a:lstStyle/>
          <a:p>
            <a:endParaRPr lang="en-US" smtClean="0">
              <a:latin typeface="Verdana" pitchFamily="34" charset="0"/>
              <a:ea typeface="MS PGothic"/>
            </a:endParaRPr>
          </a:p>
        </p:txBody>
      </p:sp>
      <p:sp>
        <p:nvSpPr>
          <p:cNvPr id="35842" name="Rectangle 7"/>
          <p:cNvSpPr>
            <a:spLocks noChangeArrowheads="1"/>
          </p:cNvSpPr>
          <p:nvPr/>
        </p:nvSpPr>
        <p:spPr bwMode="auto">
          <a:xfrm>
            <a:off x="0" y="742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cs typeface="MS PGothic"/>
            </a:endParaRPr>
          </a:p>
        </p:txBody>
      </p:sp>
      <p:sp>
        <p:nvSpPr>
          <p:cNvPr id="35843" name="Rectangle 8"/>
          <p:cNvSpPr>
            <a:spLocks noChangeArrowheads="1"/>
          </p:cNvSpPr>
          <p:nvPr/>
        </p:nvSpPr>
        <p:spPr bwMode="auto">
          <a:xfrm>
            <a:off x="0" y="2533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cs typeface="MS PGothic"/>
            </a:endParaRPr>
          </a:p>
        </p:txBody>
      </p:sp>
      <p:sp>
        <p:nvSpPr>
          <p:cNvPr id="35844" name="Rectangle 9"/>
          <p:cNvSpPr>
            <a:spLocks noChangeArrowheads="1"/>
          </p:cNvSpPr>
          <p:nvPr/>
        </p:nvSpPr>
        <p:spPr bwMode="auto">
          <a:xfrm>
            <a:off x="0" y="4324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cs typeface="MS PGothic"/>
            </a:endParaRPr>
          </a:p>
        </p:txBody>
      </p:sp>
      <p:pic>
        <p:nvPicPr>
          <p:cNvPr id="35845" name="Picture 20"/>
          <p:cNvPicPr>
            <a:picLocks noChangeAspect="1" noChangeArrowheads="1"/>
          </p:cNvPicPr>
          <p:nvPr/>
        </p:nvPicPr>
        <p:blipFill>
          <a:blip r:embed="rId2"/>
          <a:srcRect r="1503" b="1503"/>
          <a:stretch>
            <a:fillRect/>
          </a:stretch>
        </p:blipFill>
        <p:spPr bwMode="auto">
          <a:xfrm>
            <a:off x="0" y="0"/>
            <a:ext cx="34925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846" name="Group 10"/>
          <p:cNvGrpSpPr>
            <a:grpSpLocks/>
          </p:cNvGrpSpPr>
          <p:nvPr/>
        </p:nvGrpSpPr>
        <p:grpSpPr bwMode="auto">
          <a:xfrm>
            <a:off x="2843213" y="1300163"/>
            <a:ext cx="6115050" cy="5359400"/>
            <a:chOff x="1791" y="819"/>
            <a:chExt cx="3852" cy="3376"/>
          </a:xfrm>
        </p:grpSpPr>
        <p:pic>
          <p:nvPicPr>
            <p:cNvPr id="35850" name="Picture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91" y="1939"/>
              <a:ext cx="3852" cy="1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1" name="Picture 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91" y="3067"/>
              <a:ext cx="3852" cy="1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2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791" y="819"/>
              <a:ext cx="3852" cy="1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832" name="Group 16"/>
          <p:cNvGrpSpPr>
            <a:grpSpLocks/>
          </p:cNvGrpSpPr>
          <p:nvPr/>
        </p:nvGrpSpPr>
        <p:grpSpPr bwMode="auto">
          <a:xfrm>
            <a:off x="2843213" y="1196975"/>
            <a:ext cx="6121400" cy="5516563"/>
            <a:chOff x="1791" y="754"/>
            <a:chExt cx="3856" cy="3475"/>
          </a:xfrm>
        </p:grpSpPr>
        <p:pic>
          <p:nvPicPr>
            <p:cNvPr id="35848" name="Picture 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791" y="799"/>
              <a:ext cx="3856" cy="3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49" name="Rectangle 15"/>
            <p:cNvSpPr>
              <a:spLocks noChangeArrowheads="1"/>
            </p:cNvSpPr>
            <p:nvPr/>
          </p:nvSpPr>
          <p:spPr bwMode="auto">
            <a:xfrm>
              <a:off x="3016" y="754"/>
              <a:ext cx="1360" cy="3475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MS PGothic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D:\work\AQMEII\AQMEII_3\analysis\Bias_&amp;_BCs\figs\EU\EU_Chimere_summer (JJA)_phase_lag_recs.tiff"/>
          <p:cNvPicPr>
            <a:picLocks noChangeAspect="1" noChangeArrowheads="1"/>
          </p:cNvPicPr>
          <p:nvPr/>
        </p:nvPicPr>
        <p:blipFill>
          <a:blip r:embed="rId2"/>
          <a:srcRect l="13177" t="4495" r="13177" b="12250"/>
          <a:stretch>
            <a:fillRect/>
          </a:stretch>
        </p:blipFill>
        <p:spPr bwMode="auto">
          <a:xfrm>
            <a:off x="179388" y="1341438"/>
            <a:ext cx="4176712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12875"/>
            <a:ext cx="442753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Box 5"/>
          <p:cNvSpPr txBox="1">
            <a:spLocks noChangeArrowheads="1"/>
          </p:cNvSpPr>
          <p:nvPr/>
        </p:nvSpPr>
        <p:spPr bwMode="auto">
          <a:xfrm>
            <a:off x="466725" y="968375"/>
            <a:ext cx="1587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70C0"/>
                </a:solidFill>
                <a:cs typeface="MS PGothic"/>
              </a:rPr>
              <a:t>covariance</a:t>
            </a:r>
            <a:endParaRPr lang="en-GB" sz="1800" b="1">
              <a:solidFill>
                <a:srgbClr val="0070C0"/>
              </a:solidFill>
              <a:cs typeface="MS PGothic"/>
            </a:endParaRPr>
          </a:p>
        </p:txBody>
      </p:sp>
      <p:sp>
        <p:nvSpPr>
          <p:cNvPr id="36868" name="Rectangle 1"/>
          <p:cNvSpPr>
            <a:spLocks noChangeArrowheads="1"/>
          </p:cNvSpPr>
          <p:nvPr/>
        </p:nvSpPr>
        <p:spPr bwMode="auto">
          <a:xfrm>
            <a:off x="5148263" y="1773238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175"/>
            <a:endParaRPr lang="en-US" sz="7600" b="1">
              <a:solidFill>
                <a:srgbClr val="FFD624"/>
              </a:solidFill>
              <a:cs typeface="MS PGothic"/>
            </a:endParaRPr>
          </a:p>
        </p:txBody>
      </p:sp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4464050" y="1341438"/>
            <a:ext cx="4679950" cy="22336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175" algn="ctr"/>
            <a:r>
              <a:rPr lang="en-US" sz="1400" b="1">
                <a:solidFill>
                  <a:schemeClr val="tx1"/>
                </a:solidFill>
                <a:cs typeface="MS PGothic"/>
              </a:rPr>
              <a:t>Phase shit of the diurnal signal and error relative to observational variance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37"/>
          <p:cNvPicPr>
            <a:picLocks noChangeAspect="1" noChangeArrowheads="1"/>
          </p:cNvPicPr>
          <p:nvPr/>
        </p:nvPicPr>
        <p:blipFill>
          <a:blip r:embed="rId2"/>
          <a:srcRect t="7629" b="5779"/>
          <a:stretch>
            <a:fillRect/>
          </a:stretch>
        </p:blipFill>
        <p:spPr bwMode="auto">
          <a:xfrm>
            <a:off x="4716463" y="1484313"/>
            <a:ext cx="4427537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29ECAFC-59C5-4BD8-AC94-DC80FEFB1170}" type="slidenum">
              <a:rPr lang="en-US" smtClean="0">
                <a:ea typeface="MS PGothic"/>
                <a:cs typeface="MS PGothic"/>
              </a:rPr>
              <a:pPr/>
              <a:t>14</a:t>
            </a:fld>
            <a:endParaRPr lang="en-US" smtClean="0">
              <a:ea typeface="MS PGothic"/>
              <a:cs typeface="MS PGothic"/>
            </a:endParaRP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/>
          <a:srcRect t="15652" b="22609"/>
          <a:stretch>
            <a:fillRect/>
          </a:stretch>
        </p:blipFill>
        <p:spPr bwMode="auto">
          <a:xfrm>
            <a:off x="34925" y="1412875"/>
            <a:ext cx="4824413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4932363" y="1341438"/>
            <a:ext cx="4211637" cy="23780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175" algn="ctr"/>
            <a:r>
              <a:rPr lang="en-US" sz="1400" b="1">
                <a:solidFill>
                  <a:schemeClr val="tx1"/>
                </a:solidFill>
                <a:cs typeface="MS PGothic"/>
              </a:rPr>
              <a:t>Phase shift of the diurnal signal and error relative to observational variance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3"/>
          <p:cNvSpPr txBox="1">
            <a:spLocks noChangeArrowheads="1"/>
          </p:cNvSpPr>
          <p:nvPr/>
        </p:nvSpPr>
        <p:spPr bwMode="auto">
          <a:xfrm>
            <a:off x="466725" y="993775"/>
            <a:ext cx="1292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70C0"/>
                </a:solidFill>
                <a:cs typeface="MS PGothic"/>
              </a:rPr>
              <a:t>variance</a:t>
            </a:r>
            <a:endParaRPr lang="en-GB" sz="1800" b="1">
              <a:solidFill>
                <a:srgbClr val="0070C0"/>
              </a:solidFill>
              <a:cs typeface="MS PGothic"/>
            </a:endParaRPr>
          </a:p>
        </p:txBody>
      </p:sp>
      <p:pic>
        <p:nvPicPr>
          <p:cNvPr id="38914" name="Picture 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773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59188"/>
            <a:ext cx="914400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Box 8"/>
          <p:cNvSpPr txBox="1">
            <a:spLocks noChangeArrowheads="1"/>
          </p:cNvSpPr>
          <p:nvPr/>
        </p:nvSpPr>
        <p:spPr bwMode="auto">
          <a:xfrm>
            <a:off x="30163" y="3429000"/>
            <a:ext cx="1368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cs typeface="MS PGothic"/>
              </a:rPr>
              <a:t>CHIMERE EU</a:t>
            </a:r>
            <a:endParaRPr lang="en-GB">
              <a:cs typeface="MS PGothic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052513"/>
            <a:ext cx="7870825" cy="427037"/>
          </a:xfrm>
        </p:spPr>
        <p:txBody>
          <a:bodyPr/>
          <a:lstStyle/>
          <a:p>
            <a:r>
              <a:rPr lang="en-US" smtClean="0">
                <a:latin typeface="Verdana" pitchFamily="34" charset="0"/>
                <a:ea typeface="MS PGothic"/>
              </a:rPr>
              <a:t>Summary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916113"/>
            <a:ext cx="7870825" cy="4572000"/>
          </a:xfrm>
        </p:spPr>
        <p:txBody>
          <a:bodyPr/>
          <a:lstStyle/>
          <a:p>
            <a:pPr>
              <a:buFont typeface="Verdana" pitchFamily="34" charset="0"/>
              <a:buChar char="•"/>
            </a:pPr>
            <a:r>
              <a:rPr lang="en-US" smtClean="0">
                <a:latin typeface="Verdana" pitchFamily="34" charset="0"/>
                <a:ea typeface="MS PGothic"/>
              </a:rPr>
              <a:t>The error apportionment technique has been applied to the model results of AQMEII phase 3</a:t>
            </a:r>
          </a:p>
          <a:p>
            <a:pPr>
              <a:buFont typeface="Verdana" pitchFamily="34" charset="0"/>
              <a:buChar char="•"/>
            </a:pPr>
            <a:endParaRPr lang="en-US" smtClean="0">
              <a:latin typeface="Verdana" pitchFamily="34" charset="0"/>
              <a:ea typeface="MS PGothic"/>
            </a:endParaRPr>
          </a:p>
          <a:p>
            <a:pPr>
              <a:buFont typeface="Verdana" pitchFamily="34" charset="0"/>
              <a:buChar char="•"/>
            </a:pPr>
            <a:r>
              <a:rPr lang="en-US" b="1" smtClean="0">
                <a:latin typeface="Verdana" pitchFamily="34" charset="0"/>
                <a:ea typeface="MS PGothic"/>
              </a:rPr>
              <a:t>We have to aim more an more to a qualification of the error other than its quantification</a:t>
            </a:r>
          </a:p>
          <a:p>
            <a:pPr>
              <a:buFont typeface="Verdana" pitchFamily="34" charset="0"/>
              <a:buChar char="•"/>
            </a:pPr>
            <a:endParaRPr lang="en-US" b="1" smtClean="0">
              <a:latin typeface="Verdana" pitchFamily="34" charset="0"/>
              <a:ea typeface="MS PGothic"/>
            </a:endParaRPr>
          </a:p>
          <a:p>
            <a:pPr>
              <a:buFont typeface="Verdana" pitchFamily="34" charset="0"/>
              <a:buChar char="•"/>
            </a:pPr>
            <a:r>
              <a:rPr lang="en-US" smtClean="0">
                <a:latin typeface="Verdana" pitchFamily="34" charset="0"/>
                <a:ea typeface="MS PGothic"/>
              </a:rPr>
              <a:t>Examples in this sense have been given</a:t>
            </a:r>
          </a:p>
          <a:p>
            <a:pPr marL="742950" lvl="1" indent="-285750"/>
            <a:r>
              <a:rPr lang="en-US" smtClean="0">
                <a:latin typeface="Verdana" pitchFamily="34" charset="0"/>
                <a:ea typeface="MS PGothic"/>
              </a:rPr>
              <a:t>sensitivity analysis</a:t>
            </a:r>
          </a:p>
          <a:p>
            <a:pPr marL="742950" lvl="1" indent="-285750"/>
            <a:r>
              <a:rPr lang="en-US" smtClean="0">
                <a:latin typeface="Verdana" pitchFamily="34" charset="0"/>
                <a:ea typeface="MS PGothic"/>
              </a:rPr>
              <a:t>phase shifts impacts</a:t>
            </a:r>
          </a:p>
          <a:p>
            <a:pPr marL="742950" lvl="1" indent="-285750"/>
            <a:r>
              <a:rPr lang="en-US" smtClean="0">
                <a:latin typeface="Verdana" pitchFamily="34" charset="0"/>
                <a:ea typeface="MS PGothic"/>
              </a:rPr>
              <a:t>error autocorrelation</a:t>
            </a:r>
          </a:p>
          <a:p>
            <a:pPr marL="742950" lvl="1" indent="-285750">
              <a:buFont typeface="Verdana" pitchFamily="34" charset="0"/>
              <a:buNone/>
            </a:pPr>
            <a:endParaRPr lang="en-US" smtClean="0">
              <a:latin typeface="Verdana" pitchFamily="34" charset="0"/>
              <a:ea typeface="MS PGothic"/>
            </a:endParaRPr>
          </a:p>
          <a:p>
            <a:pPr marL="742950" lvl="1" indent="-285750">
              <a:buFont typeface="Verdana" pitchFamily="34" charset="0"/>
              <a:buNone/>
            </a:pPr>
            <a:endParaRPr lang="en-US" smtClean="0">
              <a:latin typeface="Verdana" pitchFamily="34" charset="0"/>
              <a:ea typeface="MS PGothic"/>
            </a:endParaRPr>
          </a:p>
          <a:p>
            <a:pPr marL="742950" lvl="1" indent="-285750">
              <a:buFont typeface="Verdana" pitchFamily="34" charset="0"/>
              <a:buNone/>
            </a:pPr>
            <a:r>
              <a:rPr lang="en-US" smtClean="0">
                <a:latin typeface="Verdana" pitchFamily="34" charset="0"/>
                <a:ea typeface="MS PGothic"/>
              </a:rPr>
              <a:t>TO BE CONTINUED …..</a:t>
            </a:r>
          </a:p>
          <a:p>
            <a:endParaRPr lang="en-US" smtClean="0">
              <a:latin typeface="Verdana" pitchFamily="34" charset="0"/>
              <a:ea typeface="MS PGothic"/>
            </a:endParaRPr>
          </a:p>
          <a:p>
            <a:endParaRPr lang="en-US" smtClean="0">
              <a:latin typeface="Verdana" pitchFamily="34" charset="0"/>
              <a:ea typeface="MS P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36588" y="1612900"/>
            <a:ext cx="7870825" cy="427038"/>
          </a:xfrm>
        </p:spPr>
        <p:txBody>
          <a:bodyPr/>
          <a:lstStyle/>
          <a:p>
            <a:r>
              <a:rPr lang="en-US" smtClean="0">
                <a:latin typeface="Verdana" pitchFamily="34" charset="0"/>
                <a:ea typeface="MS PGothic"/>
              </a:rPr>
              <a:t>outline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36588" y="2416175"/>
            <a:ext cx="7870825" cy="2438400"/>
          </a:xfrm>
        </p:spPr>
        <p:txBody>
          <a:bodyPr/>
          <a:lstStyle/>
          <a:p>
            <a:r>
              <a:rPr lang="en-US" smtClean="0">
                <a:latin typeface="Verdana" pitchFamily="34" charset="0"/>
                <a:ea typeface="MS PGothic"/>
              </a:rPr>
              <a:t>Status of the model evaluation in phase 3</a:t>
            </a:r>
          </a:p>
          <a:p>
            <a:r>
              <a:rPr lang="en-US" smtClean="0">
                <a:latin typeface="Verdana" pitchFamily="34" charset="0"/>
                <a:ea typeface="MS PGothic"/>
              </a:rPr>
              <a:t>The error apportionment technique</a:t>
            </a:r>
          </a:p>
          <a:p>
            <a:r>
              <a:rPr lang="en-US" smtClean="0">
                <a:latin typeface="Verdana" pitchFamily="34" charset="0"/>
                <a:ea typeface="MS PGothic"/>
              </a:rPr>
              <a:t>The spatial representation of the model decomposition</a:t>
            </a:r>
          </a:p>
          <a:p>
            <a:r>
              <a:rPr lang="en-US" smtClean="0">
                <a:latin typeface="Verdana" pitchFamily="34" charset="0"/>
                <a:ea typeface="MS PGothic"/>
              </a:rPr>
              <a:t>How does the phase shift of model versus obs signal affects the error?</a:t>
            </a:r>
          </a:p>
          <a:p>
            <a:r>
              <a:rPr lang="en-US" smtClean="0">
                <a:latin typeface="Verdana" pitchFamily="34" charset="0"/>
                <a:ea typeface="MS PGothic"/>
              </a:rPr>
              <a:t>On going sensitivity studies</a:t>
            </a:r>
          </a:p>
          <a:p>
            <a:r>
              <a:rPr lang="en-US" smtClean="0">
                <a:latin typeface="Verdana" pitchFamily="34" charset="0"/>
                <a:ea typeface="MS PGothic"/>
              </a:rPr>
              <a:t>and more on the autocorrelation of errors</a:t>
            </a:r>
          </a:p>
          <a:p>
            <a:endParaRPr lang="en-US" smtClean="0">
              <a:latin typeface="Verdana" pitchFamily="34" charset="0"/>
              <a:ea typeface="MS P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Group 21"/>
          <p:cNvGrpSpPr>
            <a:grpSpLocks/>
          </p:cNvGrpSpPr>
          <p:nvPr/>
        </p:nvGrpSpPr>
        <p:grpSpPr bwMode="auto">
          <a:xfrm>
            <a:off x="1476375" y="115888"/>
            <a:ext cx="6191250" cy="3173412"/>
            <a:chOff x="251520" y="1196752"/>
            <a:chExt cx="6192688" cy="3173385"/>
          </a:xfrm>
        </p:grpSpPr>
        <p:pic>
          <p:nvPicPr>
            <p:cNvPr id="25605" name="Picture 9" descr="htap_regions_20130314_RECEPTORS"/>
            <p:cNvPicPr>
              <a:picLocks noChangeAspect="1" noChangeArrowheads="1"/>
            </p:cNvPicPr>
            <p:nvPr/>
          </p:nvPicPr>
          <p:blipFill>
            <a:blip r:embed="rId2"/>
            <a:srcRect l="3448" t="12003" r="4138" b="13094"/>
            <a:stretch>
              <a:fillRect/>
            </a:stretch>
          </p:blipFill>
          <p:spPr bwMode="auto">
            <a:xfrm>
              <a:off x="251520" y="1196752"/>
              <a:ext cx="6192688" cy="3173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5606" name="Group 12"/>
            <p:cNvGrpSpPr>
              <a:grpSpLocks noChangeAspect="1"/>
            </p:cNvGrpSpPr>
            <p:nvPr/>
          </p:nvGrpSpPr>
          <p:grpSpPr bwMode="auto">
            <a:xfrm>
              <a:off x="1085528" y="1573559"/>
              <a:ext cx="4819517" cy="1173539"/>
              <a:chOff x="2114550" y="2895600"/>
              <a:chExt cx="5319977" cy="1295400"/>
            </a:xfrm>
          </p:grpSpPr>
          <p:grpSp>
            <p:nvGrpSpPr>
              <p:cNvPr id="25609" name="Group 12"/>
              <p:cNvGrpSpPr>
                <a:grpSpLocks/>
              </p:cNvGrpSpPr>
              <p:nvPr/>
            </p:nvGrpSpPr>
            <p:grpSpPr bwMode="auto">
              <a:xfrm>
                <a:off x="2133600" y="2895600"/>
                <a:ext cx="5257800" cy="1295400"/>
                <a:chOff x="2133600" y="2895600"/>
                <a:chExt cx="5257800" cy="1295400"/>
              </a:xfrm>
            </p:grpSpPr>
            <p:sp>
              <p:nvSpPr>
                <p:cNvPr id="25613" name="Rectangle 5"/>
                <p:cNvSpPr>
                  <a:spLocks noChangeArrowheads="1"/>
                </p:cNvSpPr>
                <p:nvPr/>
              </p:nvSpPr>
              <p:spPr bwMode="auto">
                <a:xfrm>
                  <a:off x="2133600" y="3276600"/>
                  <a:ext cx="1295400" cy="533400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>
                    <a:cs typeface="MS PGothic"/>
                  </a:endParaRPr>
                </a:p>
              </p:txBody>
            </p:sp>
            <p:sp>
              <p:nvSpPr>
                <p:cNvPr id="25614" name="Rectangle 6"/>
                <p:cNvSpPr>
                  <a:spLocks noChangeArrowheads="1"/>
                </p:cNvSpPr>
                <p:nvPr/>
              </p:nvSpPr>
              <p:spPr bwMode="auto">
                <a:xfrm>
                  <a:off x="4114800" y="2895600"/>
                  <a:ext cx="1295400" cy="762000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>
                    <a:cs typeface="MS PGothic"/>
                  </a:endParaRPr>
                </a:p>
              </p:txBody>
            </p:sp>
            <p:sp>
              <p:nvSpPr>
                <p:cNvPr id="25615" name="Rectangle 7"/>
                <p:cNvSpPr>
                  <a:spLocks noChangeArrowheads="1"/>
                </p:cNvSpPr>
                <p:nvPr/>
              </p:nvSpPr>
              <p:spPr bwMode="auto">
                <a:xfrm>
                  <a:off x="5715000" y="3200400"/>
                  <a:ext cx="1676400" cy="990600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>
                    <a:cs typeface="MS PGothic"/>
                  </a:endParaRPr>
                </a:p>
              </p:txBody>
            </p:sp>
          </p:grpSp>
          <p:sp>
            <p:nvSpPr>
              <p:cNvPr id="25610" name="TextBox 8"/>
              <p:cNvSpPr txBox="1">
                <a:spLocks noChangeArrowheads="1"/>
              </p:cNvSpPr>
              <p:nvPr/>
            </p:nvSpPr>
            <p:spPr bwMode="auto">
              <a:xfrm>
                <a:off x="5758127" y="3309322"/>
                <a:ext cx="1676400" cy="8210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>
                    <a:cs typeface="MS PGothic"/>
                  </a:rPr>
                  <a:t>MICS</a:t>
                </a:r>
                <a:br>
                  <a:rPr lang="en-US" b="1">
                    <a:cs typeface="MS PGothic"/>
                  </a:rPr>
                </a:br>
                <a:r>
                  <a:rPr lang="en-US" b="1">
                    <a:cs typeface="MS PGothic"/>
                  </a:rPr>
                  <a:t>Asia</a:t>
                </a:r>
              </a:p>
            </p:txBody>
          </p:sp>
          <p:sp>
            <p:nvSpPr>
              <p:cNvPr id="25611" name="TextBox 9"/>
              <p:cNvSpPr txBox="1">
                <a:spLocks noChangeArrowheads="1"/>
              </p:cNvSpPr>
              <p:nvPr/>
            </p:nvSpPr>
            <p:spPr bwMode="auto">
              <a:xfrm>
                <a:off x="4007586" y="3000403"/>
                <a:ext cx="1444296" cy="4729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>
                    <a:cs typeface="MS PGothic"/>
                  </a:rPr>
                  <a:t>AQMEII</a:t>
                </a:r>
              </a:p>
            </p:txBody>
          </p:sp>
          <p:sp>
            <p:nvSpPr>
              <p:cNvPr id="25612" name="TextBox 10"/>
              <p:cNvSpPr txBox="1">
                <a:spLocks noChangeArrowheads="1"/>
              </p:cNvSpPr>
              <p:nvPr/>
            </p:nvSpPr>
            <p:spPr bwMode="auto">
              <a:xfrm>
                <a:off x="2114550" y="3309322"/>
                <a:ext cx="1358653" cy="4729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>
                    <a:cs typeface="MS PGothic"/>
                  </a:rPr>
                  <a:t>AQMEII</a:t>
                </a:r>
              </a:p>
            </p:txBody>
          </p:sp>
        </p:grpSp>
        <p:sp>
          <p:nvSpPr>
            <p:cNvPr id="25607" name="Rectangle 2"/>
            <p:cNvSpPr>
              <a:spLocks noChangeArrowheads="1"/>
            </p:cNvSpPr>
            <p:nvPr/>
          </p:nvSpPr>
          <p:spPr bwMode="auto">
            <a:xfrm>
              <a:off x="1187624" y="3212976"/>
              <a:ext cx="4968552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175"/>
              <a:endParaRPr lang="en-US" sz="7600" b="1">
                <a:solidFill>
                  <a:srgbClr val="FFD624"/>
                </a:solidFill>
                <a:cs typeface="MS PGothic"/>
              </a:endParaRPr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1763171" y="3357321"/>
              <a:ext cx="3672741" cy="576258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3175" algn="ctr">
                <a:defRPr/>
              </a:pPr>
              <a:r>
                <a:rPr lang="en-US" sz="2400" b="1" dirty="0">
                  <a:solidFill>
                    <a:schemeClr val="tx1"/>
                  </a:solidFill>
                </a:rPr>
                <a:t>HTAP2</a:t>
              </a:r>
            </a:p>
          </p:txBody>
        </p:sp>
      </p:grpSp>
      <p:pic>
        <p:nvPicPr>
          <p:cNvPr id="25602" name="Picture 20"/>
          <p:cNvPicPr>
            <a:picLocks noChangeAspect="1" noChangeArrowheads="1"/>
          </p:cNvPicPr>
          <p:nvPr/>
        </p:nvPicPr>
        <p:blipFill>
          <a:blip r:embed="rId3"/>
          <a:srcRect r="1503" b="1503"/>
          <a:stretch>
            <a:fillRect/>
          </a:stretch>
        </p:blipFill>
        <p:spPr bwMode="auto">
          <a:xfrm>
            <a:off x="0" y="3429000"/>
            <a:ext cx="432117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1"/>
          <p:cNvSpPr txBox="1">
            <a:spLocks noChangeArrowheads="1"/>
          </p:cNvSpPr>
          <p:nvPr/>
        </p:nvSpPr>
        <p:spPr bwMode="auto">
          <a:xfrm>
            <a:off x="107950" y="115888"/>
            <a:ext cx="3822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>
                <a:solidFill>
                  <a:srgbClr val="000000"/>
                </a:solidFill>
                <a:latin typeface="Calibri" pitchFamily="34" charset="0"/>
                <a:cs typeface="MS PGothic"/>
              </a:rPr>
              <a:t>http://aqmeii.jrc.ec.europa.eu/</a:t>
            </a:r>
          </a:p>
        </p:txBody>
      </p:sp>
      <p:pic>
        <p:nvPicPr>
          <p:cNvPr id="25604" name="Picture 22"/>
          <p:cNvPicPr>
            <a:picLocks noChangeAspect="1" noChangeArrowheads="1"/>
          </p:cNvPicPr>
          <p:nvPr/>
        </p:nvPicPr>
        <p:blipFill>
          <a:blip r:embed="rId4"/>
          <a:srcRect t="21272" b="22195"/>
          <a:stretch>
            <a:fillRect/>
          </a:stretch>
        </p:blipFill>
        <p:spPr bwMode="auto">
          <a:xfrm>
            <a:off x="4500563" y="3429000"/>
            <a:ext cx="4392612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2A7433A-0644-41C2-A8F5-EEF60E057F8D}" type="slidenum">
              <a:rPr lang="en-US" smtClean="0">
                <a:ea typeface="MS PGothic"/>
                <a:cs typeface="MS PGothic"/>
              </a:rPr>
              <a:pPr/>
              <a:t>4</a:t>
            </a:fld>
            <a:endParaRPr lang="en-US" smtClean="0">
              <a:ea typeface="MS PGothic"/>
              <a:cs typeface="MS PGothic"/>
            </a:endParaRPr>
          </a:p>
        </p:txBody>
      </p:sp>
      <p:sp>
        <p:nvSpPr>
          <p:cNvPr id="26626" name="TextBox 3"/>
          <p:cNvSpPr txBox="1">
            <a:spLocks noChangeArrowheads="1"/>
          </p:cNvSpPr>
          <p:nvPr/>
        </p:nvSpPr>
        <p:spPr bwMode="auto">
          <a:xfrm>
            <a:off x="0" y="962025"/>
            <a:ext cx="9115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0070C0"/>
                </a:solidFill>
                <a:cs typeface="MS PGothic"/>
              </a:rPr>
              <a:t>AQMEII is now running its third </a:t>
            </a:r>
          </a:p>
          <a:p>
            <a:r>
              <a:rPr lang="en-US" sz="1600" b="1">
                <a:solidFill>
                  <a:srgbClr val="0070C0"/>
                </a:solidFill>
                <a:cs typeface="MS PGothic"/>
              </a:rPr>
              <a:t>phase</a:t>
            </a:r>
            <a:endParaRPr lang="en-US" sz="1800" b="1">
              <a:solidFill>
                <a:srgbClr val="0070C0"/>
              </a:solidFill>
              <a:cs typeface="MS PGothic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27088" y="2519363"/>
          <a:ext cx="1635125" cy="39655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4526"/>
              </a:tblGrid>
              <a:tr h="2468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0" dirty="0" smtClean="0">
                          <a:solidFill>
                            <a:srgbClr val="0070C0"/>
                          </a:solidFill>
                          <a:effectLst/>
                        </a:rPr>
                        <a:t>WRF-CMAQ</a:t>
                      </a:r>
                      <a:endParaRPr lang="en-GB" sz="1100" b="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35" marR="30535" marT="0" marB="0" anchor="ctr">
                    <a:solidFill>
                      <a:schemeClr val="accent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0" dirty="0" smtClean="0">
                          <a:solidFill>
                            <a:srgbClr val="0070C0"/>
                          </a:solidFill>
                          <a:effectLst/>
                        </a:rPr>
                        <a:t>ECMWF-SILAM</a:t>
                      </a:r>
                      <a:endParaRPr lang="en-GB" sz="1100" b="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35" marR="30535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rgbClr val="0070C0"/>
                          </a:solidFill>
                          <a:effectLst/>
                        </a:rPr>
                        <a:t>ECMWF-L.-EUROS</a:t>
                      </a:r>
                      <a:endParaRPr lang="en-GB" sz="1100" b="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35" marR="30535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0" dirty="0" smtClean="0">
                          <a:solidFill>
                            <a:srgbClr val="0070C0"/>
                          </a:solidFill>
                          <a:effectLst/>
                        </a:rPr>
                        <a:t>WRF-CMAQ</a:t>
                      </a:r>
                      <a:endParaRPr lang="en-GB" sz="1100" b="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35" marR="30535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0" dirty="0" smtClean="0">
                          <a:solidFill>
                            <a:srgbClr val="0070C0"/>
                          </a:solidFill>
                          <a:effectLst/>
                        </a:rPr>
                        <a:t>WRF-WRF/</a:t>
                      </a:r>
                      <a:r>
                        <a:rPr lang="en-GB" sz="1100" b="0" dirty="0" err="1" smtClean="0">
                          <a:solidFill>
                            <a:srgbClr val="0070C0"/>
                          </a:solidFill>
                          <a:effectLst/>
                        </a:rPr>
                        <a:t>Chem</a:t>
                      </a:r>
                      <a:endParaRPr lang="en-GB" sz="1100" b="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35" marR="30535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rgbClr val="0070C0"/>
                          </a:solidFill>
                          <a:effectLst/>
                        </a:rPr>
                        <a:t>WRF-</a:t>
                      </a:r>
                      <a:r>
                        <a:rPr lang="en-GB" sz="1100" b="0" dirty="0" err="1">
                          <a:solidFill>
                            <a:srgbClr val="0070C0"/>
                          </a:solidFill>
                          <a:effectLst/>
                        </a:rPr>
                        <a:t>CAMx</a:t>
                      </a:r>
                      <a:endParaRPr lang="en-GB" sz="1100" b="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35" marR="30535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0" dirty="0" smtClean="0">
                          <a:solidFill>
                            <a:srgbClr val="0070C0"/>
                          </a:solidFill>
                          <a:effectLst/>
                        </a:rPr>
                        <a:t>Cosmo CLM-CMAQ</a:t>
                      </a:r>
                      <a:endParaRPr lang="en-GB" sz="1100" b="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35" marR="30535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0" dirty="0" smtClean="0">
                          <a:solidFill>
                            <a:srgbClr val="0070C0"/>
                          </a:solidFill>
                          <a:effectLst/>
                        </a:rPr>
                        <a:t>WRF-WRF/</a:t>
                      </a:r>
                      <a:r>
                        <a:rPr lang="en-GB" sz="1100" b="0" dirty="0" err="1" smtClean="0">
                          <a:solidFill>
                            <a:srgbClr val="0070C0"/>
                          </a:solidFill>
                          <a:effectLst/>
                        </a:rPr>
                        <a:t>Chem</a:t>
                      </a:r>
                      <a:endParaRPr lang="en-GB" sz="1100" b="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35" marR="30535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0" dirty="0" smtClean="0">
                          <a:solidFill>
                            <a:srgbClr val="0070C0"/>
                          </a:solidFill>
                          <a:effectLst/>
                        </a:rPr>
                        <a:t>WRF-CMAQ</a:t>
                      </a:r>
                      <a:endParaRPr lang="en-GB" sz="1100" b="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35" marR="30535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rgbClr val="0070C0"/>
                          </a:solidFill>
                          <a:effectLst/>
                        </a:rPr>
                        <a:t>WRF-DEHM</a:t>
                      </a:r>
                      <a:endParaRPr lang="en-GB" sz="1100" b="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35" marR="30535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0" dirty="0" smtClean="0">
                          <a:solidFill>
                            <a:srgbClr val="0070C0"/>
                          </a:solidFill>
                          <a:effectLst/>
                        </a:rPr>
                        <a:t>ECMWF-</a:t>
                      </a:r>
                      <a:r>
                        <a:rPr lang="en-GB" sz="1100" b="0" dirty="0" err="1" smtClean="0">
                          <a:solidFill>
                            <a:srgbClr val="0070C0"/>
                          </a:solidFill>
                          <a:effectLst/>
                        </a:rPr>
                        <a:t>Chimere</a:t>
                      </a:r>
                      <a:endParaRPr lang="en-GB" sz="1100" b="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35" marR="30535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0" dirty="0" smtClean="0">
                          <a:solidFill>
                            <a:srgbClr val="0070C0"/>
                          </a:solidFill>
                          <a:effectLst/>
                        </a:rPr>
                        <a:t>WRF-CMAQ</a:t>
                      </a:r>
                      <a:endParaRPr lang="en-GB" sz="1100" b="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35" marR="30535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rgbClr val="0070C0"/>
                          </a:solidFill>
                          <a:effectLst/>
                        </a:rPr>
                        <a:t>CCLM-CMAQ</a:t>
                      </a:r>
                      <a:endParaRPr lang="en-GB" sz="1100" b="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35" marR="30535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0" dirty="0" smtClean="0">
                          <a:solidFill>
                            <a:srgbClr val="0070C0"/>
                          </a:solidFill>
                          <a:effectLst/>
                        </a:rPr>
                        <a:t>WRF-CMAQ</a:t>
                      </a:r>
                      <a:endParaRPr lang="en-GB" sz="1100" b="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35" marR="30535" marT="0" marB="0" anchor="ctr"/>
                </a:tc>
              </a:tr>
              <a:tr h="3342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rgbClr val="0070C0"/>
                          </a:solidFill>
                          <a:effectLst/>
                        </a:rPr>
                        <a:t>WRF-</a:t>
                      </a:r>
                      <a:r>
                        <a:rPr lang="en-GB" sz="1100" b="0" dirty="0" err="1">
                          <a:solidFill>
                            <a:srgbClr val="0070C0"/>
                          </a:solidFill>
                          <a:effectLst/>
                        </a:rPr>
                        <a:t>CAMx</a:t>
                      </a:r>
                      <a:endParaRPr lang="en-GB" sz="1100" b="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35" marR="30535" marT="0" marB="0" anchor="ctr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851275" y="2519363"/>
          <a:ext cx="1800225" cy="38163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0200"/>
              </a:tblGrid>
              <a:tr h="3600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gas </a:t>
                      </a:r>
                      <a:r>
                        <a:rPr lang="en-GB" sz="12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phase 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aerosol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36004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precipitation chemistry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332935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ozonesondes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2609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meteorology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AERONET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AERONET PROFILES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MOZAIC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map concentration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35432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map deposition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492616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map </a:t>
                      </a:r>
                      <a:r>
                        <a:rPr lang="en-GB" sz="1200" b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emissions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16" name="Diagram 15"/>
          <p:cNvGraphicFramePr/>
          <p:nvPr/>
        </p:nvGraphicFramePr>
        <p:xfrm>
          <a:off x="179512" y="1340768"/>
          <a:ext cx="8856984" cy="13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688" name="Rectangle 16"/>
          <p:cNvSpPr>
            <a:spLocks noChangeArrowheads="1"/>
          </p:cNvSpPr>
          <p:nvPr/>
        </p:nvSpPr>
        <p:spPr bwMode="auto">
          <a:xfrm>
            <a:off x="6300788" y="2519363"/>
            <a:ext cx="22558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solidFill>
                  <a:srgbClr val="000000"/>
                </a:solidFill>
                <a:cs typeface="MS PGothic"/>
              </a:rPr>
              <a:t>Ozone</a:t>
            </a:r>
            <a:r>
              <a:rPr lang="it-IT">
                <a:solidFill>
                  <a:srgbClr val="000000"/>
                </a:solidFill>
                <a:cs typeface="MS PGothic"/>
              </a:rPr>
              <a:t>: Hourly time series from 2190 (EU) and 1767 (NA) surface stations</a:t>
            </a:r>
          </a:p>
        </p:txBody>
      </p:sp>
      <p:sp>
        <p:nvSpPr>
          <p:cNvPr id="26689" name="Rectangle 17"/>
          <p:cNvSpPr>
            <a:spLocks noChangeArrowheads="1"/>
          </p:cNvSpPr>
          <p:nvPr/>
        </p:nvSpPr>
        <p:spPr bwMode="auto">
          <a:xfrm>
            <a:off x="6300788" y="3419475"/>
            <a:ext cx="22558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solidFill>
                  <a:srgbClr val="000000"/>
                </a:solidFill>
                <a:cs typeface="MS PGothic"/>
              </a:rPr>
              <a:t>PM</a:t>
            </a:r>
            <a:r>
              <a:rPr lang="it-IT">
                <a:solidFill>
                  <a:srgbClr val="000000"/>
                </a:solidFill>
                <a:cs typeface="MS PGothic"/>
              </a:rPr>
              <a:t>: Hourly time series from 1837 (EU) and 1749 (NA) surface stations</a:t>
            </a:r>
          </a:p>
        </p:txBody>
      </p:sp>
      <p:pic>
        <p:nvPicPr>
          <p:cNvPr id="26690" name="Picture 2" descr="AQMEII log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54863" y="5727700"/>
            <a:ext cx="13779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68" name="Oval 68"/>
          <p:cNvSpPr>
            <a:spLocks noChangeArrowheads="1"/>
          </p:cNvSpPr>
          <p:nvPr/>
        </p:nvSpPr>
        <p:spPr bwMode="auto">
          <a:xfrm>
            <a:off x="6156325" y="2276475"/>
            <a:ext cx="2592388" cy="100806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MS PGothic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6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7EAB0A1-65B5-4F96-8314-5033C1A05ED1}" type="slidenum">
              <a:rPr lang="en-US" smtClean="0">
                <a:ea typeface="MS PGothic"/>
                <a:cs typeface="MS PGothic"/>
              </a:rPr>
              <a:pPr/>
              <a:t>5</a:t>
            </a:fld>
            <a:endParaRPr lang="en-US" smtClean="0">
              <a:ea typeface="MS PGothic"/>
              <a:cs typeface="MS PGothic"/>
            </a:endParaRPr>
          </a:p>
        </p:txBody>
      </p:sp>
      <p:sp>
        <p:nvSpPr>
          <p:cNvPr id="27650" name="TextBox 3"/>
          <p:cNvSpPr txBox="1">
            <a:spLocks noChangeArrowheads="1"/>
          </p:cNvSpPr>
          <p:nvPr/>
        </p:nvSpPr>
        <p:spPr bwMode="auto">
          <a:xfrm>
            <a:off x="93663" y="1196975"/>
            <a:ext cx="89281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0070C0"/>
                </a:solidFill>
                <a:cs typeface="MS PGothic"/>
              </a:rPr>
              <a:t>Does the model provide the correct response for the right reason?</a:t>
            </a:r>
          </a:p>
          <a:p>
            <a:endParaRPr lang="en-US" sz="1800">
              <a:solidFill>
                <a:srgbClr val="000000"/>
              </a:solidFill>
              <a:cs typeface="MS PGothic"/>
            </a:endParaRPr>
          </a:p>
          <a:p>
            <a:r>
              <a:rPr lang="en-US" sz="1800">
                <a:solidFill>
                  <a:srgbClr val="3E6FD2"/>
                </a:solidFill>
                <a:cs typeface="MS PGothic"/>
              </a:rPr>
              <a:t>Operational metrics say just how good or bad the model-to-data comparison is in some ‘average’ sense. </a:t>
            </a:r>
            <a:endParaRPr lang="en-GB" sz="1800">
              <a:solidFill>
                <a:srgbClr val="3E6FD2"/>
              </a:solidFill>
              <a:cs typeface="MS PGothic"/>
            </a:endParaRPr>
          </a:p>
          <a:p>
            <a:r>
              <a:rPr lang="en-GB" sz="1800">
                <a:solidFill>
                  <a:srgbClr val="3E6FD2"/>
                </a:solidFill>
                <a:cs typeface="MS PGothic"/>
              </a:rPr>
              <a:t>- do not target the source of the modelling error and </a:t>
            </a:r>
          </a:p>
          <a:p>
            <a:r>
              <a:rPr lang="en-GB" sz="1800">
                <a:solidFill>
                  <a:srgbClr val="3E6FD2"/>
                </a:solidFill>
                <a:cs typeface="MS PGothic"/>
              </a:rPr>
              <a:t>- do not discriminate the reasons for good or poor performance</a:t>
            </a:r>
            <a:r>
              <a:rPr lang="en-US" sz="1800">
                <a:solidFill>
                  <a:srgbClr val="000000"/>
                </a:solidFill>
                <a:cs typeface="MS PGothic"/>
              </a:rPr>
              <a:t>      </a:t>
            </a:r>
            <a:endParaRPr lang="en-GB" sz="1800">
              <a:solidFill>
                <a:srgbClr val="000000"/>
              </a:solidFill>
              <a:cs typeface="MS PGothic"/>
            </a:endParaRPr>
          </a:p>
        </p:txBody>
      </p:sp>
      <p:sp>
        <p:nvSpPr>
          <p:cNvPr id="27651" name="TextBox 8"/>
          <p:cNvSpPr txBox="1">
            <a:spLocks noChangeArrowheads="1"/>
          </p:cNvSpPr>
          <p:nvPr/>
        </p:nvSpPr>
        <p:spPr bwMode="auto">
          <a:xfrm>
            <a:off x="114300" y="3000375"/>
            <a:ext cx="9115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0070C0"/>
                </a:solidFill>
                <a:cs typeface="MS PGothic"/>
              </a:rPr>
              <a:t>Evaluation must be diagnostic in focus</a:t>
            </a:r>
            <a:r>
              <a:rPr lang="en-US" sz="1800" b="1">
                <a:solidFill>
                  <a:srgbClr val="0070C0"/>
                </a:solidFill>
                <a:cs typeface="MS PGothic"/>
              </a:rPr>
              <a:t>: Error Apportionment</a:t>
            </a:r>
            <a:endParaRPr lang="en-US" sz="2000" b="1">
              <a:solidFill>
                <a:srgbClr val="0070C0"/>
              </a:solidFill>
              <a:cs typeface="MS PGothic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14681" y="3717032"/>
          <a:ext cx="8928992" cy="2610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2852738"/>
            <a:ext cx="5676900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6"/>
          <p:cNvPicPr>
            <a:picLocks noChangeAspect="1"/>
          </p:cNvPicPr>
          <p:nvPr/>
        </p:nvPicPr>
        <p:blipFill>
          <a:blip r:embed="rId4"/>
          <a:srcRect b="72884"/>
          <a:stretch>
            <a:fillRect/>
          </a:stretch>
        </p:blipFill>
        <p:spPr bwMode="auto">
          <a:xfrm>
            <a:off x="4763" y="1455738"/>
            <a:ext cx="5678487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Box 6"/>
          <p:cNvSpPr txBox="1">
            <a:spLocks noChangeArrowheads="1"/>
          </p:cNvSpPr>
          <p:nvPr/>
        </p:nvSpPr>
        <p:spPr bwMode="auto">
          <a:xfrm>
            <a:off x="5715000" y="1412875"/>
            <a:ext cx="3367088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Calibri" pitchFamily="34" charset="0"/>
                <a:cs typeface="MS PGothic"/>
              </a:rPr>
              <a:t>Spectral decomposition of time series of pollutants derived from power spectrum analysis</a:t>
            </a:r>
          </a:p>
          <a:p>
            <a:endParaRPr lang="en-US" sz="1800">
              <a:solidFill>
                <a:srgbClr val="000000"/>
              </a:solidFill>
              <a:latin typeface="Calibri" pitchFamily="34" charset="0"/>
              <a:cs typeface="MS PGothic"/>
            </a:endParaRPr>
          </a:p>
          <a:p>
            <a:endParaRPr lang="en-US" sz="1800">
              <a:solidFill>
                <a:srgbClr val="000000"/>
              </a:solidFill>
              <a:latin typeface="Calibri" pitchFamily="34" charset="0"/>
              <a:cs typeface="MS PGothic"/>
            </a:endParaRPr>
          </a:p>
          <a:p>
            <a:r>
              <a:rPr lang="en-US" sz="1800">
                <a:solidFill>
                  <a:srgbClr val="000000"/>
                </a:solidFill>
                <a:latin typeface="Calibri" pitchFamily="34" charset="0"/>
                <a:cs typeface="MS PGothic"/>
              </a:rPr>
              <a:t>Four components ID, DU, SY, LT</a:t>
            </a:r>
          </a:p>
          <a:p>
            <a:r>
              <a:rPr lang="en-US" sz="1800" b="1">
                <a:solidFill>
                  <a:srgbClr val="FF0000"/>
                </a:solidFill>
                <a:latin typeface="Calibri" pitchFamily="34" charset="0"/>
                <a:cs typeface="MS PGothic"/>
              </a:rPr>
              <a:t>LT</a:t>
            </a:r>
            <a:r>
              <a:rPr lang="en-US" sz="1800">
                <a:solidFill>
                  <a:srgbClr val="FF0000"/>
                </a:solidFill>
                <a:latin typeface="Calibri" pitchFamily="34" charset="0"/>
                <a:cs typeface="MS PGothic"/>
              </a:rPr>
              <a:t> </a:t>
            </a:r>
            <a:r>
              <a:rPr lang="en-US" sz="1800">
                <a:solidFill>
                  <a:srgbClr val="000000"/>
                </a:solidFill>
                <a:latin typeface="Calibri" pitchFamily="34" charset="0"/>
                <a:cs typeface="MS PGothic"/>
              </a:rPr>
              <a:t>: Long term (processes &gt; 21d) </a:t>
            </a:r>
          </a:p>
          <a:p>
            <a:r>
              <a:rPr lang="en-US" sz="1800" b="1">
                <a:solidFill>
                  <a:srgbClr val="339933"/>
                </a:solidFill>
                <a:latin typeface="Calibri" pitchFamily="34" charset="0"/>
                <a:cs typeface="MS PGothic"/>
              </a:rPr>
              <a:t>SY</a:t>
            </a:r>
            <a:r>
              <a:rPr lang="en-US" sz="1800">
                <a:solidFill>
                  <a:srgbClr val="000000"/>
                </a:solidFill>
                <a:latin typeface="Calibri" pitchFamily="34" charset="0"/>
                <a:cs typeface="MS PGothic"/>
              </a:rPr>
              <a:t> : Synoptic (weather [2.5d;21d]</a:t>
            </a:r>
          </a:p>
          <a:p>
            <a:r>
              <a:rPr lang="en-US" sz="1800" b="1">
                <a:solidFill>
                  <a:srgbClr val="7030A0"/>
                </a:solidFill>
                <a:latin typeface="Calibri" pitchFamily="34" charset="0"/>
                <a:cs typeface="MS PGothic"/>
              </a:rPr>
              <a:t>DU</a:t>
            </a:r>
            <a:r>
              <a:rPr lang="en-US" sz="1800">
                <a:solidFill>
                  <a:srgbClr val="000000"/>
                </a:solidFill>
                <a:latin typeface="Calibri" pitchFamily="34" charset="0"/>
                <a:cs typeface="MS PGothic"/>
              </a:rPr>
              <a:t>: diurnal (day/night [12h; 2.5d]</a:t>
            </a:r>
          </a:p>
          <a:p>
            <a:r>
              <a:rPr lang="en-US" sz="1800" b="1">
                <a:solidFill>
                  <a:srgbClr val="FFC000"/>
                </a:solidFill>
                <a:latin typeface="Calibri" pitchFamily="34" charset="0"/>
                <a:cs typeface="MS PGothic"/>
              </a:rPr>
              <a:t>ID</a:t>
            </a:r>
            <a:r>
              <a:rPr lang="en-US" sz="1800">
                <a:solidFill>
                  <a:srgbClr val="000000"/>
                </a:solidFill>
                <a:latin typeface="Calibri" pitchFamily="34" charset="0"/>
                <a:cs typeface="MS PGothic"/>
              </a:rPr>
              <a:t> : intra-day (fast-acting &lt; 12h)</a:t>
            </a:r>
          </a:p>
          <a:p>
            <a:endParaRPr lang="en-US" sz="1800">
              <a:solidFill>
                <a:srgbClr val="000000"/>
              </a:solidFill>
              <a:latin typeface="Calibri" pitchFamily="34" charset="0"/>
              <a:cs typeface="MS PGothic"/>
            </a:endParaRPr>
          </a:p>
          <a:p>
            <a:endParaRPr lang="en-US" sz="1800">
              <a:solidFill>
                <a:srgbClr val="000000"/>
              </a:solidFill>
              <a:latin typeface="Calibri" pitchFamily="34" charset="0"/>
              <a:cs typeface="MS PGothic"/>
            </a:endParaRPr>
          </a:p>
          <a:p>
            <a:endParaRPr lang="en-US" sz="1800">
              <a:solidFill>
                <a:srgbClr val="000000"/>
              </a:solidFill>
              <a:latin typeface="Calibri" pitchFamily="34" charset="0"/>
              <a:cs typeface="MS PGothic"/>
            </a:endParaRPr>
          </a:p>
          <a:p>
            <a:endParaRPr lang="en-US" sz="1800">
              <a:solidFill>
                <a:srgbClr val="000000"/>
              </a:solidFill>
              <a:latin typeface="Calibri" pitchFamily="34" charset="0"/>
              <a:cs typeface="MS PGothic"/>
            </a:endParaRPr>
          </a:p>
          <a:p>
            <a:r>
              <a:rPr lang="en-US" sz="1800">
                <a:solidFill>
                  <a:srgbClr val="000000"/>
                </a:solidFill>
                <a:latin typeface="Calibri" pitchFamily="34" charset="0"/>
                <a:cs typeface="MS PGothic"/>
              </a:rPr>
              <a:t>LT is the base line, the other components are obtained using the filter as band-pass and have zero mean</a:t>
            </a:r>
            <a:endParaRPr lang="en-GB" sz="1800">
              <a:solidFill>
                <a:srgbClr val="000000"/>
              </a:solidFill>
              <a:latin typeface="Calibri" pitchFamily="34" charset="0"/>
              <a:cs typeface="MS PGothic"/>
            </a:endParaRPr>
          </a:p>
        </p:txBody>
      </p:sp>
      <p:sp>
        <p:nvSpPr>
          <p:cNvPr id="28676" name="Rectangle 1"/>
          <p:cNvSpPr>
            <a:spLocks noChangeArrowheads="1"/>
          </p:cNvSpPr>
          <p:nvPr/>
        </p:nvSpPr>
        <p:spPr bwMode="auto">
          <a:xfrm>
            <a:off x="5233988" y="6083300"/>
            <a:ext cx="390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C000"/>
                </a:solidFill>
                <a:latin typeface="Calibri" pitchFamily="34" charset="0"/>
                <a:cs typeface="MS PGothic"/>
              </a:rPr>
              <a:t>ID</a:t>
            </a:r>
            <a:endParaRPr lang="en-GB" sz="1800" b="1">
              <a:solidFill>
                <a:srgbClr val="FFC000"/>
              </a:solidFill>
              <a:cs typeface="MS PGothic"/>
            </a:endParaRPr>
          </a:p>
        </p:txBody>
      </p:sp>
      <p:sp>
        <p:nvSpPr>
          <p:cNvPr id="28677" name="Rectangle 8"/>
          <p:cNvSpPr>
            <a:spLocks noChangeArrowheads="1"/>
          </p:cNvSpPr>
          <p:nvPr/>
        </p:nvSpPr>
        <p:spPr bwMode="auto">
          <a:xfrm>
            <a:off x="5233988" y="4214813"/>
            <a:ext cx="409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339933"/>
                </a:solidFill>
                <a:latin typeface="Calibri" pitchFamily="34" charset="0"/>
                <a:cs typeface="MS PGothic"/>
              </a:rPr>
              <a:t>SY</a:t>
            </a:r>
            <a:endParaRPr lang="en-GB" sz="1800" b="1">
              <a:solidFill>
                <a:srgbClr val="339933"/>
              </a:solidFill>
              <a:cs typeface="MS PGothic"/>
            </a:endParaRPr>
          </a:p>
        </p:txBody>
      </p:sp>
      <p:sp>
        <p:nvSpPr>
          <p:cNvPr id="28678" name="Rectangle 10"/>
          <p:cNvSpPr>
            <a:spLocks noChangeArrowheads="1"/>
          </p:cNvSpPr>
          <p:nvPr/>
        </p:nvSpPr>
        <p:spPr bwMode="auto">
          <a:xfrm>
            <a:off x="5233988" y="3059113"/>
            <a:ext cx="3794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latin typeface="Calibri" pitchFamily="34" charset="0"/>
                <a:cs typeface="MS PGothic"/>
              </a:rPr>
              <a:t>LT</a:t>
            </a:r>
            <a:endParaRPr lang="en-GB" sz="1800" b="1">
              <a:solidFill>
                <a:srgbClr val="000000"/>
              </a:solidFill>
              <a:cs typeface="MS PGothic"/>
            </a:endParaRPr>
          </a:p>
        </p:txBody>
      </p:sp>
      <p:sp>
        <p:nvSpPr>
          <p:cNvPr id="28679" name="Rectangle 11"/>
          <p:cNvSpPr>
            <a:spLocks noChangeArrowheads="1"/>
          </p:cNvSpPr>
          <p:nvPr/>
        </p:nvSpPr>
        <p:spPr bwMode="auto">
          <a:xfrm>
            <a:off x="5233988" y="5165725"/>
            <a:ext cx="4810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7030A0"/>
                </a:solidFill>
                <a:latin typeface="Calibri" pitchFamily="34" charset="0"/>
                <a:cs typeface="MS PGothic"/>
              </a:rPr>
              <a:t>DU</a:t>
            </a:r>
            <a:endParaRPr lang="en-GB" sz="1800" b="1">
              <a:solidFill>
                <a:srgbClr val="7030A0"/>
              </a:solidFill>
              <a:cs typeface="MS PGothic"/>
            </a:endParaRPr>
          </a:p>
        </p:txBody>
      </p:sp>
      <p:sp>
        <p:nvSpPr>
          <p:cNvPr id="28680" name="TextBox 12"/>
          <p:cNvSpPr txBox="1">
            <a:spLocks noChangeArrowheads="1"/>
          </p:cNvSpPr>
          <p:nvPr/>
        </p:nvSpPr>
        <p:spPr bwMode="auto">
          <a:xfrm>
            <a:off x="461963" y="963613"/>
            <a:ext cx="32305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b="1">
                <a:solidFill>
                  <a:srgbClr val="0070C0"/>
                </a:solidFill>
                <a:cs typeface="MS PGothic"/>
              </a:rPr>
              <a:t>Spectral decomposition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38"/>
          <p:cNvSpPr txBox="1">
            <a:spLocks noChangeArrowheads="1"/>
          </p:cNvSpPr>
          <p:nvPr/>
        </p:nvSpPr>
        <p:spPr bwMode="auto">
          <a:xfrm>
            <a:off x="7150100" y="4437063"/>
            <a:ext cx="5905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800">
              <a:solidFill>
                <a:srgbClr val="000000"/>
              </a:solidFill>
              <a:cs typeface="MS PGothic"/>
            </a:endParaRPr>
          </a:p>
        </p:txBody>
      </p:sp>
      <p:pic>
        <p:nvPicPr>
          <p:cNvPr id="30722" name="Image 8" descr="LOGO CE_Vertical_EN_NEG_quadri_L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8575" y="50800"/>
            <a:ext cx="17033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23" name="Group 67"/>
          <p:cNvGrpSpPr>
            <a:grpSpLocks/>
          </p:cNvGrpSpPr>
          <p:nvPr/>
        </p:nvGrpSpPr>
        <p:grpSpPr bwMode="auto">
          <a:xfrm>
            <a:off x="827088" y="1550988"/>
            <a:ext cx="7561262" cy="4398962"/>
            <a:chOff x="251520" y="1436702"/>
            <a:chExt cx="6024896" cy="4398279"/>
          </a:xfrm>
        </p:grpSpPr>
        <p:sp>
          <p:nvSpPr>
            <p:cNvPr id="69" name="Rounded Rectangular Callout 68"/>
            <p:cNvSpPr/>
            <p:nvPr/>
          </p:nvSpPr>
          <p:spPr>
            <a:xfrm>
              <a:off x="251520" y="3436641"/>
              <a:ext cx="1440763" cy="612680"/>
            </a:xfrm>
            <a:prstGeom prst="wedgeRoundRectCallout">
              <a:avLst>
                <a:gd name="adj1" fmla="val 33259"/>
                <a:gd name="adj2" fmla="val 61202"/>
                <a:gd name="adj3" fmla="val 16667"/>
              </a:avLst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kern="0" dirty="0">
                  <a:solidFill>
                    <a:prstClr val="white"/>
                  </a:solidFill>
                  <a:latin typeface="Calibri"/>
                  <a:ea typeface="Verdana" panose="020B0604030504040204" pitchFamily="34" charset="0"/>
                  <a:cs typeface="Verdana" panose="020B0604030504040204" pitchFamily="34" charset="0"/>
                </a:rPr>
                <a:t>BIAS</a:t>
              </a:r>
              <a:endParaRPr lang="en-GB" sz="4000" b="1" kern="0" dirty="0">
                <a:solidFill>
                  <a:prstClr val="white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30727" name="Group 69"/>
            <p:cNvGrpSpPr>
              <a:grpSpLocks/>
            </p:cNvGrpSpPr>
            <p:nvPr/>
          </p:nvGrpSpPr>
          <p:grpSpPr bwMode="auto">
            <a:xfrm>
              <a:off x="1106345" y="1436702"/>
              <a:ext cx="5170071" cy="4398279"/>
              <a:chOff x="1106345" y="1436702"/>
              <a:chExt cx="5170071" cy="4398279"/>
            </a:xfrm>
          </p:grpSpPr>
          <p:sp>
            <p:nvSpPr>
              <p:cNvPr id="71" name="TextBox 70"/>
              <p:cNvSpPr txBox="1"/>
              <p:nvPr/>
            </p:nvSpPr>
            <p:spPr>
              <a:xfrm>
                <a:off x="1869374" y="1436702"/>
                <a:ext cx="2371758" cy="76981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400" b="1" kern="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/>
                    <a:ea typeface="Verdana" panose="020B0604030504040204" pitchFamily="34" charset="0"/>
                    <a:cs typeface="Verdana" panose="020B0604030504040204" pitchFamily="34" charset="0"/>
                  </a:rPr>
                  <a:t>ERROR</a:t>
                </a:r>
                <a:endParaRPr lang="en-US" sz="4000" b="1" kern="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1106618" y="5215952"/>
                <a:ext cx="726074" cy="58410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b="1" kern="0" dirty="0">
                    <a:solidFill>
                      <a:prstClr val="black"/>
                    </a:solidFill>
                    <a:latin typeface="Verdana"/>
                    <a:ea typeface="Verdana" panose="020B0604030504040204" pitchFamily="34" charset="0"/>
                    <a:cs typeface="Verdana" panose="020B0604030504040204" pitchFamily="34" charset="0"/>
                  </a:rPr>
                  <a:t>LT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2290599" y="5250872"/>
                <a:ext cx="779201" cy="58410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b="1" kern="0" dirty="0">
                    <a:solidFill>
                      <a:srgbClr val="00B050"/>
                    </a:solidFill>
                    <a:latin typeface="Verdana"/>
                    <a:ea typeface="Verdana" panose="020B0604030504040204" pitchFamily="34" charset="0"/>
                    <a:cs typeface="Verdana" panose="020B0604030504040204" pitchFamily="34" charset="0"/>
                  </a:rPr>
                  <a:t>SY</a:t>
                </a: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3561860" y="5215952"/>
                <a:ext cx="1296561" cy="58410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b="1" kern="0" dirty="0">
                    <a:solidFill>
                      <a:srgbClr val="F79646">
                        <a:lumMod val="75000"/>
                      </a:srgbClr>
                    </a:solidFill>
                    <a:latin typeface="Verdana"/>
                    <a:ea typeface="Verdana" panose="020B0604030504040204" pitchFamily="34" charset="0"/>
                    <a:cs typeface="Verdana" panose="020B0604030504040204" pitchFamily="34" charset="0"/>
                  </a:rPr>
                  <a:t>DU</a:t>
                </a: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4706629" y="5215952"/>
                <a:ext cx="750107" cy="58410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b="1" kern="0" dirty="0">
                    <a:solidFill>
                      <a:srgbClr val="FF0000"/>
                    </a:solidFill>
                    <a:latin typeface="Verdana"/>
                    <a:ea typeface="Verdana" panose="020B0604030504040204" pitchFamily="34" charset="0"/>
                    <a:cs typeface="Verdana" panose="020B0604030504040204" pitchFamily="34" charset="0"/>
                  </a:rPr>
                  <a:t>ID</a:t>
                </a:r>
              </a:p>
            </p:txBody>
          </p:sp>
          <p:cxnSp>
            <p:nvCxnSpPr>
              <p:cNvPr id="76" name="Straight Arrow Connector 75"/>
              <p:cNvCxnSpPr/>
              <p:nvPr/>
            </p:nvCxnSpPr>
            <p:spPr>
              <a:xfrm>
                <a:off x="1494953" y="4165190"/>
                <a:ext cx="0" cy="1147585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77" name="Straight Arrow Connector 76"/>
              <p:cNvCxnSpPr>
                <a:endCxn id="72" idx="0"/>
              </p:cNvCxnSpPr>
              <p:nvPr/>
            </p:nvCxnSpPr>
            <p:spPr>
              <a:xfrm flipH="1">
                <a:off x="1469654" y="4181063"/>
                <a:ext cx="1806331" cy="1034889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78" name="Straight Arrow Connector 77"/>
              <p:cNvCxnSpPr>
                <a:stCxn id="91" idx="4"/>
                <a:endCxn id="72" idx="0"/>
              </p:cNvCxnSpPr>
              <p:nvPr/>
            </p:nvCxnSpPr>
            <p:spPr>
              <a:xfrm flipH="1">
                <a:off x="1469654" y="4155667"/>
                <a:ext cx="4100927" cy="1060285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grpSp>
            <p:nvGrpSpPr>
              <p:cNvPr id="30736" name="Group 81"/>
              <p:cNvGrpSpPr>
                <a:grpSpLocks/>
              </p:cNvGrpSpPr>
              <p:nvPr/>
            </p:nvGrpSpPr>
            <p:grpSpPr bwMode="auto">
              <a:xfrm>
                <a:off x="1106345" y="2122481"/>
                <a:ext cx="4317863" cy="1313433"/>
                <a:chOff x="4123175" y="2242742"/>
                <a:chExt cx="2212905" cy="1337314"/>
              </a:xfrm>
            </p:grpSpPr>
            <p:cxnSp>
              <p:nvCxnSpPr>
                <p:cNvPr id="92" name="Straight Arrow Connector 91"/>
                <p:cNvCxnSpPr/>
                <p:nvPr/>
              </p:nvCxnSpPr>
              <p:spPr>
                <a:xfrm flipH="1">
                  <a:off x="4123315" y="2242655"/>
                  <a:ext cx="970476" cy="1307435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4F81BD"/>
                  </a:solidFill>
                  <a:prstDash val="solid"/>
                  <a:tailEnd type="arrow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93" name="Straight Arrow Connector 92"/>
                <p:cNvCxnSpPr>
                  <a:endCxn id="90" idx="0"/>
                </p:cNvCxnSpPr>
                <p:nvPr/>
              </p:nvCxnSpPr>
              <p:spPr>
                <a:xfrm>
                  <a:off x="5098328" y="2242655"/>
                  <a:ext cx="80387" cy="1338142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4F81BD"/>
                  </a:solidFill>
                  <a:prstDash val="solid"/>
                  <a:tailEnd type="arrow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94" name="Straight Arrow Connector 93"/>
                <p:cNvCxnSpPr>
                  <a:endCxn id="91" idx="0"/>
                </p:cNvCxnSpPr>
                <p:nvPr/>
              </p:nvCxnSpPr>
              <p:spPr>
                <a:xfrm>
                  <a:off x="5098328" y="2242655"/>
                  <a:ext cx="1237567" cy="1328445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4F81BD"/>
                  </a:solidFill>
                  <a:prstDash val="solid"/>
                  <a:tailEnd type="arrow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sp>
            <p:nvSpPr>
              <p:cNvPr id="83" name="TextBox 82"/>
              <p:cNvSpPr txBox="1"/>
              <p:nvPr/>
            </p:nvSpPr>
            <p:spPr>
              <a:xfrm>
                <a:off x="4067835" y="4436611"/>
                <a:ext cx="346593" cy="58569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kern="0" dirty="0">
                  <a:solidFill>
                    <a:prstClr val="black"/>
                  </a:solidFill>
                  <a:latin typeface="Verdana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cxnSp>
            <p:nvCxnSpPr>
              <p:cNvPr id="84" name="Straight Arrow Connector 83"/>
              <p:cNvCxnSpPr>
                <a:stCxn id="91" idx="4"/>
              </p:cNvCxnSpPr>
              <p:nvPr/>
            </p:nvCxnSpPr>
            <p:spPr>
              <a:xfrm flipH="1">
                <a:off x="2538527" y="4155667"/>
                <a:ext cx="3032054" cy="1196789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9BBB59"/>
                </a:solidFill>
                <a:prstDash val="solid"/>
                <a:tailEnd type="arrow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85" name="Straight Arrow Connector 84"/>
              <p:cNvCxnSpPr>
                <a:stCxn id="91" idx="4"/>
              </p:cNvCxnSpPr>
              <p:nvPr/>
            </p:nvCxnSpPr>
            <p:spPr>
              <a:xfrm flipH="1">
                <a:off x="3923633" y="4155667"/>
                <a:ext cx="1646948" cy="111584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79646"/>
                </a:solidFill>
                <a:prstDash val="solid"/>
                <a:tailEnd type="arrow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86" name="Straight Arrow Connector 85"/>
              <p:cNvCxnSpPr>
                <a:endCxn id="75" idx="0"/>
              </p:cNvCxnSpPr>
              <p:nvPr/>
            </p:nvCxnSpPr>
            <p:spPr>
              <a:xfrm flipH="1">
                <a:off x="5081051" y="4181063"/>
                <a:ext cx="470557" cy="1034889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tailEnd type="arrow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87" name="Straight Arrow Connector 86"/>
              <p:cNvCxnSpPr/>
              <p:nvPr/>
            </p:nvCxnSpPr>
            <p:spPr>
              <a:xfrm flipH="1">
                <a:off x="2538527" y="4181063"/>
                <a:ext cx="737458" cy="1171393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9BBB59"/>
                </a:solidFill>
                <a:prstDash val="solid"/>
                <a:tailEnd type="arrow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88" name="Straight Arrow Connector 87"/>
              <p:cNvCxnSpPr/>
              <p:nvPr/>
            </p:nvCxnSpPr>
            <p:spPr>
              <a:xfrm>
                <a:off x="3275985" y="4181063"/>
                <a:ext cx="647648" cy="1090444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79646"/>
                </a:solidFill>
                <a:prstDash val="solid"/>
                <a:tailEnd type="arrow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89" name="Straight Arrow Connector 88"/>
              <p:cNvCxnSpPr>
                <a:endCxn id="75" idx="0"/>
              </p:cNvCxnSpPr>
              <p:nvPr/>
            </p:nvCxnSpPr>
            <p:spPr>
              <a:xfrm>
                <a:off x="3275985" y="4181063"/>
                <a:ext cx="1805066" cy="1034889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tailEnd type="arrow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sp>
            <p:nvSpPr>
              <p:cNvPr id="90" name="Rounded Rectangular Callout 89"/>
              <p:cNvSpPr/>
              <p:nvPr/>
            </p:nvSpPr>
            <p:spPr>
              <a:xfrm>
                <a:off x="1832692" y="3436641"/>
                <a:ext cx="2667752" cy="612680"/>
              </a:xfrm>
              <a:prstGeom prst="wedgeRoundRectCallout">
                <a:avLst>
                  <a:gd name="adj1" fmla="val 7114"/>
                  <a:gd name="adj2" fmla="val 67693"/>
                  <a:gd name="adj3" fmla="val 16667"/>
                </a:avLst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000" b="1" kern="0" dirty="0">
                    <a:solidFill>
                      <a:prstClr val="white"/>
                    </a:solidFill>
                    <a:latin typeface="Calibri"/>
                    <a:ea typeface="Verdana" panose="020B0604030504040204" pitchFamily="34" charset="0"/>
                    <a:cs typeface="Verdana" panose="020B0604030504040204" pitchFamily="34" charset="0"/>
                  </a:rPr>
                  <a:t>VARIANCE</a:t>
                </a:r>
                <a:endParaRPr lang="en-GB" sz="4000" b="1" kern="0" dirty="0">
                  <a:solidFill>
                    <a:prstClr val="white"/>
                  </a:solidFill>
                  <a:latin typeface="Calibri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91" name="Rounded Rectangular Callout 90"/>
              <p:cNvSpPr/>
              <p:nvPr/>
            </p:nvSpPr>
            <p:spPr>
              <a:xfrm>
                <a:off x="4572546" y="3427118"/>
                <a:ext cx="1703870" cy="612680"/>
              </a:xfrm>
              <a:prstGeom prst="wedgeRoundRectCallout">
                <a:avLst>
                  <a:gd name="adj1" fmla="val 8588"/>
                  <a:gd name="adj2" fmla="val 68989"/>
                  <a:gd name="adj3" fmla="val 16667"/>
                </a:avLst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000" b="1" i="1" kern="0" dirty="0" err="1">
                    <a:solidFill>
                      <a:prstClr val="white"/>
                    </a:solidFill>
                    <a:latin typeface="Calibri"/>
                    <a:ea typeface="Verdana" panose="020B0604030504040204" pitchFamily="34" charset="0"/>
                    <a:cs typeface="Verdana" panose="020B0604030504040204" pitchFamily="34" charset="0"/>
                  </a:rPr>
                  <a:t>mMSE</a:t>
                </a:r>
                <a:endParaRPr lang="en-GB" sz="4000" b="1" i="1" kern="0" dirty="0">
                  <a:solidFill>
                    <a:prstClr val="white"/>
                  </a:solidFill>
                  <a:latin typeface="Calibri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  <p:sp>
        <p:nvSpPr>
          <p:cNvPr id="30724" name="Rectangle 28"/>
          <p:cNvSpPr>
            <a:spLocks noChangeArrowheads="1"/>
          </p:cNvSpPr>
          <p:nvPr/>
        </p:nvSpPr>
        <p:spPr bwMode="auto">
          <a:xfrm>
            <a:off x="466725" y="984250"/>
            <a:ext cx="3313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0070C0"/>
                </a:solidFill>
                <a:cs typeface="MS PGothic"/>
              </a:rPr>
              <a:t>Error Apportionment</a:t>
            </a:r>
            <a:endParaRPr lang="en-GB" sz="1800" b="1">
              <a:solidFill>
                <a:srgbClr val="0070C0"/>
              </a:solidFill>
              <a:cs typeface="MS PGothic"/>
            </a:endParaRPr>
          </a:p>
        </p:txBody>
      </p:sp>
      <p:pic>
        <p:nvPicPr>
          <p:cNvPr id="30725" name="Picture 29" descr="iadcfjii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13" y="6338888"/>
            <a:ext cx="91440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-92218" y="5638572"/>
            <a:ext cx="9271815" cy="1508105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31746" name="Picture 1"/>
          <p:cNvPicPr>
            <a:picLocks noChangeAspect="1"/>
          </p:cNvPicPr>
          <p:nvPr/>
        </p:nvPicPr>
        <p:blipFill>
          <a:blip r:embed="rId3"/>
          <a:srcRect t="9727" b="15744"/>
          <a:stretch>
            <a:fillRect/>
          </a:stretch>
        </p:blipFill>
        <p:spPr bwMode="auto">
          <a:xfrm>
            <a:off x="0" y="908050"/>
            <a:ext cx="9144000" cy="486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D:\work\AQMEII\AQMEII_3\analysis\data\NA\ozone\AQMEII3 - ozone - May-September - NA_continent_theil2_PCC.png"/>
          <p:cNvPicPr>
            <a:picLocks noChangeAspect="1" noChangeArrowheads="1"/>
          </p:cNvPicPr>
          <p:nvPr/>
        </p:nvPicPr>
        <p:blipFill>
          <a:blip r:embed="rId2"/>
          <a:srcRect t="9534" b="15479"/>
          <a:stretch>
            <a:fillRect/>
          </a:stretch>
        </p:blipFill>
        <p:spPr bwMode="auto">
          <a:xfrm>
            <a:off x="250825" y="1557338"/>
            <a:ext cx="8640763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4" descr="iadcfjii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7316788"/>
            <a:ext cx="91440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33ACE3"/>
        </a:solidFill>
        <a:ln>
          <a:noFill/>
        </a:ln>
        <a:effectLst/>
        <a:ex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noFill/>
        <a:ln w="9525" cap="flat" cmpd="sng" algn="ctr">
          <a:solidFill>
            <a:srgbClr val="33ACE3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lnSpc>
            <a:spcPct val="110000"/>
          </a:lnSpc>
          <a:defRPr sz="2400" dirty="0" smtClean="0">
            <a:solidFill>
              <a:srgbClr val="164194"/>
            </a:solidFill>
          </a:defRPr>
        </a:defPPr>
      </a:lstStyle>
    </a:tx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JRC_Slide_for_ITM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11913</TotalTime>
  <Words>357</Words>
  <Application>Microsoft Macintosh PowerPoint</Application>
  <PresentationFormat>On-screen Show (4:3)</PresentationFormat>
  <Paragraphs>107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13</vt:i4>
      </vt:variant>
      <vt:variant>
        <vt:lpstr>Slide Titles</vt:lpstr>
      </vt:variant>
      <vt:variant>
        <vt:i4>16</vt:i4>
      </vt:variant>
    </vt:vector>
  </HeadingPairs>
  <TitlesOfParts>
    <vt:vector size="35" baseType="lpstr">
      <vt:lpstr>Verdana</vt:lpstr>
      <vt:lpstr>Arial</vt:lpstr>
      <vt:lpstr>MS PGothic</vt:lpstr>
      <vt:lpstr>Wingdings</vt:lpstr>
      <vt:lpstr>Calibri</vt:lpstr>
      <vt:lpstr>Times New Roman</vt:lpstr>
      <vt:lpstr>Blank</vt:lpstr>
      <vt:lpstr>3_JRC_Slide_for_ITM</vt:lpstr>
      <vt:lpstr>Blank</vt:lpstr>
      <vt:lpstr>3_JRC_Slide_for_ITM</vt:lpstr>
      <vt:lpstr>3_JRC_Slide_for_ITM</vt:lpstr>
      <vt:lpstr>3_JRC_Slide_for_ITM</vt:lpstr>
      <vt:lpstr>3_JRC_Slide_for_ITM</vt:lpstr>
      <vt:lpstr>3_JRC_Slide_for_ITM</vt:lpstr>
      <vt:lpstr>3_JRC_Slide_for_ITM</vt:lpstr>
      <vt:lpstr>3_JRC_Slide_for_ITM</vt:lpstr>
      <vt:lpstr>3_JRC_Slide_for_ITM</vt:lpstr>
      <vt:lpstr>3_JRC_Slide_for_ITM</vt:lpstr>
      <vt:lpstr>3_JRC_Slide_for_ITM</vt:lpstr>
      <vt:lpstr> AQMEII3: the EU and NA regional scale program of the Hemispheric Transport of Air Pollution Task Force</vt:lpstr>
      <vt:lpstr>outline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Summary</vt:lpstr>
    </vt:vector>
  </TitlesOfParts>
  <Company>European Commission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JRC Visitors'Centre: May – Nov 2015</dc:title>
  <dc:creator>DURA Adelaide (JRC-ISPRA)</dc:creator>
  <cp:lastModifiedBy>Matilde</cp:lastModifiedBy>
  <cp:revision>190</cp:revision>
  <cp:lastPrinted>2016-10-21T08:23:21Z</cp:lastPrinted>
  <dcterms:created xsi:type="dcterms:W3CDTF">2015-11-03T14:12:48Z</dcterms:created>
  <dcterms:modified xsi:type="dcterms:W3CDTF">2007-01-02T00:16:48Z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https://connected.cnect.cec.eu.int</vt:lpwstr>
  </property>
  <property fmtid="{D5CDD505-2E9C-101B-9397-08002B2CF9AE}" pid="3" name="Offisync_UniqueId">
    <vt:lpwstr>64605</vt:lpwstr>
  </property>
  <property fmtid="{D5CDD505-2E9C-101B-9397-08002B2CF9AE}" pid="4" name="Jive_VersionGuid">
    <vt:lpwstr>9e0d0638-bf99-4cea-ae78-37a147c269ae</vt:lpwstr>
  </property>
  <property fmtid="{D5CDD505-2E9C-101B-9397-08002B2CF9AE}" pid="5" name="Offisync_UpdateToken">
    <vt:lpwstr>10</vt:lpwstr>
  </property>
  <property fmtid="{D5CDD505-2E9C-101B-9397-08002B2CF9AE}" pid="6" name="Jive_LatestUserAccountName">
    <vt:lpwstr>solazef</vt:lpwstr>
  </property>
  <property fmtid="{D5CDD505-2E9C-101B-9397-08002B2CF9AE}" pid="7" name="Offisync_ServerID">
    <vt:lpwstr>0d3b22a6-6203-4efc-8e8e-b5279256493b</vt:lpwstr>
  </property>
</Properties>
</file>