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9"/>
  </p:sldMasterIdLst>
  <p:notesMasterIdLst>
    <p:notesMasterId r:id="rId74"/>
  </p:notesMasterIdLst>
  <p:sldIdLst>
    <p:sldId id="260" r:id="rId50"/>
    <p:sldId id="266" r:id="rId51"/>
    <p:sldId id="295" r:id="rId52"/>
    <p:sldId id="267" r:id="rId53"/>
    <p:sldId id="268" r:id="rId54"/>
    <p:sldId id="282" r:id="rId55"/>
    <p:sldId id="283" r:id="rId56"/>
    <p:sldId id="269" r:id="rId57"/>
    <p:sldId id="271" r:id="rId58"/>
    <p:sldId id="284" r:id="rId59"/>
    <p:sldId id="273" r:id="rId60"/>
    <p:sldId id="285" r:id="rId61"/>
    <p:sldId id="291" r:id="rId62"/>
    <p:sldId id="288" r:id="rId63"/>
    <p:sldId id="280" r:id="rId64"/>
    <p:sldId id="279" r:id="rId65"/>
    <p:sldId id="296" r:id="rId66"/>
    <p:sldId id="281" r:id="rId67"/>
    <p:sldId id="277" r:id="rId68"/>
    <p:sldId id="297" r:id="rId69"/>
    <p:sldId id="298" r:id="rId70"/>
    <p:sldId id="294" r:id="rId71"/>
    <p:sldId id="292" r:id="rId72"/>
    <p:sldId id="29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63" Type="http://schemas.openxmlformats.org/officeDocument/2006/relationships/slide" Target="slides/slide14.xml"/><Relationship Id="rId68" Type="http://schemas.openxmlformats.org/officeDocument/2006/relationships/slide" Target="slides/slide19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66" Type="http://schemas.openxmlformats.org/officeDocument/2006/relationships/slide" Target="slides/slide17.xml"/><Relationship Id="rId7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Master" Target="slideMasters/slideMaster1.xml"/><Relationship Id="rId57" Type="http://schemas.openxmlformats.org/officeDocument/2006/relationships/slide" Target="slides/slide8.xml"/><Relationship Id="rId61" Type="http://schemas.openxmlformats.org/officeDocument/2006/relationships/slide" Target="slides/slide12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slide" Target="slides/slide16.xml"/><Relationship Id="rId73" Type="http://schemas.openxmlformats.org/officeDocument/2006/relationships/slide" Target="slides/slide24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7.xml"/><Relationship Id="rId64" Type="http://schemas.openxmlformats.org/officeDocument/2006/relationships/slide" Target="slides/slide15.xml"/><Relationship Id="rId69" Type="http://schemas.openxmlformats.org/officeDocument/2006/relationships/slide" Target="slides/slide20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.xml"/><Relationship Id="rId72" Type="http://schemas.openxmlformats.org/officeDocument/2006/relationships/slide" Target="slides/slide23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0.xml"/><Relationship Id="rId67" Type="http://schemas.openxmlformats.org/officeDocument/2006/relationships/slide" Target="slides/slide1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5.xml"/><Relationship Id="rId62" Type="http://schemas.openxmlformats.org/officeDocument/2006/relationships/slide" Target="slides/slide13.xml"/><Relationship Id="rId70" Type="http://schemas.openxmlformats.org/officeDocument/2006/relationships/slide" Target="slides/slide21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CD3B5-B3A2-479F-AC32-40C996F82EB0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E4D71-1CBD-4053-A361-2337617C0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41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8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6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9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7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20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E4D71-1CBD-4053-A361-2337617C0F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9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70"/>
            <a:ext cx="9143999" cy="685746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62000" y="1600200"/>
            <a:ext cx="7543800" cy="4724400"/>
          </a:xfrm>
        </p:spPr>
        <p:txBody>
          <a:bodyPr/>
          <a:lstStyle>
            <a:lvl1pPr>
              <a:buClrTx/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FDAA550-1F2A-4D74-A08C-54F00797C5AC}" type="datetime1">
              <a:rPr lang="en-US" smtClean="0"/>
              <a:t>10/24/2016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70"/>
            <a:ext cx="9143999" cy="6857463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219200" y="2590800"/>
            <a:ext cx="67056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marL="0" lvl="0" algn="ctr">
              <a:spcBef>
                <a:spcPts val="0"/>
              </a:spcBef>
              <a:buNone/>
              <a:defRPr/>
            </a:pPr>
            <a:r>
              <a:rPr lang="en-US" sz="4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Title</a:t>
            </a:r>
            <a:r>
              <a:rPr lang="en-US" sz="8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/>
            </a:r>
            <a:br>
              <a:rPr lang="en-US" sz="8800" b="1" i="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</a:br>
            <a:r>
              <a:rPr lang="en-US" sz="3200" b="1" i="0" dirty="0" smtClean="0">
                <a:solidFill>
                  <a:schemeClr val="tx1"/>
                </a:solidFill>
                <a:latin typeface="Gill Sans MT" pitchFamily="34" charset="0"/>
              </a:rPr>
              <a:t>Presenter's</a:t>
            </a:r>
            <a:r>
              <a:rPr lang="en-US" b="1" dirty="0" smtClean="0">
                <a:latin typeface="Gill Sans MT" pitchFamily="34" charset="0"/>
              </a:rPr>
              <a:t> Name</a:t>
            </a:r>
            <a:r>
              <a:rPr lang="en-US" sz="5400" b="1" dirty="0" smtClean="0">
                <a:latin typeface="Gill Sans MT" pitchFamily="34" charset="0"/>
              </a:rPr>
              <a:t/>
            </a:r>
            <a:br>
              <a:rPr lang="en-US" sz="5400" b="1" dirty="0" smtClean="0">
                <a:latin typeface="Gill Sans MT" pitchFamily="34" charset="0"/>
              </a:rPr>
            </a:br>
            <a:r>
              <a:rPr lang="en-US" sz="2000" b="0" dirty="0" smtClean="0">
                <a:latin typeface="Gill Sans MT" pitchFamily="34" charset="0"/>
              </a:rPr>
              <a:t>Presenter’s Title</a:t>
            </a:r>
            <a:endParaRPr lang="en-US" sz="2000" dirty="0">
              <a:latin typeface="Gill Sans MT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2971-E292-4FC5-B223-48D25683F896}" type="datetime1">
              <a:rPr lang="en-US" smtClean="0"/>
              <a:t>10/24/2016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356352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70"/>
            <a:ext cx="9143999" cy="68574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248400" y="1524000"/>
            <a:ext cx="2743200" cy="2133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48400" y="3886200"/>
            <a:ext cx="2743200" cy="22098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" y="1447800"/>
            <a:ext cx="59436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0"/>
            <a:r>
              <a:rPr lang="en-US" dirty="0" smtClean="0"/>
              <a:t>Bullet 4</a:t>
            </a:r>
          </a:p>
          <a:p>
            <a:pPr lvl="0"/>
            <a:r>
              <a:rPr lang="en-US" dirty="0" smtClean="0"/>
              <a:t>Bullet 5</a:t>
            </a:r>
          </a:p>
          <a:p>
            <a:pPr lvl="0"/>
            <a:r>
              <a:rPr lang="en-US" dirty="0" smtClean="0"/>
              <a:t>Bullet 6</a:t>
            </a:r>
          </a:p>
          <a:p>
            <a:pPr lvl="0"/>
            <a:r>
              <a:rPr lang="en-US" dirty="0" smtClean="0"/>
              <a:t>Bullet 7</a:t>
            </a:r>
          </a:p>
          <a:p>
            <a:pPr lvl="0"/>
            <a:r>
              <a:rPr lang="en-US" dirty="0" smtClean="0"/>
              <a:t>Bullet 8</a:t>
            </a:r>
          </a:p>
          <a:p>
            <a:pPr lvl="0"/>
            <a:r>
              <a:rPr lang="en-US" dirty="0" smtClean="0"/>
              <a:t>Bullet 9</a:t>
            </a:r>
          </a:p>
          <a:p>
            <a:pPr lvl="0"/>
            <a:r>
              <a:rPr lang="en-US" dirty="0" smtClean="0"/>
              <a:t>Bullet 10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C369A21-3963-461A-B581-1A9AA2D33843}" type="datetime1">
              <a:rPr lang="en-US" smtClean="0"/>
              <a:t>10/24/2016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6553200" y="6356352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270"/>
            <a:ext cx="9143999" cy="6857463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0"/>
            <a:r>
              <a:rPr lang="en-US" dirty="0" smtClean="0"/>
              <a:t>Bullet 4</a:t>
            </a:r>
          </a:p>
          <a:p>
            <a:pPr lvl="0"/>
            <a:r>
              <a:rPr lang="en-US" dirty="0" smtClean="0"/>
              <a:t>Bullet 5</a:t>
            </a:r>
          </a:p>
          <a:p>
            <a:pPr lvl="0"/>
            <a:r>
              <a:rPr lang="en-US" dirty="0" smtClean="0"/>
              <a:t>Bullet 6</a:t>
            </a:r>
          </a:p>
          <a:p>
            <a:pPr lvl="0"/>
            <a:r>
              <a:rPr lang="en-US" dirty="0" smtClean="0"/>
              <a:t>Bullet 7</a:t>
            </a:r>
          </a:p>
          <a:p>
            <a:pPr lvl="0"/>
            <a:r>
              <a:rPr lang="en-US" dirty="0" smtClean="0"/>
              <a:t>Bullet 8</a:t>
            </a:r>
          </a:p>
          <a:p>
            <a:pPr lvl="0"/>
            <a:r>
              <a:rPr lang="en-US" dirty="0" smtClean="0"/>
              <a:t>Bullet 9</a:t>
            </a:r>
          </a:p>
          <a:p>
            <a:pPr lvl="0"/>
            <a:r>
              <a:rPr lang="en-US" dirty="0" smtClean="0"/>
              <a:t>Bullet 10</a:t>
            </a:r>
          </a:p>
          <a:p>
            <a:pPr lvl="0"/>
            <a:r>
              <a:rPr lang="en-US" dirty="0" smtClean="0"/>
              <a:t>Bullet 11</a:t>
            </a:r>
          </a:p>
          <a:p>
            <a:pPr lvl="0"/>
            <a:r>
              <a:rPr lang="en-US" dirty="0" smtClean="0"/>
              <a:t>Bullet 12</a:t>
            </a:r>
          </a:p>
          <a:p>
            <a:pPr lvl="0"/>
            <a:r>
              <a:rPr lang="en-US" dirty="0" smtClean="0"/>
              <a:t>Bullet 13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109BDDF-2273-4021-B44C-1C97F8E5DBBD}" type="datetime1">
              <a:rPr lang="en-US" smtClean="0"/>
              <a:t>10/24/2016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6553200" y="6356352"/>
            <a:ext cx="24384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0F129-C4F7-4760-B552-16BE3F432F53}" type="datetime1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AE4D-9488-4B48-8F4A-A56CB5A28A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_ord_blanc1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3" r:id="rId3"/>
    <p:sldLayoutId id="2147483654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489261"/>
            <a:ext cx="8229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0070C0"/>
                </a:solidFill>
              </a:rPr>
              <a:t>A new physically-based windblown dust emission parametrization in CMAQ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3104389"/>
            <a:ext cx="62593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Hosein Foroutan, Jeff Young, Limei Ran, Peng Liu, Jonathan Pleim, Rohit Mathur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4255649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Computational </a:t>
            </a:r>
            <a:r>
              <a:rPr lang="en-US" dirty="0"/>
              <a:t>Exposure Division, National Exposure Research Laboratory</a:t>
            </a:r>
            <a:r>
              <a:rPr lang="en-US" dirty="0" smtClean="0"/>
              <a:t>, USEPA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8378" y="6540698"/>
            <a:ext cx="5083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Annual </a:t>
            </a:r>
            <a:r>
              <a:rPr lang="en-US" sz="1400" dirty="0"/>
              <a:t>CMAS Conference, October 24-26, </a:t>
            </a:r>
            <a:r>
              <a:rPr lang="en-US" sz="1400" dirty="0" smtClean="0"/>
              <a:t>2016 Chapel Hill, NC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98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+mj-lt"/>
              </a:rPr>
              <a:t>Parametrization of Dust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340498"/>
            <a:ext cx="4581463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5253" r="6879" b="27003"/>
          <a:stretch/>
        </p:blipFill>
        <p:spPr>
          <a:xfrm>
            <a:off x="199896" y="1280233"/>
            <a:ext cx="2704479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5253" r="6323" b="27003"/>
          <a:stretch/>
        </p:blipFill>
        <p:spPr>
          <a:xfrm>
            <a:off x="199896" y="2989730"/>
            <a:ext cx="2707932" cy="1737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5118" r="6656" b="27003"/>
          <a:stretch/>
        </p:blipFill>
        <p:spPr>
          <a:xfrm>
            <a:off x="199896" y="4724400"/>
            <a:ext cx="27025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02456" y="1978366"/>
            <a:ext cx="10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2011-03-15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02456" y="3561837"/>
            <a:ext cx="10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2011-04-15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02455" y="5440536"/>
            <a:ext cx="10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2011-05-15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2219" y="6400800"/>
            <a:ext cx="251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Vegetation fraction based on the MODIS FPAR Obs.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76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533400"/>
            <a:ext cx="6096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Model Evaluation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295400"/>
            <a:ext cx="8839200" cy="182357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CMAQ v5.1 with the new windblown dust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Met fields from WRF v3.7 simulations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Annual 2011 simulations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Continental United States (CONUS</a:t>
            </a:r>
            <a:r>
              <a:rPr lang="en-US" sz="15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12-km </a:t>
            </a:r>
            <a:r>
              <a:rPr lang="en-US" sz="1500" dirty="0"/>
              <a:t>horizontal resolution </a:t>
            </a:r>
            <a:r>
              <a:rPr lang="en-US" sz="1500" dirty="0" smtClean="0"/>
              <a:t>grid</a:t>
            </a:r>
            <a:endParaRPr lang="en-US" sz="15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More details: Wyat Appel’s talk, Wed. 9:50 AM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6324600"/>
            <a:ext cx="697524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Fine soil </a:t>
            </a:r>
            <a:r>
              <a:rPr lang="en-US" sz="1600" dirty="0"/>
              <a:t>seasonal mean bias (µgm</a:t>
            </a:r>
            <a:r>
              <a:rPr lang="en-US" sz="1600" baseline="30000" dirty="0"/>
              <a:t>-3</a:t>
            </a:r>
            <a:r>
              <a:rPr lang="en-US" sz="1600" dirty="0"/>
              <a:t>) for the IMPROVE network sites in the </a:t>
            </a:r>
            <a:r>
              <a:rPr lang="en-US" sz="1600" dirty="0" smtClean="0"/>
              <a:t>CONUS</a:t>
            </a:r>
          </a:p>
          <a:p>
            <a:pPr algn="ctr"/>
            <a:r>
              <a:rPr lang="it-IT" sz="1300" dirty="0"/>
              <a:t>[Soil]=2.2 [Al]+2.49 [Si]+1.63 [Ca]+2.42 [Fe]+1.94 [Ti]</a:t>
            </a:r>
            <a:endParaRPr 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31" y="2530851"/>
            <a:ext cx="8603537" cy="3787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36323" y="2647772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µgm</a:t>
            </a:r>
            <a:r>
              <a:rPr lang="en-US" sz="1400" baseline="30000" dirty="0" smtClean="0"/>
              <a:t>-3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06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533400"/>
            <a:ext cx="6096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Model Evaluation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67014" y="3461302"/>
            <a:ext cx="6100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time series of fine particulate soil for all IMPROVE sites in the CONUS in </a:t>
            </a:r>
            <a:r>
              <a:rPr lang="en-US" sz="1400" dirty="0" smtClean="0">
                <a:solidFill>
                  <a:srgbClr val="0070C0"/>
                </a:solidFill>
              </a:rPr>
              <a:t>2011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79" y="1286055"/>
            <a:ext cx="6501837" cy="2194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21" t="23148" r="4447" b="25463"/>
          <a:stretch/>
        </p:blipFill>
        <p:spPr>
          <a:xfrm>
            <a:off x="0" y="3886200"/>
            <a:ext cx="5738477" cy="2468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022" y="3794760"/>
            <a:ext cx="3312119" cy="2560320"/>
          </a:xfrm>
          <a:prstGeom prst="rect">
            <a:avLst/>
          </a:prstGeom>
        </p:spPr>
      </p:pic>
      <p:grpSp>
        <p:nvGrpSpPr>
          <p:cNvPr id="13" name="Group 16"/>
          <p:cNvGrpSpPr>
            <a:grpSpLocks/>
          </p:cNvGrpSpPr>
          <p:nvPr/>
        </p:nvGrpSpPr>
        <p:grpSpPr bwMode="auto">
          <a:xfrm rot="5400000">
            <a:off x="7326441" y="2834539"/>
            <a:ext cx="371535" cy="2779658"/>
            <a:chOff x="3962400" y="4321935"/>
            <a:chExt cx="742577" cy="1788982"/>
          </a:xfrm>
        </p:grpSpPr>
        <p:cxnSp>
          <p:nvCxnSpPr>
            <p:cNvPr id="14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 rot="16200000">
              <a:off x="4059622" y="4461316"/>
              <a:ext cx="770878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Increase in Error</a:t>
              </a:r>
              <a:endParaRPr lang="en-US" altLang="en-US" sz="1000" b="1" dirty="0"/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 rot="16200000">
              <a:off x="4057489" y="5463429"/>
              <a:ext cx="802861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Decrease in Error</a:t>
              </a:r>
              <a:endParaRPr lang="en-US" altLang="en-US" sz="10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53756" y="4495800"/>
            <a:ext cx="1186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 98% of sites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32296" y="6441426"/>
            <a:ext cx="865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Cool colors represent a decrease in soil error using the new dust model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5405078" y="4244176"/>
            <a:ext cx="307054" cy="2088398"/>
            <a:chOff x="3962400" y="4321935"/>
            <a:chExt cx="742577" cy="1788982"/>
          </a:xfrm>
        </p:grpSpPr>
        <p:cxnSp>
          <p:nvCxnSpPr>
            <p:cNvPr id="22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 rot="16200000">
              <a:off x="4059622" y="4461316"/>
              <a:ext cx="770878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Increase in Error</a:t>
              </a:r>
              <a:endParaRPr lang="en-US" altLang="en-US" sz="1000" b="1" dirty="0"/>
            </a:p>
          </p:txBody>
        </p:sp>
        <p:sp>
          <p:nvSpPr>
            <p:cNvPr id="26" name="TextBox 21"/>
            <p:cNvSpPr txBox="1">
              <a:spLocks noChangeArrowheads="1"/>
            </p:cNvSpPr>
            <p:nvPr/>
          </p:nvSpPr>
          <p:spPr bwMode="auto">
            <a:xfrm rot="16200000">
              <a:off x="4057489" y="5463429"/>
              <a:ext cx="802861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Decrease in Error</a:t>
              </a:r>
              <a:endParaRPr lang="en-US" alt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7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533400"/>
            <a:ext cx="6096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Model Evaluation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10" r="15030" b="7639"/>
          <a:stretch/>
        </p:blipFill>
        <p:spPr>
          <a:xfrm>
            <a:off x="454206" y="1752599"/>
            <a:ext cx="3956919" cy="3986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241" y="1978673"/>
            <a:ext cx="3860792" cy="2984454"/>
          </a:xfrm>
          <a:prstGeom prst="rect">
            <a:avLst/>
          </a:prstGeom>
        </p:spPr>
      </p:pic>
      <p:grpSp>
        <p:nvGrpSpPr>
          <p:cNvPr id="10" name="Group 16"/>
          <p:cNvGrpSpPr>
            <a:grpSpLocks/>
          </p:cNvGrpSpPr>
          <p:nvPr/>
        </p:nvGrpSpPr>
        <p:grpSpPr bwMode="auto">
          <a:xfrm rot="5400000">
            <a:off x="6440605" y="603631"/>
            <a:ext cx="408689" cy="4069698"/>
            <a:chOff x="3962400" y="4321935"/>
            <a:chExt cx="742577" cy="1788982"/>
          </a:xfrm>
        </p:grpSpPr>
        <p:cxnSp>
          <p:nvCxnSpPr>
            <p:cNvPr id="11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20"/>
            <p:cNvSpPr txBox="1">
              <a:spLocks noChangeArrowheads="1"/>
            </p:cNvSpPr>
            <p:nvPr/>
          </p:nvSpPr>
          <p:spPr bwMode="auto">
            <a:xfrm rot="16200000">
              <a:off x="4059622" y="4461316"/>
              <a:ext cx="770878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Increase in Error</a:t>
              </a:r>
              <a:endParaRPr lang="en-US" altLang="en-US" sz="1000" b="1" dirty="0"/>
            </a:p>
          </p:txBody>
        </p:sp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 rot="16200000">
              <a:off x="4057489" y="5463429"/>
              <a:ext cx="802861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Decrease in Error</a:t>
              </a:r>
              <a:endParaRPr lang="en-US" altLang="en-US" sz="10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050" y="1321712"/>
            <a:ext cx="3462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Southwest United States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019675" y="2892326"/>
            <a:ext cx="127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 100% of sites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54206" y="1754864"/>
            <a:ext cx="4015268" cy="342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053480" y="3027552"/>
            <a:ext cx="307054" cy="2088398"/>
            <a:chOff x="3962400" y="4321935"/>
            <a:chExt cx="742577" cy="1788982"/>
          </a:xfrm>
        </p:grpSpPr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 rot="16200000">
              <a:off x="4059622" y="4461316"/>
              <a:ext cx="770878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Increase in Error</a:t>
              </a:r>
              <a:endParaRPr lang="en-US" altLang="en-US" sz="1000" b="1" dirty="0"/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 rot="16200000">
              <a:off x="4057489" y="5463429"/>
              <a:ext cx="802861" cy="49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smtClean="0"/>
                <a:t>Decrease in Error</a:t>
              </a:r>
              <a:endParaRPr lang="en-US" alt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59" y="0"/>
            <a:ext cx="4923691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58" y="4562475"/>
            <a:ext cx="4923692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58" y="2295525"/>
            <a:ext cx="4923690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825" y="706398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National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Weather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Service storm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database (https://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www.ncdc.noaa.gov/stormevents/)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52400"/>
            <a:ext cx="26062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n-US" sz="3000" b="1" dirty="0" smtClean="0">
                <a:solidFill>
                  <a:srgbClr val="0070C0"/>
                </a:solidFill>
                <a:latin typeface="+mj-lt"/>
              </a:rPr>
              <a:t>ust </a:t>
            </a:r>
            <a:r>
              <a:rPr lang="en-US" sz="3000" b="1" dirty="0">
                <a:solidFill>
                  <a:srgbClr val="0070C0"/>
                </a:solidFill>
                <a:latin typeface="+mj-lt"/>
              </a:rPr>
              <a:t>outbreaks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303419" y="52372"/>
            <a:ext cx="459581" cy="200055"/>
            <a:chOff x="8303419" y="52372"/>
            <a:chExt cx="459581" cy="200055"/>
          </a:xfrm>
        </p:grpSpPr>
        <p:sp>
          <p:nvSpPr>
            <p:cNvPr id="13" name="Rectangle 12"/>
            <p:cNvSpPr/>
            <p:nvPr/>
          </p:nvSpPr>
          <p:spPr>
            <a:xfrm>
              <a:off x="8382000" y="115252"/>
              <a:ext cx="381000" cy="76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03419" y="52372"/>
              <a:ext cx="38338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AQS</a:t>
              </a:r>
              <a:endParaRPr lang="en-US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05800" y="2358345"/>
            <a:ext cx="459581" cy="200055"/>
            <a:chOff x="8303419" y="52372"/>
            <a:chExt cx="459581" cy="200055"/>
          </a:xfrm>
        </p:grpSpPr>
        <p:sp>
          <p:nvSpPr>
            <p:cNvPr id="18" name="Rectangle 17"/>
            <p:cNvSpPr/>
            <p:nvPr/>
          </p:nvSpPr>
          <p:spPr>
            <a:xfrm>
              <a:off x="8382000" y="115252"/>
              <a:ext cx="381000" cy="76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03419" y="52372"/>
              <a:ext cx="38338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AQS</a:t>
              </a:r>
              <a:endParaRPr lang="en-US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89132" y="4611959"/>
            <a:ext cx="459581" cy="200055"/>
            <a:chOff x="8303419" y="52372"/>
            <a:chExt cx="459581" cy="200055"/>
          </a:xfrm>
        </p:grpSpPr>
        <p:sp>
          <p:nvSpPr>
            <p:cNvPr id="21" name="Rectangle 20"/>
            <p:cNvSpPr/>
            <p:nvPr/>
          </p:nvSpPr>
          <p:spPr>
            <a:xfrm>
              <a:off x="8382000" y="115252"/>
              <a:ext cx="381000" cy="76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03419" y="52372"/>
              <a:ext cx="38338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AQS</a:t>
              </a:r>
              <a:endParaRPr lang="en-US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4074" y="732367"/>
            <a:ext cx="4185618" cy="1234440"/>
            <a:chOff x="-14074" y="732367"/>
            <a:chExt cx="4185618" cy="12344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t="4308" r="8297" b="60692"/>
            <a:stretch/>
          </p:blipFill>
          <p:spPr>
            <a:xfrm>
              <a:off x="-14074" y="732367"/>
              <a:ext cx="4185618" cy="123444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53436" y="767214"/>
              <a:ext cx="2008789" cy="415498"/>
              <a:chOff x="8455082" y="191423"/>
              <a:chExt cx="526761" cy="45940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455082" y="232123"/>
                <a:ext cx="411017" cy="374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455082" y="191423"/>
                <a:ext cx="526761" cy="459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AQS</a:t>
                </a:r>
              </a:p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CMAQ v51 – old dust</a:t>
                </a:r>
              </a:p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CMAQ v51 – new dust</a:t>
                </a:r>
                <a:endParaRPr lang="en-US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276600" y="798958"/>
              <a:ext cx="819289" cy="376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34290" y="3019246"/>
            <a:ext cx="4292300" cy="1280160"/>
            <a:chOff x="-34290" y="3019246"/>
            <a:chExt cx="4292300" cy="1280160"/>
          </a:xfrm>
        </p:grpSpPr>
        <p:pic>
          <p:nvPicPr>
            <p:cNvPr id="1026" name="Picture 2" descr="http://amad.rtpnc.epa.gov/wyat/AMET_AMAD/cache/CMAQ_v51_Release_Oct23_network_PM_TOT_All_738783_bias_timeseries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8" r="8192" b="60365"/>
            <a:stretch/>
          </p:blipFill>
          <p:spPr bwMode="auto">
            <a:xfrm>
              <a:off x="-34290" y="3019246"/>
              <a:ext cx="4292300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53436" y="3048000"/>
              <a:ext cx="2008789" cy="415498"/>
              <a:chOff x="8455082" y="191423"/>
              <a:chExt cx="526761" cy="45940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8455082" y="232123"/>
                <a:ext cx="411017" cy="374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455082" y="191423"/>
                <a:ext cx="526761" cy="459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AQS</a:t>
                </a:r>
              </a:p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CMAQ v51 – old dust</a:t>
                </a:r>
              </a:p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CMAQ v51 – new dust</a:t>
                </a:r>
                <a:endParaRPr lang="en-US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345591" y="3085324"/>
              <a:ext cx="819289" cy="376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45176" y="5257800"/>
            <a:ext cx="4141065" cy="1280160"/>
            <a:chOff x="-45176" y="5257800"/>
            <a:chExt cx="4141065" cy="1280160"/>
          </a:xfrm>
        </p:grpSpPr>
        <p:pic>
          <p:nvPicPr>
            <p:cNvPr id="1028" name="Picture 4" descr="http://amad.rtpnc.epa.gov/wyat/AMET_AMAD/cache/CMAQ_v51_Release_Oct23_network_PM_TOT_All_95888_bias_timeseries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1" r="8301" b="59012"/>
            <a:stretch/>
          </p:blipFill>
          <p:spPr bwMode="auto">
            <a:xfrm>
              <a:off x="-45176" y="5257800"/>
              <a:ext cx="4141065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553435" y="5329690"/>
              <a:ext cx="2008789" cy="415498"/>
              <a:chOff x="8455082" y="191423"/>
              <a:chExt cx="526761" cy="45940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8455082" y="232123"/>
                <a:ext cx="411017" cy="374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455082" y="191423"/>
                <a:ext cx="526761" cy="459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AQS</a:t>
                </a:r>
              </a:p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CMAQ v51 – old dust</a:t>
                </a:r>
              </a:p>
              <a:p>
                <a:r>
                  <a:rPr lang="en-US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CMAQ v51 – new dust</a:t>
                </a:r>
                <a:endParaRPr lang="en-US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170818" y="5323320"/>
              <a:ext cx="819289" cy="376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589930" y="23752"/>
            <a:ext cx="13716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22:00 3/7/11 – 03:00 3/8/11</a:t>
            </a:r>
            <a:endParaRPr 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4589930" y="2314933"/>
            <a:ext cx="13716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17:00 4/3/11 – 06:00 4/4/11</a:t>
            </a:r>
            <a:endParaRPr lang="en-US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4536140" y="4607860"/>
            <a:ext cx="146573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20:00 5/29/11 – 03:00 5/30/11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6811986" y="115252"/>
            <a:ext cx="228600" cy="249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790765" y="2421225"/>
            <a:ext cx="228600" cy="249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02601" y="4687415"/>
            <a:ext cx="228600" cy="249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5600" y="533400"/>
            <a:ext cx="64008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In Progress…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87475"/>
            <a:ext cx="92964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Subgrid wind speed </a:t>
            </a:r>
            <a:r>
              <a:rPr lang="en-US" sz="1900" dirty="0" smtClean="0"/>
              <a:t>variability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Includes the effect of wind gustiness due to dry and moist convection</a:t>
            </a:r>
            <a:endParaRPr lang="en-US" sz="1900" dirty="0"/>
          </a:p>
          <a:p>
            <a:pPr>
              <a:lnSpc>
                <a:spcPct val="150000"/>
              </a:lnSpc>
            </a:pPr>
            <a:r>
              <a:rPr lang="en-US" sz="1900" dirty="0"/>
              <a:t>      - Improve predictions in large-scale simulations (hemispheric run)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      - Improve predictions of convective dust storms (important in summertime</a:t>
            </a:r>
            <a:r>
              <a:rPr lang="en-US" sz="19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1900" dirty="0" smtClean="0"/>
              <a:t> </a:t>
            </a:r>
            <a:endParaRPr lang="en-US" sz="1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2801" r="1563" b="10637"/>
          <a:stretch/>
        </p:blipFill>
        <p:spPr>
          <a:xfrm>
            <a:off x="3086255" y="3799765"/>
            <a:ext cx="3123889" cy="246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3333" r="2221" b="11111"/>
          <a:stretch/>
        </p:blipFill>
        <p:spPr>
          <a:xfrm>
            <a:off x="5941742" y="3795722"/>
            <a:ext cx="3158714" cy="246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" y="3276600"/>
            <a:ext cx="2835805" cy="18875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0898" y="6278123"/>
            <a:ext cx="111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Default Dust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26788" y="6278123"/>
            <a:ext cx="198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Subgrid wind variability </a:t>
            </a:r>
          </a:p>
          <a:p>
            <a:r>
              <a:rPr lang="en-US" sz="1400" b="1" dirty="0" smtClean="0"/>
              <a:t>+ lightning assimilation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79" y="517630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Sever convective dust storm (haboob)</a:t>
            </a:r>
          </a:p>
          <a:p>
            <a:pPr algn="ctr"/>
            <a:r>
              <a:rPr lang="en-US" sz="1400" dirty="0" smtClean="0"/>
              <a:t>July, 2011 Phoenix, AZ 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870368" y="3460192"/>
            <a:ext cx="4679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PM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 concentrations (</a:t>
            </a:r>
            <a:r>
              <a:rPr lang="en-US" sz="1600" dirty="0"/>
              <a:t>µgm</a:t>
            </a:r>
            <a:r>
              <a:rPr lang="en-US" sz="1600" baseline="30000" dirty="0"/>
              <a:t>-3</a:t>
            </a:r>
            <a:r>
              <a:rPr lang="en-US" sz="1600" dirty="0" smtClean="0"/>
              <a:t>) at 04:00 UTC July 6, 2011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98514" y="6539733"/>
            <a:ext cx="2987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(See Nick Heath’s </a:t>
            </a:r>
            <a:r>
              <a:rPr lang="en-US" sz="1400" dirty="0"/>
              <a:t>talk, Wed. 9:50 </a:t>
            </a:r>
            <a:r>
              <a:rPr lang="en-US" sz="1400" dirty="0" smtClean="0"/>
              <a:t>AM)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10055" y="6769822"/>
            <a:ext cx="53281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5600" y="533400"/>
            <a:ext cx="64008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Summary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8750985" cy="2071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Comprehensive updates to the windblown dust module in CMAQ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Science update and “careful” implementation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Significant improvements over CMAQ v5.1 in an annual 2011 CONUS run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Release as part of the CMAQ v5.2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85" y="3200400"/>
            <a:ext cx="3352800" cy="3352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93364" y="6553200"/>
            <a:ext cx="4315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Dust devils in the Black Rock Desert </a:t>
            </a:r>
            <a:r>
              <a:rPr lang="en-US" sz="1200" dirty="0"/>
              <a:t>(courtesy </a:t>
            </a:r>
            <a:r>
              <a:rPr lang="en-US" sz="1200" dirty="0" smtClean="0"/>
              <a:t>of Steph </a:t>
            </a:r>
            <a:r>
              <a:rPr lang="en-US" sz="1200" dirty="0" err="1" smtClean="0"/>
              <a:t>Goralnick</a:t>
            </a:r>
            <a:r>
              <a:rPr lang="en-US" sz="1200" dirty="0" smtClean="0"/>
              <a:t>)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62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5600" y="533400"/>
            <a:ext cx="64008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Extras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19400" y="533400"/>
            <a:ext cx="6477000" cy="6858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j-lt"/>
              </a:rPr>
              <a:t>Model Evaluation – Northern Hemisphere 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4445" r="2468" b="4445"/>
          <a:stretch/>
        </p:blipFill>
        <p:spPr>
          <a:xfrm>
            <a:off x="162425" y="1729584"/>
            <a:ext cx="2903777" cy="256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4445" r="2467" b="4445"/>
          <a:stretch/>
        </p:blipFill>
        <p:spPr>
          <a:xfrm>
            <a:off x="162426" y="4303900"/>
            <a:ext cx="2903777" cy="256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7176" r="2315" b="5787"/>
          <a:stretch/>
        </p:blipFill>
        <p:spPr>
          <a:xfrm>
            <a:off x="3270496" y="1729584"/>
            <a:ext cx="2832694" cy="256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7391" r="2084" b="7425"/>
          <a:stretch/>
        </p:blipFill>
        <p:spPr>
          <a:xfrm>
            <a:off x="3239706" y="4303900"/>
            <a:ext cx="2894274" cy="2560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6943" r="2199" b="5093"/>
          <a:stretch/>
        </p:blipFill>
        <p:spPr>
          <a:xfrm>
            <a:off x="6381550" y="1729584"/>
            <a:ext cx="2762450" cy="2560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6944" r="1736" b="7408"/>
          <a:stretch/>
        </p:blipFill>
        <p:spPr>
          <a:xfrm>
            <a:off x="6237691" y="4303900"/>
            <a:ext cx="2906309" cy="2560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5608" y="1297426"/>
            <a:ext cx="15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March 6, 2006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8138" y="1343692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June 6, 2006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9735" y="133359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June 11, 2006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4230" y="2667000"/>
            <a:ext cx="500490" cy="6096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10519" y="5219544"/>
            <a:ext cx="500490" cy="6096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0" y="2223408"/>
            <a:ext cx="533400" cy="9007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53000" y="4769148"/>
            <a:ext cx="533400" cy="9007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10400" y="2286000"/>
            <a:ext cx="533400" cy="52659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10400" y="4883604"/>
            <a:ext cx="533400" cy="52659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25104" y="2248290"/>
            <a:ext cx="609600" cy="10531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006442" y="4847255"/>
            <a:ext cx="609600" cy="10531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+mj-lt"/>
              </a:rPr>
              <a:t>Windblown Dust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524000"/>
            <a:ext cx="8991600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dirty="0" smtClean="0"/>
              <a:t>Significant impacts on weather </a:t>
            </a:r>
            <a:r>
              <a:rPr lang="en-US" sz="1900" dirty="0"/>
              <a:t>and </a:t>
            </a:r>
            <a:r>
              <a:rPr lang="en-US" sz="1900" dirty="0" smtClean="0"/>
              <a:t>climate, air </a:t>
            </a:r>
            <a:r>
              <a:rPr lang="en-US" sz="1900" dirty="0"/>
              <a:t>quality and </a:t>
            </a:r>
            <a:r>
              <a:rPr lang="en-US" sz="1900" dirty="0" smtClean="0"/>
              <a:t>visibility, and human health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Alteration of </a:t>
            </a:r>
            <a:r>
              <a:rPr lang="en-US" sz="1900" dirty="0"/>
              <a:t>solar radiative </a:t>
            </a:r>
            <a:r>
              <a:rPr lang="en-US" sz="1900" dirty="0" smtClean="0"/>
              <a:t>budgets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Modification of </a:t>
            </a:r>
            <a:r>
              <a:rPr lang="en-US" sz="1900" dirty="0"/>
              <a:t>cloud properties and precipitation </a:t>
            </a:r>
            <a:endParaRPr lang="en-US" sz="1900" dirty="0" smtClean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L</a:t>
            </a:r>
            <a:r>
              <a:rPr lang="en-US" sz="1900" dirty="0" smtClean="0"/>
              <a:t>ong-range </a:t>
            </a:r>
            <a:r>
              <a:rPr lang="en-US" sz="1900" dirty="0"/>
              <a:t>transport </a:t>
            </a:r>
            <a:r>
              <a:rPr lang="en-US" sz="1900" dirty="0" smtClean="0"/>
              <a:t>of airborne </a:t>
            </a:r>
            <a:r>
              <a:rPr lang="en-US" sz="1900" dirty="0"/>
              <a:t>bacterial species, and trace </a:t>
            </a:r>
            <a:r>
              <a:rPr lang="en-US" sz="1900" dirty="0" smtClean="0"/>
              <a:t>metals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Affecting </a:t>
            </a:r>
            <a:r>
              <a:rPr lang="en-US" sz="1900" dirty="0"/>
              <a:t>ocean </a:t>
            </a:r>
            <a:r>
              <a:rPr lang="en-US" sz="1900" dirty="0" smtClean="0"/>
              <a:t>biogeochemistry through changing the iron cycle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Respiratory </a:t>
            </a:r>
            <a:r>
              <a:rPr lang="en-US" sz="1900" dirty="0"/>
              <a:t>and cardiovascular disorders, meningococcal meningitis, </a:t>
            </a:r>
            <a:r>
              <a:rPr lang="en-US" sz="1900" dirty="0" smtClean="0"/>
              <a:t>conjunctivitis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900" dirty="0" smtClean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Cardiopulmonary </a:t>
            </a:r>
            <a:r>
              <a:rPr lang="en-US" sz="1900" dirty="0"/>
              <a:t>deaths caused by </a:t>
            </a:r>
            <a:r>
              <a:rPr lang="en-US" sz="1900" dirty="0" smtClean="0"/>
              <a:t>dust (Global) : 1.8%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Cardiopulmonary </a:t>
            </a:r>
            <a:r>
              <a:rPr lang="en-US" sz="1900" dirty="0"/>
              <a:t>deaths caused by </a:t>
            </a:r>
            <a:r>
              <a:rPr lang="en-US" sz="1900" dirty="0" smtClean="0"/>
              <a:t>dust (countries in the “dust belt”) : 15-50%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[</a:t>
            </a:r>
            <a:r>
              <a:rPr lang="en-US" sz="1400" dirty="0" err="1"/>
              <a:t>Giannadaki</a:t>
            </a:r>
            <a:r>
              <a:rPr lang="en-US" sz="1400" dirty="0"/>
              <a:t> et al., ACP 2014</a:t>
            </a:r>
            <a:r>
              <a:rPr lang="en-US" sz="1400" dirty="0" smtClean="0"/>
              <a:t>]</a:t>
            </a:r>
          </a:p>
          <a:p>
            <a:pPr>
              <a:lnSpc>
                <a:spcPct val="120000"/>
              </a:lnSpc>
            </a:pPr>
            <a:endParaRPr lang="en-US" sz="1900" dirty="0" smtClean="0"/>
          </a:p>
          <a:p>
            <a:pPr>
              <a:lnSpc>
                <a:spcPct val="120000"/>
              </a:lnSpc>
            </a:pPr>
            <a:endParaRPr lang="en-US" sz="19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Dust </a:t>
            </a:r>
            <a:r>
              <a:rPr lang="en-US" sz="1900" dirty="0"/>
              <a:t>storms </a:t>
            </a:r>
            <a:r>
              <a:rPr lang="en-US" sz="1900" dirty="0" smtClean="0"/>
              <a:t>are expected </a:t>
            </a:r>
            <a:r>
              <a:rPr lang="en-US" sz="1900" dirty="0"/>
              <a:t>to become more common under future climate </a:t>
            </a:r>
            <a:r>
              <a:rPr lang="en-US" sz="1900" dirty="0" smtClean="0"/>
              <a:t>change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462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19400" y="533400"/>
            <a:ext cx="6477000" cy="6858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j-lt"/>
              </a:rPr>
              <a:t>Model Evaluation – Northern Hemisphere 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30" y="4114800"/>
            <a:ext cx="377687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417548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</a:t>
            </a:r>
            <a:r>
              <a:rPr lang="en-US" sz="2200" dirty="0" smtClean="0"/>
              <a:t>he transpacific transport of Asian dust </a:t>
            </a:r>
            <a:r>
              <a:rPr lang="en-US" sz="2200" dirty="0" smtClean="0"/>
              <a:t>to</a:t>
            </a:r>
            <a:r>
              <a:rPr lang="en-US" sz="2200" dirty="0" smtClean="0"/>
              <a:t> </a:t>
            </a:r>
            <a:r>
              <a:rPr lang="en-US" sz="2200" dirty="0" smtClean="0"/>
              <a:t>the Northeast US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06" t="8376" r="53067" b="2041"/>
          <a:stretch/>
        </p:blipFill>
        <p:spPr>
          <a:xfrm>
            <a:off x="457200" y="2355694"/>
            <a:ext cx="3027299" cy="3518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330" y="1376604"/>
            <a:ext cx="377687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0614" y="5873906"/>
            <a:ext cx="2880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NOAA-HYSPLIT backward trajectories</a:t>
            </a:r>
          </a:p>
        </p:txBody>
      </p:sp>
    </p:spTree>
    <p:extLst>
      <p:ext uri="{BB962C8B-B14F-4D97-AF65-F5344CB8AC3E}">
        <p14:creationId xmlns:p14="http://schemas.microsoft.com/office/powerpoint/2010/main" val="9700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19400" y="533400"/>
            <a:ext cx="6477000" cy="6858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j-lt"/>
              </a:rPr>
              <a:t>Model Evaluation – Northern Hemisphere </a:t>
            </a:r>
            <a:endParaRPr lang="en-US" sz="28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562600" cy="46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533400"/>
            <a:ext cx="6096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Model Evaluation – Southwest US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0"/>
            <a:ext cx="5105400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351793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533400"/>
            <a:ext cx="6096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Model Evaluation - CONUS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295" t="23610" r="4447" b="26390"/>
          <a:stretch/>
        </p:blipFill>
        <p:spPr>
          <a:xfrm>
            <a:off x="177800" y="1536378"/>
            <a:ext cx="5613400" cy="2377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3426" r="6594"/>
          <a:stretch/>
        </p:blipFill>
        <p:spPr>
          <a:xfrm>
            <a:off x="5791200" y="1523998"/>
            <a:ext cx="3352800" cy="2402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937" t="24074" r="4804" b="25926"/>
          <a:stretch/>
        </p:blipFill>
        <p:spPr>
          <a:xfrm>
            <a:off x="241300" y="4038600"/>
            <a:ext cx="5613400" cy="2377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128" y="4182896"/>
            <a:ext cx="2888872" cy="22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533400"/>
            <a:ext cx="6096000" cy="68580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Model Evaluation - CONUS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4" t="23610" r="4447" b="26390"/>
          <a:stretch/>
        </p:blipFill>
        <p:spPr>
          <a:xfrm>
            <a:off x="152400" y="1412875"/>
            <a:ext cx="6705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00200"/>
            <a:ext cx="2912068" cy="2251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74" t="22859" r="4447" b="22975"/>
          <a:stretch/>
        </p:blipFill>
        <p:spPr>
          <a:xfrm>
            <a:off x="139700" y="3851275"/>
            <a:ext cx="6705600" cy="2971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272" y="4734711"/>
            <a:ext cx="2372996" cy="18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+mj-lt"/>
              </a:rPr>
              <a:t>Windblown Dust</a:t>
            </a:r>
            <a:endParaRPr lang="en-US" sz="3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5870575"/>
            <a:ext cx="2688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July, 2011 Phoenix, AZ</a:t>
            </a:r>
          </a:p>
          <a:p>
            <a:pPr algn="ctr"/>
            <a:r>
              <a:rPr lang="en-US" sz="1200" dirty="0" smtClean="0"/>
              <a:t>(Photo by Daniel Bryant)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39875"/>
            <a:ext cx="6478495" cy="43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+mj-lt"/>
              </a:rPr>
              <a:t>Dust Generation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89075"/>
            <a:ext cx="6508271" cy="2900008"/>
          </a:xfrm>
          <a:prstGeom prst="rect">
            <a:avLst/>
          </a:prstGeom>
        </p:spPr>
      </p:pic>
      <p:sp>
        <p:nvSpPr>
          <p:cNvPr id="67" name="Right Arrow 66"/>
          <p:cNvSpPr/>
          <p:nvPr/>
        </p:nvSpPr>
        <p:spPr>
          <a:xfrm>
            <a:off x="1905000" y="3352800"/>
            <a:ext cx="533400" cy="228600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708472" y="3082379"/>
            <a:ext cx="3930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rgbClr val="0070C0"/>
                </a:solidFill>
              </a:rPr>
              <a:t>u</a:t>
            </a:r>
            <a:r>
              <a:rPr lang="en-US" sz="1900" baseline="-25000" dirty="0" smtClean="0">
                <a:solidFill>
                  <a:srgbClr val="0070C0"/>
                </a:solidFill>
              </a:rPr>
              <a:t>*</a:t>
            </a:r>
            <a:endParaRPr lang="en-US" sz="1900" baseline="-25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52400" y="4766608"/>
                <a:ext cx="89154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indent="4572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forces acting on a sand particle:</a:t>
                </a:r>
              </a:p>
              <a:p>
                <a:pPr marL="91440" indent="457200"/>
                <a:r>
                  <a:rPr lang="en-US" dirty="0" smtClean="0"/>
                  <a:t>drag </a:t>
                </a:r>
                <a:r>
                  <a:rPr lang="en-US" dirty="0"/>
                  <a:t>(F</a:t>
                </a:r>
                <a:r>
                  <a:rPr lang="en-US" baseline="-25000" dirty="0"/>
                  <a:t>D</a:t>
                </a:r>
                <a:r>
                  <a:rPr lang="en-US" dirty="0"/>
                  <a:t>), lift (F</a:t>
                </a:r>
                <a:r>
                  <a:rPr lang="en-US" baseline="-25000" dirty="0"/>
                  <a:t>L</a:t>
                </a:r>
                <a:r>
                  <a:rPr lang="en-US" dirty="0" smtClean="0"/>
                  <a:t>), gravitational </a:t>
                </a:r>
                <a:r>
                  <a:rPr lang="en-US" dirty="0"/>
                  <a:t>(</a:t>
                </a:r>
                <a:r>
                  <a:rPr lang="en-US" dirty="0" err="1"/>
                  <a:t>F</a:t>
                </a:r>
                <a:r>
                  <a:rPr lang="en-US" baseline="-25000" dirty="0" err="1"/>
                  <a:t>g</a:t>
                </a:r>
                <a:r>
                  <a:rPr lang="en-US" dirty="0"/>
                  <a:t>), and cohesive (F</a:t>
                </a:r>
                <a:r>
                  <a:rPr lang="en-US" baseline="-25000" dirty="0"/>
                  <a:t>c</a:t>
                </a:r>
                <a:r>
                  <a:rPr lang="en-US" dirty="0"/>
                  <a:t>) </a:t>
                </a:r>
                <a:r>
                  <a:rPr lang="en-US" dirty="0" smtClean="0"/>
                  <a:t>forces</a:t>
                </a:r>
              </a:p>
              <a:p>
                <a:pPr marL="91440" indent="457200"/>
                <a:endParaRPr lang="en-US" sz="1000" dirty="0"/>
              </a:p>
              <a:p>
                <a:pPr marL="91440" indent="4572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onset of saltation when the friction velocity exceeds a threshold value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 smtClean="0"/>
                  <a:t>)</a:t>
                </a:r>
              </a:p>
              <a:p>
                <a:pPr marL="91440" indent="457200">
                  <a:buFont typeface="Arial" panose="020B0604020202020204" pitchFamily="34" charset="0"/>
                  <a:buChar char="•"/>
                </a:pPr>
                <a:endParaRPr lang="en-US" sz="1000" dirty="0" smtClean="0"/>
              </a:p>
              <a:p>
                <a:pPr marL="91440" indent="457200">
                  <a:buFont typeface="Arial" panose="020B0604020202020204" pitchFamily="34" charset="0"/>
                  <a:buChar char="•"/>
                </a:pPr>
                <a:r>
                  <a:rPr lang="en-US" dirty="0"/>
                  <a:t>T</a:t>
                </a:r>
                <a:r>
                  <a:rPr lang="en-US" dirty="0" smtClean="0"/>
                  <a:t>he </a:t>
                </a:r>
                <a:r>
                  <a:rPr lang="en-US" dirty="0"/>
                  <a:t>horizontal </a:t>
                </a:r>
                <a:r>
                  <a:rPr lang="en-US" dirty="0" smtClean="0"/>
                  <a:t>(saltation) flux </a:t>
                </a:r>
                <a:r>
                  <a:rPr lang="en-US" dirty="0"/>
                  <a:t>of </a:t>
                </a:r>
                <a:r>
                  <a:rPr lang="en-US" dirty="0" smtClean="0"/>
                  <a:t>sand particles</a:t>
                </a:r>
              </a:p>
              <a:p>
                <a:pPr marL="91440" indent="457200">
                  <a:buFont typeface="Arial" panose="020B0604020202020204" pitchFamily="34" charset="0"/>
                  <a:buChar char="•"/>
                </a:pPr>
                <a:endParaRPr lang="en-US" sz="1000" dirty="0" smtClean="0"/>
              </a:p>
              <a:p>
                <a:pPr marL="91440" indent="4572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</a:t>
                </a:r>
                <a:r>
                  <a:rPr lang="en-US" dirty="0"/>
                  <a:t>vertical flux of dust due to the impact of sand particles and the </a:t>
                </a:r>
                <a:r>
                  <a:rPr lang="en-US" dirty="0" smtClean="0"/>
                  <a:t>surface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766608"/>
                <a:ext cx="89154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1887" b="-4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3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+mj-lt"/>
              </a:rPr>
              <a:t>Parametrization of Dust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10" y="1334276"/>
            <a:ext cx="410237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+mj-lt"/>
              </a:rPr>
              <a:t>Parametrization of Dust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210" y="1334276"/>
            <a:ext cx="4102379" cy="5486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1957743"/>
            <a:ext cx="4800600" cy="4732423"/>
            <a:chOff x="0" y="1957743"/>
            <a:chExt cx="4800600" cy="47324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56" y="2743200"/>
              <a:ext cx="3749986" cy="322306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6556" y="1957743"/>
              <a:ext cx="39215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Size-resolved threshold friction velocity </a:t>
              </a:r>
            </a:p>
            <a:p>
              <a:r>
                <a:rPr lang="en-US" sz="1400" dirty="0" smtClean="0"/>
                <a:t>(Shao and Lu, JGR 2000)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6105391"/>
              <a:ext cx="1575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Cohesive forces dominant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71800" y="6105390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Gravitational forces dominant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81000" y="4215607"/>
              <a:ext cx="583941" cy="188978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3657600" y="5029201"/>
              <a:ext cx="654737" cy="1076189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6010469" y="1256390"/>
            <a:ext cx="2286000" cy="629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007951" y="1571363"/>
            <a:ext cx="2002519" cy="13911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+mj-lt"/>
              </a:rPr>
              <a:t>Parametrization of Dust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210" y="1334276"/>
            <a:ext cx="4102379" cy="5486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67470" y="6248400"/>
            <a:ext cx="221913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 flipV="1">
            <a:off x="3505200" y="4610876"/>
            <a:ext cx="1362270" cy="19423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28394"/>
            <a:ext cx="4275188" cy="17436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2494" y="1866188"/>
            <a:ext cx="4257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physics-based formulation based on the volume of soil removed by a sand particle</a:t>
            </a:r>
          </a:p>
          <a:p>
            <a:r>
              <a:rPr lang="en-US" sz="1400" dirty="0" smtClean="0"/>
              <a:t>(Lu and Shao, JGR 1999)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01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304800"/>
            <a:ext cx="6019800" cy="93027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+mj-lt"/>
              </a:rPr>
              <a:t>Surface Roughness in Dust Emission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1487326"/>
                <a:ext cx="637655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Effects of non-erodible elements (vegetation, rock, pebble):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Protective coverage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Local wind acceleration  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000" dirty="0" smtClean="0"/>
                  <a:t> 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Drag partitioning  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000" dirty="0" smtClean="0"/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487326"/>
                <a:ext cx="6376554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956" r="-96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4114800" y="2456822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44076" y="2923593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2400" y="4106376"/>
            <a:ext cx="89154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Friction velocity from </a:t>
            </a:r>
            <a:r>
              <a:rPr lang="en-US" dirty="0"/>
              <a:t>WRF is NOT applicable in dust emission </a:t>
            </a:r>
            <a:r>
              <a:rPr lang="en-US" dirty="0" smtClean="0"/>
              <a:t>scheme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It is the friction velocity above the canopy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It uses significantly higher values of roughness length (</a:t>
            </a:r>
            <a:r>
              <a:rPr lang="en-US" sz="1600" dirty="0"/>
              <a:t>see VEGPARM.TBL)</a:t>
            </a:r>
            <a:endParaRPr lang="en-US" sz="1600" dirty="0" smtClean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It has very limited variability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need to calculate the friction velocity at the surface using the </a:t>
            </a:r>
            <a:r>
              <a:rPr lang="en-US" dirty="0" smtClean="0"/>
              <a:t>“microscopic” </a:t>
            </a:r>
            <a:r>
              <a:rPr lang="en-US" dirty="0"/>
              <a:t>roughness</a:t>
            </a:r>
          </a:p>
        </p:txBody>
      </p:sp>
    </p:spTree>
    <p:extLst>
      <p:ext uri="{BB962C8B-B14F-4D97-AF65-F5344CB8AC3E}">
        <p14:creationId xmlns:p14="http://schemas.microsoft.com/office/powerpoint/2010/main" val="10247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3000" y="5181600"/>
            <a:ext cx="4191000" cy="167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304800"/>
            <a:ext cx="6019800" cy="93027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+mj-lt"/>
              </a:rPr>
              <a:t>Surface Roughness in Dust Emission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9881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147" y="5197289"/>
            <a:ext cx="4170706" cy="164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332881"/>
            <a:ext cx="6517682" cy="423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 Data source : 20 different field and laboratory measurements (1961 – 2006)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5949287"/>
            <a:ext cx="363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MODIS FPAR Sat. Obs. – 0.01 deg – 8 days</a:t>
            </a:r>
          </a:p>
          <a:p>
            <a:r>
              <a:rPr lang="en-US" sz="1600" dirty="0" smtClean="0"/>
              <a:t>(Spatial and temporal variability)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57600" y="5257801"/>
            <a:ext cx="0" cy="6857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505200" y="4879440"/>
            <a:ext cx="304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4031" y="3048000"/>
            <a:ext cx="233769" cy="394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22045" y="4919246"/>
            <a:ext cx="174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a typeface="Gulim" panose="020B0600000101010101" pitchFamily="34" charset="-127"/>
              </a:rPr>
              <a:t>roughness density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22841" y="3120927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a typeface="Gulim" panose="020B0600000101010101" pitchFamily="34" charset="-127"/>
              </a:rPr>
              <a:t>roughness length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421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CB7F18B6-85E6-4D17-895A-707145C11CA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9F63B5B-3490-4928-BBB5-04F8C8B8FE7B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2FFA009-AC70-46C7-931C-565DB753727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8BFEE0D-8652-4788-B7B3-96FF3B722EA7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CE4FBCDC-8F56-4685-A41D-B6F71D5CDC34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25B098C-A1BF-49CD-966B-67A3D400BDF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11ECC44-4125-467A-AE13-D485531885E5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D212B430-F92D-4729-8A2B-8A59A24D767F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2E567EB-75F6-4B39-B088-73094EF4CE7D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6024C8D-2D9B-43EC-9F95-F09A9480F6F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063C4DC-F9AE-4802-A1E5-ED97DE74E17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74AB2A0-84BB-406F-8138-C52C4F546651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95C5185A-DB60-46EB-9723-D7198D2D0B8E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C95960E9-6FB5-4648-ADC9-BEAECEF371CA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28A32E66-BC4B-40A9-B34D-8CCA400F5B8D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6E8E791A-D951-45D6-8FF5-C079ADB86AE8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621A0F6A-407C-48A3-8F90-13FB20856DEE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B53C41A-522E-427E-98A2-D1EB31D67AD8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FE2184BF-DB91-4793-A8D2-01F8C48CBD20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830B642F-EE9F-4405-B4E9-575BFC695713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5414083-FAFF-4E95-BD9F-1B1C963B25A3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4A3E1659-118E-4B96-9640-ED1DC653B76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1570FB74-F0AC-4DAD-B0B9-286001DDBA38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850FE13F-103E-4AEE-ABC3-E3CE63591FB7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B6D8DE2D-3672-4C35-B7C0-3498C702247A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BD83ACC-CCFB-4385-88F3-B8DBEE4E7AE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52D0B09B-0701-46B3-9311-BFBB96D18E4F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E5DF6DF2-A306-40B5-ACE6-39B34214DE90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2CEABD4-689B-453B-BC3E-F5B4F04BC16B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3BC55F2A-65A5-455C-BD6E-BC2C2E58EB86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94288286-57E6-4B15-9565-DC4FEAD82EA2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EE84988D-3309-476D-B90C-41AF5B3F28F7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9AE51120-8C37-4952-81E1-16B92804BBF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BD0A75E-7C7D-4EFE-8876-D6F426D67F97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B94D5FE-E308-4D5A-B4BF-12B611405E7D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66982672-5201-4ED7-BE33-8CD4FF899BAD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CFAD728E-7439-40E4-ACE9-70D93B70DCFB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EF6F260E-B5B9-4639-8988-FF21ECC2637F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EB1CE84E-A10F-4EA8-92C8-B2DCEF588A7C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C3AB5FD4-CC58-4C4C-A5FE-E1CC1F4BEA81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4D5C89B5-2521-4AD1-81AD-ECDBB626079A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0527CA9A-9904-47A6-A2FB-508FB37D043F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CEB0EE65-E6FF-400B-9C3A-BFA3EA5F7CB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85B1535-60C3-4E31-BFC6-35D26160C00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2ADD518-57DC-449D-B0B7-C9AE6284663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F5E5088-FDE7-48D9-B017-02460748AAF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FF314B17-2622-458C-8B74-AF8FEEDBAB8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92D9C4F3-7B11-47C1-AD1A-19BF8CDCCA5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5847</TotalTime>
  <Words>830</Words>
  <Application>Microsoft Office PowerPoint</Application>
  <PresentationFormat>On-screen Show (4:3)</PresentationFormat>
  <Paragraphs>166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Gulim</vt:lpstr>
      <vt:lpstr>Arial</vt:lpstr>
      <vt:lpstr>Calibri</vt:lpstr>
      <vt:lpstr>Cambria Math</vt:lpstr>
      <vt:lpstr>Gill Sans MT</vt:lpstr>
      <vt:lpstr>Times New Roman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newuser</dc:creator>
  <cp:lastModifiedBy>Foroutan, Hosein</cp:lastModifiedBy>
  <cp:revision>334</cp:revision>
  <dcterms:created xsi:type="dcterms:W3CDTF">2013-09-27T18:09:44Z</dcterms:created>
  <dcterms:modified xsi:type="dcterms:W3CDTF">2016-10-25T02:13:50Z</dcterms:modified>
</cp:coreProperties>
</file>