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84"/>
  </p:sldMasterIdLst>
  <p:notesMasterIdLst>
    <p:notesMasterId r:id="rId105"/>
  </p:notesMasterIdLst>
  <p:handoutMasterIdLst>
    <p:handoutMasterId r:id="rId106"/>
  </p:handoutMasterIdLst>
  <p:sldIdLst>
    <p:sldId id="256" r:id="rId85"/>
    <p:sldId id="553" r:id="rId86"/>
    <p:sldId id="415" r:id="rId87"/>
    <p:sldId id="412" r:id="rId88"/>
    <p:sldId id="557" r:id="rId89"/>
    <p:sldId id="563" r:id="rId90"/>
    <p:sldId id="562" r:id="rId91"/>
    <p:sldId id="556" r:id="rId92"/>
    <p:sldId id="531" r:id="rId93"/>
    <p:sldId id="565" r:id="rId94"/>
    <p:sldId id="566" r:id="rId95"/>
    <p:sldId id="552" r:id="rId96"/>
    <p:sldId id="564" r:id="rId97"/>
    <p:sldId id="554" r:id="rId98"/>
    <p:sldId id="568" r:id="rId99"/>
    <p:sldId id="555" r:id="rId100"/>
    <p:sldId id="567" r:id="rId101"/>
    <p:sldId id="559" r:id="rId102"/>
    <p:sldId id="551" r:id="rId103"/>
    <p:sldId id="569" r:id="rId10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  <p:cmAuthor id="3" name="Zubrow, Alexis" initials="ZA" lastIdx="1" clrIdx="3">
    <p:extLst>
      <p:ext uri="{19B8F6BF-5375-455C-9EA6-DF929625EA0E}">
        <p15:presenceInfo xmlns:p15="http://schemas.microsoft.com/office/powerpoint/2012/main" userId="S-1-5-21-1339303556-449845944-1601390327-258611" providerId="AD"/>
      </p:ext>
    </p:extLst>
  </p:cmAuthor>
  <p:cmAuthor id="4" name="Eyth, Alison" initials="EA" lastIdx="11" clrIdx="4">
    <p:extLst>
      <p:ext uri="{19B8F6BF-5375-455C-9EA6-DF929625EA0E}">
        <p15:presenceInfo xmlns:p15="http://schemas.microsoft.com/office/powerpoint/2012/main" userId="S-1-5-21-1339303556-449845944-1601390327-223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11"/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1" autoAdjust="0"/>
    <p:restoredTop sz="90217" autoAdjust="0"/>
  </p:normalViewPr>
  <p:slideViewPr>
    <p:cSldViewPr>
      <p:cViewPr varScale="1">
        <p:scale>
          <a:sx n="49" d="100"/>
          <a:sy n="49" d="100"/>
        </p:scale>
        <p:origin x="46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slideMaster" Target="slideMasters/slideMaster1.xml"/><Relationship Id="rId89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07" Type="http://schemas.openxmlformats.org/officeDocument/2006/relationships/commentAuthors" Target="commentAuthors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87" Type="http://schemas.openxmlformats.org/officeDocument/2006/relationships/slide" Target="slides/slide3.xml"/><Relationship Id="rId102" Type="http://schemas.openxmlformats.org/officeDocument/2006/relationships/slide" Target="slides/slide18.xml"/><Relationship Id="rId110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slide" Target="slides/slide6.xml"/><Relationship Id="rId95" Type="http://schemas.openxmlformats.org/officeDocument/2006/relationships/slide" Target="slides/slide1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16.xml"/><Relationship Id="rId105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slide" Target="slides/slide1.xml"/><Relationship Id="rId93" Type="http://schemas.openxmlformats.org/officeDocument/2006/relationships/slide" Target="slides/slide9.xml"/><Relationship Id="rId98" Type="http://schemas.openxmlformats.org/officeDocument/2006/relationships/slide" Target="slides/slide1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19.xml"/><Relationship Id="rId108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slide" Target="slides/slide4.xml"/><Relationship Id="rId91" Type="http://schemas.openxmlformats.org/officeDocument/2006/relationships/slide" Target="slides/slide7.xml"/><Relationship Id="rId96" Type="http://schemas.openxmlformats.org/officeDocument/2006/relationships/slide" Target="slides/slide12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slide" Target="slides/slide2.xml"/><Relationship Id="rId94" Type="http://schemas.openxmlformats.org/officeDocument/2006/relationships/slide" Target="slides/slide10.xml"/><Relationship Id="rId99" Type="http://schemas.openxmlformats.org/officeDocument/2006/relationships/slide" Target="slides/slide15.xml"/><Relationship Id="rId101" Type="http://schemas.openxmlformats.org/officeDocument/2006/relationships/slide" Target="slides/slide1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viewProps" Target="viewProps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13.xml"/><Relationship Id="rId104" Type="http://schemas.openxmlformats.org/officeDocument/2006/relationships/slide" Target="slides/slide20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Zubrow\Desktop\data\modeling_platform\2011_platform\QA\rwc_VT_daily_2011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yth\Documents\FY17\AQMG\hemispheric%20emissions%20by%20layer_w_g_ptfi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yth\Documents\FY17\AQMG\hemispheric%20emissions%20by%20layer_w_g_ptfi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Eyth\Documents\FY17\AQMG\hemispheric%20emissions%20by%20layer_w_g_ptfi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PM2_5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Sheet1!$J$2:$J$5111</c:f>
              <c:numCache>
                <c:formatCode>General</c:formatCode>
                <c:ptCount val="365"/>
                <c:pt idx="0">
                  <c:v>1.14049041338</c:v>
                </c:pt>
                <c:pt idx="1">
                  <c:v>2.38818335743</c:v>
                </c:pt>
                <c:pt idx="2">
                  <c:v>2.63122756893</c:v>
                </c:pt>
                <c:pt idx="3">
                  <c:v>2.5755353843800002</c:v>
                </c:pt>
                <c:pt idx="4">
                  <c:v>2.66892628504</c:v>
                </c:pt>
                <c:pt idx="5">
                  <c:v>2.7300044728700001</c:v>
                </c:pt>
                <c:pt idx="6">
                  <c:v>2.66892628504</c:v>
                </c:pt>
                <c:pt idx="7">
                  <c:v>2.4582213520599998</c:v>
                </c:pt>
                <c:pt idx="8">
                  <c:v>2.7869068850100001</c:v>
                </c:pt>
                <c:pt idx="9">
                  <c:v>2.8934388797100001</c:v>
                </c:pt>
                <c:pt idx="10">
                  <c:v>2.8844471059000001</c:v>
                </c:pt>
                <c:pt idx="11">
                  <c:v>2.6617485849400002</c:v>
                </c:pt>
                <c:pt idx="12">
                  <c:v>2.9419287826199998</c:v>
                </c:pt>
                <c:pt idx="13">
                  <c:v>3.4699765754</c:v>
                </c:pt>
                <c:pt idx="14">
                  <c:v>3.56098758594</c:v>
                </c:pt>
                <c:pt idx="15">
                  <c:v>3.6202645970899998</c:v>
                </c:pt>
                <c:pt idx="16">
                  <c:v>4.1003998776300001</c:v>
                </c:pt>
                <c:pt idx="17">
                  <c:v>3.2652140924599999</c:v>
                </c:pt>
                <c:pt idx="18">
                  <c:v>3.0784393459500001</c:v>
                </c:pt>
                <c:pt idx="19">
                  <c:v>3.3981221921999998</c:v>
                </c:pt>
                <c:pt idx="20">
                  <c:v>3.2364808049299998</c:v>
                </c:pt>
                <c:pt idx="21">
                  <c:v>3.7801086657699998</c:v>
                </c:pt>
                <c:pt idx="22">
                  <c:v>4.6152907030700003</c:v>
                </c:pt>
                <c:pt idx="23">
                  <c:v>4.8906550128699999</c:v>
                </c:pt>
                <c:pt idx="24">
                  <c:v>3.7250165795000001</c:v>
                </c:pt>
                <c:pt idx="25">
                  <c:v>3.3622167161299998</c:v>
                </c:pt>
                <c:pt idx="26">
                  <c:v>3.3083183227699999</c:v>
                </c:pt>
                <c:pt idx="27">
                  <c:v>3.14668310845</c:v>
                </c:pt>
                <c:pt idx="28">
                  <c:v>2.9431557653399998</c:v>
                </c:pt>
                <c:pt idx="29">
                  <c:v>3.3760126933299999</c:v>
                </c:pt>
                <c:pt idx="30">
                  <c:v>4.1003998776300001</c:v>
                </c:pt>
                <c:pt idx="31">
                  <c:v>3.3763481266599999</c:v>
                </c:pt>
                <c:pt idx="32">
                  <c:v>3.1398411723800002</c:v>
                </c:pt>
                <c:pt idx="33">
                  <c:v>3.3877033661599998</c:v>
                </c:pt>
                <c:pt idx="34">
                  <c:v>3.11829429321</c:v>
                </c:pt>
                <c:pt idx="35">
                  <c:v>2.9649580500499999</c:v>
                </c:pt>
                <c:pt idx="36">
                  <c:v>2.55090126192</c:v>
                </c:pt>
                <c:pt idx="37">
                  <c:v>2.6359884514799998</c:v>
                </c:pt>
                <c:pt idx="38">
                  <c:v>3.6283772776399998</c:v>
                </c:pt>
                <c:pt idx="39">
                  <c:v>3.7720581555799999</c:v>
                </c:pt>
                <c:pt idx="40">
                  <c:v>3.6858578520599998</c:v>
                </c:pt>
                <c:pt idx="41">
                  <c:v>3.5816748827499998</c:v>
                </c:pt>
                <c:pt idx="42">
                  <c:v>3.0978512685799999</c:v>
                </c:pt>
                <c:pt idx="43">
                  <c:v>3.5746517267</c:v>
                </c:pt>
                <c:pt idx="44">
                  <c:v>2.6252112640299998</c:v>
                </c:pt>
                <c:pt idx="45">
                  <c:v>3.8618491279499998</c:v>
                </c:pt>
                <c:pt idx="46">
                  <c:v>3.54575121855</c:v>
                </c:pt>
                <c:pt idx="47">
                  <c:v>2.3783162382</c:v>
                </c:pt>
                <c:pt idx="48">
                  <c:v>1.8287192513899999</c:v>
                </c:pt>
                <c:pt idx="49">
                  <c:v>3.3169728995600001</c:v>
                </c:pt>
                <c:pt idx="50">
                  <c:v>3.5279621186300001</c:v>
                </c:pt>
                <c:pt idx="51">
                  <c:v>3.5088845270200002</c:v>
                </c:pt>
                <c:pt idx="52">
                  <c:v>3.7900256094699998</c:v>
                </c:pt>
                <c:pt idx="53">
                  <c:v>3.5780792534899999</c:v>
                </c:pt>
                <c:pt idx="54">
                  <c:v>3.42003889682</c:v>
                </c:pt>
                <c:pt idx="55">
                  <c:v>2.3962899752700002</c:v>
                </c:pt>
                <c:pt idx="56">
                  <c:v>3.5037655035199999</c:v>
                </c:pt>
                <c:pt idx="57">
                  <c:v>2.7879857170900002</c:v>
                </c:pt>
                <c:pt idx="58">
                  <c:v>2.3809547305500001</c:v>
                </c:pt>
                <c:pt idx="59">
                  <c:v>3.3275626940900001</c:v>
                </c:pt>
                <c:pt idx="60">
                  <c:v>3.5789657322499999</c:v>
                </c:pt>
                <c:pt idx="61">
                  <c:v>3.9884663370400002</c:v>
                </c:pt>
                <c:pt idx="62">
                  <c:v>3.6615980745200001</c:v>
                </c:pt>
                <c:pt idx="63">
                  <c:v>1.9054405594899999</c:v>
                </c:pt>
                <c:pt idx="64">
                  <c:v>2.4732839951900001</c:v>
                </c:pt>
                <c:pt idx="65">
                  <c:v>3.07995061475</c:v>
                </c:pt>
                <c:pt idx="66">
                  <c:v>3.5502271536199999</c:v>
                </c:pt>
                <c:pt idx="67">
                  <c:v>3.2915884337899999</c:v>
                </c:pt>
                <c:pt idx="68">
                  <c:v>1.94456280043</c:v>
                </c:pt>
                <c:pt idx="69">
                  <c:v>1.2800191050700001</c:v>
                </c:pt>
                <c:pt idx="70">
                  <c:v>1.94136334185</c:v>
                </c:pt>
                <c:pt idx="71">
                  <c:v>1.9703930408899999</c:v>
                </c:pt>
                <c:pt idx="72">
                  <c:v>2.59246997257</c:v>
                </c:pt>
                <c:pt idx="73">
                  <c:v>2.7599645226599998</c:v>
                </c:pt>
                <c:pt idx="74">
                  <c:v>1.5637955934000001</c:v>
                </c:pt>
                <c:pt idx="75">
                  <c:v>1.97330005628</c:v>
                </c:pt>
                <c:pt idx="76">
                  <c:v>1.6607813517000001</c:v>
                </c:pt>
                <c:pt idx="77">
                  <c:v>2.3857417378800001</c:v>
                </c:pt>
                <c:pt idx="78">
                  <c:v>2.3762927253299999</c:v>
                </c:pt>
                <c:pt idx="79">
                  <c:v>1.7303659656799999</c:v>
                </c:pt>
                <c:pt idx="80">
                  <c:v>1.94097576919</c:v>
                </c:pt>
                <c:pt idx="81">
                  <c:v>2.7132721588100002</c:v>
                </c:pt>
                <c:pt idx="82">
                  <c:v>2.4761946481999999</c:v>
                </c:pt>
                <c:pt idx="83">
                  <c:v>2.5013335190100001</c:v>
                </c:pt>
                <c:pt idx="84">
                  <c:v>2.7234058169100002</c:v>
                </c:pt>
                <c:pt idx="85">
                  <c:v>2.8396846686799999</c:v>
                </c:pt>
                <c:pt idx="86">
                  <c:v>2.6858610936899998</c:v>
                </c:pt>
                <c:pt idx="87">
                  <c:v>2.3109596158399999</c:v>
                </c:pt>
                <c:pt idx="88">
                  <c:v>2.0559187298900001</c:v>
                </c:pt>
                <c:pt idx="89">
                  <c:v>1.8834910060000001</c:v>
                </c:pt>
                <c:pt idx="90">
                  <c:v>1.6688328539699999</c:v>
                </c:pt>
                <c:pt idx="91">
                  <c:v>1.78497049966</c:v>
                </c:pt>
                <c:pt idx="92">
                  <c:v>1.9106821599999999</c:v>
                </c:pt>
                <c:pt idx="93">
                  <c:v>1.48583826363</c:v>
                </c:pt>
                <c:pt idx="94">
                  <c:v>1.53972805895</c:v>
                </c:pt>
                <c:pt idx="95">
                  <c:v>1.9923408306899999</c:v>
                </c:pt>
                <c:pt idx="96">
                  <c:v>2.06058205789</c:v>
                </c:pt>
                <c:pt idx="97">
                  <c:v>1.93126892603</c:v>
                </c:pt>
                <c:pt idx="98">
                  <c:v>1.8101143308700001</c:v>
                </c:pt>
                <c:pt idx="99">
                  <c:v>1.3108050064900001</c:v>
                </c:pt>
                <c:pt idx="100">
                  <c:v>0.77819287327099995</c:v>
                </c:pt>
                <c:pt idx="101">
                  <c:v>1.2703200883100001</c:v>
                </c:pt>
                <c:pt idx="102">
                  <c:v>1.0763440522400001</c:v>
                </c:pt>
                <c:pt idx="103">
                  <c:v>1.3565342809500001</c:v>
                </c:pt>
                <c:pt idx="104">
                  <c:v>2.0498113740799999</c:v>
                </c:pt>
                <c:pt idx="105">
                  <c:v>1.60895541384</c:v>
                </c:pt>
                <c:pt idx="106">
                  <c:v>1.1204200801999999</c:v>
                </c:pt>
                <c:pt idx="107">
                  <c:v>1.6510778154700001</c:v>
                </c:pt>
                <c:pt idx="108">
                  <c:v>1.4930312858499999</c:v>
                </c:pt>
                <c:pt idx="109">
                  <c:v>1.19847882261</c:v>
                </c:pt>
                <c:pt idx="110">
                  <c:v>1.5540983403399999</c:v>
                </c:pt>
                <c:pt idx="111">
                  <c:v>1.6376970789400001</c:v>
                </c:pt>
                <c:pt idx="112">
                  <c:v>1.35390703218</c:v>
                </c:pt>
                <c:pt idx="113">
                  <c:v>0.91926061201200004</c:v>
                </c:pt>
                <c:pt idx="114">
                  <c:v>1.1158534249100001</c:v>
                </c:pt>
                <c:pt idx="115">
                  <c:v>0.54076268918299997</c:v>
                </c:pt>
                <c:pt idx="116">
                  <c:v>0.37588581981000002</c:v>
                </c:pt>
                <c:pt idx="117">
                  <c:v>0.37588581981000002</c:v>
                </c:pt>
                <c:pt idx="118">
                  <c:v>0.77820169176099996</c:v>
                </c:pt>
                <c:pt idx="119">
                  <c:v>1.0809172111700001</c:v>
                </c:pt>
                <c:pt idx="120">
                  <c:v>0.89832761000399997</c:v>
                </c:pt>
                <c:pt idx="121">
                  <c:v>0.19876022148299999</c:v>
                </c:pt>
                <c:pt idx="122">
                  <c:v>0.117131423431</c:v>
                </c:pt>
                <c:pt idx="123">
                  <c:v>0.68468402530600003</c:v>
                </c:pt>
                <c:pt idx="124">
                  <c:v>0.76011926680099995</c:v>
                </c:pt>
                <c:pt idx="125">
                  <c:v>0.80322250503100001</c:v>
                </c:pt>
                <c:pt idx="126">
                  <c:v>0.53833707519200003</c:v>
                </c:pt>
                <c:pt idx="127">
                  <c:v>0.64834523066000005</c:v>
                </c:pt>
                <c:pt idx="128">
                  <c:v>0.66178306691599997</c:v>
                </c:pt>
                <c:pt idx="129">
                  <c:v>0.67749849880000002</c:v>
                </c:pt>
                <c:pt idx="130">
                  <c:v>0.38474307857899998</c:v>
                </c:pt>
                <c:pt idx="131">
                  <c:v>0.32295985242699998</c:v>
                </c:pt>
                <c:pt idx="132">
                  <c:v>0.117131423431</c:v>
                </c:pt>
                <c:pt idx="133">
                  <c:v>0.24593991716899999</c:v>
                </c:pt>
                <c:pt idx="134">
                  <c:v>0.32343806814199999</c:v>
                </c:pt>
                <c:pt idx="135">
                  <c:v>0.26018535078299998</c:v>
                </c:pt>
                <c:pt idx="136">
                  <c:v>0.22345720876</c:v>
                </c:pt>
                <c:pt idx="137">
                  <c:v>0.117131423431</c:v>
                </c:pt>
                <c:pt idx="138">
                  <c:v>0.117131423431</c:v>
                </c:pt>
                <c:pt idx="139">
                  <c:v>0.117131423431</c:v>
                </c:pt>
                <c:pt idx="140">
                  <c:v>0.24593991716899999</c:v>
                </c:pt>
                <c:pt idx="141">
                  <c:v>0.30924993267099998</c:v>
                </c:pt>
                <c:pt idx="142">
                  <c:v>0.18044089879899999</c:v>
                </c:pt>
                <c:pt idx="143">
                  <c:v>0.117131423431</c:v>
                </c:pt>
                <c:pt idx="144">
                  <c:v>0.117131423431</c:v>
                </c:pt>
                <c:pt idx="145">
                  <c:v>0.117131423431</c:v>
                </c:pt>
                <c:pt idx="146">
                  <c:v>0.117131423431</c:v>
                </c:pt>
                <c:pt idx="147">
                  <c:v>0.24593991716899999</c:v>
                </c:pt>
                <c:pt idx="148">
                  <c:v>0.30924993267099998</c:v>
                </c:pt>
                <c:pt idx="149">
                  <c:v>0.30924993267099998</c:v>
                </c:pt>
                <c:pt idx="150">
                  <c:v>0.18044089879899999</c:v>
                </c:pt>
                <c:pt idx="151">
                  <c:v>9.73352901923E-2</c:v>
                </c:pt>
                <c:pt idx="152">
                  <c:v>9.4368805110399995E-2</c:v>
                </c:pt>
                <c:pt idx="153">
                  <c:v>9.4368805110399995E-2</c:v>
                </c:pt>
                <c:pt idx="154">
                  <c:v>0.24157914055800001</c:v>
                </c:pt>
                <c:pt idx="155">
                  <c:v>0.31393274953099998</c:v>
                </c:pt>
                <c:pt idx="156">
                  <c:v>0.166722557385</c:v>
                </c:pt>
                <c:pt idx="157">
                  <c:v>9.4368805110399995E-2</c:v>
                </c:pt>
                <c:pt idx="158">
                  <c:v>9.4368805110399995E-2</c:v>
                </c:pt>
                <c:pt idx="159">
                  <c:v>9.4368805110399995E-2</c:v>
                </c:pt>
                <c:pt idx="160">
                  <c:v>9.4368805110399995E-2</c:v>
                </c:pt>
                <c:pt idx="161">
                  <c:v>0.24157914055800001</c:v>
                </c:pt>
                <c:pt idx="162">
                  <c:v>0.31393274953099998</c:v>
                </c:pt>
                <c:pt idx="163">
                  <c:v>0.166722557385</c:v>
                </c:pt>
                <c:pt idx="164">
                  <c:v>9.4368805110399995E-2</c:v>
                </c:pt>
                <c:pt idx="165">
                  <c:v>9.4368805110399995E-2</c:v>
                </c:pt>
                <c:pt idx="166">
                  <c:v>9.4368805110399995E-2</c:v>
                </c:pt>
                <c:pt idx="167">
                  <c:v>9.4368805110399995E-2</c:v>
                </c:pt>
                <c:pt idx="168">
                  <c:v>0.24157914055800001</c:v>
                </c:pt>
                <c:pt idx="169">
                  <c:v>0.31393274953099998</c:v>
                </c:pt>
                <c:pt idx="170">
                  <c:v>0.166722557385</c:v>
                </c:pt>
                <c:pt idx="171">
                  <c:v>9.4368805110399995E-2</c:v>
                </c:pt>
                <c:pt idx="172">
                  <c:v>9.4368805110399995E-2</c:v>
                </c:pt>
                <c:pt idx="173">
                  <c:v>9.4368805110399995E-2</c:v>
                </c:pt>
                <c:pt idx="174">
                  <c:v>9.4368805110399995E-2</c:v>
                </c:pt>
                <c:pt idx="175">
                  <c:v>0.24157914055800001</c:v>
                </c:pt>
                <c:pt idx="176">
                  <c:v>0.31393274953099998</c:v>
                </c:pt>
                <c:pt idx="177">
                  <c:v>0.166722557385</c:v>
                </c:pt>
                <c:pt idx="178">
                  <c:v>9.4368805110399995E-2</c:v>
                </c:pt>
                <c:pt idx="179">
                  <c:v>9.4368805110399995E-2</c:v>
                </c:pt>
                <c:pt idx="180">
                  <c:v>9.4368805110399995E-2</c:v>
                </c:pt>
                <c:pt idx="181">
                  <c:v>8.5981715184700006E-2</c:v>
                </c:pt>
                <c:pt idx="182">
                  <c:v>0.24760491431100001</c:v>
                </c:pt>
                <c:pt idx="183">
                  <c:v>0.32740720456900002</c:v>
                </c:pt>
                <c:pt idx="184">
                  <c:v>0.32740720456900002</c:v>
                </c:pt>
                <c:pt idx="185">
                  <c:v>0.16504292154899999</c:v>
                </c:pt>
                <c:pt idx="186">
                  <c:v>8.5241028123099999E-2</c:v>
                </c:pt>
                <c:pt idx="187">
                  <c:v>8.5241028123099999E-2</c:v>
                </c:pt>
                <c:pt idx="188">
                  <c:v>8.5241028123099999E-2</c:v>
                </c:pt>
                <c:pt idx="189">
                  <c:v>0.24760491431100001</c:v>
                </c:pt>
                <c:pt idx="190">
                  <c:v>0.32740720456900002</c:v>
                </c:pt>
                <c:pt idx="191">
                  <c:v>0.16504292154899999</c:v>
                </c:pt>
                <c:pt idx="192">
                  <c:v>8.5241028123099999E-2</c:v>
                </c:pt>
                <c:pt idx="193">
                  <c:v>8.5241028123099999E-2</c:v>
                </c:pt>
                <c:pt idx="194">
                  <c:v>8.5241028123099999E-2</c:v>
                </c:pt>
                <c:pt idx="195">
                  <c:v>8.5241028123099999E-2</c:v>
                </c:pt>
                <c:pt idx="196">
                  <c:v>0.24760491431100001</c:v>
                </c:pt>
                <c:pt idx="197">
                  <c:v>0.32740720456900002</c:v>
                </c:pt>
                <c:pt idx="198">
                  <c:v>0.16504292154899999</c:v>
                </c:pt>
                <c:pt idx="199">
                  <c:v>8.5241028123099999E-2</c:v>
                </c:pt>
                <c:pt idx="200">
                  <c:v>8.5241028123099999E-2</c:v>
                </c:pt>
                <c:pt idx="201">
                  <c:v>8.5241028123099999E-2</c:v>
                </c:pt>
                <c:pt idx="202">
                  <c:v>8.5241028123099999E-2</c:v>
                </c:pt>
                <c:pt idx="203">
                  <c:v>0.24760491431100001</c:v>
                </c:pt>
                <c:pt idx="204">
                  <c:v>0.32740720456900002</c:v>
                </c:pt>
                <c:pt idx="205">
                  <c:v>0.16504292154899999</c:v>
                </c:pt>
                <c:pt idx="206">
                  <c:v>8.5241028123099999E-2</c:v>
                </c:pt>
                <c:pt idx="207">
                  <c:v>8.5241028123099999E-2</c:v>
                </c:pt>
                <c:pt idx="208">
                  <c:v>8.5241028123099999E-2</c:v>
                </c:pt>
                <c:pt idx="209">
                  <c:v>8.5241028123099999E-2</c:v>
                </c:pt>
                <c:pt idx="210">
                  <c:v>0.24760491431100001</c:v>
                </c:pt>
                <c:pt idx="211">
                  <c:v>0.32740720456900002</c:v>
                </c:pt>
                <c:pt idx="212">
                  <c:v>0.16309425561499999</c:v>
                </c:pt>
                <c:pt idx="213">
                  <c:v>8.1658306926399998E-2</c:v>
                </c:pt>
                <c:pt idx="214">
                  <c:v>8.1658306926399998E-2</c:v>
                </c:pt>
                <c:pt idx="215">
                  <c:v>8.1658306926399998E-2</c:v>
                </c:pt>
                <c:pt idx="216">
                  <c:v>8.1658306926399998E-2</c:v>
                </c:pt>
                <c:pt idx="217">
                  <c:v>0.22670359272999999</c:v>
                </c:pt>
                <c:pt idx="218">
                  <c:v>0.297993129573</c:v>
                </c:pt>
                <c:pt idx="219">
                  <c:v>0.152947998093</c:v>
                </c:pt>
                <c:pt idx="220">
                  <c:v>8.1658306926399998E-2</c:v>
                </c:pt>
                <c:pt idx="221">
                  <c:v>8.1658306926399998E-2</c:v>
                </c:pt>
                <c:pt idx="222">
                  <c:v>8.1658306926399998E-2</c:v>
                </c:pt>
                <c:pt idx="223">
                  <c:v>8.1658306926399998E-2</c:v>
                </c:pt>
                <c:pt idx="224">
                  <c:v>0.22670359272999999</c:v>
                </c:pt>
                <c:pt idx="225">
                  <c:v>0.297993129573</c:v>
                </c:pt>
                <c:pt idx="226">
                  <c:v>0.152947998093</c:v>
                </c:pt>
                <c:pt idx="227">
                  <c:v>8.1658306926399998E-2</c:v>
                </c:pt>
                <c:pt idx="228">
                  <c:v>8.1658306926399998E-2</c:v>
                </c:pt>
                <c:pt idx="229">
                  <c:v>8.1658306926399998E-2</c:v>
                </c:pt>
                <c:pt idx="230">
                  <c:v>8.1658306926399998E-2</c:v>
                </c:pt>
                <c:pt idx="231">
                  <c:v>0.22670359272999999</c:v>
                </c:pt>
                <c:pt idx="232">
                  <c:v>0.297993129573</c:v>
                </c:pt>
                <c:pt idx="233">
                  <c:v>0.152947998093</c:v>
                </c:pt>
                <c:pt idx="234">
                  <c:v>8.1658306926399998E-2</c:v>
                </c:pt>
                <c:pt idx="235">
                  <c:v>8.1658306926399998E-2</c:v>
                </c:pt>
                <c:pt idx="236">
                  <c:v>8.1658306926399998E-2</c:v>
                </c:pt>
                <c:pt idx="237">
                  <c:v>8.1658306926399998E-2</c:v>
                </c:pt>
                <c:pt idx="238">
                  <c:v>0.22670359272999999</c:v>
                </c:pt>
                <c:pt idx="239">
                  <c:v>0.297993129573</c:v>
                </c:pt>
                <c:pt idx="240">
                  <c:v>0.152947998093</c:v>
                </c:pt>
                <c:pt idx="241">
                  <c:v>8.1658306926399998E-2</c:v>
                </c:pt>
                <c:pt idx="242">
                  <c:v>8.1658306926399998E-2</c:v>
                </c:pt>
                <c:pt idx="243">
                  <c:v>0.106725229879</c:v>
                </c:pt>
                <c:pt idx="244">
                  <c:v>0.113634858886</c:v>
                </c:pt>
                <c:pt idx="245">
                  <c:v>0.280328656969</c:v>
                </c:pt>
                <c:pt idx="246">
                  <c:v>0.36225872772599998</c:v>
                </c:pt>
                <c:pt idx="247">
                  <c:v>0.36225872772599998</c:v>
                </c:pt>
                <c:pt idx="248">
                  <c:v>0.195565083966</c:v>
                </c:pt>
                <c:pt idx="249">
                  <c:v>0.113634858886</c:v>
                </c:pt>
                <c:pt idx="250">
                  <c:v>0.113634858886</c:v>
                </c:pt>
                <c:pt idx="251">
                  <c:v>0.113634858886</c:v>
                </c:pt>
                <c:pt idx="252">
                  <c:v>0.280328656969</c:v>
                </c:pt>
                <c:pt idx="253">
                  <c:v>0.36225872772599998</c:v>
                </c:pt>
                <c:pt idx="254">
                  <c:v>0.195565083966</c:v>
                </c:pt>
                <c:pt idx="255">
                  <c:v>0.113634858886</c:v>
                </c:pt>
                <c:pt idx="256">
                  <c:v>0.113634858886</c:v>
                </c:pt>
                <c:pt idx="257">
                  <c:v>0.12990703514400001</c:v>
                </c:pt>
                <c:pt idx="258">
                  <c:v>0.45811773647300003</c:v>
                </c:pt>
                <c:pt idx="259">
                  <c:v>0.56231126591900005</c:v>
                </c:pt>
                <c:pt idx="260">
                  <c:v>0.51097245045299999</c:v>
                </c:pt>
                <c:pt idx="261">
                  <c:v>0.50089471260200003</c:v>
                </c:pt>
                <c:pt idx="262">
                  <c:v>0.113634858886</c:v>
                </c:pt>
                <c:pt idx="263">
                  <c:v>0.113634858886</c:v>
                </c:pt>
                <c:pt idx="264">
                  <c:v>0.113634858886</c:v>
                </c:pt>
                <c:pt idx="265">
                  <c:v>0.113634858886</c:v>
                </c:pt>
                <c:pt idx="266">
                  <c:v>0.280328656969</c:v>
                </c:pt>
                <c:pt idx="267">
                  <c:v>0.36225872772599998</c:v>
                </c:pt>
                <c:pt idx="268">
                  <c:v>0.195565083966</c:v>
                </c:pt>
                <c:pt idx="269">
                  <c:v>0.113634858886</c:v>
                </c:pt>
                <c:pt idx="270">
                  <c:v>0.113634858886</c:v>
                </c:pt>
                <c:pt idx="271">
                  <c:v>0.113634858886</c:v>
                </c:pt>
                <c:pt idx="272">
                  <c:v>0.113634858886</c:v>
                </c:pt>
                <c:pt idx="273">
                  <c:v>0.96790252365100005</c:v>
                </c:pt>
                <c:pt idx="274">
                  <c:v>0.92070596260199999</c:v>
                </c:pt>
                <c:pt idx="275">
                  <c:v>0.45249550786699999</c:v>
                </c:pt>
                <c:pt idx="276">
                  <c:v>0.39503815915099999</c:v>
                </c:pt>
                <c:pt idx="277">
                  <c:v>0.54518793998399995</c:v>
                </c:pt>
                <c:pt idx="278">
                  <c:v>1.05957910976</c:v>
                </c:pt>
                <c:pt idx="279">
                  <c:v>1.05957910976</c:v>
                </c:pt>
                <c:pt idx="280">
                  <c:v>0.64305127036300003</c:v>
                </c:pt>
                <c:pt idx="281">
                  <c:v>0.56939770566100001</c:v>
                </c:pt>
                <c:pt idx="282">
                  <c:v>0.45249550786699999</c:v>
                </c:pt>
                <c:pt idx="283">
                  <c:v>0.56027550636900003</c:v>
                </c:pt>
                <c:pt idx="284">
                  <c:v>0.45143438993099999</c:v>
                </c:pt>
                <c:pt idx="285">
                  <c:v>0.39503815915099999</c:v>
                </c:pt>
                <c:pt idx="286">
                  <c:v>0.39503815915099999</c:v>
                </c:pt>
                <c:pt idx="287">
                  <c:v>0.630118623381</c:v>
                </c:pt>
                <c:pt idx="288">
                  <c:v>0.705539534829</c:v>
                </c:pt>
                <c:pt idx="289">
                  <c:v>0.84762834453699998</c:v>
                </c:pt>
                <c:pt idx="290">
                  <c:v>0.62062011705300002</c:v>
                </c:pt>
                <c:pt idx="291">
                  <c:v>0.67881388688699995</c:v>
                </c:pt>
                <c:pt idx="292">
                  <c:v>0.39503815915099999</c:v>
                </c:pt>
                <c:pt idx="293">
                  <c:v>0.69354153760600001</c:v>
                </c:pt>
                <c:pt idx="294">
                  <c:v>0.81834842082699999</c:v>
                </c:pt>
                <c:pt idx="295">
                  <c:v>1.2554902533400001</c:v>
                </c:pt>
                <c:pt idx="296">
                  <c:v>1.0954814993499999</c:v>
                </c:pt>
                <c:pt idx="297">
                  <c:v>1.0056963692300001</c:v>
                </c:pt>
                <c:pt idx="298">
                  <c:v>1.1457881215300001</c:v>
                </c:pt>
                <c:pt idx="299">
                  <c:v>1.27869533942</c:v>
                </c:pt>
                <c:pt idx="300">
                  <c:v>1.62712756694</c:v>
                </c:pt>
                <c:pt idx="301">
                  <c:v>1.74762562548</c:v>
                </c:pt>
                <c:pt idx="302">
                  <c:v>1.79789333607</c:v>
                </c:pt>
                <c:pt idx="303">
                  <c:v>1.68099002494</c:v>
                </c:pt>
                <c:pt idx="304">
                  <c:v>1.41539693329</c:v>
                </c:pt>
                <c:pt idx="305">
                  <c:v>1.46657945204</c:v>
                </c:pt>
                <c:pt idx="306">
                  <c:v>1.0642653658300001</c:v>
                </c:pt>
                <c:pt idx="307">
                  <c:v>0.43205410363399999</c:v>
                </c:pt>
                <c:pt idx="308">
                  <c:v>2.00276461713</c:v>
                </c:pt>
                <c:pt idx="309">
                  <c:v>1.85347562018</c:v>
                </c:pt>
                <c:pt idx="310">
                  <c:v>1.5867076851299999</c:v>
                </c:pt>
                <c:pt idx="311">
                  <c:v>1.28338380011</c:v>
                </c:pt>
                <c:pt idx="312">
                  <c:v>0.74420806442800003</c:v>
                </c:pt>
                <c:pt idx="313">
                  <c:v>1.0786359779100001</c:v>
                </c:pt>
                <c:pt idx="314">
                  <c:v>1.64618674995</c:v>
                </c:pt>
                <c:pt idx="315">
                  <c:v>1.7908319298199999</c:v>
                </c:pt>
                <c:pt idx="316">
                  <c:v>1.1745711233</c:v>
                </c:pt>
                <c:pt idx="317">
                  <c:v>0.48613660502099998</c:v>
                </c:pt>
                <c:pt idx="318">
                  <c:v>0.93494925773199999</c:v>
                </c:pt>
                <c:pt idx="319">
                  <c:v>1.11455159525</c:v>
                </c:pt>
                <c:pt idx="320">
                  <c:v>1.4953174795099999</c:v>
                </c:pt>
                <c:pt idx="321">
                  <c:v>1.78628213989</c:v>
                </c:pt>
                <c:pt idx="322">
                  <c:v>1.45676061404</c:v>
                </c:pt>
                <c:pt idx="323">
                  <c:v>1.4978589684600001</c:v>
                </c:pt>
                <c:pt idx="324">
                  <c:v>2.0536812583900002</c:v>
                </c:pt>
                <c:pt idx="325">
                  <c:v>2.2245196698399998</c:v>
                </c:pt>
                <c:pt idx="326">
                  <c:v>1.89045022799</c:v>
                </c:pt>
                <c:pt idx="327">
                  <c:v>2.2111039900399998</c:v>
                </c:pt>
                <c:pt idx="328">
                  <c:v>1.71338717481</c:v>
                </c:pt>
                <c:pt idx="329">
                  <c:v>1.59485001785</c:v>
                </c:pt>
                <c:pt idx="330">
                  <c:v>1.3182577332600001</c:v>
                </c:pt>
                <c:pt idx="331">
                  <c:v>1.1125471523599999</c:v>
                </c:pt>
                <c:pt idx="332">
                  <c:v>0.99960720154899996</c:v>
                </c:pt>
                <c:pt idx="333">
                  <c:v>1.55638585677</c:v>
                </c:pt>
                <c:pt idx="334">
                  <c:v>2.1496528902900001</c:v>
                </c:pt>
                <c:pt idx="335">
                  <c:v>1.8637503741300001</c:v>
                </c:pt>
                <c:pt idx="336">
                  <c:v>2.2228260787399998</c:v>
                </c:pt>
                <c:pt idx="337">
                  <c:v>1.64797800583</c:v>
                </c:pt>
                <c:pt idx="338">
                  <c:v>1.0697821032399999</c:v>
                </c:pt>
                <c:pt idx="339">
                  <c:v>1.5871606248500001</c:v>
                </c:pt>
                <c:pt idx="340">
                  <c:v>1.63026584724</c:v>
                </c:pt>
                <c:pt idx="341">
                  <c:v>2.12597458196</c:v>
                </c:pt>
                <c:pt idx="342">
                  <c:v>1.7775433465199999</c:v>
                </c:pt>
                <c:pt idx="343">
                  <c:v>2.2623409629700002</c:v>
                </c:pt>
                <c:pt idx="344">
                  <c:v>2.44902366649</c:v>
                </c:pt>
                <c:pt idx="345">
                  <c:v>1.9426671556699999</c:v>
                </c:pt>
                <c:pt idx="346">
                  <c:v>2.20859413742</c:v>
                </c:pt>
                <c:pt idx="347">
                  <c:v>1.6446363491</c:v>
                </c:pt>
                <c:pt idx="348">
                  <c:v>1.3608560026800001</c:v>
                </c:pt>
                <c:pt idx="349">
                  <c:v>2.1942222025599998</c:v>
                </c:pt>
                <c:pt idx="350">
                  <c:v>2.8622301316700001</c:v>
                </c:pt>
                <c:pt idx="351">
                  <c:v>3.0201647766900002</c:v>
                </c:pt>
                <c:pt idx="352">
                  <c:v>2.7257451419700001</c:v>
                </c:pt>
                <c:pt idx="353">
                  <c:v>2.8587673309200001</c:v>
                </c:pt>
                <c:pt idx="354">
                  <c:v>2.3953810093599999</c:v>
                </c:pt>
                <c:pt idx="355">
                  <c:v>1.7523987436899999</c:v>
                </c:pt>
                <c:pt idx="356">
                  <c:v>2.6971147000900002</c:v>
                </c:pt>
                <c:pt idx="357">
                  <c:v>3.1531814540899998</c:v>
                </c:pt>
                <c:pt idx="358">
                  <c:v>3.0560909762200001</c:v>
                </c:pt>
                <c:pt idx="359">
                  <c:v>2.3880778662400002</c:v>
                </c:pt>
                <c:pt idx="360">
                  <c:v>2.1906309825400001</c:v>
                </c:pt>
                <c:pt idx="361">
                  <c:v>3.2790372967499999</c:v>
                </c:pt>
                <c:pt idx="362">
                  <c:v>3.5412755039400001</c:v>
                </c:pt>
                <c:pt idx="363">
                  <c:v>3.09943727409</c:v>
                </c:pt>
                <c:pt idx="364">
                  <c:v>1.87799289764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414904"/>
        <c:axId val="213415296"/>
      </c:lineChart>
      <c:catAx>
        <c:axId val="2134149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15296"/>
        <c:crosses val="autoZero"/>
        <c:auto val="1"/>
        <c:lblAlgn val="ctr"/>
        <c:lblOffset val="100"/>
        <c:tickMarkSkip val="31"/>
        <c:noMultiLvlLbl val="0"/>
      </c:catAx>
      <c:valAx>
        <c:axId val="2134152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PM2.5 (tons)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14904"/>
        <c:crossesAt val="1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Fire Layering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Non-US Ag. Fires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Sheet1!$L$3:$L$29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Sheet1!$M$3:$M$29</c:f>
              <c:numCache>
                <c:formatCode>0.0%</c:formatCode>
                <c:ptCount val="27"/>
                <c:pt idx="0">
                  <c:v>2.6290493341257642E-2</c:v>
                </c:pt>
                <c:pt idx="1">
                  <c:v>2.5549927521819678E-2</c:v>
                </c:pt>
                <c:pt idx="2">
                  <c:v>2.6430724423341451E-2</c:v>
                </c:pt>
                <c:pt idx="3">
                  <c:v>3.331108061580302E-2</c:v>
                </c:pt>
                <c:pt idx="4">
                  <c:v>7.6718425219199138E-2</c:v>
                </c:pt>
                <c:pt idx="5">
                  <c:v>8.6916575349887851E-2</c:v>
                </c:pt>
                <c:pt idx="6">
                  <c:v>0.13169751335681226</c:v>
                </c:pt>
                <c:pt idx="7">
                  <c:v>0.13296839080029108</c:v>
                </c:pt>
                <c:pt idx="8">
                  <c:v>0.15050986115040466</c:v>
                </c:pt>
                <c:pt idx="9">
                  <c:v>0.17745788210679708</c:v>
                </c:pt>
                <c:pt idx="10">
                  <c:v>0.13179166015897362</c:v>
                </c:pt>
                <c:pt idx="11">
                  <c:v>3.5746556621083062E-4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Sheet1!$N$2</c:f>
              <c:strCache>
                <c:ptCount val="1"/>
                <c:pt idx="0">
                  <c:v>FINN fires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Sheet1!$L$3:$L$29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Sheet1!$N$3:$N$29</c:f>
              <c:numCache>
                <c:formatCode>0.0%</c:formatCode>
                <c:ptCount val="27"/>
                <c:pt idx="0">
                  <c:v>0.13036276697404611</c:v>
                </c:pt>
                <c:pt idx="1">
                  <c:v>0.12231555259662033</c:v>
                </c:pt>
                <c:pt idx="2">
                  <c:v>5.2635440159100939E-2</c:v>
                </c:pt>
                <c:pt idx="3">
                  <c:v>5.0853085612518632E-2</c:v>
                </c:pt>
                <c:pt idx="4">
                  <c:v>5.0874997569553673E-2</c:v>
                </c:pt>
                <c:pt idx="5">
                  <c:v>5.061127053666347E-2</c:v>
                </c:pt>
                <c:pt idx="6">
                  <c:v>5.0467996843821722E-2</c:v>
                </c:pt>
                <c:pt idx="7">
                  <c:v>5.0175890373688518E-2</c:v>
                </c:pt>
                <c:pt idx="8">
                  <c:v>4.8876950123247005E-2</c:v>
                </c:pt>
                <c:pt idx="9">
                  <c:v>4.0551473751874588E-2</c:v>
                </c:pt>
                <c:pt idx="10">
                  <c:v>4.0043605672291281E-2</c:v>
                </c:pt>
                <c:pt idx="11">
                  <c:v>4.0313914377971702E-2</c:v>
                </c:pt>
                <c:pt idx="12">
                  <c:v>3.9944787741430933E-2</c:v>
                </c:pt>
                <c:pt idx="13">
                  <c:v>4.0054748812311539E-2</c:v>
                </c:pt>
                <c:pt idx="14">
                  <c:v>3.9916012905399353E-2</c:v>
                </c:pt>
                <c:pt idx="15">
                  <c:v>3.9937996075428486E-2</c:v>
                </c:pt>
                <c:pt idx="16">
                  <c:v>3.9781494580519751E-2</c:v>
                </c:pt>
                <c:pt idx="17">
                  <c:v>3.9816451460745098E-2</c:v>
                </c:pt>
                <c:pt idx="18">
                  <c:v>3.232311117939593E-2</c:v>
                </c:pt>
                <c:pt idx="19">
                  <c:v>1.424617246385798E-4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Sheet1!$O$2</c:f>
              <c:strCache>
                <c:ptCount val="1"/>
                <c:pt idx="0">
                  <c:v>Can/Mex Fires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Sheet1!$L$3:$L$29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Sheet1!$O$3:$O$29</c:f>
              <c:numCache>
                <c:formatCode>0.0%</c:formatCode>
                <c:ptCount val="27"/>
                <c:pt idx="0">
                  <c:v>1.2559711918014393E-2</c:v>
                </c:pt>
                <c:pt idx="1">
                  <c:v>1.4541847096282838E-2</c:v>
                </c:pt>
                <c:pt idx="2">
                  <c:v>1.6525362762038816E-2</c:v>
                </c:pt>
                <c:pt idx="3">
                  <c:v>1.8943835874160073E-2</c:v>
                </c:pt>
                <c:pt idx="4">
                  <c:v>2.1729500671043952E-2</c:v>
                </c:pt>
                <c:pt idx="5">
                  <c:v>2.4463701589500581E-2</c:v>
                </c:pt>
                <c:pt idx="6">
                  <c:v>2.8067968239817529E-2</c:v>
                </c:pt>
                <c:pt idx="7">
                  <c:v>3.1431166553845077E-2</c:v>
                </c:pt>
                <c:pt idx="8">
                  <c:v>3.5845181137183615E-2</c:v>
                </c:pt>
                <c:pt idx="9">
                  <c:v>3.9716343988085545E-2</c:v>
                </c:pt>
                <c:pt idx="10">
                  <c:v>4.362655448279202E-2</c:v>
                </c:pt>
                <c:pt idx="11">
                  <c:v>4.7652168960930767E-2</c:v>
                </c:pt>
                <c:pt idx="12">
                  <c:v>5.1525999692156974E-2</c:v>
                </c:pt>
                <c:pt idx="13">
                  <c:v>5.6941408047671553E-2</c:v>
                </c:pt>
                <c:pt idx="14">
                  <c:v>6.2870956573882877E-2</c:v>
                </c:pt>
                <c:pt idx="15">
                  <c:v>6.8451071371768563E-2</c:v>
                </c:pt>
                <c:pt idx="16">
                  <c:v>7.2350609408029579E-2</c:v>
                </c:pt>
                <c:pt idx="17">
                  <c:v>7.6280267311472597E-2</c:v>
                </c:pt>
                <c:pt idx="18">
                  <c:v>7.8118000332560847E-2</c:v>
                </c:pt>
                <c:pt idx="19">
                  <c:v>7.228230573497306E-2</c:v>
                </c:pt>
                <c:pt idx="20">
                  <c:v>5.6366246098576295E-2</c:v>
                </c:pt>
                <c:pt idx="21">
                  <c:v>3.4815480543978518E-2</c:v>
                </c:pt>
                <c:pt idx="22">
                  <c:v>9.9239162460328188E-3</c:v>
                </c:pt>
                <c:pt idx="23">
                  <c:v>5.2423547530242318E-3</c:v>
                </c:pt>
                <c:pt idx="24">
                  <c:v>4.2581374219974521E-3</c:v>
                </c:pt>
                <c:pt idx="25">
                  <c:v>3.2950564256972363E-3</c:v>
                </c:pt>
                <c:pt idx="26">
                  <c:v>1.9621640350360368E-3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Sheet1!$P$2</c:f>
              <c:strCache>
                <c:ptCount val="1"/>
                <c:pt idx="0">
                  <c:v>US Fires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Sheet1!$L$3:$L$29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Sheet1!$P$3:$P$29</c:f>
              <c:numCache>
                <c:formatCode>0.0%</c:formatCode>
                <c:ptCount val="27"/>
                <c:pt idx="0">
                  <c:v>2.5017231906996566E-2</c:v>
                </c:pt>
                <c:pt idx="1">
                  <c:v>2.3271796819576029E-2</c:v>
                </c:pt>
                <c:pt idx="2">
                  <c:v>2.5020511956485986E-2</c:v>
                </c:pt>
                <c:pt idx="3">
                  <c:v>2.7649927582616193E-2</c:v>
                </c:pt>
                <c:pt idx="4">
                  <c:v>3.0770741319722909E-2</c:v>
                </c:pt>
                <c:pt idx="5">
                  <c:v>3.2791753748993617E-2</c:v>
                </c:pt>
                <c:pt idx="6">
                  <c:v>3.5103718395433234E-2</c:v>
                </c:pt>
                <c:pt idx="7">
                  <c:v>3.6213522959964703E-2</c:v>
                </c:pt>
                <c:pt idx="8">
                  <c:v>3.9989175669363206E-2</c:v>
                </c:pt>
                <c:pt idx="9">
                  <c:v>4.3466609447981842E-2</c:v>
                </c:pt>
                <c:pt idx="10">
                  <c:v>4.6360666291176383E-2</c:v>
                </c:pt>
                <c:pt idx="11">
                  <c:v>5.6729925402462827E-2</c:v>
                </c:pt>
                <c:pt idx="12">
                  <c:v>6.4690704582962055E-2</c:v>
                </c:pt>
                <c:pt idx="13">
                  <c:v>6.8446505672410896E-2</c:v>
                </c:pt>
                <c:pt idx="14">
                  <c:v>7.1950459724819726E-2</c:v>
                </c:pt>
                <c:pt idx="15">
                  <c:v>7.5762197035440987E-2</c:v>
                </c:pt>
                <c:pt idx="16">
                  <c:v>7.9924081319525803E-2</c:v>
                </c:pt>
                <c:pt idx="17">
                  <c:v>6.9759041335117053E-2</c:v>
                </c:pt>
                <c:pt idx="18">
                  <c:v>4.5502672440345338E-2</c:v>
                </c:pt>
                <c:pt idx="19">
                  <c:v>3.6970457598249483E-2</c:v>
                </c:pt>
                <c:pt idx="20">
                  <c:v>2.9444288006492004E-2</c:v>
                </c:pt>
                <c:pt idx="21">
                  <c:v>1.8964855983305745E-2</c:v>
                </c:pt>
                <c:pt idx="22">
                  <c:v>1.057338786400645E-2</c:v>
                </c:pt>
                <c:pt idx="23">
                  <c:v>5.0268334774314933E-3</c:v>
                </c:pt>
                <c:pt idx="24">
                  <c:v>1.6309597248800482E-4</c:v>
                </c:pt>
                <c:pt idx="25">
                  <c:v>1.1177349915104053E-4</c:v>
                </c:pt>
                <c:pt idx="26">
                  <c:v>1.2882606992153508E-4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0516688"/>
        <c:axId val="570515512"/>
      </c:lineChart>
      <c:catAx>
        <c:axId val="57051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515512"/>
        <c:crosses val="autoZero"/>
        <c:auto val="1"/>
        <c:lblAlgn val="ctr"/>
        <c:lblOffset val="100"/>
        <c:noMultiLvlLbl val="0"/>
      </c:catAx>
      <c:valAx>
        <c:axId val="570515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51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Point Source Layering</a:t>
            </a:r>
          </a:p>
        </c:rich>
      </c:tx>
      <c:layout>
        <c:manualLayout>
          <c:xMode val="edge"/>
          <c:yMode val="edge"/>
          <c:x val="0.32141918141061376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Sheet1!$F$2</c:f>
              <c:strCache>
                <c:ptCount val="1"/>
                <c:pt idx="0">
                  <c:v>Energy and Industry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Sheet1!$E$3:$E$24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Sheet1!$F$3:$F$24</c:f>
              <c:numCache>
                <c:formatCode>0.0%</c:formatCode>
                <c:ptCount val="22"/>
                <c:pt idx="0">
                  <c:v>1.1156042128633741E-2</c:v>
                </c:pt>
                <c:pt idx="1">
                  <c:v>1.0842988368207905E-2</c:v>
                </c:pt>
                <c:pt idx="2">
                  <c:v>1.1223758161221353E-2</c:v>
                </c:pt>
                <c:pt idx="3">
                  <c:v>1.537330628060956E-2</c:v>
                </c:pt>
                <c:pt idx="4">
                  <c:v>4.1513197014669795E-2</c:v>
                </c:pt>
                <c:pt idx="5">
                  <c:v>4.1266159179208971E-2</c:v>
                </c:pt>
                <c:pt idx="6">
                  <c:v>5.1328040882528889E-2</c:v>
                </c:pt>
                <c:pt idx="7">
                  <c:v>9.1055031604271419E-2</c:v>
                </c:pt>
                <c:pt idx="8">
                  <c:v>0.10352574505520311</c:v>
                </c:pt>
                <c:pt idx="9">
                  <c:v>0.14250716247825762</c:v>
                </c:pt>
                <c:pt idx="10">
                  <c:v>0.13375003329732219</c:v>
                </c:pt>
                <c:pt idx="11">
                  <c:v>0.11164408056972464</c:v>
                </c:pt>
                <c:pt idx="12">
                  <c:v>0.11064428827228723</c:v>
                </c:pt>
                <c:pt idx="13">
                  <c:v>8.7748992413549415E-2</c:v>
                </c:pt>
                <c:pt idx="14">
                  <c:v>2.0989436901435631E-2</c:v>
                </c:pt>
                <c:pt idx="15">
                  <c:v>1.5329430552230003E-2</c:v>
                </c:pt>
                <c:pt idx="16">
                  <c:v>1.0229303072718962E-4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Sheet1!$G$2</c:f>
              <c:strCache>
                <c:ptCount val="1"/>
                <c:pt idx="0">
                  <c:v>Can/Mex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Sheet1!$E$3:$E$24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Sheet1!$G$3:$G$24</c:f>
              <c:numCache>
                <c:formatCode>0.0%</c:formatCode>
                <c:ptCount val="22"/>
                <c:pt idx="0">
                  <c:v>9.9094948622970205E-2</c:v>
                </c:pt>
                <c:pt idx="1">
                  <c:v>0.52954426801081311</c:v>
                </c:pt>
                <c:pt idx="2">
                  <c:v>9.9358074779023905E-2</c:v>
                </c:pt>
                <c:pt idx="3">
                  <c:v>5.4423856082533979E-2</c:v>
                </c:pt>
                <c:pt idx="4">
                  <c:v>3.8693309204572854E-2</c:v>
                </c:pt>
                <c:pt idx="5">
                  <c:v>3.009429565736408E-2</c:v>
                </c:pt>
                <c:pt idx="6">
                  <c:v>2.8144622219647242E-2</c:v>
                </c:pt>
                <c:pt idx="7">
                  <c:v>2.8813983539883837E-2</c:v>
                </c:pt>
                <c:pt idx="8">
                  <c:v>2.6887612957315767E-2</c:v>
                </c:pt>
                <c:pt idx="9">
                  <c:v>2.1239782291914418E-2</c:v>
                </c:pt>
                <c:pt idx="10">
                  <c:v>1.482663260769896E-2</c:v>
                </c:pt>
                <c:pt idx="11">
                  <c:v>1.0141642054895539E-2</c:v>
                </c:pt>
                <c:pt idx="12">
                  <c:v>6.3827400947784937E-3</c:v>
                </c:pt>
                <c:pt idx="13">
                  <c:v>4.2312875700478382E-3</c:v>
                </c:pt>
                <c:pt idx="14">
                  <c:v>3.7502001272518189E-3</c:v>
                </c:pt>
                <c:pt idx="15">
                  <c:v>2.4332581585957626E-3</c:v>
                </c:pt>
                <c:pt idx="16">
                  <c:v>9.9368356221253432E-4</c:v>
                </c:pt>
                <c:pt idx="17">
                  <c:v>3.8504568077695216E-4</c:v>
                </c:pt>
                <c:pt idx="18">
                  <c:v>2.3593789177607581E-4</c:v>
                </c:pt>
                <c:pt idx="19">
                  <c:v>1.6686480496313474E-4</c:v>
                </c:pt>
                <c:pt idx="20">
                  <c:v>1.2480322205865889E-4</c:v>
                </c:pt>
                <c:pt idx="21">
                  <c:v>3.0064238058576391E-5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Sheet1!$I$2</c:f>
              <c:strCache>
                <c:ptCount val="1"/>
                <c:pt idx="0">
                  <c:v>US EGUs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Sheet1!$E$3:$E$24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Sheet1!$I$3:$I$24</c:f>
              <c:numCache>
                <c:formatCode>0.0%</c:formatCode>
                <c:ptCount val="22"/>
                <c:pt idx="0">
                  <c:v>5.5879238259084118E-4</c:v>
                </c:pt>
                <c:pt idx="1">
                  <c:v>1.1737537692668009E-3</c:v>
                </c:pt>
                <c:pt idx="2">
                  <c:v>4.0727192454287795E-3</c:v>
                </c:pt>
                <c:pt idx="3">
                  <c:v>9.5986872891810539E-3</c:v>
                </c:pt>
                <c:pt idx="4">
                  <c:v>1.9517291960976079E-2</c:v>
                </c:pt>
                <c:pt idx="5">
                  <c:v>3.0709928703897715E-2</c:v>
                </c:pt>
                <c:pt idx="6">
                  <c:v>5.0986252603970265E-2</c:v>
                </c:pt>
                <c:pt idx="7">
                  <c:v>6.5453635116745137E-2</c:v>
                </c:pt>
                <c:pt idx="8">
                  <c:v>8.9752288539057049E-2</c:v>
                </c:pt>
                <c:pt idx="9">
                  <c:v>0.12189821454106023</c:v>
                </c:pt>
                <c:pt idx="10">
                  <c:v>0.13755845179316886</c:v>
                </c:pt>
                <c:pt idx="11">
                  <c:v>0.13497075591614663</c:v>
                </c:pt>
                <c:pt idx="12">
                  <c:v>0.11809166538674089</c:v>
                </c:pt>
                <c:pt idx="13">
                  <c:v>8.4213896051415132E-2</c:v>
                </c:pt>
                <c:pt idx="14">
                  <c:v>5.3285931995865683E-2</c:v>
                </c:pt>
                <c:pt idx="15">
                  <c:v>3.1778711855877169E-2</c:v>
                </c:pt>
                <c:pt idx="16">
                  <c:v>2.0624195333878544E-2</c:v>
                </c:pt>
                <c:pt idx="17">
                  <c:v>1.128278444498225E-2</c:v>
                </c:pt>
                <c:pt idx="18">
                  <c:v>6.3836477740298447E-3</c:v>
                </c:pt>
                <c:pt idx="19">
                  <c:v>2.9015433382440421E-3</c:v>
                </c:pt>
                <c:pt idx="20">
                  <c:v>1.3585393566387983E-3</c:v>
                </c:pt>
                <c:pt idx="21">
                  <c:v>6.373167139445251E-4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Sheet1!$J$2</c:f>
              <c:strCache>
                <c:ptCount val="1"/>
                <c:pt idx="0">
                  <c:v>US Non-EGUs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Sheet1!$E$3:$E$24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Sheet1!$J$3:$J$24</c:f>
              <c:numCache>
                <c:formatCode>0.0%</c:formatCode>
                <c:ptCount val="22"/>
                <c:pt idx="0">
                  <c:v>0.39287825232016793</c:v>
                </c:pt>
                <c:pt idx="1">
                  <c:v>0.10410927475244648</c:v>
                </c:pt>
                <c:pt idx="2">
                  <c:v>0.10931790783932406</c:v>
                </c:pt>
                <c:pt idx="3">
                  <c:v>9.8685954807875911E-2</c:v>
                </c:pt>
                <c:pt idx="4">
                  <c:v>7.5621539887297737E-2</c:v>
                </c:pt>
                <c:pt idx="5">
                  <c:v>5.4634287439658945E-2</c:v>
                </c:pt>
                <c:pt idx="6">
                  <c:v>4.3365460892563192E-2</c:v>
                </c:pt>
                <c:pt idx="7">
                  <c:v>3.3031558014827746E-2</c:v>
                </c:pt>
                <c:pt idx="8">
                  <c:v>2.5478100262932672E-2</c:v>
                </c:pt>
                <c:pt idx="9">
                  <c:v>1.9342367742048269E-2</c:v>
                </c:pt>
                <c:pt idx="10">
                  <c:v>1.3950355511846023E-2</c:v>
                </c:pt>
                <c:pt idx="11">
                  <c:v>9.6633712716453699E-3</c:v>
                </c:pt>
                <c:pt idx="12">
                  <c:v>6.3553073838574217E-3</c:v>
                </c:pt>
                <c:pt idx="13">
                  <c:v>4.0361008011160207E-3</c:v>
                </c:pt>
                <c:pt idx="14">
                  <c:v>2.773075764730632E-3</c:v>
                </c:pt>
                <c:pt idx="15">
                  <c:v>1.7889008034905629E-3</c:v>
                </c:pt>
                <c:pt idx="16">
                  <c:v>1.27793776164179E-3</c:v>
                </c:pt>
                <c:pt idx="17">
                  <c:v>8.8749685537701899E-4</c:v>
                </c:pt>
                <c:pt idx="18">
                  <c:v>6.9183701600354099E-4</c:v>
                </c:pt>
                <c:pt idx="19">
                  <c:v>1.0022136671449535E-3</c:v>
                </c:pt>
                <c:pt idx="20">
                  <c:v>3.7022595163132372E-4</c:v>
                </c:pt>
                <c:pt idx="21">
                  <c:v>4.6237220372262992E-4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Sheet1!$K$2</c:f>
              <c:strCache>
                <c:ptCount val="1"/>
                <c:pt idx="0">
                  <c:v>US Oil and Gas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Sheet1!$E$3:$E$24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cat>
          <c:val>
            <c:numRef>
              <c:f>Sheet1!$K$3:$K$24</c:f>
              <c:numCache>
                <c:formatCode>0.0%</c:formatCode>
                <c:ptCount val="22"/>
                <c:pt idx="0">
                  <c:v>0.45186911030212501</c:v>
                </c:pt>
                <c:pt idx="1">
                  <c:v>0.24216628339925847</c:v>
                </c:pt>
                <c:pt idx="2">
                  <c:v>0.12871441798505084</c:v>
                </c:pt>
                <c:pt idx="3">
                  <c:v>7.0855039499352304E-2</c:v>
                </c:pt>
                <c:pt idx="4">
                  <c:v>4.1065652351913173E-2</c:v>
                </c:pt>
                <c:pt idx="5">
                  <c:v>2.3988001146644743E-2</c:v>
                </c:pt>
                <c:pt idx="6">
                  <c:v>1.4811037837919006E-2</c:v>
                </c:pt>
                <c:pt idx="7">
                  <c:v>9.6434297461585709E-3</c:v>
                </c:pt>
                <c:pt idx="8">
                  <c:v>6.5350705542926652E-3</c:v>
                </c:pt>
                <c:pt idx="9">
                  <c:v>3.5702537950742753E-3</c:v>
                </c:pt>
                <c:pt idx="10">
                  <c:v>2.2086367383790449E-3</c:v>
                </c:pt>
                <c:pt idx="11">
                  <c:v>1.4652285059629823E-3</c:v>
                </c:pt>
                <c:pt idx="12">
                  <c:v>1.082617737250944E-3</c:v>
                </c:pt>
                <c:pt idx="13">
                  <c:v>8.1612444022360832E-4</c:v>
                </c:pt>
                <c:pt idx="14">
                  <c:v>5.4804060043303268E-4</c:v>
                </c:pt>
                <c:pt idx="15">
                  <c:v>3.4588261537262525E-4</c:v>
                </c:pt>
                <c:pt idx="16">
                  <c:v>1.8237019806443481E-4</c:v>
                </c:pt>
                <c:pt idx="17">
                  <c:v>6.8777366678591688E-5</c:v>
                </c:pt>
                <c:pt idx="18">
                  <c:v>3.143696730667244E-5</c:v>
                </c:pt>
                <c:pt idx="19">
                  <c:v>1.6229159303239013E-5</c:v>
                </c:pt>
                <c:pt idx="20">
                  <c:v>8.1798757543138301E-6</c:v>
                </c:pt>
                <c:pt idx="21">
                  <c:v>3.970260195280775E-6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082264"/>
        <c:axId val="410279376"/>
      </c:lineChart>
      <c:catAx>
        <c:axId val="41808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279376"/>
        <c:crosses val="autoZero"/>
        <c:auto val="1"/>
        <c:lblAlgn val="ctr"/>
        <c:lblOffset val="100"/>
        <c:noMultiLvlLbl val="0"/>
      </c:catAx>
      <c:valAx>
        <c:axId val="41027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082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Aircraft Layering</a:t>
            </a:r>
          </a:p>
        </c:rich>
      </c:tx>
      <c:layout>
        <c:manualLayout>
          <c:xMode val="edge"/>
          <c:yMode val="edge"/>
          <c:x val="0.27094961240310078"/>
          <c:y val="5.7823557712008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Climbing and Descent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Sheet1!$A$3:$A$42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Sheet1!$B$3:$B$42</c:f>
              <c:numCache>
                <c:formatCode>0.0%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9.0067394349990729E-3</c:v>
                </c:pt>
                <c:pt idx="15">
                  <c:v>5.4335163223714726E-2</c:v>
                </c:pt>
                <c:pt idx="16">
                  <c:v>5.5287201020807163E-2</c:v>
                </c:pt>
                <c:pt idx="17">
                  <c:v>5.5388309082470687E-2</c:v>
                </c:pt>
                <c:pt idx="18">
                  <c:v>5.525569678426822E-2</c:v>
                </c:pt>
                <c:pt idx="19">
                  <c:v>5.6053881913995462E-2</c:v>
                </c:pt>
                <c:pt idx="20">
                  <c:v>5.6338293868559465E-2</c:v>
                </c:pt>
                <c:pt idx="21">
                  <c:v>5.6225639143417064E-2</c:v>
                </c:pt>
                <c:pt idx="22">
                  <c:v>5.6161717680954897E-2</c:v>
                </c:pt>
                <c:pt idx="23">
                  <c:v>5.6128823625493013E-2</c:v>
                </c:pt>
                <c:pt idx="24">
                  <c:v>5.607887791701071E-2</c:v>
                </c:pt>
                <c:pt idx="25">
                  <c:v>5.596811053095644E-2</c:v>
                </c:pt>
                <c:pt idx="26">
                  <c:v>5.5919547742493664E-2</c:v>
                </c:pt>
                <c:pt idx="27">
                  <c:v>5.589217685031507E-2</c:v>
                </c:pt>
                <c:pt idx="28">
                  <c:v>5.58182272264275E-2</c:v>
                </c:pt>
                <c:pt idx="29">
                  <c:v>5.6422189114497916E-2</c:v>
                </c:pt>
                <c:pt idx="30">
                  <c:v>5.6295080891566124E-2</c:v>
                </c:pt>
                <c:pt idx="31">
                  <c:v>5.6167437088149808E-2</c:v>
                </c:pt>
                <c:pt idx="32">
                  <c:v>3.8119833819306538E-2</c:v>
                </c:pt>
                <c:pt idx="33">
                  <c:v>3.1284474557056246E-3</c:v>
                </c:pt>
                <c:pt idx="34">
                  <c:v>8.6118691751325981E-6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Cruising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Sheet1!$A$3:$A$42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Sheet1!$C$3:$C$42</c:f>
              <c:numCache>
                <c:formatCode>0.0%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6.1383401294554579E-2</c:v>
                </c:pt>
                <c:pt idx="33">
                  <c:v>0.18851896476953978</c:v>
                </c:pt>
                <c:pt idx="34">
                  <c:v>0.20146199451961114</c:v>
                </c:pt>
                <c:pt idx="35">
                  <c:v>0.20239573303792172</c:v>
                </c:pt>
                <c:pt idx="36">
                  <c:v>0.20479462234787477</c:v>
                </c:pt>
                <c:pt idx="37">
                  <c:v>0.13218091214421152</c:v>
                </c:pt>
                <c:pt idx="38">
                  <c:v>8.3127103819062992E-3</c:v>
                </c:pt>
                <c:pt idx="39">
                  <c:v>7.7844089725732934E-4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Landing and Takeoff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Sheet1!$A$3:$A$42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Sheet1!$D$3:$D$42</c:f>
              <c:numCache>
                <c:formatCode>0.0%</c:formatCode>
                <c:ptCount val="40"/>
                <c:pt idx="0">
                  <c:v>6.9131724296103342E-2</c:v>
                </c:pt>
                <c:pt idx="1">
                  <c:v>6.7148623854561038E-2</c:v>
                </c:pt>
                <c:pt idx="2">
                  <c:v>6.9803510406461544E-2</c:v>
                </c:pt>
                <c:pt idx="3">
                  <c:v>6.7581922541235143E-2</c:v>
                </c:pt>
                <c:pt idx="4">
                  <c:v>6.7617060374947718E-2</c:v>
                </c:pt>
                <c:pt idx="5">
                  <c:v>6.732071475770425E-2</c:v>
                </c:pt>
                <c:pt idx="6">
                  <c:v>6.7130439837099987E-2</c:v>
                </c:pt>
                <c:pt idx="7">
                  <c:v>6.6770421710068653E-2</c:v>
                </c:pt>
                <c:pt idx="8">
                  <c:v>6.746580995770117E-2</c:v>
                </c:pt>
                <c:pt idx="9">
                  <c:v>6.7488565687231453E-2</c:v>
                </c:pt>
                <c:pt idx="10">
                  <c:v>6.6633736279050768E-2</c:v>
                </c:pt>
                <c:pt idx="11">
                  <c:v>6.7152385826936875E-2</c:v>
                </c:pt>
                <c:pt idx="12">
                  <c:v>6.652267779195141E-2</c:v>
                </c:pt>
                <c:pt idx="13">
                  <c:v>6.6731431838770533E-2</c:v>
                </c:pt>
                <c:pt idx="14">
                  <c:v>5.4301479624976341E-2</c:v>
                </c:pt>
                <c:pt idx="15">
                  <c:v>1.1995540406833343E-3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602976"/>
        <c:axId val="78761216"/>
      </c:lineChart>
      <c:catAx>
        <c:axId val="4086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61216"/>
        <c:crosses val="autoZero"/>
        <c:auto val="1"/>
        <c:lblAlgn val="ctr"/>
        <c:lblOffset val="100"/>
        <c:noMultiLvlLbl val="0"/>
      </c:catAx>
      <c:valAx>
        <c:axId val="787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60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quickly: Ancillary data = temporal profiles,</a:t>
            </a:r>
            <a:r>
              <a:rPr lang="en-US" baseline="0" dirty="0" smtClean="0"/>
              <a:t> speciation profiles, spatial surrogates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19CB-6F14-4D87-803E-DB34D9D9F35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33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</a:t>
            </a:r>
            <a:r>
              <a:rPr lang="en-US" baseline="0" dirty="0" smtClean="0"/>
              <a:t> a quick introduction to emissions modeling</a:t>
            </a:r>
          </a:p>
          <a:p>
            <a:r>
              <a:rPr lang="en-US" baseline="0" dirty="0" smtClean="0"/>
              <a:t>Specifics about 2011v6.2 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86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6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924800" y="6407944"/>
            <a:ext cx="722472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5AF8CA-7276-47C2-B7A7-4D158E216C1C}" type="datetime1">
              <a:rPr lang="en-US" smtClean="0"/>
              <a:pPr/>
              <a:t>10/23/2016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163728" cy="36512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91E54-FDBA-45F8-91F6-5708D7EC203B}" type="datetime1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6E3F2-AFAA-4D24-8B99-FEF50B4E69E7}" type="datetime1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407943"/>
            <a:ext cx="3505200" cy="365125"/>
          </a:xfrm>
        </p:spPr>
        <p:txBody>
          <a:bodyPr/>
          <a:lstStyle>
            <a:extLst/>
          </a:lstStyle>
          <a:p>
            <a:r>
              <a:rPr lang="en-US" dirty="0" smtClean="0"/>
              <a:t>EPA OAQPS, Emission Inventory and Analysis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F2F83-966E-4094-B6DF-D5B25EAF193A}" type="datetime1">
              <a:rPr lang="en-US" smtClean="0"/>
              <a:pPr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C6A6-87B3-41A2-A18F-7E4E7206EED7}" type="datetime1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539EC-FA9C-4557-ADEF-16E6D24D8931}" type="datetime1">
              <a:rPr lang="en-US" smtClean="0"/>
              <a:pPr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A3DEE-D6A2-4108-BF0D-8CD761C1BB4E}" type="datetime1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8D2DA-F72F-4073-86DF-B0C2701F745E}" type="datetime1">
              <a:rPr lang="en-US" smtClean="0"/>
              <a:pPr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BE3D3F-4CC0-49A9-B7A6-D83A4BA290F6}" type="datetime1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70F5D-DBD7-4E1C-AE9A-5E07E8AC14F9}" type="datetime1">
              <a:rPr lang="en-US" smtClean="0"/>
              <a:pPr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A2A93-CF92-4B7B-BCF1-09FEFD2E7F45}" type="datetime1">
              <a:rPr lang="en-US" smtClean="0"/>
              <a:pPr/>
              <a:t>10/23/2016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ir-emissions-modeling/" TargetMode="External"/><Relationship Id="rId2" Type="http://schemas.openxmlformats.org/officeDocument/2006/relationships/hyperlink" Target="http://www.cmascent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yth.alison@ep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9639"/>
            <a:ext cx="7772400" cy="19821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Development of 2011 Hemispheric Emissions for CMAQ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900" y="3276600"/>
            <a:ext cx="9067800" cy="2819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October 24, 2016</a:t>
            </a:r>
          </a:p>
          <a:p>
            <a:pPr algn="ctr"/>
            <a:endParaRPr lang="en-US" sz="1400" dirty="0"/>
          </a:p>
          <a:p>
            <a:pPr algn="ctr">
              <a:spcAft>
                <a:spcPts val="200"/>
              </a:spcAft>
            </a:pPr>
            <a:r>
              <a:rPr lang="en-US" dirty="0" smtClean="0"/>
              <a:t>A. Eyth, J. </a:t>
            </a:r>
            <a:r>
              <a:rPr lang="en-US" dirty="0" err="1" smtClean="0"/>
              <a:t>Vukovich</a:t>
            </a:r>
            <a:r>
              <a:rPr lang="en-US" dirty="0" smtClean="0"/>
              <a:t>, M. Strum, P. Dolwick (US EPA OAQPS)</a:t>
            </a:r>
          </a:p>
          <a:p>
            <a:pPr algn="ctr">
              <a:spcAft>
                <a:spcPts val="200"/>
              </a:spcAft>
            </a:pPr>
            <a:r>
              <a:rPr lang="en-US" dirty="0" smtClean="0"/>
              <a:t>G. Pouliot (US EPA ORD)  C. Allen, J. Beidler (CSRA)</a:t>
            </a:r>
          </a:p>
          <a:p>
            <a:pPr algn="ctr">
              <a:spcAft>
                <a:spcPts val="200"/>
              </a:spcAft>
            </a:pPr>
            <a:r>
              <a:rPr lang="en-US" dirty="0" smtClean="0"/>
              <a:t>B.H. Baek, Z. Adelman (UNC Chapel Hill)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3942"/>
            <a:ext cx="8190072" cy="793511"/>
          </a:xfrm>
        </p:spPr>
        <p:txBody>
          <a:bodyPr>
            <a:normAutofit/>
          </a:bodyPr>
          <a:lstStyle/>
          <a:p>
            <a:r>
              <a:rPr lang="en-US" dirty="0" smtClean="0"/>
              <a:t>July Biogenic VOC emissions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5662"/>
            <a:ext cx="3627307" cy="314167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46" y="1775727"/>
            <a:ext cx="3458858" cy="2992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203" y="4857629"/>
            <a:ext cx="2059997" cy="1796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6" y="4905632"/>
            <a:ext cx="2004953" cy="1748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20" y="4857629"/>
            <a:ext cx="2104819" cy="18355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0093" y="563713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France ISOP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14564" y="563713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India ISOP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81334" y="5597849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China ISOP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97269" y="5248853"/>
            <a:ext cx="815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times in GMT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001" y="1048883"/>
            <a:ext cx="806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plots illustrate correlation of emissions with regional daylight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61339" y="140639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9184" y="143544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75867"/>
          </a:xfrm>
        </p:spPr>
        <p:txBody>
          <a:bodyPr>
            <a:normAutofit/>
          </a:bodyPr>
          <a:lstStyle/>
          <a:p>
            <a:r>
              <a:rPr lang="en-US" dirty="0" smtClean="0"/>
              <a:t>January Residential PM2.5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89100"/>
            <a:ext cx="3772307" cy="32639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74" y="1670094"/>
            <a:ext cx="3706205" cy="32067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87" y="5058153"/>
            <a:ext cx="1895984" cy="1653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82" y="5058153"/>
            <a:ext cx="1895984" cy="16534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31" y="5049872"/>
            <a:ext cx="1882651" cy="16417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601980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France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08872" y="597867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745553" y="6038611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39022" y="5233014"/>
            <a:ext cx="815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times in GMT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76171" y="14594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39184" y="143544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9300" y="1127690"/>
            <a:ext cx="809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Residential emissions have two peaks: morning and evening local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Surrogates for U.S., Canada, and Mexico </a:t>
            </a:r>
            <a:r>
              <a:rPr lang="en-US" dirty="0" smtClean="0"/>
              <a:t>developed </a:t>
            </a:r>
            <a:r>
              <a:rPr lang="en-US" dirty="0" smtClean="0"/>
              <a:t>for the hemispheric grid </a:t>
            </a:r>
          </a:p>
          <a:p>
            <a:pPr lvl="1"/>
            <a:r>
              <a:rPr lang="en-US" dirty="0" smtClean="0"/>
              <a:t>187x187 polar </a:t>
            </a:r>
            <a:r>
              <a:rPr lang="en-US" dirty="0" smtClean="0"/>
              <a:t>stereographic </a:t>
            </a:r>
            <a:r>
              <a:rPr lang="en-US" dirty="0" smtClean="0"/>
              <a:t>108km x 108km</a:t>
            </a:r>
          </a:p>
          <a:p>
            <a:pPr lvl="1"/>
            <a:r>
              <a:rPr lang="en-US" dirty="0" smtClean="0"/>
              <a:t>Covered outlying areas: AK/HI/PR/VI</a:t>
            </a:r>
            <a:endParaRPr lang="en-US" dirty="0" smtClean="0"/>
          </a:p>
          <a:p>
            <a:pPr lvl="1"/>
            <a:r>
              <a:rPr lang="en-US" dirty="0" smtClean="0"/>
              <a:t>Spatial cross-reference </a:t>
            </a:r>
            <a:r>
              <a:rPr lang="en-US" dirty="0" smtClean="0"/>
              <a:t>had to be updated</a:t>
            </a:r>
            <a:endParaRPr lang="en-US" dirty="0" smtClean="0"/>
          </a:p>
          <a:p>
            <a:r>
              <a:rPr lang="en-US" dirty="0" smtClean="0"/>
              <a:t>No surrogates needed outside </a:t>
            </a:r>
            <a:r>
              <a:rPr lang="en-US" dirty="0" smtClean="0"/>
              <a:t>of North America </a:t>
            </a:r>
            <a:r>
              <a:rPr lang="en-US" dirty="0" smtClean="0"/>
              <a:t>because inventories are </a:t>
            </a:r>
            <a:r>
              <a:rPr lang="en-US" dirty="0" err="1" smtClean="0"/>
              <a:t>regridded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3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1" y="2057400"/>
            <a:ext cx="4518935" cy="385048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822" y="352097"/>
            <a:ext cx="88322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Gridded HTAP Emissions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26" y="2086303"/>
            <a:ext cx="4441102" cy="3850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669533"/>
            <a:ext cx="3464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Cruising PM2.5 Emissions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4934" y="1669533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PM2.5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4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66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Emissions created for 44 </a:t>
            </a:r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Layer 1 median at 10m, and layer 44 at 18,200m</a:t>
            </a:r>
            <a:endParaRPr lang="en-US" dirty="0" smtClean="0"/>
          </a:p>
          <a:p>
            <a:r>
              <a:rPr lang="en-US" dirty="0" smtClean="0"/>
              <a:t>SMOKE plume rise used in North America</a:t>
            </a:r>
          </a:p>
          <a:p>
            <a:pPr lvl="1"/>
            <a:r>
              <a:rPr lang="en-US" dirty="0" smtClean="0"/>
              <a:t>Based on stack </a:t>
            </a:r>
            <a:r>
              <a:rPr lang="en-US" dirty="0" smtClean="0"/>
              <a:t>parameters</a:t>
            </a:r>
          </a:p>
          <a:p>
            <a:pPr lvl="1"/>
            <a:r>
              <a:rPr lang="en-US" dirty="0" smtClean="0"/>
              <a:t>Fires have a special treatment</a:t>
            </a:r>
          </a:p>
          <a:p>
            <a:r>
              <a:rPr lang="en-US" dirty="0" smtClean="0"/>
              <a:t>HTAP </a:t>
            </a:r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Use SMOKE program </a:t>
            </a:r>
            <a:r>
              <a:rPr lang="en-US" dirty="0" err="1" smtClean="0"/>
              <a:t>Layalloc</a:t>
            </a:r>
            <a:r>
              <a:rPr lang="en-US" dirty="0" smtClean="0"/>
              <a:t> to put emissions at specific height ranges</a:t>
            </a:r>
          </a:p>
          <a:p>
            <a:pPr lvl="1"/>
            <a:r>
              <a:rPr lang="en-US" dirty="0" smtClean="0"/>
              <a:t>Aircraft emissions split into landing and takeoff (layers 1-15), climbing and descent (16-33), and cruising (34-38)</a:t>
            </a:r>
          </a:p>
          <a:p>
            <a:pPr lvl="1"/>
            <a:r>
              <a:rPr lang="en-US" dirty="0" smtClean="0"/>
              <a:t>Layering needs to be run every day because layer heights change with the meteorological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Distributions by Sector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415199"/>
              </p:ext>
            </p:extLst>
          </p:nvPr>
        </p:nvGraphicFramePr>
        <p:xfrm>
          <a:off x="4555067" y="1184274"/>
          <a:ext cx="4321652" cy="292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076178"/>
              </p:ext>
            </p:extLst>
          </p:nvPr>
        </p:nvGraphicFramePr>
        <p:xfrm>
          <a:off x="96520" y="1184274"/>
          <a:ext cx="4411980" cy="315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710590"/>
              </p:ext>
            </p:extLst>
          </p:nvPr>
        </p:nvGraphicFramePr>
        <p:xfrm>
          <a:off x="1219200" y="4316675"/>
          <a:ext cx="5715000" cy="206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226572"/>
              </p:ext>
            </p:extLst>
          </p:nvPr>
        </p:nvGraphicFramePr>
        <p:xfrm>
          <a:off x="6925733" y="4241852"/>
          <a:ext cx="2070365" cy="221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46"/>
                <a:gridCol w="594537"/>
                <a:gridCol w="517591"/>
                <a:gridCol w="517591"/>
              </a:tblGrid>
              <a:tr h="3766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Km</a:t>
                      </a:r>
                      <a:endParaRPr lang="en-US" sz="1600" dirty="0"/>
                    </a:p>
                  </a:txBody>
                  <a:tcPr/>
                </a:tc>
              </a:tr>
              <a:tr h="3359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.01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4.2</a:t>
                      </a:r>
                      <a:endParaRPr lang="en-US" sz="1400" dirty="0"/>
                    </a:p>
                  </a:txBody>
                  <a:tcPr/>
                </a:tc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6.8</a:t>
                      </a:r>
                      <a:endParaRPr lang="en-US" sz="1400" dirty="0"/>
                    </a:p>
                  </a:txBody>
                  <a:tcPr/>
                </a:tc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/>
                </a:tc>
              </a:tr>
              <a:tr h="3766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1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Carbon Bond 2005 (CB05)-based </a:t>
            </a:r>
            <a:r>
              <a:rPr lang="en-US" dirty="0" smtClean="0"/>
              <a:t>speciation</a:t>
            </a:r>
          </a:p>
          <a:p>
            <a:r>
              <a:rPr lang="en-US" dirty="0" smtClean="0"/>
              <a:t>Used 2011v6.3 </a:t>
            </a:r>
            <a:r>
              <a:rPr lang="en-US" dirty="0" smtClean="0"/>
              <a:t>platform within North America</a:t>
            </a:r>
          </a:p>
          <a:p>
            <a:r>
              <a:rPr lang="en-US" dirty="0" smtClean="0"/>
              <a:t>Created new set of speciation profiles for HTAP based on the 2011 platform </a:t>
            </a:r>
            <a:r>
              <a:rPr lang="en-US" dirty="0" smtClean="0"/>
              <a:t>averages</a:t>
            </a:r>
          </a:p>
          <a:p>
            <a:r>
              <a:rPr lang="en-US" dirty="0" smtClean="0"/>
              <a:t>For HTAP, only a single speciation profile can be used per sector, country and pollutant</a:t>
            </a:r>
          </a:p>
          <a:p>
            <a:r>
              <a:rPr lang="en-US" dirty="0" smtClean="0"/>
              <a:t>HTAP </a:t>
            </a:r>
            <a:r>
              <a:rPr lang="en-US" dirty="0" smtClean="0"/>
              <a:t>BC and OC inventory pollutants were used directly </a:t>
            </a:r>
            <a:endParaRPr lang="en-US" dirty="0"/>
          </a:p>
          <a:p>
            <a:pPr lvl="1"/>
            <a:r>
              <a:rPr lang="en-US" dirty="0" smtClean="0"/>
              <a:t>Rest of PM2.5 speciated into CMAQ’s AE6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Difference: PM</a:t>
            </a:r>
            <a:r>
              <a:rPr lang="en-US" baseline="-25000" dirty="0" smtClean="0"/>
              <a:t>2.5</a:t>
            </a:r>
            <a:r>
              <a:rPr lang="en-US" dirty="0" smtClean="0"/>
              <a:t> from FINN Fires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2058595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0671" y="207585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83256" y="1260357"/>
            <a:ext cx="8364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2011 FINN Fires in N. Africa </a:t>
            </a:r>
            <a:r>
              <a:rPr lang="en-US" dirty="0" smtClean="0"/>
              <a:t>differed </a:t>
            </a:r>
            <a:r>
              <a:rPr lang="en-US" dirty="0"/>
              <a:t>from the EDGAR/HTAP persistent climatological </a:t>
            </a:r>
            <a:r>
              <a:rPr lang="en-US" dirty="0" smtClean="0"/>
              <a:t>fires used in </a:t>
            </a:r>
            <a:r>
              <a:rPr lang="en-US" dirty="0" smtClean="0"/>
              <a:t>earlier </a:t>
            </a:r>
            <a:r>
              <a:rPr lang="en-US" dirty="0" smtClean="0"/>
              <a:t>hemispheric and GEOS-Chem runs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6" y="2362979"/>
            <a:ext cx="4409264" cy="381894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6829"/>
            <a:ext cx="4466843" cy="38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merged emissions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" y="1986465"/>
            <a:ext cx="4665531" cy="3999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0" y="2063964"/>
            <a:ext cx="4546933" cy="39341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1629053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Saturday NO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91534" y="1629053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Saturday Terpenes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267" y="1426105"/>
            <a:ext cx="8555832" cy="50061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SMOKE 4.0 is available from </a:t>
            </a:r>
            <a:r>
              <a:rPr lang="en-US" dirty="0" smtClean="0">
                <a:hlinkClick r:id="rId2"/>
              </a:rPr>
              <a:t>www.cmascenter.org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Input data and scripts will be available from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https://www.epa.gov/air-emissions-modeling/</a:t>
            </a:r>
            <a:endParaRPr lang="en-US" sz="2000" dirty="0" smtClean="0"/>
          </a:p>
          <a:p>
            <a:r>
              <a:rPr lang="en-US" dirty="0" smtClean="0"/>
              <a:t>Sensitivities </a:t>
            </a:r>
            <a:r>
              <a:rPr lang="en-US" dirty="0" smtClean="0"/>
              <a:t>where we evaluate the impact of changing emissions in other parts of the world</a:t>
            </a:r>
          </a:p>
          <a:p>
            <a:r>
              <a:rPr lang="en-US" dirty="0" smtClean="0"/>
              <a:t>Future projections for non-U.S. emissions using trends from satellite data, especially NO2</a:t>
            </a:r>
          </a:p>
          <a:p>
            <a:r>
              <a:rPr lang="en-US" dirty="0" smtClean="0"/>
              <a:t>Better integration of ag. fire with FINN emissions</a:t>
            </a:r>
          </a:p>
          <a:p>
            <a:r>
              <a:rPr lang="en-US" dirty="0" smtClean="0"/>
              <a:t>Improvements </a:t>
            </a:r>
            <a:r>
              <a:rPr lang="en-US" dirty="0" smtClean="0"/>
              <a:t>to </a:t>
            </a:r>
            <a:r>
              <a:rPr lang="en-US" dirty="0" smtClean="0"/>
              <a:t>biogenic </a:t>
            </a:r>
            <a:r>
              <a:rPr lang="en-US" dirty="0" smtClean="0"/>
              <a:t>emissions</a:t>
            </a:r>
          </a:p>
          <a:p>
            <a:r>
              <a:rPr lang="en-US" dirty="0" smtClean="0"/>
              <a:t>Improvements to layering</a:t>
            </a:r>
            <a:endParaRPr lang="en-US" dirty="0" smtClean="0"/>
          </a:p>
          <a:p>
            <a:r>
              <a:rPr lang="en-US" dirty="0" smtClean="0"/>
              <a:t>Questions </a:t>
            </a:r>
            <a:r>
              <a:rPr lang="en-US" dirty="0" smtClean="0"/>
              <a:t>can be directed to </a:t>
            </a:r>
            <a:r>
              <a:rPr lang="en-US" dirty="0">
                <a:hlinkClick r:id="rId4"/>
              </a:rPr>
              <a:t>eyth.alison@epa.gov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Availability and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267" y="1295400"/>
            <a:ext cx="8229600" cy="4990305"/>
          </a:xfrm>
        </p:spPr>
        <p:txBody>
          <a:bodyPr>
            <a:normAutofit/>
          </a:bodyPr>
          <a:lstStyle/>
          <a:p>
            <a:r>
              <a:rPr lang="en-US" b="1" dirty="0" smtClean="0"/>
              <a:t>Goal: Perform </a:t>
            </a:r>
            <a:r>
              <a:rPr lang="en-US" b="1" dirty="0"/>
              <a:t>a hemispheric CMAQ run using the latest available </a:t>
            </a:r>
            <a:r>
              <a:rPr lang="en-US" b="1" dirty="0" smtClean="0"/>
              <a:t>2011 emissions </a:t>
            </a:r>
            <a:r>
              <a:rPr lang="en-US" b="1" dirty="0" smtClean="0"/>
              <a:t>inventories</a:t>
            </a:r>
            <a:endParaRPr lang="en-US" b="1" dirty="0"/>
          </a:p>
          <a:p>
            <a:r>
              <a:rPr lang="en-US" dirty="0" smtClean="0"/>
              <a:t>Process emissions for U.S., Canada, and Mexico using the EPA 2011v6.3 platform emissions </a:t>
            </a:r>
            <a:r>
              <a:rPr lang="en-US" dirty="0" smtClean="0"/>
              <a:t>/ approach </a:t>
            </a:r>
            <a:r>
              <a:rPr lang="en-US" dirty="0" smtClean="0"/>
              <a:t>on a hemispheric grid</a:t>
            </a:r>
          </a:p>
          <a:p>
            <a:r>
              <a:rPr lang="en-US" dirty="0" smtClean="0"/>
              <a:t>Process 2010 Hemispheric Transport of Air Pollutants (HTAP) </a:t>
            </a:r>
            <a:r>
              <a:rPr lang="en-US" dirty="0"/>
              <a:t>v2 </a:t>
            </a:r>
            <a:r>
              <a:rPr lang="en-US" dirty="0" smtClean="0"/>
              <a:t>gridded </a:t>
            </a:r>
            <a:r>
              <a:rPr lang="en-US" dirty="0" smtClean="0"/>
              <a:t>inventory </a:t>
            </a:r>
          </a:p>
          <a:p>
            <a:r>
              <a:rPr lang="en-US" dirty="0" smtClean="0"/>
              <a:t>Compare results with an earlier hemispheric run that used HTAP v2 but not the 2011 NEI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Xing, J., </a:t>
            </a:r>
            <a:r>
              <a:rPr lang="en-US" dirty="0" smtClean="0"/>
              <a:t>R. </a:t>
            </a:r>
            <a:r>
              <a:rPr lang="en-US" dirty="0" err="1" smtClean="0"/>
              <a:t>Mathur</a:t>
            </a:r>
            <a:r>
              <a:rPr lang="en-US" dirty="0" smtClean="0"/>
              <a:t>, J. </a:t>
            </a:r>
            <a:r>
              <a:rPr lang="en-US" dirty="0" err="1" smtClean="0"/>
              <a:t>Pleim</a:t>
            </a:r>
            <a:r>
              <a:rPr lang="en-US" dirty="0" smtClean="0"/>
              <a:t>, C. Hogrefe, C.-M. </a:t>
            </a:r>
            <a:r>
              <a:rPr lang="en-US" dirty="0" err="1" smtClean="0"/>
              <a:t>Gan</a:t>
            </a:r>
            <a:r>
              <a:rPr lang="en-US" dirty="0" smtClean="0"/>
              <a:t>, D. Wong, C. Wei, R. Gilliam, and G. Pouliot (2015</a:t>
            </a:r>
            <a:r>
              <a:rPr lang="en-US" dirty="0"/>
              <a:t>), Observations and modeling of air quality trends over 1990–2010 across the Northern Hemisphere: China, the United States and Europe, Atmospheric Chemistry and Physics, 15(5), </a:t>
            </a:r>
            <a:r>
              <a:rPr lang="en-US" dirty="0" smtClean="0"/>
              <a:t>2723-2747</a:t>
            </a:r>
          </a:p>
          <a:p>
            <a:r>
              <a:rPr lang="en-US" dirty="0"/>
              <a:t>Xing, J., J. </a:t>
            </a:r>
            <a:r>
              <a:rPr lang="en-US" dirty="0" err="1"/>
              <a:t>Pleim</a:t>
            </a:r>
            <a:r>
              <a:rPr lang="en-US" dirty="0"/>
              <a:t>, R. </a:t>
            </a:r>
            <a:r>
              <a:rPr lang="en-US" dirty="0" err="1"/>
              <a:t>Mathur</a:t>
            </a:r>
            <a:r>
              <a:rPr lang="en-US" dirty="0"/>
              <a:t>, G. Pouliot, C. Hogrefe, C. M. </a:t>
            </a:r>
            <a:r>
              <a:rPr lang="en-US" dirty="0" err="1"/>
              <a:t>Gan</a:t>
            </a:r>
            <a:r>
              <a:rPr lang="en-US" dirty="0"/>
              <a:t>, and C. Wei (2013), Historical gaseous and primary aerosol emissions in the United States from 1990 to 2010, Atmos. Chem. Phys., 13(15), 7531-7549, </a:t>
            </a:r>
            <a:r>
              <a:rPr lang="en-US" dirty="0" smtClean="0"/>
              <a:t>doi:10.5194/acp-13-7531-2013</a:t>
            </a:r>
          </a:p>
          <a:p>
            <a:r>
              <a:rPr lang="en-US" dirty="0" err="1"/>
              <a:t>Janssens-Maenhout</a:t>
            </a:r>
            <a:r>
              <a:rPr lang="en-US" dirty="0"/>
              <a:t>, G., M. </a:t>
            </a:r>
            <a:r>
              <a:rPr lang="en-US" dirty="0" err="1"/>
              <a:t>Crippa</a:t>
            </a:r>
            <a:r>
              <a:rPr lang="en-US" dirty="0"/>
              <a:t>, D. </a:t>
            </a:r>
            <a:r>
              <a:rPr lang="en-US" dirty="0" err="1"/>
              <a:t>Guizzardi</a:t>
            </a:r>
            <a:r>
              <a:rPr lang="en-US" dirty="0"/>
              <a:t>, F. </a:t>
            </a:r>
            <a:r>
              <a:rPr lang="en-US" dirty="0" err="1"/>
              <a:t>Dentener</a:t>
            </a:r>
            <a:r>
              <a:rPr lang="en-US" dirty="0"/>
              <a:t>, M. </a:t>
            </a:r>
            <a:r>
              <a:rPr lang="en-US" dirty="0" err="1"/>
              <a:t>Muntean</a:t>
            </a:r>
            <a:r>
              <a:rPr lang="en-US" dirty="0"/>
              <a:t>, G. Pouliot, T. Keating, Q. Zhang, J. </a:t>
            </a:r>
            <a:r>
              <a:rPr lang="en-US" dirty="0" err="1"/>
              <a:t>Kurokawa</a:t>
            </a:r>
            <a:r>
              <a:rPr lang="en-US" dirty="0"/>
              <a:t>, and R. </a:t>
            </a:r>
            <a:r>
              <a:rPr lang="en-US" dirty="0" err="1"/>
              <a:t>Wankmüller</a:t>
            </a:r>
            <a:r>
              <a:rPr lang="en-US" dirty="0"/>
              <a:t> (2015), HTAP_v2. 2: a mosaic of regional and global emission grid maps for 2008 and 2010 to study hemispheric transport of air pollution, </a:t>
            </a:r>
            <a:r>
              <a:rPr lang="en-US" i="1" dirty="0"/>
              <a:t>Atmospheric Chemistry and Physics</a:t>
            </a:r>
            <a:r>
              <a:rPr lang="en-US" dirty="0"/>
              <a:t>, </a:t>
            </a:r>
            <a:r>
              <a:rPr lang="en-US" i="1" dirty="0" smtClean="0"/>
              <a:t>15</a:t>
            </a:r>
            <a:r>
              <a:rPr lang="en-US" dirty="0" smtClean="0"/>
              <a:t>(19), 11411-11432</a:t>
            </a:r>
          </a:p>
          <a:p>
            <a:r>
              <a:rPr lang="en-US" dirty="0"/>
              <a:t>Pouliot, G., T. Keating, G. </a:t>
            </a:r>
            <a:r>
              <a:rPr lang="en-US" dirty="0" err="1"/>
              <a:t>Maenhout</a:t>
            </a:r>
            <a:r>
              <a:rPr lang="en-US" dirty="0"/>
              <a:t>, C. Chang, J. Beidler, and R. Cleary (2014), The Incorporation of the US National Emission Inventory into Version 2 of the Hemispheric Transport of Air Pollutants Inventory, in Air Pollution Modeling and its Application XXIII, edited, pp. 265-268, Springer International Publishing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8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68" y="27221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Emissions Modeling Process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16D4B1CE-4584-4940-B22B-1A52A204CA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93" y="3429000"/>
            <a:ext cx="2925033" cy="1685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146" y="3591876"/>
            <a:ext cx="1554781" cy="1437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Inventories</a:t>
            </a:r>
            <a:br>
              <a:rPr lang="en-US" dirty="0" smtClean="0"/>
            </a:br>
            <a:r>
              <a:rPr lang="en-US" sz="1400" dirty="0" smtClean="0"/>
              <a:t>(annual, monthly, daily, hourly) </a:t>
            </a:r>
            <a:br>
              <a:rPr lang="en-US" sz="1400" dirty="0" smtClean="0"/>
            </a:br>
            <a:endParaRPr lang="en-US" sz="800" dirty="0" smtClean="0"/>
          </a:p>
          <a:p>
            <a:pPr algn="ctr"/>
            <a:r>
              <a:rPr lang="en-US" sz="1600" dirty="0" smtClean="0"/>
              <a:t>Met. Data</a:t>
            </a:r>
            <a:endParaRPr lang="en-US" sz="1600" dirty="0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318676"/>
              </p:ext>
            </p:extLst>
          </p:nvPr>
        </p:nvGraphicFramePr>
        <p:xfrm>
          <a:off x="2302768" y="1795762"/>
          <a:ext cx="3423330" cy="166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733800"/>
            <a:ext cx="1523820" cy="1076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95927" y="4800600"/>
            <a:ext cx="2690473" cy="224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 rot="19004886" flipV="1">
            <a:off x="1665055" y="3128765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609973" flipV="1">
            <a:off x="1710327" y="5204536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V="1">
            <a:off x="1840483" y="4267200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flipV="1">
            <a:off x="5547882" y="4166955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9196721" flipV="1">
            <a:off x="5551698" y="5483099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2360599" flipV="1">
            <a:off x="5653054" y="2923741"/>
            <a:ext cx="688655" cy="26288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5189593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Gridded, hourly, speciated emissions in a format for an air quality model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8923076">
            <a:off x="909234" y="2890393"/>
            <a:ext cx="1712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Temporal Profiles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628374" y="3915527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Speciation Profiles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 rot="2778875">
            <a:off x="1059225" y="5582622"/>
            <a:ext cx="1754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Spatial Surrogates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556647" y="1415218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SMOKE</a:t>
            </a:r>
            <a:endParaRPr lang="en-US" b="1" u="sng" dirty="0"/>
          </a:p>
        </p:txBody>
      </p:sp>
      <p:sp>
        <p:nvSpPr>
          <p:cNvPr id="20" name="Rectangle 19"/>
          <p:cNvSpPr/>
          <p:nvPr/>
        </p:nvSpPr>
        <p:spPr>
          <a:xfrm>
            <a:off x="2394901" y="1784550"/>
            <a:ext cx="3295110" cy="5073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8070" y="1566953"/>
            <a:ext cx="2544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SMOKE</a:t>
            </a:r>
            <a:r>
              <a:rPr lang="en-US" dirty="0" smtClean="0"/>
              <a:t> software performs </a:t>
            </a:r>
            <a:br>
              <a:rPr lang="en-US" dirty="0" smtClean="0"/>
            </a:br>
            <a:r>
              <a:rPr lang="en-US" b="1" dirty="0" smtClean="0"/>
              <a:t>temporal allocation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b="1" dirty="0" smtClean="0"/>
              <a:t>spatial allocation</a:t>
            </a:r>
            <a:r>
              <a:rPr lang="en-US" dirty="0" smtClean="0"/>
              <a:t>, </a:t>
            </a:r>
            <a:r>
              <a:rPr lang="en-US" b="1" dirty="0" smtClean="0"/>
              <a:t>speciation, </a:t>
            </a:r>
            <a:r>
              <a:rPr lang="en-US" dirty="0" smtClean="0"/>
              <a:t>and</a:t>
            </a:r>
            <a:r>
              <a:rPr lang="en-US" b="1" dirty="0" smtClean="0"/>
              <a:t> plume rise</a:t>
            </a:r>
            <a:r>
              <a:rPr lang="en-US" dirty="0" smtClean="0"/>
              <a:t> to create: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495800" y="4810632"/>
            <a:ext cx="966028" cy="30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9310" y="1168111"/>
            <a:ext cx="1525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Ancillary Data</a:t>
            </a:r>
            <a:r>
              <a:rPr lang="en-US" b="1" dirty="0" smtClean="0"/>
              <a:t>: profiles and cross references </a:t>
            </a:r>
          </a:p>
        </p:txBody>
      </p:sp>
      <p:sp>
        <p:nvSpPr>
          <p:cNvPr id="21" name="Left Brace 20"/>
          <p:cNvSpPr/>
          <p:nvPr/>
        </p:nvSpPr>
        <p:spPr>
          <a:xfrm rot="3060000">
            <a:off x="1234673" y="1918234"/>
            <a:ext cx="456686" cy="145441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52" y="1502569"/>
            <a:ext cx="8641080" cy="48204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Achieving consistency </a:t>
            </a:r>
            <a:r>
              <a:rPr lang="en-US" dirty="0" smtClean="0"/>
              <a:t>throughout the hemisphere </a:t>
            </a:r>
            <a:r>
              <a:rPr lang="en-US" dirty="0" smtClean="0"/>
              <a:t>in speciation</a:t>
            </a:r>
            <a:r>
              <a:rPr lang="en-US" dirty="0" smtClean="0"/>
              <a:t>, spatial allocation, temporal </a:t>
            </a:r>
            <a:r>
              <a:rPr lang="en-US" dirty="0" smtClean="0"/>
              <a:t>allocation, and vertical allocation</a:t>
            </a:r>
            <a:endParaRPr lang="en-US" dirty="0" smtClean="0"/>
          </a:p>
          <a:p>
            <a:r>
              <a:rPr lang="en-US" dirty="0" smtClean="0"/>
              <a:t>Preparing spatial surrogates </a:t>
            </a:r>
            <a:r>
              <a:rPr lang="en-US" dirty="0" smtClean="0"/>
              <a:t>for the entirety of </a:t>
            </a:r>
            <a:r>
              <a:rPr lang="en-US" dirty="0" smtClean="0"/>
              <a:t>Canada </a:t>
            </a:r>
            <a:r>
              <a:rPr lang="en-US" dirty="0" smtClean="0"/>
              <a:t>and </a:t>
            </a:r>
            <a:r>
              <a:rPr lang="en-US" dirty="0" smtClean="0"/>
              <a:t>Mexico on hemispheric grid</a:t>
            </a:r>
            <a:endParaRPr lang="en-US" dirty="0" smtClean="0"/>
          </a:p>
          <a:p>
            <a:r>
              <a:rPr lang="en-US" dirty="0" smtClean="0"/>
              <a:t>Preparing emissions for the rest of the northern hemisphere based on </a:t>
            </a:r>
            <a:r>
              <a:rPr lang="en-US" i="1" dirty="0" smtClean="0"/>
              <a:t>gridded </a:t>
            </a:r>
            <a:r>
              <a:rPr lang="en-US" dirty="0" smtClean="0"/>
              <a:t>inventories</a:t>
            </a:r>
          </a:p>
          <a:p>
            <a:r>
              <a:rPr lang="en-US" dirty="0" smtClean="0"/>
              <a:t>Accounting </a:t>
            </a:r>
            <a:r>
              <a:rPr lang="en-US" dirty="0" smtClean="0"/>
              <a:t>for time </a:t>
            </a:r>
            <a:r>
              <a:rPr lang="en-US" dirty="0" smtClean="0"/>
              <a:t>zones around </a:t>
            </a:r>
            <a:r>
              <a:rPr lang="en-US" dirty="0" smtClean="0"/>
              <a:t>the world</a:t>
            </a:r>
          </a:p>
          <a:p>
            <a:r>
              <a:rPr lang="en-US" dirty="0" smtClean="0"/>
              <a:t>Obtaining hemispheric inventories for fires and </a:t>
            </a:r>
            <a:r>
              <a:rPr lang="en-US" dirty="0" err="1" smtClean="0"/>
              <a:t>biogenics</a:t>
            </a:r>
            <a:endParaRPr lang="en-US" dirty="0" smtClean="0"/>
          </a:p>
          <a:p>
            <a:r>
              <a:rPr lang="en-US" dirty="0" smtClean="0"/>
              <a:t>Zeroing out HTAP inventory over North America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28" y="293173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92875"/>
            <a:ext cx="3392328" cy="365125"/>
          </a:xfrm>
        </p:spPr>
        <p:txBody>
          <a:bodyPr/>
          <a:lstStyle/>
          <a:p>
            <a:r>
              <a:rPr lang="en-US" dirty="0" smtClean="0"/>
              <a:t>EPA OAQPS, Emission Inventory and Analysis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Resolution: </a:t>
            </a:r>
            <a:r>
              <a:rPr lang="en-US" dirty="0" smtClean="0"/>
              <a:t>0.1 </a:t>
            </a:r>
            <a:r>
              <a:rPr lang="en-US" dirty="0" smtClean="0"/>
              <a:t>degrees latitude by 0.1 degrees </a:t>
            </a:r>
            <a:r>
              <a:rPr lang="en-US" dirty="0" smtClean="0"/>
              <a:t>longitude for year 2010</a:t>
            </a:r>
            <a:endParaRPr lang="en-US" dirty="0" smtClean="0"/>
          </a:p>
          <a:p>
            <a:r>
              <a:rPr lang="en-US" u="sng" dirty="0" smtClean="0"/>
              <a:t>Pollutants</a:t>
            </a:r>
            <a:r>
              <a:rPr lang="en-US" dirty="0" smtClean="0"/>
              <a:t>: CO, NMVOC, NO</a:t>
            </a:r>
            <a:r>
              <a:rPr lang="en-US" baseline="-25000" dirty="0" smtClean="0"/>
              <a:t>x</a:t>
            </a:r>
            <a:r>
              <a:rPr lang="en-US" dirty="0" smtClean="0"/>
              <a:t>, SO</a:t>
            </a:r>
            <a:r>
              <a:rPr lang="en-US" baseline="-25000" dirty="0" smtClean="0"/>
              <a:t>2</a:t>
            </a:r>
            <a:r>
              <a:rPr lang="en-US" dirty="0" smtClean="0"/>
              <a:t>, NH</a:t>
            </a:r>
            <a:r>
              <a:rPr lang="en-US" baseline="-25000" dirty="0" smtClean="0"/>
              <a:t>3</a:t>
            </a:r>
            <a:r>
              <a:rPr lang="en-US" dirty="0" smtClean="0"/>
              <a:t>, PM</a:t>
            </a:r>
            <a:r>
              <a:rPr lang="en-US" baseline="-25000" dirty="0" smtClean="0"/>
              <a:t>10</a:t>
            </a:r>
            <a:r>
              <a:rPr lang="en-US" dirty="0" smtClean="0"/>
              <a:t>, PM</a:t>
            </a:r>
            <a:r>
              <a:rPr lang="en-US" baseline="-25000" dirty="0" smtClean="0"/>
              <a:t>2.5</a:t>
            </a:r>
            <a:r>
              <a:rPr lang="en-US" dirty="0" smtClean="0"/>
              <a:t>, black carbon (BC) and organic carbon (OC)</a:t>
            </a:r>
          </a:p>
          <a:p>
            <a:r>
              <a:rPr lang="en-US" u="sng" dirty="0" smtClean="0"/>
              <a:t>Emissions sectors</a:t>
            </a:r>
            <a:r>
              <a:rPr lang="en-US" dirty="0" smtClean="0"/>
              <a:t>: agriculture, aircraft</a:t>
            </a:r>
            <a:r>
              <a:rPr lang="en-US" dirty="0" smtClean="0"/>
              <a:t>, </a:t>
            </a:r>
            <a:r>
              <a:rPr lang="en-US" dirty="0" smtClean="0"/>
              <a:t>industry, power </a:t>
            </a:r>
            <a:r>
              <a:rPr lang="en-US" dirty="0" smtClean="0"/>
              <a:t>industry (i.e., energy</a:t>
            </a:r>
            <a:r>
              <a:rPr lang="en-US" dirty="0"/>
              <a:t>), </a:t>
            </a:r>
            <a:r>
              <a:rPr lang="en-US" dirty="0" smtClean="0"/>
              <a:t>ground </a:t>
            </a:r>
            <a:r>
              <a:rPr lang="en-US" dirty="0"/>
              <a:t>transport, </a:t>
            </a:r>
            <a:r>
              <a:rPr lang="en-US" dirty="0" smtClean="0"/>
              <a:t>residential, and shipping</a:t>
            </a:r>
            <a:endParaRPr lang="en-US" dirty="0" smtClean="0"/>
          </a:p>
          <a:p>
            <a:pPr lvl="1"/>
            <a:r>
              <a:rPr lang="en-US" dirty="0" smtClean="0"/>
              <a:t>Some sectors have monthly inventories, others annual</a:t>
            </a:r>
          </a:p>
          <a:p>
            <a:r>
              <a:rPr lang="en-US" u="sng" dirty="0" smtClean="0"/>
              <a:t>New in SMOKE 4.0</a:t>
            </a:r>
            <a:r>
              <a:rPr lang="en-US" dirty="0" smtClean="0"/>
              <a:t>: read gridded </a:t>
            </a:r>
            <a:r>
              <a:rPr lang="en-US" dirty="0" smtClean="0"/>
              <a:t>inventories and </a:t>
            </a:r>
            <a:r>
              <a:rPr lang="en-US" dirty="0" err="1" smtClean="0"/>
              <a:t>regrid</a:t>
            </a:r>
            <a:r>
              <a:rPr lang="en-US" dirty="0" smtClean="0"/>
              <a:t> them onto </a:t>
            </a:r>
            <a:r>
              <a:rPr lang="en-US" dirty="0" smtClean="0"/>
              <a:t>a desired modeling </a:t>
            </a:r>
            <a:r>
              <a:rPr lang="en-US" dirty="0" smtClean="0"/>
              <a:t>grid</a:t>
            </a:r>
          </a:p>
          <a:p>
            <a:r>
              <a:rPr lang="en-US" u="sng" dirty="0" smtClean="0"/>
              <a:t>Layering:</a:t>
            </a:r>
            <a:r>
              <a:rPr lang="en-US" dirty="0" smtClean="0"/>
              <a:t> uses </a:t>
            </a:r>
            <a:r>
              <a:rPr lang="en-US" dirty="0" smtClean="0"/>
              <a:t>constant layer fractions </a:t>
            </a:r>
            <a:r>
              <a:rPr lang="en-US" dirty="0" smtClean="0"/>
              <a:t>(J</a:t>
            </a:r>
            <a:r>
              <a:rPr lang="en-US" dirty="0" smtClean="0"/>
              <a:t>. Xing</a:t>
            </a:r>
            <a:r>
              <a:rPr lang="en-US" dirty="0" smtClean="0"/>
              <a:t>) since there are no stack parameters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HTAP inventories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NOx from Selected HTAP Sectors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94" y="1515468"/>
            <a:ext cx="4391025" cy="2609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74" y="3985518"/>
            <a:ext cx="4419468" cy="2567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990" y="1594216"/>
            <a:ext cx="4373042" cy="25311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564" y="4031788"/>
            <a:ext cx="4391249" cy="2469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15468"/>
            <a:ext cx="3551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Aircraft Cruising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1623322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Shipping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1067" y="3996972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10535" y="4076450"/>
            <a:ext cx="350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Ground transport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85567" y="1785357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kg </a:t>
            </a:r>
            <a:r>
              <a:rPr lang="en-US" dirty="0"/>
              <a:t>NO</a:t>
            </a:r>
            <a:r>
              <a:rPr lang="en-US" baseline="-25000" dirty="0"/>
              <a:t>x</a:t>
            </a:r>
            <a:r>
              <a:rPr lang="en-US" dirty="0"/>
              <a:t>/day</a:t>
            </a:r>
          </a:p>
        </p:txBody>
      </p:sp>
    </p:spTree>
    <p:extLst>
      <p:ext uri="{BB962C8B-B14F-4D97-AF65-F5344CB8AC3E}">
        <p14:creationId xmlns:p14="http://schemas.microsoft.com/office/powerpoint/2010/main" val="9352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U.S. anthropogenic inventories based on 2011 National Emission Inventory version 2, with updates</a:t>
            </a:r>
          </a:p>
          <a:p>
            <a:pPr lvl="1"/>
            <a:r>
              <a:rPr lang="en-US" dirty="0" smtClean="0"/>
              <a:t>Including the inventories for Alaska, Hawaii, Puerto Rico, and Virgin Islands</a:t>
            </a:r>
          </a:p>
          <a:p>
            <a:pPr lvl="1"/>
            <a:r>
              <a:rPr lang="en-US" dirty="0" smtClean="0"/>
              <a:t>U.S</a:t>
            </a:r>
            <a:r>
              <a:rPr lang="en-US" dirty="0"/>
              <a:t>. fires from </a:t>
            </a:r>
            <a:r>
              <a:rPr lang="en-US" dirty="0" smtClean="0"/>
              <a:t>2011NEIv2, </a:t>
            </a:r>
            <a:r>
              <a:rPr lang="en-US" b="1" dirty="0" smtClean="0"/>
              <a:t>2010 </a:t>
            </a:r>
            <a:r>
              <a:rPr lang="en-US" b="1" dirty="0"/>
              <a:t>fires </a:t>
            </a:r>
            <a:r>
              <a:rPr lang="en-US" b="1" dirty="0" smtClean="0"/>
              <a:t>used during </a:t>
            </a:r>
            <a:r>
              <a:rPr lang="en-US" b="1" dirty="0"/>
              <a:t>spin </a:t>
            </a:r>
            <a:r>
              <a:rPr lang="en-US" b="1" dirty="0" smtClean="0"/>
              <a:t>up</a:t>
            </a:r>
          </a:p>
          <a:p>
            <a:r>
              <a:rPr lang="en-US" dirty="0" smtClean="0"/>
              <a:t>Canada </a:t>
            </a:r>
            <a:r>
              <a:rPr lang="en-US" dirty="0" smtClean="0"/>
              <a:t>2010, Mexico 2008</a:t>
            </a:r>
          </a:p>
          <a:p>
            <a:r>
              <a:rPr lang="en-US" dirty="0" smtClean="0"/>
              <a:t>Fire </a:t>
            </a:r>
            <a:r>
              <a:rPr lang="en-US" dirty="0" err="1"/>
              <a:t>INventory</a:t>
            </a:r>
            <a:r>
              <a:rPr lang="en-US" dirty="0"/>
              <a:t> from NCAR (FINN) </a:t>
            </a:r>
            <a:r>
              <a:rPr lang="en-US" dirty="0" smtClean="0"/>
              <a:t>used outside U.S.</a:t>
            </a:r>
            <a:endParaRPr lang="en-US" dirty="0"/>
          </a:p>
          <a:p>
            <a:r>
              <a:rPr lang="en-US" dirty="0" smtClean="0"/>
              <a:t>Climatological biogenic emissions from </a:t>
            </a:r>
            <a:br>
              <a:rPr lang="en-US" dirty="0" smtClean="0"/>
            </a:br>
            <a:r>
              <a:rPr lang="en-US" dirty="0" smtClean="0"/>
              <a:t>Global Emission Inventory Activity (GEIA), not BEIS</a:t>
            </a:r>
          </a:p>
          <a:p>
            <a:r>
              <a:rPr lang="en-US" dirty="0" smtClean="0"/>
              <a:t>Agricultural fires for 2008 from EDGAR</a:t>
            </a:r>
          </a:p>
          <a:p>
            <a:r>
              <a:rPr lang="en-US" dirty="0" smtClean="0"/>
              <a:t>Ocean </a:t>
            </a:r>
            <a:r>
              <a:rPr lang="en-US" dirty="0" smtClean="0"/>
              <a:t>chlorine consistent with modeling platform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Inventories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2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0"/>
            <a:ext cx="7038418" cy="372506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672" y="1395943"/>
            <a:ext cx="8229600" cy="4767072"/>
          </a:xfrm>
        </p:spPr>
        <p:txBody>
          <a:bodyPr>
            <a:normAutofit/>
          </a:bodyPr>
          <a:lstStyle/>
          <a:p>
            <a:r>
              <a:rPr lang="en-US" dirty="0" smtClean="0"/>
              <a:t>GEOCODE contains </a:t>
            </a:r>
            <a:r>
              <a:rPr lang="en-US" dirty="0"/>
              <a:t>all country, state, </a:t>
            </a:r>
            <a:r>
              <a:rPr lang="en-US" dirty="0" smtClean="0"/>
              <a:t>county and </a:t>
            </a:r>
            <a:r>
              <a:rPr lang="en-US" dirty="0"/>
              <a:t>district definitions </a:t>
            </a:r>
            <a:r>
              <a:rPr lang="en-US" dirty="0"/>
              <a:t>(replaces </a:t>
            </a:r>
            <a:r>
              <a:rPr lang="en-US" dirty="0" smtClean="0"/>
              <a:t>COSTCY)</a:t>
            </a:r>
            <a:endParaRPr lang="en-US" dirty="0" smtClean="0"/>
          </a:p>
          <a:p>
            <a:r>
              <a:rPr lang="en-US" dirty="0" smtClean="0"/>
              <a:t>GRIDMASK </a:t>
            </a:r>
            <a:r>
              <a:rPr lang="en-US" dirty="0"/>
              <a:t>file </a:t>
            </a:r>
            <a:r>
              <a:rPr lang="en-US" dirty="0" smtClean="0"/>
              <a:t>(for 0.1x0.1 grid) </a:t>
            </a:r>
            <a:r>
              <a:rPr lang="en-US" dirty="0" smtClean="0"/>
              <a:t>assigns GEOCODEs and time zones to </a:t>
            </a:r>
            <a:r>
              <a:rPr lang="en-US" dirty="0" smtClean="0"/>
              <a:t>each grid </a:t>
            </a:r>
            <a:r>
              <a:rPr lang="en-US" dirty="0" smtClean="0"/>
              <a:t>cell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EPA 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SMOKE Input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52465"/>
            <a:ext cx="83820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2011v6.3 platform profiles for North America</a:t>
            </a:r>
          </a:p>
          <a:p>
            <a:pPr lvl="0"/>
            <a:r>
              <a:rPr lang="en-US" dirty="0" smtClean="0"/>
              <a:t>Xing et. </a:t>
            </a:r>
            <a:r>
              <a:rPr lang="en-US" dirty="0" smtClean="0"/>
              <a:t>al</a:t>
            </a:r>
            <a:r>
              <a:rPr lang="en-US" dirty="0"/>
              <a:t> </a:t>
            </a:r>
            <a:r>
              <a:rPr lang="en-US" dirty="0" smtClean="0"/>
              <a:t>(2015)</a:t>
            </a:r>
            <a:r>
              <a:rPr lang="en-US" dirty="0" smtClean="0"/>
              <a:t> </a:t>
            </a:r>
            <a:r>
              <a:rPr lang="en-US" dirty="0" smtClean="0"/>
              <a:t>profiles for HTAP </a:t>
            </a:r>
            <a:r>
              <a:rPr lang="en-US" dirty="0" smtClean="0"/>
              <a:t>area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GRIDMASK file </a:t>
            </a:r>
            <a:r>
              <a:rPr lang="en-US" dirty="0" smtClean="0"/>
              <a:t>assigns time </a:t>
            </a:r>
            <a:r>
              <a:rPr lang="en-US" dirty="0" smtClean="0"/>
              <a:t>zones </a:t>
            </a:r>
            <a:r>
              <a:rPr lang="en-US" dirty="0" smtClean="0"/>
              <a:t>to grid cells</a:t>
            </a:r>
            <a:endParaRPr lang="en-US" dirty="0" smtClean="0"/>
          </a:p>
          <a:p>
            <a:pPr lvl="1"/>
            <a:r>
              <a:rPr lang="en-US" dirty="0" smtClean="0"/>
              <a:t>Used to </a:t>
            </a:r>
            <a:r>
              <a:rPr lang="en-US" dirty="0" smtClean="0"/>
              <a:t>apply diurnal profiles outside of North Am.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Temporal Allocation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73" y="3208867"/>
            <a:ext cx="7399927" cy="356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4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D6BC0CF-F1B4-41CA-96EF-50BCB7328A4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B7C86BA-2580-4250-9126-B0BA0F068F3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83B075F-F305-49AB-9ECE-950A957D1F3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F2402C0-C602-4211-BDD0-202BC620E6B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D71CDA07-2895-4A4C-A3AD-B0F93BC3DD5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C13DFBE0-D04E-4FD8-926C-182463003DD7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B47DDF8A-EAB1-4051-A38F-A27BFA55CFA0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E1757C7F-E3C0-4FE9-A621-EAB48078300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0FCDB7E3-BDFA-42BB-9508-B994E6D6722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BF4EF4B3-4A7B-4D79-AD39-06D7C9DEB75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1A3C86AA-F033-4F9E-8289-8E99BD1F86A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BDB1456-C785-404A-9710-8AAEFC276EA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4AA6613E-2F28-4D65-A6AF-8C2825BA012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DC9FA92-A043-4C3D-8039-FDCD4A078553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3E26D6B-9E97-4327-9A0C-ED853B81C47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C326CA7-A19B-4312-9F5A-E7BE4C9F6FF9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2882823F-5539-4D2C-AAD3-070D06CDD74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94AE043-C038-46F7-AC67-D3F38E9147EB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142E557-ED70-418F-BB66-D9E28C47304A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FC679FD0-F1B3-4CF7-8EAF-78D1A446813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AC3AB16-2C51-4947-8780-E1C3449C4024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565F8504-1EED-4D64-BFB2-5B12A63BEC6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C93DA2A-1FBD-4F89-BB45-D6DF18540A2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364E813E-7288-46E4-B173-0480C8BDA44A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15FA1018-00B5-46BD-B1E4-54EDB84F83C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BE19542F-3FEB-4CF1-AD44-68994530E9CD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CEB65FBF-7E30-414C-A9EA-42200A09ADDD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532CC735-0EF1-4D4E-A60A-F44E50A8B272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FCC8BBA6-110E-47B4-BECF-85C220F8F99C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693072C-BFF6-4C70-BBEB-535EE6613339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48741FC0-91C6-48BB-BF54-F9AE761D484C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A4BE230-C36C-40E4-885B-98A6E4408A07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5D61F648-77C3-4DFE-8A96-6C3582CB964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96BBC36-FCDD-4C61-84DC-01111A3439A2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C6DDCB9F-ED64-43A8-A1A8-41E45D6BEE53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94005C7-9C7D-409A-A895-F0A27F7C424E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3AFCE3B9-FE22-4FC4-85C4-6F151F863EEC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D3B98EA8-2B75-4E1A-867E-D5B79B785681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DF0CF674-3C04-4A12-BBD0-B9ADBF52BEC1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FF46D966-C4C1-47F0-992A-4D6B0EFB4D7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8B4734F-744D-4AF6-8524-B9E6566F227D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4C507F69-7128-4429-A750-75BFD439FD6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DF7B9577-06A8-4F6B-8409-E0B81B688236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69CCBE8B-7833-4480-9CCB-822EABBC1042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CB007C0-B928-48F3-A090-8873C686180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0F78A325-AB87-48B4-9F67-4CC178952070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02276418-7AF8-4162-959E-A57DB9DD951F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50802C63-B7BA-407B-8DF5-8B9ACA6EB9C5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2C95C4E-D2AC-4880-99C1-A127A8C96F99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96BF84DD-ACCD-434A-B59C-C155ECF59D48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3058035F-A19D-4B91-B91F-3E34353702A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C771C418-1BD3-445B-9EC3-DDAD9DAED634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8BA8A26A-F54B-4AA5-91AA-5D0035386F5D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F6AF1E49-F1D8-4628-8B53-23FA5359B082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716BE126-6524-46C6-994E-300416F5C08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E5A8FC1-B5FF-447F-926F-C416B43EC8F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DB44AA2-A569-4DF9-848A-2FAC4A0EA989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791A92B9-6F82-440E-AEBF-116EE52EA0C4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D6C80726-5493-4E9E-8D9D-B62836930B95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7320D2B2-DDAF-41D5-B81C-EA6BCE490D25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065699A3-A84E-4D3E-9B5F-C015552366D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ED22B991-9CAE-4831-BF22-822C134490F8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15688562-A48F-4B9F-89A9-682659D443E9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B48F090A-353D-423F-883D-93489A905406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7FF80E77-42D0-4318-8DC9-223EF9DD919B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7A96C9AD-F1F6-45B5-926F-CCD8C548E5D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5A0CF31-2EE8-4D21-AC27-05FE9A7118FD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A7D29800-312A-4658-8C41-EB4A4A14E4A7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7255BE8C-FFA5-4334-8F0C-30620FD93A45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3B47C5E9-4CD0-4349-A9BD-3F508866FE44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1982EBFA-F0D7-4F2D-9A2B-C52991128FF0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9264284C-CD68-457C-A41B-313116C3BE5E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0709C4FD-6A41-4668-9718-EA2A15D99F13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728DB1DE-18CD-444C-9617-E8AEC20B9502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0B770293-0A13-41D7-A048-91D032E32BA3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F12EBE5E-5C7E-40BA-9CC8-C86244346346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89D81DA5-A06C-4D1A-8DEA-2900E3771E8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47A4EE22-4336-46AB-89E9-75CB13A7E268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322F765E-6180-4469-9449-9C83C8331AA2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16D83A9E-DDE8-45A1-B69F-B35D0F9AD983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EC56EABE-DD2F-487E-9DEE-174692676F64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740D3A4A-9265-49A9-AFEB-D449A0EE802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51AD69F-9615-4FB9-A2F2-F8DA146DCF4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18785</TotalTime>
  <Words>1295</Words>
  <Application>Microsoft Office PowerPoint</Application>
  <PresentationFormat>On-screen Show (4:3)</PresentationFormat>
  <Paragraphs>198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Lucida Sans Unicode</vt:lpstr>
      <vt:lpstr>Verdana</vt:lpstr>
      <vt:lpstr>Wingdings 2</vt:lpstr>
      <vt:lpstr>Wingdings 3</vt:lpstr>
      <vt:lpstr>Concourse</vt:lpstr>
      <vt:lpstr>Development of 2011 Hemispheric Emissions for CMAQ</vt:lpstr>
      <vt:lpstr>Project Overview</vt:lpstr>
      <vt:lpstr>Emissions Modeling Process</vt:lpstr>
      <vt:lpstr>Challenges</vt:lpstr>
      <vt:lpstr>Use of HTAP inventories</vt:lpstr>
      <vt:lpstr>NOx from Selected HTAP Sectors</vt:lpstr>
      <vt:lpstr>Other Inventories</vt:lpstr>
      <vt:lpstr>New SMOKE Input Files</vt:lpstr>
      <vt:lpstr>Temporal Allocation</vt:lpstr>
      <vt:lpstr>July Biogenic VOC emissions</vt:lpstr>
      <vt:lpstr>January Residential PM2.5</vt:lpstr>
      <vt:lpstr>Spatial Allocation</vt:lpstr>
      <vt:lpstr>Examples of Gridded HTAP Emissions</vt:lpstr>
      <vt:lpstr>Vertical Distribution</vt:lpstr>
      <vt:lpstr>Vertical Distributions by Sector</vt:lpstr>
      <vt:lpstr>Speciation</vt:lpstr>
      <vt:lpstr>Difference: PM2.5 from FINN Fires</vt:lpstr>
      <vt:lpstr>Examples of merged emissions</vt:lpstr>
      <vt:lpstr>Data Availability and Future Work</vt:lpstr>
      <vt:lpstr>References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Eyth, Alison</cp:lastModifiedBy>
  <cp:revision>763</cp:revision>
  <cp:lastPrinted>2015-02-06T14:34:34Z</cp:lastPrinted>
  <dcterms:created xsi:type="dcterms:W3CDTF">2011-06-13T20:10:16Z</dcterms:created>
  <dcterms:modified xsi:type="dcterms:W3CDTF">2016-10-24T15:10:55Z</dcterms:modified>
</cp:coreProperties>
</file>