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28"/>
  </p:notesMasterIdLst>
  <p:handoutMasterIdLst>
    <p:handoutMasterId r:id="rId29"/>
  </p:handoutMasterIdLst>
  <p:sldIdLst>
    <p:sldId id="278" r:id="rId2"/>
    <p:sldId id="280" r:id="rId3"/>
    <p:sldId id="281" r:id="rId4"/>
    <p:sldId id="282" r:id="rId5"/>
    <p:sldId id="263" r:id="rId6"/>
    <p:sldId id="285" r:id="rId7"/>
    <p:sldId id="277" r:id="rId8"/>
    <p:sldId id="288" r:id="rId9"/>
    <p:sldId id="289" r:id="rId10"/>
    <p:sldId id="294" r:id="rId11"/>
    <p:sldId id="295" r:id="rId12"/>
    <p:sldId id="291" r:id="rId13"/>
    <p:sldId id="292" r:id="rId14"/>
    <p:sldId id="293" r:id="rId15"/>
    <p:sldId id="302" r:id="rId16"/>
    <p:sldId id="303" r:id="rId17"/>
    <p:sldId id="304" r:id="rId18"/>
    <p:sldId id="259" r:id="rId19"/>
    <p:sldId id="260" r:id="rId20"/>
    <p:sldId id="286" r:id="rId21"/>
    <p:sldId id="287" r:id="rId22"/>
    <p:sldId id="297" r:id="rId23"/>
    <p:sldId id="298" r:id="rId24"/>
    <p:sldId id="299" r:id="rId25"/>
    <p:sldId id="300" r:id="rId26"/>
    <p:sldId id="301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7">
          <p15:clr>
            <a:srgbClr val="A4A3A4"/>
          </p15:clr>
        </p15:guide>
        <p15:guide id="2" orient="horz" pos="3612">
          <p15:clr>
            <a:srgbClr val="A4A3A4"/>
          </p15:clr>
        </p15:guide>
        <p15:guide id="3" orient="horz" pos="1815">
          <p15:clr>
            <a:srgbClr val="A4A3A4"/>
          </p15:clr>
        </p15:guide>
        <p15:guide id="4" orient="horz" pos="2252">
          <p15:clr>
            <a:srgbClr val="A4A3A4"/>
          </p15:clr>
        </p15:guide>
        <p15:guide id="5" orient="horz" pos="2397">
          <p15:clr>
            <a:srgbClr val="A4A3A4"/>
          </p15:clr>
        </p15:guide>
        <p15:guide id="6" pos="2953">
          <p15:clr>
            <a:srgbClr val="A4A3A4"/>
          </p15:clr>
        </p15:guide>
        <p15:guide id="7" pos="5375">
          <p15:clr>
            <a:srgbClr val="A4A3A4"/>
          </p15:clr>
        </p15:guide>
        <p15:guide id="8" pos="4092">
          <p15:clr>
            <a:srgbClr val="A4A3A4"/>
          </p15:clr>
        </p15:guide>
        <p15:guide id="9" pos="4237">
          <p15:clr>
            <a:srgbClr val="A4A3A4"/>
          </p15:clr>
        </p15:guide>
        <p15:guide id="10" pos="386">
          <p15:clr>
            <a:srgbClr val="A4A3A4"/>
          </p15:clr>
        </p15:guide>
        <p15:guide id="11" pos="280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7" autoAdjust="0"/>
    <p:restoredTop sz="93168" autoAdjust="0"/>
  </p:normalViewPr>
  <p:slideViewPr>
    <p:cSldViewPr snapToObjects="1">
      <p:cViewPr varScale="1">
        <p:scale>
          <a:sx n="75" d="100"/>
          <a:sy n="75" d="100"/>
        </p:scale>
        <p:origin x="-1206" y="-102"/>
      </p:cViewPr>
      <p:guideLst>
        <p:guide orient="horz" pos="1037"/>
        <p:guide orient="horz" pos="3612"/>
        <p:guide orient="horz" pos="1815"/>
        <p:guide orient="horz" pos="2252"/>
        <p:guide orient="horz" pos="2397"/>
        <p:guide pos="2953"/>
        <p:guide pos="5375"/>
        <p:guide pos="4092"/>
        <p:guide pos="4237"/>
        <p:guide pos="386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US" noProof="0" smtClean="0"/>
              <a:pPr/>
              <a:t>10/23/2016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7143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361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7070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2856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9164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1086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901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2763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0887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3240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963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1262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6108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5428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7047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5555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6367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1558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845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609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318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31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 implicitly assumes a linear response across the range of E.  Implicit because it isn’t a sensitivity tool; Linear because it cannot account for non-linear interactions as precursors change.  Along the way, SA can deviate from BFM</a:t>
            </a:r>
            <a:r>
              <a:rPr lang="en-GB" baseline="0" dirty="0" smtClean="0"/>
              <a:t> and DDM substantially.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149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0319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34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629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pic>
        <p:nvPicPr>
          <p:cNvPr id="6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293615"/>
            <a:ext cx="7920038" cy="650636"/>
          </a:xfrm>
        </p:spPr>
        <p:txBody>
          <a:bodyPr tIns="0" anchor="b" anchorCtr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5" y="943200"/>
            <a:ext cx="7920038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98" y="3805239"/>
            <a:ext cx="3844925" cy="1928812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87" y="1645200"/>
            <a:ext cx="3844926" cy="1929851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51" y="3805239"/>
            <a:ext cx="1806575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88" y="3805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89" y="1645200"/>
            <a:ext cx="3844924" cy="192985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51" y="1644651"/>
            <a:ext cx="1806575" cy="19304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7888" y="1646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88" y="3805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37" y="3805239"/>
            <a:ext cx="1806576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38" y="1646240"/>
            <a:ext cx="1806574" cy="192881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7888" y="1646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37" y="3805239"/>
            <a:ext cx="1806576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7888" y="3805246"/>
            <a:ext cx="1808162" cy="1027919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87888" y="4833165"/>
            <a:ext cx="1808162" cy="900895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51" y="3805239"/>
            <a:ext cx="1806575" cy="1928812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7" y="1644656"/>
            <a:ext cx="3844925" cy="40893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7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7892" y="1646239"/>
            <a:ext cx="1808163" cy="1928812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87892" y="3805239"/>
            <a:ext cx="1808163" cy="1928812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37" y="1646239"/>
            <a:ext cx="1806576" cy="1928812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2776" y="1647827"/>
            <a:ext cx="7915275" cy="4086225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 marL="3175" indent="-635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Insert picture: Click ‘Insert’ tab in Top Ribbon, Click ‘Picture’, Select the picture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452440"/>
            <a:ext cx="7920038" cy="135638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Logo_ramboll_white"/>
          <p:cNvSpPr>
            <a:spLocks noChangeAspect="1"/>
          </p:cNvSpPr>
          <p:nvPr userDrawn="1"/>
        </p:nvSpPr>
        <p:spPr>
          <a:xfrm>
            <a:off x="635730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Logo_ramboll_white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" y="6159609"/>
            <a:ext cx="2053243" cy="2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2879725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6" y="3120714"/>
            <a:ext cx="7920037" cy="678727"/>
          </a:xfrm>
        </p:spPr>
        <p:txBody>
          <a:bodyPr tIns="0" anchor="b" anchorCtr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6" y="3798000"/>
            <a:ext cx="7920037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9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87898" y="1646239"/>
            <a:ext cx="3844925" cy="408781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2776" y="1644651"/>
            <a:ext cx="3844924" cy="40894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644651"/>
            <a:ext cx="7918450" cy="40894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7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2879727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9" y="3313466"/>
            <a:ext cx="3665963" cy="112365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7887" y="3376801"/>
            <a:ext cx="3844926" cy="2357251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7887" y="1646239"/>
            <a:ext cx="3844926" cy="192881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7887" y="3805239"/>
            <a:ext cx="3844926" cy="192881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98" y="1645200"/>
            <a:ext cx="3844925" cy="1929851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452437"/>
            <a:ext cx="7920038" cy="9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Presentation title</a:t>
            </a:r>
            <a:br>
              <a:rPr lang="en-US" noProof="0" dirty="0" smtClean="0"/>
            </a:br>
            <a:r>
              <a:rPr lang="en-US" noProof="0" dirty="0" smtClean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44651"/>
            <a:ext cx="7920038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October 25, 2016</a:t>
            </a: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50" r:id="rId13"/>
    <p:sldLayoutId id="2147483751" r:id="rId14"/>
    <p:sldLayoutId id="2147483752" r:id="rId15"/>
    <p:sldLayoutId id="2147483749" r:id="rId16"/>
    <p:sldLayoutId id="2147483746" r:id="rId17"/>
    <p:sldLayoutId id="2147483747" r:id="rId18"/>
    <p:sldLayoutId id="2147483748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01600" indent="-203200" algn="l" defTabSz="457200" rtl="0" eaLnBrk="1" fontAlgn="base" hangingPunct="1">
        <a:lnSpc>
          <a:spcPts val="2163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571500" indent="-177800" algn="l" defTabSz="457200" rtl="0" eaLnBrk="1" fontAlgn="base" hangingPunct="1">
        <a:lnSpc>
          <a:spcPts val="192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14400" indent="-152400" algn="l" defTabSz="457200" rtl="0" eaLnBrk="1" fontAlgn="base" hangingPunct="1">
        <a:lnSpc>
          <a:spcPts val="167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254125" indent="-161925" algn="l" defTabSz="457200" rtl="0" eaLnBrk="1" fontAlgn="base" hangingPunct="1">
        <a:lnSpc>
          <a:spcPts val="1438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566863" indent="-169863" algn="l" defTabSz="457200" rtl="0" eaLnBrk="1" fontAlgn="base" hangingPunct="1">
        <a:lnSpc>
          <a:spcPts val="1200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>
          <a:xfrm>
            <a:off x="107504" y="1160748"/>
            <a:ext cx="8928992" cy="2537898"/>
          </a:xfrm>
        </p:spPr>
        <p:txBody>
          <a:bodyPr/>
          <a:lstStyle/>
          <a:p>
            <a:pPr algn="ctr"/>
            <a:r>
              <a:rPr lang="en-US" cap="none" dirty="0"/>
              <a:t>Modeling </a:t>
            </a:r>
            <a:r>
              <a:rPr lang="en-US" cap="none" dirty="0" smtClean="0"/>
              <a:t>Single-Source</a:t>
            </a:r>
          </a:p>
          <a:p>
            <a:pPr algn="ctr"/>
            <a:r>
              <a:rPr lang="en-US" cap="none" dirty="0" smtClean="0"/>
              <a:t>Ozone Impacts </a:t>
            </a:r>
            <a:r>
              <a:rPr lang="en-US" cap="none" dirty="0"/>
              <a:t>with </a:t>
            </a:r>
            <a:r>
              <a:rPr lang="en-US" cap="none" dirty="0" smtClean="0"/>
              <a:t>HDDM</a:t>
            </a:r>
          </a:p>
          <a:p>
            <a:pPr algn="ctr"/>
            <a:r>
              <a:rPr lang="en-US" cap="none" dirty="0" smtClean="0"/>
              <a:t>Sensitivity </a:t>
            </a:r>
            <a:r>
              <a:rPr lang="en-US" cap="none" dirty="0"/>
              <a:t>Analysis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511660" y="3320988"/>
            <a:ext cx="673274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Chris Emery, Tasko Olevski, Ralph Morris</a:t>
            </a: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CMAS: Fine Scale Modeling and Applications</a:t>
            </a: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October 25, 2016</a:t>
            </a:r>
          </a:p>
        </p:txBody>
      </p:sp>
    </p:spTree>
    <p:extLst>
      <p:ext uri="{BB962C8B-B14F-4D97-AF65-F5344CB8AC3E}">
        <p14:creationId xmlns:p14="http://schemas.microsoft.com/office/powerpoint/2010/main" val="30082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G14 Eastern </a:t>
            </a:r>
            <a:r>
              <a:rPr lang="en-US" cap="none" dirty="0">
                <a:solidFill>
                  <a:schemeClr val="bg2"/>
                </a:solidFill>
              </a:rPr>
              <a:t>Utah</a:t>
            </a:r>
            <a:br>
              <a:rPr lang="en-US" cap="none" dirty="0">
                <a:solidFill>
                  <a:schemeClr val="bg2"/>
                </a:solidFill>
              </a:rPr>
            </a:br>
            <a:endParaRPr lang="en-US" cap="none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2776"/>
            <a:ext cx="6399213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3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cap="none" dirty="0">
                <a:solidFill>
                  <a:schemeClr val="bg2"/>
                </a:solidFill>
              </a:rPr>
              <a:t>G14 </a:t>
            </a:r>
            <a:r>
              <a:rPr lang="en-US" cap="none" dirty="0" smtClean="0">
                <a:solidFill>
                  <a:schemeClr val="bg2"/>
                </a:solidFill>
              </a:rPr>
              <a:t>Eastern </a:t>
            </a:r>
            <a:r>
              <a:rPr lang="en-US" cap="none" dirty="0">
                <a:solidFill>
                  <a:schemeClr val="bg2"/>
                </a:solidFill>
              </a:rPr>
              <a:t>Utah</a:t>
            </a:r>
            <a:br>
              <a:rPr lang="en-US" cap="none" dirty="0">
                <a:solidFill>
                  <a:schemeClr val="bg2"/>
                </a:solidFill>
              </a:rPr>
            </a:br>
            <a:endParaRPr lang="en-US" cap="none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4008" y="2024844"/>
            <a:ext cx="4032448" cy="3600400"/>
          </a:xfrm>
        </p:spPr>
        <p:txBody>
          <a:bodyPr/>
          <a:lstStyle/>
          <a:p>
            <a:r>
              <a:rPr lang="en-US" dirty="0" smtClean="0"/>
              <a:t>Ozone is NOx-sensitive</a:t>
            </a:r>
          </a:p>
          <a:p>
            <a:pPr lvl="1"/>
            <a:r>
              <a:rPr lang="en-US" dirty="0" smtClean="0"/>
              <a:t>NOx-heavy </a:t>
            </a:r>
            <a:r>
              <a:rPr lang="en-US" dirty="0"/>
              <a:t>source in rural </a:t>
            </a:r>
            <a:r>
              <a:rPr lang="en-US" dirty="0" smtClean="0"/>
              <a:t>VOC-lean </a:t>
            </a:r>
            <a:r>
              <a:rPr lang="en-US" dirty="0"/>
              <a:t>area</a:t>
            </a:r>
          </a:p>
          <a:p>
            <a:pPr lvl="1"/>
            <a:r>
              <a:rPr lang="en-US" dirty="0" smtClean="0"/>
              <a:t>3.2x </a:t>
            </a:r>
            <a:r>
              <a:rPr lang="en-US" dirty="0"/>
              <a:t>ozone response for 4x NOx </a:t>
            </a:r>
            <a:r>
              <a:rPr lang="en-US" dirty="0" smtClean="0"/>
              <a:t>change – mostly linear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Moderate variation in NOx efficiency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Ozone extrapolation from one NOx scenario may not be accurate (but would be conservative/high)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7" y="1414500"/>
            <a:ext cx="36436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3" y="3789040"/>
            <a:ext cx="370002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cap="none" dirty="0">
                <a:solidFill>
                  <a:schemeClr val="bg2"/>
                </a:solidFill>
              </a:rPr>
              <a:t>E40 Pittsburgh, </a:t>
            </a:r>
            <a:r>
              <a:rPr lang="en-US" cap="none" dirty="0" smtClean="0">
                <a:solidFill>
                  <a:schemeClr val="bg2"/>
                </a:solidFill>
              </a:rPr>
              <a:t>PA</a:t>
            </a:r>
            <a:endParaRPr lang="en-US" cap="none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8780"/>
            <a:ext cx="639921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cap="none" dirty="0">
                <a:solidFill>
                  <a:schemeClr val="bg2"/>
                </a:solidFill>
              </a:rPr>
              <a:t>E40 Pittsburgh, 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4008" y="1556792"/>
            <a:ext cx="4032448" cy="4140460"/>
          </a:xfrm>
        </p:spPr>
        <p:txBody>
          <a:bodyPr/>
          <a:lstStyle/>
          <a:p>
            <a:r>
              <a:rPr lang="en-US" dirty="0" smtClean="0"/>
              <a:t>Ozone is both NOx-and VOC-sensitive</a:t>
            </a:r>
          </a:p>
          <a:p>
            <a:pPr lvl="1"/>
            <a:r>
              <a:rPr lang="en-US" dirty="0"/>
              <a:t>Equivalent </a:t>
            </a:r>
            <a:r>
              <a:rPr lang="en-US" dirty="0" smtClean="0"/>
              <a:t>moderate NOx </a:t>
            </a:r>
            <a:r>
              <a:rPr lang="en-US" dirty="0"/>
              <a:t>and VOC </a:t>
            </a:r>
            <a:r>
              <a:rPr lang="en-US" dirty="0" smtClean="0"/>
              <a:t>emissions within a </a:t>
            </a:r>
            <a:r>
              <a:rPr lang="en-US" dirty="0" err="1" smtClean="0"/>
              <a:t>photochemically</a:t>
            </a:r>
            <a:r>
              <a:rPr lang="en-US" dirty="0" smtClean="0"/>
              <a:t> active urban plume</a:t>
            </a:r>
            <a:endParaRPr lang="en-US" dirty="0"/>
          </a:p>
          <a:p>
            <a:pPr lvl="1"/>
            <a:r>
              <a:rPr lang="en-US" dirty="0" smtClean="0"/>
              <a:t>Indicates efficient ozone production along NOx-VOC “ridgeline”</a:t>
            </a:r>
          </a:p>
          <a:p>
            <a:pPr lvl="1"/>
            <a:r>
              <a:rPr lang="en-US" dirty="0" smtClean="0"/>
              <a:t>1.9-2.6x ozone </a:t>
            </a:r>
            <a:r>
              <a:rPr lang="en-US" dirty="0"/>
              <a:t>response for 4x NOx change – </a:t>
            </a:r>
            <a:r>
              <a:rPr lang="en-US" dirty="0" smtClean="0"/>
              <a:t>not linear</a:t>
            </a:r>
          </a:p>
          <a:p>
            <a:pPr lvl="1"/>
            <a:r>
              <a:rPr lang="en-US" dirty="0" smtClean="0"/>
              <a:t>1.4-1.9x ozone response for 4x VOC change – not linear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2276872"/>
            <a:ext cx="36436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8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cap="none" dirty="0">
                <a:solidFill>
                  <a:schemeClr val="bg2"/>
                </a:solidFill>
              </a:rPr>
              <a:t>E40 Pittsburgh, 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4008" y="2960948"/>
            <a:ext cx="4032448" cy="16561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Large variation in both NOx and VOC efficiency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smtClean="0"/>
              <a:t>Ozone extrapolation from one NOx and VOC scenario is not OK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3" y="1410668"/>
            <a:ext cx="370002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1" y="3696668"/>
            <a:ext cx="391212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3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BF = SA = HDDM only for linear problems (not ozone typically)</a:t>
            </a:r>
          </a:p>
          <a:p>
            <a:pPr lvl="1"/>
            <a:r>
              <a:rPr lang="en-US" dirty="0" smtClean="0"/>
              <a:t>HDDM can inform about non-linear effects w/o re-running the model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Ozone impacts </a:t>
            </a:r>
            <a:r>
              <a:rPr lang="en-US" dirty="0"/>
              <a:t>mostly &lt; 2 ppb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Distances </a:t>
            </a:r>
            <a:r>
              <a:rPr lang="en-US" dirty="0"/>
              <a:t>to peak impacts mostly &lt; 12 km (grid cell containing source)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Potential </a:t>
            </a:r>
            <a:r>
              <a:rPr lang="en-US" dirty="0"/>
              <a:t>sensitivity to grid </a:t>
            </a:r>
            <a:r>
              <a:rPr lang="en-US" dirty="0" smtClean="0"/>
              <a:t>resolution</a:t>
            </a:r>
          </a:p>
          <a:p>
            <a:pPr>
              <a:spcAft>
                <a:spcPts val="1200"/>
              </a:spcAft>
            </a:pPr>
            <a:r>
              <a:rPr lang="en-US" dirty="0"/>
              <a:t>Magnitude/distance impacts </a:t>
            </a:r>
            <a:r>
              <a:rPr lang="en-US" dirty="0" smtClean="0"/>
              <a:t>dependent on model</a:t>
            </a:r>
            <a:r>
              <a:rPr lang="en-US" dirty="0"/>
              <a:t>, year, </a:t>
            </a:r>
            <a:r>
              <a:rPr lang="en-US" dirty="0" smtClean="0"/>
              <a:t>dataset/configuration</a:t>
            </a:r>
          </a:p>
          <a:p>
            <a:pPr>
              <a:spcAft>
                <a:spcPts val="1200"/>
              </a:spcAft>
            </a:pPr>
            <a:r>
              <a:rPr lang="en-US" dirty="0"/>
              <a:t>Ozone impacts fall off quickly with </a:t>
            </a:r>
            <a:r>
              <a:rPr lang="en-US" dirty="0" smtClean="0"/>
              <a:t>distance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Ozone </a:t>
            </a:r>
            <a:r>
              <a:rPr lang="en-US" dirty="0"/>
              <a:t>formation is NOx-sensitive in most cases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76" y="1644650"/>
            <a:ext cx="7918450" cy="42686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NOx </a:t>
            </a:r>
            <a:r>
              <a:rPr lang="en-US" dirty="0"/>
              <a:t>efficiency </a:t>
            </a:r>
            <a:r>
              <a:rPr lang="en-US" dirty="0" smtClean="0"/>
              <a:t>by</a:t>
            </a:r>
            <a:r>
              <a:rPr lang="en-US" dirty="0" smtClean="0"/>
              <a:t> </a:t>
            </a:r>
            <a:r>
              <a:rPr lang="en-US" dirty="0"/>
              <a:t>source is mostly </a:t>
            </a:r>
            <a:r>
              <a:rPr lang="en-US" dirty="0" smtClean="0"/>
              <a:t>invariant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Indicates fairly linear response to NOx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Linear </a:t>
            </a:r>
            <a:r>
              <a:rPr lang="en-US" dirty="0"/>
              <a:t>extrapolation to other NOx scenarios is usually </a:t>
            </a:r>
            <a:r>
              <a:rPr lang="en-US" dirty="0" smtClean="0"/>
              <a:t>OK</a:t>
            </a:r>
          </a:p>
          <a:p>
            <a:pPr>
              <a:spcAft>
                <a:spcPts val="1200"/>
              </a:spcAft>
            </a:pPr>
            <a:r>
              <a:rPr lang="en-US" dirty="0"/>
              <a:t>VOC efficiency is rather </a:t>
            </a:r>
            <a:r>
              <a:rPr lang="en-US" dirty="0" smtClean="0"/>
              <a:t>variable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Indicates non-linear response to VOC, but typically </a:t>
            </a:r>
            <a:r>
              <a:rPr lang="en-US" dirty="0"/>
              <a:t>not </a:t>
            </a:r>
            <a:r>
              <a:rPr lang="en-US" dirty="0" smtClean="0"/>
              <a:t>VOC-sensitive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Extrapolation over large VOC changes (in VOC-sensitive conditions) is </a:t>
            </a:r>
            <a:r>
              <a:rPr lang="en-US" dirty="0"/>
              <a:t>not </a:t>
            </a:r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Thank You</a:t>
            </a:r>
            <a:br>
              <a:rPr lang="en-US" cap="none" dirty="0" smtClean="0"/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Any questions?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2665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1: Gulf Coast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5596" y="1562690"/>
            <a:ext cx="7315200" cy="3954949"/>
            <a:chOff x="935596" y="1562690"/>
            <a:chExt cx="7315200" cy="39549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96" y="1562690"/>
              <a:ext cx="7315200" cy="3954949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2699792" y="3825044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680012" y="2924944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80212" y="2636912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 bwMode="auto">
          <a:xfrm>
            <a:off x="3838352" y="5387923"/>
            <a:ext cx="212423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= HDDM sources</a:t>
            </a:r>
          </a:p>
        </p:txBody>
      </p:sp>
      <p:sp>
        <p:nvSpPr>
          <p:cNvPr id="9" name="Oval 8"/>
          <p:cNvSpPr/>
          <p:nvPr/>
        </p:nvSpPr>
        <p:spPr>
          <a:xfrm>
            <a:off x="3334296" y="5301615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2: Rockies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43808" y="1052736"/>
            <a:ext cx="4808685" cy="5486400"/>
            <a:chOff x="2843808" y="1052736"/>
            <a:chExt cx="4808685" cy="5486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052736"/>
              <a:ext cx="4808685" cy="54864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652120" y="2024844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56176" y="3429000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139952" y="3501008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 bwMode="auto">
          <a:xfrm>
            <a:off x="1043608" y="3371292"/>
            <a:ext cx="212423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= HDDM sources</a:t>
            </a:r>
          </a:p>
        </p:txBody>
      </p:sp>
      <p:sp>
        <p:nvSpPr>
          <p:cNvPr id="10" name="Oval 9"/>
          <p:cNvSpPr/>
          <p:nvPr/>
        </p:nvSpPr>
        <p:spPr>
          <a:xfrm>
            <a:off x="539552" y="3284984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ozone sensitivity to single source emissions</a:t>
            </a:r>
          </a:p>
          <a:p>
            <a:r>
              <a:rPr lang="en-US" dirty="0" smtClean="0"/>
              <a:t>Use contemporary PGM and US-wide dataset</a:t>
            </a:r>
          </a:p>
          <a:p>
            <a:pPr lvl="1"/>
            <a:r>
              <a:rPr lang="en-US" dirty="0" smtClean="0"/>
              <a:t>Simulate various hypothetical sources</a:t>
            </a:r>
          </a:p>
          <a:p>
            <a:pPr lvl="1"/>
            <a:r>
              <a:rPr lang="en-US" dirty="0" smtClean="0"/>
              <a:t>Report tons NOx &amp; VOC per ppb ozone impact</a:t>
            </a:r>
          </a:p>
          <a:p>
            <a:r>
              <a:rPr lang="en-US" dirty="0" smtClean="0"/>
              <a:t>Parallels work by Alpine Geophysics (AG) on single-source ozone and PM</a:t>
            </a:r>
            <a:r>
              <a:rPr lang="en-US" baseline="-25000" dirty="0" smtClean="0"/>
              <a:t>2.5</a:t>
            </a:r>
            <a:r>
              <a:rPr lang="en-US" dirty="0"/>
              <a:t> </a:t>
            </a:r>
            <a:r>
              <a:rPr lang="en-US" dirty="0" smtClean="0"/>
              <a:t>impacts using source apportionment (SA)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cap="non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3: South Central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15616" y="1196752"/>
            <a:ext cx="6778504" cy="4572000"/>
            <a:chOff x="1115616" y="1196752"/>
            <a:chExt cx="6778504" cy="4572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196752"/>
              <a:ext cx="6778504" cy="45720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879812" y="4257092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716016" y="2240868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652120" y="4038183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 bwMode="auto">
          <a:xfrm>
            <a:off x="3838352" y="5675548"/>
            <a:ext cx="212423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= HDDM sources</a:t>
            </a:r>
          </a:p>
        </p:txBody>
      </p:sp>
      <p:sp>
        <p:nvSpPr>
          <p:cNvPr id="10" name="Oval 9"/>
          <p:cNvSpPr/>
          <p:nvPr/>
        </p:nvSpPr>
        <p:spPr>
          <a:xfrm>
            <a:off x="3334296" y="5589240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4: east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71800" y="980728"/>
            <a:ext cx="4929976" cy="5486400"/>
            <a:chOff x="2771800" y="980728"/>
            <a:chExt cx="4929976" cy="5486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980728"/>
              <a:ext cx="4929976" cy="54864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391980" y="4689140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139047" y="2888940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12160" y="2276872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 bwMode="auto">
          <a:xfrm>
            <a:off x="971600" y="3407296"/>
            <a:ext cx="212423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= HDDM sources</a:t>
            </a:r>
          </a:p>
        </p:txBody>
      </p:sp>
      <p:sp>
        <p:nvSpPr>
          <p:cNvPr id="10" name="Oval 9"/>
          <p:cNvSpPr/>
          <p:nvPr/>
        </p:nvSpPr>
        <p:spPr>
          <a:xfrm>
            <a:off x="467544" y="3320988"/>
            <a:ext cx="504056" cy="43204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NOx Efficiency – all sources</a:t>
            </a:r>
            <a:endParaRPr lang="en-US" cap="none" dirty="0">
              <a:solidFill>
                <a:schemeClr val="bg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1763"/>
            <a:ext cx="7848600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3959932" y="2024844"/>
            <a:ext cx="4392488" cy="8463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NOx efficiency by source is mostly invariant, linear extrapolation to other NOx scenarios is usually OK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8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408113"/>
            <a:ext cx="788035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VOC Efficiency – all sources</a:t>
            </a:r>
            <a:endParaRPr lang="en-US" cap="none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015716" y="1916832"/>
            <a:ext cx="4392488" cy="11285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VOC efficiency is rather variable, but ozone impact is typically not VOC-sensitive: linear extrapolation to large VOC changes is not OK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4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340768"/>
            <a:ext cx="7664450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Ozone Impacts by Distance – G Sources</a:t>
            </a:r>
            <a:endParaRPr lang="en-US" cap="none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256076" y="1988840"/>
            <a:ext cx="2844316" cy="13593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Whiskers</a:t>
            </a:r>
            <a:r>
              <a:rPr lang="en-US" dirty="0" smtClean="0">
                <a:latin typeface="Verdana"/>
                <a:cs typeface="ＭＳ Ｐゴシック" pitchFamily="-111" charset="-128"/>
              </a:rPr>
              <a:t>: min to max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Bar: interquartile range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Diamond: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Mean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baseline="0" dirty="0" smtClean="0">
                <a:latin typeface="Verdana"/>
                <a:cs typeface="ＭＳ Ｐゴシック" pitchFamily="-111" charset="-128"/>
              </a:rPr>
              <a:t>Cross:</a:t>
            </a:r>
            <a:r>
              <a:rPr lang="en-US" dirty="0" smtClean="0">
                <a:latin typeface="Verdana"/>
                <a:cs typeface="ＭＳ Ｐゴシック" pitchFamily="-111" charset="-128"/>
              </a:rPr>
              <a:t> 95%-tile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55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340768"/>
            <a:ext cx="7664450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4" y="452437"/>
            <a:ext cx="8243701" cy="960339"/>
          </a:xfrm>
        </p:spPr>
        <p:txBody>
          <a:bodyPr/>
          <a:lstStyle/>
          <a:p>
            <a:r>
              <a:rPr lang="en-US" dirty="0" smtClean="0"/>
              <a:t>Overall Results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Ozone Impacts by Distance – E Sources</a:t>
            </a:r>
            <a:endParaRPr lang="en-US" cap="none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256076" y="1988840"/>
            <a:ext cx="2844316" cy="13593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Whiskers</a:t>
            </a:r>
            <a:r>
              <a:rPr lang="en-US" dirty="0" smtClean="0">
                <a:latin typeface="Verdana"/>
                <a:cs typeface="ＭＳ Ｐゴシック" pitchFamily="-111" charset="-128"/>
              </a:rPr>
              <a:t>: min to max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Bar: interquartile range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Diamond: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Mean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baseline="0" dirty="0" smtClean="0">
                <a:latin typeface="Verdana"/>
                <a:cs typeface="ＭＳ Ｐゴシック" pitchFamily="-111" charset="-128"/>
              </a:rPr>
              <a:t>Cross:</a:t>
            </a:r>
            <a:r>
              <a:rPr lang="en-US" dirty="0" smtClean="0">
                <a:latin typeface="Verdana"/>
                <a:cs typeface="ＭＳ Ｐゴシック" pitchFamily="-111" charset="-128"/>
              </a:rPr>
              <a:t> 95%-tile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4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340768"/>
            <a:ext cx="7664450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Ozone Impacts by Distance – R Sources</a:t>
            </a:r>
            <a:endParaRPr lang="en-US" cap="none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256076" y="1988840"/>
            <a:ext cx="2844316" cy="13593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Whiskers</a:t>
            </a:r>
            <a:r>
              <a:rPr lang="en-US" dirty="0" smtClean="0">
                <a:latin typeface="Verdana"/>
                <a:cs typeface="ＭＳ Ｐゴシック" pitchFamily="-111" charset="-128"/>
              </a:rPr>
              <a:t>: min to max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Bar: interquartile range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Diamond: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Mean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baseline="0" dirty="0" smtClean="0">
                <a:latin typeface="Verdana"/>
                <a:cs typeface="ＭＳ Ｐゴシック" pitchFamily="-111" charset="-128"/>
              </a:rPr>
              <a:t>Cross:</a:t>
            </a:r>
            <a:r>
              <a:rPr lang="en-US" dirty="0" smtClean="0">
                <a:latin typeface="Verdana"/>
                <a:cs typeface="ＭＳ Ｐゴシック" pitchFamily="-111" charset="-128"/>
              </a:rPr>
              <a:t> 95%-tile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Model:</a:t>
            </a:r>
          </a:p>
          <a:p>
            <a:pPr lvl="1">
              <a:spcAft>
                <a:spcPts val="1200"/>
              </a:spcAft>
            </a:pPr>
            <a:r>
              <a:rPr lang="en-US" dirty="0" err="1" smtClean="0"/>
              <a:t>CAMx</a:t>
            </a:r>
            <a:r>
              <a:rPr lang="en-US" dirty="0" smtClean="0"/>
              <a:t> v6.11 with the </a:t>
            </a:r>
            <a:r>
              <a:rPr lang="en-US" dirty="0"/>
              <a:t>Higher-order Decoupled Direct Method (HDDM</a:t>
            </a:r>
            <a:r>
              <a:rPr lang="en-US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Datasets: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EPA </a:t>
            </a:r>
            <a:r>
              <a:rPr lang="en-US" dirty="0"/>
              <a:t>2011 12 km CONUS </a:t>
            </a:r>
            <a:r>
              <a:rPr lang="en-US" dirty="0" smtClean="0"/>
              <a:t>Platform, “2017EH” </a:t>
            </a:r>
            <a:r>
              <a:rPr lang="en-US" dirty="0"/>
              <a:t>emissions </a:t>
            </a:r>
            <a:r>
              <a:rPr lang="en-US" dirty="0" smtClean="0"/>
              <a:t>(July </a:t>
            </a:r>
            <a:r>
              <a:rPr lang="en-US" dirty="0"/>
              <a:t>28, 2015 NODA</a:t>
            </a:r>
            <a:r>
              <a:rPr lang="en-US" dirty="0" smtClean="0"/>
              <a:t>)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Run for May-September </a:t>
            </a:r>
            <a:r>
              <a:rPr lang="en-US" dirty="0"/>
              <a:t>ozone season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3 types of hypothetical sources </a:t>
            </a:r>
            <a:r>
              <a:rPr lang="en-US" dirty="0"/>
              <a:t>typical of certain historical industry projects, NOT specific projects: </a:t>
            </a:r>
            <a:endParaRPr lang="en-US" dirty="0" smtClean="0"/>
          </a:p>
          <a:p>
            <a:pPr marL="393700" lvl="1" indent="0">
              <a:spcAft>
                <a:spcPts val="600"/>
              </a:spcAft>
              <a:buNone/>
            </a:pPr>
            <a:r>
              <a:rPr lang="en-US" dirty="0" smtClean="0"/>
              <a:t>		G:</a:t>
            </a:r>
            <a:r>
              <a:rPr lang="en-US" dirty="0"/>
              <a:t>	872 NOx, 171 </a:t>
            </a:r>
            <a:r>
              <a:rPr lang="en-US" dirty="0" smtClean="0"/>
              <a:t>VOC (TPY)</a:t>
            </a:r>
            <a:endParaRPr lang="en-US" dirty="0"/>
          </a:p>
          <a:p>
            <a:pPr marL="393700" lvl="1" indent="0">
              <a:spcAft>
                <a:spcPts val="600"/>
              </a:spcAft>
              <a:buNone/>
            </a:pPr>
            <a:r>
              <a:rPr lang="en-US" dirty="0" smtClean="0"/>
              <a:t>		R: </a:t>
            </a:r>
            <a:r>
              <a:rPr lang="en-US" dirty="0"/>
              <a:t>	  73 NOx, </a:t>
            </a:r>
            <a:r>
              <a:rPr lang="en-US" dirty="0" smtClean="0"/>
              <a:t>  </a:t>
            </a:r>
            <a:r>
              <a:rPr lang="en-US" dirty="0"/>
              <a:t>86 VOC</a:t>
            </a:r>
          </a:p>
          <a:p>
            <a:pPr marL="393700" lvl="1" indent="0">
              <a:buNone/>
            </a:pPr>
            <a:r>
              <a:rPr lang="en-US" dirty="0" smtClean="0"/>
              <a:t>		E:</a:t>
            </a:r>
            <a:r>
              <a:rPr lang="en-US" dirty="0"/>
              <a:t>	339 NOx, 316 </a:t>
            </a:r>
            <a:r>
              <a:rPr lang="en-US" dirty="0" smtClean="0"/>
              <a:t>VOC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HDDM reports ozone </a:t>
            </a:r>
            <a:r>
              <a:rPr lang="en-US" dirty="0"/>
              <a:t>impacts for given emissions and </a:t>
            </a:r>
            <a:r>
              <a:rPr lang="en-US" dirty="0" smtClean="0"/>
              <a:t>for 0.5x </a:t>
            </a:r>
            <a:r>
              <a:rPr lang="en-US" dirty="0"/>
              <a:t>and 2x NOx and </a:t>
            </a:r>
            <a:r>
              <a:rPr lang="en-US" dirty="0" smtClean="0"/>
              <a:t>VOC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cap="none" dirty="0">
                <a:solidFill>
                  <a:schemeClr val="bg2"/>
                </a:solidFill>
              </a:rPr>
              <a:t>Modeling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in attainment/unclassifiable areas where </a:t>
            </a:r>
            <a:r>
              <a:rPr lang="en-US" dirty="0" smtClean="0"/>
              <a:t>sources would </a:t>
            </a:r>
            <a:r>
              <a:rPr lang="en-US" dirty="0"/>
              <a:t>be subject to PSD permitting </a:t>
            </a:r>
            <a:r>
              <a:rPr lang="en-US" dirty="0" smtClean="0"/>
              <a:t>requirements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12 Hypothetical Sources</a:t>
            </a:r>
            <a:endParaRPr lang="en-US" cap="none" dirty="0">
              <a:solidFill>
                <a:schemeClr val="bg2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565035" y="4641174"/>
            <a:ext cx="3951181" cy="2136199"/>
            <a:chOff x="935596" y="1562690"/>
            <a:chExt cx="7315200" cy="39549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96" y="1562690"/>
              <a:ext cx="7315200" cy="3954949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699792" y="3825044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80012" y="2924944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480212" y="2636912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3157" y="2803140"/>
            <a:ext cx="2662839" cy="3038128"/>
            <a:chOff x="2843808" y="1052736"/>
            <a:chExt cx="4808685" cy="54864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052736"/>
              <a:ext cx="4808685" cy="5486400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5652120" y="2024844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156176" y="3429000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39952" y="3501008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591780" y="2176334"/>
            <a:ext cx="3885656" cy="2620818"/>
            <a:chOff x="1115616" y="1196752"/>
            <a:chExt cx="6778504" cy="4572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196752"/>
              <a:ext cx="6778504" cy="45720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2879812" y="4257092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716016" y="2240868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652120" y="4038183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288061" y="2852936"/>
            <a:ext cx="2762357" cy="3074132"/>
            <a:chOff x="2771800" y="980728"/>
            <a:chExt cx="4929976" cy="54864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980728"/>
              <a:ext cx="4929976" cy="5486400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4391980" y="4689140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139047" y="2888940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012160" y="2276872"/>
              <a:ext cx="504056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08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12776" y="1644650"/>
                <a:ext cx="7918450" cy="4412641"/>
              </a:xfrm>
            </p:spPr>
            <p:txBody>
              <a:bodyPr/>
              <a:lstStyle/>
              <a:p>
                <a:r>
                  <a:rPr lang="en-US" dirty="0" smtClean="0"/>
                  <a:t>Sensitivity analysis, not source apportionment</a:t>
                </a:r>
              </a:p>
              <a:p>
                <a:pPr lvl="1"/>
                <a:r>
                  <a:rPr lang="en-US" dirty="0"/>
                  <a:t>HDDM </a:t>
                </a:r>
                <a:r>
                  <a:rPr lang="en-US" dirty="0" smtClean="0"/>
                  <a:t>implemented only for </a:t>
                </a:r>
                <a:r>
                  <a:rPr lang="en-US" dirty="0"/>
                  <a:t>ozone</a:t>
                </a:r>
              </a:p>
              <a:p>
                <a:pPr lvl="1"/>
                <a:r>
                  <a:rPr lang="en-US" dirty="0" smtClean="0"/>
                  <a:t>Calculates </a:t>
                </a:r>
                <a:r>
                  <a:rPr lang="en-US" dirty="0"/>
                  <a:t>a curved slope of responses to NOx and VOC emission </a:t>
                </a:r>
                <a:r>
                  <a:rPr lang="en-US" dirty="0" smtClean="0"/>
                  <a:t>increments/changes</a:t>
                </a:r>
                <a:endParaRPr lang="en-US" dirty="0"/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/>
                  <a:t>can estimate </a:t>
                </a:r>
                <a:r>
                  <a:rPr lang="en-US" dirty="0" smtClean="0"/>
                  <a:t>ozone impacts from changing emissions </a:t>
                </a:r>
                <a:r>
                  <a:rPr lang="en-US" dirty="0"/>
                  <a:t>without re-running the model</a:t>
                </a:r>
              </a:p>
              <a:p>
                <a:r>
                  <a:rPr lang="en-US" dirty="0" smtClean="0"/>
                  <a:t>Sensitivity equation for ozone impact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</a:rPr>
                            <m:t>(1)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</a:rPr>
                            <m:t>(2)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  <m:r>
                            <a:rPr lang="en-US" i="1">
                              <a:latin typeface="Cambria Math"/>
                            </a:rPr>
                            <m:t>(1)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  <m:r>
                            <a:rPr lang="en-US" i="1">
                              <a:latin typeface="Cambria Math"/>
                            </a:rPr>
                            <m:t>(2)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𝑁𝑉</m:t>
                          </m:r>
                          <m:r>
                            <a:rPr lang="en-US" i="1">
                              <a:latin typeface="Cambria Math"/>
                            </a:rPr>
                            <m:t>(2)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1600" i="1" dirty="0" smtClean="0"/>
                  <a:t>	S</a:t>
                </a:r>
                <a:r>
                  <a:rPr lang="en-US" sz="1600" i="1" baseline="-25000" dirty="0" smtClean="0"/>
                  <a:t>N</a:t>
                </a:r>
                <a:r>
                  <a:rPr lang="en-US" sz="1600" dirty="0" smtClean="0"/>
                  <a:t> is 1</a:t>
                </a:r>
                <a:r>
                  <a:rPr lang="en-US" sz="1600" baseline="30000" dirty="0" smtClean="0"/>
                  <a:t>st</a:t>
                </a:r>
                <a:r>
                  <a:rPr lang="en-US" sz="1600" dirty="0" smtClean="0"/>
                  <a:t> (1) and 2</a:t>
                </a:r>
                <a:r>
                  <a:rPr lang="en-US" sz="1600" baseline="30000" dirty="0" smtClean="0"/>
                  <a:t>nd</a:t>
                </a:r>
                <a:r>
                  <a:rPr lang="en-US" sz="1600" dirty="0" smtClean="0"/>
                  <a:t> (2) order sensitivity to NOx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1600" dirty="0"/>
                  <a:t>	</a:t>
                </a:r>
                <a:r>
                  <a:rPr lang="en-US" sz="1600" i="1" dirty="0" smtClean="0"/>
                  <a:t>S</a:t>
                </a:r>
                <a:r>
                  <a:rPr lang="en-US" sz="1600" i="1" baseline="-25000" dirty="0" smtClean="0"/>
                  <a:t>V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is 1</a:t>
                </a:r>
                <a:r>
                  <a:rPr lang="en-US" sz="1600" baseline="30000" dirty="0"/>
                  <a:t>st</a:t>
                </a:r>
                <a:r>
                  <a:rPr lang="en-US" sz="1600" dirty="0"/>
                  <a:t> (1) and 2</a:t>
                </a:r>
                <a:r>
                  <a:rPr lang="en-US" sz="1600" baseline="30000" dirty="0"/>
                  <a:t>nd</a:t>
                </a:r>
                <a:r>
                  <a:rPr lang="en-US" sz="1600" dirty="0"/>
                  <a:t> (2) order </a:t>
                </a:r>
                <a:r>
                  <a:rPr lang="en-US" sz="1600" dirty="0" smtClean="0"/>
                  <a:t>sensitivity </a:t>
                </a:r>
                <a:r>
                  <a:rPr lang="en-US" sz="1600" dirty="0"/>
                  <a:t>to </a:t>
                </a:r>
                <a:r>
                  <a:rPr lang="en-US" sz="1600" dirty="0" smtClean="0"/>
                  <a:t>VOC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1600" i="1" dirty="0" smtClean="0"/>
                  <a:t>	S</a:t>
                </a:r>
                <a:r>
                  <a:rPr lang="en-US" sz="1600" i="1" baseline="-25000" dirty="0" smtClean="0"/>
                  <a:t>NV(2)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is </a:t>
                </a:r>
                <a:r>
                  <a:rPr lang="en-US" sz="1600" dirty="0" smtClean="0"/>
                  <a:t>the 2</a:t>
                </a:r>
                <a:r>
                  <a:rPr lang="en-US" sz="1600" baseline="30000" dirty="0" smtClean="0"/>
                  <a:t>nd</a:t>
                </a:r>
                <a:r>
                  <a:rPr lang="en-US" sz="1600" dirty="0" smtClean="0"/>
                  <a:t> order cross sensitivity </a:t>
                </a:r>
                <a:r>
                  <a:rPr lang="en-US" sz="1600" dirty="0"/>
                  <a:t>to </a:t>
                </a:r>
                <a:r>
                  <a:rPr lang="en-US" sz="1600" dirty="0" smtClean="0"/>
                  <a:t>NOx and VOC </a:t>
                </a:r>
                <a:r>
                  <a:rPr lang="en-US" sz="1600" i="1" dirty="0" smtClean="0"/>
                  <a:t>	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1600" i="1" dirty="0" smtClean="0"/>
                  <a:t>	F</a:t>
                </a:r>
                <a:r>
                  <a:rPr lang="en-US" sz="1600" i="1" baseline="-25000" dirty="0" smtClean="0"/>
                  <a:t>N</a:t>
                </a:r>
                <a:r>
                  <a:rPr lang="en-US" sz="1600" dirty="0" smtClean="0"/>
                  <a:t> is </a:t>
                </a:r>
                <a:r>
                  <a:rPr lang="en-US" sz="1600" dirty="0" smtClean="0">
                    <a:sym typeface="Symbol"/>
                  </a:rPr>
                  <a:t>NOx/NOx and </a:t>
                </a:r>
                <a:r>
                  <a:rPr lang="en-US" sz="1600" i="1" dirty="0" smtClean="0"/>
                  <a:t>F</a:t>
                </a:r>
                <a:r>
                  <a:rPr lang="en-US" sz="1600" i="1" baseline="-25000" dirty="0" smtClean="0"/>
                  <a:t>V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is </a:t>
                </a:r>
                <a:r>
                  <a:rPr lang="en-US" sz="1600" dirty="0" smtClean="0">
                    <a:sym typeface="Symbol"/>
                  </a:rPr>
                  <a:t>VOC/VOC</a:t>
                </a:r>
                <a:endParaRPr lang="en-US" sz="1600" baseline="-250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776" y="1644650"/>
                <a:ext cx="7918450" cy="4412641"/>
              </a:xfrm>
              <a:blipFill rotWithShape="1">
                <a:blip r:embed="rId3"/>
                <a:stretch>
                  <a:fillRect l="-1387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cap="none" dirty="0">
                <a:solidFill>
                  <a:schemeClr val="bg2"/>
                </a:solidFill>
              </a:rPr>
              <a:t>High Order Decoupled Direct Method</a:t>
            </a:r>
          </a:p>
        </p:txBody>
      </p:sp>
    </p:spTree>
    <p:extLst>
      <p:ext uri="{BB962C8B-B14F-4D97-AF65-F5344CB8AC3E}">
        <p14:creationId xmlns:p14="http://schemas.microsoft.com/office/powerpoint/2010/main" val="26204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  <a:br>
              <a:rPr lang="en-US" dirty="0"/>
            </a:br>
            <a:r>
              <a:rPr lang="en-US" cap="none" dirty="0" smtClean="0">
                <a:solidFill>
                  <a:schemeClr val="bg2"/>
                </a:solidFill>
              </a:rPr>
              <a:t>Brute Force vs. SA vs. HDDM</a:t>
            </a:r>
            <a:endParaRPr lang="en-GB" dirty="0"/>
          </a:p>
        </p:txBody>
      </p:sp>
      <p:sp>
        <p:nvSpPr>
          <p:cNvPr id="190" name="Line 3"/>
          <p:cNvSpPr>
            <a:spLocks noChangeShapeType="1"/>
          </p:cNvSpPr>
          <p:nvPr/>
        </p:nvSpPr>
        <p:spPr bwMode="auto">
          <a:xfrm flipH="1">
            <a:off x="1573066" y="1521360"/>
            <a:ext cx="0" cy="42096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Line 4"/>
          <p:cNvSpPr>
            <a:spLocks noChangeShapeType="1"/>
          </p:cNvSpPr>
          <p:nvPr/>
        </p:nvSpPr>
        <p:spPr bwMode="auto">
          <a:xfrm>
            <a:off x="1573066" y="5731029"/>
            <a:ext cx="5294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Arc 5"/>
          <p:cNvSpPr>
            <a:spLocks/>
          </p:cNvSpPr>
          <p:nvPr/>
        </p:nvSpPr>
        <p:spPr bwMode="auto">
          <a:xfrm flipH="1">
            <a:off x="1573066" y="1695252"/>
            <a:ext cx="6455318" cy="4037290"/>
          </a:xfrm>
          <a:custGeom>
            <a:avLst/>
            <a:gdLst>
              <a:gd name="G0" fmla="+- 0 0 0"/>
              <a:gd name="G1" fmla="+- 21069 0 0"/>
              <a:gd name="G2" fmla="+- 21600 0 0"/>
              <a:gd name="T0" fmla="*/ 4759 w 21600"/>
              <a:gd name="T1" fmla="*/ 0 h 21069"/>
              <a:gd name="T2" fmla="*/ 21600 w 21600"/>
              <a:gd name="T3" fmla="*/ 21069 h 21069"/>
              <a:gd name="T4" fmla="*/ 0 w 21600"/>
              <a:gd name="T5" fmla="*/ 21069 h 2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069" fill="none" extrusionOk="0">
                <a:moveTo>
                  <a:pt x="4759" y="-1"/>
                </a:moveTo>
                <a:cubicBezTo>
                  <a:pt x="14606" y="2224"/>
                  <a:pt x="21600" y="10973"/>
                  <a:pt x="21600" y="21069"/>
                </a:cubicBezTo>
              </a:path>
              <a:path w="21600" h="21069" stroke="0" extrusionOk="0">
                <a:moveTo>
                  <a:pt x="4759" y="-1"/>
                </a:moveTo>
                <a:cubicBezTo>
                  <a:pt x="14606" y="2224"/>
                  <a:pt x="21600" y="10973"/>
                  <a:pt x="21600" y="21069"/>
                </a:cubicBezTo>
                <a:lnTo>
                  <a:pt x="0" y="21069"/>
                </a:lnTo>
                <a:close/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Line 8"/>
          <p:cNvSpPr>
            <a:spLocks noChangeShapeType="1"/>
          </p:cNvSpPr>
          <p:nvPr/>
        </p:nvSpPr>
        <p:spPr bwMode="auto">
          <a:xfrm>
            <a:off x="1573066" y="1938698"/>
            <a:ext cx="471455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Line 9"/>
          <p:cNvSpPr>
            <a:spLocks noChangeShapeType="1"/>
          </p:cNvSpPr>
          <p:nvPr/>
        </p:nvSpPr>
        <p:spPr bwMode="auto">
          <a:xfrm>
            <a:off x="4111674" y="2455834"/>
            <a:ext cx="2175950" cy="907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Line 13"/>
          <p:cNvSpPr>
            <a:spLocks noChangeShapeType="1"/>
          </p:cNvSpPr>
          <p:nvPr/>
        </p:nvSpPr>
        <p:spPr bwMode="auto">
          <a:xfrm flipV="1">
            <a:off x="1573066" y="1448779"/>
            <a:ext cx="4351900" cy="42822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Line 15"/>
          <p:cNvSpPr>
            <a:spLocks noChangeShapeType="1"/>
          </p:cNvSpPr>
          <p:nvPr/>
        </p:nvSpPr>
        <p:spPr bwMode="auto">
          <a:xfrm>
            <a:off x="5417244" y="1936947"/>
            <a:ext cx="0" cy="13064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" name="Line 16"/>
          <p:cNvSpPr>
            <a:spLocks noChangeShapeType="1"/>
          </p:cNvSpPr>
          <p:nvPr/>
        </p:nvSpPr>
        <p:spPr bwMode="auto">
          <a:xfrm>
            <a:off x="4111674" y="3245147"/>
            <a:ext cx="2175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" name="Line 17"/>
          <p:cNvSpPr>
            <a:spLocks noChangeShapeType="1"/>
          </p:cNvSpPr>
          <p:nvPr/>
        </p:nvSpPr>
        <p:spPr bwMode="auto">
          <a:xfrm>
            <a:off x="4111674" y="2455834"/>
            <a:ext cx="0" cy="327519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" name="Text Box 18"/>
          <p:cNvSpPr txBox="1">
            <a:spLocks noChangeArrowheads="1"/>
          </p:cNvSpPr>
          <p:nvPr/>
        </p:nvSpPr>
        <p:spPr bwMode="auto">
          <a:xfrm rot="16200000">
            <a:off x="-68097" y="3436545"/>
            <a:ext cx="2643140" cy="34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Arial" charset="0"/>
              </a:rPr>
              <a:t>Pollutant Concentration</a:t>
            </a:r>
          </a:p>
        </p:txBody>
      </p:sp>
      <p:sp>
        <p:nvSpPr>
          <p:cNvPr id="202" name="Text Box 23"/>
          <p:cNvSpPr txBox="1">
            <a:spLocks noChangeArrowheads="1"/>
          </p:cNvSpPr>
          <p:nvPr/>
        </p:nvSpPr>
        <p:spPr bwMode="auto">
          <a:xfrm>
            <a:off x="5417244" y="2610068"/>
            <a:ext cx="7056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en-US" sz="1800" b="1" baseline="-25000" dirty="0" smtClean="0">
                <a:solidFill>
                  <a:schemeClr val="accent2"/>
                </a:solidFill>
                <a:latin typeface="Arial" charset="0"/>
              </a:rPr>
              <a:t>SA</a:t>
            </a:r>
            <a:endParaRPr lang="en-US" sz="1800" b="1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3" name="Text Box 24"/>
          <p:cNvSpPr txBox="1">
            <a:spLocks noChangeArrowheads="1"/>
          </p:cNvSpPr>
          <p:nvPr/>
        </p:nvSpPr>
        <p:spPr bwMode="auto">
          <a:xfrm>
            <a:off x="5199649" y="5744639"/>
            <a:ext cx="400436" cy="34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Arial" charset="0"/>
              </a:rPr>
              <a:t>E</a:t>
            </a:r>
            <a:r>
              <a:rPr lang="en-US" sz="1800" b="1" baseline="-25000">
                <a:latin typeface="Arial" charset="0"/>
              </a:rPr>
              <a:t>0</a:t>
            </a:r>
          </a:p>
        </p:txBody>
      </p:sp>
      <p:sp>
        <p:nvSpPr>
          <p:cNvPr id="204" name="Text Box 25"/>
          <p:cNvSpPr txBox="1">
            <a:spLocks noChangeArrowheads="1"/>
          </p:cNvSpPr>
          <p:nvPr/>
        </p:nvSpPr>
        <p:spPr bwMode="auto">
          <a:xfrm>
            <a:off x="3928834" y="5744639"/>
            <a:ext cx="400435" cy="34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Arial" charset="0"/>
              </a:rPr>
              <a:t>E</a:t>
            </a:r>
            <a:r>
              <a:rPr lang="en-US" sz="1800" b="1" baseline="-25000">
                <a:latin typeface="Arial" charset="0"/>
              </a:rPr>
              <a:t>1</a:t>
            </a:r>
          </a:p>
        </p:txBody>
      </p:sp>
      <p:sp>
        <p:nvSpPr>
          <p:cNvPr id="205" name="Text Box 26"/>
          <p:cNvSpPr txBox="1">
            <a:spLocks noChangeArrowheads="1"/>
          </p:cNvSpPr>
          <p:nvPr/>
        </p:nvSpPr>
        <p:spPr bwMode="auto">
          <a:xfrm>
            <a:off x="5997497" y="5744639"/>
            <a:ext cx="1142374" cy="34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Arial" charset="0"/>
              </a:rPr>
              <a:t>Emission</a:t>
            </a:r>
            <a:endParaRPr lang="en-US" sz="1800" b="1" baseline="-25000">
              <a:latin typeface="Arial" charset="0"/>
            </a:endParaRPr>
          </a:p>
        </p:txBody>
      </p:sp>
      <p:sp>
        <p:nvSpPr>
          <p:cNvPr id="206" name="Text Box 27"/>
          <p:cNvSpPr txBox="1">
            <a:spLocks noChangeArrowheads="1"/>
          </p:cNvSpPr>
          <p:nvPr/>
        </p:nvSpPr>
        <p:spPr bwMode="auto">
          <a:xfrm>
            <a:off x="1349426" y="5744639"/>
            <a:ext cx="296171" cy="34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Arial" charset="0"/>
              </a:rPr>
              <a:t>0</a:t>
            </a:r>
            <a:endParaRPr lang="en-US" sz="1800" b="1" baseline="-25000">
              <a:latin typeface="Arial" charset="0"/>
            </a:endParaRPr>
          </a:p>
        </p:txBody>
      </p:sp>
      <p:sp>
        <p:nvSpPr>
          <p:cNvPr id="207" name="Text Box 30"/>
          <p:cNvSpPr txBox="1">
            <a:spLocks noChangeArrowheads="1"/>
          </p:cNvSpPr>
          <p:nvPr/>
        </p:nvSpPr>
        <p:spPr bwMode="auto">
          <a:xfrm rot="18969995">
            <a:off x="2657903" y="3256949"/>
            <a:ext cx="4571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660066"/>
                </a:solidFill>
                <a:latin typeface="Arial" charset="0"/>
              </a:rPr>
              <a:t>BF</a:t>
            </a:r>
            <a:endParaRPr lang="en-US" sz="1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209" name="Text Box 32"/>
          <p:cNvSpPr txBox="1">
            <a:spLocks noChangeArrowheads="1"/>
          </p:cNvSpPr>
          <p:nvPr/>
        </p:nvSpPr>
        <p:spPr bwMode="auto">
          <a:xfrm rot="18818626">
            <a:off x="3081558" y="4014083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2"/>
                </a:solidFill>
                <a:latin typeface="Arial" charset="0"/>
              </a:rPr>
              <a:t>SA</a:t>
            </a:r>
            <a:endParaRPr lang="en-US" sz="16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1" name="Line 34"/>
          <p:cNvSpPr>
            <a:spLocks noChangeShapeType="1"/>
          </p:cNvSpPr>
          <p:nvPr/>
        </p:nvSpPr>
        <p:spPr bwMode="auto">
          <a:xfrm flipH="1">
            <a:off x="4338335" y="5921553"/>
            <a:ext cx="7978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" name="Line 35"/>
          <p:cNvSpPr>
            <a:spLocks noChangeShapeType="1"/>
          </p:cNvSpPr>
          <p:nvPr/>
        </p:nvSpPr>
        <p:spPr bwMode="auto">
          <a:xfrm>
            <a:off x="6142561" y="1956843"/>
            <a:ext cx="0" cy="5080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" name="Text Box 36"/>
          <p:cNvSpPr txBox="1">
            <a:spLocks noChangeArrowheads="1"/>
          </p:cNvSpPr>
          <p:nvPr/>
        </p:nvSpPr>
        <p:spPr bwMode="auto">
          <a:xfrm>
            <a:off x="6142561" y="2026400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rgbClr val="660066"/>
                </a:solidFill>
                <a:latin typeface="Symbol" pitchFamily="18" charset="2"/>
              </a:rPr>
              <a:t>D</a:t>
            </a:r>
            <a:r>
              <a:rPr lang="en-US" sz="1800" b="1" dirty="0" smtClean="0">
                <a:solidFill>
                  <a:srgbClr val="660066"/>
                </a:solidFill>
                <a:latin typeface="Arial" charset="0"/>
              </a:rPr>
              <a:t>C</a:t>
            </a:r>
            <a:r>
              <a:rPr lang="en-US" sz="1800" b="1" baseline="-25000" dirty="0" smtClean="0">
                <a:solidFill>
                  <a:srgbClr val="660066"/>
                </a:solidFill>
                <a:latin typeface="Arial" charset="0"/>
              </a:rPr>
              <a:t>BF</a:t>
            </a:r>
            <a:endParaRPr lang="en-US" sz="1800" b="1" baseline="-25000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217" name="Line 40"/>
          <p:cNvSpPr>
            <a:spLocks noChangeShapeType="1"/>
          </p:cNvSpPr>
          <p:nvPr/>
        </p:nvSpPr>
        <p:spPr bwMode="auto">
          <a:xfrm>
            <a:off x="5417244" y="1938698"/>
            <a:ext cx="0" cy="379233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Arc 5"/>
          <p:cNvSpPr>
            <a:spLocks/>
          </p:cNvSpPr>
          <p:nvPr/>
        </p:nvSpPr>
        <p:spPr bwMode="auto">
          <a:xfrm rot="21022410" flipH="1">
            <a:off x="1386234" y="1950457"/>
            <a:ext cx="6902183" cy="1831549"/>
          </a:xfrm>
          <a:custGeom>
            <a:avLst/>
            <a:gdLst>
              <a:gd name="G0" fmla="+- 0 0 0"/>
              <a:gd name="G1" fmla="+- 21069 0 0"/>
              <a:gd name="G2" fmla="+- 21600 0 0"/>
              <a:gd name="T0" fmla="*/ 4759 w 21600"/>
              <a:gd name="T1" fmla="*/ 0 h 21069"/>
              <a:gd name="T2" fmla="*/ 21600 w 21600"/>
              <a:gd name="T3" fmla="*/ 21069 h 21069"/>
              <a:gd name="T4" fmla="*/ 0 w 21600"/>
              <a:gd name="T5" fmla="*/ 21069 h 2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069" fill="none" extrusionOk="0">
                <a:moveTo>
                  <a:pt x="4759" y="-1"/>
                </a:moveTo>
                <a:cubicBezTo>
                  <a:pt x="14606" y="2224"/>
                  <a:pt x="21600" y="10973"/>
                  <a:pt x="21600" y="21069"/>
                </a:cubicBezTo>
              </a:path>
              <a:path w="21600" h="21069" stroke="0" extrusionOk="0">
                <a:moveTo>
                  <a:pt x="4759" y="-1"/>
                </a:moveTo>
                <a:cubicBezTo>
                  <a:pt x="14606" y="2224"/>
                  <a:pt x="21600" y="10973"/>
                  <a:pt x="21600" y="21069"/>
                </a:cubicBezTo>
                <a:lnTo>
                  <a:pt x="0" y="21069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3187447" y="1943544"/>
            <a:ext cx="9525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</a:rPr>
              <a:t>C</a:t>
            </a:r>
            <a:r>
              <a:rPr lang="en-US" b="1" baseline="-25000" dirty="0" smtClean="0">
                <a:solidFill>
                  <a:srgbClr val="0070C0"/>
                </a:solidFill>
                <a:latin typeface="Arial" charset="0"/>
              </a:rPr>
              <a:t>HD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charset="0"/>
              </a:rPr>
              <a:t>DM</a:t>
            </a:r>
            <a:endParaRPr lang="en-US" sz="1800" b="1" baseline="-25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4122793" y="1938698"/>
            <a:ext cx="1" cy="4278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 rot="19716439">
            <a:off x="2297219" y="2691201"/>
            <a:ext cx="7986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  <a:latin typeface="Arial" charset="0"/>
              </a:rPr>
              <a:t>HDDM</a:t>
            </a:r>
            <a:endParaRPr lang="en-US" sz="1600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 animBg="1"/>
      <p:bldP spid="202" grpId="0"/>
      <p:bldP spid="209" grpId="0"/>
      <p:bldP spid="33" grpId="0" animBg="1"/>
      <p:bldP spid="34" grpId="0"/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Peak MDA8 Ozone Impacts</a:t>
            </a:r>
            <a:endParaRPr lang="en-US" cap="none" dirty="0">
              <a:solidFill>
                <a:schemeClr val="bg2"/>
              </a:solidFill>
            </a:endParaRP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5364088" y="2132856"/>
            <a:ext cx="3615060" cy="31683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Impacts mostly &lt; 2 ppb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Distances mostly &lt; 12 km (grid cell containing source)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Potential sensitivity to grid resolution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Results dependent on model, year, dataset/configuration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Let’s look at </a:t>
            </a:r>
            <a:r>
              <a:rPr lang="en-US" dirty="0" smtClean="0">
                <a:solidFill>
                  <a:srgbClr val="FF0000"/>
                </a:solidFill>
              </a:rPr>
              <a:t>G14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E40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G32</a:t>
            </a:r>
            <a:r>
              <a:rPr lang="en-US" dirty="0" smtClean="0"/>
              <a:t> more closely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53774"/>
              </p:ext>
            </p:extLst>
          </p:nvPr>
        </p:nvGraphicFramePr>
        <p:xfrm>
          <a:off x="611560" y="1376772"/>
          <a:ext cx="4619352" cy="455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5060"/>
                <a:gridCol w="1523883"/>
                <a:gridCol w="185040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Distance from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Source </a:t>
                      </a:r>
                      <a:r>
                        <a:rPr lang="en-US" sz="1600" u="none" strike="noStrike" dirty="0" smtClean="0">
                          <a:effectLst/>
                        </a:rPr>
                        <a:t>(km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Max MDA8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O3 (ppb)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Grid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0.43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0.10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Grid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G14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1.15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0.49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Grid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0.92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0.11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Grid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E40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0.52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G30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2.76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G32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2.92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3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G32</a:t>
            </a:r>
            <a:r>
              <a:rPr lang="en-US" cap="none" dirty="0">
                <a:solidFill>
                  <a:schemeClr val="bg2"/>
                </a:solidFill>
              </a:rPr>
              <a:t> </a:t>
            </a:r>
            <a:r>
              <a:rPr lang="en-US" cap="none" dirty="0" smtClean="0">
                <a:solidFill>
                  <a:schemeClr val="bg2"/>
                </a:solidFill>
              </a:rPr>
              <a:t>North-Central </a:t>
            </a:r>
            <a:r>
              <a:rPr lang="en-US" cap="none" dirty="0">
                <a:solidFill>
                  <a:schemeClr val="bg2"/>
                </a:solidFill>
              </a:rPr>
              <a:t>Pennsylvania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88901"/>
            <a:ext cx="6399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G32</a:t>
            </a:r>
            <a:r>
              <a:rPr lang="en-US" cap="none" dirty="0">
                <a:solidFill>
                  <a:schemeClr val="bg2"/>
                </a:solidFill>
              </a:rPr>
              <a:t> </a:t>
            </a:r>
            <a:r>
              <a:rPr lang="en-US" cap="none" dirty="0" smtClean="0">
                <a:solidFill>
                  <a:schemeClr val="bg2"/>
                </a:solidFill>
              </a:rPr>
              <a:t>North-Central </a:t>
            </a:r>
            <a:r>
              <a:rPr lang="en-US" cap="none" dirty="0">
                <a:solidFill>
                  <a:schemeClr val="bg2"/>
                </a:solidFill>
              </a:rPr>
              <a:t>Pennsylvania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7483" y="1391828"/>
            <a:ext cx="4032448" cy="50255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Ozone is strongly NOx-sensitive, VOC-insensitive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NOx-heavy source in rural VOC-rich area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3.6x ozone response for 4x NOx change – practically linear</a:t>
            </a:r>
          </a:p>
          <a:p>
            <a:pPr>
              <a:spcAft>
                <a:spcPts val="600"/>
              </a:spcAft>
            </a:pPr>
            <a:r>
              <a:rPr lang="en-US" dirty="0"/>
              <a:t>Variation in ton/ppb efficiency </a:t>
            </a:r>
            <a:r>
              <a:rPr lang="en-US" dirty="0" smtClean="0"/>
              <a:t>also indicates non-linearity of </a:t>
            </a:r>
            <a:r>
              <a:rPr lang="en-US" dirty="0"/>
              <a:t>ozone </a:t>
            </a:r>
            <a:r>
              <a:rPr lang="en-US" dirty="0" smtClean="0"/>
              <a:t>response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i.e</a:t>
            </a:r>
            <a:r>
              <a:rPr lang="en-US" dirty="0"/>
              <a:t>., degree </a:t>
            </a:r>
            <a:r>
              <a:rPr lang="en-US" dirty="0" smtClean="0"/>
              <a:t>you </a:t>
            </a:r>
            <a:r>
              <a:rPr lang="en-US" dirty="0"/>
              <a:t>can trust </a:t>
            </a:r>
            <a:r>
              <a:rPr lang="en-US" dirty="0" smtClean="0"/>
              <a:t>a linearly extrapolated ozone </a:t>
            </a:r>
            <a:r>
              <a:rPr lang="en-US" dirty="0"/>
              <a:t>impact </a:t>
            </a:r>
            <a:r>
              <a:rPr lang="en-US" dirty="0" smtClean="0"/>
              <a:t>from </a:t>
            </a:r>
            <a:r>
              <a:rPr lang="en-US" dirty="0"/>
              <a:t>a single emissions case </a:t>
            </a:r>
            <a:r>
              <a:rPr lang="en-US" dirty="0" smtClean="0"/>
              <a:t>(SA)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Little variation in NOx efficiency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Ozone </a:t>
            </a:r>
            <a:r>
              <a:rPr lang="en-US" dirty="0"/>
              <a:t>extrapolation from </a:t>
            </a:r>
            <a:r>
              <a:rPr lang="en-US" dirty="0" smtClean="0"/>
              <a:t>one NOx scenario is OK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3" y="1414500"/>
            <a:ext cx="36436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4" y="3789040"/>
            <a:ext cx="370002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7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:3 Ramboll template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amboll 4-3 template.potx" id="{A9D9E136-0AE7-4D89-91A9-76E54285BA3C}" vid="{E50C88C7-D85B-4949-976B-DF38543DFD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875</Words>
  <Application>Microsoft Office PowerPoint</Application>
  <PresentationFormat>On-screen Show (4:3)</PresentationFormat>
  <Paragraphs>194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4:3 Ramboll template</vt:lpstr>
      <vt:lpstr>PowerPoint Presentation</vt:lpstr>
      <vt:lpstr>Purpose</vt:lpstr>
      <vt:lpstr>Approach Modeling Database</vt:lpstr>
      <vt:lpstr>Approach 12 Hypothetical Sources</vt:lpstr>
      <vt:lpstr>Approach High Order Decoupled Direct Method</vt:lpstr>
      <vt:lpstr>Approach Brute Force vs. SA vs. HDDM</vt:lpstr>
      <vt:lpstr>Results Peak MDA8 Ozone Impacts</vt:lpstr>
      <vt:lpstr>Results G32 North-Central Pennsylvania</vt:lpstr>
      <vt:lpstr>Results G32 North-Central Pennsylvania</vt:lpstr>
      <vt:lpstr>Results G14 Eastern Utah </vt:lpstr>
      <vt:lpstr>Results G14 Eastern Utah </vt:lpstr>
      <vt:lpstr>Results E40 Pittsburgh, PA</vt:lpstr>
      <vt:lpstr>Results E40 Pittsburgh, PA</vt:lpstr>
      <vt:lpstr>Results E40 Pittsburgh, PA</vt:lpstr>
      <vt:lpstr>Summary</vt:lpstr>
      <vt:lpstr>Summary</vt:lpstr>
      <vt:lpstr>Thank You  Any questions?</vt:lpstr>
      <vt:lpstr>Grid 1: Gulf Coast</vt:lpstr>
      <vt:lpstr>Grid 2: Rockies</vt:lpstr>
      <vt:lpstr>Grid 3: South Central</vt:lpstr>
      <vt:lpstr>Grid 4: east</vt:lpstr>
      <vt:lpstr>Overall Results NOx Efficiency – all sources</vt:lpstr>
      <vt:lpstr>Overall Results VOC Efficiency – all sources</vt:lpstr>
      <vt:lpstr>Overall Results Ozone Impacts by Distance – G Sources</vt:lpstr>
      <vt:lpstr>Overall Results Ozone Impacts by Distance – E Sources</vt:lpstr>
      <vt:lpstr>Overall Results Ozone Impacts by Distance – R 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Emery</dc:creator>
  <cp:lastModifiedBy>Chris Emery</cp:lastModifiedBy>
  <cp:revision>97</cp:revision>
  <dcterms:created xsi:type="dcterms:W3CDTF">2012-10-04T11:44:31Z</dcterms:created>
  <dcterms:modified xsi:type="dcterms:W3CDTF">2016-10-23T19:01:53Z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...">
    <vt:lpwstr>www.skabelondesign.dk</vt:lpwstr>
  </property>
  <property fmtid="{D5CDD505-2E9C-101B-9397-08002B2CF9AE}" pid="3" name="SD_ArtworkDefinition">
    <vt:lpwstr>Ramboll Environ</vt:lpwstr>
  </property>
  <property fmtid="{D5CDD505-2E9C-101B-9397-08002B2CF9AE}" pid="4" name="SD_CtlText_LogoSelector">
    <vt:lpwstr>Ramboll Environ</vt:lpwstr>
  </property>
  <property fmtid="{D5CDD505-2E9C-101B-9397-08002B2CF9AE}" pid="5" name="SD_DocumentLanguageString">
    <vt:lpwstr>English (US)</vt:lpwstr>
  </property>
  <property fmtid="{D5CDD505-2E9C-101B-9397-08002B2CF9AE}" pid="6" name="SD_DocumentLanguage">
    <vt:lpwstr>en-US</vt:lpwstr>
  </property>
  <property fmtid="{D5CDD505-2E9C-101B-9397-08002B2CF9AE}" pid="7" name="sdDocumentDateFormat">
    <vt:lpwstr>en-US:MMMM dd, yyyy</vt:lpwstr>
  </property>
  <property fmtid="{D5CDD505-2E9C-101B-9397-08002B2CF9AE}" pid="8" name="SD_CtlText_UserProfiles_Date">
    <vt:lpwstr/>
  </property>
  <property fmtid="{D5CDD505-2E9C-101B-9397-08002B2CF9AE}" pid="9" name="SD_CtlText_UserProfiles_Name">
    <vt:lpwstr/>
  </property>
  <property fmtid="{D5CDD505-2E9C-101B-9397-08002B2CF9AE}" pid="10" name="SD_UserprofileName">
    <vt:lpwstr/>
  </property>
  <property fmtid="{D5CDD505-2E9C-101B-9397-08002B2CF9AE}" pid="11" name="DocumentInfoFinished">
    <vt:lpwstr>True</vt:lpwstr>
  </property>
</Properties>
</file>