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4"/>
  </p:notesMasterIdLst>
  <p:handoutMasterIdLst>
    <p:handoutMasterId r:id="rId25"/>
  </p:handoutMasterIdLst>
  <p:sldIdLst>
    <p:sldId id="293" r:id="rId2"/>
    <p:sldId id="335" r:id="rId3"/>
    <p:sldId id="340" r:id="rId4"/>
    <p:sldId id="339" r:id="rId5"/>
    <p:sldId id="402" r:id="rId6"/>
    <p:sldId id="420" r:id="rId7"/>
    <p:sldId id="405" r:id="rId8"/>
    <p:sldId id="406" r:id="rId9"/>
    <p:sldId id="421" r:id="rId10"/>
    <p:sldId id="403" r:id="rId11"/>
    <p:sldId id="407" r:id="rId12"/>
    <p:sldId id="417" r:id="rId13"/>
    <p:sldId id="418" r:id="rId14"/>
    <p:sldId id="419" r:id="rId15"/>
    <p:sldId id="408" r:id="rId16"/>
    <p:sldId id="275" r:id="rId17"/>
    <p:sldId id="422" r:id="rId18"/>
    <p:sldId id="413" r:id="rId19"/>
    <p:sldId id="414" r:id="rId20"/>
    <p:sldId id="415" r:id="rId21"/>
    <p:sldId id="416" r:id="rId22"/>
    <p:sldId id="412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93213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1037"/>
        <p:guide orient="horz" pos="3612"/>
        <p:guide orient="horz" pos="1815"/>
        <p:guide orient="horz" pos="2252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outlineViewPr>
    <p:cViewPr>
      <p:scale>
        <a:sx n="33" d="100"/>
        <a:sy n="33" d="100"/>
      </p:scale>
      <p:origin x="0" y="33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24/10/2016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noProof="0" dirty="0" smtClean="0"/>
              <a:t>Alternative title slide. Image size: 8 cm x 25,4 cm</a:t>
            </a:r>
            <a:r>
              <a:rPr lang="en-GB" baseline="0" noProof="0" dirty="0" smtClean="0"/>
              <a:t> or 302 x 960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817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060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172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8" y="606425"/>
            <a:ext cx="6662737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364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862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862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option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661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err="1" smtClean="0"/>
              <a:t>Endslide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0622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17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8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69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69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Changes in core model species are shown in blue, OSAT tracers are in black, the diamond represent the OSAT algorithms that determine ozone tracer production.  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H2O2/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HNO3 is the indicator ratio used to determine NOx- or VOC-limited ozone production. 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060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core model species are shown in blue, OSAT tracers are in black, the diamond represent the OSAT algorithms that determine ozone tracer production.  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H2O2/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HNO3 is the indicator ratio used to determine NOx- or VOC-limited ozone production.  RGN apportions the nitrogen in NO2 whereas OON and OOV apportion the odd-oxygen in NO2.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060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8" y="606425"/>
            <a:ext cx="6662737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966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901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060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October 25,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October 25,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utah.gov/ProgramsServices/programs/air/research/projects/winterozone2/docs/2015/UDAQ_SnowChem_final_6Aug1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ceq.texas.gov/assets/public/implementation/air/am/contracts/reports/pm/5825543880FY1511-20150817-improved_OSAT_APCA_PSAT_for_CAMx.pdf" TargetMode="External"/><Relationship Id="rId4" Type="http://schemas.openxmlformats.org/officeDocument/2006/relationships/hyperlink" Target="http://aqrp.ceer.utexas.edu/projectinfoFY14_15/14-025/14-025%20Final%20Report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2776" y="3212976"/>
            <a:ext cx="7920037" cy="603108"/>
          </a:xfrm>
        </p:spPr>
        <p:txBody>
          <a:bodyPr/>
          <a:lstStyle/>
          <a:p>
            <a:pPr algn="ctr"/>
            <a:r>
              <a:rPr lang="en-GB" cap="none" dirty="0" smtClean="0"/>
              <a:t>Overview and Recent Updates</a:t>
            </a:r>
          </a:p>
          <a:p>
            <a:pPr algn="ctr"/>
            <a:endParaRPr lang="en-GB" cap="none" dirty="0"/>
          </a:p>
          <a:p>
            <a:pPr algn="ctr"/>
            <a:endParaRPr lang="en-GB" cap="none" dirty="0" smtClean="0"/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661"/>
          <a:stretch/>
        </p:blipFill>
        <p:spPr/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662"/>
            <a:ext cx="461511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1187624" y="4106106"/>
            <a:ext cx="67327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Chris Emery, Bonyoung Koo, Gary Wilson, Greg Yarwood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CMAS: Model Development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October 25, 2016</a:t>
            </a:r>
          </a:p>
        </p:txBody>
      </p:sp>
    </p:spTree>
    <p:extLst>
      <p:ext uri="{BB962C8B-B14F-4D97-AF65-F5344CB8AC3E}">
        <p14:creationId xmlns:p14="http://schemas.microsoft.com/office/powerpoint/2010/main" val="12651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Fractional O/PSAT Regions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28800"/>
            <a:ext cx="4859324" cy="44846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Approach (Emery et al., 2016a)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Allocate </a:t>
            </a:r>
            <a:r>
              <a:rPr lang="en-US" dirty="0"/>
              <a:t>fractional portions of each grid cell to multiple source </a:t>
            </a:r>
            <a:r>
              <a:rPr lang="en-US" dirty="0" smtClean="0"/>
              <a:t>regions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E.g., multiple </a:t>
            </a:r>
            <a:r>
              <a:rPr lang="en-US" dirty="0"/>
              <a:t>counties or states </a:t>
            </a:r>
            <a:r>
              <a:rPr lang="en-US" dirty="0" smtClean="0"/>
              <a:t>intersecting </a:t>
            </a:r>
            <a:r>
              <a:rPr lang="en-US" dirty="0"/>
              <a:t>within a single </a:t>
            </a:r>
            <a:r>
              <a:rPr lang="en-US" dirty="0" smtClean="0"/>
              <a:t>cell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Maintain the </a:t>
            </a:r>
            <a:r>
              <a:rPr lang="en-US" dirty="0"/>
              <a:t>original integer region map file </a:t>
            </a:r>
            <a:r>
              <a:rPr lang="en-US" dirty="0" smtClean="0"/>
              <a:t>as default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Utilize information from SMOKE report </a:t>
            </a:r>
            <a:r>
              <a:rPr lang="en-US" dirty="0"/>
              <a:t>files on </a:t>
            </a:r>
            <a:r>
              <a:rPr lang="en-US" dirty="0" smtClean="0"/>
              <a:t>spatial </a:t>
            </a:r>
            <a:r>
              <a:rPr lang="en-US" dirty="0"/>
              <a:t>allocation </a:t>
            </a:r>
            <a:r>
              <a:rPr lang="en-US" dirty="0" smtClean="0"/>
              <a:t>factors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Special processor for SMOKE-MOVES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Allow user to weight fractional </a:t>
            </a:r>
            <a:r>
              <a:rPr lang="en-US" dirty="0"/>
              <a:t>areas by criteria pollutant (NOx, VOC, SO</a:t>
            </a:r>
            <a:r>
              <a:rPr lang="en-US" baseline="-25000" dirty="0"/>
              <a:t>2</a:t>
            </a:r>
            <a:r>
              <a:rPr lang="en-US" dirty="0"/>
              <a:t>, PM or </a:t>
            </a:r>
            <a:r>
              <a:rPr lang="en-US" dirty="0" smtClean="0"/>
              <a:t>ALL)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7389"/>
          <a:stretch/>
        </p:blipFill>
        <p:spPr bwMode="auto">
          <a:xfrm>
            <a:off x="5354163" y="2132856"/>
            <a:ext cx="3788568" cy="306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6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Model </a:t>
            </a:r>
            <a:r>
              <a:rPr lang="en-GB" cap="none" dirty="0" smtClean="0">
                <a:solidFill>
                  <a:schemeClr val="bg2"/>
                </a:solidFill>
              </a:rPr>
              <a:t>Speedup (TCEQ)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038" cy="4572508"/>
          </a:xfrm>
        </p:spPr>
        <p:txBody>
          <a:bodyPr>
            <a:normAutofit/>
          </a:bodyPr>
          <a:lstStyle/>
          <a:p>
            <a:r>
              <a:rPr lang="en-US" dirty="0" smtClean="0"/>
              <a:t>Objective </a:t>
            </a:r>
            <a:endParaRPr lang="en-US" dirty="0"/>
          </a:p>
          <a:p>
            <a:pPr lvl="1"/>
            <a:r>
              <a:rPr lang="en-US" dirty="0"/>
              <a:t>Improve </a:t>
            </a:r>
            <a:r>
              <a:rPr lang="en-US" dirty="0" smtClean="0"/>
              <a:t>algorithm efficiency, expand parallelization, increase model speed</a:t>
            </a:r>
            <a:endParaRPr lang="en-US" baseline="-25000" dirty="0"/>
          </a:p>
          <a:p>
            <a:r>
              <a:rPr lang="en-US" dirty="0" smtClean="0"/>
              <a:t>Method</a:t>
            </a:r>
            <a:endParaRPr lang="en-US" dirty="0"/>
          </a:p>
          <a:p>
            <a:pPr lvl="1"/>
            <a:r>
              <a:rPr lang="en-US" dirty="0" smtClean="0"/>
              <a:t>Use a code profiler to track timing in each routine/process and CPU (parallelization)</a:t>
            </a:r>
          </a:p>
          <a:p>
            <a:pPr lvl="1"/>
            <a:r>
              <a:rPr lang="en-US" dirty="0" smtClean="0"/>
              <a:t>Identify and prioritize areas of the code for improvements</a:t>
            </a:r>
          </a:p>
          <a:p>
            <a:pPr lvl="1"/>
            <a:r>
              <a:rPr lang="en-US" dirty="0" smtClean="0"/>
              <a:t>Test compiler options, identify fast configuration w/o accuracy impacts</a:t>
            </a:r>
          </a:p>
          <a:p>
            <a:pPr lvl="1"/>
            <a:r>
              <a:rPr lang="en-US" dirty="0" smtClean="0"/>
              <a:t>Revise code, implement new optimized routines in order of priority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Runtimes reduced ~15-50% (depends on chipset, compiler, model configuration)</a:t>
            </a:r>
          </a:p>
        </p:txBody>
      </p:sp>
    </p:spTree>
    <p:extLst>
      <p:ext uri="{BB962C8B-B14F-4D97-AF65-F5344CB8AC3E}">
        <p14:creationId xmlns:p14="http://schemas.microsoft.com/office/powerpoint/2010/main" val="15840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SAPRC and Map Projections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0"/>
            <a:ext cx="7918450" cy="4448645"/>
          </a:xfrm>
        </p:spPr>
        <p:txBody>
          <a:bodyPr>
            <a:noAutofit/>
          </a:bodyPr>
          <a:lstStyle/>
          <a:p>
            <a:r>
              <a:rPr lang="en-US" dirty="0" smtClean="0"/>
              <a:t>SAPRC07TC </a:t>
            </a:r>
            <a:r>
              <a:rPr lang="en-US" dirty="0"/>
              <a:t>(Carter, 2010)</a:t>
            </a:r>
            <a:endParaRPr lang="en-US" dirty="0" smtClean="0"/>
          </a:p>
          <a:p>
            <a:pPr lvl="1"/>
            <a:r>
              <a:rPr lang="en-US" dirty="0" smtClean="0"/>
              <a:t>Replaces outdated SAPRC99</a:t>
            </a:r>
          </a:p>
          <a:p>
            <a:pPr lvl="1"/>
            <a:r>
              <a:rPr lang="en-US" dirty="0" smtClean="0"/>
              <a:t>Consistent </a:t>
            </a:r>
            <a:r>
              <a:rPr lang="en-US" dirty="0"/>
              <a:t>with CMAQ so that emissions work in either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Does not include EPA’s isoprene chemistry update</a:t>
            </a:r>
            <a:endParaRPr lang="en-US" dirty="0"/>
          </a:p>
          <a:p>
            <a:pPr lvl="1"/>
            <a:r>
              <a:rPr lang="en-US" dirty="0" smtClean="0"/>
              <a:t>117 species, 565 reactions, supports toxics (a BIG mechanism)</a:t>
            </a:r>
          </a:p>
          <a:p>
            <a:r>
              <a:rPr lang="en-US" dirty="0" smtClean="0"/>
              <a:t>Map projections</a:t>
            </a:r>
          </a:p>
          <a:p>
            <a:pPr lvl="1"/>
            <a:r>
              <a:rPr lang="en-US" dirty="0" smtClean="0"/>
              <a:t>Added WRF’s definitions for polar stereographic and Mercator</a:t>
            </a:r>
          </a:p>
          <a:p>
            <a:pPr lvl="1"/>
            <a:r>
              <a:rPr lang="en-US" dirty="0" smtClean="0"/>
              <a:t>Supports high- and low-latitude applications globally</a:t>
            </a:r>
          </a:p>
          <a:p>
            <a:pPr lvl="1"/>
            <a:r>
              <a:rPr lang="en-US" dirty="0" smtClean="0"/>
              <a:t>Updates to several </a:t>
            </a:r>
            <a:r>
              <a:rPr lang="en-US" dirty="0" err="1" smtClean="0"/>
              <a:t>CAMx</a:t>
            </a:r>
            <a:r>
              <a:rPr lang="en-US" dirty="0" smtClean="0"/>
              <a:t> pre-processors</a:t>
            </a:r>
          </a:p>
        </p:txBody>
      </p:sp>
    </p:spTree>
    <p:extLst>
      <p:ext uri="{BB962C8B-B14F-4D97-AF65-F5344CB8AC3E}">
        <p14:creationId xmlns:p14="http://schemas.microsoft.com/office/powerpoint/2010/main" val="344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571848"/>
            <a:ext cx="7918450" cy="4089400"/>
          </a:xfrm>
        </p:spPr>
        <p:txBody>
          <a:bodyPr/>
          <a:lstStyle/>
          <a:p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CB6r2h adds 89 ozone-depleting reactions </a:t>
            </a:r>
            <a:r>
              <a:rPr lang="en-US" dirty="0"/>
              <a:t>involving </a:t>
            </a:r>
            <a:r>
              <a:rPr lang="en-US" dirty="0" smtClean="0"/>
              <a:t>41 oceanic I</a:t>
            </a:r>
            <a:r>
              <a:rPr lang="en-US" dirty="0"/>
              <a:t>, Br, </a:t>
            </a:r>
            <a:r>
              <a:rPr lang="en-US" dirty="0" smtClean="0"/>
              <a:t>Cl species</a:t>
            </a:r>
            <a:endParaRPr lang="en-US" dirty="0"/>
          </a:p>
          <a:p>
            <a:pPr lvl="1"/>
            <a:r>
              <a:rPr lang="en-US" dirty="0" smtClean="0"/>
              <a:t>CB6r2h is disproportionately slow, inorganic Ix reactions most important but numerically “stiff”</a:t>
            </a:r>
          </a:p>
          <a:p>
            <a:r>
              <a:rPr lang="en-US" dirty="0" smtClean="0"/>
              <a:t>Approach (Emery et al., 2016b)</a:t>
            </a:r>
          </a:p>
          <a:p>
            <a:pPr lvl="1"/>
            <a:r>
              <a:rPr lang="en-US" dirty="0" smtClean="0"/>
              <a:t>CB6r2 + 16-reaction Ix mechanism (I-16b)</a:t>
            </a:r>
          </a:p>
          <a:p>
            <a:pPr lvl="2"/>
            <a:r>
              <a:rPr lang="en-US" dirty="0" smtClean="0"/>
              <a:t>Includes fast EBI solution for I species and improved EBI performance overall</a:t>
            </a:r>
          </a:p>
          <a:p>
            <a:pPr lvl="1"/>
            <a:r>
              <a:rPr lang="en-US" dirty="0" smtClean="0"/>
              <a:t>Add in-line Ix emissions = f(O</a:t>
            </a:r>
            <a:r>
              <a:rPr lang="en-US" baseline="-25000" dirty="0" smtClean="0"/>
              <a:t>3</a:t>
            </a:r>
            <a:r>
              <a:rPr lang="en-US" dirty="0" smtClean="0"/>
              <a:t>, SST, wind speed) (Carpenter et </a:t>
            </a:r>
            <a:r>
              <a:rPr lang="en-US" dirty="0"/>
              <a:t>al</a:t>
            </a:r>
            <a:r>
              <a:rPr lang="en-US" dirty="0" smtClean="0"/>
              <a:t>., 2013)</a:t>
            </a:r>
          </a:p>
          <a:p>
            <a:pPr lvl="1"/>
            <a:r>
              <a:rPr lang="en-US" dirty="0" smtClean="0"/>
              <a:t>CB6r2h and I16-b result in similar ozone </a:t>
            </a:r>
            <a:r>
              <a:rPr lang="en-US" dirty="0"/>
              <a:t>decrements </a:t>
            </a:r>
            <a:r>
              <a:rPr lang="en-US" dirty="0" smtClean="0"/>
              <a:t>(5‐7 ppb) </a:t>
            </a:r>
            <a:r>
              <a:rPr lang="en-US" dirty="0"/>
              <a:t>over the Gulf of </a:t>
            </a:r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 smtClean="0"/>
              <a:t>v</a:t>
            </a:r>
            <a:r>
              <a:rPr lang="en-GB" dirty="0" smtClean="0"/>
              <a:t>6.4 (Late 2</a:t>
            </a:r>
            <a:r>
              <a:rPr lang="en-US" dirty="0" smtClean="0"/>
              <a:t>016)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Condensed </a:t>
            </a:r>
            <a:r>
              <a:rPr lang="en-US" cap="none" dirty="0" smtClean="0">
                <a:solidFill>
                  <a:schemeClr val="bg2"/>
                </a:solidFill>
              </a:rPr>
              <a:t>Halogen </a:t>
            </a:r>
            <a:r>
              <a:rPr lang="en-US" cap="none" dirty="0" smtClean="0">
                <a:solidFill>
                  <a:schemeClr val="bg2"/>
                </a:solidFill>
              </a:rPr>
              <a:t>Chemistry (TCEQ)</a:t>
            </a:r>
            <a:endParaRPr lang="en-US" cap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499840"/>
            <a:ext cx="7918450" cy="4089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Chemistry updates (Emery et al., 2016c)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Combine </a:t>
            </a:r>
            <a:r>
              <a:rPr lang="en-US" dirty="0" smtClean="0"/>
              <a:t>I-16b halogen mechanisms + </a:t>
            </a:r>
            <a:r>
              <a:rPr lang="en-US" dirty="0"/>
              <a:t>CB6r3 </a:t>
            </a:r>
            <a:r>
              <a:rPr lang="en-US" sz="2400" b="1" dirty="0" smtClean="0">
                <a:sym typeface="Symbol"/>
              </a:rPr>
              <a:t></a:t>
            </a:r>
            <a:r>
              <a:rPr lang="en-US" dirty="0" smtClean="0"/>
              <a:t> CB6r4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Includes tie-in to OSAT and H/DDM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SOAP </a:t>
            </a:r>
            <a:r>
              <a:rPr lang="en-US" dirty="0" smtClean="0"/>
              <a:t>chemistry updates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Literature update for SOA yields, saturation, water solubility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Condense number of CG-SOA pairs from biogenic emissions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Add aqueous SOA pathway from biogenic isoprene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Include updates to PSAT</a:t>
            </a:r>
            <a:r>
              <a:rPr lang="en-US" dirty="0"/>
              <a:t> </a:t>
            </a:r>
            <a:r>
              <a:rPr lang="en-US" dirty="0" smtClean="0"/>
              <a:t>(PM-DDM updates forthcoming)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RADM-AQ aqueous PM chemistry updates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Literature update for metal-catalyzed and peroxide sulfate oxidation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Add heterogeneous sulfate chemistry on crustal aerosols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Wet </a:t>
            </a:r>
            <a:r>
              <a:rPr lang="en-US" dirty="0"/>
              <a:t>deposition </a:t>
            </a:r>
            <a:r>
              <a:rPr lang="en-US" dirty="0" smtClean="0"/>
              <a:t>update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Formulation/efficiency improvements (more removal, less vertical transport)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ACM2 solver speedup as in </a:t>
            </a:r>
            <a:r>
              <a:rPr lang="en-US" dirty="0"/>
              <a:t>CMAQ </a:t>
            </a:r>
            <a:r>
              <a:rPr lang="en-US" dirty="0" smtClean="0"/>
              <a:t>v5.1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Extend ACM2 to work with H/DDM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 smtClean="0"/>
              <a:t>v</a:t>
            </a:r>
            <a:r>
              <a:rPr lang="en-GB" dirty="0" smtClean="0"/>
              <a:t>6.4 (</a:t>
            </a:r>
            <a:r>
              <a:rPr lang="en-GB" dirty="0"/>
              <a:t>Late </a:t>
            </a:r>
            <a:r>
              <a:rPr lang="en-GB" dirty="0" smtClean="0"/>
              <a:t>2</a:t>
            </a:r>
            <a:r>
              <a:rPr lang="en-US" dirty="0" smtClean="0"/>
              <a:t>016)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Additional </a:t>
            </a:r>
            <a:r>
              <a:rPr lang="en-US" cap="none" dirty="0" smtClean="0">
                <a:solidFill>
                  <a:schemeClr val="bg2"/>
                </a:solidFill>
              </a:rPr>
              <a:t>Improvements (EPA)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Updates (2017)</a:t>
            </a:r>
            <a:br>
              <a:rPr lang="en-GB" dirty="0" smtClean="0"/>
            </a:b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4" y="1320616"/>
            <a:ext cx="5903442" cy="45566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NetCDF-4 output </a:t>
            </a:r>
            <a:r>
              <a:rPr lang="en-US" dirty="0" smtClean="0"/>
              <a:t>format (TCEQ 2017)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/>
              <a:t>Follow UCAR Climate and Forecast (CF) Metadata Conventions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“</a:t>
            </a:r>
            <a:r>
              <a:rPr lang="en-US" dirty="0"/>
              <a:t>Cloud-in-Grid” (</a:t>
            </a:r>
            <a:r>
              <a:rPr lang="en-US" dirty="0" err="1"/>
              <a:t>CiG</a:t>
            </a:r>
            <a:r>
              <a:rPr lang="en-US" dirty="0" smtClean="0"/>
              <a:t>) sub-grid </a:t>
            </a:r>
            <a:r>
              <a:rPr lang="en-US" dirty="0" smtClean="0"/>
              <a:t>treatment    (Texas AQRP 2015)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Shallow/deep convective transport, </a:t>
            </a:r>
            <a:r>
              <a:rPr lang="en-US" dirty="0" err="1" smtClean="0"/>
              <a:t>en</a:t>
            </a:r>
            <a:r>
              <a:rPr lang="en-US" dirty="0" smtClean="0"/>
              <a:t>/detrainment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Explicit cloud-scale aqueous chemistry and wet deposition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Tied to new WRF </a:t>
            </a:r>
            <a:r>
              <a:rPr lang="en-US" dirty="0" err="1" smtClean="0"/>
              <a:t>Kain</a:t>
            </a:r>
            <a:r>
              <a:rPr lang="en-US" dirty="0" smtClean="0"/>
              <a:t>-Fritsch </a:t>
            </a:r>
            <a:r>
              <a:rPr lang="en-US" dirty="0"/>
              <a:t>(KF) </a:t>
            </a:r>
            <a:r>
              <a:rPr lang="en-US" dirty="0" smtClean="0"/>
              <a:t>output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Implemented for core model (Emery et al., 2015b)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Analyzed O</a:t>
            </a:r>
            <a:r>
              <a:rPr lang="en-US" baseline="-25000" dirty="0" smtClean="0"/>
              <a:t>3</a:t>
            </a:r>
            <a:r>
              <a:rPr lang="en-US" dirty="0" smtClean="0"/>
              <a:t>, NOx, CO against 3-D aircraft data from 2013 Houston DISCOVER-AQ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Needs testing for PM and extension to Probing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51" y="2888940"/>
            <a:ext cx="2616478" cy="190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1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/>
              <a:t>Thank you</a:t>
            </a:r>
            <a:br>
              <a:rPr lang="en-GB" cap="none" dirty="0" smtClean="0"/>
            </a:b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b="0" cap="none" dirty="0" smtClean="0"/>
              <a:t>www.camx.com</a:t>
            </a:r>
            <a:br>
              <a:rPr lang="en-GB" b="0" cap="none" dirty="0" smtClean="0"/>
            </a:br>
            <a:endParaRPr lang="en-GB" b="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175804"/>
            <a:ext cx="7918450" cy="4089400"/>
          </a:xfrm>
        </p:spPr>
        <p:txBody>
          <a:bodyPr/>
          <a:lstStyle/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err="1"/>
              <a:t>Arey</a:t>
            </a:r>
            <a:r>
              <a:rPr lang="en-US" sz="900" dirty="0"/>
              <a:t>, J., S.M. </a:t>
            </a:r>
            <a:r>
              <a:rPr lang="en-US" sz="900" dirty="0" err="1"/>
              <a:t>Aschmann</a:t>
            </a:r>
            <a:r>
              <a:rPr lang="en-US" sz="900" dirty="0"/>
              <a:t>, E.S.C. Kwok, R. Atkinson, 2001. Alkyl nitrate, </a:t>
            </a:r>
            <a:r>
              <a:rPr lang="en-US" sz="900" dirty="0" err="1"/>
              <a:t>hydroxyalkyl</a:t>
            </a:r>
            <a:r>
              <a:rPr lang="en-US" sz="900" dirty="0"/>
              <a:t> nitrate, </a:t>
            </a:r>
            <a:r>
              <a:rPr lang="en-US" sz="900" dirty="0" smtClean="0"/>
              <a:t>and </a:t>
            </a:r>
            <a:r>
              <a:rPr lang="en-US" sz="900" dirty="0" err="1" smtClean="0"/>
              <a:t>hydroxycarbonyl</a:t>
            </a:r>
            <a:r>
              <a:rPr lang="en-US" sz="900" dirty="0" smtClean="0"/>
              <a:t> </a:t>
            </a:r>
            <a:r>
              <a:rPr lang="en-US" sz="900" dirty="0"/>
              <a:t>formation from the NO x‐air </a:t>
            </a:r>
            <a:r>
              <a:rPr lang="en-US" sz="900" dirty="0" err="1"/>
              <a:t>photooxidations</a:t>
            </a:r>
            <a:r>
              <a:rPr lang="en-US" sz="900" dirty="0"/>
              <a:t> of C5‐C8 </a:t>
            </a:r>
            <a:r>
              <a:rPr lang="en-US" sz="900" dirty="0" smtClean="0"/>
              <a:t>n‐alkanes. </a:t>
            </a:r>
            <a:r>
              <a:rPr lang="en-US" sz="900" i="1" dirty="0" smtClean="0"/>
              <a:t>J. Phys. Chem.</a:t>
            </a:r>
            <a:r>
              <a:rPr lang="en-US" sz="900" dirty="0" smtClean="0"/>
              <a:t>, </a:t>
            </a:r>
            <a:r>
              <a:rPr lang="en-US" sz="900" dirty="0"/>
              <a:t>A 105, </a:t>
            </a:r>
            <a:r>
              <a:rPr lang="en-US" sz="900" dirty="0" smtClean="0"/>
              <a:t>1020‐1027.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err="1" smtClean="0"/>
              <a:t>Barlage</a:t>
            </a:r>
            <a:r>
              <a:rPr lang="en-US" sz="900" dirty="0"/>
              <a:t>, M., F. Chen, M. </a:t>
            </a:r>
            <a:r>
              <a:rPr lang="en-US" sz="900" dirty="0" err="1"/>
              <a:t>Tewari</a:t>
            </a:r>
            <a:r>
              <a:rPr lang="en-US" sz="900" dirty="0"/>
              <a:t>, K. Ikeda, D. </a:t>
            </a:r>
            <a:r>
              <a:rPr lang="en-US" sz="900" dirty="0" err="1"/>
              <a:t>Gochis</a:t>
            </a:r>
            <a:r>
              <a:rPr lang="en-US" sz="900" dirty="0"/>
              <a:t>, J. </a:t>
            </a:r>
            <a:r>
              <a:rPr lang="en-US" sz="900" dirty="0" err="1"/>
              <a:t>Dudhia</a:t>
            </a:r>
            <a:r>
              <a:rPr lang="en-US" sz="900" dirty="0"/>
              <a:t>, R. Rasmussen, B. </a:t>
            </a:r>
            <a:r>
              <a:rPr lang="en-US" sz="900" dirty="0" err="1"/>
              <a:t>Livneh</a:t>
            </a:r>
            <a:r>
              <a:rPr lang="en-US" sz="900" dirty="0"/>
              <a:t>, M. </a:t>
            </a:r>
            <a:r>
              <a:rPr lang="en-US" sz="900" dirty="0" err="1" smtClean="0"/>
              <a:t>Ek</a:t>
            </a:r>
            <a:r>
              <a:rPr lang="en-US" sz="900" dirty="0" smtClean="0"/>
              <a:t>, K</a:t>
            </a:r>
            <a:r>
              <a:rPr lang="en-US" sz="900" dirty="0"/>
              <a:t>. Mitchell, 2010. Noah land surface model modifications to improve </a:t>
            </a:r>
            <a:r>
              <a:rPr lang="en-US" sz="900" dirty="0" smtClean="0"/>
              <a:t>snowpack prediction </a:t>
            </a:r>
            <a:r>
              <a:rPr lang="en-US" sz="900" dirty="0"/>
              <a:t>in the Colorado Rocky Mountains, </a:t>
            </a:r>
            <a:r>
              <a:rPr lang="en-US" sz="900" i="1" dirty="0"/>
              <a:t>J. </a:t>
            </a:r>
            <a:r>
              <a:rPr lang="en-US" sz="900" i="1" dirty="0" err="1"/>
              <a:t>Geophys</a:t>
            </a:r>
            <a:r>
              <a:rPr lang="en-US" sz="900" i="1" dirty="0"/>
              <a:t>. Res.</a:t>
            </a:r>
            <a:r>
              <a:rPr lang="en-US" sz="900" dirty="0"/>
              <a:t>, 115, </a:t>
            </a:r>
            <a:r>
              <a:rPr lang="en-US" sz="900" dirty="0" smtClean="0"/>
              <a:t>D22101, doi:10.1029/2009JD013470.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Carpenter</a:t>
            </a:r>
            <a:r>
              <a:rPr lang="en-US" sz="900" dirty="0"/>
              <a:t>, L.J., S.M. MacDonald, M.D. Shaw, R. Kumar, R.W. Saunders, R. </a:t>
            </a:r>
            <a:r>
              <a:rPr lang="en-US" sz="900" dirty="0" err="1"/>
              <a:t>Parthipan</a:t>
            </a:r>
            <a:r>
              <a:rPr lang="en-US" sz="900" dirty="0"/>
              <a:t>, J. </a:t>
            </a:r>
            <a:r>
              <a:rPr lang="en-US" sz="900" dirty="0" smtClean="0"/>
              <a:t>Wilson, J.M.C</a:t>
            </a:r>
            <a:r>
              <a:rPr lang="en-US" sz="900" dirty="0"/>
              <a:t>. </a:t>
            </a:r>
            <a:r>
              <a:rPr lang="en-US" sz="900" dirty="0" smtClean="0"/>
              <a:t>Plane, </a:t>
            </a:r>
            <a:r>
              <a:rPr lang="en-US" sz="900" dirty="0"/>
              <a:t>2013. Atmospheric iodine levels influenced by sea surface emissions </a:t>
            </a:r>
            <a:r>
              <a:rPr lang="en-US" sz="900" dirty="0" smtClean="0"/>
              <a:t>of inorganic </a:t>
            </a:r>
            <a:r>
              <a:rPr lang="en-US" sz="900" dirty="0"/>
              <a:t>iodine. </a:t>
            </a:r>
            <a:r>
              <a:rPr lang="en-US" sz="900" i="1" dirty="0"/>
              <a:t>Nature Geoscience</a:t>
            </a:r>
            <a:r>
              <a:rPr lang="en-US" sz="900" dirty="0"/>
              <a:t>, 6, no. 2: </a:t>
            </a:r>
            <a:r>
              <a:rPr lang="en-US" sz="900" dirty="0" smtClean="0"/>
              <a:t>108‐111.</a:t>
            </a:r>
            <a:endParaRPr lang="en-US" sz="900" dirty="0"/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Carter</a:t>
            </a:r>
            <a:r>
              <a:rPr lang="en-US" sz="900" dirty="0"/>
              <a:t>, W.P.L</a:t>
            </a:r>
            <a:r>
              <a:rPr lang="en-US" sz="900" dirty="0" smtClean="0"/>
              <a:t>., </a:t>
            </a:r>
            <a:r>
              <a:rPr lang="en-US" sz="900" dirty="0"/>
              <a:t>2010. Development of the SAPRC‐07 chemical mechanism. </a:t>
            </a:r>
            <a:r>
              <a:rPr lang="en-US" sz="900" i="1" dirty="0"/>
              <a:t>Atmos. Environ.</a:t>
            </a:r>
            <a:r>
              <a:rPr lang="en-US" sz="900" dirty="0"/>
              <a:t>, </a:t>
            </a:r>
            <a:r>
              <a:rPr lang="en-US" sz="900" dirty="0" smtClean="0"/>
              <a:t>44, 5324‐5335.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Emery</a:t>
            </a:r>
            <a:r>
              <a:rPr lang="en-US" sz="900" dirty="0"/>
              <a:t>, C., J. Jung, B. Koo, G. </a:t>
            </a:r>
            <a:r>
              <a:rPr lang="en-US" sz="900" dirty="0" smtClean="0"/>
              <a:t>Yarwood, 2015a. </a:t>
            </a:r>
            <a:r>
              <a:rPr lang="en-US" sz="900" dirty="0"/>
              <a:t>Improvements to </a:t>
            </a:r>
            <a:r>
              <a:rPr lang="en-US" sz="900" dirty="0" err="1"/>
              <a:t>CAMx</a:t>
            </a:r>
            <a:r>
              <a:rPr lang="en-US" sz="900" dirty="0"/>
              <a:t> Snow Cover </a:t>
            </a:r>
            <a:r>
              <a:rPr lang="en-US" sz="900" dirty="0" smtClean="0"/>
              <a:t>Treatments and </a:t>
            </a:r>
            <a:r>
              <a:rPr lang="en-US" sz="900" dirty="0"/>
              <a:t>Carbon Bond Chemical Mechanism for Winter Ozone. Prepared for the </a:t>
            </a:r>
            <a:r>
              <a:rPr lang="en-US" sz="900" dirty="0" smtClean="0"/>
              <a:t>Utah Department </a:t>
            </a:r>
            <a:r>
              <a:rPr lang="en-US" sz="900" dirty="0"/>
              <a:t>of Environmental Quality, Division of Air Quality, Salt Lake City, </a:t>
            </a:r>
            <a:r>
              <a:rPr lang="en-US" sz="900" dirty="0" smtClean="0"/>
              <a:t>UT. Prepared </a:t>
            </a:r>
            <a:r>
              <a:rPr lang="en-US" sz="900" dirty="0"/>
              <a:t>by </a:t>
            </a:r>
            <a:r>
              <a:rPr lang="en-US" sz="900" dirty="0" err="1"/>
              <a:t>Ramboll</a:t>
            </a:r>
            <a:r>
              <a:rPr lang="en-US" sz="900" dirty="0"/>
              <a:t> Environ, Novato, CA (August 2015). </a:t>
            </a:r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www.deq.utah.gov/ProgramsServices/programs/air/research/projects/winterozone2/docs/2015/UDAQ_SnowChem_final_6Aug15.pdf</a:t>
            </a:r>
            <a:r>
              <a:rPr lang="en-US" sz="900" dirty="0" smtClean="0"/>
              <a:t> 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Emery</a:t>
            </a:r>
            <a:r>
              <a:rPr lang="en-US" sz="900" dirty="0"/>
              <a:t>, </a:t>
            </a:r>
            <a:r>
              <a:rPr lang="en-US" sz="900" dirty="0" smtClean="0"/>
              <a:t>C., J. Johnson, D.J. </a:t>
            </a:r>
            <a:r>
              <a:rPr lang="en-US" sz="900" dirty="0"/>
              <a:t>Rasmussen, </a:t>
            </a:r>
            <a:r>
              <a:rPr lang="en-US" sz="900" dirty="0" smtClean="0"/>
              <a:t>W.C. </a:t>
            </a:r>
            <a:r>
              <a:rPr lang="en-US" sz="900" dirty="0"/>
              <a:t>Hsieh, </a:t>
            </a:r>
            <a:r>
              <a:rPr lang="en-US" sz="900" dirty="0" smtClean="0"/>
              <a:t>G. Yarwood, J. Nielsen‐Gammon</a:t>
            </a:r>
            <a:r>
              <a:rPr lang="en-US" sz="900" dirty="0"/>
              <a:t>, </a:t>
            </a:r>
            <a:r>
              <a:rPr lang="en-US" sz="900" dirty="0" smtClean="0"/>
              <a:t>K. Bowman, R. </a:t>
            </a:r>
            <a:r>
              <a:rPr lang="en-US" sz="900" dirty="0"/>
              <a:t>Zhang, </a:t>
            </a:r>
            <a:r>
              <a:rPr lang="en-US" sz="900" dirty="0" smtClean="0"/>
              <a:t>Y. </a:t>
            </a:r>
            <a:r>
              <a:rPr lang="en-US" sz="900" dirty="0"/>
              <a:t>Lin, </a:t>
            </a:r>
            <a:r>
              <a:rPr lang="en-US" sz="900" dirty="0" smtClean="0"/>
              <a:t>L. </a:t>
            </a:r>
            <a:r>
              <a:rPr lang="en-US" sz="900" dirty="0"/>
              <a:t>Siu, 2015b. Development and Evaluation of </a:t>
            </a:r>
            <a:r>
              <a:rPr lang="en-US" sz="900" dirty="0" smtClean="0"/>
              <a:t>an Interactive </a:t>
            </a:r>
            <a:r>
              <a:rPr lang="en-US" sz="900" dirty="0"/>
              <a:t>Sub‐Grid Cloud Framework for </a:t>
            </a:r>
            <a:r>
              <a:rPr lang="en-US" sz="900" dirty="0" smtClean="0"/>
              <a:t>the </a:t>
            </a:r>
            <a:r>
              <a:rPr lang="en-US" sz="900" dirty="0" err="1" smtClean="0"/>
              <a:t>CAMx</a:t>
            </a:r>
            <a:r>
              <a:rPr lang="en-US" sz="900" dirty="0" smtClean="0"/>
              <a:t> </a:t>
            </a:r>
            <a:r>
              <a:rPr lang="en-US" sz="900" dirty="0"/>
              <a:t>Photochemical </a:t>
            </a:r>
            <a:r>
              <a:rPr lang="en-US" sz="900" dirty="0" smtClean="0"/>
              <a:t>Model.  Prepared for the Texas Air Quality Research Program, University of Texas, Austin, TX.  Prepared by </a:t>
            </a:r>
            <a:r>
              <a:rPr lang="en-US" sz="900" dirty="0" err="1" smtClean="0"/>
              <a:t>Ramboll</a:t>
            </a:r>
            <a:r>
              <a:rPr lang="en-US" sz="900" dirty="0" smtClean="0"/>
              <a:t> Environ, Novato, CA and Texas A&amp;M University, College Station, TX (July </a:t>
            </a:r>
            <a:r>
              <a:rPr lang="en-US" sz="900" dirty="0"/>
              <a:t>2015). </a:t>
            </a:r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aqrp.ceer.utexas.edu/projectinfoFY14_15/14-025/14-025%20Final%20Report.pdf</a:t>
            </a:r>
            <a:r>
              <a:rPr lang="en-US" sz="900" dirty="0" smtClean="0"/>
              <a:t> 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Emery</a:t>
            </a:r>
            <a:r>
              <a:rPr lang="en-US" sz="900" dirty="0"/>
              <a:t>, </a:t>
            </a:r>
            <a:r>
              <a:rPr lang="en-US" sz="900" dirty="0" smtClean="0"/>
              <a:t>C. G. </a:t>
            </a:r>
            <a:r>
              <a:rPr lang="en-US" sz="900" dirty="0"/>
              <a:t>Wilson, </a:t>
            </a:r>
            <a:r>
              <a:rPr lang="en-US" sz="900" dirty="0" smtClean="0"/>
              <a:t>M. Jimenez, T. Pavlovic</a:t>
            </a:r>
            <a:r>
              <a:rPr lang="en-US" sz="900" dirty="0"/>
              <a:t>, </a:t>
            </a:r>
            <a:r>
              <a:rPr lang="en-US" sz="900" dirty="0" smtClean="0"/>
              <a:t>T. </a:t>
            </a:r>
            <a:r>
              <a:rPr lang="en-US" sz="900" dirty="0"/>
              <a:t>Shah, 2016a. Development and Testing of </a:t>
            </a:r>
            <a:r>
              <a:rPr lang="en-US" sz="900" dirty="0" smtClean="0"/>
              <a:t>Fractional Source </a:t>
            </a:r>
            <a:r>
              <a:rPr lang="en-US" sz="900" dirty="0"/>
              <a:t>Apportionment Regions for </a:t>
            </a:r>
            <a:r>
              <a:rPr lang="en-US" sz="900" dirty="0" err="1" smtClean="0"/>
              <a:t>CAMx</a:t>
            </a:r>
            <a:r>
              <a:rPr lang="en-US" sz="900" dirty="0" smtClean="0"/>
              <a:t>.  Prepared for the Lake Michigan Air Directors Consortium, Rosemont, IL.  Prepared by </a:t>
            </a:r>
            <a:r>
              <a:rPr lang="en-US" sz="900" dirty="0" err="1" smtClean="0"/>
              <a:t>Ramboll</a:t>
            </a:r>
            <a:r>
              <a:rPr lang="en-US" sz="900" dirty="0" smtClean="0"/>
              <a:t> Environ, Novato, CA (August 2016).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Emery</a:t>
            </a:r>
            <a:r>
              <a:rPr lang="en-US" sz="900" dirty="0"/>
              <a:t>, C., Z. Liu, B. Koo, G. </a:t>
            </a:r>
            <a:r>
              <a:rPr lang="en-US" sz="900" dirty="0" smtClean="0"/>
              <a:t>Yarwood, 2016b. </a:t>
            </a:r>
            <a:r>
              <a:rPr lang="en-US" sz="900" dirty="0"/>
              <a:t>Improved Halogen Chemistry for </a:t>
            </a:r>
            <a:r>
              <a:rPr lang="en-US" sz="900" dirty="0" err="1"/>
              <a:t>CAMx</a:t>
            </a:r>
            <a:r>
              <a:rPr lang="en-US" sz="900" dirty="0"/>
              <a:t> </a:t>
            </a:r>
            <a:r>
              <a:rPr lang="en-US" sz="900" dirty="0" smtClean="0"/>
              <a:t>Modeling. Prepared </a:t>
            </a:r>
            <a:r>
              <a:rPr lang="en-US" sz="900" dirty="0"/>
              <a:t>for the Texas Commission on Environmental Quality, Austin, TX. Prepared </a:t>
            </a:r>
            <a:r>
              <a:rPr lang="en-US" sz="900" dirty="0" smtClean="0"/>
              <a:t>by </a:t>
            </a:r>
            <a:r>
              <a:rPr lang="en-US" sz="900" dirty="0" err="1" smtClean="0"/>
              <a:t>Ramboll</a:t>
            </a:r>
            <a:r>
              <a:rPr lang="en-US" sz="900" dirty="0" smtClean="0"/>
              <a:t> </a:t>
            </a:r>
            <a:r>
              <a:rPr lang="en-US" sz="900" dirty="0"/>
              <a:t>Environ, Novato, CA (May 2016</a:t>
            </a:r>
            <a:r>
              <a:rPr lang="en-US" sz="900" dirty="0" smtClean="0"/>
              <a:t>).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Emery</a:t>
            </a:r>
            <a:r>
              <a:rPr lang="en-US" sz="900" dirty="0"/>
              <a:t>, </a:t>
            </a:r>
            <a:r>
              <a:rPr lang="en-US" sz="900" dirty="0" smtClean="0"/>
              <a:t>C., B. </a:t>
            </a:r>
            <a:r>
              <a:rPr lang="en-US" sz="900" dirty="0"/>
              <a:t>Koo, </a:t>
            </a:r>
            <a:r>
              <a:rPr lang="en-US" sz="900" dirty="0" smtClean="0"/>
              <a:t>P. Karamchandani, W.C. Hsieh</a:t>
            </a:r>
            <a:r>
              <a:rPr lang="en-US" sz="900" dirty="0"/>
              <a:t>, </a:t>
            </a:r>
            <a:r>
              <a:rPr lang="en-US" sz="900" dirty="0" smtClean="0"/>
              <a:t>A. </a:t>
            </a:r>
            <a:r>
              <a:rPr lang="en-US" sz="900" dirty="0"/>
              <a:t>Wentland, </a:t>
            </a:r>
            <a:r>
              <a:rPr lang="en-US" sz="900" dirty="0" smtClean="0"/>
              <a:t>G. Wilson</a:t>
            </a:r>
            <a:r>
              <a:rPr lang="en-US" sz="900" dirty="0"/>
              <a:t>, </a:t>
            </a:r>
            <a:r>
              <a:rPr lang="en-US" sz="900" dirty="0" smtClean="0"/>
              <a:t>G. </a:t>
            </a:r>
            <a:r>
              <a:rPr lang="en-US" sz="900" dirty="0"/>
              <a:t>Yarwood, 2016c. Updates to </a:t>
            </a:r>
            <a:r>
              <a:rPr lang="en-US" sz="900" dirty="0" err="1" smtClean="0"/>
              <a:t>CAMx</a:t>
            </a:r>
            <a:r>
              <a:rPr lang="en-US" sz="900" dirty="0" smtClean="0"/>
              <a:t>: Secondary </a:t>
            </a:r>
            <a:r>
              <a:rPr lang="en-US" sz="900" dirty="0"/>
              <a:t>Organic Aerosol </a:t>
            </a:r>
            <a:r>
              <a:rPr lang="en-US" sz="900" dirty="0" smtClean="0"/>
              <a:t>Chemistry, Heterogeneous </a:t>
            </a:r>
            <a:r>
              <a:rPr lang="en-US" sz="900" dirty="0"/>
              <a:t>Aerosol </a:t>
            </a:r>
            <a:r>
              <a:rPr lang="en-US" sz="900" dirty="0" smtClean="0"/>
              <a:t>Chemistry, and </a:t>
            </a:r>
            <a:r>
              <a:rPr lang="en-US" sz="900" dirty="0"/>
              <a:t>Wet </a:t>
            </a:r>
            <a:r>
              <a:rPr lang="en-US" sz="900" dirty="0" smtClean="0"/>
              <a:t>Deposition.  Prepared for the US Environmental Protection Agency, Research Triangle Park, NC.  Prepared by </a:t>
            </a:r>
            <a:r>
              <a:rPr lang="en-US" sz="900" dirty="0" err="1" smtClean="0"/>
              <a:t>Ramboll</a:t>
            </a:r>
            <a:r>
              <a:rPr lang="en-US" sz="900" dirty="0" smtClean="0"/>
              <a:t> Environ, Novato, CA (September 2016).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err="1" smtClean="0"/>
              <a:t>Livneh</a:t>
            </a:r>
            <a:r>
              <a:rPr lang="en-US" sz="900" dirty="0"/>
              <a:t>, B., Y. Xia, K. E. Mitchell, M. B. </a:t>
            </a:r>
            <a:r>
              <a:rPr lang="en-US" sz="900" dirty="0" err="1"/>
              <a:t>Ek</a:t>
            </a:r>
            <a:r>
              <a:rPr lang="en-US" sz="900" dirty="0"/>
              <a:t>, 2010. Noah LSM snow model diagnostics </a:t>
            </a:r>
            <a:r>
              <a:rPr lang="en-US" sz="900" dirty="0" smtClean="0"/>
              <a:t>and enhancements</a:t>
            </a:r>
            <a:r>
              <a:rPr lang="en-US" sz="900" dirty="0"/>
              <a:t>. </a:t>
            </a:r>
            <a:r>
              <a:rPr lang="en-US" sz="900" i="1" dirty="0"/>
              <a:t>J. </a:t>
            </a:r>
            <a:r>
              <a:rPr lang="en-US" sz="900" i="1" dirty="0" err="1"/>
              <a:t>Hydromet</a:t>
            </a:r>
            <a:r>
              <a:rPr lang="en-US" sz="900" i="1" dirty="0"/>
              <a:t>.</a:t>
            </a:r>
            <a:r>
              <a:rPr lang="en-US" sz="900" dirty="0"/>
              <a:t>, </a:t>
            </a:r>
            <a:r>
              <a:rPr lang="en-US" sz="900" dirty="0" smtClean="0"/>
              <a:t>11, doi:10.1175/2009JHM1174.1.</a:t>
            </a:r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Wang</a:t>
            </a:r>
            <a:r>
              <a:rPr lang="en-US" sz="900" dirty="0"/>
              <a:t>, Z., and X. Zeng, 2010. Evaluation of snow albedo in land models for weather and </a:t>
            </a:r>
            <a:r>
              <a:rPr lang="en-US" sz="900" dirty="0" smtClean="0"/>
              <a:t>climate studies</a:t>
            </a:r>
            <a:r>
              <a:rPr lang="en-US" sz="900" dirty="0"/>
              <a:t>. </a:t>
            </a:r>
            <a:r>
              <a:rPr lang="en-US" sz="900" i="1" dirty="0"/>
              <a:t>J. Appl. Met </a:t>
            </a:r>
            <a:r>
              <a:rPr lang="en-US" sz="900" i="1" dirty="0" err="1"/>
              <a:t>Clim</a:t>
            </a:r>
            <a:r>
              <a:rPr lang="en-US" sz="900" i="1" dirty="0"/>
              <a:t>.</a:t>
            </a:r>
            <a:r>
              <a:rPr lang="en-US" sz="900" dirty="0"/>
              <a:t>, 49, </a:t>
            </a:r>
            <a:r>
              <a:rPr lang="en-US" sz="900" dirty="0" err="1"/>
              <a:t>doi</a:t>
            </a:r>
            <a:r>
              <a:rPr lang="en-US" sz="900" dirty="0"/>
              <a:t>: </a:t>
            </a:r>
            <a:r>
              <a:rPr lang="en-US" sz="900" dirty="0" smtClean="0"/>
              <a:t>10.1175/2009JAMC2134.1.</a:t>
            </a:r>
            <a:endParaRPr lang="en-US" sz="900" dirty="0"/>
          </a:p>
          <a:p>
            <a:pPr marL="511175" indent="-511175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Yarwood</a:t>
            </a:r>
            <a:r>
              <a:rPr lang="en-US" sz="900" dirty="0"/>
              <a:t>, G. and B. </a:t>
            </a:r>
            <a:r>
              <a:rPr lang="en-US" sz="900" dirty="0" smtClean="0"/>
              <a:t>Koo, </a:t>
            </a:r>
            <a:r>
              <a:rPr lang="en-US" sz="900" dirty="0"/>
              <a:t>2015. Improved OSAT, APCA and PSAT Algorithms for </a:t>
            </a:r>
            <a:r>
              <a:rPr lang="en-US" sz="900" dirty="0" err="1"/>
              <a:t>CAMx</a:t>
            </a:r>
            <a:r>
              <a:rPr lang="en-US" sz="900" dirty="0"/>
              <a:t>. </a:t>
            </a:r>
            <a:r>
              <a:rPr lang="en-US" sz="900" dirty="0" smtClean="0"/>
              <a:t>Final report </a:t>
            </a:r>
            <a:r>
              <a:rPr lang="en-US" sz="900" dirty="0"/>
              <a:t>prepared for the Texas Commission on Environmental Quality, Austin, </a:t>
            </a:r>
            <a:r>
              <a:rPr lang="en-US" sz="900" dirty="0" smtClean="0"/>
              <a:t>Texas (August</a:t>
            </a:r>
            <a:r>
              <a:rPr lang="en-US" sz="900" dirty="0"/>
              <a:t>, 2015). Prepared by </a:t>
            </a:r>
            <a:r>
              <a:rPr lang="en-US" sz="900" dirty="0" err="1"/>
              <a:t>Ramboll</a:t>
            </a:r>
            <a:r>
              <a:rPr lang="en-US" sz="900" dirty="0"/>
              <a:t> Environ, Novato, CA. </a:t>
            </a:r>
            <a:r>
              <a:rPr lang="en-US" sz="900" dirty="0">
                <a:hlinkClick r:id="rId5"/>
              </a:rPr>
              <a:t>https://</a:t>
            </a:r>
            <a:r>
              <a:rPr lang="en-US" sz="900" dirty="0" smtClean="0">
                <a:hlinkClick r:id="rId5"/>
              </a:rPr>
              <a:t>www.tceq.texas.gov/assets/public/implementation/air/am/contracts/reports/pm/5825543880FY1511-20150817-improved_OSAT_APCA_PSAT_for_CAMx.pdf</a:t>
            </a:r>
            <a:r>
              <a:rPr lang="en-US" sz="900" dirty="0" smtClean="0"/>
              <a:t> 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4" y="452437"/>
            <a:ext cx="8531226" cy="960339"/>
          </a:xfrm>
        </p:spPr>
        <p:txBody>
          <a:bodyPr/>
          <a:lstStyle/>
          <a:p>
            <a:r>
              <a:rPr lang="en-US" dirty="0"/>
              <a:t>Technical Formulation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Source Apportionment (SA)</a:t>
            </a:r>
            <a:endParaRPr lang="en-US" dirty="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6" y="1556792"/>
            <a:ext cx="7918450" cy="4089400"/>
          </a:xfrm>
        </p:spPr>
        <p:txBody>
          <a:bodyPr/>
          <a:lstStyle/>
          <a:p>
            <a:r>
              <a:rPr lang="en-US" dirty="0" smtClean="0"/>
              <a:t>Apportions ozone and PM to emissions and initial/boundary conditions</a:t>
            </a:r>
          </a:p>
          <a:p>
            <a:pPr lvl="1"/>
            <a:r>
              <a:rPr lang="en-US" dirty="0" smtClean="0"/>
              <a:t>Emissions can be split by source region and/or source category </a:t>
            </a:r>
          </a:p>
          <a:p>
            <a:pPr lvl="1"/>
            <a:r>
              <a:rPr lang="en-US" dirty="0" smtClean="0"/>
              <a:t>Apportionment provided throughout the modeling domain</a:t>
            </a:r>
          </a:p>
          <a:p>
            <a:r>
              <a:rPr lang="en-US" dirty="0" smtClean="0"/>
              <a:t>Tracks precursor emissions </a:t>
            </a:r>
            <a:r>
              <a:rPr lang="en-US" dirty="0"/>
              <a:t>(NOx, SO</a:t>
            </a:r>
            <a:r>
              <a:rPr lang="en-US" baseline="-25000" dirty="0"/>
              <a:t>2</a:t>
            </a:r>
            <a:r>
              <a:rPr lang="en-US" dirty="0"/>
              <a:t>, NH</a:t>
            </a:r>
            <a:r>
              <a:rPr lang="en-US" baseline="-25000" dirty="0"/>
              <a:t>3</a:t>
            </a:r>
            <a:r>
              <a:rPr lang="en-US" dirty="0"/>
              <a:t>, VOC, primary PM)</a:t>
            </a:r>
            <a:endParaRPr lang="en-US" dirty="0" smtClean="0"/>
          </a:p>
          <a:p>
            <a:r>
              <a:rPr lang="en-US" dirty="0"/>
              <a:t>Tracks secondary products (O</a:t>
            </a:r>
            <a:r>
              <a:rPr lang="en-US" baseline="-25000" dirty="0"/>
              <a:t>3</a:t>
            </a:r>
            <a:r>
              <a:rPr lang="en-US" dirty="0"/>
              <a:t>, SO</a:t>
            </a:r>
            <a:r>
              <a:rPr lang="en-US" baseline="-25000" dirty="0"/>
              <a:t>4</a:t>
            </a:r>
            <a:r>
              <a:rPr lang="en-US" dirty="0"/>
              <a:t>, NO</a:t>
            </a:r>
            <a:r>
              <a:rPr lang="en-US" baseline="-25000" dirty="0"/>
              <a:t>3</a:t>
            </a:r>
            <a:r>
              <a:rPr lang="en-US" dirty="0"/>
              <a:t>, NH</a:t>
            </a:r>
            <a:r>
              <a:rPr lang="en-US" baseline="-25000" dirty="0"/>
              <a:t>4</a:t>
            </a:r>
            <a:r>
              <a:rPr lang="en-US" dirty="0"/>
              <a:t>, SOA)</a:t>
            </a:r>
          </a:p>
          <a:p>
            <a:pPr lvl="1"/>
            <a:r>
              <a:rPr lang="en-US" dirty="0"/>
              <a:t>Can choose which species groups to </a:t>
            </a:r>
            <a:r>
              <a:rPr lang="en-US" dirty="0" smtClean="0"/>
              <a:t>track: ozone, sulfur, nitrogen, organics, primary PM, Hg</a:t>
            </a:r>
            <a:endParaRPr lang="en-US" dirty="0"/>
          </a:p>
          <a:p>
            <a:r>
              <a:rPr lang="en-US" dirty="0" smtClean="0"/>
              <a:t>Associates ozone/PM production with precursors present when </a:t>
            </a:r>
            <a:r>
              <a:rPr lang="en-US" dirty="0"/>
              <a:t>formed– SA is tied into the model’s chemical </a:t>
            </a:r>
            <a:r>
              <a:rPr lang="en-US" dirty="0" smtClean="0"/>
              <a:t>mechanism</a:t>
            </a:r>
          </a:p>
          <a:p>
            <a:r>
              <a:rPr lang="en-US" dirty="0"/>
              <a:t>Distinguish ozone production under NOx and VOC sensitive conditions – accounts for non-linear </a:t>
            </a:r>
            <a:r>
              <a:rPr lang="en-US" dirty="0" smtClean="0"/>
              <a:t>photochemistry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Formulation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Decoupled Direct Method (DDM)</a:t>
            </a:r>
            <a:endParaRPr lang="en-US" dirty="0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6" y="1644650"/>
            <a:ext cx="7918450" cy="4448645"/>
          </a:xfrm>
        </p:spPr>
        <p:txBody>
          <a:bodyPr/>
          <a:lstStyle/>
          <a:p>
            <a:r>
              <a:rPr lang="en-US" dirty="0" smtClean="0"/>
              <a:t>Calculate 1</a:t>
            </a:r>
            <a:r>
              <a:rPr lang="en-US" baseline="30000" dirty="0" smtClean="0"/>
              <a:t>st</a:t>
            </a:r>
            <a:r>
              <a:rPr lang="en-US" dirty="0" smtClean="0"/>
              <a:t>-order (DDM) and 2</a:t>
            </a:r>
            <a:r>
              <a:rPr lang="en-US" baseline="30000" dirty="0" smtClean="0"/>
              <a:t>nd</a:t>
            </a:r>
            <a:r>
              <a:rPr lang="en-US" dirty="0" smtClean="0"/>
              <a:t>-order (HDDM) derivatives, or sensitivities</a:t>
            </a:r>
          </a:p>
          <a:p>
            <a:pPr lvl="1"/>
            <a:r>
              <a:rPr lang="en-US" dirty="0" smtClean="0"/>
              <a:t>Sensitivity of a concentration output to an emissions or IC/BC input</a:t>
            </a:r>
          </a:p>
          <a:p>
            <a:pPr lvl="2"/>
            <a:r>
              <a:rPr lang="en-US" dirty="0" smtClean="0"/>
              <a:t>PM: DDM only</a:t>
            </a:r>
          </a:p>
          <a:p>
            <a:pPr lvl="2"/>
            <a:r>
              <a:rPr lang="en-US" dirty="0" smtClean="0"/>
              <a:t>Ozone: DDM or HDDM</a:t>
            </a:r>
          </a:p>
          <a:p>
            <a:pPr lvl="1"/>
            <a:r>
              <a:rPr lang="en-US" dirty="0" smtClean="0"/>
              <a:t>Calculate many sensitivities at once</a:t>
            </a:r>
          </a:p>
          <a:p>
            <a:pPr lvl="1"/>
            <a:r>
              <a:rPr lang="en-US" dirty="0" smtClean="0"/>
              <a:t>Emissions may be specified by region and/or category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Estimate effects of emission changes</a:t>
            </a:r>
          </a:p>
          <a:p>
            <a:pPr lvl="1"/>
            <a:r>
              <a:rPr lang="en-US" dirty="0" smtClean="0"/>
              <a:t>Rank relative importance of source region/categories to ozone reduction potential, or other species</a:t>
            </a:r>
          </a:p>
        </p:txBody>
      </p:sp>
    </p:spTree>
    <p:extLst>
      <p:ext uri="{BB962C8B-B14F-4D97-AF65-F5344CB8AC3E}">
        <p14:creationId xmlns:p14="http://schemas.microsoft.com/office/powerpoint/2010/main" val="41601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</a:t>
            </a:r>
            <a:r>
              <a:rPr lang="en-US" cap="none" dirty="0" err="1" smtClean="0"/>
              <a:t>x</a:t>
            </a:r>
            <a:r>
              <a:rPr lang="en-US" dirty="0" smtClean="0"/>
              <a:t> Overview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Core Model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6" y="1392623"/>
            <a:ext cx="7918450" cy="4484649"/>
          </a:xfrm>
        </p:spPr>
        <p:txBody>
          <a:bodyPr>
            <a:noAutofit/>
          </a:bodyPr>
          <a:lstStyle/>
          <a:p>
            <a:r>
              <a:rPr lang="en-US" dirty="0" smtClean="0"/>
              <a:t>Large range of applicable scales</a:t>
            </a:r>
          </a:p>
          <a:p>
            <a:pPr lvl="1"/>
            <a:r>
              <a:rPr lang="en-US" dirty="0" smtClean="0"/>
              <a:t>2-way grid nesting extends </a:t>
            </a:r>
            <a:r>
              <a:rPr lang="en-US" dirty="0"/>
              <a:t>scales from ~1 to 1000’s km</a:t>
            </a:r>
          </a:p>
          <a:p>
            <a:pPr lvl="1"/>
            <a:r>
              <a:rPr lang="en-US" dirty="0" smtClean="0"/>
              <a:t>Individual point sources plumes (&lt;&lt; 1 km) via Plume-in-Grid (</a:t>
            </a:r>
            <a:r>
              <a:rPr lang="en-US" dirty="0" err="1" smtClean="0"/>
              <a:t>PiG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chemistry treatments</a:t>
            </a:r>
            <a:endParaRPr lang="en-US" dirty="0"/>
          </a:p>
          <a:p>
            <a:pPr lvl="1"/>
            <a:r>
              <a:rPr lang="en-US" dirty="0"/>
              <a:t>Carbon Bond (CB05 and CB6 variants) and SAPRC07TC</a:t>
            </a:r>
          </a:p>
          <a:p>
            <a:pPr lvl="1"/>
            <a:r>
              <a:rPr lang="en-US" dirty="0" smtClean="0"/>
              <a:t>Aqueous </a:t>
            </a:r>
            <a:r>
              <a:rPr lang="en-US" dirty="0"/>
              <a:t>sulfate and nitrate oxidation (RADM-AQ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Heterogeneous sulfate and aqueous SOA chemistry</a:t>
            </a:r>
            <a:endParaRPr lang="en-US" dirty="0"/>
          </a:p>
          <a:p>
            <a:pPr lvl="1"/>
            <a:r>
              <a:rPr lang="en-US" dirty="0"/>
              <a:t>Partitioning among organic gases and aerosols (SOAP, VBS)</a:t>
            </a:r>
          </a:p>
          <a:p>
            <a:pPr lvl="1"/>
            <a:r>
              <a:rPr lang="en-US" dirty="0"/>
              <a:t>Partitioning among inorganic </a:t>
            </a:r>
            <a:r>
              <a:rPr lang="en-US" dirty="0" smtClean="0"/>
              <a:t>gases and aerosols </a:t>
            </a:r>
            <a:r>
              <a:rPr lang="en-US" dirty="0"/>
              <a:t>(ISORROPIA)</a:t>
            </a:r>
          </a:p>
          <a:p>
            <a:pPr lvl="1"/>
            <a:r>
              <a:rPr lang="en-US" dirty="0"/>
              <a:t>Modal (CF) and sectional (CMU) size treatments</a:t>
            </a:r>
          </a:p>
          <a:p>
            <a:pPr lvl="1"/>
            <a:r>
              <a:rPr lang="en-US" dirty="0" smtClean="0"/>
              <a:t>Optional </a:t>
            </a:r>
            <a:r>
              <a:rPr lang="en-US" dirty="0"/>
              <a:t>mercury chemistry</a:t>
            </a:r>
          </a:p>
        </p:txBody>
      </p:sp>
    </p:spTree>
    <p:extLst>
      <p:ext uri="{BB962C8B-B14F-4D97-AF65-F5344CB8AC3E}">
        <p14:creationId xmlns:p14="http://schemas.microsoft.com/office/powerpoint/2010/main" val="10503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Formulation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Process Analysis (PA)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 and report additional information on model processes</a:t>
            </a:r>
          </a:p>
          <a:p>
            <a:pPr lvl="1"/>
            <a:r>
              <a:rPr lang="en-US" dirty="0" smtClean="0"/>
              <a:t>Chemistry, deposition, emissions, etc.</a:t>
            </a:r>
          </a:p>
          <a:p>
            <a:pPr lvl="1"/>
            <a:r>
              <a:rPr lang="en-US" dirty="0" smtClean="0"/>
              <a:t>Over entire </a:t>
            </a:r>
            <a:r>
              <a:rPr lang="en-US" dirty="0"/>
              <a:t>modeling </a:t>
            </a:r>
            <a:r>
              <a:rPr lang="en-US" dirty="0" smtClean="0"/>
              <a:t>grid </a:t>
            </a:r>
            <a:r>
              <a:rPr lang="en-US" dirty="0"/>
              <a:t>or user-defined analysis domains</a:t>
            </a:r>
          </a:p>
          <a:p>
            <a:r>
              <a:rPr lang="en-US" dirty="0" smtClean="0"/>
              <a:t>Explain “how the model got the answer it got”</a:t>
            </a:r>
          </a:p>
          <a:p>
            <a:pPr lvl="1"/>
            <a:r>
              <a:rPr lang="en-US" dirty="0" smtClean="0"/>
              <a:t>Requires post-processing to be useful</a:t>
            </a:r>
          </a:p>
          <a:p>
            <a:r>
              <a:rPr lang="en-US" dirty="0"/>
              <a:t>Integrated Process Rate (IPR</a:t>
            </a:r>
            <a:r>
              <a:rPr lang="en-US" dirty="0" smtClean="0"/>
              <a:t>) – mass budgets</a:t>
            </a:r>
            <a:endParaRPr lang="en-US" dirty="0"/>
          </a:p>
          <a:p>
            <a:r>
              <a:rPr lang="en-US" dirty="0" smtClean="0"/>
              <a:t>Integrated </a:t>
            </a:r>
            <a:r>
              <a:rPr lang="en-US" dirty="0"/>
              <a:t>Reaction Rate (IRR</a:t>
            </a:r>
            <a:r>
              <a:rPr lang="en-US" dirty="0" smtClean="0"/>
              <a:t>) – detailed chemical rates</a:t>
            </a:r>
            <a:endParaRPr lang="en-US" dirty="0"/>
          </a:p>
          <a:p>
            <a:r>
              <a:rPr lang="en-US" dirty="0" smtClean="0"/>
              <a:t>Chemical </a:t>
            </a:r>
            <a:r>
              <a:rPr lang="en-US" dirty="0"/>
              <a:t>Process Analysis (CPA</a:t>
            </a:r>
            <a:r>
              <a:rPr lang="en-US" dirty="0" smtClean="0"/>
              <a:t>) – key chemical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Formulation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Reactive Tracers (RTRAC)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reactive gas and/or inert particle </a:t>
            </a:r>
            <a:r>
              <a:rPr lang="en-US" dirty="0" smtClean="0"/>
              <a:t>tracers (e.g</a:t>
            </a:r>
            <a:r>
              <a:rPr lang="en-US" dirty="0"/>
              <a:t>., </a:t>
            </a:r>
            <a:r>
              <a:rPr lang="en-US" dirty="0" smtClean="0"/>
              <a:t>air toxics)</a:t>
            </a:r>
            <a:endParaRPr lang="en-US" dirty="0"/>
          </a:p>
          <a:p>
            <a:pPr lvl="1"/>
            <a:r>
              <a:rPr lang="en-US" dirty="0"/>
              <a:t>Assumes reactive species have minimal impact on photochemistry</a:t>
            </a:r>
          </a:p>
          <a:p>
            <a:pPr lvl="1"/>
            <a:r>
              <a:rPr lang="en-US" dirty="0"/>
              <a:t>Each tracer can be “tagged” for source apportionment</a:t>
            </a:r>
          </a:p>
          <a:p>
            <a:r>
              <a:rPr lang="en-US" dirty="0"/>
              <a:t>Tracers operate in parallel to the </a:t>
            </a:r>
            <a:r>
              <a:rPr lang="en-US" dirty="0" err="1"/>
              <a:t>CAMx</a:t>
            </a:r>
            <a:r>
              <a:rPr lang="en-US" dirty="0"/>
              <a:t> host model</a:t>
            </a:r>
          </a:p>
          <a:p>
            <a:pPr lvl="1"/>
            <a:r>
              <a:rPr lang="en-US" dirty="0"/>
              <a:t>Tracer decay/production driven by modeled oxidant levels and photolysis rates</a:t>
            </a:r>
          </a:p>
          <a:p>
            <a:pPr lvl="1"/>
            <a:r>
              <a:rPr lang="en-US" dirty="0"/>
              <a:t>“Recursive tracers” allows for several generations of products: secondary toxics</a:t>
            </a:r>
          </a:p>
          <a:p>
            <a:r>
              <a:rPr lang="en-US" dirty="0"/>
              <a:t>Can use IRON </a:t>
            </a:r>
            <a:r>
              <a:rPr lang="en-US" dirty="0" err="1"/>
              <a:t>PiG</a:t>
            </a:r>
            <a:r>
              <a:rPr lang="en-US" dirty="0"/>
              <a:t> and sampling grid for “</a:t>
            </a:r>
            <a:r>
              <a:rPr lang="en-US" dirty="0" err="1"/>
              <a:t>fenceline</a:t>
            </a:r>
            <a:r>
              <a:rPr lang="en-US" dirty="0"/>
              <a:t>” dispersion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41586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Resources</a:t>
            </a:r>
            <a:br>
              <a:rPr lang="en-US" dirty="0" smtClean="0"/>
            </a:br>
            <a:r>
              <a:rPr lang="en-US" cap="none" dirty="0" smtClean="0">
                <a:solidFill>
                  <a:schemeClr val="bg2"/>
                </a:solidFill>
              </a:rPr>
              <a:t>Speed, Memory, Parallelization Scalability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6" y="1644650"/>
            <a:ext cx="7918450" cy="43766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Depends </a:t>
            </a:r>
            <a:r>
              <a:rPr lang="en-US" dirty="0"/>
              <a:t>on: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Number </a:t>
            </a:r>
            <a:r>
              <a:rPr lang="en-US" dirty="0"/>
              <a:t>and sizes of grids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Chemistry </a:t>
            </a:r>
            <a:r>
              <a:rPr lang="en-US" dirty="0" smtClean="0"/>
              <a:t>mechanism/solver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Core model vs. </a:t>
            </a:r>
            <a:r>
              <a:rPr lang="en-US" dirty="0" err="1"/>
              <a:t>PiG</a:t>
            </a:r>
            <a:r>
              <a:rPr lang="en-US" dirty="0"/>
              <a:t> vs. Probing Tools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CAMx</a:t>
            </a:r>
            <a:r>
              <a:rPr lang="en-US" dirty="0" smtClean="0"/>
              <a:t> v6.2 on the EPA 2011 Modeling Platform: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Single 12-km US grid (396x246, 25 </a:t>
            </a:r>
            <a:r>
              <a:rPr lang="en-US" dirty="0"/>
              <a:t>layers), </a:t>
            </a:r>
            <a:r>
              <a:rPr lang="en-US" dirty="0" smtClean="0"/>
              <a:t>CB6r2 + CF </a:t>
            </a:r>
            <a:r>
              <a:rPr lang="en-US" dirty="0"/>
              <a:t>PM, no </a:t>
            </a:r>
            <a:r>
              <a:rPr lang="en-US" dirty="0" err="1" smtClean="0"/>
              <a:t>PiG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2.60 </a:t>
            </a:r>
            <a:r>
              <a:rPr lang="en-US" dirty="0" err="1"/>
              <a:t>Ghz</a:t>
            </a:r>
            <a:r>
              <a:rPr lang="en-US" dirty="0"/>
              <a:t> Intel Xeon </a:t>
            </a:r>
            <a:r>
              <a:rPr lang="en-US" dirty="0" smtClean="0"/>
              <a:t>chipsets, 24 hyper-threaded cores, PGF v15.7-0, MPICH v3.1.4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06329"/>
              </p:ext>
            </p:extLst>
          </p:nvPr>
        </p:nvGraphicFramePr>
        <p:xfrm>
          <a:off x="1943708" y="4185084"/>
          <a:ext cx="540060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78"/>
                <a:gridCol w="1114962"/>
                <a:gridCol w="1254334"/>
                <a:gridCol w="1986027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OMP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MPI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Cores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Duration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4:05:12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3:30:47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2:59:08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2:36:10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2:35:17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2:27:34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2:25:25</a:t>
                      </a:r>
                      <a:endParaRPr lang="en-US" sz="12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3:06:57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5760132" y="1484784"/>
            <a:ext cx="2232248" cy="56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V6.3 looks to be ~20% faster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2159732" y="1766913"/>
            <a:ext cx="3600400" cy="11940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475656" y="2816932"/>
            <a:ext cx="79208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7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map projections</a:t>
            </a:r>
          </a:p>
          <a:p>
            <a:pPr lvl="1"/>
            <a:r>
              <a:rPr lang="en-US" dirty="0"/>
              <a:t>Lambert, Polar, Mercator, </a:t>
            </a:r>
            <a:r>
              <a:rPr lang="en-US" dirty="0" smtClean="0"/>
              <a:t>UTM, Geodetic </a:t>
            </a:r>
            <a:r>
              <a:rPr lang="en-US" dirty="0"/>
              <a:t>(</a:t>
            </a:r>
            <a:r>
              <a:rPr lang="en-US" dirty="0" smtClean="0"/>
              <a:t>latitude/longitude)</a:t>
            </a:r>
            <a:endParaRPr lang="en-US" dirty="0"/>
          </a:p>
          <a:p>
            <a:r>
              <a:rPr lang="en-US" dirty="0" smtClean="0"/>
              <a:t>Advection: PPM or </a:t>
            </a:r>
            <a:r>
              <a:rPr lang="en-US" dirty="0" err="1" smtClean="0"/>
              <a:t>Bott</a:t>
            </a:r>
            <a:r>
              <a:rPr lang="en-US" dirty="0" smtClean="0"/>
              <a:t> advection</a:t>
            </a:r>
            <a:endParaRPr lang="en-US" dirty="0"/>
          </a:p>
          <a:p>
            <a:r>
              <a:rPr lang="en-US" dirty="0" smtClean="0"/>
              <a:t>Dry deposition: Wesely89 or Zhang03</a:t>
            </a:r>
            <a:endParaRPr lang="en-US" dirty="0"/>
          </a:p>
          <a:p>
            <a:r>
              <a:rPr lang="en-US" dirty="0" err="1" smtClean="0"/>
              <a:t>PiG</a:t>
            </a:r>
            <a:r>
              <a:rPr lang="en-US" dirty="0" smtClean="0"/>
              <a:t> chemistry: condensed NOx-O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PM, or </a:t>
            </a:r>
            <a:r>
              <a:rPr lang="en-US" dirty="0"/>
              <a:t>full </a:t>
            </a:r>
            <a:r>
              <a:rPr lang="en-US" dirty="0" smtClean="0"/>
              <a:t>gas-phase</a:t>
            </a:r>
            <a:endParaRPr lang="en-US" dirty="0"/>
          </a:p>
          <a:p>
            <a:r>
              <a:rPr lang="en-US" dirty="0"/>
              <a:t>Surface chemistry/re-emission model</a:t>
            </a:r>
          </a:p>
          <a:p>
            <a:pPr lvl="1"/>
            <a:r>
              <a:rPr lang="en-US" dirty="0"/>
              <a:t>User-defined heterogeneous chemistry on soil, vegetation, snow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Parallelization: shared (OMP) and/or distributed-memory (MPI)</a:t>
            </a:r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</a:t>
            </a:r>
            <a:r>
              <a:rPr lang="en-US" cap="none" dirty="0" err="1"/>
              <a:t>x</a:t>
            </a:r>
            <a:r>
              <a:rPr lang="en-US" dirty="0"/>
              <a:t> Overview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Core 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6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Apportionment Technology (</a:t>
            </a:r>
            <a:r>
              <a:rPr lang="en-US" dirty="0" smtClean="0"/>
              <a:t>O/PSAT)</a:t>
            </a:r>
          </a:p>
          <a:p>
            <a:pPr lvl="1"/>
            <a:r>
              <a:rPr lang="en-US" dirty="0" smtClean="0"/>
              <a:t>Track attribution to emissions by category and region</a:t>
            </a:r>
            <a:endParaRPr lang="en-US" dirty="0"/>
          </a:p>
          <a:p>
            <a:r>
              <a:rPr lang="en-US" dirty="0"/>
              <a:t>Decoupled Direct Method </a:t>
            </a:r>
            <a:r>
              <a:rPr lang="en-US" dirty="0" smtClean="0"/>
              <a:t>(H/DDM)</a:t>
            </a:r>
          </a:p>
          <a:p>
            <a:pPr lvl="1"/>
            <a:r>
              <a:rPr lang="en-US" dirty="0" smtClean="0"/>
              <a:t>Track sensitivity to emissions by category and region</a:t>
            </a:r>
            <a:endParaRPr lang="en-US" dirty="0"/>
          </a:p>
          <a:p>
            <a:r>
              <a:rPr lang="en-US" dirty="0"/>
              <a:t>Process Analysis tools (IPR, IRR, CPA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Additional information helps explain model predictions</a:t>
            </a:r>
            <a:endParaRPr lang="en-US" dirty="0"/>
          </a:p>
          <a:p>
            <a:r>
              <a:rPr lang="en-US" dirty="0"/>
              <a:t>Reactive Tracer sub-model </a:t>
            </a:r>
            <a:r>
              <a:rPr lang="en-US" dirty="0" smtClean="0"/>
              <a:t>(RTRAC, RTCMC)</a:t>
            </a:r>
          </a:p>
          <a:p>
            <a:pPr lvl="1"/>
            <a:r>
              <a:rPr lang="en-US" dirty="0" smtClean="0"/>
              <a:t>Run additional gas and PM species (toxics) with separate chemistry</a:t>
            </a:r>
            <a:endParaRPr lang="en-US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</a:t>
            </a:r>
            <a:r>
              <a:rPr lang="en-US" cap="none" dirty="0" err="1"/>
              <a:t>x</a:t>
            </a:r>
            <a:r>
              <a:rPr lang="en-US" dirty="0"/>
              <a:t> Overview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Probing Tools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3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52437"/>
            <a:ext cx="8027677" cy="960339"/>
          </a:xfrm>
        </p:spPr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 smtClean="0"/>
              <a:t>v</a:t>
            </a:r>
            <a:r>
              <a:rPr lang="en-GB" dirty="0" smtClean="0"/>
              <a:t>6.3 </a:t>
            </a:r>
            <a:r>
              <a:rPr lang="en-GB" dirty="0"/>
              <a:t>(</a:t>
            </a:r>
            <a:r>
              <a:rPr lang="en-GB" dirty="0" smtClean="0"/>
              <a:t>2016)</a:t>
            </a:r>
            <a:r>
              <a:rPr lang="en-GB" dirty="0"/>
              <a:t/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Ozone Source Apportionment Update </a:t>
            </a:r>
            <a:r>
              <a:rPr lang="en-GB" cap="none" dirty="0" smtClean="0">
                <a:solidFill>
                  <a:schemeClr val="bg2"/>
                </a:solidFill>
              </a:rPr>
              <a:t>(TCEQ)</a:t>
            </a:r>
            <a:r>
              <a:rPr lang="en-GB" cap="none" dirty="0">
                <a:solidFill>
                  <a:schemeClr val="bg2"/>
                </a:solidFill>
              </a:rPr>
              <a:t/>
            </a:r>
            <a:br>
              <a:rPr lang="en-GB" cap="none" dirty="0">
                <a:solidFill>
                  <a:schemeClr val="bg2"/>
                </a:solidFill>
              </a:rPr>
            </a:b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0"/>
            <a:ext cx="7918450" cy="44846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Issue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can “hide from view” as NO</a:t>
            </a:r>
            <a:r>
              <a:rPr lang="en-US" baseline="-25000" dirty="0"/>
              <a:t>2</a:t>
            </a:r>
          </a:p>
          <a:p>
            <a:pPr marL="762000" lvl="2" indent="0">
              <a:spcAft>
                <a:spcPts val="1200"/>
              </a:spcAft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NO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pPr marL="762000" lvl="2" indent="0">
              <a:spcAft>
                <a:spcPts val="1200"/>
              </a:spcAft>
              <a:buNone/>
            </a:pP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err="1"/>
              <a:t>hv</a:t>
            </a:r>
            <a:r>
              <a:rPr lang="en-US" dirty="0"/>
              <a:t> </a:t>
            </a:r>
            <a:r>
              <a:rPr lang="en-US" dirty="0" smtClean="0">
                <a:sym typeface="Symbol"/>
              </a:rPr>
              <a:t> </a:t>
            </a:r>
            <a:r>
              <a:rPr lang="en-US" dirty="0" smtClean="0"/>
              <a:t>  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OSAT attributed “</a:t>
            </a:r>
            <a:r>
              <a:rPr lang="en-US" dirty="0"/>
              <a:t>hidden O</a:t>
            </a:r>
            <a:r>
              <a:rPr lang="en-US" baseline="-25000" dirty="0"/>
              <a:t>3</a:t>
            </a:r>
            <a:r>
              <a:rPr lang="en-US" dirty="0"/>
              <a:t>” to local </a:t>
            </a:r>
            <a:r>
              <a:rPr lang="en-US" dirty="0" smtClean="0"/>
              <a:t>NOx </a:t>
            </a:r>
            <a:r>
              <a:rPr lang="en-US" dirty="0"/>
              <a:t>rather than </a:t>
            </a:r>
            <a:r>
              <a:rPr lang="en-US" dirty="0" smtClean="0"/>
              <a:t>transported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21146"/>
            <a:ext cx="2057400" cy="174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6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52437"/>
            <a:ext cx="8027677" cy="960339"/>
          </a:xfrm>
        </p:spPr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 smtClean="0"/>
              <a:t>v</a:t>
            </a:r>
            <a:r>
              <a:rPr lang="en-GB" dirty="0" smtClean="0"/>
              <a:t>6.3 </a:t>
            </a:r>
            <a:r>
              <a:rPr lang="en-GB" dirty="0"/>
              <a:t>(</a:t>
            </a:r>
            <a:r>
              <a:rPr lang="en-GB" dirty="0" smtClean="0"/>
              <a:t>2016)</a:t>
            </a:r>
            <a:r>
              <a:rPr lang="en-GB" dirty="0"/>
              <a:t/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Ozone Source Apportionment </a:t>
            </a:r>
            <a:r>
              <a:rPr lang="en-GB" cap="none" dirty="0" smtClean="0">
                <a:solidFill>
                  <a:schemeClr val="bg2"/>
                </a:solidFill>
              </a:rPr>
              <a:t>Update</a:t>
            </a:r>
            <a:r>
              <a:rPr lang="en-GB" cap="none" dirty="0">
                <a:solidFill>
                  <a:schemeClr val="bg2"/>
                </a:solidFill>
              </a:rPr>
              <a:t/>
            </a:r>
            <a:br>
              <a:rPr lang="en-GB" cap="none" dirty="0">
                <a:solidFill>
                  <a:schemeClr val="bg2"/>
                </a:solidFill>
              </a:rPr>
            </a:b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0"/>
            <a:ext cx="7918450" cy="44846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Approach </a:t>
            </a:r>
            <a:r>
              <a:rPr lang="en-US" dirty="0" smtClean="0"/>
              <a:t>(OSAT3) (Yarwood </a:t>
            </a:r>
            <a:r>
              <a:rPr lang="en-US" dirty="0" smtClean="0"/>
              <a:t>and Koo, 2015)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OSAT3 tracks odd oxygen and nitrogen through </a:t>
            </a:r>
            <a:r>
              <a:rPr lang="en-US" dirty="0" err="1" smtClean="0"/>
              <a:t>NOy</a:t>
            </a:r>
            <a:r>
              <a:rPr lang="en-US" dirty="0" smtClean="0"/>
              <a:t> cycle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Accounts for NOx recycling of ozone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Harmonizes </a:t>
            </a:r>
            <a:r>
              <a:rPr lang="en-US" dirty="0"/>
              <a:t>the N-tracers in OSAT and PSAT to a single method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Extends 4 N/V precursor tracers to 10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Reduces local O</a:t>
            </a:r>
            <a:r>
              <a:rPr lang="en-US" baseline="-25000" dirty="0" smtClean="0"/>
              <a:t>3</a:t>
            </a:r>
            <a:r>
              <a:rPr lang="en-US" dirty="0" smtClean="0"/>
              <a:t> production from NOx, increases fraction of transported O</a:t>
            </a:r>
            <a:r>
              <a:rPr lang="en-US" baseline="-25000" dirty="0" smtClean="0"/>
              <a:t>3</a:t>
            </a:r>
            <a:r>
              <a:rPr lang="en-US" dirty="0" smtClean="0"/>
              <a:t> by a few ppb</a:t>
            </a:r>
            <a:endParaRPr lang="en-US" b="1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36" y="3960130"/>
            <a:ext cx="2623820" cy="288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6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Improved Snow Cover </a:t>
            </a:r>
            <a:r>
              <a:rPr lang="en-GB" cap="none" dirty="0" smtClean="0">
                <a:solidFill>
                  <a:schemeClr val="bg2"/>
                </a:solidFill>
              </a:rPr>
              <a:t>Treatment (UDAQ)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4" y="1592796"/>
            <a:ext cx="4607298" cy="450486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Issue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Rural winter ozone events in western US O&amp;G basins (clear, cold, stagnant)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NOx + fugitive VOC + shallow mixing + high albedo</a:t>
            </a:r>
            <a:r>
              <a:rPr lang="en-GB" dirty="0">
                <a:sym typeface="Symbol"/>
              </a:rPr>
              <a:t>	</a:t>
            </a:r>
            <a:r>
              <a:rPr lang="en-GB" dirty="0" smtClean="0">
                <a:sym typeface="Symbol"/>
              </a:rPr>
              <a:t>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 &gt; 100 ppb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dirty="0" smtClean="0"/>
              <a:t>Surface albedo is critical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Approach (Emery et al., 2015a)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Adapt </a:t>
            </a:r>
            <a:r>
              <a:rPr lang="en-GB" dirty="0"/>
              <a:t>WRF snow albedo </a:t>
            </a:r>
            <a:r>
              <a:rPr lang="en-GB" dirty="0" smtClean="0"/>
              <a:t>function (</a:t>
            </a:r>
            <a:r>
              <a:rPr lang="da-DK" dirty="0" smtClean="0"/>
              <a:t>Wang </a:t>
            </a:r>
            <a:r>
              <a:rPr lang="da-DK" dirty="0"/>
              <a:t>and Zeng, 2010; Livneh et al., 2010; </a:t>
            </a:r>
            <a:r>
              <a:rPr lang="da-DK" dirty="0" smtClean="0"/>
              <a:t>Barlage </a:t>
            </a:r>
            <a:r>
              <a:rPr lang="da-DK" dirty="0"/>
              <a:t>et al., </a:t>
            </a:r>
            <a:r>
              <a:rPr lang="da-DK" dirty="0" smtClean="0"/>
              <a:t>2010)</a:t>
            </a:r>
          </a:p>
          <a:p>
            <a:pPr lvl="1">
              <a:spcAft>
                <a:spcPts val="1200"/>
              </a:spcAft>
            </a:pPr>
            <a:r>
              <a:rPr lang="da-DK" dirty="0" smtClean="0"/>
              <a:t>Function of landuse, snow age/depth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Tested in </a:t>
            </a:r>
            <a:r>
              <a:rPr lang="en-GB" dirty="0" err="1" smtClean="0"/>
              <a:t>Uinta</a:t>
            </a:r>
            <a:r>
              <a:rPr lang="en-GB" dirty="0" smtClean="0"/>
              <a:t> Basin of Utah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Results in much higher ozone</a:t>
            </a:r>
            <a:endParaRPr lang="en-GB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565474" y="1259419"/>
            <a:ext cx="3507026" cy="1989561"/>
            <a:chOff x="914400" y="1940940"/>
            <a:chExt cx="6683254" cy="3791457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914400" y="5257800"/>
              <a:ext cx="6400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48492" y="5270732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Calibri" pitchFamily="34" charset="0"/>
                </a:rPr>
                <a:t>Snow</a:t>
              </a:r>
              <a:endParaRPr lang="en-US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524000" y="3886200"/>
              <a:ext cx="152400" cy="1371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854200" y="4597400"/>
              <a:ext cx="889000" cy="660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3511549" y="2311401"/>
              <a:ext cx="3041651" cy="14160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4267200" y="2542232"/>
              <a:ext cx="2667000" cy="27155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3352800" y="4143548"/>
              <a:ext cx="914400" cy="11142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607343" y="1940940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Calibri" pitchFamily="34" charset="0"/>
                </a:rPr>
                <a:t>Sun</a:t>
              </a:r>
              <a:endParaRPr lang="en-US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914400" y="3048000"/>
              <a:ext cx="6400800" cy="1693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854460" y="3971751"/>
              <a:ext cx="1743194" cy="703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Shallow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6985358" y="3124200"/>
              <a:ext cx="0" cy="9522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6985358" y="4538133"/>
              <a:ext cx="0" cy="6434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2390217" y="3352800"/>
              <a:ext cx="733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Calibri" pitchFamily="34" charset="0"/>
                </a:rPr>
                <a:t>NOx</a:t>
              </a:r>
              <a:endParaRPr lang="en-U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6208" y="3900016"/>
              <a:ext cx="733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itchFamily="34" charset="0"/>
                </a:rPr>
                <a:t>VOC</a:t>
              </a:r>
              <a:endParaRPr lang="en-US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81400" y="3633638"/>
              <a:ext cx="993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Calibri" pitchFamily="34" charset="0"/>
                </a:rPr>
                <a:t>Ozone</a:t>
              </a:r>
              <a:endParaRPr lang="en-US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51" name="Right Arrow 50"/>
            <p:cNvSpPr/>
            <p:nvPr/>
          </p:nvSpPr>
          <p:spPr bwMode="auto">
            <a:xfrm>
              <a:off x="3037675" y="3765166"/>
              <a:ext cx="543725" cy="325734"/>
            </a:xfrm>
            <a:prstGeom prst="rightArrow">
              <a:avLst>
                <a:gd name="adj1" fmla="val 56847"/>
                <a:gd name="adj2" fmla="val 50000"/>
              </a:avLst>
            </a:pr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524000" y="3429000"/>
              <a:ext cx="922866" cy="394987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0" h="279400">
                  <a:moveTo>
                    <a:pt x="0" y="279400"/>
                  </a:moveTo>
                  <a:cubicBezTo>
                    <a:pt x="97366" y="171450"/>
                    <a:pt x="121356" y="138288"/>
                    <a:pt x="186267" y="110066"/>
                  </a:cubicBezTo>
                  <a:cubicBezTo>
                    <a:pt x="251178" y="81844"/>
                    <a:pt x="306212" y="122767"/>
                    <a:pt x="389467" y="110067"/>
                  </a:cubicBezTo>
                  <a:cubicBezTo>
                    <a:pt x="472723" y="97367"/>
                    <a:pt x="602545" y="52211"/>
                    <a:pt x="685800" y="33867"/>
                  </a:cubicBezTo>
                  <a:cubicBezTo>
                    <a:pt x="769055" y="15523"/>
                    <a:pt x="874183" y="2822"/>
                    <a:pt x="889000" y="0"/>
                  </a:cubicBezTo>
                </a:path>
              </a:pathLst>
            </a:custGeom>
            <a:noFill/>
            <a:ln w="25400" cap="flat" cmpd="sng" algn="ctr">
              <a:solidFill>
                <a:srgbClr val="C0000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676401" y="3766513"/>
              <a:ext cx="770466" cy="45719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09600 w 889000"/>
                <a:gd name="connsiteY3" fmla="*/ 230633 h 279400"/>
                <a:gd name="connsiteX4" fmla="*/ 889000 w 889000"/>
                <a:gd name="connsiteY4" fmla="*/ 0 h 279400"/>
                <a:gd name="connsiteX0" fmla="*/ 0 w 897467"/>
                <a:gd name="connsiteY0" fmla="*/ 72344 h 72344"/>
                <a:gd name="connsiteX1" fmla="*/ 203201 w 897467"/>
                <a:gd name="connsiteY1" fmla="*/ 5671 h 72344"/>
                <a:gd name="connsiteX2" fmla="*/ 431801 w 897467"/>
                <a:gd name="connsiteY2" fmla="*/ 5672 h 72344"/>
                <a:gd name="connsiteX3" fmla="*/ 609600 w 897467"/>
                <a:gd name="connsiteY3" fmla="*/ 23577 h 72344"/>
                <a:gd name="connsiteX4" fmla="*/ 897467 w 897467"/>
                <a:gd name="connsiteY4" fmla="*/ 49596 h 72344"/>
                <a:gd name="connsiteX0" fmla="*/ 0 w 897467"/>
                <a:gd name="connsiteY0" fmla="*/ 71599 h 71599"/>
                <a:gd name="connsiteX1" fmla="*/ 203201 w 897467"/>
                <a:gd name="connsiteY1" fmla="*/ 4926 h 71599"/>
                <a:gd name="connsiteX2" fmla="*/ 330201 w 897467"/>
                <a:gd name="connsiteY2" fmla="*/ 30592 h 71599"/>
                <a:gd name="connsiteX3" fmla="*/ 609600 w 897467"/>
                <a:gd name="connsiteY3" fmla="*/ 22832 h 71599"/>
                <a:gd name="connsiteX4" fmla="*/ 897467 w 897467"/>
                <a:gd name="connsiteY4" fmla="*/ 48851 h 71599"/>
                <a:gd name="connsiteX0" fmla="*/ 0 w 855133"/>
                <a:gd name="connsiteY0" fmla="*/ 71599 h 71599"/>
                <a:gd name="connsiteX1" fmla="*/ 203201 w 855133"/>
                <a:gd name="connsiteY1" fmla="*/ 4926 h 71599"/>
                <a:gd name="connsiteX2" fmla="*/ 330201 w 855133"/>
                <a:gd name="connsiteY2" fmla="*/ 30592 h 71599"/>
                <a:gd name="connsiteX3" fmla="*/ 609600 w 855133"/>
                <a:gd name="connsiteY3" fmla="*/ 22832 h 71599"/>
                <a:gd name="connsiteX4" fmla="*/ 855133 w 855133"/>
                <a:gd name="connsiteY4" fmla="*/ 14631 h 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33" h="71599">
                  <a:moveTo>
                    <a:pt x="0" y="71599"/>
                  </a:moveTo>
                  <a:cubicBezTo>
                    <a:pt x="97366" y="-36351"/>
                    <a:pt x="148168" y="11761"/>
                    <a:pt x="203201" y="4926"/>
                  </a:cubicBezTo>
                  <a:cubicBezTo>
                    <a:pt x="258235" y="-1909"/>
                    <a:pt x="262468" y="27608"/>
                    <a:pt x="330201" y="30592"/>
                  </a:cubicBezTo>
                  <a:cubicBezTo>
                    <a:pt x="397934" y="33576"/>
                    <a:pt x="522111" y="25492"/>
                    <a:pt x="609600" y="22832"/>
                  </a:cubicBezTo>
                  <a:cubicBezTo>
                    <a:pt x="697089" y="20172"/>
                    <a:pt x="840316" y="17453"/>
                    <a:pt x="855133" y="14631"/>
                  </a:cubicBezTo>
                </a:path>
              </a:pathLst>
            </a:custGeom>
            <a:noFill/>
            <a:ln w="25400" cap="flat" cmpd="sng" algn="ctr">
              <a:solidFill>
                <a:srgbClr val="C0000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972028" y="4033673"/>
              <a:ext cx="431800" cy="504460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09600 w 889000"/>
                <a:gd name="connsiteY3" fmla="*/ 230633 h 279400"/>
                <a:gd name="connsiteX4" fmla="*/ 889000 w 889000"/>
                <a:gd name="connsiteY4" fmla="*/ 0 h 279400"/>
                <a:gd name="connsiteX0" fmla="*/ 0 w 897467"/>
                <a:gd name="connsiteY0" fmla="*/ 72344 h 72344"/>
                <a:gd name="connsiteX1" fmla="*/ 203201 w 897467"/>
                <a:gd name="connsiteY1" fmla="*/ 5671 h 72344"/>
                <a:gd name="connsiteX2" fmla="*/ 431801 w 897467"/>
                <a:gd name="connsiteY2" fmla="*/ 5672 h 72344"/>
                <a:gd name="connsiteX3" fmla="*/ 609600 w 897467"/>
                <a:gd name="connsiteY3" fmla="*/ 23577 h 72344"/>
                <a:gd name="connsiteX4" fmla="*/ 897467 w 897467"/>
                <a:gd name="connsiteY4" fmla="*/ 49596 h 72344"/>
                <a:gd name="connsiteX0" fmla="*/ 0 w 897467"/>
                <a:gd name="connsiteY0" fmla="*/ 71599 h 71599"/>
                <a:gd name="connsiteX1" fmla="*/ 203201 w 897467"/>
                <a:gd name="connsiteY1" fmla="*/ 4926 h 71599"/>
                <a:gd name="connsiteX2" fmla="*/ 330201 w 897467"/>
                <a:gd name="connsiteY2" fmla="*/ 30592 h 71599"/>
                <a:gd name="connsiteX3" fmla="*/ 609600 w 897467"/>
                <a:gd name="connsiteY3" fmla="*/ 22832 h 71599"/>
                <a:gd name="connsiteX4" fmla="*/ 897467 w 897467"/>
                <a:gd name="connsiteY4" fmla="*/ 48851 h 71599"/>
                <a:gd name="connsiteX0" fmla="*/ 0 w 855133"/>
                <a:gd name="connsiteY0" fmla="*/ 71599 h 71599"/>
                <a:gd name="connsiteX1" fmla="*/ 203201 w 855133"/>
                <a:gd name="connsiteY1" fmla="*/ 4926 h 71599"/>
                <a:gd name="connsiteX2" fmla="*/ 330201 w 855133"/>
                <a:gd name="connsiteY2" fmla="*/ 30592 h 71599"/>
                <a:gd name="connsiteX3" fmla="*/ 609600 w 855133"/>
                <a:gd name="connsiteY3" fmla="*/ 22832 h 71599"/>
                <a:gd name="connsiteX4" fmla="*/ 855133 w 855133"/>
                <a:gd name="connsiteY4" fmla="*/ 14631 h 71599"/>
                <a:gd name="connsiteX0" fmla="*/ 0 w 611703"/>
                <a:gd name="connsiteY0" fmla="*/ 163469 h 163469"/>
                <a:gd name="connsiteX1" fmla="*/ 203201 w 611703"/>
                <a:gd name="connsiteY1" fmla="*/ 96796 h 163469"/>
                <a:gd name="connsiteX2" fmla="*/ 330201 w 611703"/>
                <a:gd name="connsiteY2" fmla="*/ 122462 h 163469"/>
                <a:gd name="connsiteX3" fmla="*/ 609600 w 611703"/>
                <a:gd name="connsiteY3" fmla="*/ 114702 h 163469"/>
                <a:gd name="connsiteX4" fmla="*/ 469853 w 611703"/>
                <a:gd name="connsiteY4" fmla="*/ 0 h 163469"/>
                <a:gd name="connsiteX0" fmla="*/ 0 w 469853"/>
                <a:gd name="connsiteY0" fmla="*/ 164246 h 164246"/>
                <a:gd name="connsiteX1" fmla="*/ 203201 w 469853"/>
                <a:gd name="connsiteY1" fmla="*/ 97573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4246 h 164246"/>
                <a:gd name="connsiteX1" fmla="*/ 81039 w 469853"/>
                <a:gd name="connsiteY1" fmla="*/ 114751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3469 h 163469"/>
                <a:gd name="connsiteX1" fmla="*/ 81039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290100 w 469853"/>
                <a:gd name="connsiteY4" fmla="*/ 11636 h 163469"/>
                <a:gd name="connsiteX5" fmla="*/ 469853 w 469853"/>
                <a:gd name="connsiteY5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384071 w 469853"/>
                <a:gd name="connsiteY4" fmla="*/ 25378 h 163469"/>
                <a:gd name="connsiteX5" fmla="*/ 469853 w 469853"/>
                <a:gd name="connsiteY5" fmla="*/ 0 h 163469"/>
                <a:gd name="connsiteX0" fmla="*/ 0 w 479250"/>
                <a:gd name="connsiteY0" fmla="*/ 204695 h 204695"/>
                <a:gd name="connsiteX1" fmla="*/ 52847 w 479250"/>
                <a:gd name="connsiteY1" fmla="*/ 155200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50" h="204695">
                  <a:moveTo>
                    <a:pt x="0" y="204695"/>
                  </a:moveTo>
                  <a:cubicBezTo>
                    <a:pt x="97366" y="96745"/>
                    <a:pt x="69075" y="147433"/>
                    <a:pt x="109230" y="137163"/>
                  </a:cubicBezTo>
                  <a:cubicBezTo>
                    <a:pt x="149385" y="126893"/>
                    <a:pt x="163467" y="118650"/>
                    <a:pt x="198643" y="112155"/>
                  </a:cubicBezTo>
                  <a:cubicBezTo>
                    <a:pt x="233819" y="105660"/>
                    <a:pt x="305041" y="108076"/>
                    <a:pt x="320284" y="98194"/>
                  </a:cubicBezTo>
                  <a:cubicBezTo>
                    <a:pt x="335527" y="88312"/>
                    <a:pt x="357577" y="82970"/>
                    <a:pt x="384071" y="66604"/>
                  </a:cubicBezTo>
                  <a:cubicBezTo>
                    <a:pt x="410565" y="50238"/>
                    <a:pt x="464433" y="2822"/>
                    <a:pt x="479250" y="0"/>
                  </a:cubicBezTo>
                </a:path>
              </a:pathLst>
            </a:custGeom>
            <a:noFill/>
            <a:ln w="25400" cap="flat" cmpd="sng" algn="ctr">
              <a:solidFill>
                <a:srgbClr val="7030A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298700" y="4290367"/>
              <a:ext cx="315735" cy="230834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09600 w 889000"/>
                <a:gd name="connsiteY3" fmla="*/ 230633 h 279400"/>
                <a:gd name="connsiteX4" fmla="*/ 889000 w 889000"/>
                <a:gd name="connsiteY4" fmla="*/ 0 h 279400"/>
                <a:gd name="connsiteX0" fmla="*/ 0 w 897467"/>
                <a:gd name="connsiteY0" fmla="*/ 72344 h 72344"/>
                <a:gd name="connsiteX1" fmla="*/ 203201 w 897467"/>
                <a:gd name="connsiteY1" fmla="*/ 5671 h 72344"/>
                <a:gd name="connsiteX2" fmla="*/ 431801 w 897467"/>
                <a:gd name="connsiteY2" fmla="*/ 5672 h 72344"/>
                <a:gd name="connsiteX3" fmla="*/ 609600 w 897467"/>
                <a:gd name="connsiteY3" fmla="*/ 23577 h 72344"/>
                <a:gd name="connsiteX4" fmla="*/ 897467 w 897467"/>
                <a:gd name="connsiteY4" fmla="*/ 49596 h 72344"/>
                <a:gd name="connsiteX0" fmla="*/ 0 w 897467"/>
                <a:gd name="connsiteY0" fmla="*/ 71599 h 71599"/>
                <a:gd name="connsiteX1" fmla="*/ 203201 w 897467"/>
                <a:gd name="connsiteY1" fmla="*/ 4926 h 71599"/>
                <a:gd name="connsiteX2" fmla="*/ 330201 w 897467"/>
                <a:gd name="connsiteY2" fmla="*/ 30592 h 71599"/>
                <a:gd name="connsiteX3" fmla="*/ 609600 w 897467"/>
                <a:gd name="connsiteY3" fmla="*/ 22832 h 71599"/>
                <a:gd name="connsiteX4" fmla="*/ 897467 w 897467"/>
                <a:gd name="connsiteY4" fmla="*/ 48851 h 71599"/>
                <a:gd name="connsiteX0" fmla="*/ 0 w 855133"/>
                <a:gd name="connsiteY0" fmla="*/ 71599 h 71599"/>
                <a:gd name="connsiteX1" fmla="*/ 203201 w 855133"/>
                <a:gd name="connsiteY1" fmla="*/ 4926 h 71599"/>
                <a:gd name="connsiteX2" fmla="*/ 330201 w 855133"/>
                <a:gd name="connsiteY2" fmla="*/ 30592 h 71599"/>
                <a:gd name="connsiteX3" fmla="*/ 609600 w 855133"/>
                <a:gd name="connsiteY3" fmla="*/ 22832 h 71599"/>
                <a:gd name="connsiteX4" fmla="*/ 855133 w 855133"/>
                <a:gd name="connsiteY4" fmla="*/ 14631 h 71599"/>
                <a:gd name="connsiteX0" fmla="*/ 0 w 611703"/>
                <a:gd name="connsiteY0" fmla="*/ 163469 h 163469"/>
                <a:gd name="connsiteX1" fmla="*/ 203201 w 611703"/>
                <a:gd name="connsiteY1" fmla="*/ 96796 h 163469"/>
                <a:gd name="connsiteX2" fmla="*/ 330201 w 611703"/>
                <a:gd name="connsiteY2" fmla="*/ 122462 h 163469"/>
                <a:gd name="connsiteX3" fmla="*/ 609600 w 611703"/>
                <a:gd name="connsiteY3" fmla="*/ 114702 h 163469"/>
                <a:gd name="connsiteX4" fmla="*/ 469853 w 611703"/>
                <a:gd name="connsiteY4" fmla="*/ 0 h 163469"/>
                <a:gd name="connsiteX0" fmla="*/ 0 w 469853"/>
                <a:gd name="connsiteY0" fmla="*/ 164246 h 164246"/>
                <a:gd name="connsiteX1" fmla="*/ 203201 w 469853"/>
                <a:gd name="connsiteY1" fmla="*/ 97573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4246 h 164246"/>
                <a:gd name="connsiteX1" fmla="*/ 81039 w 469853"/>
                <a:gd name="connsiteY1" fmla="*/ 114751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3469 h 163469"/>
                <a:gd name="connsiteX1" fmla="*/ 81039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290100 w 469853"/>
                <a:gd name="connsiteY4" fmla="*/ 11636 h 163469"/>
                <a:gd name="connsiteX5" fmla="*/ 469853 w 469853"/>
                <a:gd name="connsiteY5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384071 w 469853"/>
                <a:gd name="connsiteY4" fmla="*/ 25378 h 163469"/>
                <a:gd name="connsiteX5" fmla="*/ 469853 w 469853"/>
                <a:gd name="connsiteY5" fmla="*/ 0 h 163469"/>
                <a:gd name="connsiteX0" fmla="*/ 0 w 479250"/>
                <a:gd name="connsiteY0" fmla="*/ 204695 h 204695"/>
                <a:gd name="connsiteX1" fmla="*/ 52847 w 479250"/>
                <a:gd name="connsiteY1" fmla="*/ 155200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50" h="204695">
                  <a:moveTo>
                    <a:pt x="0" y="204695"/>
                  </a:moveTo>
                  <a:cubicBezTo>
                    <a:pt x="97366" y="96745"/>
                    <a:pt x="69075" y="147433"/>
                    <a:pt x="109230" y="137163"/>
                  </a:cubicBezTo>
                  <a:cubicBezTo>
                    <a:pt x="149385" y="126893"/>
                    <a:pt x="163467" y="118650"/>
                    <a:pt x="198643" y="112155"/>
                  </a:cubicBezTo>
                  <a:cubicBezTo>
                    <a:pt x="233819" y="105660"/>
                    <a:pt x="305041" y="108076"/>
                    <a:pt x="320284" y="98194"/>
                  </a:cubicBezTo>
                  <a:cubicBezTo>
                    <a:pt x="335527" y="88312"/>
                    <a:pt x="357577" y="82970"/>
                    <a:pt x="384071" y="66604"/>
                  </a:cubicBezTo>
                  <a:cubicBezTo>
                    <a:pt x="410565" y="50238"/>
                    <a:pt x="464433" y="2822"/>
                    <a:pt x="479250" y="0"/>
                  </a:cubicBezTo>
                </a:path>
              </a:pathLst>
            </a:custGeom>
            <a:noFill/>
            <a:ln w="25400" cap="flat" cmpd="sng" algn="ctr">
              <a:solidFill>
                <a:srgbClr val="7030A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648250" y="4285903"/>
              <a:ext cx="389425" cy="253579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09600 w 889000"/>
                <a:gd name="connsiteY3" fmla="*/ 230633 h 279400"/>
                <a:gd name="connsiteX4" fmla="*/ 889000 w 889000"/>
                <a:gd name="connsiteY4" fmla="*/ 0 h 279400"/>
                <a:gd name="connsiteX0" fmla="*/ 0 w 897467"/>
                <a:gd name="connsiteY0" fmla="*/ 72344 h 72344"/>
                <a:gd name="connsiteX1" fmla="*/ 203201 w 897467"/>
                <a:gd name="connsiteY1" fmla="*/ 5671 h 72344"/>
                <a:gd name="connsiteX2" fmla="*/ 431801 w 897467"/>
                <a:gd name="connsiteY2" fmla="*/ 5672 h 72344"/>
                <a:gd name="connsiteX3" fmla="*/ 609600 w 897467"/>
                <a:gd name="connsiteY3" fmla="*/ 23577 h 72344"/>
                <a:gd name="connsiteX4" fmla="*/ 897467 w 897467"/>
                <a:gd name="connsiteY4" fmla="*/ 49596 h 72344"/>
                <a:gd name="connsiteX0" fmla="*/ 0 w 897467"/>
                <a:gd name="connsiteY0" fmla="*/ 71599 h 71599"/>
                <a:gd name="connsiteX1" fmla="*/ 203201 w 897467"/>
                <a:gd name="connsiteY1" fmla="*/ 4926 h 71599"/>
                <a:gd name="connsiteX2" fmla="*/ 330201 w 897467"/>
                <a:gd name="connsiteY2" fmla="*/ 30592 h 71599"/>
                <a:gd name="connsiteX3" fmla="*/ 609600 w 897467"/>
                <a:gd name="connsiteY3" fmla="*/ 22832 h 71599"/>
                <a:gd name="connsiteX4" fmla="*/ 897467 w 897467"/>
                <a:gd name="connsiteY4" fmla="*/ 48851 h 71599"/>
                <a:gd name="connsiteX0" fmla="*/ 0 w 855133"/>
                <a:gd name="connsiteY0" fmla="*/ 71599 h 71599"/>
                <a:gd name="connsiteX1" fmla="*/ 203201 w 855133"/>
                <a:gd name="connsiteY1" fmla="*/ 4926 h 71599"/>
                <a:gd name="connsiteX2" fmla="*/ 330201 w 855133"/>
                <a:gd name="connsiteY2" fmla="*/ 30592 h 71599"/>
                <a:gd name="connsiteX3" fmla="*/ 609600 w 855133"/>
                <a:gd name="connsiteY3" fmla="*/ 22832 h 71599"/>
                <a:gd name="connsiteX4" fmla="*/ 855133 w 855133"/>
                <a:gd name="connsiteY4" fmla="*/ 14631 h 71599"/>
                <a:gd name="connsiteX0" fmla="*/ 0 w 611703"/>
                <a:gd name="connsiteY0" fmla="*/ 163469 h 163469"/>
                <a:gd name="connsiteX1" fmla="*/ 203201 w 611703"/>
                <a:gd name="connsiteY1" fmla="*/ 96796 h 163469"/>
                <a:gd name="connsiteX2" fmla="*/ 330201 w 611703"/>
                <a:gd name="connsiteY2" fmla="*/ 122462 h 163469"/>
                <a:gd name="connsiteX3" fmla="*/ 609600 w 611703"/>
                <a:gd name="connsiteY3" fmla="*/ 114702 h 163469"/>
                <a:gd name="connsiteX4" fmla="*/ 469853 w 611703"/>
                <a:gd name="connsiteY4" fmla="*/ 0 h 163469"/>
                <a:gd name="connsiteX0" fmla="*/ 0 w 469853"/>
                <a:gd name="connsiteY0" fmla="*/ 164246 h 164246"/>
                <a:gd name="connsiteX1" fmla="*/ 203201 w 469853"/>
                <a:gd name="connsiteY1" fmla="*/ 97573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4246 h 164246"/>
                <a:gd name="connsiteX1" fmla="*/ 81039 w 469853"/>
                <a:gd name="connsiteY1" fmla="*/ 114751 h 164246"/>
                <a:gd name="connsiteX2" fmla="*/ 330201 w 469853"/>
                <a:gd name="connsiteY2" fmla="*/ 123239 h 164246"/>
                <a:gd name="connsiteX3" fmla="*/ 290100 w 469853"/>
                <a:gd name="connsiteY3" fmla="*/ 12413 h 164246"/>
                <a:gd name="connsiteX4" fmla="*/ 469853 w 469853"/>
                <a:gd name="connsiteY4" fmla="*/ 777 h 164246"/>
                <a:gd name="connsiteX0" fmla="*/ 0 w 469853"/>
                <a:gd name="connsiteY0" fmla="*/ 163469 h 163469"/>
                <a:gd name="connsiteX1" fmla="*/ 81039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290100 w 469853"/>
                <a:gd name="connsiteY3" fmla="*/ 11636 h 163469"/>
                <a:gd name="connsiteX4" fmla="*/ 469853 w 469853"/>
                <a:gd name="connsiteY4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290100 w 469853"/>
                <a:gd name="connsiteY4" fmla="*/ 11636 h 163469"/>
                <a:gd name="connsiteX5" fmla="*/ 469853 w 469853"/>
                <a:gd name="connsiteY5" fmla="*/ 0 h 163469"/>
                <a:gd name="connsiteX0" fmla="*/ 0 w 469853"/>
                <a:gd name="connsiteY0" fmla="*/ 163469 h 163469"/>
                <a:gd name="connsiteX1" fmla="*/ 52847 w 469853"/>
                <a:gd name="connsiteY1" fmla="*/ 113974 h 163469"/>
                <a:gd name="connsiteX2" fmla="*/ 198643 w 469853"/>
                <a:gd name="connsiteY2" fmla="*/ 70929 h 163469"/>
                <a:gd name="connsiteX3" fmla="*/ 320284 w 469853"/>
                <a:gd name="connsiteY3" fmla="*/ 56968 h 163469"/>
                <a:gd name="connsiteX4" fmla="*/ 384071 w 469853"/>
                <a:gd name="connsiteY4" fmla="*/ 25378 h 163469"/>
                <a:gd name="connsiteX5" fmla="*/ 469853 w 469853"/>
                <a:gd name="connsiteY5" fmla="*/ 0 h 163469"/>
                <a:gd name="connsiteX0" fmla="*/ 0 w 479250"/>
                <a:gd name="connsiteY0" fmla="*/ 204695 h 204695"/>
                <a:gd name="connsiteX1" fmla="*/ 52847 w 479250"/>
                <a:gd name="connsiteY1" fmla="*/ 155200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  <a:gd name="connsiteX0" fmla="*/ 0 w 479250"/>
                <a:gd name="connsiteY0" fmla="*/ 204695 h 204695"/>
                <a:gd name="connsiteX1" fmla="*/ 109230 w 479250"/>
                <a:gd name="connsiteY1" fmla="*/ 137163 h 204695"/>
                <a:gd name="connsiteX2" fmla="*/ 198643 w 479250"/>
                <a:gd name="connsiteY2" fmla="*/ 112155 h 204695"/>
                <a:gd name="connsiteX3" fmla="*/ 320284 w 479250"/>
                <a:gd name="connsiteY3" fmla="*/ 98194 h 204695"/>
                <a:gd name="connsiteX4" fmla="*/ 384071 w 479250"/>
                <a:gd name="connsiteY4" fmla="*/ 66604 h 204695"/>
                <a:gd name="connsiteX5" fmla="*/ 479250 w 479250"/>
                <a:gd name="connsiteY5" fmla="*/ 0 h 2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50" h="204695">
                  <a:moveTo>
                    <a:pt x="0" y="204695"/>
                  </a:moveTo>
                  <a:cubicBezTo>
                    <a:pt x="97366" y="96745"/>
                    <a:pt x="69075" y="147433"/>
                    <a:pt x="109230" y="137163"/>
                  </a:cubicBezTo>
                  <a:cubicBezTo>
                    <a:pt x="149385" y="126893"/>
                    <a:pt x="163467" y="118650"/>
                    <a:pt x="198643" y="112155"/>
                  </a:cubicBezTo>
                  <a:cubicBezTo>
                    <a:pt x="233819" y="105660"/>
                    <a:pt x="305041" y="108076"/>
                    <a:pt x="320284" y="98194"/>
                  </a:cubicBezTo>
                  <a:cubicBezTo>
                    <a:pt x="335527" y="88312"/>
                    <a:pt x="357577" y="82970"/>
                    <a:pt x="384071" y="66604"/>
                  </a:cubicBezTo>
                  <a:cubicBezTo>
                    <a:pt x="410565" y="50238"/>
                    <a:pt x="464433" y="2822"/>
                    <a:pt x="479250" y="0"/>
                  </a:cubicBezTo>
                </a:path>
              </a:pathLst>
            </a:custGeom>
            <a:noFill/>
            <a:ln w="25400" cap="flat" cmpd="sng" algn="ctr">
              <a:solidFill>
                <a:srgbClr val="7030A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1604786" y="3603431"/>
              <a:ext cx="789868" cy="217692"/>
            </a:xfrm>
            <a:custGeom>
              <a:avLst/>
              <a:gdLst>
                <a:gd name="connsiteX0" fmla="*/ 0 w 787400"/>
                <a:gd name="connsiteY0" fmla="*/ 229406 h 229406"/>
                <a:gd name="connsiteX1" fmla="*/ 279400 w 787400"/>
                <a:gd name="connsiteY1" fmla="*/ 806 h 229406"/>
                <a:gd name="connsiteX2" fmla="*/ 508000 w 787400"/>
                <a:gd name="connsiteY2" fmla="*/ 153206 h 229406"/>
                <a:gd name="connsiteX3" fmla="*/ 711200 w 787400"/>
                <a:gd name="connsiteY3" fmla="*/ 144739 h 229406"/>
                <a:gd name="connsiteX4" fmla="*/ 787400 w 787400"/>
                <a:gd name="connsiteY4" fmla="*/ 136272 h 229406"/>
                <a:gd name="connsiteX0" fmla="*/ 0 w 872067"/>
                <a:gd name="connsiteY0" fmla="*/ 264047 h 264047"/>
                <a:gd name="connsiteX1" fmla="*/ 364067 w 872067"/>
                <a:gd name="connsiteY1" fmla="*/ 1581 h 264047"/>
                <a:gd name="connsiteX2" fmla="*/ 592667 w 872067"/>
                <a:gd name="connsiteY2" fmla="*/ 153981 h 264047"/>
                <a:gd name="connsiteX3" fmla="*/ 795867 w 872067"/>
                <a:gd name="connsiteY3" fmla="*/ 145514 h 264047"/>
                <a:gd name="connsiteX4" fmla="*/ 872067 w 872067"/>
                <a:gd name="connsiteY4" fmla="*/ 137047 h 264047"/>
                <a:gd name="connsiteX0" fmla="*/ 0 w 872067"/>
                <a:gd name="connsiteY0" fmla="*/ 230523 h 230523"/>
                <a:gd name="connsiteX1" fmla="*/ 245534 w 872067"/>
                <a:gd name="connsiteY1" fmla="*/ 1923 h 230523"/>
                <a:gd name="connsiteX2" fmla="*/ 592667 w 872067"/>
                <a:gd name="connsiteY2" fmla="*/ 120457 h 230523"/>
                <a:gd name="connsiteX3" fmla="*/ 795867 w 872067"/>
                <a:gd name="connsiteY3" fmla="*/ 111990 h 230523"/>
                <a:gd name="connsiteX4" fmla="*/ 872067 w 872067"/>
                <a:gd name="connsiteY4" fmla="*/ 103523 h 230523"/>
                <a:gd name="connsiteX0" fmla="*/ 0 w 872067"/>
                <a:gd name="connsiteY0" fmla="*/ 239591 h 239591"/>
                <a:gd name="connsiteX1" fmla="*/ 245534 w 872067"/>
                <a:gd name="connsiteY1" fmla="*/ 10991 h 239591"/>
                <a:gd name="connsiteX2" fmla="*/ 508000 w 872067"/>
                <a:gd name="connsiteY2" fmla="*/ 44858 h 239591"/>
                <a:gd name="connsiteX3" fmla="*/ 795867 w 872067"/>
                <a:gd name="connsiteY3" fmla="*/ 121058 h 239591"/>
                <a:gd name="connsiteX4" fmla="*/ 872067 w 872067"/>
                <a:gd name="connsiteY4" fmla="*/ 112591 h 239591"/>
                <a:gd name="connsiteX0" fmla="*/ 0 w 872067"/>
                <a:gd name="connsiteY0" fmla="*/ 238664 h 238664"/>
                <a:gd name="connsiteX1" fmla="*/ 245534 w 872067"/>
                <a:gd name="connsiteY1" fmla="*/ 10064 h 238664"/>
                <a:gd name="connsiteX2" fmla="*/ 508000 w 872067"/>
                <a:gd name="connsiteY2" fmla="*/ 43931 h 238664"/>
                <a:gd name="connsiteX3" fmla="*/ 736600 w 872067"/>
                <a:gd name="connsiteY3" fmla="*/ 1598 h 238664"/>
                <a:gd name="connsiteX4" fmla="*/ 872067 w 872067"/>
                <a:gd name="connsiteY4" fmla="*/ 111664 h 238664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736600 w 889000"/>
                <a:gd name="connsiteY3" fmla="*/ 42334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508000 w 889000"/>
                <a:gd name="connsiteY2" fmla="*/ 846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45534 w 889000"/>
                <a:gd name="connsiteY1" fmla="*/ 50800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186267 w 889000"/>
                <a:gd name="connsiteY1" fmla="*/ 110066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389467 w 889000"/>
                <a:gd name="connsiteY2" fmla="*/ 110067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85800 w 889000"/>
                <a:gd name="connsiteY3" fmla="*/ 33867 h 279400"/>
                <a:gd name="connsiteX4" fmla="*/ 889000 w 889000"/>
                <a:gd name="connsiteY4" fmla="*/ 0 h 279400"/>
                <a:gd name="connsiteX0" fmla="*/ 0 w 889000"/>
                <a:gd name="connsiteY0" fmla="*/ 279400 h 279400"/>
                <a:gd name="connsiteX1" fmla="*/ 203201 w 889000"/>
                <a:gd name="connsiteY1" fmla="*/ 212727 h 279400"/>
                <a:gd name="connsiteX2" fmla="*/ 431801 w 889000"/>
                <a:gd name="connsiteY2" fmla="*/ 212728 h 279400"/>
                <a:gd name="connsiteX3" fmla="*/ 609600 w 889000"/>
                <a:gd name="connsiteY3" fmla="*/ 230633 h 279400"/>
                <a:gd name="connsiteX4" fmla="*/ 889000 w 889000"/>
                <a:gd name="connsiteY4" fmla="*/ 0 h 279400"/>
                <a:gd name="connsiteX0" fmla="*/ 0 w 897467"/>
                <a:gd name="connsiteY0" fmla="*/ 72344 h 72344"/>
                <a:gd name="connsiteX1" fmla="*/ 203201 w 897467"/>
                <a:gd name="connsiteY1" fmla="*/ 5671 h 72344"/>
                <a:gd name="connsiteX2" fmla="*/ 431801 w 897467"/>
                <a:gd name="connsiteY2" fmla="*/ 5672 h 72344"/>
                <a:gd name="connsiteX3" fmla="*/ 609600 w 897467"/>
                <a:gd name="connsiteY3" fmla="*/ 23577 h 72344"/>
                <a:gd name="connsiteX4" fmla="*/ 897467 w 897467"/>
                <a:gd name="connsiteY4" fmla="*/ 49596 h 72344"/>
                <a:gd name="connsiteX0" fmla="*/ 0 w 897467"/>
                <a:gd name="connsiteY0" fmla="*/ 71599 h 71599"/>
                <a:gd name="connsiteX1" fmla="*/ 203201 w 897467"/>
                <a:gd name="connsiteY1" fmla="*/ 4926 h 71599"/>
                <a:gd name="connsiteX2" fmla="*/ 330201 w 897467"/>
                <a:gd name="connsiteY2" fmla="*/ 30592 h 71599"/>
                <a:gd name="connsiteX3" fmla="*/ 609600 w 897467"/>
                <a:gd name="connsiteY3" fmla="*/ 22832 h 71599"/>
                <a:gd name="connsiteX4" fmla="*/ 897467 w 897467"/>
                <a:gd name="connsiteY4" fmla="*/ 48851 h 71599"/>
                <a:gd name="connsiteX0" fmla="*/ 0 w 855133"/>
                <a:gd name="connsiteY0" fmla="*/ 71599 h 71599"/>
                <a:gd name="connsiteX1" fmla="*/ 203201 w 855133"/>
                <a:gd name="connsiteY1" fmla="*/ 4926 h 71599"/>
                <a:gd name="connsiteX2" fmla="*/ 330201 w 855133"/>
                <a:gd name="connsiteY2" fmla="*/ 30592 h 71599"/>
                <a:gd name="connsiteX3" fmla="*/ 609600 w 855133"/>
                <a:gd name="connsiteY3" fmla="*/ 22832 h 71599"/>
                <a:gd name="connsiteX4" fmla="*/ 855133 w 855133"/>
                <a:gd name="connsiteY4" fmla="*/ 14631 h 71599"/>
                <a:gd name="connsiteX0" fmla="*/ 0 w 905777"/>
                <a:gd name="connsiteY0" fmla="*/ 124821 h 124821"/>
                <a:gd name="connsiteX1" fmla="*/ 253845 w 905777"/>
                <a:gd name="connsiteY1" fmla="*/ 3824 h 124821"/>
                <a:gd name="connsiteX2" fmla="*/ 380845 w 905777"/>
                <a:gd name="connsiteY2" fmla="*/ 29490 h 124821"/>
                <a:gd name="connsiteX3" fmla="*/ 660244 w 905777"/>
                <a:gd name="connsiteY3" fmla="*/ 21730 h 124821"/>
                <a:gd name="connsiteX4" fmla="*/ 905777 w 905777"/>
                <a:gd name="connsiteY4" fmla="*/ 13529 h 124821"/>
                <a:gd name="connsiteX0" fmla="*/ 0 w 905777"/>
                <a:gd name="connsiteY0" fmla="*/ 111292 h 111292"/>
                <a:gd name="connsiteX1" fmla="*/ 200669 w 905777"/>
                <a:gd name="connsiteY1" fmla="*/ 29680 h 111292"/>
                <a:gd name="connsiteX2" fmla="*/ 380845 w 905777"/>
                <a:gd name="connsiteY2" fmla="*/ 15961 h 111292"/>
                <a:gd name="connsiteX3" fmla="*/ 660244 w 905777"/>
                <a:gd name="connsiteY3" fmla="*/ 8201 h 111292"/>
                <a:gd name="connsiteX4" fmla="*/ 905777 w 905777"/>
                <a:gd name="connsiteY4" fmla="*/ 0 h 111292"/>
                <a:gd name="connsiteX0" fmla="*/ 0 w 905777"/>
                <a:gd name="connsiteY0" fmla="*/ 111292 h 111292"/>
                <a:gd name="connsiteX1" fmla="*/ 200669 w 905777"/>
                <a:gd name="connsiteY1" fmla="*/ 29680 h 111292"/>
                <a:gd name="connsiteX2" fmla="*/ 380845 w 905777"/>
                <a:gd name="connsiteY2" fmla="*/ 15961 h 111292"/>
                <a:gd name="connsiteX3" fmla="*/ 660244 w 905777"/>
                <a:gd name="connsiteY3" fmla="*/ 8201 h 111292"/>
                <a:gd name="connsiteX4" fmla="*/ 905777 w 905777"/>
                <a:gd name="connsiteY4" fmla="*/ 0 h 111292"/>
                <a:gd name="connsiteX0" fmla="*/ 0 w 905777"/>
                <a:gd name="connsiteY0" fmla="*/ 111292 h 111292"/>
                <a:gd name="connsiteX1" fmla="*/ 200669 w 905777"/>
                <a:gd name="connsiteY1" fmla="*/ 29680 h 111292"/>
                <a:gd name="connsiteX2" fmla="*/ 441618 w 905777"/>
                <a:gd name="connsiteY2" fmla="*/ 28184 h 111292"/>
                <a:gd name="connsiteX3" fmla="*/ 660244 w 905777"/>
                <a:gd name="connsiteY3" fmla="*/ 8201 h 111292"/>
                <a:gd name="connsiteX4" fmla="*/ 905777 w 905777"/>
                <a:gd name="connsiteY4" fmla="*/ 0 h 111292"/>
                <a:gd name="connsiteX0" fmla="*/ 0 w 905777"/>
                <a:gd name="connsiteY0" fmla="*/ 122878 h 122878"/>
                <a:gd name="connsiteX1" fmla="*/ 200669 w 905777"/>
                <a:gd name="connsiteY1" fmla="*/ 41266 h 122878"/>
                <a:gd name="connsiteX2" fmla="*/ 441618 w 905777"/>
                <a:gd name="connsiteY2" fmla="*/ 39770 h 122878"/>
                <a:gd name="connsiteX3" fmla="*/ 655180 w 905777"/>
                <a:gd name="connsiteY3" fmla="*/ 774 h 122878"/>
                <a:gd name="connsiteX4" fmla="*/ 905777 w 905777"/>
                <a:gd name="connsiteY4" fmla="*/ 11586 h 122878"/>
                <a:gd name="connsiteX0" fmla="*/ 0 w 839940"/>
                <a:gd name="connsiteY0" fmla="*/ 124156 h 124156"/>
                <a:gd name="connsiteX1" fmla="*/ 200669 w 839940"/>
                <a:gd name="connsiteY1" fmla="*/ 42544 h 124156"/>
                <a:gd name="connsiteX2" fmla="*/ 441618 w 839940"/>
                <a:gd name="connsiteY2" fmla="*/ 41048 h 124156"/>
                <a:gd name="connsiteX3" fmla="*/ 655180 w 839940"/>
                <a:gd name="connsiteY3" fmla="*/ 2052 h 124156"/>
                <a:gd name="connsiteX4" fmla="*/ 839940 w 839940"/>
                <a:gd name="connsiteY4" fmla="*/ 3358 h 1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940" h="124156">
                  <a:moveTo>
                    <a:pt x="0" y="124156"/>
                  </a:moveTo>
                  <a:cubicBezTo>
                    <a:pt x="97366" y="16206"/>
                    <a:pt x="127066" y="56395"/>
                    <a:pt x="200669" y="42544"/>
                  </a:cubicBezTo>
                  <a:cubicBezTo>
                    <a:pt x="274272" y="28693"/>
                    <a:pt x="365866" y="47797"/>
                    <a:pt x="441618" y="41048"/>
                  </a:cubicBezTo>
                  <a:cubicBezTo>
                    <a:pt x="517370" y="34299"/>
                    <a:pt x="588793" y="8334"/>
                    <a:pt x="655180" y="2052"/>
                  </a:cubicBezTo>
                  <a:cubicBezTo>
                    <a:pt x="721567" y="-4230"/>
                    <a:pt x="825123" y="6180"/>
                    <a:pt x="839940" y="3358"/>
                  </a:cubicBezTo>
                </a:path>
              </a:pathLst>
            </a:custGeom>
            <a:noFill/>
            <a:ln w="25400" cap="flat" cmpd="sng" algn="ctr">
              <a:solidFill>
                <a:srgbClr val="C00000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97859" y="4700674"/>
              <a:ext cx="1245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Industry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1" name="TextBox 10"/>
          <p:cNvSpPr txBox="1"/>
          <p:nvPr/>
        </p:nvSpPr>
        <p:spPr>
          <a:xfrm>
            <a:off x="5354734" y="5805264"/>
            <a:ext cx="285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Original albedo assumption</a:t>
            </a:r>
            <a:endParaRPr lang="en-US" sz="1800" b="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5347166" y="3609020"/>
            <a:ext cx="3725560" cy="2237611"/>
            <a:chOff x="2772747" y="1269420"/>
            <a:chExt cx="6386804" cy="383598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747" y="1269420"/>
              <a:ext cx="6386804" cy="3835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" name="Straight Connector 63"/>
            <p:cNvCxnSpPr/>
            <p:nvPr/>
          </p:nvCxnSpPr>
          <p:spPr bwMode="auto">
            <a:xfrm>
              <a:off x="3810000" y="3187410"/>
              <a:ext cx="4401424" cy="78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3810000" y="3187410"/>
              <a:ext cx="0" cy="11559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193249" y="3195271"/>
              <a:ext cx="36351" cy="11481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7" name="Straight Arrow Connector 66"/>
          <p:cNvCxnSpPr/>
          <p:nvPr/>
        </p:nvCxnSpPr>
        <p:spPr bwMode="auto">
          <a:xfrm flipV="1">
            <a:off x="6205505" y="4725144"/>
            <a:ext cx="272768" cy="1181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52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CB6 Cold Temperature </a:t>
            </a:r>
            <a:r>
              <a:rPr lang="en-GB" cap="none" dirty="0" smtClean="0">
                <a:solidFill>
                  <a:schemeClr val="bg2"/>
                </a:solidFill>
              </a:rPr>
              <a:t>Chemistry (UDAQ)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484784"/>
            <a:ext cx="4590670" cy="4572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Issue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Models set constant branching ratio (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) for </a:t>
            </a:r>
            <a:r>
              <a:rPr lang="en-US" dirty="0"/>
              <a:t>organic nitrate </a:t>
            </a:r>
            <a:r>
              <a:rPr lang="en-US" dirty="0" smtClean="0"/>
              <a:t>formation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Addresses summer conditions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But </a:t>
            </a:r>
            <a:r>
              <a:rPr lang="en-US" dirty="0" smtClean="0">
                <a:sym typeface="Symbol"/>
              </a:rPr>
              <a:t> is T/P-dependent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Approach </a:t>
            </a:r>
            <a:r>
              <a:rPr lang="en-GB" dirty="0" smtClean="0"/>
              <a:t>(</a:t>
            </a:r>
            <a:r>
              <a:rPr lang="en-GB" dirty="0"/>
              <a:t>Emery et al., 2015a)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CB6r3 includes T/P dependency for reactions </a:t>
            </a:r>
            <a:r>
              <a:rPr lang="en-US" dirty="0"/>
              <a:t>involving </a:t>
            </a:r>
            <a:r>
              <a:rPr lang="en-US" dirty="0" smtClean="0"/>
              <a:t>alkanes (</a:t>
            </a:r>
            <a:r>
              <a:rPr lang="en-US" dirty="0" err="1" smtClean="0"/>
              <a:t>Arey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., 2001)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 smtClean="0"/>
              <a:t>Tested </a:t>
            </a:r>
            <a:r>
              <a:rPr lang="en-GB" dirty="0"/>
              <a:t>in </a:t>
            </a:r>
            <a:r>
              <a:rPr lang="en-GB" dirty="0" err="1"/>
              <a:t>Uinta</a:t>
            </a:r>
            <a:r>
              <a:rPr lang="en-GB" dirty="0"/>
              <a:t> Basin of </a:t>
            </a:r>
            <a:r>
              <a:rPr lang="en-GB" dirty="0" smtClean="0"/>
              <a:t>Utah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Results in slightly lower ozone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58874" y="3719778"/>
            <a:ext cx="286546" cy="35454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el-GR" b="0" dirty="0">
                <a:latin typeface="Calibri"/>
              </a:rPr>
              <a:t>α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456892"/>
            <a:ext cx="3168352" cy="100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20" y="2060849"/>
            <a:ext cx="37990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in </a:t>
            </a:r>
            <a:r>
              <a:rPr lang="en-GB" dirty="0" err="1"/>
              <a:t>CAM</a:t>
            </a:r>
            <a:r>
              <a:rPr lang="en-GB" cap="none" dirty="0" err="1"/>
              <a:t>x</a:t>
            </a:r>
            <a:r>
              <a:rPr lang="en-GB" dirty="0"/>
              <a:t> </a:t>
            </a:r>
            <a:r>
              <a:rPr lang="en-GB" cap="none" dirty="0"/>
              <a:t>v</a:t>
            </a:r>
            <a:r>
              <a:rPr lang="en-GB" dirty="0"/>
              <a:t>6.3 (2016)</a:t>
            </a:r>
            <a:br>
              <a:rPr lang="en-GB" dirty="0"/>
            </a:br>
            <a:r>
              <a:rPr lang="en-GB" cap="none" dirty="0" smtClean="0">
                <a:solidFill>
                  <a:schemeClr val="bg2"/>
                </a:solidFill>
              </a:rPr>
              <a:t>Fractional O/PS</a:t>
            </a:r>
            <a:r>
              <a:rPr lang="en-GB" cap="none" dirty="0" smtClean="0">
                <a:solidFill>
                  <a:schemeClr val="bg2"/>
                </a:solidFill>
              </a:rPr>
              <a:t>AT Regions (</a:t>
            </a:r>
            <a:r>
              <a:rPr lang="en-GB" cap="none" dirty="0" err="1" smtClean="0">
                <a:solidFill>
                  <a:schemeClr val="bg2"/>
                </a:solidFill>
              </a:rPr>
              <a:t>LADCo</a:t>
            </a:r>
            <a:r>
              <a:rPr lang="en-GB" cap="none" dirty="0" smtClean="0">
                <a:solidFill>
                  <a:schemeClr val="bg2"/>
                </a:solidFill>
              </a:rPr>
              <a:t>)</a:t>
            </a:r>
            <a:endParaRPr lang="en-GB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28800"/>
            <a:ext cx="7918450" cy="44846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Issue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Source regions are defined by digital maps of whole grid cells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Region maps can be defined for each grid to maximize resolution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Discretization contributes to attribution uncertainty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68"/>
            <a:ext cx="3562911" cy="25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3392996"/>
            <a:ext cx="2565053" cy="26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6" y="3555336"/>
            <a:ext cx="2921574" cy="233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:3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mboll 4-3 template.potx" id="{B2FF4233-F109-4A6E-9B2F-F610ADEAA980}" vid="{AE868CC6-01B3-4B06-B2E0-A3B236EC2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2281</Words>
  <Application>Microsoft Office PowerPoint</Application>
  <PresentationFormat>On-screen Show (4:3)</PresentationFormat>
  <Paragraphs>265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4:3 Ramboll template</vt:lpstr>
      <vt:lpstr>PowerPoint Presentation</vt:lpstr>
      <vt:lpstr>CAMx Overview Core Model</vt:lpstr>
      <vt:lpstr>CAMx Overview Core Model</vt:lpstr>
      <vt:lpstr>CAMx Overview Probing Tools</vt:lpstr>
      <vt:lpstr>Updates in CAMx v6.3 (2016) Ozone Source Apportionment Update (TCEQ) </vt:lpstr>
      <vt:lpstr>Updates in CAMx v6.3 (2016) Ozone Source Apportionment Update </vt:lpstr>
      <vt:lpstr>Updates in CAMx v6.3 (2016) Improved Snow Cover Treatment (UDAQ)</vt:lpstr>
      <vt:lpstr>Updates in CAMx v6.3 (2016) CB6 Cold Temperature Chemistry (UDAQ)</vt:lpstr>
      <vt:lpstr>Updates in CAMx v6.3 (2016) Fractional O/PSAT Regions (LADCo)</vt:lpstr>
      <vt:lpstr>Updates in CAMx v6.3 (2016) Fractional O/PSAT Regions</vt:lpstr>
      <vt:lpstr>Updates in CAMx v6.3 (2016) Model Speedup (TCEQ)</vt:lpstr>
      <vt:lpstr>Updates in CAMx v6.3 (2016) SAPRC and Map Projections</vt:lpstr>
      <vt:lpstr>Updates in CAMx v6.4 (Late 2016) Condensed Halogen Chemistry (TCEQ)</vt:lpstr>
      <vt:lpstr>Updates in CAMx v6.4 (Late 2016) Additional Improvements (EPA)</vt:lpstr>
      <vt:lpstr>Future Updates (2017) </vt:lpstr>
      <vt:lpstr>Thank you  www.camx.com </vt:lpstr>
      <vt:lpstr>References</vt:lpstr>
      <vt:lpstr>Technical Formulation Source Apportionment (SA)</vt:lpstr>
      <vt:lpstr>Technical Formulation Decoupled Direct Method (DDM)</vt:lpstr>
      <vt:lpstr>Technical Formulation Process Analysis (PA)</vt:lpstr>
      <vt:lpstr>Technical Formulation Reactive Tracers (RTRAC)</vt:lpstr>
      <vt:lpstr>Computer Resources Speed, Memory, Parallelization Scalability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Emery</dc:creator>
  <cp:lastModifiedBy>Chris Emery</cp:lastModifiedBy>
  <cp:revision>190</cp:revision>
  <dcterms:created xsi:type="dcterms:W3CDTF">2012-10-04T11:44:31Z</dcterms:created>
  <dcterms:modified xsi:type="dcterms:W3CDTF">2016-10-25T02:00:12Z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String">
    <vt:lpwstr>English (UK)</vt:lpwstr>
  </property>
  <property fmtid="{D5CDD505-2E9C-101B-9397-08002B2CF9AE}" pid="6" name="SD_DocumentLanguage">
    <vt:lpwstr>en-GB</vt:lpwstr>
  </property>
  <property fmtid="{D5CDD505-2E9C-101B-9397-08002B2CF9AE}" pid="7" name="SD_CtlText_UserProfiles_Date">
    <vt:lpwstr>July 2015</vt:lpwstr>
  </property>
  <property fmtid="{D5CDD505-2E9C-101B-9397-08002B2CF9AE}" pid="8" name="SD_CtlText_UserProfiles_Name">
    <vt:lpwstr>CAMx Overview</vt:lpwstr>
  </property>
  <property fmtid="{D5CDD505-2E9C-101B-9397-08002B2CF9AE}" pid="9" name="SD_UserprofileName">
    <vt:lpwstr/>
  </property>
  <property fmtid="{D5CDD505-2E9C-101B-9397-08002B2CF9AE}" pid="10" name="DocumentInfoFinished">
    <vt:lpwstr>True</vt:lpwstr>
  </property>
</Properties>
</file>