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6" r:id="rId1"/>
    <p:sldMasterId id="2147483667" r:id="rId2"/>
    <p:sldMasterId id="2147483692" r:id="rId3"/>
    <p:sldMasterId id="2147483697" r:id="rId4"/>
  </p:sldMasterIdLst>
  <p:notesMasterIdLst>
    <p:notesMasterId r:id="rId27"/>
  </p:notesMasterIdLst>
  <p:handoutMasterIdLst>
    <p:handoutMasterId r:id="rId28"/>
  </p:handoutMasterIdLst>
  <p:sldIdLst>
    <p:sldId id="257" r:id="rId5"/>
    <p:sldId id="274" r:id="rId6"/>
    <p:sldId id="312" r:id="rId7"/>
    <p:sldId id="311" r:id="rId8"/>
    <p:sldId id="313" r:id="rId9"/>
    <p:sldId id="285" r:id="rId10"/>
    <p:sldId id="295" r:id="rId11"/>
    <p:sldId id="265" r:id="rId12"/>
    <p:sldId id="304" r:id="rId13"/>
    <p:sldId id="305" r:id="rId14"/>
    <p:sldId id="306" r:id="rId15"/>
    <p:sldId id="307" r:id="rId16"/>
    <p:sldId id="310" r:id="rId17"/>
    <p:sldId id="299" r:id="rId18"/>
    <p:sldId id="298" r:id="rId19"/>
    <p:sldId id="300" r:id="rId20"/>
    <p:sldId id="301" r:id="rId21"/>
    <p:sldId id="302" r:id="rId22"/>
    <p:sldId id="303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C3E"/>
    <a:srgbClr val="77797C"/>
    <a:srgbClr val="000000"/>
    <a:srgbClr val="FD6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2206" autoAdjust="0"/>
  </p:normalViewPr>
  <p:slideViewPr>
    <p:cSldViewPr snapToGrid="0" snapToObjects="1">
      <p:cViewPr>
        <p:scale>
          <a:sx n="75" d="100"/>
          <a:sy n="75" d="100"/>
        </p:scale>
        <p:origin x="-139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0C3E7-A06C-9240-93B6-570211C84DDA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B839E-DBAF-3740-8925-22493123B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70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50A0-1F1C-4167-A393-5DAC690D1DEC}" type="datetimeFigureOut">
              <a:rPr lang="zh-CN" altLang="en-US" smtClean="0"/>
              <a:t>10/25/16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1FE01-A096-4070-ACD5-01D2A80D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46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9pPr>
          </a:lstStyle>
          <a:p>
            <a:pPr eaLnBrk="1" hangingPunct="1"/>
            <a:fld id="{41F950BF-1264-4D85-8149-8FFF6D1B2B76}" type="slidenum">
              <a:rPr lang="en-US" altLang="zh-CN">
                <a:latin typeface="Arial" charset="0"/>
              </a:rPr>
              <a:pPr eaLnBrk="1" hangingPunct="1"/>
              <a:t>1</a:t>
            </a:fld>
            <a:endParaRPr lang="en-US" altLang="zh-CN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15637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10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73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Slightly cools the near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surface air but significantly warms the upper air</a:t>
            </a:r>
          </a:p>
          <a:p>
            <a:pPr eaLnBrk="1" hangingPunct="1"/>
            <a:endParaRPr lang="en-US" altLang="zh-CN" baseline="0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Daily </a:t>
            </a:r>
            <a:r>
              <a:rPr lang="en-US" altLang="zh-CN" baseline="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maxiuma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in five years</a:t>
            </a:r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14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ephsize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negative is warming and positive is warming @ TOA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NHSNOWM satellite  - </a:t>
            </a:r>
            <a:r>
              <a:rPr lang="en-US" altLang="zh-CN" baseline="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suf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radiation less dust – cooling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Snow or cloud reflect more – dust on top – adsorption – warming. Water is low so adsorption is less.</a:t>
            </a:r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15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(1). Dust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is gradually uplifted from 1-2km (at </a:t>
            </a:r>
            <a:r>
              <a:rPr lang="en-US" altLang="zh-CN" baseline="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Taklamakan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) to above 5km (at east China and Japan)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(2). Fresh dust stays close to the ground surface, so it is expected to be cooling because it increase the scattering coefficient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(3). Polluted dust suspended high in the atmosphere, so it is expected to be warming because it will absorbs more solar irradiance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(4). Next slide will show impact on temperature profile, which is consistent with expectation</a:t>
            </a:r>
          </a:p>
          <a:p>
            <a:pPr eaLnBrk="1" hangingPunct="1"/>
            <a:endParaRPr lang="en-US" altLang="zh-CN" baseline="0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Red color line </a:t>
            </a:r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79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90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(1). Desert site: </a:t>
            </a:r>
            <a:r>
              <a:rPr lang="en-US" altLang="zh-CN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Ruoqiang</a:t>
            </a:r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&amp; </a:t>
            </a:r>
            <a:r>
              <a:rPr lang="en-US" altLang="zh-CN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Nagqu</a:t>
            </a:r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(low, fresh dust, cooling); 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central China site: Zhengzhou  &amp; Beijing (aged dust, cooling at surface, warming at upper air); West Pacific site: Kagoshima &amp; </a:t>
            </a:r>
            <a:r>
              <a:rPr lang="en-US" altLang="zh-CN" baseline="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Naze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(polluted dust, warming at upper air)</a:t>
            </a:r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02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16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(a).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MPL </a:t>
            </a:r>
            <a:r>
              <a:rPr lang="en-US" altLang="zh-CN" baseline="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lidar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observation at Taiwan (National Central University: NCU site)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(b). HYSPLIT back trajectory: shows that biomass burning (green, 4KM at Taiwan) is above dust from </a:t>
            </a:r>
            <a:r>
              <a:rPr lang="en-US" altLang="zh-CN" baseline="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Taklamakan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(blue, 2KM at Taiwan)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(c). Spatial distribution (top) and cross section distribution (bottom) of biomass burning black carbon, cross line is following the trajectory of biomass burning (green) in (b)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(d). Spatial distribution (top) and cross section distribution (bottom) of dust, cross line is following the trajectory of dust (blue) in (b)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(e). MODIS AOD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(f). Vertical profiles of aerosol concentration (</a:t>
            </a:r>
            <a:r>
              <a:rPr lang="en-US" altLang="zh-CN" baseline="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ug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/m3, left) and temperature changes (K, right)</a:t>
            </a:r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eaLnBrk="1" hangingPunct="1"/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13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17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Same as last one, but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for mixing case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Dust and biomass burning are mixed with each other at ~2km over Taiwan, biomass burning is slightly above dust</a:t>
            </a:r>
          </a:p>
          <a:p>
            <a:pPr eaLnBrk="1" hangingPunct="1"/>
            <a:endParaRPr lang="en-US" altLang="zh-CN" baseline="0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Cloud – white color</a:t>
            </a:r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34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18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(1). Concept: aerosol direct radiative effect efficiency: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this parameter is usually used to identify the efficiency of radiative forcing effect caused by aerosol</a:t>
            </a:r>
          </a:p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(2). Higher values of </a:t>
            </a:r>
            <a:r>
              <a:rPr lang="en-US" altLang="zh-CN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Etao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means higher efficiency of changing the radiative forcing, in the mixing case, it means the mixed aerosols increase the cooling effect of dust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(3). DRE is upwelling radiation flux at the ground surface, positive value means more radiation is reflected back into the space, so it is cooling (dust)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(4). Johnson used </a:t>
            </a:r>
            <a:r>
              <a:rPr lang="en-US" altLang="zh-CN" baseline="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lidar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observation and HadGEM2 model, results is 10% changes in DRE efficiency, consistent with our results</a:t>
            </a:r>
          </a:p>
          <a:p>
            <a:pPr eaLnBrk="1" hangingPunct="1"/>
            <a:endParaRPr lang="en-US" altLang="zh-CN" baseline="0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For example: NCU site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Dust – strong cooling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BB- warning</a:t>
            </a:r>
          </a:p>
        </p:txBody>
      </p:sp>
    </p:spTree>
    <p:extLst>
      <p:ext uri="{BB962C8B-B14F-4D97-AF65-F5344CB8AC3E}">
        <p14:creationId xmlns:p14="http://schemas.microsoft.com/office/powerpoint/2010/main" val="1343228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9pPr>
          </a:lstStyle>
          <a:p>
            <a:pPr eaLnBrk="1" hangingPunct="1"/>
            <a:fld id="{813BE76A-A593-40D0-AA23-469BC4B1E6CA}" type="slidenum">
              <a:rPr lang="en-US" altLang="zh-CN">
                <a:latin typeface="Arial" charset="0"/>
              </a:rPr>
              <a:pPr eaLnBrk="1" hangingPunct="1"/>
              <a:t>19</a:t>
            </a:fld>
            <a:endParaRPr lang="en-US" altLang="zh-CN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84022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AutoNum type="arabicParenBoth"/>
            </a:pPr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left figure: tourists taking photos in front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of canvas which print out the clear skyline of Victoria Harbor</a:t>
            </a:r>
          </a:p>
          <a:p>
            <a:pPr marL="228600" indent="-228600" eaLnBrk="1" hangingPunct="1">
              <a:buAutoNum type="arabicParenBoth"/>
            </a:pP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right figure: the Bird’s Nest before and after haze at Beijing</a:t>
            </a:r>
          </a:p>
          <a:p>
            <a:pPr marL="228600" indent="-228600" eaLnBrk="1" hangingPunct="1">
              <a:buAutoNum type="arabicParenBoth"/>
            </a:pP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this slide is meant to demonstrate the severe air pollution issue</a:t>
            </a:r>
          </a:p>
        </p:txBody>
      </p:sp>
    </p:spTree>
    <p:extLst>
      <p:ext uri="{BB962C8B-B14F-4D97-AF65-F5344CB8AC3E}">
        <p14:creationId xmlns:p14="http://schemas.microsoft.com/office/powerpoint/2010/main" val="2215013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-110" charset="0"/>
                <a:ea typeface="宋体" charset="-122"/>
              </a:defRPr>
            </a:lvl9pPr>
          </a:lstStyle>
          <a:p>
            <a:pPr eaLnBrk="1" hangingPunct="1"/>
            <a:fld id="{6875AA39-DE05-4399-9A99-D08016627F11}" type="slidenum">
              <a:rPr lang="en-US" altLang="zh-CN">
                <a:latin typeface="Arial" charset="0"/>
              </a:rPr>
              <a:pPr eaLnBrk="1" hangingPunct="1"/>
              <a:t>20</a:t>
            </a:fld>
            <a:endParaRPr lang="en-US" altLang="zh-CN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24832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both air pollution and regional climate change are obvious problems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in East Asia, and we need to find the roles played by dust &amp; biomass burning, this can help us to quantify the contribution of natural sources, and then manage the anthropogenic emission control</a:t>
            </a:r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1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0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we have conducted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a series of research studies aiming at investigate the role of dust and biomass burning</a:t>
            </a:r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5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(1). Two-way WRF/CMAQ</a:t>
            </a:r>
            <a:r>
              <a:rPr lang="en-US" baseline="0" dirty="0" smtClean="0"/>
              <a:t> did a good job for reproducing the meteorology field</a:t>
            </a:r>
          </a:p>
          <a:p>
            <a:r>
              <a:rPr lang="en-US" baseline="0" dirty="0" smtClean="0"/>
              <a:t>(2). SFC :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1FE01-A096-4070-ACD5-01D2A80D5A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20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(1). Lee-side trough on the right side of Tibet Plateau, and the </a:t>
            </a:r>
            <a:r>
              <a:rPr lang="en-US" dirty="0" err="1" smtClean="0"/>
              <a:t>Yungui</a:t>
            </a:r>
            <a:r>
              <a:rPr lang="en-US" dirty="0" smtClean="0"/>
              <a:t> Plateau drives the PSEA</a:t>
            </a:r>
            <a:r>
              <a:rPr lang="en-US" baseline="0" dirty="0" smtClean="0"/>
              <a:t> biomass burning plume higher than the fire in Africa or Amazon</a:t>
            </a:r>
          </a:p>
          <a:p>
            <a:r>
              <a:rPr lang="en-US" baseline="0" dirty="0" smtClean="0"/>
              <a:t>(2). Higher plume height means: less impact on local air quality, but stronger impact on radiative forcing (because it’s above cloud)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1FE01-A096-4070-ACD5-01D2A80D5A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31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81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918FC37-87FC-4DB8-AA7D-4274BE35231F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(1). PSEA biomass burning has strong warming effect over south part of China</a:t>
            </a:r>
          </a:p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(2). Interesting fact: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biomass burning shows much stronger impact under all sky condition than under clear sky condition, it means: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   (2a). Impact of biomass burning is always related with cloud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   (2b). The stratocumulus cloud enlarge the impact of biomass burning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   (2c). But does the biomass burning aerosol also contribute to the formation of this cloud ? Are the cloud and biomass burning positively connected with each other? We </a:t>
            </a:r>
            <a:r>
              <a:rPr lang="en-US" altLang="zh-CN" baseline="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donot</a:t>
            </a:r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know the answer to this question because two-way WRF/CMAQ doesn’t deal with indirect effect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TOA: upward – reflect to air – less- adsorption negative – warming effect</a:t>
            </a:r>
          </a:p>
          <a:p>
            <a:pPr eaLnBrk="1" hangingPunct="1"/>
            <a:r>
              <a:rPr lang="en-US" altLang="zh-CN" baseline="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SUFR: downward – less- cooling</a:t>
            </a:r>
            <a:endParaRPr lang="el-GR" altLang="zh-CN" dirty="0" smtClean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4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02329" y="4021295"/>
            <a:ext cx="576292" cy="576105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UT_logo_RGB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4" t="-7509" r="-4657" b="-14348"/>
          <a:stretch/>
        </p:blipFill>
        <p:spPr>
          <a:xfrm>
            <a:off x="3520440" y="4005072"/>
            <a:ext cx="2148840" cy="15179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73A5-404D-E14B-B3CD-53215FD57DE4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B193-2CE9-D440-8184-4A5E4FD295D1}" type="datetime1">
              <a:rPr lang="en-US" smtClean="0"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74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DFC5-E392-E94C-9E88-9333A6850BC1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8223-44F7-7943-8B47-E63F9048920B}" type="datetime1">
              <a:rPr lang="en-US" smtClean="0"/>
              <a:t>10/25/16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9B0-1688-2C41-9803-E3A5ADAD5905}" type="datetime1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2047-8E63-4E4D-8270-615C4EB411C6}" type="datetime1">
              <a:rPr lang="en-US" altLang="zh-CN" smtClean="0"/>
              <a:t>10/25/16</a:t>
            </a:fld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A9657-DA80-448C-9FBF-E7A68D3A7C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76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B3C3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17256451-3EA3-3F48-852B-AB6CC8BC541A}" type="datetime1">
              <a:rPr lang="en-US" smtClean="0"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D70EC00F-0D56-864D-AB96-35441AAADEBA}" type="datetime1">
              <a:rPr lang="en-US" smtClean="0"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1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Overla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79688"/>
            <a:ext cx="8229600" cy="1143000"/>
          </a:xfrm>
        </p:spPr>
        <p:txBody>
          <a:bodyPr>
            <a:normAutofit/>
          </a:bodyPr>
          <a:lstStyle>
            <a:lvl1pPr algn="ctr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FE25-996F-0B4B-9C21-65B3438C18F2}" type="datetime1">
              <a:rPr lang="en-US" smtClean="0"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39817325-57B1-2B4E-B356-EC62005247CA}" type="datetime1">
              <a:rPr lang="en-US" smtClean="0"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0444" y="751925"/>
            <a:ext cx="3799498" cy="1588926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0444" y="2340851"/>
            <a:ext cx="3799498" cy="386966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5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4021295"/>
            <a:ext cx="1986380" cy="1327108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296764C5-C639-594E-9980-AF2040E7C528}" type="datetime1">
              <a:rPr lang="en-US" smtClean="0"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9" name="Picture Placeholder 4"/>
          <p:cNvSpPr>
            <a:spLocks noGrp="1"/>
          </p:cNvSpPr>
          <p:nvPr>
            <p:ph type="pic" idx="15"/>
          </p:nvPr>
        </p:nvSpPr>
        <p:spPr>
          <a:xfrm>
            <a:off x="4670424" y="228600"/>
            <a:ext cx="4240119" cy="3845269"/>
          </a:xfrm>
        </p:spPr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70424" y="4175911"/>
            <a:ext cx="2057400" cy="2039112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53144" y="4175911"/>
            <a:ext cx="2057400" cy="2039112"/>
          </a:xfrm>
        </p:spPr>
      </p:sp>
    </p:spTree>
    <p:extLst>
      <p:ext uri="{BB962C8B-B14F-4D97-AF65-F5344CB8AC3E}">
        <p14:creationId xmlns:p14="http://schemas.microsoft.com/office/powerpoint/2010/main" val="15894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953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E4AC7C-7AA4-6646-A16A-5E7AFDFDFA6F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46A90C-EDD6-534A-836B-F35EA6B6A5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85800" y="1130300"/>
            <a:ext cx="7772400" cy="5035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61212"/>
            <a:ext cx="9144000" cy="2196788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1573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5072195"/>
            <a:ext cx="1986380" cy="132710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3967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85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16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T_logo_RIGHT_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55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Your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9503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950346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0346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1676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resJos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487" y="0"/>
            <a:ext cx="10370676" cy="68684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442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93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64442" y="649288"/>
            <a:ext cx="4193654" cy="3160712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89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61B4E37-F09F-6D41-9CE8-BFCEC739F3F0}" type="datetime1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“Click to edit Master title style”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4FB9-4055-9944-A547-8EB1A02E3D5C}" type="datetime1">
              <a:rPr lang="en-US" smtClean="0"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4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4.xml"/><Relationship Id="rId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4" r:id="rId2"/>
    <p:sldLayoutId id="2147483661" r:id="rId3"/>
    <p:sldLayoutId id="2147483649" r:id="rId4"/>
    <p:sldLayoutId id="2147483700" r:id="rId5"/>
    <p:sldLayoutId id="2147483663" r:id="rId6"/>
    <p:sldLayoutId id="2147483696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0E1F53D-CA2F-4C4F-8C83-13C4B60C5E07}" type="datetime1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48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70" r:id="rId3"/>
    <p:sldLayoutId id="2147483701" r:id="rId4"/>
    <p:sldLayoutId id="2147483671" r:id="rId5"/>
    <p:sldLayoutId id="2147483672" r:id="rId6"/>
    <p:sldLayoutId id="2147483674" r:id="rId7"/>
    <p:sldLayoutId id="2147483704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E0CA0E5-3267-734B-91DD-AB072D742A55}" type="datetime1">
              <a:rPr lang="en-US" smtClean="0"/>
              <a:t>10/25/16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T_logo_RIGHT_KNOCKOUT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99" r:id="rId3"/>
    <p:sldLayoutId id="2147483694" r:id="rId4"/>
    <p:sldLayoutId id="214748369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B9DB8A1-7700-B74B-A1E6-A5C286E90395}" type="datetime1">
              <a:rPr lang="en-US" smtClean="0"/>
              <a:t>10/25/16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UT_logo_RIGHT_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481194"/>
            <a:ext cx="8466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B3C3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Direct Radiative Effect of Dust and Biomass Burning Over East Asia</a:t>
            </a:r>
            <a:endParaRPr lang="en-US" sz="3000" dirty="0"/>
          </a:p>
        </p:txBody>
      </p:sp>
      <p:sp>
        <p:nvSpPr>
          <p:cNvPr id="6" name="Subtitle 2"/>
          <p:cNvSpPr>
            <a:spLocks/>
          </p:cNvSpPr>
          <p:nvPr/>
        </p:nvSpPr>
        <p:spPr bwMode="auto">
          <a:xfrm>
            <a:off x="-184638" y="71177"/>
            <a:ext cx="2795954" cy="42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12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15</a:t>
            </a:r>
            <a:r>
              <a:rPr lang="en-US" altLang="zh-CN" sz="1200" b="1" baseline="30000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th</a:t>
            </a:r>
            <a:r>
              <a:rPr lang="en-US" altLang="zh-CN" sz="12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200" b="1" dirty="0">
                <a:solidFill>
                  <a:srgbClr val="00B0F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Annual CMAS Conference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1200" b="1" dirty="0">
                <a:solidFill>
                  <a:srgbClr val="00B0F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October </a:t>
            </a:r>
            <a:r>
              <a:rPr lang="en-US" altLang="zh-CN" sz="12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24-26, 2016</a:t>
            </a:r>
            <a:endParaRPr lang="en-US" altLang="zh-CN" sz="1200" b="1" dirty="0">
              <a:solidFill>
                <a:srgbClr val="00B0F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242783" y="3133808"/>
            <a:ext cx="8718761" cy="2409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zh-CN" sz="1800" b="1" dirty="0" err="1">
                <a:latin typeface="Arial" pitchFamily="34" charset="0"/>
                <a:ea typeface="Arial Unicode MS" pitchFamily="34" charset="-122"/>
                <a:cs typeface="Arial" pitchFamily="34" charset="0"/>
              </a:rPr>
              <a:t>Xinyi</a:t>
            </a:r>
            <a:r>
              <a:rPr lang="en-US" altLang="zh-CN" sz="18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8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Dong</a:t>
            </a:r>
            <a:r>
              <a:rPr lang="en-US" altLang="zh-CN" sz="1800" b="1" baseline="30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1</a:t>
            </a:r>
            <a:r>
              <a:rPr lang="en-US" altLang="zh-CN" sz="18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, </a:t>
            </a:r>
            <a:r>
              <a:rPr lang="en-US" altLang="zh-CN" sz="1800" b="1" i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Joshua </a:t>
            </a:r>
            <a:r>
              <a:rPr lang="en-US" altLang="zh-CN" sz="1800" b="1" i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S. Fu</a:t>
            </a:r>
            <a:r>
              <a:rPr lang="en-US" altLang="zh-CN" sz="1800" b="1" i="1" baseline="30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1,2</a:t>
            </a:r>
            <a:r>
              <a:rPr lang="en-US" altLang="zh-CN" sz="18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, </a:t>
            </a:r>
            <a:r>
              <a:rPr lang="en-US" altLang="zh-CN" sz="1800" b="1" dirty="0" err="1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Kan</a:t>
            </a:r>
            <a:r>
              <a:rPr lang="en-US" altLang="zh-CN" sz="18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Huang</a:t>
            </a:r>
            <a:r>
              <a:rPr lang="en-US" altLang="zh-CN" sz="1800" b="1" baseline="30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1,3</a:t>
            </a:r>
            <a:endParaRPr lang="en-US" altLang="zh-CN" sz="1800" b="1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endParaRPr lang="en-US" altLang="zh-CN" sz="1800" baseline="300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TW" sz="1600" i="1" baseline="30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1</a:t>
            </a:r>
            <a:r>
              <a:rPr lang="en-US" altLang="zh-TW" sz="1600" i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Department of Civil and Environmental Engineering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TW" sz="1600" i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University of Tennessee, Knoxville ,TN, USA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zh-TW" sz="1600" i="1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TW" sz="1600" i="1" baseline="30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2</a:t>
            </a:r>
            <a:r>
              <a:rPr lang="en-US" altLang="zh-TW" sz="1600" i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Climate Change Science Institute and Computer Science and Mathematics Division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TW" sz="1600" i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Oak Ridge National Laboratory, Oak Ridge, TN, USA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zh-TW" sz="1600" i="1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TW" sz="1600" i="1" baseline="30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3</a:t>
            </a:r>
            <a:r>
              <a:rPr lang="en-US" altLang="zh-TW" sz="1600" i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Department of Environmental Science and Engineering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TW" sz="1600" i="1" dirty="0" err="1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Fudan</a:t>
            </a:r>
            <a:r>
              <a:rPr lang="en-US" altLang="zh-TW" sz="1600" i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University, Shanghai, China</a:t>
            </a:r>
            <a:endParaRPr lang="en-US" altLang="zh-TW" sz="1600" i="1" baseline="300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zh-CN" sz="1800" b="1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0055" y="5836660"/>
            <a:ext cx="137520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 smtClean="0">
                <a:solidFill>
                  <a:srgbClr val="3B3C3E"/>
                </a:solidFill>
                <a:latin typeface="Arial"/>
                <a:cs typeface="Arial"/>
              </a:rPr>
              <a:t>Oct. 25, 2016</a:t>
            </a:r>
            <a:endParaRPr lang="zh-CN" altLang="en-US" sz="1500" dirty="0">
              <a:solidFill>
                <a:srgbClr val="3B3C3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14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331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  Biomass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burning aerosol direct </a:t>
            </a:r>
            <a:r>
              <a:rPr lang="en-US" altLang="zh-CN" sz="3600" dirty="0" err="1">
                <a:solidFill>
                  <a:schemeClr val="accent6">
                    <a:lumMod val="75000"/>
                  </a:schemeClr>
                </a:solidFill>
              </a:rPr>
              <a:t>radiative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 effect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@ TOA</a:t>
            </a:r>
            <a:endParaRPr lang="en-US" altLang="zh-CN" sz="36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964" y="1345862"/>
            <a:ext cx="695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Biomass burning induced Shortwave Radiation Change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0365" y="1901591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Clear Sky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3171" y="1919430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 Sky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图片 16" descr="C:\Users\xdong1\Google 云端硬盘\dissertation\paper4_20140914_inline\mac07\5years\contour.c06-c61.SWUPTC.5yearsavg.20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" y="2490288"/>
            <a:ext cx="4306456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 descr="C:\Users\xdong1\Google 云端硬盘\dissertation\paper4_20140914_inline\mac07\5years\contour.c06-c61.SWUPT.5yearsavg.200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23" y="2492310"/>
            <a:ext cx="4306456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椭圆 1"/>
          <p:cNvSpPr/>
          <p:nvPr/>
        </p:nvSpPr>
        <p:spPr>
          <a:xfrm>
            <a:off x="5896947" y="3779935"/>
            <a:ext cx="1197397" cy="811763"/>
          </a:xfrm>
          <a:prstGeom prst="ellipse">
            <a:avLst/>
          </a:prstGeom>
          <a:noFill/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179098" y="5457546"/>
            <a:ext cx="75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Negative values (reduction in upwelling radiation flux @ TOA) indicate strong warming effect in the upper air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5999584" y="4591698"/>
            <a:ext cx="277453" cy="865848"/>
          </a:xfrm>
          <a:prstGeom prst="straightConnector1">
            <a:avLst/>
          </a:prstGeom>
          <a:ln w="25400">
            <a:solidFill>
              <a:schemeClr val="accent2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0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468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 Biomass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burning: cooling the near surface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b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air</a:t>
            </a:r>
            <a:endParaRPr lang="en-US" altLang="zh-CN" sz="36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378" y="4867968"/>
            <a:ext cx="798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Biomass burning aerosols block the downward solar radiation, thus reduce the near surface air temperature by 0.1 ~ 0.8 °K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图片 14" descr="C:\Users\xdong1\Google 云端硬盘\dissertation\paper4_20140914_inline\mac07\5years\wrf.c06-c61.5years.T.layer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1" y="2110200"/>
            <a:ext cx="3577736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 descr="C:\Users\xdong1\Google 云端硬盘\dissertation\paper4_20140914_inline\mac07\5years\wrf.c06-c61.5years.T.layer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9510" y="2100869"/>
            <a:ext cx="3576978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 descr="C:\Users\xdong1\Google 云端硬盘\dissertation\paper4_20140914_inline\mac07\5years\wrf.c06-c61.5years.T.layer1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89" y="2100869"/>
            <a:ext cx="3577736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443211" y="1638423"/>
            <a:ext cx="65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20m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8483" y="1673847"/>
            <a:ext cx="90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320m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4982" y="1673847"/>
            <a:ext cx="90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530m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8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331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 Biomass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burning: warming the upper air</a:t>
            </a:r>
            <a:endParaRPr lang="en-US" altLang="zh-CN" sz="36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7589" y="1986305"/>
            <a:ext cx="3714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Malgun Gothic"/>
                <a:cs typeface="Arial" pitchFamily="34" charset="0"/>
              </a:rPr>
              <a:t>Δ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Malgun Gothic"/>
                <a:cs typeface="Arial" pitchFamily="34" charset="0"/>
              </a:rPr>
              <a:t>T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Malgun Gothic"/>
                <a:cs typeface="Arial" pitchFamily="34" charset="0"/>
              </a:rPr>
              <a:t>@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2500m (five-year average)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10" descr="C:\Users\xdong1\Desktop\图片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24" y="2550607"/>
            <a:ext cx="4287233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 descr="C:\Users\xdong1\Desktop\图片6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r="73071" b="10137"/>
          <a:stretch/>
        </p:blipFill>
        <p:spPr bwMode="auto">
          <a:xfrm>
            <a:off x="455624" y="3922207"/>
            <a:ext cx="1838325" cy="241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C:\Users\xdong1\Desktop\图片6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8" r="48190" b="10137"/>
          <a:stretch/>
        </p:blipFill>
        <p:spPr bwMode="auto">
          <a:xfrm>
            <a:off x="417524" y="1603811"/>
            <a:ext cx="1905000" cy="241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 descr="C:\Users\xdong1\Desktop\图片6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7" r="24397" b="10137"/>
          <a:stretch/>
        </p:blipFill>
        <p:spPr bwMode="auto">
          <a:xfrm>
            <a:off x="6848475" y="1600399"/>
            <a:ext cx="1836073" cy="241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 descr="C:\Users\xdong1\Desktop\图片6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2" b="10137"/>
          <a:stretch/>
        </p:blipFill>
        <p:spPr bwMode="auto">
          <a:xfrm>
            <a:off x="6943725" y="3925438"/>
            <a:ext cx="1807552" cy="24146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接箭头连接符 2"/>
          <p:cNvCxnSpPr/>
          <p:nvPr/>
        </p:nvCxnSpPr>
        <p:spPr>
          <a:xfrm flipH="1" flipV="1">
            <a:off x="2293949" y="3929333"/>
            <a:ext cx="1506526" cy="31687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2360624" y="4342818"/>
            <a:ext cx="1691942" cy="789949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384415" y="4386547"/>
            <a:ext cx="2464060" cy="545463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4212372" y="2663549"/>
            <a:ext cx="2559903" cy="1519479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32299" y="1187709"/>
            <a:ext cx="205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Daily maximum </a:t>
            </a:r>
            <a:r>
              <a:rPr lang="el-GR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Malgun Gothic"/>
                <a:cs typeface="Arial" pitchFamily="34" charset="0"/>
              </a:rPr>
              <a:t>Δ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Malgun Gothic"/>
                <a:cs typeface="Arial" pitchFamily="34" charset="0"/>
              </a:rPr>
              <a:t>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7524" y="1230276"/>
            <a:ext cx="3714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Daily maximum </a:t>
            </a:r>
            <a:r>
              <a:rPr lang="el-GR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Malgun Gothic"/>
                <a:cs typeface="Arial" pitchFamily="34" charset="0"/>
              </a:rPr>
              <a:t>Δ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Malgun Gothic"/>
                <a:cs typeface="Arial" pitchFamily="34" charset="0"/>
              </a:rPr>
              <a:t>T (2006-2010)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89987" y="5521592"/>
            <a:ext cx="4629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Conclusion: Significant warming effect above cloud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5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331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Dust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aerosol direct </a:t>
            </a:r>
            <a:r>
              <a:rPr lang="en-US" altLang="zh-CN" sz="3600" dirty="0" err="1">
                <a:solidFill>
                  <a:schemeClr val="accent6">
                    <a:lumMod val="75000"/>
                  </a:schemeClr>
                </a:solidFill>
              </a:rPr>
              <a:t>radative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 effect</a:t>
            </a:r>
            <a:endParaRPr lang="en-US" altLang="zh-CN" sz="36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8668" y="906885"/>
            <a:ext cx="490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Dust induced Shortwave Radiation Change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图片 11" descr="C:\Users\xdong1\Google 云端硬盘\dissertation\paper4_20140914_inline\ceres\c64-c06\c64-c06.SWUPTC.5yearsavg.20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1" y="1639210"/>
            <a:ext cx="3297906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 descr="C:\Users\xdong1\Google 云端硬盘\dissertation\paper4_20140914_inline\ceres\c64-c06\c64-c06.SWDNBC.5yearsavg.200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41" y="1642829"/>
            <a:ext cx="3297906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625812" y="1319400"/>
            <a:ext cx="1308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Upward @ TOA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502" y="1324610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Downward @ Surface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78835" y="3794506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Compare with other studies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30871"/>
              </p:ext>
            </p:extLst>
          </p:nvPr>
        </p:nvGraphicFramePr>
        <p:xfrm>
          <a:off x="3766939" y="4110952"/>
          <a:ext cx="5043034" cy="213360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845938"/>
                <a:gridCol w="1709928"/>
                <a:gridCol w="1252728"/>
                <a:gridCol w="1234440"/>
              </a:tblGrid>
              <a:tr h="210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Region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Method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Dust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 induced change @ TOA (W/m</a:t>
                      </a:r>
                      <a:r>
                        <a:rPr lang="en-US" altLang="zh-CN" sz="1000" kern="100" baseline="30000" dirty="0" smtClean="0">
                          <a:effectLst/>
                        </a:rPr>
                        <a:t>2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)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</a:rPr>
                        <a:t>Dust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 induced change @ SFC (W/m</a:t>
                      </a:r>
                      <a:r>
                        <a:rPr lang="en-US" altLang="zh-CN" sz="1000" kern="100" baseline="30000" dirty="0" smtClean="0">
                          <a:effectLst/>
                        </a:rPr>
                        <a:t>2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)</a:t>
                      </a:r>
                      <a:endParaRPr lang="zh-CN" altLang="zh-CN" sz="10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1317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South Korea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CCM3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 (Won et al., 2005)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5 ~ 10</a:t>
                      </a:r>
                      <a:endParaRPr lang="zh-CN" sz="10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-20 ~ -10</a:t>
                      </a:r>
                      <a:endParaRPr lang="zh-CN" sz="10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177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accent2"/>
                          </a:solidFill>
                          <a:effectLst/>
                        </a:rPr>
                        <a:t>This study</a:t>
                      </a:r>
                      <a:endParaRPr lang="zh-CN" sz="1000" b="1" kern="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accent2"/>
                          </a:solidFill>
                          <a:effectLst/>
                        </a:rPr>
                        <a:t>5 ~ 10</a:t>
                      </a:r>
                      <a:endParaRPr lang="zh-CN" sz="1000" b="1" kern="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00" dirty="0" smtClean="0">
                          <a:solidFill>
                            <a:schemeClr val="accent2"/>
                          </a:solidFill>
                          <a:effectLst/>
                        </a:rPr>
                        <a:t>-30 </a:t>
                      </a:r>
                      <a:r>
                        <a:rPr lang="en-US" altLang="zh-CN" sz="1000" b="1" kern="100" dirty="0" smtClean="0">
                          <a:solidFill>
                            <a:schemeClr val="accent2"/>
                          </a:solidFill>
                          <a:effectLst/>
                        </a:rPr>
                        <a:t>~ -10</a:t>
                      </a:r>
                      <a:endParaRPr lang="zh-CN" altLang="zh-CN" sz="1000" b="1" kern="100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88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East China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CCM3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 (Park et al., 2005)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</a:t>
                      </a:r>
                      <a:r>
                        <a:rPr lang="en-US" sz="1000" kern="100" baseline="0" dirty="0" smtClean="0">
                          <a:effectLst/>
                        </a:rPr>
                        <a:t> ~ 20</a:t>
                      </a:r>
                      <a:endParaRPr lang="zh-CN" sz="1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-40 ~ -10</a:t>
                      </a:r>
                      <a:endParaRPr lang="zh-CN" sz="10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</a:tr>
              <a:tr h="13177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ADAM (Park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 et al, 2008</a:t>
                      </a:r>
                      <a:r>
                        <a:rPr lang="en-US" altLang="zh-CN" sz="1000" kern="100" dirty="0" smtClean="0">
                          <a:effectLst/>
                        </a:rPr>
                        <a:t>)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-</a:t>
                      </a:r>
                      <a:endParaRPr lang="zh-CN" sz="10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-40 ~ -20</a:t>
                      </a:r>
                      <a:endParaRPr lang="zh-CN" sz="10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13177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accent2"/>
                          </a:solidFill>
                          <a:effectLst/>
                        </a:rPr>
                        <a:t>This study</a:t>
                      </a:r>
                      <a:endParaRPr lang="zh-CN" sz="1000" b="1" kern="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accent2"/>
                          </a:solidFill>
                          <a:effectLst/>
                        </a:rPr>
                        <a:t>5 ~ 15</a:t>
                      </a:r>
                      <a:endParaRPr lang="zh-CN" sz="1000" b="1" kern="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accent2"/>
                          </a:solidFill>
                          <a:effectLst/>
                        </a:rPr>
                        <a:t>-60 ~ -20</a:t>
                      </a:r>
                      <a:endParaRPr lang="zh-CN" sz="1000" b="1" kern="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</a:tr>
              <a:tr h="14788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Tibet Plateau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MFRSR (</a:t>
                      </a:r>
                      <a:r>
                        <a:rPr lang="en-US" altLang="zh-CN" sz="1000" kern="100" dirty="0" err="1" smtClean="0">
                          <a:effectLst/>
                        </a:rPr>
                        <a:t>Ge</a:t>
                      </a:r>
                      <a:r>
                        <a:rPr lang="en-US" altLang="zh-CN" sz="1000" kern="100" dirty="0" smtClean="0">
                          <a:effectLst/>
                        </a:rPr>
                        <a:t> et al., 2011)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-4 ~ 3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-20 ~ -10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88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kern="100" dirty="0" err="1" smtClean="0">
                          <a:effectLst/>
                        </a:rPr>
                        <a:t>fvGCM</a:t>
                      </a:r>
                      <a:r>
                        <a:rPr lang="en-US" altLang="zh-CN" sz="1000" kern="100" dirty="0" smtClean="0">
                          <a:effectLst/>
                        </a:rPr>
                        <a:t> (Lau et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 al., 2006</a:t>
                      </a:r>
                      <a:r>
                        <a:rPr lang="en-US" altLang="zh-CN" sz="1000" kern="100" dirty="0" smtClean="0">
                          <a:effectLst/>
                        </a:rPr>
                        <a:t>)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-2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-13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88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WRF-</a:t>
                      </a:r>
                      <a:r>
                        <a:rPr lang="en-US" altLang="zh-CN" sz="1000" kern="100" dirty="0" err="1" smtClean="0">
                          <a:effectLst/>
                        </a:rPr>
                        <a:t>Chem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 (Chen et al., 2013)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-4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-6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88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accent2"/>
                          </a:solidFill>
                          <a:effectLst/>
                        </a:rPr>
                        <a:t>This study</a:t>
                      </a:r>
                      <a:endParaRPr lang="zh-CN" sz="1000" b="1" kern="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-30 ~ 5</a:t>
                      </a:r>
                      <a:endParaRPr lang="zh-CN" sz="1000" b="0" kern="1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r>
                        <a:rPr lang="en-US" altLang="zh-CN" sz="1000" b="0" kern="100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~ -60</a:t>
                      </a:r>
                      <a:endParaRPr lang="zh-CN" sz="1000" b="0" kern="1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err="1" smtClean="0">
                          <a:effectLst/>
                        </a:rPr>
                        <a:t>Taklamkan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RTM,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 CALIPSO (</a:t>
                      </a:r>
                      <a:r>
                        <a:rPr lang="en-US" altLang="zh-CN" sz="1000" kern="100" baseline="0" dirty="0" err="1" smtClean="0">
                          <a:effectLst/>
                        </a:rPr>
                        <a:t>Kuhlmann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 and </a:t>
                      </a:r>
                      <a:r>
                        <a:rPr lang="en-US" altLang="zh-CN" sz="1000" kern="100" baseline="0" dirty="0" err="1" smtClean="0">
                          <a:effectLst/>
                        </a:rPr>
                        <a:t>Quaas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, 2010)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-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</a:rPr>
                        <a:t>-60</a:t>
                      </a:r>
                      <a:r>
                        <a:rPr lang="en-US" altLang="zh-CN" sz="1000" kern="100" baseline="0" dirty="0" smtClean="0">
                          <a:effectLst/>
                        </a:rPr>
                        <a:t> ~ -90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</a:tr>
              <a:tr h="5403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accent2"/>
                          </a:solidFill>
                          <a:effectLst/>
                        </a:rPr>
                        <a:t>This study</a:t>
                      </a:r>
                      <a:endParaRPr lang="zh-CN" sz="1000" b="1" kern="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accent2"/>
                          </a:solidFill>
                          <a:effectLst/>
                        </a:rPr>
                        <a:t>0 ~</a:t>
                      </a:r>
                      <a:r>
                        <a:rPr lang="en-US" altLang="zh-CN" sz="1000" b="1" kern="1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5</a:t>
                      </a:r>
                      <a:endParaRPr lang="zh-CN" sz="1000" b="1" kern="1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accent2"/>
                          </a:solidFill>
                          <a:effectLst/>
                        </a:rPr>
                        <a:t>-20 ~ -40</a:t>
                      </a:r>
                      <a:endParaRPr lang="zh-CN" sz="1000" b="1" kern="1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0" descr="C:\Users\xdong1\Google 云端硬盘\dissertation\paper4_20140914_inline\mac07\figure.snow.m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0" y="4153215"/>
            <a:ext cx="327936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37994" y="3890383"/>
            <a:ext cx="2023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Snow cover (NHSNOWM)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691623" y="2370521"/>
            <a:ext cx="403860" cy="44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88183" y="4846113"/>
            <a:ext cx="403860" cy="44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 rot="3998568">
            <a:off x="607976" y="4545837"/>
            <a:ext cx="869132" cy="933737"/>
          </a:xfrm>
          <a:prstGeom prst="arc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126328" y="5337862"/>
            <a:ext cx="93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err="1" smtClean="0">
                <a:latin typeface="Arial" pitchFamily="34" charset="0"/>
                <a:cs typeface="Arial" pitchFamily="34" charset="0"/>
              </a:rPr>
              <a:t>Hengduan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 Mountains</a:t>
            </a:r>
            <a:endParaRPr lang="zh-CN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8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331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Vertical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distribution of dust along the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transport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pathway</a:t>
            </a:r>
            <a:endParaRPr lang="en-US" altLang="zh-CN" sz="36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0786" y="1742591"/>
            <a:ext cx="35975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Central &amp; East China: aging dust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1905" y="1753219"/>
            <a:ext cx="2055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Deserts</a:t>
            </a:r>
            <a:r>
              <a:rPr lang="en-US" altLang="zh-CN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fresh dust</a:t>
            </a:r>
            <a:endParaRPr lang="zh-CN" altLang="en-US" sz="1600" dirty="0">
              <a:solidFill>
                <a:srgbClr val="008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68748" y="1738778"/>
            <a:ext cx="2806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West Pacific: </a:t>
            </a:r>
            <a:r>
              <a:rPr lang="en-US" altLang="zh-CN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polluted dust</a:t>
            </a:r>
            <a:endParaRPr lang="zh-CN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图片 16" descr="C:\Users\xdong1\Desktop\图片8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/>
          <a:stretch/>
        </p:blipFill>
        <p:spPr bwMode="auto">
          <a:xfrm>
            <a:off x="-1" y="2120367"/>
            <a:ext cx="9072383" cy="2364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矩形 20"/>
          <p:cNvSpPr/>
          <p:nvPr/>
        </p:nvSpPr>
        <p:spPr>
          <a:xfrm>
            <a:off x="316724" y="4799507"/>
            <a:ext cx="855869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Deserts dust is uplifted and polluted along the transport pathway.</a:t>
            </a:r>
          </a:p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Indication:</a:t>
            </a: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(1). </a:t>
            </a:r>
            <a:r>
              <a:rPr lang="en-US" altLang="zh-CN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fresh dust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stays low in deserts: </a:t>
            </a:r>
            <a:r>
              <a:rPr lang="en-US" altLang="zh-CN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cooling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surface air</a:t>
            </a:r>
          </a:p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(2). aging dust spread within 1~9km: </a:t>
            </a:r>
            <a:r>
              <a:rPr lang="en-US" altLang="zh-CN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cooling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surface and </a:t>
            </a:r>
            <a:r>
              <a:rPr lang="en-US" altLang="zh-CN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warming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upper air</a:t>
            </a:r>
          </a:p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(3). </a:t>
            </a:r>
            <a:r>
              <a:rPr lang="en-US" altLang="zh-CN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polluted dust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 West Pacific: less cooling at surface and more </a:t>
            </a:r>
            <a:r>
              <a:rPr lang="en-US" altLang="zh-CN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warming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at upper air</a:t>
            </a:r>
            <a:endParaRPr lang="zh-CN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27893" y="1294055"/>
            <a:ext cx="39433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CALIPSO aerosol subtype product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7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413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Dust induced changes of air temperature:  </a:t>
            </a:r>
            <a:b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Cooling the near surface air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7492" y="5005125"/>
            <a:ext cx="798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Dust induced temperature changes at near surface air: </a:t>
            </a:r>
            <a:r>
              <a:rPr lang="en-US" altLang="zh-CN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-0.9 ~ -0.1 °K</a:t>
            </a:r>
            <a:endParaRPr lang="zh-CN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2325" y="1775580"/>
            <a:ext cx="65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0m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1576" y="1811004"/>
            <a:ext cx="90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250m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4061" y="1811004"/>
            <a:ext cx="90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610m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10" descr="C:\Users\xdong1\Google 云端硬盘\dissertation\paper4_20140914_inline\mac07\5years\wrf.c64-c06.5years.T.layer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" y="2347513"/>
            <a:ext cx="3562611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 descr="C:\Users\xdong1\Google 云端硬盘\dissertation\paper4_20140914_inline\mac07\5years\wrf.c64-c06.5years.T.layer0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29" y="2347513"/>
            <a:ext cx="3554543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 descr="C:\Users\xdong1\Google 云端硬盘\dissertation\paper4_20140914_inline\mac07\5years\wrf.c64-c06.5years.T.layer1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02" y="2347513"/>
            <a:ext cx="3554543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9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:\Users\xdong1\Desktop\图片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03" y="1367220"/>
            <a:ext cx="357571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331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Dust induced changes of air temperature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3035" y="964392"/>
            <a:ext cx="37141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Malgun Gothic"/>
                <a:cs typeface="Arial" pitchFamily="34" charset="0"/>
              </a:rPr>
              <a:t>Δ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Malgun Gothic"/>
                <a:cs typeface="Arial" pitchFamily="34" charset="0"/>
              </a:rPr>
              <a:t>T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Malgun Gothic"/>
                <a:cs typeface="Arial" pitchFamily="34" charset="0"/>
              </a:rPr>
              <a:t>@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7km (five-year average)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图片 18" descr="C:\Users\xdong1\Desktop\图片4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8" t="47362" r="34068" b="5276"/>
          <a:stretch/>
        </p:blipFill>
        <p:spPr bwMode="auto">
          <a:xfrm>
            <a:off x="2748984" y="3905931"/>
            <a:ext cx="1690312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 descr="C:\Users\xdong1\Desktop\图片4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4" r="32523" b="54919"/>
          <a:stretch/>
        </p:blipFill>
        <p:spPr bwMode="auto">
          <a:xfrm>
            <a:off x="4524379" y="3948827"/>
            <a:ext cx="1819198" cy="225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26" descr="C:\Users\xdong1\Desktop\图片4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64684" b="5276"/>
          <a:stretch/>
        </p:blipFill>
        <p:spPr bwMode="auto">
          <a:xfrm>
            <a:off x="363545" y="1528550"/>
            <a:ext cx="1745847" cy="475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 descr="C:\Users\xdong1\Desktop\图片4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6" b="5276"/>
          <a:stretch/>
        </p:blipFill>
        <p:spPr bwMode="auto">
          <a:xfrm>
            <a:off x="6919995" y="1528550"/>
            <a:ext cx="1813112" cy="471063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矩形 34"/>
          <p:cNvSpPr/>
          <p:nvPr/>
        </p:nvSpPr>
        <p:spPr>
          <a:xfrm>
            <a:off x="854206" y="1133669"/>
            <a:ext cx="936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Deserts</a:t>
            </a:r>
            <a:endParaRPr lang="zh-CN" altLang="en-US" sz="1600" dirty="0"/>
          </a:p>
        </p:txBody>
      </p:sp>
      <p:sp>
        <p:nvSpPr>
          <p:cNvPr id="37" name="矩形 36"/>
          <p:cNvSpPr/>
          <p:nvPr/>
        </p:nvSpPr>
        <p:spPr>
          <a:xfrm>
            <a:off x="7147462" y="1150569"/>
            <a:ext cx="13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West Pacific</a:t>
            </a:r>
            <a:endParaRPr lang="zh-CN" altLang="en-US" sz="1600" dirty="0"/>
          </a:p>
        </p:txBody>
      </p:sp>
      <p:sp>
        <p:nvSpPr>
          <p:cNvPr id="39" name="矩形 38"/>
          <p:cNvSpPr/>
          <p:nvPr/>
        </p:nvSpPr>
        <p:spPr>
          <a:xfrm>
            <a:off x="3869108" y="3696116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East China</a:t>
            </a:r>
            <a:endParaRPr lang="zh-CN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331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Overlaying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of dust and biomass burning: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Mar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. 29</a:t>
            </a:r>
            <a:r>
              <a:rPr lang="en-US" altLang="zh-CN" sz="360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, 2006</a:t>
            </a:r>
            <a:endParaRPr lang="en-US" altLang="zh-CN" sz="36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7" descr="C:\Users\xdong1\Desktop\图片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84" y="1465385"/>
            <a:ext cx="2388773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xdong1\Desktop\图片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10" y="1454098"/>
            <a:ext cx="239336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xdong1\Google 云端硬盘\dissertation\obs\MPL\mpl.ncu.2006030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16490" b="15228"/>
          <a:stretch/>
        </p:blipFill>
        <p:spPr bwMode="auto">
          <a:xfrm>
            <a:off x="290081" y="1584616"/>
            <a:ext cx="3197220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60324" y="2850335"/>
            <a:ext cx="1993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(b) HYSPLIT back trajectory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604" y="1346600"/>
            <a:ext cx="2725902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(a) MPL normalized back scatter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724" y="2503612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0:00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7494" y="2502839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5:00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93744" y="2502839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10:00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33474" y="2502839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15:00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74075" y="2494088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20:00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6494" y="2494087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23:00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60399" y="2653271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2006-03-29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-197791" y="1890021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Altitude (km)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66558" y="1260993"/>
            <a:ext cx="220765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(c) Biomass burning BC (</a:t>
            </a:r>
            <a:r>
              <a:rPr lang="en-US" altLang="zh-CN" sz="1200" dirty="0" smtClean="0">
                <a:latin typeface="Times New Roman"/>
                <a:cs typeface="Times New Roman"/>
              </a:rPr>
              <a:t>µg/m</a:t>
            </a:r>
            <a:r>
              <a:rPr lang="en-US" altLang="zh-CN" sz="1200" baseline="30000" dirty="0" smtClean="0">
                <a:latin typeface="Times New Roman"/>
                <a:cs typeface="Times New Roman"/>
              </a:rPr>
              <a:t>3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75324" y="1270518"/>
            <a:ext cx="2576056" cy="276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(d) Dust ASOIL (</a:t>
            </a:r>
            <a:r>
              <a:rPr lang="en-US" altLang="zh-CN" sz="1200" dirty="0" smtClean="0">
                <a:latin typeface="Times New Roman"/>
                <a:cs typeface="Times New Roman"/>
              </a:rPr>
              <a:t>µg/m</a:t>
            </a:r>
            <a:r>
              <a:rPr lang="en-US" altLang="zh-CN" sz="1200" baseline="30000" dirty="0" smtClean="0">
                <a:latin typeface="Times New Roman"/>
                <a:cs typeface="Times New Roman"/>
              </a:rPr>
              <a:t>3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16795" y="4499575"/>
            <a:ext cx="1365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(f) Vertical profiles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5" descr="126599_trj001"/>
          <p:cNvPicPr>
            <a:picLocks noChangeAspect="1" noChangeArrowheads="1"/>
          </p:cNvPicPr>
          <p:nvPr/>
        </p:nvPicPr>
        <p:blipFill rotWithShape="1">
          <a:blip r:embed="rId6"/>
          <a:srcRect l="-242" t="9707" r="242" b="10478"/>
          <a:stretch/>
        </p:blipFill>
        <p:spPr bwMode="auto">
          <a:xfrm>
            <a:off x="224326" y="3067918"/>
            <a:ext cx="3240860" cy="3200400"/>
          </a:xfrm>
          <a:prstGeom prst="rect">
            <a:avLst/>
          </a:prstGeom>
          <a:noFill/>
        </p:spPr>
      </p:pic>
      <p:pic>
        <p:nvPicPr>
          <p:cNvPr id="60" name="Picture 3" descr="C:\Users\xdong1\Desktop\图片7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27" y="3018719"/>
            <a:ext cx="2509991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9" descr="C:\Users\xdong1\Desktop\图片7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79" y="3011585"/>
            <a:ext cx="2517728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C:\Users\xdong1\Application Data\SSH\temp\modis.aod.2006085+08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47" y="4671090"/>
            <a:ext cx="2431277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C:\Users\xdong1\Desktop\图片8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63" y="4644518"/>
            <a:ext cx="2855119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836899" y="4520483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(e) MODIS AOD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7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/>
      <p:bldP spid="39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58" grpId="0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0" descr="C:\Users\xdong1\Desktop\图片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261" y="3024379"/>
            <a:ext cx="2517242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25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Mixing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of dust and biomass burning: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Mar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. 11</a:t>
            </a:r>
            <a:r>
              <a:rPr lang="en-US" altLang="zh-CN" sz="3600" baseline="30000" dirty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, 2010</a:t>
            </a:r>
            <a:endParaRPr lang="en-US" altLang="zh-CN" sz="36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8" descr="C:\Users\xdong1\Desktop\图片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53" y="1523826"/>
            <a:ext cx="2401888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xdong1\Desktop\图片6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33" y="1508539"/>
            <a:ext cx="2392273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xdong1\Application Data\SSH\temp\modis.aod.2010067+075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14129"/>
            <a:ext cx="2431277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xdong1\Google 云端硬盘\dissertation\obs\MPL\mpl.ncu.2010031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14491" b="17536"/>
          <a:stretch/>
        </p:blipFill>
        <p:spPr bwMode="auto">
          <a:xfrm>
            <a:off x="246298" y="1589665"/>
            <a:ext cx="3220766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04850" y="2860510"/>
            <a:ext cx="1993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(b) HYSPLIT back trajectory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645" y="1356775"/>
            <a:ext cx="2725902" cy="2868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(a) MPL normalized back scatter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840" y="2523312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0:00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1610" y="2522539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5:00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7860" y="2522539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10:00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67590" y="2522539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15:00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9616" y="2523313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20:00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2035" y="2523312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23:00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9915" y="2663446"/>
            <a:ext cx="784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2010-03-11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263675" y="1909721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Altitude (km)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3800" y="4568758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(e) MODIS AOD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37521" y="4519275"/>
            <a:ext cx="1365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(f) Vertical profiles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13" descr="C:\Users\xdong1\Desktop\图片7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14" y="3027018"/>
            <a:ext cx="2505015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C:\Users\xdong1\Desktop\图片7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37" y="4643787"/>
            <a:ext cx="2920236" cy="16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126670_trj001"/>
          <p:cNvPicPr>
            <a:picLocks noChangeAspect="1" noChangeArrowheads="1"/>
          </p:cNvPicPr>
          <p:nvPr/>
        </p:nvPicPr>
        <p:blipFill rotWithShape="1">
          <a:blip r:embed="rId10"/>
          <a:srcRect l="1324" t="9226" r="-1324" b="11013"/>
          <a:stretch/>
        </p:blipFill>
        <p:spPr bwMode="auto">
          <a:xfrm>
            <a:off x="216083" y="3064885"/>
            <a:ext cx="3231967" cy="32004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653934" y="1318793"/>
            <a:ext cx="220765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(c) Biomass burning BC (</a:t>
            </a:r>
            <a:r>
              <a:rPr lang="en-US" altLang="zh-CN" sz="1200" dirty="0" smtClean="0">
                <a:latin typeface="Times New Roman"/>
                <a:cs typeface="Times New Roman"/>
              </a:rPr>
              <a:t>µg/m</a:t>
            </a:r>
            <a:r>
              <a:rPr lang="en-US" altLang="zh-CN" sz="1200" baseline="30000" dirty="0" smtClean="0">
                <a:latin typeface="Times New Roman"/>
                <a:cs typeface="Times New Roman"/>
              </a:rPr>
              <a:t>3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15339" y="1318674"/>
            <a:ext cx="21240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(d) Dust ASOIL (</a:t>
            </a:r>
            <a:r>
              <a:rPr lang="en-US" altLang="zh-CN" sz="1200" dirty="0" smtClean="0">
                <a:latin typeface="Times New Roman"/>
                <a:cs typeface="Times New Roman"/>
              </a:rPr>
              <a:t>µg/m</a:t>
            </a:r>
            <a:r>
              <a:rPr lang="en-US" altLang="zh-CN" sz="1200" baseline="30000" dirty="0" smtClean="0">
                <a:latin typeface="Times New Roman"/>
                <a:cs typeface="Times New Roman"/>
              </a:rPr>
              <a:t>3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0564" y="1356321"/>
            <a:ext cx="1155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Cloud (white)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715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8" grpId="0"/>
      <p:bldP spid="29" grpId="0"/>
      <p:bldP spid="30" grpId="0"/>
      <p:bldP spid="32" grpId="0"/>
      <p:bldP spid="33" grpId="0"/>
      <p:bldP spid="34" grpId="0"/>
      <p:bldP spid="40" grpId="0"/>
      <p:bldP spid="43" grpId="0" animBg="1"/>
      <p:bldP spid="44" grpId="0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3317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Aerosol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direct radiative effect efficiency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b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under mixing conditions</a:t>
            </a:r>
            <a:r>
              <a:rPr lang="en-US" altLang="zh-CN" sz="3600" baseline="-25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CN" sz="3600" baseline="-250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altLang="zh-CN" sz="3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图片 25" descr="C:\Users\xdong1\Desktop\图片8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" y="3440975"/>
            <a:ext cx="5119693" cy="247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矩形 27"/>
          <p:cNvSpPr/>
          <p:nvPr/>
        </p:nvSpPr>
        <p:spPr>
          <a:xfrm>
            <a:off x="269098" y="2166497"/>
            <a:ext cx="3045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Aerosol Direct </a:t>
            </a:r>
            <a:r>
              <a:rPr lang="en-US" altLang="zh-CN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Effect Efficiency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3622981" y="2258829"/>
            <a:ext cx="2203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Eτ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sz="2000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DRE / </a:t>
            </a:r>
            <a:r>
              <a:rPr lang="el-GR" altLang="zh-CN" sz="2000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Δ</a:t>
            </a:r>
            <a:r>
              <a:rPr lang="en-US" altLang="zh-CN" sz="2000" dirty="0" smtClean="0">
                <a:latin typeface="Times New Roman" pitchFamily="18" charset="0"/>
                <a:ea typeface="Malgun Gothic"/>
                <a:cs typeface="Times New Roman" pitchFamily="18" charset="0"/>
              </a:rPr>
              <a:t>AOD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箭头连接符 4"/>
          <p:cNvCxnSpPr>
            <a:stCxn id="2" idx="1"/>
          </p:cNvCxnSpPr>
          <p:nvPr/>
        </p:nvCxnSpPr>
        <p:spPr>
          <a:xfrm flipH="1">
            <a:off x="3067051" y="2458884"/>
            <a:ext cx="555930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4973633" y="1782609"/>
            <a:ext cx="617542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2" idx="0"/>
          </p:cNvCxnSpPr>
          <p:nvPr/>
        </p:nvCxnSpPr>
        <p:spPr>
          <a:xfrm flipV="1">
            <a:off x="4724533" y="1782609"/>
            <a:ext cx="249100" cy="47622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660975" y="1435944"/>
            <a:ext cx="3045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Aerosol induced changes of radiation flux</a:t>
            </a:r>
            <a:endParaRPr lang="zh-CN" altLang="en-US" sz="1600" dirty="0"/>
          </a:p>
        </p:txBody>
      </p:sp>
      <p:cxnSp>
        <p:nvCxnSpPr>
          <p:cNvPr id="41" name="直接连接符 40"/>
          <p:cNvCxnSpPr/>
          <p:nvPr/>
        </p:nvCxnSpPr>
        <p:spPr>
          <a:xfrm flipH="1" flipV="1">
            <a:off x="5137140" y="2658939"/>
            <a:ext cx="454035" cy="35501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5591175" y="3013949"/>
            <a:ext cx="617542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6327725" y="2751272"/>
            <a:ext cx="2816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Aerosol induced changes of aerosol optical depth</a:t>
            </a:r>
            <a:endParaRPr lang="zh-CN" altLang="en-US" sz="1600" dirty="0"/>
          </a:p>
        </p:txBody>
      </p:sp>
      <p:sp>
        <p:nvSpPr>
          <p:cNvPr id="44" name="矩形 43"/>
          <p:cNvSpPr/>
          <p:nvPr/>
        </p:nvSpPr>
        <p:spPr>
          <a:xfrm>
            <a:off x="5217341" y="3468769"/>
            <a:ext cx="38166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Result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Mixing will </a:t>
            </a:r>
            <a:r>
              <a:rPr lang="en-US" altLang="zh-CN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enforce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the cooling of dust and warming of biomass burning, while overlaying will </a:t>
            </a:r>
            <a:r>
              <a:rPr lang="en-US" altLang="zh-CN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weakening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these effects.</a:t>
            </a:r>
          </a:p>
          <a:p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Johnson et al. (2008)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observed similar mixture of dust and biomass burning over West Africa. Changes of DRE efficiency should due to the changes of aerosol extinction coefficient.</a:t>
            </a:r>
          </a:p>
          <a:p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1200" y="5912395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NCU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Background &amp; Research Motivation</a:t>
            </a:r>
          </a:p>
          <a:p>
            <a:endParaRPr lang="en-US" altLang="zh-CN" b="1" dirty="0"/>
          </a:p>
          <a:p>
            <a:r>
              <a:rPr lang="en-US" altLang="zh-CN" b="1" dirty="0" smtClean="0"/>
              <a:t>Impact of Dust &amp; Biomass Burning on Direct </a:t>
            </a:r>
            <a:r>
              <a:rPr lang="en-US" altLang="zh-CN" b="1" dirty="0" err="1" smtClean="0"/>
              <a:t>Radiative</a:t>
            </a:r>
            <a:r>
              <a:rPr lang="en-US" altLang="zh-CN" b="1" dirty="0" smtClean="0"/>
              <a:t> Forcing</a:t>
            </a:r>
          </a:p>
          <a:p>
            <a:endParaRPr lang="en-US" altLang="zh-CN" b="1" dirty="0" smtClean="0"/>
          </a:p>
          <a:p>
            <a:r>
              <a:rPr lang="en-US" altLang="zh-CN" b="1" dirty="0" smtClean="0"/>
              <a:t>Discussion &amp; Summary</a:t>
            </a:r>
            <a:endParaRPr lang="zh-CN" alt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5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effectLst/>
                <a:latin typeface="Helvetica" pitchFamily="-110" charset="0"/>
                <a:cs typeface="Times New Roman" pitchFamily="18" charset="0"/>
              </a:rPr>
              <a:t>Summary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8844"/>
            <a:ext cx="8229600" cy="533249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en-US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Preliminary Conclusions: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en-US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WRF/CMAQ can generally reproduce the meteorology field with same accuracy as WRF.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en-US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Dust and biomass burning are both found to have cooling effect on near surface air and warming effect on upper air.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en-US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Next Steps:</a:t>
            </a:r>
            <a:r>
              <a:rPr lang="en-US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en-US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How is may affect the East Asia monsoon system ?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How biomass burning and dust affect the cloud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50346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effectLst/>
                <a:latin typeface="Helvetica" pitchFamily="-110" charset="0"/>
                <a:cs typeface="Times New Roman" pitchFamily="18" charset="0"/>
              </a:rPr>
              <a:t>Acknowledgement</a:t>
            </a:r>
          </a:p>
        </p:txBody>
      </p:sp>
      <p:sp>
        <p:nvSpPr>
          <p:cNvPr id="28678" name="Rectangle 6"/>
          <p:cNvSpPr>
            <a:spLocks noRot="1" noChangeArrowheads="1"/>
          </p:cNvSpPr>
          <p:nvPr/>
        </p:nvSpPr>
        <p:spPr bwMode="auto">
          <a:xfrm>
            <a:off x="304800" y="1977118"/>
            <a:ext cx="8641556" cy="191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 acknowledge National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Institute for Computational Sciences (NICS</a:t>
            </a:r>
            <a:r>
              <a:rPr lang="en-US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), ORNL OLCF (NCCS)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 providing the computer </a:t>
            </a:r>
            <a:r>
              <a:rPr lang="en-US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 data storage resources </a:t>
            </a:r>
            <a:r>
              <a:rPr lang="en-US" altLang="zh-CN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 model simulations of this </a:t>
            </a:r>
            <a:r>
              <a:rPr lang="en-US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research and </a:t>
            </a:r>
            <a:r>
              <a:rPr lang="en-US" altLang="zh-CN" sz="2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Lidar</a:t>
            </a:r>
            <a:r>
              <a:rPr lang="en-US" altLang="zh-C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measurement data from National Central University, Taiwan. </a:t>
            </a:r>
            <a:endParaRPr lang="en-US" altLang="zh-CN" sz="2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3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54031" y="2646363"/>
            <a:ext cx="4061069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effectLst/>
                <a:latin typeface="Helvetica" pitchFamily="-110" charset="0"/>
                <a:cs typeface="Times New Roman" pitchFamily="18" charset="0"/>
              </a:rPr>
              <a:t>Thank you !</a:t>
            </a:r>
            <a:b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effectLst/>
                <a:latin typeface="Helvetica" pitchFamily="-110" charset="0"/>
                <a:cs typeface="Times New Roman" pitchFamily="18" charset="0"/>
              </a:rPr>
            </a:b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effectLst/>
                <a:latin typeface="Helvetica" pitchFamily="-110" charset="0"/>
                <a:cs typeface="Times New Roman" pitchFamily="18" charset="0"/>
              </a:rPr>
              <a:t/>
            </a:r>
            <a:b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effectLst/>
                <a:latin typeface="Helvetica" pitchFamily="-110" charset="0"/>
                <a:cs typeface="Times New Roman" pitchFamily="18" charset="0"/>
              </a:rPr>
            </a:b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Helvetica" pitchFamily="-110" charset="0"/>
                <a:cs typeface="Times New Roman" pitchFamily="18" charset="0"/>
              </a:rPr>
              <a:t>&amp;</a:t>
            </a:r>
            <a:b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Helvetica" pitchFamily="-110" charset="0"/>
                <a:cs typeface="Times New Roman" pitchFamily="18" charset="0"/>
              </a:rPr>
            </a:b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Helvetica" pitchFamily="-110" charset="0"/>
                <a:cs typeface="Times New Roman" pitchFamily="18" charset="0"/>
              </a:rPr>
              <a:t/>
            </a:r>
            <a:b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Helvetica" pitchFamily="-110" charset="0"/>
                <a:cs typeface="Times New Roman" pitchFamily="18" charset="0"/>
              </a:rPr>
            </a:b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Helvetica" pitchFamily="-110" charset="0"/>
                <a:cs typeface="Times New Roman" pitchFamily="18" charset="0"/>
              </a:rPr>
              <a:t>Questions ?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effectLst/>
              <a:latin typeface="Helvetica" pitchFamily="-110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7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70" y="142050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Background: Severe Air Pollution in Asia</a:t>
            </a:r>
          </a:p>
        </p:txBody>
      </p:sp>
      <p:pic>
        <p:nvPicPr>
          <p:cNvPr id="132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3703" r="27083" b="20000"/>
          <a:stretch>
            <a:fillRect/>
          </a:stretch>
        </p:blipFill>
        <p:spPr bwMode="auto">
          <a:xfrm>
            <a:off x="234963" y="2746209"/>
            <a:ext cx="4075009" cy="276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342" y="1735634"/>
            <a:ext cx="36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Tourists taking photos in front of canvas @ Hong Kong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85774" y="5511394"/>
            <a:ext cx="2924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Courtesy of 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Alex </a:t>
            </a:r>
            <a:r>
              <a:rPr lang="en-US" altLang="zh-CN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Hofford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altLang="zh-CN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ChinaFotoPress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4963" y="274620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Aug.27, 2013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Beijing’s National Stadium, also known as the Bird’s N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Picture 2" descr="C:\Users\xdong1\Google Drive\dissertation\paper4_20140914_inline\CMAS2016\25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99" y="2723655"/>
            <a:ext cx="4196150" cy="27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91247" y="1714240"/>
            <a:ext cx="324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Bird’s Nest before &amp; after haze @ Beijing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3285" y="27236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Dec.07, 2015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2077" y="5511394"/>
            <a:ext cx="1976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altLang="zh-CN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www.theguardian.com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8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331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Background: Regional Climate Change in </a:t>
            </a:r>
            <a:b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Asia</a:t>
            </a: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3" t="18596" r="34564" b="21991"/>
          <a:stretch/>
        </p:blipFill>
        <p:spPr bwMode="auto">
          <a:xfrm>
            <a:off x="307975" y="1133668"/>
            <a:ext cx="4715474" cy="500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Line 36"/>
          <p:cNvSpPr>
            <a:spLocks noChangeShapeType="1"/>
          </p:cNvSpPr>
          <p:nvPr/>
        </p:nvSpPr>
        <p:spPr bwMode="auto">
          <a:xfrm>
            <a:off x="4201677" y="2865009"/>
            <a:ext cx="528456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4730133" y="2480288"/>
            <a:ext cx="356847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Yangtze River Basin: flooding area gets </a:t>
            </a:r>
            <a:r>
              <a:rPr lang="en-US" altLang="zh-CN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wetter</a:t>
            </a:r>
            <a:endParaRPr lang="en-US" altLang="zh-CN" sz="2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4730133" y="4362778"/>
            <a:ext cx="43773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Yellow River Basin: </a:t>
            </a:r>
          </a:p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drought area gets </a:t>
            </a:r>
            <a:r>
              <a:rPr lang="en-US" altLang="zh-CN" sz="2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drier</a:t>
            </a:r>
            <a:endParaRPr lang="en-US" altLang="zh-CN" sz="2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Beijing’s National Stadium, also known as the Bird’s N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4201677" y="4682778"/>
            <a:ext cx="528456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6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Research Motivation: Unknown Effects of Dust </a:t>
            </a:r>
            <a:b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&amp; Biomass Burning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767831" y="1019003"/>
            <a:ext cx="4065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Aerosol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radiative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forcing (W/m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04800" y="1911155"/>
            <a:ext cx="1020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/>
              <a:t>sulfate</a:t>
            </a:r>
          </a:p>
          <a:p>
            <a:pPr algn="ctr"/>
            <a:r>
              <a:rPr lang="en-US" altLang="zh-CN" sz="1600">
                <a:solidFill>
                  <a:srgbClr val="0000FF"/>
                </a:solidFill>
              </a:rPr>
              <a:t>-0.4±0.2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1261754" y="1906393"/>
            <a:ext cx="11801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/>
              <a:t>nitrate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</a:rPr>
              <a:t>-</a:t>
            </a:r>
            <a:r>
              <a:rPr lang="en-US" altLang="zh-CN" sz="1600" dirty="0" smtClean="0">
                <a:solidFill>
                  <a:srgbClr val="0000FF"/>
                </a:solidFill>
              </a:rPr>
              <a:t>0.11±0.06</a:t>
            </a:r>
            <a:endParaRPr lang="en-US" altLang="zh-CN" sz="1600" dirty="0">
              <a:solidFill>
                <a:srgbClr val="0000FF"/>
              </a:solidFill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2359025" y="1914330"/>
            <a:ext cx="1335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/>
              <a:t>black carbon</a:t>
            </a:r>
          </a:p>
          <a:p>
            <a:pPr algn="ctr"/>
            <a:r>
              <a:rPr lang="en-US" altLang="zh-CN" sz="1600" dirty="0">
                <a:solidFill>
                  <a:srgbClr val="990099"/>
                </a:solidFill>
              </a:rPr>
              <a:t>+0.2±0.15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08683" y="1906393"/>
            <a:ext cx="1418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/>
              <a:t>organic carbon</a:t>
            </a:r>
          </a:p>
          <a:p>
            <a:pPr algn="ctr"/>
            <a:r>
              <a:rPr lang="en-US" altLang="zh-CN" sz="1600" dirty="0" smtClean="0">
                <a:solidFill>
                  <a:srgbClr val="990099"/>
                </a:solidFill>
              </a:rPr>
              <a:t>-0.03</a:t>
            </a:r>
            <a:endParaRPr lang="en-US" altLang="zh-CN" sz="1600" dirty="0">
              <a:solidFill>
                <a:srgbClr val="990099"/>
              </a:solidFill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5275170" y="1898455"/>
            <a:ext cx="1955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/>
              <a:t>biomass burning (BB)</a:t>
            </a:r>
          </a:p>
          <a:p>
            <a:pPr algn="ctr"/>
            <a:r>
              <a:rPr lang="en-US" altLang="zh-CN" sz="1600" dirty="0" smtClean="0">
                <a:solidFill>
                  <a:schemeClr val="accent3"/>
                </a:solidFill>
              </a:rPr>
              <a:t>-0.2~0.2</a:t>
            </a:r>
            <a:endParaRPr lang="en-US" altLang="zh-CN" sz="1600" dirty="0">
              <a:solidFill>
                <a:schemeClr val="accent3"/>
              </a:solidFill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7429038" y="1898455"/>
            <a:ext cx="1224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/>
              <a:t>mineral dust</a:t>
            </a:r>
          </a:p>
          <a:p>
            <a:pPr algn="ctr"/>
            <a:r>
              <a:rPr lang="en-US" altLang="zh-CN" sz="1600" dirty="0">
                <a:solidFill>
                  <a:schemeClr val="accent6"/>
                </a:solidFill>
              </a:rPr>
              <a:t>-</a:t>
            </a:r>
            <a:r>
              <a:rPr lang="en-US" altLang="zh-CN" sz="1600" dirty="0" smtClean="0">
                <a:solidFill>
                  <a:schemeClr val="accent6"/>
                </a:solidFill>
              </a:rPr>
              <a:t>0.1±0.2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 flipH="1">
            <a:off x="4572000" y="2431855"/>
            <a:ext cx="1066800" cy="230152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>
            <a:off x="7620000" y="2357207"/>
            <a:ext cx="304800" cy="304800"/>
          </a:xfrm>
          <a:prstGeom prst="line">
            <a:avLst/>
          </a:prstGeom>
          <a:noFill/>
          <a:ln w="9525">
            <a:solidFill>
              <a:schemeClr val="accent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220132" y="2675695"/>
            <a:ext cx="4548530" cy="3632036"/>
          </a:xfrm>
          <a:prstGeom prst="rect">
            <a:avLst/>
          </a:prstGeom>
          <a:noFill/>
          <a:ln w="9525">
            <a:solidFill>
              <a:schemeClr val="accent3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5029200" y="2675695"/>
            <a:ext cx="3886200" cy="3500045"/>
          </a:xfrm>
          <a:prstGeom prst="rect">
            <a:avLst/>
          </a:prstGeom>
          <a:noFill/>
          <a:ln w="9525">
            <a:solidFill>
              <a:schemeClr val="accent6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>
            <a:off x="838200" y="1746055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838200" y="174605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>
            <a:off x="1828800" y="174605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>
            <a:off x="2971800" y="174605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>
            <a:off x="4343400" y="174605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>
            <a:off x="6324600" y="174605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64"/>
          <p:cNvSpPr>
            <a:spLocks noChangeShapeType="1"/>
          </p:cNvSpPr>
          <p:nvPr/>
        </p:nvSpPr>
        <p:spPr bwMode="auto">
          <a:xfrm>
            <a:off x="8077200" y="174605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Rectangle 92"/>
          <p:cNvSpPr>
            <a:spLocks noChangeArrowheads="1"/>
          </p:cNvSpPr>
          <p:nvPr/>
        </p:nvSpPr>
        <p:spPr bwMode="auto">
          <a:xfrm>
            <a:off x="5257800" y="1822255"/>
            <a:ext cx="3657600" cy="609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" name="Text Box 93"/>
          <p:cNvSpPr txBox="1">
            <a:spLocks noChangeArrowheads="1"/>
          </p:cNvSpPr>
          <p:nvPr/>
        </p:nvSpPr>
        <p:spPr bwMode="auto">
          <a:xfrm>
            <a:off x="4954305" y="1414046"/>
            <a:ext cx="4038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IPCC AR4 &amp; AR5:  can’t even decide the signs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89" name="Text Box 98"/>
          <p:cNvSpPr txBox="1">
            <a:spLocks noChangeArrowheads="1"/>
          </p:cNvSpPr>
          <p:nvPr/>
        </p:nvSpPr>
        <p:spPr bwMode="auto">
          <a:xfrm>
            <a:off x="977900" y="1423333"/>
            <a:ext cx="82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</a:rPr>
              <a:t>cooling</a:t>
            </a:r>
          </a:p>
        </p:txBody>
      </p:sp>
      <p:sp>
        <p:nvSpPr>
          <p:cNvPr id="90" name="Text Box 99"/>
          <p:cNvSpPr txBox="1">
            <a:spLocks noChangeArrowheads="1"/>
          </p:cNvSpPr>
          <p:nvPr/>
        </p:nvSpPr>
        <p:spPr bwMode="auto">
          <a:xfrm>
            <a:off x="3368675" y="1423333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CC0099"/>
                </a:solidFill>
              </a:rPr>
              <a:t>warming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355" y="2661434"/>
            <a:ext cx="4481452" cy="3646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Difficulties in determining the impact of </a:t>
            </a:r>
            <a:r>
              <a:rPr lang="en-US" altLang="zh-CN" sz="1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 burning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zh-C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(1). Injection height and vertical distribution of biomass burning plume</a:t>
            </a:r>
          </a:p>
          <a:p>
            <a:pPr>
              <a:lnSpc>
                <a:spcPts val="22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(1a). Above or under cloud ?</a:t>
            </a:r>
          </a:p>
          <a:p>
            <a:pPr>
              <a:lnSpc>
                <a:spcPts val="22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(1b). Stay in free troposphere or PBL ?</a:t>
            </a: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(2). Aging of biomass burning aerosol</a:t>
            </a:r>
          </a:p>
          <a:p>
            <a:pPr>
              <a:lnSpc>
                <a:spcPts val="22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(1b). Fresh particles has lower single 			scattering albedo</a:t>
            </a:r>
          </a:p>
          <a:p>
            <a:pPr>
              <a:lnSpc>
                <a:spcPts val="22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(2b). Aged particles involve in chemical 			reactions and have larger scattering 		albedo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061040" y="2726680"/>
            <a:ext cx="3930559" cy="3364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Difficulties in determining the impact of </a:t>
            </a:r>
            <a:r>
              <a:rPr lang="en-US" altLang="zh-CN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zh-C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(1). Large uncertainty in estimating dust 	emission</a:t>
            </a: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(2). Chemical compositions of dust 	particles are poorly represented in 	the model</a:t>
            </a: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(3). Heterogeneous chemistry will alter 	the optical properties of dust</a:t>
            </a: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(4). Competing shortwave and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longwave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radiative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forcing effect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1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62" y="78830"/>
            <a:ext cx="9033638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In order to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above mentioned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questions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reveal the impacts of dust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    </a:t>
            </a:r>
            <a:b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biomass burning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we: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141051" y="1423517"/>
            <a:ext cx="2429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latin typeface="Arial"/>
                <a:ea typeface="+mn-ea"/>
                <a:cs typeface="Arial"/>
              </a:rPr>
              <a:t>Biomass Burning</a:t>
            </a:r>
            <a:endParaRPr lang="en-US" altLang="zh-CN" sz="1600" b="1" dirty="0">
              <a:latin typeface="Arial"/>
              <a:ea typeface="+mn-ea"/>
              <a:cs typeface="Arial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975348" y="1423517"/>
            <a:ext cx="2208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latin typeface="Arial"/>
                <a:ea typeface="+mn-ea"/>
                <a:cs typeface="Arial"/>
              </a:rPr>
              <a:t>Mineral Dust</a:t>
            </a:r>
            <a:endParaRPr lang="en-US" altLang="zh-CN" sz="1600" b="1" dirty="0">
              <a:latin typeface="Arial"/>
              <a:ea typeface="+mn-ea"/>
              <a:cs typeface="Arial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45532" y="1800082"/>
            <a:ext cx="402020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3B3C3E"/>
                </a:solidFill>
                <a:latin typeface="Arial"/>
                <a:ea typeface="+mn-ea"/>
                <a:cs typeface="Arial"/>
              </a:rPr>
              <a:t>(1). Developed the model ready biomass burning emission for CMAQ (</a:t>
            </a:r>
            <a:r>
              <a:rPr lang="en-US" altLang="zh-CN" sz="1600" b="1" i="1" dirty="0" smtClean="0">
                <a:solidFill>
                  <a:srgbClr val="3B3C3E"/>
                </a:solidFill>
                <a:latin typeface="Arial"/>
                <a:ea typeface="+mn-ea"/>
                <a:cs typeface="Arial"/>
              </a:rPr>
              <a:t>Fu et al., 2012, ACP)</a:t>
            </a:r>
          </a:p>
          <a:p>
            <a:pPr eaLnBrk="1" hangingPunct="1"/>
            <a:endParaRPr lang="en-US" altLang="zh-CN" sz="1600" b="1" i="1" dirty="0" smtClean="0">
              <a:solidFill>
                <a:srgbClr val="3B3C3E"/>
              </a:solidFill>
              <a:latin typeface="Arial"/>
              <a:ea typeface="+mn-ea"/>
              <a:cs typeface="Arial"/>
            </a:endParaRPr>
          </a:p>
          <a:p>
            <a:pPr eaLnBrk="1" hangingPunct="1"/>
            <a:endParaRPr lang="en-US" altLang="zh-CN" sz="1600" b="1" i="1" dirty="0">
              <a:solidFill>
                <a:srgbClr val="3B3C3E"/>
              </a:solidFill>
              <a:latin typeface="Arial"/>
              <a:ea typeface="+mn-ea"/>
              <a:cs typeface="Arial"/>
            </a:endParaRPr>
          </a:p>
          <a:p>
            <a:pPr eaLnBrk="1" hangingPunct="1"/>
            <a:r>
              <a:rPr lang="en-US" altLang="zh-CN" sz="1600" b="1" dirty="0" smtClean="0">
                <a:solidFill>
                  <a:srgbClr val="3B3C3E"/>
                </a:solidFill>
                <a:latin typeface="Arial"/>
                <a:ea typeface="+mn-ea"/>
                <a:cs typeface="Arial"/>
              </a:rPr>
              <a:t>(2). Investigated the impacts on air quality during severe pollution episode </a:t>
            </a:r>
            <a:r>
              <a:rPr lang="en-US" altLang="zh-CN" sz="1600" b="1" i="1" dirty="0" smtClean="0">
                <a:solidFill>
                  <a:srgbClr val="3B3C3E"/>
                </a:solidFill>
                <a:latin typeface="Arial"/>
                <a:ea typeface="+mn-ea"/>
                <a:cs typeface="Arial"/>
              </a:rPr>
              <a:t>(Huang et al., 2013, AE)</a:t>
            </a:r>
            <a:endParaRPr lang="en-US" altLang="zh-CN" sz="1600" b="1" i="1" dirty="0">
              <a:solidFill>
                <a:srgbClr val="3B3C3E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191287" y="2648253"/>
            <a:ext cx="0" cy="36576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191287" y="3839856"/>
            <a:ext cx="0" cy="36576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45532" y="4174084"/>
            <a:ext cx="42178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3B3C3E"/>
                </a:solidFill>
                <a:latin typeface="Arial"/>
                <a:ea typeface="+mn-ea"/>
                <a:cs typeface="Arial"/>
              </a:rPr>
              <a:t>(3). Quantified the inter-annual variability and identified the uplift motion of biomass burning plume (</a:t>
            </a:r>
            <a:r>
              <a:rPr lang="en-US" altLang="zh-CN" sz="1600" b="1" i="1" dirty="0" smtClean="0">
                <a:solidFill>
                  <a:srgbClr val="3B3C3E"/>
                </a:solidFill>
                <a:latin typeface="Arial"/>
                <a:ea typeface="+mn-ea"/>
                <a:cs typeface="Arial"/>
              </a:rPr>
              <a:t>Dong and Fu, 2015, AE)</a:t>
            </a:r>
            <a:endParaRPr lang="en-US" altLang="zh-CN" sz="1600" b="1" i="1" dirty="0">
              <a:solidFill>
                <a:srgbClr val="3B3C3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888415" y="2010698"/>
            <a:ext cx="40760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3B3C3E"/>
                </a:solidFill>
                <a:latin typeface="Arial"/>
                <a:ea typeface="+mn-ea"/>
                <a:cs typeface="Arial"/>
              </a:rPr>
              <a:t>(4). Tested the default wind-blown dust emission scheme within CMAQ (</a:t>
            </a:r>
            <a:r>
              <a:rPr lang="en-US" altLang="zh-CN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Dong et al., 2014, CMAS Conference)</a:t>
            </a:r>
            <a:endParaRPr lang="en-US" altLang="zh-CN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7079516" y="3014013"/>
            <a:ext cx="0" cy="36576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35713" y="3655743"/>
            <a:ext cx="40287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3B3C3E"/>
                </a:solidFill>
                <a:latin typeface="Arial"/>
                <a:ea typeface="+mn-ea"/>
                <a:cs typeface="Arial"/>
              </a:rPr>
              <a:t>(</a:t>
            </a:r>
            <a:r>
              <a:rPr lang="en-US" altLang="zh-CN" sz="1600" b="1" dirty="0">
                <a:solidFill>
                  <a:srgbClr val="3B3C3E"/>
                </a:solidFill>
                <a:latin typeface="Arial"/>
                <a:ea typeface="+mn-ea"/>
                <a:cs typeface="Arial"/>
              </a:rPr>
              <a:t>5</a:t>
            </a:r>
            <a:r>
              <a:rPr lang="en-US" altLang="zh-CN" sz="1600" b="1" dirty="0" smtClean="0">
                <a:solidFill>
                  <a:srgbClr val="3B3C3E"/>
                </a:solidFill>
                <a:latin typeface="Arial"/>
                <a:ea typeface="+mn-ea"/>
                <a:cs typeface="Arial"/>
              </a:rPr>
              <a:t>). Modified the dust emission scheme, added dust heterogeneous chemistry into CMAQ (</a:t>
            </a:r>
            <a:r>
              <a:rPr lang="en-US" altLang="zh-CN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Dong et al., 2015, CMAS; </a:t>
            </a:r>
            <a:r>
              <a:rPr lang="en-US" altLang="zh-CN" sz="1600" b="1" i="1" dirty="0" smtClean="0">
                <a:latin typeface="Arial"/>
                <a:ea typeface="+mn-ea"/>
                <a:cs typeface="Arial"/>
              </a:rPr>
              <a:t>Dong et al., 2016, ACP)</a:t>
            </a:r>
            <a:endParaRPr lang="en-US" altLang="zh-CN" sz="1600" b="1" i="1" dirty="0">
              <a:latin typeface="Arial"/>
              <a:ea typeface="+mn-ea"/>
              <a:cs typeface="Arial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7183745" y="4988206"/>
            <a:ext cx="0" cy="36576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193535" y="4985719"/>
            <a:ext cx="0" cy="36576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193535" y="5351479"/>
            <a:ext cx="499021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689652" y="5381959"/>
            <a:ext cx="0" cy="36576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29312" y="5673217"/>
            <a:ext cx="8514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3B3C3E"/>
                </a:solidFill>
                <a:latin typeface="Arial"/>
                <a:ea typeface="+mn-ea"/>
                <a:cs typeface="Arial"/>
              </a:rPr>
              <a:t>(5). Include all previous efforts into the two-way mode WRF/CMAQ, and investigated the impact of dust &amp; biomass burning on regional climate (today’s talk)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2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4" y="0"/>
            <a:ext cx="9144000" cy="9487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Brief Review of Method</a:t>
            </a:r>
            <a:endParaRPr lang="en-US" altLang="zh-CN" sz="3600" baseline="-25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25518" r="21677" b="4828"/>
          <a:stretch/>
        </p:blipFill>
        <p:spPr bwMode="auto">
          <a:xfrm>
            <a:off x="392930" y="1349564"/>
            <a:ext cx="3719358" cy="238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89733" y="948700"/>
            <a:ext cx="245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3B3C3E"/>
                </a:solidFill>
                <a:latin typeface="Arial"/>
                <a:cs typeface="Arial"/>
              </a:rPr>
              <a:t>  Simulation domain: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86514" y="948700"/>
            <a:ext cx="43985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3B3C3E"/>
                </a:solidFill>
                <a:latin typeface="Arial"/>
                <a:cs typeface="Arial"/>
              </a:rPr>
              <a:t>Model Configuration:</a:t>
            </a:r>
          </a:p>
          <a:p>
            <a:endParaRPr lang="en-US" altLang="zh-CN" b="1" dirty="0" smtClean="0">
              <a:solidFill>
                <a:srgbClr val="3B3C3E"/>
              </a:solidFill>
              <a:latin typeface="Arial"/>
              <a:cs typeface="Arial"/>
            </a:endParaRPr>
          </a:p>
          <a:p>
            <a:r>
              <a:rPr lang="en-US" altLang="zh-CN" sz="1600" b="1" dirty="0" smtClean="0">
                <a:solidFill>
                  <a:srgbClr val="3B3C3E"/>
                </a:solidFill>
                <a:latin typeface="Arial"/>
                <a:cs typeface="Arial"/>
              </a:rPr>
              <a:t>Model</a:t>
            </a:r>
            <a:r>
              <a:rPr lang="en-US" altLang="zh-CN" sz="1600" dirty="0" smtClean="0">
                <a:solidFill>
                  <a:srgbClr val="3B3C3E"/>
                </a:solidFill>
                <a:latin typeface="Arial"/>
                <a:cs typeface="Arial"/>
              </a:rPr>
              <a:t>: WRFv3.4/CMAQv5.0.1</a:t>
            </a:r>
          </a:p>
          <a:p>
            <a:r>
              <a:rPr lang="en-US" altLang="zh-CN" sz="1600" b="1" dirty="0" smtClean="0">
                <a:solidFill>
                  <a:srgbClr val="3B3C3E"/>
                </a:solidFill>
                <a:latin typeface="Arial"/>
                <a:cs typeface="Arial"/>
              </a:rPr>
              <a:t>Grid size</a:t>
            </a:r>
            <a:r>
              <a:rPr lang="en-US" altLang="zh-CN" sz="1600" dirty="0" smtClean="0">
                <a:solidFill>
                  <a:srgbClr val="3B3C3E"/>
                </a:solidFill>
                <a:latin typeface="Arial"/>
                <a:cs typeface="Arial"/>
              </a:rPr>
              <a:t>: 36x36 km</a:t>
            </a:r>
          </a:p>
          <a:p>
            <a:r>
              <a:rPr lang="en-US" altLang="zh-CN" sz="1600" b="1" dirty="0" smtClean="0">
                <a:solidFill>
                  <a:srgbClr val="3B3C3E"/>
                </a:solidFill>
                <a:latin typeface="Arial"/>
                <a:cs typeface="Arial"/>
              </a:rPr>
              <a:t>Initial &amp; Boundary Condition: </a:t>
            </a:r>
            <a:r>
              <a:rPr lang="en-US" altLang="zh-CN" sz="1600" dirty="0" smtClean="0">
                <a:solidFill>
                  <a:srgbClr val="3B3C3E"/>
                </a:solidFill>
                <a:latin typeface="Arial"/>
                <a:cs typeface="Arial"/>
              </a:rPr>
              <a:t>from GEOS-</a:t>
            </a:r>
            <a:r>
              <a:rPr lang="en-US" altLang="zh-CN" sz="1600" dirty="0" err="1" smtClean="0">
                <a:solidFill>
                  <a:srgbClr val="3B3C3E"/>
                </a:solidFill>
                <a:latin typeface="Arial"/>
                <a:cs typeface="Arial"/>
              </a:rPr>
              <a:t>Chem</a:t>
            </a:r>
            <a:endParaRPr lang="en-US" altLang="zh-CN" sz="1600" dirty="0" smtClean="0">
              <a:solidFill>
                <a:srgbClr val="3B3C3E"/>
              </a:solidFill>
              <a:latin typeface="Arial"/>
              <a:cs typeface="Arial"/>
            </a:endParaRPr>
          </a:p>
          <a:p>
            <a:r>
              <a:rPr lang="en-US" altLang="zh-CN" sz="1600" b="1" dirty="0" smtClean="0">
                <a:solidFill>
                  <a:srgbClr val="3B3C3E"/>
                </a:solidFill>
                <a:latin typeface="Arial"/>
                <a:cs typeface="Arial"/>
              </a:rPr>
              <a:t>Biomass burning emission: </a:t>
            </a:r>
            <a:r>
              <a:rPr lang="en-US" altLang="zh-CN" sz="1600" dirty="0" smtClean="0">
                <a:solidFill>
                  <a:srgbClr val="3B3C3E"/>
                </a:solidFill>
                <a:latin typeface="Arial"/>
                <a:cs typeface="Arial"/>
              </a:rPr>
              <a:t>FLAMBE</a:t>
            </a:r>
          </a:p>
          <a:p>
            <a:r>
              <a:rPr lang="en-US" altLang="zh-CN" sz="1600" b="1" dirty="0" smtClean="0">
                <a:solidFill>
                  <a:srgbClr val="3B3C3E"/>
                </a:solidFill>
                <a:latin typeface="Arial"/>
                <a:cs typeface="Arial"/>
              </a:rPr>
              <a:t>Dust emission</a:t>
            </a:r>
            <a:r>
              <a:rPr lang="en-US" altLang="zh-CN" sz="1600" dirty="0" smtClean="0">
                <a:solidFill>
                  <a:srgbClr val="3B3C3E"/>
                </a:solidFill>
                <a:latin typeface="Arial"/>
                <a:cs typeface="Arial"/>
              </a:rPr>
              <a:t>: modified CMAQ dust emission scheme with speciation profile and heterogeneous chemistry (Dong et al., 2016, ACP)</a:t>
            </a:r>
          </a:p>
          <a:p>
            <a:r>
              <a:rPr lang="en-US" altLang="zh-CN" sz="1600" b="1" dirty="0" smtClean="0">
                <a:solidFill>
                  <a:srgbClr val="3B3C3E"/>
                </a:solidFill>
                <a:latin typeface="Arial"/>
                <a:cs typeface="Arial"/>
              </a:rPr>
              <a:t>Simulation period</a:t>
            </a:r>
            <a:r>
              <a:rPr lang="en-US" altLang="zh-CN" sz="1600" dirty="0" smtClean="0">
                <a:solidFill>
                  <a:srgbClr val="3B3C3E"/>
                </a:solidFill>
                <a:latin typeface="Arial"/>
                <a:cs typeface="Arial"/>
              </a:rPr>
              <a:t>: Mar. &amp; Apr. 2006-2010</a:t>
            </a:r>
            <a:endParaRPr lang="zh-CN" altLang="en-US" sz="1600" dirty="0"/>
          </a:p>
        </p:txBody>
      </p:sp>
      <p:graphicFrame>
        <p:nvGraphicFramePr>
          <p:cNvPr id="8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95648"/>
              </p:ext>
            </p:extLst>
          </p:nvPr>
        </p:nvGraphicFramePr>
        <p:xfrm>
          <a:off x="98293" y="4930812"/>
          <a:ext cx="5022533" cy="127000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94335"/>
                <a:gridCol w="626110"/>
                <a:gridCol w="1102360"/>
                <a:gridCol w="1092835"/>
                <a:gridCol w="775335"/>
                <a:gridCol w="635635"/>
                <a:gridCol w="395923"/>
              </a:tblGrid>
              <a:tr h="12573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 </a:t>
                      </a:r>
                      <a:r>
                        <a:rPr lang="en-US" sz="1000" dirty="0" err="1">
                          <a:effectLst/>
                        </a:rPr>
                        <a:t>Obs</a:t>
                      </a:r>
                      <a:r>
                        <a:rPr lang="en-US" sz="1000" dirty="0">
                          <a:effectLst/>
                        </a:rPr>
                        <a:t>(W/m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 </a:t>
                      </a:r>
                      <a:r>
                        <a:rPr lang="en-US" sz="1000" dirty="0" err="1">
                          <a:effectLst/>
                        </a:rPr>
                        <a:t>Sim</a:t>
                      </a:r>
                      <a:r>
                        <a:rPr lang="en-US" sz="1000" dirty="0">
                          <a:effectLst/>
                        </a:rPr>
                        <a:t>(W/m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MB (W/m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NMB (%)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25730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TOA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Clear sky</a:t>
                      </a:r>
                      <a:endParaRPr lang="zh-CN" sz="1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66.14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75.9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9.79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14.80</a:t>
                      </a:r>
                      <a:endParaRPr lang="zh-CN" sz="12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0.91</a:t>
                      </a:r>
                      <a:endParaRPr lang="zh-CN" sz="1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308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 sky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113.98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109.45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-4.53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-3.98</a:t>
                      </a:r>
                      <a:endParaRPr lang="zh-CN" sz="12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0.89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25730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SFC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Clear sky</a:t>
                      </a:r>
                      <a:endParaRPr lang="zh-CN" sz="1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282.03</a:t>
                      </a:r>
                      <a:endParaRPr lang="zh-CN" sz="1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280.29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-1.73</a:t>
                      </a:r>
                      <a:endParaRPr lang="zh-CN" sz="1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-0.61</a:t>
                      </a:r>
                      <a:endParaRPr lang="zh-CN" sz="12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0.86</a:t>
                      </a:r>
                      <a:endParaRPr lang="zh-CN" sz="1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308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All sky</a:t>
                      </a:r>
                      <a:endParaRPr lang="zh-CN" sz="12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221.55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238.98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17.43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7.87</a:t>
                      </a:r>
                      <a:endParaRPr lang="zh-CN" sz="12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0.93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矩形 2"/>
          <p:cNvSpPr/>
          <p:nvPr/>
        </p:nvSpPr>
        <p:spPr>
          <a:xfrm>
            <a:off x="138934" y="4122678"/>
            <a:ext cx="8809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3B3C3E"/>
                </a:solidFill>
                <a:latin typeface="Arial"/>
                <a:cs typeface="Arial"/>
              </a:rPr>
              <a:t>Quick view of model performance: </a:t>
            </a:r>
            <a:r>
              <a:rPr lang="en-US" altLang="zh-CN" sz="1600" dirty="0" smtClean="0">
                <a:solidFill>
                  <a:srgbClr val="3B3C3E"/>
                </a:solidFill>
                <a:latin typeface="Arial"/>
                <a:cs typeface="Arial"/>
              </a:rPr>
              <a:t>did a good job for reproducing the meteorology field </a:t>
            </a:r>
            <a:endParaRPr lang="zh-CN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8716" y="4573723"/>
            <a:ext cx="4371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Shortwave radiation flux evaluate against CERES</a:t>
            </a:r>
            <a:endParaRPr lang="zh-CN" alt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17344"/>
              </p:ext>
            </p:extLst>
          </p:nvPr>
        </p:nvGraphicFramePr>
        <p:xfrm>
          <a:off x="5261249" y="4927600"/>
          <a:ext cx="3789999" cy="127273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26110"/>
                <a:gridCol w="707073"/>
                <a:gridCol w="697548"/>
                <a:gridCol w="727710"/>
                <a:gridCol w="635635"/>
                <a:gridCol w="395923"/>
              </a:tblGrid>
              <a:tr h="25673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 </a:t>
                      </a:r>
                      <a:r>
                        <a:rPr lang="en-US" sz="1000" dirty="0" err="1" smtClean="0">
                          <a:effectLst/>
                        </a:rPr>
                        <a:t>Obs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 </a:t>
                      </a:r>
                      <a:r>
                        <a:rPr lang="en-US" sz="1000" dirty="0" err="1" smtClean="0">
                          <a:effectLst/>
                        </a:rPr>
                        <a:t>Sim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MB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NMB (%)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283.43 (K)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282.49 (K)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-0.95 (K)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dirty="0" smtClean="0">
                          <a:effectLst/>
                          <a:latin typeface="+mn-lt"/>
                          <a:ea typeface="+mn-ea"/>
                        </a:rPr>
                        <a:t>3.9</a:t>
                      </a:r>
                      <a:endParaRPr lang="zh-CN" sz="12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0.94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dirty="0" smtClean="0">
                          <a:effectLst/>
                          <a:latin typeface="+mn-lt"/>
                          <a:ea typeface="+mn-ea"/>
                        </a:rPr>
                        <a:t>Humidity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dirty="0" smtClean="0">
                          <a:effectLst/>
                          <a:latin typeface="+mn-lt"/>
                          <a:ea typeface="+mn-ea"/>
                        </a:rPr>
                        <a:t>5.36 (g/kg)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5.61 (g/kg)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0.25 (g/kg)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4.6</a:t>
                      </a:r>
                      <a:endParaRPr lang="zh-CN" sz="12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0.95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WS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3.98 (m/s)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4.86 (m/s)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dirty="0" smtClean="0">
                          <a:effectLst/>
                          <a:latin typeface="+mn-lt"/>
                          <a:ea typeface="+mn-ea"/>
                        </a:rPr>
                        <a:t>0.87 (m/s)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dirty="0" smtClean="0">
                          <a:effectLst/>
                          <a:latin typeface="+mn-lt"/>
                          <a:ea typeface="+mn-ea"/>
                        </a:rPr>
                        <a:t>21.8</a:t>
                      </a:r>
                      <a:endParaRPr lang="zh-CN" sz="12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0.71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WD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239.57 (</a:t>
                      </a:r>
                      <a:r>
                        <a:rPr lang="en-US" sz="1000" dirty="0" smtClean="0">
                          <a:effectLst/>
                          <a:latin typeface="Times New Roman"/>
                          <a:cs typeface="Times New Roman"/>
                        </a:rPr>
                        <a:t>°)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258.03 (</a:t>
                      </a:r>
                      <a:r>
                        <a:rPr lang="en-US" sz="1000" dirty="0" smtClean="0">
                          <a:effectLst/>
                          <a:latin typeface="Times New Roman"/>
                          <a:cs typeface="Times New Roman"/>
                        </a:rPr>
                        <a:t>°)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18.46 (</a:t>
                      </a:r>
                      <a:r>
                        <a:rPr lang="en-US" sz="1000" dirty="0" smtClean="0">
                          <a:effectLst/>
                          <a:latin typeface="Times New Roman"/>
                          <a:cs typeface="Times New Roman"/>
                        </a:rPr>
                        <a:t>°)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7.7</a:t>
                      </a:r>
                      <a:endParaRPr lang="zh-CN" sz="12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0.83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22350" y="4551914"/>
            <a:ext cx="3326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Evaluate against NCDC observations</a:t>
            </a:r>
            <a:endParaRPr lang="zh-CN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5A9657-DA80-448C-9FBF-E7A68D3A7CA9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23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4" y="16527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Results: Uplift Motion of Biomass Burning</a:t>
            </a:r>
            <a:endParaRPr lang="en-US" altLang="zh-CN" sz="3600" baseline="-25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1895" y="1142999"/>
            <a:ext cx="85353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Peninsular Southeast Asia (PSEA) biomass burning is uplifted up to 6km height along the eastward transport pathway (injection height of biomass burning is usually limited under 5km).</a:t>
            </a:r>
            <a:endParaRPr lang="zh-CN" altLang="en-US" sz="2200" dirty="0"/>
          </a:p>
        </p:txBody>
      </p:sp>
      <p:sp>
        <p:nvSpPr>
          <p:cNvPr id="8" name="矩形 7"/>
          <p:cNvSpPr/>
          <p:nvPr/>
        </p:nvSpPr>
        <p:spPr>
          <a:xfrm>
            <a:off x="1682715" y="2495836"/>
            <a:ext cx="130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Topography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856448" y="2486276"/>
            <a:ext cx="3921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Cross-sectional Biomass Burning Ozone</a:t>
            </a:r>
            <a:endParaRPr lang="zh-CN" altLang="en-US" dirty="0"/>
          </a:p>
        </p:txBody>
      </p:sp>
      <p:pic>
        <p:nvPicPr>
          <p:cNvPr id="10" name="Picture 3" descr="图片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39" y="2957576"/>
            <a:ext cx="4292694" cy="335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xdong1\Desktop\图片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7" y="2957576"/>
            <a:ext cx="4215098" cy="29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6448" y="555065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29568" y="555394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5A9657-DA80-448C-9FBF-E7A68D3A7CA9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282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789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  Biomass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burning aerosols above persistent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3600" dirty="0" smtClean="0">
                <a:solidFill>
                  <a:schemeClr val="accent6">
                    <a:lumMod val="75000"/>
                  </a:schemeClr>
                </a:solidFill>
              </a:rPr>
              <a:t>   stratocumulus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</a:rPr>
              <a:t>cloud</a:t>
            </a:r>
            <a:endParaRPr lang="en-US" altLang="zh-CN" sz="36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图片 16" descr="C:\Users\xdong1\Desktop\图片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" y="3557636"/>
            <a:ext cx="361724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 descr="C:\Users\xdong1\Desktop\图片6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10" y="3673343"/>
            <a:ext cx="3793271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矩形 30"/>
          <p:cNvSpPr/>
          <p:nvPr/>
        </p:nvSpPr>
        <p:spPr>
          <a:xfrm>
            <a:off x="951285" y="3168627"/>
            <a:ext cx="2840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WRF/CMAQ Cloud Fraction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46095" y="3028584"/>
            <a:ext cx="3461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Biomass  Burning Black Carbon &amp; Cloud fraction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3676778" y="3673343"/>
            <a:ext cx="1677542" cy="1143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801145" y="5021617"/>
            <a:ext cx="4553175" cy="71878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5499490" y="3759444"/>
            <a:ext cx="2252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black carbon concentration contour lines</a:t>
            </a:r>
            <a:endParaRPr lang="zh-CN" alt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5913270" y="4199105"/>
            <a:ext cx="160537" cy="20158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7596121" y="5057813"/>
            <a:ext cx="639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latin typeface="Arial" pitchFamily="34" charset="0"/>
                <a:cs typeface="Arial" pitchFamily="34" charset="0"/>
              </a:rPr>
              <a:t>cloud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0627" y="4854634"/>
            <a:ext cx="311721" cy="356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1565" y="4080681"/>
            <a:ext cx="1214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black </a:t>
            </a: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carbon above cloud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0" name="矩形 6"/>
          <p:cNvSpPr/>
          <p:nvPr/>
        </p:nvSpPr>
        <p:spPr>
          <a:xfrm>
            <a:off x="441895" y="1498553"/>
            <a:ext cx="8535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 studies (Galvin et al.,2007; Hsu et al., 2003; Lin et al., 2014) identified the presence of persistent stratocumulus cloud over Southeast Asia. Our simulation found out that the biomass burning plume is uplifted above the cloud layer.</a:t>
            </a:r>
            <a:endParaRPr lang="zh-CN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2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c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>
              <a:lumMod val="20000"/>
              <a:lumOff val="8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ncy Picture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rt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9078</TotalTime>
  <Words>2486</Words>
  <Application>Microsoft Macintosh PowerPoint</Application>
  <PresentationFormat>On-screen Show (4:3)</PresentationFormat>
  <Paragraphs>385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Title Screens</vt:lpstr>
      <vt:lpstr>Content: Meta Info</vt:lpstr>
      <vt:lpstr>Fancy Pictures</vt:lpstr>
      <vt:lpstr>Charts</vt:lpstr>
      <vt:lpstr>PowerPoint Presentation</vt:lpstr>
      <vt:lpstr>Outline</vt:lpstr>
      <vt:lpstr>  Background: Severe Air Pollution in Asia</vt:lpstr>
      <vt:lpstr>   Background: Regional Climate Change in     Asia</vt:lpstr>
      <vt:lpstr>   Research Motivation: Unknown Effects of Dust     &amp; Biomass Burning</vt:lpstr>
      <vt:lpstr>  In order to understand the above mentioned     questions, and reveal the impacts of dust &amp;        biomass burning, we:</vt:lpstr>
      <vt:lpstr>  Brief Review of Method</vt:lpstr>
      <vt:lpstr>   Results: Uplift Motion of Biomass Burning</vt:lpstr>
      <vt:lpstr>    Biomass burning aerosols above persistent      stratocumulus cloud</vt:lpstr>
      <vt:lpstr>    Biomass burning aerosol direct radiative      effect @ TOA</vt:lpstr>
      <vt:lpstr>   Biomass burning: cooling the near surface       air</vt:lpstr>
      <vt:lpstr>   Biomass burning: warming the upper air</vt:lpstr>
      <vt:lpstr>  Dust aerosol direct radative effect</vt:lpstr>
      <vt:lpstr>  Vertical distribution of dust along the    transport pathway</vt:lpstr>
      <vt:lpstr>  Dust induced changes of air temperature:     Cooling the near surface air</vt:lpstr>
      <vt:lpstr>  Dust induced changes of air temperature</vt:lpstr>
      <vt:lpstr>  Overlaying of dust and biomass burning:    Mar. 29th, 2006</vt:lpstr>
      <vt:lpstr>  Mixing of dust and biomass burning:    Mar. 11st, 2010</vt:lpstr>
      <vt:lpstr>  Aerosol direct radiative effect efficiency      under mixing conditions </vt:lpstr>
      <vt:lpstr>Summary</vt:lpstr>
      <vt:lpstr>Acknowledgement</vt:lpstr>
      <vt:lpstr>Thank you !  &amp;  Questions ?</vt:lpstr>
    </vt:vector>
  </TitlesOfParts>
  <Company>University of Tennessee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PowerPoint Template 2015 ver 1</dc:title>
  <dc:creator>England, Susan Elizabeth</dc:creator>
  <cp:lastModifiedBy>Joshua Fu</cp:lastModifiedBy>
  <cp:revision>180</cp:revision>
  <dcterms:created xsi:type="dcterms:W3CDTF">2014-12-02T19:58:44Z</dcterms:created>
  <dcterms:modified xsi:type="dcterms:W3CDTF">2016-10-25T05:20:21Z</dcterms:modified>
</cp:coreProperties>
</file>