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7" r:id="rId4"/>
    <p:sldId id="265" r:id="rId5"/>
    <p:sldId id="290" r:id="rId6"/>
    <p:sldId id="291" r:id="rId7"/>
    <p:sldId id="275" r:id="rId8"/>
    <p:sldId id="289" r:id="rId9"/>
    <p:sldId id="294" r:id="rId10"/>
    <p:sldId id="295" r:id="rId11"/>
    <p:sldId id="266" r:id="rId12"/>
    <p:sldId id="292" r:id="rId13"/>
    <p:sldId id="297" r:id="rId14"/>
    <p:sldId id="268" r:id="rId15"/>
    <p:sldId id="267" r:id="rId16"/>
    <p:sldId id="270" r:id="rId17"/>
    <p:sldId id="277" r:id="rId18"/>
    <p:sldId id="264" r:id="rId19"/>
    <p:sldId id="298" r:id="rId20"/>
    <p:sldId id="259" r:id="rId2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A878"/>
    <a:srgbClr val="1166A5"/>
    <a:srgbClr val="F7F7F7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1" autoAdjust="0"/>
    <p:restoredTop sz="95059" autoAdjust="0"/>
  </p:normalViewPr>
  <p:slideViewPr>
    <p:cSldViewPr snapToGrid="0" showGuides="1">
      <p:cViewPr varScale="1">
        <p:scale>
          <a:sx n="73" d="100"/>
          <a:sy n="73" d="100"/>
        </p:scale>
        <p:origin x="-672" y="-102"/>
      </p:cViewPr>
      <p:guideLst>
        <p:guide orient="horz" pos="123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924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1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8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290356-ECA8-41CA-A39B-130FAA1AE4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1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1"/>
            <a:ext cx="548640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8"/>
            <a:ext cx="297180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C05DF1F-8CFE-41F4-8DFF-4507A88405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0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3" y="5530850"/>
            <a:ext cx="2259012" cy="752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</p:pic>
      <p:sp>
        <p:nvSpPr>
          <p:cNvPr id="5" name="Flowchart: Document 2"/>
          <p:cNvSpPr/>
          <p:nvPr/>
        </p:nvSpPr>
        <p:spPr>
          <a:xfrm>
            <a:off x="6350" y="0"/>
            <a:ext cx="9137650" cy="62706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Flowchart: Document 2"/>
          <p:cNvSpPr/>
          <p:nvPr/>
        </p:nvSpPr>
        <p:spPr>
          <a:xfrm rot="10800000">
            <a:off x="-3175" y="6221413"/>
            <a:ext cx="9137650" cy="62706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1396"/>
              <a:gd name="connsiteX1" fmla="*/ 21600 w 21600"/>
              <a:gd name="connsiteY1" fmla="*/ 0 h 31396"/>
              <a:gd name="connsiteX2" fmla="*/ 21600 w 21600"/>
              <a:gd name="connsiteY2" fmla="*/ 17322 h 31396"/>
              <a:gd name="connsiteX3" fmla="*/ 0 w 21600"/>
              <a:gd name="connsiteY3" fmla="*/ 20172 h 31396"/>
              <a:gd name="connsiteX4" fmla="*/ 0 w 21600"/>
              <a:gd name="connsiteY4" fmla="*/ 0 h 31396"/>
              <a:gd name="connsiteX0" fmla="*/ 0 w 21600"/>
              <a:gd name="connsiteY0" fmla="*/ 0 h 29251"/>
              <a:gd name="connsiteX1" fmla="*/ 21600 w 21600"/>
              <a:gd name="connsiteY1" fmla="*/ 0 h 29251"/>
              <a:gd name="connsiteX2" fmla="*/ 21600 w 21600"/>
              <a:gd name="connsiteY2" fmla="*/ 17322 h 29251"/>
              <a:gd name="connsiteX3" fmla="*/ 0 w 21600"/>
              <a:gd name="connsiteY3" fmla="*/ 20172 h 29251"/>
              <a:gd name="connsiteX4" fmla="*/ 0 w 21600"/>
              <a:gd name="connsiteY4" fmla="*/ 0 h 29251"/>
              <a:gd name="connsiteX0" fmla="*/ 0 w 21600"/>
              <a:gd name="connsiteY0" fmla="*/ 0 h 32111"/>
              <a:gd name="connsiteX1" fmla="*/ 21600 w 21600"/>
              <a:gd name="connsiteY1" fmla="*/ 0 h 32111"/>
              <a:gd name="connsiteX2" fmla="*/ 21600 w 21600"/>
              <a:gd name="connsiteY2" fmla="*/ 17322 h 32111"/>
              <a:gd name="connsiteX3" fmla="*/ 0 w 21600"/>
              <a:gd name="connsiteY3" fmla="*/ 20172 h 32111"/>
              <a:gd name="connsiteX4" fmla="*/ 0 w 21600"/>
              <a:gd name="connsiteY4" fmla="*/ 0 h 32111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367"/>
              <a:gd name="connsiteX1" fmla="*/ 21600 w 21600"/>
              <a:gd name="connsiteY1" fmla="*/ 0 h 32367"/>
              <a:gd name="connsiteX2" fmla="*/ 21600 w 21600"/>
              <a:gd name="connsiteY2" fmla="*/ 18403 h 32367"/>
              <a:gd name="connsiteX3" fmla="*/ 0 w 21600"/>
              <a:gd name="connsiteY3" fmla="*/ 20172 h 32367"/>
              <a:gd name="connsiteX4" fmla="*/ 0 w 21600"/>
              <a:gd name="connsiteY4" fmla="*/ 0 h 32367"/>
              <a:gd name="connsiteX0" fmla="*/ 0 w 21600"/>
              <a:gd name="connsiteY0" fmla="*/ 0 h 32499"/>
              <a:gd name="connsiteX1" fmla="*/ 21600 w 21600"/>
              <a:gd name="connsiteY1" fmla="*/ 0 h 32499"/>
              <a:gd name="connsiteX2" fmla="*/ 21600 w 21600"/>
              <a:gd name="connsiteY2" fmla="*/ 18944 h 32499"/>
              <a:gd name="connsiteX3" fmla="*/ 0 w 21600"/>
              <a:gd name="connsiteY3" fmla="*/ 20172 h 32499"/>
              <a:gd name="connsiteX4" fmla="*/ 0 w 21600"/>
              <a:gd name="connsiteY4" fmla="*/ 0 h 32499"/>
              <a:gd name="connsiteX0" fmla="*/ 0 w 21600"/>
              <a:gd name="connsiteY0" fmla="*/ 0 h 32102"/>
              <a:gd name="connsiteX1" fmla="*/ 21600 w 21600"/>
              <a:gd name="connsiteY1" fmla="*/ 0 h 32102"/>
              <a:gd name="connsiteX2" fmla="*/ 21600 w 21600"/>
              <a:gd name="connsiteY2" fmla="*/ 17282 h 32102"/>
              <a:gd name="connsiteX3" fmla="*/ 0 w 21600"/>
              <a:gd name="connsiteY3" fmla="*/ 20172 h 32102"/>
              <a:gd name="connsiteX4" fmla="*/ 0 w 21600"/>
              <a:gd name="connsiteY4" fmla="*/ 0 h 32102"/>
              <a:gd name="connsiteX0" fmla="*/ 0 w 21600"/>
              <a:gd name="connsiteY0" fmla="*/ 0 h 31775"/>
              <a:gd name="connsiteX1" fmla="*/ 21600 w 21600"/>
              <a:gd name="connsiteY1" fmla="*/ 0 h 31775"/>
              <a:gd name="connsiteX2" fmla="*/ 21600 w 21600"/>
              <a:gd name="connsiteY2" fmla="*/ 17282 h 31775"/>
              <a:gd name="connsiteX3" fmla="*/ 0 w 21600"/>
              <a:gd name="connsiteY3" fmla="*/ 20172 h 31775"/>
              <a:gd name="connsiteX4" fmla="*/ 0 w 21600"/>
              <a:gd name="connsiteY4" fmla="*/ 0 h 31775"/>
              <a:gd name="connsiteX0" fmla="*/ 0 w 21600"/>
              <a:gd name="connsiteY0" fmla="*/ 0 h 30692"/>
              <a:gd name="connsiteX1" fmla="*/ 21600 w 21600"/>
              <a:gd name="connsiteY1" fmla="*/ 0 h 30692"/>
              <a:gd name="connsiteX2" fmla="*/ 21600 w 21600"/>
              <a:gd name="connsiteY2" fmla="*/ 17282 h 30692"/>
              <a:gd name="connsiteX3" fmla="*/ 0 w 21600"/>
              <a:gd name="connsiteY3" fmla="*/ 20172 h 30692"/>
              <a:gd name="connsiteX4" fmla="*/ 0 w 21600"/>
              <a:gd name="connsiteY4" fmla="*/ 0 h 30692"/>
              <a:gd name="connsiteX0" fmla="*/ 0 w 21600"/>
              <a:gd name="connsiteY0" fmla="*/ 0 h 30783"/>
              <a:gd name="connsiteX1" fmla="*/ 21600 w 21600"/>
              <a:gd name="connsiteY1" fmla="*/ 0 h 30783"/>
              <a:gd name="connsiteX2" fmla="*/ 21600 w 21600"/>
              <a:gd name="connsiteY2" fmla="*/ 17282 h 30783"/>
              <a:gd name="connsiteX3" fmla="*/ 0 w 21600"/>
              <a:gd name="connsiteY3" fmla="*/ 20172 h 30783"/>
              <a:gd name="connsiteX4" fmla="*/ 0 w 21600"/>
              <a:gd name="connsiteY4" fmla="*/ 0 h 30783"/>
              <a:gd name="connsiteX0" fmla="*/ 0 w 21600"/>
              <a:gd name="connsiteY0" fmla="*/ 0 h 30288"/>
              <a:gd name="connsiteX1" fmla="*/ 21600 w 21600"/>
              <a:gd name="connsiteY1" fmla="*/ 0 h 30288"/>
              <a:gd name="connsiteX2" fmla="*/ 21600 w 21600"/>
              <a:gd name="connsiteY2" fmla="*/ 14511 h 30288"/>
              <a:gd name="connsiteX3" fmla="*/ 0 w 21600"/>
              <a:gd name="connsiteY3" fmla="*/ 20172 h 30288"/>
              <a:gd name="connsiteX4" fmla="*/ 0 w 21600"/>
              <a:gd name="connsiteY4" fmla="*/ 0 h 30288"/>
              <a:gd name="connsiteX0" fmla="*/ 0 w 21600"/>
              <a:gd name="connsiteY0" fmla="*/ 0 h 31493"/>
              <a:gd name="connsiteX1" fmla="*/ 21600 w 21600"/>
              <a:gd name="connsiteY1" fmla="*/ 0 h 31493"/>
              <a:gd name="connsiteX2" fmla="*/ 21600 w 21600"/>
              <a:gd name="connsiteY2" fmla="*/ 14511 h 31493"/>
              <a:gd name="connsiteX3" fmla="*/ 0 w 21600"/>
              <a:gd name="connsiteY3" fmla="*/ 20172 h 31493"/>
              <a:gd name="connsiteX4" fmla="*/ 0 w 21600"/>
              <a:gd name="connsiteY4" fmla="*/ 0 h 31493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2468"/>
              <a:gd name="connsiteX1" fmla="*/ 21600 w 21600"/>
              <a:gd name="connsiteY1" fmla="*/ 0 h 32468"/>
              <a:gd name="connsiteX2" fmla="*/ 21600 w 21600"/>
              <a:gd name="connsiteY2" fmla="*/ 14511 h 32468"/>
              <a:gd name="connsiteX3" fmla="*/ 0 w 21600"/>
              <a:gd name="connsiteY3" fmla="*/ 20172 h 32468"/>
              <a:gd name="connsiteX4" fmla="*/ 0 w 21600"/>
              <a:gd name="connsiteY4" fmla="*/ 0 h 32468"/>
              <a:gd name="connsiteX0" fmla="*/ 0 w 21600"/>
              <a:gd name="connsiteY0" fmla="*/ 0 h 33208"/>
              <a:gd name="connsiteX1" fmla="*/ 21600 w 21600"/>
              <a:gd name="connsiteY1" fmla="*/ 0 h 33208"/>
              <a:gd name="connsiteX2" fmla="*/ 21600 w 21600"/>
              <a:gd name="connsiteY2" fmla="*/ 14511 h 33208"/>
              <a:gd name="connsiteX3" fmla="*/ 0 w 21600"/>
              <a:gd name="connsiteY3" fmla="*/ 20172 h 33208"/>
              <a:gd name="connsiteX4" fmla="*/ 0 w 21600"/>
              <a:gd name="connsiteY4" fmla="*/ 0 h 33208"/>
              <a:gd name="connsiteX0" fmla="*/ 0 w 21600"/>
              <a:gd name="connsiteY0" fmla="*/ 0 h 30102"/>
              <a:gd name="connsiteX1" fmla="*/ 21600 w 21600"/>
              <a:gd name="connsiteY1" fmla="*/ 0 h 30102"/>
              <a:gd name="connsiteX2" fmla="*/ 21600 w 21600"/>
              <a:gd name="connsiteY2" fmla="*/ 14511 h 30102"/>
              <a:gd name="connsiteX3" fmla="*/ 0 w 21600"/>
              <a:gd name="connsiteY3" fmla="*/ 20172 h 30102"/>
              <a:gd name="connsiteX4" fmla="*/ 0 w 21600"/>
              <a:gd name="connsiteY4" fmla="*/ 0 h 30102"/>
              <a:gd name="connsiteX0" fmla="*/ 0 w 21600"/>
              <a:gd name="connsiteY0" fmla="*/ 0 h 30553"/>
              <a:gd name="connsiteX1" fmla="*/ 21600 w 21600"/>
              <a:gd name="connsiteY1" fmla="*/ 0 h 30553"/>
              <a:gd name="connsiteX2" fmla="*/ 21600 w 21600"/>
              <a:gd name="connsiteY2" fmla="*/ 14511 h 30553"/>
              <a:gd name="connsiteX3" fmla="*/ 0 w 21600"/>
              <a:gd name="connsiteY3" fmla="*/ 20172 h 30553"/>
              <a:gd name="connsiteX4" fmla="*/ 0 w 21600"/>
              <a:gd name="connsiteY4" fmla="*/ 0 h 30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53">
                <a:moveTo>
                  <a:pt x="0" y="0"/>
                </a:moveTo>
                <a:lnTo>
                  <a:pt x="21600" y="0"/>
                </a:lnTo>
                <a:lnTo>
                  <a:pt x="21600" y="14511"/>
                </a:lnTo>
                <a:cubicBezTo>
                  <a:pt x="20169" y="-690"/>
                  <a:pt x="8" y="5191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B4BF9D"/>
          </a:solidFill>
          <a:ln>
            <a:solidFill>
              <a:srgbClr val="D2D9C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2308"/>
            <a:ext cx="9144000" cy="1295400"/>
          </a:xfrm>
        </p:spPr>
        <p:txBody>
          <a:bodyPr/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5000" noProof="0" dirty="0" smtClean="0">
                <a:solidFill>
                  <a:srgbClr val="4E81B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Segoe UI Semibold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188" y="2928108"/>
            <a:ext cx="6301548" cy="430887"/>
          </a:xfrm>
        </p:spPr>
        <p:txBody>
          <a:bodyPr/>
          <a:lstStyle>
            <a:lvl1pPr marL="0" indent="0" algn="r" rtl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  <a:defRPr lang="en-US" sz="2200" noProof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5149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08" y="1749000"/>
            <a:ext cx="8832850" cy="228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86D4E-7ED8-49E1-AAD1-F771CD7D9EFB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6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74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0109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6173" y="1738429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59A0-4690-43FF-8E06-C5A349DF3D4A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6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7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72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8DB65-5194-4A15-AB0A-9B8E3C9F401D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5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23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0953-DCB0-473C-98D4-13A5D6946B9C}" type="slidenum">
              <a:rPr/>
              <a:pPr>
                <a:defRPr/>
              </a:pPr>
              <a:t>‹#›</a:t>
            </a:fld>
            <a:endParaRPr dirty="0"/>
          </a:p>
        </p:txBody>
      </p:sp>
      <p:grpSp>
        <p:nvGrpSpPr>
          <p:cNvPr id="3" name="Group 6"/>
          <p:cNvGrpSpPr>
            <a:grpSpLocks/>
          </p:cNvGrpSpPr>
          <p:nvPr userDrawn="1"/>
        </p:nvGrpSpPr>
        <p:grpSpPr bwMode="auto">
          <a:xfrm>
            <a:off x="-3175" y="3175"/>
            <a:ext cx="9137650" cy="628650"/>
            <a:chOff x="-2592" y="3773"/>
            <a:chExt cx="9136684" cy="628502"/>
          </a:xfrm>
        </p:grpSpPr>
        <p:sp>
          <p:nvSpPr>
            <p:cNvPr id="4" name="Flowchart: Document 2"/>
            <p:cNvSpPr/>
            <p:nvPr/>
          </p:nvSpPr>
          <p:spPr>
            <a:xfrm>
              <a:off x="-2592" y="3773"/>
              <a:ext cx="8762074" cy="62850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31396"/>
                <a:gd name="connsiteX1" fmla="*/ 21600 w 21600"/>
                <a:gd name="connsiteY1" fmla="*/ 0 h 31396"/>
                <a:gd name="connsiteX2" fmla="*/ 21600 w 21600"/>
                <a:gd name="connsiteY2" fmla="*/ 17322 h 31396"/>
                <a:gd name="connsiteX3" fmla="*/ 0 w 21600"/>
                <a:gd name="connsiteY3" fmla="*/ 20172 h 31396"/>
                <a:gd name="connsiteX4" fmla="*/ 0 w 21600"/>
                <a:gd name="connsiteY4" fmla="*/ 0 h 31396"/>
                <a:gd name="connsiteX0" fmla="*/ 0 w 21600"/>
                <a:gd name="connsiteY0" fmla="*/ 0 h 29251"/>
                <a:gd name="connsiteX1" fmla="*/ 21600 w 21600"/>
                <a:gd name="connsiteY1" fmla="*/ 0 h 29251"/>
                <a:gd name="connsiteX2" fmla="*/ 21600 w 21600"/>
                <a:gd name="connsiteY2" fmla="*/ 17322 h 29251"/>
                <a:gd name="connsiteX3" fmla="*/ 0 w 21600"/>
                <a:gd name="connsiteY3" fmla="*/ 20172 h 29251"/>
                <a:gd name="connsiteX4" fmla="*/ 0 w 21600"/>
                <a:gd name="connsiteY4" fmla="*/ 0 h 29251"/>
                <a:gd name="connsiteX0" fmla="*/ 0 w 21600"/>
                <a:gd name="connsiteY0" fmla="*/ 0 h 32111"/>
                <a:gd name="connsiteX1" fmla="*/ 21600 w 21600"/>
                <a:gd name="connsiteY1" fmla="*/ 0 h 32111"/>
                <a:gd name="connsiteX2" fmla="*/ 21600 w 21600"/>
                <a:gd name="connsiteY2" fmla="*/ 17322 h 32111"/>
                <a:gd name="connsiteX3" fmla="*/ 0 w 21600"/>
                <a:gd name="connsiteY3" fmla="*/ 20172 h 32111"/>
                <a:gd name="connsiteX4" fmla="*/ 0 w 21600"/>
                <a:gd name="connsiteY4" fmla="*/ 0 h 32111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367"/>
                <a:gd name="connsiteX1" fmla="*/ 21600 w 21600"/>
                <a:gd name="connsiteY1" fmla="*/ 0 h 32367"/>
                <a:gd name="connsiteX2" fmla="*/ 21600 w 21600"/>
                <a:gd name="connsiteY2" fmla="*/ 18403 h 32367"/>
                <a:gd name="connsiteX3" fmla="*/ 0 w 21600"/>
                <a:gd name="connsiteY3" fmla="*/ 20172 h 32367"/>
                <a:gd name="connsiteX4" fmla="*/ 0 w 21600"/>
                <a:gd name="connsiteY4" fmla="*/ 0 h 32367"/>
                <a:gd name="connsiteX0" fmla="*/ 0 w 21600"/>
                <a:gd name="connsiteY0" fmla="*/ 0 h 32499"/>
                <a:gd name="connsiteX1" fmla="*/ 21600 w 21600"/>
                <a:gd name="connsiteY1" fmla="*/ 0 h 32499"/>
                <a:gd name="connsiteX2" fmla="*/ 21600 w 21600"/>
                <a:gd name="connsiteY2" fmla="*/ 18944 h 32499"/>
                <a:gd name="connsiteX3" fmla="*/ 0 w 21600"/>
                <a:gd name="connsiteY3" fmla="*/ 20172 h 32499"/>
                <a:gd name="connsiteX4" fmla="*/ 0 w 21600"/>
                <a:gd name="connsiteY4" fmla="*/ 0 h 32499"/>
                <a:gd name="connsiteX0" fmla="*/ 0 w 21600"/>
                <a:gd name="connsiteY0" fmla="*/ 0 h 32102"/>
                <a:gd name="connsiteX1" fmla="*/ 21600 w 21600"/>
                <a:gd name="connsiteY1" fmla="*/ 0 h 32102"/>
                <a:gd name="connsiteX2" fmla="*/ 21600 w 21600"/>
                <a:gd name="connsiteY2" fmla="*/ 17282 h 32102"/>
                <a:gd name="connsiteX3" fmla="*/ 0 w 21600"/>
                <a:gd name="connsiteY3" fmla="*/ 20172 h 32102"/>
                <a:gd name="connsiteX4" fmla="*/ 0 w 21600"/>
                <a:gd name="connsiteY4" fmla="*/ 0 h 32102"/>
                <a:gd name="connsiteX0" fmla="*/ 0 w 21600"/>
                <a:gd name="connsiteY0" fmla="*/ 0 h 31775"/>
                <a:gd name="connsiteX1" fmla="*/ 21600 w 21600"/>
                <a:gd name="connsiteY1" fmla="*/ 0 h 31775"/>
                <a:gd name="connsiteX2" fmla="*/ 21600 w 21600"/>
                <a:gd name="connsiteY2" fmla="*/ 17282 h 31775"/>
                <a:gd name="connsiteX3" fmla="*/ 0 w 21600"/>
                <a:gd name="connsiteY3" fmla="*/ 20172 h 31775"/>
                <a:gd name="connsiteX4" fmla="*/ 0 w 21600"/>
                <a:gd name="connsiteY4" fmla="*/ 0 h 31775"/>
                <a:gd name="connsiteX0" fmla="*/ 0 w 21600"/>
                <a:gd name="connsiteY0" fmla="*/ 0 h 30692"/>
                <a:gd name="connsiteX1" fmla="*/ 21600 w 21600"/>
                <a:gd name="connsiteY1" fmla="*/ 0 h 30692"/>
                <a:gd name="connsiteX2" fmla="*/ 21600 w 21600"/>
                <a:gd name="connsiteY2" fmla="*/ 17282 h 30692"/>
                <a:gd name="connsiteX3" fmla="*/ 0 w 21600"/>
                <a:gd name="connsiteY3" fmla="*/ 20172 h 30692"/>
                <a:gd name="connsiteX4" fmla="*/ 0 w 21600"/>
                <a:gd name="connsiteY4" fmla="*/ 0 h 30692"/>
                <a:gd name="connsiteX0" fmla="*/ 0 w 21600"/>
                <a:gd name="connsiteY0" fmla="*/ 0 h 30783"/>
                <a:gd name="connsiteX1" fmla="*/ 21600 w 21600"/>
                <a:gd name="connsiteY1" fmla="*/ 0 h 30783"/>
                <a:gd name="connsiteX2" fmla="*/ 21600 w 21600"/>
                <a:gd name="connsiteY2" fmla="*/ 17282 h 30783"/>
                <a:gd name="connsiteX3" fmla="*/ 0 w 21600"/>
                <a:gd name="connsiteY3" fmla="*/ 20172 h 30783"/>
                <a:gd name="connsiteX4" fmla="*/ 0 w 21600"/>
                <a:gd name="connsiteY4" fmla="*/ 0 h 30783"/>
                <a:gd name="connsiteX0" fmla="*/ 0 w 21600"/>
                <a:gd name="connsiteY0" fmla="*/ 0 h 30288"/>
                <a:gd name="connsiteX1" fmla="*/ 21600 w 21600"/>
                <a:gd name="connsiteY1" fmla="*/ 0 h 30288"/>
                <a:gd name="connsiteX2" fmla="*/ 21600 w 21600"/>
                <a:gd name="connsiteY2" fmla="*/ 14511 h 30288"/>
                <a:gd name="connsiteX3" fmla="*/ 0 w 21600"/>
                <a:gd name="connsiteY3" fmla="*/ 20172 h 30288"/>
                <a:gd name="connsiteX4" fmla="*/ 0 w 21600"/>
                <a:gd name="connsiteY4" fmla="*/ 0 h 30288"/>
                <a:gd name="connsiteX0" fmla="*/ 0 w 21600"/>
                <a:gd name="connsiteY0" fmla="*/ 0 h 31493"/>
                <a:gd name="connsiteX1" fmla="*/ 21600 w 21600"/>
                <a:gd name="connsiteY1" fmla="*/ 0 h 31493"/>
                <a:gd name="connsiteX2" fmla="*/ 21600 w 21600"/>
                <a:gd name="connsiteY2" fmla="*/ 14511 h 31493"/>
                <a:gd name="connsiteX3" fmla="*/ 0 w 21600"/>
                <a:gd name="connsiteY3" fmla="*/ 20172 h 31493"/>
                <a:gd name="connsiteX4" fmla="*/ 0 w 21600"/>
                <a:gd name="connsiteY4" fmla="*/ 0 h 31493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2468"/>
                <a:gd name="connsiteX1" fmla="*/ 21600 w 21600"/>
                <a:gd name="connsiteY1" fmla="*/ 0 h 32468"/>
                <a:gd name="connsiteX2" fmla="*/ 21600 w 21600"/>
                <a:gd name="connsiteY2" fmla="*/ 14511 h 32468"/>
                <a:gd name="connsiteX3" fmla="*/ 0 w 21600"/>
                <a:gd name="connsiteY3" fmla="*/ 20172 h 32468"/>
                <a:gd name="connsiteX4" fmla="*/ 0 w 21600"/>
                <a:gd name="connsiteY4" fmla="*/ 0 h 32468"/>
                <a:gd name="connsiteX0" fmla="*/ 0 w 21600"/>
                <a:gd name="connsiteY0" fmla="*/ 0 h 33208"/>
                <a:gd name="connsiteX1" fmla="*/ 21600 w 21600"/>
                <a:gd name="connsiteY1" fmla="*/ 0 h 33208"/>
                <a:gd name="connsiteX2" fmla="*/ 21600 w 21600"/>
                <a:gd name="connsiteY2" fmla="*/ 14511 h 33208"/>
                <a:gd name="connsiteX3" fmla="*/ 0 w 21600"/>
                <a:gd name="connsiteY3" fmla="*/ 20172 h 33208"/>
                <a:gd name="connsiteX4" fmla="*/ 0 w 21600"/>
                <a:gd name="connsiteY4" fmla="*/ 0 h 33208"/>
                <a:gd name="connsiteX0" fmla="*/ 0 w 21600"/>
                <a:gd name="connsiteY0" fmla="*/ 0 h 30102"/>
                <a:gd name="connsiteX1" fmla="*/ 21600 w 21600"/>
                <a:gd name="connsiteY1" fmla="*/ 0 h 30102"/>
                <a:gd name="connsiteX2" fmla="*/ 21600 w 21600"/>
                <a:gd name="connsiteY2" fmla="*/ 14511 h 30102"/>
                <a:gd name="connsiteX3" fmla="*/ 0 w 21600"/>
                <a:gd name="connsiteY3" fmla="*/ 20172 h 30102"/>
                <a:gd name="connsiteX4" fmla="*/ 0 w 21600"/>
                <a:gd name="connsiteY4" fmla="*/ 0 h 30102"/>
                <a:gd name="connsiteX0" fmla="*/ 0 w 21600"/>
                <a:gd name="connsiteY0" fmla="*/ 0 h 30553"/>
                <a:gd name="connsiteX1" fmla="*/ 21600 w 21600"/>
                <a:gd name="connsiteY1" fmla="*/ 0 h 30553"/>
                <a:gd name="connsiteX2" fmla="*/ 21600 w 21600"/>
                <a:gd name="connsiteY2" fmla="*/ 14511 h 30553"/>
                <a:gd name="connsiteX3" fmla="*/ 0 w 21600"/>
                <a:gd name="connsiteY3" fmla="*/ 20172 h 30553"/>
                <a:gd name="connsiteX4" fmla="*/ 0 w 21600"/>
                <a:gd name="connsiteY4" fmla="*/ 0 h 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30553">
                  <a:moveTo>
                    <a:pt x="0" y="0"/>
                  </a:moveTo>
                  <a:lnTo>
                    <a:pt x="21600" y="0"/>
                  </a:lnTo>
                  <a:lnTo>
                    <a:pt x="21600" y="14511"/>
                  </a:lnTo>
                  <a:cubicBezTo>
                    <a:pt x="20169" y="-690"/>
                    <a:pt x="8" y="5191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5"/>
            <p:cNvSpPr/>
            <p:nvPr/>
          </p:nvSpPr>
          <p:spPr>
            <a:xfrm>
              <a:off x="8818213" y="5361"/>
              <a:ext cx="315879" cy="344406"/>
            </a:xfrm>
            <a:custGeom>
              <a:avLst/>
              <a:gdLst>
                <a:gd name="connsiteX0" fmla="*/ 0 w 316060"/>
                <a:gd name="connsiteY0" fmla="*/ 0 h 213417"/>
                <a:gd name="connsiteX1" fmla="*/ 316060 w 316060"/>
                <a:gd name="connsiteY1" fmla="*/ 0 h 213417"/>
                <a:gd name="connsiteX2" fmla="*/ 316060 w 316060"/>
                <a:gd name="connsiteY2" fmla="*/ 213417 h 213417"/>
                <a:gd name="connsiteX3" fmla="*/ 0 w 316060"/>
                <a:gd name="connsiteY3" fmla="*/ 213417 h 213417"/>
                <a:gd name="connsiteX4" fmla="*/ 0 w 316060"/>
                <a:gd name="connsiteY4" fmla="*/ 0 h 213417"/>
                <a:gd name="connsiteX0" fmla="*/ 0 w 316060"/>
                <a:gd name="connsiteY0" fmla="*/ 0 h 245221"/>
                <a:gd name="connsiteX1" fmla="*/ 316060 w 316060"/>
                <a:gd name="connsiteY1" fmla="*/ 0 h 245221"/>
                <a:gd name="connsiteX2" fmla="*/ 316060 w 316060"/>
                <a:gd name="connsiteY2" fmla="*/ 213417 h 245221"/>
                <a:gd name="connsiteX3" fmla="*/ 0 w 316060"/>
                <a:gd name="connsiteY3" fmla="*/ 213417 h 245221"/>
                <a:gd name="connsiteX4" fmla="*/ 0 w 316060"/>
                <a:gd name="connsiteY4" fmla="*/ 0 h 2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60" h="245221">
                  <a:moveTo>
                    <a:pt x="0" y="0"/>
                  </a:moveTo>
                  <a:lnTo>
                    <a:pt x="316060" y="0"/>
                  </a:lnTo>
                  <a:lnTo>
                    <a:pt x="316060" y="213417"/>
                  </a:lnTo>
                  <a:cubicBezTo>
                    <a:pt x="226609" y="284978"/>
                    <a:pt x="105353" y="213417"/>
                    <a:pt x="0" y="21341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F9D"/>
            </a:solidFill>
            <a:ln>
              <a:solidFill>
                <a:srgbClr val="D2D9C5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D9D9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7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bg1"/>
            </a:gs>
            <a:gs pos="0">
              <a:srgbClr val="DCDCDC"/>
            </a:gs>
            <a:gs pos="35000">
              <a:schemeClr val="bg1"/>
            </a:gs>
            <a:gs pos="100000">
              <a:srgbClr val="DCDCD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98493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6208" y="1746516"/>
            <a:ext cx="883285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16975" y="44450"/>
            <a:ext cx="328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900" kern="120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0F1A3405-1E65-40E5-ADEB-C2CFB7BCD1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65" r:id="rId4"/>
    <p:sldLayoutId id="2147483666" r:id="rId5"/>
  </p:sldLayoutIdLst>
  <p:hf hdr="0" ftr="0" dt="0"/>
  <p:txStyles>
    <p:titleStyle>
      <a:lvl1pPr algn="ctr" rtl="0" eaLnBrk="1" fontAlgn="base" hangingPunct="1">
        <a:lnSpc>
          <a:spcPts val="4600"/>
        </a:lnSpc>
        <a:spcBef>
          <a:spcPct val="0"/>
        </a:spcBef>
        <a:spcAft>
          <a:spcPct val="0"/>
        </a:spcAft>
        <a:defRPr lang="en-US" sz="4600" dirty="0">
          <a:solidFill>
            <a:srgbClr val="4E81BE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latin typeface="Segoe UI Semibold" pitchFamily="34" charset="0"/>
          <a:ea typeface="Segoe UI" pitchFamily="34" charset="0"/>
          <a:cs typeface="Segoe U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4E81BE"/>
          </a:solidFill>
          <a:latin typeface="Segoe UI Semibold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lang="en-US" sz="3200" dirty="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alenenergy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53314"/>
            <a:ext cx="9144000" cy="1317625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Ozone Source Apportionment Modeling to Support Policy Initiatives in the Eastern United States</a:t>
            </a:r>
            <a:endParaRPr sz="4000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8015288" y="6636638"/>
            <a:ext cx="112871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STI-6537</a:t>
            </a:r>
            <a:endParaRPr lang="en-US" sz="7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76" name="Subtitle 2"/>
          <p:cNvSpPr txBox="1">
            <a:spLocks/>
          </p:cNvSpPr>
          <p:nvPr/>
        </p:nvSpPr>
        <p:spPr bwMode="auto">
          <a:xfrm>
            <a:off x="3143250" y="3104004"/>
            <a:ext cx="5675387" cy="245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Kenneth Craig, Garnet Erdakos, </a:t>
            </a:r>
            <a:b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</a:b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Lynn Baringer, and Stephen Reid</a:t>
            </a:r>
            <a:endParaRPr lang="en-US" sz="2000" dirty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Sonoma 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Technology, Inc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., Petaluma</a:t>
            </a:r>
            <a:r>
              <a:rPr lang="en-US" dirty="0">
                <a:latin typeface="Segoe UI" pitchFamily="34" charset="0"/>
                <a:cs typeface="Segoe UI" pitchFamily="34" charset="0"/>
              </a:rPr>
              <a:t>, </a:t>
            </a:r>
            <a:r>
              <a:rPr lang="en-US" dirty="0" smtClean="0">
                <a:latin typeface="Segoe UI" pitchFamily="34" charset="0"/>
                <a:cs typeface="Segoe UI" pitchFamily="34" charset="0"/>
              </a:rPr>
              <a:t>CA</a:t>
            </a:r>
          </a:p>
          <a:p>
            <a:pPr algn="r">
              <a:spcBef>
                <a:spcPts val="0"/>
              </a:spcBef>
            </a:pPr>
            <a:endParaRPr lang="en-US" sz="11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7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15</a:t>
            </a:r>
            <a:r>
              <a:rPr lang="en-US" sz="2000" baseline="30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th</a:t>
            </a:r>
            <a:r>
              <a:rPr lang="en-US" sz="2000" dirty="0" smtClean="0">
                <a:solidFill>
                  <a:srgbClr val="99A878"/>
                </a:solidFill>
                <a:latin typeface="Segoe UI" pitchFamily="34" charset="0"/>
                <a:cs typeface="Segoe UI" pitchFamily="34" charset="0"/>
              </a:rPr>
              <a:t> Annual CMAS Conference</a:t>
            </a:r>
            <a:endParaRPr lang="en-US" sz="2000" dirty="0">
              <a:solidFill>
                <a:srgbClr val="99A878"/>
              </a:solidFill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400"/>
              </a:spcBef>
            </a:pPr>
            <a:r>
              <a:rPr lang="en-US" dirty="0" smtClean="0">
                <a:latin typeface="Segoe UI" pitchFamily="34" charset="0"/>
                <a:cs typeface="Segoe UI" pitchFamily="34" charset="0"/>
              </a:rPr>
              <a:t>Chapel Hill, NC</a:t>
            </a:r>
            <a:endParaRPr lang="en-US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endParaRPr lang="en-US" sz="1100" dirty="0">
              <a:latin typeface="Segoe UI" pitchFamily="34" charset="0"/>
              <a:cs typeface="Segoe UI" pitchFamily="34" charset="0"/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latin typeface="Segoe UI" pitchFamily="34" charset="0"/>
                <a:cs typeface="Segoe UI" pitchFamily="34" charset="0"/>
              </a:rPr>
              <a:t>October 26, 2016</a:t>
            </a:r>
            <a:endParaRPr lang="en-US" sz="2000" dirty="0"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Receptor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844" y="6085585"/>
            <a:ext cx="7202311" cy="70788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Ozone contributions in Sussex County, DE, when modeled ozone was greater than 70 ppb (13 days)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80089" y="3431823"/>
            <a:ext cx="1253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(6.11 ppb)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11511" y="1803224"/>
            <a:ext cx="197555" cy="1636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37286" y="1704502"/>
            <a:ext cx="2714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Delaware sources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17155" y="2189692"/>
            <a:ext cx="191911" cy="1636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31643" y="2102259"/>
            <a:ext cx="232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Non-Delaware sources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84546"/>
            <a:ext cx="8913813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Results: Multiple Sources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11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5765"/>
            <a:ext cx="9144000" cy="641350"/>
          </a:xfrm>
        </p:spPr>
        <p:txBody>
          <a:bodyPr/>
          <a:lstStyle/>
          <a:p>
            <a:pPr>
              <a:lnSpc>
                <a:spcPts val="5000"/>
              </a:lnSpc>
              <a:defRPr/>
            </a:pPr>
            <a:r>
              <a:rPr sz="4600" dirty="0" smtClean="0"/>
              <a:t>Point Source Analysis</a:t>
            </a:r>
            <a:br>
              <a:rPr sz="4600" dirty="0" smtClean="0"/>
            </a:br>
            <a:r>
              <a:rPr sz="4600" dirty="0" smtClean="0"/>
              <a:t> Brunner Island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5" y="2221586"/>
            <a:ext cx="4230700" cy="1508105"/>
          </a:xfrm>
        </p:spPr>
        <p:txBody>
          <a:bodyPr/>
          <a:lstStyle/>
          <a:p>
            <a:r>
              <a:rPr sz="2000" dirty="0" smtClean="0"/>
              <a:t>York Haven, PA</a:t>
            </a:r>
          </a:p>
          <a:p>
            <a:r>
              <a:rPr lang="en-US" sz="2000" dirty="0" smtClean="0"/>
              <a:t>1411 MW generating capacity</a:t>
            </a:r>
          </a:p>
          <a:p>
            <a:r>
              <a:rPr lang="en-US" sz="2000" dirty="0" smtClean="0"/>
              <a:t>2011 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emissions: 16,800 tons</a:t>
            </a:r>
          </a:p>
          <a:p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81524" y="5834901"/>
            <a:ext cx="443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0" dirty="0" smtClean="0">
                <a:latin typeface="Segoe UI Light" panose="020B0502040204020203" pitchFamily="34" charset="0"/>
              </a:rPr>
              <a:t>Brunner Island power plant in southeast Pennsylvania and nearby air quality monitoring sites.</a:t>
            </a:r>
          </a:p>
        </p:txBody>
      </p:sp>
      <p:pic>
        <p:nvPicPr>
          <p:cNvPr id="1026" name="Picture 2" descr="\\FILESERV1\shares\STIShare\ProjectDocs\1_InactiveProjects\911000 - 916XXX\915046 Sierra Club Ozone Modeling - Technical Memo on Brunner Island Impacts\Tech Memo\Figures\Brunner_MonitorLocations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966" r="22375" b="38290"/>
          <a:stretch/>
        </p:blipFill>
        <p:spPr bwMode="auto">
          <a:xfrm>
            <a:off x="4512363" y="2310927"/>
            <a:ext cx="4508253" cy="3496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773617"/>
            <a:ext cx="3933825" cy="2027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075" y="5840430"/>
            <a:ext cx="393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0" dirty="0" smtClean="0">
                <a:latin typeface="Segoe UI Light" panose="020B0502040204020203" pitchFamily="34" charset="0"/>
              </a:rPr>
              <a:t>www.talenenergy.com</a:t>
            </a:r>
            <a:endParaRPr lang="en-US" sz="1400" kern="0" dirty="0" smtClean="0">
              <a:latin typeface="Segoe UI Light" panose="020B0502040204020203" pitchFamily="34" charset="0"/>
              <a:hlinkClick r:id="rId4"/>
            </a:endParaRPr>
          </a:p>
          <a:p>
            <a:endParaRPr lang="en-US" sz="1400" kern="0" dirty="0" smtClean="0"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Results: Single Source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12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65868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Brunner Island Ozone Impacts</a:t>
            </a:r>
            <a:endParaRPr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05039" y="5676275"/>
            <a:ext cx="616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Peak modeled 8-hr ozone impacts from the Brunner Island power plant during the 2011 ozone season.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t="8383"/>
          <a:stretch/>
        </p:blipFill>
        <p:spPr bwMode="auto">
          <a:xfrm>
            <a:off x="1405038" y="1966913"/>
            <a:ext cx="6166640" cy="36034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Results: Single Source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13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65868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Brunner Island Ozone Impacts</a:t>
            </a:r>
            <a:endParaRPr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83096" y="5720879"/>
            <a:ext cx="616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Peak modeled 8-hr ozone impacts from the Brunner Island power plant on July 20, 2011.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708" y="1977323"/>
            <a:ext cx="4410521" cy="3698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Results: Single Source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3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14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Daily Ozone Contributions</a:t>
            </a:r>
            <a:endParaRPr sz="4600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191736" y="2544103"/>
            <a:ext cx="6779578" cy="4048125"/>
          </a:xfrm>
          <a:prstGeom prst="rect">
            <a:avLst/>
          </a:prstGeom>
          <a:effectLst>
            <a:outerShdw blurRad="190500">
              <a:scrgbClr r="0" g="0" b="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2300" y="1636888"/>
            <a:ext cx="82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 smtClean="0">
                <a:latin typeface="+mj-lt"/>
              </a:rPr>
              <a:t>Significant (&gt;0.75 ppb) 8-hr ozone impacts were modeled at one or more PA monitor(s) on 86% (79 of 92) of days during June-August.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Results: Single Source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15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1997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/>
              <a:t>Ozone Contributions at Pennsylvania Monitors</a:t>
            </a:r>
            <a:endParaRPr sz="4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5654"/>
          <a:stretch/>
        </p:blipFill>
        <p:spPr bwMode="auto">
          <a:xfrm>
            <a:off x="722965" y="3093399"/>
            <a:ext cx="7717120" cy="347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9505" y="2176341"/>
            <a:ext cx="8218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0" dirty="0" smtClean="0">
                <a:latin typeface="+mj-lt"/>
              </a:rPr>
              <a:t>Significant (&gt;0.75 ppb) 8-hr ozone impacts were modeled on at least one day at 75% of Pennsylvania monitoring sites.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Results: Single Source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0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16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/>
              <a:t>Impacts on High-Ozone Days</a:t>
            </a:r>
            <a:endParaRPr sz="4600" dirty="0"/>
          </a:p>
        </p:txBody>
      </p:sp>
      <p:sp>
        <p:nvSpPr>
          <p:cNvPr id="7" name="TextBox 6"/>
          <p:cNvSpPr txBox="1"/>
          <p:nvPr/>
        </p:nvSpPr>
        <p:spPr>
          <a:xfrm>
            <a:off x="1500374" y="5958663"/>
            <a:ext cx="6162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Modeled 8-hr ozone impacts &gt;0.75 ppb from Brunner Island and incremental monitored ozone concentrations above the NAAQS on days when the NAAQS was exceeded at the Sipe Ave. monitor near Harrisburg.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84333" y="1726763"/>
            <a:ext cx="6162303" cy="413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839842" y="2906901"/>
            <a:ext cx="7062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10 ppb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825" y="4330540"/>
            <a:ext cx="8103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n-lt"/>
              </a:rPr>
              <a:t>3.34 ppb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5591" y="3615893"/>
            <a:ext cx="82519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6.70 ppb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43238" y="4727279"/>
            <a:ext cx="79173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+mn-lt"/>
              </a:rPr>
              <a:t>1.44 ppb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1572" y="3760855"/>
            <a:ext cx="6356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n-lt"/>
              </a:rPr>
              <a:t>6</a:t>
            </a:r>
            <a:r>
              <a:rPr lang="en-US" sz="1200" dirty="0" smtClean="0">
                <a:latin typeface="+mn-lt"/>
              </a:rPr>
              <a:t> ppb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0371" y="3972066"/>
            <a:ext cx="70624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5 ppb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8135" y="5330433"/>
            <a:ext cx="8103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July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48940" y="5326719"/>
            <a:ext cx="8103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July 20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0896" y="5334156"/>
            <a:ext cx="8103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July 21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18232" y="2290051"/>
            <a:ext cx="191911" cy="16368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32720" y="2202618"/>
            <a:ext cx="23255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Brunner Island Impact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914518" y="2620867"/>
            <a:ext cx="191911" cy="163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40157" y="2511132"/>
            <a:ext cx="23255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Monitor increment above NAAQS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81525" y="2202618"/>
            <a:ext cx="2876708" cy="831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Results: Single Source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17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18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000" dirty="0" smtClean="0"/>
              <a:t>Ozone Contributions on </a:t>
            </a:r>
            <a:br>
              <a:rPr sz="4000" dirty="0" smtClean="0"/>
            </a:br>
            <a:r>
              <a:rPr sz="4000" dirty="0" smtClean="0"/>
              <a:t>Neighboring States</a:t>
            </a:r>
            <a:endParaRPr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963851" y="5964885"/>
            <a:ext cx="7230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Summary of significant (&gt;0.75 ppb) modeled 8-hr ozone contributions from Brunner Island at monitoring stations in Pennsylvania and neighboring states.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" r="1650" b="5733"/>
          <a:stretch/>
        </p:blipFill>
        <p:spPr bwMode="auto">
          <a:xfrm>
            <a:off x="1506539" y="2120203"/>
            <a:ext cx="6029726" cy="3587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Results: Single Source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18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603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Summary and Insights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575" y="1794756"/>
            <a:ext cx="8760913" cy="4708981"/>
          </a:xfrm>
        </p:spPr>
        <p:txBody>
          <a:bodyPr/>
          <a:lstStyle/>
          <a:p>
            <a:r>
              <a:rPr lang="en-US" sz="2000" dirty="0" smtClean="0"/>
              <a:t>Conducted source apportionment modeling to support policy initiatives in the eastern United States</a:t>
            </a:r>
          </a:p>
          <a:p>
            <a:r>
              <a:rPr lang="en-US" sz="2000" dirty="0" smtClean="0"/>
              <a:t>Developed a database to support current analysis and future data mining</a:t>
            </a:r>
          </a:p>
          <a:p>
            <a:r>
              <a:rPr lang="en-US" sz="2000" dirty="0" smtClean="0"/>
              <a:t>Multiple sources examples</a:t>
            </a:r>
          </a:p>
          <a:p>
            <a:pPr lvl="1"/>
            <a:r>
              <a:rPr lang="en-US" sz="1800" dirty="0" smtClean="0"/>
              <a:t>1-ppb impacts possible several hundred kilometers from large 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sources</a:t>
            </a:r>
          </a:p>
          <a:p>
            <a:pPr lvl="1"/>
            <a:r>
              <a:rPr lang="en-US" sz="1800" dirty="0" smtClean="0"/>
              <a:t>At some receptors, in-state ozone contributions are small compared to </a:t>
            </a:r>
            <a:br>
              <a:rPr lang="en-US" sz="1800" dirty="0" smtClean="0"/>
            </a:br>
            <a:r>
              <a:rPr lang="en-US" sz="1800" dirty="0" smtClean="0"/>
              <a:t>out-of-state contributions </a:t>
            </a:r>
            <a:endParaRPr sz="1800" dirty="0" smtClean="0"/>
          </a:p>
          <a:p>
            <a:r>
              <a:rPr lang="en-US" sz="2000" dirty="0" smtClean="0"/>
              <a:t>Single-source example (Brunner Island)</a:t>
            </a:r>
          </a:p>
          <a:p>
            <a:pPr lvl="1"/>
            <a:r>
              <a:rPr lang="en-US" sz="1800" dirty="0" smtClean="0"/>
              <a:t>Significant (&gt;0.75 ppb) ozone impacts in Pennsylvania on most summer days</a:t>
            </a:r>
          </a:p>
          <a:p>
            <a:pPr lvl="1"/>
            <a:r>
              <a:rPr lang="en-US" sz="1800" dirty="0"/>
              <a:t>Significant impacts at Harrisburg on </a:t>
            </a:r>
            <a:r>
              <a:rPr lang="en-US" sz="1800" dirty="0" smtClean="0"/>
              <a:t>three </a:t>
            </a:r>
            <a:r>
              <a:rPr lang="en-US" sz="1800" dirty="0"/>
              <a:t>NAAQS exceedance days in </a:t>
            </a:r>
            <a:r>
              <a:rPr lang="en-US" sz="1800" dirty="0" smtClean="0"/>
              <a:t>2011</a:t>
            </a:r>
            <a:endParaRPr lang="en-US" sz="1800" dirty="0"/>
          </a:p>
          <a:p>
            <a:pPr lvl="1"/>
            <a:r>
              <a:rPr lang="en-US" sz="1800" dirty="0" smtClean="0"/>
              <a:t>Significant ozone contributions extend several hundred kilometers into neighboring states</a:t>
            </a:r>
          </a:p>
          <a:p>
            <a:r>
              <a:rPr lang="en-US" sz="2000" dirty="0" smtClean="0"/>
              <a:t>Further discussion: Representativeness of modeling results from a </a:t>
            </a:r>
            <a:r>
              <a:rPr lang="en-US" sz="2000" i="1" dirty="0" smtClean="0"/>
              <a:t>transport perspective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58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6709"/>
            <a:ext cx="9144000" cy="64135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Trajectory Spatial Probability Density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 smtClean="0"/>
              <a:t>(Difference plots: high-ozone </a:t>
            </a:r>
            <a:r>
              <a:rPr lang="en-US" sz="2800" dirty="0"/>
              <a:t>days vs. all days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11226" y="4924225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2011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3" y="2040679"/>
            <a:ext cx="3746809" cy="2907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0" y="2040679"/>
            <a:ext cx="3746810" cy="2907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05829" y="4924082"/>
            <a:ext cx="659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2008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03" y="3902708"/>
            <a:ext cx="1827847" cy="2843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5707" y="5416371"/>
            <a:ext cx="6225846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Southwesterly transport </a:t>
            </a:r>
            <a:r>
              <a:rPr lang="en-US" dirty="0" smtClean="0"/>
              <a:t>toward Delaware is less pronounced in 2011 than in other years. </a:t>
            </a:r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5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2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/>
              <a:t>Outline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812" y="1800985"/>
            <a:ext cx="8008553" cy="3022366"/>
          </a:xfrm>
        </p:spPr>
        <p:txBody>
          <a:bodyPr/>
          <a:lstStyle/>
          <a:p>
            <a:r>
              <a:rPr sz="2800" dirty="0" smtClean="0"/>
              <a:t>Motivation</a:t>
            </a:r>
          </a:p>
          <a:p>
            <a:r>
              <a:rPr lang="en-US" sz="2800" dirty="0" smtClean="0"/>
              <a:t>Modeling approach</a:t>
            </a:r>
          </a:p>
          <a:p>
            <a:r>
              <a:rPr sz="2800" dirty="0" smtClean="0"/>
              <a:t>Results: multiple sources </a:t>
            </a:r>
            <a:r>
              <a:rPr lang="en-US" sz="2800" dirty="0" smtClean="0"/>
              <a:t>examples</a:t>
            </a:r>
            <a:endParaRPr sz="2800" dirty="0" smtClean="0"/>
          </a:p>
          <a:p>
            <a:r>
              <a:rPr lang="en-US" sz="2800" dirty="0" smtClean="0"/>
              <a:t>Results: single-source example</a:t>
            </a:r>
          </a:p>
          <a:p>
            <a:r>
              <a:rPr lang="en-US" sz="2800" dirty="0" smtClean="0"/>
              <a:t>Summary and insights</a:t>
            </a:r>
            <a:r>
              <a:rPr sz="2800" dirty="0" smtClean="0"/>
              <a:t/>
            </a:r>
            <a:br>
              <a:rPr sz="2800" dirty="0" smtClean="0"/>
            </a:br>
            <a:endParaRPr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8973"/>
            <a:ext cx="9144000" cy="641350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</a:t>
            </a: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onomatech.com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2351081"/>
            <a:ext cx="9144000" cy="227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200"/>
              </a:spcBef>
              <a:buFontTx/>
              <a:buNone/>
            </a:pPr>
            <a:r>
              <a:rPr lang="en-US" sz="3400" dirty="0" smtClean="0">
                <a:solidFill>
                  <a:srgbClr val="99A878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Kenneth Craig</a:t>
            </a:r>
          </a:p>
          <a:p>
            <a:pPr marL="0" indent="0" algn="ctr" eaLnBrk="1" hangingPunct="1">
              <a:spcBef>
                <a:spcPts val="1000"/>
              </a:spcBef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Group Manager</a:t>
            </a:r>
            <a:b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Atmospheric Modeling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ctr" eaLnBrk="1" hangingPunct="1">
              <a:spcBef>
                <a:spcPts val="200"/>
              </a:spcBef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kcraig@sonomatech.com</a:t>
            </a:r>
          </a:p>
          <a:p>
            <a:pPr marL="0" indent="0" algn="ctr" eaLnBrk="1" hangingPunct="1">
              <a:spcBef>
                <a:spcPts val="200"/>
              </a:spcBef>
              <a:buNone/>
            </a:pPr>
            <a:r>
              <a:rPr lang="en-US" sz="24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707.665.9900</a:t>
            </a:r>
            <a:endParaRPr lang="en-US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873407" y="6452741"/>
            <a:ext cx="5416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1800" dirty="0" smtClean="0">
                <a:solidFill>
                  <a:srgbClr val="1166A5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sonomatech.com      @sonoma_tech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69" y="5632880"/>
            <a:ext cx="1995061" cy="81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4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3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sz="4600" dirty="0" smtClean="0"/>
              <a:t>Motivation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800985"/>
            <a:ext cx="8663041" cy="3877985"/>
          </a:xfrm>
        </p:spPr>
        <p:txBody>
          <a:bodyPr/>
          <a:lstStyle/>
          <a:p>
            <a:r>
              <a:rPr lang="en-US" sz="2400" dirty="0">
                <a:latin typeface="Segoe UI Semibold" panose="020B0702040204020203" pitchFamily="34" charset="0"/>
              </a:rPr>
              <a:t>Interstate transport </a:t>
            </a:r>
            <a:r>
              <a:rPr lang="en-US" sz="2400" dirty="0"/>
              <a:t>has </a:t>
            </a:r>
            <a:r>
              <a:rPr lang="en-US" sz="2400" dirty="0" smtClean="0"/>
              <a:t>become </a:t>
            </a:r>
            <a:r>
              <a:rPr lang="en-US" sz="2400" dirty="0"/>
              <a:t>increasingly important for addressing NAAQS attainment issues</a:t>
            </a:r>
            <a:r>
              <a:rPr lang="en-US" sz="24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Semibold" panose="020B0702040204020203" pitchFamily="34" charset="0"/>
              </a:rPr>
              <a:t>Source </a:t>
            </a:r>
            <a:r>
              <a:rPr lang="en-US" sz="2400" dirty="0">
                <a:latin typeface="Segoe UI Semibold" panose="020B0702040204020203" pitchFamily="34" charset="0"/>
              </a:rPr>
              <a:t>a</a:t>
            </a:r>
            <a:r>
              <a:rPr lang="en-US" sz="2400" dirty="0" smtClean="0">
                <a:latin typeface="Segoe UI Semibold" panose="020B0702040204020203" pitchFamily="34" charset="0"/>
              </a:rPr>
              <a:t>pportionment </a:t>
            </a:r>
            <a:r>
              <a:rPr lang="en-US" sz="2400" dirty="0"/>
              <a:t>has become an important tool to quantify source impacts on downwind ozone and guide policy decisions (</a:t>
            </a:r>
            <a:r>
              <a:rPr lang="en-US" sz="2400" dirty="0" smtClean="0"/>
              <a:t>e.g., </a:t>
            </a:r>
            <a:r>
              <a:rPr lang="en-US" sz="2400" dirty="0" smtClean="0"/>
              <a:t>CSAPR</a:t>
            </a:r>
            <a:r>
              <a:rPr lang="en-US" sz="2400" dirty="0" smtClean="0"/>
              <a:t>).</a:t>
            </a:r>
            <a:endParaRPr lang="en-US" sz="2400" dirty="0" smtClean="0">
              <a:latin typeface="Segoe UI Semibold" panose="020B070204020402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Semibold" panose="020B0702040204020203" pitchFamily="34" charset="0"/>
              </a:rPr>
              <a:t>CSAPR </a:t>
            </a:r>
            <a:r>
              <a:rPr lang="en-US" sz="2400" dirty="0" smtClean="0">
                <a:latin typeface="Segoe UI Semibold" panose="020B0702040204020203" pitchFamily="34" charset="0"/>
              </a:rPr>
              <a:t>modeling </a:t>
            </a:r>
            <a:r>
              <a:rPr lang="en-US" sz="2400" dirty="0" smtClean="0"/>
              <a:t>provides state-level source contributions.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Segoe UI Semibold" panose="020B0702040204020203" pitchFamily="34" charset="0"/>
              </a:rPr>
              <a:t>STI </a:t>
            </a:r>
            <a:r>
              <a:rPr lang="en-US" sz="2400" dirty="0" smtClean="0"/>
              <a:t>conducted new source apportionment modeling with detailed tagging to support policy initiatives in the eastern United States. </a:t>
            </a:r>
          </a:p>
        </p:txBody>
      </p:sp>
    </p:spTree>
    <p:extLst>
      <p:ext uri="{BB962C8B-B14F-4D97-AF65-F5344CB8AC3E}">
        <p14:creationId xmlns:p14="http://schemas.microsoft.com/office/powerpoint/2010/main" val="40460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4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/>
              <a:t>Modeling Approach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4" y="1966913"/>
            <a:ext cx="4860563" cy="4302716"/>
          </a:xfrm>
        </p:spPr>
        <p:txBody>
          <a:bodyPr/>
          <a:lstStyle/>
          <a:p>
            <a:r>
              <a:rPr lang="en-US" sz="2400" dirty="0" smtClean="0"/>
              <a:t>2011 ozone season (May-September) simulation with CAMx version 6.1</a:t>
            </a:r>
          </a:p>
          <a:p>
            <a:r>
              <a:rPr lang="en-US" sz="2400" dirty="0" smtClean="0"/>
              <a:t>Configurations based on EPA’s 2011 modeling platform</a:t>
            </a:r>
          </a:p>
          <a:p>
            <a:pPr lvl="1"/>
            <a:r>
              <a:rPr lang="en-US" sz="2000" dirty="0"/>
              <a:t>WRF version 3.4</a:t>
            </a:r>
          </a:p>
          <a:p>
            <a:pPr lvl="1"/>
            <a:r>
              <a:rPr lang="en-US" sz="2000" dirty="0" smtClean="0"/>
              <a:t>2011 NEI Version 1</a:t>
            </a:r>
          </a:p>
          <a:p>
            <a:pPr lvl="1"/>
            <a:r>
              <a:rPr lang="en-US" sz="2000" dirty="0" smtClean="0"/>
              <a:t>GEOS-Chem boundary conditions</a:t>
            </a:r>
          </a:p>
          <a:p>
            <a:pPr lvl="1"/>
            <a:r>
              <a:rPr lang="en-US" sz="2000" dirty="0" smtClean="0"/>
              <a:t>Carbon Bond 6r2</a:t>
            </a:r>
          </a:p>
          <a:p>
            <a:r>
              <a:rPr lang="en-US" sz="2400" dirty="0" smtClean="0"/>
              <a:t>Ozone Source Apportionment Technology (OSAT) with APCA</a:t>
            </a:r>
            <a:endParaRPr lang="en-US" sz="2400" dirty="0" smtClean="0">
              <a:latin typeface="Segoe UI Semibold" panose="020B0702040204020203" pitchFamily="34" charset="0"/>
            </a:endParaRPr>
          </a:p>
        </p:txBody>
      </p:sp>
      <p:pic>
        <p:nvPicPr>
          <p:cNvPr id="1026" name="Picture 2" descr="\\FILESERV1\shares\STIShare\ProjectDocs\1_InactiveProjects\911000 - 916XXX\915046 Sierra Club Ozone Modeling - Technical Memo on Brunner Island Impacts\Tech Memo\Figures\camx_dom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87" y="2164187"/>
            <a:ext cx="3864620" cy="296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261" y="6496339"/>
            <a:ext cx="51861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n-lt"/>
              </a:rPr>
              <a:t>APCA = </a:t>
            </a:r>
            <a:r>
              <a:rPr lang="en-US" sz="1500" dirty="0">
                <a:latin typeface="+mn-lt"/>
              </a:rPr>
              <a:t>Anthropogenic Precursor Culpability Analysis </a:t>
            </a:r>
            <a:endParaRPr lang="en-US" sz="15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4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5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25235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/>
              <a:t>Source Apportionment Tagging</a:t>
            </a:r>
            <a:endParaRPr sz="4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709568"/>
              </p:ext>
            </p:extLst>
          </p:nvPr>
        </p:nvGraphicFramePr>
        <p:xfrm>
          <a:off x="211874" y="2384494"/>
          <a:ext cx="4650058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472"/>
                <a:gridCol w="7805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coal-fired</a:t>
                      </a:r>
                      <a:r>
                        <a:rPr lang="en-US" baseline="0" dirty="0" smtClean="0"/>
                        <a:t> power plants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Groups of coal-fired power plants (several dozen </a:t>
                      </a:r>
                      <a:r>
                        <a:rPr lang="en-US" baseline="0" dirty="0" smtClean="0"/>
                        <a:t>EGU)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Groups</a:t>
                      </a:r>
                      <a:r>
                        <a:rPr lang="en-US" baseline="0" dirty="0" smtClean="0"/>
                        <a:t> of non-EGU points sources within a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Non-point sources (biogenic,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on-road, non-road, “other”)</a:t>
                      </a:r>
                      <a:br>
                        <a:rPr lang="en-US" baseline="0" dirty="0" smtClean="0"/>
                      </a:br>
                      <a:r>
                        <a:rPr lang="en-US" dirty="0" smtClean="0"/>
                        <a:t>within 16 regions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and boundary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T:\ConferencesPapers\CMAS_2016\SierraClub_CAMx_masktag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4" t="17008" r="11009" b="4848"/>
          <a:stretch/>
        </p:blipFill>
        <p:spPr bwMode="auto">
          <a:xfrm>
            <a:off x="5285682" y="2424104"/>
            <a:ext cx="3490332" cy="3278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55173" y="5735249"/>
            <a:ext cx="3713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0" dirty="0" smtClean="0">
                <a:latin typeface="Segoe UI Light" panose="020B0502040204020203" pitchFamily="34" charset="0"/>
              </a:rPr>
              <a:t>OSAT regions for non-point source category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6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/>
              <a:t>Source Apportionment Tagging</a:t>
            </a:r>
            <a:endParaRPr sz="4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652886"/>
              </p:ext>
            </p:extLst>
          </p:nvPr>
        </p:nvGraphicFramePr>
        <p:xfrm>
          <a:off x="1847849" y="1966913"/>
          <a:ext cx="483360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74"/>
                <a:gridCol w="33572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</a:t>
                      </a:r>
                      <a:r>
                        <a:rPr lang="en-US" baseline="0" dirty="0" smtClean="0"/>
                        <a:t> source tags (set 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</a:t>
                      </a:r>
                      <a:r>
                        <a:rPr lang="en-US" baseline="0" dirty="0" smtClean="0"/>
                        <a:t> source tags (set 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</a:t>
                      </a:r>
                      <a:r>
                        <a:rPr lang="en-US" baseline="0" dirty="0" smtClean="0"/>
                        <a:t> tags (e.g., on-road)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4024" y="4277950"/>
            <a:ext cx="8155001" cy="13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32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Processor: 16 CPU per simulation (2 nodes)</a:t>
            </a:r>
          </a:p>
          <a:p>
            <a:r>
              <a:rPr lang="en-US" sz="2400" kern="0" dirty="0" smtClean="0"/>
              <a:t>Memory: 10-12 GB RAM per node per simulation</a:t>
            </a:r>
          </a:p>
          <a:p>
            <a:r>
              <a:rPr lang="en-US" sz="2400" kern="0" dirty="0" smtClean="0"/>
              <a:t>Clock time: 3-4 weeks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7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/>
              <a:t>OSAT Post-Processing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004" y="4115983"/>
            <a:ext cx="8663041" cy="2086725"/>
          </a:xfrm>
        </p:spPr>
        <p:txBody>
          <a:bodyPr/>
          <a:lstStyle/>
          <a:p>
            <a:r>
              <a:rPr lang="en-US" sz="2400" dirty="0" smtClean="0"/>
              <a:t>Reflects contributions during time periods when ozone concentrations are highest</a:t>
            </a:r>
            <a:endParaRPr lang="en-US" sz="2400" dirty="0"/>
          </a:p>
          <a:p>
            <a:r>
              <a:rPr lang="en-US" sz="2400" dirty="0" smtClean="0"/>
              <a:t>Guarantees that daily ozone contributions from all source tags sum to the total modeled 8-hr concentration</a:t>
            </a:r>
          </a:p>
          <a:p>
            <a:endParaRPr lang="en-US" sz="2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8350" y="2884446"/>
            <a:ext cx="3685639" cy="814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Receptor Locations</a:t>
            </a:r>
            <a:br>
              <a:rPr lang="en-US" dirty="0" smtClean="0"/>
            </a:br>
            <a:r>
              <a:rPr lang="en-US" dirty="0" smtClean="0"/>
              <a:t>(670 monitors in eastern U.S.)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8351" y="1750739"/>
            <a:ext cx="3685638" cy="8140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Hourly gridded  </a:t>
            </a:r>
            <a:br>
              <a:rPr lang="en-US" dirty="0" smtClean="0"/>
            </a:br>
            <a:r>
              <a:rPr lang="en-US" dirty="0" smtClean="0"/>
              <a:t>OSAT results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20946" y="2211918"/>
            <a:ext cx="3326675" cy="1066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Daily peak 8-hr O</a:t>
            </a:r>
            <a:r>
              <a:rPr lang="en-US" sz="1600" baseline="-25000" dirty="0" smtClean="0"/>
              <a:t>3 </a:t>
            </a:r>
            <a:r>
              <a:rPr lang="en-US" sz="1600" dirty="0" smtClean="0"/>
              <a:t>contributions</a:t>
            </a:r>
            <a:r>
              <a:rPr lang="en-US" sz="1600" baseline="-25000" dirty="0" smtClean="0"/>
              <a:t/>
            </a:r>
            <a:br>
              <a:rPr lang="en-US" sz="1600" baseline="-25000" dirty="0" smtClean="0"/>
            </a:br>
            <a:r>
              <a:rPr lang="en-US" sz="1600" dirty="0" smtClean="0"/>
              <a:t>for each tag and receptor</a:t>
            </a:r>
          </a:p>
          <a:p>
            <a:pPr algn="ctr"/>
            <a:r>
              <a:rPr lang="en-US" sz="1600" i="1" dirty="0" smtClean="0"/>
              <a:t>at hour of peak modeled 8-hr O</a:t>
            </a:r>
            <a:r>
              <a:rPr lang="en-US" sz="1600" i="1" baseline="-25000" dirty="0" smtClean="0"/>
              <a:t>3</a:t>
            </a:r>
            <a:endParaRPr lang="en-US" sz="1600" i="1" dirty="0"/>
          </a:p>
        </p:txBody>
      </p:sp>
      <p:cxnSp>
        <p:nvCxnSpPr>
          <p:cNvPr id="9" name="Elbow Connector 8"/>
          <p:cNvCxnSpPr>
            <a:stCxn id="7" idx="3"/>
            <a:endCxn id="8" idx="1"/>
          </p:cNvCxnSpPr>
          <p:nvPr/>
        </p:nvCxnSpPr>
        <p:spPr>
          <a:xfrm>
            <a:off x="4153989" y="2157759"/>
            <a:ext cx="1166957" cy="58724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" idx="3"/>
            <a:endCxn id="8" idx="1"/>
          </p:cNvCxnSpPr>
          <p:nvPr/>
        </p:nvCxnSpPr>
        <p:spPr>
          <a:xfrm flipV="1">
            <a:off x="4153989" y="2744999"/>
            <a:ext cx="1166957" cy="54646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94DE2F-DD3B-4852-A2AE-727AD0DCB3CE}" type="slidenum">
              <a:rPr>
                <a:solidFill>
                  <a:schemeClr val="bg1"/>
                </a:solidFill>
                <a:latin typeface="Segoe UI" pitchFamily="34" charset="0"/>
              </a:rPr>
              <a:pPr eaLnBrk="1" hangingPunct="1"/>
              <a:t>8</a:t>
            </a:fld>
            <a:endParaRPr dirty="0">
              <a:solidFill>
                <a:schemeClr val="bg1"/>
              </a:solidFill>
              <a:latin typeface="Segoe UI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98493"/>
            <a:ext cx="9144000" cy="641350"/>
          </a:xfrm>
        </p:spPr>
        <p:txBody>
          <a:bodyPr/>
          <a:lstStyle/>
          <a:p>
            <a:pPr>
              <a:defRPr/>
            </a:pPr>
            <a:r>
              <a:rPr dirty="0" smtClean="0"/>
              <a:t>Access Database</a:t>
            </a:r>
            <a:endParaRPr sz="46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25" y="1966913"/>
            <a:ext cx="4210953" cy="4573560"/>
          </a:xfrm>
        </p:spPr>
        <p:txBody>
          <a:bodyPr/>
          <a:lstStyle/>
          <a:p>
            <a:r>
              <a:rPr lang="en-US" sz="2800" dirty="0" smtClean="0"/>
              <a:t>Extracted ozone contributions for all tags at 670 monitoring sites across the </a:t>
            </a:r>
            <a:br>
              <a:rPr lang="en-US" sz="2800" dirty="0" smtClean="0"/>
            </a:br>
            <a:r>
              <a:rPr lang="en-US" sz="2800" dirty="0" smtClean="0"/>
              <a:t>eastern U.S.</a:t>
            </a:r>
          </a:p>
          <a:p>
            <a:r>
              <a:rPr lang="en-US" sz="2800" dirty="0" smtClean="0"/>
              <a:t>Developed sample queries to facilitate data exploration</a:t>
            </a:r>
          </a:p>
          <a:p>
            <a:r>
              <a:rPr lang="en-US" sz="2800" dirty="0" smtClean="0"/>
              <a:t>Opportunity for future data mining</a:t>
            </a:r>
            <a:endParaRPr lang="en-US" sz="2800" dirty="0" smtClean="0">
              <a:latin typeface="Segoe UI Semibold" panose="020B07020402040202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04" y="2175132"/>
            <a:ext cx="4456090" cy="3497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Approach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2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8397"/>
            <a:ext cx="9144000" cy="641350"/>
          </a:xfrm>
        </p:spPr>
        <p:txBody>
          <a:bodyPr/>
          <a:lstStyle/>
          <a:p>
            <a:r>
              <a:rPr lang="en-US" dirty="0" smtClean="0"/>
              <a:t>Ozone Impacts vs. Distance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086D4E-7ED8-49E1-AAD1-F771CD7D9EF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9" y="1704620"/>
            <a:ext cx="4691767" cy="2520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0" y="4188179"/>
            <a:ext cx="4691767" cy="2520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87574" y="5785214"/>
            <a:ext cx="3514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1 ppb is the proposed NAAQS significant impact level (SIL) for single-source ozone impacts.</a:t>
            </a:r>
          </a:p>
        </p:txBody>
      </p:sp>
      <p:sp>
        <p:nvSpPr>
          <p:cNvPr id="6" name="Oval 5"/>
          <p:cNvSpPr/>
          <p:nvPr/>
        </p:nvSpPr>
        <p:spPr>
          <a:xfrm>
            <a:off x="2043531" y="3544711"/>
            <a:ext cx="645671" cy="58702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28287" y="5953367"/>
            <a:ext cx="645671" cy="58702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kcraig\Desktop\EGU_Tags.jp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4" t="17978" r="11763" b="22347"/>
          <a:stretch/>
        </p:blipFill>
        <p:spPr bwMode="auto">
          <a:xfrm>
            <a:off x="5409993" y="1704620"/>
            <a:ext cx="3166946" cy="3859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107950" y="66675"/>
            <a:ext cx="4252913" cy="4000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Results: Multiple Sources</a:t>
            </a:r>
            <a:endParaRPr lang="en-US" sz="2000" dirty="0">
              <a:solidFill>
                <a:srgbClr val="BEBEB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3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oe_BlueGre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A878"/>
      </a:hlink>
      <a:folHlink>
        <a:srgbClr val="F79646"/>
      </a:folHlink>
    </a:clrScheme>
    <a:fontScheme name="STI Custom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Segoe_BlueGreen</Template>
  <TotalTime>9099</TotalTime>
  <Words>713</Words>
  <Application>Microsoft Office PowerPoint</Application>
  <PresentationFormat>On-screen Show (4:3)</PresentationFormat>
  <Paragraphs>157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Segoe_BlueGreen</vt:lpstr>
      <vt:lpstr>Ozone Source Apportionment Modeling to Support Policy Initiatives in the Eastern United States</vt:lpstr>
      <vt:lpstr>Outline</vt:lpstr>
      <vt:lpstr>Motivation</vt:lpstr>
      <vt:lpstr>Modeling Approach</vt:lpstr>
      <vt:lpstr>Source Apportionment Tagging</vt:lpstr>
      <vt:lpstr>Source Apportionment Tagging</vt:lpstr>
      <vt:lpstr>OSAT Post-Processing</vt:lpstr>
      <vt:lpstr>Access Database</vt:lpstr>
      <vt:lpstr>Ozone Impacts vs. Distance</vt:lpstr>
      <vt:lpstr>Single Receptor Analysis</vt:lpstr>
      <vt:lpstr>Point Source Analysis  Brunner Island</vt:lpstr>
      <vt:lpstr>Brunner Island Ozone Impacts</vt:lpstr>
      <vt:lpstr>Brunner Island Ozone Impacts</vt:lpstr>
      <vt:lpstr>Daily Ozone Contributions</vt:lpstr>
      <vt:lpstr>Ozone Contributions at Pennsylvania Monitors</vt:lpstr>
      <vt:lpstr>Impacts on High-Ozone Days</vt:lpstr>
      <vt:lpstr>Ozone Contributions on  Neighboring States</vt:lpstr>
      <vt:lpstr>Summary and Insights</vt:lpstr>
      <vt:lpstr>Trajectory Spatial Probability Density (Difference plots: high-ozone days vs. all days)</vt:lpstr>
      <vt:lpstr>Contact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Megafires and Smoke Exposure under Future Climate Scenarios in the Contiguous U.S.</dc:title>
  <dc:creator>Sean Raffuse</dc:creator>
  <cp:lastModifiedBy>Lenovo User</cp:lastModifiedBy>
  <cp:revision>147</cp:revision>
  <cp:lastPrinted>2016-10-21T20:31:39Z</cp:lastPrinted>
  <dcterms:created xsi:type="dcterms:W3CDTF">2015-04-28T19:37:19Z</dcterms:created>
  <dcterms:modified xsi:type="dcterms:W3CDTF">2016-10-26T16:55:36Z</dcterms:modified>
</cp:coreProperties>
</file>