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49" r:id="rId2"/>
    <p:sldMasterId id="2147483650" r:id="rId3"/>
    <p:sldMasterId id="2147483737" r:id="rId4"/>
  </p:sldMasterIdLst>
  <p:notesMasterIdLst>
    <p:notesMasterId r:id="rId32"/>
  </p:notesMasterIdLst>
  <p:sldIdLst>
    <p:sldId id="633" r:id="rId5"/>
    <p:sldId id="735" r:id="rId6"/>
    <p:sldId id="843" r:id="rId7"/>
    <p:sldId id="790" r:id="rId8"/>
    <p:sldId id="736" r:id="rId9"/>
    <p:sldId id="802" r:id="rId10"/>
    <p:sldId id="846" r:id="rId11"/>
    <p:sldId id="849" r:id="rId12"/>
    <p:sldId id="805" r:id="rId13"/>
    <p:sldId id="826" r:id="rId14"/>
    <p:sldId id="860" r:id="rId15"/>
    <p:sldId id="861" r:id="rId16"/>
    <p:sldId id="854" r:id="rId17"/>
    <p:sldId id="865" r:id="rId18"/>
    <p:sldId id="866" r:id="rId19"/>
    <p:sldId id="859" r:id="rId20"/>
    <p:sldId id="836" r:id="rId21"/>
    <p:sldId id="862" r:id="rId22"/>
    <p:sldId id="864" r:id="rId23"/>
    <p:sldId id="863" r:id="rId24"/>
    <p:sldId id="851" r:id="rId25"/>
    <p:sldId id="867" r:id="rId26"/>
    <p:sldId id="876" r:id="rId27"/>
    <p:sldId id="875" r:id="rId28"/>
    <p:sldId id="871" r:id="rId29"/>
    <p:sldId id="869" r:id="rId30"/>
    <p:sldId id="855" r:id="rId3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CCECFF"/>
    <a:srgbClr val="B2B2B2"/>
    <a:srgbClr val="99CCFF"/>
    <a:srgbClr val="33CC33"/>
    <a:srgbClr val="66FF66"/>
    <a:srgbClr val="3399FF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 snapToGrid="0">
      <p:cViewPr>
        <p:scale>
          <a:sx n="90" d="100"/>
          <a:sy n="90" d="100"/>
        </p:scale>
        <p:origin x="-396" y="-558"/>
      </p:cViewPr>
      <p:guideLst>
        <p:guide orient="horz" pos="3815"/>
        <p:guide pos="4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3E8CD9-9980-4975-80DC-3A3914C00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0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AF53F-7BB1-4505-93B2-F6884EBE625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Climate models have detailed representations of energy and water fluxes at the land surface.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CLM is being expanded to include dynamic vegetation that grows in response to prevailing meteorological and climatic conditions. This includes the uptake (photosynthesis) and release (respiration) of carbon; emergence and dropping of leaves in spring and autumn; and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regrowth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 of forests following disturbance such as fire or logging. </a:t>
            </a:r>
            <a:r>
              <a:rPr lang="en-US" dirty="0" smtClean="0"/>
              <a:t>These models have change our view of the science. Particularly ecology. Ecologists have long been concerned with how climate affects vegetation. Now know that vegetation affects climate. Will give a history of  these land surface models and their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E8CD9-9980-4975-80DC-3A3914C00F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partitioning of soil N loss in CLM between the primary loss pathways of denitrification and N leaching/runoff appears heavily skewed toward denitrification compared to other literature estimates, especially in nonagricultural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E8CD9-9980-4975-80DC-3A3914C00F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8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9D74-17FB-47C3-9854-423D77FBA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D4F1-6D91-4E04-8C8F-C4E42D9BC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4371-702A-4BB0-991F-E0D4C076F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1858-E5D5-482D-B180-30EA597B4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499A4-8D63-4113-B774-838279B4C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8E04-3B09-4509-8342-1120ABF90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3494B-EFCA-41CA-B234-C03DC53B2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34E5-D7DF-45CC-9B03-79C551E01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3FD7-559A-494A-B8ED-B59EC7469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695C-0D28-4208-893C-9FA9B406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87D0-DC98-49F7-ACB0-D494FAA56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3AEC-83D7-4499-B51B-990EAF60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B7F1-9D5A-45E4-B467-B3882FC28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914C-01B7-4F33-B94B-B6B76589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C009-26D3-4052-B7B9-F84081425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72F0-43A0-4689-B6C4-EC47A86F3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BDF7-E816-4520-A4F9-8E1619784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5D4F-2263-45D2-85E2-17A7A10E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81C7-07AD-41A3-ADA0-DADB0E21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FAAA-1BE1-467C-BE7E-4DFCFDE6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F5E9-85F3-42F9-BE9D-860AA94AA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31BA7-614A-46B4-AA15-DA01AD0DE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989F-54CB-4D83-B2E3-21B916CC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B838-81A1-4353-A601-40C6DAD4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DC8BE-1EF5-498B-98CB-6D146CCF0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D403-C6FF-442C-8EB5-D0AE03986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729F-5C3A-497D-9538-C71E514FB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DE47-116F-42F2-A143-88379B4A48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961C-13E5-49F9-9AC1-706D3B19A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C763-3F4B-4E4D-935B-F1CE39A82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2D7B-3455-4AB2-83F0-8E2D00979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C493-D552-4C20-9E7E-63102B0A9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12E6-DBB9-4E74-B5BC-1EF419804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51DC-CF99-4ACF-BE2B-0EF86641F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C72C84-8508-48EE-80FB-F3D88B3A1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2056" name="Picture 2" descr="C:\Users\bonan\Documents\NCA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747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974725" y="101600"/>
            <a:ext cx="1555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FF3300"/>
                </a:solidFill>
                <a:cs typeface="+mn-cs"/>
              </a:rPr>
              <a:t>National Center for Atmospheric Research</a:t>
            </a:r>
          </a:p>
          <a:p>
            <a:pPr eaLnBrk="0" hangingPunct="0">
              <a:defRPr/>
            </a:pPr>
            <a:r>
              <a:rPr lang="en-US" sz="1000" b="1" dirty="0">
                <a:solidFill>
                  <a:srgbClr val="FF3300"/>
                </a:solidFill>
                <a:cs typeface="+mn-cs"/>
              </a:rPr>
              <a:t>Boulder, Colorado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333E1FD-1AEF-4223-B036-C9FFBE044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8E7393F-5431-4686-ACA1-677B5FD84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 l="22711" t="2672" b="82632"/>
          <a:stretch>
            <a:fillRect/>
          </a:stretch>
        </p:blipFill>
        <p:spPr bwMode="auto">
          <a:xfrm>
            <a:off x="0" y="0"/>
            <a:ext cx="9144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C0DBE6A0-22B1-4316-9D02-01503587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2929271" y="4367971"/>
            <a:ext cx="29080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latin typeface="Calibri" panose="020F0502020204030204" pitchFamily="34" charset="0"/>
              </a:rPr>
              <a:t>15th Annual CMAS Conference</a:t>
            </a:r>
          </a:p>
          <a:p>
            <a:pPr eaLnBrk="0" hangingPunct="0"/>
            <a:r>
              <a:rPr lang="en-US" sz="1400" dirty="0" smtClean="0">
                <a:latin typeface="Calibri" pitchFamily="34" charset="0"/>
              </a:rPr>
              <a:t>UNC-Chapel Hill</a:t>
            </a:r>
          </a:p>
          <a:p>
            <a:pPr eaLnBrk="0" hangingPunct="0"/>
            <a:r>
              <a:rPr lang="en-US" sz="1400" dirty="0" smtClean="0">
                <a:latin typeface="Calibri" pitchFamily="34" charset="0"/>
              </a:rPr>
              <a:t>Chapel Hill, NC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24 October 2016</a:t>
            </a:r>
          </a:p>
        </p:txBody>
      </p:sp>
      <p:pic>
        <p:nvPicPr>
          <p:cNvPr id="5129" name="Picture 9" descr="C:\Users\bonan\Desktop\ns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4363" y="15875"/>
            <a:ext cx="9017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0" y="6611779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  <a:cs typeface="Calibri" pitchFamily="34" charset="0"/>
              </a:rPr>
              <a:t>NCAR is sponsored by the National Science Foundation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105246" y="3000153"/>
            <a:ext cx="41256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Calibri" pitchFamily="34" charset="0"/>
                <a:cs typeface="Calibri" pitchFamily="34" charset="0"/>
              </a:rPr>
              <a:t>Gordon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Bonan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1800" dirty="0">
                <a:latin typeface="Calibri" pitchFamily="34" charset="0"/>
                <a:cs typeface="Calibri" pitchFamily="34" charset="0"/>
              </a:rPr>
              <a:t>National Center for Atmospheric Research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  <a:cs typeface="Calibri" pitchFamily="34" charset="0"/>
              </a:rPr>
              <a:t>Boulder,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Colorado, USA</a:t>
            </a:r>
          </a:p>
        </p:txBody>
      </p:sp>
      <p:pic>
        <p:nvPicPr>
          <p:cNvPr id="10" name="Picture 6" descr="https://wiki.ucar.edu/download/attachments/52004557/ncar-logo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" y="76200"/>
            <a:ext cx="1142854" cy="365760"/>
          </a:xfrm>
          <a:prstGeom prst="rect">
            <a:avLst/>
          </a:prstGeom>
          <a:noFill/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056168" y="90554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Air </a:t>
            </a:r>
            <a:r>
              <a:rPr lang="en-US" sz="3200" b="1" dirty="0">
                <a:latin typeface="Calibri" panose="020F0502020204030204" pitchFamily="34" charset="0"/>
              </a:rPr>
              <a:t>quality and chemistry-climate interactions: emerging research in land surface </a:t>
            </a:r>
            <a:r>
              <a:rPr lang="en-US" sz="3200" b="1" dirty="0" smtClean="0">
                <a:latin typeface="Calibri" panose="020F0502020204030204" pitchFamily="34" charset="0"/>
              </a:rPr>
              <a:t>models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95443" y="86380"/>
            <a:ext cx="4980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</a:rPr>
              <a:t>Chemistry – climate interactions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4218" y="6028096"/>
            <a:ext cx="26766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Unger (</a:t>
            </a:r>
            <a:r>
              <a:rPr lang="en-US" sz="1000" dirty="0">
                <a:latin typeface="Calibri" panose="020F0502020204030204" pitchFamily="34" charset="0"/>
              </a:rPr>
              <a:t>2014</a:t>
            </a:r>
            <a:r>
              <a:rPr lang="en-US" sz="1000" dirty="0" smtClean="0">
                <a:latin typeface="Calibri" panose="020F0502020204030204" pitchFamily="34" charset="0"/>
              </a:rPr>
              <a:t>) Nature </a:t>
            </a:r>
            <a:r>
              <a:rPr lang="en-US" sz="1000" dirty="0" err="1" smtClean="0">
                <a:latin typeface="Calibri" panose="020F0502020204030204" pitchFamily="34" charset="0"/>
              </a:rPr>
              <a:t>Clim</a:t>
            </a:r>
            <a:r>
              <a:rPr lang="en-US" sz="1000" dirty="0" smtClean="0">
                <a:latin typeface="Calibri" panose="020F0502020204030204" pitchFamily="34" charset="0"/>
              </a:rPr>
              <a:t>. Change 4:907-910</a:t>
            </a:r>
            <a:endParaRPr lang="en-US" sz="100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5497"/>
            <a:ext cx="5029200" cy="347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05478" y="2272280"/>
            <a:ext cx="4713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Global </a:t>
            </a:r>
            <a:r>
              <a:rPr lang="en-US" dirty="0">
                <a:latin typeface="Calibri" panose="020F0502020204030204" pitchFamily="34" charset="0"/>
              </a:rPr>
              <a:t>climate </a:t>
            </a:r>
            <a:r>
              <a:rPr lang="en-US" dirty="0" smtClean="0">
                <a:latin typeface="Calibri" panose="020F0502020204030204" pitchFamily="34" charset="0"/>
              </a:rPr>
              <a:t>effects </a:t>
            </a:r>
            <a:r>
              <a:rPr lang="en-US" dirty="0">
                <a:latin typeface="Calibri" panose="020F0502020204030204" pitchFamily="34" charset="0"/>
              </a:rPr>
              <a:t>of historical cropland expansion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11" y="4771004"/>
            <a:ext cx="40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</a:rPr>
              <a:t>Loss of forests and increase in croplands reduces global BVOC emissions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</a:rPr>
              <a:t>Decreases ozone, CH</a:t>
            </a:r>
            <a:r>
              <a:rPr lang="en-US" baseline="-25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, and secondary organic aerosols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</a:rPr>
              <a:t>Net radiative forcing is –0.11 W m</a:t>
            </a:r>
            <a:r>
              <a:rPr lang="en-US" baseline="30000" dirty="0" smtClean="0">
                <a:latin typeface="Calibri" panose="020F0502020204030204" pitchFamily="34" charset="0"/>
              </a:rPr>
              <a:t>–2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981450"/>
            <a:ext cx="25026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Bonan (2016) Ecological Climatology, 3rd </a:t>
            </a:r>
            <a:r>
              <a:rPr lang="en-US" sz="1000" dirty="0" err="1" smtClean="0">
                <a:latin typeface="Calibri" panose="020F0502020204030204" pitchFamily="34" charset="0"/>
              </a:rPr>
              <a:t>ed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1000" dirty="0" smtClean="0">
                <a:latin typeface="Calibri" panose="020F0502020204030204" pitchFamily="34" charset="0"/>
              </a:rPr>
              <a:t>(Cambridge Univ. Press)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3400" y="914400"/>
            <a:ext cx="3048000" cy="3505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8670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9601" y="3810000"/>
            <a:ext cx="2895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Bonan (2016) </a:t>
            </a:r>
            <a:r>
              <a:rPr lang="en-US" sz="1000" dirty="0" err="1" smtClean="0">
                <a:latin typeface="Calibri" panose="020F0502020204030204" pitchFamily="34" charset="0"/>
              </a:rPr>
              <a:t>Annu</a:t>
            </a:r>
            <a:r>
              <a:rPr lang="en-US" sz="1000" dirty="0" smtClean="0">
                <a:latin typeface="Calibri" panose="020F0502020204030204" pitchFamily="34" charset="0"/>
              </a:rPr>
              <a:t>. Rev. Ecol. </a:t>
            </a:r>
            <a:r>
              <a:rPr lang="en-US" sz="1000" dirty="0" err="1" smtClean="0">
                <a:latin typeface="Calibri" panose="020F0502020204030204" pitchFamily="34" charset="0"/>
              </a:rPr>
              <a:t>Evol</a:t>
            </a:r>
            <a:r>
              <a:rPr lang="en-US" sz="1000" dirty="0" smtClean="0">
                <a:latin typeface="Calibri" panose="020F0502020204030204" pitchFamily="34" charset="0"/>
              </a:rPr>
              <a:t>. Syst. 47:97-121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468041" y="147171"/>
            <a:ext cx="6275784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BVOCs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627" y="1275907"/>
            <a:ext cx="192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MEGAN emissions</a:t>
            </a:r>
            <a:endParaRPr lang="en-US" sz="18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9" y="1737536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3321" y="3397946"/>
            <a:ext cx="2140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</a:t>
            </a:r>
            <a:r>
              <a:rPr lang="en-US" dirty="0" smtClean="0">
                <a:latin typeface="Calibri" panose="020F0502020204030204" pitchFamily="34" charset="0"/>
              </a:rPr>
              <a:t>ase </a:t>
            </a:r>
            <a:r>
              <a:rPr lang="en-US" dirty="0">
                <a:latin typeface="Calibri" panose="020F0502020204030204" pitchFamily="34" charset="0"/>
              </a:rPr>
              <a:t>leaf emission rate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9289" y="2547342"/>
            <a:ext cx="4049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Empirical emission </a:t>
            </a:r>
            <a:r>
              <a:rPr lang="en-US" dirty="0">
                <a:latin typeface="Calibri" panose="020F0502020204030204" pitchFamily="34" charset="0"/>
              </a:rPr>
              <a:t>activity </a:t>
            </a:r>
            <a:r>
              <a:rPr lang="en-US" dirty="0" smtClean="0">
                <a:latin typeface="Calibri" panose="020F0502020204030204" pitchFamily="34" charset="0"/>
              </a:rPr>
              <a:t>factors for PAR, temperature, soil water, CO</a:t>
            </a:r>
            <a:r>
              <a:rPr lang="en-US" baseline="-25000" dirty="0" smtClean="0">
                <a:latin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</a:rPr>
              <a:t>, and leaf age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8688" y="2998379"/>
            <a:ext cx="1459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Canopy density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41721" y="2424223"/>
            <a:ext cx="3817088" cy="10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286538" y="2243463"/>
            <a:ext cx="10632" cy="1084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798287" y="2247007"/>
            <a:ext cx="10632" cy="731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041991" y="4720856"/>
            <a:ext cx="538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But …</a:t>
            </a:r>
          </a:p>
          <a:p>
            <a:r>
              <a:rPr lang="en-US" dirty="0" smtClean="0">
                <a:latin typeface="Calibri" pitchFamily="34" charset="0"/>
              </a:rPr>
              <a:t>Emissions are very sensitive to canopy model (CLM4, WRF-AQ)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771" y="3827721"/>
            <a:ext cx="3089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Guenther et al. (2012) </a:t>
            </a:r>
            <a:r>
              <a:rPr lang="it-IT" sz="1000" dirty="0">
                <a:latin typeface="Calibri" panose="020F0502020204030204" pitchFamily="34" charset="0"/>
              </a:rPr>
              <a:t>Geosci. Model Dev</a:t>
            </a:r>
            <a:r>
              <a:rPr lang="it-IT" sz="1000" dirty="0" smtClean="0">
                <a:latin typeface="Calibri" panose="020F0502020204030204" pitchFamily="34" charset="0"/>
              </a:rPr>
              <a:t>. 5:1471–1492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1" y="1756914"/>
            <a:ext cx="4962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468041" y="147171"/>
            <a:ext cx="6275784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BVOCs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627" y="1275907"/>
            <a:ext cx="419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Photosynthesis-based isoprene emissions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394" y="3589385"/>
            <a:ext cx="2558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Fraction of electrons available for isoprene production x Photosynthetic </a:t>
            </a:r>
            <a:r>
              <a:rPr lang="en-US" dirty="0">
                <a:latin typeface="Calibri" panose="020F0502020204030204" pitchFamily="34" charset="0"/>
              </a:rPr>
              <a:t>electron transport </a:t>
            </a:r>
            <a:r>
              <a:rPr lang="en-US" dirty="0" smtClean="0">
                <a:latin typeface="Calibri" panose="020F0502020204030204" pitchFamily="34" charset="0"/>
              </a:rPr>
              <a:t>rate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986" y="3136651"/>
            <a:ext cx="1300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Temperature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factor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339704" y="2456171"/>
            <a:ext cx="10632" cy="1084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426685" y="2406548"/>
            <a:ext cx="10632" cy="731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206407" y="2654644"/>
            <a:ext cx="10632" cy="731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041834" y="3416642"/>
            <a:ext cx="106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factor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0672" y="3870259"/>
            <a:ext cx="243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</a:rPr>
              <a:t>onverts </a:t>
            </a:r>
            <a:r>
              <a:rPr lang="en-US" dirty="0">
                <a:latin typeface="Calibri" panose="020F0502020204030204" pitchFamily="34" charset="0"/>
              </a:rPr>
              <a:t>the electron flux to isoprene equivalents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842439" y="2768059"/>
            <a:ext cx="10632" cy="1084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202019" y="4816557"/>
            <a:ext cx="30940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alibri" panose="020F0502020204030204" pitchFamily="34" charset="0"/>
              </a:rPr>
              <a:t>Arneth</a:t>
            </a:r>
            <a:r>
              <a:rPr lang="en-US" sz="1000" dirty="0">
                <a:latin typeface="Calibri" panose="020F0502020204030204" pitchFamily="34" charset="0"/>
              </a:rPr>
              <a:t> et al. </a:t>
            </a:r>
            <a:r>
              <a:rPr lang="en-US" sz="1000" dirty="0" smtClean="0">
                <a:latin typeface="Calibri" panose="020F0502020204030204" pitchFamily="34" charset="0"/>
              </a:rPr>
              <a:t>(2007) Atmos. Chem. Phys. 7:31-53</a:t>
            </a:r>
          </a:p>
          <a:p>
            <a:r>
              <a:rPr lang="en-US" sz="1000" dirty="0" err="1" smtClean="0">
                <a:latin typeface="Calibri" panose="020F0502020204030204" pitchFamily="34" charset="0"/>
              </a:rPr>
              <a:t>Pacifico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</a:rPr>
              <a:t>et al. </a:t>
            </a:r>
            <a:r>
              <a:rPr lang="en-US" sz="1000" dirty="0" smtClean="0">
                <a:latin typeface="Calibri" panose="020F0502020204030204" pitchFamily="34" charset="0"/>
              </a:rPr>
              <a:t>(2011) </a:t>
            </a:r>
            <a:r>
              <a:rPr lang="en-US" sz="1000" dirty="0">
                <a:latin typeface="Calibri" panose="020F0502020204030204" pitchFamily="34" charset="0"/>
              </a:rPr>
              <a:t>Atmos. Chem. Phys. </a:t>
            </a:r>
            <a:r>
              <a:rPr lang="en-US" sz="1000" dirty="0" smtClean="0">
                <a:latin typeface="Calibri" panose="020F0502020204030204" pitchFamily="34" charset="0"/>
              </a:rPr>
              <a:t>11:4371-89</a:t>
            </a:r>
          </a:p>
          <a:p>
            <a:r>
              <a:rPr lang="en-US" sz="1000" dirty="0" smtClean="0">
                <a:latin typeface="Calibri" panose="020F0502020204030204" pitchFamily="34" charset="0"/>
              </a:rPr>
              <a:t>Unger </a:t>
            </a:r>
            <a:r>
              <a:rPr lang="en-US" sz="1000" dirty="0">
                <a:latin typeface="Calibri" panose="020F0502020204030204" pitchFamily="34" charset="0"/>
              </a:rPr>
              <a:t>et al. </a:t>
            </a:r>
            <a:r>
              <a:rPr lang="en-US" sz="1000" dirty="0" smtClean="0">
                <a:latin typeface="Calibri" panose="020F0502020204030204" pitchFamily="34" charset="0"/>
              </a:rPr>
              <a:t>(2013) </a:t>
            </a:r>
            <a:r>
              <a:rPr lang="en-US" sz="1000" dirty="0">
                <a:latin typeface="Calibri" panose="020F0502020204030204" pitchFamily="34" charset="0"/>
              </a:rPr>
              <a:t>Atmos. Chem. Phys. </a:t>
            </a:r>
            <a:r>
              <a:rPr lang="en-US" sz="1000" dirty="0" smtClean="0">
                <a:latin typeface="Calibri" panose="020F0502020204030204" pitchFamily="34" charset="0"/>
              </a:rPr>
              <a:t>13:10243-69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468041" y="147171"/>
            <a:ext cx="6275784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Ozone damage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9279" y="4011482"/>
            <a:ext cx="36576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15"/>
          <p:cNvSpPr/>
          <p:nvPr/>
        </p:nvSpPr>
        <p:spPr>
          <a:xfrm>
            <a:off x="497694" y="5283029"/>
            <a:ext cx="419467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sz="1800" dirty="0">
                <a:latin typeface="Calibri" panose="020F0502020204030204" pitchFamily="34" charset="0"/>
              </a:rPr>
              <a:t>Potato, var. </a:t>
            </a:r>
            <a:r>
              <a:rPr sz="1800" dirty="0" err="1" smtClean="0">
                <a:latin typeface="Calibri" panose="020F0502020204030204" pitchFamily="34" charset="0"/>
              </a:rPr>
              <a:t>LaChipper</a:t>
            </a:r>
            <a:r>
              <a:rPr lang="en-US" sz="1800" dirty="0" smtClean="0">
                <a:latin typeface="Calibri" panose="020F0502020204030204" pitchFamily="34" charset="0"/>
              </a:rPr>
              <a:t> (NCAR ozone garden)</a:t>
            </a:r>
            <a:endParaRPr sz="1800" dirty="0">
              <a:latin typeface="Calibri" panose="020F0502020204030204" pitchFamily="34" charset="0"/>
            </a:endParaRP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190" y="1078559"/>
            <a:ext cx="2743200" cy="382772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446567" y="754911"/>
            <a:ext cx="91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August 4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0175" y="1423809"/>
            <a:ext cx="3108960" cy="233172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3767477" y="1066788"/>
            <a:ext cx="101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August 28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4679" y="3607980"/>
            <a:ext cx="125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September 9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11779"/>
            <a:ext cx="16289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Danica </a:t>
            </a:r>
            <a:r>
              <a:rPr lang="en-US" sz="1000" dirty="0" err="1" smtClean="0">
                <a:latin typeface="Calibri" panose="020F0502020204030204" pitchFamily="34" charset="0"/>
              </a:rPr>
              <a:t>Lombardozzi</a:t>
            </a:r>
            <a:r>
              <a:rPr lang="en-US" sz="1000" dirty="0" smtClean="0">
                <a:latin typeface="Calibri" panose="020F0502020204030204" pitchFamily="34" charset="0"/>
              </a:rPr>
              <a:t> (NCAR)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72" r="11781"/>
          <a:stretch/>
        </p:blipFill>
        <p:spPr>
          <a:xfrm>
            <a:off x="4976043" y="3695065"/>
            <a:ext cx="4145812" cy="3057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64" r="11985"/>
          <a:stretch/>
        </p:blipFill>
        <p:spPr>
          <a:xfrm>
            <a:off x="776177" y="947319"/>
            <a:ext cx="3964367" cy="3080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 l="85612" t="41597" b="41596"/>
              <a:stretch>
                <a:fillRect/>
              </a:stretch>
            </p:blipFill>
          </mc:Choice>
          <mc:Fallback>
            <p:blipFill>
              <a:blip r:embed="rId2"/>
              <a:srcRect l="85612" t="41597" b="41596"/>
              <a:stretch>
                <a:fillRect/>
              </a:stretch>
            </p:blipFill>
          </mc:Fallback>
        </mc:AlternateContent>
        <p:spPr>
          <a:xfrm>
            <a:off x="1131455" y="985106"/>
            <a:ext cx="762000" cy="5715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43763" y="3902844"/>
            <a:ext cx="3562350" cy="1191"/>
          </a:xfrm>
          <a:prstGeom prst="line">
            <a:avLst/>
          </a:prstGeom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05247" y="127591"/>
            <a:ext cx="551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Tulip poplar seedlings: O</a:t>
            </a:r>
            <a:r>
              <a:rPr lang="en-US" sz="2800" b="1" baseline="-25000" dirty="0" smtClean="0">
                <a:latin typeface="Calibri" pitchFamily="34" charset="0"/>
              </a:rPr>
              <a:t>3</a:t>
            </a:r>
            <a:r>
              <a:rPr lang="en-US" sz="2800" b="1" dirty="0" smtClean="0">
                <a:latin typeface="Calibri" pitchFamily="34" charset="0"/>
              </a:rPr>
              <a:t> = 100 ppb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1423" y="233916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55%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3535" y="2870791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75%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3689" y="4586177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40%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2636" y="4862613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50%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982004"/>
            <a:ext cx="301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3487486" y="5007936"/>
            <a:ext cx="2700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Conductance (</a:t>
            </a:r>
            <a:r>
              <a:rPr lang="en-US" dirty="0" err="1" smtClean="0">
                <a:latin typeface="Calibri" pitchFamily="34" charset="0"/>
              </a:rPr>
              <a:t>mol</a:t>
            </a:r>
            <a:r>
              <a:rPr lang="en-US" dirty="0" smtClean="0">
                <a:latin typeface="Calibri" pitchFamily="34" charset="0"/>
              </a:rPr>
              <a:t> 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 m</a:t>
            </a:r>
            <a:r>
              <a:rPr lang="en-US" baseline="30000" dirty="0" smtClean="0">
                <a:latin typeface="Calibri" pitchFamily="34" charset="0"/>
              </a:rPr>
              <a:t>-2</a:t>
            </a:r>
            <a:r>
              <a:rPr lang="en-US" dirty="0" smtClean="0">
                <a:latin typeface="Calibri" pitchFamily="34" charset="0"/>
              </a:rPr>
              <a:t> s</a:t>
            </a:r>
            <a:r>
              <a:rPr lang="en-US" baseline="30000" dirty="0" smtClean="0">
                <a:latin typeface="Calibri" pitchFamily="34" charset="0"/>
              </a:rPr>
              <a:t>-1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921488" y="2310810"/>
            <a:ext cx="2962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Photosynthesis (</a:t>
            </a:r>
            <a:r>
              <a:rPr lang="el-GR" dirty="0" smtClean="0">
                <a:latin typeface="Calibri" pitchFamily="34" charset="0"/>
              </a:rPr>
              <a:t>μ</a:t>
            </a:r>
            <a:r>
              <a:rPr lang="en-US" dirty="0" err="1" smtClean="0">
                <a:latin typeface="Calibri" pitchFamily="34" charset="0"/>
              </a:rPr>
              <a:t>mol</a:t>
            </a:r>
            <a:r>
              <a:rPr lang="en-US" dirty="0" smtClean="0">
                <a:latin typeface="Calibri" pitchFamily="34" charset="0"/>
              </a:rPr>
              <a:t> CO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m</a:t>
            </a:r>
            <a:r>
              <a:rPr lang="en-US" baseline="30000" dirty="0" smtClean="0">
                <a:latin typeface="Calibri" pitchFamily="34" charset="0"/>
              </a:rPr>
              <a:t>-2</a:t>
            </a:r>
            <a:r>
              <a:rPr lang="en-US" dirty="0" smtClean="0">
                <a:latin typeface="Calibri" pitchFamily="34" charset="0"/>
              </a:rPr>
              <a:t> s</a:t>
            </a:r>
            <a:r>
              <a:rPr lang="en-US" baseline="30000" dirty="0" smtClean="0">
                <a:latin typeface="Calibri" pitchFamily="34" charset="0"/>
              </a:rPr>
              <a:t>-1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47" y="797442"/>
            <a:ext cx="294004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6611779"/>
            <a:ext cx="2892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Calibri" panose="020F0502020204030204" pitchFamily="34" charset="0"/>
              </a:rPr>
              <a:t>Lombardozzi</a:t>
            </a:r>
            <a:r>
              <a:rPr lang="en-US" sz="1000" dirty="0" smtClean="0">
                <a:latin typeface="Calibri" panose="020F0502020204030204" pitchFamily="34" charset="0"/>
              </a:rPr>
              <a:t> et al. (2012) </a:t>
            </a:r>
            <a:r>
              <a:rPr lang="en-US" sz="1000" dirty="0" err="1" smtClean="0">
                <a:latin typeface="Calibri" panose="020F0502020204030204" pitchFamily="34" charset="0"/>
              </a:rPr>
              <a:t>Oecologia</a:t>
            </a:r>
            <a:r>
              <a:rPr lang="en-US" sz="1000" dirty="0" smtClean="0">
                <a:latin typeface="Calibri" panose="020F0502020204030204" pitchFamily="34" charset="0"/>
              </a:rPr>
              <a:t> 169:651-659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85" y="4912242"/>
            <a:ext cx="325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Photosynthesis decreases more than stomatal conductance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468041" y="147171"/>
            <a:ext cx="6275784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Present-day ozone damage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8084" y="747280"/>
            <a:ext cx="4503251" cy="2939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8084" y="3674579"/>
            <a:ext cx="4597750" cy="292486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287080" y="5422613"/>
            <a:ext cx="3891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Transpiration </a:t>
            </a:r>
            <a:r>
              <a:rPr lang="en-US" sz="1800" dirty="0" smtClean="0">
                <a:latin typeface="Calibri" panose="020F0502020204030204" pitchFamily="34" charset="0"/>
              </a:rPr>
              <a:t>decreases</a:t>
            </a:r>
            <a:r>
              <a:rPr lang="en-US" sz="1800" dirty="0">
                <a:latin typeface="Calibri" panose="020F0502020204030204" pitchFamily="34" charset="0"/>
              </a:rPr>
              <a:t>, but less than photosynthesis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04084"/>
            <a:ext cx="269003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latin typeface="Calibri" panose="020F0502020204030204" pitchFamily="34" charset="0"/>
              </a:rPr>
              <a:t>Lombardozzi</a:t>
            </a:r>
            <a:r>
              <a:rPr lang="en-US" sz="1050" dirty="0" smtClean="0">
                <a:latin typeface="Calibri" panose="020F0502020204030204" pitchFamily="34" charset="0"/>
              </a:rPr>
              <a:t> et al. (2015) J. </a:t>
            </a:r>
            <a:r>
              <a:rPr lang="en-US" sz="1050" dirty="0" err="1" smtClean="0">
                <a:latin typeface="Calibri" panose="020F0502020204030204" pitchFamily="34" charset="0"/>
              </a:rPr>
              <a:t>Clim</a:t>
            </a:r>
            <a:r>
              <a:rPr lang="en-US" sz="1050" dirty="0" smtClean="0">
                <a:latin typeface="Calibri" panose="020F0502020204030204" pitchFamily="34" charset="0"/>
              </a:rPr>
              <a:t>. 28:292-305</a:t>
            </a:r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870" y="1350334"/>
            <a:ext cx="276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Change in </a:t>
            </a:r>
            <a:r>
              <a:rPr lang="en-US" sz="1800" dirty="0" smtClean="0">
                <a:latin typeface="Calibri" panose="020F0502020204030204" pitchFamily="34" charset="0"/>
              </a:rPr>
              <a:t>annual </a:t>
            </a:r>
            <a:r>
              <a:rPr lang="en-US" sz="1800" b="1" dirty="0" smtClean="0">
                <a:latin typeface="Calibri" panose="020F0502020204030204" pitchFamily="34" charset="0"/>
              </a:rPr>
              <a:t>Photosynthesis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due to O</a:t>
            </a:r>
            <a:r>
              <a:rPr lang="en-US" sz="1800" baseline="-31999" dirty="0">
                <a:latin typeface="Calibri" panose="020F0502020204030204" pitchFamily="34" charset="0"/>
              </a:rPr>
              <a:t>3 </a:t>
            </a:r>
            <a:r>
              <a:rPr lang="en-US" sz="1800" dirty="0" smtClean="0">
                <a:latin typeface="Calibri" panose="020F0502020204030204" pitchFamily="34" charset="0"/>
              </a:rPr>
              <a:t>(%)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415" y="3905797"/>
            <a:ext cx="276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Change </a:t>
            </a:r>
            <a:r>
              <a:rPr lang="en-US" sz="1800" dirty="0" smtClean="0">
                <a:latin typeface="Calibri" panose="020F0502020204030204" pitchFamily="34" charset="0"/>
              </a:rPr>
              <a:t>in annual </a:t>
            </a:r>
            <a:r>
              <a:rPr lang="en-US" sz="1800" b="1" dirty="0" smtClean="0">
                <a:latin typeface="Calibri" panose="020F0502020204030204" pitchFamily="34" charset="0"/>
              </a:rPr>
              <a:t>Transpiration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due to O</a:t>
            </a:r>
            <a:r>
              <a:rPr lang="en-US" sz="1800" baseline="-31999" dirty="0">
                <a:latin typeface="Calibri" panose="020F0502020204030204" pitchFamily="34" charset="0"/>
              </a:rPr>
              <a:t>3 </a:t>
            </a:r>
            <a:r>
              <a:rPr lang="en-US" sz="1800" dirty="0" smtClean="0">
                <a:latin typeface="Calibri" panose="020F0502020204030204" pitchFamily="34" charset="0"/>
              </a:rPr>
              <a:t>(%)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468041" y="147171"/>
            <a:ext cx="6275784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Dry deposition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28510" y="1552380"/>
            <a:ext cx="4125250" cy="4572000"/>
            <a:chOff x="4136288" y="1073888"/>
            <a:chExt cx="4641207" cy="51438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288" y="1188521"/>
              <a:ext cx="4641207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6879265" y="1073888"/>
              <a:ext cx="1488558" cy="25518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107172" y="5064640"/>
              <a:ext cx="2473842" cy="1017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7960" y="6209413"/>
            <a:ext cx="3294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Hicks et al. (1987) </a:t>
            </a:r>
            <a:r>
              <a:rPr lang="en-US" sz="1000" dirty="0">
                <a:latin typeface="Calibri" panose="020F0502020204030204" pitchFamily="34" charset="0"/>
              </a:rPr>
              <a:t>Water, Air, and Soil Pollution </a:t>
            </a:r>
            <a:r>
              <a:rPr lang="en-US" sz="1000" dirty="0" smtClean="0">
                <a:latin typeface="Calibri" panose="020F0502020204030204" pitchFamily="34" charset="0"/>
              </a:rPr>
              <a:t>36:311-330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849526" y="1552355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O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 dry deposition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velocity (cm/s)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934046" y="1137681"/>
            <a:ext cx="5047614" cy="1371600"/>
            <a:chOff x="510363" y="2232836"/>
            <a:chExt cx="4087187" cy="1110621"/>
          </a:xfrm>
        </p:grpSpPr>
        <p:pic>
          <p:nvPicPr>
            <p:cNvPr id="1028" name="Picture 4" descr="Fig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7" t="26413" b="55443"/>
            <a:stretch/>
          </p:blipFill>
          <p:spPr bwMode="auto">
            <a:xfrm>
              <a:off x="510363" y="2232836"/>
              <a:ext cx="4073008" cy="978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Fig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5" t="98135"/>
            <a:stretch/>
          </p:blipFill>
          <p:spPr bwMode="auto">
            <a:xfrm>
              <a:off x="882505" y="3242928"/>
              <a:ext cx="3715045" cy="10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Fig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" r="45301" b="74442"/>
          <a:stretch/>
        </p:blipFill>
        <p:spPr bwMode="auto">
          <a:xfrm>
            <a:off x="4752383" y="2870795"/>
            <a:ext cx="339466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44415" y="4838950"/>
            <a:ext cx="40935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Val </a:t>
            </a:r>
            <a:r>
              <a:rPr lang="en-US" sz="1000" dirty="0" smtClean="0">
                <a:latin typeface="Calibri" panose="020F0502020204030204" pitchFamily="34" charset="0"/>
              </a:rPr>
              <a:t>Martin et al. (</a:t>
            </a:r>
            <a:r>
              <a:rPr lang="en-US" sz="1000" dirty="0">
                <a:latin typeface="Calibri" panose="020F0502020204030204" pitchFamily="34" charset="0"/>
              </a:rPr>
              <a:t>2014</a:t>
            </a:r>
            <a:r>
              <a:rPr lang="en-US" sz="1000" dirty="0" smtClean="0">
                <a:latin typeface="Calibri" panose="020F0502020204030204" pitchFamily="34" charset="0"/>
              </a:rPr>
              <a:t>) GRL, 41, </a:t>
            </a:r>
            <a:r>
              <a:rPr lang="pt-BR" sz="1000" dirty="0" smtClean="0">
                <a:latin typeface="Calibri" panose="020F0502020204030204" pitchFamily="34" charset="0"/>
              </a:rPr>
              <a:t>2988-2996, </a:t>
            </a:r>
            <a:r>
              <a:rPr lang="en-US" sz="1000" dirty="0" smtClean="0">
                <a:latin typeface="Calibri" panose="020F0502020204030204" pitchFamily="34" charset="0"/>
              </a:rPr>
              <a:t>doi:10.1002/2014GL059651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1490" y="5656530"/>
            <a:ext cx="3891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Deposition velocity very sensitive to stomatal conductance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09925" y="76200"/>
            <a:ext cx="2795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Reactive nitrogen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514975"/>
            <a:ext cx="37449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Bonan (2016) Ecological Climatology, 3rd </a:t>
            </a:r>
            <a:r>
              <a:rPr lang="en-US" sz="1000" dirty="0" err="1" smtClean="0">
                <a:latin typeface="Calibri" panose="020F0502020204030204" pitchFamily="34" charset="0"/>
              </a:rPr>
              <a:t>ed</a:t>
            </a:r>
            <a:r>
              <a:rPr lang="en-US" sz="1000" dirty="0" smtClean="0">
                <a:latin typeface="Calibri" panose="020F0502020204030204" pitchFamily="34" charset="0"/>
              </a:rPr>
              <a:t> (Cambridge Univ. Press)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1075"/>
            <a:ext cx="8229600" cy="45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2475" y="5589588"/>
            <a:ext cx="4038600" cy="10779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 pitchFamily="34" charset="0"/>
                <a:cs typeface="+mn-cs"/>
              </a:rPr>
              <a:t>Nitrogen addition alters the composition and chemistry of the atmosphere, and changes the radiative forcing. The net radiative forcing varies regionally.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725" y="5324475"/>
            <a:ext cx="3308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Calibri" panose="020F0502020204030204" pitchFamily="34" charset="0"/>
              </a:rPr>
              <a:t>Erisman</a:t>
            </a:r>
            <a:r>
              <a:rPr lang="en-US" sz="1000" dirty="0">
                <a:latin typeface="Calibri" panose="020F0502020204030204" pitchFamily="34" charset="0"/>
              </a:rPr>
              <a:t> et al. (2011</a:t>
            </a:r>
            <a:r>
              <a:rPr lang="en-US" sz="1000" dirty="0" smtClean="0">
                <a:latin typeface="Calibri" panose="020F0502020204030204" pitchFamily="34" charset="0"/>
              </a:rPr>
              <a:t>) </a:t>
            </a:r>
            <a:r>
              <a:rPr lang="en-US" sz="1000" dirty="0" err="1" smtClean="0">
                <a:latin typeface="Calibri" panose="020F0502020204030204" pitchFamily="34" charset="0"/>
              </a:rPr>
              <a:t>Curr</a:t>
            </a:r>
            <a:r>
              <a:rPr lang="en-US" sz="1000" dirty="0" smtClean="0">
                <a:latin typeface="Calibri" panose="020F0502020204030204" pitchFamily="34" charset="0"/>
              </a:rPr>
              <a:t>. </a:t>
            </a:r>
            <a:r>
              <a:rPr lang="en-US" sz="1000" dirty="0" err="1" smtClean="0">
                <a:latin typeface="Calibri" panose="020F0502020204030204" pitchFamily="34" charset="0"/>
              </a:rPr>
              <a:t>Opin</a:t>
            </a:r>
            <a:r>
              <a:rPr lang="en-US" sz="1000" dirty="0" smtClean="0">
                <a:latin typeface="Calibri" panose="020F0502020204030204" pitchFamily="34" charset="0"/>
              </a:rPr>
              <a:t>. Environ. Sustain. 3:281-290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7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468041" y="147171"/>
            <a:ext cx="6275784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Reactive nitrogen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"/>
          <a:stretch/>
        </p:blipFill>
        <p:spPr bwMode="auto">
          <a:xfrm>
            <a:off x="3357524" y="1047604"/>
            <a:ext cx="5414335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11779"/>
            <a:ext cx="2182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000" dirty="0" err="1">
                <a:latin typeface="Calibri" panose="020F0502020204030204" pitchFamily="34" charset="0"/>
              </a:rPr>
              <a:t>Pinder</a:t>
            </a:r>
            <a:r>
              <a:rPr lang="en-GB" altLang="en-US" sz="1000" dirty="0">
                <a:latin typeface="Calibri" panose="020F0502020204030204" pitchFamily="34" charset="0"/>
              </a:rPr>
              <a:t> et al. (2012) PNAS </a:t>
            </a:r>
            <a:r>
              <a:rPr lang="en-GB" altLang="en-US" sz="1000" dirty="0" smtClean="0">
                <a:latin typeface="Calibri" panose="020F0502020204030204" pitchFamily="34" charset="0"/>
              </a:rPr>
              <a:t>109:7671-75</a:t>
            </a:r>
            <a:endParaRPr lang="en-GB" alt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14" y="2115879"/>
            <a:ext cx="3072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Calibri" panose="020F0502020204030204" pitchFamily="34" charset="0"/>
              </a:rPr>
              <a:t>Climate change impact of US reactive nitrogen emissions, in </a:t>
            </a:r>
            <a:r>
              <a:rPr lang="en-GB" altLang="en-US" dirty="0" err="1">
                <a:latin typeface="Calibri" panose="020F0502020204030204" pitchFamily="34" charset="0"/>
              </a:rPr>
              <a:t>Tg</a:t>
            </a:r>
            <a:r>
              <a:rPr lang="en-GB" altLang="en-US" dirty="0">
                <a:latin typeface="Calibri" panose="020F0502020204030204" pitchFamily="34" charset="0"/>
              </a:rPr>
              <a:t> CO</a:t>
            </a:r>
            <a:r>
              <a:rPr lang="en-GB" altLang="en-US" baseline="-25000" dirty="0">
                <a:latin typeface="Calibri" panose="020F0502020204030204" pitchFamily="34" charset="0"/>
              </a:rPr>
              <a:t>2</a:t>
            </a:r>
            <a:r>
              <a:rPr lang="en-GB" altLang="en-US" dirty="0">
                <a:latin typeface="Calibri" panose="020F0502020204030204" pitchFamily="34" charset="0"/>
              </a:rPr>
              <a:t> equivalents, on a 20-y </a:t>
            </a:r>
            <a:r>
              <a:rPr lang="en-GB" altLang="en-US" dirty="0" smtClean="0">
                <a:latin typeface="Calibri" panose="020F0502020204030204" pitchFamily="34" charset="0"/>
              </a:rPr>
              <a:t>and 100-y global </a:t>
            </a:r>
            <a:r>
              <a:rPr lang="en-GB" altLang="en-US" dirty="0">
                <a:latin typeface="Calibri" panose="020F0502020204030204" pitchFamily="34" charset="0"/>
              </a:rPr>
              <a:t>temperature potential basis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468041" y="147171"/>
            <a:ext cx="6275784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Nitrogen losses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11779"/>
            <a:ext cx="2996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alibri" panose="020F0502020204030204" pitchFamily="34" charset="0"/>
              </a:rPr>
              <a:t>Nevison</a:t>
            </a:r>
            <a:r>
              <a:rPr lang="en-US" sz="1000" dirty="0" smtClean="0">
                <a:latin typeface="Calibri" panose="020F0502020204030204" pitchFamily="34" charset="0"/>
              </a:rPr>
              <a:t> et al. (2016) JAMES, 10.1002/2015MS000573</a:t>
            </a:r>
            <a:endParaRPr lang="en-US" sz="10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05889" y="1911356"/>
            <a:ext cx="6974215" cy="3840480"/>
            <a:chOff x="1526886" y="2262229"/>
            <a:chExt cx="6227718" cy="342940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62868"/>
            <a:stretch/>
          </p:blipFill>
          <p:spPr bwMode="auto">
            <a:xfrm>
              <a:off x="1533974" y="3923414"/>
              <a:ext cx="6220630" cy="1768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68465"/>
            <a:stretch/>
          </p:blipFill>
          <p:spPr bwMode="auto">
            <a:xfrm>
              <a:off x="1526886" y="2262229"/>
              <a:ext cx="6220630" cy="1501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712381" y="1275907"/>
            <a:ext cx="787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Annual mean soil mineral N loss fluxes for leaching + runoff and soil </a:t>
            </a:r>
            <a:r>
              <a:rPr lang="en-US" sz="1800" dirty="0" smtClean="0">
                <a:latin typeface="Calibri" panose="020F0502020204030204" pitchFamily="34" charset="0"/>
              </a:rPr>
              <a:t>denitrification</a:t>
            </a:r>
            <a:endParaRPr lang="en-GB" sz="1800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29100" y="3802440"/>
            <a:ext cx="44100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 represented by its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ecosystems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watersheds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people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socioeconomic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drivers of  environmental change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The model provides a comprehensive understanding of the processes by which people and ecosystems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affect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adapt to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mitigate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global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environmental change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70328" y="107950"/>
            <a:ext cx="3267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Earth system models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61975" y="3806726"/>
            <a:ext cx="3448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Earth system models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use mathematical formulas to simulate the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physical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chemical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biological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processes that drive Earth’s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atmosphere, hydrosphere, biosphere,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geosphere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A typical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Earth system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model consists of coupled models of the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atmosphere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ocean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sea ice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land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glaciers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05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66801" y="3192304"/>
            <a:ext cx="2895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Bonan (2016) </a:t>
            </a:r>
            <a:r>
              <a:rPr lang="en-US" sz="1000" dirty="0" err="1" smtClean="0">
                <a:latin typeface="Calibri" panose="020F0502020204030204" pitchFamily="34" charset="0"/>
              </a:rPr>
              <a:t>Annu</a:t>
            </a:r>
            <a:r>
              <a:rPr lang="en-US" sz="1000" dirty="0" smtClean="0">
                <a:latin typeface="Calibri" panose="020F0502020204030204" pitchFamily="34" charset="0"/>
              </a:rPr>
              <a:t>. Rev. Ecol. </a:t>
            </a:r>
            <a:r>
              <a:rPr lang="en-US" sz="1000" dirty="0" err="1" smtClean="0">
                <a:latin typeface="Calibri" panose="020F0502020204030204" pitchFamily="34" charset="0"/>
              </a:rPr>
              <a:t>Evol</a:t>
            </a:r>
            <a:r>
              <a:rPr lang="en-US" sz="1000" dirty="0" smtClean="0">
                <a:latin typeface="Calibri" panose="020F0502020204030204" pitchFamily="34" charset="0"/>
              </a:rPr>
              <a:t>. Syst. 47:97-121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028950"/>
            <a:ext cx="37449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Bonan (2016) Ecological Climatology, 3rd </a:t>
            </a:r>
            <a:r>
              <a:rPr lang="en-US" sz="1000" dirty="0" err="1" smtClean="0">
                <a:latin typeface="Calibri" panose="020F0502020204030204" pitchFamily="34" charset="0"/>
              </a:rPr>
              <a:t>ed</a:t>
            </a:r>
            <a:r>
              <a:rPr lang="en-US" sz="1000" dirty="0" smtClean="0">
                <a:latin typeface="Calibri" panose="020F0502020204030204" pitchFamily="34" charset="0"/>
              </a:rPr>
              <a:t> (Cambridge Univ. Press)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468041" y="147171"/>
            <a:ext cx="6275784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Flow of agricultural nitrogen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6" descr="Riddick_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21" y="892915"/>
            <a:ext cx="5669280" cy="5328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1248" y="6611779"/>
            <a:ext cx="2792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Riddick et al. (2016) </a:t>
            </a:r>
            <a:r>
              <a:rPr lang="en-US" sz="1000" dirty="0" err="1" smtClean="0">
                <a:latin typeface="Calibri" panose="020F0502020204030204" pitchFamily="34" charset="0"/>
              </a:rPr>
              <a:t>Biogeosciences</a:t>
            </a:r>
            <a:r>
              <a:rPr lang="en-US" sz="1000" dirty="0" smtClean="0">
                <a:latin typeface="Calibri" panose="020F0502020204030204" pitchFamily="34" charset="0"/>
              </a:rPr>
              <a:t> 13:3397-3426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0029" y="1456672"/>
            <a:ext cx="1056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Inputs</a:t>
            </a:r>
          </a:p>
          <a:p>
            <a:r>
              <a:rPr lang="en-US" dirty="0" smtClean="0">
                <a:latin typeface="Calibri" pitchFamily="34" charset="0"/>
              </a:rPr>
              <a:t>N fertilizer</a:t>
            </a:r>
          </a:p>
          <a:p>
            <a:r>
              <a:rPr lang="en-US" dirty="0" smtClean="0">
                <a:latin typeface="Calibri" pitchFamily="34" charset="0"/>
              </a:rPr>
              <a:t>Urine</a:t>
            </a:r>
          </a:p>
          <a:p>
            <a:r>
              <a:rPr lang="en-US" dirty="0" smtClean="0">
                <a:latin typeface="Calibri" pitchFamily="34" charset="0"/>
              </a:rPr>
              <a:t>Manure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5848" y="4433777"/>
            <a:ext cx="2631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Losses</a:t>
            </a:r>
          </a:p>
          <a:p>
            <a:r>
              <a:rPr lang="en-US" dirty="0" smtClean="0">
                <a:latin typeface="Calibri" pitchFamily="34" charset="0"/>
              </a:rPr>
              <a:t>Ammonia (NH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) volatilization</a:t>
            </a:r>
          </a:p>
          <a:p>
            <a:r>
              <a:rPr lang="en-US" dirty="0" smtClean="0">
                <a:latin typeface="Calibri" pitchFamily="34" charset="0"/>
              </a:rPr>
              <a:t>Nitrogen runoff</a:t>
            </a:r>
          </a:p>
          <a:p>
            <a:r>
              <a:rPr lang="en-US" dirty="0" smtClean="0">
                <a:latin typeface="Calibri" pitchFamily="34" charset="0"/>
              </a:rPr>
              <a:t>Nitrate (NO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baseline="30000" dirty="0" smtClean="0">
                <a:latin typeface="Calibri" pitchFamily="34" charset="0"/>
              </a:rPr>
              <a:t>–</a:t>
            </a:r>
            <a:r>
              <a:rPr lang="en-US" dirty="0" smtClean="0">
                <a:latin typeface="Calibri" pitchFamily="34" charset="0"/>
              </a:rPr>
              <a:t>) formation</a:t>
            </a:r>
          </a:p>
          <a:p>
            <a:r>
              <a:rPr lang="en-US" dirty="0" smtClean="0">
                <a:latin typeface="Calibri" pitchFamily="34" charset="0"/>
              </a:rPr>
              <a:t>Diffusion to soil N pools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271" y="3072809"/>
            <a:ext cx="250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otal </a:t>
            </a:r>
            <a:r>
              <a:rPr lang="en-US" dirty="0" err="1">
                <a:latin typeface="Calibri" panose="020F0502020204030204" pitchFamily="34" charset="0"/>
              </a:rPr>
              <a:t>ammoniacal</a:t>
            </a:r>
            <a:r>
              <a:rPr lang="en-US" dirty="0">
                <a:latin typeface="Calibri" panose="020F0502020204030204" pitchFamily="34" charset="0"/>
              </a:rPr>
              <a:t> nitrogen (TAN) </a:t>
            </a:r>
            <a:r>
              <a:rPr lang="en-US" dirty="0" smtClean="0">
                <a:latin typeface="Calibri" panose="020F0502020204030204" pitchFamily="34" charset="0"/>
              </a:rPr>
              <a:t>pool consisting of NH</a:t>
            </a:r>
            <a:r>
              <a:rPr lang="en-US" baseline="-25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(g</a:t>
            </a:r>
            <a:r>
              <a:rPr lang="en-US" dirty="0">
                <a:latin typeface="Calibri" panose="020F0502020204030204" pitchFamily="34" charset="0"/>
              </a:rPr>
              <a:t>), </a:t>
            </a:r>
            <a:r>
              <a:rPr lang="en-US" dirty="0" smtClean="0">
                <a:latin typeface="Calibri" panose="020F0502020204030204" pitchFamily="34" charset="0"/>
              </a:rPr>
              <a:t>NH</a:t>
            </a:r>
            <a:r>
              <a:rPr lang="en-US" baseline="-25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</a:rPr>
              <a:t>aq</a:t>
            </a:r>
            <a:r>
              <a:rPr lang="en-US" dirty="0">
                <a:latin typeface="Calibri" panose="020F0502020204030204" pitchFamily="34" charset="0"/>
              </a:rPr>
              <a:t>), and </a:t>
            </a:r>
            <a:r>
              <a:rPr lang="en-US" dirty="0" smtClean="0">
                <a:latin typeface="Calibri" panose="020F0502020204030204" pitchFamily="34" charset="0"/>
              </a:rPr>
              <a:t>NH</a:t>
            </a:r>
            <a:r>
              <a:rPr lang="en-US" baseline="-25000" dirty="0" smtClean="0">
                <a:latin typeface="Calibri" panose="020F0502020204030204" pitchFamily="34" charset="0"/>
              </a:rPr>
              <a:t>4</a:t>
            </a:r>
            <a:r>
              <a:rPr lang="en-US" baseline="30000" dirty="0" smtClean="0">
                <a:latin typeface="Calibri" panose="020F0502020204030204" pitchFamily="34" charset="0"/>
              </a:rPr>
              <a:t>+</a:t>
            </a:r>
            <a:endParaRPr lang="en-US" baseline="300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503244" y="2618878"/>
            <a:ext cx="3341" cy="4219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496156" y="3983451"/>
            <a:ext cx="3341" cy="4219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71600" y="6475228"/>
            <a:ext cx="2931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(with support of Chris Clark, EPA)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91184" y="76200"/>
            <a:ext cx="4034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Biomass burning and dust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371251"/>
            <a:ext cx="3607594" cy="33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bonan.CIT\Documents\Ecological Climatology - 3rd ed\Cambridge-Ecological Climatology\Figures\Chapter31\Fig.31.0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68" y="1063551"/>
            <a:ext cx="35094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onan.CIT\Documents\Ecological Climatology - 3rd ed\Cambridge-Ecological Climatology\Figures\Chapter31\Fig.31.07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09" y="3973476"/>
            <a:ext cx="21192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8835" y="723014"/>
            <a:ext cx="1946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Dust plume off Africa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1542" y="5192233"/>
            <a:ext cx="153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Smoke plume off California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499" y="5199313"/>
            <a:ext cx="2108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Atmospheric radiation</a:t>
            </a:r>
          </a:p>
          <a:p>
            <a:r>
              <a:rPr lang="en-US" dirty="0" smtClean="0">
                <a:latin typeface="Calibri" pitchFamily="34" charset="0"/>
              </a:rPr>
              <a:t>Atmospheric chemistry</a:t>
            </a:r>
          </a:p>
          <a:p>
            <a:r>
              <a:rPr lang="en-US" dirty="0" smtClean="0">
                <a:latin typeface="Calibri" pitchFamily="34" charset="0"/>
              </a:rPr>
              <a:t>Surface albedo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128" y="4660587"/>
            <a:ext cx="2895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Bonan (2016) </a:t>
            </a:r>
            <a:r>
              <a:rPr lang="en-US" sz="1000" dirty="0" err="1" smtClean="0">
                <a:latin typeface="Calibri" panose="020F0502020204030204" pitchFamily="34" charset="0"/>
              </a:rPr>
              <a:t>Annu</a:t>
            </a:r>
            <a:r>
              <a:rPr lang="en-US" sz="1000" dirty="0" smtClean="0">
                <a:latin typeface="Calibri" panose="020F0502020204030204" pitchFamily="34" charset="0"/>
              </a:rPr>
              <a:t>. Rev. Ecol. </a:t>
            </a:r>
            <a:r>
              <a:rPr lang="en-US" sz="1000" dirty="0" err="1" smtClean="0">
                <a:latin typeface="Calibri" panose="020F0502020204030204" pitchFamily="34" charset="0"/>
              </a:rPr>
              <a:t>Evol</a:t>
            </a:r>
            <a:r>
              <a:rPr lang="en-US" sz="1000" dirty="0" smtClean="0">
                <a:latin typeface="Calibri" panose="020F0502020204030204" pitchFamily="34" charset="0"/>
              </a:rPr>
              <a:t>. Syst. 47:97-121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80053" y="76200"/>
            <a:ext cx="2368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Fire emissions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567" y="3019630"/>
            <a:ext cx="3009014" cy="2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Calibri" panose="020F0502020204030204" pitchFamily="34" charset="0"/>
              </a:rPr>
              <a:t>Wiedinmyer</a:t>
            </a:r>
            <a:r>
              <a:rPr lang="en-US" sz="1000" dirty="0" smtClean="0">
                <a:latin typeface="Calibri" panose="020F0502020204030204" pitchFamily="34" charset="0"/>
              </a:rPr>
              <a:t> et al. (</a:t>
            </a:r>
            <a:r>
              <a:rPr lang="en-US" sz="1000" dirty="0">
                <a:latin typeface="Calibri" panose="020F0502020204030204" pitchFamily="34" charset="0"/>
              </a:rPr>
              <a:t>2011</a:t>
            </a:r>
            <a:r>
              <a:rPr lang="en-US" sz="1000" dirty="0" smtClean="0">
                <a:latin typeface="Calibri" panose="020F0502020204030204" pitchFamily="34" charset="0"/>
              </a:rPr>
              <a:t>) </a:t>
            </a:r>
            <a:r>
              <a:rPr lang="en-US" sz="1000" dirty="0" err="1" smtClean="0">
                <a:latin typeface="Calibri" panose="020F0502020204030204" pitchFamily="34" charset="0"/>
              </a:rPr>
              <a:t>Geosci</a:t>
            </a:r>
            <a:r>
              <a:rPr lang="en-US" sz="1000" dirty="0" smtClean="0">
                <a:latin typeface="Calibri" panose="020F0502020204030204" pitchFamily="34" charset="0"/>
              </a:rPr>
              <a:t>. Mod. Dev. 4:625-41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60" y="967546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</a:rPr>
              <a:t>E</a:t>
            </a:r>
            <a:r>
              <a:rPr lang="en-US" sz="3200" baseline="-25000" dirty="0" err="1" smtClean="0">
                <a:latin typeface="Calibri" pitchFamily="34" charset="0"/>
              </a:rPr>
              <a:t>i</a:t>
            </a:r>
            <a:r>
              <a:rPr lang="en-US" sz="3200" dirty="0" smtClean="0">
                <a:latin typeface="Calibri" pitchFamily="34" charset="0"/>
              </a:rPr>
              <a:t> = A * B * F * </a:t>
            </a:r>
            <a:r>
              <a:rPr lang="en-US" sz="3200" dirty="0" err="1" smtClean="0">
                <a:latin typeface="Calibri" pitchFamily="34" charset="0"/>
              </a:rPr>
              <a:t>e</a:t>
            </a:r>
            <a:r>
              <a:rPr lang="en-US" sz="3200" baseline="-25000" dirty="0" err="1" smtClean="0">
                <a:latin typeface="Calibri" pitchFamily="34" charset="0"/>
              </a:rPr>
              <a:t>i</a:t>
            </a:r>
            <a:endParaRPr lang="en-US" sz="3200" baseline="-25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425" y="1743714"/>
            <a:ext cx="3044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 = area burned</a:t>
            </a:r>
          </a:p>
          <a:p>
            <a:r>
              <a:rPr lang="en-US" sz="1800" dirty="0" smtClean="0">
                <a:latin typeface="Calibri" pitchFamily="34" charset="0"/>
              </a:rPr>
              <a:t>B = biomass</a:t>
            </a:r>
          </a:p>
          <a:p>
            <a:r>
              <a:rPr lang="en-US" sz="1800" dirty="0" smtClean="0">
                <a:latin typeface="Calibri" pitchFamily="34" charset="0"/>
              </a:rPr>
              <a:t>F = fraction of biomass burned</a:t>
            </a:r>
          </a:p>
          <a:p>
            <a:r>
              <a:rPr lang="en-US" sz="1800" dirty="0" err="1">
                <a:latin typeface="Calibri" pitchFamily="34" charset="0"/>
              </a:rPr>
              <a:t>e</a:t>
            </a:r>
            <a:r>
              <a:rPr lang="en-US" sz="1800" baseline="-250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= emission factor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660" y="2743200"/>
            <a:ext cx="475820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580" y="3969263"/>
            <a:ext cx="2007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itchFamily="34" charset="0"/>
                <a:cs typeface="Calibri" pitchFamily="34" charset="0"/>
              </a:rPr>
              <a:t>High Park fire, CO (RJ </a:t>
            </a:r>
            <a:r>
              <a:rPr lang="en-US" sz="800" dirty="0" err="1" smtClean="0">
                <a:latin typeface="Calibri" pitchFamily="34" charset="0"/>
                <a:cs typeface="Calibri" pitchFamily="34" charset="0"/>
              </a:rPr>
              <a:t>Sangosti</a:t>
            </a:r>
            <a:r>
              <a:rPr lang="en-US" sz="800" dirty="0" smtClean="0">
                <a:latin typeface="Calibri" pitchFamily="34" charset="0"/>
                <a:cs typeface="Calibri" pitchFamily="34" charset="0"/>
              </a:rPr>
              <a:t>/Denver Post)</a:t>
            </a:r>
          </a:p>
        </p:txBody>
      </p:sp>
      <p:pic>
        <p:nvPicPr>
          <p:cNvPr id="10" name="Picture 2" descr="http://blogs.pjstar.com/eye/files/2012/06/wildfires22.jpg"/>
          <p:cNvPicPr>
            <a:picLocks noChangeAspect="1" noChangeArrowheads="1"/>
          </p:cNvPicPr>
          <p:nvPr/>
        </p:nvPicPr>
        <p:blipFill>
          <a:blip r:embed="rId3" cstate="print"/>
          <a:srcRect l="29730" t="1743" r="19093"/>
          <a:stretch>
            <a:fillRect/>
          </a:stretch>
        </p:blipFill>
        <p:spPr bwMode="auto">
          <a:xfrm>
            <a:off x="0" y="4201518"/>
            <a:ext cx="2262398" cy="2656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816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80053" y="76200"/>
            <a:ext cx="2492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Dust emissions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0977" y="3274829"/>
            <a:ext cx="3585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</a:t>
            </a:r>
            <a:r>
              <a:rPr lang="en-US" baseline="-25000" dirty="0" smtClean="0">
                <a:latin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</a:rPr>
              <a:t> = bare soil fraction (snow, vegetation)</a:t>
            </a:r>
          </a:p>
          <a:p>
            <a:r>
              <a:rPr lang="en-US" dirty="0" smtClean="0">
                <a:latin typeface="Calibri" pitchFamily="34" charset="0"/>
              </a:rPr>
              <a:t>S = source erodibility factor</a:t>
            </a:r>
          </a:p>
          <a:p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 = </a:t>
            </a:r>
            <a:r>
              <a:rPr lang="en-US" dirty="0">
                <a:latin typeface="Calibri" panose="020F0502020204030204" pitchFamily="34" charset="0"/>
              </a:rPr>
              <a:t>horizontal and temporal resolution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6" y="1573729"/>
            <a:ext cx="3505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0486" y="2902733"/>
            <a:ext cx="16076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Horizontal </a:t>
            </a:r>
            <a:r>
              <a:rPr lang="en-US" dirty="0">
                <a:latin typeface="Calibri" panose="020F0502020204030204" pitchFamily="34" charset="0"/>
              </a:rPr>
              <a:t>mass flux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kg m</a:t>
            </a:r>
            <a:r>
              <a:rPr lang="en-US" baseline="30000" dirty="0">
                <a:latin typeface="Calibri" panose="020F0502020204030204" pitchFamily="34" charset="0"/>
              </a:rPr>
              <a:t>–1</a:t>
            </a:r>
            <a:r>
              <a:rPr lang="en-US" dirty="0">
                <a:latin typeface="Calibri" panose="020F0502020204030204" pitchFamily="34" charset="0"/>
              </a:rPr>
              <a:t> s</a:t>
            </a:r>
            <a:r>
              <a:rPr lang="en-US" baseline="30000" dirty="0">
                <a:latin typeface="Calibri" panose="020F0502020204030204" pitchFamily="34" charset="0"/>
              </a:rPr>
              <a:t>–1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u</a:t>
            </a:r>
            <a:r>
              <a:rPr lang="en-US" baseline="-25000" dirty="0" smtClean="0">
                <a:latin typeface="Calibri" panose="020F0502020204030204" pitchFamily="34" charset="0"/>
              </a:rPr>
              <a:t>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particle size and </a:t>
            </a:r>
            <a:r>
              <a:rPr lang="en-US" dirty="0" smtClean="0">
                <a:latin typeface="Calibri" panose="020F0502020204030204" pitchFamily="34" charset="0"/>
              </a:rPr>
              <a:t>density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z</a:t>
            </a:r>
            <a:r>
              <a:rPr lang="en-US" baseline="-25000" dirty="0" smtClean="0">
                <a:latin typeface="Calibri" panose="020F0502020204030204" pitchFamily="34" charset="0"/>
              </a:rPr>
              <a:t>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soil moisture 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906229" y="2098204"/>
            <a:ext cx="10632" cy="731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1520746" y="2728095"/>
            <a:ext cx="1126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ass efficiency (m</a:t>
            </a:r>
            <a:r>
              <a:rPr lang="en-US" baseline="30000" dirty="0" smtClean="0">
                <a:latin typeface="Calibri" panose="020F0502020204030204" pitchFamily="34" charset="0"/>
              </a:rPr>
              <a:t>–1</a:t>
            </a:r>
            <a:r>
              <a:rPr lang="en-US" dirty="0">
                <a:latin typeface="Calibri" panose="020F0502020204030204" pitchFamily="34" charset="0"/>
              </a:rPr>
              <a:t>) 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clay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875" y="1329070"/>
            <a:ext cx="2275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ass </a:t>
            </a:r>
            <a:r>
              <a:rPr lang="en-US" dirty="0">
                <a:latin typeface="Calibri" panose="020F0502020204030204" pitchFamily="34" charset="0"/>
              </a:rPr>
              <a:t>fraction of three different source </a:t>
            </a:r>
            <a:r>
              <a:rPr lang="en-US" dirty="0" smtClean="0">
                <a:latin typeface="Calibri" panose="020F0502020204030204" pitchFamily="34" charset="0"/>
              </a:rPr>
              <a:t>modes </a:t>
            </a:r>
            <a:r>
              <a:rPr lang="en-US" i="1" dirty="0" err="1" smtClean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 into </a:t>
            </a:r>
            <a:r>
              <a:rPr lang="en-US" dirty="0">
                <a:latin typeface="Calibri" panose="020F0502020204030204" pitchFamily="34" charset="0"/>
              </a:rPr>
              <a:t>the four transport </a:t>
            </a:r>
            <a:r>
              <a:rPr lang="en-US" dirty="0" smtClean="0">
                <a:latin typeface="Calibri" panose="020F0502020204030204" pitchFamily="34" charset="0"/>
              </a:rPr>
              <a:t>bins </a:t>
            </a:r>
            <a:r>
              <a:rPr lang="en-US" i="1" dirty="0" smtClean="0">
                <a:latin typeface="Calibri" panose="020F0502020204030204" pitchFamily="34" charset="0"/>
              </a:rPr>
              <a:t>j</a:t>
            </a:r>
            <a:endParaRPr lang="en-US" i="1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>
            <a:off x="4504657" y="1410632"/>
            <a:ext cx="10632" cy="731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516367" y="2027315"/>
            <a:ext cx="10632" cy="731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0" y="6457890"/>
            <a:ext cx="3850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alibri" panose="020F0502020204030204" pitchFamily="34" charset="0"/>
              </a:rPr>
              <a:t>Zender</a:t>
            </a:r>
            <a:r>
              <a:rPr lang="en-US" sz="1000" dirty="0" smtClean="0">
                <a:latin typeface="Calibri" panose="020F0502020204030204" pitchFamily="34" charset="0"/>
              </a:rPr>
              <a:t> et al. (</a:t>
            </a:r>
            <a:r>
              <a:rPr lang="en-US" sz="1000" dirty="0">
                <a:latin typeface="Calibri" panose="020F0502020204030204" pitchFamily="34" charset="0"/>
              </a:rPr>
              <a:t>2003</a:t>
            </a:r>
            <a:r>
              <a:rPr lang="en-US" sz="1000" dirty="0" smtClean="0">
                <a:latin typeface="Calibri" panose="020F0502020204030204" pitchFamily="34" charset="0"/>
              </a:rPr>
              <a:t>) JGR, 108</a:t>
            </a:r>
            <a:r>
              <a:rPr lang="en-US" sz="1000" dirty="0">
                <a:latin typeface="Calibri" panose="020F0502020204030204" pitchFamily="34" charset="0"/>
              </a:rPr>
              <a:t>, 4416, doi:10.1029/2002JD002775</a:t>
            </a:r>
            <a:endParaRPr lang="en-US" sz="1000" dirty="0" smtClean="0">
              <a:latin typeface="Calibri" panose="020F0502020204030204" pitchFamily="34" charset="0"/>
            </a:endParaRPr>
          </a:p>
          <a:p>
            <a:r>
              <a:rPr lang="en-US" sz="1000" dirty="0" err="1" smtClean="0">
                <a:latin typeface="Calibri" panose="020F0502020204030204" pitchFamily="34" charset="0"/>
              </a:rPr>
              <a:t>Mahowald</a:t>
            </a:r>
            <a:r>
              <a:rPr lang="en-US" sz="1000" dirty="0" smtClean="0">
                <a:latin typeface="Calibri" panose="020F0502020204030204" pitchFamily="34" charset="0"/>
              </a:rPr>
              <a:t> et </a:t>
            </a:r>
            <a:r>
              <a:rPr lang="en-US" sz="1000" dirty="0">
                <a:latin typeface="Calibri" panose="020F0502020204030204" pitchFamily="34" charset="0"/>
              </a:rPr>
              <a:t>al. (2006</a:t>
            </a:r>
            <a:r>
              <a:rPr lang="en-US" sz="1000" dirty="0" smtClean="0">
                <a:latin typeface="Calibri" panose="020F0502020204030204" pitchFamily="34" charset="0"/>
              </a:rPr>
              <a:t>) JGR, </a:t>
            </a:r>
            <a:r>
              <a:rPr lang="en-US" sz="1000" dirty="0">
                <a:latin typeface="Calibri" panose="020F0502020204030204" pitchFamily="34" charset="0"/>
              </a:rPr>
              <a:t>111, D10202, </a:t>
            </a:r>
            <a:r>
              <a:rPr lang="en-US" sz="1000" dirty="0" smtClean="0">
                <a:latin typeface="Calibri" panose="020F0502020204030204" pitchFamily="34" charset="0"/>
              </a:rPr>
              <a:t>doi:10.1029/2005JD006653</a:t>
            </a:r>
            <a:endParaRPr lang="en-US" sz="1000" dirty="0">
              <a:latin typeface="Calibri" pitchFamily="34" charset="0"/>
            </a:endParaRPr>
          </a:p>
        </p:txBody>
      </p:sp>
      <p:pic>
        <p:nvPicPr>
          <p:cNvPr id="1028" name="Picture 4" descr="https://upload.wikimedia.org/wikipedia/commons/thumb/d/d9/KelsoSand.JPG/220px-KelsoS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10" y="4572851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F728-63E6-47DA-BB67-05FABECF6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90237" y="76200"/>
            <a:ext cx="5453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Two ways to model plant canopies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bonan\Documents\Administrative\proposals\NSF 10-554\NSF press release\2009062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3" descr="C:\Users\bonan\Documents\Administrative\proposals\NSF 10-554\NSF press release\BC3-2005051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970002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Photographs of Morgan Monroe State Forest tower site illustrate two different representations of a plant canopy: as a “big leaf” (below) or with vertical structure (right)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8875" y="4411277"/>
            <a:ext cx="1626936" cy="2286000"/>
            <a:chOff x="1016715" y="1367722"/>
            <a:chExt cx="1955085" cy="2747078"/>
          </a:xfrm>
        </p:grpSpPr>
        <p:sp>
          <p:nvSpPr>
            <p:cNvPr id="8" name="Rectangle 7"/>
            <p:cNvSpPr/>
            <p:nvPr/>
          </p:nvSpPr>
          <p:spPr>
            <a:xfrm>
              <a:off x="1412515" y="1367722"/>
              <a:ext cx="1551102" cy="2725812"/>
            </a:xfrm>
            <a:prstGeom prst="rect">
              <a:avLst/>
            </a:prstGeom>
            <a:solidFill>
              <a:srgbClr val="FFF1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20698" y="1492460"/>
              <a:ext cx="1551102" cy="2617439"/>
            </a:xfrm>
            <a:custGeom>
              <a:avLst/>
              <a:gdLst>
                <a:gd name="connsiteX0" fmla="*/ 2186609 w 2186609"/>
                <a:gd name="connsiteY0" fmla="*/ 0 h 3787913"/>
                <a:gd name="connsiteX1" fmla="*/ 1744870 w 2186609"/>
                <a:gd name="connsiteY1" fmla="*/ 287130 h 3787913"/>
                <a:gd name="connsiteX2" fmla="*/ 1336261 w 2186609"/>
                <a:gd name="connsiteY2" fmla="*/ 684696 h 3787913"/>
                <a:gd name="connsiteX3" fmla="*/ 927653 w 2186609"/>
                <a:gd name="connsiteY3" fmla="*/ 1358348 h 3787913"/>
                <a:gd name="connsiteX4" fmla="*/ 552174 w 2186609"/>
                <a:gd name="connsiteY4" fmla="*/ 2219739 h 3787913"/>
                <a:gd name="connsiteX5" fmla="*/ 209826 w 2186609"/>
                <a:gd name="connsiteY5" fmla="*/ 3125304 h 3787913"/>
                <a:gd name="connsiteX6" fmla="*/ 0 w 2186609"/>
                <a:gd name="connsiteY6" fmla="*/ 3787913 h 3787913"/>
                <a:gd name="connsiteX0" fmla="*/ 2186609 w 2260232"/>
                <a:gd name="connsiteY0" fmla="*/ 36812 h 3824725"/>
                <a:gd name="connsiteX1" fmla="*/ 2186609 w 2260232"/>
                <a:gd name="connsiteY1" fmla="*/ 47855 h 3824725"/>
                <a:gd name="connsiteX2" fmla="*/ 1744870 w 2260232"/>
                <a:gd name="connsiteY2" fmla="*/ 323942 h 3824725"/>
                <a:gd name="connsiteX3" fmla="*/ 1336261 w 2260232"/>
                <a:gd name="connsiteY3" fmla="*/ 721508 h 3824725"/>
                <a:gd name="connsiteX4" fmla="*/ 927653 w 2260232"/>
                <a:gd name="connsiteY4" fmla="*/ 1395160 h 3824725"/>
                <a:gd name="connsiteX5" fmla="*/ 552174 w 2260232"/>
                <a:gd name="connsiteY5" fmla="*/ 2256551 h 3824725"/>
                <a:gd name="connsiteX6" fmla="*/ 209826 w 2260232"/>
                <a:gd name="connsiteY6" fmla="*/ 3162116 h 3824725"/>
                <a:gd name="connsiteX7" fmla="*/ 0 w 2260232"/>
                <a:gd name="connsiteY7" fmla="*/ 3824725 h 3824725"/>
                <a:gd name="connsiteX0" fmla="*/ 2186609 w 2208695"/>
                <a:gd name="connsiteY0" fmla="*/ 0 h 3787913"/>
                <a:gd name="connsiteX1" fmla="*/ 2186609 w 2208695"/>
                <a:gd name="connsiteY1" fmla="*/ 11043 h 3787913"/>
                <a:gd name="connsiteX2" fmla="*/ 1744870 w 2208695"/>
                <a:gd name="connsiteY2" fmla="*/ 287130 h 3787913"/>
                <a:gd name="connsiteX3" fmla="*/ 1336261 w 2208695"/>
                <a:gd name="connsiteY3" fmla="*/ 684696 h 3787913"/>
                <a:gd name="connsiteX4" fmla="*/ 927653 w 2208695"/>
                <a:gd name="connsiteY4" fmla="*/ 1358348 h 3787913"/>
                <a:gd name="connsiteX5" fmla="*/ 552174 w 2208695"/>
                <a:gd name="connsiteY5" fmla="*/ 2219739 h 3787913"/>
                <a:gd name="connsiteX6" fmla="*/ 209826 w 2208695"/>
                <a:gd name="connsiteY6" fmla="*/ 3125304 h 3787913"/>
                <a:gd name="connsiteX7" fmla="*/ 0 w 2208695"/>
                <a:gd name="connsiteY7" fmla="*/ 3787913 h 3787913"/>
                <a:gd name="connsiteX0" fmla="*/ 2186609 w 2208695"/>
                <a:gd name="connsiteY0" fmla="*/ 0 h 3787913"/>
                <a:gd name="connsiteX1" fmla="*/ 2186609 w 2208695"/>
                <a:gd name="connsiteY1" fmla="*/ 11043 h 3787913"/>
                <a:gd name="connsiteX2" fmla="*/ 1744870 w 2208695"/>
                <a:gd name="connsiteY2" fmla="*/ 287130 h 3787913"/>
                <a:gd name="connsiteX3" fmla="*/ 1336261 w 2208695"/>
                <a:gd name="connsiteY3" fmla="*/ 684696 h 3787913"/>
                <a:gd name="connsiteX4" fmla="*/ 927653 w 2208695"/>
                <a:gd name="connsiteY4" fmla="*/ 1358348 h 3787913"/>
                <a:gd name="connsiteX5" fmla="*/ 552174 w 2208695"/>
                <a:gd name="connsiteY5" fmla="*/ 2219739 h 3787913"/>
                <a:gd name="connsiteX6" fmla="*/ 209826 w 2208695"/>
                <a:gd name="connsiteY6" fmla="*/ 3125304 h 3787913"/>
                <a:gd name="connsiteX7" fmla="*/ 0 w 2208695"/>
                <a:gd name="connsiteY7" fmla="*/ 3787913 h 3787913"/>
                <a:gd name="connsiteX8" fmla="*/ 2186609 w 2208695"/>
                <a:gd name="connsiteY8" fmla="*/ 0 h 3787913"/>
                <a:gd name="connsiteX0" fmla="*/ 2368827 w 2390913"/>
                <a:gd name="connsiteY0" fmla="*/ 0 h 4052957"/>
                <a:gd name="connsiteX1" fmla="*/ 2368827 w 2390913"/>
                <a:gd name="connsiteY1" fmla="*/ 11043 h 4052957"/>
                <a:gd name="connsiteX2" fmla="*/ 1927088 w 2390913"/>
                <a:gd name="connsiteY2" fmla="*/ 287130 h 4052957"/>
                <a:gd name="connsiteX3" fmla="*/ 1518479 w 2390913"/>
                <a:gd name="connsiteY3" fmla="*/ 684696 h 4052957"/>
                <a:gd name="connsiteX4" fmla="*/ 1109871 w 2390913"/>
                <a:gd name="connsiteY4" fmla="*/ 1358348 h 4052957"/>
                <a:gd name="connsiteX5" fmla="*/ 734392 w 2390913"/>
                <a:gd name="connsiteY5" fmla="*/ 2219739 h 4052957"/>
                <a:gd name="connsiteX6" fmla="*/ 392044 w 2390913"/>
                <a:gd name="connsiteY6" fmla="*/ 3125304 h 4052957"/>
                <a:gd name="connsiteX7" fmla="*/ 182218 w 2390913"/>
                <a:gd name="connsiteY7" fmla="*/ 3787913 h 4052957"/>
                <a:gd name="connsiteX8" fmla="*/ 1485349 w 2390913"/>
                <a:gd name="connsiteY8" fmla="*/ 1535043 h 4052957"/>
                <a:gd name="connsiteX9" fmla="*/ 2368827 w 2390913"/>
                <a:gd name="connsiteY9" fmla="*/ 0 h 4052957"/>
                <a:gd name="connsiteX0" fmla="*/ 2368827 w 2390914"/>
                <a:gd name="connsiteY0" fmla="*/ 0 h 4052957"/>
                <a:gd name="connsiteX1" fmla="*/ 2368827 w 2390914"/>
                <a:gd name="connsiteY1" fmla="*/ 11043 h 4052957"/>
                <a:gd name="connsiteX2" fmla="*/ 1927088 w 2390914"/>
                <a:gd name="connsiteY2" fmla="*/ 287130 h 4052957"/>
                <a:gd name="connsiteX3" fmla="*/ 1518479 w 2390914"/>
                <a:gd name="connsiteY3" fmla="*/ 684696 h 4052957"/>
                <a:gd name="connsiteX4" fmla="*/ 1109871 w 2390914"/>
                <a:gd name="connsiteY4" fmla="*/ 1358348 h 4052957"/>
                <a:gd name="connsiteX5" fmla="*/ 734392 w 2390914"/>
                <a:gd name="connsiteY5" fmla="*/ 2219739 h 4052957"/>
                <a:gd name="connsiteX6" fmla="*/ 392044 w 2390914"/>
                <a:gd name="connsiteY6" fmla="*/ 3125304 h 4052957"/>
                <a:gd name="connsiteX7" fmla="*/ 182218 w 2390914"/>
                <a:gd name="connsiteY7" fmla="*/ 3787913 h 4052957"/>
                <a:gd name="connsiteX8" fmla="*/ 2390914 w 2390914"/>
                <a:gd name="connsiteY8" fmla="*/ 3721652 h 4052957"/>
                <a:gd name="connsiteX9" fmla="*/ 2368827 w 2390914"/>
                <a:gd name="connsiteY9" fmla="*/ 0 h 4052957"/>
                <a:gd name="connsiteX0" fmla="*/ 2368827 w 2390914"/>
                <a:gd name="connsiteY0" fmla="*/ 0 h 4052957"/>
                <a:gd name="connsiteX1" fmla="*/ 2368827 w 2390914"/>
                <a:gd name="connsiteY1" fmla="*/ 11043 h 4052957"/>
                <a:gd name="connsiteX2" fmla="*/ 1927088 w 2390914"/>
                <a:gd name="connsiteY2" fmla="*/ 287130 h 4052957"/>
                <a:gd name="connsiteX3" fmla="*/ 1518479 w 2390914"/>
                <a:gd name="connsiteY3" fmla="*/ 684696 h 4052957"/>
                <a:gd name="connsiteX4" fmla="*/ 1109871 w 2390914"/>
                <a:gd name="connsiteY4" fmla="*/ 1358348 h 4052957"/>
                <a:gd name="connsiteX5" fmla="*/ 734392 w 2390914"/>
                <a:gd name="connsiteY5" fmla="*/ 2219739 h 4052957"/>
                <a:gd name="connsiteX6" fmla="*/ 392044 w 2390914"/>
                <a:gd name="connsiteY6" fmla="*/ 3125304 h 4052957"/>
                <a:gd name="connsiteX7" fmla="*/ 182218 w 2390914"/>
                <a:gd name="connsiteY7" fmla="*/ 3787913 h 4052957"/>
                <a:gd name="connsiteX8" fmla="*/ 2390914 w 2390914"/>
                <a:gd name="connsiteY8" fmla="*/ 3721652 h 4052957"/>
                <a:gd name="connsiteX9" fmla="*/ 2390913 w 2390914"/>
                <a:gd name="connsiteY9" fmla="*/ 3567043 h 4052957"/>
                <a:gd name="connsiteX10" fmla="*/ 2368827 w 2390914"/>
                <a:gd name="connsiteY10" fmla="*/ 0 h 4052957"/>
                <a:gd name="connsiteX0" fmla="*/ 2368827 w 2390914"/>
                <a:gd name="connsiteY0" fmla="*/ 0 h 4052957"/>
                <a:gd name="connsiteX1" fmla="*/ 2368827 w 2390914"/>
                <a:gd name="connsiteY1" fmla="*/ 11043 h 4052957"/>
                <a:gd name="connsiteX2" fmla="*/ 1927088 w 2390914"/>
                <a:gd name="connsiteY2" fmla="*/ 287130 h 4052957"/>
                <a:gd name="connsiteX3" fmla="*/ 1518479 w 2390914"/>
                <a:gd name="connsiteY3" fmla="*/ 684696 h 4052957"/>
                <a:gd name="connsiteX4" fmla="*/ 1109871 w 2390914"/>
                <a:gd name="connsiteY4" fmla="*/ 1358348 h 4052957"/>
                <a:gd name="connsiteX5" fmla="*/ 734392 w 2390914"/>
                <a:gd name="connsiteY5" fmla="*/ 2219739 h 4052957"/>
                <a:gd name="connsiteX6" fmla="*/ 392044 w 2390914"/>
                <a:gd name="connsiteY6" fmla="*/ 3125304 h 4052957"/>
                <a:gd name="connsiteX7" fmla="*/ 182218 w 2390914"/>
                <a:gd name="connsiteY7" fmla="*/ 3787913 h 4052957"/>
                <a:gd name="connsiteX8" fmla="*/ 2390914 w 2390914"/>
                <a:gd name="connsiteY8" fmla="*/ 3996290 h 4052957"/>
                <a:gd name="connsiteX9" fmla="*/ 2390913 w 2390914"/>
                <a:gd name="connsiteY9" fmla="*/ 3567043 h 4052957"/>
                <a:gd name="connsiteX10" fmla="*/ 2368827 w 2390914"/>
                <a:gd name="connsiteY10" fmla="*/ 0 h 4052957"/>
                <a:gd name="connsiteX0" fmla="*/ 2385392 w 2407479"/>
                <a:gd name="connsiteY0" fmla="*/ 0 h 4062551"/>
                <a:gd name="connsiteX1" fmla="*/ 2385392 w 2407479"/>
                <a:gd name="connsiteY1" fmla="*/ 11043 h 4062551"/>
                <a:gd name="connsiteX2" fmla="*/ 1943653 w 2407479"/>
                <a:gd name="connsiteY2" fmla="*/ 287130 h 4062551"/>
                <a:gd name="connsiteX3" fmla="*/ 1535044 w 2407479"/>
                <a:gd name="connsiteY3" fmla="*/ 684696 h 4062551"/>
                <a:gd name="connsiteX4" fmla="*/ 1126436 w 2407479"/>
                <a:gd name="connsiteY4" fmla="*/ 1358348 h 4062551"/>
                <a:gd name="connsiteX5" fmla="*/ 750957 w 2407479"/>
                <a:gd name="connsiteY5" fmla="*/ 2219739 h 4062551"/>
                <a:gd name="connsiteX6" fmla="*/ 408609 w 2407479"/>
                <a:gd name="connsiteY6" fmla="*/ 3125304 h 4062551"/>
                <a:gd name="connsiteX7" fmla="*/ 198783 w 2407479"/>
                <a:gd name="connsiteY7" fmla="*/ 3787913 h 4062551"/>
                <a:gd name="connsiteX8" fmla="*/ 0 w 2407479"/>
                <a:gd name="connsiteY8" fmla="*/ 4062551 h 4062551"/>
                <a:gd name="connsiteX9" fmla="*/ 2407479 w 2407479"/>
                <a:gd name="connsiteY9" fmla="*/ 3996290 h 4062551"/>
                <a:gd name="connsiteX10" fmla="*/ 2407478 w 2407479"/>
                <a:gd name="connsiteY10" fmla="*/ 3567043 h 4062551"/>
                <a:gd name="connsiteX11" fmla="*/ 2385392 w 2407479"/>
                <a:gd name="connsiteY11" fmla="*/ 0 h 4062551"/>
                <a:gd name="connsiteX0" fmla="*/ 2385392 w 2407479"/>
                <a:gd name="connsiteY0" fmla="*/ 0 h 4062551"/>
                <a:gd name="connsiteX1" fmla="*/ 2385392 w 2407479"/>
                <a:gd name="connsiteY1" fmla="*/ 11043 h 4062551"/>
                <a:gd name="connsiteX2" fmla="*/ 1943653 w 2407479"/>
                <a:gd name="connsiteY2" fmla="*/ 287130 h 4062551"/>
                <a:gd name="connsiteX3" fmla="*/ 1535044 w 2407479"/>
                <a:gd name="connsiteY3" fmla="*/ 684696 h 4062551"/>
                <a:gd name="connsiteX4" fmla="*/ 1126436 w 2407479"/>
                <a:gd name="connsiteY4" fmla="*/ 1358348 h 4062551"/>
                <a:gd name="connsiteX5" fmla="*/ 750957 w 2407479"/>
                <a:gd name="connsiteY5" fmla="*/ 2219739 h 4062551"/>
                <a:gd name="connsiteX6" fmla="*/ 408609 w 2407479"/>
                <a:gd name="connsiteY6" fmla="*/ 3125304 h 4062551"/>
                <a:gd name="connsiteX7" fmla="*/ 198783 w 2407479"/>
                <a:gd name="connsiteY7" fmla="*/ 3600173 h 4062551"/>
                <a:gd name="connsiteX8" fmla="*/ 0 w 2407479"/>
                <a:gd name="connsiteY8" fmla="*/ 4062551 h 4062551"/>
                <a:gd name="connsiteX9" fmla="*/ 2407479 w 2407479"/>
                <a:gd name="connsiteY9" fmla="*/ 3996290 h 4062551"/>
                <a:gd name="connsiteX10" fmla="*/ 2407478 w 2407479"/>
                <a:gd name="connsiteY10" fmla="*/ 3567043 h 4062551"/>
                <a:gd name="connsiteX11" fmla="*/ 2385392 w 2407479"/>
                <a:gd name="connsiteY11" fmla="*/ 0 h 4062551"/>
                <a:gd name="connsiteX0" fmla="*/ 2385392 w 2407479"/>
                <a:gd name="connsiteY0" fmla="*/ 0 h 4062551"/>
                <a:gd name="connsiteX1" fmla="*/ 2385392 w 2407479"/>
                <a:gd name="connsiteY1" fmla="*/ 11043 h 4062551"/>
                <a:gd name="connsiteX2" fmla="*/ 1943653 w 2407479"/>
                <a:gd name="connsiteY2" fmla="*/ 287130 h 4062551"/>
                <a:gd name="connsiteX3" fmla="*/ 1535044 w 2407479"/>
                <a:gd name="connsiteY3" fmla="*/ 684696 h 4062551"/>
                <a:gd name="connsiteX4" fmla="*/ 1126436 w 2407479"/>
                <a:gd name="connsiteY4" fmla="*/ 1358348 h 4062551"/>
                <a:gd name="connsiteX5" fmla="*/ 750957 w 2407479"/>
                <a:gd name="connsiteY5" fmla="*/ 2219739 h 4062551"/>
                <a:gd name="connsiteX6" fmla="*/ 408609 w 2407479"/>
                <a:gd name="connsiteY6" fmla="*/ 3125304 h 4062551"/>
                <a:gd name="connsiteX7" fmla="*/ 198783 w 2407479"/>
                <a:gd name="connsiteY7" fmla="*/ 3600173 h 4062551"/>
                <a:gd name="connsiteX8" fmla="*/ 0 w 2407479"/>
                <a:gd name="connsiteY8" fmla="*/ 4062551 h 4062551"/>
                <a:gd name="connsiteX9" fmla="*/ 2407479 w 2407479"/>
                <a:gd name="connsiteY9" fmla="*/ 3996290 h 4062551"/>
                <a:gd name="connsiteX10" fmla="*/ 2407478 w 2407479"/>
                <a:gd name="connsiteY10" fmla="*/ 3567043 h 4062551"/>
                <a:gd name="connsiteX11" fmla="*/ 2385392 w 2407479"/>
                <a:gd name="connsiteY11" fmla="*/ 0 h 4062551"/>
                <a:gd name="connsiteX0" fmla="*/ 2385392 w 2418524"/>
                <a:gd name="connsiteY0" fmla="*/ 0 h 4062551"/>
                <a:gd name="connsiteX1" fmla="*/ 2385392 w 2418524"/>
                <a:gd name="connsiteY1" fmla="*/ 11043 h 4062551"/>
                <a:gd name="connsiteX2" fmla="*/ 1943653 w 2418524"/>
                <a:gd name="connsiteY2" fmla="*/ 287130 h 4062551"/>
                <a:gd name="connsiteX3" fmla="*/ 1535044 w 2418524"/>
                <a:gd name="connsiteY3" fmla="*/ 684696 h 4062551"/>
                <a:gd name="connsiteX4" fmla="*/ 1126436 w 2418524"/>
                <a:gd name="connsiteY4" fmla="*/ 1358348 h 4062551"/>
                <a:gd name="connsiteX5" fmla="*/ 750957 w 2418524"/>
                <a:gd name="connsiteY5" fmla="*/ 2219739 h 4062551"/>
                <a:gd name="connsiteX6" fmla="*/ 408609 w 2418524"/>
                <a:gd name="connsiteY6" fmla="*/ 3125304 h 4062551"/>
                <a:gd name="connsiteX7" fmla="*/ 198783 w 2418524"/>
                <a:gd name="connsiteY7" fmla="*/ 3600173 h 4062551"/>
                <a:gd name="connsiteX8" fmla="*/ 0 w 2418524"/>
                <a:gd name="connsiteY8" fmla="*/ 4062551 h 4062551"/>
                <a:gd name="connsiteX9" fmla="*/ 2407479 w 2418524"/>
                <a:gd name="connsiteY9" fmla="*/ 3996290 h 4062551"/>
                <a:gd name="connsiteX10" fmla="*/ 2407478 w 2418524"/>
                <a:gd name="connsiteY10" fmla="*/ 3567043 h 4062551"/>
                <a:gd name="connsiteX11" fmla="*/ 2385392 w 2418524"/>
                <a:gd name="connsiteY11" fmla="*/ 0 h 4062551"/>
                <a:gd name="connsiteX0" fmla="*/ 2385392 w 2407480"/>
                <a:gd name="connsiteY0" fmla="*/ 0 h 4062551"/>
                <a:gd name="connsiteX1" fmla="*/ 2385392 w 2407480"/>
                <a:gd name="connsiteY1" fmla="*/ 11043 h 4062551"/>
                <a:gd name="connsiteX2" fmla="*/ 1943653 w 2407480"/>
                <a:gd name="connsiteY2" fmla="*/ 287130 h 4062551"/>
                <a:gd name="connsiteX3" fmla="*/ 1535044 w 2407480"/>
                <a:gd name="connsiteY3" fmla="*/ 684696 h 4062551"/>
                <a:gd name="connsiteX4" fmla="*/ 1126436 w 2407480"/>
                <a:gd name="connsiteY4" fmla="*/ 1358348 h 4062551"/>
                <a:gd name="connsiteX5" fmla="*/ 750957 w 2407480"/>
                <a:gd name="connsiteY5" fmla="*/ 2219739 h 4062551"/>
                <a:gd name="connsiteX6" fmla="*/ 408609 w 2407480"/>
                <a:gd name="connsiteY6" fmla="*/ 3125304 h 4062551"/>
                <a:gd name="connsiteX7" fmla="*/ 198783 w 2407480"/>
                <a:gd name="connsiteY7" fmla="*/ 3600173 h 4062551"/>
                <a:gd name="connsiteX8" fmla="*/ 0 w 2407480"/>
                <a:gd name="connsiteY8" fmla="*/ 4062551 h 4062551"/>
                <a:gd name="connsiteX9" fmla="*/ 2407479 w 2407480"/>
                <a:gd name="connsiteY9" fmla="*/ 3996290 h 4062551"/>
                <a:gd name="connsiteX10" fmla="*/ 2407478 w 2407480"/>
                <a:gd name="connsiteY10" fmla="*/ 3567043 h 4062551"/>
                <a:gd name="connsiteX11" fmla="*/ 2385392 w 2407480"/>
                <a:gd name="connsiteY11" fmla="*/ 0 h 4062551"/>
                <a:gd name="connsiteX0" fmla="*/ 2385392 w 2407480"/>
                <a:gd name="connsiteY0" fmla="*/ 0 h 4062551"/>
                <a:gd name="connsiteX1" fmla="*/ 2385392 w 2407480"/>
                <a:gd name="connsiteY1" fmla="*/ 11043 h 4062551"/>
                <a:gd name="connsiteX2" fmla="*/ 1943653 w 2407480"/>
                <a:gd name="connsiteY2" fmla="*/ 287130 h 4062551"/>
                <a:gd name="connsiteX3" fmla="*/ 1535044 w 2407480"/>
                <a:gd name="connsiteY3" fmla="*/ 684696 h 4062551"/>
                <a:gd name="connsiteX4" fmla="*/ 1126436 w 2407480"/>
                <a:gd name="connsiteY4" fmla="*/ 1358348 h 4062551"/>
                <a:gd name="connsiteX5" fmla="*/ 750957 w 2407480"/>
                <a:gd name="connsiteY5" fmla="*/ 2219739 h 4062551"/>
                <a:gd name="connsiteX6" fmla="*/ 408609 w 2407480"/>
                <a:gd name="connsiteY6" fmla="*/ 3125304 h 4062551"/>
                <a:gd name="connsiteX7" fmla="*/ 198783 w 2407480"/>
                <a:gd name="connsiteY7" fmla="*/ 3600173 h 4062551"/>
                <a:gd name="connsiteX8" fmla="*/ 0 w 2407480"/>
                <a:gd name="connsiteY8" fmla="*/ 4062551 h 4062551"/>
                <a:gd name="connsiteX9" fmla="*/ 2407479 w 2407480"/>
                <a:gd name="connsiteY9" fmla="*/ 3996290 h 4062551"/>
                <a:gd name="connsiteX10" fmla="*/ 2407478 w 2407480"/>
                <a:gd name="connsiteY10" fmla="*/ 3567043 h 4062551"/>
                <a:gd name="connsiteX11" fmla="*/ 2385392 w 2407480"/>
                <a:gd name="connsiteY11" fmla="*/ 0 h 4062551"/>
                <a:gd name="connsiteX0" fmla="*/ 2385392 w 2407480"/>
                <a:gd name="connsiteY0" fmla="*/ 0 h 4062551"/>
                <a:gd name="connsiteX1" fmla="*/ 2385392 w 2407480"/>
                <a:gd name="connsiteY1" fmla="*/ 11043 h 4062551"/>
                <a:gd name="connsiteX2" fmla="*/ 1943653 w 2407480"/>
                <a:gd name="connsiteY2" fmla="*/ 287130 h 4062551"/>
                <a:gd name="connsiteX3" fmla="*/ 1535044 w 2407480"/>
                <a:gd name="connsiteY3" fmla="*/ 684696 h 4062551"/>
                <a:gd name="connsiteX4" fmla="*/ 1126436 w 2407480"/>
                <a:gd name="connsiteY4" fmla="*/ 1358348 h 4062551"/>
                <a:gd name="connsiteX5" fmla="*/ 750957 w 2407480"/>
                <a:gd name="connsiteY5" fmla="*/ 2219739 h 4062551"/>
                <a:gd name="connsiteX6" fmla="*/ 408609 w 2407480"/>
                <a:gd name="connsiteY6" fmla="*/ 3125304 h 4062551"/>
                <a:gd name="connsiteX7" fmla="*/ 198783 w 2407480"/>
                <a:gd name="connsiteY7" fmla="*/ 3600173 h 4062551"/>
                <a:gd name="connsiteX8" fmla="*/ 0 w 2407480"/>
                <a:gd name="connsiteY8" fmla="*/ 4062551 h 4062551"/>
                <a:gd name="connsiteX9" fmla="*/ 2407479 w 2407480"/>
                <a:gd name="connsiteY9" fmla="*/ 3996290 h 4062551"/>
                <a:gd name="connsiteX10" fmla="*/ 2407478 w 2407480"/>
                <a:gd name="connsiteY10" fmla="*/ 3567043 h 4062551"/>
                <a:gd name="connsiteX11" fmla="*/ 2385392 w 2407480"/>
                <a:gd name="connsiteY11" fmla="*/ 0 h 4062551"/>
                <a:gd name="connsiteX0" fmla="*/ 2385392 w 2407480"/>
                <a:gd name="connsiteY0" fmla="*/ 0 h 4062551"/>
                <a:gd name="connsiteX1" fmla="*/ 2385392 w 2407480"/>
                <a:gd name="connsiteY1" fmla="*/ 11043 h 4062551"/>
                <a:gd name="connsiteX2" fmla="*/ 1943653 w 2407480"/>
                <a:gd name="connsiteY2" fmla="*/ 287130 h 4062551"/>
                <a:gd name="connsiteX3" fmla="*/ 1535044 w 2407480"/>
                <a:gd name="connsiteY3" fmla="*/ 684696 h 4062551"/>
                <a:gd name="connsiteX4" fmla="*/ 1126436 w 2407480"/>
                <a:gd name="connsiteY4" fmla="*/ 1358348 h 4062551"/>
                <a:gd name="connsiteX5" fmla="*/ 750957 w 2407480"/>
                <a:gd name="connsiteY5" fmla="*/ 2219739 h 4062551"/>
                <a:gd name="connsiteX6" fmla="*/ 408609 w 2407480"/>
                <a:gd name="connsiteY6" fmla="*/ 3125304 h 4062551"/>
                <a:gd name="connsiteX7" fmla="*/ 198783 w 2407480"/>
                <a:gd name="connsiteY7" fmla="*/ 3600173 h 4062551"/>
                <a:gd name="connsiteX8" fmla="*/ 0 w 2407480"/>
                <a:gd name="connsiteY8" fmla="*/ 4062551 h 4062551"/>
                <a:gd name="connsiteX9" fmla="*/ 2407479 w 2407480"/>
                <a:gd name="connsiteY9" fmla="*/ 3996290 h 4062551"/>
                <a:gd name="connsiteX10" fmla="*/ 2407478 w 2407480"/>
                <a:gd name="connsiteY10" fmla="*/ 3567043 h 4062551"/>
                <a:gd name="connsiteX11" fmla="*/ 2385392 w 2407480"/>
                <a:gd name="connsiteY11" fmla="*/ 0 h 4062551"/>
                <a:gd name="connsiteX0" fmla="*/ 2385392 w 2407480"/>
                <a:gd name="connsiteY0" fmla="*/ 0 h 4062551"/>
                <a:gd name="connsiteX1" fmla="*/ 2385392 w 2407480"/>
                <a:gd name="connsiteY1" fmla="*/ 11043 h 4062551"/>
                <a:gd name="connsiteX2" fmla="*/ 1943653 w 2407480"/>
                <a:gd name="connsiteY2" fmla="*/ 287130 h 4062551"/>
                <a:gd name="connsiteX3" fmla="*/ 1535044 w 2407480"/>
                <a:gd name="connsiteY3" fmla="*/ 684696 h 4062551"/>
                <a:gd name="connsiteX4" fmla="*/ 1126436 w 2407480"/>
                <a:gd name="connsiteY4" fmla="*/ 1358348 h 4062551"/>
                <a:gd name="connsiteX5" fmla="*/ 750957 w 2407480"/>
                <a:gd name="connsiteY5" fmla="*/ 2219739 h 4062551"/>
                <a:gd name="connsiteX6" fmla="*/ 408609 w 2407480"/>
                <a:gd name="connsiteY6" fmla="*/ 3125304 h 4062551"/>
                <a:gd name="connsiteX7" fmla="*/ 198783 w 2407480"/>
                <a:gd name="connsiteY7" fmla="*/ 3600173 h 4062551"/>
                <a:gd name="connsiteX8" fmla="*/ 0 w 2407480"/>
                <a:gd name="connsiteY8" fmla="*/ 4062551 h 4062551"/>
                <a:gd name="connsiteX9" fmla="*/ 2407479 w 2407480"/>
                <a:gd name="connsiteY9" fmla="*/ 4047090 h 4062551"/>
                <a:gd name="connsiteX10" fmla="*/ 2407478 w 2407480"/>
                <a:gd name="connsiteY10" fmla="*/ 3567043 h 4062551"/>
                <a:gd name="connsiteX11" fmla="*/ 2385392 w 2407480"/>
                <a:gd name="connsiteY11" fmla="*/ 0 h 40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7480" h="4062551">
                  <a:moveTo>
                    <a:pt x="2385392" y="0"/>
                  </a:moveTo>
                  <a:cubicBezTo>
                    <a:pt x="2385392" y="1840"/>
                    <a:pt x="2407478" y="3787913"/>
                    <a:pt x="2385392" y="11043"/>
                  </a:cubicBezTo>
                  <a:cubicBezTo>
                    <a:pt x="2311769" y="58898"/>
                    <a:pt x="2085378" y="174855"/>
                    <a:pt x="1943653" y="287130"/>
                  </a:cubicBezTo>
                  <a:cubicBezTo>
                    <a:pt x="1801928" y="399405"/>
                    <a:pt x="1671247" y="506160"/>
                    <a:pt x="1535044" y="684696"/>
                  </a:cubicBezTo>
                  <a:cubicBezTo>
                    <a:pt x="1398841" y="863232"/>
                    <a:pt x="1257117" y="1102508"/>
                    <a:pt x="1126436" y="1358348"/>
                  </a:cubicBezTo>
                  <a:cubicBezTo>
                    <a:pt x="995755" y="1614188"/>
                    <a:pt x="870595" y="1925246"/>
                    <a:pt x="750957" y="2219739"/>
                  </a:cubicBezTo>
                  <a:cubicBezTo>
                    <a:pt x="631319" y="2514232"/>
                    <a:pt x="500638" y="2895232"/>
                    <a:pt x="408609" y="3125304"/>
                  </a:cubicBezTo>
                  <a:cubicBezTo>
                    <a:pt x="316580" y="3355376"/>
                    <a:pt x="231913" y="3489738"/>
                    <a:pt x="198783" y="3600173"/>
                  </a:cubicBezTo>
                  <a:lnTo>
                    <a:pt x="0" y="4062551"/>
                  </a:lnTo>
                  <a:lnTo>
                    <a:pt x="2407479" y="4047090"/>
                  </a:lnTo>
                  <a:cubicBezTo>
                    <a:pt x="2407480" y="3756278"/>
                    <a:pt x="2407478" y="3570724"/>
                    <a:pt x="2407478" y="3567043"/>
                  </a:cubicBezTo>
                  <a:lnTo>
                    <a:pt x="2385392" y="0"/>
                  </a:lnTo>
                  <a:close/>
                </a:path>
              </a:pathLst>
            </a:custGeom>
            <a:solidFill>
              <a:srgbClr val="ECE294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225" y="1578176"/>
              <a:ext cx="705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SUNLIT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24986" y="333806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SHADED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71566" y="2733023"/>
              <a:ext cx="139807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Depth in Canopy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994686" y="3868289"/>
              <a:ext cx="491998" cy="1023"/>
            </a:xfrm>
            <a:prstGeom prst="straightConnector1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1020256" y="1693288"/>
              <a:ext cx="491998" cy="1023"/>
            </a:xfrm>
            <a:prstGeom prst="straightConnector1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851981" y="4432852"/>
            <a:ext cx="1629739" cy="2286000"/>
            <a:chOff x="4829092" y="1371600"/>
            <a:chExt cx="1955686" cy="2743200"/>
          </a:xfrm>
        </p:grpSpPr>
        <p:grpSp>
          <p:nvGrpSpPr>
            <p:cNvPr id="16" name="Group 15"/>
            <p:cNvGrpSpPr/>
            <p:nvPr/>
          </p:nvGrpSpPr>
          <p:grpSpPr>
            <a:xfrm>
              <a:off x="5225493" y="1371600"/>
              <a:ext cx="1559285" cy="2743200"/>
              <a:chOff x="2153228" y="1823899"/>
              <a:chExt cx="1559285" cy="2743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153228" y="1824922"/>
                <a:ext cx="1551102" cy="2725812"/>
              </a:xfrm>
              <a:prstGeom prst="rect">
                <a:avLst/>
              </a:prstGeom>
              <a:solidFill>
                <a:srgbClr val="FFF13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161411" y="1949660"/>
                <a:ext cx="1551102" cy="2617439"/>
              </a:xfrm>
              <a:custGeom>
                <a:avLst/>
                <a:gdLst>
                  <a:gd name="connsiteX0" fmla="*/ 2186609 w 2186609"/>
                  <a:gd name="connsiteY0" fmla="*/ 0 h 3787913"/>
                  <a:gd name="connsiteX1" fmla="*/ 1744870 w 2186609"/>
                  <a:gd name="connsiteY1" fmla="*/ 287130 h 3787913"/>
                  <a:gd name="connsiteX2" fmla="*/ 1336261 w 2186609"/>
                  <a:gd name="connsiteY2" fmla="*/ 684696 h 3787913"/>
                  <a:gd name="connsiteX3" fmla="*/ 927653 w 2186609"/>
                  <a:gd name="connsiteY3" fmla="*/ 1358348 h 3787913"/>
                  <a:gd name="connsiteX4" fmla="*/ 552174 w 2186609"/>
                  <a:gd name="connsiteY4" fmla="*/ 2219739 h 3787913"/>
                  <a:gd name="connsiteX5" fmla="*/ 209826 w 2186609"/>
                  <a:gd name="connsiteY5" fmla="*/ 3125304 h 3787913"/>
                  <a:gd name="connsiteX6" fmla="*/ 0 w 2186609"/>
                  <a:gd name="connsiteY6" fmla="*/ 3787913 h 3787913"/>
                  <a:gd name="connsiteX0" fmla="*/ 2186609 w 2260232"/>
                  <a:gd name="connsiteY0" fmla="*/ 36812 h 3824725"/>
                  <a:gd name="connsiteX1" fmla="*/ 2186609 w 2260232"/>
                  <a:gd name="connsiteY1" fmla="*/ 47855 h 3824725"/>
                  <a:gd name="connsiteX2" fmla="*/ 1744870 w 2260232"/>
                  <a:gd name="connsiteY2" fmla="*/ 323942 h 3824725"/>
                  <a:gd name="connsiteX3" fmla="*/ 1336261 w 2260232"/>
                  <a:gd name="connsiteY3" fmla="*/ 721508 h 3824725"/>
                  <a:gd name="connsiteX4" fmla="*/ 927653 w 2260232"/>
                  <a:gd name="connsiteY4" fmla="*/ 1395160 h 3824725"/>
                  <a:gd name="connsiteX5" fmla="*/ 552174 w 2260232"/>
                  <a:gd name="connsiteY5" fmla="*/ 2256551 h 3824725"/>
                  <a:gd name="connsiteX6" fmla="*/ 209826 w 2260232"/>
                  <a:gd name="connsiteY6" fmla="*/ 3162116 h 3824725"/>
                  <a:gd name="connsiteX7" fmla="*/ 0 w 2260232"/>
                  <a:gd name="connsiteY7" fmla="*/ 3824725 h 3824725"/>
                  <a:gd name="connsiteX0" fmla="*/ 2186609 w 2208695"/>
                  <a:gd name="connsiteY0" fmla="*/ 0 h 3787913"/>
                  <a:gd name="connsiteX1" fmla="*/ 2186609 w 2208695"/>
                  <a:gd name="connsiteY1" fmla="*/ 11043 h 3787913"/>
                  <a:gd name="connsiteX2" fmla="*/ 1744870 w 2208695"/>
                  <a:gd name="connsiteY2" fmla="*/ 287130 h 3787913"/>
                  <a:gd name="connsiteX3" fmla="*/ 1336261 w 2208695"/>
                  <a:gd name="connsiteY3" fmla="*/ 684696 h 3787913"/>
                  <a:gd name="connsiteX4" fmla="*/ 927653 w 2208695"/>
                  <a:gd name="connsiteY4" fmla="*/ 1358348 h 3787913"/>
                  <a:gd name="connsiteX5" fmla="*/ 552174 w 2208695"/>
                  <a:gd name="connsiteY5" fmla="*/ 2219739 h 3787913"/>
                  <a:gd name="connsiteX6" fmla="*/ 209826 w 2208695"/>
                  <a:gd name="connsiteY6" fmla="*/ 3125304 h 3787913"/>
                  <a:gd name="connsiteX7" fmla="*/ 0 w 2208695"/>
                  <a:gd name="connsiteY7" fmla="*/ 3787913 h 3787913"/>
                  <a:gd name="connsiteX0" fmla="*/ 2186609 w 2208695"/>
                  <a:gd name="connsiteY0" fmla="*/ 0 h 3787913"/>
                  <a:gd name="connsiteX1" fmla="*/ 2186609 w 2208695"/>
                  <a:gd name="connsiteY1" fmla="*/ 11043 h 3787913"/>
                  <a:gd name="connsiteX2" fmla="*/ 1744870 w 2208695"/>
                  <a:gd name="connsiteY2" fmla="*/ 287130 h 3787913"/>
                  <a:gd name="connsiteX3" fmla="*/ 1336261 w 2208695"/>
                  <a:gd name="connsiteY3" fmla="*/ 684696 h 3787913"/>
                  <a:gd name="connsiteX4" fmla="*/ 927653 w 2208695"/>
                  <a:gd name="connsiteY4" fmla="*/ 1358348 h 3787913"/>
                  <a:gd name="connsiteX5" fmla="*/ 552174 w 2208695"/>
                  <a:gd name="connsiteY5" fmla="*/ 2219739 h 3787913"/>
                  <a:gd name="connsiteX6" fmla="*/ 209826 w 2208695"/>
                  <a:gd name="connsiteY6" fmla="*/ 3125304 h 3787913"/>
                  <a:gd name="connsiteX7" fmla="*/ 0 w 2208695"/>
                  <a:gd name="connsiteY7" fmla="*/ 3787913 h 3787913"/>
                  <a:gd name="connsiteX8" fmla="*/ 2186609 w 2208695"/>
                  <a:gd name="connsiteY8" fmla="*/ 0 h 3787913"/>
                  <a:gd name="connsiteX0" fmla="*/ 2368827 w 2390913"/>
                  <a:gd name="connsiteY0" fmla="*/ 0 h 4052957"/>
                  <a:gd name="connsiteX1" fmla="*/ 2368827 w 2390913"/>
                  <a:gd name="connsiteY1" fmla="*/ 11043 h 4052957"/>
                  <a:gd name="connsiteX2" fmla="*/ 1927088 w 2390913"/>
                  <a:gd name="connsiteY2" fmla="*/ 287130 h 4052957"/>
                  <a:gd name="connsiteX3" fmla="*/ 1518479 w 2390913"/>
                  <a:gd name="connsiteY3" fmla="*/ 684696 h 4052957"/>
                  <a:gd name="connsiteX4" fmla="*/ 1109871 w 2390913"/>
                  <a:gd name="connsiteY4" fmla="*/ 1358348 h 4052957"/>
                  <a:gd name="connsiteX5" fmla="*/ 734392 w 2390913"/>
                  <a:gd name="connsiteY5" fmla="*/ 2219739 h 4052957"/>
                  <a:gd name="connsiteX6" fmla="*/ 392044 w 2390913"/>
                  <a:gd name="connsiteY6" fmla="*/ 3125304 h 4052957"/>
                  <a:gd name="connsiteX7" fmla="*/ 182218 w 2390913"/>
                  <a:gd name="connsiteY7" fmla="*/ 3787913 h 4052957"/>
                  <a:gd name="connsiteX8" fmla="*/ 1485349 w 2390913"/>
                  <a:gd name="connsiteY8" fmla="*/ 1535043 h 4052957"/>
                  <a:gd name="connsiteX9" fmla="*/ 2368827 w 2390913"/>
                  <a:gd name="connsiteY9" fmla="*/ 0 h 4052957"/>
                  <a:gd name="connsiteX0" fmla="*/ 2368827 w 2390914"/>
                  <a:gd name="connsiteY0" fmla="*/ 0 h 4052957"/>
                  <a:gd name="connsiteX1" fmla="*/ 2368827 w 2390914"/>
                  <a:gd name="connsiteY1" fmla="*/ 11043 h 4052957"/>
                  <a:gd name="connsiteX2" fmla="*/ 1927088 w 2390914"/>
                  <a:gd name="connsiteY2" fmla="*/ 287130 h 4052957"/>
                  <a:gd name="connsiteX3" fmla="*/ 1518479 w 2390914"/>
                  <a:gd name="connsiteY3" fmla="*/ 684696 h 4052957"/>
                  <a:gd name="connsiteX4" fmla="*/ 1109871 w 2390914"/>
                  <a:gd name="connsiteY4" fmla="*/ 1358348 h 4052957"/>
                  <a:gd name="connsiteX5" fmla="*/ 734392 w 2390914"/>
                  <a:gd name="connsiteY5" fmla="*/ 2219739 h 4052957"/>
                  <a:gd name="connsiteX6" fmla="*/ 392044 w 2390914"/>
                  <a:gd name="connsiteY6" fmla="*/ 3125304 h 4052957"/>
                  <a:gd name="connsiteX7" fmla="*/ 182218 w 2390914"/>
                  <a:gd name="connsiteY7" fmla="*/ 3787913 h 4052957"/>
                  <a:gd name="connsiteX8" fmla="*/ 2390914 w 2390914"/>
                  <a:gd name="connsiteY8" fmla="*/ 3721652 h 4052957"/>
                  <a:gd name="connsiteX9" fmla="*/ 2368827 w 2390914"/>
                  <a:gd name="connsiteY9" fmla="*/ 0 h 4052957"/>
                  <a:gd name="connsiteX0" fmla="*/ 2368827 w 2390914"/>
                  <a:gd name="connsiteY0" fmla="*/ 0 h 4052957"/>
                  <a:gd name="connsiteX1" fmla="*/ 2368827 w 2390914"/>
                  <a:gd name="connsiteY1" fmla="*/ 11043 h 4052957"/>
                  <a:gd name="connsiteX2" fmla="*/ 1927088 w 2390914"/>
                  <a:gd name="connsiteY2" fmla="*/ 287130 h 4052957"/>
                  <a:gd name="connsiteX3" fmla="*/ 1518479 w 2390914"/>
                  <a:gd name="connsiteY3" fmla="*/ 684696 h 4052957"/>
                  <a:gd name="connsiteX4" fmla="*/ 1109871 w 2390914"/>
                  <a:gd name="connsiteY4" fmla="*/ 1358348 h 4052957"/>
                  <a:gd name="connsiteX5" fmla="*/ 734392 w 2390914"/>
                  <a:gd name="connsiteY5" fmla="*/ 2219739 h 4052957"/>
                  <a:gd name="connsiteX6" fmla="*/ 392044 w 2390914"/>
                  <a:gd name="connsiteY6" fmla="*/ 3125304 h 4052957"/>
                  <a:gd name="connsiteX7" fmla="*/ 182218 w 2390914"/>
                  <a:gd name="connsiteY7" fmla="*/ 3787913 h 4052957"/>
                  <a:gd name="connsiteX8" fmla="*/ 2390914 w 2390914"/>
                  <a:gd name="connsiteY8" fmla="*/ 3721652 h 4052957"/>
                  <a:gd name="connsiteX9" fmla="*/ 2390913 w 2390914"/>
                  <a:gd name="connsiteY9" fmla="*/ 3567043 h 4052957"/>
                  <a:gd name="connsiteX10" fmla="*/ 2368827 w 2390914"/>
                  <a:gd name="connsiteY10" fmla="*/ 0 h 4052957"/>
                  <a:gd name="connsiteX0" fmla="*/ 2368827 w 2390914"/>
                  <a:gd name="connsiteY0" fmla="*/ 0 h 4052957"/>
                  <a:gd name="connsiteX1" fmla="*/ 2368827 w 2390914"/>
                  <a:gd name="connsiteY1" fmla="*/ 11043 h 4052957"/>
                  <a:gd name="connsiteX2" fmla="*/ 1927088 w 2390914"/>
                  <a:gd name="connsiteY2" fmla="*/ 287130 h 4052957"/>
                  <a:gd name="connsiteX3" fmla="*/ 1518479 w 2390914"/>
                  <a:gd name="connsiteY3" fmla="*/ 684696 h 4052957"/>
                  <a:gd name="connsiteX4" fmla="*/ 1109871 w 2390914"/>
                  <a:gd name="connsiteY4" fmla="*/ 1358348 h 4052957"/>
                  <a:gd name="connsiteX5" fmla="*/ 734392 w 2390914"/>
                  <a:gd name="connsiteY5" fmla="*/ 2219739 h 4052957"/>
                  <a:gd name="connsiteX6" fmla="*/ 392044 w 2390914"/>
                  <a:gd name="connsiteY6" fmla="*/ 3125304 h 4052957"/>
                  <a:gd name="connsiteX7" fmla="*/ 182218 w 2390914"/>
                  <a:gd name="connsiteY7" fmla="*/ 3787913 h 4052957"/>
                  <a:gd name="connsiteX8" fmla="*/ 2390914 w 2390914"/>
                  <a:gd name="connsiteY8" fmla="*/ 3996290 h 4052957"/>
                  <a:gd name="connsiteX9" fmla="*/ 2390913 w 2390914"/>
                  <a:gd name="connsiteY9" fmla="*/ 3567043 h 4052957"/>
                  <a:gd name="connsiteX10" fmla="*/ 2368827 w 2390914"/>
                  <a:gd name="connsiteY10" fmla="*/ 0 h 4052957"/>
                  <a:gd name="connsiteX0" fmla="*/ 2385392 w 2407479"/>
                  <a:gd name="connsiteY0" fmla="*/ 0 h 4062551"/>
                  <a:gd name="connsiteX1" fmla="*/ 2385392 w 2407479"/>
                  <a:gd name="connsiteY1" fmla="*/ 11043 h 4062551"/>
                  <a:gd name="connsiteX2" fmla="*/ 1943653 w 2407479"/>
                  <a:gd name="connsiteY2" fmla="*/ 287130 h 4062551"/>
                  <a:gd name="connsiteX3" fmla="*/ 1535044 w 2407479"/>
                  <a:gd name="connsiteY3" fmla="*/ 684696 h 4062551"/>
                  <a:gd name="connsiteX4" fmla="*/ 1126436 w 2407479"/>
                  <a:gd name="connsiteY4" fmla="*/ 1358348 h 4062551"/>
                  <a:gd name="connsiteX5" fmla="*/ 750957 w 2407479"/>
                  <a:gd name="connsiteY5" fmla="*/ 2219739 h 4062551"/>
                  <a:gd name="connsiteX6" fmla="*/ 408609 w 2407479"/>
                  <a:gd name="connsiteY6" fmla="*/ 3125304 h 4062551"/>
                  <a:gd name="connsiteX7" fmla="*/ 198783 w 2407479"/>
                  <a:gd name="connsiteY7" fmla="*/ 3787913 h 4062551"/>
                  <a:gd name="connsiteX8" fmla="*/ 0 w 2407479"/>
                  <a:gd name="connsiteY8" fmla="*/ 4062551 h 4062551"/>
                  <a:gd name="connsiteX9" fmla="*/ 2407479 w 2407479"/>
                  <a:gd name="connsiteY9" fmla="*/ 3996290 h 4062551"/>
                  <a:gd name="connsiteX10" fmla="*/ 2407478 w 2407479"/>
                  <a:gd name="connsiteY10" fmla="*/ 3567043 h 4062551"/>
                  <a:gd name="connsiteX11" fmla="*/ 2385392 w 2407479"/>
                  <a:gd name="connsiteY11" fmla="*/ 0 h 4062551"/>
                  <a:gd name="connsiteX0" fmla="*/ 2385392 w 2407479"/>
                  <a:gd name="connsiteY0" fmla="*/ 0 h 4062551"/>
                  <a:gd name="connsiteX1" fmla="*/ 2385392 w 2407479"/>
                  <a:gd name="connsiteY1" fmla="*/ 11043 h 4062551"/>
                  <a:gd name="connsiteX2" fmla="*/ 1943653 w 2407479"/>
                  <a:gd name="connsiteY2" fmla="*/ 287130 h 4062551"/>
                  <a:gd name="connsiteX3" fmla="*/ 1535044 w 2407479"/>
                  <a:gd name="connsiteY3" fmla="*/ 684696 h 4062551"/>
                  <a:gd name="connsiteX4" fmla="*/ 1126436 w 2407479"/>
                  <a:gd name="connsiteY4" fmla="*/ 1358348 h 4062551"/>
                  <a:gd name="connsiteX5" fmla="*/ 750957 w 2407479"/>
                  <a:gd name="connsiteY5" fmla="*/ 2219739 h 4062551"/>
                  <a:gd name="connsiteX6" fmla="*/ 408609 w 2407479"/>
                  <a:gd name="connsiteY6" fmla="*/ 3125304 h 4062551"/>
                  <a:gd name="connsiteX7" fmla="*/ 198783 w 2407479"/>
                  <a:gd name="connsiteY7" fmla="*/ 3600173 h 4062551"/>
                  <a:gd name="connsiteX8" fmla="*/ 0 w 2407479"/>
                  <a:gd name="connsiteY8" fmla="*/ 4062551 h 4062551"/>
                  <a:gd name="connsiteX9" fmla="*/ 2407479 w 2407479"/>
                  <a:gd name="connsiteY9" fmla="*/ 3996290 h 4062551"/>
                  <a:gd name="connsiteX10" fmla="*/ 2407478 w 2407479"/>
                  <a:gd name="connsiteY10" fmla="*/ 3567043 h 4062551"/>
                  <a:gd name="connsiteX11" fmla="*/ 2385392 w 2407479"/>
                  <a:gd name="connsiteY11" fmla="*/ 0 h 4062551"/>
                  <a:gd name="connsiteX0" fmla="*/ 2385392 w 2407479"/>
                  <a:gd name="connsiteY0" fmla="*/ 0 h 4062551"/>
                  <a:gd name="connsiteX1" fmla="*/ 2385392 w 2407479"/>
                  <a:gd name="connsiteY1" fmla="*/ 11043 h 4062551"/>
                  <a:gd name="connsiteX2" fmla="*/ 1943653 w 2407479"/>
                  <a:gd name="connsiteY2" fmla="*/ 287130 h 4062551"/>
                  <a:gd name="connsiteX3" fmla="*/ 1535044 w 2407479"/>
                  <a:gd name="connsiteY3" fmla="*/ 684696 h 4062551"/>
                  <a:gd name="connsiteX4" fmla="*/ 1126436 w 2407479"/>
                  <a:gd name="connsiteY4" fmla="*/ 1358348 h 4062551"/>
                  <a:gd name="connsiteX5" fmla="*/ 750957 w 2407479"/>
                  <a:gd name="connsiteY5" fmla="*/ 2219739 h 4062551"/>
                  <a:gd name="connsiteX6" fmla="*/ 408609 w 2407479"/>
                  <a:gd name="connsiteY6" fmla="*/ 3125304 h 4062551"/>
                  <a:gd name="connsiteX7" fmla="*/ 198783 w 2407479"/>
                  <a:gd name="connsiteY7" fmla="*/ 3600173 h 4062551"/>
                  <a:gd name="connsiteX8" fmla="*/ 0 w 2407479"/>
                  <a:gd name="connsiteY8" fmla="*/ 4062551 h 4062551"/>
                  <a:gd name="connsiteX9" fmla="*/ 2407479 w 2407479"/>
                  <a:gd name="connsiteY9" fmla="*/ 3996290 h 4062551"/>
                  <a:gd name="connsiteX10" fmla="*/ 2407478 w 2407479"/>
                  <a:gd name="connsiteY10" fmla="*/ 3567043 h 4062551"/>
                  <a:gd name="connsiteX11" fmla="*/ 2385392 w 2407479"/>
                  <a:gd name="connsiteY11" fmla="*/ 0 h 4062551"/>
                  <a:gd name="connsiteX0" fmla="*/ 2385392 w 2418524"/>
                  <a:gd name="connsiteY0" fmla="*/ 0 h 4062551"/>
                  <a:gd name="connsiteX1" fmla="*/ 2385392 w 2418524"/>
                  <a:gd name="connsiteY1" fmla="*/ 11043 h 4062551"/>
                  <a:gd name="connsiteX2" fmla="*/ 1943653 w 2418524"/>
                  <a:gd name="connsiteY2" fmla="*/ 287130 h 4062551"/>
                  <a:gd name="connsiteX3" fmla="*/ 1535044 w 2418524"/>
                  <a:gd name="connsiteY3" fmla="*/ 684696 h 4062551"/>
                  <a:gd name="connsiteX4" fmla="*/ 1126436 w 2418524"/>
                  <a:gd name="connsiteY4" fmla="*/ 1358348 h 4062551"/>
                  <a:gd name="connsiteX5" fmla="*/ 750957 w 2418524"/>
                  <a:gd name="connsiteY5" fmla="*/ 2219739 h 4062551"/>
                  <a:gd name="connsiteX6" fmla="*/ 408609 w 2418524"/>
                  <a:gd name="connsiteY6" fmla="*/ 3125304 h 4062551"/>
                  <a:gd name="connsiteX7" fmla="*/ 198783 w 2418524"/>
                  <a:gd name="connsiteY7" fmla="*/ 3600173 h 4062551"/>
                  <a:gd name="connsiteX8" fmla="*/ 0 w 2418524"/>
                  <a:gd name="connsiteY8" fmla="*/ 4062551 h 4062551"/>
                  <a:gd name="connsiteX9" fmla="*/ 2407479 w 2418524"/>
                  <a:gd name="connsiteY9" fmla="*/ 3996290 h 4062551"/>
                  <a:gd name="connsiteX10" fmla="*/ 2407478 w 2418524"/>
                  <a:gd name="connsiteY10" fmla="*/ 3567043 h 4062551"/>
                  <a:gd name="connsiteX11" fmla="*/ 2385392 w 2418524"/>
                  <a:gd name="connsiteY11" fmla="*/ 0 h 4062551"/>
                  <a:gd name="connsiteX0" fmla="*/ 2385392 w 2407480"/>
                  <a:gd name="connsiteY0" fmla="*/ 0 h 4062551"/>
                  <a:gd name="connsiteX1" fmla="*/ 2385392 w 2407480"/>
                  <a:gd name="connsiteY1" fmla="*/ 11043 h 4062551"/>
                  <a:gd name="connsiteX2" fmla="*/ 1943653 w 2407480"/>
                  <a:gd name="connsiteY2" fmla="*/ 287130 h 4062551"/>
                  <a:gd name="connsiteX3" fmla="*/ 1535044 w 2407480"/>
                  <a:gd name="connsiteY3" fmla="*/ 684696 h 4062551"/>
                  <a:gd name="connsiteX4" fmla="*/ 1126436 w 2407480"/>
                  <a:gd name="connsiteY4" fmla="*/ 1358348 h 4062551"/>
                  <a:gd name="connsiteX5" fmla="*/ 750957 w 2407480"/>
                  <a:gd name="connsiteY5" fmla="*/ 2219739 h 4062551"/>
                  <a:gd name="connsiteX6" fmla="*/ 408609 w 2407480"/>
                  <a:gd name="connsiteY6" fmla="*/ 3125304 h 4062551"/>
                  <a:gd name="connsiteX7" fmla="*/ 198783 w 2407480"/>
                  <a:gd name="connsiteY7" fmla="*/ 3600173 h 4062551"/>
                  <a:gd name="connsiteX8" fmla="*/ 0 w 2407480"/>
                  <a:gd name="connsiteY8" fmla="*/ 4062551 h 4062551"/>
                  <a:gd name="connsiteX9" fmla="*/ 2407479 w 2407480"/>
                  <a:gd name="connsiteY9" fmla="*/ 3996290 h 4062551"/>
                  <a:gd name="connsiteX10" fmla="*/ 2407478 w 2407480"/>
                  <a:gd name="connsiteY10" fmla="*/ 3567043 h 4062551"/>
                  <a:gd name="connsiteX11" fmla="*/ 2385392 w 2407480"/>
                  <a:gd name="connsiteY11" fmla="*/ 0 h 4062551"/>
                  <a:gd name="connsiteX0" fmla="*/ 2385392 w 2407480"/>
                  <a:gd name="connsiteY0" fmla="*/ 0 h 4062551"/>
                  <a:gd name="connsiteX1" fmla="*/ 2385392 w 2407480"/>
                  <a:gd name="connsiteY1" fmla="*/ 11043 h 4062551"/>
                  <a:gd name="connsiteX2" fmla="*/ 1943653 w 2407480"/>
                  <a:gd name="connsiteY2" fmla="*/ 287130 h 4062551"/>
                  <a:gd name="connsiteX3" fmla="*/ 1535044 w 2407480"/>
                  <a:gd name="connsiteY3" fmla="*/ 684696 h 4062551"/>
                  <a:gd name="connsiteX4" fmla="*/ 1126436 w 2407480"/>
                  <a:gd name="connsiteY4" fmla="*/ 1358348 h 4062551"/>
                  <a:gd name="connsiteX5" fmla="*/ 750957 w 2407480"/>
                  <a:gd name="connsiteY5" fmla="*/ 2219739 h 4062551"/>
                  <a:gd name="connsiteX6" fmla="*/ 408609 w 2407480"/>
                  <a:gd name="connsiteY6" fmla="*/ 3125304 h 4062551"/>
                  <a:gd name="connsiteX7" fmla="*/ 198783 w 2407480"/>
                  <a:gd name="connsiteY7" fmla="*/ 3600173 h 4062551"/>
                  <a:gd name="connsiteX8" fmla="*/ 0 w 2407480"/>
                  <a:gd name="connsiteY8" fmla="*/ 4062551 h 4062551"/>
                  <a:gd name="connsiteX9" fmla="*/ 2407479 w 2407480"/>
                  <a:gd name="connsiteY9" fmla="*/ 3996290 h 4062551"/>
                  <a:gd name="connsiteX10" fmla="*/ 2407478 w 2407480"/>
                  <a:gd name="connsiteY10" fmla="*/ 3567043 h 4062551"/>
                  <a:gd name="connsiteX11" fmla="*/ 2385392 w 2407480"/>
                  <a:gd name="connsiteY11" fmla="*/ 0 h 4062551"/>
                  <a:gd name="connsiteX0" fmla="*/ 2385392 w 2407480"/>
                  <a:gd name="connsiteY0" fmla="*/ 0 h 4062551"/>
                  <a:gd name="connsiteX1" fmla="*/ 2385392 w 2407480"/>
                  <a:gd name="connsiteY1" fmla="*/ 11043 h 4062551"/>
                  <a:gd name="connsiteX2" fmla="*/ 1943653 w 2407480"/>
                  <a:gd name="connsiteY2" fmla="*/ 287130 h 4062551"/>
                  <a:gd name="connsiteX3" fmla="*/ 1535044 w 2407480"/>
                  <a:gd name="connsiteY3" fmla="*/ 684696 h 4062551"/>
                  <a:gd name="connsiteX4" fmla="*/ 1126436 w 2407480"/>
                  <a:gd name="connsiteY4" fmla="*/ 1358348 h 4062551"/>
                  <a:gd name="connsiteX5" fmla="*/ 750957 w 2407480"/>
                  <a:gd name="connsiteY5" fmla="*/ 2219739 h 4062551"/>
                  <a:gd name="connsiteX6" fmla="*/ 408609 w 2407480"/>
                  <a:gd name="connsiteY6" fmla="*/ 3125304 h 4062551"/>
                  <a:gd name="connsiteX7" fmla="*/ 198783 w 2407480"/>
                  <a:gd name="connsiteY7" fmla="*/ 3600173 h 4062551"/>
                  <a:gd name="connsiteX8" fmla="*/ 0 w 2407480"/>
                  <a:gd name="connsiteY8" fmla="*/ 4062551 h 4062551"/>
                  <a:gd name="connsiteX9" fmla="*/ 2407479 w 2407480"/>
                  <a:gd name="connsiteY9" fmla="*/ 3996290 h 4062551"/>
                  <a:gd name="connsiteX10" fmla="*/ 2407478 w 2407480"/>
                  <a:gd name="connsiteY10" fmla="*/ 3567043 h 4062551"/>
                  <a:gd name="connsiteX11" fmla="*/ 2385392 w 2407480"/>
                  <a:gd name="connsiteY11" fmla="*/ 0 h 4062551"/>
                  <a:gd name="connsiteX0" fmla="*/ 2385392 w 2407480"/>
                  <a:gd name="connsiteY0" fmla="*/ 0 h 4062551"/>
                  <a:gd name="connsiteX1" fmla="*/ 2385392 w 2407480"/>
                  <a:gd name="connsiteY1" fmla="*/ 11043 h 4062551"/>
                  <a:gd name="connsiteX2" fmla="*/ 1943653 w 2407480"/>
                  <a:gd name="connsiteY2" fmla="*/ 287130 h 4062551"/>
                  <a:gd name="connsiteX3" fmla="*/ 1535044 w 2407480"/>
                  <a:gd name="connsiteY3" fmla="*/ 684696 h 4062551"/>
                  <a:gd name="connsiteX4" fmla="*/ 1126436 w 2407480"/>
                  <a:gd name="connsiteY4" fmla="*/ 1358348 h 4062551"/>
                  <a:gd name="connsiteX5" fmla="*/ 750957 w 2407480"/>
                  <a:gd name="connsiteY5" fmla="*/ 2219739 h 4062551"/>
                  <a:gd name="connsiteX6" fmla="*/ 408609 w 2407480"/>
                  <a:gd name="connsiteY6" fmla="*/ 3125304 h 4062551"/>
                  <a:gd name="connsiteX7" fmla="*/ 198783 w 2407480"/>
                  <a:gd name="connsiteY7" fmla="*/ 3600173 h 4062551"/>
                  <a:gd name="connsiteX8" fmla="*/ 0 w 2407480"/>
                  <a:gd name="connsiteY8" fmla="*/ 4062551 h 4062551"/>
                  <a:gd name="connsiteX9" fmla="*/ 2407479 w 2407480"/>
                  <a:gd name="connsiteY9" fmla="*/ 3996290 h 4062551"/>
                  <a:gd name="connsiteX10" fmla="*/ 2407478 w 2407480"/>
                  <a:gd name="connsiteY10" fmla="*/ 3567043 h 4062551"/>
                  <a:gd name="connsiteX11" fmla="*/ 2385392 w 2407480"/>
                  <a:gd name="connsiteY11" fmla="*/ 0 h 4062551"/>
                  <a:gd name="connsiteX0" fmla="*/ 2385392 w 2407480"/>
                  <a:gd name="connsiteY0" fmla="*/ 0 h 4062551"/>
                  <a:gd name="connsiteX1" fmla="*/ 2385392 w 2407480"/>
                  <a:gd name="connsiteY1" fmla="*/ 11043 h 4062551"/>
                  <a:gd name="connsiteX2" fmla="*/ 1943653 w 2407480"/>
                  <a:gd name="connsiteY2" fmla="*/ 287130 h 4062551"/>
                  <a:gd name="connsiteX3" fmla="*/ 1535044 w 2407480"/>
                  <a:gd name="connsiteY3" fmla="*/ 684696 h 4062551"/>
                  <a:gd name="connsiteX4" fmla="*/ 1126436 w 2407480"/>
                  <a:gd name="connsiteY4" fmla="*/ 1358348 h 4062551"/>
                  <a:gd name="connsiteX5" fmla="*/ 750957 w 2407480"/>
                  <a:gd name="connsiteY5" fmla="*/ 2219739 h 4062551"/>
                  <a:gd name="connsiteX6" fmla="*/ 408609 w 2407480"/>
                  <a:gd name="connsiteY6" fmla="*/ 3125304 h 4062551"/>
                  <a:gd name="connsiteX7" fmla="*/ 198783 w 2407480"/>
                  <a:gd name="connsiteY7" fmla="*/ 3600173 h 4062551"/>
                  <a:gd name="connsiteX8" fmla="*/ 0 w 2407480"/>
                  <a:gd name="connsiteY8" fmla="*/ 4062551 h 4062551"/>
                  <a:gd name="connsiteX9" fmla="*/ 2407479 w 2407480"/>
                  <a:gd name="connsiteY9" fmla="*/ 4047090 h 4062551"/>
                  <a:gd name="connsiteX10" fmla="*/ 2407478 w 2407480"/>
                  <a:gd name="connsiteY10" fmla="*/ 3567043 h 4062551"/>
                  <a:gd name="connsiteX11" fmla="*/ 2385392 w 2407480"/>
                  <a:gd name="connsiteY11" fmla="*/ 0 h 406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07480" h="4062551">
                    <a:moveTo>
                      <a:pt x="2385392" y="0"/>
                    </a:moveTo>
                    <a:cubicBezTo>
                      <a:pt x="2385392" y="1840"/>
                      <a:pt x="2407478" y="3787913"/>
                      <a:pt x="2385392" y="11043"/>
                    </a:cubicBezTo>
                    <a:cubicBezTo>
                      <a:pt x="2311769" y="58898"/>
                      <a:pt x="2085378" y="174855"/>
                      <a:pt x="1943653" y="287130"/>
                    </a:cubicBezTo>
                    <a:cubicBezTo>
                      <a:pt x="1801928" y="399405"/>
                      <a:pt x="1671247" y="506160"/>
                      <a:pt x="1535044" y="684696"/>
                    </a:cubicBezTo>
                    <a:cubicBezTo>
                      <a:pt x="1398841" y="863232"/>
                      <a:pt x="1257117" y="1102508"/>
                      <a:pt x="1126436" y="1358348"/>
                    </a:cubicBezTo>
                    <a:cubicBezTo>
                      <a:pt x="995755" y="1614188"/>
                      <a:pt x="870595" y="1925246"/>
                      <a:pt x="750957" y="2219739"/>
                    </a:cubicBezTo>
                    <a:cubicBezTo>
                      <a:pt x="631319" y="2514232"/>
                      <a:pt x="500638" y="2895232"/>
                      <a:pt x="408609" y="3125304"/>
                    </a:cubicBezTo>
                    <a:cubicBezTo>
                      <a:pt x="316580" y="3355376"/>
                      <a:pt x="231913" y="3489738"/>
                      <a:pt x="198783" y="3600173"/>
                    </a:cubicBezTo>
                    <a:lnTo>
                      <a:pt x="0" y="4062551"/>
                    </a:lnTo>
                    <a:lnTo>
                      <a:pt x="2407479" y="4047090"/>
                    </a:lnTo>
                    <a:cubicBezTo>
                      <a:pt x="2407480" y="3756278"/>
                      <a:pt x="2407478" y="3570724"/>
                      <a:pt x="2407478" y="3567043"/>
                    </a:cubicBezTo>
                    <a:lnTo>
                      <a:pt x="2385392" y="0"/>
                    </a:lnTo>
                    <a:close/>
                  </a:path>
                </a:pathLst>
              </a:custGeom>
              <a:solidFill>
                <a:srgbClr val="ECE294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88513" y="2066101"/>
                <a:ext cx="705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SUNLIT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45712" y="3708578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SHADED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158209" y="1823899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158209" y="2096582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158209" y="2369266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158209" y="2641950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158209" y="2914634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158209" y="3187318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158209" y="3460001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158209" y="3732685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58209" y="4005369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158209" y="4278053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158209" y="4550734"/>
                <a:ext cx="1551102" cy="1023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 rot="16200000">
              <a:off x="4283943" y="2780528"/>
              <a:ext cx="1398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Depth in Canopy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4783111" y="3868289"/>
              <a:ext cx="491998" cy="1023"/>
            </a:xfrm>
            <a:prstGeom prst="straightConnector1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4808681" y="1693288"/>
              <a:ext cx="491998" cy="1023"/>
            </a:xfrm>
            <a:prstGeom prst="straightConnector1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837086" y="4641364"/>
            <a:ext cx="2895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Big-leaf canopy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Two “big-leaves” (sunlit, shaded)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Radiative transfer integrated over LAI (two-stream approximation)</a:t>
            </a:r>
          </a:p>
          <a:p>
            <a:pPr marL="22860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Photosynthesis calculated  for sunlit and shaded big-leaves</a:t>
            </a:r>
          </a:p>
        </p:txBody>
      </p:sp>
      <p:sp>
        <p:nvSpPr>
          <p:cNvPr id="36" name="Content Placeholder 37"/>
          <p:cNvSpPr txBox="1">
            <a:spLocks/>
          </p:cNvSpPr>
          <p:nvPr/>
        </p:nvSpPr>
        <p:spPr>
          <a:xfrm>
            <a:off x="6521243" y="4518391"/>
            <a:ext cx="2543244" cy="21876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Multilayer </a:t>
            </a:r>
            <a:r>
              <a:rPr lang="en-US" sz="1400" b="1" kern="0" dirty="0" smtClean="0">
                <a:latin typeface="Calibri" pitchFamily="34" charset="0"/>
                <a:cs typeface="Calibri" pitchFamily="34" charset="0"/>
              </a:rPr>
              <a:t>canopy</a:t>
            </a:r>
            <a:endParaRPr kumimoji="0" lang="en-US" sz="14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82880" indent="-18288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</a:rPr>
              <a:t>Explicitly </a:t>
            </a:r>
            <a:r>
              <a:rPr lang="en-US" sz="1400" dirty="0">
                <a:latin typeface="Calibri" pitchFamily="34" charset="0"/>
              </a:rPr>
              <a:t>resolves </a:t>
            </a:r>
            <a:r>
              <a:rPr lang="en-US" sz="1400" dirty="0" smtClean="0">
                <a:latin typeface="Calibri" pitchFamily="34" charset="0"/>
              </a:rPr>
              <a:t>sunlit and shaded leaves </a:t>
            </a:r>
            <a:r>
              <a:rPr lang="en-US" sz="1400" dirty="0">
                <a:latin typeface="Calibri" pitchFamily="34" charset="0"/>
              </a:rPr>
              <a:t>at each layer in the canopy </a:t>
            </a:r>
          </a:p>
          <a:p>
            <a:pPr marL="182880" indent="-18288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</a:rPr>
              <a:t>Light</a:t>
            </a:r>
            <a:r>
              <a:rPr lang="en-US" sz="1400" dirty="0">
                <a:latin typeface="Calibri" pitchFamily="34" charset="0"/>
              </a:rPr>
              <a:t>, temperature, humidity, wind speed, </a:t>
            </a:r>
            <a:r>
              <a:rPr lang="en-US" sz="1400" dirty="0" smtClean="0">
                <a:latin typeface="Calibri" pitchFamily="34" charset="0"/>
              </a:rPr>
              <a:t>H, E, A</a:t>
            </a:r>
            <a:r>
              <a:rPr lang="en-US" sz="1400" baseline="-25000" dirty="0" smtClean="0">
                <a:latin typeface="Calibri" pitchFamily="34" charset="0"/>
              </a:rPr>
              <a:t>n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g</a:t>
            </a:r>
            <a:r>
              <a:rPr lang="en-US" sz="1400" baseline="-25000" dirty="0" err="1" smtClean="0">
                <a:latin typeface="Calibri" pitchFamily="34" charset="0"/>
              </a:rPr>
              <a:t>s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l-GR" sz="1400" dirty="0">
                <a:latin typeface="Times New Roman"/>
                <a:cs typeface="Times New Roman"/>
              </a:rPr>
              <a:t>ψ</a:t>
            </a:r>
            <a:r>
              <a:rPr lang="en-US" sz="1400" baseline="-25000" dirty="0" smtClean="0">
                <a:latin typeface="Calibri" pitchFamily="34" charset="0"/>
                <a:cs typeface="Times New Roman"/>
              </a:rPr>
              <a:t>L</a:t>
            </a:r>
            <a:endParaRPr lang="en-US" sz="1400" dirty="0" smtClean="0">
              <a:latin typeface="Calibri" pitchFamily="34" charset="0"/>
              <a:cs typeface="Times New Roman"/>
            </a:endParaRPr>
          </a:p>
          <a:p>
            <a:pPr marL="182880" indent="-18288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New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opportunities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to model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stomatal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conductance from plant hydraulics (</a:t>
            </a:r>
            <a:r>
              <a:rPr lang="en-US" sz="1400" dirty="0" err="1">
                <a:latin typeface="Calibri" pitchFamily="34" charset="0"/>
              </a:rPr>
              <a:t>g</a:t>
            </a:r>
            <a:r>
              <a:rPr lang="en-US" sz="1400" baseline="-25000" dirty="0" err="1">
                <a:latin typeface="Calibri" pitchFamily="34" charset="0"/>
              </a:rPr>
              <a:t>s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l-GR" sz="1400" dirty="0">
                <a:latin typeface="Times New Roman"/>
                <a:cs typeface="Times New Roman"/>
              </a:rPr>
              <a:t>ψ</a:t>
            </a:r>
            <a:r>
              <a:rPr lang="en-US" sz="1400" baseline="-25000" dirty="0" smtClean="0">
                <a:latin typeface="Calibri" pitchFamily="34" charset="0"/>
                <a:cs typeface="Times New Roman"/>
              </a:rPr>
              <a:t>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182880" indent="-18288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400" baseline="-25000" dirty="0">
              <a:latin typeface="Calibri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1400" kern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1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8892" y="106325"/>
            <a:ext cx="288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Multilayer canopy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0277"/>
          <a:stretch/>
        </p:blipFill>
        <p:spPr bwMode="auto">
          <a:xfrm>
            <a:off x="1283925" y="1306004"/>
            <a:ext cx="6217080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1311" y="4848447"/>
            <a:ext cx="188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Calibri" pitchFamily="34" charset="0"/>
              </a:rPr>
              <a:t>Bonan et al. (2014) Geosci. Mod. Dev. </a:t>
            </a:r>
            <a:r>
              <a:rPr lang="en-US" sz="1000" dirty="0" smtClean="0">
                <a:latin typeface="Calibri" panose="020F0502020204030204" pitchFamily="34" charset="0"/>
              </a:rPr>
              <a:t>7:2193-2222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91184" y="76200"/>
            <a:ext cx="4046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Canopy-chemistry models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2" y="1268708"/>
            <a:ext cx="7040880" cy="47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11779"/>
            <a:ext cx="2954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Ashworth et al. (2015) </a:t>
            </a:r>
            <a:r>
              <a:rPr lang="it-IT" sz="1000" dirty="0">
                <a:latin typeface="Calibri" panose="020F0502020204030204" pitchFamily="34" charset="0"/>
              </a:rPr>
              <a:t>Geosci. </a:t>
            </a:r>
            <a:r>
              <a:rPr lang="it-IT" sz="1000" dirty="0" smtClean="0">
                <a:latin typeface="Calibri" panose="020F0502020204030204" pitchFamily="34" charset="0"/>
              </a:rPr>
              <a:t>Mod. </a:t>
            </a:r>
            <a:r>
              <a:rPr lang="it-IT" sz="1000" dirty="0">
                <a:latin typeface="Calibri" panose="020F0502020204030204" pitchFamily="34" charset="0"/>
              </a:rPr>
              <a:t>Dev</a:t>
            </a:r>
            <a:r>
              <a:rPr lang="it-IT" sz="1000" dirty="0" smtClean="0">
                <a:latin typeface="Calibri" panose="020F0502020204030204" pitchFamily="34" charset="0"/>
              </a:rPr>
              <a:t>. 8:3765–84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4503" y="190500"/>
            <a:ext cx="84217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 dirty="0" smtClean="0">
                <a:latin typeface="Calibri" pitchFamily="34" charset="0"/>
              </a:rPr>
              <a:t>Breadth and complexity of land surface models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104" y="946299"/>
            <a:ext cx="3646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Greater complexity and process-level detail as documented in NCAR technical notes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9382" y="2085725"/>
            <a:ext cx="3990975" cy="2819400"/>
            <a:chOff x="203859" y="1159042"/>
            <a:chExt cx="3990975" cy="2819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59" y="1159042"/>
              <a:ext cx="399097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35529" y="2870807"/>
              <a:ext cx="1059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NCAR LSM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5862" y="2429584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CLM3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6736" y="2087017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CLM4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39205" y="1272401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CLM4.5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0320" y="3209361"/>
              <a:ext cx="5904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BATS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8298" y="3348507"/>
              <a:ext cx="797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BATS1e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5700" y="3378324"/>
              <a:ext cx="731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DGVM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98248" y="2598861"/>
              <a:ext cx="700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Urban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74019" y="3700130"/>
            <a:ext cx="4216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Calibri" pitchFamily="34" charset="0"/>
              </a:rPr>
              <a:t>Conflicting goals of models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Models are used to identify critical processes and feedbacks important for climate simulation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Models are used to simulate past, present, and future climate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These goals are not always compatible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70328" y="107950"/>
            <a:ext cx="3267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Earth system models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431" y="3841968"/>
            <a:ext cx="420089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  <a:cs typeface="Calibri" pitchFamily="34" charset="0"/>
              </a:rPr>
              <a:t>Prominent terrestrial feedbacks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Snow cover and climate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Soil moisture-evapotranspiration-precipitation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Land use and land cover change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Carbon cycle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Reactive nitrogen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Chemistry-climate (BVOCs, O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CH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aerosols)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Biomass burning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705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66801" y="3192304"/>
            <a:ext cx="2895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Bonan (2016) </a:t>
            </a:r>
            <a:r>
              <a:rPr lang="en-US" sz="1000" dirty="0" err="1" smtClean="0">
                <a:latin typeface="Calibri" panose="020F0502020204030204" pitchFamily="34" charset="0"/>
              </a:rPr>
              <a:t>Annu</a:t>
            </a:r>
            <a:r>
              <a:rPr lang="en-US" sz="1000" dirty="0" smtClean="0">
                <a:latin typeface="Calibri" panose="020F0502020204030204" pitchFamily="34" charset="0"/>
              </a:rPr>
              <a:t>. Rev. Ecol. </a:t>
            </a:r>
            <a:r>
              <a:rPr lang="en-US" sz="1000" dirty="0" err="1" smtClean="0">
                <a:latin typeface="Calibri" panose="020F0502020204030204" pitchFamily="34" charset="0"/>
              </a:rPr>
              <a:t>Evol</a:t>
            </a:r>
            <a:r>
              <a:rPr lang="en-US" sz="1000" dirty="0" smtClean="0">
                <a:latin typeface="Calibri" panose="020F0502020204030204" pitchFamily="34" charset="0"/>
              </a:rPr>
              <a:t>. Syst. 47:97-121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028950"/>
            <a:ext cx="37449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Bonan (2016) Ecological Climatology, 3rd </a:t>
            </a:r>
            <a:r>
              <a:rPr lang="en-US" sz="1000" dirty="0" err="1" smtClean="0">
                <a:latin typeface="Calibri" panose="020F0502020204030204" pitchFamily="34" charset="0"/>
              </a:rPr>
              <a:t>ed</a:t>
            </a:r>
            <a:r>
              <a:rPr lang="en-US" sz="1000" dirty="0" smtClean="0">
                <a:latin typeface="Calibri" panose="020F0502020204030204" pitchFamily="34" charset="0"/>
              </a:rPr>
              <a:t> (Cambridge Univ. Press)</a:t>
            </a:r>
          </a:p>
        </p:txBody>
      </p:sp>
    </p:spTree>
    <p:extLst>
      <p:ext uri="{BB962C8B-B14F-4D97-AF65-F5344CB8AC3E}">
        <p14:creationId xmlns:p14="http://schemas.microsoft.com/office/powerpoint/2010/main" val="5047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Bonan_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733425"/>
            <a:ext cx="6115050" cy="61245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30431" y="6553200"/>
            <a:ext cx="216116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Bonan (2008) Science 320:1444-1449 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2703441" y="86380"/>
            <a:ext cx="3697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Ecosystems and climate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200" y="4495800"/>
            <a:ext cx="20574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Long-term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dynamical processes that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control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these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fluxes in a changing environment (disturbance, land use, succession)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928336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Near-instantaneous (30-min) coupling with atmosphere (energy, water, chemical constituents)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86031" y="76200"/>
            <a:ext cx="4438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The Community Land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Model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5250" y="2574029"/>
            <a:ext cx="28765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err="1">
                <a:latin typeface="Calibri" pitchFamily="34" charset="0"/>
                <a:cs typeface="Calibri" pitchFamily="34" charset="0"/>
              </a:rPr>
              <a:t>Oleson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et al. (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2013) NCAR/TN-503+STR (420 pp)</a:t>
            </a:r>
          </a:p>
          <a:p>
            <a:pPr>
              <a:spcAft>
                <a:spcPts val="600"/>
              </a:spcAft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Lawrence et al. (2011) J. Adv. Mod. Earth Syst., 3,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doi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: 10.1029/2011MS000045</a:t>
            </a:r>
          </a:p>
          <a:p>
            <a:pPr>
              <a:spcAft>
                <a:spcPts val="600"/>
              </a:spcAft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Lawrence et al. (2012) J Climate 25:2240-2260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23616" y="914400"/>
            <a:ext cx="6400800" cy="5062951"/>
            <a:chOff x="2723616" y="914400"/>
            <a:chExt cx="6400800" cy="5062951"/>
          </a:xfrm>
        </p:grpSpPr>
        <p:pic>
          <p:nvPicPr>
            <p:cNvPr id="17" name="Picture 2" descr="C:\Users\bonan\Documents\papers\2010\iLEAPS editorial\Bonan_Fig1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23616" y="1053193"/>
              <a:ext cx="6400800" cy="48006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963910" y="914400"/>
              <a:ext cx="1994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Surface energy fluxes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8697" y="914400"/>
              <a:ext cx="1058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Hydrology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31452" y="914400"/>
              <a:ext cx="16077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Biogeochemistry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14800" y="1219200"/>
              <a:ext cx="11430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943600" y="1295400"/>
              <a:ext cx="6858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391400" y="1196603"/>
              <a:ext cx="1295400" cy="1828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65629" y="5638797"/>
              <a:ext cx="19259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Landscape dynamics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1750" y="4793622"/>
            <a:ext cx="3625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b="1" dirty="0" smtClean="0">
                <a:latin typeface="Calibri" pitchFamily="34" charset="0"/>
                <a:cs typeface="Calibri" pitchFamily="34" charset="0"/>
              </a:rPr>
              <a:t>Temporal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scale</a:t>
            </a:r>
          </a:p>
          <a:p>
            <a:pPr marL="182880" indent="-182880" eaLnBrk="0" hangingPunct="0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30-minute coupling with atmosphere</a:t>
            </a:r>
          </a:p>
          <a:p>
            <a:pPr marL="182880" indent="-182880" eaLnBrk="0" hangingPunct="0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Seasonal-to-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interannual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phenology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82880" indent="-182880" eaLnBrk="0" hangingPunct="0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Decadal-to-century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>
                <a:latin typeface="Calibri" pitchFamily="34" charset="0"/>
                <a:cs typeface="Calibri" pitchFamily="34" charset="0"/>
              </a:rPr>
              <a:t>disturbance, land use, succession)</a:t>
            </a:r>
          </a:p>
          <a:p>
            <a:pPr marL="182880" indent="-182880" eaLnBrk="0" hangingPunct="0">
              <a:buFont typeface="Wingdings" pitchFamily="2" charset="2"/>
              <a:buChar char="§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Paleoclimate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(biogeography)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802448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latin typeface="Calibri" pitchFamily="34" charset="0"/>
                <a:cs typeface="Calibri" pitchFamily="34" charset="0"/>
              </a:rPr>
              <a:t>Spatial scale</a:t>
            </a:r>
          </a:p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1.25° longitude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 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.9375° latitude </a:t>
            </a:r>
          </a:p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(288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 192 grid),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~100 km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 100 km</a:t>
            </a:r>
          </a:p>
          <a:p>
            <a:endParaRPr lang="en-US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5100" y="1026388"/>
            <a:ext cx="2557463" cy="1323439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Fluxes of energy, water,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CH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BVOCs,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processes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that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control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these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fluxes in a changing environment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85799" y="194102"/>
            <a:ext cx="769620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Historical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land use &amp; land cover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change,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1850-2005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81000" y="1066800"/>
            <a:ext cx="4306204" cy="5486400"/>
            <a:chOff x="950343" y="296172"/>
            <a:chExt cx="2638245" cy="3361305"/>
          </a:xfrm>
        </p:grpSpPr>
        <p:pic>
          <p:nvPicPr>
            <p:cNvPr id="17" name="Picture 2" descr="treegrasspfts"/>
            <p:cNvPicPr>
              <a:picLocks noChangeAspect="1" noChangeArrowheads="1"/>
            </p:cNvPicPr>
            <p:nvPr/>
          </p:nvPicPr>
          <p:blipFill>
            <a:blip r:embed="rId2" cstate="print"/>
            <a:srcRect r="50345" b="80952"/>
            <a:stretch>
              <a:fillRect/>
            </a:stretch>
          </p:blipFill>
          <p:spPr bwMode="auto">
            <a:xfrm>
              <a:off x="950343" y="296172"/>
              <a:ext cx="25146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cropharvestpfts"/>
            <p:cNvPicPr>
              <a:picLocks noChangeAspect="1" noChangeArrowheads="1"/>
            </p:cNvPicPr>
            <p:nvPr/>
          </p:nvPicPr>
          <p:blipFill>
            <a:blip r:embed="rId3" cstate="print"/>
            <a:srcRect r="50024" b="80438"/>
            <a:stretch>
              <a:fillRect/>
            </a:stretch>
          </p:blipFill>
          <p:spPr bwMode="auto">
            <a:xfrm>
              <a:off x="957841" y="1819622"/>
              <a:ext cx="2530834" cy="148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cropharvestpfts"/>
            <p:cNvPicPr>
              <a:picLocks noChangeAspect="1" noChangeArrowheads="1"/>
            </p:cNvPicPr>
            <p:nvPr/>
          </p:nvPicPr>
          <p:blipFill>
            <a:blip r:embed="rId3" cstate="print"/>
            <a:srcRect t="95920" r="48718"/>
            <a:stretch>
              <a:fillRect/>
            </a:stretch>
          </p:blipFill>
          <p:spPr bwMode="auto">
            <a:xfrm>
              <a:off x="991618" y="3347435"/>
              <a:ext cx="2596970" cy="31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0" y="6611779"/>
            <a:ext cx="26949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Lawrence et al. (2012) J Climate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25:3071-3095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1700303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Loss of tree cover and increase in cropland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Farm abandonment and reforestation in eastern U.S. and Europe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6981" y="1376631"/>
            <a:ext cx="3534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Historical land use &amp; land-cover change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142" y="762000"/>
            <a:ext cx="4486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Change in tree and crop cover (percent of grid cell)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1768" y="4252138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Prevailing paradigm</a:t>
            </a:r>
          </a:p>
          <a:p>
            <a:r>
              <a:rPr lang="en-US" dirty="0" smtClean="0">
                <a:latin typeface="Calibri" pitchFamily="34" charset="0"/>
              </a:rPr>
              <a:t>The dominant competing signals from historical deforestation are an increase in surface albedo countered by carbon emission to the atmosphere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711"/>
          <p:cNvSpPr txBox="1">
            <a:spLocks noChangeArrowheads="1"/>
          </p:cNvSpPr>
          <p:nvPr/>
        </p:nvSpPr>
        <p:spPr bwMode="auto">
          <a:xfrm>
            <a:off x="1659836" y="152400"/>
            <a:ext cx="6023113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AU" sz="2800" b="1" dirty="0" smtClean="0">
                <a:solidFill>
                  <a:srgbClr val="000000"/>
                </a:solidFill>
                <a:latin typeface="Calibri" pitchFamily="34" charset="0"/>
              </a:rPr>
              <a:t>Twenty-first century land-cover change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893" y="1099931"/>
            <a:ext cx="3270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Change in crop cover (percent of grid cell)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11779"/>
            <a:ext cx="246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Lawrence et al. (2012) J </a:t>
            </a:r>
            <a:r>
              <a:rPr lang="en-US" sz="1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Clim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25:3071-3095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65028" y="1480526"/>
            <a:ext cx="7772400" cy="4762343"/>
            <a:chOff x="698198" y="1560428"/>
            <a:chExt cx="7320674" cy="4485558"/>
          </a:xfrm>
        </p:grpSpPr>
        <p:pic>
          <p:nvPicPr>
            <p:cNvPr id="13" name="Picture 12" descr="cropharvestpfts"/>
            <p:cNvPicPr>
              <a:picLocks noChangeAspect="1" noChangeArrowheads="1"/>
            </p:cNvPicPr>
            <p:nvPr/>
          </p:nvPicPr>
          <p:blipFill>
            <a:blip r:embed="rId2" cstate="print"/>
            <a:srcRect t="38468" r="49860" b="42439"/>
            <a:stretch>
              <a:fillRect/>
            </a:stretch>
          </p:blipFill>
          <p:spPr bwMode="auto">
            <a:xfrm>
              <a:off x="724612" y="1636289"/>
              <a:ext cx="3327771" cy="190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ropharvestpfts"/>
            <p:cNvPicPr>
              <a:picLocks noChangeAspect="1" noChangeArrowheads="1"/>
            </p:cNvPicPr>
            <p:nvPr/>
          </p:nvPicPr>
          <p:blipFill>
            <a:blip r:embed="rId2" cstate="print"/>
            <a:srcRect t="76382" r="49860" b="4226"/>
            <a:stretch>
              <a:fillRect/>
            </a:stretch>
          </p:blipFill>
          <p:spPr bwMode="auto">
            <a:xfrm>
              <a:off x="698198" y="3627011"/>
              <a:ext cx="3327771" cy="193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treegrasspfts"/>
            <p:cNvPicPr>
              <a:picLocks noChangeAspect="1" noChangeArrowheads="1"/>
            </p:cNvPicPr>
            <p:nvPr/>
          </p:nvPicPr>
          <p:blipFill>
            <a:blip r:embed="rId3" cstate="print"/>
            <a:srcRect l="25213" t="95337" r="21215"/>
            <a:stretch>
              <a:fillRect/>
            </a:stretch>
          </p:blipFill>
          <p:spPr bwMode="auto">
            <a:xfrm>
              <a:off x="752034" y="5580198"/>
              <a:ext cx="3565727" cy="46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treegrasspfts"/>
            <p:cNvPicPr>
              <a:picLocks noChangeAspect="1" noChangeArrowheads="1"/>
            </p:cNvPicPr>
            <p:nvPr/>
          </p:nvPicPr>
          <p:blipFill>
            <a:blip r:embed="rId3" cstate="print"/>
            <a:srcRect t="38095" r="50133" b="42576"/>
            <a:stretch>
              <a:fillRect/>
            </a:stretch>
          </p:blipFill>
          <p:spPr bwMode="auto">
            <a:xfrm>
              <a:off x="4400643" y="1560428"/>
              <a:ext cx="3319073" cy="193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treegrasspfts"/>
            <p:cNvPicPr>
              <a:picLocks noChangeAspect="1" noChangeArrowheads="1"/>
            </p:cNvPicPr>
            <p:nvPr/>
          </p:nvPicPr>
          <p:blipFill>
            <a:blip r:embed="rId3" cstate="print"/>
            <a:srcRect t="76190" r="49543" b="4248"/>
            <a:stretch>
              <a:fillRect/>
            </a:stretch>
          </p:blipFill>
          <p:spPr bwMode="auto">
            <a:xfrm>
              <a:off x="4391160" y="3603187"/>
              <a:ext cx="3358354" cy="195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treegrasspfts"/>
            <p:cNvPicPr>
              <a:picLocks noChangeAspect="1" noChangeArrowheads="1"/>
            </p:cNvPicPr>
            <p:nvPr/>
          </p:nvPicPr>
          <p:blipFill>
            <a:blip r:embed="rId3" cstate="print"/>
            <a:srcRect l="25213" t="95337" r="21215"/>
            <a:stretch>
              <a:fillRect/>
            </a:stretch>
          </p:blipFill>
          <p:spPr bwMode="auto">
            <a:xfrm>
              <a:off x="4453145" y="5567263"/>
              <a:ext cx="3565727" cy="46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4721085" y="1080386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Change in tree cover (percent of grid cell)</a:t>
            </a:r>
            <a:endParaRPr 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69969" y="1721626"/>
            <a:ext cx="4221456" cy="3017520"/>
            <a:chOff x="3493059" y="1829700"/>
            <a:chExt cx="2572815" cy="1839062"/>
          </a:xfrm>
        </p:grpSpPr>
        <p:pic>
          <p:nvPicPr>
            <p:cNvPr id="14" name="Picture 2" descr="cropharvestpfts"/>
            <p:cNvPicPr>
              <a:picLocks noChangeAspect="1" noChangeArrowheads="1"/>
            </p:cNvPicPr>
            <p:nvPr/>
          </p:nvPicPr>
          <p:blipFill>
            <a:blip r:embed="rId2" cstate="print"/>
            <a:srcRect l="49578" b="80135"/>
            <a:stretch>
              <a:fillRect/>
            </a:stretch>
          </p:blipFill>
          <p:spPr bwMode="auto">
            <a:xfrm>
              <a:off x="3493059" y="1829700"/>
              <a:ext cx="2553419" cy="150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cropharvestpfts"/>
            <p:cNvPicPr>
              <a:picLocks noChangeAspect="1" noChangeArrowheads="1"/>
            </p:cNvPicPr>
            <p:nvPr/>
          </p:nvPicPr>
          <p:blipFill>
            <a:blip r:embed="rId2" cstate="print"/>
            <a:srcRect l="49578" t="95845"/>
            <a:stretch>
              <a:fillRect/>
            </a:stretch>
          </p:blipFill>
          <p:spPr bwMode="auto">
            <a:xfrm>
              <a:off x="3512455" y="3352971"/>
              <a:ext cx="2553419" cy="315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85799" y="194102"/>
            <a:ext cx="7696201" cy="42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management</a:t>
            </a:r>
            <a:endParaRPr lang="en-US" sz="2800" b="1" baseline="-25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025" y="1416826"/>
            <a:ext cx="3676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Cumulative percent of grid cell harvested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912" y="4205430"/>
            <a:ext cx="1638705" cy="122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617" y="3360472"/>
            <a:ext cx="2073986" cy="20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48113" y="1382982"/>
            <a:ext cx="2865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Tillage</a:t>
            </a:r>
          </a:p>
          <a:p>
            <a:r>
              <a:rPr lang="en-US" dirty="0" smtClean="0">
                <a:latin typeface="Calibri" pitchFamily="34" charset="0"/>
              </a:rPr>
              <a:t>Crop selection</a:t>
            </a:r>
          </a:p>
          <a:p>
            <a:r>
              <a:rPr lang="en-US" dirty="0" smtClean="0">
                <a:latin typeface="Calibri" pitchFamily="34" charset="0"/>
              </a:rPr>
              <a:t>Irrigation</a:t>
            </a:r>
          </a:p>
          <a:p>
            <a:r>
              <a:rPr lang="en-US" dirty="0" smtClean="0">
                <a:latin typeface="Calibri" pitchFamily="34" charset="0"/>
              </a:rPr>
              <a:t>Fertilizer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604" y="895014"/>
            <a:ext cx="20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Forest management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0662" y="935023"/>
            <a:ext cx="256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Agricultural management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23" name="Picture 2" descr="http://reveg-catalog.tamu.edu/images/07-Site-Prep/03-Chisel%20P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41" y="2923631"/>
            <a:ext cx="1636776" cy="12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15" y="1981621"/>
            <a:ext cx="2075688" cy="13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71522" y="5548543"/>
            <a:ext cx="3808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8 crop functional types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Maize (temperate, tropical)	Sugarcane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Soybean (temperate, tropical)	Cotton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Spring wheat		Rice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685799" y="4737689"/>
            <a:ext cx="246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Lawrence et al. (2012) J </a:t>
            </a:r>
            <a:r>
              <a:rPr lang="en-US" sz="1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Clim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25:3071-3095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5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8DE47-116F-42F2-A143-88379B4A48B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42229" y="76200"/>
            <a:ext cx="5221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Carbon cycle and climate change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740440" y="5087779"/>
            <a:ext cx="5549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(UCAR)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s://eo.ucar.edu/kids/green/images/carboncycle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5824" y="1819275"/>
            <a:ext cx="4029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Atmospheric CO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has increased by 112 ppm (1750-2011) as a balance of:</a:t>
            </a:r>
          </a:p>
          <a:p>
            <a:endParaRPr lang="en-US" dirty="0" smtClean="0">
              <a:latin typeface="Calibri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Fossil fuel emissions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Land-use and land-cover change emissions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Terrestrial and oceanic sinks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How will the global carbon cycle change in the future?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Will the terrestrial biosphere continue to be a carbon sink?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5944" y="5539572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>
                <a:latin typeface="Calibri" pitchFamily="34" charset="0"/>
              </a:rPr>
              <a:t>Prevailing paradigm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fertilization enhances C uptake, diminished by C loss with warming, N cycle reduces CO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fertilization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10084</TotalTime>
  <Words>1729</Words>
  <Application>Microsoft Office PowerPoint</Application>
  <PresentationFormat>On-screen Show (4:3)</PresentationFormat>
  <Paragraphs>261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1_Custom Design</vt:lpstr>
      <vt:lpstr>1_Default Design</vt:lpstr>
      <vt:lpstr>Custom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Gordon Bonan</cp:lastModifiedBy>
  <cp:revision>1675</cp:revision>
  <cp:lastPrinted>1601-01-01T00:00:00Z</cp:lastPrinted>
  <dcterms:created xsi:type="dcterms:W3CDTF">1601-01-01T00:00:00Z</dcterms:created>
  <dcterms:modified xsi:type="dcterms:W3CDTF">2016-10-21T21:54:42Z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