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21"/>
  </p:sldMasterIdLst>
  <p:notesMasterIdLst>
    <p:notesMasterId r:id="rId245"/>
  </p:notesMasterIdLst>
  <p:sldIdLst>
    <p:sldId id="256" r:id="rId222"/>
    <p:sldId id="259" r:id="rId223"/>
    <p:sldId id="293" r:id="rId224"/>
    <p:sldId id="294" r:id="rId225"/>
    <p:sldId id="292" r:id="rId226"/>
    <p:sldId id="262" r:id="rId227"/>
    <p:sldId id="263" r:id="rId228"/>
    <p:sldId id="264" r:id="rId229"/>
    <p:sldId id="266" r:id="rId230"/>
    <p:sldId id="269" r:id="rId231"/>
    <p:sldId id="282" r:id="rId232"/>
    <p:sldId id="270" r:id="rId233"/>
    <p:sldId id="290" r:id="rId234"/>
    <p:sldId id="283" r:id="rId235"/>
    <p:sldId id="284" r:id="rId236"/>
    <p:sldId id="271" r:id="rId237"/>
    <p:sldId id="285" r:id="rId238"/>
    <p:sldId id="291" r:id="rId239"/>
    <p:sldId id="288" r:id="rId240"/>
    <p:sldId id="260" r:id="rId241"/>
    <p:sldId id="287" r:id="rId242"/>
    <p:sldId id="280" r:id="rId243"/>
    <p:sldId id="273" r:id="rId24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452"/>
    <a:srgbClr val="E7E1B4"/>
    <a:srgbClr val="D3CBCF"/>
    <a:srgbClr val="B3A54F"/>
    <a:srgbClr val="886242"/>
    <a:srgbClr val="B6D9FF"/>
    <a:srgbClr val="D9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slide" Target="slides/slide5.xml"/><Relationship Id="rId247" Type="http://schemas.openxmlformats.org/officeDocument/2006/relationships/viewProps" Target="viewProp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slide" Target="slides/slide16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slide" Target="slides/slide6.xml"/><Relationship Id="rId248" Type="http://schemas.openxmlformats.org/officeDocument/2006/relationships/theme" Target="theme/theme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217" Type="http://schemas.openxmlformats.org/officeDocument/2006/relationships/customXml" Target="../customXml/item2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12" Type="http://schemas.openxmlformats.org/officeDocument/2006/relationships/customXml" Target="../customXml/item212.xml"/><Relationship Id="rId233" Type="http://schemas.openxmlformats.org/officeDocument/2006/relationships/slide" Target="slides/slide12.xml"/><Relationship Id="rId238" Type="http://schemas.openxmlformats.org/officeDocument/2006/relationships/slide" Target="slides/slide17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customXml" Target="../customXml/item202.xml"/><Relationship Id="rId207" Type="http://schemas.openxmlformats.org/officeDocument/2006/relationships/customXml" Target="../customXml/item207.xml"/><Relationship Id="rId223" Type="http://schemas.openxmlformats.org/officeDocument/2006/relationships/slide" Target="slides/slide2.xml"/><Relationship Id="rId228" Type="http://schemas.openxmlformats.org/officeDocument/2006/relationships/slide" Target="slides/slide7.xml"/><Relationship Id="rId244" Type="http://schemas.openxmlformats.org/officeDocument/2006/relationships/slide" Target="slides/slide23.xml"/><Relationship Id="rId249" Type="http://schemas.openxmlformats.org/officeDocument/2006/relationships/tableStyles" Target="tableStyle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customXml" Target="../customXml/item213.xml"/><Relationship Id="rId218" Type="http://schemas.openxmlformats.org/officeDocument/2006/relationships/customXml" Target="../customXml/item218.xml"/><Relationship Id="rId234" Type="http://schemas.openxmlformats.org/officeDocument/2006/relationships/slide" Target="slides/slide13.xml"/><Relationship Id="rId239" Type="http://schemas.openxmlformats.org/officeDocument/2006/relationships/slide" Target="slides/slide18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customXml" Target="../customXml/item208.xml"/><Relationship Id="rId229" Type="http://schemas.openxmlformats.org/officeDocument/2006/relationships/slide" Target="slides/slide8.xml"/><Relationship Id="rId19" Type="http://schemas.openxmlformats.org/officeDocument/2006/relationships/customXml" Target="../customXml/item19.xml"/><Relationship Id="rId224" Type="http://schemas.openxmlformats.org/officeDocument/2006/relationships/slide" Target="slides/slide3.xml"/><Relationship Id="rId240" Type="http://schemas.openxmlformats.org/officeDocument/2006/relationships/slide" Target="slides/slide19.xml"/><Relationship Id="rId245" Type="http://schemas.openxmlformats.org/officeDocument/2006/relationships/notesMaster" Target="notesMasters/notesMaster1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slide" Target="slides/slide9.xml"/><Relationship Id="rId235" Type="http://schemas.openxmlformats.org/officeDocument/2006/relationships/slide" Target="slides/slide14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slide" Target="slides/slide4.xml"/><Relationship Id="rId241" Type="http://schemas.openxmlformats.org/officeDocument/2006/relationships/slide" Target="slides/slide20.xml"/><Relationship Id="rId246" Type="http://schemas.openxmlformats.org/officeDocument/2006/relationships/presProps" Target="pres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slide" Target="slides/slide15.xml"/><Relationship Id="rId26" Type="http://schemas.openxmlformats.org/officeDocument/2006/relationships/customXml" Target="../customXml/item26.xml"/><Relationship Id="rId231" Type="http://schemas.openxmlformats.org/officeDocument/2006/relationships/slide" Target="slides/slide10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slideMaster" Target="slideMasters/slideMaster1.xml"/><Relationship Id="rId242" Type="http://schemas.openxmlformats.org/officeDocument/2006/relationships/slide" Target="slides/slide2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slide" Target="slides/slide1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slide" Target="slides/slide1.xml"/><Relationship Id="rId243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A76E3B-59FD-4712-B4FE-7FD38456C4F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6FE47F3-5636-4D99-B0E9-65465B00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1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E47F3-5636-4D99-B0E9-65465B0024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9BB6-73A0-4028-85FD-CB9FFF557E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E47F3-5636-4D99-B0E9-65465B0024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5FBD-34A8-46ED-91A7-3E95F2B3BB61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1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BC1A-CE82-4D8E-B9C7-DFC286EB1C07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364A-0A92-4D58-AF7C-CF843B066CD5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DFA6-9BBB-45A0-9DD6-14F9492BBF70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AAE3-7413-496A-B200-2431508DAFF2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3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62FC-0B14-4D26-9850-10C45CB0EDBF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8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A260-4FE4-4305-9C99-D76DC37CCB5C}" type="datetime1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8F1-822E-4D22-ACC3-2F0806FD4EA3}" type="datetime1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5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3A1-2802-46A7-BB9C-766A09B8DBEB}" type="datetime1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61CC-08E7-40A4-A2C7-EA37F642A6B2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4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B8C-58FE-461D-BB15-4BFA5AF5949E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5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CAAF-B7B8-4D12-9EF2-64DEEBA347E7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14EC-8D12-4623-B28A-378A88EA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mailto:baker.kirk@epav" TargetMode="External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hyperlink" Target="mailto:gullett.brian@epa.gov" TargetMode="External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smee.net/" TargetMode="External"/><Relationship Id="rId4" Type="http://schemas.openxmlformats.org/officeDocument/2006/relationships/hyperlink" Target="http://www.esrl.noaa.gov/csd/projects/firex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Local to regional scale modeled wildland fire impacts on O</a:t>
            </a:r>
            <a:r>
              <a:rPr lang="en-US" sz="4800" b="1" baseline="-25000" dirty="0" smtClean="0"/>
              <a:t>3</a:t>
            </a:r>
            <a:r>
              <a:rPr lang="en-US" sz="4800" b="1" dirty="0" smtClean="0"/>
              <a:t> and PM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Kirk Baker, Luxi Zhou, Matt Woody</a:t>
            </a:r>
          </a:p>
          <a:p>
            <a:r>
              <a:rPr lang="en-US" sz="2000" dirty="0" smtClean="0"/>
              <a:t>U.S. Environmental Protection Agency</a:t>
            </a:r>
          </a:p>
          <a:p>
            <a:r>
              <a:rPr lang="en-US" sz="2000" dirty="0" smtClean="0"/>
              <a:t>Research Triangle Park, NC</a:t>
            </a:r>
          </a:p>
          <a:p>
            <a:r>
              <a:rPr lang="en-US" sz="2000" dirty="0" smtClean="0"/>
              <a:t>October 2016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28" y="4900023"/>
            <a:ext cx="1808843" cy="18088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0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Current Modeling Projects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0143" y="1636938"/>
            <a:ext cx="6955971" cy="4719412"/>
          </a:xfrm>
        </p:spPr>
        <p:txBody>
          <a:bodyPr>
            <a:noAutofit/>
          </a:bodyPr>
          <a:lstStyle/>
          <a:p>
            <a:r>
              <a:rPr lang="en-US" sz="2400" dirty="0" smtClean="0"/>
              <a:t>Currently working with existing field study measurements toward evaluating and development of the modeling system – not all projects intended to focus on each component of the modeling system</a:t>
            </a:r>
          </a:p>
          <a:p>
            <a:r>
              <a:rPr lang="en-US" sz="2400" dirty="0"/>
              <a:t>August 2013 Field Study (</a:t>
            </a:r>
            <a:r>
              <a:rPr lang="en-US" sz="2400" dirty="0" err="1"/>
              <a:t>AgBurn</a:t>
            </a:r>
            <a:r>
              <a:rPr lang="en-US" sz="2400" dirty="0"/>
              <a:t>) </a:t>
            </a:r>
            <a:r>
              <a:rPr lang="en-US" sz="2400" dirty="0" smtClean="0"/>
              <a:t>in eastern </a:t>
            </a:r>
            <a:r>
              <a:rPr lang="en-US" sz="2400" dirty="0"/>
              <a:t>WA and central ID </a:t>
            </a:r>
            <a:r>
              <a:rPr lang="en-US" sz="2400" dirty="0" smtClean="0"/>
              <a:t>croplands</a:t>
            </a:r>
          </a:p>
          <a:p>
            <a:pPr lvl="1"/>
            <a:r>
              <a:rPr lang="en-US" sz="2000" dirty="0" smtClean="0"/>
              <a:t>WRF and CMAQ modeling at 2 km</a:t>
            </a:r>
          </a:p>
          <a:p>
            <a:pPr lvl="1"/>
            <a:r>
              <a:rPr lang="en-US" sz="1800" dirty="0" smtClean="0"/>
              <a:t>see </a:t>
            </a:r>
            <a:r>
              <a:rPr lang="en-US" sz="1800" dirty="0"/>
              <a:t>Luxi Zhou poster “Modeling prescribed fire impacts on local to regional air quality and potential climate effects” this </a:t>
            </a:r>
            <a:r>
              <a:rPr lang="en-US" sz="1800" dirty="0" smtClean="0"/>
              <a:t>afternoon</a:t>
            </a:r>
          </a:p>
          <a:p>
            <a:r>
              <a:rPr lang="en-US" sz="2400" dirty="0" smtClean="0"/>
              <a:t>August-September 2013 SEAC4RS measurements near the Rim Fire (central California)</a:t>
            </a:r>
          </a:p>
          <a:p>
            <a:pPr lvl="1"/>
            <a:r>
              <a:rPr lang="en-US" sz="2000" dirty="0" smtClean="0"/>
              <a:t>WRF and CMAQ modeling at 12 and 4 km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ee Matt Woody presentation “Assessment </a:t>
            </a:r>
            <a:r>
              <a:rPr lang="en-US" sz="1800" dirty="0"/>
              <a:t>of Air Quality Impacts from the 2013 Rim </a:t>
            </a:r>
            <a:r>
              <a:rPr lang="en-US" sz="1800" dirty="0" smtClean="0"/>
              <a:t>Fire” immediately following this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E9-44B0-4780-8AFF-E5B06A85DE1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 descr="Image result for rim fire 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1" y="3263825"/>
            <a:ext cx="3939820" cy="295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1" y="890670"/>
            <a:ext cx="3966024" cy="22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4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15281" b="1385"/>
          <a:stretch/>
        </p:blipFill>
        <p:spPr bwMode="auto">
          <a:xfrm>
            <a:off x="1446713" y="1280160"/>
            <a:ext cx="85998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718713" y="4677481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71720" y="4563181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9" name="Picture 2" descr="F:\RARE\FY13\ag burn project\photos\shawnurbanski\IMG_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2932" y="935001"/>
            <a:ext cx="3835722" cy="3189417"/>
          </a:xfrm>
          <a:prstGeom prst="rect">
            <a:avLst/>
          </a:prstGeom>
          <a:noFill/>
        </p:spPr>
      </p:pic>
      <p:pic>
        <p:nvPicPr>
          <p:cNvPr id="10" name="Picture 9" descr="F:\RARE\FY13\ag burn project\photos\Rob Elleman Photos\2013-08-25-0953_DSCN4567.JPG"/>
          <p:cNvPicPr>
            <a:picLocks noChangeAspect="1" noChangeArrowheads="1"/>
          </p:cNvPicPr>
          <p:nvPr/>
        </p:nvPicPr>
        <p:blipFill>
          <a:blip r:embed="rId4" cstate="print"/>
          <a:srcRect t="33333"/>
          <a:stretch>
            <a:fillRect/>
          </a:stretch>
        </p:blipFill>
        <p:spPr bwMode="auto">
          <a:xfrm>
            <a:off x="559353" y="4906081"/>
            <a:ext cx="4023360" cy="16978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0547" y="4906081"/>
            <a:ext cx="2137124" cy="369332"/>
          </a:xfrm>
          <a:prstGeom prst="rect">
            <a:avLst/>
          </a:prstGeom>
          <a:solidFill>
            <a:schemeClr val="accent3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Washington Palouse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5165" y="3742576"/>
            <a:ext cx="2318070" cy="369332"/>
          </a:xfrm>
          <a:prstGeom prst="rect">
            <a:avLst/>
          </a:prstGeom>
          <a:solidFill>
            <a:schemeClr val="accent3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Nez Perce Reservation</a:t>
            </a:r>
          </a:p>
        </p:txBody>
      </p:sp>
      <p:pic>
        <p:nvPicPr>
          <p:cNvPr id="11" name="Picture 4" descr="E:\ag burn project\photos\CHall photos\2013-08-19 14.37.38.jpg"/>
          <p:cNvPicPr>
            <a:picLocks noChangeAspect="1" noChangeArrowheads="1"/>
          </p:cNvPicPr>
          <p:nvPr/>
        </p:nvPicPr>
        <p:blipFill>
          <a:blip r:embed="rId5" cstate="print"/>
          <a:srcRect l="7224" t="14933" r="19673" b="43072"/>
          <a:stretch>
            <a:fillRect/>
          </a:stretch>
        </p:blipFill>
        <p:spPr bwMode="auto">
          <a:xfrm>
            <a:off x="5047343" y="5461070"/>
            <a:ext cx="1552977" cy="1142849"/>
          </a:xfrm>
          <a:prstGeom prst="rect">
            <a:avLst/>
          </a:prstGeom>
          <a:noFill/>
        </p:spPr>
      </p:pic>
      <p:pic>
        <p:nvPicPr>
          <p:cNvPr id="12" name="Picture 11" descr="F:\RARE\FY13\ag burn project\photos\CHall photos\2013-08-24 08.39.09.jpg"/>
          <p:cNvPicPr>
            <a:picLocks noChangeAspect="1" noChangeArrowheads="1"/>
          </p:cNvPicPr>
          <p:nvPr/>
        </p:nvPicPr>
        <p:blipFill rotWithShape="1">
          <a:blip r:embed="rId6" cstate="print"/>
          <a:srcRect l="10826" r="7039"/>
          <a:stretch/>
        </p:blipFill>
        <p:spPr bwMode="auto">
          <a:xfrm>
            <a:off x="10615751" y="5445834"/>
            <a:ext cx="1371600" cy="1158085"/>
          </a:xfrm>
          <a:prstGeom prst="rect">
            <a:avLst/>
          </a:prstGeom>
          <a:noFill/>
        </p:spPr>
      </p:pic>
      <p:pic>
        <p:nvPicPr>
          <p:cNvPr id="13" name="Picture 4" descr="E:\ag burn project\photos\shawnurbanski\LIDAR_Truck.JPG"/>
          <p:cNvPicPr>
            <a:picLocks noChangeAspect="1" noChangeArrowheads="1"/>
          </p:cNvPicPr>
          <p:nvPr/>
        </p:nvPicPr>
        <p:blipFill>
          <a:blip r:embed="rId7" cstate="print"/>
          <a:srcRect t="20398"/>
          <a:stretch>
            <a:fillRect/>
          </a:stretch>
        </p:blipFill>
        <p:spPr bwMode="auto">
          <a:xfrm>
            <a:off x="8291640" y="5445834"/>
            <a:ext cx="2222079" cy="1158085"/>
          </a:xfrm>
          <a:prstGeom prst="rect">
            <a:avLst/>
          </a:prstGeom>
          <a:noFill/>
        </p:spPr>
      </p:pic>
      <p:pic>
        <p:nvPicPr>
          <p:cNvPr id="14" name="Picture 13" descr="F:\RARE\FY13\ag burn project\IMG_01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2107" y="5445834"/>
            <a:ext cx="1544114" cy="115808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9353" y="568972"/>
            <a:ext cx="73879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August 2013 Washington/Idaho Field Study </a:t>
            </a:r>
          </a:p>
          <a:p>
            <a:r>
              <a:rPr lang="en-US" sz="1600" dirty="0" smtClean="0"/>
              <a:t>*see Luxi Zhou </a:t>
            </a:r>
            <a:r>
              <a:rPr lang="en-US" sz="1600" dirty="0"/>
              <a:t>poster “Modeling prescribed fire impacts on local to regional air quality and potential climate </a:t>
            </a:r>
            <a:r>
              <a:rPr lang="en-US" sz="1600" dirty="0" smtClean="0"/>
              <a:t>effects” this afternoon for more details.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68199" y="4721023"/>
            <a:ext cx="1789007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947313" y="4124418"/>
            <a:ext cx="819316" cy="5530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2013 Washington/Idaho Field Study Notes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Valuable information about fuel type, moisture content, and consumption</a:t>
            </a:r>
          </a:p>
          <a:p>
            <a:r>
              <a:rPr lang="en-US" sz="2400" dirty="0" smtClean="0"/>
              <a:t>Ground and tethered balloon platforms useful for evaluating emission factors</a:t>
            </a:r>
          </a:p>
          <a:p>
            <a:r>
              <a:rPr lang="en-US" sz="2400" dirty="0" smtClean="0"/>
              <a:t>Aircraft sampled at a scale relevant for a gridded modeling system</a:t>
            </a:r>
          </a:p>
          <a:p>
            <a:r>
              <a:rPr lang="en-US" sz="2400" dirty="0" smtClean="0"/>
              <a:t>Lidar and ceilometer data useful for evaluating plume characterization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"/>
          <a:stretch/>
        </p:blipFill>
        <p:spPr>
          <a:xfrm>
            <a:off x="6920410" y="3726014"/>
            <a:ext cx="4821153" cy="26448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12369" y="3576563"/>
            <a:ext cx="3444316" cy="338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Modeled Ozone (ppb)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E9-44B0-4780-8AFF-E5B06A85DE1B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3711500"/>
            <a:ext cx="6082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Very little information about gas or aerosol </a:t>
            </a:r>
            <a:r>
              <a:rPr lang="en-US" sz="2400" dirty="0" smtClean="0"/>
              <a:t>chemistry (not part of study goals)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Limited information about VOC and PM speciation, plume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Less relevant for wildfire or prescribed fires of fuels that are not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055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Emissions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28534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Compare emission factors estimated by the </a:t>
            </a:r>
            <a:r>
              <a:rPr lang="en-US" dirty="0" err="1" smtClean="0"/>
              <a:t>Bluesky</a:t>
            </a:r>
            <a:r>
              <a:rPr lang="en-US" dirty="0" smtClean="0"/>
              <a:t> framework with the distribution of emission factors measured using the ground, aerostat, aircraft, and open burn test facility platforms</a:t>
            </a:r>
          </a:p>
          <a:p>
            <a:r>
              <a:rPr lang="en-US" dirty="0" smtClean="0"/>
              <a:t>MCE (modified combustion efficiency) shown for measurements to indicate range of flaming to smoldering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42" y="835704"/>
            <a:ext cx="6858000" cy="548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2446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3020" y="6480810"/>
            <a:ext cx="33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Figure courtesy of L. Zhou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"/>
            <a:ext cx="12192000" cy="63533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03020" y="2220686"/>
            <a:ext cx="184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 (ppb)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3020" y="6480810"/>
            <a:ext cx="33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Figure courtesy of L. Zhou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33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55591" y="580571"/>
            <a:ext cx="184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 (ppb)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5474" r="9824" b="6961"/>
          <a:stretch/>
        </p:blipFill>
        <p:spPr>
          <a:xfrm>
            <a:off x="5127350" y="390952"/>
            <a:ext cx="6928896" cy="5486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6C0F-15B1-49C3-ACCA-F29E64C624C8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3624" y="458927"/>
            <a:ext cx="4828858" cy="435133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2013 Rim Fire </a:t>
            </a:r>
            <a:r>
              <a:rPr lang="en-US" sz="2400" dirty="0" smtClean="0"/>
              <a:t>in central California well studied and characterized</a:t>
            </a:r>
          </a:p>
          <a:p>
            <a:r>
              <a:rPr lang="en-US" sz="2400" dirty="0" smtClean="0"/>
              <a:t>Plots show modeled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at 3 pm Aug 25, 2013</a:t>
            </a:r>
          </a:p>
          <a:p>
            <a:r>
              <a:rPr lang="en-US" sz="2400" dirty="0" smtClean="0"/>
              <a:t>Using aircraft measurements from the 2013 SEAC4RS and NASA-AJAX flights for model evaluation</a:t>
            </a:r>
          </a:p>
          <a:p>
            <a:r>
              <a:rPr lang="en-US" sz="2400" dirty="0" smtClean="0"/>
              <a:t>Lidar plume measurements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7183" r="31893" b="5503"/>
          <a:stretch/>
        </p:blipFill>
        <p:spPr>
          <a:xfrm>
            <a:off x="8061031" y="3577590"/>
            <a:ext cx="1828216" cy="178362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6128869" y="313948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4940143">
            <a:off x="8983377" y="929390"/>
            <a:ext cx="336940" cy="301683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21692" y="2615846"/>
            <a:ext cx="2142699" cy="58477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</a:rPr>
              <a:t> from previous days of Rim Fire burning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105981" y="3134152"/>
            <a:ext cx="938807" cy="735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02020" y="3964295"/>
            <a:ext cx="11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km -&gt;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02020" y="4400561"/>
            <a:ext cx="11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km -&gt;</a:t>
            </a:r>
          </a:p>
        </p:txBody>
      </p:sp>
      <p:pic>
        <p:nvPicPr>
          <p:cNvPr id="14" name="Picture 2" descr="Image result for rim fire 2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1" y="3762601"/>
            <a:ext cx="4078154" cy="27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0058" y="6156824"/>
            <a:ext cx="5646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*see </a:t>
            </a:r>
            <a:r>
              <a:rPr lang="en-US" sz="1600" dirty="0"/>
              <a:t>Matt Woody presentation “Assessment of Air Quality Impacts from the 2013 Rim Fire” immediately following this talk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45"/>
          <a:stretch/>
        </p:blipFill>
        <p:spPr>
          <a:xfrm>
            <a:off x="6241140" y="1526828"/>
            <a:ext cx="5760720" cy="452628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/>
          <a:stretch/>
        </p:blipFill>
        <p:spPr>
          <a:xfrm>
            <a:off x="194939" y="1509480"/>
            <a:ext cx="5852160" cy="4526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" b="49167"/>
          <a:stretch/>
        </p:blipFill>
        <p:spPr>
          <a:xfrm>
            <a:off x="4789724" y="1325468"/>
            <a:ext cx="4246430" cy="21232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8244114" y="3448683"/>
            <a:ext cx="667657" cy="5572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Rim Fire Impacts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90360" y="5076253"/>
            <a:ext cx="113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</a:t>
            </a:r>
            <a:r>
              <a:rPr lang="en-US" b="1" baseline="-25000" dirty="0" smtClean="0"/>
              <a:t>3 </a:t>
            </a:r>
            <a:r>
              <a:rPr lang="en-US" b="1" dirty="0" smtClean="0"/>
              <a:t>(ppb)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076253"/>
            <a:ext cx="113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</a:t>
            </a:r>
            <a:r>
              <a:rPr lang="en-US" b="1" baseline="-25000" dirty="0" smtClean="0"/>
              <a:t> </a:t>
            </a:r>
            <a:r>
              <a:rPr lang="en-US" b="1" dirty="0" smtClean="0"/>
              <a:t>(ppb)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39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oberanes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7" y="3306577"/>
            <a:ext cx="5615297" cy="31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splaying Fire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190" y="3306577"/>
            <a:ext cx="4212650" cy="31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30" y="295778"/>
            <a:ext cx="4237570" cy="2825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545" y="725714"/>
            <a:ext cx="61718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Upcoming Projects</a:t>
            </a:r>
          </a:p>
          <a:p>
            <a:endParaRPr lang="en-US" sz="2000" smtClean="0"/>
          </a:p>
          <a:p>
            <a:r>
              <a:rPr lang="en-US" sz="2000" dirty="0" smtClean="0"/>
              <a:t>Modeling additional wildland fire field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California Baseline Ozone Study (CABOTS)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Flint Hills Fire Experiment (FLINT-FX) April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FASMEE, FIREX, FIRECHEM and associated 2018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74055" y="6067225"/>
            <a:ext cx="448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Soberanes</a:t>
            </a:r>
            <a:r>
              <a:rPr lang="en-US" sz="2000" b="1" dirty="0" smtClean="0">
                <a:solidFill>
                  <a:schemeClr val="bg1"/>
                </a:solidFill>
              </a:rPr>
              <a:t> fire California 2016 (CABOTS)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3372" y="2658317"/>
            <a:ext cx="384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Flint Hills, KS 2017 (FLINT-FX)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3372" y="6038450"/>
            <a:ext cx="384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Fishlake NF, UT 2018 (FASMEE)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2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Past and upcoming opportunities for model evaluation of wildland fire impacts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9" y="1825625"/>
            <a:ext cx="10890780" cy="41841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6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Motivatio</a:t>
            </a:r>
            <a:r>
              <a:rPr lang="en-US" sz="4000" b="1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Current and future human health </a:t>
            </a:r>
            <a:r>
              <a:rPr lang="en-US" dirty="0" smtClean="0"/>
              <a:t>impacts from wildland fires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and PM National Ambient Air Quality Standards (NAAQS)</a:t>
            </a:r>
          </a:p>
          <a:p>
            <a:pPr lvl="1"/>
            <a:r>
              <a:rPr lang="en-US" dirty="0" smtClean="0"/>
              <a:t>Exceptional Event demonstrations </a:t>
            </a:r>
            <a:r>
              <a:rPr lang="en-US" sz="2000" dirty="0" smtClean="0"/>
              <a:t>(e.g., Flint Hills impacts on 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smtClean="0"/>
              <a:t>in Kansas City)</a:t>
            </a:r>
          </a:p>
          <a:p>
            <a:r>
              <a:rPr lang="en-US" dirty="0" smtClean="0"/>
              <a:t>Regional Haze Rule</a:t>
            </a:r>
          </a:p>
          <a:p>
            <a:r>
              <a:rPr lang="en-US" dirty="0" smtClean="0"/>
              <a:t>National Air Toxics Assessment</a:t>
            </a:r>
          </a:p>
          <a:p>
            <a:r>
              <a:rPr lang="en-US" dirty="0" smtClean="0"/>
              <a:t>Exposure and health impact assessments</a:t>
            </a:r>
          </a:p>
          <a:p>
            <a:r>
              <a:rPr lang="en-US" dirty="0" smtClean="0"/>
              <a:t>Understand how well our regulatory modeling system (SMARTFIRE2, BLUESKY, SMOKE, CMAQ) represents wild and prescribed fires to best inform regulatory assessments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685B-D192-4BC0-875A-F61FCA4D0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8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What are outstanding needs for </a:t>
            </a:r>
            <a:r>
              <a:rPr lang="en-US" sz="4000" b="1" dirty="0" smtClean="0">
                <a:solidFill>
                  <a:srgbClr val="C00000"/>
                </a:solidFill>
              </a:rPr>
              <a:t>local to regional scale O</a:t>
            </a:r>
            <a:r>
              <a:rPr lang="en-US" sz="40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</a:rPr>
              <a:t>/PM wildland fire modeling?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valuate existing satellite detection process and new geostationary satellite scheduled to be operational by 2017</a:t>
            </a:r>
          </a:p>
          <a:p>
            <a:pPr lvl="0"/>
            <a:r>
              <a:rPr lang="en-US" dirty="0" smtClean="0"/>
              <a:t>Fire </a:t>
            </a:r>
            <a:r>
              <a:rPr lang="en-US" dirty="0"/>
              <a:t>emissions </a:t>
            </a:r>
            <a:r>
              <a:rPr lang="en-US" dirty="0" smtClean="0"/>
              <a:t>by </a:t>
            </a:r>
            <a:r>
              <a:rPr lang="en-US" dirty="0"/>
              <a:t>fuel type and combustion component (flaming to smoldering) </a:t>
            </a:r>
            <a:endParaRPr lang="en-US" dirty="0" smtClean="0"/>
          </a:p>
          <a:p>
            <a:pPr lvl="1"/>
            <a:r>
              <a:rPr lang="en-US" dirty="0" smtClean="0"/>
              <a:t>Includes speciation of VOC, directly emitted PM2.5, oxidized nitrogen gases</a:t>
            </a:r>
          </a:p>
          <a:p>
            <a:pPr lvl="1"/>
            <a:r>
              <a:rPr lang="en-US" dirty="0" smtClean="0"/>
              <a:t>Temporal (hour of the day) allocation of emissions by combustion component</a:t>
            </a:r>
            <a:endParaRPr lang="en-US" dirty="0"/>
          </a:p>
          <a:p>
            <a:r>
              <a:rPr lang="en-US" dirty="0" smtClean="0"/>
              <a:t>Plume rise/vertical allocation for flaming and smoldering emissions in CMAQ photochemical model (and SMOKE) during day and night time</a:t>
            </a:r>
          </a:p>
          <a:p>
            <a:pPr lvl="0"/>
            <a:r>
              <a:rPr lang="en-US" dirty="0" smtClean="0"/>
              <a:t>Near-event and downwind O</a:t>
            </a:r>
            <a:r>
              <a:rPr lang="en-US" baseline="-25000" dirty="0" smtClean="0"/>
              <a:t>3</a:t>
            </a:r>
            <a:r>
              <a:rPr lang="en-US" dirty="0" smtClean="0"/>
              <a:t> and PM</a:t>
            </a:r>
            <a:r>
              <a:rPr lang="en-US" baseline="-25000" dirty="0" smtClean="0"/>
              <a:t>2.5</a:t>
            </a:r>
            <a:r>
              <a:rPr lang="en-US" dirty="0" smtClean="0"/>
              <a:t> chemistry during day and night time</a:t>
            </a:r>
          </a:p>
          <a:p>
            <a:r>
              <a:rPr lang="en-US" dirty="0" smtClean="0"/>
              <a:t>Optical </a:t>
            </a:r>
            <a:r>
              <a:rPr lang="en-US" dirty="0"/>
              <a:t>properties of smoke </a:t>
            </a:r>
            <a:r>
              <a:rPr lang="en-US" dirty="0" smtClean="0"/>
              <a:t>are </a:t>
            </a:r>
            <a:r>
              <a:rPr lang="en-US" dirty="0"/>
              <a:t>not well characterized </a:t>
            </a:r>
            <a:r>
              <a:rPr lang="en-US" dirty="0" smtClean="0"/>
              <a:t>meaning </a:t>
            </a:r>
            <a:r>
              <a:rPr lang="en-US" dirty="0"/>
              <a:t>photochemistry </a:t>
            </a:r>
            <a:r>
              <a:rPr lang="en-US" dirty="0" smtClean="0"/>
              <a:t>may be </a:t>
            </a:r>
            <a:r>
              <a:rPr lang="en-US" dirty="0"/>
              <a:t>overstated near large </a:t>
            </a:r>
            <a:r>
              <a:rPr lang="en-US" dirty="0" smtClean="0"/>
              <a:t>fires</a:t>
            </a:r>
          </a:p>
          <a:p>
            <a:r>
              <a:rPr lang="en-US" dirty="0" smtClean="0"/>
              <a:t>Projecting future year wildland fires for climate impact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685B-D192-4BC0-875A-F61FCA4D09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5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US" sz="2400" b="1" dirty="0" smtClean="0">
                <a:solidFill>
                  <a:srgbClr val="C00000"/>
                </a:solidFill>
              </a:rPr>
              <a:t>cknowledgements</a:t>
            </a:r>
            <a:endParaRPr lang="en-US" sz="2400" dirty="0"/>
          </a:p>
          <a:p>
            <a:r>
              <a:rPr lang="en-US" sz="2400" dirty="0" smtClean="0"/>
              <a:t>James </a:t>
            </a:r>
            <a:r>
              <a:rPr lang="en-US" sz="2400" dirty="0"/>
              <a:t>Beidler, Chris Allen, Allan Beidler, Lara Reynolds, Kathy </a:t>
            </a:r>
            <a:r>
              <a:rPr lang="en-US" sz="2400" dirty="0" smtClean="0"/>
              <a:t>Brehme</a:t>
            </a:r>
            <a:r>
              <a:rPr lang="en-US" sz="2400" dirty="0"/>
              <a:t> </a:t>
            </a:r>
            <a:r>
              <a:rPr lang="en-US" sz="2400" dirty="0" smtClean="0"/>
              <a:t>– CSRA </a:t>
            </a:r>
          </a:p>
          <a:p>
            <a:r>
              <a:rPr lang="en-US" sz="2400" dirty="0" smtClean="0"/>
              <a:t>Emma </a:t>
            </a:r>
            <a:r>
              <a:rPr lang="en-US" sz="2400" dirty="0"/>
              <a:t>Yates, Laura </a:t>
            </a:r>
            <a:r>
              <a:rPr lang="en-US" sz="2400" dirty="0" smtClean="0"/>
              <a:t>Iraci</a:t>
            </a:r>
            <a:r>
              <a:rPr lang="en-US" sz="2400" dirty="0"/>
              <a:t> </a:t>
            </a:r>
            <a:r>
              <a:rPr lang="en-US" sz="2400" dirty="0" smtClean="0"/>
              <a:t>– NASA-AMES</a:t>
            </a:r>
          </a:p>
          <a:p>
            <a:r>
              <a:rPr lang="en-US" sz="2400" dirty="0" smtClean="0"/>
              <a:t>Tom </a:t>
            </a:r>
            <a:r>
              <a:rPr lang="en-US" sz="2400" dirty="0"/>
              <a:t>Pierce, George Pouliot, Sergey Napelenok, </a:t>
            </a:r>
            <a:r>
              <a:rPr lang="en-US" sz="2400" dirty="0" smtClean="0"/>
              <a:t>Tyler Fox</a:t>
            </a:r>
            <a:r>
              <a:rPr lang="en-US" sz="2400" dirty="0"/>
              <a:t> </a:t>
            </a:r>
            <a:r>
              <a:rPr lang="en-US" sz="2400" dirty="0" smtClean="0"/>
              <a:t>– US EPA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References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000" dirty="0" smtClean="0"/>
              <a:t>Baker KR, </a:t>
            </a:r>
            <a:r>
              <a:rPr lang="en-US" sz="2000" dirty="0"/>
              <a:t>Woody M, Tonnesen G, Hutzell G, Pye H, Beaver M, Pouliot G, Pierce T. 2016. Contribution of regional-scale fire events to ozone and PM2.5 air quality estimated by photochemical modeling approaches. Atmospheric Environment, dx.doi.org/10.1016/j.atmosenv.2016.06.032</a:t>
            </a:r>
            <a:r>
              <a:rPr lang="en-US" sz="2000" dirty="0" smtClean="0"/>
              <a:t>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4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FLINT-FX 2017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87365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Grass/rangeland prescribed burning practices in the Flint Hills region leads to elevated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PM regionally</a:t>
            </a:r>
          </a:p>
          <a:p>
            <a:r>
              <a:rPr lang="en-US" sz="2400" dirty="0" smtClean="0"/>
              <a:t>Kansas developed an exceptional event demonstration for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impacts in Kansas City during the spring of 2011</a:t>
            </a:r>
          </a:p>
          <a:p>
            <a:r>
              <a:rPr lang="en-US" sz="2400" dirty="0" smtClean="0"/>
              <a:t>A field study planned for April 2017 at Fort Riley in central Kansas to improve emission estimates for these burns</a:t>
            </a:r>
          </a:p>
          <a:p>
            <a:r>
              <a:rPr lang="en-US" sz="2400" dirty="0" smtClean="0"/>
              <a:t>Contact Kirk Baker </a:t>
            </a:r>
            <a:r>
              <a:rPr lang="en-US" sz="2400" dirty="0"/>
              <a:t>(</a:t>
            </a:r>
            <a:r>
              <a:rPr lang="en-US" sz="2400" dirty="0" err="1">
                <a:hlinkClick r:id="rId3"/>
              </a:rPr>
              <a:t>baker.kirk@epav</a:t>
            </a:r>
            <a:r>
              <a:rPr lang="en-US" sz="2400" dirty="0"/>
              <a:t>) </a:t>
            </a:r>
            <a:r>
              <a:rPr lang="en-US" sz="2400" dirty="0" smtClean="0"/>
              <a:t>or Brian Gullett </a:t>
            </a:r>
            <a:r>
              <a:rPr lang="en-US" sz="2400" dirty="0"/>
              <a:t>(</a:t>
            </a:r>
            <a:r>
              <a:rPr lang="en-US" sz="2400" dirty="0">
                <a:hlinkClick r:id="rId4"/>
              </a:rPr>
              <a:t>gullett.brian@epa.gov</a:t>
            </a:r>
            <a:r>
              <a:rPr lang="en-US" sz="2400" dirty="0"/>
              <a:t>) </a:t>
            </a:r>
            <a:r>
              <a:rPr lang="en-US" sz="2400" dirty="0" smtClean="0"/>
              <a:t>for information about this field study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896" y="297978"/>
            <a:ext cx="5556984" cy="1893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8857"/>
          <a:stretch/>
        </p:blipFill>
        <p:spPr>
          <a:xfrm>
            <a:off x="8610600" y="2163300"/>
            <a:ext cx="3383280" cy="2338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6808" y="4093486"/>
            <a:ext cx="2646712" cy="26039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Image result for flint hills kansas region ma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96" y="2163300"/>
            <a:ext cx="294894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KBAKER\Documents\projects\fires\F3 and EPA fire field studies\FLINT-FX\Flint-Hills-Rx-acreages-2000-201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27" y="5054384"/>
            <a:ext cx="2948940" cy="1675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670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" y="1690688"/>
            <a:ext cx="6998489" cy="4665662"/>
          </a:xfrm>
          <a:prstGeom prst="rect">
            <a:avLst/>
          </a:prstGeom>
        </p:spPr>
      </p:pic>
      <p:pic>
        <p:nvPicPr>
          <p:cNvPr id="6" name="Picture 6" descr="Displaying Fir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97" y="1690688"/>
            <a:ext cx="6218384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F3: FASMEE, FIREX, FIRECHEM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7E1B4">
              <a:alpha val="75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Field campaigns providing important chemical and optical measurements include FIREX (2018) and FIRECHEM (2018) for western U.S. wildfires</a:t>
            </a:r>
          </a:p>
          <a:p>
            <a:pPr lvl="1"/>
            <a:r>
              <a:rPr lang="en-US" dirty="0">
                <a:hlinkClick r:id="rId4"/>
              </a:rPr>
              <a:t>http://www.esrl.noaa.gov/csd/projects/firex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Field campaigns providing fuel information, area burned, plume structure, and chemical measurements include FASMEE for western U.S. (2018) and southeast U.S. (TBD) prescribed fires</a:t>
            </a:r>
          </a:p>
          <a:p>
            <a:pPr lvl="1"/>
            <a:r>
              <a:rPr lang="en-US" dirty="0" smtClean="0"/>
              <a:t>Fire and Smoke Modeling Evaluation Experiment (</a:t>
            </a:r>
            <a:r>
              <a:rPr lang="en-US" dirty="0" smtClean="0">
                <a:hlinkClick r:id="rId5"/>
              </a:rPr>
              <a:t>www.fasmee.net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E9-44B0-4780-8AFF-E5B06A85DE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Outline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Started with regional scale assessment of the O</a:t>
            </a:r>
            <a:r>
              <a:rPr lang="en-US" baseline="-25000" dirty="0" smtClean="0"/>
              <a:t>3</a:t>
            </a:r>
            <a:r>
              <a:rPr lang="en-US" dirty="0" smtClean="0"/>
              <a:t> and PM2.5 impacts from a large wild and prescribed fire from 2011 using routine surface measurements</a:t>
            </a:r>
          </a:p>
          <a:p>
            <a:r>
              <a:rPr lang="en-US" dirty="0" smtClean="0"/>
              <a:t>Currently using existing field study in-plume measurements of wildland fires to evaluation and potentially improve one or more components of the regulatory modeling system</a:t>
            </a:r>
          </a:p>
          <a:p>
            <a:pPr lvl="1"/>
            <a:r>
              <a:rPr lang="en-US" dirty="0" smtClean="0"/>
              <a:t>2013 prescribed cropland fire in SE Washington and central Idaho field study</a:t>
            </a:r>
          </a:p>
          <a:p>
            <a:pPr lvl="1"/>
            <a:r>
              <a:rPr lang="en-US" dirty="0" smtClean="0"/>
              <a:t>2013 in-plume measurements of the Rim fire in central California</a:t>
            </a:r>
          </a:p>
          <a:p>
            <a:r>
              <a:rPr lang="en-US" dirty="0" smtClean="0"/>
              <a:t>Thinking toward using future field study measurements that will provide a more robust dataset to evaluate the modeling system and better characterizing the areas of greatest model development need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Regulatory Modeling System for Wildland Fire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4" y="1873954"/>
            <a:ext cx="7155158" cy="40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82857" y="1873955"/>
            <a:ext cx="1494972" cy="2799646"/>
          </a:xfrm>
          <a:prstGeom prst="rect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SMOKE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46341" y="1881214"/>
            <a:ext cx="1494972" cy="40333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CMAQ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CAMx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34514" y="3410857"/>
            <a:ext cx="348343" cy="7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231086" y="3890634"/>
            <a:ext cx="7511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6000" y="5936692"/>
            <a:ext cx="595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</a:t>
            </a:r>
            <a:r>
              <a:rPr lang="en-US" sz="1400" b="1" dirty="0"/>
              <a:t>2014 TSD documentation on estimating WLF emissions for the NEI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82857" y="4989226"/>
            <a:ext cx="1494972" cy="918089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SPECIATE database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10" idx="0"/>
            <a:endCxn id="5" idx="2"/>
          </p:cNvCxnSpPr>
          <p:nvPr/>
        </p:nvCxnSpPr>
        <p:spPr>
          <a:xfrm flipV="1">
            <a:off x="8730343" y="4673601"/>
            <a:ext cx="0" cy="3156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9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Schematic of </a:t>
            </a:r>
            <a:r>
              <a:rPr lang="en-US" sz="4000" b="1" dirty="0" smtClean="0">
                <a:solidFill>
                  <a:srgbClr val="C00000"/>
                </a:solidFill>
              </a:rPr>
              <a:t>wildland fire modeling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14EC-8D12-4623-B28A-378A88EAF78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690688"/>
            <a:ext cx="1051560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SMARTFIRE2</a:t>
            </a:r>
            <a:r>
              <a:rPr lang="en-US" dirty="0" smtClean="0"/>
              <a:t> – </a:t>
            </a:r>
            <a:r>
              <a:rPr lang="en-US" dirty="0"/>
              <a:t>Satellite information(NOAA/HMS), </a:t>
            </a:r>
            <a:r>
              <a:rPr lang="en-US" dirty="0" smtClean="0"/>
              <a:t>state/federal/tribal </a:t>
            </a:r>
            <a:r>
              <a:rPr lang="en-US" dirty="0"/>
              <a:t>d</a:t>
            </a:r>
            <a:r>
              <a:rPr lang="en-US" dirty="0" smtClean="0"/>
              <a:t>atabases</a:t>
            </a:r>
            <a:r>
              <a:rPr lang="en-US" dirty="0"/>
              <a:t>, </a:t>
            </a:r>
            <a:r>
              <a:rPr lang="en-US" dirty="0" smtClean="0"/>
              <a:t>helicopter </a:t>
            </a:r>
            <a:r>
              <a:rPr lang="en-US" dirty="0"/>
              <a:t>perimeters reconciled to estimate </a:t>
            </a:r>
            <a:r>
              <a:rPr lang="en-US" dirty="0" smtClean="0"/>
              <a:t>size</a:t>
            </a:r>
            <a:r>
              <a:rPr lang="en-US" dirty="0"/>
              <a:t>, </a:t>
            </a:r>
            <a:r>
              <a:rPr lang="en-US" dirty="0" smtClean="0"/>
              <a:t>location</a:t>
            </a:r>
            <a:r>
              <a:rPr lang="en-US" dirty="0"/>
              <a:t>, </a:t>
            </a:r>
            <a:r>
              <a:rPr lang="en-US" dirty="0" smtClean="0"/>
              <a:t>date, </a:t>
            </a:r>
            <a:r>
              <a:rPr lang="en-US" dirty="0"/>
              <a:t>and type of fires for input into </a:t>
            </a:r>
            <a:r>
              <a:rPr lang="en-US" dirty="0" smtClean="0"/>
              <a:t>BLUESKY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537447"/>
            <a:ext cx="558546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BLUESKY</a:t>
            </a:r>
            <a:r>
              <a:rPr lang="en-US" dirty="0" smtClean="0"/>
              <a:t> – Wildland fire emissions framework using information from SMARTFIRE2 for fire date, location, type, and burn area; outputs daily emissions for each fire for input to SMOKE</a:t>
            </a:r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598465"/>
            <a:ext cx="105156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SMOKE</a:t>
            </a:r>
            <a:r>
              <a:rPr lang="en-US" dirty="0" smtClean="0"/>
              <a:t> – Provides temporal allocation of BLUESKY daily emissions to hour of the day and VOC and PM speciation; can optionally estimate plume rise based on the Briggs approach; outputs for CMAQ or </a:t>
            </a:r>
            <a:r>
              <a:rPr lang="en-US" dirty="0" err="1" smtClean="0"/>
              <a:t>CAMx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453570"/>
            <a:ext cx="10515600" cy="738664"/>
          </a:xfrm>
          <a:prstGeom prst="rect">
            <a:avLst/>
          </a:prstGeom>
          <a:solidFill>
            <a:srgbClr val="D3CBC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CMAQ</a:t>
            </a:r>
            <a:r>
              <a:rPr lang="en-US" dirty="0" smtClean="0"/>
              <a:t> – Estimates plume rise for wildland fires based on heat flux calculations and the Briggs approach; plume chemistry and transport (based on </a:t>
            </a:r>
            <a:r>
              <a:rPr lang="en-US" b="1" dirty="0" smtClean="0"/>
              <a:t>WRF</a:t>
            </a:r>
            <a:r>
              <a:rPr lang="en-US" dirty="0" smtClean="0"/>
              <a:t> model meteorology)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23660" y="2535549"/>
            <a:ext cx="49301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FCCS</a:t>
            </a:r>
            <a:r>
              <a:rPr lang="en-US" dirty="0" smtClean="0"/>
              <a:t> – Provides fuel type and loading information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23660" y="3264312"/>
            <a:ext cx="493014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CONSUME</a:t>
            </a:r>
            <a:r>
              <a:rPr lang="en-US" dirty="0" smtClean="0"/>
              <a:t> – Estimates total fuel consumed by the flaming and smoldering components of fire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3660" y="3895037"/>
            <a:ext cx="49301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FEPS</a:t>
            </a:r>
            <a:r>
              <a:rPr lang="en-US" dirty="0" smtClean="0"/>
              <a:t> –Pollutant emission factors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3660" y="2904881"/>
            <a:ext cx="49301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WIMS</a:t>
            </a:r>
            <a:r>
              <a:rPr lang="en-US" dirty="0" smtClean="0"/>
              <a:t> – Provides fuel moisture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6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Ozone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08E9-44B0-4780-8AFF-E5B06A85DE1B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1447" y="260638"/>
            <a:ext cx="914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Modeled impacts of Wallow fire shown for June 5, 2011 at 2pm LST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and VOC emissions from wildfires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PAN and aldehydes important in local to regional scale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production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93"/>
          <a:stretch/>
        </p:blipFill>
        <p:spPr>
          <a:xfrm>
            <a:off x="1353636" y="1519024"/>
            <a:ext cx="9140193" cy="53035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0220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Ozone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9882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Model is providing useful chemical evolution information about wildfire plumes, how do we evaluate?</a:t>
            </a:r>
          </a:p>
          <a:p>
            <a:r>
              <a:rPr lang="en-US" dirty="0" smtClean="0"/>
              <a:t>Hourly </a:t>
            </a:r>
            <a:r>
              <a:rPr lang="en-US" dirty="0"/>
              <a:t>fire contribution paired with bulk model O</a:t>
            </a:r>
            <a:r>
              <a:rPr lang="en-US" baseline="-25000" dirty="0"/>
              <a:t>3</a:t>
            </a:r>
            <a:r>
              <a:rPr lang="en-US" dirty="0"/>
              <a:t> bias at rural CASTNET </a:t>
            </a:r>
            <a:r>
              <a:rPr lang="en-US" dirty="0" smtClean="0"/>
              <a:t>monitors</a:t>
            </a:r>
          </a:p>
          <a:p>
            <a:r>
              <a:rPr lang="en-US" dirty="0" smtClean="0"/>
              <a:t>The </a:t>
            </a:r>
            <a:r>
              <a:rPr lang="en-US" dirty="0"/>
              <a:t>model sensitivity </a:t>
            </a:r>
            <a:r>
              <a:rPr lang="en-US" dirty="0" smtClean="0"/>
              <a:t>includes </a:t>
            </a:r>
            <a:r>
              <a:rPr lang="en-US" dirty="0"/>
              <a:t>solar radiation and photolysis rates </a:t>
            </a:r>
            <a:r>
              <a:rPr lang="en-US" dirty="0" smtClean="0"/>
              <a:t>more </a:t>
            </a:r>
            <a:r>
              <a:rPr lang="en-US" dirty="0"/>
              <a:t>aggressively attenuated by modeled organic </a:t>
            </a:r>
            <a:r>
              <a:rPr lang="en-US" dirty="0" smtClean="0"/>
              <a:t>aerosol: treating organic carbon similar to black carbon</a:t>
            </a:r>
          </a:p>
          <a:p>
            <a:r>
              <a:rPr lang="en-US" dirty="0"/>
              <a:t>When the model estimates large wildland fire contribution to nearby CASTNET sites the model tends to overestimate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Preferential to have in-plume measurements from specific wildland fires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685B-D192-4BC0-875A-F61FCA4D096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2" t="1239" r="2225" b="188"/>
          <a:stretch/>
        </p:blipFill>
        <p:spPr>
          <a:xfrm>
            <a:off x="7810139" y="213540"/>
            <a:ext cx="3270542" cy="63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5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PM2.5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Episode maximum hourly impacts from the Flint Hills fire to </a:t>
            </a: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POA </a:t>
            </a:r>
            <a:r>
              <a:rPr lang="en-US" dirty="0"/>
              <a:t>largest </a:t>
            </a:r>
            <a:r>
              <a:rPr lang="en-US" dirty="0" smtClean="0"/>
              <a:t>component (treated as non-volatile in these simulations)</a:t>
            </a:r>
          </a:p>
          <a:p>
            <a:r>
              <a:rPr lang="en-US" dirty="0" smtClean="0"/>
              <a:t>Daily </a:t>
            </a:r>
            <a:r>
              <a:rPr lang="en-US" dirty="0"/>
              <a:t>averaged modeled Flint Hills fire contribution paired with bulk model speciated PM</a:t>
            </a:r>
            <a:r>
              <a:rPr lang="en-US" baseline="-25000" dirty="0"/>
              <a:t>2.5</a:t>
            </a:r>
            <a:r>
              <a:rPr lang="en-US" dirty="0"/>
              <a:t> bias at rural IMPROVE </a:t>
            </a:r>
            <a:r>
              <a:rPr lang="en-US" dirty="0" smtClean="0"/>
              <a:t>monitors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685B-D192-4BC0-875A-F61FCA4D0967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H:\fires\pics\spatial_PM25specs_flint_paper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0892"/>
          <a:stretch/>
        </p:blipFill>
        <p:spPr bwMode="auto">
          <a:xfrm>
            <a:off x="1375230" y="3541953"/>
            <a:ext cx="6309360" cy="30983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2" t="2" r="51275" b="47359"/>
          <a:stretch/>
        </p:blipFill>
        <p:spPr>
          <a:xfrm>
            <a:off x="7670076" y="3541953"/>
            <a:ext cx="2660468" cy="31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8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PM2.5 OA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1825625"/>
            <a:ext cx="5515735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Maximum hourly impacts from Wallow (top row) and Flint Hills (bottom row) fires to modeled PM</a:t>
            </a:r>
            <a:r>
              <a:rPr lang="en-US" baseline="-25000" dirty="0"/>
              <a:t>2.5</a:t>
            </a:r>
            <a:r>
              <a:rPr lang="en-US" dirty="0"/>
              <a:t> organic aerosol.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difference between the </a:t>
            </a:r>
            <a:r>
              <a:rPr lang="en-US" dirty="0" smtClean="0"/>
              <a:t>AE6 and </a:t>
            </a:r>
            <a:r>
              <a:rPr lang="en-US" dirty="0"/>
              <a:t>standard </a:t>
            </a:r>
            <a:r>
              <a:rPr lang="en-US" dirty="0" smtClean="0"/>
              <a:t>VBS are </a:t>
            </a:r>
            <a:r>
              <a:rPr lang="en-US" dirty="0"/>
              <a:t>also shown. </a:t>
            </a:r>
            <a:endParaRPr lang="en-US" dirty="0" smtClean="0"/>
          </a:p>
          <a:p>
            <a:pPr lvl="1"/>
            <a:r>
              <a:rPr lang="en-US" dirty="0" smtClean="0"/>
              <a:t>Cool </a:t>
            </a:r>
            <a:r>
              <a:rPr lang="en-US" dirty="0"/>
              <a:t>colors indicate less PM</a:t>
            </a:r>
            <a:r>
              <a:rPr lang="en-US" baseline="-25000" dirty="0"/>
              <a:t>2.5</a:t>
            </a:r>
            <a:r>
              <a:rPr lang="en-US" dirty="0"/>
              <a:t> organic aerosol contribution with the sensitivity </a:t>
            </a:r>
            <a:r>
              <a:rPr lang="en-US" dirty="0" smtClean="0"/>
              <a:t>simulation</a:t>
            </a:r>
          </a:p>
          <a:p>
            <a:r>
              <a:rPr lang="en-US" dirty="0" smtClean="0"/>
              <a:t>Disagreement about SOA formation from wildland fires within the scientific community—best approach not clear</a:t>
            </a:r>
          </a:p>
          <a:p>
            <a:r>
              <a:rPr lang="en-US" dirty="0" smtClean="0"/>
              <a:t>In-plume measurements needed to inform these choices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685B-D192-4BC0-875A-F61FCA4D0967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H:\fires\pics\spatial_OAcompare_paper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5"/>
          <a:stretch/>
        </p:blipFill>
        <p:spPr bwMode="auto">
          <a:xfrm>
            <a:off x="6353936" y="200260"/>
            <a:ext cx="5212080" cy="61996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25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387B9E2-FF68-46E2-8871-BFB0A1141EA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0DD6B68-C47E-4050-93FC-2475428023DB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DAFE48D5-B341-4527-ADD9-E9FC17FDC55D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20A380B4-5889-451D-A8A4-D18E3E1E5C3D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0C82D1FB-6FF9-4961-9434-BD3A7E006A00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967A4332-665F-44C1-B107-F281C51DD700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FA1026E9-9EB3-4515-949A-E38F1A35B495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6701DEC3-C271-4AED-B5A6-5901946D3ED2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8B9D6DEB-1E7F-4F8A-9F58-88723C6B8B74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0A8D70B4-D4B0-46C7-88AB-6B813D6B7A48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D20B551D-2B4A-49B5-BD80-376322CA23C0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2C4C12E9-CAB7-4972-A3BB-002C86A6D6C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25BA2C6-008A-4762-BF3C-1D14CFF95A6B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CF18974B-D648-4E6B-8525-661033705A6A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3C2EB87E-2BA9-46FA-A9FB-F98945837033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055DAD23-48B4-45B6-93F6-2619600B068A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0DFB3234-0646-4305-A748-204B122D6A1E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6AA2D2C4-1E0E-4CC5-9D04-3934357A9F9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182E8BE-413B-4265-B116-F5FEB2382503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2E32EC68-70EC-41BA-80B6-CC812DB8DBEA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D2EE2497-CFCD-4718-B0D1-9ED16D4D86F5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09CC4AC6-965E-4674-BB16-BE285F6D17F8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7AECC7BD-4CE5-460B-BF90-FE75D08D183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D9505CE-9437-445A-AB75-13C700BBF198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0F5FECB2-D2B6-40A0-BCAC-492D8B21EF57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244D075B-621E-45FC-B49B-DE3DE35A00EB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CFBACA10-D5D7-4352-9DE5-3A8AEFE8CB84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973C11E0-4B4C-45D9-8159-27FC1257D01E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59102DAC-2B7B-45C5-B885-3B373C77D5A0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13FC1409-98C3-4277-AD1F-15C06A76A8E2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D0B160A-5FCC-48F4-B762-79A84749F2D2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0711EA0A-C608-448B-A87F-A993431D5817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9BB3812B-7F77-4ECC-BF4B-87916A9DAF77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4DF4678A-FFA3-46B3-8886-FD250C9D7D7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A4B34B0-BE96-46A3-8FA3-95A425ACF56B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3ADF7890-0ADD-4E4B-85F6-E9308E165C3C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884E2655-8652-43AE-9BF5-E25438F7366D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1F2EF21F-6A49-47D6-830A-77A24675B29D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4CC57416-3E44-45B1-8D48-A0B85466929C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4ADDD940-8313-447E-A91B-DED43444AD99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BD548C1B-9B92-46F2-B9BB-BDD016E495C1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A6EDA3F4-B7C2-409D-A3FA-53A630265A25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8E292007-FFAF-49B9-96BF-2F0D4A656850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78F4A793-0483-4772-AAFC-4BAD089AED3B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10A0D936-A182-4D39-8C60-BADFC4E16B7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E1708E0-8EAA-41B9-B7D8-440211D55A23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368DA72E-2A89-487B-ADCB-228FCCAC20D2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E3E707DB-BF59-4E50-A90D-10A65B570B29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940D9E01-8A0A-4CF4-A156-8E46A4C0E5C4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60038EDE-C4C7-47BF-8B94-5712D0EEAE8C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01D04FFE-72D7-4B35-823E-4DD3833ECF36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AF7EAA49-81E9-4684-B0AC-ED295CEE697D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C3C57CFB-0C73-45E4-BF49-1D0107F17071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48EAB8F5-02F6-4B1D-A2F5-2C6C6AEE229F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F9DAFEBC-4DBB-4695-8EB9-8FA3CA0D33A2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FC539FB3-A91E-4A3D-B546-FDFC71F1377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6053FB9-C15E-438B-9070-1E9B8C70195F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2F1D91B6-7513-432E-868F-6D32F09E0A4F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B3C7CF5B-85DE-42A4-AC12-420A70343A94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572B0289-46FE-4E4C-920F-D0716334E596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8689465F-B7FA-4BFC-8741-E73D48EE8CE6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8F2A47B3-7B9B-4B8D-9E71-08B7C08DB6E1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577D2A54-1250-40EA-AE6B-47B49C47F27C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4632E189-CBE4-43E8-9B8A-8EA7D4E1698D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7F339D78-5C74-4631-A909-EBA01BA8850C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7793F86D-34AE-4CD2-A68B-976C44D6C514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E07D5650-0CB8-4AD5-A60B-51953C8FD4F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6595231-E9FF-4E68-AD3B-D2455FE00F8B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55460CBB-E8F3-44C6-97EE-C034711A66F0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966EC959-953D-4C39-8830-1E7E5EAC5569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DA419784-9EAB-477F-9063-41570459D7F2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5A5C94A0-2726-4C70-8E49-B2F560812275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60D3F7E9-70F0-4BA5-8617-B0D1334AE59C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8594D259-FC69-4C41-8F94-4B78039A033A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5C49ECE1-BE6C-4BA2-AFFF-AB0F74F9D13E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F25E13AC-A293-464B-BEF9-75CDC182011E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FB28CF66-7CFD-4980-B20B-9EE18451149B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E892C584-9406-46C8-8A4E-5A59D61420C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D4453A7-F483-4F1F-8CBB-827375944B52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0ECD99A4-65BF-4340-9496-166D684D6AA4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E370385C-5A8C-45C0-9B5A-4D50588A303F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15C5D9D0-5C71-4847-A298-80EADED44DE8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A02560E8-E04E-41DF-BBDB-E42F5F3FE1C9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2E52B8D2-971B-4A4E-90B2-83A9A2D4DBF8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7E933DD9-DED3-4B20-B075-942ECB3735FE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97352AFD-725F-49B7-8A6A-484645BBA99A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C7C50D04-8FD0-444C-ABA2-A4CA5FD64C24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30A2B1F3-6D2A-4E65-AA89-7E5406E8BCA4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392D79B1-765E-456C-A645-5C4B2D483BEE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2FDE223-7998-406A-89BC-F7EE250DF151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647FB59D-E5C8-4572-98DF-F0A4A9C4219E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7BC2C189-948E-4114-A7AC-80A04041B717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D73EC3E6-6E9A-4B25-A99A-44EAD52CF40B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24699A69-D2EE-4308-9D38-2FB0D5D9E954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5ECA0BF4-13B9-4B32-B420-460B2AD9CA89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74C7ADA4-1084-4F46-B882-686686552150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2166BB74-09D2-43BF-BF4F-D64AF31871D3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0B895D81-DB47-48B7-AF75-D29541463F7B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D69FF90F-99DD-420E-8107-70C74F89C8CA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CFB6274A-4376-48E3-87E3-E4975F63CF86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08885E3-2B4F-4A29-942D-258F228FBC17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DCDF5032-7D50-45FE-886C-E7B04FB7280C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DA4A9F6D-D905-4BDA-948F-797C76F4CFAB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D7668D6F-8CA8-45C0-A019-B90829BCD256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993AD768-A92B-497F-8075-8E45E3818AA3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9EB7BCA5-D2A6-4030-9AF1-C77061547CBE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5CE4B3C2-0BD7-4F02-97C6-E3CE48D3AC73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4554F2B0-3CFB-4887-AAB2-33AB416013E6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CA2B74B4-E238-4F4A-ABFF-B32FB5B9A45F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E3827180-4DBF-4E6D-9BDA-987FE79C1F8B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BEFBB2CD-AEAB-403A-9CBD-67EE671E220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93768C1-FE03-45B8-8784-C9759830A2F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0C9598E-0950-4A19-BC39-84C5BB3D77F9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7E2A3196-24C4-4444-9662-F40304FD7AB5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7FE208DB-E4FF-4380-8901-F1CC644D5912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A03F187D-35F1-44D5-AE4B-A932F111D5E9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DBD980F7-31A4-46CC-B550-3A07335165CC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1A24C9D5-6BF2-48F3-A3DE-FACC69F88FA4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94BB1FA9-4D53-4B7E-84E8-E2358FC92DC0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441F3AA4-6D23-44EB-BBE5-F531EC9800E6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D47E8543-E5DB-4C54-9924-956A7E81FD18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9CE7A399-B948-4A22-92EA-467D2F4B6B89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AD1394BE-D188-46AF-A60A-3713F8000BB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1111B357-20F7-49FD-A736-7FD67B0D1ACC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0C6B6832-6B4D-41E3-B9D6-417572F76ACD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51461942-4CF3-4C99-87B9-48BF125CFC0F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11542292-4397-492E-B67C-1EC8C076D1D7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0BB1960B-14EC-40FE-B72A-9BF02C060B6E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42025813-180A-4499-9314-6B2BD1CC3A43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FE7ED083-739E-43A0-968F-EF0AD48D960A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600C7746-121C-470B-9509-F7C437C51037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01BBC210-7791-44D3-BAE7-07D96EDA0AFD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FA0A3E8E-81EB-4D23-A180-348132D37186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C28AA9C5-4403-41D3-A361-AD97526E3EF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A03B230-BFE3-4AE8-9FC3-28FB7E121976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272F5054-232E-4990-851D-3E184244003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E721BE7-81BF-4F1D-AB17-FD18D055B83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0E93318-6E6C-4914-AC3A-F1C4B969779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110D5FD-64D3-4385-B41D-DEF7DC5F876D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327D826-5C86-463B-B3BB-707266F3B85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505ED563-80D7-480F-8DE7-E99C3B74F73B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C3EB6CCE-0D80-4063-8453-AED9AA37E6F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589286B-CBA3-4FAD-97F2-807CB789265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0ABCBFB-CA17-40DF-BCE7-709F22D21BD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36F6115B-F0C0-454E-98C4-F44CA7523FD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0CAF4F1-ED9D-4CD4-BA36-2DDD683D46D9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DA42AF96-5456-44DE-9532-092FF05767D8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525B919-877B-4335-8A98-0D390D7DF542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0BE605C8-9D07-47CF-B94A-7D4CDBA054C9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67D77E6-09AD-4EEA-81ED-97CE3625952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74FCB14C-3A56-4769-852D-63C743EC1FB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6408AED-8F4A-4660-AFED-22CD28405C9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484BA3F3-8437-4AC4-85D7-B5026E90E7C7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148449AA-0439-403C-80B8-8A6FFA16E33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8534065-948A-4357-AAAC-762935F71194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D670171F-62EF-43A4-A252-D4CA1827E8E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4DE31AE3-24DC-448E-BC06-7836FEF70500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D4BB8A21-4E92-4E54-B818-04ECDFE6F5E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9A0E020-A76A-4B2C-8D6A-7CF4F0DE616E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62FF9B80-43F8-4027-B0F1-D5A589996376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0C7E4525-B180-4D4B-9B4A-6C2F5B902A8D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4D064BC3-C153-4E32-A600-B3EA2DE4B3BF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51AD40F1-6851-4E87-809B-A31C98B62FA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2FF28C23-4995-4928-BA8D-4E9EDDE8E97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06615783-4CDF-4D1B-8A0F-2664E5ECACB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401687D-C802-4F01-8232-DFD459CFD3BB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2BE1A47-836E-4D15-BFD6-0B24DF0028FC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E374C395-D7FE-4E83-869D-3B360D9C0648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834E7F23-0E63-43E3-9C46-34DB12EF67F0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6C629FC6-F200-4A0A-AA67-77CF8840ED6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7CF4864B-D370-4CC2-97FF-7F93DEAA90A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6512C353-E1E7-4FA0-BA54-CC93A15E23A7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F7401D6-2DB3-40C1-ADF7-A6216B0DFF5D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981183F1-0B22-4252-BBE4-385200FC54C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23052A63-CA0E-4F2C-BB3E-D95A87E3B43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EEF45E2F-126A-41CF-80D7-DAA658CCB91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76CE52F-8BFB-4F64-8056-E894A5306C82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CE61B036-863C-41F8-A09C-C1CDFB28C92A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E21339E1-91FC-4A59-B242-978F2BA310F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0EECCDCF-EFC6-4C20-ADE4-296F2276C772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7A3A59A-F693-486B-B8C2-2EFA2F6EBDE7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6E155DD6-05FA-4C63-AD79-FAFB05913211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6335774-5F46-40D8-A0E0-A6281A05D1FA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92DC5BBA-E7E6-4D9B-9DDA-DF12B20AB62E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73E7B31F-9F6B-49B5-BBED-1511869FF536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6454583C-90D2-46AE-A145-22E06A8C1B0A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AD20ED5B-F2BC-4CBC-9A26-692ECFDF265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A94BC0D-0456-4A6B-A3E2-E2B535409336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8C5A2183-F3EA-41F4-880A-3330706CB776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818458F7-8D5F-4BEE-91FF-2974BD834E6D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92CE0F24-2649-4178-86F8-BC1E8195FD02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A2BC1286-41D8-4A39-8444-48F7C3A82AE2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5E2E41A6-27E1-4B22-BC94-A7AC05DC6D08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A4A437E4-A299-4EF3-B911-BA36EFDF5BA8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EC305213-F9EB-4194-88A1-179E28920300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D009194A-21C7-436D-9676-5D3DBF5F06D3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DDB7510E-46BC-4DA5-8169-EE6987046682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4CDE0999-62CA-4B76-8BD0-5B4047EDB04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DA16A74-FD7A-4055-9C04-2F7D148C7A69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18D2B222-49AE-471D-B474-696C06BB9C36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79372D8E-A72F-4CEB-B0B3-1169E2BCA7B4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15298E39-8FBA-4EE3-9EE0-4669D94BC3D7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B8D2F036-6960-4CE8-A112-DF805C86340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B3A6CCD-672D-4B5A-92CC-67FF8DBCC8A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60EE5DE5-6165-4BE2-A86B-D60804FDF1F0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7A4377C3-45E2-47F1-BBEE-A345517B8B9C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47B53664-AEA2-486E-B201-79F94DDD32B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74D96DC8-AE8C-43B4-9D42-141D542C9E5C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293860C6-9CEF-4948-A18C-855DA877BFB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6598DA3-C120-44BE-9A01-2D733B359140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0EC457EA-6118-4370-B43B-213B75D8A8E4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49125ABF-D68C-4BE6-946B-68C0BD808FB5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B6CD1D3D-3F04-4341-B624-1DC1E117064F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1019EF56-C15D-415C-892A-AB6EA5D1AF80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6D756B0F-1BE8-4E69-B56A-4671DAB04FBA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0CF4D923-4521-474A-8BFA-2D2FB84C02E3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0B67D3B0-D5A5-4506-843F-CC2B6FADC799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D9E380A5-F225-4710-B3F9-BDA24A96F98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8E14E659-8B93-49DE-BE66-EB1141F00255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2C96476E-6226-49A8-827C-1B225DFA4AA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1462</Words>
  <Application>Microsoft Office PowerPoint</Application>
  <PresentationFormat>Widescreen</PresentationFormat>
  <Paragraphs>155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Local to regional scale modeled wildland fire impacts on O3 and PM</vt:lpstr>
      <vt:lpstr>Motivation</vt:lpstr>
      <vt:lpstr>Outline</vt:lpstr>
      <vt:lpstr>Regulatory Modeling System for Wildland Fire</vt:lpstr>
      <vt:lpstr>Schematic of wildland fire modeling</vt:lpstr>
      <vt:lpstr>Ozone</vt:lpstr>
      <vt:lpstr>Ozone</vt:lpstr>
      <vt:lpstr>PM2.5</vt:lpstr>
      <vt:lpstr>PM2.5 OA</vt:lpstr>
      <vt:lpstr>Current Modeling Projects</vt:lpstr>
      <vt:lpstr>PowerPoint Presentation</vt:lpstr>
      <vt:lpstr>2013 Washington/Idaho Field Study Notes</vt:lpstr>
      <vt:lpstr>Emissions</vt:lpstr>
      <vt:lpstr>PowerPoint Presentation</vt:lpstr>
      <vt:lpstr>PowerPoint Presentation</vt:lpstr>
      <vt:lpstr>PowerPoint Presentation</vt:lpstr>
      <vt:lpstr>Rim Fire Impacts</vt:lpstr>
      <vt:lpstr>PowerPoint Presentation</vt:lpstr>
      <vt:lpstr>Past and upcoming opportunities for model evaluation of wildland fire impacts</vt:lpstr>
      <vt:lpstr>What are outstanding needs for local to regional scale O3/PM wildland fire modeling?</vt:lpstr>
      <vt:lpstr>PowerPoint Presentation</vt:lpstr>
      <vt:lpstr>FLINT-FX 2017</vt:lpstr>
      <vt:lpstr>F3: FASMEE, FIREX, FIRECHEM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Kirk</dc:creator>
  <cp:lastModifiedBy>Baker, Kirk</cp:lastModifiedBy>
  <cp:revision>245</cp:revision>
  <cp:lastPrinted>2016-10-21T12:59:13Z</cp:lastPrinted>
  <dcterms:created xsi:type="dcterms:W3CDTF">2016-10-05T14:39:50Z</dcterms:created>
  <dcterms:modified xsi:type="dcterms:W3CDTF">2016-10-24T15:17:28Z</dcterms:modified>
</cp:coreProperties>
</file>