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16" r:id="rId2"/>
    <p:sldId id="332" r:id="rId3"/>
    <p:sldId id="368" r:id="rId4"/>
    <p:sldId id="451" r:id="rId5"/>
    <p:sldId id="377" r:id="rId6"/>
    <p:sldId id="417" r:id="rId7"/>
    <p:sldId id="489" r:id="rId8"/>
    <p:sldId id="455" r:id="rId9"/>
    <p:sldId id="482" r:id="rId10"/>
    <p:sldId id="457" r:id="rId11"/>
    <p:sldId id="460" r:id="rId12"/>
    <p:sldId id="469" r:id="rId13"/>
    <p:sldId id="470" r:id="rId14"/>
    <p:sldId id="472" r:id="rId15"/>
    <p:sldId id="484" r:id="rId16"/>
    <p:sldId id="491" r:id="rId17"/>
    <p:sldId id="483" r:id="rId18"/>
    <p:sldId id="486" r:id="rId19"/>
    <p:sldId id="488" r:id="rId20"/>
    <p:sldId id="487" r:id="rId21"/>
    <p:sldId id="392" r:id="rId22"/>
    <p:sldId id="3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 autoAdjust="0"/>
    <p:restoredTop sz="93371" autoAdjust="0"/>
  </p:normalViewPr>
  <p:slideViewPr>
    <p:cSldViewPr>
      <p:cViewPr varScale="1">
        <p:scale>
          <a:sx n="69" d="100"/>
          <a:sy n="69" d="100"/>
        </p:scale>
        <p:origin x="4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8D5B-353A-4444-9F2B-8DB7E3664FD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9049-1153-41D2-8061-DC067B466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9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``	AS’</a:t>
            </a:r>
          </a:p>
          <a:p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84348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9049-1153-41D2-8061-DC067B466A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0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9049-1153-41D2-8061-DC067B466A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9049-1153-41D2-8061-DC067B466A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6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088-9733-4E16-8674-2D934E8B0A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67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088-9733-4E16-8674-2D934E8B0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5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088-9733-4E16-8674-2D934E8B0AD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92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B124-3793-47C5-B322-CB7FA9C690BB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CAD4-2B2F-4F13-B222-8E115426F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3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B78C-6BCC-4A24-8C89-748A9E3B530F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4717-AD9B-4450-BD96-D3032518C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3AF3-B6E0-49E1-9841-EF34B9673913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DFD6-C7F9-4595-888A-D346216DE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6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7480-C4FC-41CA-9F92-80D7FA91BDBC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396-CCAF-47F1-AD7C-D3330D9D6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44BD-B4AD-41F9-995A-76799764A640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4198-9171-4E28-AFEE-AB5C19B01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1957-7049-42A8-9426-62A41478CC8E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D28C-8866-4D03-909C-537CEA4CA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711B-CDE3-49C5-AF3D-13DC40E146BA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1F4B-CBC7-4AEE-8B5B-98AE3EF37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1E19-3A38-44C7-9191-04F6CEA698C7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2453-2AE5-47BD-B49F-3AEC88085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6C8D-739E-42EE-8D91-43B9509B2950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DC5C-5373-426B-BBA9-B07783894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0815-DBAE-4443-9C89-D3CAD960ADEF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C573-C6D9-456D-ACF2-D8B5BB728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05BC-D4BE-460F-8CC6-BE201A25825A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CB99-F466-4DDE-8AAD-759A5DDB5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2BDC5B-023A-4F86-A9DE-B3CC7DDCFAD4}" type="datetime1">
              <a:rPr lang="en-US" smtClean="0">
                <a:ea typeface="ＭＳ Ｐゴシック" pitchFamily="34" charset="-128"/>
              </a:rPr>
              <a:t>10/26/2016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1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384" y="3055203"/>
            <a:ext cx="8394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Marina Astitha</a:t>
            </a:r>
            <a:r>
              <a:rPr lang="en-US" sz="2400" b="1" u="sng" baseline="30000" dirty="0">
                <a:solidFill>
                  <a:srgbClr val="002060"/>
                </a:solidFill>
              </a:rPr>
              <a:t>1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Huiying</a:t>
            </a:r>
            <a:r>
              <a:rPr lang="en-US" sz="2400" b="1" dirty="0">
                <a:solidFill>
                  <a:srgbClr val="002060"/>
                </a:solidFill>
              </a:rPr>
              <a:t> Luo</a:t>
            </a:r>
            <a:r>
              <a:rPr lang="en-US" sz="2400" b="1" baseline="30000" dirty="0">
                <a:solidFill>
                  <a:srgbClr val="002060"/>
                </a:solidFill>
              </a:rPr>
              <a:t>1</a:t>
            </a:r>
            <a:r>
              <a:rPr lang="en-US" sz="2400" b="1" dirty="0">
                <a:solidFill>
                  <a:srgbClr val="002060"/>
                </a:solidFill>
              </a:rPr>
              <a:t>, S.T. Rao</a:t>
            </a:r>
            <a:r>
              <a:rPr lang="en-US" sz="2400" b="1" baseline="30000" dirty="0">
                <a:solidFill>
                  <a:srgbClr val="002060"/>
                </a:solidFill>
              </a:rPr>
              <a:t>1</a:t>
            </a:r>
            <a:r>
              <a:rPr lang="en-US" sz="2400" b="1" dirty="0">
                <a:solidFill>
                  <a:srgbClr val="002060"/>
                </a:solidFill>
              </a:rPr>
              <a:t>, Christian Hogrefe</a:t>
            </a:r>
            <a:r>
              <a:rPr lang="en-US" sz="2400" b="1" baseline="30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Rohit</a:t>
            </a:r>
            <a:r>
              <a:rPr lang="en-US" sz="2400" b="1" dirty="0">
                <a:solidFill>
                  <a:srgbClr val="002060"/>
                </a:solidFill>
              </a:rPr>
              <a:t> Mathur</a:t>
            </a:r>
            <a:r>
              <a:rPr lang="en-US" sz="2400" b="1" baseline="30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, and Naresh Kumar</a:t>
            </a:r>
            <a:r>
              <a:rPr lang="en-US" sz="2400" b="1" baseline="30000" dirty="0">
                <a:solidFill>
                  <a:srgbClr val="002060"/>
                </a:solidFill>
              </a:rPr>
              <a:t>3</a:t>
            </a:r>
            <a:endParaRPr lang="en-US" sz="2400" baseline="30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7215" y="196046"/>
            <a:ext cx="747403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cs typeface="Arial" pitchFamily="34" charset="0"/>
              </a:rPr>
              <a:t>Two Decades of WRF/CMAQ simulations over the continental </a:t>
            </a:r>
            <a:r>
              <a:rPr lang="en-US" sz="2800" b="1" dirty="0" smtClean="0">
                <a:solidFill>
                  <a:srgbClr val="002060"/>
                </a:solidFill>
                <a:cs typeface="Arial" pitchFamily="34" charset="0"/>
              </a:rPr>
              <a:t>U.S.: </a:t>
            </a:r>
            <a:r>
              <a:rPr lang="en-US" sz="2800" b="1" dirty="0">
                <a:solidFill>
                  <a:srgbClr val="002060"/>
                </a:solidFill>
                <a:cs typeface="Arial" pitchFamily="34" charset="0"/>
              </a:rPr>
              <a:t>New approaches for performing dynamic model evaluation and determining confidence limits for the </a:t>
            </a:r>
            <a:r>
              <a:rPr lang="en-US" sz="2800" b="1" dirty="0" smtClean="0">
                <a:solidFill>
                  <a:srgbClr val="002060"/>
                </a:solidFill>
                <a:cs typeface="Arial" pitchFamily="34" charset="0"/>
              </a:rPr>
              <a:t>O3 design value </a:t>
            </a:r>
            <a:endParaRPr lang="en-US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038600"/>
            <a:ext cx="7086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1600" baseline="30000" dirty="0">
                <a:solidFill>
                  <a:srgbClr val="002060"/>
                </a:solidFill>
              </a:rPr>
              <a:t>1</a:t>
            </a:r>
            <a:r>
              <a:rPr lang="en-US" sz="1600" dirty="0">
                <a:solidFill>
                  <a:srgbClr val="002060"/>
                </a:solidFill>
              </a:rPr>
              <a:t>Department of Civil &amp; Environmental Engineering, University of Connecticut, Storrs-Mansfield, CT, USA</a:t>
            </a:r>
          </a:p>
          <a:p>
            <a:pPr algn="ctr" latinLnBrk="0"/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en-US" sz="1600" baseline="300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 U.S. Environmental Protection Agency, Research Triangle Park, NC, USA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en-US" sz="1600" baseline="30000" dirty="0">
                <a:solidFill>
                  <a:srgbClr val="002060"/>
                </a:solidFill>
              </a:rPr>
              <a:t>3</a:t>
            </a:r>
            <a:r>
              <a:rPr lang="en-US" sz="1600" dirty="0">
                <a:solidFill>
                  <a:srgbClr val="002060"/>
                </a:solidFill>
              </a:rPr>
              <a:t> EPRI, Palo Alto, CA, USA</a:t>
            </a:r>
          </a:p>
          <a:p>
            <a:pPr latinLnBrk="0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542" y="6297811"/>
            <a:ext cx="543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15th Annual CMAS Conference and will be held on October 24-26, 2016 at the Friday Center, UNC-Chapel Hill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9314" y="570059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Email: marina.astitha@uconn.edu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7810"/>
            <a:ext cx="1897541" cy="5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140549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cs typeface="Arial" pitchFamily="34" charset="0"/>
              </a:rPr>
              <a:t>DYNAMIC EVALUATION</a:t>
            </a:r>
            <a:endParaRPr lang="en-US" sz="2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9/20</a:t>
            </a:r>
          </a:p>
        </p:txBody>
      </p:sp>
    </p:spTree>
    <p:extLst>
      <p:ext uri="{BB962C8B-B14F-4D97-AF65-F5344CB8AC3E}">
        <p14:creationId xmlns:p14="http://schemas.microsoft.com/office/powerpoint/2010/main" val="23384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680" y="5003488"/>
            <a:ext cx="5587480" cy="558134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752600" y="83811"/>
            <a:ext cx="64453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Trends in the BL component (slope)</a:t>
            </a:r>
            <a:endParaRPr lang="en-US" sz="1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381000" y="864577"/>
            <a:ext cx="2267917" cy="4406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100" b="1" dirty="0"/>
              <a:t>21-years: 1990-2010</a:t>
            </a:r>
            <a:endParaRPr lang="zh-CN" altLang="en-US" sz="2100" b="1" dirty="0"/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3282462" y="838200"/>
            <a:ext cx="2267917" cy="4406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100" b="1" dirty="0"/>
              <a:t>1990-2000</a:t>
            </a:r>
            <a:endParaRPr lang="zh-CN" altLang="en-US" sz="2100" b="1" dirty="0"/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6248400" y="864577"/>
            <a:ext cx="2267917" cy="4406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100" b="1" dirty="0"/>
              <a:t>2000-2010</a:t>
            </a:r>
            <a:endParaRPr lang="zh-CN" alt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5943600" y="762000"/>
            <a:ext cx="3079211" cy="42414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531715"/>
            <a:ext cx="8718011" cy="120032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Decreasing emissions over 1990-2010 have led to a decrease in the BL across the Eastern US at a rate of ≈ 0.2-0.5 ppb/yr.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slopes calculated by the model are more negative compared to the observed trends, especially for 2000-2010.</a:t>
            </a:r>
          </a:p>
        </p:txBody>
      </p:sp>
      <p:pic>
        <p:nvPicPr>
          <p:cNvPr id="14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 t="54050" r="37794"/>
          <a:stretch/>
        </p:blipFill>
        <p:spPr>
          <a:xfrm>
            <a:off x="97486" y="1295400"/>
            <a:ext cx="2834944" cy="1925242"/>
          </a:xfrm>
          <a:prstGeom prst="rect">
            <a:avLst/>
          </a:prstGeom>
        </p:spPr>
      </p:pic>
      <p:pic>
        <p:nvPicPr>
          <p:cNvPr id="22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8" t="53389" r="37073" b="1144"/>
          <a:stretch/>
        </p:blipFill>
        <p:spPr>
          <a:xfrm>
            <a:off x="2968620" y="1295401"/>
            <a:ext cx="2895600" cy="1905000"/>
          </a:xfrm>
          <a:prstGeom prst="rect">
            <a:avLst/>
          </a:prstGeom>
        </p:spPr>
      </p:pic>
      <p:pic>
        <p:nvPicPr>
          <p:cNvPr id="23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2" t="53336" r="35973"/>
          <a:stretch/>
        </p:blipFill>
        <p:spPr>
          <a:xfrm>
            <a:off x="6049290" y="1295400"/>
            <a:ext cx="2866110" cy="1955156"/>
          </a:xfrm>
          <a:prstGeom prst="rect">
            <a:avLst/>
          </a:prstGeom>
        </p:spPr>
      </p:pic>
      <p:pic>
        <p:nvPicPr>
          <p:cNvPr id="2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54050" r="67564"/>
          <a:stretch/>
        </p:blipFill>
        <p:spPr>
          <a:xfrm>
            <a:off x="65612" y="3151531"/>
            <a:ext cx="2903008" cy="1925242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55216" r="67586"/>
          <a:stretch/>
        </p:blipFill>
        <p:spPr>
          <a:xfrm>
            <a:off x="2990215" y="3200400"/>
            <a:ext cx="2895600" cy="1876373"/>
          </a:xfrm>
          <a:prstGeom prst="rect">
            <a:avLst/>
          </a:prstGeom>
        </p:spPr>
      </p:pic>
      <p:pic>
        <p:nvPicPr>
          <p:cNvPr id="29" name="图片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53336" r="67813"/>
          <a:stretch/>
        </p:blipFill>
        <p:spPr>
          <a:xfrm>
            <a:off x="6004457" y="3124200"/>
            <a:ext cx="2870933" cy="18053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10/20</a:t>
            </a:r>
          </a:p>
        </p:txBody>
      </p:sp>
    </p:spTree>
    <p:extLst>
      <p:ext uri="{BB962C8B-B14F-4D97-AF65-F5344CB8AC3E}">
        <p14:creationId xmlns:p14="http://schemas.microsoft.com/office/powerpoint/2010/main" val="14956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38187" y="1676400"/>
            <a:ext cx="7886700" cy="213955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Relative change for 4</a:t>
            </a:r>
            <a:r>
              <a:rPr lang="en-US" sz="3600" b="1" baseline="30000" dirty="0"/>
              <a:t>th</a:t>
            </a:r>
            <a:r>
              <a:rPr lang="en-US" sz="3600" b="1" dirty="0"/>
              <a:t> highest and the average of top 10 days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4267200"/>
                <a:ext cx="4704237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𝐶𝑀𝐴𝑄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)=100 ∗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𝐶𝑀𝐴𝑄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𝑓𝑢𝑡𝑢𝑟𝑒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𝐶𝑀𝐴𝑄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𝐶𝑀𝐴𝑄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267200"/>
                <a:ext cx="4704237" cy="5750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6219" y="5120533"/>
                <a:ext cx="3969356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𝑂𝑏𝑠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)=100∗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𝑂𝐵𝑆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𝑓𝑢𝑡𝑢𝑟𝑒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𝑂𝐵𝑆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𝑂𝐵𝑆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219" y="5120533"/>
                <a:ext cx="3969356" cy="5750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11/20</a:t>
            </a:r>
          </a:p>
        </p:txBody>
      </p:sp>
    </p:spTree>
    <p:extLst>
      <p:ext uri="{BB962C8B-B14F-4D97-AF65-F5344CB8AC3E}">
        <p14:creationId xmlns:p14="http://schemas.microsoft.com/office/powerpoint/2010/main" val="22025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228600"/>
            <a:ext cx="3378200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10-year interval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14400"/>
            <a:ext cx="4275398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352799"/>
            <a:ext cx="4275399" cy="2362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44" y="914400"/>
            <a:ext cx="4360656" cy="2205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44" y="3352798"/>
            <a:ext cx="4360656" cy="2362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l="7260" r="14912" b="9187"/>
          <a:stretch/>
        </p:blipFill>
        <p:spPr>
          <a:xfrm>
            <a:off x="8108372" y="4596857"/>
            <a:ext cx="926560" cy="223628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62800" y="5867400"/>
            <a:ext cx="9576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Future year</a:t>
            </a:r>
            <a:endParaRPr lang="zh-CN" alt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1066800"/>
            <a:ext cx="5875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4010" y="3412464"/>
            <a:ext cx="5875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8372" y="950579"/>
            <a:ext cx="5875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08372" y="3420830"/>
            <a:ext cx="6471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MW</a:t>
            </a:r>
          </a:p>
        </p:txBody>
      </p:sp>
      <p:sp>
        <p:nvSpPr>
          <p:cNvPr id="20" name="Oval 19"/>
          <p:cNvSpPr/>
          <p:nvPr/>
        </p:nvSpPr>
        <p:spPr>
          <a:xfrm>
            <a:off x="995209" y="1761001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0610" y="18288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3097664"/>
            <a:ext cx="309855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Relative changes for earlier years are underestimated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12/20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3011269"/>
            <a:ext cx="309855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Relative changes for SW U.S. are poorly described</a:t>
            </a:r>
          </a:p>
        </p:txBody>
      </p:sp>
    </p:spTree>
    <p:extLst>
      <p:ext uri="{BB962C8B-B14F-4D97-AF65-F5344CB8AC3E}">
        <p14:creationId xmlns:p14="http://schemas.microsoft.com/office/powerpoint/2010/main" val="29653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24604" y="2868025"/>
            <a:ext cx="957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Future year</a:t>
            </a:r>
            <a:endParaRPr lang="zh-CN" altLang="en-US" sz="1350" dirty="0"/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62628"/>
            <a:ext cx="4272440" cy="2396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3578006"/>
            <a:ext cx="4281965" cy="2213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90" y="1062628"/>
            <a:ext cx="4350586" cy="2396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64" y="3578007"/>
            <a:ext cx="4281964" cy="2213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124200" y="304800"/>
            <a:ext cx="3378200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5-year interval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311" y="4377581"/>
            <a:ext cx="860972" cy="2480419"/>
          </a:xfrm>
          <a:prstGeom prst="rect">
            <a:avLst/>
          </a:prstGeom>
        </p:spPr>
      </p:pic>
      <p:sp>
        <p:nvSpPr>
          <p:cNvPr id="18" name="文本框 1"/>
          <p:cNvSpPr txBox="1"/>
          <p:nvPr/>
        </p:nvSpPr>
        <p:spPr>
          <a:xfrm>
            <a:off x="7162800" y="5943600"/>
            <a:ext cx="1219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Future </a:t>
            </a:r>
          </a:p>
          <a:p>
            <a:pPr algn="ctr"/>
            <a:r>
              <a:rPr lang="en-US" altLang="zh-CN" sz="1400" b="1" dirty="0"/>
              <a:t>year</a:t>
            </a:r>
            <a:endParaRPr lang="zh-CN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37847" y="1134926"/>
            <a:ext cx="5875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7847" y="3657600"/>
            <a:ext cx="5875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40689" y="1134926"/>
            <a:ext cx="5875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10877" y="3622783"/>
            <a:ext cx="6471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3011269"/>
            <a:ext cx="309855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Relative changes for SW U.S. are poorly described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347" y="5906918"/>
            <a:ext cx="7239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model is more skillful in representing the relative changes in the 4</a:t>
            </a:r>
            <a:r>
              <a:rPr lang="en-US" baseline="30000" dirty="0"/>
              <a:t>th</a:t>
            </a:r>
            <a:r>
              <a:rPr lang="en-US" dirty="0"/>
              <a:t> highest and Avg10 for NE, SE and MW than SW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13/20</a:t>
            </a:r>
          </a:p>
        </p:txBody>
      </p:sp>
    </p:spTree>
    <p:extLst>
      <p:ext uri="{BB962C8B-B14F-4D97-AF65-F5344CB8AC3E}">
        <p14:creationId xmlns:p14="http://schemas.microsoft.com/office/powerpoint/2010/main" val="21895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COMPARISON of ABSOLUTE </a:t>
            </a:r>
            <a:r>
              <a:rPr lang="en-US" sz="2000" b="1" dirty="0" smtClean="0"/>
              <a:t>value vs</a:t>
            </a:r>
            <a:r>
              <a:rPr lang="en-US" sz="2000" b="1" dirty="0"/>
              <a:t>. CHANGE in MEAN BL </a:t>
            </a:r>
          </a:p>
          <a:p>
            <a:pPr algn="ctr"/>
            <a:r>
              <a:rPr lang="en-US" sz="2000" b="1" dirty="0"/>
              <a:t>10-yr intervals</a:t>
            </a:r>
          </a:p>
          <a:p>
            <a:pPr algn="ctr"/>
            <a:r>
              <a:rPr lang="en-US" sz="2000" b="1" dirty="0"/>
              <a:t>CORRELATION 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14/20</a:t>
            </a: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756"/>
            <a:ext cx="9144000" cy="40984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8000" y="3352800"/>
            <a:ext cx="2971800" cy="2362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4"/>
              <p:cNvSpPr txBox="1"/>
              <p:nvPr/>
            </p:nvSpPr>
            <p:spPr>
              <a:xfrm>
                <a:off x="6553200" y="5499652"/>
                <a:ext cx="2131096" cy="430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𝐵𝐿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200" i="1">
                          <a:latin typeface="Cambria Math" panose="02040503050406030204" pitchFamily="18" charset="0"/>
                        </a:rPr>
                        <m:t>mean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𝐵𝐿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𝐶𝑀𝐴𝑄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𝑓𝑢𝑡𝑢𝑟𝑒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𝐵𝐿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𝐶𝑀𝐴𝑄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9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499652"/>
                <a:ext cx="2131096" cy="430695"/>
              </a:xfrm>
              <a:prstGeom prst="rect">
                <a:avLst/>
              </a:prstGeom>
              <a:blipFill rotWithShape="0">
                <a:blip r:embed="rId3"/>
                <a:stretch>
                  <a:fillRect l="-1143" r="-571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6"/>
              <p:cNvSpPr txBox="1"/>
              <p:nvPr/>
            </p:nvSpPr>
            <p:spPr>
              <a:xfrm>
                <a:off x="2895600" y="5444530"/>
                <a:ext cx="3022948" cy="186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i="1">
                          <a:latin typeface="Cambria Math" panose="02040503050406030204" pitchFamily="18" charset="0"/>
                        </a:rPr>
                        <m:t>mean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𝑐h𝑎𝑛𝑔</m:t>
                      </m:r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𝐵𝐿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𝐶𝑀𝐴𝑄</m:t>
                              </m:r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𝑓𝑢𝑡𝑢𝑟𝑒</m:t>
                              </m:r>
                            </m:sub>
                          </m:sSub>
                        </m:e>
                      </m:acc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𝐵𝐿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𝐶𝑀𝐴𝑄</m:t>
                              </m:r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0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444530"/>
                <a:ext cx="3022948" cy="186013"/>
              </a:xfrm>
              <a:prstGeom prst="rect">
                <a:avLst/>
              </a:prstGeom>
              <a:blipFill rotWithShape="0">
                <a:blip r:embed="rId4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38100" y="1295400"/>
            <a:ext cx="2971800" cy="2362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9756"/>
            <a:ext cx="9144000" cy="40984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102737" y="5478244"/>
            <a:ext cx="4587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/>
              <a:t>ppb</a:t>
            </a:r>
            <a:endParaRPr lang="zh-CN" alt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727901" y="26345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COMPARISON of </a:t>
            </a:r>
            <a:r>
              <a:rPr lang="en-US" sz="2000" b="1" smtClean="0"/>
              <a:t>ABSOLUTE value </a:t>
            </a:r>
            <a:r>
              <a:rPr lang="en-US" sz="2000" b="1" dirty="0"/>
              <a:t>vs. CHANGE in MEAN BL </a:t>
            </a:r>
          </a:p>
          <a:p>
            <a:pPr algn="ctr"/>
            <a:r>
              <a:rPr lang="en-US" sz="2000" b="1" dirty="0"/>
              <a:t>10-yr intervals</a:t>
            </a:r>
          </a:p>
          <a:p>
            <a:pPr algn="ctr"/>
            <a:r>
              <a:rPr lang="en-US" sz="2000" b="1" dirty="0"/>
              <a:t>RMSE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15/20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760928"/>
            <a:ext cx="8686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model shows lower RMSE and higher R when representing the changes in the baseline ozone concentration for most regions, mainly for the recent years</a:t>
            </a:r>
          </a:p>
        </p:txBody>
      </p:sp>
      <p:sp>
        <p:nvSpPr>
          <p:cNvPr id="10" name="Oval 9"/>
          <p:cNvSpPr/>
          <p:nvPr/>
        </p:nvSpPr>
        <p:spPr>
          <a:xfrm>
            <a:off x="2971800" y="3323415"/>
            <a:ext cx="2971800" cy="2362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307693"/>
            <a:ext cx="2971800" cy="2362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2" r="8533"/>
          <a:stretch/>
        </p:blipFill>
        <p:spPr>
          <a:xfrm>
            <a:off x="7683248" y="1655476"/>
            <a:ext cx="684577" cy="39175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4925" y="40039"/>
            <a:ext cx="7886700" cy="994172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What controls O</a:t>
            </a:r>
            <a:r>
              <a:rPr lang="en-US" altLang="zh-CN" sz="3600" baseline="-25000" dirty="0"/>
              <a:t>3</a:t>
            </a:r>
            <a:r>
              <a:rPr lang="en-US" altLang="zh-CN" sz="3600" dirty="0"/>
              <a:t> exceedances?</a:t>
            </a:r>
            <a:br>
              <a:rPr lang="en-US" altLang="zh-CN" sz="3600" dirty="0"/>
            </a:br>
            <a:r>
              <a:rPr lang="en-US" altLang="zh-CN" sz="2800" dirty="0"/>
              <a:t>Correlations; NE U.S. for 1990-2010 (21-y)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5042152" y="5871171"/>
            <a:ext cx="394944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4</a:t>
            </a:r>
            <a:r>
              <a:rPr lang="en-US" altLang="zh-CN" sz="1350" baseline="30000" dirty="0"/>
              <a:t>th</a:t>
            </a:r>
            <a:r>
              <a:rPr lang="en-US" altLang="zh-CN" sz="1350" dirty="0"/>
              <a:t> –4</a:t>
            </a:r>
            <a:r>
              <a:rPr lang="en-US" altLang="zh-CN" sz="1350" baseline="30000" dirty="0"/>
              <a:t>th</a:t>
            </a:r>
            <a:r>
              <a:rPr lang="en-US" altLang="zh-CN" sz="1350" dirty="0"/>
              <a:t> highest; ex –# of days exceeding 70ppb;</a:t>
            </a:r>
          </a:p>
          <a:p>
            <a:r>
              <a:rPr lang="en-US" altLang="zh-CN" sz="1350" dirty="0"/>
              <a:t>BL – Baseline mean; SY – </a:t>
            </a:r>
            <a:r>
              <a:rPr lang="en-US" altLang="zh-CN" sz="1350" dirty="0" err="1"/>
              <a:t>stdev</a:t>
            </a:r>
            <a:r>
              <a:rPr lang="en-US" altLang="zh-CN" sz="1350" dirty="0"/>
              <a:t> of SY forcing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597209"/>
            <a:ext cx="6449793" cy="4346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80171"/>
            <a:ext cx="3352800" cy="4191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892969"/>
            <a:ext cx="4800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Model and observations show that the Baseline is the main driver for the O3 exceedances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16/20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246927"/>
            <a:ext cx="2895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BLmean</a:t>
            </a:r>
            <a:r>
              <a:rPr lang="en-US" dirty="0"/>
              <a:t> vs. #days&gt;70ppb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3368" y="1218352"/>
            <a:ext cx="2895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 vs. 4th</a:t>
            </a:r>
          </a:p>
        </p:txBody>
      </p:sp>
    </p:spTree>
    <p:extLst>
      <p:ext uri="{BB962C8B-B14F-4D97-AF65-F5344CB8AC3E}">
        <p14:creationId xmlns:p14="http://schemas.microsoft.com/office/powerpoint/2010/main" val="31415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44760" y="1771295"/>
            <a:ext cx="8382762" cy="1372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b="1" dirty="0">
                <a:solidFill>
                  <a:srgbClr val="FF00FF"/>
                </a:solidFill>
              </a:rPr>
              <a:t>Design Value (3-y average of 4</a:t>
            </a:r>
            <a:r>
              <a:rPr lang="en-US" altLang="zh-CN" sz="2400" b="1" baseline="30000" dirty="0">
                <a:solidFill>
                  <a:srgbClr val="FF00FF"/>
                </a:solidFill>
              </a:rPr>
              <a:t>th</a:t>
            </a:r>
            <a:r>
              <a:rPr lang="en-US" altLang="zh-CN" sz="2400" b="1" dirty="0">
                <a:solidFill>
                  <a:srgbClr val="FF00FF"/>
                </a:solidFill>
              </a:rPr>
              <a:t> highest DM8HR)</a:t>
            </a:r>
            <a:endParaRPr lang="en-US" altLang="zh-CN" sz="2400" dirty="0">
              <a:solidFill>
                <a:srgbClr val="FF00FF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zh-CN" sz="2400" dirty="0"/>
              <a:t>Mean of 21 DV ± 2 std. dev. of 21 DV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文本框 2"/>
          <p:cNvSpPr txBox="1"/>
          <p:nvPr/>
        </p:nvSpPr>
        <p:spPr>
          <a:xfrm>
            <a:off x="478263" y="3540176"/>
            <a:ext cx="193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Example</a:t>
            </a:r>
            <a:r>
              <a:rPr lang="en-US" altLang="zh-CN" sz="1600" dirty="0"/>
              <a:t>: </a:t>
            </a:r>
          </a:p>
          <a:p>
            <a:r>
              <a:rPr lang="en-US" altLang="zh-CN" sz="1600" dirty="0"/>
              <a:t>Future year = 2010</a:t>
            </a:r>
          </a:p>
          <a:p>
            <a:r>
              <a:rPr lang="en-US" altLang="zh-CN" sz="1600" dirty="0"/>
              <a:t>Base year    = 1995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47" y="4503942"/>
            <a:ext cx="38671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b="1" dirty="0"/>
              <a:t>Reconstruction of the ozone time-series:</a:t>
            </a:r>
          </a:p>
          <a:p>
            <a:endParaRPr lang="en-US" sz="1600" dirty="0"/>
          </a:p>
          <a:p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(2010)_1 = </a:t>
            </a:r>
            <a:r>
              <a:rPr lang="en-US" sz="1600" dirty="0" err="1"/>
              <a:t>BLproj</a:t>
            </a:r>
            <a:r>
              <a:rPr lang="en-US" sz="1600" dirty="0"/>
              <a:t>(2010) + </a:t>
            </a:r>
            <a:r>
              <a:rPr lang="en-US" sz="1600" dirty="0" err="1"/>
              <a:t>SYobs</a:t>
            </a:r>
            <a:r>
              <a:rPr lang="en-US" sz="1600" dirty="0"/>
              <a:t>(1990)</a:t>
            </a:r>
          </a:p>
          <a:p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(2010)_2 = </a:t>
            </a:r>
            <a:r>
              <a:rPr lang="en-US" sz="1600" dirty="0" err="1"/>
              <a:t>BLproj</a:t>
            </a:r>
            <a:r>
              <a:rPr lang="en-US" sz="1600" dirty="0"/>
              <a:t>(2010) + </a:t>
            </a:r>
            <a:r>
              <a:rPr lang="en-US" sz="1600" dirty="0" err="1"/>
              <a:t>SYobs</a:t>
            </a:r>
            <a:r>
              <a:rPr lang="en-US" sz="1600" dirty="0"/>
              <a:t>(1991)</a:t>
            </a:r>
          </a:p>
          <a:p>
            <a:r>
              <a:rPr lang="en-US" sz="1600" dirty="0"/>
              <a:t>…</a:t>
            </a:r>
          </a:p>
          <a:p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(2010)_21 = </a:t>
            </a:r>
            <a:r>
              <a:rPr lang="en-US" sz="1600" dirty="0" err="1"/>
              <a:t>BLproj</a:t>
            </a:r>
            <a:r>
              <a:rPr lang="en-US" sz="1600" dirty="0"/>
              <a:t>(2010) + </a:t>
            </a:r>
            <a:r>
              <a:rPr lang="en-US" sz="1600" dirty="0" err="1"/>
              <a:t>SYobs</a:t>
            </a:r>
            <a:r>
              <a:rPr lang="en-US" sz="1600" dirty="0"/>
              <a:t>(2010)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90820" y="5425150"/>
            <a:ext cx="365760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90820" y="5613065"/>
            <a:ext cx="365760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62221" y="6162675"/>
            <a:ext cx="365760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1021" y="5198983"/>
            <a:ext cx="12761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  <a:r>
              <a:rPr lang="en-US" sz="1600" baseline="30000" dirty="0"/>
              <a:t>th</a:t>
            </a:r>
            <a:r>
              <a:rPr lang="en-US" sz="1600" dirty="0"/>
              <a:t> (2010),1</a:t>
            </a:r>
          </a:p>
          <a:p>
            <a:r>
              <a:rPr lang="en-US" sz="1600" dirty="0"/>
              <a:t>4</a:t>
            </a:r>
            <a:r>
              <a:rPr lang="en-US" sz="1600" baseline="30000" dirty="0"/>
              <a:t>th</a:t>
            </a:r>
            <a:r>
              <a:rPr lang="en-US" sz="1600" dirty="0"/>
              <a:t> (2010),2</a:t>
            </a:r>
          </a:p>
          <a:p>
            <a:r>
              <a:rPr lang="en-US" sz="1600" dirty="0"/>
              <a:t>…</a:t>
            </a:r>
          </a:p>
          <a:p>
            <a:r>
              <a:rPr lang="en-US" sz="1600" dirty="0"/>
              <a:t>4</a:t>
            </a:r>
            <a:r>
              <a:rPr lang="en-US" sz="1600" baseline="30000" dirty="0"/>
              <a:t>th</a:t>
            </a:r>
            <a:r>
              <a:rPr lang="en-US" sz="1600" dirty="0"/>
              <a:t> (2010),21</a:t>
            </a:r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3"/>
              <p:cNvSpPr txBox="1"/>
              <p:nvPr/>
            </p:nvSpPr>
            <p:spPr>
              <a:xfrm>
                <a:off x="2042023" y="3672945"/>
                <a:ext cx="6985499" cy="631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𝐏𝐫𝐨𝐣𝐞𝐜𝐭𝐞𝐝</m:t>
                          </m:r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𝐁𝐚𝐬𝐞𝐥𝐢𝐧𝐞</m:t>
                          </m:r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𝐵𝐿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 2010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𝐵𝐿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𝑂𝑏𝑠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,1995</m:t>
                          </m:r>
                        </m:sub>
                      </m:sSub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𝐵𝐿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𝐶𝑀𝐴𝑄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 2010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𝐵𝐿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𝐶𝑀𝐴𝑄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 1995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23" y="3672945"/>
                <a:ext cx="6985499" cy="6311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17/20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364820" y="4960714"/>
            <a:ext cx="337339" cy="1524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86927" y="5099719"/>
            <a:ext cx="321912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DV(2010),1=MEAN4th(2010,2009,2008)</a:t>
            </a:r>
          </a:p>
          <a:p>
            <a:r>
              <a:rPr lang="en-US" sz="1400" b="1" dirty="0"/>
              <a:t>DV(2010),2=MEAN4th(2010,2009,2008)</a:t>
            </a:r>
          </a:p>
          <a:p>
            <a:endParaRPr lang="en-US" sz="1400" b="1" dirty="0"/>
          </a:p>
          <a:p>
            <a:r>
              <a:rPr lang="en-US" sz="1400" b="1" dirty="0"/>
              <a:t>…</a:t>
            </a:r>
          </a:p>
          <a:p>
            <a:r>
              <a:rPr lang="en-US" sz="1400" b="1" dirty="0"/>
              <a:t>DV(2010),21=MEAN4th(2010,2009,2008)</a:t>
            </a:r>
          </a:p>
          <a:p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1806612" y="357837"/>
            <a:ext cx="65975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563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Confidence intervals for Design Values</a:t>
            </a:r>
          </a:p>
          <a:p>
            <a:pPr marL="55563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(preliminary results)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66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00075" y="124167"/>
            <a:ext cx="8515350" cy="1232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dirty="0"/>
              <a:t>Bounds for the Design Value </a:t>
            </a:r>
          </a:p>
          <a:p>
            <a:pPr algn="ctr"/>
            <a:r>
              <a:rPr lang="en-US" altLang="zh-CN" sz="3200" dirty="0"/>
              <a:t>(3-year average 4</a:t>
            </a:r>
            <a:r>
              <a:rPr lang="en-US" altLang="zh-CN" sz="3200" baseline="30000" dirty="0"/>
              <a:t>th</a:t>
            </a:r>
            <a:r>
              <a:rPr lang="en-US" altLang="zh-CN" sz="3200" dirty="0"/>
              <a:t> highest ozone </a:t>
            </a:r>
            <a:r>
              <a:rPr lang="en-US" altLang="zh-CN" sz="3200" dirty="0" err="1"/>
              <a:t>conc</a:t>
            </a:r>
            <a:r>
              <a:rPr lang="en-US" altLang="zh-CN" sz="3200" dirty="0"/>
              <a:t>)</a:t>
            </a:r>
          </a:p>
          <a:p>
            <a:pPr algn="ctr"/>
            <a:r>
              <a:rPr lang="en-US" altLang="zh-CN" sz="3200" dirty="0">
                <a:solidFill>
                  <a:srgbClr val="0070C0"/>
                </a:solidFill>
              </a:rPr>
              <a:t>10-year projection interval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A7396-CCAF-47F1-AD7C-D3330D9D61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18/20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12" y="4474977"/>
            <a:ext cx="1833066" cy="1080466"/>
          </a:xfrm>
          <a:prstGeom prst="rect">
            <a:avLst/>
          </a:prstGeom>
        </p:spPr>
      </p:pic>
      <p:sp>
        <p:nvSpPr>
          <p:cNvPr id="14" name="矩形 3"/>
          <p:cNvSpPr/>
          <p:nvPr/>
        </p:nvSpPr>
        <p:spPr>
          <a:xfrm>
            <a:off x="1559967" y="2073797"/>
            <a:ext cx="1543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Greenwich</a:t>
            </a:r>
            <a:r>
              <a:rPr lang="en-US" altLang="zh-CN" dirty="0"/>
              <a:t>, CT</a:t>
            </a:r>
            <a:endParaRPr lang="zh-CN" altLang="en-US" dirty="0"/>
          </a:p>
        </p:txBody>
      </p:sp>
      <p:sp>
        <p:nvSpPr>
          <p:cNvPr id="15" name="TextBox 1"/>
          <p:cNvSpPr txBox="1"/>
          <p:nvPr/>
        </p:nvSpPr>
        <p:spPr>
          <a:xfrm>
            <a:off x="4335655" y="4555473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2000-2010 projection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: Observed is within the </a:t>
            </a:r>
            <a:r>
              <a:rPr lang="en-US" altLang="zh-CN" dirty="0"/>
              <a:t>estimated </a:t>
            </a:r>
            <a:r>
              <a:rPr lang="en-US" dirty="0"/>
              <a:t>confidence bounds 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: Outside (possible due to 36-Km CMAQ grids)</a:t>
            </a:r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185" r="50000" b="50000"/>
          <a:stretch/>
        </p:blipFill>
        <p:spPr>
          <a:xfrm>
            <a:off x="449455" y="2443129"/>
            <a:ext cx="3886200" cy="2087237"/>
          </a:xfrm>
          <a:prstGeom prst="rect">
            <a:avLst/>
          </a:prstGeom>
        </p:spPr>
      </p:pic>
      <p:pic>
        <p:nvPicPr>
          <p:cNvPr id="17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378" r="50833" b="53127"/>
          <a:stretch/>
        </p:blipFill>
        <p:spPr>
          <a:xfrm>
            <a:off x="4274945" y="2117659"/>
            <a:ext cx="4276653" cy="23573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2000" y="1771210"/>
            <a:ext cx="391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Sites showing agreement/disagreement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16025" y="381000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OBJECTIVES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198" y="1750635"/>
            <a:ext cx="7924801" cy="3354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4488" indent="-288925">
              <a:spcAft>
                <a:spcPts val="1200"/>
              </a:spcAft>
              <a:buBlip>
                <a:blip r:embed="rId3"/>
              </a:buBlip>
            </a:pPr>
            <a:r>
              <a:rPr lang="en-US" sz="2400" dirty="0"/>
              <a:t>Analyze and interpret the features embedded in tropospheric ozone observations and model outputs within the 21-year period 1990-2010</a:t>
            </a:r>
          </a:p>
          <a:p>
            <a:pPr marL="344488" indent="-288925">
              <a:spcAft>
                <a:spcPts val="1200"/>
              </a:spcAft>
              <a:buBlip>
                <a:blip r:embed="rId3"/>
              </a:buBlip>
            </a:pPr>
            <a:r>
              <a:rPr lang="en-US" sz="2400" dirty="0"/>
              <a:t>Assess the model’s ability to reproduce changes in observed ozone concentrations versus absolute values (dynamic evaluation)</a:t>
            </a:r>
          </a:p>
          <a:p>
            <a:pPr marL="344488" indent="-288925">
              <a:spcAft>
                <a:spcPts val="1200"/>
              </a:spcAft>
              <a:buBlip>
                <a:blip r:embed="rId3"/>
              </a:buBlip>
            </a:pPr>
            <a:r>
              <a:rPr lang="en-US" sz="2400" dirty="0"/>
              <a:t>How can we develop confidence intervals for the estimated design value (DV)?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65502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1/20</a:t>
            </a:r>
          </a:p>
        </p:txBody>
      </p:sp>
    </p:spTree>
    <p:extLst>
      <p:ext uri="{BB962C8B-B14F-4D97-AF65-F5344CB8AC3E}">
        <p14:creationId xmlns:p14="http://schemas.microsoft.com/office/powerpoint/2010/main" val="25766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22554" y="152400"/>
            <a:ext cx="8515350" cy="1232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dirty="0"/>
              <a:t>	Bounds for the Design Value </a:t>
            </a:r>
          </a:p>
          <a:p>
            <a:pPr algn="ctr"/>
            <a:r>
              <a:rPr lang="en-US" altLang="zh-CN" sz="3200" dirty="0"/>
              <a:t>(3-year average 4</a:t>
            </a:r>
            <a:r>
              <a:rPr lang="en-US" altLang="zh-CN" sz="3200" baseline="30000" dirty="0"/>
              <a:t>th</a:t>
            </a:r>
            <a:r>
              <a:rPr lang="en-US" altLang="zh-CN" sz="3200" dirty="0"/>
              <a:t> highest ozone </a:t>
            </a:r>
            <a:r>
              <a:rPr lang="en-US" altLang="zh-CN" sz="3200" dirty="0" err="1"/>
              <a:t>conc</a:t>
            </a:r>
            <a:r>
              <a:rPr lang="en-US" altLang="zh-CN" sz="3200" dirty="0"/>
              <a:t>)</a:t>
            </a:r>
          </a:p>
          <a:p>
            <a:pPr algn="ctr"/>
            <a:r>
              <a:rPr lang="en-US" altLang="zh-CN" sz="3200" dirty="0">
                <a:solidFill>
                  <a:srgbClr val="0070C0"/>
                </a:solidFill>
              </a:rPr>
              <a:t>       15-year projection interval 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56718"/>
            <a:ext cx="1467016" cy="1152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1818" y="1712651"/>
            <a:ext cx="391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Sites showing agreement/disagreement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A7396-CCAF-47F1-AD7C-D3330D9D61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19/20</a:t>
            </a:r>
          </a:p>
        </p:txBody>
      </p:sp>
      <p:sp>
        <p:nvSpPr>
          <p:cNvPr id="13" name="矩形 3"/>
          <p:cNvSpPr/>
          <p:nvPr/>
        </p:nvSpPr>
        <p:spPr>
          <a:xfrm>
            <a:off x="1559967" y="2073797"/>
            <a:ext cx="1543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Greenwich</a:t>
            </a:r>
            <a:r>
              <a:rPr lang="en-US" altLang="zh-CN" dirty="0"/>
              <a:t>, CT</a:t>
            </a:r>
            <a:endParaRPr lang="zh-CN" altLang="en-US" dirty="0"/>
          </a:p>
        </p:txBody>
      </p:sp>
      <p:sp>
        <p:nvSpPr>
          <p:cNvPr id="14" name="TextBox 1"/>
          <p:cNvSpPr txBox="1"/>
          <p:nvPr/>
        </p:nvSpPr>
        <p:spPr>
          <a:xfrm>
            <a:off x="4046982" y="4663955"/>
            <a:ext cx="479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1995-2010 projection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: Observed is within the </a:t>
            </a:r>
            <a:r>
              <a:rPr lang="en-US" altLang="zh-CN" dirty="0"/>
              <a:t>estimated </a:t>
            </a:r>
            <a:r>
              <a:rPr lang="en-US" dirty="0"/>
              <a:t>confidence bounds 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: Outside (possibly due to 36-Km CMAQ grids)</a:t>
            </a: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233" r="51667" b="51563"/>
          <a:stretch/>
        </p:blipFill>
        <p:spPr>
          <a:xfrm>
            <a:off x="4419600" y="2133600"/>
            <a:ext cx="4191000" cy="2459935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438" r="51667" b="51562"/>
          <a:stretch/>
        </p:blipFill>
        <p:spPr>
          <a:xfrm>
            <a:off x="464945" y="2409262"/>
            <a:ext cx="3733800" cy="20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4730" y="228600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sz="3200" b="1" dirty="0">
                <a:solidFill>
                  <a:prstClr val="white"/>
                </a:solidFill>
                <a:cs typeface="Arial" pitchFamily="34" charset="0"/>
              </a:rPr>
              <a:t>CONCLUDING REMARKS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010013"/>
            <a:ext cx="8172450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Long-term simulations provide a unique opportunity to assess the changes caused by emission reduction policies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Trends in the mean BL are improved during the 2</a:t>
            </a:r>
            <a:r>
              <a:rPr lang="en-US" sz="2000" baseline="30000" dirty="0"/>
              <a:t>nd</a:t>
            </a:r>
            <a:r>
              <a:rPr lang="en-US" sz="2000" dirty="0"/>
              <a:t> half of the 21-years (2000-2010); Might be that emission inventory discrepancies in the two decades are influencing the trends (need for further analysis)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There is a strong relationship between the baseline (long-term forcing) and number of exceedances in both observations and model simulations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Accurate prediction of changes in baseline O3 coupled with observed historic SY provide a robust estimate of the impact of emission controls.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33432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6623" y="304800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sz="3200" b="1" dirty="0">
                <a:solidFill>
                  <a:prstClr val="white"/>
                </a:solidFill>
                <a:cs typeface="Arial" pitchFamily="34" charset="0"/>
              </a:rPr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0"/>
            <a:ext cx="77003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2800" dirty="0"/>
              <a:t>Two of the authors (MA and HL) gratefully acknowledge the support of the Electric Power Research Institute (EPRI) for this research under Contract #00-10005071, 2015-2017.</a:t>
            </a:r>
          </a:p>
          <a:p>
            <a:pPr hangingPunct="0"/>
            <a:endParaRPr lang="en-GB" sz="2800" dirty="0"/>
          </a:p>
          <a:p>
            <a:pPr hangingPunct="0"/>
            <a:endParaRPr lang="en-GB" sz="2800" dirty="0"/>
          </a:p>
          <a:p>
            <a:pPr hangingPunct="0"/>
            <a:r>
              <a:rPr lang="en-GB" sz="2800" dirty="0"/>
              <a:t>Although this work has been reviewed and approved for publication by the U.S. Environmental Protection Agency, it does not reflect Agency’s views and policies.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3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395728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OUTLINE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2057400"/>
            <a:ext cx="6934200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2763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Models and data </a:t>
            </a:r>
          </a:p>
          <a:p>
            <a:pPr marL="512763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Data analysis techniques </a:t>
            </a:r>
          </a:p>
          <a:p>
            <a:pPr marL="512763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Dynamic evaluation</a:t>
            </a:r>
          </a:p>
          <a:p>
            <a:pPr marL="512763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Confidence intervals for design values</a:t>
            </a:r>
          </a:p>
          <a:p>
            <a:pPr marL="512763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Concluding remarks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2/20</a:t>
            </a:r>
          </a:p>
        </p:txBody>
      </p:sp>
    </p:spTree>
    <p:extLst>
      <p:ext uri="{BB962C8B-B14F-4D97-AF65-F5344CB8AC3E}">
        <p14:creationId xmlns:p14="http://schemas.microsoft.com/office/powerpoint/2010/main" val="25586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395728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Models and data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439" y="1524000"/>
            <a:ext cx="8182069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Coupled </a:t>
            </a:r>
            <a:r>
              <a:rPr lang="en-US" sz="2000" b="1" u="sng" dirty="0"/>
              <a:t>WRF-CMAQ</a:t>
            </a:r>
            <a:r>
              <a:rPr lang="en-US" sz="2000" dirty="0"/>
              <a:t> (</a:t>
            </a:r>
            <a:r>
              <a:rPr lang="en-US" sz="2000" dirty="0" err="1"/>
              <a:t>vers</a:t>
            </a:r>
            <a:r>
              <a:rPr lang="en-US" sz="2000" dirty="0"/>
              <a:t>. 5.0.1) with 36-km grid cells over the USA driven with internally consistent historic emission inventories and boundary conditions derived from the hemispheric CMAQ model (</a:t>
            </a:r>
            <a:r>
              <a:rPr lang="en-US" sz="2000" dirty="0" err="1"/>
              <a:t>Gan</a:t>
            </a:r>
            <a:r>
              <a:rPr lang="en-US" sz="2000" dirty="0"/>
              <a:t> et al. 2015; Xing et al. 2013)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u="sng" dirty="0"/>
              <a:t>Observations</a:t>
            </a:r>
            <a:r>
              <a:rPr lang="en-US" sz="2000" dirty="0"/>
              <a:t> of the summertime (May-September) daily maximum 8-hr average (</a:t>
            </a:r>
            <a:r>
              <a:rPr lang="en-US" sz="2000" b="1" i="1" dirty="0"/>
              <a:t>DM8HR</a:t>
            </a:r>
            <a:r>
              <a:rPr lang="en-US" sz="2000" dirty="0"/>
              <a:t>) ozone concentrations from U.S. EPA’s Air Quality System (AQS) for the period 1990-2010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Stations were selected based on quality-assured ozone measurements that have at least 80% data coverage at each monitoring location and each year (#186 stations) (see Porter et al. 2015 AE Paper).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3/20</a:t>
            </a:r>
          </a:p>
        </p:txBody>
      </p:sp>
    </p:spTree>
    <p:extLst>
      <p:ext uri="{BB962C8B-B14F-4D97-AF65-F5344CB8AC3E}">
        <p14:creationId xmlns:p14="http://schemas.microsoft.com/office/powerpoint/2010/main" val="42492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395728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Data </a:t>
            </a:r>
            <a:r>
              <a:rPr lang="en-US" sz="2800" b="1" dirty="0" smtClean="0">
                <a:solidFill>
                  <a:prstClr val="white"/>
                </a:solidFill>
                <a:cs typeface="Arial" pitchFamily="34" charset="0"/>
              </a:rPr>
              <a:t>analysis</a:t>
            </a:r>
            <a:endParaRPr lang="en-US" sz="2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14485"/>
            <a:ext cx="8410669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Spectral decomposition using the </a:t>
            </a:r>
            <a:r>
              <a:rPr lang="en-US" b="1" dirty="0"/>
              <a:t>Kolmogorov-</a:t>
            </a:r>
            <a:r>
              <a:rPr lang="en-US" b="1" dirty="0" err="1"/>
              <a:t>Zurbenko</a:t>
            </a:r>
            <a:r>
              <a:rPr lang="en-US" b="1" dirty="0"/>
              <a:t> (KZ)</a:t>
            </a:r>
            <a:r>
              <a:rPr lang="en-US" dirty="0"/>
              <a:t> filter (</a:t>
            </a:r>
            <a:r>
              <a:rPr lang="en-US" dirty="0" err="1"/>
              <a:t>Zurbenko</a:t>
            </a:r>
            <a:r>
              <a:rPr lang="en-US" dirty="0"/>
              <a:t> 1986; Eskridge et al. 1997; Rao et al., 1997; </a:t>
            </a:r>
            <a:r>
              <a:rPr lang="en-US" dirty="0" err="1"/>
              <a:t>Hogrefe</a:t>
            </a:r>
            <a:r>
              <a:rPr lang="en-US" dirty="0"/>
              <a:t> et al. 2000; Porter et al. 2015). </a:t>
            </a:r>
            <a:r>
              <a:rPr lang="en-US" b="1" dirty="0"/>
              <a:t>KZ</a:t>
            </a:r>
            <a:r>
              <a:rPr lang="en-US" dirty="0"/>
              <a:t> is based on an iterative moving average that separates high frequency variations from the data. </a:t>
            </a:r>
          </a:p>
          <a:p>
            <a:endParaRPr lang="en-US" dirty="0"/>
          </a:p>
          <a:p>
            <a:r>
              <a:rPr lang="en-US" dirty="0"/>
              <a:t>DM8HR ozone concentrations are decomposed into components: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b="1" i="1" dirty="0"/>
              <a:t>short-term</a:t>
            </a:r>
            <a:r>
              <a:rPr lang="en-US" dirty="0"/>
              <a:t> (synoptic reflecting weather-induced variation: </a:t>
            </a:r>
            <a:r>
              <a:rPr lang="en-US" b="1" i="1" dirty="0">
                <a:solidFill>
                  <a:srgbClr val="C00000"/>
                </a:solidFill>
              </a:rPr>
              <a:t>SY</a:t>
            </a:r>
            <a:r>
              <a:rPr lang="en-US" dirty="0"/>
              <a:t>) and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b="1" i="1" dirty="0"/>
              <a:t>long-term</a:t>
            </a:r>
            <a:r>
              <a:rPr lang="en-US" dirty="0"/>
              <a:t> (baseline reflecting seasonality, emissions loading, policy, and trend: </a:t>
            </a:r>
            <a:r>
              <a:rPr lang="en-US" b="1" i="1" dirty="0">
                <a:solidFill>
                  <a:srgbClr val="C00000"/>
                </a:solidFill>
              </a:rPr>
              <a:t>BL</a:t>
            </a:r>
            <a:r>
              <a:rPr lang="en-US" dirty="0"/>
              <a:t>)</a:t>
            </a:r>
          </a:p>
          <a:p>
            <a:r>
              <a:rPr lang="en-US" altLang="zh-CN" dirty="0"/>
              <a:t> </a:t>
            </a:r>
          </a:p>
          <a:p>
            <a:r>
              <a:rPr lang="en-US" altLang="zh-CN" dirty="0"/>
              <a:t>Baseline (BL)=KZ</a:t>
            </a:r>
            <a:r>
              <a:rPr lang="en-US" altLang="zh-CN" sz="1400" dirty="0"/>
              <a:t>5,5</a:t>
            </a:r>
            <a:r>
              <a:rPr lang="en-US" altLang="zh-CN" dirty="0"/>
              <a:t>(O</a:t>
            </a:r>
            <a:r>
              <a:rPr lang="en-US" altLang="zh-CN" baseline="-25000" dirty="0"/>
              <a:t>3</a:t>
            </a:r>
            <a:r>
              <a:rPr lang="en-US" altLang="zh-CN" dirty="0"/>
              <a:t>) </a:t>
            </a:r>
          </a:p>
          <a:p>
            <a:r>
              <a:rPr lang="en-US" altLang="zh-CN" dirty="0"/>
              <a:t>Synoptic Forcing (SY)=[O</a:t>
            </a:r>
            <a:r>
              <a:rPr lang="en-US" altLang="zh-CN" baseline="-25000" dirty="0"/>
              <a:t>3</a:t>
            </a:r>
            <a:r>
              <a:rPr lang="en-US" altLang="zh-CN" dirty="0"/>
              <a:t>-KZ</a:t>
            </a:r>
            <a:r>
              <a:rPr lang="en-US" altLang="zh-CN" sz="1400" dirty="0"/>
              <a:t>5,5</a:t>
            </a:r>
            <a:r>
              <a:rPr lang="en-US" altLang="zh-CN" dirty="0"/>
              <a:t>(O</a:t>
            </a:r>
            <a:r>
              <a:rPr lang="en-US" altLang="zh-CN" baseline="-25000" dirty="0"/>
              <a:t>3</a:t>
            </a:r>
            <a:r>
              <a:rPr lang="en-US" altLang="zh-CN" dirty="0"/>
              <a:t>)]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Statistical metrics:</a:t>
            </a:r>
          </a:p>
          <a:p>
            <a:r>
              <a:rPr lang="en-US" dirty="0"/>
              <a:t>Root Mean Square Error (RMSE)</a:t>
            </a:r>
          </a:p>
          <a:p>
            <a:r>
              <a:rPr lang="en-US" dirty="0"/>
              <a:t>Mean Bias (MB)</a:t>
            </a:r>
          </a:p>
          <a:p>
            <a:r>
              <a:rPr lang="en-US" dirty="0"/>
              <a:t>Correlation coefficient (R)</a:t>
            </a:r>
          </a:p>
          <a:p>
            <a:r>
              <a:rPr lang="en-US" dirty="0"/>
              <a:t>Relative change= 100* (Future-Base)/Base</a:t>
            </a:r>
          </a:p>
          <a:p>
            <a:r>
              <a:rPr lang="en-US" dirty="0"/>
              <a:t>Absolute change=Future-Base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8107" r="52731" b="6154"/>
          <a:stretch/>
        </p:blipFill>
        <p:spPr>
          <a:xfrm>
            <a:off x="5105400" y="3200400"/>
            <a:ext cx="3863926" cy="3489999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8388" r="12243" b="39046"/>
          <a:stretch/>
        </p:blipFill>
        <p:spPr>
          <a:xfrm>
            <a:off x="3751357" y="5805865"/>
            <a:ext cx="1176386" cy="610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40565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09800" y="381000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AQS Stations  across CONUS (#186)</a:t>
            </a:r>
            <a:endParaRPr lang="en-US" sz="18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5" y="1447800"/>
            <a:ext cx="8481390" cy="4215258"/>
          </a:xfrm>
          <a:prstGeom prst="rect">
            <a:avLst/>
          </a:prstGeom>
        </p:spPr>
      </p:pic>
      <p:sp>
        <p:nvSpPr>
          <p:cNvPr id="7" name="文本框 3"/>
          <p:cNvSpPr txBox="1"/>
          <p:nvPr/>
        </p:nvSpPr>
        <p:spPr>
          <a:xfrm>
            <a:off x="2209800" y="570699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NE 43    </a:t>
            </a:r>
            <a:r>
              <a:rPr lang="en-US" altLang="zh-CN" dirty="0">
                <a:solidFill>
                  <a:srgbClr val="29FFFF"/>
                </a:solidFill>
              </a:rPr>
              <a:t>SE 38   </a:t>
            </a:r>
            <a:r>
              <a:rPr lang="en-US" altLang="zh-CN" dirty="0">
                <a:solidFill>
                  <a:srgbClr val="0AFF0A"/>
                </a:solidFill>
              </a:rPr>
              <a:t>SW 47</a:t>
            </a:r>
            <a:r>
              <a:rPr lang="zh-CN" altLang="en-US" dirty="0">
                <a:solidFill>
                  <a:srgbClr val="0AFF0A"/>
                </a:solidFill>
              </a:rPr>
              <a:t>  </a:t>
            </a:r>
            <a:r>
              <a:rPr lang="en-US" altLang="zh-CN" dirty="0">
                <a:solidFill>
                  <a:srgbClr val="0D0DFF"/>
                </a:solidFill>
              </a:rPr>
              <a:t>MW 58</a:t>
            </a:r>
            <a:endParaRPr lang="zh-CN" altLang="en-US" dirty="0">
              <a:solidFill>
                <a:srgbClr val="0D0D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8224" y="5706992"/>
            <a:ext cx="220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/>
              <a:t>Region    Station #:</a:t>
            </a:r>
            <a:endParaRPr lang="zh-CN" alt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68224" y="6056352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Station selection:</a:t>
            </a:r>
            <a:r>
              <a:rPr lang="en-US" dirty="0"/>
              <a:t> &gt;80% coverage for 1990-2010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5/20</a:t>
            </a:r>
          </a:p>
        </p:txBody>
      </p:sp>
    </p:spTree>
    <p:extLst>
      <p:ext uri="{BB962C8B-B14F-4D97-AF65-F5344CB8AC3E}">
        <p14:creationId xmlns:p14="http://schemas.microsoft.com/office/powerpoint/2010/main" val="36605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3537"/>
          <a:stretch/>
        </p:blipFill>
        <p:spPr>
          <a:xfrm>
            <a:off x="228600" y="990600"/>
            <a:ext cx="4567502" cy="457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r="5253"/>
          <a:stretch/>
        </p:blipFill>
        <p:spPr>
          <a:xfrm>
            <a:off x="4495800" y="990600"/>
            <a:ext cx="4495800" cy="45720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400" y="83811"/>
            <a:ext cx="61405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cs typeface="Arial" pitchFamily="34" charset="0"/>
              </a:rPr>
              <a:t>Operational Evaluation (</a:t>
            </a: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DM8HR)</a:t>
            </a:r>
            <a:endParaRPr lang="en-US" sz="1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482093" y="66049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2000-2010</a:t>
            </a:r>
          </a:p>
        </p:txBody>
      </p:sp>
      <p:cxnSp>
        <p:nvCxnSpPr>
          <p:cNvPr id="9" name="Straight Connector 5"/>
          <p:cNvCxnSpPr/>
          <p:nvPr/>
        </p:nvCxnSpPr>
        <p:spPr>
          <a:xfrm flipH="1">
            <a:off x="4571999" y="802201"/>
            <a:ext cx="1" cy="441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990599" y="66049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1990-2000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3" b="8771"/>
          <a:stretch/>
        </p:blipFill>
        <p:spPr>
          <a:xfrm>
            <a:off x="1520946" y="5334000"/>
            <a:ext cx="6102108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862226"/>
            <a:ext cx="90678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RMSE Reduction in the 2000-2010 period (13-14ppb </a:t>
            </a:r>
            <a:r>
              <a:rPr lang="en-US" sz="2000" dirty="0">
                <a:sym typeface="Wingdings" panose="05000000000000000000" pitchFamily="2" charset="2"/>
              </a:rPr>
              <a:t> 10-12ppb).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Decrease in the higher O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err="1"/>
              <a:t>conc</a:t>
            </a:r>
            <a:r>
              <a:rPr lang="en-US" sz="2000" dirty="0"/>
              <a:t>; Increase of counts in the range of 30-60ppb.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6/20</a:t>
            </a:r>
          </a:p>
        </p:txBody>
      </p:sp>
    </p:spTree>
    <p:extLst>
      <p:ext uri="{BB962C8B-B14F-4D97-AF65-F5344CB8AC3E}">
        <p14:creationId xmlns:p14="http://schemas.microsoft.com/office/powerpoint/2010/main" val="32620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0" y="3761398"/>
            <a:ext cx="4323600" cy="2165373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0" y="1436676"/>
            <a:ext cx="4323600" cy="2165373"/>
          </a:xfrm>
          <a:prstGeom prst="rect">
            <a:avLst/>
          </a:prstGeom>
        </p:spPr>
      </p:pic>
      <p:pic>
        <p:nvPicPr>
          <p:cNvPr id="16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36676"/>
            <a:ext cx="4323600" cy="2165373"/>
          </a:xfrm>
          <a:prstGeom prst="rect">
            <a:avLst/>
          </a:prstGeom>
        </p:spPr>
      </p:pic>
      <p:pic>
        <p:nvPicPr>
          <p:cNvPr id="17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61398"/>
            <a:ext cx="4323600" cy="2165373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83811"/>
            <a:ext cx="6140549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Spatial distribution of correlation and RMSE for DM8HR</a:t>
            </a:r>
            <a:endParaRPr lang="en-US" sz="1800" b="1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56760" y="1219200"/>
            <a:ext cx="0" cy="45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362200" y="3352800"/>
            <a:ext cx="4191000" cy="533400"/>
            <a:chOff x="2362200" y="3352800"/>
            <a:chExt cx="4191000" cy="533400"/>
          </a:xfrm>
        </p:grpSpPr>
        <p:sp>
          <p:nvSpPr>
            <p:cNvPr id="2" name="Right Arrow 1"/>
            <p:cNvSpPr/>
            <p:nvPr/>
          </p:nvSpPr>
          <p:spPr>
            <a:xfrm>
              <a:off x="2362200" y="3352800"/>
              <a:ext cx="4191000" cy="533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3440668"/>
              <a:ext cx="390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Similar R   ----   Decrease in RMSE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939" y="6096000"/>
            <a:ext cx="7010400" cy="338554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Almost no change for the SW U.S. (similar results in Foley et al. 2014, 14</a:t>
            </a:r>
            <a:r>
              <a:rPr lang="en-US" sz="1600" b="1" baseline="30000" dirty="0"/>
              <a:t>th</a:t>
            </a:r>
            <a:r>
              <a:rPr lang="en-US" sz="1600" b="1" dirty="0"/>
              <a:t> CMAS)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9693" y="98516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2000-2010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986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1990-2000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7/20</a:t>
            </a:r>
          </a:p>
        </p:txBody>
      </p:sp>
    </p:spTree>
    <p:extLst>
      <p:ext uri="{BB962C8B-B14F-4D97-AF65-F5344CB8AC3E}">
        <p14:creationId xmlns:p14="http://schemas.microsoft.com/office/powerpoint/2010/main" val="31213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381000" y="1083379"/>
            <a:ext cx="2267917" cy="4406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100" b="1" dirty="0"/>
              <a:t>21-years: 1990-2010</a:t>
            </a:r>
            <a:endParaRPr lang="zh-CN" altLang="en-US" sz="2100" b="1" dirty="0"/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3174274" y="1083379"/>
            <a:ext cx="2267917" cy="4406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100" b="1" dirty="0"/>
              <a:t>1990-2000</a:t>
            </a:r>
            <a:endParaRPr lang="zh-CN" altLang="en-US" sz="2100" b="1" dirty="0"/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6172200" y="1083379"/>
            <a:ext cx="2267917" cy="4406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100" b="1" dirty="0"/>
              <a:t>2000-2010</a:t>
            </a:r>
            <a:endParaRPr lang="zh-CN" altLang="en-US" sz="2100" b="1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752600" y="83811"/>
            <a:ext cx="644534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cs typeface="Arial" pitchFamily="34" charset="0"/>
              </a:rPr>
              <a:t>RMSE for SY and BL components</a:t>
            </a:r>
            <a:endParaRPr lang="en-US" sz="1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705" y="5343939"/>
            <a:ext cx="854232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RMSE of BL is higher for 1990-2010 compared to 2000-2010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What about air quality changes over the 21-years?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Role of emission-induced forcing vs. meteorological variability? </a:t>
            </a:r>
          </a:p>
        </p:txBody>
      </p:sp>
      <p:pic>
        <p:nvPicPr>
          <p:cNvPr id="14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/>
          <a:stretch/>
        </p:blipFill>
        <p:spPr>
          <a:xfrm>
            <a:off x="192626" y="1632981"/>
            <a:ext cx="5975850" cy="3701019"/>
          </a:xfrm>
          <a:prstGeom prst="rect">
            <a:avLst/>
          </a:prstGeom>
        </p:spPr>
      </p:pic>
      <p:pic>
        <p:nvPicPr>
          <p:cNvPr id="15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8" t="7478" r="3245"/>
          <a:stretch/>
        </p:blipFill>
        <p:spPr>
          <a:xfrm>
            <a:off x="5939876" y="1649410"/>
            <a:ext cx="2879005" cy="3683983"/>
          </a:xfrm>
          <a:prstGeom prst="rect">
            <a:avLst/>
          </a:prstGeom>
        </p:spPr>
      </p:pic>
      <p:pic>
        <p:nvPicPr>
          <p:cNvPr id="16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5" t="7478" r="2549"/>
          <a:stretch/>
        </p:blipFill>
        <p:spPr>
          <a:xfrm>
            <a:off x="206302" y="1623042"/>
            <a:ext cx="2914174" cy="3683968"/>
          </a:xfrm>
          <a:prstGeom prst="rect">
            <a:avLst/>
          </a:prstGeom>
        </p:spPr>
      </p:pic>
      <p:pic>
        <p:nvPicPr>
          <p:cNvPr id="17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264" y="1723929"/>
            <a:ext cx="421536" cy="346789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415636" y="3810000"/>
            <a:ext cx="990600" cy="9906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8600" y="64886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8/20</a:t>
            </a:r>
          </a:p>
        </p:txBody>
      </p:sp>
    </p:spTree>
    <p:extLst>
      <p:ext uri="{BB962C8B-B14F-4D97-AF65-F5344CB8AC3E}">
        <p14:creationId xmlns:p14="http://schemas.microsoft.com/office/powerpoint/2010/main" val="24606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1190</Words>
  <Application>Microsoft Office PowerPoint</Application>
  <PresentationFormat>On-screen Show (4:3)</PresentationFormat>
  <Paragraphs>186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宋体</vt:lpstr>
      <vt:lpstr>Arial</vt:lpstr>
      <vt:lpstr>Calibri</vt:lpstr>
      <vt:lpstr>Cambria Math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controls O3 exceedances? Correlations; NE U.S. for 1990-2010 (21-y)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Friday Center</cp:lastModifiedBy>
  <cp:revision>923</cp:revision>
  <dcterms:created xsi:type="dcterms:W3CDTF">2013-11-23T15:22:15Z</dcterms:created>
  <dcterms:modified xsi:type="dcterms:W3CDTF">2016-10-26T18:56:57Z</dcterms:modified>
</cp:coreProperties>
</file>