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20" r:id="rId2"/>
    <p:sldId id="403" r:id="rId3"/>
    <p:sldId id="406" r:id="rId4"/>
    <p:sldId id="401" r:id="rId5"/>
    <p:sldId id="402" r:id="rId6"/>
    <p:sldId id="407" r:id="rId7"/>
    <p:sldId id="408" r:id="rId8"/>
    <p:sldId id="438" r:id="rId9"/>
    <p:sldId id="425" r:id="rId10"/>
    <p:sldId id="430" r:id="rId11"/>
    <p:sldId id="458" r:id="rId12"/>
    <p:sldId id="459" r:id="rId13"/>
    <p:sldId id="460" r:id="rId14"/>
    <p:sldId id="410" r:id="rId15"/>
    <p:sldId id="431" r:id="rId16"/>
    <p:sldId id="413" r:id="rId17"/>
    <p:sldId id="415" r:id="rId18"/>
    <p:sldId id="452" r:id="rId19"/>
    <p:sldId id="455" r:id="rId20"/>
    <p:sldId id="414" r:id="rId21"/>
    <p:sldId id="417" r:id="rId22"/>
    <p:sldId id="418" r:id="rId23"/>
    <p:sldId id="427" r:id="rId24"/>
    <p:sldId id="391" r:id="rId25"/>
    <p:sldId id="389" r:id="rId26"/>
    <p:sldId id="332" r:id="rId27"/>
    <p:sldId id="350" r:id="rId28"/>
    <p:sldId id="333" r:id="rId29"/>
    <p:sldId id="400" r:id="rId30"/>
    <p:sldId id="464" r:id="rId31"/>
    <p:sldId id="461" r:id="rId32"/>
    <p:sldId id="462" r:id="rId33"/>
    <p:sldId id="463" r:id="rId34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00FF"/>
    <a:srgbClr val="214A89"/>
    <a:srgbClr val="E8E8E8"/>
    <a:srgbClr val="FFFFFF"/>
    <a:srgbClr val="6091D5"/>
    <a:srgbClr val="1E39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65" autoAdjust="0"/>
    <p:restoredTop sz="94041" autoAdjust="0"/>
  </p:normalViewPr>
  <p:slideViewPr>
    <p:cSldViewPr snapToGrid="0" snapToObjects="1">
      <p:cViewPr varScale="1">
        <p:scale>
          <a:sx n="115" d="100"/>
          <a:sy n="115" d="100"/>
        </p:scale>
        <p:origin x="-18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7E063358-16DD-D54A-9389-AD3EE82C1C69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537F650C-FC29-B34D-9090-D38745CAC8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2776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164BB54F-1679-1E4C-B106-70A9DBD3EF54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E662BC02-158A-E748-AADE-9FBB1E4D5C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7208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Doubled NH</a:t>
            </a:r>
            <a:r>
              <a:rPr lang="en-US" baseline="-25000" dirty="0" smtClean="0"/>
              <a:t>3</a:t>
            </a:r>
            <a:r>
              <a:rPr lang="en-US" dirty="0" smtClean="0"/>
              <a:t> emissions in GEOS-</a:t>
            </a:r>
            <a:r>
              <a:rPr lang="en-US" dirty="0" err="1" smtClean="0"/>
              <a:t>Chem</a:t>
            </a:r>
            <a:r>
              <a:rPr lang="en-US" dirty="0" smtClean="0"/>
              <a:t> to generate “true” profiles </a:t>
            </a:r>
          </a:p>
          <a:p>
            <a:r>
              <a:rPr lang="en-US" dirty="0" smtClean="0"/>
              <a:t>Profiles fed into RT model and </a:t>
            </a:r>
            <a:r>
              <a:rPr lang="en-US" dirty="0" err="1" smtClean="0"/>
              <a:t>CrIS</a:t>
            </a:r>
            <a:r>
              <a:rPr lang="en-US" dirty="0" smtClean="0"/>
              <a:t> noise added to get simulated spectrum. </a:t>
            </a:r>
          </a:p>
          <a:p>
            <a:r>
              <a:rPr lang="en-US" dirty="0" smtClean="0"/>
              <a:t>Test ability of retrieval to reproduce the “true” profiles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068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4A8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1DCA0-BA0E-0A47-A480-502AAEC85541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AER Company Proprietary Information. © Atmospheric and Environmental Research, Inc. (AER), 2012.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EA24-25C2-F145-967E-6D6FAB5FEBA6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AER Company Proprietary Information. © Atmospheric and Environmental Research, Inc. (AER), 2012.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0593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59F5-37AA-C842-8CC0-C2645D8BA971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AER Company Proprietary Information. © Atmospheric and Environmental Research, Inc. (AER), 2012.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44601"/>
            <a:ext cx="8686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AER Company Proprietary Information. © Atmospheric and Environmental Research, Inc. (AER), 2012.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0593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214A8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40F9-47DE-2741-A2EF-B3073F34FE20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AER Company Proprietary Information. © Atmospheric and Environmental Research, Inc. (AER), 2012.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44601"/>
            <a:ext cx="4267200" cy="4724400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44601"/>
            <a:ext cx="4267200" cy="4724400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7ACD6-21A5-714F-9BC5-83978DA954FE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AER Company Proprietary Information. © Atmospheric and Environmental Research, Inc. (AER), 2012.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0593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44600"/>
            <a:ext cx="4268788" cy="930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174875"/>
            <a:ext cx="4268788" cy="37814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44600"/>
            <a:ext cx="4270375" cy="930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270375" cy="37814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70BD-3B79-AA49-98AA-D9A6B615889F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AER Company Proprietary Information. © Atmospheric and Environmental Research, Inc. (AER), 2012.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0593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04C7-C15D-4843-8456-E36B461D6795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AER Company Proprietary Information. © Atmospheric and Environmental Research, Inc. (AER), 2012.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0593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450DF-FA2F-6A4B-B833-3BB3C1A8895C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AER Company Proprietary Information. © Atmospheric and Environmental Research, Inc. (AER), 2012.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8B8D-0A09-1C4E-930E-B117839AD7E8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AER Company Proprietary Information. © Atmospheric and Environmental Research, Inc. (AER), 2012.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B912-83B1-3F42-B331-4DD8074C1122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AER Company Proprietary Information. © Atmospheric and Environmental Research, Inc. (AER), 2012.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44601"/>
            <a:ext cx="8686800" cy="468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356350"/>
            <a:ext cx="72482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9B7B8E9-25DA-C343-A63D-66C3FA543A36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252" y="6356350"/>
            <a:ext cx="596938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7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AER Company Proprietary Information. © Atmospheric and Environmental Research, Inc. (AER), 2014.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7228" y="6356350"/>
            <a:ext cx="41817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0D3D47E-862C-6F4D-9BCE-FD063CA318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 rot="10800000">
            <a:off x="228600" y="131384"/>
            <a:ext cx="8686800" cy="13138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38000">
                <a:schemeClr val="tx2">
                  <a:lumMod val="60000"/>
                  <a:lumOff val="40000"/>
                </a:schemeClr>
              </a:gs>
              <a:gs pos="75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0" cmpd="sng">
            <a:solidFill>
              <a:schemeClr val="bg1"/>
            </a:solidFill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93pt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228600" y="6084382"/>
            <a:ext cx="1243584" cy="59740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637252" y="6135751"/>
            <a:ext cx="7278148" cy="13138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38000">
                <a:schemeClr val="tx2">
                  <a:lumMod val="60000"/>
                  <a:lumOff val="40000"/>
                </a:schemeClr>
              </a:gs>
              <a:gs pos="75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0" cmpd="sng">
            <a:solidFill>
              <a:schemeClr val="bg1"/>
            </a:solidFill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0593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214A89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emf"/><Relationship Id="rId3" Type="http://schemas.openxmlformats.org/officeDocument/2006/relationships/image" Target="../media/image6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2594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</a:t>
            </a:r>
            <a:r>
              <a:rPr lang="en-US" dirty="0"/>
              <a:t>-Down Constraints on Emissions of NH</a:t>
            </a:r>
            <a:r>
              <a:rPr lang="en-US" baseline="-25000" dirty="0"/>
              <a:t>3</a:t>
            </a:r>
            <a:r>
              <a:rPr lang="en-US" dirty="0"/>
              <a:t>, </a:t>
            </a:r>
            <a:r>
              <a:rPr lang="en-US" dirty="0" err="1"/>
              <a:t>NO</a:t>
            </a:r>
            <a:r>
              <a:rPr lang="en-US" baseline="-25000" dirty="0" err="1"/>
              <a:t>x</a:t>
            </a:r>
            <a:r>
              <a:rPr lang="en-US" dirty="0"/>
              <a:t>, and SO</a:t>
            </a:r>
            <a:r>
              <a:rPr lang="en-US" baseline="-25000" dirty="0"/>
              <a:t>2</a:t>
            </a:r>
            <a:r>
              <a:rPr lang="en-US" dirty="0"/>
              <a:t> during the 2013 NOAA SENEX Campaign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043" y="2647494"/>
            <a:ext cx="8747854" cy="3326551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0"/>
              </a:spcBef>
            </a:pPr>
            <a:r>
              <a:rPr lang="en-US" sz="2600" dirty="0"/>
              <a:t>M. J. </a:t>
            </a:r>
            <a:r>
              <a:rPr lang="en-US" sz="2600" dirty="0" smtClean="0"/>
              <a:t>Alvarado</a:t>
            </a:r>
            <a:r>
              <a:rPr lang="en-US" sz="2600" baseline="30000" dirty="0" smtClean="0"/>
              <a:t>1</a:t>
            </a:r>
            <a:r>
              <a:rPr lang="en-US" sz="2600" dirty="0" smtClean="0"/>
              <a:t>, </a:t>
            </a:r>
            <a:r>
              <a:rPr lang="en-US" sz="2800" dirty="0"/>
              <a:t>C. R. </a:t>
            </a:r>
            <a:r>
              <a:rPr lang="en-US" sz="2800" dirty="0" smtClean="0"/>
              <a:t>Lonsdale</a:t>
            </a:r>
            <a:r>
              <a:rPr lang="en-US" sz="2800" baseline="30000" dirty="0"/>
              <a:t>1</a:t>
            </a:r>
            <a:r>
              <a:rPr lang="en-US" sz="2800" dirty="0" smtClean="0"/>
              <a:t>, </a:t>
            </a:r>
            <a:r>
              <a:rPr lang="en-US" sz="2800" dirty="0"/>
              <a:t>E. </a:t>
            </a:r>
            <a:r>
              <a:rPr lang="en-US" sz="2800" dirty="0" smtClean="0"/>
              <a:t>Winijkul</a:t>
            </a:r>
            <a:r>
              <a:rPr lang="en-US" sz="2800" baseline="30000" dirty="0"/>
              <a:t>1</a:t>
            </a:r>
            <a:r>
              <a:rPr lang="en-US" sz="2800" dirty="0" smtClean="0"/>
              <a:t>, </a:t>
            </a:r>
            <a:r>
              <a:rPr lang="en-US" sz="2800" dirty="0"/>
              <a:t>C. M. </a:t>
            </a:r>
            <a:r>
              <a:rPr lang="en-US" sz="2800" dirty="0" smtClean="0"/>
              <a:t>Brodowski</a:t>
            </a:r>
            <a:r>
              <a:rPr lang="en-US" sz="2800" baseline="30000" dirty="0"/>
              <a:t>1</a:t>
            </a:r>
            <a:r>
              <a:rPr lang="en-US" sz="2800" dirty="0" smtClean="0"/>
              <a:t>, </a:t>
            </a:r>
            <a:r>
              <a:rPr lang="en-US" sz="2800" dirty="0"/>
              <a:t>K. E. Cady-</a:t>
            </a:r>
            <a:r>
              <a:rPr lang="en-US" sz="2800" dirty="0" smtClean="0"/>
              <a:t>Pereira</a:t>
            </a:r>
            <a:r>
              <a:rPr lang="en-US" sz="2800" baseline="30000" dirty="0"/>
              <a:t>1</a:t>
            </a:r>
            <a:r>
              <a:rPr lang="en-US" sz="2800" dirty="0" smtClean="0"/>
              <a:t>, </a:t>
            </a:r>
            <a:r>
              <a:rPr lang="en-US" sz="2800" dirty="0"/>
              <a:t>D. K. </a:t>
            </a:r>
            <a:r>
              <a:rPr lang="en-US" sz="2800" dirty="0" smtClean="0"/>
              <a:t>Henze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, </a:t>
            </a:r>
            <a:r>
              <a:rPr lang="en-US" sz="2800" dirty="0"/>
              <a:t>S. </a:t>
            </a:r>
            <a:r>
              <a:rPr lang="en-US" sz="2800" dirty="0" smtClean="0"/>
              <a:t>Capps</a:t>
            </a:r>
            <a:r>
              <a:rPr lang="en-US" sz="2600" baseline="30000" dirty="0" smtClean="0"/>
              <a:t>2,*</a:t>
            </a:r>
          </a:p>
          <a:p>
            <a:pPr>
              <a:spcBef>
                <a:spcPts val="0"/>
              </a:spcBef>
            </a:pPr>
            <a:endParaRPr lang="en-US" sz="26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aseline="30000" dirty="0" smtClean="0"/>
              <a:t>1</a:t>
            </a:r>
            <a:r>
              <a:rPr lang="en-US" sz="2000" dirty="0" smtClean="0"/>
              <a:t>Atmospheric and Environmental Research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aseline="30000" dirty="0"/>
              <a:t>2</a:t>
            </a:r>
            <a:r>
              <a:rPr lang="en-US" sz="2000" dirty="0" smtClean="0"/>
              <a:t>Univerisity of Colorado – Boulder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/>
              <a:t>*Now At Drexel University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0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/>
              <a:t>With thanks to the SENEX science </a:t>
            </a:r>
            <a:r>
              <a:rPr lang="en-US" sz="2000" dirty="0"/>
              <a:t>t</a:t>
            </a:r>
            <a:r>
              <a:rPr lang="en-US" sz="2000" dirty="0" smtClean="0"/>
              <a:t>eam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/>
              <a:t>(A. </a:t>
            </a:r>
            <a:r>
              <a:rPr lang="en-US" sz="2000" dirty="0" err="1" smtClean="0"/>
              <a:t>Neuman</a:t>
            </a:r>
            <a:r>
              <a:rPr lang="en-US" sz="2000" dirty="0" smtClean="0"/>
              <a:t>, J. Nowak, J. Holloway, T. Ryerson, A. </a:t>
            </a:r>
            <a:r>
              <a:rPr lang="en-US" sz="2000" dirty="0" err="1" smtClean="0"/>
              <a:t>Middlebrook</a:t>
            </a:r>
            <a:r>
              <a:rPr lang="en-US" sz="2000" dirty="0" smtClean="0"/>
              <a:t>, J. Jimenez, J. Fry)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dirty="0" smtClean="0"/>
              <a:t>SEARCH Science Team (</a:t>
            </a:r>
            <a:r>
              <a:rPr lang="en-US" sz="2000" dirty="0"/>
              <a:t>S. Shaw, K. Bauman, </a:t>
            </a:r>
            <a:r>
              <a:rPr lang="en-US" sz="2000" dirty="0" smtClean="0"/>
              <a:t>C. Blanchard)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dirty="0" smtClean="0"/>
              <a:t>and Environment and Climate Change Canada (C. </a:t>
            </a:r>
            <a:r>
              <a:rPr lang="en-US" sz="2000" dirty="0" err="1" smtClean="0"/>
              <a:t>McLinden</a:t>
            </a:r>
            <a:r>
              <a:rPr lang="en-US" sz="2000" dirty="0" smtClean="0"/>
              <a:t>, M. </a:t>
            </a:r>
            <a:r>
              <a:rPr lang="en-US" sz="2000" dirty="0" err="1" smtClean="0"/>
              <a:t>Shephard</a:t>
            </a:r>
            <a:r>
              <a:rPr lang="en-US" sz="2000" dirty="0" smtClean="0"/>
              <a:t>)</a:t>
            </a:r>
            <a:endParaRPr lang="en-US" sz="20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000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964122" y="6308725"/>
            <a:ext cx="3775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Copyright </a:t>
            </a:r>
            <a:r>
              <a:rPr lang="en-US" sz="1200" dirty="0" smtClean="0"/>
              <a:t>2016, </a:t>
            </a:r>
            <a:r>
              <a:rPr lang="en-US" sz="1200" dirty="0"/>
              <a:t>Government sponsorship acknowledged.</a:t>
            </a:r>
          </a:p>
        </p:txBody>
      </p:sp>
    </p:spTree>
    <p:extLst>
      <p:ext uri="{BB962C8B-B14F-4D97-AF65-F5344CB8AC3E}">
        <p14:creationId xmlns:p14="http://schemas.microsoft.com/office/powerpoint/2010/main" val="1461166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t="5177" r="4706" b="5260"/>
          <a:stretch/>
        </p:blipFill>
        <p:spPr>
          <a:xfrm>
            <a:off x="580074" y="1089141"/>
            <a:ext cx="3778318" cy="50539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2098" y="926679"/>
            <a:ext cx="323642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June 1 – July 15 Daily Averages</a:t>
            </a:r>
            <a:endParaRPr lang="en-US" sz="1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</a:t>
            </a:r>
            <a:r>
              <a:rPr lang="en-US" dirty="0" err="1" smtClean="0"/>
              <a:t>NH</a:t>
            </a:r>
            <a:r>
              <a:rPr lang="en-US" baseline="-25000" dirty="0" err="1" smtClean="0"/>
              <a:t>x</a:t>
            </a:r>
            <a:r>
              <a:rPr lang="en-US" dirty="0" smtClean="0"/>
              <a:t> event at Yorkville?</a:t>
            </a:r>
            <a:endParaRPr lang="en-US" dirty="0"/>
          </a:p>
        </p:txBody>
      </p:sp>
      <p:pic>
        <p:nvPicPr>
          <p:cNvPr id="12" name="Picture 11" descr="NH#_rose_Y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111" y="926679"/>
            <a:ext cx="4698288" cy="31967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68483" y="4068797"/>
            <a:ext cx="4346915" cy="1995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 smtClean="0"/>
              <a:t>High NH</a:t>
            </a:r>
            <a:r>
              <a:rPr lang="en-US" baseline="-25000" dirty="0" smtClean="0"/>
              <a:t>3</a:t>
            </a:r>
            <a:r>
              <a:rPr lang="en-US" dirty="0" smtClean="0"/>
              <a:t> at Yorkville from </a:t>
            </a:r>
            <a:r>
              <a:rPr lang="en-US" b="1" dirty="0" smtClean="0"/>
              <a:t>poultry feed lots (broilers) to the ESE </a:t>
            </a:r>
            <a:r>
              <a:rPr lang="en-US" dirty="0" smtClean="0"/>
              <a:t>(Saylor et al., Atmos. Environ, 2010). </a:t>
            </a:r>
            <a:endParaRPr lang="en-US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b="1" dirty="0" smtClean="0"/>
              <a:t>Observed</a:t>
            </a:r>
            <a:r>
              <a:rPr lang="en-US" dirty="0" smtClean="0"/>
              <a:t> </a:t>
            </a:r>
            <a:r>
              <a:rPr lang="en-US" b="1" dirty="0" smtClean="0"/>
              <a:t>sustained winds from ESE</a:t>
            </a:r>
            <a:r>
              <a:rPr lang="en-US" dirty="0" smtClean="0"/>
              <a:t> (100</a:t>
            </a:r>
            <a:r>
              <a:rPr lang="en-US" baseline="30000" dirty="0" smtClean="0"/>
              <a:t>o</a:t>
            </a:r>
            <a:r>
              <a:rPr lang="en-US" dirty="0" smtClean="0"/>
              <a:t> ± 20</a:t>
            </a:r>
            <a:r>
              <a:rPr lang="en-US" baseline="30000" dirty="0" smtClean="0"/>
              <a:t>o</a:t>
            </a:r>
            <a:r>
              <a:rPr lang="en-US" dirty="0" smtClean="0"/>
              <a:t>) for 3-day period.</a:t>
            </a:r>
            <a:endParaRPr lang="en-US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b="1" dirty="0" smtClean="0"/>
              <a:t>Modeled wind direction much more variable, </a:t>
            </a:r>
            <a:r>
              <a:rPr lang="en-US" dirty="0" smtClean="0"/>
              <a:t>with afternoons generally from N.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86556" y="1412729"/>
            <a:ext cx="748923" cy="7612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/>
              <a:t>NH</a:t>
            </a:r>
            <a:r>
              <a:rPr lang="en-US" sz="1600" baseline="-25000" dirty="0" smtClean="0"/>
              <a:t>3(g)</a:t>
            </a:r>
          </a:p>
          <a:p>
            <a:pPr>
              <a:lnSpc>
                <a:spcPct val="90000"/>
              </a:lnSpc>
            </a:pPr>
            <a:r>
              <a:rPr lang="en-US" sz="1600" b="1" dirty="0" smtClean="0">
                <a:solidFill>
                  <a:srgbClr val="0000FF"/>
                </a:solidFill>
              </a:rPr>
              <a:t>Obs.</a:t>
            </a:r>
          </a:p>
          <a:p>
            <a:pPr>
              <a:lnSpc>
                <a:spcPct val="90000"/>
              </a:lnSpc>
            </a:pPr>
            <a:r>
              <a:rPr lang="en-US" sz="1600" b="1" dirty="0" smtClean="0">
                <a:solidFill>
                  <a:srgbClr val="008000"/>
                </a:solidFill>
              </a:rPr>
              <a:t>CMAQ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17345" y="3851664"/>
            <a:ext cx="748923" cy="7612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/>
              <a:t>NH</a:t>
            </a:r>
            <a:r>
              <a:rPr lang="en-US" sz="1600" baseline="-25000" dirty="0"/>
              <a:t>4</a:t>
            </a:r>
            <a:r>
              <a:rPr lang="en-US" sz="1600" baseline="-25000" dirty="0" smtClean="0"/>
              <a:t>(p)</a:t>
            </a:r>
          </a:p>
          <a:p>
            <a:pPr>
              <a:lnSpc>
                <a:spcPct val="90000"/>
              </a:lnSpc>
            </a:pPr>
            <a:r>
              <a:rPr lang="en-US" sz="1600" b="1" dirty="0" smtClean="0">
                <a:solidFill>
                  <a:srgbClr val="FF0000"/>
                </a:solidFill>
              </a:rPr>
              <a:t>Obs.</a:t>
            </a:r>
          </a:p>
          <a:p>
            <a:pPr>
              <a:lnSpc>
                <a:spcPct val="90000"/>
              </a:lnSpc>
            </a:pPr>
            <a:r>
              <a:rPr lang="en-US" sz="1600" b="1" dirty="0" smtClean="0">
                <a:solidFill>
                  <a:srgbClr val="FF00FF"/>
                </a:solidFill>
              </a:rPr>
              <a:t>CMAQ</a:t>
            </a:r>
            <a:endParaRPr lang="en-US" sz="16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809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Aircraft </a:t>
            </a:r>
            <a:r>
              <a:rPr lang="en-US" sz="2400" dirty="0" err="1" smtClean="0"/>
              <a:t>SO</a:t>
            </a:r>
            <a:r>
              <a:rPr lang="en-US" sz="2400" baseline="-25000" dirty="0" err="1" smtClean="0"/>
              <a:t>x</a:t>
            </a:r>
            <a:r>
              <a:rPr lang="en-US" sz="2400" dirty="0" smtClean="0"/>
              <a:t> over Alabama and Georgia shows combination of emission and transport errors</a:t>
            </a:r>
            <a:endParaRPr lang="en-US" sz="2400" baseline="-25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806364" y="1130632"/>
            <a:ext cx="7625080" cy="5005496"/>
            <a:chOff x="806364" y="1020872"/>
            <a:chExt cx="7625080" cy="5005496"/>
          </a:xfrm>
        </p:grpSpPr>
        <p:grpSp>
          <p:nvGrpSpPr>
            <p:cNvPr id="9" name="Group 8"/>
            <p:cNvGrpSpPr/>
            <p:nvPr/>
          </p:nvGrpSpPr>
          <p:grpSpPr>
            <a:xfrm>
              <a:off x="806364" y="1032572"/>
              <a:ext cx="7625080" cy="4993796"/>
              <a:chOff x="53820" y="1032572"/>
              <a:chExt cx="7625080" cy="499379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1852"/>
              <a:stretch/>
            </p:blipFill>
            <p:spPr>
              <a:xfrm>
                <a:off x="1598437" y="3603208"/>
                <a:ext cx="3703320" cy="2423160"/>
              </a:xfrm>
              <a:prstGeom prst="rect">
                <a:avLst/>
              </a:prstGeom>
            </p:spPr>
          </p:pic>
          <p:grpSp>
            <p:nvGrpSpPr>
              <p:cNvPr id="12" name="Group 11"/>
              <p:cNvGrpSpPr>
                <a:grpSpLocks noChangeAspect="1"/>
              </p:cNvGrpSpPr>
              <p:nvPr/>
            </p:nvGrpSpPr>
            <p:grpSpPr>
              <a:xfrm>
                <a:off x="53820" y="1032572"/>
                <a:ext cx="7625080" cy="4993796"/>
                <a:chOff x="1494829" y="1234962"/>
                <a:chExt cx="8472311" cy="5548662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630" t="1" r="2471" b="1852"/>
                <a:stretch/>
              </p:blipFill>
              <p:spPr>
                <a:xfrm>
                  <a:off x="1618535" y="4091224"/>
                  <a:ext cx="2794000" cy="26924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4829" y="1234962"/>
                  <a:ext cx="2743200" cy="2743200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629" t="1" r="2469" b="1852"/>
                <a:stretch/>
              </p:blipFill>
              <p:spPr>
                <a:xfrm>
                  <a:off x="7173140" y="4091224"/>
                  <a:ext cx="2794000" cy="269240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32029" y="1234962"/>
                  <a:ext cx="2743200" cy="27432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9852" y="1020872"/>
              <a:ext cx="2514600" cy="2514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7384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June 11 </a:t>
            </a:r>
            <a:r>
              <a:rPr lang="en-US" sz="2400" dirty="0" err="1" smtClean="0"/>
              <a:t>SO</a:t>
            </a:r>
            <a:r>
              <a:rPr lang="en-US" sz="2400" baseline="-25000" dirty="0" err="1" smtClean="0"/>
              <a:t>x</a:t>
            </a:r>
            <a:r>
              <a:rPr lang="en-US" sz="2400" dirty="0" smtClean="0"/>
              <a:t>: CMAQ underestimates point source, gets location of EC Gaston power plant plume wrong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7" r="2691"/>
          <a:stretch/>
        </p:blipFill>
        <p:spPr>
          <a:xfrm>
            <a:off x="4624290" y="1151301"/>
            <a:ext cx="4251960" cy="44165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4" r="2694"/>
          <a:stretch/>
        </p:blipFill>
        <p:spPr>
          <a:xfrm>
            <a:off x="228600" y="1151301"/>
            <a:ext cx="4160520" cy="441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12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June 11 </a:t>
            </a:r>
            <a:r>
              <a:rPr lang="en-US" sz="2400" dirty="0" err="1" smtClean="0"/>
              <a:t>SO</a:t>
            </a:r>
            <a:r>
              <a:rPr lang="en-US" sz="2400" baseline="-25000" dirty="0" err="1" smtClean="0"/>
              <a:t>x</a:t>
            </a:r>
            <a:r>
              <a:rPr lang="en-US" sz="2400" dirty="0" smtClean="0"/>
              <a:t>: CMAQ underestimates point source, gets location of EC Gaston power plant plume wrong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7" r="2691"/>
          <a:stretch/>
        </p:blipFill>
        <p:spPr>
          <a:xfrm>
            <a:off x="4389120" y="1151301"/>
            <a:ext cx="4251960" cy="44165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r="2471"/>
          <a:stretch/>
        </p:blipFill>
        <p:spPr>
          <a:xfrm>
            <a:off x="4395150" y="1151301"/>
            <a:ext cx="4498340" cy="44165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4" r="2694"/>
          <a:stretch/>
        </p:blipFill>
        <p:spPr>
          <a:xfrm>
            <a:off x="228600" y="1151301"/>
            <a:ext cx="4160520" cy="441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98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6212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SEARCH </a:t>
            </a:r>
            <a:r>
              <a:rPr lang="en-US" dirty="0"/>
              <a:t>d</a:t>
            </a:r>
            <a:r>
              <a:rPr lang="en-US" dirty="0" smtClean="0"/>
              <a:t>aily </a:t>
            </a:r>
            <a:r>
              <a:rPr lang="en-US" dirty="0" err="1" smtClean="0"/>
              <a:t>SO</a:t>
            </a:r>
            <a:r>
              <a:rPr lang="en-US" baseline="-25000" dirty="0" err="1" smtClean="0"/>
              <a:t>x</a:t>
            </a:r>
            <a:r>
              <a:rPr lang="en-US" dirty="0" smtClean="0"/>
              <a:t> observations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" y="872602"/>
            <a:ext cx="357721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038111" y="1209412"/>
            <a:ext cx="4937760" cy="4937760"/>
            <a:chOff x="3805071" y="976392"/>
            <a:chExt cx="4937760" cy="4937760"/>
          </a:xfrm>
        </p:grpSpPr>
        <p:grpSp>
          <p:nvGrpSpPr>
            <p:cNvPr id="15" name="Group 14"/>
            <p:cNvGrpSpPr>
              <a:grpSpLocks noChangeAspect="1"/>
            </p:cNvGrpSpPr>
            <p:nvPr/>
          </p:nvGrpSpPr>
          <p:grpSpPr>
            <a:xfrm>
              <a:off x="3805071" y="976392"/>
              <a:ext cx="4937760" cy="4937760"/>
              <a:chOff x="625752" y="360703"/>
              <a:chExt cx="5486400" cy="54864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9154" y="3103903"/>
                <a:ext cx="2743200" cy="274320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752" y="360703"/>
                <a:ext cx="2743200" cy="274320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752" y="3103903"/>
                <a:ext cx="2743200" cy="27432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8952" y="360703"/>
                <a:ext cx="2743200" cy="2743200"/>
              </a:xfrm>
              <a:prstGeom prst="rect">
                <a:avLst/>
              </a:prstGeom>
            </p:spPr>
          </p:pic>
        </p:grpSp>
        <p:sp>
          <p:nvSpPr>
            <p:cNvPr id="16" name="Oval 15"/>
            <p:cNvSpPr/>
            <p:nvPr/>
          </p:nvSpPr>
          <p:spPr>
            <a:xfrm>
              <a:off x="4645102" y="2506732"/>
              <a:ext cx="1582241" cy="417788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65794" y="1219069"/>
              <a:ext cx="941283" cy="787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000" dirty="0" smtClean="0"/>
                <a:t>CTR</a:t>
              </a:r>
            </a:p>
            <a:p>
              <a:pPr>
                <a:lnSpc>
                  <a:spcPct val="90000"/>
                </a:lnSpc>
              </a:pPr>
              <a:r>
                <a:rPr lang="en-US" sz="1000" dirty="0" smtClean="0"/>
                <a:t>MNB = -10%</a:t>
              </a:r>
            </a:p>
            <a:p>
              <a:pPr>
                <a:lnSpc>
                  <a:spcPct val="90000"/>
                </a:lnSpc>
              </a:pPr>
              <a:r>
                <a:rPr lang="en-US" sz="1000" dirty="0" smtClean="0"/>
                <a:t>MANGE = 40%</a:t>
              </a:r>
            </a:p>
            <a:p>
              <a:pPr>
                <a:lnSpc>
                  <a:spcPct val="90000"/>
                </a:lnSpc>
              </a:pPr>
              <a:r>
                <a:rPr lang="en-US" sz="1000" dirty="0" smtClean="0"/>
                <a:t>r</a:t>
              </a:r>
              <a:r>
                <a:rPr lang="en-US" sz="1000" baseline="30000" dirty="0" smtClean="0"/>
                <a:t>2</a:t>
              </a:r>
              <a:r>
                <a:rPr lang="en-US" sz="1000" dirty="0" smtClean="0"/>
                <a:t> = 0.23</a:t>
              </a:r>
            </a:p>
            <a:p>
              <a:pPr>
                <a:lnSpc>
                  <a:spcPct val="90000"/>
                </a:lnSpc>
              </a:pPr>
              <a:r>
                <a:rPr lang="en-US" sz="1000" dirty="0" smtClean="0"/>
                <a:t>Slope = 0.70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03177" y="3217029"/>
            <a:ext cx="3289400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Data: Daily averages of continuous SO</a:t>
            </a:r>
            <a:r>
              <a:rPr lang="en-US" sz="2000" baseline="-25000" dirty="0" smtClean="0"/>
              <a:t>2(g) </a:t>
            </a:r>
            <a:r>
              <a:rPr lang="en-US" sz="2000" dirty="0" smtClean="0"/>
              <a:t>and SO</a:t>
            </a:r>
            <a:r>
              <a:rPr lang="en-US" sz="2000" baseline="-25000" dirty="0" smtClean="0"/>
              <a:t>4(p) </a:t>
            </a:r>
            <a:r>
              <a:rPr lang="en-US" sz="2000" dirty="0" smtClean="0"/>
              <a:t>at SEARCH sites</a:t>
            </a:r>
            <a:endParaRPr lang="en-US" sz="2000" dirty="0"/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Daily </a:t>
            </a:r>
            <a:r>
              <a:rPr lang="en-US" sz="2000" dirty="0" err="1" smtClean="0"/>
              <a:t>SO</a:t>
            </a:r>
            <a:r>
              <a:rPr lang="en-US" sz="2000" baseline="-25000" dirty="0" err="1" smtClean="0"/>
              <a:t>x</a:t>
            </a:r>
            <a:r>
              <a:rPr lang="en-US" sz="2000" dirty="0" smtClean="0"/>
              <a:t> generally accurate except: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A</a:t>
            </a:r>
            <a:r>
              <a:rPr lang="en-US" sz="2000" dirty="0" smtClean="0"/>
              <a:t>t JST </a:t>
            </a:r>
            <a:r>
              <a:rPr lang="en-US" sz="2000" dirty="0" smtClean="0">
                <a:solidFill>
                  <a:srgbClr val="000000"/>
                </a:solidFill>
              </a:rPr>
              <a:t>(missing or underestimated local source?)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F</a:t>
            </a:r>
            <a:r>
              <a:rPr lang="en-US" sz="2000" dirty="0" smtClean="0"/>
              <a:t>or a few days at CTR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392577" y="895904"/>
            <a:ext cx="4884268" cy="3967187"/>
            <a:chOff x="3404225" y="831313"/>
            <a:chExt cx="4884268" cy="3967187"/>
          </a:xfrm>
        </p:grpSpPr>
        <p:sp>
          <p:nvSpPr>
            <p:cNvPr id="19" name="TextBox 18"/>
            <p:cNvSpPr txBox="1"/>
            <p:nvPr/>
          </p:nvSpPr>
          <p:spPr>
            <a:xfrm>
              <a:off x="4797544" y="833747"/>
              <a:ext cx="1034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Alabama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54298" y="831313"/>
              <a:ext cx="9341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Georgia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04225" y="2034241"/>
              <a:ext cx="6911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50000"/>
                    </a:schemeClr>
                  </a:solidFill>
                </a:rPr>
                <a:t>Rural</a:t>
              </a:r>
              <a:endParaRPr lang="en-US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04225" y="4429168"/>
              <a:ext cx="7791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3">
                      <a:lumMod val="50000"/>
                    </a:schemeClr>
                  </a:solidFill>
                </a:rPr>
                <a:t>Urban</a:t>
              </a:r>
              <a:endParaRPr lang="en-US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922659" y="2599807"/>
            <a:ext cx="941283" cy="787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 smtClean="0"/>
              <a:t>YRK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MNB = +8%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MANGE = 35%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r</a:t>
            </a:r>
            <a:r>
              <a:rPr lang="en-US" sz="1000" baseline="30000" dirty="0" smtClean="0"/>
              <a:t>2</a:t>
            </a:r>
            <a:r>
              <a:rPr lang="en-US" sz="1000" dirty="0" smtClean="0"/>
              <a:t> = 0.41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Slope = 1.13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15254" y="3850757"/>
            <a:ext cx="941283" cy="787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 smtClean="0"/>
              <a:t>BHM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MNB = +8%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MANGE = 45%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r</a:t>
            </a:r>
            <a:r>
              <a:rPr lang="en-US" sz="1000" baseline="30000" dirty="0" smtClean="0"/>
              <a:t>2</a:t>
            </a:r>
            <a:r>
              <a:rPr lang="en-US" sz="1000" dirty="0" smtClean="0"/>
              <a:t> = 0.25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Slope = 1.05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71254" y="5050907"/>
            <a:ext cx="1005403" cy="787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 smtClean="0"/>
              <a:t>JST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MNB = +119%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MANGE = 125%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r</a:t>
            </a:r>
            <a:r>
              <a:rPr lang="en-US" sz="1000" baseline="30000" dirty="0" smtClean="0"/>
              <a:t>2</a:t>
            </a:r>
            <a:r>
              <a:rPr lang="en-US" sz="1000" dirty="0" smtClean="0"/>
              <a:t> = 0.20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Slope = 2.65</a:t>
            </a:r>
          </a:p>
        </p:txBody>
      </p:sp>
    </p:spTree>
    <p:extLst>
      <p:ext uri="{BB962C8B-B14F-4D97-AF65-F5344CB8AC3E}">
        <p14:creationId xmlns:p14="http://schemas.microsoft.com/office/powerpoint/2010/main" val="992258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</a:t>
            </a:r>
            <a:r>
              <a:rPr lang="en-US" dirty="0" err="1" smtClean="0"/>
              <a:t>SO</a:t>
            </a:r>
            <a:r>
              <a:rPr lang="en-US" baseline="-25000" dirty="0" err="1"/>
              <a:t>x</a:t>
            </a:r>
            <a:r>
              <a:rPr lang="en-US" dirty="0" smtClean="0"/>
              <a:t> event at Centreville?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48" y="949899"/>
            <a:ext cx="3807912" cy="51518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09179" y="968502"/>
            <a:ext cx="2736842" cy="5190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US" sz="1700" dirty="0" smtClean="0"/>
              <a:t>Hourly SO</a:t>
            </a:r>
            <a:r>
              <a:rPr lang="en-US" sz="1700" baseline="-25000" dirty="0" smtClean="0"/>
              <a:t>2</a:t>
            </a:r>
            <a:r>
              <a:rPr lang="en-US" sz="1700" dirty="0" smtClean="0"/>
              <a:t> data </a:t>
            </a:r>
            <a:r>
              <a:rPr lang="en-US" sz="1700" b="1" dirty="0" smtClean="0"/>
              <a:t>shows two peaks from SW:</a:t>
            </a:r>
          </a:p>
          <a:p>
            <a:pPr marL="568325" indent="-285750">
              <a:lnSpc>
                <a:spcPct val="90000"/>
              </a:lnSpc>
              <a:spcBef>
                <a:spcPts val="200"/>
              </a:spcBef>
              <a:buFont typeface="Arial"/>
              <a:buChar char="•"/>
            </a:pPr>
            <a:r>
              <a:rPr lang="en-US" sz="1700" dirty="0" smtClean="0"/>
              <a:t>8 AM, June 25 </a:t>
            </a:r>
          </a:p>
          <a:p>
            <a:pPr marL="568325" indent="-285750">
              <a:lnSpc>
                <a:spcPct val="90000"/>
              </a:lnSpc>
              <a:spcBef>
                <a:spcPts val="200"/>
              </a:spcBef>
              <a:buFont typeface="Arial"/>
              <a:buChar char="•"/>
            </a:pPr>
            <a:r>
              <a:rPr lang="en-US" sz="1700" dirty="0" smtClean="0"/>
              <a:t>2 PM, June 26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700" dirty="0"/>
              <a:t>SO</a:t>
            </a:r>
            <a:r>
              <a:rPr lang="en-US" sz="1700" baseline="-25000" dirty="0"/>
              <a:t>2</a:t>
            </a:r>
            <a:r>
              <a:rPr lang="en-US" sz="1700" dirty="0"/>
              <a:t> point sources to </a:t>
            </a:r>
            <a:r>
              <a:rPr lang="en-US" sz="1700" dirty="0" smtClean="0"/>
              <a:t>SW  (NEI 2011):</a:t>
            </a:r>
            <a:endParaRPr lang="en-US" sz="1700" dirty="0"/>
          </a:p>
          <a:p>
            <a:pPr marL="579438" indent="-285750">
              <a:lnSpc>
                <a:spcPct val="90000"/>
              </a:lnSpc>
              <a:spcBef>
                <a:spcPts val="200"/>
              </a:spcBef>
              <a:buFont typeface="Arial"/>
              <a:buChar char="•"/>
            </a:pPr>
            <a:r>
              <a:rPr lang="en-US" sz="1700" dirty="0"/>
              <a:t>Lowman Power Plant (4,300 </a:t>
            </a:r>
            <a:r>
              <a:rPr lang="en-US" sz="1700" dirty="0" err="1" smtClean="0"/>
              <a:t>tpy</a:t>
            </a:r>
            <a:r>
              <a:rPr lang="en-US" sz="1700" dirty="0" smtClean="0"/>
              <a:t>)</a:t>
            </a:r>
            <a:endParaRPr lang="en-US" sz="1700" dirty="0"/>
          </a:p>
          <a:p>
            <a:pPr marL="579438" indent="-285750">
              <a:lnSpc>
                <a:spcPct val="90000"/>
              </a:lnSpc>
              <a:spcBef>
                <a:spcPts val="200"/>
              </a:spcBef>
              <a:buFont typeface="Arial"/>
              <a:buChar char="•"/>
            </a:pPr>
            <a:r>
              <a:rPr lang="en-US" sz="1700" dirty="0"/>
              <a:t>Barry Power Plant (11,644 </a:t>
            </a:r>
            <a:r>
              <a:rPr lang="en-US" sz="1700" dirty="0" err="1"/>
              <a:t>tpy</a:t>
            </a:r>
            <a:r>
              <a:rPr lang="en-US" sz="1700" dirty="0"/>
              <a:t>)</a:t>
            </a:r>
          </a:p>
          <a:p>
            <a:pPr marL="579438" indent="-285750">
              <a:lnSpc>
                <a:spcPct val="90000"/>
              </a:lnSpc>
              <a:spcBef>
                <a:spcPts val="200"/>
              </a:spcBef>
              <a:buFont typeface="Arial"/>
              <a:buChar char="•"/>
            </a:pPr>
            <a:r>
              <a:rPr lang="en-US" sz="1700" dirty="0" err="1"/>
              <a:t>Chunchula</a:t>
            </a:r>
            <a:r>
              <a:rPr lang="en-US" sz="1700" dirty="0"/>
              <a:t> Gas Plant (1,447 </a:t>
            </a:r>
            <a:r>
              <a:rPr lang="en-US" sz="1700" dirty="0" err="1"/>
              <a:t>tpy</a:t>
            </a:r>
            <a:r>
              <a:rPr lang="en-US" sz="1700" dirty="0"/>
              <a:t>)</a:t>
            </a:r>
          </a:p>
          <a:p>
            <a:pPr marL="579438" indent="-285750">
              <a:lnSpc>
                <a:spcPct val="90000"/>
              </a:lnSpc>
              <a:spcBef>
                <a:spcPts val="200"/>
              </a:spcBef>
              <a:buFont typeface="Arial"/>
              <a:buChar char="•"/>
            </a:pPr>
            <a:r>
              <a:rPr lang="en-US" sz="1700" dirty="0"/>
              <a:t>Georgia Pacific Pulp and </a:t>
            </a:r>
            <a:r>
              <a:rPr lang="en-US" sz="1700" dirty="0" smtClean="0"/>
              <a:t>Paper (</a:t>
            </a:r>
            <a:r>
              <a:rPr lang="en-US" sz="1700" dirty="0"/>
              <a:t>1,971 </a:t>
            </a:r>
            <a:r>
              <a:rPr lang="en-US" sz="1700" dirty="0" err="1"/>
              <a:t>tpy</a:t>
            </a:r>
            <a:r>
              <a:rPr lang="en-US" sz="1700" dirty="0"/>
              <a:t>)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700" b="1" dirty="0" smtClean="0"/>
              <a:t>Model winds from SSE and WSW, respectively, during events.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700" b="1" dirty="0" smtClean="0"/>
              <a:t>BUT measured winds from SW in other periods didn’t have same high SO</a:t>
            </a:r>
            <a:r>
              <a:rPr lang="en-US" sz="1700" b="1" baseline="-25000" dirty="0" smtClean="0"/>
              <a:t>2</a:t>
            </a:r>
            <a:r>
              <a:rPr lang="en-US" sz="1700" b="1" dirty="0" smtClean="0"/>
              <a:t> levels.</a:t>
            </a:r>
            <a:endParaRPr lang="en-US" sz="17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85106" y="991351"/>
            <a:ext cx="242694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June 1 – July 15 Daily Averages</a:t>
            </a:r>
            <a:endParaRPr lang="en-US" sz="1400" dirty="0"/>
          </a:p>
        </p:txBody>
      </p:sp>
      <p:pic>
        <p:nvPicPr>
          <p:cNvPr id="14" name="Picture 13" descr="CTR 5day-roses_0626-3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6" t="37119" r="-1440" b="32347"/>
          <a:stretch/>
        </p:blipFill>
        <p:spPr>
          <a:xfrm>
            <a:off x="3819671" y="1179479"/>
            <a:ext cx="2588919" cy="24048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11192" y="937824"/>
            <a:ext cx="26727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Centreville Wind Rose, June 26-30</a:t>
            </a:r>
            <a:endParaRPr lang="en-US" sz="1400" dirty="0"/>
          </a:p>
        </p:txBody>
      </p:sp>
      <p:pic>
        <p:nvPicPr>
          <p:cNvPr id="2" name="Picture 1" descr="CTR 5day-roses_0606-1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6" t="37135" r="1431" b="32561"/>
          <a:stretch/>
        </p:blipFill>
        <p:spPr>
          <a:xfrm>
            <a:off x="3819671" y="3748039"/>
            <a:ext cx="2363042" cy="23774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36427" y="3477502"/>
            <a:ext cx="26727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Centreville Wind Rose, June 6-10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71698" y="1496700"/>
            <a:ext cx="599443" cy="594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/>
              <a:t>SO</a:t>
            </a:r>
            <a:r>
              <a:rPr lang="en-US" sz="1200" baseline="-25000" dirty="0" smtClean="0"/>
              <a:t>2(g)</a:t>
            </a:r>
          </a:p>
          <a:p>
            <a:pPr>
              <a:lnSpc>
                <a:spcPct val="90000"/>
              </a:lnSpc>
            </a:pPr>
            <a:r>
              <a:rPr lang="en-US" sz="1200" b="1" dirty="0" smtClean="0">
                <a:solidFill>
                  <a:srgbClr val="0000FF"/>
                </a:solidFill>
              </a:rPr>
              <a:t>Obs.</a:t>
            </a:r>
          </a:p>
          <a:p>
            <a:pPr>
              <a:lnSpc>
                <a:spcPct val="90000"/>
              </a:lnSpc>
            </a:pPr>
            <a:r>
              <a:rPr lang="en-US" sz="1200" b="1" dirty="0" smtClean="0">
                <a:solidFill>
                  <a:srgbClr val="008000"/>
                </a:solidFill>
              </a:rPr>
              <a:t>CMAQ</a:t>
            </a: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78603" y="3674567"/>
            <a:ext cx="1316136" cy="76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/>
              <a:t>SO</a:t>
            </a:r>
            <a:r>
              <a:rPr lang="en-US" sz="1200" baseline="-25000" dirty="0" smtClean="0"/>
              <a:t>4(p)</a:t>
            </a:r>
          </a:p>
          <a:p>
            <a:pPr>
              <a:lnSpc>
                <a:spcPct val="90000"/>
              </a:lnSpc>
            </a:pPr>
            <a:r>
              <a:rPr lang="en-US" sz="1200" b="1" dirty="0" smtClean="0">
                <a:solidFill>
                  <a:srgbClr val="FF0000"/>
                </a:solidFill>
              </a:rPr>
              <a:t>Obs. (continuous) </a:t>
            </a:r>
          </a:p>
          <a:p>
            <a:pPr>
              <a:lnSpc>
                <a:spcPct val="90000"/>
              </a:lnSpc>
            </a:pPr>
            <a:r>
              <a:rPr lang="en-US" sz="1200" b="1" dirty="0" smtClean="0">
                <a:solidFill>
                  <a:srgbClr val="3366FF"/>
                </a:solidFill>
              </a:rPr>
              <a:t>Obs. (daily </a:t>
            </a:r>
            <a:r>
              <a:rPr lang="en-US" sz="1200" b="1" dirty="0" err="1" smtClean="0">
                <a:solidFill>
                  <a:srgbClr val="3366FF"/>
                </a:solidFill>
              </a:rPr>
              <a:t>teflon</a:t>
            </a:r>
            <a:r>
              <a:rPr lang="en-US" sz="1200" b="1" dirty="0" smtClean="0">
                <a:solidFill>
                  <a:srgbClr val="3366FF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sz="1200" b="1" dirty="0" smtClean="0">
                <a:solidFill>
                  <a:srgbClr val="FF00FF"/>
                </a:solidFill>
              </a:rPr>
              <a:t>CMAQ</a:t>
            </a:r>
            <a:endParaRPr lang="en-US" sz="12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98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65425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SEARCH </a:t>
            </a:r>
            <a:r>
              <a:rPr lang="en-US" sz="2800" dirty="0"/>
              <a:t>d</a:t>
            </a:r>
            <a:r>
              <a:rPr lang="en-US" sz="2800" dirty="0" smtClean="0"/>
              <a:t>aily </a:t>
            </a:r>
            <a:r>
              <a:rPr lang="en-US" sz="2800" dirty="0" err="1" smtClean="0"/>
              <a:t>NO</a:t>
            </a:r>
            <a:r>
              <a:rPr lang="en-US" sz="2800" baseline="-25000" dirty="0" err="1" smtClean="0"/>
              <a:t>y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suggests </a:t>
            </a:r>
            <a:r>
              <a:rPr lang="en-US" sz="2800" dirty="0" err="1" smtClean="0"/>
              <a:t>NO</a:t>
            </a:r>
            <a:r>
              <a:rPr lang="en-US" sz="2800" baseline="-25000" dirty="0" err="1" smtClean="0"/>
              <a:t>x</a:t>
            </a:r>
            <a:r>
              <a:rPr lang="en-US" sz="2800" dirty="0" smtClean="0"/>
              <a:t> overestimate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10" y="730828"/>
            <a:ext cx="357721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088726" y="1023258"/>
            <a:ext cx="4937760" cy="4948256"/>
            <a:chOff x="625752" y="349041"/>
            <a:chExt cx="5486400" cy="549806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952" y="3103903"/>
              <a:ext cx="2743200" cy="27432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752" y="349041"/>
              <a:ext cx="2743200" cy="27432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752" y="3103903"/>
              <a:ext cx="2743200" cy="27432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952" y="360703"/>
              <a:ext cx="2743200" cy="274320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50210" y="3185500"/>
            <a:ext cx="3163977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Data: Daily averages of continuous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y</a:t>
            </a:r>
            <a:r>
              <a:rPr lang="en-US" baseline="-25000" dirty="0" smtClean="0"/>
              <a:t> </a:t>
            </a:r>
            <a:r>
              <a:rPr lang="en-US" dirty="0" smtClean="0"/>
              <a:t>compared with total modeled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y</a:t>
            </a:r>
            <a:r>
              <a:rPr lang="en-US" dirty="0" smtClean="0"/>
              <a:t> from CMAQ (</a:t>
            </a:r>
            <a:r>
              <a:rPr lang="en-US" b="1" dirty="0" smtClean="0"/>
              <a:t>including</a:t>
            </a:r>
            <a:r>
              <a:rPr lang="en-US" dirty="0" smtClean="0"/>
              <a:t> NO</a:t>
            </a:r>
            <a:r>
              <a:rPr lang="en-US" baseline="-25000" dirty="0" smtClean="0"/>
              <a:t>3(p)</a:t>
            </a:r>
            <a:r>
              <a:rPr lang="en-US" dirty="0" smtClean="0"/>
              <a:t>) at SEARCH sites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Large overestimates of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y</a:t>
            </a:r>
            <a:r>
              <a:rPr lang="en-US" dirty="0" smtClean="0"/>
              <a:t> at all locations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r</a:t>
            </a:r>
            <a:r>
              <a:rPr lang="en-US" baseline="30000" dirty="0" smtClean="0"/>
              <a:t>2</a:t>
            </a:r>
            <a:r>
              <a:rPr lang="en-US" dirty="0" smtClean="0"/>
              <a:t> higher at rural sites than urban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477250" y="2478349"/>
            <a:ext cx="941283" cy="787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 smtClean="0"/>
              <a:t>CTR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MNB = +70%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MANGE = 71%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r</a:t>
            </a:r>
            <a:r>
              <a:rPr lang="en-US" sz="1000" baseline="30000" dirty="0" smtClean="0"/>
              <a:t>2</a:t>
            </a:r>
            <a:r>
              <a:rPr lang="en-US" sz="1000" dirty="0" smtClean="0"/>
              <a:t> = 0.63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Slope = 1.88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392577" y="744441"/>
            <a:ext cx="4884268" cy="3967187"/>
            <a:chOff x="3404225" y="831313"/>
            <a:chExt cx="4884268" cy="3967187"/>
          </a:xfrm>
        </p:grpSpPr>
        <p:sp>
          <p:nvSpPr>
            <p:cNvPr id="22" name="TextBox 21"/>
            <p:cNvSpPr txBox="1"/>
            <p:nvPr/>
          </p:nvSpPr>
          <p:spPr>
            <a:xfrm>
              <a:off x="4797544" y="833747"/>
              <a:ext cx="1034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Alabama</a:t>
              </a:r>
              <a:endParaRPr lang="en-US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54298" y="831313"/>
              <a:ext cx="9341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Georgia</a:t>
              </a:r>
              <a:endParaRPr lang="en-US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98293" y="2034241"/>
              <a:ext cx="6911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50000"/>
                    </a:schemeClr>
                  </a:solidFill>
                </a:rPr>
                <a:t>Rural</a:t>
              </a:r>
              <a:endParaRPr lang="en-US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04225" y="4429168"/>
              <a:ext cx="7791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3">
                      <a:lumMod val="50000"/>
                    </a:schemeClr>
                  </a:solidFill>
                </a:rPr>
                <a:t>Urban</a:t>
              </a:r>
              <a:endParaRPr lang="en-US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872575" y="2458033"/>
            <a:ext cx="1005403" cy="787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 smtClean="0"/>
              <a:t>YRK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MNB = +173%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MANGE = 173%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r</a:t>
            </a:r>
            <a:r>
              <a:rPr lang="en-US" sz="1000" baseline="30000" dirty="0" smtClean="0"/>
              <a:t>2</a:t>
            </a:r>
            <a:r>
              <a:rPr lang="en-US" sz="1000" dirty="0" smtClean="0"/>
              <a:t> = 0.74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Slope = 2.43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30479" y="4904153"/>
            <a:ext cx="1005403" cy="787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 smtClean="0"/>
              <a:t>BHM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MNB = +184%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MANGE = 185%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r</a:t>
            </a:r>
            <a:r>
              <a:rPr lang="en-US" sz="1000" baseline="30000" dirty="0" smtClean="0"/>
              <a:t>2</a:t>
            </a:r>
            <a:r>
              <a:rPr lang="en-US" sz="1000" dirty="0" smtClean="0"/>
              <a:t> = 0.17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Slope = 1.71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909997" y="4904153"/>
            <a:ext cx="1005403" cy="787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 smtClean="0"/>
              <a:t>JST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MNB = +173%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MANGE = 174%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r</a:t>
            </a:r>
            <a:r>
              <a:rPr lang="en-US" sz="1000" baseline="30000" dirty="0" smtClean="0"/>
              <a:t>2</a:t>
            </a:r>
            <a:r>
              <a:rPr lang="en-US" sz="1000" dirty="0" smtClean="0"/>
              <a:t> = 0.27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Slope = 2.01</a:t>
            </a:r>
          </a:p>
        </p:txBody>
      </p:sp>
    </p:spTree>
    <p:extLst>
      <p:ext uri="{BB962C8B-B14F-4D97-AF65-F5344CB8AC3E}">
        <p14:creationId xmlns:p14="http://schemas.microsoft.com/office/powerpoint/2010/main" val="495846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r="2472"/>
          <a:stretch/>
        </p:blipFill>
        <p:spPr>
          <a:xfrm>
            <a:off x="3544482" y="3863050"/>
            <a:ext cx="2514600" cy="246888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Aircraft </a:t>
            </a:r>
            <a:r>
              <a:rPr lang="en-US" sz="2400" dirty="0" err="1" smtClean="0"/>
              <a:t>NO</a:t>
            </a:r>
            <a:r>
              <a:rPr lang="en-US" sz="2400" baseline="-25000" dirty="0" err="1" smtClean="0"/>
              <a:t>y</a:t>
            </a:r>
            <a:r>
              <a:rPr lang="en-US" sz="2400" dirty="0" smtClean="0"/>
              <a:t> also suggest </a:t>
            </a:r>
            <a:r>
              <a:rPr lang="en-US" sz="2400" dirty="0" err="1" smtClean="0"/>
              <a:t>NO</a:t>
            </a:r>
            <a:r>
              <a:rPr lang="en-US" sz="2400" baseline="-25000" dirty="0" err="1" smtClean="0"/>
              <a:t>x</a:t>
            </a:r>
            <a:r>
              <a:rPr lang="en-US" sz="2400" dirty="0" smtClean="0"/>
              <a:t> overestimate, </a:t>
            </a:r>
            <a:br>
              <a:rPr lang="en-US" sz="2400" dirty="0" smtClean="0"/>
            </a:br>
            <a:r>
              <a:rPr lang="en-US" sz="2400" dirty="0" smtClean="0"/>
              <a:t>but not as severe as at SEARCH sites or on weekends?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r="2472"/>
          <a:stretch/>
        </p:blipFill>
        <p:spPr>
          <a:xfrm>
            <a:off x="6008945" y="3863050"/>
            <a:ext cx="2514600" cy="246888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843" y="1394170"/>
            <a:ext cx="2468880" cy="246888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r="2470"/>
          <a:stretch/>
        </p:blipFill>
        <p:spPr>
          <a:xfrm>
            <a:off x="1032332" y="3863050"/>
            <a:ext cx="2514600" cy="24688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10203" y="1024838"/>
            <a:ext cx="95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Tuesday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687739" y="102483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Saturday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076627" y="1024838"/>
            <a:ext cx="12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Wednesday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84" y="1394170"/>
            <a:ext cx="2468880" cy="24688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5" y="1394170"/>
            <a:ext cx="246888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48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4" r="2726"/>
          <a:stretch/>
        </p:blipFill>
        <p:spPr>
          <a:xfrm>
            <a:off x="328635" y="1146750"/>
            <a:ext cx="4160520" cy="441655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2" name="Picture 21" descr="20130611_NOY_track_P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6" r="-11111"/>
          <a:stretch/>
        </p:blipFill>
        <p:spPr>
          <a:xfrm>
            <a:off x="4375426" y="1146750"/>
            <a:ext cx="5440680" cy="4416552"/>
          </a:xfrm>
          <a:prstGeom prst="rect">
            <a:avLst/>
          </a:prstGeom>
        </p:spPr>
      </p:pic>
      <p:pic>
        <p:nvPicPr>
          <p:cNvPr id="16" name="Content Placeholder 15" descr="Alabama_population_map.png"/>
          <p:cNvPicPr>
            <a:picLocks noGrp="1" noChangeAspect="1"/>
          </p:cNvPicPr>
          <p:nvPr>
            <p:ph idx="1"/>
          </p:nvPr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935" r="-41935"/>
          <a:stretch>
            <a:fillRect/>
          </a:stretch>
        </p:blipFill>
        <p:spPr>
          <a:xfrm>
            <a:off x="4546276" y="2453753"/>
            <a:ext cx="3222506" cy="1752600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June 11 </a:t>
            </a:r>
            <a:r>
              <a:rPr lang="en-US" sz="2800" dirty="0" err="1" smtClean="0"/>
              <a:t>NO</a:t>
            </a:r>
            <a:r>
              <a:rPr lang="en-US" sz="2800" baseline="-25000" dirty="0" err="1" smtClean="0"/>
              <a:t>y</a:t>
            </a:r>
            <a:r>
              <a:rPr lang="en-US" sz="2800" dirty="0" smtClean="0"/>
              <a:t>: </a:t>
            </a:r>
            <a:r>
              <a:rPr lang="en-US" sz="2800" dirty="0" err="1" smtClean="0"/>
              <a:t>NO</a:t>
            </a:r>
            <a:r>
              <a:rPr lang="en-US" sz="2800" baseline="-25000" dirty="0" err="1" smtClean="0"/>
              <a:t>y</a:t>
            </a:r>
            <a:r>
              <a:rPr lang="en-US" sz="2800" dirty="0" smtClean="0"/>
              <a:t> overestimate consistent with </a:t>
            </a:r>
            <a:r>
              <a:rPr lang="en-US" sz="2800" dirty="0" err="1" smtClean="0"/>
              <a:t>NO</a:t>
            </a:r>
            <a:r>
              <a:rPr lang="en-US" sz="2800" baseline="-25000" dirty="0" err="1" smtClean="0"/>
              <a:t>x</a:t>
            </a:r>
            <a:r>
              <a:rPr lang="en-US" sz="2800" dirty="0" smtClean="0"/>
              <a:t> emission overestimate in Birmingham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14849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June 11 </a:t>
            </a:r>
            <a:r>
              <a:rPr lang="en-US" sz="2800" dirty="0" err="1" smtClean="0"/>
              <a:t>NO</a:t>
            </a:r>
            <a:r>
              <a:rPr lang="en-US" sz="2800" baseline="-25000" dirty="0" err="1" smtClean="0"/>
              <a:t>y</a:t>
            </a:r>
            <a:r>
              <a:rPr lang="en-US" sz="2800" dirty="0" smtClean="0"/>
              <a:t>: Possible contribution from errors in transport of EC Gaston Power Plant plume</a:t>
            </a:r>
            <a:endParaRPr lang="en-US" sz="2800" dirty="0"/>
          </a:p>
        </p:txBody>
      </p:sp>
      <p:pic>
        <p:nvPicPr>
          <p:cNvPr id="22" name="Picture 21" descr="20130611_NOY_track_P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6" r="-11111"/>
          <a:stretch/>
        </p:blipFill>
        <p:spPr>
          <a:xfrm>
            <a:off x="4375426" y="1146750"/>
            <a:ext cx="5440680" cy="44165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7" r="4071"/>
          <a:stretch/>
        </p:blipFill>
        <p:spPr>
          <a:xfrm>
            <a:off x="244278" y="1151301"/>
            <a:ext cx="4160520" cy="441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0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World_NH3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4663858" y="889705"/>
            <a:ext cx="4161855" cy="30680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899" y="235031"/>
            <a:ext cx="8636177" cy="1224439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NH</a:t>
            </a:r>
            <a:r>
              <a:rPr lang="en-US" sz="3200" b="1" baseline="-25000" dirty="0" smtClean="0"/>
              <a:t>3</a:t>
            </a:r>
            <a:r>
              <a:rPr lang="en-US" sz="3200" dirty="0" smtClean="0"/>
              <a:t>, SO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, and </a:t>
            </a:r>
            <a:r>
              <a:rPr lang="en-US" sz="3200" dirty="0" err="1" smtClean="0"/>
              <a:t>NO</a:t>
            </a:r>
            <a:r>
              <a:rPr lang="en-US" sz="3200" baseline="-25000" dirty="0" err="1" smtClean="0"/>
              <a:t>x</a:t>
            </a:r>
            <a:r>
              <a:rPr lang="en-US" sz="3200" dirty="0" smtClean="0"/>
              <a:t> are</a:t>
            </a:r>
            <a:r>
              <a:rPr lang="en-US" sz="3200" b="1" dirty="0" smtClean="0"/>
              <a:t> </a:t>
            </a:r>
            <a:r>
              <a:rPr lang="en-US" sz="3200" dirty="0" smtClean="0"/>
              <a:t>key PM</a:t>
            </a:r>
            <a:r>
              <a:rPr lang="en-US" sz="3200" baseline="-25000" dirty="0" smtClean="0"/>
              <a:t>2.5</a:t>
            </a:r>
            <a:r>
              <a:rPr lang="en-US" sz="3200" dirty="0"/>
              <a:t> </a:t>
            </a:r>
            <a:r>
              <a:rPr lang="en-US" sz="3200" dirty="0" smtClean="0"/>
              <a:t>precursors</a:t>
            </a:r>
            <a:endParaRPr lang="en-US" sz="3200" b="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334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89000"/>
              </a:lnSpc>
            </a:pPr>
            <a:endParaRPr lang="en-US" sz="1400" b="1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16824" y="41685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06259" y="995437"/>
            <a:ext cx="414846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Arial" charset="0"/>
                <a:sym typeface="Wingdings" charset="0"/>
              </a:rPr>
              <a:t>NH</a:t>
            </a:r>
            <a:r>
              <a:rPr lang="en-US" sz="2400" baseline="-25000" dirty="0">
                <a:solidFill>
                  <a:srgbClr val="008000"/>
                </a:solidFill>
                <a:latin typeface="Arial" charset="0"/>
                <a:sym typeface="Wingdings" charset="0"/>
              </a:rPr>
              <a:t>3</a:t>
            </a:r>
            <a:r>
              <a:rPr lang="en-US" sz="2400" dirty="0">
                <a:solidFill>
                  <a:srgbClr val="008000"/>
                </a:solidFill>
                <a:latin typeface="Arial" charset="0"/>
                <a:sym typeface="Wingdings" charset="0"/>
              </a:rPr>
              <a:t> + HNO</a:t>
            </a:r>
            <a:r>
              <a:rPr lang="en-US" sz="2400" baseline="-25000" dirty="0">
                <a:solidFill>
                  <a:srgbClr val="008000"/>
                </a:solidFill>
                <a:latin typeface="Arial" charset="0"/>
                <a:sym typeface="Wingdings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latin typeface="Arial" charset="0"/>
                <a:sym typeface="Wingdings" charset="0"/>
              </a:rPr>
              <a:t>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NH</a:t>
            </a:r>
            <a:r>
              <a:rPr lang="en-US" sz="2400" baseline="-25000" dirty="0">
                <a:solidFill>
                  <a:srgbClr val="FF0000"/>
                </a:solidFill>
                <a:latin typeface="Arial" charset="0"/>
              </a:rPr>
              <a:t>4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NO</a:t>
            </a:r>
            <a:r>
              <a:rPr lang="en-US" sz="2400" baseline="-25000" dirty="0">
                <a:solidFill>
                  <a:srgbClr val="FF0000"/>
                </a:solidFill>
                <a:latin typeface="Arial" charset="0"/>
              </a:rPr>
              <a:t>3</a:t>
            </a:r>
            <a:endParaRPr lang="en-US" sz="2400" baseline="-25000" dirty="0">
              <a:solidFill>
                <a:srgbClr val="FF0000"/>
              </a:solidFill>
              <a:latin typeface="Arial" charset="0"/>
              <a:sym typeface="Wingdings" charset="0"/>
            </a:endParaRPr>
          </a:p>
          <a:p>
            <a:pPr algn="ctr"/>
            <a:r>
              <a:rPr lang="en-US" sz="2400" dirty="0" smtClean="0">
                <a:solidFill>
                  <a:srgbClr val="008000"/>
                </a:solidFill>
                <a:latin typeface="Arial" charset="0"/>
                <a:sym typeface="Wingdings" charset="0"/>
              </a:rPr>
              <a:t>2 NH</a:t>
            </a:r>
            <a:r>
              <a:rPr lang="en-US" sz="2400" baseline="-25000" dirty="0" smtClean="0">
                <a:solidFill>
                  <a:srgbClr val="008000"/>
                </a:solidFill>
                <a:latin typeface="Arial" charset="0"/>
                <a:sym typeface="Wingdings" charset="0"/>
              </a:rPr>
              <a:t>3</a:t>
            </a:r>
            <a:r>
              <a:rPr lang="en-US" sz="2400" dirty="0" smtClean="0">
                <a:solidFill>
                  <a:srgbClr val="008000"/>
                </a:solidFill>
                <a:latin typeface="Arial" charset="0"/>
                <a:sym typeface="Wingdings" charset="0"/>
              </a:rPr>
              <a:t> </a:t>
            </a:r>
            <a:r>
              <a:rPr lang="en-US" sz="2400" dirty="0">
                <a:solidFill>
                  <a:srgbClr val="008000"/>
                </a:solidFill>
                <a:latin typeface="Arial" charset="0"/>
                <a:sym typeface="Wingdings" charset="0"/>
              </a:rPr>
              <a:t>+ </a:t>
            </a:r>
            <a:r>
              <a:rPr lang="en-US" sz="2400" dirty="0" smtClean="0">
                <a:solidFill>
                  <a:srgbClr val="008000"/>
                </a:solidFill>
                <a:latin typeface="Arial" charset="0"/>
                <a:sym typeface="Wingdings" charset="0"/>
              </a:rPr>
              <a:t>H</a:t>
            </a:r>
            <a:r>
              <a:rPr lang="en-US" sz="2400" baseline="-25000" dirty="0" smtClean="0">
                <a:solidFill>
                  <a:srgbClr val="008000"/>
                </a:solidFill>
                <a:latin typeface="Arial" charset="0"/>
                <a:sym typeface="Wingdings" charset="0"/>
              </a:rPr>
              <a:t>2</a:t>
            </a:r>
            <a:r>
              <a:rPr lang="en-US" sz="2400" dirty="0" smtClean="0">
                <a:solidFill>
                  <a:srgbClr val="008000"/>
                </a:solidFill>
                <a:latin typeface="Arial" charset="0"/>
                <a:sym typeface="Wingdings" charset="0"/>
              </a:rPr>
              <a:t>SO</a:t>
            </a:r>
            <a:r>
              <a:rPr lang="en-US" sz="2400" baseline="-25000" dirty="0" smtClean="0">
                <a:solidFill>
                  <a:srgbClr val="008000"/>
                </a:solidFill>
                <a:latin typeface="Arial" charset="0"/>
                <a:sym typeface="Wingdings" charset="0"/>
              </a:rPr>
              <a:t>4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  <a:sym typeface="Wingdings" charset="0"/>
              </a:rPr>
              <a:t>(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NH</a:t>
            </a:r>
            <a:r>
              <a:rPr lang="en-US" sz="2400" baseline="-25000" dirty="0" smtClean="0">
                <a:solidFill>
                  <a:srgbClr val="FF0000"/>
                </a:solidFill>
                <a:latin typeface="Arial" charset="0"/>
              </a:rPr>
              <a:t>4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)</a:t>
            </a:r>
            <a:r>
              <a:rPr lang="en-US" sz="2400" baseline="-25000" dirty="0" smtClean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SO</a:t>
            </a:r>
            <a:r>
              <a:rPr lang="en-US" sz="2400" baseline="-25000" dirty="0" smtClean="0">
                <a:solidFill>
                  <a:srgbClr val="FF0000"/>
                </a:solidFill>
                <a:latin typeface="Arial" charset="0"/>
              </a:rPr>
              <a:t>4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0221" y="1871206"/>
            <a:ext cx="480268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Increase incidence of cardiovascular and respiratory diseases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Increase number of CCN</a:t>
            </a:r>
          </a:p>
          <a:p>
            <a:pPr marL="285750" indent="-285750">
              <a:buFont typeface="Arial"/>
              <a:buChar char="•"/>
            </a:pPr>
            <a:endParaRPr lang="en-US" sz="800" b="1" dirty="0" smtClean="0">
              <a:solidFill>
                <a:srgbClr val="3366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3366FF"/>
                </a:solidFill>
                <a:latin typeface="Arial"/>
                <a:cs typeface="Arial"/>
              </a:rPr>
              <a:t>SO</a:t>
            </a:r>
            <a:r>
              <a:rPr lang="en-US" sz="2000" b="1" baseline="-25000" dirty="0" smtClean="0">
                <a:solidFill>
                  <a:srgbClr val="3366FF"/>
                </a:solidFill>
                <a:latin typeface="Arial"/>
                <a:cs typeface="Arial"/>
              </a:rPr>
              <a:t>2</a:t>
            </a:r>
            <a:r>
              <a:rPr lang="en-US" sz="2000" b="1" dirty="0">
                <a:solidFill>
                  <a:srgbClr val="3366FF"/>
                </a:solidFill>
                <a:latin typeface="Arial"/>
                <a:cs typeface="Arial"/>
              </a:rPr>
              <a:t>, NO</a:t>
            </a:r>
            <a:r>
              <a:rPr lang="en-US" sz="2000" b="1" baseline="-25000" dirty="0">
                <a:solidFill>
                  <a:srgbClr val="3366FF"/>
                </a:solidFill>
                <a:latin typeface="Arial"/>
                <a:cs typeface="Arial"/>
              </a:rPr>
              <a:t>X</a:t>
            </a:r>
            <a:r>
              <a:rPr lang="en-US" sz="2000" b="1" dirty="0">
                <a:solidFill>
                  <a:srgbClr val="3366FF"/>
                </a:solidFill>
                <a:latin typeface="Arial"/>
                <a:cs typeface="Arial"/>
              </a:rPr>
              <a:t> emissions decreasing </a:t>
            </a:r>
            <a:r>
              <a:rPr lang="en-US" sz="2000" b="1" dirty="0" smtClean="0">
                <a:solidFill>
                  <a:srgbClr val="3366FF"/>
                </a:solidFill>
                <a:latin typeface="Arial"/>
                <a:cs typeface="Arial"/>
              </a:rPr>
              <a:t>due to controls but </a:t>
            </a:r>
            <a:r>
              <a:rPr lang="en-US" sz="2000" b="1" dirty="0">
                <a:solidFill>
                  <a:srgbClr val="3366FF"/>
                </a:solidFill>
                <a:latin typeface="Arial"/>
                <a:cs typeface="Arial"/>
              </a:rPr>
              <a:t>NH</a:t>
            </a:r>
            <a:r>
              <a:rPr lang="en-US" sz="2000" b="1" baseline="-25000" dirty="0">
                <a:solidFill>
                  <a:srgbClr val="3366FF"/>
                </a:solidFill>
                <a:latin typeface="Arial"/>
                <a:cs typeface="Arial"/>
              </a:rPr>
              <a:t>3</a:t>
            </a:r>
            <a:r>
              <a:rPr lang="en-US" sz="2000" b="1" dirty="0">
                <a:solidFill>
                  <a:srgbClr val="3366FF"/>
                </a:solidFill>
                <a:latin typeface="Arial"/>
                <a:cs typeface="Arial"/>
              </a:rPr>
              <a:t> increasing</a:t>
            </a:r>
          </a:p>
          <a:p>
            <a:pPr marL="285750" indent="-285750">
              <a:buFont typeface="Arial"/>
              <a:buChar char="•"/>
            </a:pPr>
            <a:endParaRPr lang="en-US" sz="2000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3915" y="3957764"/>
            <a:ext cx="85458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Approach: Use model-based top-down </a:t>
            </a:r>
            <a:r>
              <a:rPr lang="en-US" sz="2000" dirty="0">
                <a:latin typeface="Arial"/>
                <a:cs typeface="Arial"/>
              </a:rPr>
              <a:t>a</a:t>
            </a:r>
            <a:r>
              <a:rPr lang="en-US" sz="2000" dirty="0" smtClean="0">
                <a:latin typeface="Arial"/>
                <a:cs typeface="Arial"/>
              </a:rPr>
              <a:t>pproaches to constrain emissions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Arial"/>
                <a:cs typeface="Arial"/>
              </a:rPr>
              <a:t>Identify emission-related errors in baseline model runs (this talk)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>
                <a:latin typeface="Arial"/>
                <a:cs typeface="Arial"/>
              </a:rPr>
              <a:t>Use chemical families (e.g., </a:t>
            </a:r>
            <a:r>
              <a:rPr lang="en-US" dirty="0" err="1" smtClean="0">
                <a:latin typeface="Arial"/>
                <a:cs typeface="Arial"/>
              </a:rPr>
              <a:t>NH</a:t>
            </a:r>
            <a:r>
              <a:rPr lang="en-US" baseline="-25000" dirty="0" err="1" smtClean="0">
                <a:latin typeface="Arial"/>
                <a:cs typeface="Arial"/>
              </a:rPr>
              <a:t>x</a:t>
            </a:r>
            <a:r>
              <a:rPr lang="en-US" dirty="0" smtClean="0">
                <a:latin typeface="Arial"/>
                <a:cs typeface="Arial"/>
              </a:rPr>
              <a:t> = NH</a:t>
            </a:r>
            <a:r>
              <a:rPr lang="en-US" baseline="-25000" dirty="0" smtClean="0">
                <a:latin typeface="Arial"/>
                <a:cs typeface="Arial"/>
              </a:rPr>
              <a:t>3(g) </a:t>
            </a:r>
            <a:r>
              <a:rPr lang="en-US" dirty="0" smtClean="0">
                <a:latin typeface="Arial"/>
                <a:cs typeface="Arial"/>
              </a:rPr>
              <a:t>+ NH</a:t>
            </a:r>
            <a:r>
              <a:rPr lang="en-US" baseline="-25000" dirty="0" smtClean="0">
                <a:latin typeface="Arial"/>
                <a:cs typeface="Arial"/>
              </a:rPr>
              <a:t>4(p)</a:t>
            </a:r>
            <a:r>
              <a:rPr lang="en-US" dirty="0" smtClean="0">
                <a:latin typeface="Arial"/>
                <a:cs typeface="Arial"/>
              </a:rPr>
              <a:t>) to reduce impact of chemistry errors, then separate meteorology from emission errors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Future Work:</a:t>
            </a:r>
          </a:p>
          <a:p>
            <a:pPr marL="800100" lvl="1" indent="-342900">
              <a:buFont typeface="Courier New"/>
              <a:buChar char="o"/>
            </a:pPr>
            <a:r>
              <a:rPr lang="en-US" dirty="0" smtClean="0">
                <a:latin typeface="Arial"/>
                <a:cs typeface="Arial"/>
              </a:rPr>
              <a:t>Lagrangian models (e.g., WRF-STILT, </a:t>
            </a:r>
            <a:r>
              <a:rPr lang="en-US" dirty="0" err="1" smtClean="0">
                <a:latin typeface="Arial"/>
                <a:cs typeface="Arial"/>
              </a:rPr>
              <a:t>Nehrkorn</a:t>
            </a:r>
            <a:r>
              <a:rPr lang="en-US" dirty="0" smtClean="0">
                <a:latin typeface="Arial"/>
                <a:cs typeface="Arial"/>
              </a:rPr>
              <a:t> et al., 2010)</a:t>
            </a:r>
          </a:p>
          <a:p>
            <a:pPr marL="800100" lvl="1" indent="-342900">
              <a:buFont typeface="Courier New"/>
              <a:buChar char="o"/>
            </a:pPr>
            <a:r>
              <a:rPr lang="en-US" dirty="0" smtClean="0">
                <a:latin typeface="Arial"/>
                <a:cs typeface="Arial"/>
              </a:rPr>
              <a:t>CMAQ </a:t>
            </a:r>
            <a:r>
              <a:rPr lang="en-US" dirty="0" err="1" smtClean="0">
                <a:latin typeface="Arial"/>
                <a:cs typeface="Arial"/>
              </a:rPr>
              <a:t>Adjoint</a:t>
            </a:r>
            <a:r>
              <a:rPr lang="en-US" dirty="0" smtClean="0">
                <a:latin typeface="Arial"/>
                <a:cs typeface="Arial"/>
              </a:rPr>
              <a:t> (</a:t>
            </a:r>
            <a:r>
              <a:rPr lang="en-US" dirty="0" err="1" smtClean="0">
                <a:latin typeface="Arial"/>
                <a:cs typeface="Arial"/>
              </a:rPr>
              <a:t>Hakami</a:t>
            </a:r>
            <a:r>
              <a:rPr lang="en-US" dirty="0" smtClean="0">
                <a:latin typeface="Arial"/>
                <a:cs typeface="Arial"/>
              </a:rPr>
              <a:t> et al., 2007)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4909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933" y="1506523"/>
            <a:ext cx="5632012" cy="4224009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OMI NO</a:t>
            </a:r>
            <a:r>
              <a:rPr lang="en-US" baseline="-25000" dirty="0" smtClean="0"/>
              <a:t>2</a:t>
            </a:r>
            <a:r>
              <a:rPr lang="en-US" dirty="0" smtClean="0"/>
              <a:t> doesn’t show strong overestimate for Atlanta or Birmingham</a:t>
            </a:r>
            <a:endParaRPr lang="en-US" dirty="0"/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44843261"/>
              </p:ext>
            </p:extLst>
          </p:nvPr>
        </p:nvGraphicFramePr>
        <p:xfrm>
          <a:off x="4801206" y="1728600"/>
          <a:ext cx="3962716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6924"/>
                <a:gridCol w="148579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Area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OMI NO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*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Atlanta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+1%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Birmingham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-19%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Charlotte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-21%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Nashville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-21%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Louisville</a:t>
                      </a:r>
                    </a:p>
                  </a:txBody>
                  <a:tcPr marT="1270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-6%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Fayetteville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-49%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Miami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+39%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Offshore </a:t>
                      </a:r>
                      <a:r>
                        <a:rPr lang="en-US" dirty="0" smtClean="0"/>
                        <a:t>Louisiana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+47%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801206" y="5066160"/>
            <a:ext cx="3023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*Mean of (CMAQ-</a:t>
            </a:r>
            <a:r>
              <a:rPr lang="en-US" dirty="0" err="1" smtClean="0"/>
              <a:t>Obs</a:t>
            </a:r>
            <a:r>
              <a:rPr lang="en-US" dirty="0" smtClean="0"/>
              <a:t>)/CMAQ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552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43721"/>
            <a:ext cx="8686800" cy="541262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dirty="0" smtClean="0"/>
              <a:t>NH</a:t>
            </a:r>
            <a:r>
              <a:rPr lang="en-US" sz="2400" baseline="-25000" dirty="0" smtClean="0"/>
              <a:t>3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en-US" sz="2000" dirty="0" err="1" smtClean="0"/>
              <a:t>CrIS</a:t>
            </a:r>
            <a:r>
              <a:rPr lang="en-US" sz="2000" dirty="0" smtClean="0"/>
              <a:t> and NOAA P-3 observations show NH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emissions from feed lots in northern </a:t>
            </a:r>
            <a:r>
              <a:rPr lang="en-US" sz="2000" dirty="0"/>
              <a:t>Alabama </a:t>
            </a:r>
            <a:r>
              <a:rPr lang="en-US" sz="2000" dirty="0" smtClean="0"/>
              <a:t>are lower than </a:t>
            </a:r>
            <a:r>
              <a:rPr lang="en-US" sz="2000" dirty="0"/>
              <a:t>in the 2011 </a:t>
            </a:r>
            <a:r>
              <a:rPr lang="en-US" sz="2000" dirty="0" smtClean="0"/>
              <a:t>NEI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en-US" sz="2000" dirty="0" smtClean="0"/>
              <a:t>But </a:t>
            </a:r>
            <a:r>
              <a:rPr lang="en-US" sz="2000" dirty="0" err="1" smtClean="0"/>
              <a:t>NH</a:t>
            </a:r>
            <a:r>
              <a:rPr lang="en-US" sz="2000" baseline="-25000" dirty="0" err="1" smtClean="0"/>
              <a:t>x</a:t>
            </a:r>
            <a:r>
              <a:rPr lang="en-US" sz="2000" dirty="0" smtClean="0"/>
              <a:t> at SEARCH sites is generally underestimated (MNB =  </a:t>
            </a:r>
            <a:r>
              <a:rPr lang="en-US" sz="2000" dirty="0" smtClean="0"/>
              <a:t>+1% </a:t>
            </a:r>
            <a:r>
              <a:rPr lang="en-US" sz="2000" dirty="0" smtClean="0"/>
              <a:t>to -30%), including a high </a:t>
            </a:r>
            <a:r>
              <a:rPr lang="en-US" sz="2000" dirty="0" err="1" smtClean="0"/>
              <a:t>NH</a:t>
            </a:r>
            <a:r>
              <a:rPr lang="en-US" sz="2000" baseline="-25000" dirty="0" err="1" smtClean="0"/>
              <a:t>x</a:t>
            </a:r>
            <a:r>
              <a:rPr lang="en-US" sz="2000" dirty="0" smtClean="0"/>
              <a:t> event at Yorkville missed in CMAQ due to errors in wind direction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dirty="0" smtClean="0"/>
              <a:t>SO</a:t>
            </a:r>
            <a:r>
              <a:rPr lang="en-US" sz="2400" baseline="-25000" dirty="0"/>
              <a:t>2</a:t>
            </a:r>
            <a:endParaRPr lang="en-US" sz="2400" baseline="-25000" dirty="0" smtClean="0"/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en-US" sz="2000" dirty="0" err="1" smtClean="0"/>
              <a:t>SO</a:t>
            </a:r>
            <a:r>
              <a:rPr lang="en-US" sz="2000" baseline="-25000" dirty="0" err="1" smtClean="0"/>
              <a:t>x</a:t>
            </a:r>
            <a:r>
              <a:rPr lang="en-US" sz="2000" dirty="0" smtClean="0"/>
              <a:t> errors seem more consistent with transport errors rather than emission errors, except at the Jefferson Street SEARCH site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dirty="0" err="1" smtClean="0"/>
              <a:t>NO</a:t>
            </a:r>
            <a:r>
              <a:rPr lang="en-US" sz="2400" baseline="-25000" dirty="0" err="1"/>
              <a:t>x</a:t>
            </a:r>
            <a:endParaRPr lang="en-US" sz="2400" baseline="-25000" dirty="0" smtClean="0"/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en-US" sz="2000" dirty="0" smtClean="0"/>
              <a:t>SEARCH </a:t>
            </a:r>
            <a:r>
              <a:rPr lang="en-US" sz="2000" dirty="0" err="1" smtClean="0"/>
              <a:t>NO</a:t>
            </a:r>
            <a:r>
              <a:rPr lang="en-US" sz="2000" baseline="-25000" dirty="0" err="1" smtClean="0"/>
              <a:t>y</a:t>
            </a:r>
            <a:r>
              <a:rPr lang="en-US" sz="2000" dirty="0" smtClean="0"/>
              <a:t> observations suggest </a:t>
            </a:r>
            <a:r>
              <a:rPr lang="en-US" sz="2000" dirty="0" err="1" smtClean="0"/>
              <a:t>NO</a:t>
            </a:r>
            <a:r>
              <a:rPr lang="en-US" sz="2000" baseline="-25000" dirty="0" err="1" smtClean="0"/>
              <a:t>x</a:t>
            </a:r>
            <a:r>
              <a:rPr lang="en-US" sz="2000" dirty="0" smtClean="0"/>
              <a:t> emissions in NEI 2011 are overestimated (MNB = 70-180%)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en-US" sz="2000" dirty="0" smtClean="0"/>
              <a:t>P3 aircraft also sees mean </a:t>
            </a:r>
            <a:r>
              <a:rPr lang="en-US" sz="2000" dirty="0" err="1" smtClean="0"/>
              <a:t>NO</a:t>
            </a:r>
            <a:r>
              <a:rPr lang="en-US" sz="2000" baseline="-25000" dirty="0" err="1" smtClean="0"/>
              <a:t>y</a:t>
            </a:r>
            <a:r>
              <a:rPr lang="en-US" sz="2000" dirty="0" smtClean="0"/>
              <a:t> overestimates over Georgia and Alabama, but with MNB of 12-52%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en-US" sz="2000" dirty="0" smtClean="0"/>
              <a:t>But CMAQ (</a:t>
            </a:r>
            <a:r>
              <a:rPr lang="en-US" sz="2000" dirty="0" smtClean="0">
                <a:solidFill>
                  <a:srgbClr val="3366FF"/>
                </a:solidFill>
              </a:rPr>
              <a:t>without lightning </a:t>
            </a:r>
            <a:r>
              <a:rPr lang="en-US" sz="2000" dirty="0" err="1" smtClean="0">
                <a:solidFill>
                  <a:srgbClr val="3366FF"/>
                </a:solidFill>
              </a:rPr>
              <a:t>NO</a:t>
            </a:r>
            <a:r>
              <a:rPr lang="en-US" sz="2000" baseline="-25000" dirty="0" err="1" smtClean="0">
                <a:solidFill>
                  <a:srgbClr val="3366FF"/>
                </a:solidFill>
              </a:rPr>
              <a:t>x</a:t>
            </a:r>
            <a:r>
              <a:rPr lang="en-US" sz="2000" dirty="0" smtClean="0"/>
              <a:t>) underestimates OMI NO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columns over Birmingham by 20%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568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lvl="2" indent="-342900">
              <a:lnSpc>
                <a:spcPct val="90000"/>
              </a:lnSpc>
            </a:pPr>
            <a:r>
              <a:rPr lang="en-US" sz="2800" dirty="0" smtClean="0">
                <a:solidFill>
                  <a:srgbClr val="000000"/>
                </a:solidFill>
              </a:rPr>
              <a:t>NOAA </a:t>
            </a:r>
            <a:r>
              <a:rPr lang="en-US" sz="2800" dirty="0">
                <a:solidFill>
                  <a:srgbClr val="000000"/>
                </a:solidFill>
              </a:rPr>
              <a:t>CPO AC4 </a:t>
            </a:r>
            <a:r>
              <a:rPr lang="en-US" sz="2800" dirty="0" smtClean="0">
                <a:solidFill>
                  <a:srgbClr val="000000"/>
                </a:solidFill>
              </a:rPr>
              <a:t>Program Grant Numbers NA13OAR4310060 and NA14OAR4310129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800" dirty="0" smtClean="0"/>
              <a:t>NOAA CSD and SENEX </a:t>
            </a:r>
            <a:r>
              <a:rPr lang="en-US" sz="2800" dirty="0"/>
              <a:t>science team </a:t>
            </a:r>
            <a:r>
              <a:rPr lang="en-US" sz="2800" dirty="0" smtClean="0"/>
              <a:t>(</a:t>
            </a:r>
            <a:r>
              <a:rPr lang="en-US" sz="2800" dirty="0"/>
              <a:t>A. </a:t>
            </a:r>
            <a:r>
              <a:rPr lang="en-US" sz="2800" dirty="0" err="1"/>
              <a:t>Neuman</a:t>
            </a:r>
            <a:r>
              <a:rPr lang="en-US" sz="2800" dirty="0"/>
              <a:t>, J. Nowak, J. Holloway, T. Ryerson, A. </a:t>
            </a:r>
            <a:r>
              <a:rPr lang="en-US" sz="2800" dirty="0" err="1"/>
              <a:t>Middlebrook</a:t>
            </a:r>
            <a:r>
              <a:rPr lang="en-US" sz="2800" dirty="0"/>
              <a:t>, J. Jimenez, J. Fry)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800" dirty="0"/>
              <a:t>SEARCH Science Team (S. Shaw, K. Bauman, C. Blanchard)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800" dirty="0" smtClean="0"/>
              <a:t>Environment </a:t>
            </a:r>
            <a:r>
              <a:rPr lang="en-US" sz="2800" dirty="0"/>
              <a:t>and Climate Change Canada (C. </a:t>
            </a:r>
            <a:r>
              <a:rPr lang="en-US" sz="2800" dirty="0" err="1"/>
              <a:t>McLinden</a:t>
            </a:r>
            <a:r>
              <a:rPr lang="en-US" sz="2800" dirty="0"/>
              <a:t>, M. </a:t>
            </a:r>
            <a:r>
              <a:rPr lang="en-US" sz="2800" dirty="0" err="1"/>
              <a:t>Shephard</a:t>
            </a:r>
            <a:r>
              <a:rPr lang="en-US" sz="2800" dirty="0" smtClean="0"/>
              <a:t>)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800" dirty="0" smtClean="0"/>
              <a:t>EPA (K. Baker, H. </a:t>
            </a:r>
            <a:r>
              <a:rPr lang="en-US" sz="2800" dirty="0" err="1" smtClean="0"/>
              <a:t>Pye</a:t>
            </a:r>
            <a:r>
              <a:rPr lang="en-US" sz="2800" dirty="0" smtClean="0"/>
              <a:t>)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800" dirty="0" smtClean="0"/>
              <a:t>UNC CMAS Center (B.H. </a:t>
            </a:r>
            <a:r>
              <a:rPr lang="en-US" sz="2800" dirty="0" err="1" smtClean="0"/>
              <a:t>Baek</a:t>
            </a:r>
            <a:r>
              <a:rPr lang="en-US" sz="2800" dirty="0" smtClean="0"/>
              <a:t>, Z. Adelman)</a:t>
            </a:r>
            <a:endParaRPr lang="en-US" sz="2800" dirty="0"/>
          </a:p>
          <a:p>
            <a:pPr marL="342900" lvl="2" indent="-342900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6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AER Company Proprietary Information. © Atmospheric and Environmental Research, Inc. (AER), 2012.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126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08" y="249274"/>
            <a:ext cx="7721599" cy="975167"/>
          </a:xfrm>
        </p:spPr>
        <p:txBody>
          <a:bodyPr>
            <a:normAutofit/>
          </a:bodyPr>
          <a:lstStyle/>
          <a:p>
            <a:r>
              <a:rPr lang="en-US" b="1" dirty="0" smtClean="0"/>
              <a:t>Better emissions with TES NH</a:t>
            </a:r>
            <a:r>
              <a:rPr lang="en-US" b="1" baseline="-25000" dirty="0" smtClean="0"/>
              <a:t>3</a:t>
            </a:r>
            <a:endParaRPr lang="en-US" b="1" dirty="0"/>
          </a:p>
        </p:txBody>
      </p:sp>
      <p:pic>
        <p:nvPicPr>
          <p:cNvPr id="17" name="Picture 16" descr="nh3emi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65"/>
          <a:stretch/>
        </p:blipFill>
        <p:spPr>
          <a:xfrm>
            <a:off x="-107226" y="1202622"/>
            <a:ext cx="5217615" cy="3277621"/>
          </a:xfrm>
          <a:prstGeom prst="rect">
            <a:avLst/>
          </a:prstGeom>
        </p:spPr>
      </p:pic>
      <p:pic>
        <p:nvPicPr>
          <p:cNvPr id="19" name="Picture 18" descr="nh3amon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20" y="2310033"/>
            <a:ext cx="3919280" cy="367809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TextBox 19"/>
          <p:cNvSpPr txBox="1"/>
          <p:nvPr/>
        </p:nvSpPr>
        <p:spPr>
          <a:xfrm>
            <a:off x="5600008" y="1663702"/>
            <a:ext cx="3353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66FF"/>
                </a:solidFill>
              </a:rPr>
              <a:t>L</a:t>
            </a:r>
            <a:r>
              <a:rPr lang="en-US" b="1" dirty="0" smtClean="0">
                <a:solidFill>
                  <a:srgbClr val="3366FF"/>
                </a:solidFill>
              </a:rPr>
              <a:t>argest changes western US and Mexico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4208" y="4520253"/>
            <a:ext cx="462787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3366FF"/>
                </a:solidFill>
              </a:rPr>
              <a:t>Used GEOS-</a:t>
            </a:r>
            <a:r>
              <a:rPr lang="en-US" b="1" dirty="0" err="1" smtClean="0">
                <a:solidFill>
                  <a:srgbClr val="3366FF"/>
                </a:solidFill>
              </a:rPr>
              <a:t>Chem</a:t>
            </a:r>
            <a:r>
              <a:rPr lang="en-US" b="1" dirty="0" smtClean="0">
                <a:solidFill>
                  <a:srgbClr val="3366FF"/>
                </a:solidFill>
              </a:rPr>
              <a:t> </a:t>
            </a:r>
            <a:r>
              <a:rPr lang="en-US" b="1" dirty="0" err="1" smtClean="0">
                <a:solidFill>
                  <a:srgbClr val="3366FF"/>
                </a:solidFill>
              </a:rPr>
              <a:t>adjoint</a:t>
            </a:r>
            <a:r>
              <a:rPr lang="en-US" b="1" dirty="0" smtClean="0">
                <a:solidFill>
                  <a:srgbClr val="3366FF"/>
                </a:solidFill>
              </a:rPr>
              <a:t> with TES NH</a:t>
            </a:r>
            <a:r>
              <a:rPr lang="en-US" b="1" baseline="-25000" dirty="0" smtClean="0">
                <a:solidFill>
                  <a:srgbClr val="3366FF"/>
                </a:solidFill>
              </a:rPr>
              <a:t>3</a:t>
            </a:r>
            <a:r>
              <a:rPr lang="en-US" b="1" dirty="0" smtClean="0">
                <a:solidFill>
                  <a:srgbClr val="3366FF"/>
                </a:solidFill>
              </a:rPr>
              <a:t> profiles, averaging kernels and error </a:t>
            </a:r>
            <a:r>
              <a:rPr lang="en-US" b="1" dirty="0" err="1" smtClean="0">
                <a:solidFill>
                  <a:srgbClr val="3366FF"/>
                </a:solidFill>
              </a:rPr>
              <a:t>covariances</a:t>
            </a:r>
            <a:r>
              <a:rPr lang="en-US" b="1" dirty="0" smtClean="0">
                <a:solidFill>
                  <a:srgbClr val="3366FF"/>
                </a:solidFill>
              </a:rPr>
              <a:t> to optimize model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3366FF"/>
                </a:solidFill>
              </a:rPr>
              <a:t>Optimized GC shows better agreement with </a:t>
            </a:r>
            <a:r>
              <a:rPr lang="en-US" b="1" dirty="0" err="1">
                <a:solidFill>
                  <a:srgbClr val="FF0000"/>
                </a:solidFill>
              </a:rPr>
              <a:t>AMoN</a:t>
            </a:r>
            <a:r>
              <a:rPr lang="en-US" b="1" dirty="0">
                <a:solidFill>
                  <a:srgbClr val="3366FF"/>
                </a:solidFill>
              </a:rPr>
              <a:t> network measurements 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03177" y="6307495"/>
            <a:ext cx="2568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Zhu et al., 2013, JGR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32011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switch to </a:t>
            </a:r>
            <a:r>
              <a:rPr lang="en-US" dirty="0" err="1" smtClean="0"/>
              <a:t>CrIS</a:t>
            </a:r>
            <a:r>
              <a:rPr lang="en-US" dirty="0" smtClean="0"/>
              <a:t>?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258650"/>
              </p:ext>
            </p:extLst>
          </p:nvPr>
        </p:nvGraphicFramePr>
        <p:xfrm>
          <a:off x="570955" y="3004939"/>
          <a:ext cx="7946745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8915"/>
                <a:gridCol w="2648915"/>
                <a:gridCol w="2648915"/>
              </a:tblGrid>
              <a:tr h="37592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TES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err="1" smtClean="0"/>
                        <a:t>CrIS</a:t>
                      </a:r>
                      <a:endParaRPr lang="en-US" sz="1900" dirty="0"/>
                    </a:p>
                  </a:txBody>
                  <a:tcPr/>
                </a:tc>
              </a:tr>
              <a:tr h="37592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Satellite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AURA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NPP</a:t>
                      </a:r>
                      <a:endParaRPr lang="en-US" sz="1900" dirty="0"/>
                    </a:p>
                  </a:txBody>
                  <a:tcPr/>
                </a:tc>
              </a:tr>
              <a:tr h="37592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Available Data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July 2004-present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October 2011-present</a:t>
                      </a:r>
                      <a:endParaRPr lang="en-US" sz="1900" dirty="0"/>
                    </a:p>
                  </a:txBody>
                  <a:tcPr/>
                </a:tc>
              </a:tr>
              <a:tr h="37592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Resolution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0.06</a:t>
                      </a:r>
                      <a:r>
                        <a:rPr lang="en-US" sz="1900" baseline="0" dirty="0" smtClean="0"/>
                        <a:t> cm</a:t>
                      </a:r>
                      <a:r>
                        <a:rPr lang="en-US" sz="1900" baseline="30000" dirty="0" smtClean="0"/>
                        <a:t>-1</a:t>
                      </a:r>
                      <a:endParaRPr lang="en-US" sz="19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0.625</a:t>
                      </a:r>
                      <a:r>
                        <a:rPr lang="en-US" sz="1900" baseline="0" dirty="0" smtClean="0"/>
                        <a:t> cm</a:t>
                      </a:r>
                      <a:r>
                        <a:rPr lang="en-US" sz="1900" baseline="30000" dirty="0" smtClean="0"/>
                        <a:t>-1</a:t>
                      </a:r>
                      <a:endParaRPr lang="en-US" sz="1900" baseline="30000" dirty="0"/>
                    </a:p>
                  </a:txBody>
                  <a:tcPr/>
                </a:tc>
              </a:tr>
              <a:tr h="37592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Footprint 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5x8 km rectangle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14 km diameter</a:t>
                      </a:r>
                      <a:r>
                        <a:rPr lang="en-US" sz="1900" baseline="0" dirty="0" smtClean="0"/>
                        <a:t> </a:t>
                      </a:r>
                      <a:r>
                        <a:rPr lang="en-US" sz="1900" dirty="0" smtClean="0"/>
                        <a:t>circle</a:t>
                      </a:r>
                    </a:p>
                  </a:txBody>
                  <a:tcPr/>
                </a:tc>
              </a:tr>
              <a:tr h="375920">
                <a:tc>
                  <a:txBody>
                    <a:bodyPr/>
                    <a:lstStyle/>
                    <a:p>
                      <a:r>
                        <a:rPr lang="en-US" sz="1900" baseline="0" dirty="0" smtClean="0"/>
                        <a:t>Repeat cycle 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Once every 16 days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Daily</a:t>
                      </a:r>
                    </a:p>
                  </a:txBody>
                  <a:tcPr/>
                </a:tc>
              </a:tr>
              <a:tr h="37592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Equatorial</a:t>
                      </a:r>
                      <a:r>
                        <a:rPr lang="en-US" sz="1900" baseline="0" dirty="0" smtClean="0"/>
                        <a:t> crossing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1:30</a:t>
                      </a:r>
                      <a:r>
                        <a:rPr lang="en-US" sz="1900" baseline="0" dirty="0" smtClean="0"/>
                        <a:t> am and 1:30 pm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1:30 am</a:t>
                      </a:r>
                      <a:r>
                        <a:rPr lang="en-US" sz="1900" baseline="0" dirty="0" smtClean="0"/>
                        <a:t> and</a:t>
                      </a:r>
                      <a:r>
                        <a:rPr lang="en-US" sz="1900" dirty="0" smtClean="0"/>
                        <a:t> 1:30 pm</a:t>
                      </a:r>
                    </a:p>
                  </a:txBody>
                  <a:tcPr/>
                </a:tc>
              </a:tr>
              <a:tr h="37592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Noise</a:t>
                      </a:r>
                      <a:r>
                        <a:rPr lang="en-US" sz="1900" baseline="0" dirty="0" smtClean="0"/>
                        <a:t> in NH</a:t>
                      </a:r>
                      <a:r>
                        <a:rPr lang="en-US" sz="1900" baseline="-25000" dirty="0" smtClean="0"/>
                        <a:t>3</a:t>
                      </a:r>
                      <a:r>
                        <a:rPr lang="en-US" sz="1900" baseline="0" dirty="0" smtClean="0"/>
                        <a:t> window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0.09</a:t>
                      </a:r>
                      <a:r>
                        <a:rPr lang="en-US" sz="1900" baseline="0" dirty="0" smtClean="0"/>
                        <a:t> – 0.12 K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0.03 – 0.06 K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931" y="369598"/>
            <a:ext cx="3843469" cy="25401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0955" y="4226758"/>
            <a:ext cx="7946745" cy="3335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0955" y="4917922"/>
            <a:ext cx="7946745" cy="3335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0955" y="5680542"/>
            <a:ext cx="7946745" cy="3335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" y="924800"/>
            <a:ext cx="447173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2400" dirty="0" smtClean="0"/>
              <a:t>TES </a:t>
            </a:r>
            <a:r>
              <a:rPr lang="en-US" sz="2400" dirty="0"/>
              <a:t>is past its design </a:t>
            </a:r>
            <a:r>
              <a:rPr lang="en-US" sz="2400" dirty="0" smtClean="0"/>
              <a:t>lifetime, taking little new data, </a:t>
            </a:r>
            <a:r>
              <a:rPr lang="en-US" sz="2400" dirty="0"/>
              <a:t>and has </a:t>
            </a:r>
            <a:r>
              <a:rPr lang="en-US" sz="2400" dirty="0" smtClean="0"/>
              <a:t>low </a:t>
            </a:r>
            <a:r>
              <a:rPr lang="en-US" sz="2400" dirty="0"/>
              <a:t>spatial coverage 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2400" b="1" dirty="0" err="1"/>
              <a:t>CrIS</a:t>
            </a:r>
            <a:r>
              <a:rPr lang="en-US" sz="2400" b="1" dirty="0"/>
              <a:t> could monitor global NH</a:t>
            </a:r>
            <a:r>
              <a:rPr lang="en-US" sz="2400" b="1" baseline="-25000" dirty="0"/>
              <a:t>3</a:t>
            </a:r>
            <a:r>
              <a:rPr lang="en-US" sz="2400" b="1" dirty="0"/>
              <a:t> with high spatial coverage for many more years </a:t>
            </a:r>
            <a:r>
              <a:rPr lang="en-US" sz="2400" b="1" dirty="0" smtClean="0"/>
              <a:t>(&gt;2022</a:t>
            </a:r>
            <a:r>
              <a:rPr lang="en-US" sz="2400" b="1" dirty="0"/>
              <a:t>)</a:t>
            </a:r>
          </a:p>
        </p:txBody>
      </p:sp>
      <p:cxnSp>
        <p:nvCxnSpPr>
          <p:cNvPr id="13" name="Straight Arrow Connector 12"/>
          <p:cNvCxnSpPr>
            <a:endCxn id="8" idx="1"/>
          </p:cNvCxnSpPr>
          <p:nvPr/>
        </p:nvCxnSpPr>
        <p:spPr>
          <a:xfrm flipV="1">
            <a:off x="3240386" y="1639682"/>
            <a:ext cx="1831545" cy="1764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413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NH</a:t>
            </a:r>
            <a:r>
              <a:rPr lang="en-US" baseline="-25000" dirty="0"/>
              <a:t>3</a:t>
            </a:r>
            <a:r>
              <a:rPr lang="en-US" dirty="0"/>
              <a:t> signal from TES and </a:t>
            </a:r>
            <a:r>
              <a:rPr lang="en-US" dirty="0" err="1"/>
              <a:t>CrIS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007007"/>
            <a:ext cx="4819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3366FF"/>
                </a:solidFill>
              </a:rPr>
              <a:t>Simulated  spectra and NH</a:t>
            </a:r>
            <a:r>
              <a:rPr lang="en-US" sz="2000" baseline="-25000" dirty="0" smtClean="0">
                <a:solidFill>
                  <a:srgbClr val="3366FF"/>
                </a:solidFill>
              </a:rPr>
              <a:t>3</a:t>
            </a:r>
            <a:r>
              <a:rPr lang="en-US" sz="2000" dirty="0" smtClean="0">
                <a:solidFill>
                  <a:srgbClr val="3366FF"/>
                </a:solidFill>
              </a:rPr>
              <a:t> signal </a:t>
            </a:r>
          </a:p>
          <a:p>
            <a:pPr algn="ctr"/>
            <a:r>
              <a:rPr lang="en-US" sz="2000" dirty="0" smtClean="0">
                <a:solidFill>
                  <a:srgbClr val="3366FF"/>
                </a:solidFill>
              </a:rPr>
              <a:t>18 </a:t>
            </a:r>
            <a:r>
              <a:rPr lang="en-US" sz="2000" dirty="0" err="1" smtClean="0">
                <a:solidFill>
                  <a:srgbClr val="3366FF"/>
                </a:solidFill>
              </a:rPr>
              <a:t>ppbv</a:t>
            </a:r>
            <a:r>
              <a:rPr lang="en-US" sz="2000" dirty="0" smtClean="0">
                <a:solidFill>
                  <a:srgbClr val="3366FF"/>
                </a:solidFill>
              </a:rPr>
              <a:t> at surface 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7980" y="5099845"/>
            <a:ext cx="4356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Detectability</a:t>
            </a:r>
            <a:r>
              <a:rPr lang="en-US" sz="2000" dirty="0" smtClean="0">
                <a:solidFill>
                  <a:srgbClr val="3366FF"/>
                </a:solidFill>
              </a:rPr>
              <a:t> is ~</a:t>
            </a:r>
            <a:r>
              <a:rPr lang="en-US" sz="2000" dirty="0" smtClean="0">
                <a:solidFill>
                  <a:srgbClr val="FF0000"/>
                </a:solidFill>
              </a:rPr>
              <a:t>1 </a:t>
            </a:r>
            <a:r>
              <a:rPr lang="en-US" sz="2000" dirty="0" err="1" smtClean="0">
                <a:solidFill>
                  <a:srgbClr val="FF0000"/>
                </a:solidFill>
              </a:rPr>
              <a:t>ppbv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3366FF"/>
                </a:solidFill>
              </a:rPr>
              <a:t>under ideal conditions</a:t>
            </a:r>
            <a:endParaRPr lang="en-US" sz="2000" dirty="0">
              <a:solidFill>
                <a:srgbClr val="3366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3366FF"/>
                </a:solidFill>
              </a:rPr>
              <a:t>But </a:t>
            </a:r>
            <a:r>
              <a:rPr lang="en-US" sz="2000" dirty="0" smtClean="0">
                <a:solidFill>
                  <a:srgbClr val="FF0000"/>
                </a:solidFill>
              </a:rPr>
              <a:t>thermal contrast </a:t>
            </a:r>
            <a:r>
              <a:rPr lang="en-US" sz="2000" dirty="0" smtClean="0">
                <a:solidFill>
                  <a:srgbClr val="3366FF"/>
                </a:solidFill>
              </a:rPr>
              <a:t>also plays a role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  <p:pic>
        <p:nvPicPr>
          <p:cNvPr id="8" name="Picture 7" descr="cris_nh3_sig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30" y="3753988"/>
            <a:ext cx="3916385" cy="1689993"/>
          </a:xfrm>
          <a:prstGeom prst="rect">
            <a:avLst/>
          </a:prstGeom>
        </p:spPr>
      </p:pic>
      <p:pic>
        <p:nvPicPr>
          <p:cNvPr id="9" name="Picture 8" descr="plot_bt_t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421" y="1055852"/>
            <a:ext cx="3556254" cy="4003675"/>
          </a:xfrm>
          <a:prstGeom prst="rect">
            <a:avLst/>
          </a:prstGeom>
        </p:spPr>
      </p:pic>
      <p:pic>
        <p:nvPicPr>
          <p:cNvPr id="10" name="Picture 9" descr="plot_tes_signal_nh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86" y="1845583"/>
            <a:ext cx="3956829" cy="170592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906531" y="2786156"/>
            <a:ext cx="324161" cy="451551"/>
          </a:xfrm>
          <a:prstGeom prst="ellipse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906531" y="4679952"/>
            <a:ext cx="324161" cy="451551"/>
          </a:xfrm>
          <a:prstGeom prst="ellipse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plot_bt_tc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8" t="2419" r="65446" b="87842"/>
          <a:stretch/>
        </p:blipFill>
        <p:spPr>
          <a:xfrm>
            <a:off x="5537911" y="1102463"/>
            <a:ext cx="1444752" cy="7498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5929" y="2302446"/>
            <a:ext cx="772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66FF"/>
                </a:solidFill>
              </a:rPr>
              <a:t>TES</a:t>
            </a:r>
            <a:endParaRPr lang="en-US" sz="2800" b="1" dirty="0">
              <a:solidFill>
                <a:srgbClr val="3366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5485" y="4156732"/>
            <a:ext cx="772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3366FF"/>
                </a:solidFill>
              </a:rPr>
              <a:t>CrIS</a:t>
            </a:r>
            <a:endParaRPr lang="en-US" sz="28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211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077400"/>
            <a:ext cx="4157103" cy="278002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Lower spectral resolution of </a:t>
            </a:r>
            <a:r>
              <a:rPr lang="en-US" dirty="0" err="1" smtClean="0"/>
              <a:t>CrIS</a:t>
            </a:r>
            <a:r>
              <a:rPr lang="en-US" dirty="0" smtClean="0"/>
              <a:t> required different </a:t>
            </a:r>
            <a:r>
              <a:rPr lang="en-US" dirty="0" err="1" smtClean="0"/>
              <a:t>microwindows</a:t>
            </a:r>
            <a:r>
              <a:rPr lang="en-US" dirty="0" smtClean="0"/>
              <a:t>.</a:t>
            </a:r>
          </a:p>
          <a:p>
            <a:pPr>
              <a:lnSpc>
                <a:spcPct val="110000"/>
              </a:lnSpc>
            </a:pPr>
            <a:r>
              <a:rPr lang="en-US" i="1" dirty="0" smtClean="0"/>
              <a:t>A priori </a:t>
            </a:r>
            <a:r>
              <a:rPr lang="en-US" dirty="0" smtClean="0"/>
              <a:t>and constraints from TES (</a:t>
            </a:r>
            <a:r>
              <a:rPr lang="en-US" dirty="0" err="1" smtClean="0"/>
              <a:t>Shephard</a:t>
            </a:r>
            <a:r>
              <a:rPr lang="en-US" dirty="0" smtClean="0"/>
              <a:t> et al., 2011) </a:t>
            </a:r>
          </a:p>
          <a:p>
            <a:pPr lvl="1">
              <a:lnSpc>
                <a:spcPct val="110000"/>
              </a:lnSpc>
            </a:pPr>
            <a:r>
              <a:rPr lang="en-CA" dirty="0" smtClean="0"/>
              <a:t>Polluted, Moderately polluted, and Unpolluted</a:t>
            </a:r>
            <a:r>
              <a:rPr lang="en-CA" dirty="0"/>
              <a:t> </a:t>
            </a:r>
            <a:r>
              <a:rPr lang="en-CA" dirty="0" smtClean="0"/>
              <a:t>profiles </a:t>
            </a:r>
          </a:p>
          <a:p>
            <a:pPr>
              <a:lnSpc>
                <a:spcPct val="110000"/>
              </a:lnSpc>
            </a:pPr>
            <a:r>
              <a:rPr lang="en-CA" i="1" dirty="0" smtClean="0"/>
              <a:t>A priori </a:t>
            </a:r>
            <a:r>
              <a:rPr lang="en-CA" dirty="0" smtClean="0"/>
              <a:t>selected based on signal to noise ratio (SNR) and thermal contrast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CrIS</a:t>
            </a:r>
            <a:r>
              <a:rPr lang="en-US" dirty="0" smtClean="0"/>
              <a:t> </a:t>
            </a:r>
            <a:r>
              <a:rPr lang="en-US" dirty="0" err="1"/>
              <a:t>m</a:t>
            </a:r>
            <a:r>
              <a:rPr lang="en-US" dirty="0" err="1" smtClean="0"/>
              <a:t>icrowindows</a:t>
            </a:r>
            <a:r>
              <a:rPr lang="en-US" dirty="0" smtClean="0"/>
              <a:t> and </a:t>
            </a:r>
            <a:r>
              <a:rPr lang="en-US" dirty="0"/>
              <a:t>c</a:t>
            </a:r>
            <a:r>
              <a:rPr lang="en-US" dirty="0" smtClean="0"/>
              <a:t>onstraints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03" y="902771"/>
            <a:ext cx="3978469" cy="3018149"/>
          </a:xfrm>
          <a:prstGeom prst="rect">
            <a:avLst/>
          </a:prstGeom>
        </p:spPr>
      </p:pic>
      <p:pic>
        <p:nvPicPr>
          <p:cNvPr id="4" name="Picture 3" descr="acp-11-10743-2011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" t="7998" r="51061" b="67999"/>
          <a:stretch/>
        </p:blipFill>
        <p:spPr>
          <a:xfrm>
            <a:off x="228599" y="3489119"/>
            <a:ext cx="4157103" cy="3144028"/>
          </a:xfrm>
          <a:prstGeom prst="rect">
            <a:avLst/>
          </a:prstGeom>
        </p:spPr>
      </p:pic>
      <p:pic>
        <p:nvPicPr>
          <p:cNvPr id="8" name="Picture 7" descr="acp-11-10743-2011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40032" r="51098" b="33301"/>
          <a:stretch/>
        </p:blipFill>
        <p:spPr>
          <a:xfrm>
            <a:off x="5067300" y="3920920"/>
            <a:ext cx="3163604" cy="265856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82106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TES and </a:t>
            </a:r>
            <a:r>
              <a:rPr lang="en-US" dirty="0" err="1"/>
              <a:t>CrIS</a:t>
            </a:r>
            <a:r>
              <a:rPr lang="en-US" dirty="0"/>
              <a:t> Sensitivity to NH</a:t>
            </a:r>
            <a:r>
              <a:rPr lang="en-US" baseline="-25000" dirty="0"/>
              <a:t>3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8683" y="-74479"/>
            <a:ext cx="7525317" cy="918329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214A89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8319" y="5121037"/>
            <a:ext cx="8557081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3366FF"/>
                </a:solidFill>
              </a:rPr>
              <a:t>Both instruments most </a:t>
            </a:r>
            <a:r>
              <a:rPr lang="en-US" sz="1600" dirty="0">
                <a:solidFill>
                  <a:srgbClr val="FF0000"/>
                </a:solidFill>
              </a:rPr>
              <a:t>sensitive</a:t>
            </a:r>
            <a:r>
              <a:rPr lang="en-US" sz="1600" dirty="0">
                <a:solidFill>
                  <a:srgbClr val="3366FF"/>
                </a:solidFill>
              </a:rPr>
              <a:t> to NH</a:t>
            </a:r>
            <a:r>
              <a:rPr lang="en-US" sz="1600" baseline="-25000" dirty="0">
                <a:solidFill>
                  <a:srgbClr val="3366FF"/>
                </a:solidFill>
              </a:rPr>
              <a:t>3</a:t>
            </a:r>
            <a:r>
              <a:rPr lang="en-US" sz="1600" dirty="0">
                <a:solidFill>
                  <a:srgbClr val="3366FF"/>
                </a:solidFill>
              </a:rPr>
              <a:t> between </a:t>
            </a:r>
            <a:r>
              <a:rPr lang="en-US" sz="1600" dirty="0" smtClean="0">
                <a:solidFill>
                  <a:srgbClr val="FF0000"/>
                </a:solidFill>
              </a:rPr>
              <a:t>950</a:t>
            </a:r>
            <a:r>
              <a:rPr lang="en-US" sz="1600" dirty="0" smtClean="0">
                <a:solidFill>
                  <a:srgbClr val="3366FF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and </a:t>
            </a:r>
            <a:r>
              <a:rPr lang="en-US" sz="1600" dirty="0" smtClean="0">
                <a:solidFill>
                  <a:srgbClr val="FF0000"/>
                </a:solidFill>
              </a:rPr>
              <a:t>600 mbar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TES is more sensitive to amounts lower in the atmosphere</a:t>
            </a: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3366FF"/>
                </a:solidFill>
              </a:rPr>
              <a:t>1 piece of information or less: </a:t>
            </a:r>
            <a:r>
              <a:rPr lang="en-US" sz="1600" dirty="0">
                <a:solidFill>
                  <a:srgbClr val="FF0000"/>
                </a:solidFill>
              </a:rPr>
              <a:t>DOFS&lt;1.0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3366FF"/>
                </a:solidFill>
              </a:rPr>
              <a:t>Collapse all information to a single point: </a:t>
            </a:r>
            <a:r>
              <a:rPr lang="en-US" sz="1600" dirty="0">
                <a:solidFill>
                  <a:srgbClr val="FF0000"/>
                </a:solidFill>
              </a:rPr>
              <a:t>RVMR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rgbClr val="3366FF"/>
                </a:solidFill>
              </a:rPr>
              <a:t>Easier to compare with </a:t>
            </a:r>
            <a:r>
              <a:rPr lang="en-US" sz="1600" i="1" dirty="0">
                <a:solidFill>
                  <a:srgbClr val="FF0000"/>
                </a:solidFill>
              </a:rPr>
              <a:t>in situ </a:t>
            </a:r>
            <a:r>
              <a:rPr lang="en-US" sz="1600" dirty="0" smtClean="0">
                <a:solidFill>
                  <a:srgbClr val="3366FF"/>
                </a:solidFill>
              </a:rPr>
              <a:t>measurements, models and other instruments</a:t>
            </a:r>
            <a:endParaRPr lang="en-US" sz="1600" dirty="0">
              <a:solidFill>
                <a:srgbClr val="3366FF"/>
              </a:solidFill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09228" y="830718"/>
            <a:ext cx="3217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66FF"/>
                </a:solidFill>
              </a:rPr>
              <a:t>TES</a:t>
            </a:r>
            <a:endParaRPr lang="en-US" sz="2800" b="1" dirty="0">
              <a:solidFill>
                <a:srgbClr val="33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43898" y="830718"/>
            <a:ext cx="3217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3366FF"/>
                </a:solidFill>
              </a:rPr>
              <a:t>CrIS</a:t>
            </a:r>
            <a:endParaRPr lang="en-US" sz="2800" b="1" dirty="0">
              <a:solidFill>
                <a:srgbClr val="3366FF"/>
              </a:solidFill>
            </a:endParaRPr>
          </a:p>
        </p:txBody>
      </p:sp>
      <p:pic>
        <p:nvPicPr>
          <p:cNvPr id="10" name="Picture 9" descr="tes_jpl_nh3.daq_20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68" y="1304155"/>
            <a:ext cx="3952875" cy="3750945"/>
          </a:xfrm>
          <a:prstGeom prst="rect">
            <a:avLst/>
          </a:prstGeom>
        </p:spPr>
      </p:pic>
      <p:pic>
        <p:nvPicPr>
          <p:cNvPr id="11" name="Picture 10" descr="cris_nh3.daq_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298" y="1324721"/>
            <a:ext cx="3952875" cy="37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83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036" b="-33036"/>
          <a:stretch>
            <a:fillRect/>
          </a:stretch>
        </p:blipFill>
        <p:spPr>
          <a:xfrm>
            <a:off x="967177" y="-706740"/>
            <a:ext cx="7467600" cy="826772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7ACD6-21A5-714F-9BC5-83978DA954FE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 smtClean="0"/>
              <a:t>CrIS</a:t>
            </a:r>
            <a:r>
              <a:rPr lang="en-US" sz="2800" dirty="0" smtClean="0"/>
              <a:t> NH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 Retrieval: Simulated Spectra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40116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Satellites to Investigate NH</a:t>
            </a:r>
            <a:r>
              <a:rPr lang="en-US" baseline="-25000" dirty="0" smtClean="0"/>
              <a:t>3</a:t>
            </a:r>
            <a:r>
              <a:rPr lang="en-US" dirty="0" smtClean="0"/>
              <a:t> Sources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59258" y="929054"/>
            <a:ext cx="8884742" cy="5277854"/>
            <a:chOff x="29850896" y="5550679"/>
            <a:chExt cx="8884742" cy="5277854"/>
          </a:xfrm>
        </p:grpSpPr>
        <p:pic>
          <p:nvPicPr>
            <p:cNvPr id="11" name="Picture 14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55" b="35397"/>
            <a:stretch>
              <a:fillRect/>
            </a:stretch>
          </p:blipFill>
          <p:spPr bwMode="auto">
            <a:xfrm>
              <a:off x="29850896" y="5569268"/>
              <a:ext cx="6081713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 bwMode="auto">
            <a:xfrm>
              <a:off x="35860086" y="5550679"/>
              <a:ext cx="2875552" cy="52778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39" indent="-285739" defTabSz="457185">
                <a:lnSpc>
                  <a:spcPct val="90000"/>
                </a:lnSpc>
                <a:buFont typeface="Arial"/>
                <a:buChar char="•"/>
                <a:defRPr/>
              </a:pPr>
              <a:r>
                <a:rPr lang="en-US" sz="2200" kern="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TES NH</a:t>
              </a:r>
              <a:r>
                <a:rPr lang="en-US" sz="2200" kern="0" baseline="-250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3</a:t>
              </a:r>
              <a:r>
                <a:rPr lang="en-US" sz="2200" kern="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 transects over </a:t>
              </a:r>
              <a:r>
                <a:rPr lang="en-US" sz="2200" kern="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Bakersfield in </a:t>
              </a:r>
              <a:r>
                <a:rPr lang="en-US" sz="2200" kern="0" dirty="0" err="1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CalNex</a:t>
              </a:r>
              <a:r>
                <a:rPr lang="en-US" sz="2200" kern="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 suggested </a:t>
              </a:r>
              <a:r>
                <a:rPr lang="en-US" sz="2200" kern="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a </a:t>
              </a:r>
              <a:r>
                <a:rPr lang="en-US" sz="2200" kern="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x2 underestimate in afternoon  due to diurnal cycle errors (Lonsdale et al., ACPD, 2016)</a:t>
              </a:r>
              <a:endParaRPr lang="en-US" sz="2200" kern="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  <a:p>
              <a:pPr marL="285739" indent="-285739" defTabSz="457185">
                <a:lnSpc>
                  <a:spcPct val="90000"/>
                </a:lnSpc>
                <a:buFont typeface="Arial"/>
                <a:buChar char="•"/>
                <a:defRPr/>
              </a:pPr>
              <a:endParaRPr lang="en-US" sz="2200" kern="0" dirty="0" smtClean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  <a:p>
              <a:pPr marL="285739" indent="-285739" defTabSz="457185">
                <a:lnSpc>
                  <a:spcPct val="90000"/>
                </a:lnSpc>
                <a:buFont typeface="Arial"/>
                <a:buChar char="•"/>
                <a:defRPr/>
              </a:pPr>
              <a:r>
                <a:rPr lang="en-US" sz="2200" kern="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2012 </a:t>
              </a:r>
              <a:r>
                <a:rPr lang="en-US" sz="2200" kern="0" dirty="0" err="1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CrIS</a:t>
              </a:r>
              <a:r>
                <a:rPr lang="en-US" sz="2200" kern="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 NH</a:t>
              </a:r>
              <a:r>
                <a:rPr lang="en-US" sz="2200" kern="0" baseline="-2500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3</a:t>
              </a:r>
              <a:r>
                <a:rPr lang="en-US" sz="2200" kern="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 is consistent </a:t>
              </a:r>
              <a:r>
                <a:rPr lang="en-US" sz="2200" kern="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with </a:t>
              </a:r>
              <a:r>
                <a:rPr lang="en-US" sz="2200" kern="0" dirty="0" err="1">
                  <a:solidFill>
                    <a:srgbClr val="000000"/>
                  </a:solidFill>
                  <a:cs typeface="Times New Roman" panose="02020603050405020304" pitchFamily="18" charset="0"/>
                </a:rPr>
                <a:t>CalNex</a:t>
              </a:r>
              <a:r>
                <a:rPr lang="en-US" sz="2200" kern="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200" kern="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TES results. </a:t>
              </a:r>
            </a:p>
            <a:p>
              <a:pPr marL="285739" indent="-285739" defTabSz="457185">
                <a:lnSpc>
                  <a:spcPct val="90000"/>
                </a:lnSpc>
                <a:buFont typeface="Arial"/>
                <a:buChar char="•"/>
                <a:defRPr/>
              </a:pPr>
              <a:endParaRPr lang="en-US" sz="2200" kern="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  <a:p>
              <a:pPr marL="285739" indent="-285739" defTabSz="457185">
                <a:lnSpc>
                  <a:spcPct val="90000"/>
                </a:lnSpc>
                <a:buFont typeface="Arial"/>
                <a:buChar char="•"/>
                <a:defRPr/>
              </a:pPr>
              <a:r>
                <a:rPr lang="en-US" sz="2200" kern="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Some </a:t>
              </a:r>
              <a:r>
                <a:rPr lang="en-US" sz="2200" kern="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evidence of a transport error on June 17 – flow along slope not correct</a:t>
              </a:r>
              <a:r>
                <a:rPr lang="en-US" sz="2200" kern="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?</a:t>
              </a:r>
              <a:endParaRPr lang="en-US" sz="2200" kern="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210414" y="3334876"/>
            <a:ext cx="6081713" cy="2763897"/>
            <a:chOff x="10853912" y="32743248"/>
            <a:chExt cx="11869738" cy="5394325"/>
          </a:xfrm>
        </p:grpSpPr>
        <p:pic>
          <p:nvPicPr>
            <p:cNvPr id="17" name="Picture 16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5" t="13750" r="5624" b="12500"/>
            <a:stretch>
              <a:fillRect/>
            </a:stretch>
          </p:blipFill>
          <p:spPr bwMode="auto">
            <a:xfrm>
              <a:off x="10853912" y="32743248"/>
              <a:ext cx="11869738" cy="539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Oval 22"/>
            <p:cNvSpPr>
              <a:spLocks noChangeArrowheads="1"/>
            </p:cNvSpPr>
            <p:nvPr/>
          </p:nvSpPr>
          <p:spPr bwMode="auto">
            <a:xfrm>
              <a:off x="16095915" y="34451422"/>
              <a:ext cx="920750" cy="1117600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/>
            </a:p>
          </p:txBody>
        </p:sp>
        <p:sp>
          <p:nvSpPr>
            <p:cNvPr id="19" name="Oval 167"/>
            <p:cNvSpPr>
              <a:spLocks noChangeArrowheads="1"/>
            </p:cNvSpPr>
            <p:nvPr/>
          </p:nvSpPr>
          <p:spPr bwMode="auto">
            <a:xfrm>
              <a:off x="12281153" y="34451422"/>
              <a:ext cx="920750" cy="1117600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/>
            </a:p>
          </p:txBody>
        </p:sp>
        <p:sp>
          <p:nvSpPr>
            <p:cNvPr id="20" name="Oval 168"/>
            <p:cNvSpPr>
              <a:spLocks noChangeArrowheads="1"/>
            </p:cNvSpPr>
            <p:nvPr/>
          </p:nvSpPr>
          <p:spPr bwMode="auto">
            <a:xfrm>
              <a:off x="19926553" y="34451422"/>
              <a:ext cx="920750" cy="1117600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80651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7ACD6-21A5-714F-9BC5-83978DA954FE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CrIS</a:t>
            </a:r>
            <a:r>
              <a:rPr lang="en-US" dirty="0" smtClean="0"/>
              <a:t> California Monthly Average NH</a:t>
            </a:r>
            <a:r>
              <a:rPr lang="en-US" baseline="-25000" dirty="0"/>
              <a:t>3</a:t>
            </a:r>
            <a:endParaRPr lang="en-US" dirty="0"/>
          </a:p>
        </p:txBody>
      </p:sp>
      <p:pic>
        <p:nvPicPr>
          <p:cNvPr id="8" name="Picture 1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1" t="8984" r="9933" b="47701"/>
          <a:stretch>
            <a:fillRect/>
          </a:stretch>
        </p:blipFill>
        <p:spPr bwMode="auto">
          <a:xfrm>
            <a:off x="4448433" y="1455392"/>
            <a:ext cx="48006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10460" r="9885" b="46858"/>
          <a:stretch>
            <a:fillRect/>
          </a:stretch>
        </p:blipFill>
        <p:spPr bwMode="auto">
          <a:xfrm>
            <a:off x="-109279" y="1631604"/>
            <a:ext cx="4800600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191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4" r="2726"/>
          <a:stretch/>
        </p:blipFill>
        <p:spPr>
          <a:xfrm>
            <a:off x="328635" y="1146750"/>
            <a:ext cx="4160520" cy="4416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7" r="2691"/>
          <a:stretch/>
        </p:blipFill>
        <p:spPr>
          <a:xfrm>
            <a:off x="4645935" y="1146750"/>
            <a:ext cx="4251960" cy="441655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June </a:t>
            </a:r>
            <a:r>
              <a:rPr lang="en-US" sz="2800" dirty="0" smtClean="0"/>
              <a:t>11 </a:t>
            </a:r>
            <a:r>
              <a:rPr lang="en-US" sz="2800" dirty="0" err="1" smtClean="0"/>
              <a:t>NO</a:t>
            </a:r>
            <a:r>
              <a:rPr lang="en-US" sz="2800" baseline="-25000" dirty="0" err="1" smtClean="0"/>
              <a:t>y</a:t>
            </a:r>
            <a:r>
              <a:rPr lang="en-US" sz="2800" dirty="0" smtClean="0"/>
              <a:t>: </a:t>
            </a:r>
            <a:r>
              <a:rPr lang="en-US" sz="2800" dirty="0" err="1"/>
              <a:t>NO</a:t>
            </a:r>
            <a:r>
              <a:rPr lang="en-US" sz="2800" baseline="-25000" dirty="0" err="1"/>
              <a:t>y</a:t>
            </a:r>
            <a:r>
              <a:rPr lang="en-US" sz="2800" dirty="0"/>
              <a:t> overestimate consistent with </a:t>
            </a:r>
            <a:r>
              <a:rPr lang="en-US" sz="2800" dirty="0" err="1"/>
              <a:t>NO</a:t>
            </a:r>
            <a:r>
              <a:rPr lang="en-US" sz="2800" baseline="-25000" dirty="0" err="1"/>
              <a:t>x</a:t>
            </a:r>
            <a:r>
              <a:rPr lang="en-US" sz="2800" dirty="0"/>
              <a:t> emission overestimate in Birmingham</a:t>
            </a:r>
          </a:p>
        </p:txBody>
      </p:sp>
    </p:spTree>
    <p:extLst>
      <p:ext uri="{BB962C8B-B14F-4D97-AF65-F5344CB8AC3E}">
        <p14:creationId xmlns:p14="http://schemas.microsoft.com/office/powerpoint/2010/main" val="1788758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CMAQ NH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 profile very concentrated near surface </a:t>
            </a:r>
            <a:endParaRPr lang="en-US" sz="2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873" y="899328"/>
            <a:ext cx="3505200" cy="5257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62" y="899328"/>
            <a:ext cx="3505200" cy="5257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713" y="1704578"/>
            <a:ext cx="1042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NOAA P3 </a:t>
            </a:r>
          </a:p>
          <a:p>
            <a:r>
              <a:rPr lang="en-US" dirty="0" smtClean="0"/>
              <a:t>Aircraft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6113" y="4330287"/>
            <a:ext cx="79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CMAQ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298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CMAQ seems well-mixed in PBL based on CO</a:t>
            </a:r>
            <a:endParaRPr lang="en-US" sz="2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873" y="899328"/>
            <a:ext cx="3505200" cy="5257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62" y="899328"/>
            <a:ext cx="3505200" cy="5257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713" y="1704578"/>
            <a:ext cx="1042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NOAA P3 </a:t>
            </a:r>
          </a:p>
          <a:p>
            <a:r>
              <a:rPr lang="en-US" dirty="0" smtClean="0"/>
              <a:t>Aircraft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6113" y="4330287"/>
            <a:ext cx="79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CMAQ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832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005" y="1045535"/>
            <a:ext cx="2928870" cy="2660868"/>
          </a:xfrm>
          <a:prstGeom prst="rect">
            <a:avLst/>
          </a:prstGeom>
        </p:spPr>
      </p:pic>
      <p:pic>
        <p:nvPicPr>
          <p:cNvPr id="2" name="Picture 1" descr="AllSENEX_OM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34" y="3696286"/>
            <a:ext cx="4931364" cy="278622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NOAA SENEX Campaign (June-July 2013)</a:t>
            </a:r>
            <a:endParaRPr lang="en-US" dirty="0"/>
          </a:p>
        </p:txBody>
      </p:sp>
      <p:pic>
        <p:nvPicPr>
          <p:cNvPr id="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78" y="1156552"/>
            <a:ext cx="357721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13" y="3894654"/>
            <a:ext cx="292533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84688" y="884253"/>
            <a:ext cx="1833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SEARCH Network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070054" y="351153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CrIS</a:t>
            </a:r>
            <a:r>
              <a:rPr lang="en-US" b="1" dirty="0" smtClean="0"/>
              <a:t> NH</a:t>
            </a:r>
            <a:r>
              <a:rPr lang="en-US" b="1" baseline="-25000" dirty="0" smtClean="0"/>
              <a:t>3</a:t>
            </a:r>
            <a:endParaRPr lang="en-US" b="1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5811307" y="356285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OMI NO</a:t>
            </a:r>
            <a:r>
              <a:rPr lang="en-US" b="1" baseline="-25000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11400" y="779394"/>
            <a:ext cx="1905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</a:t>
            </a:r>
            <a:r>
              <a:rPr lang="en-US" b="1" dirty="0" smtClean="0"/>
              <a:t>OAA P-3 Aircraft</a:t>
            </a:r>
            <a:endParaRPr lang="en-US" b="1" baseline="-25000" dirty="0"/>
          </a:p>
        </p:txBody>
      </p:sp>
      <p:pic>
        <p:nvPicPr>
          <p:cNvPr id="9" name="Picture 8" descr="SENEX_lege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05" y="1111930"/>
            <a:ext cx="814760" cy="238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31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Files provided by US EPA to follow their SENEX configuration</a:t>
            </a:r>
          </a:p>
          <a:p>
            <a:r>
              <a:rPr lang="en-US" dirty="0" smtClean="0"/>
              <a:t>Eastern US Grid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</a:rPr>
              <a:t>12 km horizontal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</a:rPr>
              <a:t>35 vertical layers</a:t>
            </a:r>
          </a:p>
          <a:p>
            <a:r>
              <a:rPr lang="en-US" dirty="0" smtClean="0"/>
              <a:t>WRF 3.6.1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CUMULUS:  </a:t>
            </a:r>
            <a:r>
              <a:rPr lang="en-US" dirty="0" err="1"/>
              <a:t>Kain</a:t>
            </a:r>
            <a:r>
              <a:rPr lang="en-US" dirty="0"/>
              <a:t>-Fritsch </a:t>
            </a:r>
            <a:endParaRPr lang="en-US" dirty="0" smtClean="0"/>
          </a:p>
          <a:p>
            <a:pPr lvl="1">
              <a:lnSpc>
                <a:spcPct val="120000"/>
              </a:lnSpc>
            </a:pPr>
            <a:r>
              <a:rPr lang="en-US" dirty="0" smtClean="0"/>
              <a:t>MICROPHYSICS</a:t>
            </a:r>
            <a:r>
              <a:rPr lang="en-US" dirty="0"/>
              <a:t>:  Morrison 2-moment                                                                                                                               </a:t>
            </a:r>
            <a:endParaRPr lang="en-US" dirty="0" smtClean="0"/>
          </a:p>
          <a:p>
            <a:pPr lvl="1">
              <a:lnSpc>
                <a:spcPct val="120000"/>
              </a:lnSpc>
            </a:pPr>
            <a:r>
              <a:rPr lang="en-US" dirty="0" smtClean="0"/>
              <a:t>RADIATION</a:t>
            </a:r>
            <a:r>
              <a:rPr lang="en-US" dirty="0"/>
              <a:t>:  </a:t>
            </a:r>
            <a:r>
              <a:rPr lang="en-US" dirty="0" smtClean="0"/>
              <a:t>AER’s RRTMG                                                                                                                                      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PBL </a:t>
            </a:r>
            <a:r>
              <a:rPr lang="en-US" dirty="0"/>
              <a:t>SCHEME:  </a:t>
            </a:r>
            <a:r>
              <a:rPr lang="en-US" dirty="0" smtClean="0"/>
              <a:t>ACM2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SURFACE LAYER:  </a:t>
            </a:r>
            <a:r>
              <a:rPr lang="en-US" dirty="0" err="1"/>
              <a:t>Pleim</a:t>
            </a:r>
            <a:r>
              <a:rPr lang="en-US" dirty="0"/>
              <a:t>                                                                                                                                    </a:t>
            </a:r>
            <a:endParaRPr lang="en-US" dirty="0" smtClean="0"/>
          </a:p>
          <a:p>
            <a:pPr lvl="1">
              <a:lnSpc>
                <a:spcPct val="120000"/>
              </a:lnSpc>
            </a:pPr>
            <a:r>
              <a:rPr lang="en-US" dirty="0" smtClean="0"/>
              <a:t>LAND</a:t>
            </a:r>
            <a:r>
              <a:rPr lang="en-US" dirty="0"/>
              <a:t>-</a:t>
            </a:r>
            <a:r>
              <a:rPr lang="en-US" dirty="0" smtClean="0"/>
              <a:t>SURFACE:  </a:t>
            </a:r>
            <a:r>
              <a:rPr lang="en-US" dirty="0" err="1"/>
              <a:t>Pleim-Xiu</a:t>
            </a:r>
            <a:r>
              <a:rPr lang="en-US" dirty="0"/>
              <a:t> </a:t>
            </a:r>
            <a:endParaRPr lang="en-US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 smtClean="0"/>
              <a:t>CMAQ v5.0.1</a:t>
            </a:r>
          </a:p>
          <a:p>
            <a:pPr lvl="1"/>
            <a:r>
              <a:rPr lang="en-US" sz="2000" dirty="0" smtClean="0"/>
              <a:t>SAPRC07tc gas chemistry</a:t>
            </a:r>
          </a:p>
          <a:p>
            <a:pPr lvl="1"/>
            <a:r>
              <a:rPr lang="en-US" sz="2000" dirty="0" smtClean="0"/>
              <a:t>AERO6 aerosols</a:t>
            </a:r>
          </a:p>
          <a:p>
            <a:pPr lvl="1"/>
            <a:r>
              <a:rPr lang="en-US" sz="2000" dirty="0" smtClean="0"/>
              <a:t>Aqueous chemistry</a:t>
            </a:r>
          </a:p>
          <a:p>
            <a:r>
              <a:rPr lang="en-US" sz="2400" dirty="0" smtClean="0"/>
              <a:t>NEI </a:t>
            </a:r>
            <a:r>
              <a:rPr lang="en-US" sz="2400" dirty="0"/>
              <a:t>2011 Emissions</a:t>
            </a:r>
          </a:p>
          <a:p>
            <a:pPr lvl="1"/>
            <a:r>
              <a:rPr lang="en-US" sz="2000" dirty="0" smtClean="0"/>
              <a:t>Scenario 2013_ef_v6_13g_s07_hg</a:t>
            </a:r>
          </a:p>
          <a:p>
            <a:pPr lvl="1"/>
            <a:r>
              <a:rPr lang="en-US" sz="2000" dirty="0" smtClean="0">
                <a:solidFill>
                  <a:srgbClr val="3366FF"/>
                </a:solidFill>
              </a:rPr>
              <a:t>No </a:t>
            </a:r>
            <a:r>
              <a:rPr lang="en-US" sz="2000" dirty="0">
                <a:solidFill>
                  <a:srgbClr val="3366FF"/>
                </a:solidFill>
              </a:rPr>
              <a:t>Bi-Di NH</a:t>
            </a:r>
            <a:r>
              <a:rPr lang="en-US" sz="2000" baseline="-25000" dirty="0">
                <a:solidFill>
                  <a:srgbClr val="3366FF"/>
                </a:solidFill>
              </a:rPr>
              <a:t>3</a:t>
            </a:r>
            <a:r>
              <a:rPr lang="en-US" sz="2000" dirty="0">
                <a:solidFill>
                  <a:srgbClr val="3366FF"/>
                </a:solidFill>
              </a:rPr>
              <a:t> Flux</a:t>
            </a:r>
          </a:p>
          <a:p>
            <a:pPr lvl="1"/>
            <a:r>
              <a:rPr lang="en-US" sz="2000" dirty="0">
                <a:solidFill>
                  <a:srgbClr val="3366FF"/>
                </a:solidFill>
              </a:rPr>
              <a:t>No Lightning </a:t>
            </a:r>
            <a:r>
              <a:rPr lang="en-US" sz="2000" dirty="0" err="1" smtClean="0">
                <a:solidFill>
                  <a:srgbClr val="3366FF"/>
                </a:solidFill>
              </a:rPr>
              <a:t>NO</a:t>
            </a:r>
            <a:r>
              <a:rPr lang="en-US" sz="2000" baseline="-25000" dirty="0" err="1" smtClean="0">
                <a:solidFill>
                  <a:srgbClr val="3366FF"/>
                </a:solidFill>
              </a:rPr>
              <a:t>x</a:t>
            </a:r>
            <a:endParaRPr lang="en-US" sz="2000" baseline="-25000" dirty="0">
              <a:solidFill>
                <a:srgbClr val="3366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CMAQ Modeling 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659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693681" y="697656"/>
            <a:ext cx="6038410" cy="3605515"/>
            <a:chOff x="-693681" y="838776"/>
            <a:chExt cx="6038410" cy="3605515"/>
          </a:xfrm>
        </p:grpSpPr>
        <p:grpSp>
          <p:nvGrpSpPr>
            <p:cNvPr id="4" name="Group 3"/>
            <p:cNvGrpSpPr/>
            <p:nvPr/>
          </p:nvGrpSpPr>
          <p:grpSpPr>
            <a:xfrm>
              <a:off x="-693681" y="838776"/>
              <a:ext cx="6038410" cy="3605515"/>
              <a:chOff x="-693681" y="885816"/>
              <a:chExt cx="6038410" cy="3605515"/>
            </a:xfrm>
          </p:grpSpPr>
          <p:pic>
            <p:nvPicPr>
              <p:cNvPr id="7" name="Content Placeholder 9" descr="CrIS_CMAQ_NH3_scatter_20130611.png"/>
              <p:cNvPicPr preferRelativeResize="0"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8951" r="-18951"/>
              <a:stretch>
                <a:fillRect/>
              </a:stretch>
            </p:blipFill>
            <p:spPr bwMode="auto">
              <a:xfrm>
                <a:off x="-693681" y="885816"/>
                <a:ext cx="6038410" cy="3440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val="1"/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1269886" y="4121999"/>
                <a:ext cx="216263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CrIS</a:t>
                </a:r>
                <a:r>
                  <a:rPr lang="en-US" dirty="0" smtClean="0"/>
                  <a:t> NH</a:t>
                </a:r>
                <a:r>
                  <a:rPr lang="en-US" baseline="-25000" dirty="0" smtClean="0"/>
                  <a:t>3</a:t>
                </a:r>
                <a:r>
                  <a:rPr lang="en-US" dirty="0" smtClean="0"/>
                  <a:t> RVMR (ppb)</a:t>
                </a:r>
                <a:endParaRPr lang="en-US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 rot="16200000">
              <a:off x="-820147" y="2289928"/>
              <a:ext cx="238677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CMAQ NH</a:t>
              </a:r>
              <a:r>
                <a:rPr lang="en-US" baseline="-25000" dirty="0" smtClean="0"/>
                <a:t>3 </a:t>
              </a:r>
              <a:r>
                <a:rPr lang="en-US" dirty="0" smtClean="0"/>
                <a:t>RVMR </a:t>
              </a:r>
              <a:r>
                <a:rPr lang="en-US" dirty="0"/>
                <a:t>(</a:t>
              </a:r>
              <a:r>
                <a:rPr lang="en-US" dirty="0" smtClean="0"/>
                <a:t>ppb)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9562" y="1281204"/>
              <a:ext cx="133014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Slope = 0.12</a:t>
              </a:r>
            </a:p>
            <a:p>
              <a:r>
                <a:rPr lang="en-US" dirty="0"/>
                <a:t>r</a:t>
              </a:r>
              <a:r>
                <a:rPr lang="en-US" baseline="30000" dirty="0" smtClean="0"/>
                <a:t>2</a:t>
              </a:r>
              <a:r>
                <a:rPr lang="en-US" dirty="0" smtClean="0"/>
                <a:t> = 0.20</a:t>
              </a:r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kern="0" dirty="0">
                <a:cs typeface="Times New Roman" panose="02020603050405020304" pitchFamily="18" charset="0"/>
              </a:rPr>
              <a:t>Difficulties Using </a:t>
            </a:r>
            <a:r>
              <a:rPr lang="en-US" kern="0" dirty="0" smtClean="0">
                <a:cs typeface="Times New Roman" panose="02020603050405020304" pitchFamily="18" charset="0"/>
              </a:rPr>
              <a:t>NH</a:t>
            </a:r>
            <a:r>
              <a:rPr lang="en-US" kern="0" baseline="-25000" dirty="0" smtClean="0">
                <a:cs typeface="Times New Roman" panose="02020603050405020304" pitchFamily="18" charset="0"/>
              </a:rPr>
              <a:t>3</a:t>
            </a:r>
            <a:r>
              <a:rPr lang="en-US" kern="0" dirty="0" smtClean="0">
                <a:cs typeface="Times New Roman" panose="02020603050405020304" pitchFamily="18" charset="0"/>
              </a:rPr>
              <a:t> RVMR with </a:t>
            </a:r>
            <a:r>
              <a:rPr lang="en-US" kern="0" dirty="0">
                <a:cs typeface="Times New Roman" panose="02020603050405020304" pitchFamily="18" charset="0"/>
              </a:rPr>
              <a:t>CMAQ </a:t>
            </a:r>
            <a:r>
              <a:rPr lang="en-US" u="sng" kern="0" dirty="0">
                <a:cs typeface="Times New Roman" panose="02020603050405020304" pitchFamily="18" charset="0"/>
              </a:rPr>
              <a:t/>
            </a:r>
            <a:br>
              <a:rPr lang="en-US" u="sng" kern="0" dirty="0"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8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18139" y="1263759"/>
            <a:ext cx="5109097" cy="45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4271810"/>
            <a:ext cx="4844399" cy="1845994"/>
          </a:xfrm>
          <a:prstGeom prst="rect">
            <a:avLst/>
          </a:prstGeom>
        </p:spPr>
        <p:txBody>
          <a:bodyPr lIns="91441" rIns="91441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88" indent="-342888" defTabSz="457185"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700" dirty="0" smtClean="0">
                <a:solidFill>
                  <a:sysClr val="windowText" lastClr="000000"/>
                </a:solidFill>
              </a:rPr>
              <a:t>CMAQ NH</a:t>
            </a:r>
            <a:r>
              <a:rPr lang="en-US" sz="1700" baseline="-25000" dirty="0" smtClean="0">
                <a:solidFill>
                  <a:sysClr val="windowText" lastClr="000000"/>
                </a:solidFill>
              </a:rPr>
              <a:t>3</a:t>
            </a:r>
            <a:r>
              <a:rPr lang="en-US" sz="1700" dirty="0" smtClean="0">
                <a:solidFill>
                  <a:sysClr val="windowText" lastClr="000000"/>
                </a:solidFill>
              </a:rPr>
              <a:t> profiles concentrated at surface.</a:t>
            </a:r>
          </a:p>
          <a:p>
            <a:pPr marL="342888" indent="-342888" defTabSz="457185"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700" dirty="0" err="1" smtClean="0">
                <a:solidFill>
                  <a:sysClr val="windowText" lastClr="000000"/>
                </a:solidFill>
              </a:rPr>
              <a:t>CrIS</a:t>
            </a:r>
            <a:r>
              <a:rPr lang="en-US" sz="1700" dirty="0" smtClean="0">
                <a:solidFill>
                  <a:sysClr val="windowText" lastClr="000000"/>
                </a:solidFill>
              </a:rPr>
              <a:t> sensitivity is at higher altitudes than TES </a:t>
            </a:r>
          </a:p>
          <a:p>
            <a:pPr marL="342888" indent="-342888" defTabSz="457185"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700" dirty="0" smtClean="0">
                <a:solidFill>
                  <a:sysClr val="windowText" lastClr="000000"/>
                </a:solidFill>
              </a:rPr>
              <a:t>Using RVMR (</a:t>
            </a:r>
            <a:r>
              <a:rPr lang="en-US" sz="1700" dirty="0" err="1" smtClean="0">
                <a:solidFill>
                  <a:sysClr val="windowText" lastClr="000000"/>
                </a:solidFill>
              </a:rPr>
              <a:t>Shephard</a:t>
            </a:r>
            <a:r>
              <a:rPr lang="en-US" sz="1700" dirty="0" smtClean="0">
                <a:solidFill>
                  <a:sysClr val="windowText" lastClr="000000"/>
                </a:solidFill>
              </a:rPr>
              <a:t> et al., 2011) thus leads to spuriously low CMAQ values</a:t>
            </a:r>
          </a:p>
          <a:p>
            <a:pPr marL="342888" indent="-342888" defTabSz="457185"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700" dirty="0" smtClean="0">
                <a:solidFill>
                  <a:sysClr val="windowText" lastClr="000000"/>
                </a:solidFill>
              </a:rPr>
              <a:t>Instead focus on NH</a:t>
            </a:r>
            <a:r>
              <a:rPr lang="en-US" sz="1700" baseline="-25000" dirty="0" smtClean="0">
                <a:solidFill>
                  <a:sysClr val="windowText" lastClr="000000"/>
                </a:solidFill>
              </a:rPr>
              <a:t>3</a:t>
            </a:r>
            <a:r>
              <a:rPr lang="en-US" sz="1700" dirty="0" smtClean="0">
                <a:solidFill>
                  <a:sysClr val="windowText" lastClr="000000"/>
                </a:solidFill>
              </a:rPr>
              <a:t> surface gradients</a:t>
            </a:r>
            <a:endParaRPr lang="en-US" sz="1700" dirty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09697" y="2394279"/>
            <a:ext cx="1287532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FFCC"/>
                </a:solidFill>
              </a:rPr>
              <a:t>Raw CMAQ</a:t>
            </a:r>
            <a:endParaRPr lang="en-US" b="1" dirty="0">
              <a:solidFill>
                <a:srgbClr val="CCFFCC"/>
              </a:solidFill>
            </a:endParaRPr>
          </a:p>
        </p:txBody>
      </p:sp>
      <p:cxnSp>
        <p:nvCxnSpPr>
          <p:cNvPr id="15" name="Straight Arrow Connector 14"/>
          <p:cNvCxnSpPr>
            <a:stCxn id="13" idx="2"/>
          </p:cNvCxnSpPr>
          <p:nvPr/>
        </p:nvCxnSpPr>
        <p:spPr>
          <a:xfrm>
            <a:off x="7853463" y="2763611"/>
            <a:ext cx="298924" cy="2677317"/>
          </a:xfrm>
          <a:prstGeom prst="straightConnector1">
            <a:avLst/>
          </a:prstGeom>
          <a:ln w="50800">
            <a:solidFill>
              <a:srgbClr val="CCFFC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962522" y="3005092"/>
            <a:ext cx="55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CrIS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>
            <a:stCxn id="21" idx="2"/>
          </p:cNvCxnSpPr>
          <p:nvPr/>
        </p:nvCxnSpPr>
        <p:spPr>
          <a:xfrm flipH="1">
            <a:off x="6801904" y="3374424"/>
            <a:ext cx="440390" cy="206650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626927" y="3451958"/>
            <a:ext cx="1457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</a:rPr>
              <a:t>CMAQ RVMR</a:t>
            </a:r>
            <a:endParaRPr lang="en-US" b="1" dirty="0">
              <a:solidFill>
                <a:srgbClr val="FF00FF"/>
              </a:solidFill>
            </a:endParaRPr>
          </a:p>
        </p:txBody>
      </p:sp>
      <p:cxnSp>
        <p:nvCxnSpPr>
          <p:cNvPr id="30" name="Straight Arrow Connector 29"/>
          <p:cNvCxnSpPr>
            <a:stCxn id="26" idx="2"/>
          </p:cNvCxnSpPr>
          <p:nvPr/>
        </p:nvCxnSpPr>
        <p:spPr>
          <a:xfrm flipH="1">
            <a:off x="5344729" y="3821290"/>
            <a:ext cx="1010786" cy="1619638"/>
          </a:xfrm>
          <a:prstGeom prst="straightConnector1">
            <a:avLst/>
          </a:prstGeom>
          <a:ln w="50800">
            <a:solidFill>
              <a:srgbClr val="FF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332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0593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Feed lot NH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 emissions overestimated in AL</a:t>
            </a:r>
            <a:endParaRPr lang="en-US" sz="32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84783" y="849164"/>
            <a:ext cx="8830611" cy="5275414"/>
            <a:chOff x="385857" y="929539"/>
            <a:chExt cx="8499654" cy="5029206"/>
          </a:xfrm>
        </p:grpSpPr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1346954" y="929539"/>
              <a:ext cx="7538557" cy="5029206"/>
              <a:chOff x="206925" y="863314"/>
              <a:chExt cx="9003098" cy="6006251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206925" y="863314"/>
                <a:ext cx="9003098" cy="6006251"/>
                <a:chOff x="206925" y="863314"/>
                <a:chExt cx="9003098" cy="6006251"/>
              </a:xfrm>
            </p:grpSpPr>
            <p:grpSp>
              <p:nvGrpSpPr>
                <p:cNvPr id="10" name="Group 9"/>
                <p:cNvGrpSpPr>
                  <a:grpSpLocks noChangeAspect="1"/>
                </p:cNvGrpSpPr>
                <p:nvPr/>
              </p:nvGrpSpPr>
              <p:grpSpPr>
                <a:xfrm>
                  <a:off x="206925" y="4008664"/>
                  <a:ext cx="9003098" cy="2860901"/>
                  <a:chOff x="-109172" y="1347849"/>
                  <a:chExt cx="12004137" cy="3814525"/>
                </a:xfrm>
              </p:grpSpPr>
              <p:pic>
                <p:nvPicPr>
                  <p:cNvPr id="7" name="Picture 3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466" t="24878" r="35284" b="25122"/>
                  <a:stretch>
                    <a:fillRect/>
                  </a:stretch>
                </p:blipFill>
                <p:spPr bwMode="auto">
                  <a:xfrm>
                    <a:off x="-109172" y="1395455"/>
                    <a:ext cx="8091308" cy="37669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" name="Picture 1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570"/>
                  <a:stretch/>
                </p:blipFill>
                <p:spPr bwMode="auto">
                  <a:xfrm>
                    <a:off x="8003319" y="1347849"/>
                    <a:ext cx="3891646" cy="36485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9" name="Straight Arrow Connector 1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830289" y="2684837"/>
                    <a:ext cx="3733853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</p:spPr>
              </p:cxnSp>
            </p:grpSp>
            <p:grpSp>
              <p:nvGrpSpPr>
                <p:cNvPr id="16" name="Group 15"/>
                <p:cNvGrpSpPr>
                  <a:grpSpLocks noChangeAspect="1"/>
                </p:cNvGrpSpPr>
                <p:nvPr/>
              </p:nvGrpSpPr>
              <p:grpSpPr>
                <a:xfrm>
                  <a:off x="206925" y="863314"/>
                  <a:ext cx="8985447" cy="3163731"/>
                  <a:chOff x="-1812208" y="8087570"/>
                  <a:chExt cx="12108531" cy="4263355"/>
                </a:xfrm>
              </p:grpSpPr>
              <p:pic>
                <p:nvPicPr>
                  <p:cNvPr id="11" name="Picture 5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0302" r="-4"/>
                  <a:stretch/>
                </p:blipFill>
                <p:spPr bwMode="auto">
                  <a:xfrm>
                    <a:off x="6386912" y="8511834"/>
                    <a:ext cx="3909411" cy="37037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2" name="Picture 1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437" t="24875" r="35313" b="25125"/>
                  <a:stretch>
                    <a:fillRect/>
                  </a:stretch>
                </p:blipFill>
                <p:spPr bwMode="auto">
                  <a:xfrm>
                    <a:off x="-1812208" y="8584006"/>
                    <a:ext cx="8091308" cy="37669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3" name="Text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092915" y="8087571"/>
                    <a:ext cx="3459067" cy="4740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5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5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5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5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5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5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5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5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5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/>
                    <a:r>
                      <a:rPr lang="en-US" sz="1600" dirty="0" err="1"/>
                      <a:t>CrIS</a:t>
                    </a:r>
                    <a:r>
                      <a:rPr lang="en-US" sz="1600" dirty="0"/>
                      <a:t> Surface NH</a:t>
                    </a:r>
                    <a:r>
                      <a:rPr lang="en-US" sz="1600" baseline="-25000" dirty="0"/>
                      <a:t>3</a:t>
                    </a:r>
                  </a:p>
                </p:txBody>
              </p:sp>
              <p:sp>
                <p:nvSpPr>
                  <p:cNvPr id="14" name="TextBox 1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92446" y="8087570"/>
                    <a:ext cx="3459067" cy="4740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5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5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5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5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5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5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5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5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5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/>
                    <a:r>
                      <a:rPr lang="en-US" sz="1600"/>
                      <a:t>CMAQ Surface NH</a:t>
                    </a:r>
                    <a:r>
                      <a:rPr lang="en-US" sz="1600" baseline="-25000"/>
                      <a:t>3</a:t>
                    </a:r>
                  </a:p>
                </p:txBody>
              </p:sp>
              <p:sp>
                <p:nvSpPr>
                  <p:cNvPr id="15" name="TextBox 1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185968" y="8087570"/>
                    <a:ext cx="3867010" cy="5448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5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5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5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5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5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5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5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5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5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/>
                    <a:r>
                      <a:rPr lang="en-US" sz="1600" dirty="0"/>
                      <a:t>CMAQ – NOAA P3 NH</a:t>
                    </a:r>
                    <a:r>
                      <a:rPr lang="en-US" sz="1600" baseline="-25000" dirty="0"/>
                      <a:t>3</a:t>
                    </a:r>
                  </a:p>
                </p:txBody>
              </p:sp>
            </p:grpSp>
          </p:grpSp>
          <p:cxnSp>
            <p:nvCxnSpPr>
              <p:cNvPr id="17" name="Straight Arrow Connector 10"/>
              <p:cNvCxnSpPr>
                <a:cxnSpLocks noChangeShapeType="1"/>
              </p:cNvCxnSpPr>
              <p:nvPr/>
            </p:nvCxnSpPr>
            <p:spPr bwMode="auto">
              <a:xfrm>
                <a:off x="4674269" y="2222078"/>
                <a:ext cx="2800390" cy="0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  <p:sp>
          <p:nvSpPr>
            <p:cNvPr id="21" name="TextBox 20"/>
            <p:cNvSpPr txBox="1"/>
            <p:nvPr/>
          </p:nvSpPr>
          <p:spPr>
            <a:xfrm>
              <a:off x="385857" y="2105826"/>
              <a:ext cx="1058658" cy="616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06/11/13</a:t>
              </a:r>
            </a:p>
            <a:p>
              <a:r>
                <a:rPr lang="en-US" dirty="0" smtClean="0"/>
                <a:t>(Tuesday)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5857" y="4492652"/>
              <a:ext cx="1113336" cy="616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06/22/13</a:t>
              </a:r>
            </a:p>
            <a:p>
              <a:r>
                <a:rPr lang="en-US" dirty="0" smtClean="0"/>
                <a:t>(Saturday)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7680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658286"/>
          </a:xfrm>
        </p:spPr>
        <p:txBody>
          <a:bodyPr>
            <a:noAutofit/>
          </a:bodyPr>
          <a:lstStyle/>
          <a:p>
            <a:r>
              <a:rPr lang="en-US" sz="2800" dirty="0" smtClean="0"/>
              <a:t>NH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 errors not just due to partitioning</a:t>
            </a:r>
            <a:endParaRPr lang="en-US" sz="2800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882496" y="1036190"/>
            <a:ext cx="7772401" cy="5094288"/>
            <a:chOff x="0" y="1062045"/>
            <a:chExt cx="9144000" cy="5993280"/>
          </a:xfrm>
        </p:grpSpPr>
        <p:pic>
          <p:nvPicPr>
            <p:cNvPr id="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4129245"/>
              <a:ext cx="9144000" cy="2926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" descr="20130611_NHX_curtain_P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62045"/>
              <a:ext cx="9144000" cy="2926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9298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CA88-E36C-4C40-9E0F-33E4D594AAAB}" type="datetime1">
              <a:rPr lang="en-US" smtClean="0"/>
              <a:pPr/>
              <a:t>10/26/16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D47E-862C-6F4D-9BCE-FD063CA3184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4202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SEARCH </a:t>
            </a:r>
            <a:r>
              <a:rPr lang="en-US" dirty="0" err="1" smtClean="0"/>
              <a:t>NH</a:t>
            </a:r>
            <a:r>
              <a:rPr lang="en-US" baseline="-25000" dirty="0" err="1" smtClean="0"/>
              <a:t>x</a:t>
            </a:r>
            <a:r>
              <a:rPr lang="en-US" dirty="0" smtClean="0"/>
              <a:t> </a:t>
            </a:r>
            <a:r>
              <a:rPr lang="en-US" dirty="0"/>
              <a:t>d</a:t>
            </a:r>
            <a:r>
              <a:rPr lang="en-US" dirty="0" smtClean="0"/>
              <a:t>aily averages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56" y="978297"/>
            <a:ext cx="357721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079522" y="1168503"/>
            <a:ext cx="4937760" cy="4937760"/>
            <a:chOff x="625752" y="360703"/>
            <a:chExt cx="5486400" cy="54864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952" y="3103903"/>
              <a:ext cx="2743200" cy="27432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752" y="360703"/>
              <a:ext cx="2743200" cy="27432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753" y="3103903"/>
              <a:ext cx="2743200" cy="27432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952" y="360703"/>
              <a:ext cx="2743200" cy="274320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389614" y="1442638"/>
            <a:ext cx="941283" cy="787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 smtClean="0"/>
              <a:t>CTR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MNB = -30%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MANGE = 39%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r</a:t>
            </a:r>
            <a:r>
              <a:rPr lang="en-US" sz="1000" baseline="30000" dirty="0" smtClean="0"/>
              <a:t>2</a:t>
            </a:r>
            <a:r>
              <a:rPr lang="en-US" sz="1000" dirty="0" smtClean="0"/>
              <a:t> = 0.47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Slope = 1.07</a:t>
            </a:r>
            <a:endParaRPr lang="en-US" sz="1000" dirty="0"/>
          </a:p>
        </p:txBody>
      </p:sp>
      <p:sp>
        <p:nvSpPr>
          <p:cNvPr id="2" name="TextBox 1"/>
          <p:cNvSpPr txBox="1"/>
          <p:nvPr/>
        </p:nvSpPr>
        <p:spPr>
          <a:xfrm>
            <a:off x="87499" y="3526515"/>
            <a:ext cx="3476962" cy="301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Data: Daily averages of continuous NH</a:t>
            </a:r>
            <a:r>
              <a:rPr lang="en-US" sz="2000" baseline="-25000" dirty="0" smtClean="0"/>
              <a:t>3(g) </a:t>
            </a:r>
            <a:r>
              <a:rPr lang="en-US" sz="2000" dirty="0" smtClean="0"/>
              <a:t>and NH</a:t>
            </a:r>
            <a:r>
              <a:rPr lang="en-US" sz="2000" baseline="-25000" dirty="0" smtClean="0"/>
              <a:t>4(p) </a:t>
            </a:r>
            <a:r>
              <a:rPr lang="en-US" sz="2000" dirty="0" smtClean="0"/>
              <a:t>at SEARCH sites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Daily </a:t>
            </a:r>
            <a:r>
              <a:rPr lang="en-US" sz="2000" dirty="0" err="1" smtClean="0"/>
              <a:t>NH</a:t>
            </a:r>
            <a:r>
              <a:rPr lang="en-US" sz="2000" baseline="-25000" dirty="0" err="1" smtClean="0"/>
              <a:t>x</a:t>
            </a:r>
            <a:r>
              <a:rPr lang="en-US" sz="2000" dirty="0" smtClean="0"/>
              <a:t> generally underestimated               (MNB = +1 to -30%) 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A few days at Yorkville have dramatic underestimates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45765" y="1458799"/>
            <a:ext cx="1060607" cy="787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 smtClean="0"/>
              <a:t>YRK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MNB = +1.1%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MANGE = 41.5%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r</a:t>
            </a:r>
            <a:r>
              <a:rPr lang="en-US" sz="1000" baseline="30000" dirty="0" smtClean="0"/>
              <a:t>2</a:t>
            </a:r>
            <a:r>
              <a:rPr lang="en-US" sz="1000" dirty="0" smtClean="0"/>
              <a:t> =  0.13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Slope = 0.29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12007" y="3821399"/>
            <a:ext cx="941283" cy="787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 smtClean="0"/>
              <a:t>JST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MNB = -11%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MANGE = 23%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Slope = 0.93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r</a:t>
            </a:r>
            <a:r>
              <a:rPr lang="en-US" sz="1000" baseline="30000" dirty="0" smtClean="0"/>
              <a:t>2</a:t>
            </a:r>
            <a:r>
              <a:rPr lang="en-US" sz="1000" dirty="0" smtClean="0"/>
              <a:t> = 0.56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42580" y="3821399"/>
            <a:ext cx="941283" cy="787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 smtClean="0"/>
              <a:t>BHM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MNB = -19%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MANGE = 52%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Slope = 0.71</a:t>
            </a:r>
          </a:p>
          <a:p>
            <a:pPr>
              <a:lnSpc>
                <a:spcPct val="90000"/>
              </a:lnSpc>
            </a:pPr>
            <a:r>
              <a:rPr lang="en-US" sz="1000" dirty="0" smtClean="0"/>
              <a:t>r</a:t>
            </a:r>
            <a:r>
              <a:rPr lang="en-US" sz="1000" baseline="30000" dirty="0" smtClean="0"/>
              <a:t>2</a:t>
            </a:r>
            <a:r>
              <a:rPr lang="en-US" sz="1000" dirty="0" smtClean="0"/>
              <a:t> = 0.29</a:t>
            </a:r>
          </a:p>
        </p:txBody>
      </p:sp>
      <p:sp>
        <p:nvSpPr>
          <p:cNvPr id="4" name="Oval 3"/>
          <p:cNvSpPr/>
          <p:nvPr/>
        </p:nvSpPr>
        <p:spPr>
          <a:xfrm>
            <a:off x="7858590" y="2872522"/>
            <a:ext cx="1079500" cy="3810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404225" y="831313"/>
            <a:ext cx="4884268" cy="3967187"/>
            <a:chOff x="3404225" y="831313"/>
            <a:chExt cx="4884268" cy="3967187"/>
          </a:xfrm>
        </p:grpSpPr>
        <p:sp>
          <p:nvSpPr>
            <p:cNvPr id="14" name="TextBox 13"/>
            <p:cNvSpPr txBox="1"/>
            <p:nvPr/>
          </p:nvSpPr>
          <p:spPr>
            <a:xfrm>
              <a:off x="4797544" y="833747"/>
              <a:ext cx="1034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Alabama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54298" y="831313"/>
              <a:ext cx="9341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Georgia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04225" y="2034241"/>
              <a:ext cx="6911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50000"/>
                    </a:schemeClr>
                  </a:solidFill>
                </a:rPr>
                <a:t>Rural</a:t>
              </a:r>
              <a:endParaRPr lang="en-US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04225" y="4429168"/>
              <a:ext cx="7791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3">
                      <a:lumMod val="50000"/>
                    </a:schemeClr>
                  </a:solidFill>
                </a:rPr>
                <a:t>Urban</a:t>
              </a:r>
              <a:endParaRPr lang="en-US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7740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27564</TotalTime>
  <Words>1950</Words>
  <Application>Microsoft Macintosh PowerPoint</Application>
  <PresentationFormat>On-screen Show (4:3)</PresentationFormat>
  <Paragraphs>367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Top-Down Constraints on Emissions of NH3, NOx, and SO2 during the 2013 NOAA SENEX Campaign </vt:lpstr>
      <vt:lpstr>NH3, SO2, and NOx are key PM2.5 precursors</vt:lpstr>
      <vt:lpstr>Using Satellites to Investigate NH3 Sources</vt:lpstr>
      <vt:lpstr>NOAA SENEX Campaign (June-July 2013)</vt:lpstr>
      <vt:lpstr>CMAQ Modeling Configuration</vt:lpstr>
      <vt:lpstr>Difficulties Using NH3 RVMR with CMAQ  </vt:lpstr>
      <vt:lpstr>Feed lot NH3 emissions overestimated in AL</vt:lpstr>
      <vt:lpstr>NH3 errors not just due to partitioning</vt:lpstr>
      <vt:lpstr>SEARCH NHx daily averages</vt:lpstr>
      <vt:lpstr>High NHx event at Yorkville?</vt:lpstr>
      <vt:lpstr>Aircraft SOx over Alabama and Georgia shows combination of emission and transport errors</vt:lpstr>
      <vt:lpstr>June 11 SOx: CMAQ underestimates point source, gets location of EC Gaston power plant plume wrong</vt:lpstr>
      <vt:lpstr>June 11 SOx: CMAQ underestimates point source, gets location of EC Gaston power plant plume wrong</vt:lpstr>
      <vt:lpstr>SEARCH daily SOx observations</vt:lpstr>
      <vt:lpstr>High SOx event at Centreville?</vt:lpstr>
      <vt:lpstr>SEARCH daily NOy suggests NOx overestimate</vt:lpstr>
      <vt:lpstr>Aircraft NOy also suggest NOx overestimate,  but not as severe as at SEARCH sites or on weekends?</vt:lpstr>
      <vt:lpstr>June 11 NOy: NOy overestimate consistent with NOx emission overestimate in Birmingham</vt:lpstr>
      <vt:lpstr>June 11 NOy: Possible contribution from errors in transport of EC Gaston Power Plant plume</vt:lpstr>
      <vt:lpstr>OMI NO2 doesn’t show strong overestimate for Atlanta or Birmingham</vt:lpstr>
      <vt:lpstr>Summary</vt:lpstr>
      <vt:lpstr>Acknowledgements</vt:lpstr>
      <vt:lpstr>Backup Slides</vt:lpstr>
      <vt:lpstr>Better emissions with TES NH3</vt:lpstr>
      <vt:lpstr>Why switch to CrIS?</vt:lpstr>
      <vt:lpstr>NH3 signal from TES and CrIS</vt:lpstr>
      <vt:lpstr>CrIS microwindows and constraints</vt:lpstr>
      <vt:lpstr>TES and CrIS Sensitivity to NH3 </vt:lpstr>
      <vt:lpstr>CrIS NH3 Retrieval: Simulated Spectra</vt:lpstr>
      <vt:lpstr>CrIS California Monthly Average NH3</vt:lpstr>
      <vt:lpstr>June 11 NOy: NOy overestimate consistent with NOx emission overestimate in Birmingham</vt:lpstr>
      <vt:lpstr>CMAQ NH3 profile very concentrated near surface </vt:lpstr>
      <vt:lpstr>CMAQ seems well-mixed in PBL based on CO</vt:lpstr>
    </vt:vector>
  </TitlesOfParts>
  <Company>AER,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Natasha Gilson</dc:creator>
  <cp:lastModifiedBy>Matthew Alvarado</cp:lastModifiedBy>
  <cp:revision>370</cp:revision>
  <cp:lastPrinted>2013-03-15T13:11:46Z</cp:lastPrinted>
  <dcterms:created xsi:type="dcterms:W3CDTF">2013-09-10T20:36:42Z</dcterms:created>
  <dcterms:modified xsi:type="dcterms:W3CDTF">2016-10-26T11:51:44Z</dcterms:modified>
</cp:coreProperties>
</file>