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81" r:id="rId2"/>
    <p:sldId id="282" r:id="rId3"/>
    <p:sldId id="284" r:id="rId4"/>
    <p:sldId id="285" r:id="rId5"/>
    <p:sldId id="333" r:id="rId6"/>
    <p:sldId id="331" r:id="rId7"/>
    <p:sldId id="334" r:id="rId8"/>
    <p:sldId id="335" r:id="rId9"/>
    <p:sldId id="336" r:id="rId10"/>
    <p:sldId id="365" r:id="rId11"/>
    <p:sldId id="366" r:id="rId12"/>
    <p:sldId id="369" r:id="rId13"/>
    <p:sldId id="341" r:id="rId14"/>
    <p:sldId id="358" r:id="rId15"/>
    <p:sldId id="349" r:id="rId16"/>
    <p:sldId id="356" r:id="rId17"/>
    <p:sldId id="342" r:id="rId18"/>
    <p:sldId id="352" r:id="rId19"/>
    <p:sldId id="346" r:id="rId20"/>
    <p:sldId id="368" r:id="rId21"/>
    <p:sldId id="347" r:id="rId22"/>
    <p:sldId id="364" r:id="rId23"/>
    <p:sldId id="294" r:id="rId24"/>
    <p:sldId id="355" r:id="rId25"/>
    <p:sldId id="354" r:id="rId26"/>
    <p:sldId id="370" r:id="rId27"/>
  </p:sldIdLst>
  <p:sldSz cx="9144000" cy="6858000" type="screen4x3"/>
  <p:notesSz cx="6934200" cy="92329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6BF7FF"/>
    <a:srgbClr val="214A89"/>
    <a:srgbClr val="E8E8E8"/>
    <a:srgbClr val="FFFFFF"/>
    <a:srgbClr val="6091D5"/>
    <a:srgbClr val="1E39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299" autoAdjust="0"/>
  </p:normalViewPr>
  <p:slideViewPr>
    <p:cSldViewPr snapToGrid="0" snapToObjects="1">
      <p:cViewPr varScale="1">
        <p:scale>
          <a:sx n="53" d="100"/>
          <a:sy n="53" d="100"/>
        </p:scale>
        <p:origin x="-239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 Id="rId2"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US" dirty="0"/>
          </a:p>
        </p:txBody>
      </p:sp>
      <p:sp>
        <p:nvSpPr>
          <p:cNvPr id="3" name="Date Placeholder 2"/>
          <p:cNvSpPr>
            <a:spLocks noGrp="1"/>
          </p:cNvSpPr>
          <p:nvPr>
            <p:ph type="dt" sz="quarter" idx="1"/>
          </p:nvPr>
        </p:nvSpPr>
        <p:spPr>
          <a:xfrm>
            <a:off x="3927775" y="0"/>
            <a:ext cx="3004820" cy="461645"/>
          </a:xfrm>
          <a:prstGeom prst="rect">
            <a:avLst/>
          </a:prstGeom>
        </p:spPr>
        <p:txBody>
          <a:bodyPr vert="horz" lIns="92382" tIns="46191" rIns="92382" bIns="46191" rtlCol="0"/>
          <a:lstStyle>
            <a:lvl1pPr algn="r">
              <a:defRPr sz="1200"/>
            </a:lvl1pPr>
          </a:lstStyle>
          <a:p>
            <a:fld id="{3148048D-5019-D54D-9609-3DCBB15F3C79}" type="datetime1">
              <a:rPr lang="en-US" smtClean="0"/>
              <a:pPr/>
              <a:t>10/5/15</a:t>
            </a:fld>
            <a:endParaRPr lang="en-US" dirty="0"/>
          </a:p>
        </p:txBody>
      </p:sp>
      <p:sp>
        <p:nvSpPr>
          <p:cNvPr id="4" name="Footer Placeholder 3"/>
          <p:cNvSpPr>
            <a:spLocks noGrp="1"/>
          </p:cNvSpPr>
          <p:nvPr>
            <p:ph type="ftr" sz="quarter" idx="2"/>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27775" y="8769653"/>
            <a:ext cx="3004820" cy="461645"/>
          </a:xfrm>
          <a:prstGeom prst="rect">
            <a:avLst/>
          </a:prstGeom>
        </p:spPr>
        <p:txBody>
          <a:bodyPr vert="horz" lIns="92382" tIns="46191" rIns="92382" bIns="46191" rtlCol="0" anchor="b"/>
          <a:lstStyle>
            <a:lvl1pPr algn="r">
              <a:defRPr sz="1200"/>
            </a:lvl1pPr>
          </a:lstStyle>
          <a:p>
            <a:fld id="{537F650C-FC29-B34D-9090-D38745CAC881}" type="slidenum">
              <a:rPr lang="en-US" smtClean="0"/>
              <a:pPr/>
              <a:t>‹#›</a:t>
            </a:fld>
            <a:endParaRPr lang="en-US" dirty="0"/>
          </a:p>
        </p:txBody>
      </p:sp>
    </p:spTree>
    <p:extLst>
      <p:ext uri="{BB962C8B-B14F-4D97-AF65-F5344CB8AC3E}">
        <p14:creationId xmlns:p14="http://schemas.microsoft.com/office/powerpoint/2010/main" val="9821072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US" dirty="0"/>
          </a:p>
        </p:txBody>
      </p:sp>
      <p:sp>
        <p:nvSpPr>
          <p:cNvPr id="3" name="Date Placeholder 2"/>
          <p:cNvSpPr>
            <a:spLocks noGrp="1"/>
          </p:cNvSpPr>
          <p:nvPr>
            <p:ph type="dt" idx="1"/>
          </p:nvPr>
        </p:nvSpPr>
        <p:spPr>
          <a:xfrm>
            <a:off x="3927775" y="0"/>
            <a:ext cx="3004820" cy="461645"/>
          </a:xfrm>
          <a:prstGeom prst="rect">
            <a:avLst/>
          </a:prstGeom>
        </p:spPr>
        <p:txBody>
          <a:bodyPr vert="horz" lIns="92382" tIns="46191" rIns="92382" bIns="46191" rtlCol="0"/>
          <a:lstStyle>
            <a:lvl1pPr algn="r">
              <a:defRPr sz="1200"/>
            </a:lvl1pPr>
          </a:lstStyle>
          <a:p>
            <a:fld id="{F6BDEBBD-238B-A641-9C1E-6C5817840D39}" type="datetime1">
              <a:rPr lang="en-US" smtClean="0"/>
              <a:pPr/>
              <a:t>10/5/15</a:t>
            </a:fld>
            <a:endParaRPr lang="en-US" dirty="0"/>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2382" tIns="46191" rIns="92382" bIns="46191" rtlCol="0" anchor="ctr"/>
          <a:lstStyle/>
          <a:p>
            <a:endParaRPr lang="en-US" dirty="0"/>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82" tIns="46191" rIns="92382" bIns="4619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5" y="8769653"/>
            <a:ext cx="3004820" cy="461645"/>
          </a:xfrm>
          <a:prstGeom prst="rect">
            <a:avLst/>
          </a:prstGeom>
        </p:spPr>
        <p:txBody>
          <a:bodyPr vert="horz" lIns="92382" tIns="46191" rIns="92382" bIns="46191" rtlCol="0" anchor="b"/>
          <a:lstStyle>
            <a:lvl1pPr algn="r">
              <a:defRPr sz="1200"/>
            </a:lvl1pPr>
          </a:lstStyle>
          <a:p>
            <a:fld id="{E662BC02-158A-E748-AADE-9FBB1E4D5C18}" type="slidenum">
              <a:rPr lang="en-US" smtClean="0"/>
              <a:pPr/>
              <a:t>‹#›</a:t>
            </a:fld>
            <a:endParaRPr lang="en-US" dirty="0"/>
          </a:p>
        </p:txBody>
      </p:sp>
    </p:spTree>
    <p:extLst>
      <p:ext uri="{BB962C8B-B14F-4D97-AF65-F5344CB8AC3E}">
        <p14:creationId xmlns:p14="http://schemas.microsoft.com/office/powerpoint/2010/main" val="2803782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I’d like to thank the chairs for the opportunity to talk to you today about the work we are doing at AER to investigate the chemical transformations that take place within biomass burning smoke plumes in the first few hours after emission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662BC02-158A-E748-AADE-9FBB1E4D5C18}"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explain this by looking at the </a:t>
            </a:r>
            <a:r>
              <a:rPr lang="en-US" dirty="0" err="1" smtClean="0"/>
              <a:t>Noy</a:t>
            </a:r>
            <a:r>
              <a:rPr lang="en-US" dirty="0" smtClean="0"/>
              <a:t> partitioning.</a:t>
            </a:r>
            <a:r>
              <a:rPr lang="en-US" baseline="0" dirty="0" smtClean="0"/>
              <a:t> In the savanna case, about 50% of the </a:t>
            </a:r>
            <a:r>
              <a:rPr lang="en-US" baseline="0" dirty="0" err="1" smtClean="0"/>
              <a:t>Noy</a:t>
            </a:r>
            <a:r>
              <a:rPr lang="en-US" baseline="0" dirty="0" smtClean="0"/>
              <a:t> is still present as </a:t>
            </a:r>
            <a:r>
              <a:rPr lang="en-US" baseline="0" dirty="0" err="1" smtClean="0"/>
              <a:t>Nox</a:t>
            </a:r>
            <a:r>
              <a:rPr lang="en-US" baseline="0" dirty="0" smtClean="0"/>
              <a:t> after five hours, sustaining the ozone production. However, after one hour nearly all the </a:t>
            </a:r>
            <a:r>
              <a:rPr lang="en-US" baseline="0" dirty="0" err="1" smtClean="0"/>
              <a:t>Nox</a:t>
            </a:r>
            <a:r>
              <a:rPr lang="en-US" baseline="0" dirty="0" smtClean="0"/>
              <a:t> in the boreal plume has been converted to other species, such as PAN. Thus in the boreal case we don’t expect any more near-source O3 production, but of course the PAN could </a:t>
            </a:r>
            <a:r>
              <a:rPr lang="en-US" baseline="0" dirty="0" err="1" smtClean="0"/>
              <a:t>decompoise</a:t>
            </a:r>
            <a:r>
              <a:rPr lang="en-US" baseline="0" dirty="0" smtClean="0"/>
              <a:t> back to </a:t>
            </a:r>
            <a:r>
              <a:rPr lang="en-US" baseline="0" dirty="0" err="1" smtClean="0"/>
              <a:t>Nox</a:t>
            </a:r>
            <a:r>
              <a:rPr lang="en-US" baseline="0" dirty="0" smtClean="0"/>
              <a:t> further downwind and start generating O3 again.</a:t>
            </a:r>
            <a:endParaRPr lang="en-US" dirty="0"/>
          </a:p>
        </p:txBody>
      </p:sp>
      <p:sp>
        <p:nvSpPr>
          <p:cNvPr id="4" name="Slide Number Placeholder 3"/>
          <p:cNvSpPr>
            <a:spLocks noGrp="1"/>
          </p:cNvSpPr>
          <p:nvPr>
            <p:ph type="sldNum" sz="quarter" idx="10"/>
          </p:nvPr>
        </p:nvSpPr>
        <p:spPr/>
        <p:txBody>
          <a:bodyPr/>
          <a:lstStyle/>
          <a:p>
            <a:fld id="{E662BC02-158A-E748-AADE-9FBB1E4D5C18}" type="slidenum">
              <a:rPr lang="en-US" smtClean="0"/>
              <a:pPr/>
              <a:t>11</a:t>
            </a:fld>
            <a:endParaRPr lang="en-US" dirty="0"/>
          </a:p>
        </p:txBody>
      </p:sp>
    </p:spTree>
    <p:extLst>
      <p:ext uri="{BB962C8B-B14F-4D97-AF65-F5344CB8AC3E}">
        <p14:creationId xmlns:p14="http://schemas.microsoft.com/office/powerpoint/2010/main" val="1343540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62BC02-158A-E748-AADE-9FBB1E4D5C18}"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2BC02-158A-E748-AADE-9FBB1E4D5C18}" type="slidenum">
              <a:rPr lang="en-US" smtClean="0"/>
              <a:pPr/>
              <a:t>14</a:t>
            </a:fld>
            <a:endParaRPr lang="en-US" dirty="0"/>
          </a:p>
        </p:txBody>
      </p:sp>
    </p:spTree>
    <p:extLst>
      <p:ext uri="{BB962C8B-B14F-4D97-AF65-F5344CB8AC3E}">
        <p14:creationId xmlns:p14="http://schemas.microsoft.com/office/powerpoint/2010/main" val="3654581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62BC02-158A-E748-AADE-9FBB1E4D5C18}" type="slidenum">
              <a:rPr lang="en-US" smtClean="0"/>
              <a:pPr/>
              <a:t>15</a:t>
            </a:fld>
            <a:endParaRPr lang="en-US" dirty="0"/>
          </a:p>
        </p:txBody>
      </p:sp>
    </p:spTree>
    <p:extLst>
      <p:ext uri="{BB962C8B-B14F-4D97-AF65-F5344CB8AC3E}">
        <p14:creationId xmlns:p14="http://schemas.microsoft.com/office/powerpoint/2010/main" val="3654581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studies</a:t>
            </a:r>
            <a:r>
              <a:rPr lang="en-US" baseline="0" dirty="0" smtClean="0"/>
              <a:t> like the Williams fire study I’ve been presenting can give us confidence in the ability of the ASP model to be used to develop a sub-grid scale parameterization of the chemistry of biomass burning plumes for larger chemical models. We’re currently building such a parameterization for GEOS-</a:t>
            </a:r>
            <a:r>
              <a:rPr lang="en-US" baseline="0" dirty="0" err="1" smtClean="0"/>
              <a:t>Chem</a:t>
            </a:r>
            <a:r>
              <a:rPr lang="en-US" baseline="0" dirty="0" smtClean="0"/>
              <a:t>, following the approach </a:t>
            </a:r>
            <a:r>
              <a:rPr lang="en-US" baseline="0" dirty="0" err="1" smtClean="0"/>
              <a:t>Vinken</a:t>
            </a:r>
            <a:r>
              <a:rPr lang="en-US" baseline="0" dirty="0" smtClean="0"/>
              <a:t> et al. used for ship plumes. We’ll use the ASP model to develop lookup tables of the enhancement ratios of ozone, </a:t>
            </a:r>
            <a:r>
              <a:rPr lang="en-US" baseline="0" dirty="0" err="1" smtClean="0"/>
              <a:t>NOx</a:t>
            </a:r>
            <a:r>
              <a:rPr lang="en-US" baseline="0" dirty="0" smtClean="0"/>
              <a:t>, PAN, and other nitrogen containing species versus smoke age. The lookup table will include the dependence of these enhancement ratios on the biome, temperature, solar zenith angle, and other fire and environmental parameters.</a:t>
            </a:r>
            <a:endParaRPr lang="en-US" dirty="0"/>
          </a:p>
        </p:txBody>
      </p:sp>
      <p:sp>
        <p:nvSpPr>
          <p:cNvPr id="4" name="Slide Number Placeholder 3"/>
          <p:cNvSpPr>
            <a:spLocks noGrp="1"/>
          </p:cNvSpPr>
          <p:nvPr>
            <p:ph type="sldNum" sz="quarter" idx="10"/>
          </p:nvPr>
        </p:nvSpPr>
        <p:spPr/>
        <p:txBody>
          <a:bodyPr/>
          <a:lstStyle/>
          <a:p>
            <a:fld id="{E662BC02-158A-E748-AADE-9FBB1E4D5C18}" type="slidenum">
              <a:rPr lang="en-US" smtClean="0"/>
              <a:pPr/>
              <a:t>21</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the purple bar case looks pretty good for organic</a:t>
            </a:r>
            <a:r>
              <a:rPr lang="en-US" baseline="0" dirty="0" smtClean="0"/>
              <a:t> aerosol and acetic acid. But what’s happened with the gas phase species? I’m not showing them here, but O3 and PAN generally look okay, but we can see that the loss of </a:t>
            </a:r>
            <a:r>
              <a:rPr lang="en-US" baseline="0" dirty="0" err="1" smtClean="0"/>
              <a:t>NOx</a:t>
            </a:r>
            <a:r>
              <a:rPr lang="en-US" baseline="0" dirty="0" smtClean="0"/>
              <a:t> and loss of C2H4 are underestimated in the purple case, because in the purple cases, the SVOCs are a sink for OH but do not react with NO or regenerate </a:t>
            </a:r>
            <a:r>
              <a:rPr lang="en-US" baseline="0" dirty="0" err="1" smtClean="0"/>
              <a:t>HOx</a:t>
            </a:r>
            <a:r>
              <a:rPr lang="en-US" baseline="0" dirty="0" smtClean="0"/>
              <a:t>. So what we want to do is use these gas-phase constraint to try to optimize our estimates of the </a:t>
            </a:r>
            <a:r>
              <a:rPr lang="en-US" baseline="0" dirty="0" err="1" smtClean="0"/>
              <a:t>NOx</a:t>
            </a:r>
            <a:r>
              <a:rPr lang="en-US" baseline="0" dirty="0" smtClean="0"/>
              <a:t> lost and </a:t>
            </a:r>
            <a:r>
              <a:rPr lang="en-US" baseline="0" dirty="0" err="1" smtClean="0"/>
              <a:t>HOx</a:t>
            </a:r>
            <a:r>
              <a:rPr lang="en-US" baseline="0" dirty="0" smtClean="0"/>
              <a:t> regenerated by the reaction of the SVOCs. The blue box shows the case where the SVOCs produce 1.1 O3 per reaction with OH, lose 50% of the </a:t>
            </a:r>
            <a:r>
              <a:rPr lang="en-US" baseline="0" dirty="0" err="1" smtClean="0"/>
              <a:t>NOx</a:t>
            </a:r>
            <a:r>
              <a:rPr lang="en-US" baseline="0" dirty="0" smtClean="0"/>
              <a:t> per reaction (presumably to organic nitrate formation), and recycle 60% of the OH as HO2. In this case, we still do a reasonable job of matching organic aerosol, ozone, and PAN, but were now overestimating the </a:t>
            </a:r>
            <a:r>
              <a:rPr lang="en-US" baseline="0" dirty="0" err="1" smtClean="0"/>
              <a:t>NOx</a:t>
            </a:r>
            <a:r>
              <a:rPr lang="en-US" baseline="0" dirty="0" smtClean="0"/>
              <a:t> loss, and OH is still underestimated, as we can see by the overestimate of ethylene. However, trying to reduce the </a:t>
            </a:r>
            <a:r>
              <a:rPr lang="en-US" baseline="0" dirty="0" err="1" smtClean="0"/>
              <a:t>NOx</a:t>
            </a:r>
            <a:r>
              <a:rPr lang="en-US" baseline="0" dirty="0" smtClean="0"/>
              <a:t> loss or increase the </a:t>
            </a:r>
            <a:r>
              <a:rPr lang="en-US" baseline="0" dirty="0" err="1" smtClean="0"/>
              <a:t>HOx</a:t>
            </a:r>
            <a:r>
              <a:rPr lang="en-US" baseline="0" dirty="0" smtClean="0"/>
              <a:t> recycled would lead to overestimates of OA, PAN, and O3. These assumed chemical parameters for the SVOCs are not unreasonable – in fact, they are pretty close to the chemistry of long-chain alkanes in RACM2. </a:t>
            </a:r>
            <a:endParaRPr lang="en-US" dirty="0"/>
          </a:p>
        </p:txBody>
      </p:sp>
      <p:sp>
        <p:nvSpPr>
          <p:cNvPr id="4" name="Slide Number Placeholder 3"/>
          <p:cNvSpPr>
            <a:spLocks noGrp="1"/>
          </p:cNvSpPr>
          <p:nvPr>
            <p:ph type="sldNum" sz="quarter" idx="10"/>
          </p:nvPr>
        </p:nvSpPr>
        <p:spPr/>
        <p:txBody>
          <a:bodyPr/>
          <a:lstStyle/>
          <a:p>
            <a:fld id="{E662BC02-158A-E748-AADE-9FBB1E4D5C18}" type="slidenum">
              <a:rPr lang="en-US" smtClean="0"/>
              <a:pPr/>
              <a:t>24</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studies</a:t>
            </a:r>
            <a:r>
              <a:rPr lang="en-US" baseline="0" dirty="0" smtClean="0"/>
              <a:t> like the Williams fire study I’ve been presenting can give us confidence in the ability of the ASP model to be used to develop a sub-grid scale parameterization of the chemistry of biomass burning plumes for larger chemical models. We’re currently building such a parameterization for GEOS-</a:t>
            </a:r>
            <a:r>
              <a:rPr lang="en-US" baseline="0" dirty="0" err="1" smtClean="0"/>
              <a:t>Chem</a:t>
            </a:r>
            <a:r>
              <a:rPr lang="en-US" baseline="0" dirty="0" smtClean="0"/>
              <a:t>, following the approach </a:t>
            </a:r>
            <a:r>
              <a:rPr lang="en-US" baseline="0" dirty="0" err="1" smtClean="0"/>
              <a:t>Vinken</a:t>
            </a:r>
            <a:r>
              <a:rPr lang="en-US" baseline="0" dirty="0" smtClean="0"/>
              <a:t> et al. used for ship plumes. We’ll use the ASP model to develop lookup tables of the enhancement ratios of ozone, </a:t>
            </a:r>
            <a:r>
              <a:rPr lang="en-US" baseline="0" dirty="0" err="1" smtClean="0"/>
              <a:t>NOx</a:t>
            </a:r>
            <a:r>
              <a:rPr lang="en-US" baseline="0" dirty="0" smtClean="0"/>
              <a:t>, PAN, and other nitrogen containing species versus smoke age. The lookup table will include the dependence of these enhancement ratios on the biome, temperature, solar zenith angle, and other fire and environmental parameters.</a:t>
            </a:r>
            <a:endParaRPr lang="en-US" dirty="0"/>
          </a:p>
        </p:txBody>
      </p:sp>
      <p:sp>
        <p:nvSpPr>
          <p:cNvPr id="4" name="Slide Number Placeholder 3"/>
          <p:cNvSpPr>
            <a:spLocks noGrp="1"/>
          </p:cNvSpPr>
          <p:nvPr>
            <p:ph type="sldNum" sz="quarter" idx="10"/>
          </p:nvPr>
        </p:nvSpPr>
        <p:spPr/>
        <p:txBody>
          <a:bodyPr/>
          <a:lstStyle/>
          <a:p>
            <a:fld id="{E662BC02-158A-E748-AADE-9FBB1E4D5C18}" type="slidenum">
              <a:rPr lang="en-US" smtClean="0"/>
              <a:pPr/>
              <a:t>26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a:t>
            </a:r>
            <a:r>
              <a:rPr lang="en-US" baseline="0" dirty="0" smtClean="0"/>
              <a:t> is biomass burning important? Biomass burning is a large, global source of trace gases and particles. The map shows the global extent of biomass burning. However, the impacts of biomass burning on air quality and climate are not well understood. First, the emissions are highly variable between fires, and half of the organic compounds by mass in the smoke are unidentified, mostly a mixture of various semi-volatile to low-volatility organic compounds I’ll refer to here as SVOCs. In addition, rapid chemical changes take place within the smoke plume, creating ozone, PAN, and secondary organic aerosol. So understanding this chemistry is critical to assessing the air quality and climate impacts of biomass burning. </a:t>
            </a:r>
            <a:endParaRPr lang="en-US" dirty="0"/>
          </a:p>
        </p:txBody>
      </p:sp>
      <p:sp>
        <p:nvSpPr>
          <p:cNvPr id="4" name="Slide Number Placeholder 3"/>
          <p:cNvSpPr>
            <a:spLocks noGrp="1"/>
          </p:cNvSpPr>
          <p:nvPr>
            <p:ph type="sldNum" sz="quarter" idx="10"/>
          </p:nvPr>
        </p:nvSpPr>
        <p:spPr/>
        <p:txBody>
          <a:bodyPr/>
          <a:lstStyle/>
          <a:p>
            <a:fld id="{E662BC02-158A-E748-AADE-9FBB1E4D5C18}"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model I use to study the</a:t>
            </a:r>
            <a:r>
              <a:rPr lang="en-US" baseline="0" dirty="0" smtClean="0"/>
              <a:t> chemistry of biomass burning smoke plumes is the Aerosol Simulation Program, or ASP. For organic gases with four or fewer carbons, the chemistry is </a:t>
            </a:r>
            <a:r>
              <a:rPr lang="en-US" baseline="0" dirty="0" err="1" smtClean="0"/>
              <a:t>unlumped</a:t>
            </a:r>
            <a:r>
              <a:rPr lang="en-US" baseline="0" dirty="0" smtClean="0"/>
              <a:t> and follows the Leeds Master Chemical Mechanism, while for larger organic gases we follow RACM2. The model simulates inorganic aerosol thermodynamics and uses the Volatility Basis Set to simulate the organic aerosol thermodynamics. The model also calculates the evolution of the aerosol size distribution and the aerosol optical properties. In this talk, I’ll mainly be running ASP within a simple Lagrangian parcel model, but it can be run as a subroutine in larger, 3D models. The figures on the right show the centerline results for 3D simulations of aerosol sulfate and organic carbon within a South African savannah fire plume </a:t>
            </a:r>
            <a:endParaRPr lang="en-US" dirty="0"/>
          </a:p>
        </p:txBody>
      </p:sp>
      <p:sp>
        <p:nvSpPr>
          <p:cNvPr id="4" name="Slide Number Placeholder 3"/>
          <p:cNvSpPr>
            <a:spLocks noGrp="1"/>
          </p:cNvSpPr>
          <p:nvPr>
            <p:ph type="sldNum" sz="quarter" idx="10"/>
          </p:nvPr>
        </p:nvSpPr>
        <p:spPr/>
        <p:txBody>
          <a:bodyPr/>
          <a:lstStyle/>
          <a:p>
            <a:fld id="{E662BC02-158A-E748-AADE-9FBB1E4D5C18}"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talk, I’ll be using</a:t>
            </a:r>
            <a:r>
              <a:rPr lang="en-US" baseline="0" dirty="0" smtClean="0"/>
              <a:t> ASP to study the chemistry of the smoke plume from the Williams fire near San Luis Obispo which was sampled with the US Forest Service Twin Otter aircraft. This experiment is nice because the skies were clear all day with low RH, and the plume was reasonably isolated from other pollution sources. The top figure shows a picture of the smoke plume, showing low altitude and high altitude smoke going in different directions. The aircraft sampling followed the high-altitude plume along the flight tracks shown in the map below. Several gas-phase species were measured with the University of Montana airborne FTIR, while an AMS and SP2 provided aerosol composition data.</a:t>
            </a:r>
            <a:endParaRPr lang="en-US" dirty="0"/>
          </a:p>
        </p:txBody>
      </p:sp>
      <p:sp>
        <p:nvSpPr>
          <p:cNvPr id="4" name="Slide Number Placeholder 3"/>
          <p:cNvSpPr>
            <a:spLocks noGrp="1"/>
          </p:cNvSpPr>
          <p:nvPr>
            <p:ph type="sldNum" sz="quarter" idx="10"/>
          </p:nvPr>
        </p:nvSpPr>
        <p:spPr/>
        <p:txBody>
          <a:bodyPr/>
          <a:lstStyle/>
          <a:p>
            <a:fld id="{E662BC02-158A-E748-AADE-9FBB1E4D5C18}"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second method for modeling the chemistry of the unidentified SVOCs is a little more</a:t>
            </a:r>
            <a:r>
              <a:rPr lang="en-US" baseline="0" dirty="0" smtClean="0"/>
              <a:t> rigorous, recognizing that in reality SVOCs react with OH to make </a:t>
            </a:r>
            <a:r>
              <a:rPr lang="en-US" baseline="0" dirty="0" err="1" smtClean="0"/>
              <a:t>peroxy</a:t>
            </a:r>
            <a:r>
              <a:rPr lang="en-US" baseline="0" dirty="0" smtClean="0"/>
              <a:t> radicals. The reaction of these </a:t>
            </a:r>
            <a:r>
              <a:rPr lang="en-US" baseline="0" dirty="0" err="1" smtClean="0"/>
              <a:t>peroxy</a:t>
            </a:r>
            <a:r>
              <a:rPr lang="en-US" baseline="0" dirty="0" smtClean="0"/>
              <a:t> radicals with </a:t>
            </a:r>
            <a:r>
              <a:rPr lang="en-US" baseline="0" dirty="0" err="1" smtClean="0"/>
              <a:t>NOx</a:t>
            </a:r>
            <a:r>
              <a:rPr lang="en-US" baseline="0" dirty="0" smtClean="0"/>
              <a:t> can make lower volatility </a:t>
            </a:r>
            <a:r>
              <a:rPr lang="en-US" baseline="0" dirty="0" err="1" smtClean="0"/>
              <a:t>SVOCs</a:t>
            </a:r>
            <a:r>
              <a:rPr lang="en-US" baseline="0" dirty="0" smtClean="0"/>
              <a:t> as above, but can also fragment to make higher volatility </a:t>
            </a:r>
            <a:r>
              <a:rPr lang="en-US" baseline="0" dirty="0" err="1" smtClean="0"/>
              <a:t>SVOCs</a:t>
            </a:r>
            <a:r>
              <a:rPr lang="en-US" baseline="0" dirty="0" smtClean="0"/>
              <a:t>, form O3 by producing NO2 and HO2, and can regenerate </a:t>
            </a:r>
            <a:r>
              <a:rPr lang="en-US" baseline="0" dirty="0" err="1" smtClean="0"/>
              <a:t>HOx</a:t>
            </a:r>
            <a:r>
              <a:rPr lang="en-US" baseline="0" dirty="0" smtClean="0"/>
              <a:t> radicals thereby continuing the chemistry.</a:t>
            </a:r>
            <a:endParaRPr lang="en-US" dirty="0"/>
          </a:p>
        </p:txBody>
      </p:sp>
      <p:sp>
        <p:nvSpPr>
          <p:cNvPr id="4" name="Slide Number Placeholder 3"/>
          <p:cNvSpPr>
            <a:spLocks noGrp="1"/>
          </p:cNvSpPr>
          <p:nvPr>
            <p:ph type="sldNum" sz="quarter" idx="10"/>
          </p:nvPr>
        </p:nvSpPr>
        <p:spPr/>
        <p:txBody>
          <a:bodyPr/>
          <a:lstStyle/>
          <a:p>
            <a:fld id="{E662BC02-158A-E748-AADE-9FBB1E4D5C18}"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how well does ASP do in simulating this plume? Here I’m showing the model results for O3 and PAN for the case where we assume the unidentified SVOCs are unreactive.</a:t>
            </a:r>
            <a:r>
              <a:rPr lang="en-US" baseline="0" dirty="0" smtClean="0"/>
              <a:t> The x axis is time after plume emission, and the horizontal error bars are due to the uncertainty in the average wind speed within the plume. The different line colors correspond to three different estimates of the plume dilution rate, while the solid lines are for the reduced photolysis rate in the plume, the dashed lines are for the enhanced photolysis at the top of the plume, and the dotted lines are for the bottom of the plume. We can see that the model slightly overestimates the O3 and PAN formation within the smoke plumes, but is pretty close to the observed formation rate.</a:t>
            </a:r>
            <a:endParaRPr lang="en-US" dirty="0"/>
          </a:p>
        </p:txBody>
      </p:sp>
      <p:sp>
        <p:nvSpPr>
          <p:cNvPr id="4" name="Slide Number Placeholder 3"/>
          <p:cNvSpPr>
            <a:spLocks noGrp="1"/>
          </p:cNvSpPr>
          <p:nvPr>
            <p:ph type="sldNum" sz="quarter" idx="10"/>
          </p:nvPr>
        </p:nvSpPr>
        <p:spPr/>
        <p:txBody>
          <a:bodyPr/>
          <a:lstStyle/>
          <a:p>
            <a:fld id="{E662BC02-158A-E748-AADE-9FBB1E4D5C18}"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 happens when</a:t>
            </a:r>
            <a:r>
              <a:rPr lang="en-US" baseline="0" dirty="0" smtClean="0"/>
              <a:t> we add this SVOC chemistry? Here I’m showing results for OA as before. The purple bar is like the brown bar, but assumes that 50% of the RO2 radicals fragment on reaction with NO, and is more consistent with the OA observations. But if the RO2 radicals fragment, what happens to the other half? One possibility is that the fragmentation reaction slices two carbons off of the SVOC, producing acetic acid. </a:t>
            </a:r>
            <a:endParaRPr lang="en-US" dirty="0"/>
          </a:p>
        </p:txBody>
      </p:sp>
      <p:sp>
        <p:nvSpPr>
          <p:cNvPr id="4" name="Slide Number Placeholder 3"/>
          <p:cNvSpPr>
            <a:spLocks noGrp="1"/>
          </p:cNvSpPr>
          <p:nvPr>
            <p:ph type="sldNum" sz="quarter" idx="10"/>
          </p:nvPr>
        </p:nvSpPr>
        <p:spPr/>
        <p:txBody>
          <a:bodyPr/>
          <a:lstStyle/>
          <a:p>
            <a:fld id="{E662BC02-158A-E748-AADE-9FBB1E4D5C18}"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here’s I’m showing the results for acetic acid if we assume that every time an</a:t>
            </a:r>
            <a:r>
              <a:rPr lang="en-US" baseline="0" dirty="0" smtClean="0"/>
              <a:t> SVOC RO2 radical fragments it produces acetic acid and a higher volatility SVOC. The model is now a little high, but the observation seem consistent with formation of acetic acid by SVOC fragmentation. This might explain why plumes with high acetic acid formation have relatively low OA formation and vice versa – I the RO2 radicals fragment, you get acetic acid, and if they don’t, you get large SOA production.</a:t>
            </a:r>
            <a:endParaRPr lang="en-US" dirty="0"/>
          </a:p>
        </p:txBody>
      </p:sp>
      <p:sp>
        <p:nvSpPr>
          <p:cNvPr id="4" name="Slide Number Placeholder 3"/>
          <p:cNvSpPr>
            <a:spLocks noGrp="1"/>
          </p:cNvSpPr>
          <p:nvPr>
            <p:ph type="sldNum" sz="quarter" idx="10"/>
          </p:nvPr>
        </p:nvSpPr>
        <p:spPr/>
        <p:txBody>
          <a:bodyPr/>
          <a:lstStyle/>
          <a:p>
            <a:fld id="{E662BC02-158A-E748-AADE-9FBB1E4D5C18}"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I’m showing some results</a:t>
            </a:r>
            <a:r>
              <a:rPr lang="en-US" baseline="0" dirty="0" smtClean="0"/>
              <a:t> for ozone enhancement from the look-up tables we made with ASP for savanna fires and boreal forest fires. The different colors show the impact of different temperatures, and only values every hour are plotted.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These fires have very different combustion efficiencies and NMOC/</a:t>
            </a:r>
            <a:r>
              <a:rPr lang="en-US" baseline="0" dirty="0" err="1" smtClean="0"/>
              <a:t>Nox</a:t>
            </a:r>
            <a:r>
              <a:rPr lang="en-US" baseline="0" dirty="0" smtClean="0"/>
              <a:t> ratios, and as expected, the ozone formation is higher in the Savanna case with high MCE, and the O3 production increases with age. However, in the boreal case we can see the ozone production is nearly done after the first hour. </a:t>
            </a:r>
            <a:endParaRPr lang="en-US" dirty="0"/>
          </a:p>
        </p:txBody>
      </p:sp>
      <p:sp>
        <p:nvSpPr>
          <p:cNvPr id="4" name="Slide Number Placeholder 3"/>
          <p:cNvSpPr>
            <a:spLocks noGrp="1"/>
          </p:cNvSpPr>
          <p:nvPr>
            <p:ph type="sldNum" sz="quarter" idx="10"/>
          </p:nvPr>
        </p:nvSpPr>
        <p:spPr/>
        <p:txBody>
          <a:bodyPr/>
          <a:lstStyle/>
          <a:p>
            <a:fld id="{E662BC02-158A-E748-AADE-9FBB1E4D5C18}" type="slidenum">
              <a:rPr lang="en-US" smtClean="0"/>
              <a:pPr/>
              <a:t>10</a:t>
            </a:fld>
            <a:endParaRPr lang="en-US" dirty="0"/>
          </a:p>
        </p:txBody>
      </p:sp>
    </p:spTree>
    <p:extLst>
      <p:ext uri="{BB962C8B-B14F-4D97-AF65-F5344CB8AC3E}">
        <p14:creationId xmlns:p14="http://schemas.microsoft.com/office/powerpoint/2010/main" val="4011239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rgbClr val="214A89"/>
                </a:solidFill>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23B623-C56E-7F4C-8FA0-55B7D49AB800}" type="datetime1">
              <a:rPr lang="en-US" smtClean="0"/>
              <a:pPr/>
              <a:t>10/5/15</a:t>
            </a:fld>
            <a:endParaRPr lang="en-US" dirty="0"/>
          </a:p>
        </p:txBody>
      </p:sp>
      <p:sp>
        <p:nvSpPr>
          <p:cNvPr id="5" name="Footer Placeholder 4"/>
          <p:cNvSpPr>
            <a:spLocks noGrp="1"/>
          </p:cNvSpPr>
          <p:nvPr>
            <p:ph type="ftr" sz="quarter" idx="11"/>
          </p:nvPr>
        </p:nvSpPr>
        <p:spPr/>
        <p:txBody>
          <a:bodyPr/>
          <a:lstStyle/>
          <a:p>
            <a:r>
              <a:rPr lang="en-US" smtClean="0"/>
              <a:t>AER Company Proprietary Information. © Atmospheric and Environmental Research, Inc. (AER), 2011.</a:t>
            </a:r>
            <a:endParaRPr lang="en-US" dirty="0"/>
          </a:p>
        </p:txBody>
      </p:sp>
      <p:sp>
        <p:nvSpPr>
          <p:cNvPr id="6" name="Slide Number Placeholder 5"/>
          <p:cNvSpPr>
            <a:spLocks noGrp="1"/>
          </p:cNvSpPr>
          <p:nvPr>
            <p:ph type="sldNum" sz="quarter" idx="12"/>
          </p:nvPr>
        </p:nvSpPr>
        <p:spPr/>
        <p:txBody>
          <a:bodyPr/>
          <a:lstStyle/>
          <a:p>
            <a:fld id="{80D3D47E-862C-6F4D-9BCE-FD063CA3184D}"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1EAE7-87B2-4A4D-966F-BCAC9F4DF244}" type="datetime1">
              <a:rPr lang="en-US" smtClean="0"/>
              <a:pPr/>
              <a:t>10/5/15</a:t>
            </a:fld>
            <a:endParaRPr lang="en-US" dirty="0"/>
          </a:p>
        </p:txBody>
      </p:sp>
      <p:sp>
        <p:nvSpPr>
          <p:cNvPr id="5" name="Footer Placeholder 4"/>
          <p:cNvSpPr>
            <a:spLocks noGrp="1"/>
          </p:cNvSpPr>
          <p:nvPr>
            <p:ph type="ftr" sz="quarter" idx="11"/>
          </p:nvPr>
        </p:nvSpPr>
        <p:spPr/>
        <p:txBody>
          <a:bodyPr/>
          <a:lstStyle/>
          <a:p>
            <a:r>
              <a:rPr lang="en-US" smtClean="0"/>
              <a:t>AER Company Proprietary Information. © Atmospheric and Environmental Research, Inc. (AER), 2011.</a:t>
            </a:r>
            <a:endParaRPr lang="en-US" dirty="0"/>
          </a:p>
        </p:txBody>
      </p:sp>
      <p:sp>
        <p:nvSpPr>
          <p:cNvPr id="6" name="Slide Number Placeholder 5"/>
          <p:cNvSpPr>
            <a:spLocks noGrp="1"/>
          </p:cNvSpPr>
          <p:nvPr>
            <p:ph type="sldNum" sz="quarter" idx="12"/>
          </p:nvPr>
        </p:nvSpPr>
        <p:spPr/>
        <p:txBody>
          <a:bodyPr/>
          <a:lstStyle/>
          <a:p>
            <a:fld id="{80D3D47E-862C-6F4D-9BCE-FD063CA3184D}" type="slidenum">
              <a:rPr lang="en-US" smtClean="0"/>
              <a:pPr/>
              <a:t>‹#›</a:t>
            </a:fld>
            <a:endParaRPr lang="en-US" dirty="0"/>
          </a:p>
        </p:txBody>
      </p:sp>
      <p:sp>
        <p:nvSpPr>
          <p:cNvPr id="7" name="Title Placeholder 1"/>
          <p:cNvSpPr>
            <a:spLocks noGrp="1"/>
          </p:cNvSpPr>
          <p:nvPr>
            <p:ph type="title"/>
          </p:nvPr>
        </p:nvSpPr>
        <p:spPr>
          <a:xfrm>
            <a:off x="228600" y="274638"/>
            <a:ext cx="8686800" cy="805932"/>
          </a:xfrm>
          <a:prstGeom prst="rect">
            <a:avLst/>
          </a:prstGeom>
          <a:effectLst>
            <a:outerShdw blurRad="50800" dist="38100" dir="2700000">
              <a:srgbClr val="000000">
                <a:alpha val="43000"/>
              </a:srgbClr>
            </a:outerShdw>
          </a:effectLst>
        </p:spPr>
        <p:txBody>
          <a:bodyPr vert="horz" lIns="91440" tIns="45720" rIns="91440" bIns="45720" rtlCol="0" anchor="t">
            <a:normAutofit/>
          </a:bodyPr>
          <a:lstStyle/>
          <a:p>
            <a:r>
              <a:rPr lang="en-US" dirty="0" smtClean="0"/>
              <a:t>Click to edit Master 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B9327F-8F4A-FA44-9EF3-B32FCFA2142E}" type="datetime1">
              <a:rPr lang="en-US" smtClean="0"/>
              <a:pPr/>
              <a:t>10/5/15</a:t>
            </a:fld>
            <a:endParaRPr lang="en-US" dirty="0"/>
          </a:p>
        </p:txBody>
      </p:sp>
      <p:sp>
        <p:nvSpPr>
          <p:cNvPr id="5" name="Footer Placeholder 4"/>
          <p:cNvSpPr>
            <a:spLocks noGrp="1"/>
          </p:cNvSpPr>
          <p:nvPr>
            <p:ph type="ftr" sz="quarter" idx="11"/>
          </p:nvPr>
        </p:nvSpPr>
        <p:spPr/>
        <p:txBody>
          <a:bodyPr/>
          <a:lstStyle/>
          <a:p>
            <a:r>
              <a:rPr lang="en-US" smtClean="0"/>
              <a:t>AER Company Proprietary Information. © Atmospheric and Environmental Research, Inc. (AER), 2011.</a:t>
            </a:r>
            <a:endParaRPr lang="en-US" dirty="0"/>
          </a:p>
        </p:txBody>
      </p:sp>
      <p:sp>
        <p:nvSpPr>
          <p:cNvPr id="6" name="Slide Number Placeholder 5"/>
          <p:cNvSpPr>
            <a:spLocks noGrp="1"/>
          </p:cNvSpPr>
          <p:nvPr>
            <p:ph type="sldNum" sz="quarter" idx="12"/>
          </p:nvPr>
        </p:nvSpPr>
        <p:spPr/>
        <p:txBody>
          <a:bodyPr/>
          <a:lstStyle/>
          <a:p>
            <a:fld id="{80D3D47E-862C-6F4D-9BCE-FD063CA3184D}"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44601"/>
            <a:ext cx="8686800" cy="4724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3B58694-C7F7-A549-A6AD-FEC3BB263C2D}" type="datetime1">
              <a:rPr lang="en-US" smtClean="0"/>
              <a:pPr/>
              <a:t>10/5/15</a:t>
            </a:fld>
            <a:endParaRPr lang="en-US" dirty="0"/>
          </a:p>
        </p:txBody>
      </p:sp>
      <p:sp>
        <p:nvSpPr>
          <p:cNvPr id="5" name="Footer Placeholder 4"/>
          <p:cNvSpPr>
            <a:spLocks noGrp="1"/>
          </p:cNvSpPr>
          <p:nvPr>
            <p:ph type="ftr" sz="quarter" idx="11"/>
          </p:nvPr>
        </p:nvSpPr>
        <p:spPr/>
        <p:txBody>
          <a:bodyPr/>
          <a:lstStyle/>
          <a:p>
            <a:r>
              <a:rPr lang="en-US" smtClean="0"/>
              <a:t>AER Company Proprietary Information. © Atmospheric and Environmental Research, Inc. (AER), 2011.</a:t>
            </a:r>
            <a:endParaRPr lang="en-US" dirty="0"/>
          </a:p>
        </p:txBody>
      </p:sp>
      <p:sp>
        <p:nvSpPr>
          <p:cNvPr id="6" name="Slide Number Placeholder 5"/>
          <p:cNvSpPr>
            <a:spLocks noGrp="1"/>
          </p:cNvSpPr>
          <p:nvPr>
            <p:ph type="sldNum" sz="quarter" idx="12"/>
          </p:nvPr>
        </p:nvSpPr>
        <p:spPr/>
        <p:txBody>
          <a:bodyPr/>
          <a:lstStyle/>
          <a:p>
            <a:fld id="{80D3D47E-862C-6F4D-9BCE-FD063CA3184D}" type="slidenum">
              <a:rPr lang="en-US" smtClean="0"/>
              <a:pPr/>
              <a:t>‹#›</a:t>
            </a:fld>
            <a:endParaRPr lang="en-US" dirty="0"/>
          </a:p>
        </p:txBody>
      </p:sp>
      <p:sp>
        <p:nvSpPr>
          <p:cNvPr id="7" name="Title Placeholder 1"/>
          <p:cNvSpPr>
            <a:spLocks noGrp="1"/>
          </p:cNvSpPr>
          <p:nvPr>
            <p:ph type="title"/>
          </p:nvPr>
        </p:nvSpPr>
        <p:spPr>
          <a:xfrm>
            <a:off x="228600" y="274638"/>
            <a:ext cx="8686800" cy="805932"/>
          </a:xfrm>
          <a:prstGeom prst="rect">
            <a:avLst/>
          </a:prstGeom>
          <a:effectLst>
            <a:outerShdw blurRad="50800" dist="38100" dir="2700000">
              <a:srgbClr val="000000">
                <a:alpha val="43000"/>
              </a:srgbClr>
            </a:outerShdw>
          </a:effectLst>
        </p:spPr>
        <p:txBody>
          <a:bodyPr vert="horz" lIns="91440" tIns="45720" rIns="91440" bIns="45720" rtlCol="0" anchor="t">
            <a:normAutofit/>
          </a:bodyPr>
          <a:lstStyle/>
          <a:p>
            <a:r>
              <a:rPr lang="en-US" dirty="0"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solidFill>
                  <a:srgbClr val="214A89"/>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12AE17-49C1-C340-86B4-B3A4BF19560B}" type="datetime1">
              <a:rPr lang="en-US" smtClean="0"/>
              <a:pPr/>
              <a:t>10/5/15</a:t>
            </a:fld>
            <a:endParaRPr lang="en-US" dirty="0"/>
          </a:p>
        </p:txBody>
      </p:sp>
      <p:sp>
        <p:nvSpPr>
          <p:cNvPr id="5" name="Footer Placeholder 4"/>
          <p:cNvSpPr>
            <a:spLocks noGrp="1"/>
          </p:cNvSpPr>
          <p:nvPr>
            <p:ph type="ftr" sz="quarter" idx="11"/>
          </p:nvPr>
        </p:nvSpPr>
        <p:spPr/>
        <p:txBody>
          <a:bodyPr/>
          <a:lstStyle/>
          <a:p>
            <a:r>
              <a:rPr lang="en-US" smtClean="0"/>
              <a:t>AER Company Proprietary Information. © Atmospheric and Environmental Research, Inc. (AER), 2011.</a:t>
            </a:r>
            <a:endParaRPr lang="en-US" dirty="0"/>
          </a:p>
        </p:txBody>
      </p:sp>
      <p:sp>
        <p:nvSpPr>
          <p:cNvPr id="6" name="Slide Number Placeholder 5"/>
          <p:cNvSpPr>
            <a:spLocks noGrp="1"/>
          </p:cNvSpPr>
          <p:nvPr>
            <p:ph type="sldNum" sz="quarter" idx="12"/>
          </p:nvPr>
        </p:nvSpPr>
        <p:spPr/>
        <p:txBody>
          <a:bodyPr/>
          <a:lstStyle/>
          <a:p>
            <a:fld id="{80D3D47E-862C-6F4D-9BCE-FD063CA3184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244601"/>
            <a:ext cx="4267200" cy="4724400"/>
          </a:xfrm>
        </p:spPr>
        <p:txBody>
          <a:bodyPr/>
          <a:lstStyle>
            <a:lvl1pPr>
              <a:lnSpc>
                <a:spcPct val="100000"/>
              </a:lnSpc>
              <a:defRPr sz="2800"/>
            </a:lvl1pPr>
            <a:lvl2pPr>
              <a:lnSpc>
                <a:spcPct val="100000"/>
              </a:lnSpc>
              <a:defRPr sz="2400"/>
            </a:lvl2pPr>
            <a:lvl3pPr>
              <a:lnSpc>
                <a:spcPct val="100000"/>
              </a:lnSpc>
              <a:defRPr sz="2000"/>
            </a:lvl3pPr>
            <a:lvl4pPr>
              <a:lnSpc>
                <a:spcPct val="100000"/>
              </a:lnSpc>
              <a:defRPr sz="1800"/>
            </a:lvl4pPr>
            <a:lvl5pPr>
              <a:lnSpc>
                <a:spcPct val="10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44601"/>
            <a:ext cx="4267200" cy="4724400"/>
          </a:xfrm>
        </p:spPr>
        <p:txBody>
          <a:bodyPr/>
          <a:lstStyle>
            <a:lvl1pPr>
              <a:lnSpc>
                <a:spcPct val="100000"/>
              </a:lnSpc>
              <a:defRPr sz="2800"/>
            </a:lvl1pPr>
            <a:lvl2pPr>
              <a:lnSpc>
                <a:spcPct val="100000"/>
              </a:lnSpc>
              <a:defRPr sz="2400"/>
            </a:lvl2pPr>
            <a:lvl3pPr>
              <a:lnSpc>
                <a:spcPct val="100000"/>
              </a:lnSpc>
              <a:defRPr sz="2000"/>
            </a:lvl3pPr>
            <a:lvl4pPr>
              <a:lnSpc>
                <a:spcPct val="100000"/>
              </a:lnSpc>
              <a:defRPr sz="1800"/>
            </a:lvl4pPr>
            <a:lvl5pPr>
              <a:lnSpc>
                <a:spcPct val="10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8F11EF-6F5C-D849-8283-07089F45A47D}" type="datetime1">
              <a:rPr lang="en-US" smtClean="0"/>
              <a:pPr/>
              <a:t>10/5/15</a:t>
            </a:fld>
            <a:endParaRPr lang="en-US" dirty="0"/>
          </a:p>
        </p:txBody>
      </p:sp>
      <p:sp>
        <p:nvSpPr>
          <p:cNvPr id="6" name="Footer Placeholder 5"/>
          <p:cNvSpPr>
            <a:spLocks noGrp="1"/>
          </p:cNvSpPr>
          <p:nvPr>
            <p:ph type="ftr" sz="quarter" idx="11"/>
          </p:nvPr>
        </p:nvSpPr>
        <p:spPr/>
        <p:txBody>
          <a:bodyPr/>
          <a:lstStyle/>
          <a:p>
            <a:r>
              <a:rPr lang="en-US" smtClean="0"/>
              <a:t>AER Company Proprietary Information. © Atmospheric and Environmental Research, Inc. (AER), 2011.</a:t>
            </a:r>
            <a:endParaRPr lang="en-US" dirty="0"/>
          </a:p>
        </p:txBody>
      </p:sp>
      <p:sp>
        <p:nvSpPr>
          <p:cNvPr id="7" name="Slide Number Placeholder 6"/>
          <p:cNvSpPr>
            <a:spLocks noGrp="1"/>
          </p:cNvSpPr>
          <p:nvPr>
            <p:ph type="sldNum" sz="quarter" idx="12"/>
          </p:nvPr>
        </p:nvSpPr>
        <p:spPr/>
        <p:txBody>
          <a:bodyPr/>
          <a:lstStyle/>
          <a:p>
            <a:fld id="{80D3D47E-862C-6F4D-9BCE-FD063CA3184D}" type="slidenum">
              <a:rPr lang="en-US" smtClean="0"/>
              <a:pPr/>
              <a:t>‹#›</a:t>
            </a:fld>
            <a:endParaRPr lang="en-US" dirty="0"/>
          </a:p>
        </p:txBody>
      </p:sp>
      <p:sp>
        <p:nvSpPr>
          <p:cNvPr id="8" name="Title Placeholder 1"/>
          <p:cNvSpPr>
            <a:spLocks noGrp="1"/>
          </p:cNvSpPr>
          <p:nvPr>
            <p:ph type="title"/>
          </p:nvPr>
        </p:nvSpPr>
        <p:spPr>
          <a:xfrm>
            <a:off x="228600" y="274638"/>
            <a:ext cx="8686800" cy="805932"/>
          </a:xfrm>
          <a:prstGeom prst="rect">
            <a:avLst/>
          </a:prstGeom>
          <a:effectLst>
            <a:outerShdw blurRad="50800" dist="38100" dir="2700000">
              <a:srgbClr val="000000">
                <a:alpha val="43000"/>
              </a:srgbClr>
            </a:outerShdw>
          </a:effectLst>
        </p:spPr>
        <p:txBody>
          <a:bodyPr vert="horz" lIns="91440" tIns="45720" rIns="91440" bIns="45720" rtlCol="0" anchor="t">
            <a:normAutofit/>
          </a:bodyPr>
          <a:lstStyle/>
          <a:p>
            <a:r>
              <a:rPr lang="en-US" dirty="0" smtClean="0"/>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244600"/>
            <a:ext cx="4268788" cy="930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 y="2174875"/>
            <a:ext cx="4268788" cy="37814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244600"/>
            <a:ext cx="4270375" cy="930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270375" cy="37814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C07896-0008-674E-B72E-20E48B322133}" type="datetime1">
              <a:rPr lang="en-US" smtClean="0"/>
              <a:pPr/>
              <a:t>10/5/15</a:t>
            </a:fld>
            <a:endParaRPr lang="en-US" dirty="0"/>
          </a:p>
        </p:txBody>
      </p:sp>
      <p:sp>
        <p:nvSpPr>
          <p:cNvPr id="8" name="Footer Placeholder 7"/>
          <p:cNvSpPr>
            <a:spLocks noGrp="1"/>
          </p:cNvSpPr>
          <p:nvPr>
            <p:ph type="ftr" sz="quarter" idx="11"/>
          </p:nvPr>
        </p:nvSpPr>
        <p:spPr/>
        <p:txBody>
          <a:bodyPr/>
          <a:lstStyle/>
          <a:p>
            <a:r>
              <a:rPr lang="en-US" smtClean="0"/>
              <a:t>AER Company Proprietary Information. © Atmospheric and Environmental Research, Inc. (AER), 2011.</a:t>
            </a:r>
            <a:endParaRPr lang="en-US" dirty="0"/>
          </a:p>
        </p:txBody>
      </p:sp>
      <p:sp>
        <p:nvSpPr>
          <p:cNvPr id="9" name="Slide Number Placeholder 8"/>
          <p:cNvSpPr>
            <a:spLocks noGrp="1"/>
          </p:cNvSpPr>
          <p:nvPr>
            <p:ph type="sldNum" sz="quarter" idx="12"/>
          </p:nvPr>
        </p:nvSpPr>
        <p:spPr/>
        <p:txBody>
          <a:bodyPr/>
          <a:lstStyle/>
          <a:p>
            <a:fld id="{80D3D47E-862C-6F4D-9BCE-FD063CA3184D}" type="slidenum">
              <a:rPr lang="en-US" smtClean="0"/>
              <a:pPr/>
              <a:t>‹#›</a:t>
            </a:fld>
            <a:endParaRPr lang="en-US" dirty="0"/>
          </a:p>
        </p:txBody>
      </p:sp>
      <p:sp>
        <p:nvSpPr>
          <p:cNvPr id="10" name="Title Placeholder 1"/>
          <p:cNvSpPr>
            <a:spLocks noGrp="1"/>
          </p:cNvSpPr>
          <p:nvPr>
            <p:ph type="title"/>
          </p:nvPr>
        </p:nvSpPr>
        <p:spPr>
          <a:xfrm>
            <a:off x="228600" y="274638"/>
            <a:ext cx="8686800" cy="805932"/>
          </a:xfrm>
          <a:prstGeom prst="rect">
            <a:avLst/>
          </a:prstGeom>
          <a:effectLst>
            <a:outerShdw blurRad="50800" dist="38100" dir="2700000">
              <a:srgbClr val="000000">
                <a:alpha val="43000"/>
              </a:srgbClr>
            </a:outerShdw>
          </a:effectLst>
        </p:spPr>
        <p:txBody>
          <a:bodyPr vert="horz" lIns="91440" tIns="45720" rIns="91440" bIns="45720" rtlCol="0" anchor="t">
            <a:normAutofit/>
          </a:body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D0503EA-C377-0846-BB0A-C6B49EA9DF08}" type="datetime1">
              <a:rPr lang="en-US" smtClean="0"/>
              <a:pPr/>
              <a:t>10/5/15</a:t>
            </a:fld>
            <a:endParaRPr lang="en-US" dirty="0"/>
          </a:p>
        </p:txBody>
      </p:sp>
      <p:sp>
        <p:nvSpPr>
          <p:cNvPr id="4" name="Footer Placeholder 3"/>
          <p:cNvSpPr>
            <a:spLocks noGrp="1"/>
          </p:cNvSpPr>
          <p:nvPr>
            <p:ph type="ftr" sz="quarter" idx="11"/>
          </p:nvPr>
        </p:nvSpPr>
        <p:spPr/>
        <p:txBody>
          <a:bodyPr/>
          <a:lstStyle/>
          <a:p>
            <a:r>
              <a:rPr lang="en-US" smtClean="0"/>
              <a:t>AER Company Proprietary Information. © Atmospheric and Environmental Research, Inc. (AER), 2011.</a:t>
            </a:r>
            <a:endParaRPr lang="en-US" dirty="0"/>
          </a:p>
        </p:txBody>
      </p:sp>
      <p:sp>
        <p:nvSpPr>
          <p:cNvPr id="5" name="Slide Number Placeholder 4"/>
          <p:cNvSpPr>
            <a:spLocks noGrp="1"/>
          </p:cNvSpPr>
          <p:nvPr>
            <p:ph type="sldNum" sz="quarter" idx="12"/>
          </p:nvPr>
        </p:nvSpPr>
        <p:spPr/>
        <p:txBody>
          <a:bodyPr/>
          <a:lstStyle/>
          <a:p>
            <a:fld id="{80D3D47E-862C-6F4D-9BCE-FD063CA3184D}" type="slidenum">
              <a:rPr lang="en-US" smtClean="0"/>
              <a:pPr/>
              <a:t>‹#›</a:t>
            </a:fld>
            <a:endParaRPr lang="en-US" dirty="0"/>
          </a:p>
        </p:txBody>
      </p:sp>
      <p:sp>
        <p:nvSpPr>
          <p:cNvPr id="6" name="Title Placeholder 1"/>
          <p:cNvSpPr>
            <a:spLocks noGrp="1"/>
          </p:cNvSpPr>
          <p:nvPr>
            <p:ph type="title"/>
          </p:nvPr>
        </p:nvSpPr>
        <p:spPr>
          <a:xfrm>
            <a:off x="228600" y="274638"/>
            <a:ext cx="8686800" cy="805932"/>
          </a:xfrm>
          <a:prstGeom prst="rect">
            <a:avLst/>
          </a:prstGeom>
          <a:effectLst>
            <a:outerShdw blurRad="50800" dist="38100" dir="2700000">
              <a:srgbClr val="000000">
                <a:alpha val="43000"/>
              </a:srgbClr>
            </a:outerShdw>
          </a:effectLst>
        </p:spPr>
        <p:txBody>
          <a:bodyPr vert="horz" lIns="91440" tIns="45720" rIns="91440" bIns="45720" rtlCol="0" anchor="t">
            <a:normAutofit/>
          </a:bodyPr>
          <a:lstStyle/>
          <a:p>
            <a:r>
              <a:rPr lang="en-US" dirty="0"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BA3659-F67E-FD4E-AE7D-88327BBFC2D9}" type="datetime1">
              <a:rPr lang="en-US" smtClean="0"/>
              <a:pPr/>
              <a:t>10/5/15</a:t>
            </a:fld>
            <a:endParaRPr lang="en-US" dirty="0"/>
          </a:p>
        </p:txBody>
      </p:sp>
      <p:sp>
        <p:nvSpPr>
          <p:cNvPr id="3" name="Footer Placeholder 2"/>
          <p:cNvSpPr>
            <a:spLocks noGrp="1"/>
          </p:cNvSpPr>
          <p:nvPr>
            <p:ph type="ftr" sz="quarter" idx="11"/>
          </p:nvPr>
        </p:nvSpPr>
        <p:spPr/>
        <p:txBody>
          <a:bodyPr/>
          <a:lstStyle/>
          <a:p>
            <a:r>
              <a:rPr lang="en-US" smtClean="0"/>
              <a:t>AER Company Proprietary Information. © Atmospheric and Environmental Research, Inc. (AER), 2011.</a:t>
            </a:r>
            <a:endParaRPr lang="en-US" dirty="0"/>
          </a:p>
        </p:txBody>
      </p:sp>
      <p:sp>
        <p:nvSpPr>
          <p:cNvPr id="4" name="Slide Number Placeholder 3"/>
          <p:cNvSpPr>
            <a:spLocks noGrp="1"/>
          </p:cNvSpPr>
          <p:nvPr>
            <p:ph type="sldNum" sz="quarter" idx="12"/>
          </p:nvPr>
        </p:nvSpPr>
        <p:spPr/>
        <p:txBody>
          <a:bodyPr/>
          <a:lstStyle/>
          <a:p>
            <a:fld id="{80D3D47E-862C-6F4D-9BCE-FD063CA3184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0F9B5C-40E9-B14F-A4FF-3C09B6E9020D}" type="datetime1">
              <a:rPr lang="en-US" smtClean="0"/>
              <a:pPr/>
              <a:t>10/5/15</a:t>
            </a:fld>
            <a:endParaRPr lang="en-US" dirty="0"/>
          </a:p>
        </p:txBody>
      </p:sp>
      <p:sp>
        <p:nvSpPr>
          <p:cNvPr id="6" name="Footer Placeholder 5"/>
          <p:cNvSpPr>
            <a:spLocks noGrp="1"/>
          </p:cNvSpPr>
          <p:nvPr>
            <p:ph type="ftr" sz="quarter" idx="11"/>
          </p:nvPr>
        </p:nvSpPr>
        <p:spPr/>
        <p:txBody>
          <a:bodyPr/>
          <a:lstStyle/>
          <a:p>
            <a:r>
              <a:rPr lang="en-US" smtClean="0"/>
              <a:t>AER Company Proprietary Information. © Atmospheric and Environmental Research, Inc. (AER), 2011.</a:t>
            </a:r>
            <a:endParaRPr lang="en-US" dirty="0"/>
          </a:p>
        </p:txBody>
      </p:sp>
      <p:sp>
        <p:nvSpPr>
          <p:cNvPr id="7" name="Slide Number Placeholder 6"/>
          <p:cNvSpPr>
            <a:spLocks noGrp="1"/>
          </p:cNvSpPr>
          <p:nvPr>
            <p:ph type="sldNum" sz="quarter" idx="12"/>
          </p:nvPr>
        </p:nvSpPr>
        <p:spPr/>
        <p:txBody>
          <a:bodyPr/>
          <a:lstStyle/>
          <a:p>
            <a:fld id="{80D3D47E-862C-6F4D-9BCE-FD063CA3184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CFD689-D70E-7E40-A92B-896D8DB1F88D}" type="datetime1">
              <a:rPr lang="en-US" smtClean="0"/>
              <a:pPr/>
              <a:t>10/5/15</a:t>
            </a:fld>
            <a:endParaRPr lang="en-US" dirty="0"/>
          </a:p>
        </p:txBody>
      </p:sp>
      <p:sp>
        <p:nvSpPr>
          <p:cNvPr id="6" name="Footer Placeholder 5"/>
          <p:cNvSpPr>
            <a:spLocks noGrp="1"/>
          </p:cNvSpPr>
          <p:nvPr>
            <p:ph type="ftr" sz="quarter" idx="11"/>
          </p:nvPr>
        </p:nvSpPr>
        <p:spPr/>
        <p:txBody>
          <a:bodyPr/>
          <a:lstStyle/>
          <a:p>
            <a:r>
              <a:rPr lang="en-US" smtClean="0"/>
              <a:t>AER Company Proprietary Information. © Atmospheric and Environmental Research, Inc. (AER), 2011.</a:t>
            </a:r>
            <a:endParaRPr lang="en-US" dirty="0"/>
          </a:p>
        </p:txBody>
      </p:sp>
      <p:sp>
        <p:nvSpPr>
          <p:cNvPr id="7" name="Slide Number Placeholder 6"/>
          <p:cNvSpPr>
            <a:spLocks noGrp="1"/>
          </p:cNvSpPr>
          <p:nvPr>
            <p:ph type="sldNum" sz="quarter" idx="12"/>
          </p:nvPr>
        </p:nvSpPr>
        <p:spPr/>
        <p:txBody>
          <a:bodyPr/>
          <a:lstStyle/>
          <a:p>
            <a:fld id="{80D3D47E-862C-6F4D-9BCE-FD063CA3184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244601"/>
            <a:ext cx="8686800" cy="46863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772400" y="6356350"/>
            <a:ext cx="724829" cy="365125"/>
          </a:xfrm>
          <a:prstGeom prst="rect">
            <a:avLst/>
          </a:prstGeom>
        </p:spPr>
        <p:txBody>
          <a:bodyPr vert="horz" lIns="91440" tIns="45720" rIns="91440" bIns="45720" rtlCol="0" anchor="b"/>
          <a:lstStyle>
            <a:lvl1pPr algn="r">
              <a:defRPr sz="700">
                <a:solidFill>
                  <a:srgbClr val="000000"/>
                </a:solidFill>
                <a:latin typeface="Arial" pitchFamily="34" charset="0"/>
                <a:cs typeface="Arial" pitchFamily="34" charset="0"/>
              </a:defRPr>
            </a:lvl1pPr>
          </a:lstStyle>
          <a:p>
            <a:fld id="{064C5FA2-2C90-9340-84D3-325D0FDF505C}" type="datetime1">
              <a:rPr lang="en-US" smtClean="0"/>
              <a:pPr/>
              <a:t>10/5/15</a:t>
            </a:fld>
            <a:endParaRPr lang="en-US" dirty="0"/>
          </a:p>
        </p:txBody>
      </p:sp>
      <p:sp>
        <p:nvSpPr>
          <p:cNvPr id="5" name="Footer Placeholder 4"/>
          <p:cNvSpPr>
            <a:spLocks noGrp="1"/>
          </p:cNvSpPr>
          <p:nvPr>
            <p:ph type="ftr" sz="quarter" idx="3"/>
          </p:nvPr>
        </p:nvSpPr>
        <p:spPr>
          <a:xfrm>
            <a:off x="1637252" y="6356350"/>
            <a:ext cx="5969380" cy="365125"/>
          </a:xfrm>
          <a:prstGeom prst="rect">
            <a:avLst/>
          </a:prstGeom>
        </p:spPr>
        <p:txBody>
          <a:bodyPr vert="horz" lIns="91440" tIns="45720" rIns="91440" bIns="45720" rtlCol="0" anchor="b"/>
          <a:lstStyle>
            <a:lvl1pPr algn="ctr">
              <a:defRPr sz="700">
                <a:solidFill>
                  <a:srgbClr val="000000"/>
                </a:solidFill>
                <a:latin typeface="Arial" pitchFamily="34" charset="0"/>
                <a:cs typeface="Arial" pitchFamily="34" charset="0"/>
              </a:defRPr>
            </a:lvl1pPr>
          </a:lstStyle>
          <a:p>
            <a:r>
              <a:rPr lang="en-US" smtClean="0"/>
              <a:t>AER Company Proprietary Information. © Atmospheric and Environmental Research, Inc. (AER), 2011.</a:t>
            </a:r>
            <a:endParaRPr lang="en-US" dirty="0"/>
          </a:p>
        </p:txBody>
      </p:sp>
      <p:sp>
        <p:nvSpPr>
          <p:cNvPr id="6" name="Slide Number Placeholder 5"/>
          <p:cNvSpPr>
            <a:spLocks noGrp="1"/>
          </p:cNvSpPr>
          <p:nvPr>
            <p:ph type="sldNum" sz="quarter" idx="4"/>
          </p:nvPr>
        </p:nvSpPr>
        <p:spPr>
          <a:xfrm>
            <a:off x="8497228" y="6356350"/>
            <a:ext cx="418171" cy="365125"/>
          </a:xfrm>
          <a:prstGeom prst="rect">
            <a:avLst/>
          </a:prstGeom>
        </p:spPr>
        <p:txBody>
          <a:bodyPr vert="horz" lIns="91440" tIns="45720" rIns="91440" bIns="45720" rtlCol="0" anchor="b"/>
          <a:lstStyle>
            <a:lvl1pPr algn="r">
              <a:defRPr sz="1400">
                <a:solidFill>
                  <a:srgbClr val="000000"/>
                </a:solidFill>
                <a:latin typeface="Arial" pitchFamily="34" charset="0"/>
                <a:cs typeface="Arial" pitchFamily="34" charset="0"/>
              </a:defRPr>
            </a:lvl1pPr>
          </a:lstStyle>
          <a:p>
            <a:fld id="{80D3D47E-862C-6F4D-9BCE-FD063CA3184D}" type="slidenum">
              <a:rPr lang="en-US" smtClean="0"/>
              <a:pPr/>
              <a:t>‹#›</a:t>
            </a:fld>
            <a:endParaRPr lang="en-US" dirty="0"/>
          </a:p>
        </p:txBody>
      </p:sp>
      <p:sp>
        <p:nvSpPr>
          <p:cNvPr id="7" name="Rectangle 6"/>
          <p:cNvSpPr/>
          <p:nvPr userDrawn="1"/>
        </p:nvSpPr>
        <p:spPr>
          <a:xfrm rot="10800000">
            <a:off x="228600" y="131384"/>
            <a:ext cx="8686800" cy="131385"/>
          </a:xfrm>
          <a:prstGeom prst="rect">
            <a:avLst/>
          </a:prstGeom>
          <a:gradFill flip="none" rotWithShape="1">
            <a:gsLst>
              <a:gs pos="0">
                <a:schemeClr val="tx2">
                  <a:lumMod val="75000"/>
                </a:schemeClr>
              </a:gs>
              <a:gs pos="38000">
                <a:schemeClr val="tx2">
                  <a:lumMod val="60000"/>
                  <a:lumOff val="40000"/>
                </a:schemeClr>
              </a:gs>
              <a:gs pos="75000">
                <a:schemeClr val="accent5">
                  <a:lumMod val="60000"/>
                  <a:lumOff val="40000"/>
                </a:schemeClr>
              </a:gs>
            </a:gsLst>
            <a:path path="circle">
              <a:fillToRect l="100000" t="100000"/>
            </a:path>
            <a:tileRect r="-100000" b="-100000"/>
          </a:gradFill>
          <a:ln w="0" cmpd="sng">
            <a:solidFill>
              <a:schemeClr val="bg1"/>
            </a:solidFill>
          </a:ln>
          <a:effectLst>
            <a:glow rad="101600">
              <a:schemeClr val="bg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93pt.jpg"/>
          <p:cNvPicPr>
            <a:picLocks noChangeAspect="1"/>
          </p:cNvPicPr>
          <p:nvPr userDrawn="1"/>
        </p:nvPicPr>
        <p:blipFill>
          <a:blip r:embed="rId13" cstate="print"/>
          <a:stretch>
            <a:fillRect/>
          </a:stretch>
        </p:blipFill>
        <p:spPr>
          <a:xfrm>
            <a:off x="228600" y="6084382"/>
            <a:ext cx="1243584" cy="597408"/>
          </a:xfrm>
          <a:prstGeom prst="rect">
            <a:avLst/>
          </a:prstGeom>
        </p:spPr>
      </p:pic>
      <p:sp>
        <p:nvSpPr>
          <p:cNvPr id="9" name="Rectangle 8"/>
          <p:cNvSpPr/>
          <p:nvPr userDrawn="1"/>
        </p:nvSpPr>
        <p:spPr>
          <a:xfrm>
            <a:off x="1637252" y="6135751"/>
            <a:ext cx="7278148" cy="131385"/>
          </a:xfrm>
          <a:prstGeom prst="rect">
            <a:avLst/>
          </a:prstGeom>
          <a:gradFill flip="none" rotWithShape="1">
            <a:gsLst>
              <a:gs pos="0">
                <a:schemeClr val="tx2">
                  <a:lumMod val="75000"/>
                </a:schemeClr>
              </a:gs>
              <a:gs pos="38000">
                <a:schemeClr val="tx2">
                  <a:lumMod val="60000"/>
                  <a:lumOff val="40000"/>
                </a:schemeClr>
              </a:gs>
              <a:gs pos="75000">
                <a:schemeClr val="accent5">
                  <a:lumMod val="60000"/>
                  <a:lumOff val="40000"/>
                </a:schemeClr>
              </a:gs>
            </a:gsLst>
            <a:path path="circle">
              <a:fillToRect l="100000" t="100000"/>
            </a:path>
            <a:tileRect r="-100000" b="-100000"/>
          </a:gradFill>
          <a:ln w="0" cmpd="sng">
            <a:solidFill>
              <a:schemeClr val="bg1"/>
            </a:solidFill>
          </a:ln>
          <a:effectLst>
            <a:glow rad="101600">
              <a:schemeClr val="bg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Placeholder 1"/>
          <p:cNvSpPr>
            <a:spLocks noGrp="1"/>
          </p:cNvSpPr>
          <p:nvPr>
            <p:ph type="title"/>
          </p:nvPr>
        </p:nvSpPr>
        <p:spPr>
          <a:xfrm>
            <a:off x="228600" y="274638"/>
            <a:ext cx="8686800" cy="805932"/>
          </a:xfrm>
          <a:prstGeom prst="rect">
            <a:avLst/>
          </a:prstGeom>
          <a:effectLst>
            <a:outerShdw blurRad="50800" dist="38100" dir="2700000">
              <a:srgbClr val="000000">
                <a:alpha val="43000"/>
              </a:srgbClr>
            </a:outerShdw>
          </a:effectLst>
        </p:spPr>
        <p:txBody>
          <a:bodyPr vert="horz" lIns="91440" tIns="45720" rIns="91440" bIns="45720" rtlCol="0" anchor="t">
            <a:norm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hf hdr="0" ftr="0" dt="0"/>
  <p:txStyles>
    <p:titleStyle>
      <a:lvl1pPr algn="l" defTabSz="457200" rtl="0" eaLnBrk="1" latinLnBrk="0" hangingPunct="1">
        <a:spcBef>
          <a:spcPct val="0"/>
        </a:spcBef>
        <a:buNone/>
        <a:defRPr sz="3600" b="1" kern="1200">
          <a:solidFill>
            <a:srgbClr val="214A89"/>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emf"/><Relationship Id="rId3" Type="http://schemas.openxmlformats.org/officeDocument/2006/relationships/image" Target="../media/image25.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emf"/><Relationship Id="rId3" Type="http://schemas.openxmlformats.org/officeDocument/2006/relationships/image" Target="../media/image27.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emf"/><Relationship Id="rId3" Type="http://schemas.openxmlformats.org/officeDocument/2006/relationships/image" Target="../media/image29.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 Id="rId3" Type="http://schemas.openxmlformats.org/officeDocument/2006/relationships/image" Target="../media/image38.gif"/></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39.emf"/><Relationship Id="rId5" Type="http://schemas.openxmlformats.org/officeDocument/2006/relationships/image" Target="../media/image40.emf"/><Relationship Id="rId6" Type="http://schemas.openxmlformats.org/officeDocument/2006/relationships/image" Target="../media/image41.emf"/><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bin"/><Relationship Id="rId5" Type="http://schemas.openxmlformats.org/officeDocument/2006/relationships/image" Target="../media/image6.emf"/><Relationship Id="rId6" Type="http://schemas.openxmlformats.org/officeDocument/2006/relationships/oleObject" Target="../embeddings/oleObject2.bin"/><Relationship Id="rId7"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51046"/>
            <a:ext cx="7772400" cy="2714738"/>
          </a:xfrm>
        </p:spPr>
        <p:txBody>
          <a:bodyPr>
            <a:noAutofit/>
          </a:bodyPr>
          <a:lstStyle/>
          <a:p>
            <a:r>
              <a:rPr lang="en-US" sz="3200" dirty="0"/>
              <a:t>Modeling the Near-Source Chemistry of Biomass Burning Plumes at Local and Regional Scales</a:t>
            </a:r>
          </a:p>
        </p:txBody>
      </p:sp>
      <p:sp>
        <p:nvSpPr>
          <p:cNvPr id="3" name="Subtitle 2"/>
          <p:cNvSpPr>
            <a:spLocks noGrp="1"/>
          </p:cNvSpPr>
          <p:nvPr>
            <p:ph type="subTitle" idx="1"/>
          </p:nvPr>
        </p:nvSpPr>
        <p:spPr>
          <a:xfrm>
            <a:off x="304494" y="2123768"/>
            <a:ext cx="8507235" cy="4044221"/>
          </a:xfrm>
        </p:spPr>
        <p:txBody>
          <a:bodyPr>
            <a:normAutofit fontScale="77500" lnSpcReduction="20000"/>
          </a:bodyPr>
          <a:lstStyle/>
          <a:p>
            <a:pPr>
              <a:lnSpc>
                <a:spcPct val="110000"/>
              </a:lnSpc>
              <a:spcBef>
                <a:spcPts val="48"/>
              </a:spcBef>
            </a:pPr>
            <a:r>
              <a:rPr lang="en-US" dirty="0" smtClean="0"/>
              <a:t>M</a:t>
            </a:r>
            <a:r>
              <a:rPr lang="en-US" dirty="0"/>
              <a:t>. J. </a:t>
            </a:r>
            <a:r>
              <a:rPr lang="en-US" dirty="0" smtClean="0"/>
              <a:t>Alvarado</a:t>
            </a:r>
            <a:r>
              <a:rPr lang="en-US" baseline="30000" dirty="0" smtClean="0"/>
              <a:t>1</a:t>
            </a:r>
            <a:r>
              <a:rPr lang="en-US" dirty="0" smtClean="0"/>
              <a:t>, </a:t>
            </a:r>
            <a:r>
              <a:rPr lang="en-US" dirty="0"/>
              <a:t>C. R. Lonsdale</a:t>
            </a:r>
            <a:r>
              <a:rPr lang="en-US" baseline="30000" dirty="0"/>
              <a:t>1</a:t>
            </a:r>
            <a:r>
              <a:rPr lang="en-US" dirty="0"/>
              <a:t>, R. J. </a:t>
            </a:r>
            <a:r>
              <a:rPr lang="en-US" dirty="0" smtClean="0"/>
              <a:t>Yokelson</a:t>
            </a:r>
            <a:r>
              <a:rPr lang="en-US" baseline="30000" dirty="0" smtClean="0"/>
              <a:t>2</a:t>
            </a:r>
            <a:r>
              <a:rPr lang="en-US" dirty="0" smtClean="0"/>
              <a:t>, </a:t>
            </a:r>
          </a:p>
          <a:p>
            <a:pPr>
              <a:lnSpc>
                <a:spcPct val="110000"/>
              </a:lnSpc>
              <a:spcBef>
                <a:spcPts val="48"/>
              </a:spcBef>
            </a:pPr>
            <a:r>
              <a:rPr lang="en-US" dirty="0" smtClean="0"/>
              <a:t>K</a:t>
            </a:r>
            <a:r>
              <a:rPr lang="en-US" dirty="0"/>
              <a:t>. </a:t>
            </a:r>
            <a:r>
              <a:rPr lang="en-US" dirty="0" smtClean="0"/>
              <a:t>Travis</a:t>
            </a:r>
            <a:r>
              <a:rPr lang="en-US" baseline="30000" dirty="0" smtClean="0"/>
              <a:t>3</a:t>
            </a:r>
            <a:r>
              <a:rPr lang="en-US" dirty="0" smtClean="0"/>
              <a:t>, </a:t>
            </a:r>
            <a:r>
              <a:rPr lang="en-US" dirty="0"/>
              <a:t>J. C. </a:t>
            </a:r>
            <a:r>
              <a:rPr lang="en-US" dirty="0" smtClean="0"/>
              <a:t>Lin</a:t>
            </a:r>
            <a:r>
              <a:rPr lang="en-US" baseline="30000" dirty="0"/>
              <a:t>4</a:t>
            </a:r>
            <a:r>
              <a:rPr lang="en-US" dirty="0" smtClean="0"/>
              <a:t>, </a:t>
            </a:r>
            <a:r>
              <a:rPr lang="en-US" dirty="0"/>
              <a:t>D. R. </a:t>
            </a:r>
            <a:r>
              <a:rPr lang="en-US" dirty="0" smtClean="0"/>
              <a:t>Blake</a:t>
            </a:r>
            <a:r>
              <a:rPr lang="en-US" baseline="30000" dirty="0" smtClean="0"/>
              <a:t>5</a:t>
            </a:r>
            <a:r>
              <a:rPr lang="en-US" dirty="0" smtClean="0"/>
              <a:t>, </a:t>
            </a:r>
            <a:r>
              <a:rPr lang="en-US" dirty="0"/>
              <a:t>D. W. T. </a:t>
            </a:r>
            <a:r>
              <a:rPr lang="en-US" dirty="0" smtClean="0"/>
              <a:t>Griffith</a:t>
            </a:r>
            <a:r>
              <a:rPr lang="en-US" baseline="30000" dirty="0" smtClean="0"/>
              <a:t>6</a:t>
            </a:r>
            <a:r>
              <a:rPr lang="en-US" dirty="0" smtClean="0"/>
              <a:t>, </a:t>
            </a:r>
            <a:r>
              <a:rPr lang="en-US" dirty="0"/>
              <a:t>T. J. </a:t>
            </a:r>
            <a:r>
              <a:rPr lang="en-US" dirty="0" smtClean="0"/>
              <a:t>Johnson</a:t>
            </a:r>
            <a:r>
              <a:rPr lang="en-US" baseline="30000" dirty="0" smtClean="0"/>
              <a:t>7</a:t>
            </a:r>
            <a:r>
              <a:rPr lang="en-US" dirty="0" smtClean="0"/>
              <a:t>, </a:t>
            </a:r>
            <a:r>
              <a:rPr lang="en-US" dirty="0"/>
              <a:t>S. </a:t>
            </a:r>
            <a:r>
              <a:rPr lang="en-US" dirty="0" smtClean="0"/>
              <a:t>Kreidenweis</a:t>
            </a:r>
            <a:r>
              <a:rPr lang="en-US" baseline="30000" dirty="0"/>
              <a:t>8</a:t>
            </a:r>
            <a:r>
              <a:rPr lang="en-US" dirty="0" smtClean="0"/>
              <a:t>, </a:t>
            </a:r>
            <a:r>
              <a:rPr lang="en-US" dirty="0"/>
              <a:t>T. </a:t>
            </a:r>
            <a:r>
              <a:rPr lang="en-US" dirty="0" smtClean="0"/>
              <a:t>Lee</a:t>
            </a:r>
            <a:r>
              <a:rPr lang="en-US" baseline="30000" dirty="0"/>
              <a:t>8</a:t>
            </a:r>
            <a:r>
              <a:rPr lang="en-US" dirty="0" smtClean="0"/>
              <a:t>, </a:t>
            </a:r>
            <a:r>
              <a:rPr lang="en-US" dirty="0"/>
              <a:t>A. </a:t>
            </a:r>
            <a:r>
              <a:rPr lang="en-US" dirty="0" smtClean="0"/>
              <a:t>May</a:t>
            </a:r>
            <a:r>
              <a:rPr lang="en-US" baseline="30000" dirty="0" smtClean="0"/>
              <a:t>9</a:t>
            </a:r>
            <a:r>
              <a:rPr lang="en-US" dirty="0" smtClean="0"/>
              <a:t>, </a:t>
            </a:r>
          </a:p>
          <a:p>
            <a:pPr>
              <a:lnSpc>
                <a:spcPct val="110000"/>
              </a:lnSpc>
              <a:spcBef>
                <a:spcPts val="48"/>
              </a:spcBef>
            </a:pPr>
            <a:r>
              <a:rPr lang="en-US" dirty="0" smtClean="0"/>
              <a:t>G</a:t>
            </a:r>
            <a:r>
              <a:rPr lang="en-US" dirty="0"/>
              <a:t>. R. </a:t>
            </a:r>
            <a:r>
              <a:rPr lang="en-US" dirty="0" smtClean="0"/>
              <a:t>McMeeking</a:t>
            </a:r>
            <a:r>
              <a:rPr lang="en-US" baseline="30000" dirty="0" smtClean="0"/>
              <a:t>8</a:t>
            </a:r>
            <a:r>
              <a:rPr lang="en-US" dirty="0" smtClean="0"/>
              <a:t>, </a:t>
            </a:r>
            <a:r>
              <a:rPr lang="en-US" dirty="0"/>
              <a:t>S. </a:t>
            </a:r>
            <a:r>
              <a:rPr lang="en-US" dirty="0" smtClean="0"/>
              <a:t>Meinardi</a:t>
            </a:r>
            <a:r>
              <a:rPr lang="en-US" baseline="30000" dirty="0" smtClean="0"/>
              <a:t>5</a:t>
            </a:r>
            <a:r>
              <a:rPr lang="en-US" dirty="0" smtClean="0"/>
              <a:t>, </a:t>
            </a:r>
            <a:r>
              <a:rPr lang="en-US" dirty="0"/>
              <a:t>J. </a:t>
            </a:r>
            <a:r>
              <a:rPr lang="en-US" dirty="0" smtClean="0"/>
              <a:t>Reardon</a:t>
            </a:r>
            <a:r>
              <a:rPr lang="en-US" baseline="30000" dirty="0" smtClean="0"/>
              <a:t>10</a:t>
            </a:r>
            <a:r>
              <a:rPr lang="en-US" dirty="0" smtClean="0"/>
              <a:t>, </a:t>
            </a:r>
            <a:r>
              <a:rPr lang="en-US" dirty="0"/>
              <a:t>I. </a:t>
            </a:r>
            <a:r>
              <a:rPr lang="en-US" dirty="0" smtClean="0"/>
              <a:t>Simpson</a:t>
            </a:r>
            <a:r>
              <a:rPr lang="en-US" baseline="30000" dirty="0" smtClean="0"/>
              <a:t>5</a:t>
            </a:r>
            <a:r>
              <a:rPr lang="en-US" dirty="0" smtClean="0"/>
              <a:t>, </a:t>
            </a:r>
            <a:r>
              <a:rPr lang="en-US" dirty="0"/>
              <a:t>A. </a:t>
            </a:r>
            <a:r>
              <a:rPr lang="en-US" dirty="0" smtClean="0"/>
              <a:t>Sullivan</a:t>
            </a:r>
            <a:r>
              <a:rPr lang="en-US" baseline="30000" dirty="0" smtClean="0"/>
              <a:t>8</a:t>
            </a:r>
            <a:r>
              <a:rPr lang="en-US" dirty="0" smtClean="0"/>
              <a:t>, </a:t>
            </a:r>
            <a:r>
              <a:rPr lang="en-US" dirty="0"/>
              <a:t>S. P. </a:t>
            </a:r>
            <a:r>
              <a:rPr lang="en-US" dirty="0" smtClean="0"/>
              <a:t>Urbanski</a:t>
            </a:r>
            <a:r>
              <a:rPr lang="en-US" baseline="30000" dirty="0" smtClean="0"/>
              <a:t>10</a:t>
            </a:r>
            <a:r>
              <a:rPr lang="en-US" dirty="0" smtClean="0"/>
              <a:t>, </a:t>
            </a:r>
            <a:r>
              <a:rPr lang="en-US" dirty="0"/>
              <a:t>D. R. </a:t>
            </a:r>
            <a:r>
              <a:rPr lang="en-US" dirty="0" smtClean="0"/>
              <a:t>Weise</a:t>
            </a:r>
            <a:r>
              <a:rPr lang="en-US" baseline="30000" dirty="0" smtClean="0"/>
              <a:t>10</a:t>
            </a:r>
            <a:r>
              <a:rPr lang="de-DE" dirty="0"/>
              <a:t> </a:t>
            </a:r>
            <a:endParaRPr lang="de-DE" dirty="0" smtClean="0"/>
          </a:p>
          <a:p>
            <a:endParaRPr lang="de-DE" sz="2240" baseline="30000" dirty="0"/>
          </a:p>
          <a:p>
            <a:r>
              <a:rPr lang="en-US" sz="2240" baseline="30000" dirty="0" smtClean="0"/>
              <a:t>1</a:t>
            </a:r>
            <a:r>
              <a:rPr lang="en-US" sz="2240" dirty="0" smtClean="0"/>
              <a:t>AER </a:t>
            </a:r>
            <a:r>
              <a:rPr lang="en-US" sz="2240" baseline="30000" dirty="0" smtClean="0"/>
              <a:t>2</a:t>
            </a:r>
            <a:r>
              <a:rPr lang="en-US" sz="2240" dirty="0" smtClean="0"/>
              <a:t>University of Montana </a:t>
            </a:r>
            <a:r>
              <a:rPr lang="en-US" sz="2240" baseline="30000" dirty="0" smtClean="0"/>
              <a:t>3</a:t>
            </a:r>
            <a:r>
              <a:rPr lang="en-US" sz="2240" dirty="0" smtClean="0"/>
              <a:t>Harvard University </a:t>
            </a:r>
            <a:r>
              <a:rPr lang="en-US" sz="2240" baseline="30000" dirty="0" smtClean="0"/>
              <a:t>4</a:t>
            </a:r>
            <a:r>
              <a:rPr lang="en-US" sz="2240" dirty="0" smtClean="0"/>
              <a:t>University of Utah </a:t>
            </a:r>
          </a:p>
          <a:p>
            <a:r>
              <a:rPr lang="en-US" sz="2240" baseline="30000" dirty="0" smtClean="0"/>
              <a:t>5</a:t>
            </a:r>
            <a:r>
              <a:rPr lang="en-US" sz="2240" dirty="0" smtClean="0"/>
              <a:t>UC-Irvine </a:t>
            </a:r>
            <a:r>
              <a:rPr lang="en-US" sz="2240" baseline="30000" dirty="0" smtClean="0"/>
              <a:t>6</a:t>
            </a:r>
            <a:r>
              <a:rPr lang="en-US" sz="2240" dirty="0" smtClean="0"/>
              <a:t>University of Wollongong </a:t>
            </a:r>
            <a:r>
              <a:rPr lang="en-US" sz="2240" baseline="30000" dirty="0" smtClean="0"/>
              <a:t>7</a:t>
            </a:r>
            <a:r>
              <a:rPr lang="en-US" sz="2240" dirty="0" smtClean="0"/>
              <a:t>PNNL </a:t>
            </a:r>
            <a:r>
              <a:rPr lang="en-US" sz="2240" baseline="30000" dirty="0" smtClean="0"/>
              <a:t>8</a:t>
            </a:r>
            <a:r>
              <a:rPr lang="en-US" sz="2240" dirty="0" smtClean="0"/>
              <a:t>Colorado State University</a:t>
            </a:r>
          </a:p>
          <a:p>
            <a:r>
              <a:rPr lang="en-US" sz="2240" dirty="0" smtClean="0"/>
              <a:t> </a:t>
            </a:r>
            <a:r>
              <a:rPr lang="en-US" sz="2240" baseline="30000" dirty="0" smtClean="0"/>
              <a:t>9</a:t>
            </a:r>
            <a:r>
              <a:rPr lang="en-US" sz="2240" dirty="0" smtClean="0"/>
              <a:t>Ohio State University </a:t>
            </a:r>
            <a:r>
              <a:rPr lang="en-US" sz="2240" baseline="30000" dirty="0" smtClean="0"/>
              <a:t>10</a:t>
            </a:r>
            <a:r>
              <a:rPr lang="en-US" sz="2240" dirty="0" smtClean="0"/>
              <a:t>USDA Forest Service</a:t>
            </a:r>
          </a:p>
          <a:p>
            <a:pPr>
              <a:spcBef>
                <a:spcPts val="0"/>
              </a:spcBef>
            </a:pPr>
            <a:endParaRPr lang="en-US" sz="3100" dirty="0" smtClean="0"/>
          </a:p>
          <a:p>
            <a:pPr>
              <a:spcBef>
                <a:spcPts val="0"/>
              </a:spcBef>
            </a:pPr>
            <a:endParaRPr lang="en-US" sz="3100" dirty="0" smtClean="0"/>
          </a:p>
          <a:p>
            <a:pPr>
              <a:spcBef>
                <a:spcPts val="0"/>
              </a:spcBef>
            </a:pPr>
            <a:r>
              <a:rPr lang="en-US" sz="3100" dirty="0" smtClean="0"/>
              <a:t>CMAS Conference</a:t>
            </a:r>
          </a:p>
          <a:p>
            <a:pPr>
              <a:spcBef>
                <a:spcPts val="480"/>
              </a:spcBef>
            </a:pPr>
            <a:r>
              <a:rPr lang="en-US" sz="3100" dirty="0" smtClean="0"/>
              <a:t>October 5, 2015</a:t>
            </a:r>
          </a:p>
        </p:txBody>
      </p:sp>
      <p:sp>
        <p:nvSpPr>
          <p:cNvPr id="4" name="TextBox 3"/>
          <p:cNvSpPr txBox="1"/>
          <p:nvPr/>
        </p:nvSpPr>
        <p:spPr>
          <a:xfrm>
            <a:off x="2102543" y="6308838"/>
            <a:ext cx="4951195" cy="338554"/>
          </a:xfrm>
          <a:prstGeom prst="rect">
            <a:avLst/>
          </a:prstGeom>
          <a:noFill/>
        </p:spPr>
        <p:txBody>
          <a:bodyPr wrap="none" rtlCol="0">
            <a:spAutoFit/>
          </a:bodyPr>
          <a:lstStyle/>
          <a:p>
            <a:r>
              <a:rPr lang="en-US" sz="1600" smtClean="0"/>
              <a:t>Copyright 2015, </a:t>
            </a:r>
            <a:r>
              <a:rPr lang="en-US" sz="1600" dirty="0" smtClean="0"/>
              <a:t>Government sponsorship acknowledged.</a:t>
            </a:r>
            <a:endParaRPr lang="en-US" sz="1600" dirty="0"/>
          </a:p>
        </p:txBody>
      </p:sp>
      <p:sp>
        <p:nvSpPr>
          <p:cNvPr id="5" name="Slide Number Placeholder 4"/>
          <p:cNvSpPr>
            <a:spLocks noGrp="1"/>
          </p:cNvSpPr>
          <p:nvPr>
            <p:ph type="sldNum" sz="quarter" idx="12"/>
          </p:nvPr>
        </p:nvSpPr>
        <p:spPr/>
        <p:txBody>
          <a:bodyPr/>
          <a:lstStyle/>
          <a:p>
            <a:fld id="{80D3D47E-862C-6F4D-9BCE-FD063CA3184D}" type="slidenum">
              <a:rPr lang="en-US" smtClean="0"/>
              <a:pPr/>
              <a:t>1</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0D3D47E-862C-6F4D-9BCE-FD063CA3184D}" type="slidenum">
              <a:rPr lang="en-US" smtClean="0"/>
              <a:pPr/>
              <a:t>10</a:t>
            </a:fld>
            <a:endParaRPr lang="en-US" dirty="0"/>
          </a:p>
        </p:txBody>
      </p:sp>
      <p:sp>
        <p:nvSpPr>
          <p:cNvPr id="4" name="Title 3"/>
          <p:cNvSpPr>
            <a:spLocks noGrp="1"/>
          </p:cNvSpPr>
          <p:nvPr>
            <p:ph type="title"/>
          </p:nvPr>
        </p:nvSpPr>
        <p:spPr/>
        <p:txBody>
          <a:bodyPr>
            <a:normAutofit fontScale="90000"/>
          </a:bodyPr>
          <a:lstStyle/>
          <a:p>
            <a:r>
              <a:rPr lang="en-US" dirty="0" smtClean="0"/>
              <a:t>Application to “typical” fires: O</a:t>
            </a:r>
            <a:r>
              <a:rPr lang="en-US" baseline="-25000" dirty="0" smtClean="0"/>
              <a:t>3</a:t>
            </a:r>
            <a:r>
              <a:rPr lang="en-US" dirty="0" smtClean="0"/>
              <a:t> formation</a:t>
            </a:r>
            <a:endParaRPr lang="en-US" dirty="0"/>
          </a:p>
        </p:txBody>
      </p:sp>
      <p:pic>
        <p:nvPicPr>
          <p:cNvPr id="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3452" y="1583757"/>
            <a:ext cx="4187441" cy="362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1885" y="1583757"/>
            <a:ext cx="4187443" cy="362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86"/>
          <p:cNvSpPr txBox="1">
            <a:spLocks noChangeArrowheads="1"/>
          </p:cNvSpPr>
          <p:nvPr/>
        </p:nvSpPr>
        <p:spPr bwMode="auto">
          <a:xfrm>
            <a:off x="933697" y="1080570"/>
            <a:ext cx="347710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u="sng" dirty="0" smtClean="0"/>
              <a:t>Savanna/Grasslands </a:t>
            </a:r>
          </a:p>
          <a:p>
            <a:pPr algn="ctr" eaLnBrk="1" hangingPunct="1"/>
            <a:r>
              <a:rPr lang="en-US" sz="1800" b="1" u="sng" dirty="0" smtClean="0"/>
              <a:t>(MCE = 0.95, NMOC/</a:t>
            </a:r>
            <a:r>
              <a:rPr lang="en-US" sz="1800" b="1" u="sng" dirty="0" err="1" smtClean="0"/>
              <a:t>NO</a:t>
            </a:r>
            <a:r>
              <a:rPr lang="en-US" sz="1800" b="1" u="sng" baseline="-25000" dirty="0" err="1" smtClean="0"/>
              <a:t>x</a:t>
            </a:r>
            <a:r>
              <a:rPr lang="en-US" sz="1800" b="1" u="sng" dirty="0" smtClean="0"/>
              <a:t> = 10) </a:t>
            </a:r>
            <a:endParaRPr lang="en-US" sz="1800" b="1" u="sng" dirty="0"/>
          </a:p>
        </p:txBody>
      </p:sp>
      <p:sp>
        <p:nvSpPr>
          <p:cNvPr id="12" name="TextBox 89"/>
          <p:cNvSpPr txBox="1">
            <a:spLocks noChangeArrowheads="1"/>
          </p:cNvSpPr>
          <p:nvPr/>
        </p:nvSpPr>
        <p:spPr bwMode="auto">
          <a:xfrm>
            <a:off x="5150498" y="1082042"/>
            <a:ext cx="35413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u="sng" dirty="0"/>
              <a:t>Boreal </a:t>
            </a:r>
            <a:r>
              <a:rPr lang="en-US" sz="2000" b="1" u="sng" dirty="0" smtClean="0"/>
              <a:t>Forest </a:t>
            </a:r>
          </a:p>
          <a:p>
            <a:pPr algn="ctr" eaLnBrk="1" hangingPunct="1"/>
            <a:r>
              <a:rPr lang="en-US" sz="1800" b="1" u="sng" dirty="0" smtClean="0"/>
              <a:t>(MCE </a:t>
            </a:r>
            <a:r>
              <a:rPr lang="en-US" sz="1800" b="1" u="sng" dirty="0"/>
              <a:t>= </a:t>
            </a:r>
            <a:r>
              <a:rPr lang="en-US" sz="1800" b="1" u="sng" dirty="0" smtClean="0"/>
              <a:t>0.88, NMOC</a:t>
            </a:r>
            <a:r>
              <a:rPr lang="en-US" sz="1800" b="1" u="sng" dirty="0"/>
              <a:t>/</a:t>
            </a:r>
            <a:r>
              <a:rPr lang="en-US" sz="1800" b="1" u="sng" dirty="0" err="1"/>
              <a:t>NO</a:t>
            </a:r>
            <a:r>
              <a:rPr lang="en-US" sz="1800" b="1" u="sng" baseline="-25000" dirty="0" err="1"/>
              <a:t>x</a:t>
            </a:r>
            <a:r>
              <a:rPr lang="en-US" sz="1800" b="1" u="sng" dirty="0"/>
              <a:t> </a:t>
            </a:r>
            <a:r>
              <a:rPr lang="en-US" sz="1800" b="1" u="sng" dirty="0" smtClean="0"/>
              <a:t>= 100)</a:t>
            </a:r>
            <a:endParaRPr lang="en-US" sz="1800" b="1" u="sng" dirty="0"/>
          </a:p>
        </p:txBody>
      </p:sp>
      <p:sp>
        <p:nvSpPr>
          <p:cNvPr id="15" name="TextBox 14"/>
          <p:cNvSpPr txBox="1"/>
          <p:nvPr/>
        </p:nvSpPr>
        <p:spPr>
          <a:xfrm rot="16200000">
            <a:off x="-749972" y="2501500"/>
            <a:ext cx="2658757" cy="421012"/>
          </a:xfrm>
          <a:prstGeom prst="rect">
            <a:avLst/>
          </a:prstGeom>
          <a:solidFill>
            <a:schemeClr val="bg1"/>
          </a:solidFill>
        </p:spPr>
        <p:txBody>
          <a:bodyPr wrap="none">
            <a:spAutoFit/>
          </a:bodyPr>
          <a:lstStyle/>
          <a:p>
            <a:pPr>
              <a:defRPr/>
            </a:pPr>
            <a:r>
              <a:rPr lang="en-US" dirty="0" smtClean="0"/>
              <a:t>ΔO</a:t>
            </a:r>
            <a:r>
              <a:rPr lang="en-US" baseline="-25000" dirty="0" smtClean="0"/>
              <a:t>3</a:t>
            </a:r>
            <a:r>
              <a:rPr lang="en-US" dirty="0" smtClean="0"/>
              <a:t>/ΔCO (</a:t>
            </a:r>
            <a:r>
              <a:rPr lang="en-US" dirty="0" err="1" smtClean="0"/>
              <a:t>mol</a:t>
            </a:r>
            <a:r>
              <a:rPr lang="en-US" dirty="0" smtClean="0"/>
              <a:t>/</a:t>
            </a:r>
            <a:r>
              <a:rPr lang="en-US" dirty="0" err="1" smtClean="0"/>
              <a:t>mol</a:t>
            </a:r>
            <a:r>
              <a:rPr lang="en-US" dirty="0" smtClean="0"/>
              <a:t>)</a:t>
            </a:r>
            <a:endParaRPr lang="en-US" dirty="0"/>
          </a:p>
        </p:txBody>
      </p:sp>
      <p:sp>
        <p:nvSpPr>
          <p:cNvPr id="11" name="TextBox 10"/>
          <p:cNvSpPr txBox="1"/>
          <p:nvPr/>
        </p:nvSpPr>
        <p:spPr>
          <a:xfrm rot="16200000">
            <a:off x="3833612" y="3002916"/>
            <a:ext cx="1875728" cy="254609"/>
          </a:xfrm>
          <a:prstGeom prst="rect">
            <a:avLst/>
          </a:prstGeom>
          <a:solidFill>
            <a:schemeClr val="bg1"/>
          </a:solidFill>
        </p:spPr>
        <p:txBody>
          <a:bodyPr wrap="none" tIns="0" bIns="0">
            <a:spAutoFit/>
          </a:bodyPr>
          <a:lstStyle/>
          <a:p>
            <a:pPr>
              <a:defRPr/>
            </a:pPr>
            <a:r>
              <a:rPr lang="en-US" dirty="0" smtClean="0"/>
              <a:t>ΔO</a:t>
            </a:r>
            <a:r>
              <a:rPr lang="en-US" baseline="-25000" dirty="0" smtClean="0"/>
              <a:t>3</a:t>
            </a:r>
            <a:r>
              <a:rPr lang="en-US" dirty="0" smtClean="0"/>
              <a:t>/ΔCO (</a:t>
            </a:r>
            <a:r>
              <a:rPr lang="en-US" dirty="0" err="1" smtClean="0"/>
              <a:t>mol</a:t>
            </a:r>
            <a:r>
              <a:rPr lang="en-US" dirty="0" smtClean="0"/>
              <a:t>/</a:t>
            </a:r>
            <a:r>
              <a:rPr lang="en-US" dirty="0" err="1" smtClean="0"/>
              <a:t>mol</a:t>
            </a:r>
            <a:r>
              <a:rPr lang="en-US" dirty="0" smtClean="0"/>
              <a:t>)</a:t>
            </a:r>
            <a:endParaRPr lang="en-US" dirty="0"/>
          </a:p>
        </p:txBody>
      </p:sp>
      <p:sp>
        <p:nvSpPr>
          <p:cNvPr id="13" name="TextBox 12"/>
          <p:cNvSpPr txBox="1"/>
          <p:nvPr/>
        </p:nvSpPr>
        <p:spPr>
          <a:xfrm>
            <a:off x="1825529" y="4945500"/>
            <a:ext cx="1807548" cy="367768"/>
          </a:xfrm>
          <a:prstGeom prst="rect">
            <a:avLst/>
          </a:prstGeom>
          <a:solidFill>
            <a:schemeClr val="bg1"/>
          </a:solidFill>
        </p:spPr>
        <p:txBody>
          <a:bodyPr wrap="none" rtlCol="0">
            <a:spAutoFit/>
          </a:bodyPr>
          <a:lstStyle/>
          <a:p>
            <a:r>
              <a:rPr lang="en-US" sz="2000" dirty="0" smtClean="0">
                <a:latin typeface="Arial"/>
                <a:cs typeface="Arial"/>
              </a:rPr>
              <a:t>Smoke Age (hr)</a:t>
            </a:r>
            <a:endParaRPr lang="en-US" sz="2000" dirty="0">
              <a:latin typeface="Arial"/>
              <a:cs typeface="Arial"/>
            </a:endParaRPr>
          </a:p>
        </p:txBody>
      </p:sp>
      <p:sp>
        <p:nvSpPr>
          <p:cNvPr id="14" name="TextBox 13"/>
          <p:cNvSpPr txBox="1"/>
          <p:nvPr/>
        </p:nvSpPr>
        <p:spPr>
          <a:xfrm>
            <a:off x="6139948" y="4945500"/>
            <a:ext cx="1807548" cy="367768"/>
          </a:xfrm>
          <a:prstGeom prst="rect">
            <a:avLst/>
          </a:prstGeom>
          <a:solidFill>
            <a:schemeClr val="bg1"/>
          </a:solidFill>
        </p:spPr>
        <p:txBody>
          <a:bodyPr wrap="none" rtlCol="0">
            <a:spAutoFit/>
          </a:bodyPr>
          <a:lstStyle/>
          <a:p>
            <a:r>
              <a:rPr lang="en-US" sz="2000" dirty="0" smtClean="0">
                <a:latin typeface="Arial"/>
                <a:cs typeface="Arial"/>
              </a:rPr>
              <a:t>Smoke Age (hr)</a:t>
            </a:r>
            <a:endParaRPr lang="en-US" sz="2000" dirty="0">
              <a:latin typeface="Arial"/>
              <a:cs typeface="Arial"/>
            </a:endParaRPr>
          </a:p>
        </p:txBody>
      </p:sp>
    </p:spTree>
    <p:extLst>
      <p:ext uri="{BB962C8B-B14F-4D97-AF65-F5344CB8AC3E}">
        <p14:creationId xmlns:p14="http://schemas.microsoft.com/office/powerpoint/2010/main" val="259600078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0D3D47E-862C-6F4D-9BCE-FD063CA3184D}" type="slidenum">
              <a:rPr lang="en-US" smtClean="0"/>
              <a:pPr/>
              <a:t>11</a:t>
            </a:fld>
            <a:endParaRPr lang="en-US" dirty="0"/>
          </a:p>
        </p:txBody>
      </p:sp>
      <p:sp>
        <p:nvSpPr>
          <p:cNvPr id="4" name="Title 3"/>
          <p:cNvSpPr>
            <a:spLocks noGrp="1"/>
          </p:cNvSpPr>
          <p:nvPr>
            <p:ph type="title"/>
          </p:nvPr>
        </p:nvSpPr>
        <p:spPr/>
        <p:txBody>
          <a:bodyPr>
            <a:normAutofit/>
          </a:bodyPr>
          <a:lstStyle/>
          <a:p>
            <a:r>
              <a:rPr lang="en-US" sz="3000" dirty="0"/>
              <a:t>Application to “typical” fires: </a:t>
            </a:r>
            <a:r>
              <a:rPr lang="en-US" sz="3000" dirty="0" err="1"/>
              <a:t>NO</a:t>
            </a:r>
            <a:r>
              <a:rPr lang="en-US" sz="3000" baseline="-25000" dirty="0" err="1" smtClean="0"/>
              <a:t>y</a:t>
            </a:r>
            <a:r>
              <a:rPr lang="en-US" sz="3000" dirty="0" smtClean="0"/>
              <a:t> Partitioning</a:t>
            </a:r>
            <a:endParaRPr lang="en-US" sz="3000" dirty="0"/>
          </a:p>
        </p:txBody>
      </p:sp>
      <p:pic>
        <p:nvPicPr>
          <p:cNvPr id="6" name="Picture 6" descr="Boreal_NOy_vs_tim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1682" y="1410844"/>
            <a:ext cx="4633718" cy="411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Savannah_NOy_v_tim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10844"/>
            <a:ext cx="4633718" cy="411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rot="16200000">
            <a:off x="-323476" y="3033646"/>
            <a:ext cx="1234349" cy="433883"/>
          </a:xfrm>
          <a:prstGeom prst="rect">
            <a:avLst/>
          </a:prstGeom>
          <a:solidFill>
            <a:schemeClr val="bg1"/>
          </a:solidFill>
        </p:spPr>
        <p:txBody>
          <a:bodyPr wrap="none">
            <a:spAutoFit/>
          </a:bodyPr>
          <a:lstStyle/>
          <a:p>
            <a:pPr>
              <a:defRPr/>
            </a:pPr>
            <a:r>
              <a:rPr lang="en-US" dirty="0" smtClean="0"/>
              <a:t>(% </a:t>
            </a:r>
            <a:r>
              <a:rPr lang="en-US" dirty="0" err="1" smtClean="0"/>
              <a:t>NO</a:t>
            </a:r>
            <a:r>
              <a:rPr lang="en-US" baseline="-25000" dirty="0" err="1" smtClean="0"/>
              <a:t>y</a:t>
            </a:r>
            <a:r>
              <a:rPr lang="en-US" dirty="0" smtClean="0"/>
              <a:t>)</a:t>
            </a:r>
            <a:endParaRPr lang="en-US" dirty="0"/>
          </a:p>
        </p:txBody>
      </p:sp>
      <p:sp>
        <p:nvSpPr>
          <p:cNvPr id="11" name="TextBox 10"/>
          <p:cNvSpPr txBox="1"/>
          <p:nvPr/>
        </p:nvSpPr>
        <p:spPr>
          <a:xfrm rot="16200000">
            <a:off x="3960449" y="3033646"/>
            <a:ext cx="1234349" cy="433883"/>
          </a:xfrm>
          <a:prstGeom prst="rect">
            <a:avLst/>
          </a:prstGeom>
          <a:solidFill>
            <a:schemeClr val="bg1"/>
          </a:solidFill>
        </p:spPr>
        <p:txBody>
          <a:bodyPr wrap="none">
            <a:spAutoFit/>
          </a:bodyPr>
          <a:lstStyle/>
          <a:p>
            <a:pPr>
              <a:defRPr/>
            </a:pPr>
            <a:r>
              <a:rPr lang="en-US" dirty="0" smtClean="0"/>
              <a:t>(% </a:t>
            </a:r>
            <a:r>
              <a:rPr lang="en-US" dirty="0" err="1" smtClean="0"/>
              <a:t>NO</a:t>
            </a:r>
            <a:r>
              <a:rPr lang="en-US" baseline="-25000" dirty="0" err="1" smtClean="0"/>
              <a:t>y</a:t>
            </a:r>
            <a:r>
              <a:rPr lang="en-US" dirty="0" smtClean="0"/>
              <a:t>)</a:t>
            </a:r>
            <a:endParaRPr lang="en-US" dirty="0"/>
          </a:p>
        </p:txBody>
      </p:sp>
      <p:sp>
        <p:nvSpPr>
          <p:cNvPr id="12" name="TextBox 11"/>
          <p:cNvSpPr txBox="1"/>
          <p:nvPr/>
        </p:nvSpPr>
        <p:spPr>
          <a:xfrm>
            <a:off x="1690597" y="4983416"/>
            <a:ext cx="1807548" cy="367768"/>
          </a:xfrm>
          <a:prstGeom prst="rect">
            <a:avLst/>
          </a:prstGeom>
          <a:solidFill>
            <a:schemeClr val="bg1"/>
          </a:solidFill>
        </p:spPr>
        <p:txBody>
          <a:bodyPr wrap="none" rtlCol="0">
            <a:spAutoFit/>
          </a:bodyPr>
          <a:lstStyle/>
          <a:p>
            <a:r>
              <a:rPr lang="en-US" sz="2000" dirty="0" smtClean="0">
                <a:latin typeface="Arial"/>
                <a:cs typeface="Arial"/>
              </a:rPr>
              <a:t>Smoke Age (hr)</a:t>
            </a:r>
            <a:endParaRPr lang="en-US" sz="2000" dirty="0">
              <a:latin typeface="Arial"/>
              <a:cs typeface="Arial"/>
            </a:endParaRPr>
          </a:p>
        </p:txBody>
      </p:sp>
      <p:sp>
        <p:nvSpPr>
          <p:cNvPr id="14" name="TextBox 13"/>
          <p:cNvSpPr txBox="1"/>
          <p:nvPr/>
        </p:nvSpPr>
        <p:spPr>
          <a:xfrm>
            <a:off x="5933223" y="4983416"/>
            <a:ext cx="1807548" cy="367768"/>
          </a:xfrm>
          <a:prstGeom prst="rect">
            <a:avLst/>
          </a:prstGeom>
          <a:solidFill>
            <a:schemeClr val="bg1"/>
          </a:solidFill>
        </p:spPr>
        <p:txBody>
          <a:bodyPr wrap="none" rtlCol="0">
            <a:spAutoFit/>
          </a:bodyPr>
          <a:lstStyle/>
          <a:p>
            <a:r>
              <a:rPr lang="en-US" sz="2000" dirty="0" smtClean="0">
                <a:latin typeface="Arial"/>
                <a:cs typeface="Arial"/>
              </a:rPr>
              <a:t>Smoke Age (hr)</a:t>
            </a:r>
            <a:endParaRPr lang="en-US" sz="2000" dirty="0">
              <a:latin typeface="Arial"/>
              <a:cs typeface="Arial"/>
            </a:endParaRPr>
          </a:p>
        </p:txBody>
      </p:sp>
      <p:sp>
        <p:nvSpPr>
          <p:cNvPr id="16" name="TextBox 86"/>
          <p:cNvSpPr txBox="1">
            <a:spLocks noChangeArrowheads="1"/>
          </p:cNvSpPr>
          <p:nvPr/>
        </p:nvSpPr>
        <p:spPr bwMode="auto">
          <a:xfrm>
            <a:off x="832701" y="1116346"/>
            <a:ext cx="347710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u="sng" dirty="0" smtClean="0"/>
              <a:t>Savanna/Grasslands </a:t>
            </a:r>
          </a:p>
          <a:p>
            <a:pPr algn="ctr" eaLnBrk="1" hangingPunct="1"/>
            <a:r>
              <a:rPr lang="en-US" sz="1800" b="1" u="sng" dirty="0" smtClean="0"/>
              <a:t>(MCE = 0.95, NMOC/</a:t>
            </a:r>
            <a:r>
              <a:rPr lang="en-US" sz="1800" b="1" u="sng" dirty="0" err="1" smtClean="0"/>
              <a:t>NO</a:t>
            </a:r>
            <a:r>
              <a:rPr lang="en-US" sz="1800" b="1" u="sng" baseline="-25000" dirty="0" err="1" smtClean="0"/>
              <a:t>x</a:t>
            </a:r>
            <a:r>
              <a:rPr lang="en-US" sz="1800" b="1" u="sng" dirty="0" smtClean="0"/>
              <a:t> = 10) </a:t>
            </a:r>
            <a:endParaRPr lang="en-US" sz="1800" b="1" u="sng" dirty="0"/>
          </a:p>
        </p:txBody>
      </p:sp>
      <p:sp>
        <p:nvSpPr>
          <p:cNvPr id="17" name="TextBox 89"/>
          <p:cNvSpPr txBox="1">
            <a:spLocks noChangeArrowheads="1"/>
          </p:cNvSpPr>
          <p:nvPr/>
        </p:nvSpPr>
        <p:spPr bwMode="auto">
          <a:xfrm>
            <a:off x="4900094" y="1117818"/>
            <a:ext cx="35413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u="sng" dirty="0"/>
              <a:t>Boreal </a:t>
            </a:r>
            <a:r>
              <a:rPr lang="en-US" sz="2000" b="1" u="sng" dirty="0" smtClean="0"/>
              <a:t>Forest </a:t>
            </a:r>
          </a:p>
          <a:p>
            <a:pPr algn="ctr" eaLnBrk="1" hangingPunct="1"/>
            <a:r>
              <a:rPr lang="en-US" sz="1800" b="1" u="sng" dirty="0" smtClean="0"/>
              <a:t>(MCE </a:t>
            </a:r>
            <a:r>
              <a:rPr lang="en-US" sz="1800" b="1" u="sng" dirty="0"/>
              <a:t>= </a:t>
            </a:r>
            <a:r>
              <a:rPr lang="en-US" sz="1800" b="1" u="sng" dirty="0" smtClean="0"/>
              <a:t>0.88, NMOC</a:t>
            </a:r>
            <a:r>
              <a:rPr lang="en-US" sz="1800" b="1" u="sng" dirty="0"/>
              <a:t>/</a:t>
            </a:r>
            <a:r>
              <a:rPr lang="en-US" sz="1800" b="1" u="sng" dirty="0" err="1"/>
              <a:t>NO</a:t>
            </a:r>
            <a:r>
              <a:rPr lang="en-US" sz="1800" b="1" u="sng" baseline="-25000" dirty="0" err="1"/>
              <a:t>x</a:t>
            </a:r>
            <a:r>
              <a:rPr lang="en-US" sz="1800" b="1" u="sng" dirty="0"/>
              <a:t> </a:t>
            </a:r>
            <a:r>
              <a:rPr lang="en-US" sz="1800" b="1" u="sng" dirty="0" smtClean="0"/>
              <a:t>= 100)</a:t>
            </a:r>
            <a:endParaRPr lang="en-US" sz="1800" b="1" u="sng" dirty="0"/>
          </a:p>
        </p:txBody>
      </p:sp>
      <p:sp>
        <p:nvSpPr>
          <p:cNvPr id="2" name="TextBox 1"/>
          <p:cNvSpPr txBox="1"/>
          <p:nvPr/>
        </p:nvSpPr>
        <p:spPr>
          <a:xfrm>
            <a:off x="3460793" y="2782805"/>
            <a:ext cx="569387" cy="369332"/>
          </a:xfrm>
          <a:prstGeom prst="rect">
            <a:avLst/>
          </a:prstGeom>
          <a:noFill/>
        </p:spPr>
        <p:txBody>
          <a:bodyPr wrap="none" rtlCol="0">
            <a:spAutoFit/>
          </a:bodyPr>
          <a:lstStyle/>
          <a:p>
            <a:r>
              <a:rPr lang="en-US" b="1" dirty="0" err="1" smtClean="0">
                <a:solidFill>
                  <a:srgbClr val="FF8000"/>
                </a:solidFill>
              </a:rPr>
              <a:t>NO</a:t>
            </a:r>
            <a:r>
              <a:rPr lang="en-US" b="1" baseline="-25000" dirty="0" err="1" smtClean="0">
                <a:solidFill>
                  <a:srgbClr val="FF8000"/>
                </a:solidFill>
              </a:rPr>
              <a:t>x</a:t>
            </a:r>
            <a:endParaRPr lang="en-US" b="1" baseline="-25000" dirty="0">
              <a:solidFill>
                <a:srgbClr val="FF8000"/>
              </a:solidFill>
            </a:endParaRPr>
          </a:p>
        </p:txBody>
      </p:sp>
      <p:cxnSp>
        <p:nvCxnSpPr>
          <p:cNvPr id="8" name="Straight Arrow Connector 7"/>
          <p:cNvCxnSpPr/>
          <p:nvPr/>
        </p:nvCxnSpPr>
        <p:spPr>
          <a:xfrm flipH="1">
            <a:off x="2950733" y="3002745"/>
            <a:ext cx="547412" cy="171823"/>
          </a:xfrm>
          <a:prstGeom prst="straightConnector1">
            <a:avLst/>
          </a:prstGeom>
          <a:ln>
            <a:solidFill>
              <a:srgbClr val="FF8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740771" y="2782805"/>
            <a:ext cx="599443" cy="369332"/>
          </a:xfrm>
          <a:prstGeom prst="rect">
            <a:avLst/>
          </a:prstGeom>
          <a:noFill/>
        </p:spPr>
        <p:txBody>
          <a:bodyPr wrap="none" rtlCol="0">
            <a:spAutoFit/>
          </a:bodyPr>
          <a:lstStyle/>
          <a:p>
            <a:r>
              <a:rPr lang="en-US" b="1" dirty="0" smtClean="0">
                <a:solidFill>
                  <a:srgbClr val="008000"/>
                </a:solidFill>
              </a:rPr>
              <a:t>PAN</a:t>
            </a:r>
            <a:endParaRPr lang="en-US" b="1" baseline="-25000" dirty="0">
              <a:solidFill>
                <a:srgbClr val="008000"/>
              </a:solidFill>
            </a:endParaRPr>
          </a:p>
        </p:txBody>
      </p:sp>
      <p:cxnSp>
        <p:nvCxnSpPr>
          <p:cNvPr id="19" name="Straight Arrow Connector 18"/>
          <p:cNvCxnSpPr/>
          <p:nvPr/>
        </p:nvCxnSpPr>
        <p:spPr>
          <a:xfrm flipH="1">
            <a:off x="7230711" y="3002745"/>
            <a:ext cx="547412" cy="17182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66576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0D3D47E-862C-6F4D-9BCE-FD063CA3184D}" type="slidenum">
              <a:rPr lang="en-US" smtClean="0"/>
              <a:pPr/>
              <a:t>12</a:t>
            </a:fld>
            <a:endParaRPr lang="en-US" dirty="0"/>
          </a:p>
        </p:txBody>
      </p:sp>
      <p:sp>
        <p:nvSpPr>
          <p:cNvPr id="3" name="Title 2"/>
          <p:cNvSpPr>
            <a:spLocks noGrp="1"/>
          </p:cNvSpPr>
          <p:nvPr>
            <p:ph type="title"/>
          </p:nvPr>
        </p:nvSpPr>
        <p:spPr/>
        <p:txBody>
          <a:bodyPr>
            <a:normAutofit fontScale="90000"/>
          </a:bodyPr>
          <a:lstStyle/>
          <a:p>
            <a:r>
              <a:rPr lang="en-US" dirty="0"/>
              <a:t>Application to “typical” fires: </a:t>
            </a:r>
            <a:r>
              <a:rPr lang="en-US" dirty="0" smtClean="0"/>
              <a:t>OA evolution</a:t>
            </a:r>
            <a:endParaRPr lang="en-US" dirty="0"/>
          </a:p>
        </p:txBody>
      </p:sp>
      <p:grpSp>
        <p:nvGrpSpPr>
          <p:cNvPr id="4" name="Group 3"/>
          <p:cNvGrpSpPr>
            <a:grpSpLocks noChangeAspect="1"/>
          </p:cNvGrpSpPr>
          <p:nvPr/>
        </p:nvGrpSpPr>
        <p:grpSpPr>
          <a:xfrm>
            <a:off x="245569" y="1267272"/>
            <a:ext cx="8594371" cy="3866338"/>
            <a:chOff x="-274625" y="1104713"/>
            <a:chExt cx="9339224" cy="4201423"/>
          </a:xfrm>
        </p:grpSpPr>
        <p:pic>
          <p:nvPicPr>
            <p:cNvPr id="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4601" y="1528949"/>
              <a:ext cx="4729998" cy="365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1"/>
            <p:cNvSpPr txBox="1">
              <a:spLocks noChangeArrowheads="1"/>
            </p:cNvSpPr>
            <p:nvPr/>
          </p:nvSpPr>
          <p:spPr bwMode="auto">
            <a:xfrm>
              <a:off x="4613772" y="1104713"/>
              <a:ext cx="43016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u="sng" dirty="0"/>
                <a:t>Grasslands vs. Temperature</a:t>
              </a:r>
            </a:p>
          </p:txBody>
        </p:sp>
        <p:pic>
          <p:nvPicPr>
            <p:cNvPr id="5"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625" y="1528949"/>
              <a:ext cx="4729996" cy="365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0"/>
            <p:cNvSpPr txBox="1">
              <a:spLocks noChangeArrowheads="1"/>
            </p:cNvSpPr>
            <p:nvPr/>
          </p:nvSpPr>
          <p:spPr bwMode="auto">
            <a:xfrm>
              <a:off x="636790" y="1105180"/>
              <a:ext cx="34803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u="sng" dirty="0"/>
                <a:t>Grasslands vs. O</a:t>
              </a:r>
              <a:r>
                <a:rPr lang="en-US" b="1" u="sng" baseline="-25000" dirty="0"/>
                <a:t>3</a:t>
              </a:r>
              <a:r>
                <a:rPr lang="en-US" b="1" u="sng" dirty="0"/>
                <a:t> Col.</a:t>
              </a:r>
            </a:p>
          </p:txBody>
        </p:sp>
        <p:sp>
          <p:nvSpPr>
            <p:cNvPr id="9" name="TextBox 8"/>
            <p:cNvSpPr txBox="1"/>
            <p:nvPr/>
          </p:nvSpPr>
          <p:spPr>
            <a:xfrm rot="16200000">
              <a:off x="-719626" y="3163777"/>
              <a:ext cx="1655960" cy="369332"/>
            </a:xfrm>
            <a:prstGeom prst="rect">
              <a:avLst/>
            </a:prstGeom>
            <a:solidFill>
              <a:schemeClr val="bg1"/>
            </a:solidFill>
          </p:spPr>
          <p:txBody>
            <a:bodyPr wrap="none">
              <a:spAutoFit/>
            </a:bodyPr>
            <a:lstStyle/>
            <a:p>
              <a:pPr>
                <a:defRPr/>
              </a:pPr>
              <a:r>
                <a:rPr lang="en-US" dirty="0" smtClean="0"/>
                <a:t>ΔOA/ΔCO</a:t>
              </a:r>
              <a:r>
                <a:rPr lang="en-US" baseline="-25000" dirty="0" smtClean="0"/>
                <a:t>2 </a:t>
              </a:r>
              <a:r>
                <a:rPr lang="en-US" dirty="0" smtClean="0"/>
                <a:t>(</a:t>
              </a:r>
              <a:r>
                <a:rPr lang="en-US" dirty="0" err="1" smtClean="0"/>
                <a:t>g/g</a:t>
              </a:r>
              <a:r>
                <a:rPr lang="en-US" dirty="0" smtClean="0"/>
                <a:t>)</a:t>
              </a:r>
              <a:endParaRPr lang="en-US" dirty="0"/>
            </a:p>
          </p:txBody>
        </p:sp>
        <p:sp>
          <p:nvSpPr>
            <p:cNvPr id="10" name="TextBox 9"/>
            <p:cNvSpPr txBox="1"/>
            <p:nvPr/>
          </p:nvSpPr>
          <p:spPr>
            <a:xfrm>
              <a:off x="1448830" y="4906026"/>
              <a:ext cx="1966504" cy="400110"/>
            </a:xfrm>
            <a:prstGeom prst="rect">
              <a:avLst/>
            </a:prstGeom>
            <a:solidFill>
              <a:schemeClr val="bg1"/>
            </a:solidFill>
          </p:spPr>
          <p:txBody>
            <a:bodyPr wrap="none" rtlCol="0">
              <a:spAutoFit/>
            </a:bodyPr>
            <a:lstStyle/>
            <a:p>
              <a:r>
                <a:rPr lang="en-US" sz="2000" dirty="0" smtClean="0">
                  <a:latin typeface="Arial"/>
                  <a:cs typeface="Arial"/>
                </a:rPr>
                <a:t>Smoke Age (hr)</a:t>
              </a:r>
              <a:endParaRPr lang="en-US" sz="2000" dirty="0">
                <a:latin typeface="Arial"/>
                <a:cs typeface="Arial"/>
              </a:endParaRPr>
            </a:p>
          </p:txBody>
        </p:sp>
        <p:sp>
          <p:nvSpPr>
            <p:cNvPr id="11" name="TextBox 10"/>
            <p:cNvSpPr txBox="1"/>
            <p:nvPr/>
          </p:nvSpPr>
          <p:spPr>
            <a:xfrm>
              <a:off x="5882275" y="4906026"/>
              <a:ext cx="1966504" cy="400110"/>
            </a:xfrm>
            <a:prstGeom prst="rect">
              <a:avLst/>
            </a:prstGeom>
            <a:solidFill>
              <a:schemeClr val="bg1"/>
            </a:solidFill>
          </p:spPr>
          <p:txBody>
            <a:bodyPr wrap="none" rtlCol="0">
              <a:spAutoFit/>
            </a:bodyPr>
            <a:lstStyle/>
            <a:p>
              <a:r>
                <a:rPr lang="en-US" sz="2000" dirty="0" smtClean="0">
                  <a:latin typeface="Arial"/>
                  <a:cs typeface="Arial"/>
                </a:rPr>
                <a:t>Smoke Age (hr)</a:t>
              </a:r>
              <a:endParaRPr lang="en-US" sz="2000" dirty="0">
                <a:latin typeface="Arial"/>
                <a:cs typeface="Arial"/>
              </a:endParaRPr>
            </a:p>
          </p:txBody>
        </p:sp>
        <p:sp>
          <p:nvSpPr>
            <p:cNvPr id="12" name="TextBox 11"/>
            <p:cNvSpPr txBox="1"/>
            <p:nvPr/>
          </p:nvSpPr>
          <p:spPr>
            <a:xfrm rot="16200000">
              <a:off x="3852594" y="3163776"/>
              <a:ext cx="1655960" cy="369332"/>
            </a:xfrm>
            <a:prstGeom prst="rect">
              <a:avLst/>
            </a:prstGeom>
            <a:solidFill>
              <a:schemeClr val="bg1"/>
            </a:solidFill>
          </p:spPr>
          <p:txBody>
            <a:bodyPr wrap="none">
              <a:spAutoFit/>
            </a:bodyPr>
            <a:lstStyle/>
            <a:p>
              <a:pPr>
                <a:defRPr/>
              </a:pPr>
              <a:r>
                <a:rPr lang="en-US" dirty="0" smtClean="0"/>
                <a:t>ΔOA/ΔCO</a:t>
              </a:r>
              <a:r>
                <a:rPr lang="en-US" baseline="-25000" dirty="0" smtClean="0"/>
                <a:t>2 </a:t>
              </a:r>
              <a:r>
                <a:rPr lang="en-US" dirty="0" smtClean="0"/>
                <a:t>(</a:t>
              </a:r>
              <a:r>
                <a:rPr lang="en-US" dirty="0" err="1" smtClean="0"/>
                <a:t>g/g</a:t>
              </a:r>
              <a:r>
                <a:rPr lang="en-US" dirty="0" smtClean="0"/>
                <a:t>)</a:t>
              </a:r>
              <a:endParaRPr lang="en-US" dirty="0"/>
            </a:p>
          </p:txBody>
        </p:sp>
      </p:grpSp>
    </p:spTree>
    <p:extLst>
      <p:ext uri="{BB962C8B-B14F-4D97-AF65-F5344CB8AC3E}">
        <p14:creationId xmlns:p14="http://schemas.microsoft.com/office/powerpoint/2010/main" val="328786064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1"/>
          </p:nvPr>
        </p:nvPicPr>
        <p:blipFill>
          <a:blip r:embed="rId2"/>
          <a:srcRect t="-26718" b="-26718"/>
          <a:stretch>
            <a:fillRect/>
          </a:stretch>
        </p:blipFill>
        <p:spPr>
          <a:xfrm>
            <a:off x="124902" y="541354"/>
            <a:ext cx="5130699" cy="5680417"/>
          </a:xfrm>
        </p:spPr>
      </p:pic>
      <p:sp>
        <p:nvSpPr>
          <p:cNvPr id="9" name="Content Placeholder 8"/>
          <p:cNvSpPr>
            <a:spLocks noGrp="1"/>
          </p:cNvSpPr>
          <p:nvPr>
            <p:ph sz="half" idx="2"/>
          </p:nvPr>
        </p:nvSpPr>
        <p:spPr>
          <a:xfrm>
            <a:off x="4892064" y="862469"/>
            <a:ext cx="4064969" cy="5535526"/>
          </a:xfrm>
        </p:spPr>
        <p:txBody>
          <a:bodyPr>
            <a:normAutofit fontScale="70000" lnSpcReduction="20000"/>
          </a:bodyPr>
          <a:lstStyle/>
          <a:p>
            <a:pPr>
              <a:lnSpc>
                <a:spcPct val="110000"/>
              </a:lnSpc>
              <a:spcBef>
                <a:spcPts val="600"/>
              </a:spcBef>
            </a:pPr>
            <a:r>
              <a:rPr lang="en-US" b="1" dirty="0" smtClean="0">
                <a:ea typeface="Arial" charset="0"/>
                <a:cs typeface="Arial" charset="0"/>
              </a:rPr>
              <a:t>The Block 9b Fire </a:t>
            </a:r>
            <a:r>
              <a:rPr lang="en-US" dirty="0">
                <a:ea typeface="Arial" charset="0"/>
                <a:cs typeface="Arial" charset="0"/>
              </a:rPr>
              <a:t>(burning </a:t>
            </a:r>
            <a:r>
              <a:rPr lang="en-US" dirty="0" smtClean="0">
                <a:ea typeface="Arial" charset="0"/>
                <a:cs typeface="Arial" charset="0"/>
              </a:rPr>
              <a:t>southern pines, </a:t>
            </a:r>
            <a:r>
              <a:rPr lang="en-US"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a typeface="Arial" charset="0"/>
                <a:cs typeface="Arial" charset="0"/>
              </a:rPr>
              <a:t>sparkleberry trees</a:t>
            </a:r>
            <a:r>
              <a:rPr lang="en-US" dirty="0" smtClean="0">
                <a:ea typeface="Arial" charset="0"/>
                <a:cs typeface="Arial" charset="0"/>
              </a:rPr>
              <a:t>, and litter) was burned on the US Army Fort Jackson base NE of Columbia, SC from 12:00</a:t>
            </a:r>
            <a:r>
              <a:rPr lang="en-US" dirty="0">
                <a:ea typeface="Arial" charset="0"/>
                <a:cs typeface="Arial" charset="0"/>
              </a:rPr>
              <a:t>-</a:t>
            </a:r>
            <a:r>
              <a:rPr lang="en-US" dirty="0" smtClean="0">
                <a:ea typeface="Arial" charset="0"/>
                <a:cs typeface="Arial" charset="0"/>
              </a:rPr>
              <a:t>16:00 </a:t>
            </a:r>
            <a:r>
              <a:rPr lang="en-US" dirty="0">
                <a:ea typeface="Arial" charset="0"/>
                <a:cs typeface="Arial" charset="0"/>
              </a:rPr>
              <a:t>LT on November </a:t>
            </a:r>
            <a:r>
              <a:rPr lang="en-US" dirty="0" smtClean="0">
                <a:ea typeface="Arial" charset="0"/>
                <a:cs typeface="Arial" charset="0"/>
              </a:rPr>
              <a:t>1, 2011. </a:t>
            </a:r>
            <a:r>
              <a:rPr lang="en-US" dirty="0">
                <a:ea typeface="Arial" charset="0"/>
                <a:cs typeface="Arial" charset="0"/>
              </a:rPr>
              <a:t>Skies were clear all day </a:t>
            </a:r>
            <a:r>
              <a:rPr lang="en-US" dirty="0" smtClean="0">
                <a:ea typeface="Arial" charset="0"/>
                <a:cs typeface="Arial" charset="0"/>
              </a:rPr>
              <a:t>with moderate RH (~60%</a:t>
            </a:r>
            <a:r>
              <a:rPr lang="en-US" dirty="0">
                <a:ea typeface="Arial" charset="0"/>
                <a:cs typeface="Arial" charset="0"/>
              </a:rPr>
              <a:t>) with </a:t>
            </a:r>
            <a:r>
              <a:rPr lang="en-US" dirty="0" smtClean="0">
                <a:ea typeface="Arial" charset="0"/>
                <a:cs typeface="Arial" charset="0"/>
              </a:rPr>
              <a:t>winds ~6 </a:t>
            </a:r>
            <a:r>
              <a:rPr lang="en-US" dirty="0">
                <a:ea typeface="Arial" charset="0"/>
                <a:cs typeface="Arial" charset="0"/>
              </a:rPr>
              <a:t>m/</a:t>
            </a:r>
            <a:r>
              <a:rPr lang="en-US" dirty="0" smtClean="0">
                <a:ea typeface="Arial" charset="0"/>
                <a:cs typeface="Arial" charset="0"/>
              </a:rPr>
              <a:t>s.</a:t>
            </a:r>
            <a:endParaRPr lang="en-US" dirty="0">
              <a:ea typeface="Arial" charset="0"/>
              <a:cs typeface="Arial" charset="0"/>
            </a:endParaRPr>
          </a:p>
          <a:p>
            <a:pPr>
              <a:lnSpc>
                <a:spcPct val="110000"/>
              </a:lnSpc>
              <a:spcBef>
                <a:spcPts val="600"/>
              </a:spcBef>
            </a:pPr>
            <a:r>
              <a:rPr lang="en-US" dirty="0">
                <a:ea typeface="Arial" charset="0"/>
                <a:cs typeface="Arial" charset="0"/>
              </a:rPr>
              <a:t>Measurements included </a:t>
            </a:r>
            <a:r>
              <a:rPr lang="en-US" b="1" dirty="0">
                <a:ea typeface="Arial" charset="0"/>
                <a:cs typeface="Arial" charset="0"/>
              </a:rPr>
              <a:t>U. Montana airborne FTIR</a:t>
            </a:r>
            <a:r>
              <a:rPr lang="en-US" dirty="0">
                <a:ea typeface="Arial" charset="0"/>
                <a:cs typeface="Arial" charset="0"/>
              </a:rPr>
              <a:t> (CO, O</a:t>
            </a:r>
            <a:r>
              <a:rPr lang="en-US" baseline="-25000" dirty="0">
                <a:ea typeface="Arial" charset="0"/>
                <a:cs typeface="Arial" charset="0"/>
              </a:rPr>
              <a:t>3</a:t>
            </a:r>
            <a:r>
              <a:rPr lang="en-US" dirty="0">
                <a:ea typeface="Arial" charset="0"/>
                <a:cs typeface="Arial" charset="0"/>
              </a:rPr>
              <a:t>, </a:t>
            </a:r>
            <a:r>
              <a:rPr lang="en-US" dirty="0" err="1">
                <a:ea typeface="Arial" charset="0"/>
                <a:cs typeface="Arial" charset="0"/>
              </a:rPr>
              <a:t>NO</a:t>
            </a:r>
            <a:r>
              <a:rPr lang="en-US" baseline="-25000" dirty="0" err="1">
                <a:ea typeface="Arial" charset="0"/>
                <a:cs typeface="Arial" charset="0"/>
              </a:rPr>
              <a:t>x</a:t>
            </a:r>
            <a:r>
              <a:rPr lang="en-US" dirty="0">
                <a:ea typeface="Arial" charset="0"/>
                <a:cs typeface="Arial" charset="0"/>
              </a:rPr>
              <a:t>, PAN, C</a:t>
            </a:r>
            <a:r>
              <a:rPr lang="en-US" baseline="-25000" dirty="0">
                <a:ea typeface="Arial" charset="0"/>
                <a:cs typeface="Arial" charset="0"/>
              </a:rPr>
              <a:t>2</a:t>
            </a:r>
            <a:r>
              <a:rPr lang="en-US" dirty="0">
                <a:ea typeface="Arial" charset="0"/>
                <a:cs typeface="Arial" charset="0"/>
              </a:rPr>
              <a:t>H</a:t>
            </a:r>
            <a:r>
              <a:rPr lang="en-US" baseline="-25000" dirty="0">
                <a:ea typeface="Arial" charset="0"/>
                <a:cs typeface="Arial" charset="0"/>
              </a:rPr>
              <a:t>4</a:t>
            </a:r>
            <a:r>
              <a:rPr lang="en-US" dirty="0">
                <a:ea typeface="Arial" charset="0"/>
                <a:cs typeface="Arial" charset="0"/>
              </a:rPr>
              <a:t>, etc.), </a:t>
            </a:r>
            <a:r>
              <a:rPr lang="en-US" b="1" dirty="0" smtClean="0">
                <a:ea typeface="Arial" charset="0"/>
                <a:cs typeface="Arial" charset="0"/>
              </a:rPr>
              <a:t>HR-</a:t>
            </a:r>
            <a:r>
              <a:rPr lang="en-US" b="1" dirty="0" err="1" smtClean="0">
                <a:ea typeface="Arial" charset="0"/>
                <a:cs typeface="Arial" charset="0"/>
              </a:rPr>
              <a:t>ToF</a:t>
            </a:r>
            <a:r>
              <a:rPr lang="en-US" b="1" dirty="0">
                <a:ea typeface="Arial" charset="0"/>
                <a:cs typeface="Arial" charset="0"/>
              </a:rPr>
              <a:t>-AMS </a:t>
            </a:r>
            <a:r>
              <a:rPr lang="en-US" dirty="0">
                <a:ea typeface="Arial" charset="0"/>
                <a:cs typeface="Arial" charset="0"/>
              </a:rPr>
              <a:t>(OA, sulfate, nitrate, ammonium), </a:t>
            </a:r>
            <a:r>
              <a:rPr lang="en-US" dirty="0" smtClean="0">
                <a:ea typeface="Arial" charset="0"/>
                <a:cs typeface="Arial" charset="0"/>
              </a:rPr>
              <a:t>and </a:t>
            </a:r>
            <a:r>
              <a:rPr lang="en-US" b="1" dirty="0" smtClean="0">
                <a:ea typeface="Arial" charset="0"/>
                <a:cs typeface="Arial" charset="0"/>
              </a:rPr>
              <a:t>SP2</a:t>
            </a:r>
            <a:r>
              <a:rPr lang="en-US" dirty="0" smtClean="0">
                <a:ea typeface="Arial" charset="0"/>
                <a:cs typeface="Arial" charset="0"/>
              </a:rPr>
              <a:t> </a:t>
            </a:r>
            <a:r>
              <a:rPr lang="en-US" dirty="0">
                <a:ea typeface="Arial" charset="0"/>
                <a:cs typeface="Arial" charset="0"/>
              </a:rPr>
              <a:t>(BC</a:t>
            </a:r>
            <a:r>
              <a:rPr lang="en-US" dirty="0" smtClean="0">
                <a:ea typeface="Arial" charset="0"/>
                <a:cs typeface="Arial" charset="0"/>
              </a:rPr>
              <a:t>).</a:t>
            </a:r>
            <a:endParaRPr lang="en-US" dirty="0">
              <a:ea typeface="Arial" charset="0"/>
              <a:cs typeface="Arial" charset="0"/>
            </a:endParaRPr>
          </a:p>
          <a:p>
            <a:pPr>
              <a:lnSpc>
                <a:spcPct val="110000"/>
              </a:lnSpc>
              <a:spcBef>
                <a:spcPts val="600"/>
              </a:spcBef>
            </a:pPr>
            <a:r>
              <a:rPr lang="en-US" dirty="0" smtClean="0">
                <a:ea typeface="Arial" charset="0"/>
                <a:cs typeface="Arial" charset="0"/>
              </a:rPr>
              <a:t>Very large O</a:t>
            </a:r>
            <a:r>
              <a:rPr lang="en-US" baseline="-25000" dirty="0" smtClean="0">
                <a:ea typeface="Arial" charset="0"/>
                <a:cs typeface="Arial" charset="0"/>
              </a:rPr>
              <a:t>3</a:t>
            </a:r>
            <a:r>
              <a:rPr lang="en-US" dirty="0" smtClean="0">
                <a:ea typeface="Arial" charset="0"/>
                <a:cs typeface="Arial" charset="0"/>
              </a:rPr>
              <a:t> and PAN formation  (ΔO</a:t>
            </a:r>
            <a:r>
              <a:rPr lang="en-US" baseline="-25000" dirty="0" smtClean="0">
                <a:ea typeface="Arial" charset="0"/>
                <a:cs typeface="Arial" charset="0"/>
              </a:rPr>
              <a:t>3</a:t>
            </a:r>
            <a:r>
              <a:rPr lang="en-US" dirty="0" smtClean="0">
                <a:ea typeface="Arial" charset="0"/>
                <a:cs typeface="Arial" charset="0"/>
              </a:rPr>
              <a:t>/ΔCO = 0.9!) </a:t>
            </a:r>
          </a:p>
          <a:p>
            <a:pPr>
              <a:lnSpc>
                <a:spcPct val="110000"/>
              </a:lnSpc>
              <a:spcBef>
                <a:spcPts val="600"/>
              </a:spcBef>
            </a:pPr>
            <a:r>
              <a:rPr lang="en-US" dirty="0" smtClean="0">
                <a:ea typeface="Arial" charset="0"/>
                <a:cs typeface="Arial" charset="0"/>
              </a:rPr>
              <a:t>Slight </a:t>
            </a:r>
            <a:r>
              <a:rPr lang="en-US" i="1" dirty="0">
                <a:ea typeface="Arial" charset="0"/>
                <a:cs typeface="Arial" charset="0"/>
              </a:rPr>
              <a:t>loss</a:t>
            </a:r>
            <a:r>
              <a:rPr lang="en-US" dirty="0">
                <a:ea typeface="Arial" charset="0"/>
                <a:cs typeface="Arial" charset="0"/>
              </a:rPr>
              <a:t> of OA downwind!</a:t>
            </a:r>
          </a:p>
          <a:p>
            <a:pPr>
              <a:spcBef>
                <a:spcPts val="600"/>
              </a:spcBef>
            </a:pPr>
            <a:endParaRPr lang="en-US" dirty="0"/>
          </a:p>
        </p:txBody>
      </p:sp>
      <p:sp>
        <p:nvSpPr>
          <p:cNvPr id="3" name="Slide Number Placeholder 2"/>
          <p:cNvSpPr>
            <a:spLocks noGrp="1"/>
          </p:cNvSpPr>
          <p:nvPr>
            <p:ph type="sldNum" sz="quarter" idx="12"/>
          </p:nvPr>
        </p:nvSpPr>
        <p:spPr/>
        <p:txBody>
          <a:bodyPr/>
          <a:lstStyle/>
          <a:p>
            <a:fld id="{80D3D47E-862C-6F4D-9BCE-FD063CA3184D}" type="slidenum">
              <a:rPr lang="en-US" smtClean="0"/>
              <a:pPr/>
              <a:t>13</a:t>
            </a:fld>
            <a:endParaRPr lang="en-US" dirty="0"/>
          </a:p>
        </p:txBody>
      </p:sp>
      <p:sp>
        <p:nvSpPr>
          <p:cNvPr id="4" name="Title 3"/>
          <p:cNvSpPr>
            <a:spLocks noGrp="1"/>
          </p:cNvSpPr>
          <p:nvPr>
            <p:ph type="title"/>
          </p:nvPr>
        </p:nvSpPr>
        <p:spPr/>
        <p:txBody>
          <a:bodyPr>
            <a:noAutofit/>
          </a:bodyPr>
          <a:lstStyle/>
          <a:p>
            <a:r>
              <a:rPr lang="en-US" sz="2800" dirty="0" smtClean="0"/>
              <a:t>Block 9b Fire (</a:t>
            </a:r>
            <a:r>
              <a:rPr lang="en-US" sz="2800" dirty="0" err="1"/>
              <a:t>A</a:t>
            </a:r>
            <a:r>
              <a:rPr lang="en-US" sz="2800" dirty="0" err="1" smtClean="0"/>
              <a:t>kagi</a:t>
            </a:r>
            <a:r>
              <a:rPr lang="en-US" sz="2800" dirty="0" smtClean="0"/>
              <a:t> et al., 2013; May et al., 2015)</a:t>
            </a:r>
            <a:endParaRPr lang="en-US" sz="2800" dirty="0"/>
          </a:p>
        </p:txBody>
      </p:sp>
      <p:sp>
        <p:nvSpPr>
          <p:cNvPr id="10" name="TextBox 9"/>
          <p:cNvSpPr txBox="1"/>
          <p:nvPr/>
        </p:nvSpPr>
        <p:spPr>
          <a:xfrm>
            <a:off x="312255" y="936962"/>
            <a:ext cx="3109771" cy="707886"/>
          </a:xfrm>
          <a:prstGeom prst="rect">
            <a:avLst/>
          </a:prstGeom>
          <a:noFill/>
        </p:spPr>
        <p:txBody>
          <a:bodyPr wrap="none" rtlCol="0">
            <a:spAutoFit/>
          </a:bodyPr>
          <a:lstStyle/>
          <a:p>
            <a:r>
              <a:rPr lang="en-US" sz="2000" b="1" dirty="0" smtClean="0"/>
              <a:t>Columbia, SC (Pop 748,000)</a:t>
            </a:r>
          </a:p>
          <a:p>
            <a:r>
              <a:rPr lang="en-US" sz="2000" b="1" dirty="0"/>
              <a:t>p</a:t>
            </a:r>
            <a:r>
              <a:rPr lang="en-US" sz="2000" b="1" dirty="0" smtClean="0"/>
              <a:t>lus airport</a:t>
            </a:r>
            <a:endParaRPr lang="en-US" sz="2000" b="1" dirty="0"/>
          </a:p>
        </p:txBody>
      </p:sp>
      <p:cxnSp>
        <p:nvCxnSpPr>
          <p:cNvPr id="12" name="Straight Arrow Connector 11"/>
          <p:cNvCxnSpPr>
            <a:stCxn id="10" idx="2"/>
          </p:cNvCxnSpPr>
          <p:nvPr/>
        </p:nvCxnSpPr>
        <p:spPr>
          <a:xfrm>
            <a:off x="1867141" y="1644848"/>
            <a:ext cx="1017605" cy="58303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96633" y="3219783"/>
            <a:ext cx="1512984" cy="707886"/>
          </a:xfrm>
          <a:prstGeom prst="rect">
            <a:avLst/>
          </a:prstGeom>
          <a:noFill/>
        </p:spPr>
        <p:txBody>
          <a:bodyPr wrap="square" rtlCol="0">
            <a:spAutoFit/>
          </a:bodyPr>
          <a:lstStyle/>
          <a:p>
            <a:r>
              <a:rPr lang="en-US" sz="2000" b="1" dirty="0" smtClean="0"/>
              <a:t>Natural Gas Power Plant</a:t>
            </a:r>
            <a:endParaRPr lang="en-US" sz="2000" b="1" dirty="0"/>
          </a:p>
        </p:txBody>
      </p:sp>
      <p:cxnSp>
        <p:nvCxnSpPr>
          <p:cNvPr id="15" name="Straight Arrow Connector 14"/>
          <p:cNvCxnSpPr>
            <a:stCxn id="13" idx="3"/>
          </p:cNvCxnSpPr>
          <p:nvPr/>
        </p:nvCxnSpPr>
        <p:spPr>
          <a:xfrm flipV="1">
            <a:off x="2109617" y="2852517"/>
            <a:ext cx="929709" cy="72120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12255" y="5218620"/>
            <a:ext cx="4579809" cy="830997"/>
          </a:xfrm>
          <a:prstGeom prst="rect">
            <a:avLst/>
          </a:prstGeom>
          <a:noFill/>
        </p:spPr>
        <p:txBody>
          <a:bodyPr wrap="square" rtlCol="0">
            <a:spAutoFit/>
          </a:bodyPr>
          <a:lstStyle/>
          <a:p>
            <a:pPr algn="ctr"/>
            <a:r>
              <a:rPr lang="en-US" sz="2400" b="1" dirty="0" smtClean="0">
                <a:solidFill>
                  <a:srgbClr val="FF0000"/>
                </a:solidFill>
              </a:rPr>
              <a:t>Significant mixing of smoke plume with anthropogenic </a:t>
            </a:r>
            <a:r>
              <a:rPr lang="en-US" sz="2400" b="1" dirty="0" err="1" smtClean="0">
                <a:solidFill>
                  <a:srgbClr val="FF0000"/>
                </a:solidFill>
              </a:rPr>
              <a:t>NO</a:t>
            </a:r>
            <a:r>
              <a:rPr lang="en-US" sz="2400" b="1" baseline="-25000" dirty="0" err="1" smtClean="0">
                <a:solidFill>
                  <a:srgbClr val="FF0000"/>
                </a:solidFill>
              </a:rPr>
              <a:t>x</a:t>
            </a:r>
            <a:r>
              <a:rPr lang="en-US" sz="2400" b="1" dirty="0" smtClean="0">
                <a:solidFill>
                  <a:srgbClr val="FF0000"/>
                </a:solidFill>
              </a:rPr>
              <a:t> sources! </a:t>
            </a:r>
            <a:endParaRPr lang="en-US" sz="2400" b="1" dirty="0">
              <a:solidFill>
                <a:srgbClr val="FF0000"/>
              </a:solidFill>
            </a:endParaRPr>
          </a:p>
        </p:txBody>
      </p:sp>
      <p:sp>
        <p:nvSpPr>
          <p:cNvPr id="6" name="TextBox 5"/>
          <p:cNvSpPr txBox="1"/>
          <p:nvPr/>
        </p:nvSpPr>
        <p:spPr>
          <a:xfrm>
            <a:off x="3229194" y="3681345"/>
            <a:ext cx="1498126" cy="400110"/>
          </a:xfrm>
          <a:prstGeom prst="rect">
            <a:avLst/>
          </a:prstGeom>
          <a:noFill/>
        </p:spPr>
        <p:txBody>
          <a:bodyPr wrap="none" rtlCol="0">
            <a:spAutoFit/>
          </a:bodyPr>
          <a:lstStyle/>
          <a:p>
            <a:r>
              <a:rPr lang="en-US" sz="2000" b="1" dirty="0" smtClean="0"/>
              <a:t>Fort Jackson</a:t>
            </a:r>
            <a:endParaRPr lang="en-US" sz="2000" b="1" dirty="0"/>
          </a:p>
        </p:txBody>
      </p:sp>
      <p:cxnSp>
        <p:nvCxnSpPr>
          <p:cNvPr id="11" name="Straight Arrow Connector 10"/>
          <p:cNvCxnSpPr/>
          <p:nvPr/>
        </p:nvCxnSpPr>
        <p:spPr>
          <a:xfrm flipH="1" flipV="1">
            <a:off x="3616697" y="2432182"/>
            <a:ext cx="344447" cy="12491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80239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0D3D47E-862C-6F4D-9BCE-FD063CA3184D}" type="slidenum">
              <a:rPr lang="en-US" smtClean="0"/>
              <a:pPr/>
              <a:t>14</a:t>
            </a:fld>
            <a:endParaRPr lang="en-US" dirty="0"/>
          </a:p>
        </p:txBody>
      </p:sp>
      <p:sp>
        <p:nvSpPr>
          <p:cNvPr id="6" name="Title 5"/>
          <p:cNvSpPr>
            <a:spLocks noGrp="1"/>
          </p:cNvSpPr>
          <p:nvPr>
            <p:ph type="title"/>
          </p:nvPr>
        </p:nvSpPr>
        <p:spPr/>
        <p:txBody>
          <a:bodyPr>
            <a:normAutofit/>
          </a:bodyPr>
          <a:lstStyle/>
          <a:p>
            <a:r>
              <a:rPr lang="en-US" dirty="0" smtClean="0"/>
              <a:t>Impact of power plant </a:t>
            </a:r>
            <a:r>
              <a:rPr lang="en-US" dirty="0" err="1" smtClean="0"/>
              <a:t>NO</a:t>
            </a:r>
            <a:r>
              <a:rPr lang="en-US" baseline="-25000" dirty="0" err="1" smtClean="0"/>
              <a:t>x</a:t>
            </a:r>
            <a:endParaRPr lang="en-US" dirty="0"/>
          </a:p>
        </p:txBody>
      </p:sp>
      <p:grpSp>
        <p:nvGrpSpPr>
          <p:cNvPr id="5" name="Group 4"/>
          <p:cNvGrpSpPr/>
          <p:nvPr/>
        </p:nvGrpSpPr>
        <p:grpSpPr>
          <a:xfrm>
            <a:off x="-69280" y="1377510"/>
            <a:ext cx="5344430" cy="4226810"/>
            <a:chOff x="3710" y="1771683"/>
            <a:chExt cx="5344430" cy="4226810"/>
          </a:xfrm>
        </p:grpSpPr>
        <p:pic>
          <p:nvPicPr>
            <p:cNvPr id="19" name="Picture 18" descr="PlotOutput_williams_mja_0.9ssa..AhmadovhalffragAceticNOxchem.newPOAC5 cop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 y="1868706"/>
              <a:ext cx="5344430" cy="4129787"/>
            </a:xfrm>
            <a:prstGeom prst="rect">
              <a:avLst/>
            </a:prstGeom>
            <a:solidFill>
              <a:schemeClr val="bg1"/>
            </a:solidFill>
          </p:spPr>
        </p:pic>
        <p:sp>
          <p:nvSpPr>
            <p:cNvPr id="13" name="TextBox 12"/>
            <p:cNvSpPr txBox="1"/>
            <p:nvPr/>
          </p:nvSpPr>
          <p:spPr bwMode="auto">
            <a:xfrm rot="16200000">
              <a:off x="-184500" y="3256184"/>
              <a:ext cx="1476117" cy="400110"/>
            </a:xfrm>
            <a:prstGeom prst="rect">
              <a:avLst/>
            </a:prstGeom>
            <a:solidFill>
              <a:schemeClr val="bg1"/>
            </a:solidFill>
          </p:spPr>
          <p:txBody>
            <a:bodyPr wrap="square">
              <a:spAutoFit/>
            </a:bodyPr>
            <a:lstStyle/>
            <a:p>
              <a:pPr>
                <a:defRPr/>
              </a:pPr>
              <a:r>
                <a:rPr lang="en-US" sz="2000" dirty="0" err="1" smtClean="0"/>
                <a:t>ΔNO</a:t>
              </a:r>
              <a:r>
                <a:rPr lang="en-US" sz="2000" baseline="-25000" dirty="0" err="1" smtClean="0"/>
                <a:t>x</a:t>
              </a:r>
              <a:r>
                <a:rPr lang="en-US" sz="2000" baseline="-25000" dirty="0" smtClean="0"/>
                <a:t> </a:t>
              </a:r>
              <a:r>
                <a:rPr lang="en-US" sz="2000" dirty="0"/>
                <a:t>/</a:t>
              </a:r>
              <a:r>
                <a:rPr lang="en-US" sz="2000" dirty="0" smtClean="0"/>
                <a:t>ΔCO</a:t>
              </a:r>
              <a:r>
                <a:rPr lang="en-US" sz="2000" baseline="-25000" dirty="0" smtClean="0"/>
                <a:t>2</a:t>
              </a:r>
              <a:endParaRPr lang="en-US" sz="2000" baseline="-25000" dirty="0"/>
            </a:p>
          </p:txBody>
        </p:sp>
        <p:sp>
          <p:nvSpPr>
            <p:cNvPr id="17" name="TextBox 16"/>
            <p:cNvSpPr txBox="1"/>
            <p:nvPr/>
          </p:nvSpPr>
          <p:spPr>
            <a:xfrm>
              <a:off x="1783535" y="5361794"/>
              <a:ext cx="1966504" cy="400110"/>
            </a:xfrm>
            <a:prstGeom prst="rect">
              <a:avLst/>
            </a:prstGeom>
            <a:solidFill>
              <a:schemeClr val="bg1"/>
            </a:solidFill>
          </p:spPr>
          <p:txBody>
            <a:bodyPr wrap="none" rtlCol="0">
              <a:spAutoFit/>
            </a:bodyPr>
            <a:lstStyle/>
            <a:p>
              <a:r>
                <a:rPr lang="en-US" sz="2000" dirty="0" smtClean="0">
                  <a:latin typeface="Arial"/>
                  <a:cs typeface="Arial"/>
                </a:rPr>
                <a:t>Smoke Age (hr)</a:t>
              </a:r>
              <a:endParaRPr lang="en-US" sz="2000" dirty="0">
                <a:latin typeface="Arial"/>
                <a:cs typeface="Arial"/>
              </a:endParaRPr>
            </a:p>
          </p:txBody>
        </p:sp>
        <p:sp>
          <p:nvSpPr>
            <p:cNvPr id="15" name="TextBox 14"/>
            <p:cNvSpPr txBox="1"/>
            <p:nvPr/>
          </p:nvSpPr>
          <p:spPr>
            <a:xfrm>
              <a:off x="1770764" y="1771683"/>
              <a:ext cx="1841820" cy="461665"/>
            </a:xfrm>
            <a:prstGeom prst="rect">
              <a:avLst/>
            </a:prstGeom>
            <a:noFill/>
          </p:spPr>
          <p:txBody>
            <a:bodyPr wrap="none" rtlCol="0">
              <a:spAutoFit/>
            </a:bodyPr>
            <a:lstStyle/>
            <a:p>
              <a:pPr algn="ctr"/>
              <a:r>
                <a:rPr lang="en-US" sz="2400" b="1" dirty="0" smtClean="0"/>
                <a:t>Williams Fire</a:t>
              </a:r>
              <a:endParaRPr lang="en-US" sz="2400" b="1" dirty="0"/>
            </a:p>
          </p:txBody>
        </p:sp>
      </p:grpSp>
      <p:grpSp>
        <p:nvGrpSpPr>
          <p:cNvPr id="3" name="Group 2"/>
          <p:cNvGrpSpPr/>
          <p:nvPr/>
        </p:nvGrpSpPr>
        <p:grpSpPr>
          <a:xfrm>
            <a:off x="4754244" y="1398200"/>
            <a:ext cx="4233502" cy="3984130"/>
            <a:chOff x="4579068" y="1777774"/>
            <a:chExt cx="4233502" cy="3984130"/>
          </a:xfrm>
        </p:grpSpPr>
        <p:pic>
          <p:nvPicPr>
            <p:cNvPr id="2" name="Picture 1" descr="ASP_gasout_SC_nov1_alldilu_v2.pdf.pdf"/>
            <p:cNvPicPr>
              <a:picLocks noChangeAspect="1"/>
            </p:cNvPicPr>
            <p:nvPr/>
          </p:nvPicPr>
          <p:blipFill rotWithShape="1">
            <a:blip r:embed="rId4">
              <a:extLst>
                <a:ext uri="{28A0092B-C50C-407E-A947-70E740481C1C}">
                  <a14:useLocalDpi xmlns:a14="http://schemas.microsoft.com/office/drawing/2010/main" val="0"/>
                </a:ext>
              </a:extLst>
            </a:blip>
            <a:srcRect l="3935" t="23266" r="7550" b="20972"/>
            <a:stretch/>
          </p:blipFill>
          <p:spPr>
            <a:xfrm>
              <a:off x="4789292" y="2282944"/>
              <a:ext cx="4023278" cy="3280022"/>
            </a:xfrm>
            <a:prstGeom prst="rect">
              <a:avLst/>
            </a:prstGeom>
          </p:spPr>
        </p:pic>
        <p:sp>
          <p:nvSpPr>
            <p:cNvPr id="10" name="TextBox 9"/>
            <p:cNvSpPr txBox="1"/>
            <p:nvPr/>
          </p:nvSpPr>
          <p:spPr>
            <a:xfrm>
              <a:off x="5956073" y="1777774"/>
              <a:ext cx="1816272" cy="461665"/>
            </a:xfrm>
            <a:prstGeom prst="rect">
              <a:avLst/>
            </a:prstGeom>
            <a:noFill/>
          </p:spPr>
          <p:txBody>
            <a:bodyPr wrap="none" rtlCol="0">
              <a:spAutoFit/>
            </a:bodyPr>
            <a:lstStyle/>
            <a:p>
              <a:pPr algn="ctr"/>
              <a:r>
                <a:rPr lang="en-US" sz="2400" b="1" dirty="0" smtClean="0"/>
                <a:t>Block 9b Fire</a:t>
              </a:r>
              <a:endParaRPr lang="en-US" sz="2400" b="1" dirty="0"/>
            </a:p>
          </p:txBody>
        </p:sp>
        <p:sp>
          <p:nvSpPr>
            <p:cNvPr id="14" name="TextBox 13"/>
            <p:cNvSpPr txBox="1"/>
            <p:nvPr/>
          </p:nvSpPr>
          <p:spPr>
            <a:xfrm rot="16200000">
              <a:off x="3889143" y="3104260"/>
              <a:ext cx="1779960" cy="400110"/>
            </a:xfrm>
            <a:prstGeom prst="rect">
              <a:avLst/>
            </a:prstGeom>
            <a:solidFill>
              <a:schemeClr val="bg1"/>
            </a:solidFill>
          </p:spPr>
          <p:txBody>
            <a:bodyPr wrap="square">
              <a:spAutoFit/>
            </a:bodyPr>
            <a:lstStyle/>
            <a:p>
              <a:pPr>
                <a:defRPr/>
              </a:pPr>
              <a:r>
                <a:rPr lang="en-US" sz="2000" dirty="0" err="1" smtClean="0"/>
                <a:t>ΔNO</a:t>
              </a:r>
              <a:r>
                <a:rPr lang="en-US" sz="2000" baseline="-25000" dirty="0" err="1" smtClean="0"/>
                <a:t>x</a:t>
              </a:r>
              <a:r>
                <a:rPr lang="en-US" sz="2000" dirty="0" smtClean="0"/>
                <a:t>/ΔCO</a:t>
              </a:r>
              <a:endParaRPr lang="en-US" sz="2000" baseline="-25000" dirty="0"/>
            </a:p>
          </p:txBody>
        </p:sp>
        <p:sp>
          <p:nvSpPr>
            <p:cNvPr id="18" name="TextBox 17"/>
            <p:cNvSpPr txBox="1"/>
            <p:nvPr/>
          </p:nvSpPr>
          <p:spPr>
            <a:xfrm>
              <a:off x="5956073" y="5361794"/>
              <a:ext cx="1966504" cy="400110"/>
            </a:xfrm>
            <a:prstGeom prst="rect">
              <a:avLst/>
            </a:prstGeom>
            <a:solidFill>
              <a:schemeClr val="bg1"/>
            </a:solidFill>
          </p:spPr>
          <p:txBody>
            <a:bodyPr wrap="none" rtlCol="0">
              <a:spAutoFit/>
            </a:bodyPr>
            <a:lstStyle/>
            <a:p>
              <a:r>
                <a:rPr lang="en-US" sz="2000" dirty="0" smtClean="0">
                  <a:latin typeface="Arial"/>
                  <a:cs typeface="Arial"/>
                </a:rPr>
                <a:t>Smoke Age (hr)</a:t>
              </a:r>
              <a:endParaRPr lang="en-US" sz="2000" dirty="0">
                <a:latin typeface="Arial"/>
                <a:cs typeface="Arial"/>
              </a:endParaRPr>
            </a:p>
          </p:txBody>
        </p:sp>
      </p:grpSp>
    </p:spTree>
    <p:extLst>
      <p:ext uri="{BB962C8B-B14F-4D97-AF65-F5344CB8AC3E}">
        <p14:creationId xmlns:p14="http://schemas.microsoft.com/office/powerpoint/2010/main" val="33978323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SP_gasout_SC_nov1_alldilu_dNOxdCO_colo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86" y="1928336"/>
            <a:ext cx="4754880" cy="3566160"/>
          </a:xfrm>
          <a:prstGeom prst="rect">
            <a:avLst/>
          </a:prstGeom>
        </p:spPr>
      </p:pic>
      <p:sp>
        <p:nvSpPr>
          <p:cNvPr id="4" name="Slide Number Placeholder 3"/>
          <p:cNvSpPr>
            <a:spLocks noGrp="1"/>
          </p:cNvSpPr>
          <p:nvPr>
            <p:ph type="sldNum" sz="quarter" idx="12"/>
          </p:nvPr>
        </p:nvSpPr>
        <p:spPr/>
        <p:txBody>
          <a:bodyPr/>
          <a:lstStyle/>
          <a:p>
            <a:fld id="{80D3D47E-862C-6F4D-9BCE-FD063CA3184D}" type="slidenum">
              <a:rPr lang="en-US" smtClean="0"/>
              <a:pPr/>
              <a:t>15</a:t>
            </a:fld>
            <a:endParaRPr lang="en-US" dirty="0"/>
          </a:p>
        </p:txBody>
      </p:sp>
      <p:sp>
        <p:nvSpPr>
          <p:cNvPr id="6" name="Title 5"/>
          <p:cNvSpPr>
            <a:spLocks noGrp="1"/>
          </p:cNvSpPr>
          <p:nvPr>
            <p:ph type="title"/>
          </p:nvPr>
        </p:nvSpPr>
        <p:spPr/>
        <p:txBody>
          <a:bodyPr>
            <a:normAutofit fontScale="90000"/>
          </a:bodyPr>
          <a:lstStyle/>
          <a:p>
            <a:r>
              <a:rPr lang="en-US" dirty="0" smtClean="0"/>
              <a:t>Simple model of power plant </a:t>
            </a:r>
            <a:r>
              <a:rPr lang="en-US" dirty="0" err="1" smtClean="0"/>
              <a:t>NO</a:t>
            </a:r>
            <a:r>
              <a:rPr lang="en-US" baseline="-25000" dirty="0" err="1" smtClean="0"/>
              <a:t>x</a:t>
            </a:r>
            <a:r>
              <a:rPr lang="en-US" dirty="0" smtClean="0"/>
              <a:t> source</a:t>
            </a:r>
            <a:endParaRPr lang="en-US" dirty="0"/>
          </a:p>
        </p:txBody>
      </p:sp>
      <p:sp>
        <p:nvSpPr>
          <p:cNvPr id="10" name="TextBox 9"/>
          <p:cNvSpPr txBox="1"/>
          <p:nvPr/>
        </p:nvSpPr>
        <p:spPr>
          <a:xfrm>
            <a:off x="1059558" y="1293973"/>
            <a:ext cx="2843898" cy="830997"/>
          </a:xfrm>
          <a:prstGeom prst="rect">
            <a:avLst/>
          </a:prstGeom>
          <a:noFill/>
        </p:spPr>
        <p:txBody>
          <a:bodyPr wrap="none" rtlCol="0">
            <a:spAutoFit/>
          </a:bodyPr>
          <a:lstStyle/>
          <a:p>
            <a:pPr algn="ctr"/>
            <a:r>
              <a:rPr lang="en-US" sz="2400" b="1" dirty="0" smtClean="0"/>
              <a:t>Smoke Plume and </a:t>
            </a:r>
          </a:p>
          <a:p>
            <a:pPr algn="ctr"/>
            <a:r>
              <a:rPr lang="en-US" sz="2400" b="1" dirty="0" smtClean="0"/>
              <a:t>Polluted Background</a:t>
            </a:r>
            <a:endParaRPr lang="en-US" sz="2400" b="1" dirty="0"/>
          </a:p>
        </p:txBody>
      </p:sp>
      <p:sp>
        <p:nvSpPr>
          <p:cNvPr id="13" name="TextBox 12"/>
          <p:cNvSpPr txBox="1"/>
          <p:nvPr/>
        </p:nvSpPr>
        <p:spPr bwMode="auto">
          <a:xfrm rot="16200000">
            <a:off x="-250185" y="3256184"/>
            <a:ext cx="1476117" cy="400110"/>
          </a:xfrm>
          <a:prstGeom prst="rect">
            <a:avLst/>
          </a:prstGeom>
          <a:solidFill>
            <a:schemeClr val="bg1"/>
          </a:solidFill>
        </p:spPr>
        <p:txBody>
          <a:bodyPr wrap="square">
            <a:spAutoFit/>
          </a:bodyPr>
          <a:lstStyle/>
          <a:p>
            <a:pPr>
              <a:defRPr/>
            </a:pPr>
            <a:r>
              <a:rPr lang="en-US" sz="2000" dirty="0" err="1" smtClean="0"/>
              <a:t>ΔNO</a:t>
            </a:r>
            <a:r>
              <a:rPr lang="en-US" sz="2000" baseline="-25000" dirty="0" err="1" smtClean="0"/>
              <a:t>x</a:t>
            </a:r>
            <a:r>
              <a:rPr lang="en-US" sz="2000" baseline="-25000" dirty="0" smtClean="0"/>
              <a:t> </a:t>
            </a:r>
            <a:r>
              <a:rPr lang="en-US" sz="2000" dirty="0"/>
              <a:t>/ΔCO</a:t>
            </a:r>
            <a:endParaRPr lang="en-US" sz="2000" baseline="-25000" dirty="0"/>
          </a:p>
        </p:txBody>
      </p:sp>
      <p:grpSp>
        <p:nvGrpSpPr>
          <p:cNvPr id="2" name="Group 1"/>
          <p:cNvGrpSpPr/>
          <p:nvPr/>
        </p:nvGrpSpPr>
        <p:grpSpPr>
          <a:xfrm>
            <a:off x="4579068" y="1303350"/>
            <a:ext cx="4754880" cy="4191146"/>
            <a:chOff x="4579068" y="1303350"/>
            <a:chExt cx="4754880" cy="4191146"/>
          </a:xfrm>
        </p:grpSpPr>
        <p:pic>
          <p:nvPicPr>
            <p:cNvPr id="5" name="Picture 4" descr="ASP_gasout_SC_nov1_alldilu_NOxJump_dNOxdCO_colo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068" y="1928336"/>
              <a:ext cx="4754880" cy="3566160"/>
            </a:xfrm>
            <a:prstGeom prst="rect">
              <a:avLst/>
            </a:prstGeom>
          </p:spPr>
        </p:pic>
        <p:sp>
          <p:nvSpPr>
            <p:cNvPr id="12" name="TextBox 11"/>
            <p:cNvSpPr txBox="1"/>
            <p:nvPr/>
          </p:nvSpPr>
          <p:spPr>
            <a:xfrm>
              <a:off x="5058466" y="1303350"/>
              <a:ext cx="3438762" cy="830997"/>
            </a:xfrm>
            <a:prstGeom prst="rect">
              <a:avLst/>
            </a:prstGeom>
            <a:noFill/>
          </p:spPr>
          <p:txBody>
            <a:bodyPr wrap="none" rtlCol="0">
              <a:spAutoFit/>
            </a:bodyPr>
            <a:lstStyle/>
            <a:p>
              <a:pPr algn="ctr"/>
              <a:r>
                <a:rPr lang="en-US" sz="2400" b="1" dirty="0" smtClean="0"/>
                <a:t>“</a:t>
              </a:r>
              <a:r>
                <a:rPr lang="en-US" sz="2400" b="1" dirty="0" err="1" smtClean="0"/>
                <a:t>NO</a:t>
              </a:r>
              <a:r>
                <a:rPr lang="en-US" sz="2400" b="1" baseline="-25000" dirty="0" err="1" smtClean="0"/>
                <a:t>x</a:t>
              </a:r>
              <a:r>
                <a:rPr lang="en-US" sz="2400" b="1" dirty="0" smtClean="0"/>
                <a:t> Jump” forcing </a:t>
              </a:r>
            </a:p>
            <a:p>
              <a:pPr algn="ctr"/>
              <a:r>
                <a:rPr lang="en-US" sz="2400" b="1" dirty="0" err="1" smtClean="0"/>
                <a:t>ΔNO</a:t>
              </a:r>
              <a:r>
                <a:rPr lang="en-US" sz="2400" b="1" baseline="-25000" dirty="0" err="1" smtClean="0"/>
                <a:t>x</a:t>
              </a:r>
              <a:r>
                <a:rPr lang="en-US" sz="2400" b="1" dirty="0" smtClean="0"/>
                <a:t> of 60 ppb at 0.75 </a:t>
              </a:r>
              <a:r>
                <a:rPr lang="en-US" sz="2400" b="1" dirty="0" err="1" smtClean="0"/>
                <a:t>hr</a:t>
              </a:r>
              <a:endParaRPr lang="en-US" sz="2400" b="1" dirty="0"/>
            </a:p>
          </p:txBody>
        </p:sp>
        <p:sp>
          <p:nvSpPr>
            <p:cNvPr id="14" name="TextBox 13"/>
            <p:cNvSpPr txBox="1"/>
            <p:nvPr/>
          </p:nvSpPr>
          <p:spPr>
            <a:xfrm rot="16200000">
              <a:off x="3889143" y="3104260"/>
              <a:ext cx="1779960" cy="400110"/>
            </a:xfrm>
            <a:prstGeom prst="rect">
              <a:avLst/>
            </a:prstGeom>
            <a:solidFill>
              <a:schemeClr val="bg1"/>
            </a:solidFill>
          </p:spPr>
          <p:txBody>
            <a:bodyPr wrap="square">
              <a:spAutoFit/>
            </a:bodyPr>
            <a:lstStyle/>
            <a:p>
              <a:pPr>
                <a:defRPr/>
              </a:pPr>
              <a:r>
                <a:rPr lang="en-US" sz="2000" dirty="0" err="1" smtClean="0"/>
                <a:t>ΔNO</a:t>
              </a:r>
              <a:r>
                <a:rPr lang="en-US" sz="2000" baseline="-25000" dirty="0" err="1" smtClean="0"/>
                <a:t>x</a:t>
              </a:r>
              <a:r>
                <a:rPr lang="en-US" sz="2000" dirty="0" smtClean="0"/>
                <a:t>/ΔCO</a:t>
              </a:r>
              <a:endParaRPr lang="en-US" sz="2000" baseline="-25000" dirty="0"/>
            </a:p>
          </p:txBody>
        </p:sp>
      </p:grpSp>
    </p:spTree>
    <p:extLst>
      <p:ext uri="{BB962C8B-B14F-4D97-AF65-F5344CB8AC3E}">
        <p14:creationId xmlns:p14="http://schemas.microsoft.com/office/powerpoint/2010/main" val="41977442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ero_ER_all_dilu_nov1_v3.pdf"/>
          <p:cNvPicPr>
            <a:picLocks noGrp="1" noChangeAspect="1"/>
          </p:cNvPicPr>
          <p:nvPr>
            <p:ph sz="half" idx="1"/>
          </p:nvPr>
        </p:nvPicPr>
        <p:blipFill>
          <a:blip r:embed="rId2">
            <a:extLst>
              <a:ext uri="{28A0092B-C50C-407E-A947-70E740481C1C}">
                <a14:useLocalDpi xmlns:a14="http://schemas.microsoft.com/office/drawing/2010/main" val="0"/>
              </a:ext>
            </a:extLst>
          </a:blip>
          <a:srcRect t="-23810" b="-23810"/>
          <a:stretch>
            <a:fillRect/>
          </a:stretch>
        </p:blipFill>
        <p:spPr>
          <a:xfrm>
            <a:off x="228600" y="1263895"/>
            <a:ext cx="4267200" cy="4724400"/>
          </a:xfrm>
        </p:spPr>
      </p:pic>
      <p:sp>
        <p:nvSpPr>
          <p:cNvPr id="4" name="Slide Number Placeholder 3"/>
          <p:cNvSpPr>
            <a:spLocks noGrp="1"/>
          </p:cNvSpPr>
          <p:nvPr>
            <p:ph type="sldNum" sz="quarter" idx="12"/>
          </p:nvPr>
        </p:nvSpPr>
        <p:spPr/>
        <p:txBody>
          <a:bodyPr/>
          <a:lstStyle/>
          <a:p>
            <a:fld id="{80D3D47E-862C-6F4D-9BCE-FD063CA3184D}" type="slidenum">
              <a:rPr lang="en-US" smtClean="0"/>
              <a:pPr/>
              <a:t>16</a:t>
            </a:fld>
            <a:endParaRPr lang="en-US" dirty="0"/>
          </a:p>
        </p:txBody>
      </p:sp>
      <p:sp>
        <p:nvSpPr>
          <p:cNvPr id="6" name="Title 5"/>
          <p:cNvSpPr>
            <a:spLocks noGrp="1"/>
          </p:cNvSpPr>
          <p:nvPr>
            <p:ph type="title"/>
          </p:nvPr>
        </p:nvSpPr>
        <p:spPr/>
        <p:txBody>
          <a:bodyPr>
            <a:normAutofit fontScale="90000"/>
          </a:bodyPr>
          <a:lstStyle/>
          <a:p>
            <a:r>
              <a:rPr lang="en-US" dirty="0" smtClean="0"/>
              <a:t>Anthropogenic </a:t>
            </a:r>
            <a:r>
              <a:rPr lang="en-US" dirty="0" err="1" smtClean="0"/>
              <a:t>NO</a:t>
            </a:r>
            <a:r>
              <a:rPr lang="en-US" baseline="-25000" dirty="0" err="1" smtClean="0"/>
              <a:t>x</a:t>
            </a:r>
            <a:r>
              <a:rPr lang="en-US" dirty="0" smtClean="0"/>
              <a:t> jump kills off SOA chemistry</a:t>
            </a:r>
            <a:endParaRPr lang="en-US" dirty="0"/>
          </a:p>
        </p:txBody>
      </p:sp>
      <p:sp>
        <p:nvSpPr>
          <p:cNvPr id="12" name="TextBox 11"/>
          <p:cNvSpPr txBox="1"/>
          <p:nvPr/>
        </p:nvSpPr>
        <p:spPr>
          <a:xfrm>
            <a:off x="1059558" y="1293973"/>
            <a:ext cx="2843898" cy="830997"/>
          </a:xfrm>
          <a:prstGeom prst="rect">
            <a:avLst/>
          </a:prstGeom>
          <a:noFill/>
        </p:spPr>
        <p:txBody>
          <a:bodyPr wrap="none" rtlCol="0">
            <a:spAutoFit/>
          </a:bodyPr>
          <a:lstStyle/>
          <a:p>
            <a:pPr algn="ctr"/>
            <a:r>
              <a:rPr lang="en-US" sz="2400" b="1" dirty="0" smtClean="0"/>
              <a:t>Smoke Plume and </a:t>
            </a:r>
          </a:p>
          <a:p>
            <a:pPr algn="ctr"/>
            <a:r>
              <a:rPr lang="en-US" sz="2400" b="1" dirty="0" smtClean="0"/>
              <a:t>Polluted Background</a:t>
            </a:r>
            <a:endParaRPr lang="en-US" sz="2400" b="1" dirty="0"/>
          </a:p>
        </p:txBody>
      </p:sp>
      <p:sp>
        <p:nvSpPr>
          <p:cNvPr id="14" name="TextBox 13"/>
          <p:cNvSpPr txBox="1"/>
          <p:nvPr/>
        </p:nvSpPr>
        <p:spPr>
          <a:xfrm>
            <a:off x="5131456" y="1303350"/>
            <a:ext cx="3438762" cy="830997"/>
          </a:xfrm>
          <a:prstGeom prst="rect">
            <a:avLst/>
          </a:prstGeom>
          <a:noFill/>
        </p:spPr>
        <p:txBody>
          <a:bodyPr wrap="none" rtlCol="0">
            <a:spAutoFit/>
          </a:bodyPr>
          <a:lstStyle/>
          <a:p>
            <a:pPr algn="ctr"/>
            <a:r>
              <a:rPr lang="en-US" sz="2400" b="1" dirty="0" smtClean="0"/>
              <a:t>“</a:t>
            </a:r>
            <a:r>
              <a:rPr lang="en-US" sz="2400" b="1" dirty="0" err="1" smtClean="0"/>
              <a:t>NO</a:t>
            </a:r>
            <a:r>
              <a:rPr lang="en-US" sz="2400" b="1" baseline="-25000" dirty="0" err="1" smtClean="0"/>
              <a:t>x</a:t>
            </a:r>
            <a:r>
              <a:rPr lang="en-US" sz="2400" b="1" dirty="0" smtClean="0"/>
              <a:t> Jump” forcing </a:t>
            </a:r>
          </a:p>
          <a:p>
            <a:pPr algn="ctr"/>
            <a:r>
              <a:rPr lang="en-US" sz="2400" b="1" dirty="0" err="1" smtClean="0"/>
              <a:t>ΔNO</a:t>
            </a:r>
            <a:r>
              <a:rPr lang="en-US" sz="2400" b="1" baseline="-25000" dirty="0" err="1" smtClean="0"/>
              <a:t>x</a:t>
            </a:r>
            <a:r>
              <a:rPr lang="en-US" sz="2400" b="1" dirty="0" smtClean="0"/>
              <a:t> of 60 ppb at 0.75 </a:t>
            </a:r>
            <a:r>
              <a:rPr lang="en-US" sz="2400" b="1" dirty="0" err="1" smtClean="0"/>
              <a:t>hr</a:t>
            </a:r>
            <a:endParaRPr lang="en-US" sz="2400" b="1" dirty="0"/>
          </a:p>
        </p:txBody>
      </p:sp>
      <p:sp>
        <p:nvSpPr>
          <p:cNvPr id="19" name="TextBox 18"/>
          <p:cNvSpPr txBox="1"/>
          <p:nvPr/>
        </p:nvSpPr>
        <p:spPr>
          <a:xfrm>
            <a:off x="915450" y="5490857"/>
            <a:ext cx="7170653" cy="461665"/>
          </a:xfrm>
          <a:prstGeom prst="rect">
            <a:avLst/>
          </a:prstGeom>
          <a:noFill/>
        </p:spPr>
        <p:txBody>
          <a:bodyPr wrap="none" rtlCol="0">
            <a:spAutoFit/>
          </a:bodyPr>
          <a:lstStyle/>
          <a:p>
            <a:r>
              <a:rPr lang="en-US" sz="2400" dirty="0" smtClean="0"/>
              <a:t>OH drops by factor of 6, likely due to increased OH+NO</a:t>
            </a:r>
            <a:r>
              <a:rPr lang="en-US" sz="2400" baseline="-25000" dirty="0" smtClean="0"/>
              <a:t>2</a:t>
            </a:r>
            <a:endParaRPr lang="en-US" sz="2400" baseline="-25000" dirty="0"/>
          </a:p>
        </p:txBody>
      </p:sp>
      <p:pic>
        <p:nvPicPr>
          <p:cNvPr id="2" name="Picture 1" descr="aero_ER_all_dilu_nov1_v2.NOxJump.pdf"/>
          <p:cNvPicPr>
            <a:picLocks noChangeAspect="1"/>
          </p:cNvPicPr>
          <p:nvPr/>
        </p:nvPicPr>
        <p:blipFill rotWithShape="1">
          <a:blip r:embed="rId3">
            <a:extLst>
              <a:ext uri="{28A0092B-C50C-407E-A947-70E740481C1C}">
                <a14:useLocalDpi xmlns:a14="http://schemas.microsoft.com/office/drawing/2010/main" val="0"/>
              </a:ext>
            </a:extLst>
          </a:blip>
          <a:srcRect l="4288" t="4544" r="8532"/>
          <a:stretch/>
        </p:blipFill>
        <p:spPr>
          <a:xfrm>
            <a:off x="4940064" y="2155590"/>
            <a:ext cx="3708054" cy="3045028"/>
          </a:xfrm>
          <a:prstGeom prst="rect">
            <a:avLst/>
          </a:prstGeom>
        </p:spPr>
      </p:pic>
      <p:sp>
        <p:nvSpPr>
          <p:cNvPr id="13" name="TextBox 12"/>
          <p:cNvSpPr txBox="1"/>
          <p:nvPr/>
        </p:nvSpPr>
        <p:spPr>
          <a:xfrm>
            <a:off x="1392796" y="5048876"/>
            <a:ext cx="1966504" cy="400110"/>
          </a:xfrm>
          <a:prstGeom prst="rect">
            <a:avLst/>
          </a:prstGeom>
          <a:solidFill>
            <a:schemeClr val="bg1"/>
          </a:solidFill>
        </p:spPr>
        <p:txBody>
          <a:bodyPr wrap="none" rtlCol="0">
            <a:spAutoFit/>
          </a:bodyPr>
          <a:lstStyle/>
          <a:p>
            <a:r>
              <a:rPr lang="en-US" sz="2000" dirty="0" smtClean="0">
                <a:latin typeface="Arial"/>
                <a:cs typeface="Arial"/>
              </a:rPr>
              <a:t>Smoke Age (hr)</a:t>
            </a:r>
            <a:endParaRPr lang="en-US" sz="2000" dirty="0">
              <a:latin typeface="Arial"/>
              <a:cs typeface="Arial"/>
            </a:endParaRPr>
          </a:p>
        </p:txBody>
      </p:sp>
      <p:sp>
        <p:nvSpPr>
          <p:cNvPr id="15" name="TextBox 14"/>
          <p:cNvSpPr txBox="1"/>
          <p:nvPr/>
        </p:nvSpPr>
        <p:spPr>
          <a:xfrm>
            <a:off x="5830480" y="5028477"/>
            <a:ext cx="1966504" cy="400110"/>
          </a:xfrm>
          <a:prstGeom prst="rect">
            <a:avLst/>
          </a:prstGeom>
          <a:solidFill>
            <a:schemeClr val="bg1"/>
          </a:solidFill>
        </p:spPr>
        <p:txBody>
          <a:bodyPr wrap="none" rtlCol="0">
            <a:spAutoFit/>
          </a:bodyPr>
          <a:lstStyle/>
          <a:p>
            <a:r>
              <a:rPr lang="en-US" sz="2000" dirty="0" smtClean="0">
                <a:latin typeface="Arial"/>
                <a:cs typeface="Arial"/>
              </a:rPr>
              <a:t>Smoke Age (hr)</a:t>
            </a:r>
            <a:endParaRPr lang="en-US" sz="2000" dirty="0">
              <a:latin typeface="Arial"/>
              <a:cs typeface="Arial"/>
            </a:endParaRPr>
          </a:p>
        </p:txBody>
      </p:sp>
    </p:spTree>
    <p:extLst>
      <p:ext uri="{BB962C8B-B14F-4D97-AF65-F5344CB8AC3E}">
        <p14:creationId xmlns:p14="http://schemas.microsoft.com/office/powerpoint/2010/main" val="16664574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SP_gasout_SC_nov1_alldilu_dNOxdCO_colo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365" y="1514315"/>
            <a:ext cx="4754880" cy="3566160"/>
          </a:xfrm>
          <a:prstGeom prst="rect">
            <a:avLst/>
          </a:prstGeom>
        </p:spPr>
      </p:pic>
      <p:sp>
        <p:nvSpPr>
          <p:cNvPr id="3" name="Slide Number Placeholder 2"/>
          <p:cNvSpPr>
            <a:spLocks noGrp="1"/>
          </p:cNvSpPr>
          <p:nvPr>
            <p:ph type="sldNum" sz="quarter" idx="12"/>
          </p:nvPr>
        </p:nvSpPr>
        <p:spPr/>
        <p:txBody>
          <a:bodyPr/>
          <a:lstStyle/>
          <a:p>
            <a:fld id="{80D3D47E-862C-6F4D-9BCE-FD063CA3184D}" type="slidenum">
              <a:rPr lang="en-US" smtClean="0"/>
              <a:pPr/>
              <a:t>17</a:t>
            </a:fld>
            <a:endParaRPr lang="en-US" dirty="0"/>
          </a:p>
        </p:txBody>
      </p:sp>
      <p:sp>
        <p:nvSpPr>
          <p:cNvPr id="4" name="Title 3"/>
          <p:cNvSpPr>
            <a:spLocks noGrp="1"/>
          </p:cNvSpPr>
          <p:nvPr>
            <p:ph type="title"/>
          </p:nvPr>
        </p:nvSpPr>
        <p:spPr>
          <a:xfrm>
            <a:off x="228600" y="274637"/>
            <a:ext cx="8686800" cy="1130213"/>
          </a:xfrm>
        </p:spPr>
        <p:txBody>
          <a:bodyPr>
            <a:normAutofit fontScale="90000"/>
          </a:bodyPr>
          <a:lstStyle/>
          <a:p>
            <a:r>
              <a:rPr lang="en-US" dirty="0" smtClean="0"/>
              <a:t>ASP slightly underestimates </a:t>
            </a:r>
            <a:r>
              <a:rPr lang="en-US" dirty="0"/>
              <a:t>O</a:t>
            </a:r>
            <a:r>
              <a:rPr lang="en-US" baseline="-25000" dirty="0"/>
              <a:t>3</a:t>
            </a:r>
            <a:r>
              <a:rPr lang="en-US" dirty="0"/>
              <a:t> and </a:t>
            </a:r>
            <a:r>
              <a:rPr lang="en-US" dirty="0" smtClean="0"/>
              <a:t>PAN formation without </a:t>
            </a:r>
            <a:r>
              <a:rPr lang="en-US" dirty="0" err="1" smtClean="0"/>
              <a:t>anthro</a:t>
            </a:r>
            <a:r>
              <a:rPr lang="en-US" dirty="0" smtClean="0"/>
              <a:t>. </a:t>
            </a:r>
            <a:r>
              <a:rPr lang="en-US" dirty="0" err="1" smtClean="0"/>
              <a:t>NO</a:t>
            </a:r>
            <a:r>
              <a:rPr lang="en-US" baseline="-25000" dirty="0" err="1" smtClean="0"/>
              <a:t>x</a:t>
            </a:r>
            <a:r>
              <a:rPr lang="en-US" dirty="0" smtClean="0"/>
              <a:t> jump</a:t>
            </a:r>
            <a:endParaRPr lang="en-US" baseline="-25000" dirty="0"/>
          </a:p>
        </p:txBody>
      </p:sp>
      <p:sp>
        <p:nvSpPr>
          <p:cNvPr id="11" name="TextBox 10"/>
          <p:cNvSpPr txBox="1"/>
          <p:nvPr/>
        </p:nvSpPr>
        <p:spPr bwMode="auto">
          <a:xfrm rot="16200000">
            <a:off x="-284149" y="3008080"/>
            <a:ext cx="1476117" cy="400110"/>
          </a:xfrm>
          <a:prstGeom prst="rect">
            <a:avLst/>
          </a:prstGeom>
          <a:solidFill>
            <a:schemeClr val="bg1"/>
          </a:solidFill>
        </p:spPr>
        <p:txBody>
          <a:bodyPr wrap="square">
            <a:spAutoFit/>
          </a:bodyPr>
          <a:lstStyle/>
          <a:p>
            <a:pPr>
              <a:defRPr/>
            </a:pPr>
            <a:r>
              <a:rPr lang="en-US" sz="2000" dirty="0" smtClean="0"/>
              <a:t>ΔO</a:t>
            </a:r>
            <a:r>
              <a:rPr lang="en-US" sz="2000" baseline="-25000" dirty="0" smtClean="0"/>
              <a:t>3 </a:t>
            </a:r>
            <a:r>
              <a:rPr lang="en-US" sz="2000" dirty="0"/>
              <a:t>/ΔCO</a:t>
            </a:r>
            <a:endParaRPr lang="en-US" sz="2000" baseline="-25000" dirty="0"/>
          </a:p>
        </p:txBody>
      </p:sp>
      <p:sp>
        <p:nvSpPr>
          <p:cNvPr id="13" name="TextBox 12"/>
          <p:cNvSpPr txBox="1"/>
          <p:nvPr/>
        </p:nvSpPr>
        <p:spPr>
          <a:xfrm>
            <a:off x="720696" y="5026950"/>
            <a:ext cx="4616518" cy="707886"/>
          </a:xfrm>
          <a:prstGeom prst="rect">
            <a:avLst/>
          </a:prstGeom>
          <a:noFill/>
        </p:spPr>
        <p:txBody>
          <a:bodyPr wrap="none" rtlCol="0">
            <a:spAutoFit/>
          </a:bodyPr>
          <a:lstStyle/>
          <a:p>
            <a:r>
              <a:rPr lang="en-US" sz="2000" dirty="0" smtClean="0">
                <a:solidFill>
                  <a:srgbClr val="008000"/>
                </a:solidFill>
                <a:latin typeface="Arial"/>
                <a:cs typeface="Arial"/>
              </a:rPr>
              <a:t>Fast, </a:t>
            </a:r>
            <a:r>
              <a:rPr lang="en-US" sz="2000" dirty="0" smtClean="0">
                <a:latin typeface="Arial"/>
                <a:cs typeface="Arial"/>
              </a:rPr>
              <a:t>Medium, and </a:t>
            </a:r>
            <a:r>
              <a:rPr lang="en-US" sz="2000" dirty="0" smtClean="0">
                <a:solidFill>
                  <a:srgbClr val="FF0000"/>
                </a:solidFill>
                <a:latin typeface="Arial"/>
                <a:cs typeface="Arial"/>
              </a:rPr>
              <a:t>Slow</a:t>
            </a:r>
            <a:r>
              <a:rPr lang="en-US" sz="2000" dirty="0" smtClean="0">
                <a:latin typeface="Arial"/>
                <a:cs typeface="Arial"/>
              </a:rPr>
              <a:t> Dilution Rates</a:t>
            </a:r>
          </a:p>
          <a:p>
            <a:r>
              <a:rPr lang="en-US" sz="2000" dirty="0" smtClean="0">
                <a:latin typeface="Arial"/>
                <a:cs typeface="Arial"/>
              </a:rPr>
              <a:t>All clear sky photolysis rates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878" y="1514315"/>
            <a:ext cx="4754880" cy="3566160"/>
          </a:xfrm>
          <a:prstGeom prst="rect">
            <a:avLst/>
          </a:prstGeom>
        </p:spPr>
      </p:pic>
      <p:sp>
        <p:nvSpPr>
          <p:cNvPr id="12" name="TextBox 11"/>
          <p:cNvSpPr txBox="1"/>
          <p:nvPr/>
        </p:nvSpPr>
        <p:spPr>
          <a:xfrm rot="16200000">
            <a:off x="3886268" y="2722141"/>
            <a:ext cx="1779960" cy="400110"/>
          </a:xfrm>
          <a:prstGeom prst="rect">
            <a:avLst/>
          </a:prstGeom>
          <a:solidFill>
            <a:schemeClr val="bg1"/>
          </a:solidFill>
        </p:spPr>
        <p:txBody>
          <a:bodyPr wrap="square">
            <a:spAutoFit/>
          </a:bodyPr>
          <a:lstStyle/>
          <a:p>
            <a:pPr>
              <a:defRPr/>
            </a:pPr>
            <a:r>
              <a:rPr lang="en-US" sz="2000" dirty="0" smtClean="0"/>
              <a:t>ΔPAN/ΔCO</a:t>
            </a:r>
            <a:endParaRPr lang="en-US" sz="2000" baseline="-25000" dirty="0"/>
          </a:p>
        </p:txBody>
      </p:sp>
    </p:spTree>
    <p:extLst>
      <p:ext uri="{BB962C8B-B14F-4D97-AF65-F5344CB8AC3E}">
        <p14:creationId xmlns:p14="http://schemas.microsoft.com/office/powerpoint/2010/main" val="34593926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SP_gasout_SC_nov1_alldilu_NOxJump_dNOxdCO_colo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403" y="1430952"/>
            <a:ext cx="4754880" cy="3566160"/>
          </a:xfrm>
          <a:prstGeom prst="rect">
            <a:avLst/>
          </a:prstGeom>
        </p:spPr>
      </p:pic>
      <p:sp>
        <p:nvSpPr>
          <p:cNvPr id="3" name="Slide Number Placeholder 2"/>
          <p:cNvSpPr>
            <a:spLocks noGrp="1"/>
          </p:cNvSpPr>
          <p:nvPr>
            <p:ph type="sldNum" sz="quarter" idx="12"/>
          </p:nvPr>
        </p:nvSpPr>
        <p:spPr/>
        <p:txBody>
          <a:bodyPr/>
          <a:lstStyle/>
          <a:p>
            <a:fld id="{80D3D47E-862C-6F4D-9BCE-FD063CA3184D}" type="slidenum">
              <a:rPr lang="en-US" smtClean="0"/>
              <a:pPr/>
              <a:t>18</a:t>
            </a:fld>
            <a:endParaRPr lang="en-US" dirty="0"/>
          </a:p>
        </p:txBody>
      </p:sp>
      <p:sp>
        <p:nvSpPr>
          <p:cNvPr id="4" name="Title 3"/>
          <p:cNvSpPr>
            <a:spLocks noGrp="1"/>
          </p:cNvSpPr>
          <p:nvPr>
            <p:ph type="title"/>
          </p:nvPr>
        </p:nvSpPr>
        <p:spPr>
          <a:xfrm>
            <a:off x="228600" y="274637"/>
            <a:ext cx="8686800" cy="1130213"/>
          </a:xfrm>
        </p:spPr>
        <p:txBody>
          <a:bodyPr>
            <a:normAutofit/>
          </a:bodyPr>
          <a:lstStyle/>
          <a:p>
            <a:r>
              <a:rPr lang="en-US" sz="3200" dirty="0" smtClean="0"/>
              <a:t>Underestimate is worse when </a:t>
            </a:r>
            <a:r>
              <a:rPr lang="en-US" sz="3200" dirty="0" err="1" smtClean="0"/>
              <a:t>NO</a:t>
            </a:r>
            <a:r>
              <a:rPr lang="en-US" sz="3200" baseline="-25000" dirty="0" err="1" smtClean="0"/>
              <a:t>x</a:t>
            </a:r>
            <a:r>
              <a:rPr lang="en-US" sz="3200" dirty="0" smtClean="0"/>
              <a:t> Jump is added</a:t>
            </a:r>
            <a:endParaRPr lang="en-US" sz="3200" dirty="0"/>
          </a:p>
        </p:txBody>
      </p:sp>
      <p:sp>
        <p:nvSpPr>
          <p:cNvPr id="11" name="TextBox 10"/>
          <p:cNvSpPr txBox="1"/>
          <p:nvPr/>
        </p:nvSpPr>
        <p:spPr bwMode="auto">
          <a:xfrm rot="16200000">
            <a:off x="-352835" y="2811043"/>
            <a:ext cx="1476117" cy="400110"/>
          </a:xfrm>
          <a:prstGeom prst="rect">
            <a:avLst/>
          </a:prstGeom>
          <a:solidFill>
            <a:schemeClr val="bg1"/>
          </a:solidFill>
        </p:spPr>
        <p:txBody>
          <a:bodyPr wrap="square">
            <a:spAutoFit/>
          </a:bodyPr>
          <a:lstStyle/>
          <a:p>
            <a:pPr>
              <a:defRPr/>
            </a:pPr>
            <a:r>
              <a:rPr lang="en-US" sz="2000" dirty="0" smtClean="0"/>
              <a:t>ΔO</a:t>
            </a:r>
            <a:r>
              <a:rPr lang="en-US" sz="2000" baseline="-25000" dirty="0" smtClean="0"/>
              <a:t>3 </a:t>
            </a:r>
            <a:r>
              <a:rPr lang="en-US" sz="2000" dirty="0"/>
              <a:t>/ΔCO</a:t>
            </a:r>
            <a:endParaRPr lang="en-US" sz="2000" baseline="-25000" dirty="0"/>
          </a:p>
        </p:txBody>
      </p:sp>
      <p:sp>
        <p:nvSpPr>
          <p:cNvPr id="13" name="TextBox 12"/>
          <p:cNvSpPr txBox="1"/>
          <p:nvPr/>
        </p:nvSpPr>
        <p:spPr>
          <a:xfrm>
            <a:off x="720696" y="5026950"/>
            <a:ext cx="4616518" cy="707886"/>
          </a:xfrm>
          <a:prstGeom prst="rect">
            <a:avLst/>
          </a:prstGeom>
          <a:noFill/>
        </p:spPr>
        <p:txBody>
          <a:bodyPr wrap="none" rtlCol="0">
            <a:spAutoFit/>
          </a:bodyPr>
          <a:lstStyle/>
          <a:p>
            <a:r>
              <a:rPr lang="en-US" sz="2000" dirty="0" smtClean="0">
                <a:solidFill>
                  <a:srgbClr val="008000"/>
                </a:solidFill>
                <a:latin typeface="Arial"/>
                <a:cs typeface="Arial"/>
              </a:rPr>
              <a:t>Fast, </a:t>
            </a:r>
            <a:r>
              <a:rPr lang="en-US" sz="2000" dirty="0" smtClean="0">
                <a:latin typeface="Arial"/>
                <a:cs typeface="Arial"/>
              </a:rPr>
              <a:t>Medium, and </a:t>
            </a:r>
            <a:r>
              <a:rPr lang="en-US" sz="2000" dirty="0" smtClean="0">
                <a:solidFill>
                  <a:srgbClr val="FF0000"/>
                </a:solidFill>
                <a:latin typeface="Arial"/>
                <a:cs typeface="Arial"/>
              </a:rPr>
              <a:t>Slow</a:t>
            </a:r>
            <a:r>
              <a:rPr lang="en-US" sz="2000" dirty="0" smtClean="0">
                <a:latin typeface="Arial"/>
                <a:cs typeface="Arial"/>
              </a:rPr>
              <a:t> Dilution Rates</a:t>
            </a:r>
          </a:p>
          <a:p>
            <a:r>
              <a:rPr lang="en-US" sz="2000" dirty="0" smtClean="0">
                <a:latin typeface="Arial"/>
                <a:cs typeface="Arial"/>
              </a:rPr>
              <a:t>All clear sky photolysis rates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890" y="1430952"/>
            <a:ext cx="4754880" cy="3566160"/>
          </a:xfrm>
          <a:prstGeom prst="rect">
            <a:avLst/>
          </a:prstGeom>
        </p:spPr>
      </p:pic>
      <p:sp>
        <p:nvSpPr>
          <p:cNvPr id="6" name="TextBox 5"/>
          <p:cNvSpPr txBox="1"/>
          <p:nvPr/>
        </p:nvSpPr>
        <p:spPr>
          <a:xfrm>
            <a:off x="2719633" y="873972"/>
            <a:ext cx="3605777" cy="707886"/>
          </a:xfrm>
          <a:prstGeom prst="rect">
            <a:avLst/>
          </a:prstGeom>
          <a:noFill/>
        </p:spPr>
        <p:txBody>
          <a:bodyPr wrap="square" rtlCol="0">
            <a:spAutoFit/>
          </a:bodyPr>
          <a:lstStyle/>
          <a:p>
            <a:pPr algn="ctr"/>
            <a:r>
              <a:rPr lang="en-US" sz="2000" b="1" dirty="0" smtClean="0"/>
              <a:t>Model not catching full range of </a:t>
            </a:r>
            <a:r>
              <a:rPr lang="en-US" sz="2000" b="1" dirty="0" err="1" smtClean="0"/>
              <a:t>ΔNO</a:t>
            </a:r>
            <a:r>
              <a:rPr lang="en-US" sz="2000" b="1" baseline="-25000" dirty="0" err="1" smtClean="0"/>
              <a:t>x</a:t>
            </a:r>
            <a:r>
              <a:rPr lang="en-US" sz="2000" b="1" dirty="0" smtClean="0"/>
              <a:t>/ΔCO?</a:t>
            </a:r>
            <a:endParaRPr lang="en-US" sz="2000" b="1" dirty="0"/>
          </a:p>
        </p:txBody>
      </p:sp>
      <p:cxnSp>
        <p:nvCxnSpPr>
          <p:cNvPr id="8" name="Straight Arrow Connector 7"/>
          <p:cNvCxnSpPr/>
          <p:nvPr/>
        </p:nvCxnSpPr>
        <p:spPr>
          <a:xfrm flipH="1">
            <a:off x="2452512" y="1404850"/>
            <a:ext cx="1167862" cy="7412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255382" y="1404850"/>
            <a:ext cx="1270051" cy="10186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6200000">
            <a:off x="3832597" y="2707780"/>
            <a:ext cx="1779960" cy="400110"/>
          </a:xfrm>
          <a:prstGeom prst="rect">
            <a:avLst/>
          </a:prstGeom>
          <a:solidFill>
            <a:schemeClr val="bg1"/>
          </a:solidFill>
        </p:spPr>
        <p:txBody>
          <a:bodyPr wrap="square">
            <a:spAutoFit/>
          </a:bodyPr>
          <a:lstStyle/>
          <a:p>
            <a:pPr>
              <a:defRPr/>
            </a:pPr>
            <a:r>
              <a:rPr lang="en-US" sz="2000" dirty="0" smtClean="0"/>
              <a:t>ΔPAN/ΔCO</a:t>
            </a:r>
            <a:endParaRPr lang="en-US" sz="2000" baseline="-25000" dirty="0"/>
          </a:p>
        </p:txBody>
      </p:sp>
    </p:spTree>
    <p:extLst>
      <p:ext uri="{BB962C8B-B14F-4D97-AF65-F5344CB8AC3E}">
        <p14:creationId xmlns:p14="http://schemas.microsoft.com/office/powerpoint/2010/main" val="30047599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smtClean="0"/>
              <a:t>Unlike Williams fire, this plume had significant impacts from anthropogenic </a:t>
            </a:r>
            <a:r>
              <a:rPr lang="en-US" dirty="0" err="1" smtClean="0"/>
              <a:t>NO</a:t>
            </a:r>
            <a:r>
              <a:rPr lang="en-US" baseline="-25000" dirty="0" err="1" smtClean="0"/>
              <a:t>x</a:t>
            </a:r>
            <a:r>
              <a:rPr lang="en-US" dirty="0" smtClean="0"/>
              <a:t> sources, both in the background air and in the plume itself downwind.</a:t>
            </a:r>
          </a:p>
          <a:p>
            <a:r>
              <a:rPr lang="en-US" dirty="0"/>
              <a:t>OA matches observations </a:t>
            </a:r>
            <a:r>
              <a:rPr lang="en-US" dirty="0" smtClean="0"/>
              <a:t>reasonably well </a:t>
            </a:r>
            <a:r>
              <a:rPr lang="en-US" dirty="0"/>
              <a:t>after sudden </a:t>
            </a:r>
            <a:r>
              <a:rPr lang="en-US" dirty="0" err="1"/>
              <a:t>NO</a:t>
            </a:r>
            <a:r>
              <a:rPr lang="en-US" baseline="-25000" dirty="0" err="1"/>
              <a:t>x</a:t>
            </a:r>
            <a:r>
              <a:rPr lang="en-US" dirty="0"/>
              <a:t> increase from power plant </a:t>
            </a:r>
            <a:r>
              <a:rPr lang="en-US" dirty="0" smtClean="0"/>
              <a:t>is added.</a:t>
            </a:r>
          </a:p>
          <a:p>
            <a:r>
              <a:rPr lang="en-US" dirty="0" smtClean="0"/>
              <a:t>But amount of O</a:t>
            </a:r>
            <a:r>
              <a:rPr lang="en-US" baseline="-25000" dirty="0" smtClean="0"/>
              <a:t>3</a:t>
            </a:r>
            <a:r>
              <a:rPr lang="en-US" dirty="0" smtClean="0"/>
              <a:t> and PAN formed drops when sudden increases in </a:t>
            </a:r>
            <a:r>
              <a:rPr lang="en-US" dirty="0" err="1" smtClean="0"/>
              <a:t>NO</a:t>
            </a:r>
            <a:r>
              <a:rPr lang="en-US" baseline="-25000" dirty="0" err="1" smtClean="0"/>
              <a:t>x</a:t>
            </a:r>
            <a:r>
              <a:rPr lang="en-US" dirty="0" smtClean="0"/>
              <a:t> is added; neither simulation matches the highest early values.</a:t>
            </a:r>
          </a:p>
          <a:p>
            <a:r>
              <a:rPr lang="en-US" dirty="0" smtClean="0"/>
              <a:t>More work needed to simulate interaction of smoke and anthropogenic sources more realistically. </a:t>
            </a:r>
            <a:endParaRPr lang="en-US" dirty="0"/>
          </a:p>
        </p:txBody>
      </p:sp>
      <p:sp>
        <p:nvSpPr>
          <p:cNvPr id="3" name="Slide Number Placeholder 2"/>
          <p:cNvSpPr>
            <a:spLocks noGrp="1"/>
          </p:cNvSpPr>
          <p:nvPr>
            <p:ph type="sldNum" sz="quarter" idx="12"/>
          </p:nvPr>
        </p:nvSpPr>
        <p:spPr/>
        <p:txBody>
          <a:bodyPr/>
          <a:lstStyle/>
          <a:p>
            <a:fld id="{80D3D47E-862C-6F4D-9BCE-FD063CA3184D}" type="slidenum">
              <a:rPr lang="en-US" smtClean="0"/>
              <a:pPr/>
              <a:t>19</a:t>
            </a:fld>
            <a:endParaRPr lang="en-US" dirty="0"/>
          </a:p>
        </p:txBody>
      </p:sp>
      <p:sp>
        <p:nvSpPr>
          <p:cNvPr id="4" name="Title 3"/>
          <p:cNvSpPr>
            <a:spLocks noGrp="1"/>
          </p:cNvSpPr>
          <p:nvPr>
            <p:ph type="title"/>
          </p:nvPr>
        </p:nvSpPr>
        <p:spPr/>
        <p:txBody>
          <a:bodyPr/>
          <a:lstStyle/>
          <a:p>
            <a:r>
              <a:rPr lang="en-US" dirty="0" smtClean="0"/>
              <a:t>Block 9b Fire Summary</a:t>
            </a:r>
            <a:endParaRPr lang="en-US" dirty="0"/>
          </a:p>
        </p:txBody>
      </p:sp>
    </p:spTree>
    <p:extLst>
      <p:ext uri="{BB962C8B-B14F-4D97-AF65-F5344CB8AC3E}">
        <p14:creationId xmlns:p14="http://schemas.microsoft.com/office/powerpoint/2010/main" val="217464054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descr="GFED3_carbon_emissions.jpg"/>
          <p:cNvPicPr>
            <a:picLocks noChangeAspect="1"/>
          </p:cNvPicPr>
          <p:nvPr/>
        </p:nvPicPr>
        <p:blipFill>
          <a:blip r:embed="rId3"/>
          <a:srcRect/>
          <a:stretch>
            <a:fillRect/>
          </a:stretch>
        </p:blipFill>
        <p:spPr>
          <a:xfrm>
            <a:off x="3715244" y="2282200"/>
            <a:ext cx="5290371" cy="2826126"/>
          </a:xfrm>
          <a:prstGeom prst="rect">
            <a:avLst/>
          </a:prstGeom>
        </p:spPr>
      </p:pic>
      <p:sp>
        <p:nvSpPr>
          <p:cNvPr id="2" name="Content Placeholder 1"/>
          <p:cNvSpPr>
            <a:spLocks noGrp="1"/>
          </p:cNvSpPr>
          <p:nvPr>
            <p:ph sz="half" idx="1"/>
          </p:nvPr>
        </p:nvSpPr>
        <p:spPr>
          <a:xfrm>
            <a:off x="228600" y="1338037"/>
            <a:ext cx="3869875" cy="4968828"/>
          </a:xfrm>
        </p:spPr>
        <p:txBody>
          <a:bodyPr>
            <a:normAutofit fontScale="77500" lnSpcReduction="20000"/>
          </a:bodyPr>
          <a:lstStyle/>
          <a:p>
            <a:pPr>
              <a:lnSpc>
                <a:spcPct val="110000"/>
              </a:lnSpc>
              <a:spcBef>
                <a:spcPts val="600"/>
              </a:spcBef>
            </a:pPr>
            <a:r>
              <a:rPr lang="en-US" dirty="0" smtClean="0"/>
              <a:t>Large global source of trace gases and particles</a:t>
            </a:r>
          </a:p>
          <a:p>
            <a:pPr>
              <a:lnSpc>
                <a:spcPct val="110000"/>
              </a:lnSpc>
              <a:spcBef>
                <a:spcPts val="600"/>
              </a:spcBef>
            </a:pPr>
            <a:r>
              <a:rPr lang="en-US" dirty="0" smtClean="0"/>
              <a:t>Emissions highly variable between fires</a:t>
            </a:r>
          </a:p>
          <a:p>
            <a:pPr>
              <a:lnSpc>
                <a:spcPct val="110000"/>
              </a:lnSpc>
              <a:spcBef>
                <a:spcPts val="600"/>
              </a:spcBef>
            </a:pPr>
            <a:r>
              <a:rPr lang="en-US" dirty="0" smtClean="0"/>
              <a:t>Many organic compounds in smoke are unidentified (e.g., SVOCs)</a:t>
            </a:r>
          </a:p>
          <a:p>
            <a:pPr>
              <a:lnSpc>
                <a:spcPct val="110000"/>
              </a:lnSpc>
              <a:spcBef>
                <a:spcPts val="600"/>
              </a:spcBef>
            </a:pPr>
            <a:r>
              <a:rPr lang="en-US" dirty="0" smtClean="0"/>
              <a:t>Rapid near-source chemistry creates </a:t>
            </a:r>
            <a:r>
              <a:rPr lang="en-US" dirty="0"/>
              <a:t>SOA</a:t>
            </a:r>
            <a:r>
              <a:rPr lang="en-US" dirty="0" smtClean="0"/>
              <a:t>, O</a:t>
            </a:r>
            <a:r>
              <a:rPr lang="en-US" baseline="-25000" dirty="0" smtClean="0"/>
              <a:t>3</a:t>
            </a:r>
            <a:r>
              <a:rPr lang="en-US" dirty="0" smtClean="0"/>
              <a:t>, PAN, etc.</a:t>
            </a:r>
          </a:p>
          <a:p>
            <a:pPr>
              <a:lnSpc>
                <a:spcPct val="110000"/>
              </a:lnSpc>
              <a:spcBef>
                <a:spcPts val="600"/>
              </a:spcBef>
            </a:pPr>
            <a:r>
              <a:rPr lang="en-US" b="1" dirty="0" smtClean="0"/>
              <a:t>Understanding this chemistry is critical to assessing air quality and climate impacts. </a:t>
            </a:r>
          </a:p>
          <a:p>
            <a:endParaRPr lang="en-US" dirty="0"/>
          </a:p>
        </p:txBody>
      </p:sp>
      <p:sp>
        <p:nvSpPr>
          <p:cNvPr id="3" name="Slide Number Placeholder 2"/>
          <p:cNvSpPr>
            <a:spLocks noGrp="1"/>
          </p:cNvSpPr>
          <p:nvPr>
            <p:ph type="sldNum" sz="quarter" idx="12"/>
          </p:nvPr>
        </p:nvSpPr>
        <p:spPr/>
        <p:txBody>
          <a:bodyPr/>
          <a:lstStyle/>
          <a:p>
            <a:fld id="{80D3D47E-862C-6F4D-9BCE-FD063CA3184D}" type="slidenum">
              <a:rPr lang="en-US" smtClean="0"/>
              <a:pPr/>
              <a:t>2</a:t>
            </a:fld>
            <a:endParaRPr lang="en-US" dirty="0"/>
          </a:p>
        </p:txBody>
      </p:sp>
      <p:sp>
        <p:nvSpPr>
          <p:cNvPr id="4" name="Title 3"/>
          <p:cNvSpPr>
            <a:spLocks noGrp="1"/>
          </p:cNvSpPr>
          <p:nvPr>
            <p:ph type="title"/>
          </p:nvPr>
        </p:nvSpPr>
        <p:spPr/>
        <p:txBody>
          <a:bodyPr>
            <a:normAutofit fontScale="90000"/>
          </a:bodyPr>
          <a:lstStyle/>
          <a:p>
            <a:r>
              <a:rPr lang="en-US" dirty="0" smtClean="0"/>
              <a:t>Biomass Burning Impacts Air Quality and Climate</a:t>
            </a:r>
            <a:endParaRPr lang="en-US" dirty="0"/>
          </a:p>
        </p:txBody>
      </p:sp>
      <p:sp>
        <p:nvSpPr>
          <p:cNvPr id="10" name="TextBox 6"/>
          <p:cNvSpPr txBox="1">
            <a:spLocks noChangeArrowheads="1"/>
          </p:cNvSpPr>
          <p:nvPr/>
        </p:nvSpPr>
        <p:spPr bwMode="auto">
          <a:xfrm>
            <a:off x="4115842" y="1480899"/>
            <a:ext cx="4807496" cy="888448"/>
          </a:xfrm>
          <a:prstGeom prst="rect">
            <a:avLst/>
          </a:prstGeom>
          <a:noFill/>
          <a:ln w="9525">
            <a:noFill/>
            <a:miter lim="800000"/>
            <a:headEnd/>
            <a:tailEnd/>
          </a:ln>
        </p:spPr>
        <p:txBody>
          <a:bodyPr wrap="square">
            <a:prstTxWarp prst="textNoShape">
              <a:avLst/>
            </a:prstTxWarp>
            <a:spAutoFit/>
          </a:bodyPr>
          <a:lstStyle/>
          <a:p>
            <a:pPr>
              <a:lnSpc>
                <a:spcPct val="80000"/>
              </a:lnSpc>
            </a:pPr>
            <a:r>
              <a:rPr lang="en-US" sz="1600" dirty="0" smtClean="0">
                <a:latin typeface="Arial"/>
                <a:cs typeface="Arial"/>
              </a:rPr>
              <a:t>GFED3 annual </a:t>
            </a:r>
            <a:r>
              <a:rPr lang="en-US" sz="1600" dirty="0">
                <a:latin typeface="Arial"/>
                <a:cs typeface="Arial"/>
              </a:rPr>
              <a:t>carbon emissions </a:t>
            </a:r>
            <a:r>
              <a:rPr lang="en-US" sz="1600" dirty="0" smtClean="0">
                <a:latin typeface="Arial"/>
                <a:cs typeface="Arial"/>
              </a:rPr>
              <a:t>(g </a:t>
            </a:r>
            <a:r>
              <a:rPr lang="en-US" sz="1600" dirty="0">
                <a:latin typeface="Arial"/>
                <a:cs typeface="Arial"/>
              </a:rPr>
              <a:t>C m</a:t>
            </a:r>
            <a:r>
              <a:rPr lang="en-US" sz="1600" baseline="30000" dirty="0">
                <a:latin typeface="Arial"/>
                <a:cs typeface="Arial"/>
              </a:rPr>
              <a:t>-2</a:t>
            </a:r>
            <a:r>
              <a:rPr lang="en-US" sz="1600" dirty="0">
                <a:latin typeface="Arial"/>
                <a:cs typeface="Arial"/>
              </a:rPr>
              <a:t> year</a:t>
            </a:r>
            <a:r>
              <a:rPr lang="en-US" sz="1600" baseline="30000" dirty="0">
                <a:latin typeface="Arial"/>
                <a:cs typeface="Arial"/>
              </a:rPr>
              <a:t>-1</a:t>
            </a:r>
            <a:r>
              <a:rPr lang="en-US" sz="1600" dirty="0" smtClean="0">
                <a:latin typeface="Arial"/>
                <a:cs typeface="Arial"/>
              </a:rPr>
              <a:t>)</a:t>
            </a:r>
            <a:r>
              <a:rPr lang="en-US" sz="1600" dirty="0">
                <a:latin typeface="Arial"/>
                <a:cs typeface="Arial"/>
              </a:rPr>
              <a:t> </a:t>
            </a:r>
            <a:r>
              <a:rPr lang="en-US" sz="1600" dirty="0" smtClean="0">
                <a:latin typeface="Arial"/>
                <a:cs typeface="Arial"/>
              </a:rPr>
              <a:t>from biomass burning averaged </a:t>
            </a:r>
            <a:r>
              <a:rPr lang="en-US" sz="1600" dirty="0">
                <a:latin typeface="Arial"/>
                <a:cs typeface="Arial"/>
              </a:rPr>
              <a:t>over 1997-2009, derived using MODIS fire counts and burned area</a:t>
            </a:r>
            <a:r>
              <a:rPr lang="en-US" sz="1600" dirty="0" smtClean="0">
                <a:latin typeface="Arial"/>
                <a:cs typeface="Arial"/>
              </a:rPr>
              <a:t>.</a:t>
            </a:r>
          </a:p>
          <a:p>
            <a:pPr>
              <a:lnSpc>
                <a:spcPct val="80000"/>
              </a:lnSpc>
            </a:pPr>
            <a:endParaRPr lang="en-US" sz="1600"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l="-21604" r="-21604"/>
          <a:stretch>
            <a:fillRect/>
          </a:stretch>
        </p:blipFill>
        <p:spPr>
          <a:xfrm>
            <a:off x="1410943" y="1231897"/>
            <a:ext cx="8686800" cy="4546600"/>
          </a:xfrm>
        </p:spPr>
      </p:pic>
      <p:sp>
        <p:nvSpPr>
          <p:cNvPr id="3" name="Slide Number Placeholder 2"/>
          <p:cNvSpPr>
            <a:spLocks noGrp="1"/>
          </p:cNvSpPr>
          <p:nvPr>
            <p:ph type="sldNum" sz="quarter" idx="12"/>
          </p:nvPr>
        </p:nvSpPr>
        <p:spPr/>
        <p:txBody>
          <a:bodyPr/>
          <a:lstStyle/>
          <a:p>
            <a:fld id="{80D3D47E-862C-6F4D-9BCE-FD063CA3184D}" type="slidenum">
              <a:rPr lang="en-US" smtClean="0"/>
              <a:pPr/>
              <a:t>20</a:t>
            </a:fld>
            <a:endParaRPr lang="en-US" dirty="0"/>
          </a:p>
        </p:txBody>
      </p:sp>
      <p:sp>
        <p:nvSpPr>
          <p:cNvPr id="4" name="Title 3"/>
          <p:cNvSpPr>
            <a:spLocks noGrp="1"/>
          </p:cNvSpPr>
          <p:nvPr>
            <p:ph type="title"/>
          </p:nvPr>
        </p:nvSpPr>
        <p:spPr/>
        <p:txBody>
          <a:bodyPr>
            <a:normAutofit fontScale="90000"/>
          </a:bodyPr>
          <a:lstStyle/>
          <a:p>
            <a:r>
              <a:rPr lang="en-US" dirty="0"/>
              <a:t>Next Steps: </a:t>
            </a:r>
            <a:r>
              <a:rPr lang="en-US" dirty="0" smtClean="0"/>
              <a:t>STILT-</a:t>
            </a:r>
            <a:r>
              <a:rPr lang="en-US" dirty="0" err="1" smtClean="0"/>
              <a:t>Chem</a:t>
            </a:r>
            <a:r>
              <a:rPr lang="en-US" dirty="0" smtClean="0"/>
              <a:t> Analysis </a:t>
            </a:r>
            <a:br>
              <a:rPr lang="en-US" dirty="0" smtClean="0"/>
            </a:br>
            <a:r>
              <a:rPr lang="en-US" dirty="0" smtClean="0"/>
              <a:t>of Block 9b Fire</a:t>
            </a:r>
            <a:endParaRPr lang="en-US" dirty="0"/>
          </a:p>
        </p:txBody>
      </p:sp>
      <p:sp>
        <p:nvSpPr>
          <p:cNvPr id="7" name="TextBox 6"/>
          <p:cNvSpPr txBox="1"/>
          <p:nvPr/>
        </p:nvSpPr>
        <p:spPr>
          <a:xfrm>
            <a:off x="5537050" y="5784334"/>
            <a:ext cx="3212651" cy="369332"/>
          </a:xfrm>
          <a:prstGeom prst="rect">
            <a:avLst/>
          </a:prstGeom>
          <a:noFill/>
        </p:spPr>
        <p:txBody>
          <a:bodyPr wrap="none" rtlCol="0">
            <a:spAutoFit/>
          </a:bodyPr>
          <a:lstStyle/>
          <a:p>
            <a:r>
              <a:rPr lang="en-US" dirty="0" smtClean="0"/>
              <a:t>D. Wen et al. (2012, 2013, 2014)</a:t>
            </a:r>
            <a:endParaRPr lang="en-US" dirty="0"/>
          </a:p>
        </p:txBody>
      </p:sp>
      <p:sp>
        <p:nvSpPr>
          <p:cNvPr id="9" name="Content Placeholder 1"/>
          <p:cNvSpPr txBox="1">
            <a:spLocks/>
          </p:cNvSpPr>
          <p:nvPr/>
        </p:nvSpPr>
        <p:spPr>
          <a:xfrm>
            <a:off x="0" y="1552188"/>
            <a:ext cx="2868277" cy="4724400"/>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STILT-</a:t>
            </a:r>
            <a:r>
              <a:rPr lang="en-US" dirty="0" err="1" smtClean="0"/>
              <a:t>Chem</a:t>
            </a:r>
            <a:r>
              <a:rPr lang="en-US" dirty="0" smtClean="0"/>
              <a:t> can determine the sources that impacted the aircraft obs. and then run chemistry.</a:t>
            </a:r>
          </a:p>
          <a:p>
            <a:r>
              <a:rPr lang="en-US" dirty="0" smtClean="0"/>
              <a:t>We are adding ASP as the chemistry subroutine of a new version of STILT-</a:t>
            </a:r>
            <a:r>
              <a:rPr lang="en-US" dirty="0" err="1" smtClean="0"/>
              <a:t>Chem</a:t>
            </a:r>
            <a:endParaRPr lang="en-US" dirty="0" smtClean="0"/>
          </a:p>
          <a:p>
            <a:pPr lvl="1"/>
            <a:endParaRPr lang="en-US" dirty="0" smtClean="0"/>
          </a:p>
          <a:p>
            <a:pPr lvl="1"/>
            <a:endParaRPr lang="en-US" dirty="0"/>
          </a:p>
        </p:txBody>
      </p:sp>
      <p:grpSp>
        <p:nvGrpSpPr>
          <p:cNvPr id="13" name="Group 12"/>
          <p:cNvGrpSpPr/>
          <p:nvPr/>
        </p:nvGrpSpPr>
        <p:grpSpPr>
          <a:xfrm>
            <a:off x="2804775" y="1875362"/>
            <a:ext cx="4967619" cy="3735403"/>
            <a:chOff x="2804775" y="2065865"/>
            <a:chExt cx="4967619" cy="3735403"/>
          </a:xfrm>
        </p:grpSpPr>
        <p:pic>
          <p:nvPicPr>
            <p:cNvPr id="2" name="Picture 1"/>
            <p:cNvPicPr>
              <a:picLocks noChangeAspect="1"/>
            </p:cNvPicPr>
            <p:nvPr/>
          </p:nvPicPr>
          <p:blipFill>
            <a:blip r:embed="rId3"/>
            <a:stretch>
              <a:fillRect/>
            </a:stretch>
          </p:blipFill>
          <p:spPr>
            <a:xfrm>
              <a:off x="2804775" y="2370667"/>
              <a:ext cx="857057" cy="1134533"/>
            </a:xfrm>
            <a:prstGeom prst="rect">
              <a:avLst/>
            </a:prstGeom>
          </p:spPr>
        </p:pic>
        <p:pic>
          <p:nvPicPr>
            <p:cNvPr id="11" name="Picture 10"/>
            <p:cNvPicPr>
              <a:picLocks noChangeAspect="1"/>
            </p:cNvPicPr>
            <p:nvPr/>
          </p:nvPicPr>
          <p:blipFill>
            <a:blip r:embed="rId3"/>
            <a:stretch>
              <a:fillRect/>
            </a:stretch>
          </p:blipFill>
          <p:spPr>
            <a:xfrm>
              <a:off x="2804776" y="4569365"/>
              <a:ext cx="857057" cy="1231903"/>
            </a:xfrm>
            <a:prstGeom prst="rect">
              <a:avLst/>
            </a:prstGeom>
          </p:spPr>
        </p:pic>
        <p:pic>
          <p:nvPicPr>
            <p:cNvPr id="6" name="Picture 5"/>
            <p:cNvPicPr>
              <a:picLocks noChangeAspect="1"/>
            </p:cNvPicPr>
            <p:nvPr/>
          </p:nvPicPr>
          <p:blipFill>
            <a:blip r:embed="rId4"/>
            <a:stretch>
              <a:fillRect/>
            </a:stretch>
          </p:blipFill>
          <p:spPr>
            <a:xfrm>
              <a:off x="5990163" y="2065865"/>
              <a:ext cx="1778000" cy="1143000"/>
            </a:xfrm>
            <a:prstGeom prst="rect">
              <a:avLst/>
            </a:prstGeom>
          </p:spPr>
        </p:pic>
        <p:pic>
          <p:nvPicPr>
            <p:cNvPr id="12" name="Picture 11"/>
            <p:cNvPicPr>
              <a:picLocks noChangeAspect="1"/>
            </p:cNvPicPr>
            <p:nvPr/>
          </p:nvPicPr>
          <p:blipFill>
            <a:blip r:embed="rId4"/>
            <a:stretch>
              <a:fillRect/>
            </a:stretch>
          </p:blipFill>
          <p:spPr>
            <a:xfrm>
              <a:off x="5994394" y="4569365"/>
              <a:ext cx="1778000" cy="1143000"/>
            </a:xfrm>
            <a:prstGeom prst="rect">
              <a:avLst/>
            </a:prstGeom>
          </p:spPr>
        </p:pic>
      </p:grpSp>
    </p:spTree>
    <p:extLst>
      <p:ext uri="{BB962C8B-B14F-4D97-AF65-F5344CB8AC3E}">
        <p14:creationId xmlns:p14="http://schemas.microsoft.com/office/powerpoint/2010/main" val="32739596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0D3D47E-862C-6F4D-9BCE-FD063CA3184D}" type="slidenum">
              <a:rPr lang="en-US" smtClean="0"/>
              <a:pPr/>
              <a:t>21</a:t>
            </a:fld>
            <a:endParaRPr lang="en-US" dirty="0"/>
          </a:p>
        </p:txBody>
      </p:sp>
      <p:sp>
        <p:nvSpPr>
          <p:cNvPr id="3" name="Title 2"/>
          <p:cNvSpPr>
            <a:spLocks noGrp="1"/>
          </p:cNvSpPr>
          <p:nvPr>
            <p:ph type="title"/>
          </p:nvPr>
        </p:nvSpPr>
        <p:spPr/>
        <p:txBody>
          <a:bodyPr>
            <a:noAutofit/>
          </a:bodyPr>
          <a:lstStyle/>
          <a:p>
            <a:r>
              <a:rPr lang="en-US" sz="2800" dirty="0" smtClean="0"/>
              <a:t>Next Steps: Incorporating New </a:t>
            </a:r>
            <a:r>
              <a:rPr lang="en-US" sz="2800" dirty="0"/>
              <a:t>M</a:t>
            </a:r>
            <a:r>
              <a:rPr lang="en-US" sz="2800" dirty="0" smtClean="0"/>
              <a:t>easurements of NMOC and S/IVOC species</a:t>
            </a:r>
            <a:endParaRPr lang="en-US" sz="2800"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40535" b="1535"/>
          <a:stretch/>
        </p:blipFill>
        <p:spPr>
          <a:xfrm>
            <a:off x="739040" y="1254636"/>
            <a:ext cx="4479283" cy="2770632"/>
          </a:xfrm>
        </p:spPr>
      </p:pic>
      <p:sp>
        <p:nvSpPr>
          <p:cNvPr id="7" name="TextBox 6"/>
          <p:cNvSpPr txBox="1"/>
          <p:nvPr/>
        </p:nvSpPr>
        <p:spPr>
          <a:xfrm>
            <a:off x="0" y="1577801"/>
            <a:ext cx="1337137" cy="646331"/>
          </a:xfrm>
          <a:prstGeom prst="rect">
            <a:avLst/>
          </a:prstGeom>
          <a:noFill/>
        </p:spPr>
        <p:txBody>
          <a:bodyPr wrap="none" rtlCol="0">
            <a:spAutoFit/>
          </a:bodyPr>
          <a:lstStyle/>
          <a:p>
            <a:r>
              <a:rPr lang="en-US" b="1" dirty="0" smtClean="0"/>
              <a:t>Hatch et al., </a:t>
            </a:r>
          </a:p>
          <a:p>
            <a:r>
              <a:rPr lang="en-US" b="1" dirty="0" smtClean="0"/>
              <a:t>ACP, 2015.</a:t>
            </a:r>
            <a:endParaRPr lang="en-US" b="1" dirty="0"/>
          </a:p>
        </p:txBody>
      </p:sp>
      <p:cxnSp>
        <p:nvCxnSpPr>
          <p:cNvPr id="14" name="Straight Arrow Connector 13"/>
          <p:cNvCxnSpPr>
            <a:stCxn id="8" idx="0"/>
          </p:cNvCxnSpPr>
          <p:nvPr/>
        </p:nvCxnSpPr>
        <p:spPr>
          <a:xfrm flipH="1" flipV="1">
            <a:off x="4050620" y="2675241"/>
            <a:ext cx="192249" cy="14354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539848" y="2224132"/>
            <a:ext cx="1352706" cy="17604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0" idx="0"/>
          </p:cNvCxnSpPr>
          <p:nvPr/>
        </p:nvCxnSpPr>
        <p:spPr>
          <a:xfrm flipV="1">
            <a:off x="931378" y="2224132"/>
            <a:ext cx="2917386" cy="22794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60296" y="3984536"/>
            <a:ext cx="5106970" cy="1528057"/>
            <a:chOff x="-5553403" y="1305951"/>
            <a:chExt cx="5759987" cy="1727147"/>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403" y="1892676"/>
              <a:ext cx="1964928" cy="1086565"/>
            </a:xfrm>
            <a:prstGeom prst="rect">
              <a:avLst/>
            </a:prstGeom>
          </p:spPr>
        </p:pic>
        <p:pic>
          <p:nvPicPr>
            <p:cNvPr id="11" name="Picture 10" descr="3-methyl-fura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1971" y="1305951"/>
              <a:ext cx="1755600" cy="1680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8612" y="1448508"/>
              <a:ext cx="2085196" cy="1584590"/>
            </a:xfrm>
            <a:prstGeom prst="rect">
              <a:avLst/>
            </a:prstGeom>
          </p:spPr>
        </p:pic>
      </p:grpSp>
      <p:grpSp>
        <p:nvGrpSpPr>
          <p:cNvPr id="23" name="Group 22"/>
          <p:cNvGrpSpPr/>
          <p:nvPr/>
        </p:nvGrpSpPr>
        <p:grpSpPr>
          <a:xfrm>
            <a:off x="87580" y="5408356"/>
            <a:ext cx="5193372" cy="1415772"/>
            <a:chOff x="87580" y="5408356"/>
            <a:chExt cx="5193372" cy="1415772"/>
          </a:xfrm>
          <a:solidFill>
            <a:schemeClr val="bg1"/>
          </a:solidFill>
        </p:grpSpPr>
        <p:sp>
          <p:nvSpPr>
            <p:cNvPr id="19" name="TextBox 18"/>
            <p:cNvSpPr txBox="1"/>
            <p:nvPr/>
          </p:nvSpPr>
          <p:spPr>
            <a:xfrm>
              <a:off x="87580" y="5409489"/>
              <a:ext cx="1751014" cy="923330"/>
            </a:xfrm>
            <a:prstGeom prst="rect">
              <a:avLst/>
            </a:prstGeom>
            <a:grpFill/>
          </p:spPr>
          <p:txBody>
            <a:bodyPr wrap="none" rtlCol="0">
              <a:spAutoFit/>
            </a:bodyPr>
            <a:lstStyle/>
            <a:p>
              <a:r>
                <a:rPr lang="en-US" b="1" dirty="0" smtClean="0">
                  <a:latin typeface="Arial"/>
                  <a:cs typeface="Arial"/>
                </a:rPr>
                <a:t>EF = 0.05 g/kg</a:t>
              </a:r>
            </a:p>
            <a:p>
              <a:r>
                <a:rPr lang="en-US" b="1" i="1" dirty="0" err="1" smtClean="0">
                  <a:latin typeface="Arial"/>
                  <a:cs typeface="Arial"/>
                </a:rPr>
                <a:t>k</a:t>
              </a:r>
              <a:r>
                <a:rPr lang="en-US" b="1" baseline="-25000" dirty="0" err="1" smtClean="0">
                  <a:latin typeface="Arial"/>
                  <a:cs typeface="Arial"/>
                </a:rPr>
                <a:t>OH</a:t>
              </a:r>
              <a:r>
                <a:rPr lang="en-US" b="1" dirty="0" smtClean="0">
                  <a:latin typeface="Arial"/>
                  <a:cs typeface="Arial"/>
                </a:rPr>
                <a:t> = 6.2e-11</a:t>
              </a:r>
            </a:p>
            <a:p>
              <a:r>
                <a:rPr lang="en-US" b="1" i="1" dirty="0" smtClean="0">
                  <a:latin typeface="Arial"/>
                  <a:cs typeface="Arial"/>
                </a:rPr>
                <a:t>Y</a:t>
              </a:r>
              <a:r>
                <a:rPr lang="en-US" b="1" baseline="-25000" dirty="0" smtClean="0">
                  <a:latin typeface="Arial"/>
                  <a:cs typeface="Arial"/>
                </a:rPr>
                <a:t>SOA</a:t>
              </a:r>
              <a:r>
                <a:rPr lang="en-US" b="1" dirty="0">
                  <a:latin typeface="Arial"/>
                  <a:cs typeface="Arial"/>
                </a:rPr>
                <a:t> </a:t>
              </a:r>
              <a:r>
                <a:rPr lang="en-US" b="1" dirty="0" smtClean="0">
                  <a:latin typeface="Arial"/>
                  <a:cs typeface="Arial"/>
                </a:rPr>
                <a:t>= ???</a:t>
              </a:r>
              <a:endParaRPr lang="en-US" b="1" dirty="0">
                <a:latin typeface="Arial"/>
                <a:cs typeface="Arial"/>
              </a:endParaRPr>
            </a:p>
          </p:txBody>
        </p:sp>
        <p:sp>
          <p:nvSpPr>
            <p:cNvPr id="20" name="TextBox 19"/>
            <p:cNvSpPr txBox="1"/>
            <p:nvPr/>
          </p:nvSpPr>
          <p:spPr>
            <a:xfrm>
              <a:off x="1724809" y="5408356"/>
              <a:ext cx="1879392" cy="1415772"/>
            </a:xfrm>
            <a:prstGeom prst="rect">
              <a:avLst/>
            </a:prstGeom>
            <a:grpFill/>
          </p:spPr>
          <p:txBody>
            <a:bodyPr wrap="none" rtlCol="0">
              <a:spAutoFit/>
            </a:bodyPr>
            <a:lstStyle/>
            <a:p>
              <a:r>
                <a:rPr lang="en-US" b="1" dirty="0" smtClean="0">
                  <a:latin typeface="Arial"/>
                  <a:cs typeface="Arial"/>
                </a:rPr>
                <a:t>EF = 0.005 g/kg</a:t>
              </a:r>
            </a:p>
            <a:p>
              <a:r>
                <a:rPr lang="en-US" b="1" i="1" dirty="0" err="1" smtClean="0">
                  <a:latin typeface="Arial"/>
                  <a:cs typeface="Arial"/>
                </a:rPr>
                <a:t>k</a:t>
              </a:r>
              <a:r>
                <a:rPr lang="en-US" b="1" baseline="-25000" dirty="0" err="1" smtClean="0">
                  <a:latin typeface="Arial"/>
                  <a:cs typeface="Arial"/>
                </a:rPr>
                <a:t>OH</a:t>
              </a:r>
              <a:r>
                <a:rPr lang="en-US" b="1" dirty="0" smtClean="0">
                  <a:latin typeface="Arial"/>
                  <a:cs typeface="Arial"/>
                </a:rPr>
                <a:t> = 9.4e-11</a:t>
              </a:r>
            </a:p>
            <a:p>
              <a:r>
                <a:rPr lang="en-US" b="1" i="1" dirty="0" smtClean="0">
                  <a:latin typeface="Arial"/>
                  <a:cs typeface="Arial"/>
                </a:rPr>
                <a:t>Y</a:t>
              </a:r>
              <a:r>
                <a:rPr lang="en-US" b="1" baseline="-25000" dirty="0" smtClean="0">
                  <a:latin typeface="Arial"/>
                  <a:cs typeface="Arial"/>
                </a:rPr>
                <a:t>SOA</a:t>
              </a:r>
              <a:r>
                <a:rPr lang="en-US" b="1" dirty="0">
                  <a:latin typeface="Arial"/>
                  <a:cs typeface="Arial"/>
                </a:rPr>
                <a:t> </a:t>
              </a:r>
              <a:r>
                <a:rPr lang="en-US" b="1" dirty="0" smtClean="0">
                  <a:latin typeface="Arial"/>
                  <a:cs typeface="Arial"/>
                </a:rPr>
                <a:t>= ~10%</a:t>
              </a:r>
            </a:p>
            <a:p>
              <a:r>
                <a:rPr lang="en-US" sz="1600" b="1" dirty="0" smtClean="0">
                  <a:latin typeface="Arial"/>
                  <a:cs typeface="Arial"/>
                </a:rPr>
                <a:t>(</a:t>
              </a:r>
              <a:r>
                <a:rPr lang="en-US" sz="1600" b="1" dirty="0" err="1" smtClean="0">
                  <a:latin typeface="Arial"/>
                  <a:cs typeface="Arial"/>
                </a:rPr>
                <a:t>Strollo</a:t>
              </a:r>
              <a:r>
                <a:rPr lang="en-US" sz="1600" b="1" dirty="0" smtClean="0">
                  <a:latin typeface="Arial"/>
                  <a:cs typeface="Arial"/>
                </a:rPr>
                <a:t> &amp; </a:t>
              </a:r>
            </a:p>
            <a:p>
              <a:r>
                <a:rPr lang="en-US" sz="1600" b="1" dirty="0" err="1" smtClean="0">
                  <a:latin typeface="Arial"/>
                  <a:cs typeface="Arial"/>
                </a:rPr>
                <a:t>Ziemann</a:t>
              </a:r>
              <a:r>
                <a:rPr lang="en-US" sz="1600" b="1" dirty="0" smtClean="0">
                  <a:latin typeface="Arial"/>
                  <a:cs typeface="Arial"/>
                </a:rPr>
                <a:t>, 2013)</a:t>
              </a:r>
              <a:endParaRPr lang="en-US" sz="1600" b="1" dirty="0">
                <a:latin typeface="Arial"/>
                <a:cs typeface="Arial"/>
              </a:endParaRPr>
            </a:p>
          </p:txBody>
        </p:sp>
        <p:sp>
          <p:nvSpPr>
            <p:cNvPr id="22" name="TextBox 21"/>
            <p:cNvSpPr txBox="1"/>
            <p:nvPr/>
          </p:nvSpPr>
          <p:spPr>
            <a:xfrm>
              <a:off x="3529938" y="5408356"/>
              <a:ext cx="1751014" cy="923330"/>
            </a:xfrm>
            <a:prstGeom prst="rect">
              <a:avLst/>
            </a:prstGeom>
            <a:grpFill/>
          </p:spPr>
          <p:txBody>
            <a:bodyPr wrap="none" rtlCol="0">
              <a:spAutoFit/>
            </a:bodyPr>
            <a:lstStyle/>
            <a:p>
              <a:r>
                <a:rPr lang="en-US" b="1" dirty="0" smtClean="0">
                  <a:latin typeface="Arial"/>
                  <a:cs typeface="Arial"/>
                </a:rPr>
                <a:t>EF = 0.16 g/kg</a:t>
              </a:r>
            </a:p>
            <a:p>
              <a:r>
                <a:rPr lang="en-US" b="1" i="1" dirty="0" err="1" smtClean="0">
                  <a:latin typeface="Arial"/>
                  <a:cs typeface="Arial"/>
                </a:rPr>
                <a:t>k</a:t>
              </a:r>
              <a:r>
                <a:rPr lang="en-US" b="1" baseline="-25000" dirty="0" err="1" smtClean="0">
                  <a:latin typeface="Arial"/>
                  <a:cs typeface="Arial"/>
                </a:rPr>
                <a:t>OH</a:t>
              </a:r>
              <a:r>
                <a:rPr lang="en-US" b="1" dirty="0" smtClean="0">
                  <a:latin typeface="Arial"/>
                  <a:cs typeface="Arial"/>
                </a:rPr>
                <a:t> = 3.5e-11</a:t>
              </a:r>
            </a:p>
            <a:p>
              <a:r>
                <a:rPr lang="en-US" b="1" i="1" dirty="0" smtClean="0">
                  <a:latin typeface="Arial"/>
                  <a:cs typeface="Arial"/>
                </a:rPr>
                <a:t>Y</a:t>
              </a:r>
              <a:r>
                <a:rPr lang="en-US" b="1" baseline="-25000" dirty="0" smtClean="0">
                  <a:latin typeface="Arial"/>
                  <a:cs typeface="Arial"/>
                </a:rPr>
                <a:t>SOA</a:t>
              </a:r>
              <a:r>
                <a:rPr lang="en-US" b="1" dirty="0">
                  <a:latin typeface="Arial"/>
                  <a:cs typeface="Arial"/>
                </a:rPr>
                <a:t> </a:t>
              </a:r>
              <a:r>
                <a:rPr lang="en-US" b="1" dirty="0" smtClean="0">
                  <a:latin typeface="Arial"/>
                  <a:cs typeface="Arial"/>
                </a:rPr>
                <a:t>= ???</a:t>
              </a:r>
              <a:endParaRPr lang="en-US" b="1" dirty="0">
                <a:latin typeface="Arial"/>
                <a:cs typeface="Arial"/>
              </a:endParaRPr>
            </a:p>
          </p:txBody>
        </p:sp>
      </p:grpSp>
      <p:sp>
        <p:nvSpPr>
          <p:cNvPr id="6" name="Content Placeholder 3"/>
          <p:cNvSpPr txBox="1">
            <a:spLocks/>
          </p:cNvSpPr>
          <p:nvPr/>
        </p:nvSpPr>
        <p:spPr>
          <a:xfrm>
            <a:off x="5028536" y="927319"/>
            <a:ext cx="3996337" cy="550924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sz="2400" dirty="0" smtClean="0"/>
              <a:t>Several studies have identified many new BB species</a:t>
            </a:r>
          </a:p>
          <a:p>
            <a:pPr lvl="1">
              <a:lnSpc>
                <a:spcPct val="90000"/>
              </a:lnSpc>
              <a:spcBef>
                <a:spcPts val="400"/>
              </a:spcBef>
            </a:pPr>
            <a:r>
              <a:rPr lang="en-US" sz="2000" dirty="0" smtClean="0"/>
              <a:t>Hatch et al., ACP, 2015</a:t>
            </a:r>
          </a:p>
          <a:p>
            <a:pPr lvl="1">
              <a:lnSpc>
                <a:spcPct val="90000"/>
              </a:lnSpc>
              <a:spcBef>
                <a:spcPts val="400"/>
              </a:spcBef>
            </a:pPr>
            <a:r>
              <a:rPr lang="en-US" sz="2000" dirty="0" err="1" smtClean="0"/>
              <a:t>Stockwell</a:t>
            </a:r>
            <a:r>
              <a:rPr lang="en-US" sz="2000" dirty="0" smtClean="0"/>
              <a:t> et al., ACP, 2015</a:t>
            </a:r>
          </a:p>
          <a:p>
            <a:pPr lvl="1">
              <a:lnSpc>
                <a:spcPct val="90000"/>
              </a:lnSpc>
              <a:spcBef>
                <a:spcPts val="400"/>
              </a:spcBef>
            </a:pPr>
            <a:r>
              <a:rPr lang="en-US" sz="2000" dirty="0" smtClean="0"/>
              <a:t>Gilman et al., ACPD, 2015</a:t>
            </a:r>
          </a:p>
          <a:p>
            <a:pPr>
              <a:lnSpc>
                <a:spcPct val="90000"/>
              </a:lnSpc>
            </a:pPr>
            <a:r>
              <a:rPr lang="en-US" sz="2400" dirty="0" smtClean="0"/>
              <a:t>6-20% NMOC </a:t>
            </a:r>
            <a:r>
              <a:rPr lang="en-US" sz="2400" dirty="0" err="1" smtClean="0"/>
              <a:t>unID’d</a:t>
            </a:r>
            <a:r>
              <a:rPr lang="en-US" sz="2400" dirty="0" smtClean="0"/>
              <a:t> </a:t>
            </a:r>
          </a:p>
          <a:p>
            <a:pPr>
              <a:lnSpc>
                <a:spcPct val="90000"/>
              </a:lnSpc>
            </a:pPr>
            <a:r>
              <a:rPr lang="en-US" sz="2400" dirty="0" smtClean="0"/>
              <a:t>O</a:t>
            </a:r>
            <a:r>
              <a:rPr lang="en-US" sz="2400" baseline="-25000" dirty="0" smtClean="0"/>
              <a:t>3</a:t>
            </a:r>
            <a:r>
              <a:rPr lang="en-US" sz="2400" dirty="0" smtClean="0"/>
              <a:t> and SOA chemistry of many </a:t>
            </a:r>
            <a:r>
              <a:rPr lang="en-US" sz="2400" dirty="0" err="1" smtClean="0"/>
              <a:t>ID’d</a:t>
            </a:r>
            <a:r>
              <a:rPr lang="en-US" sz="2400" dirty="0" smtClean="0"/>
              <a:t> compounds poorly known</a:t>
            </a:r>
          </a:p>
          <a:p>
            <a:pPr>
              <a:lnSpc>
                <a:spcPct val="90000"/>
              </a:lnSpc>
            </a:pPr>
            <a:r>
              <a:rPr lang="en-US" sz="2400" b="1" dirty="0" smtClean="0"/>
              <a:t>Applying Williams Fire method to multiple lab and field datasets could  help constrain this chemistry.</a:t>
            </a:r>
            <a:endParaRPr lang="en-US" sz="2400" b="1" dirty="0"/>
          </a:p>
        </p:txBody>
      </p:sp>
    </p:spTree>
    <p:extLst>
      <p:ext uri="{BB962C8B-B14F-4D97-AF65-F5344CB8AC3E}">
        <p14:creationId xmlns:p14="http://schemas.microsoft.com/office/powerpoint/2010/main" val="22835956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92500" lnSpcReduction="10000"/>
          </a:bodyPr>
          <a:lstStyle/>
          <a:p>
            <a:r>
              <a:rPr lang="en-US" dirty="0" smtClean="0"/>
              <a:t>High-resolution CMAQ runs should be able to resolve smoke plumes.</a:t>
            </a:r>
          </a:p>
          <a:p>
            <a:r>
              <a:rPr lang="en-US" dirty="0" smtClean="0"/>
              <a:t>However, common chemical mechanisms (e.g., CB05, SAPRC07) may not properly account for the organic species in biomass burning plumes. </a:t>
            </a:r>
          </a:p>
          <a:p>
            <a:r>
              <a:rPr lang="en-US" dirty="0" smtClean="0"/>
              <a:t>Need a reduced form of this chemistry for implementation in CMAQ</a:t>
            </a:r>
          </a:p>
          <a:p>
            <a:pPr lvl="1"/>
            <a:endParaRPr lang="en-US" dirty="0" smtClean="0"/>
          </a:p>
          <a:p>
            <a:pPr lvl="1"/>
            <a:endParaRPr lang="en-US" dirty="0" smtClean="0"/>
          </a:p>
          <a:p>
            <a:pPr lvl="1"/>
            <a:endParaRPr lang="en-US" dirty="0"/>
          </a:p>
        </p:txBody>
      </p:sp>
      <p:sp>
        <p:nvSpPr>
          <p:cNvPr id="5" name="Content Placeholder 4"/>
          <p:cNvSpPr>
            <a:spLocks noGrp="1"/>
          </p:cNvSpPr>
          <p:nvPr>
            <p:ph sz="half" idx="2"/>
          </p:nvPr>
        </p:nvSpPr>
        <p:spPr>
          <a:xfrm>
            <a:off x="4648200" y="973669"/>
            <a:ext cx="4267200" cy="5058834"/>
          </a:xfrm>
          <a:ln>
            <a:noFill/>
          </a:ln>
        </p:spPr>
        <p:txBody>
          <a:bodyPr>
            <a:normAutofit fontScale="85000" lnSpcReduction="10000"/>
          </a:bodyPr>
          <a:lstStyle/>
          <a:p>
            <a:pPr marL="0" indent="0">
              <a:buNone/>
            </a:pPr>
            <a:r>
              <a:rPr lang="en-US" b="1" u="sng" dirty="0" smtClean="0"/>
              <a:t>Approach</a:t>
            </a:r>
          </a:p>
          <a:p>
            <a:r>
              <a:rPr lang="en-US" dirty="0"/>
              <a:t>Implement </a:t>
            </a:r>
            <a:r>
              <a:rPr lang="en-US" dirty="0" smtClean="0"/>
              <a:t>RACM2, CB05, </a:t>
            </a:r>
            <a:r>
              <a:rPr lang="en-US" dirty="0"/>
              <a:t>and/or SAPRC07 in ASP</a:t>
            </a:r>
          </a:p>
          <a:p>
            <a:r>
              <a:rPr lang="en-US" dirty="0"/>
              <a:t>Identify key species reactions that need to be added to make this condensed version of ASP (ASP-C) match the full model.</a:t>
            </a:r>
          </a:p>
          <a:p>
            <a:r>
              <a:rPr lang="en-US" dirty="0"/>
              <a:t>Quantify the errors from not considering the full ASP chemistry</a:t>
            </a:r>
          </a:p>
          <a:p>
            <a:r>
              <a:rPr lang="en-US" dirty="0"/>
              <a:t>Implement condensed mechanism in </a:t>
            </a:r>
            <a:r>
              <a:rPr lang="en-US" dirty="0" smtClean="0"/>
              <a:t>CMAQ</a:t>
            </a:r>
            <a:endParaRPr lang="en-US" dirty="0"/>
          </a:p>
        </p:txBody>
      </p:sp>
      <p:sp>
        <p:nvSpPr>
          <p:cNvPr id="3" name="Slide Number Placeholder 2"/>
          <p:cNvSpPr>
            <a:spLocks noGrp="1"/>
          </p:cNvSpPr>
          <p:nvPr>
            <p:ph type="sldNum" sz="quarter" idx="12"/>
          </p:nvPr>
        </p:nvSpPr>
        <p:spPr/>
        <p:txBody>
          <a:bodyPr/>
          <a:lstStyle/>
          <a:p>
            <a:fld id="{80D3D47E-862C-6F4D-9BCE-FD063CA3184D}" type="slidenum">
              <a:rPr lang="en-US" smtClean="0"/>
              <a:pPr/>
              <a:t>22</a:t>
            </a:fld>
            <a:endParaRPr lang="en-US" dirty="0"/>
          </a:p>
        </p:txBody>
      </p:sp>
      <p:sp>
        <p:nvSpPr>
          <p:cNvPr id="4" name="Title 3"/>
          <p:cNvSpPr>
            <a:spLocks noGrp="1"/>
          </p:cNvSpPr>
          <p:nvPr>
            <p:ph type="title"/>
          </p:nvPr>
        </p:nvSpPr>
        <p:spPr/>
        <p:txBody>
          <a:bodyPr>
            <a:normAutofit fontScale="90000"/>
          </a:bodyPr>
          <a:lstStyle/>
          <a:p>
            <a:r>
              <a:rPr lang="en-US" dirty="0"/>
              <a:t>Next Steps: </a:t>
            </a:r>
            <a:r>
              <a:rPr lang="en-US" dirty="0" smtClean="0"/>
              <a:t>Smoke Chemistry in CMAQ</a:t>
            </a:r>
            <a:endParaRPr lang="en-US" dirty="0"/>
          </a:p>
        </p:txBody>
      </p:sp>
    </p:spTree>
    <p:extLst>
      <p:ext uri="{BB962C8B-B14F-4D97-AF65-F5344CB8AC3E}">
        <p14:creationId xmlns:p14="http://schemas.microsoft.com/office/powerpoint/2010/main" val="381950029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normAutofit lnSpcReduction="10000"/>
          </a:bodyPr>
          <a:lstStyle/>
          <a:p>
            <a:r>
              <a:rPr lang="en-US" sz="3097" dirty="0" smtClean="0"/>
              <a:t>This modeling work funded by NSF grant AGS-1144165 and NASA grant NNX14AP45G.</a:t>
            </a:r>
          </a:p>
          <a:p>
            <a:r>
              <a:rPr lang="en-US" sz="3097" dirty="0" smtClean="0"/>
              <a:t>Improvements to ASP aerosol optical properties funded by NASA ACMAP grant NNX11AN72G.</a:t>
            </a:r>
          </a:p>
          <a:p>
            <a:endParaRPr lang="en-US" dirty="0"/>
          </a:p>
        </p:txBody>
      </p:sp>
      <p:sp>
        <p:nvSpPr>
          <p:cNvPr id="2" name="Slide Number Placeholder 1"/>
          <p:cNvSpPr>
            <a:spLocks noGrp="1"/>
          </p:cNvSpPr>
          <p:nvPr>
            <p:ph type="sldNum" sz="quarter" idx="12"/>
          </p:nvPr>
        </p:nvSpPr>
        <p:spPr/>
        <p:txBody>
          <a:bodyPr/>
          <a:lstStyle/>
          <a:p>
            <a:fld id="{80D3D47E-862C-6F4D-9BCE-FD063CA3184D}" type="slidenum">
              <a:rPr lang="en-US" smtClean="0"/>
              <a:pPr/>
              <a:t>23</a:t>
            </a:fld>
            <a:endParaRPr lang="en-US" dirty="0"/>
          </a:p>
        </p:txBody>
      </p:sp>
      <p:sp>
        <p:nvSpPr>
          <p:cNvPr id="3" name="Title 2"/>
          <p:cNvSpPr>
            <a:spLocks noGrp="1"/>
          </p:cNvSpPr>
          <p:nvPr>
            <p:ph type="title"/>
          </p:nvPr>
        </p:nvSpPr>
        <p:spPr/>
        <p:txBody>
          <a:bodyPr>
            <a:normAutofit/>
          </a:bodyPr>
          <a:lstStyle/>
          <a:p>
            <a:r>
              <a:rPr lang="en-US" dirty="0" smtClean="0"/>
              <a:t>Acknowledgements</a:t>
            </a:r>
            <a:endParaRPr lang="en-US" dirty="0"/>
          </a:p>
        </p:txBody>
      </p:sp>
      <p:pic>
        <p:nvPicPr>
          <p:cNvPr id="7" name="Picture 62" descr="nsf1.eps"/>
          <p:cNvPicPr>
            <a:picLocks noChangeAspect="1"/>
          </p:cNvPicPr>
          <p:nvPr/>
        </p:nvPicPr>
        <p:blipFill>
          <a:blip r:embed="rId2"/>
          <a:srcRect/>
          <a:stretch>
            <a:fillRect/>
          </a:stretch>
        </p:blipFill>
        <p:spPr bwMode="auto">
          <a:xfrm>
            <a:off x="5271357" y="938099"/>
            <a:ext cx="2766796" cy="2720683"/>
          </a:xfrm>
          <a:prstGeom prst="rect">
            <a:avLst/>
          </a:prstGeom>
          <a:noFill/>
          <a:ln w="9525">
            <a:noFill/>
            <a:miter lim="800000"/>
            <a:headEnd/>
            <a:tailEnd/>
          </a:ln>
        </p:spPr>
      </p:pic>
      <p:pic>
        <p:nvPicPr>
          <p:cNvPr id="8" name="Picture 7" descr="Nasa-logo.gif"/>
          <p:cNvPicPr>
            <a:picLocks noChangeAspect="1"/>
          </p:cNvPicPr>
          <p:nvPr/>
        </p:nvPicPr>
        <p:blipFill>
          <a:blip r:embed="rId3"/>
          <a:stretch>
            <a:fillRect/>
          </a:stretch>
        </p:blipFill>
        <p:spPr>
          <a:xfrm>
            <a:off x="5487640" y="3785376"/>
            <a:ext cx="2550514" cy="218362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noChangeAspect="1"/>
          </p:cNvGrpSpPr>
          <p:nvPr/>
        </p:nvGrpSpPr>
        <p:grpSpPr>
          <a:xfrm>
            <a:off x="4762759" y="1681218"/>
            <a:ext cx="3734469" cy="5257800"/>
            <a:chOff x="127000" y="0"/>
            <a:chExt cx="5029200" cy="7080667"/>
          </a:xfrm>
          <a:solidFill>
            <a:schemeClr val="bg1"/>
          </a:solidFill>
        </p:grpSpPr>
        <p:pic>
          <p:nvPicPr>
            <p:cNvPr id="9" name="Picture 8" descr="PlotOutput_williams_mja_0.9ssa..AhmadovhalffragAceticNOxchem.newPOAC5 cop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0"/>
              <a:ext cx="5029200" cy="3886200"/>
            </a:xfrm>
            <a:prstGeom prst="rect">
              <a:avLst/>
            </a:prstGeom>
            <a:grpFill/>
          </p:spPr>
        </p:pic>
        <p:pic>
          <p:nvPicPr>
            <p:cNvPr id="10" name="Picture 9" descr="PlotOutput_williams_mja_0.9ssa..AhmadovhalffragAceticNOxchem.newPOAC5 cop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0" y="3194467"/>
              <a:ext cx="5029200" cy="3886200"/>
            </a:xfrm>
            <a:prstGeom prst="rect">
              <a:avLst/>
            </a:prstGeom>
            <a:grpFill/>
          </p:spPr>
        </p:pic>
      </p:grpSp>
      <p:grpSp>
        <p:nvGrpSpPr>
          <p:cNvPr id="11" name="Group 10"/>
          <p:cNvGrpSpPr>
            <a:grpSpLocks noChangeAspect="1"/>
          </p:cNvGrpSpPr>
          <p:nvPr/>
        </p:nvGrpSpPr>
        <p:grpSpPr>
          <a:xfrm>
            <a:off x="553336" y="1681218"/>
            <a:ext cx="3734470" cy="5257800"/>
            <a:chOff x="127000" y="0"/>
            <a:chExt cx="5029200" cy="7080666"/>
          </a:xfrm>
          <a:solidFill>
            <a:schemeClr val="bg1"/>
          </a:solidFill>
        </p:grpSpPr>
        <p:pic>
          <p:nvPicPr>
            <p:cNvPr id="12" name="Picture 11" descr="PlotOutput_williams_mja_0.9ssa..AhmadovhalffragAcetic.newPOAC5 copy.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0" y="0"/>
              <a:ext cx="5029200" cy="3886200"/>
            </a:xfrm>
            <a:prstGeom prst="rect">
              <a:avLst/>
            </a:prstGeom>
            <a:grpFill/>
          </p:spPr>
        </p:pic>
        <p:pic>
          <p:nvPicPr>
            <p:cNvPr id="13" name="Picture 12" descr="PlotOutput_williams_mja_0.9ssa..AhmadovhalffragAcetic.newPOAC5 copy.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00" y="3194466"/>
              <a:ext cx="5029200" cy="3886200"/>
            </a:xfrm>
            <a:prstGeom prst="rect">
              <a:avLst/>
            </a:prstGeom>
            <a:grpFill/>
          </p:spPr>
        </p:pic>
      </p:grpSp>
      <p:sp>
        <p:nvSpPr>
          <p:cNvPr id="2" name="Slide Number Placeholder 1"/>
          <p:cNvSpPr>
            <a:spLocks noGrp="1"/>
          </p:cNvSpPr>
          <p:nvPr>
            <p:ph type="sldNum" sz="quarter" idx="12"/>
          </p:nvPr>
        </p:nvSpPr>
        <p:spPr/>
        <p:txBody>
          <a:bodyPr/>
          <a:lstStyle/>
          <a:p>
            <a:fld id="{80D3D47E-862C-6F4D-9BCE-FD063CA3184D}" type="slidenum">
              <a:rPr lang="en-US" smtClean="0"/>
              <a:pPr/>
              <a:t>24</a:t>
            </a:fld>
            <a:endParaRPr lang="en-US" dirty="0"/>
          </a:p>
        </p:txBody>
      </p:sp>
      <p:sp>
        <p:nvSpPr>
          <p:cNvPr id="3" name="Title 2"/>
          <p:cNvSpPr>
            <a:spLocks noGrp="1"/>
          </p:cNvSpPr>
          <p:nvPr>
            <p:ph type="title"/>
          </p:nvPr>
        </p:nvSpPr>
        <p:spPr/>
        <p:txBody>
          <a:bodyPr>
            <a:noAutofit/>
          </a:bodyPr>
          <a:lstStyle/>
          <a:p>
            <a:r>
              <a:rPr lang="en-US" sz="2800" dirty="0" smtClean="0"/>
              <a:t>Need to include SVOC </a:t>
            </a:r>
            <a:r>
              <a:rPr lang="en-US" sz="2800" dirty="0" err="1" smtClean="0"/>
              <a:t>NO</a:t>
            </a:r>
            <a:r>
              <a:rPr lang="en-US" sz="2800" baseline="-25000" dirty="0" err="1" smtClean="0"/>
              <a:t>x</a:t>
            </a:r>
            <a:r>
              <a:rPr lang="en-US" sz="2800" dirty="0" smtClean="0"/>
              <a:t> and </a:t>
            </a:r>
            <a:r>
              <a:rPr lang="en-US" sz="2800" dirty="0" err="1" smtClean="0"/>
              <a:t>HO</a:t>
            </a:r>
            <a:r>
              <a:rPr lang="en-US" sz="2800" baseline="-25000" dirty="0" err="1" smtClean="0"/>
              <a:t>x</a:t>
            </a:r>
            <a:r>
              <a:rPr lang="en-US" sz="2800" dirty="0" smtClean="0"/>
              <a:t> chemistry for </a:t>
            </a:r>
            <a:r>
              <a:rPr lang="en-US" sz="2800" dirty="0" err="1" smtClean="0"/>
              <a:t>NO</a:t>
            </a:r>
            <a:r>
              <a:rPr lang="en-US" sz="2800" baseline="-25000" dirty="0" err="1" smtClean="0"/>
              <a:t>x</a:t>
            </a:r>
            <a:r>
              <a:rPr lang="en-US" sz="2800" dirty="0" smtClean="0"/>
              <a:t>, little impact on C</a:t>
            </a:r>
            <a:r>
              <a:rPr lang="en-US" sz="2800" baseline="-25000" dirty="0" smtClean="0"/>
              <a:t>2</a:t>
            </a:r>
            <a:r>
              <a:rPr lang="en-US" sz="2800" dirty="0" smtClean="0"/>
              <a:t>H</a:t>
            </a:r>
            <a:r>
              <a:rPr lang="en-US" sz="2800" baseline="-25000" dirty="0" smtClean="0"/>
              <a:t>4</a:t>
            </a:r>
            <a:r>
              <a:rPr lang="en-US" sz="2800" dirty="0" smtClean="0"/>
              <a:t> or OH</a:t>
            </a:r>
            <a:endParaRPr lang="en-US" sz="2800" dirty="0"/>
          </a:p>
        </p:txBody>
      </p:sp>
      <p:sp>
        <p:nvSpPr>
          <p:cNvPr id="15" name="Content Placeholder 4"/>
          <p:cNvSpPr txBox="1">
            <a:spLocks/>
          </p:cNvSpPr>
          <p:nvPr/>
        </p:nvSpPr>
        <p:spPr>
          <a:xfrm>
            <a:off x="3705414" y="1140334"/>
            <a:ext cx="5558117" cy="872106"/>
          </a:xfrm>
          <a:prstGeom prst="rect">
            <a:avLst/>
          </a:prstGeom>
          <a:noFill/>
        </p:spPr>
        <p:txBody>
          <a:bodyPr vert="horz" lIns="91440" tIns="45720" rIns="91440" bIns="45720" rtlCol="0">
            <a:normAutofit/>
          </a:bodyPr>
          <a:lstStyle/>
          <a:p>
            <a:pPr marL="514350" marR="0" lvl="0" algn="ctr" defTabSz="457200" rtl="0" eaLnBrk="1" fontAlgn="auto" latinLnBrk="0" hangingPunct="1">
              <a:lnSpc>
                <a:spcPct val="110000"/>
              </a:lnSpc>
              <a:spcAft>
                <a:spcPts val="0"/>
              </a:spcAft>
              <a:buClrTx/>
              <a:buSzTx/>
              <a:tabLst>
                <a:tab pos="635000" algn="l"/>
              </a:tabLst>
              <a:defRPr/>
            </a:pPr>
            <a:r>
              <a:rPr lang="en-US" sz="2100" dirty="0" smtClean="0">
                <a:solidFill>
                  <a:srgbClr val="0000FF"/>
                </a:solidFill>
                <a:latin typeface="Arial"/>
                <a:cs typeface="Arial"/>
              </a:rPr>
              <a:t>50% </a:t>
            </a:r>
            <a:r>
              <a:rPr lang="en-US" sz="2100" dirty="0" err="1" smtClean="0">
                <a:solidFill>
                  <a:srgbClr val="0000FF"/>
                </a:solidFill>
                <a:latin typeface="Arial"/>
                <a:cs typeface="Arial"/>
              </a:rPr>
              <a:t>NO</a:t>
            </a:r>
            <a:r>
              <a:rPr lang="en-US" sz="2100" baseline="-25000" dirty="0" err="1" smtClean="0">
                <a:solidFill>
                  <a:srgbClr val="0000FF"/>
                </a:solidFill>
                <a:latin typeface="Arial"/>
                <a:cs typeface="Arial"/>
              </a:rPr>
              <a:t>x</a:t>
            </a:r>
            <a:r>
              <a:rPr lang="en-US" sz="2100" dirty="0" smtClean="0">
                <a:solidFill>
                  <a:srgbClr val="0000FF"/>
                </a:solidFill>
                <a:latin typeface="Arial"/>
                <a:cs typeface="Arial"/>
              </a:rPr>
              <a:t> lost per </a:t>
            </a:r>
            <a:r>
              <a:rPr lang="en-US" sz="2100" dirty="0" err="1" smtClean="0">
                <a:solidFill>
                  <a:srgbClr val="0000FF"/>
                </a:solidFill>
                <a:latin typeface="Arial"/>
                <a:cs typeface="Arial"/>
              </a:rPr>
              <a:t>rxn</a:t>
            </a:r>
            <a:r>
              <a:rPr lang="en-US" sz="2100" dirty="0" smtClean="0">
                <a:solidFill>
                  <a:srgbClr val="0000FF"/>
                </a:solidFill>
                <a:latin typeface="Arial"/>
                <a:cs typeface="Arial"/>
              </a:rPr>
              <a:t> (vs. 26% for HC8) and</a:t>
            </a:r>
            <a:r>
              <a:rPr kumimoji="0" lang="en-US" sz="2100" b="0" i="0" u="none" strike="noStrike" kern="1200" cap="none" spc="0" normalizeH="0" baseline="0" noProof="0" dirty="0" smtClean="0">
                <a:ln>
                  <a:noFill/>
                </a:ln>
                <a:solidFill>
                  <a:srgbClr val="0000FF"/>
                </a:solidFill>
                <a:effectLst/>
                <a:uLnTx/>
                <a:uFillTx/>
                <a:latin typeface="Arial"/>
                <a:cs typeface="Arial"/>
              </a:rPr>
              <a:t> </a:t>
            </a:r>
            <a:r>
              <a:rPr lang="en-US" sz="2100" dirty="0" smtClean="0">
                <a:solidFill>
                  <a:srgbClr val="0000FF"/>
                </a:solidFill>
                <a:latin typeface="Arial"/>
                <a:cs typeface="Arial"/>
              </a:rPr>
              <a:t>6</a:t>
            </a:r>
            <a:r>
              <a:rPr kumimoji="0" lang="en-US" sz="2100" b="0" i="0" u="none" strike="noStrike" kern="1200" cap="none" spc="0" normalizeH="0" baseline="0" noProof="0" dirty="0" smtClean="0">
                <a:ln>
                  <a:noFill/>
                </a:ln>
                <a:solidFill>
                  <a:srgbClr val="0000FF"/>
                </a:solidFill>
                <a:effectLst/>
                <a:uLnTx/>
                <a:uFillTx/>
                <a:latin typeface="Arial"/>
                <a:cs typeface="Arial"/>
              </a:rPr>
              <a:t>0%</a:t>
            </a:r>
            <a:r>
              <a:rPr kumimoji="0" lang="en-US" sz="2100" b="0" i="0" u="none" strike="noStrike" kern="1200" cap="none" spc="0" normalizeH="0" noProof="0" dirty="0" smtClean="0">
                <a:ln>
                  <a:noFill/>
                </a:ln>
                <a:solidFill>
                  <a:srgbClr val="0000FF"/>
                </a:solidFill>
                <a:effectLst/>
                <a:uLnTx/>
                <a:uFillTx/>
                <a:latin typeface="Arial"/>
                <a:cs typeface="Arial"/>
              </a:rPr>
              <a:t> </a:t>
            </a:r>
            <a:r>
              <a:rPr kumimoji="0" lang="en-US" sz="2100" b="0" i="0" u="none" strike="noStrike" kern="1200" cap="none" spc="0" normalizeH="0" noProof="0" dirty="0" err="1" smtClean="0">
                <a:ln>
                  <a:noFill/>
                </a:ln>
                <a:solidFill>
                  <a:srgbClr val="0000FF"/>
                </a:solidFill>
                <a:effectLst/>
                <a:uLnTx/>
                <a:uFillTx/>
                <a:latin typeface="Arial"/>
                <a:cs typeface="Arial"/>
              </a:rPr>
              <a:t>HO</a:t>
            </a:r>
            <a:r>
              <a:rPr kumimoji="0" lang="en-US" sz="2100" b="0" i="0" u="none" strike="noStrike" kern="1200" cap="none" spc="0" normalizeH="0" baseline="-25000" noProof="0" dirty="0" err="1" smtClean="0">
                <a:ln>
                  <a:noFill/>
                </a:ln>
                <a:solidFill>
                  <a:srgbClr val="0000FF"/>
                </a:solidFill>
                <a:effectLst/>
                <a:uLnTx/>
                <a:uFillTx/>
                <a:latin typeface="Arial"/>
                <a:cs typeface="Arial"/>
              </a:rPr>
              <a:t>x</a:t>
            </a:r>
            <a:r>
              <a:rPr kumimoji="0" lang="en-US" sz="2100" b="0" i="0" u="none" strike="noStrike" kern="1200" cap="none" spc="0" normalizeH="0" noProof="0" dirty="0" smtClean="0">
                <a:ln>
                  <a:noFill/>
                </a:ln>
                <a:solidFill>
                  <a:srgbClr val="0000FF"/>
                </a:solidFill>
                <a:effectLst/>
                <a:uLnTx/>
                <a:uFillTx/>
                <a:latin typeface="Arial"/>
                <a:cs typeface="Arial"/>
              </a:rPr>
              <a:t> recycled (vs. </a:t>
            </a:r>
            <a:r>
              <a:rPr lang="en-US" sz="2100" dirty="0" smtClean="0">
                <a:solidFill>
                  <a:srgbClr val="0000FF"/>
                </a:solidFill>
                <a:latin typeface="Arial"/>
                <a:cs typeface="Arial"/>
              </a:rPr>
              <a:t>63</a:t>
            </a:r>
            <a:r>
              <a:rPr lang="en-US" sz="2100" noProof="0" dirty="0" smtClean="0">
                <a:solidFill>
                  <a:srgbClr val="0000FF"/>
                </a:solidFill>
                <a:latin typeface="Arial"/>
                <a:cs typeface="Arial"/>
              </a:rPr>
              <a:t>%)</a:t>
            </a:r>
          </a:p>
          <a:p>
            <a:pPr marL="320040" lvl="1" indent="-182880" algn="ctr">
              <a:spcBef>
                <a:spcPct val="20000"/>
              </a:spcBef>
            </a:pPr>
            <a:endParaRPr kumimoji="0" lang="en-US" sz="2400" b="0" i="0" u="none" strike="noStrike" kern="1200" cap="none" spc="0" normalizeH="0" baseline="0" noProof="0" dirty="0" smtClean="0">
              <a:ln>
                <a:noFill/>
              </a:ln>
              <a:solidFill>
                <a:schemeClr val="tx1"/>
              </a:solidFill>
              <a:effectLst/>
              <a:uLnTx/>
              <a:uFillTx/>
              <a:latin typeface="Arial"/>
              <a:ea typeface="+mn-ea"/>
              <a:cs typeface="Arial"/>
            </a:endParaRPr>
          </a:p>
          <a:p>
            <a:pPr marL="182880" marR="0" lvl="0" indent="-182880" algn="ctr"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chemeClr val="tx1"/>
              </a:solidFill>
              <a:effectLst/>
              <a:uLnTx/>
              <a:uFillTx/>
              <a:latin typeface="Arial"/>
              <a:ea typeface="+mn-ea"/>
              <a:cs typeface="Arial"/>
            </a:endParaRPr>
          </a:p>
        </p:txBody>
      </p:sp>
      <p:sp>
        <p:nvSpPr>
          <p:cNvPr id="17" name="Content Placeholder 4"/>
          <p:cNvSpPr txBox="1">
            <a:spLocks/>
          </p:cNvSpPr>
          <p:nvPr/>
        </p:nvSpPr>
        <p:spPr>
          <a:xfrm>
            <a:off x="79302" y="1140334"/>
            <a:ext cx="4223760" cy="872106"/>
          </a:xfrm>
          <a:prstGeom prst="rect">
            <a:avLst/>
          </a:prstGeom>
          <a:noFill/>
        </p:spPr>
        <p:txBody>
          <a:bodyPr vert="horz" lIns="91440" tIns="45720" rIns="91440" bIns="45720" rtlCol="0">
            <a:normAutofit/>
          </a:bodyPr>
          <a:lstStyle/>
          <a:p>
            <a:pPr marL="514350" marR="0" lvl="0" algn="ctr" defTabSz="457200" rtl="0" eaLnBrk="1" fontAlgn="auto" latinLnBrk="0" hangingPunct="1">
              <a:lnSpc>
                <a:spcPct val="110000"/>
              </a:lnSpc>
              <a:spcAft>
                <a:spcPts val="0"/>
              </a:spcAft>
              <a:buClrTx/>
              <a:buSzTx/>
              <a:tabLst>
                <a:tab pos="635000" algn="l"/>
              </a:tabLst>
              <a:defRPr/>
            </a:pPr>
            <a:r>
              <a:rPr lang="en-US" sz="2100" dirty="0" smtClean="0">
                <a:solidFill>
                  <a:srgbClr val="660066"/>
                </a:solidFill>
                <a:latin typeface="Arial"/>
                <a:cs typeface="Arial"/>
              </a:rPr>
              <a:t>0 </a:t>
            </a:r>
            <a:r>
              <a:rPr lang="en-US" sz="2100" dirty="0" err="1" smtClean="0">
                <a:solidFill>
                  <a:srgbClr val="660066"/>
                </a:solidFill>
                <a:latin typeface="Arial"/>
                <a:cs typeface="Arial"/>
              </a:rPr>
              <a:t>NO</a:t>
            </a:r>
            <a:r>
              <a:rPr lang="en-US" sz="2100" baseline="-25000" dirty="0" err="1" smtClean="0">
                <a:solidFill>
                  <a:srgbClr val="660066"/>
                </a:solidFill>
                <a:latin typeface="Arial"/>
                <a:cs typeface="Arial"/>
              </a:rPr>
              <a:t>x</a:t>
            </a:r>
            <a:r>
              <a:rPr lang="en-US" sz="2100" dirty="0" smtClean="0">
                <a:solidFill>
                  <a:srgbClr val="660066"/>
                </a:solidFill>
                <a:latin typeface="Arial"/>
                <a:cs typeface="Arial"/>
              </a:rPr>
              <a:t> lost per </a:t>
            </a:r>
            <a:r>
              <a:rPr lang="en-US" sz="2100" dirty="0" err="1" smtClean="0">
                <a:solidFill>
                  <a:srgbClr val="660066"/>
                </a:solidFill>
                <a:latin typeface="Arial"/>
                <a:cs typeface="Arial"/>
              </a:rPr>
              <a:t>rxn</a:t>
            </a:r>
            <a:endParaRPr lang="en-US" sz="2100" dirty="0" smtClean="0">
              <a:solidFill>
                <a:srgbClr val="660066"/>
              </a:solidFill>
              <a:latin typeface="Arial"/>
              <a:cs typeface="Arial"/>
            </a:endParaRPr>
          </a:p>
          <a:p>
            <a:pPr marL="514350" marR="0" lvl="0" algn="ctr" defTabSz="457200" rtl="0" eaLnBrk="1" fontAlgn="auto" latinLnBrk="0" hangingPunct="1">
              <a:lnSpc>
                <a:spcPct val="110000"/>
              </a:lnSpc>
              <a:spcAft>
                <a:spcPts val="0"/>
              </a:spcAft>
              <a:buClrTx/>
              <a:buSzTx/>
              <a:tabLst>
                <a:tab pos="635000" algn="l"/>
              </a:tabLst>
              <a:defRPr/>
            </a:pPr>
            <a:r>
              <a:rPr lang="en-US" sz="2100" dirty="0" smtClean="0">
                <a:solidFill>
                  <a:srgbClr val="660066"/>
                </a:solidFill>
                <a:latin typeface="Arial"/>
                <a:cs typeface="Arial"/>
              </a:rPr>
              <a:t>and</a:t>
            </a:r>
            <a:r>
              <a:rPr kumimoji="0" lang="en-US" sz="2100" b="0" i="0" u="none" strike="noStrike" kern="1200" cap="none" spc="0" normalizeH="0" baseline="0" noProof="0" dirty="0" smtClean="0">
                <a:ln>
                  <a:noFill/>
                </a:ln>
                <a:solidFill>
                  <a:srgbClr val="660066"/>
                </a:solidFill>
                <a:effectLst/>
                <a:uLnTx/>
                <a:uFillTx/>
                <a:latin typeface="Arial"/>
                <a:cs typeface="Arial"/>
              </a:rPr>
              <a:t> 0%</a:t>
            </a:r>
            <a:r>
              <a:rPr kumimoji="0" lang="en-US" sz="2100" b="0" i="0" u="none" strike="noStrike" kern="1200" cap="none" spc="0" normalizeH="0" noProof="0" dirty="0" smtClean="0">
                <a:ln>
                  <a:noFill/>
                </a:ln>
                <a:solidFill>
                  <a:srgbClr val="660066"/>
                </a:solidFill>
                <a:effectLst/>
                <a:uLnTx/>
                <a:uFillTx/>
                <a:latin typeface="Arial"/>
                <a:cs typeface="Arial"/>
              </a:rPr>
              <a:t> </a:t>
            </a:r>
            <a:r>
              <a:rPr kumimoji="0" lang="en-US" sz="2100" b="0" i="0" u="none" strike="noStrike" kern="1200" cap="none" spc="0" normalizeH="0" noProof="0" dirty="0" err="1" smtClean="0">
                <a:ln>
                  <a:noFill/>
                </a:ln>
                <a:solidFill>
                  <a:srgbClr val="660066"/>
                </a:solidFill>
                <a:effectLst/>
                <a:uLnTx/>
                <a:uFillTx/>
                <a:latin typeface="Arial"/>
                <a:cs typeface="Arial"/>
              </a:rPr>
              <a:t>HO</a:t>
            </a:r>
            <a:r>
              <a:rPr kumimoji="0" lang="en-US" sz="2100" b="0" i="0" u="none" strike="noStrike" kern="1200" cap="none" spc="0" normalizeH="0" baseline="-25000" noProof="0" dirty="0" err="1" smtClean="0">
                <a:ln>
                  <a:noFill/>
                </a:ln>
                <a:solidFill>
                  <a:srgbClr val="660066"/>
                </a:solidFill>
                <a:effectLst/>
                <a:uLnTx/>
                <a:uFillTx/>
                <a:latin typeface="Arial"/>
                <a:cs typeface="Arial"/>
              </a:rPr>
              <a:t>x</a:t>
            </a:r>
            <a:r>
              <a:rPr kumimoji="0" lang="en-US" sz="2100" b="0" i="0" u="none" strike="noStrike" kern="1200" cap="none" spc="0" normalizeH="0" noProof="0" dirty="0" smtClean="0">
                <a:ln>
                  <a:noFill/>
                </a:ln>
                <a:solidFill>
                  <a:srgbClr val="660066"/>
                </a:solidFill>
                <a:effectLst/>
                <a:uLnTx/>
                <a:uFillTx/>
                <a:latin typeface="Arial"/>
                <a:cs typeface="Arial"/>
              </a:rPr>
              <a:t> recycled</a:t>
            </a:r>
            <a:endParaRPr kumimoji="0" lang="en-US" sz="2400" b="0" i="0" u="none" strike="noStrike" kern="1200" cap="none" spc="0" normalizeH="0" baseline="0" noProof="0" dirty="0" smtClean="0">
              <a:ln>
                <a:noFill/>
              </a:ln>
              <a:solidFill>
                <a:srgbClr val="660066"/>
              </a:solidFill>
              <a:effectLst/>
              <a:uLnTx/>
              <a:uFillTx/>
              <a:latin typeface="Arial"/>
              <a:cs typeface="Arial"/>
            </a:endParaRPr>
          </a:p>
          <a:p>
            <a:pPr marL="182880" marR="0" lvl="0" indent="-18288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chemeClr val="tx1"/>
              </a:solidFill>
              <a:effectLst/>
              <a:uLnTx/>
              <a:uFillTx/>
              <a:latin typeface="Arial"/>
              <a:ea typeface="+mn-ea"/>
              <a:cs typeface="Arial"/>
            </a:endParaRPr>
          </a:p>
        </p:txBody>
      </p:sp>
    </p:spTree>
    <p:extLst>
      <p:ext uri="{BB962C8B-B14F-4D97-AF65-F5344CB8AC3E}">
        <p14:creationId xmlns:p14="http://schemas.microsoft.com/office/powerpoint/2010/main" val="46480642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itting_param.png"/>
          <p:cNvPicPr>
            <a:picLocks noGrp="1" noChangeAspect="1"/>
          </p:cNvPicPr>
          <p:nvPr>
            <p:ph idx="1"/>
          </p:nvPr>
        </p:nvPicPr>
        <p:blipFill>
          <a:blip r:embed="rId2">
            <a:extLst>
              <a:ext uri="{28A0092B-C50C-407E-A947-70E740481C1C}">
                <a14:useLocalDpi xmlns:a14="http://schemas.microsoft.com/office/drawing/2010/main" val="0"/>
              </a:ext>
            </a:extLst>
          </a:blip>
          <a:srcRect l="-12645" r="-12645"/>
          <a:stretch>
            <a:fillRect/>
          </a:stretch>
        </p:blipFill>
        <p:spPr>
          <a:xfrm>
            <a:off x="228600" y="1244600"/>
            <a:ext cx="8686800" cy="4724400"/>
          </a:xfrm>
        </p:spPr>
      </p:pic>
      <p:sp>
        <p:nvSpPr>
          <p:cNvPr id="3" name="Slide Number Placeholder 2"/>
          <p:cNvSpPr>
            <a:spLocks noGrp="1"/>
          </p:cNvSpPr>
          <p:nvPr>
            <p:ph type="sldNum" sz="quarter" idx="12"/>
          </p:nvPr>
        </p:nvSpPr>
        <p:spPr/>
        <p:txBody>
          <a:bodyPr/>
          <a:lstStyle/>
          <a:p>
            <a:fld id="{80D3D47E-862C-6F4D-9BCE-FD063CA3184D}" type="slidenum">
              <a:rPr lang="en-US" smtClean="0"/>
              <a:pPr/>
              <a:t>25</a:t>
            </a:fld>
            <a:endParaRPr lang="en-US" dirty="0"/>
          </a:p>
        </p:txBody>
      </p:sp>
      <p:sp>
        <p:nvSpPr>
          <p:cNvPr id="4" name="Title 3"/>
          <p:cNvSpPr>
            <a:spLocks noGrp="1"/>
          </p:cNvSpPr>
          <p:nvPr>
            <p:ph type="title"/>
          </p:nvPr>
        </p:nvSpPr>
        <p:spPr/>
        <p:txBody>
          <a:bodyPr/>
          <a:lstStyle/>
          <a:p>
            <a:r>
              <a:rPr lang="en-US" dirty="0" smtClean="0"/>
              <a:t>Block 9b fire CO slide</a:t>
            </a:r>
            <a:endParaRPr lang="en-US" dirty="0"/>
          </a:p>
        </p:txBody>
      </p:sp>
    </p:spTree>
    <p:extLst>
      <p:ext uri="{BB962C8B-B14F-4D97-AF65-F5344CB8AC3E}">
        <p14:creationId xmlns:p14="http://schemas.microsoft.com/office/powerpoint/2010/main" val="7597675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013633" y="938619"/>
            <a:ext cx="3901766" cy="2954959"/>
            <a:chOff x="3869042" y="1080570"/>
            <a:chExt cx="3094502" cy="2301852"/>
          </a:xfrm>
        </p:grpSpPr>
        <p:pic>
          <p:nvPicPr>
            <p:cNvPr id="11" name="Picture 68" descr="ASP_STD_DIFF_O3_ASP.20130801.pdf"/>
            <p:cNvPicPr>
              <a:picLocks noChangeAspect="1"/>
            </p:cNvPicPr>
            <p:nvPr/>
          </p:nvPicPr>
          <p:blipFill>
            <a:blip r:embed="rId3">
              <a:extLst>
                <a:ext uri="{28A0092B-C50C-407E-A947-70E740481C1C}">
                  <a14:useLocalDpi xmlns:a14="http://schemas.microsoft.com/office/drawing/2010/main" val="0"/>
                </a:ext>
              </a:extLst>
            </a:blip>
            <a:srcRect r="61868" b="51930"/>
            <a:stretch>
              <a:fillRect/>
            </a:stretch>
          </p:blipFill>
          <p:spPr bwMode="auto">
            <a:xfrm>
              <a:off x="4224149" y="1080570"/>
              <a:ext cx="2295512" cy="18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ASP_STD_DIFF_O3_ASP.20130801.pdf"/>
            <p:cNvPicPr>
              <a:picLocks noChangeAspect="1"/>
            </p:cNvPicPr>
            <p:nvPr/>
          </p:nvPicPr>
          <p:blipFill>
            <a:blip r:embed="rId3">
              <a:extLst>
                <a:ext uri="{28A0092B-C50C-407E-A947-70E740481C1C}">
                  <a14:useLocalDpi xmlns:a14="http://schemas.microsoft.com/office/drawing/2010/main" val="0"/>
                </a:ext>
              </a:extLst>
            </a:blip>
            <a:srcRect l="19193" t="85135" r="19193" b="1352"/>
            <a:stretch>
              <a:fillRect/>
            </a:stretch>
          </p:blipFill>
          <p:spPr bwMode="auto">
            <a:xfrm>
              <a:off x="3869042" y="2938539"/>
              <a:ext cx="3094502" cy="44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Content Placeholder 3"/>
          <p:cNvSpPr>
            <a:spLocks noGrp="1"/>
          </p:cNvSpPr>
          <p:nvPr>
            <p:ph idx="1"/>
          </p:nvPr>
        </p:nvSpPr>
        <p:spPr>
          <a:xfrm>
            <a:off x="228600" y="1431990"/>
            <a:ext cx="4327412" cy="4724400"/>
          </a:xfrm>
        </p:spPr>
        <p:txBody>
          <a:bodyPr>
            <a:normAutofit fontScale="77500" lnSpcReduction="20000"/>
          </a:bodyPr>
          <a:lstStyle/>
          <a:p>
            <a:pPr>
              <a:spcBef>
                <a:spcPts val="1368"/>
              </a:spcBef>
            </a:pPr>
            <a:r>
              <a:rPr lang="en-US" dirty="0" smtClean="0"/>
              <a:t>Follow approach used by </a:t>
            </a:r>
            <a:r>
              <a:rPr lang="en-US" dirty="0" err="1" smtClean="0"/>
              <a:t>Vinken</a:t>
            </a:r>
            <a:r>
              <a:rPr lang="en-US" dirty="0" smtClean="0"/>
              <a:t> et al. (2011) for ship plumes</a:t>
            </a:r>
          </a:p>
          <a:p>
            <a:pPr>
              <a:spcBef>
                <a:spcPts val="1368"/>
              </a:spcBef>
            </a:pPr>
            <a:r>
              <a:rPr lang="en-US" dirty="0" smtClean="0"/>
              <a:t>We use ASP to build look-up tables of ΔOA</a:t>
            </a:r>
            <a:r>
              <a:rPr lang="en-US" dirty="0"/>
              <a:t>/ΔCO, ΔO</a:t>
            </a:r>
            <a:r>
              <a:rPr lang="en-US" baseline="-25000" dirty="0" smtClean="0"/>
              <a:t>3</a:t>
            </a:r>
            <a:r>
              <a:rPr lang="en-US" dirty="0" smtClean="0"/>
              <a:t>/ΔCO, ΔPAN/ΔCO, etc. versus smoke age</a:t>
            </a:r>
          </a:p>
          <a:p>
            <a:pPr>
              <a:spcBef>
                <a:spcPts val="1368"/>
              </a:spcBef>
            </a:pPr>
            <a:r>
              <a:rPr lang="en-US" dirty="0" smtClean="0"/>
              <a:t>Look-up table will include dependence on biome, temperature, solar zenith angle (SZA), and other fire and meteorological parameters</a:t>
            </a:r>
          </a:p>
        </p:txBody>
      </p:sp>
      <p:sp>
        <p:nvSpPr>
          <p:cNvPr id="2" name="Slide Number Placeholder 1"/>
          <p:cNvSpPr>
            <a:spLocks noGrp="1"/>
          </p:cNvSpPr>
          <p:nvPr>
            <p:ph type="sldNum" sz="quarter" idx="12"/>
          </p:nvPr>
        </p:nvSpPr>
        <p:spPr/>
        <p:txBody>
          <a:bodyPr/>
          <a:lstStyle/>
          <a:p>
            <a:fld id="{80D3D47E-862C-6F4D-9BCE-FD063CA3184D}" type="slidenum">
              <a:rPr lang="en-US" smtClean="0"/>
              <a:pPr/>
              <a:t>26</a:t>
            </a:fld>
            <a:endParaRPr lang="en-US" dirty="0"/>
          </a:p>
        </p:txBody>
      </p:sp>
      <p:sp>
        <p:nvSpPr>
          <p:cNvPr id="3" name="Title 2"/>
          <p:cNvSpPr>
            <a:spLocks noGrp="1"/>
          </p:cNvSpPr>
          <p:nvPr>
            <p:ph type="title"/>
          </p:nvPr>
        </p:nvSpPr>
        <p:spPr/>
        <p:txBody>
          <a:bodyPr>
            <a:normAutofit fontScale="90000"/>
          </a:bodyPr>
          <a:lstStyle/>
          <a:p>
            <a:r>
              <a:rPr lang="en-US" dirty="0" smtClean="0"/>
              <a:t>Next Steps: Using ASP to Build a Sub-grid Scale Parameterization for GEOS-</a:t>
            </a:r>
            <a:r>
              <a:rPr lang="en-US" dirty="0" err="1" smtClean="0"/>
              <a:t>Chem</a:t>
            </a:r>
            <a:endParaRPr lang="en-US" dirty="0"/>
          </a:p>
        </p:txBody>
      </p:sp>
      <p:sp>
        <p:nvSpPr>
          <p:cNvPr id="5" name="TextBox 91"/>
          <p:cNvSpPr txBox="1">
            <a:spLocks noChangeArrowheads="1"/>
          </p:cNvSpPr>
          <p:nvPr/>
        </p:nvSpPr>
        <p:spPr bwMode="auto">
          <a:xfrm>
            <a:off x="4556012" y="4423025"/>
            <a:ext cx="457621" cy="27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err="1"/>
              <a:t>NO</a:t>
            </a:r>
            <a:r>
              <a:rPr lang="en-US" sz="2800" b="1" baseline="-25000" dirty="0" err="1"/>
              <a:t>x</a:t>
            </a:r>
            <a:endParaRPr lang="en-US" sz="2800" b="1" baseline="-25000" dirty="0"/>
          </a:p>
        </p:txBody>
      </p:sp>
      <p:sp>
        <p:nvSpPr>
          <p:cNvPr id="8" name="TextBox 91"/>
          <p:cNvSpPr txBox="1">
            <a:spLocks noChangeArrowheads="1"/>
          </p:cNvSpPr>
          <p:nvPr/>
        </p:nvSpPr>
        <p:spPr bwMode="auto">
          <a:xfrm>
            <a:off x="4556012" y="2069230"/>
            <a:ext cx="7783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t>O</a:t>
            </a:r>
            <a:r>
              <a:rPr lang="en-US" sz="2800" b="1" baseline="-25000" dirty="0"/>
              <a:t>3</a:t>
            </a:r>
          </a:p>
        </p:txBody>
      </p:sp>
      <p:grpSp>
        <p:nvGrpSpPr>
          <p:cNvPr id="16" name="Group 15"/>
          <p:cNvGrpSpPr>
            <a:grpSpLocks noChangeAspect="1"/>
          </p:cNvGrpSpPr>
          <p:nvPr/>
        </p:nvGrpSpPr>
        <p:grpSpPr>
          <a:xfrm>
            <a:off x="5076084" y="3769627"/>
            <a:ext cx="3904488" cy="2586723"/>
            <a:chOff x="3957819" y="3636071"/>
            <a:chExt cx="3043772" cy="2016499"/>
          </a:xfrm>
        </p:grpSpPr>
        <p:pic>
          <p:nvPicPr>
            <p:cNvPr id="12" name="Picture 63" descr="ASP_STD_DIFF_NOX_ASP.20130801.pdf"/>
            <p:cNvPicPr>
              <a:picLocks noChangeAspect="1"/>
            </p:cNvPicPr>
            <p:nvPr/>
          </p:nvPicPr>
          <p:blipFill>
            <a:blip r:embed="rId4">
              <a:extLst>
                <a:ext uri="{28A0092B-C50C-407E-A947-70E740481C1C}">
                  <a14:useLocalDpi xmlns:a14="http://schemas.microsoft.com/office/drawing/2010/main" val="0"/>
                </a:ext>
              </a:extLst>
            </a:blip>
            <a:srcRect l="19444" t="85521" r="19949" b="964"/>
            <a:stretch>
              <a:fillRect/>
            </a:stretch>
          </p:blipFill>
          <p:spPr bwMode="auto">
            <a:xfrm>
              <a:off x="3957819" y="5208687"/>
              <a:ext cx="3043772" cy="44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ASP_STD_DIFF_NOX_ASP.20130801.pdf"/>
            <p:cNvPicPr>
              <a:picLocks noChangeAspect="1"/>
            </p:cNvPicPr>
            <p:nvPr/>
          </p:nvPicPr>
          <p:blipFill>
            <a:blip r:embed="rId4">
              <a:extLst>
                <a:ext uri="{28A0092B-C50C-407E-A947-70E740481C1C}">
                  <a14:useLocalDpi xmlns:a14="http://schemas.microsoft.com/office/drawing/2010/main" val="0"/>
                </a:ext>
              </a:extLst>
            </a:blip>
            <a:srcRect t="8301" r="62122" b="52316"/>
            <a:stretch>
              <a:fillRect/>
            </a:stretch>
          </p:blipFill>
          <p:spPr bwMode="auto">
            <a:xfrm>
              <a:off x="4236831" y="3636071"/>
              <a:ext cx="2295512" cy="156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p:cNvSpPr txBox="1"/>
          <p:nvPr/>
        </p:nvSpPr>
        <p:spPr>
          <a:xfrm>
            <a:off x="5839256" y="3315285"/>
            <a:ext cx="2307648" cy="184666"/>
          </a:xfrm>
          <a:prstGeom prst="rect">
            <a:avLst/>
          </a:prstGeom>
          <a:solidFill>
            <a:schemeClr val="bg1"/>
          </a:solidFill>
        </p:spPr>
        <p:txBody>
          <a:bodyPr wrap="none" lIns="0" tIns="0" rIns="0" bIns="0" rtlCol="0">
            <a:spAutoFit/>
          </a:bodyPr>
          <a:lstStyle/>
          <a:p>
            <a:r>
              <a:rPr lang="en-US" sz="1200" dirty="0" smtClean="0"/>
              <a:t>GC w/ASP – STANDARD GC O</a:t>
            </a:r>
            <a:r>
              <a:rPr lang="en-US" sz="1200" baseline="-25000" dirty="0" smtClean="0"/>
              <a:t>3</a:t>
            </a:r>
            <a:r>
              <a:rPr lang="en-US" sz="1200" dirty="0" smtClean="0"/>
              <a:t> (</a:t>
            </a:r>
            <a:r>
              <a:rPr lang="en-US" sz="1200" dirty="0" err="1" smtClean="0"/>
              <a:t>ppbv</a:t>
            </a:r>
            <a:r>
              <a:rPr lang="en-US" sz="1200" dirty="0" smtClean="0"/>
              <a:t>)</a:t>
            </a:r>
            <a:endParaRPr lang="en-US" sz="1200" dirty="0"/>
          </a:p>
        </p:txBody>
      </p:sp>
      <p:sp>
        <p:nvSpPr>
          <p:cNvPr id="17" name="TextBox 16"/>
          <p:cNvSpPr txBox="1"/>
          <p:nvPr/>
        </p:nvSpPr>
        <p:spPr>
          <a:xfrm>
            <a:off x="5839256" y="5754760"/>
            <a:ext cx="2399420" cy="184666"/>
          </a:xfrm>
          <a:prstGeom prst="rect">
            <a:avLst/>
          </a:prstGeom>
          <a:solidFill>
            <a:schemeClr val="bg1"/>
          </a:solidFill>
        </p:spPr>
        <p:txBody>
          <a:bodyPr wrap="none" lIns="0" tIns="0" rIns="0" bIns="0" rtlCol="0">
            <a:spAutoFit/>
          </a:bodyPr>
          <a:lstStyle/>
          <a:p>
            <a:r>
              <a:rPr lang="en-US" sz="1200" dirty="0" smtClean="0"/>
              <a:t>GC w/ASP – STANDARD GC </a:t>
            </a:r>
            <a:r>
              <a:rPr lang="en-US" sz="1200" dirty="0" err="1" smtClean="0"/>
              <a:t>NO</a:t>
            </a:r>
            <a:r>
              <a:rPr lang="en-US" sz="1200" baseline="-25000" dirty="0" err="1" smtClean="0"/>
              <a:t>x</a:t>
            </a:r>
            <a:r>
              <a:rPr lang="en-US" sz="1200" dirty="0" smtClean="0"/>
              <a:t> (</a:t>
            </a:r>
            <a:r>
              <a:rPr lang="en-US" sz="1200" dirty="0" err="1" smtClean="0"/>
              <a:t>ppbv</a:t>
            </a:r>
            <a:r>
              <a:rPr lang="en-US" sz="1200" dirty="0" smtClean="0"/>
              <a:t>)</a:t>
            </a:r>
            <a:endParaRPr lang="en-US" sz="1200" dirty="0"/>
          </a:p>
        </p:txBody>
      </p:sp>
    </p:spTree>
    <p:extLst>
      <p:ext uri="{BB962C8B-B14F-4D97-AF65-F5344CB8AC3E}">
        <p14:creationId xmlns:p14="http://schemas.microsoft.com/office/powerpoint/2010/main" val="116553781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290" t="1739" r="2408" b="1739"/>
          <a:stretch/>
        </p:blipFill>
        <p:spPr>
          <a:xfrm>
            <a:off x="5050118" y="841509"/>
            <a:ext cx="3438403" cy="5295585"/>
          </a:xfrm>
          <a:prstGeom prst="rect">
            <a:avLst/>
          </a:prstGeom>
        </p:spPr>
      </p:pic>
      <p:sp>
        <p:nvSpPr>
          <p:cNvPr id="3" name="Slide Number Placeholder 2"/>
          <p:cNvSpPr>
            <a:spLocks noGrp="1"/>
          </p:cNvSpPr>
          <p:nvPr>
            <p:ph type="sldNum" sz="quarter" idx="12"/>
          </p:nvPr>
        </p:nvSpPr>
        <p:spPr/>
        <p:txBody>
          <a:bodyPr/>
          <a:lstStyle/>
          <a:p>
            <a:fld id="{80D3D47E-862C-6F4D-9BCE-FD063CA3184D}" type="slidenum">
              <a:rPr lang="en-US" smtClean="0"/>
              <a:pPr/>
              <a:t>3</a:t>
            </a:fld>
            <a:endParaRPr lang="en-US" dirty="0"/>
          </a:p>
        </p:txBody>
      </p:sp>
      <p:sp>
        <p:nvSpPr>
          <p:cNvPr id="4" name="Title 3"/>
          <p:cNvSpPr>
            <a:spLocks noGrp="1"/>
          </p:cNvSpPr>
          <p:nvPr>
            <p:ph type="title"/>
          </p:nvPr>
        </p:nvSpPr>
        <p:spPr/>
        <p:txBody>
          <a:bodyPr>
            <a:normAutofit fontScale="90000"/>
          </a:bodyPr>
          <a:lstStyle/>
          <a:p>
            <a:r>
              <a:rPr lang="en-US" dirty="0" smtClean="0"/>
              <a:t>Aerosol Simulation Program (ASP v2.1)</a:t>
            </a:r>
            <a:endParaRPr lang="en-US" dirty="0"/>
          </a:p>
        </p:txBody>
      </p:sp>
      <p:sp>
        <p:nvSpPr>
          <p:cNvPr id="6" name="Content Placeholder 5"/>
          <p:cNvSpPr>
            <a:spLocks noGrp="1"/>
          </p:cNvSpPr>
          <p:nvPr>
            <p:ph sz="half" idx="1"/>
          </p:nvPr>
        </p:nvSpPr>
        <p:spPr>
          <a:xfrm>
            <a:off x="228600" y="885694"/>
            <a:ext cx="4267200" cy="5210515"/>
          </a:xfrm>
        </p:spPr>
        <p:txBody>
          <a:bodyPr>
            <a:normAutofit lnSpcReduction="10000"/>
          </a:bodyPr>
          <a:lstStyle/>
          <a:p>
            <a:pPr marL="0" indent="0">
              <a:spcBef>
                <a:spcPts val="0"/>
              </a:spcBef>
              <a:buNone/>
              <a:defRPr/>
            </a:pPr>
            <a:r>
              <a:rPr lang="en-US" sz="1800" dirty="0" smtClean="0"/>
              <a:t>ASP (Alvarado and </a:t>
            </a:r>
            <a:r>
              <a:rPr lang="en-US" sz="1800" dirty="0" err="1" smtClean="0"/>
              <a:t>Prinn</a:t>
            </a:r>
            <a:r>
              <a:rPr lang="en-US" sz="1800" dirty="0" smtClean="0"/>
              <a:t>, 2009) models the formation of O</a:t>
            </a:r>
            <a:r>
              <a:rPr lang="en-US" sz="1800" baseline="-25000" dirty="0" smtClean="0"/>
              <a:t>3</a:t>
            </a:r>
            <a:r>
              <a:rPr lang="en-US" sz="1800" dirty="0" smtClean="0"/>
              <a:t> and SOA in smoke plumes. </a:t>
            </a:r>
          </a:p>
          <a:p>
            <a:pPr marL="457200" indent="-457200">
              <a:spcBef>
                <a:spcPts val="600"/>
              </a:spcBef>
              <a:buFont typeface="Wingdings" charset="2"/>
              <a:buChar char="§"/>
              <a:defRPr/>
            </a:pPr>
            <a:r>
              <a:rPr lang="en-US" sz="1800" dirty="0" smtClean="0"/>
              <a:t>Gas-phase chemistry</a:t>
            </a:r>
          </a:p>
          <a:p>
            <a:pPr marL="768096" lvl="1" indent="-274320">
              <a:spcBef>
                <a:spcPts val="0"/>
              </a:spcBef>
              <a:buFont typeface="Courier New"/>
              <a:buChar char="o"/>
              <a:defRPr/>
            </a:pPr>
            <a:r>
              <a:rPr lang="en-US" sz="1800" dirty="0" smtClean="0"/>
              <a:t>≤C</a:t>
            </a:r>
            <a:r>
              <a:rPr lang="en-US" sz="1800" baseline="-25000" dirty="0" smtClean="0"/>
              <a:t>4</a:t>
            </a:r>
            <a:r>
              <a:rPr lang="en-US" sz="1800" dirty="0" smtClean="0"/>
              <a:t> gases follow Leeds Master Chemical Mechanism v3.2 (Saunders et al., 2003) </a:t>
            </a:r>
            <a:endParaRPr lang="en-US" sz="1800" i="1" dirty="0" smtClean="0"/>
          </a:p>
          <a:p>
            <a:pPr marL="768096" lvl="1" indent="-274320">
              <a:spcBef>
                <a:spcPts val="0"/>
              </a:spcBef>
              <a:buFont typeface="Courier New"/>
              <a:buChar char="o"/>
              <a:defRPr/>
            </a:pPr>
            <a:r>
              <a:rPr lang="en-US" sz="1800" dirty="0" smtClean="0"/>
              <a:t>Other organic gases follow RACM2 (</a:t>
            </a:r>
            <a:r>
              <a:rPr lang="en-US" sz="1800" dirty="0" err="1" smtClean="0"/>
              <a:t>Goliff</a:t>
            </a:r>
            <a:r>
              <a:rPr lang="en-US" sz="1800" dirty="0" smtClean="0"/>
              <a:t> et al., 2013) </a:t>
            </a:r>
          </a:p>
          <a:p>
            <a:pPr marL="457200" indent="-457200">
              <a:spcBef>
                <a:spcPts val="600"/>
              </a:spcBef>
              <a:buFont typeface="Wingdings" charset="2"/>
              <a:buChar char="§"/>
              <a:defRPr/>
            </a:pPr>
            <a:r>
              <a:rPr lang="en-US" sz="1800" dirty="0" smtClean="0"/>
              <a:t>Inorganic aerosol thermodynamics</a:t>
            </a:r>
          </a:p>
          <a:p>
            <a:pPr marL="457200" indent="-457200">
              <a:spcBef>
                <a:spcPts val="600"/>
              </a:spcBef>
              <a:buFont typeface="Wingdings" charset="2"/>
              <a:buChar char="§"/>
              <a:defRPr/>
            </a:pPr>
            <a:r>
              <a:rPr lang="en-US" sz="1800" dirty="0" smtClean="0"/>
              <a:t>OA thermodynamics using the Volatility Basis Set (VBS) (Robinson et al., 2007)</a:t>
            </a:r>
          </a:p>
          <a:p>
            <a:pPr marL="457200" indent="-457200">
              <a:spcBef>
                <a:spcPts val="600"/>
              </a:spcBef>
              <a:buFont typeface="Wingdings" charset="2"/>
              <a:buChar char="§"/>
              <a:defRPr/>
            </a:pPr>
            <a:r>
              <a:rPr lang="en-US" sz="1800" dirty="0" smtClean="0"/>
              <a:t>Evolution of the aerosol size distribution and optical properties </a:t>
            </a:r>
          </a:p>
          <a:p>
            <a:pPr marL="0" indent="0">
              <a:spcBef>
                <a:spcPts val="600"/>
              </a:spcBef>
              <a:buNone/>
              <a:defRPr/>
            </a:pPr>
            <a:r>
              <a:rPr lang="en-US" sz="1800" dirty="0" smtClean="0"/>
              <a:t>ASP can be run as a box model, or as a subroutine within 3D models (Alvarado et al., 2009).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0D3D47E-862C-6F4D-9BCE-FD063CA3184D}" type="slidenum">
              <a:rPr lang="en-US" smtClean="0"/>
              <a:pPr/>
              <a:t>4</a:t>
            </a:fld>
            <a:endParaRPr lang="en-US" dirty="0"/>
          </a:p>
        </p:txBody>
      </p:sp>
      <p:grpSp>
        <p:nvGrpSpPr>
          <p:cNvPr id="5" name="Group 107"/>
          <p:cNvGrpSpPr>
            <a:grpSpLocks/>
          </p:cNvGrpSpPr>
          <p:nvPr/>
        </p:nvGrpSpPr>
        <p:grpSpPr bwMode="auto">
          <a:xfrm>
            <a:off x="117567" y="705280"/>
            <a:ext cx="3657601" cy="5284805"/>
            <a:chOff x="7170472" y="5072564"/>
            <a:chExt cx="3657415" cy="5284942"/>
          </a:xfrm>
        </p:grpSpPr>
        <p:pic>
          <p:nvPicPr>
            <p:cNvPr id="6" name="Picture 87" descr="G:\PhD\New WF analysis\new figures- November 2011\IGOR\Figure1ab.png"/>
            <p:cNvPicPr>
              <a:picLocks noChangeAspect="1"/>
            </p:cNvPicPr>
            <p:nvPr/>
          </p:nvPicPr>
          <p:blipFill>
            <a:blip r:embed="rId3"/>
            <a:srcRect r="6483" b="51712"/>
            <a:stretch>
              <a:fillRect/>
            </a:stretch>
          </p:blipFill>
          <p:spPr bwMode="auto">
            <a:xfrm>
              <a:off x="7170473" y="5072564"/>
              <a:ext cx="3657414" cy="2683843"/>
            </a:xfrm>
            <a:prstGeom prst="rect">
              <a:avLst/>
            </a:prstGeom>
            <a:noFill/>
            <a:ln w="9525">
              <a:noFill/>
              <a:miter lim="800000"/>
              <a:headEnd/>
              <a:tailEnd/>
            </a:ln>
          </p:spPr>
        </p:pic>
        <p:pic>
          <p:nvPicPr>
            <p:cNvPr id="7" name="Picture 56" descr="G:\Research\San_Louis_Obispo\figures\willams_density-2-21-11.PNG"/>
            <p:cNvPicPr>
              <a:picLocks noChangeAspect="1" noChangeArrowheads="1"/>
            </p:cNvPicPr>
            <p:nvPr/>
          </p:nvPicPr>
          <p:blipFill>
            <a:blip r:embed="rId4"/>
            <a:srcRect l="4379" t="6848" r="6023" b="4358"/>
            <a:stretch>
              <a:fillRect/>
            </a:stretch>
          </p:blipFill>
          <p:spPr bwMode="auto">
            <a:xfrm>
              <a:off x="7170472" y="7798516"/>
              <a:ext cx="3657414" cy="2558990"/>
            </a:xfrm>
            <a:prstGeom prst="rect">
              <a:avLst/>
            </a:prstGeom>
            <a:noFill/>
            <a:ln w="9525">
              <a:noFill/>
              <a:miter lim="800000"/>
              <a:headEnd/>
              <a:tailEnd/>
            </a:ln>
          </p:spPr>
        </p:pic>
      </p:grpSp>
      <p:sp>
        <p:nvSpPr>
          <p:cNvPr id="10" name="TextBox 52"/>
          <p:cNvSpPr txBox="1">
            <a:spLocks noChangeArrowheads="1"/>
          </p:cNvSpPr>
          <p:nvPr/>
        </p:nvSpPr>
        <p:spPr bwMode="auto">
          <a:xfrm>
            <a:off x="4044463" y="1055061"/>
            <a:ext cx="4870937" cy="4668456"/>
          </a:xfrm>
          <a:prstGeom prst="rect">
            <a:avLst/>
          </a:prstGeom>
          <a:noFill/>
          <a:ln w="9525">
            <a:noFill/>
            <a:miter lim="800000"/>
            <a:headEnd/>
            <a:tailEnd/>
          </a:ln>
        </p:spPr>
        <p:txBody>
          <a:bodyPr wrap="square">
            <a:prstTxWarp prst="textNoShape">
              <a:avLst/>
            </a:prstTxWarp>
            <a:spAutoFit/>
          </a:bodyPr>
          <a:lstStyle/>
          <a:p>
            <a:pPr>
              <a:lnSpc>
                <a:spcPct val="90000"/>
              </a:lnSpc>
            </a:pPr>
            <a:r>
              <a:rPr lang="en-US" sz="2200" b="1" dirty="0">
                <a:ea typeface="Arial" charset="0"/>
                <a:cs typeface="Arial" charset="0"/>
              </a:rPr>
              <a:t>The Williams </a:t>
            </a:r>
            <a:r>
              <a:rPr lang="en-US" sz="2200" b="1" dirty="0" smtClean="0">
                <a:ea typeface="Arial" charset="0"/>
                <a:cs typeface="Arial" charset="0"/>
              </a:rPr>
              <a:t>Fire </a:t>
            </a:r>
            <a:r>
              <a:rPr lang="en-US" sz="2200" dirty="0">
                <a:ea typeface="Arial" charset="0"/>
                <a:cs typeface="Arial" charset="0"/>
              </a:rPr>
              <a:t>(burning </a:t>
            </a:r>
            <a:r>
              <a:rPr lang="en-US" sz="2200" dirty="0" smtClean="0">
                <a:ea typeface="Arial" charset="0"/>
                <a:cs typeface="Arial" charset="0"/>
              </a:rPr>
              <a:t>scrublands)  was </a:t>
            </a:r>
            <a:r>
              <a:rPr lang="en-US" sz="2200" dirty="0">
                <a:ea typeface="Arial" charset="0"/>
                <a:cs typeface="Arial" charset="0"/>
              </a:rPr>
              <a:t>sampled </a:t>
            </a:r>
            <a:r>
              <a:rPr lang="en-US" sz="2200" dirty="0" smtClean="0">
                <a:ea typeface="Arial" charset="0"/>
                <a:cs typeface="Arial" charset="0"/>
              </a:rPr>
              <a:t>near San Luis Obispo, CA from </a:t>
            </a:r>
            <a:r>
              <a:rPr lang="en-US" sz="2200" dirty="0">
                <a:ea typeface="Arial" charset="0"/>
                <a:cs typeface="Arial" charset="0"/>
              </a:rPr>
              <a:t>10:50-15:20 LT on November 17, 2009. Skies were clear all day and RH was low (11-26%) with variable winds (2-5 </a:t>
            </a:r>
            <a:r>
              <a:rPr lang="en-US" sz="2200" dirty="0" err="1">
                <a:ea typeface="Arial" charset="0"/>
                <a:cs typeface="Arial" charset="0"/>
              </a:rPr>
              <a:t>m/s</a:t>
            </a:r>
            <a:r>
              <a:rPr lang="en-US" sz="2200" dirty="0">
                <a:ea typeface="Arial" charset="0"/>
                <a:cs typeface="Arial" charset="0"/>
              </a:rPr>
              <a:t>)</a:t>
            </a:r>
            <a:r>
              <a:rPr lang="en-US" sz="2200" dirty="0" smtClean="0">
                <a:ea typeface="Arial" charset="0"/>
                <a:cs typeface="Arial" charset="0"/>
              </a:rPr>
              <a:t>.</a:t>
            </a:r>
          </a:p>
          <a:p>
            <a:pPr>
              <a:lnSpc>
                <a:spcPct val="90000"/>
              </a:lnSpc>
            </a:pPr>
            <a:endParaRPr lang="en-US" sz="2200" dirty="0" smtClean="0">
              <a:ea typeface="Arial" charset="0"/>
              <a:cs typeface="Arial" charset="0"/>
            </a:endParaRPr>
          </a:p>
          <a:p>
            <a:pPr>
              <a:lnSpc>
                <a:spcPct val="90000"/>
              </a:lnSpc>
            </a:pPr>
            <a:r>
              <a:rPr lang="en-US" sz="2200" dirty="0" smtClean="0">
                <a:ea typeface="Arial" charset="0"/>
                <a:cs typeface="Arial" charset="0"/>
              </a:rPr>
              <a:t>Measurements included </a:t>
            </a:r>
            <a:r>
              <a:rPr lang="en-US" sz="2200" b="1" dirty="0" smtClean="0">
                <a:ea typeface="Arial" charset="0"/>
                <a:cs typeface="Arial" charset="0"/>
              </a:rPr>
              <a:t>U. Montana airborne FTIR</a:t>
            </a:r>
            <a:r>
              <a:rPr lang="en-US" sz="2200" dirty="0" smtClean="0">
                <a:ea typeface="Arial" charset="0"/>
                <a:cs typeface="Arial" charset="0"/>
              </a:rPr>
              <a:t> (CO, O</a:t>
            </a:r>
            <a:r>
              <a:rPr lang="en-US" sz="2200" baseline="-25000" dirty="0" smtClean="0">
                <a:ea typeface="Arial" charset="0"/>
                <a:cs typeface="Arial" charset="0"/>
              </a:rPr>
              <a:t>3</a:t>
            </a:r>
            <a:r>
              <a:rPr lang="en-US" sz="2200" dirty="0" smtClean="0">
                <a:ea typeface="Arial" charset="0"/>
                <a:cs typeface="Arial" charset="0"/>
              </a:rPr>
              <a:t>, </a:t>
            </a:r>
            <a:r>
              <a:rPr lang="en-US" sz="2200" dirty="0" err="1" smtClean="0">
                <a:ea typeface="Arial" charset="0"/>
                <a:cs typeface="Arial" charset="0"/>
              </a:rPr>
              <a:t>NO</a:t>
            </a:r>
            <a:r>
              <a:rPr lang="en-US" sz="2200" baseline="-25000" dirty="0" err="1" smtClean="0">
                <a:ea typeface="Arial" charset="0"/>
                <a:cs typeface="Arial" charset="0"/>
              </a:rPr>
              <a:t>x</a:t>
            </a:r>
            <a:r>
              <a:rPr lang="en-US" sz="2200" dirty="0" smtClean="0">
                <a:ea typeface="Arial" charset="0"/>
                <a:cs typeface="Arial" charset="0"/>
              </a:rPr>
              <a:t>, PAN, C</a:t>
            </a:r>
            <a:r>
              <a:rPr lang="en-US" sz="2200" baseline="-25000" dirty="0" smtClean="0">
                <a:ea typeface="Arial" charset="0"/>
                <a:cs typeface="Arial" charset="0"/>
              </a:rPr>
              <a:t>2</a:t>
            </a:r>
            <a:r>
              <a:rPr lang="en-US" sz="2200" dirty="0" smtClean="0">
                <a:ea typeface="Arial" charset="0"/>
                <a:cs typeface="Arial" charset="0"/>
              </a:rPr>
              <a:t>H</a:t>
            </a:r>
            <a:r>
              <a:rPr lang="en-US" sz="2200" baseline="-25000" dirty="0" smtClean="0">
                <a:ea typeface="Arial" charset="0"/>
                <a:cs typeface="Arial" charset="0"/>
              </a:rPr>
              <a:t>4</a:t>
            </a:r>
            <a:r>
              <a:rPr lang="en-US" sz="2200" dirty="0" smtClean="0">
                <a:ea typeface="Arial" charset="0"/>
                <a:cs typeface="Arial" charset="0"/>
              </a:rPr>
              <a:t>, etc.), </a:t>
            </a:r>
            <a:r>
              <a:rPr lang="en-US" sz="2200" b="1" dirty="0" smtClean="0">
                <a:ea typeface="Arial" charset="0"/>
                <a:cs typeface="Arial" charset="0"/>
              </a:rPr>
              <a:t>compact </a:t>
            </a:r>
            <a:r>
              <a:rPr lang="en-US" sz="2200" b="1" dirty="0" err="1" smtClean="0">
                <a:ea typeface="Arial" charset="0"/>
                <a:cs typeface="Arial" charset="0"/>
              </a:rPr>
              <a:t>ToF</a:t>
            </a:r>
            <a:r>
              <a:rPr lang="en-US" sz="2200" b="1" dirty="0" smtClean="0">
                <a:ea typeface="Arial" charset="0"/>
                <a:cs typeface="Arial" charset="0"/>
              </a:rPr>
              <a:t>-AMS </a:t>
            </a:r>
            <a:r>
              <a:rPr lang="en-US" sz="2200" dirty="0" smtClean="0">
                <a:ea typeface="Arial" charset="0"/>
                <a:cs typeface="Arial" charset="0"/>
              </a:rPr>
              <a:t>(OA, sulfate, nitrate, ammonium), </a:t>
            </a:r>
            <a:r>
              <a:rPr lang="en-US" sz="2200" b="1" dirty="0" smtClean="0">
                <a:ea typeface="Arial" charset="0"/>
                <a:cs typeface="Arial" charset="0"/>
              </a:rPr>
              <a:t>SP2</a:t>
            </a:r>
            <a:r>
              <a:rPr lang="en-US" sz="2200" dirty="0" smtClean="0">
                <a:ea typeface="Arial" charset="0"/>
                <a:cs typeface="Arial" charset="0"/>
              </a:rPr>
              <a:t> (BC), </a:t>
            </a:r>
            <a:r>
              <a:rPr lang="en-US" sz="2200" b="1" dirty="0" err="1" smtClean="0">
                <a:ea typeface="Arial" charset="0"/>
                <a:cs typeface="Arial" charset="0"/>
              </a:rPr>
              <a:t>nephelometer</a:t>
            </a:r>
            <a:r>
              <a:rPr lang="en-US" sz="2200" dirty="0" smtClean="0">
                <a:ea typeface="Arial" charset="0"/>
                <a:cs typeface="Arial" charset="0"/>
              </a:rPr>
              <a:t>, and meteorological data.</a:t>
            </a:r>
          </a:p>
          <a:p>
            <a:pPr>
              <a:lnSpc>
                <a:spcPct val="90000"/>
              </a:lnSpc>
            </a:pPr>
            <a:endParaRPr lang="en-US" sz="2200" dirty="0">
              <a:ea typeface="Arial" charset="0"/>
              <a:cs typeface="Arial" charset="0"/>
            </a:endParaRPr>
          </a:p>
          <a:p>
            <a:pPr>
              <a:lnSpc>
                <a:spcPct val="90000"/>
              </a:lnSpc>
            </a:pPr>
            <a:r>
              <a:rPr lang="en-US" sz="2200" dirty="0" smtClean="0">
                <a:ea typeface="Arial" charset="0"/>
                <a:cs typeface="Arial" charset="0"/>
              </a:rPr>
              <a:t>Significant chemical formation of O</a:t>
            </a:r>
            <a:r>
              <a:rPr lang="en-US" sz="2200" baseline="-25000" dirty="0" smtClean="0">
                <a:ea typeface="Arial" charset="0"/>
                <a:cs typeface="Arial" charset="0"/>
              </a:rPr>
              <a:t>3</a:t>
            </a:r>
            <a:r>
              <a:rPr lang="en-US" sz="2200" dirty="0" smtClean="0">
                <a:ea typeface="Arial" charset="0"/>
                <a:cs typeface="Arial" charset="0"/>
              </a:rPr>
              <a:t> and PAN, but slight </a:t>
            </a:r>
            <a:r>
              <a:rPr lang="en-US" sz="2200" i="1" dirty="0" smtClean="0">
                <a:ea typeface="Arial" charset="0"/>
                <a:cs typeface="Arial" charset="0"/>
              </a:rPr>
              <a:t>loss</a:t>
            </a:r>
            <a:r>
              <a:rPr lang="en-US" sz="2200" dirty="0" smtClean="0">
                <a:ea typeface="Arial" charset="0"/>
                <a:cs typeface="Arial" charset="0"/>
              </a:rPr>
              <a:t> of OA downwind!</a:t>
            </a:r>
            <a:endParaRPr lang="en-US" sz="2200" dirty="0">
              <a:ea typeface="Arial" charset="0"/>
              <a:cs typeface="Arial" charset="0"/>
            </a:endParaRPr>
          </a:p>
        </p:txBody>
      </p:sp>
      <p:sp>
        <p:nvSpPr>
          <p:cNvPr id="4" name="Title 3"/>
          <p:cNvSpPr>
            <a:spLocks noGrp="1"/>
          </p:cNvSpPr>
          <p:nvPr>
            <p:ph type="title"/>
          </p:nvPr>
        </p:nvSpPr>
        <p:spPr/>
        <p:txBody>
          <a:bodyPr>
            <a:normAutofit fontScale="90000"/>
          </a:bodyPr>
          <a:lstStyle/>
          <a:p>
            <a:r>
              <a:rPr lang="en-US" dirty="0" smtClean="0"/>
              <a:t>Williams Fire sampling (</a:t>
            </a:r>
            <a:r>
              <a:rPr lang="en-US" dirty="0" err="1" smtClean="0"/>
              <a:t>Akagi</a:t>
            </a:r>
            <a:r>
              <a:rPr lang="en-US" dirty="0" smtClean="0"/>
              <a:t> et al., 2012)</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28600" y="1080570"/>
            <a:ext cx="8686800" cy="4988457"/>
          </a:xfrm>
        </p:spPr>
        <p:txBody>
          <a:bodyPr>
            <a:normAutofit/>
          </a:bodyPr>
          <a:lstStyle/>
          <a:p>
            <a:pPr indent="0">
              <a:buNone/>
            </a:pPr>
            <a:r>
              <a:rPr lang="en-US" dirty="0" smtClean="0"/>
              <a:t>In the 1D-VBS framework, </a:t>
            </a:r>
            <a:r>
              <a:rPr lang="en-US" dirty="0" err="1" smtClean="0"/>
              <a:t>SVOCs</a:t>
            </a:r>
            <a:r>
              <a:rPr lang="en-US" dirty="0" smtClean="0"/>
              <a:t> react with OH to produce only less volatile </a:t>
            </a:r>
            <a:r>
              <a:rPr lang="en-US" dirty="0" err="1" smtClean="0"/>
              <a:t>SVOCs</a:t>
            </a:r>
            <a:r>
              <a:rPr lang="en-US" dirty="0" smtClean="0"/>
              <a:t>:</a:t>
            </a:r>
          </a:p>
          <a:p>
            <a:pPr indent="0">
              <a:buNone/>
            </a:pPr>
            <a:endParaRPr lang="en-US" dirty="0" smtClean="0"/>
          </a:p>
          <a:p>
            <a:pPr indent="0">
              <a:spcBef>
                <a:spcPts val="1200"/>
              </a:spcBef>
              <a:buNone/>
            </a:pPr>
            <a:r>
              <a:rPr lang="en-US" dirty="0" smtClean="0"/>
              <a:t>In reality, </a:t>
            </a:r>
            <a:r>
              <a:rPr lang="en-US" dirty="0" err="1" smtClean="0"/>
              <a:t>SVOCs</a:t>
            </a:r>
            <a:r>
              <a:rPr lang="en-US" dirty="0" smtClean="0"/>
              <a:t> form RO</a:t>
            </a:r>
            <a:r>
              <a:rPr lang="en-US" baseline="-25000" dirty="0" smtClean="0"/>
              <a:t>2</a:t>
            </a:r>
            <a:r>
              <a:rPr lang="en-US" dirty="0" smtClean="0"/>
              <a:t> radicals, which can </a:t>
            </a:r>
            <a:r>
              <a:rPr lang="en-US" dirty="0" smtClean="0">
                <a:solidFill>
                  <a:srgbClr val="660066"/>
                </a:solidFill>
              </a:rPr>
              <a:t>fragment into higher volatility products</a:t>
            </a:r>
            <a:r>
              <a:rPr lang="en-US" dirty="0" smtClean="0"/>
              <a:t>, </a:t>
            </a:r>
            <a:r>
              <a:rPr lang="en-US" dirty="0" smtClean="0">
                <a:solidFill>
                  <a:srgbClr val="FF0000"/>
                </a:solidFill>
              </a:rPr>
              <a:t>form O</a:t>
            </a:r>
            <a:r>
              <a:rPr lang="en-US" baseline="-25000" dirty="0" smtClean="0">
                <a:solidFill>
                  <a:srgbClr val="FF0000"/>
                </a:solidFill>
              </a:rPr>
              <a:t>3</a:t>
            </a:r>
            <a:r>
              <a:rPr lang="en-US" dirty="0" smtClean="0"/>
              <a:t>, and </a:t>
            </a:r>
            <a:r>
              <a:rPr lang="en-US" dirty="0" smtClean="0">
                <a:solidFill>
                  <a:srgbClr val="3366FF"/>
                </a:solidFill>
              </a:rPr>
              <a:t>regenerate </a:t>
            </a:r>
            <a:r>
              <a:rPr lang="en-US" dirty="0" err="1" smtClean="0">
                <a:solidFill>
                  <a:srgbClr val="3366FF"/>
                </a:solidFill>
              </a:rPr>
              <a:t>HO</a:t>
            </a:r>
            <a:r>
              <a:rPr lang="en-US" baseline="-25000" dirty="0" err="1" smtClean="0">
                <a:solidFill>
                  <a:srgbClr val="3366FF"/>
                </a:solidFill>
              </a:rPr>
              <a:t>x</a:t>
            </a:r>
            <a:r>
              <a:rPr lang="en-US" dirty="0" smtClean="0">
                <a:solidFill>
                  <a:srgbClr val="3366FF"/>
                </a:solidFill>
              </a:rPr>
              <a:t>:</a:t>
            </a:r>
            <a:endParaRPr lang="en-US" dirty="0" smtClean="0">
              <a:solidFill>
                <a:srgbClr val="008000"/>
              </a:solidFill>
            </a:endParaRPr>
          </a:p>
          <a:p>
            <a:pPr indent="0">
              <a:lnSpc>
                <a:spcPct val="110000"/>
              </a:lnSpc>
              <a:buNone/>
            </a:pPr>
            <a:endParaRPr lang="en-US" dirty="0" smtClean="0"/>
          </a:p>
          <a:p>
            <a:pPr indent="0">
              <a:lnSpc>
                <a:spcPct val="110000"/>
              </a:lnSpc>
              <a:buNone/>
            </a:pPr>
            <a:endParaRPr lang="en-US" dirty="0" smtClean="0"/>
          </a:p>
          <a:p>
            <a:pPr indent="0">
              <a:lnSpc>
                <a:spcPct val="110000"/>
              </a:lnSpc>
              <a:buNone/>
            </a:pPr>
            <a:endParaRPr lang="en-US" dirty="0" smtClean="0"/>
          </a:p>
        </p:txBody>
      </p:sp>
      <p:sp>
        <p:nvSpPr>
          <p:cNvPr id="3" name="Title 2"/>
          <p:cNvSpPr>
            <a:spLocks noGrp="1"/>
          </p:cNvSpPr>
          <p:nvPr>
            <p:ph type="title"/>
          </p:nvPr>
        </p:nvSpPr>
        <p:spPr/>
        <p:txBody>
          <a:bodyPr/>
          <a:lstStyle/>
          <a:p>
            <a:r>
              <a:rPr lang="en-US" dirty="0" smtClean="0"/>
              <a:t>Adding SVOC chemistry</a:t>
            </a:r>
            <a:endParaRPr lang="en-US" dirty="0"/>
          </a:p>
        </p:txBody>
      </p:sp>
      <p:graphicFrame>
        <p:nvGraphicFramePr>
          <p:cNvPr id="59394" name="Object 2"/>
          <p:cNvGraphicFramePr>
            <a:graphicFrameLocks noChangeAspect="1"/>
          </p:cNvGraphicFramePr>
          <p:nvPr/>
        </p:nvGraphicFramePr>
        <p:xfrm>
          <a:off x="641977" y="2088465"/>
          <a:ext cx="4021513" cy="699636"/>
        </p:xfrm>
        <a:graphic>
          <a:graphicData uri="http://schemas.openxmlformats.org/presentationml/2006/ole">
            <mc:AlternateContent xmlns:mc="http://schemas.openxmlformats.org/markup-compatibility/2006">
              <mc:Choice xmlns:v="urn:schemas-microsoft-com:vml" Requires="v">
                <p:oleObj spid="_x0000_s61573" name="Equation" r:id="rId4" imgW="1752600" imgH="304800" progId="Equation.3">
                  <p:embed/>
                </p:oleObj>
              </mc:Choice>
              <mc:Fallback>
                <p:oleObj name="Equation" r:id="rId4" imgW="1752600" imgH="304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977" y="2088465"/>
                        <a:ext cx="4021513" cy="6996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395" name="Object 3"/>
          <p:cNvGraphicFramePr>
            <a:graphicFrameLocks noChangeAspect="1"/>
          </p:cNvGraphicFramePr>
          <p:nvPr/>
        </p:nvGraphicFramePr>
        <p:xfrm>
          <a:off x="644525" y="4275138"/>
          <a:ext cx="7945438" cy="1622425"/>
        </p:xfrm>
        <a:graphic>
          <a:graphicData uri="http://schemas.openxmlformats.org/presentationml/2006/ole">
            <mc:AlternateContent xmlns:mc="http://schemas.openxmlformats.org/markup-compatibility/2006">
              <mc:Choice xmlns:v="urn:schemas-microsoft-com:vml" Requires="v">
                <p:oleObj spid="_x0000_s61574" name="Equation" r:id="rId6" imgW="3479800" imgH="711200" progId="Equation.3">
                  <p:embed/>
                </p:oleObj>
              </mc:Choice>
              <mc:Fallback>
                <p:oleObj name="Equation" r:id="rId6" imgW="3479800" imgH="711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525" y="4275138"/>
                        <a:ext cx="7945438" cy="162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ounded Rectangle 8"/>
          <p:cNvSpPr/>
          <p:nvPr/>
        </p:nvSpPr>
        <p:spPr>
          <a:xfrm>
            <a:off x="5538747" y="4816688"/>
            <a:ext cx="3051216" cy="692811"/>
          </a:xfrm>
          <a:prstGeom prst="roundRect">
            <a:avLst/>
          </a:prstGeom>
          <a:noFill/>
          <a:ln w="50800">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2808142" y="5364978"/>
            <a:ext cx="2730604" cy="692811"/>
          </a:xfrm>
          <a:prstGeom prst="round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4486830" y="5364978"/>
            <a:ext cx="1308158" cy="692811"/>
          </a:xfrm>
          <a:prstGeom prst="roundRect">
            <a:avLst/>
          </a:prstGeom>
          <a:noFill/>
          <a:ln w="508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1106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lotOutput_williams_mja_0.9ssa..AhmadovhalffragAceticNOxchem.newPOAC5 cop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3393" y="791101"/>
            <a:ext cx="5230368" cy="4041648"/>
          </a:xfrm>
          <a:prstGeom prst="rect">
            <a:avLst/>
          </a:prstGeom>
        </p:spPr>
      </p:pic>
      <p:pic>
        <p:nvPicPr>
          <p:cNvPr id="12" name="Picture 11" descr="PlotOutput_williams_mja_0.9ssa..AhmadovhalffragAceticNOxchem.newPOAC5 cop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975" y="791101"/>
            <a:ext cx="5230368" cy="4041648"/>
          </a:xfrm>
          <a:prstGeom prst="rect">
            <a:avLst/>
          </a:prstGeom>
        </p:spPr>
      </p:pic>
      <p:sp>
        <p:nvSpPr>
          <p:cNvPr id="5" name="Title 4"/>
          <p:cNvSpPr>
            <a:spLocks noGrp="1"/>
          </p:cNvSpPr>
          <p:nvPr>
            <p:ph type="title"/>
          </p:nvPr>
        </p:nvSpPr>
        <p:spPr/>
        <p:txBody>
          <a:bodyPr>
            <a:noAutofit/>
          </a:bodyPr>
          <a:lstStyle/>
          <a:p>
            <a:r>
              <a:rPr lang="en-US" sz="3000" dirty="0" smtClean="0"/>
              <a:t>ASP slightly overestimates O</a:t>
            </a:r>
            <a:r>
              <a:rPr lang="en-US" sz="3000" baseline="-25000" dirty="0" smtClean="0"/>
              <a:t>3</a:t>
            </a:r>
            <a:r>
              <a:rPr lang="en-US" sz="3000" dirty="0" smtClean="0"/>
              <a:t> and PAN</a:t>
            </a:r>
            <a:endParaRPr lang="en-US" sz="3000" dirty="0"/>
          </a:p>
        </p:txBody>
      </p:sp>
      <p:sp>
        <p:nvSpPr>
          <p:cNvPr id="13" name="TextBox 12"/>
          <p:cNvSpPr txBox="1"/>
          <p:nvPr/>
        </p:nvSpPr>
        <p:spPr bwMode="auto">
          <a:xfrm rot="16200000">
            <a:off x="-352835" y="2198039"/>
            <a:ext cx="1476117" cy="400110"/>
          </a:xfrm>
          <a:prstGeom prst="rect">
            <a:avLst/>
          </a:prstGeom>
          <a:solidFill>
            <a:schemeClr val="bg1"/>
          </a:solidFill>
        </p:spPr>
        <p:txBody>
          <a:bodyPr wrap="square">
            <a:spAutoFit/>
          </a:bodyPr>
          <a:lstStyle/>
          <a:p>
            <a:pPr>
              <a:defRPr/>
            </a:pPr>
            <a:r>
              <a:rPr lang="en-US" sz="2000" dirty="0" smtClean="0"/>
              <a:t>ΔO</a:t>
            </a:r>
            <a:r>
              <a:rPr lang="en-US" sz="2000" baseline="-25000" dirty="0" smtClean="0"/>
              <a:t>3 </a:t>
            </a:r>
            <a:r>
              <a:rPr lang="en-US" sz="2000" dirty="0"/>
              <a:t>/ΔCO</a:t>
            </a:r>
            <a:endParaRPr lang="en-US" sz="2000" baseline="-25000" dirty="0"/>
          </a:p>
        </p:txBody>
      </p:sp>
      <p:sp>
        <p:nvSpPr>
          <p:cNvPr id="14" name="TextBox 13"/>
          <p:cNvSpPr txBox="1"/>
          <p:nvPr/>
        </p:nvSpPr>
        <p:spPr>
          <a:xfrm rot="16200000">
            <a:off x="3832597" y="2094776"/>
            <a:ext cx="1779960" cy="400110"/>
          </a:xfrm>
          <a:prstGeom prst="rect">
            <a:avLst/>
          </a:prstGeom>
          <a:solidFill>
            <a:schemeClr val="bg1"/>
          </a:solidFill>
        </p:spPr>
        <p:txBody>
          <a:bodyPr wrap="square">
            <a:spAutoFit/>
          </a:bodyPr>
          <a:lstStyle/>
          <a:p>
            <a:pPr>
              <a:defRPr/>
            </a:pPr>
            <a:r>
              <a:rPr lang="en-US" sz="2000" dirty="0" smtClean="0"/>
              <a:t>ΔPAN/ΔCO</a:t>
            </a:r>
            <a:r>
              <a:rPr lang="en-US" sz="2000" baseline="-25000" dirty="0" smtClean="0"/>
              <a:t>2</a:t>
            </a:r>
            <a:endParaRPr lang="en-US" sz="2000" baseline="-25000" dirty="0"/>
          </a:p>
        </p:txBody>
      </p:sp>
      <p:sp>
        <p:nvSpPr>
          <p:cNvPr id="10" name="TextBox 9"/>
          <p:cNvSpPr txBox="1"/>
          <p:nvPr/>
        </p:nvSpPr>
        <p:spPr>
          <a:xfrm>
            <a:off x="720696" y="4676662"/>
            <a:ext cx="7956976" cy="707886"/>
          </a:xfrm>
          <a:prstGeom prst="rect">
            <a:avLst/>
          </a:prstGeom>
          <a:noFill/>
        </p:spPr>
        <p:txBody>
          <a:bodyPr wrap="none" rtlCol="0">
            <a:spAutoFit/>
          </a:bodyPr>
          <a:lstStyle/>
          <a:p>
            <a:r>
              <a:rPr lang="en-US" sz="2000" dirty="0" smtClean="0">
                <a:solidFill>
                  <a:srgbClr val="008000"/>
                </a:solidFill>
                <a:latin typeface="Arial"/>
                <a:cs typeface="Arial"/>
              </a:rPr>
              <a:t>Fast, </a:t>
            </a:r>
            <a:r>
              <a:rPr lang="en-US" sz="2000" dirty="0" smtClean="0">
                <a:latin typeface="Arial"/>
                <a:cs typeface="Arial"/>
              </a:rPr>
              <a:t>Medium, and </a:t>
            </a:r>
            <a:r>
              <a:rPr lang="en-US" sz="2000" dirty="0" smtClean="0">
                <a:solidFill>
                  <a:srgbClr val="FF0000"/>
                </a:solidFill>
                <a:latin typeface="Arial"/>
                <a:cs typeface="Arial"/>
              </a:rPr>
              <a:t>Slow</a:t>
            </a:r>
            <a:r>
              <a:rPr lang="en-US" sz="2000" dirty="0" smtClean="0">
                <a:latin typeface="Arial"/>
                <a:cs typeface="Arial"/>
              </a:rPr>
              <a:t> Dilution Rates</a:t>
            </a:r>
          </a:p>
          <a:p>
            <a:r>
              <a:rPr lang="en-US" sz="2000" dirty="0" smtClean="0">
                <a:latin typeface="Arial"/>
                <a:cs typeface="Arial"/>
              </a:rPr>
              <a:t>Solid = In Plume, Dashed = Top of Plume, </a:t>
            </a:r>
            <a:r>
              <a:rPr lang="en-US" sz="2000" dirty="0">
                <a:latin typeface="Arial"/>
                <a:cs typeface="Arial"/>
              </a:rPr>
              <a:t> </a:t>
            </a:r>
            <a:r>
              <a:rPr lang="en-US" sz="2000" dirty="0" smtClean="0">
                <a:latin typeface="Arial"/>
                <a:cs typeface="Arial"/>
              </a:rPr>
              <a:t>Dotted = Bottom of Plume </a:t>
            </a:r>
            <a:endParaRPr lang="en-US" sz="2000" dirty="0">
              <a:latin typeface="Arial"/>
              <a:cs typeface="Arial"/>
            </a:endParaRPr>
          </a:p>
        </p:txBody>
      </p:sp>
      <p:sp>
        <p:nvSpPr>
          <p:cNvPr id="16" name="TextBox 15"/>
          <p:cNvSpPr txBox="1"/>
          <p:nvPr/>
        </p:nvSpPr>
        <p:spPr>
          <a:xfrm>
            <a:off x="1783535" y="4185832"/>
            <a:ext cx="1966504" cy="400110"/>
          </a:xfrm>
          <a:prstGeom prst="rect">
            <a:avLst/>
          </a:prstGeom>
          <a:solidFill>
            <a:schemeClr val="bg1"/>
          </a:solidFill>
        </p:spPr>
        <p:txBody>
          <a:bodyPr wrap="none" rtlCol="0">
            <a:spAutoFit/>
          </a:bodyPr>
          <a:lstStyle/>
          <a:p>
            <a:r>
              <a:rPr lang="en-US" sz="2000" dirty="0" smtClean="0">
                <a:latin typeface="Arial"/>
                <a:cs typeface="Arial"/>
              </a:rPr>
              <a:t>Smoke Age (hr)</a:t>
            </a:r>
            <a:endParaRPr lang="en-US" sz="2000" dirty="0">
              <a:latin typeface="Arial"/>
              <a:cs typeface="Arial"/>
            </a:endParaRPr>
          </a:p>
        </p:txBody>
      </p:sp>
      <p:sp>
        <p:nvSpPr>
          <p:cNvPr id="17" name="TextBox 16"/>
          <p:cNvSpPr txBox="1"/>
          <p:nvPr/>
        </p:nvSpPr>
        <p:spPr>
          <a:xfrm>
            <a:off x="6032021" y="4185832"/>
            <a:ext cx="1966504" cy="400110"/>
          </a:xfrm>
          <a:prstGeom prst="rect">
            <a:avLst/>
          </a:prstGeom>
          <a:solidFill>
            <a:schemeClr val="bg1"/>
          </a:solidFill>
        </p:spPr>
        <p:txBody>
          <a:bodyPr wrap="none" rtlCol="0">
            <a:spAutoFit/>
          </a:bodyPr>
          <a:lstStyle/>
          <a:p>
            <a:r>
              <a:rPr lang="en-US" sz="2000" dirty="0" smtClean="0">
                <a:latin typeface="Arial"/>
                <a:cs typeface="Arial"/>
              </a:rPr>
              <a:t>Smoke Age (hr)</a:t>
            </a:r>
            <a:endParaRPr lang="en-US" sz="2000" dirty="0">
              <a:latin typeface="Arial"/>
              <a:cs typeface="Arial"/>
            </a:endParaRPr>
          </a:p>
        </p:txBody>
      </p:sp>
      <p:sp>
        <p:nvSpPr>
          <p:cNvPr id="18" name="TextBox 17"/>
          <p:cNvSpPr txBox="1"/>
          <p:nvPr/>
        </p:nvSpPr>
        <p:spPr>
          <a:xfrm>
            <a:off x="6032021" y="6269121"/>
            <a:ext cx="2660141" cy="369332"/>
          </a:xfrm>
          <a:prstGeom prst="rect">
            <a:avLst/>
          </a:prstGeom>
          <a:noFill/>
        </p:spPr>
        <p:txBody>
          <a:bodyPr wrap="none" rtlCol="0">
            <a:spAutoFit/>
          </a:bodyPr>
          <a:lstStyle/>
          <a:p>
            <a:r>
              <a:rPr lang="en-US" dirty="0" smtClean="0"/>
              <a:t>Alvarado et al., ACP, 2015.</a:t>
            </a:r>
            <a:endParaRPr lang="en-US" dirty="0"/>
          </a:p>
        </p:txBody>
      </p:sp>
    </p:spTree>
    <p:extLst>
      <p:ext uri="{BB962C8B-B14F-4D97-AF65-F5344CB8AC3E}">
        <p14:creationId xmlns:p14="http://schemas.microsoft.com/office/powerpoint/2010/main" val="8308202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16.png" descr="Wiliams_OA_proposal.png"/>
          <p:cNvPicPr/>
          <p:nvPr/>
        </p:nvPicPr>
        <p:blipFill>
          <a:blip r:embed="rId3" cstate="print">
            <a:extLst>
              <a:ext uri="{28A0092B-C50C-407E-A947-70E740481C1C}">
                <a14:useLocalDpi xmlns:a14="http://schemas.microsoft.com/office/drawing/2010/main" val="0"/>
              </a:ext>
            </a:extLst>
          </a:blip>
          <a:srcRect/>
          <a:stretch>
            <a:fillRect/>
          </a:stretch>
        </p:blipFill>
        <p:spPr>
          <a:xfrm>
            <a:off x="2998603" y="2030596"/>
            <a:ext cx="5848970" cy="3811320"/>
          </a:xfrm>
          <a:prstGeom prst="rect">
            <a:avLst/>
          </a:prstGeom>
          <a:ln/>
        </p:spPr>
      </p:pic>
      <p:sp>
        <p:nvSpPr>
          <p:cNvPr id="3" name="Title 2"/>
          <p:cNvSpPr>
            <a:spLocks noGrp="1"/>
          </p:cNvSpPr>
          <p:nvPr>
            <p:ph type="title"/>
          </p:nvPr>
        </p:nvSpPr>
        <p:spPr/>
        <p:txBody>
          <a:bodyPr>
            <a:normAutofit fontScale="90000"/>
          </a:bodyPr>
          <a:lstStyle/>
          <a:p>
            <a:r>
              <a:rPr lang="en-US" dirty="0" smtClean="0"/>
              <a:t>Need slow OH reaction rate and/or fragmentation to explain low OA downwind</a:t>
            </a:r>
            <a:endParaRPr lang="en-US" dirty="0"/>
          </a:p>
        </p:txBody>
      </p:sp>
      <p:sp>
        <p:nvSpPr>
          <p:cNvPr id="7" name="Content Placeholder 4"/>
          <p:cNvSpPr txBox="1">
            <a:spLocks/>
          </p:cNvSpPr>
          <p:nvPr/>
        </p:nvSpPr>
        <p:spPr>
          <a:xfrm>
            <a:off x="228600" y="2144692"/>
            <a:ext cx="2740807" cy="4493761"/>
          </a:xfrm>
          <a:prstGeom prst="rect">
            <a:avLst/>
          </a:prstGeom>
        </p:spPr>
        <p:txBody>
          <a:bodyPr vert="horz" lIns="91440" tIns="45720" rIns="91440" bIns="45720" rtlCol="0">
            <a:normAutofit/>
          </a:bodyPr>
          <a:lstStyle/>
          <a:p>
            <a:pPr marL="182880" marR="0" lvl="0" indent="-182880" algn="l" defTabSz="457200" rtl="0" eaLnBrk="1" fontAlgn="auto" latinLnBrk="0" hangingPunct="1">
              <a:lnSpc>
                <a:spcPct val="100000"/>
              </a:lnSpc>
              <a:spcBef>
                <a:spcPct val="20000"/>
              </a:spcBef>
              <a:spcAft>
                <a:spcPts val="0"/>
              </a:spcAft>
              <a:buClrTx/>
              <a:buSzTx/>
              <a:tabLst/>
              <a:defRPr/>
            </a:pPr>
            <a:r>
              <a:rPr lang="en-US" sz="2600" b="1" u="sng" dirty="0" err="1" smtClean="0">
                <a:solidFill>
                  <a:schemeClr val="accent6">
                    <a:lumMod val="50000"/>
                  </a:schemeClr>
                </a:solidFill>
                <a:latin typeface="Arial"/>
                <a:cs typeface="Arial"/>
              </a:rPr>
              <a:t>k</a:t>
            </a:r>
            <a:r>
              <a:rPr lang="en-US" sz="2600" b="1" u="sng" baseline="-25000" dirty="0" err="1" smtClean="0">
                <a:solidFill>
                  <a:schemeClr val="accent6">
                    <a:lumMod val="50000"/>
                  </a:schemeClr>
                </a:solidFill>
                <a:latin typeface="Arial"/>
                <a:cs typeface="Arial"/>
              </a:rPr>
              <a:t>OH</a:t>
            </a:r>
            <a:r>
              <a:rPr lang="en-US" sz="2600" b="1" u="sng" dirty="0" smtClean="0">
                <a:solidFill>
                  <a:schemeClr val="accent6">
                    <a:lumMod val="50000"/>
                  </a:schemeClr>
                </a:solidFill>
                <a:latin typeface="Arial"/>
                <a:cs typeface="Arial"/>
              </a:rPr>
              <a:t> = 10</a:t>
            </a:r>
            <a:r>
              <a:rPr lang="en-US" sz="2600" b="1" u="sng" baseline="30000" dirty="0" smtClean="0">
                <a:solidFill>
                  <a:schemeClr val="accent6">
                    <a:lumMod val="50000"/>
                  </a:schemeClr>
                </a:solidFill>
                <a:latin typeface="Arial"/>
                <a:cs typeface="Arial"/>
              </a:rPr>
              <a:t>-11</a:t>
            </a:r>
            <a:r>
              <a:rPr lang="en-US" sz="2600" b="1" u="sng" dirty="0" smtClean="0">
                <a:solidFill>
                  <a:schemeClr val="accent6">
                    <a:lumMod val="50000"/>
                  </a:schemeClr>
                </a:solidFill>
                <a:latin typeface="Arial"/>
                <a:cs typeface="Arial"/>
              </a:rPr>
              <a:t> cm</a:t>
            </a:r>
            <a:r>
              <a:rPr lang="en-US" sz="2600" b="1" u="sng" baseline="30000" dirty="0" smtClean="0">
                <a:solidFill>
                  <a:schemeClr val="accent6">
                    <a:lumMod val="50000"/>
                  </a:schemeClr>
                </a:solidFill>
                <a:latin typeface="Arial"/>
                <a:cs typeface="Arial"/>
              </a:rPr>
              <a:t>3</a:t>
            </a:r>
            <a:r>
              <a:rPr lang="en-US" sz="2600" b="1" u="sng" dirty="0" smtClean="0">
                <a:solidFill>
                  <a:schemeClr val="accent6">
                    <a:lumMod val="50000"/>
                  </a:schemeClr>
                </a:solidFill>
                <a:latin typeface="Arial"/>
                <a:cs typeface="Arial"/>
              </a:rPr>
              <a:t>/s</a:t>
            </a:r>
          </a:p>
          <a:p>
            <a:pPr marL="320040" lvl="1" indent="-320040">
              <a:lnSpc>
                <a:spcPct val="90000"/>
              </a:lnSpc>
              <a:spcBef>
                <a:spcPts val="1176"/>
              </a:spcBef>
              <a:buFont typeface="Courier New"/>
              <a:buChar char="o"/>
            </a:pPr>
            <a:r>
              <a:rPr lang="en-US" sz="2400" dirty="0" smtClean="0">
                <a:latin typeface="Arial"/>
                <a:cs typeface="Arial"/>
              </a:rPr>
              <a:t>HC8 in RACM2: 1.1x10</a:t>
            </a:r>
            <a:r>
              <a:rPr lang="en-US" sz="2400" baseline="30000" dirty="0" smtClean="0">
                <a:latin typeface="Arial"/>
                <a:cs typeface="Arial"/>
              </a:rPr>
              <a:t>-11</a:t>
            </a:r>
            <a:r>
              <a:rPr lang="en-US" sz="2400" dirty="0" smtClean="0">
                <a:latin typeface="Arial"/>
                <a:cs typeface="Arial"/>
              </a:rPr>
              <a:t> cm</a:t>
            </a:r>
            <a:r>
              <a:rPr lang="en-US" sz="2400" baseline="30000" dirty="0" smtClean="0">
                <a:latin typeface="Arial"/>
                <a:cs typeface="Arial"/>
              </a:rPr>
              <a:t>3</a:t>
            </a:r>
            <a:r>
              <a:rPr lang="en-US" sz="2400" dirty="0" smtClean="0">
                <a:latin typeface="Arial"/>
                <a:cs typeface="Arial"/>
              </a:rPr>
              <a:t>/s</a:t>
            </a:r>
            <a:endParaRPr kumimoji="0" lang="en-US" sz="2600" b="0" i="0" u="none" strike="noStrike" kern="1200" cap="none" spc="0" normalizeH="0" baseline="0" noProof="0" dirty="0" smtClean="0">
              <a:ln>
                <a:noFill/>
              </a:ln>
              <a:solidFill>
                <a:schemeClr val="tx1"/>
              </a:solidFill>
              <a:effectLst/>
              <a:uLnTx/>
              <a:uFillTx/>
              <a:latin typeface="Arial"/>
              <a:ea typeface="+mn-ea"/>
              <a:cs typeface="Arial"/>
            </a:endParaRPr>
          </a:p>
          <a:p>
            <a:pPr>
              <a:spcBef>
                <a:spcPts val="2424"/>
              </a:spcBef>
              <a:defRPr/>
            </a:pPr>
            <a:r>
              <a:rPr lang="en-US" sz="2600" b="1" u="sng" dirty="0" err="1" smtClean="0">
                <a:solidFill>
                  <a:srgbClr val="0000FF"/>
                </a:solidFill>
                <a:latin typeface="Arial"/>
                <a:cs typeface="Arial"/>
              </a:rPr>
              <a:t>k</a:t>
            </a:r>
            <a:r>
              <a:rPr lang="en-US" sz="2600" b="1" u="sng" baseline="-25000" dirty="0" err="1" smtClean="0">
                <a:solidFill>
                  <a:srgbClr val="0000FF"/>
                </a:solidFill>
                <a:latin typeface="Arial"/>
                <a:cs typeface="Arial"/>
              </a:rPr>
              <a:t>OH</a:t>
            </a:r>
            <a:r>
              <a:rPr lang="en-US" sz="2600" b="1" u="sng" dirty="0" smtClean="0">
                <a:solidFill>
                  <a:srgbClr val="0000FF"/>
                </a:solidFill>
                <a:latin typeface="Arial"/>
                <a:cs typeface="Arial"/>
              </a:rPr>
              <a:t> = 10</a:t>
            </a:r>
            <a:r>
              <a:rPr lang="en-US" sz="2600" b="1" u="sng" baseline="30000" dirty="0" smtClean="0">
                <a:solidFill>
                  <a:srgbClr val="0000FF"/>
                </a:solidFill>
                <a:latin typeface="Arial"/>
                <a:cs typeface="Arial"/>
              </a:rPr>
              <a:t>-11</a:t>
            </a:r>
            <a:r>
              <a:rPr lang="en-US" sz="2600" b="1" u="sng" dirty="0" smtClean="0">
                <a:solidFill>
                  <a:srgbClr val="0000FF"/>
                </a:solidFill>
                <a:latin typeface="Arial"/>
                <a:cs typeface="Arial"/>
              </a:rPr>
              <a:t> cm</a:t>
            </a:r>
            <a:r>
              <a:rPr lang="en-US" sz="2600" b="1" u="sng" baseline="30000" dirty="0" smtClean="0">
                <a:solidFill>
                  <a:srgbClr val="0000FF"/>
                </a:solidFill>
                <a:latin typeface="Arial"/>
                <a:cs typeface="Arial"/>
              </a:rPr>
              <a:t>3</a:t>
            </a:r>
            <a:r>
              <a:rPr lang="en-US" sz="2600" b="1" u="sng" dirty="0" smtClean="0">
                <a:solidFill>
                  <a:srgbClr val="0000FF"/>
                </a:solidFill>
                <a:latin typeface="Arial"/>
                <a:cs typeface="Arial"/>
              </a:rPr>
              <a:t>/s+</a:t>
            </a:r>
            <a:r>
              <a:rPr kumimoji="0" lang="en-US" sz="2600" b="1" i="0" u="sng" strike="noStrike" kern="1200" cap="none" spc="0" normalizeH="0" baseline="0" noProof="0" dirty="0" smtClean="0">
                <a:ln>
                  <a:noFill/>
                </a:ln>
                <a:solidFill>
                  <a:srgbClr val="0000FF"/>
                </a:solidFill>
                <a:effectLst/>
                <a:uLnTx/>
                <a:uFillTx/>
                <a:latin typeface="Arial"/>
                <a:ea typeface="+mn-ea"/>
                <a:cs typeface="Arial"/>
              </a:rPr>
              <a:t> 50% RO</a:t>
            </a:r>
            <a:r>
              <a:rPr kumimoji="0" lang="en-US" sz="2600" b="1" i="0" u="sng" strike="noStrike" kern="1200" cap="none" spc="0" normalizeH="0" baseline="-25000" noProof="0" dirty="0" smtClean="0">
                <a:ln>
                  <a:noFill/>
                </a:ln>
                <a:solidFill>
                  <a:srgbClr val="0000FF"/>
                </a:solidFill>
                <a:effectLst/>
                <a:uLnTx/>
                <a:uFillTx/>
                <a:latin typeface="Arial"/>
                <a:ea typeface="+mn-ea"/>
                <a:cs typeface="Arial"/>
              </a:rPr>
              <a:t>2</a:t>
            </a:r>
            <a:r>
              <a:rPr kumimoji="0" lang="en-US" sz="2600" b="1" i="0" u="sng" strike="noStrike" kern="1200" cap="none" spc="0" normalizeH="0" noProof="0" dirty="0" smtClean="0">
                <a:ln>
                  <a:noFill/>
                </a:ln>
                <a:solidFill>
                  <a:srgbClr val="0000FF"/>
                </a:solidFill>
                <a:effectLst/>
                <a:uLnTx/>
                <a:uFillTx/>
                <a:latin typeface="Arial"/>
                <a:ea typeface="+mn-ea"/>
                <a:cs typeface="Arial"/>
              </a:rPr>
              <a:t> </a:t>
            </a:r>
            <a:r>
              <a:rPr kumimoji="0" lang="en-US" sz="2600" b="1" i="0" u="sng" strike="noStrike" kern="1200" cap="none" spc="0" normalizeH="0" noProof="0" dirty="0" err="1" smtClean="0">
                <a:ln>
                  <a:noFill/>
                </a:ln>
                <a:solidFill>
                  <a:srgbClr val="0000FF"/>
                </a:solidFill>
                <a:effectLst/>
                <a:uLnTx/>
                <a:uFillTx/>
                <a:latin typeface="Arial"/>
                <a:ea typeface="+mn-ea"/>
                <a:cs typeface="Arial"/>
              </a:rPr>
              <a:t>frag</a:t>
            </a:r>
            <a:endParaRPr kumimoji="0" lang="en-US" sz="2600" b="1" i="0" u="sng" strike="noStrike" kern="1200" cap="none" spc="0" normalizeH="0" baseline="0" noProof="0" dirty="0" smtClean="0">
              <a:ln>
                <a:noFill/>
              </a:ln>
              <a:solidFill>
                <a:srgbClr val="0000FF"/>
              </a:solidFill>
              <a:effectLst/>
              <a:uLnTx/>
              <a:uFillTx/>
              <a:latin typeface="Arial"/>
              <a:ea typeface="+mn-ea"/>
              <a:cs typeface="Arial"/>
            </a:endParaRPr>
          </a:p>
          <a:p>
            <a:pPr marL="320040" lvl="1" indent="-320040">
              <a:spcBef>
                <a:spcPct val="20000"/>
              </a:spcBef>
              <a:buFont typeface="Courier New"/>
              <a:buChar char="o"/>
            </a:pPr>
            <a:r>
              <a:rPr lang="en-US" sz="2400" dirty="0" smtClean="0">
                <a:latin typeface="Arial"/>
                <a:cs typeface="Arial"/>
              </a:rPr>
              <a:t>Formation of Acetic Acid?</a:t>
            </a:r>
            <a:endParaRPr kumimoji="0" lang="en-US" sz="2400" b="0" i="0" u="none" strike="noStrike" kern="1200" cap="none" spc="0" normalizeH="0" baseline="0" noProof="0" dirty="0" smtClean="0">
              <a:ln>
                <a:noFill/>
              </a:ln>
              <a:solidFill>
                <a:schemeClr val="tx1"/>
              </a:solidFill>
              <a:effectLst/>
              <a:uLnTx/>
              <a:uFillTx/>
              <a:latin typeface="Arial"/>
              <a:ea typeface="+mn-ea"/>
              <a:cs typeface="Arial"/>
            </a:endParaRPr>
          </a:p>
          <a:p>
            <a:pPr marL="182880" marR="0" lvl="0" indent="-182880" algn="l" defTabSz="457200" rtl="0" eaLnBrk="1" fontAlgn="auto" latinLnBrk="0" hangingPunct="1">
              <a:lnSpc>
                <a:spcPct val="100000"/>
              </a:lnSpc>
              <a:spcBef>
                <a:spcPct val="20000"/>
              </a:spcBef>
              <a:spcAft>
                <a:spcPts val="0"/>
              </a:spcAft>
              <a:buClrTx/>
              <a:buSzTx/>
              <a:buFont typeface="Arial"/>
              <a:buChar char="•"/>
              <a:tabLst/>
              <a:defRPr/>
            </a:pPr>
            <a:endParaRPr kumimoji="0" lang="en-US" sz="2800" b="0" i="0" u="none" strike="noStrike" kern="1200" cap="none" spc="0" normalizeH="0" baseline="0" noProof="0" dirty="0">
              <a:ln>
                <a:noFill/>
              </a:ln>
              <a:solidFill>
                <a:schemeClr val="tx1"/>
              </a:solidFill>
              <a:effectLst/>
              <a:uLnTx/>
              <a:uFillTx/>
              <a:latin typeface="Arial"/>
              <a:ea typeface="+mn-ea"/>
              <a:cs typeface="Arial"/>
            </a:endParaRPr>
          </a:p>
        </p:txBody>
      </p:sp>
      <p:sp>
        <p:nvSpPr>
          <p:cNvPr id="5" name="TextBox 4"/>
          <p:cNvSpPr txBox="1"/>
          <p:nvPr/>
        </p:nvSpPr>
        <p:spPr>
          <a:xfrm rot="16200000">
            <a:off x="2328551" y="3547009"/>
            <a:ext cx="1629266" cy="360099"/>
          </a:xfrm>
          <a:prstGeom prst="rect">
            <a:avLst/>
          </a:prstGeom>
          <a:solidFill>
            <a:schemeClr val="bg1"/>
          </a:solidFill>
        </p:spPr>
        <p:txBody>
          <a:bodyPr wrap="none">
            <a:spAutoFit/>
          </a:bodyPr>
          <a:lstStyle/>
          <a:p>
            <a:pPr>
              <a:defRPr/>
            </a:pPr>
            <a:r>
              <a:rPr lang="en-US" sz="2000" dirty="0" smtClean="0"/>
              <a:t>ΔOA/ΔCO</a:t>
            </a:r>
            <a:r>
              <a:rPr lang="en-US" sz="2000" baseline="-25000" dirty="0" smtClean="0"/>
              <a:t>2 </a:t>
            </a:r>
            <a:r>
              <a:rPr lang="en-US" sz="2000" dirty="0" smtClean="0"/>
              <a:t>(</a:t>
            </a:r>
            <a:r>
              <a:rPr lang="en-US" sz="2000" dirty="0" err="1" smtClean="0"/>
              <a:t>g/g</a:t>
            </a:r>
            <a:r>
              <a:rPr lang="en-US" sz="2000" dirty="0" smtClean="0"/>
              <a:t>)</a:t>
            </a:r>
            <a:endParaRPr lang="en-US" sz="2000" baseline="-25000" dirty="0"/>
          </a:p>
        </p:txBody>
      </p:sp>
      <p:sp>
        <p:nvSpPr>
          <p:cNvPr id="12" name="TextBox 11"/>
          <p:cNvSpPr txBox="1"/>
          <p:nvPr/>
        </p:nvSpPr>
        <p:spPr>
          <a:xfrm>
            <a:off x="5276248" y="5559060"/>
            <a:ext cx="1966504" cy="400110"/>
          </a:xfrm>
          <a:prstGeom prst="rect">
            <a:avLst/>
          </a:prstGeom>
          <a:solidFill>
            <a:schemeClr val="bg1"/>
          </a:solidFill>
        </p:spPr>
        <p:txBody>
          <a:bodyPr wrap="none" rtlCol="0">
            <a:spAutoFit/>
          </a:bodyPr>
          <a:lstStyle/>
          <a:p>
            <a:r>
              <a:rPr lang="en-US" sz="2000" dirty="0" smtClean="0">
                <a:latin typeface="Arial"/>
                <a:cs typeface="Arial"/>
              </a:rPr>
              <a:t>Smoke Age (hr)</a:t>
            </a:r>
            <a:endParaRPr lang="en-US" sz="2000" dirty="0">
              <a:latin typeface="Arial"/>
              <a:cs typeface="Arial"/>
            </a:endParaRPr>
          </a:p>
        </p:txBody>
      </p:sp>
      <p:sp>
        <p:nvSpPr>
          <p:cNvPr id="13" name="TextBox 12"/>
          <p:cNvSpPr txBox="1"/>
          <p:nvPr/>
        </p:nvSpPr>
        <p:spPr>
          <a:xfrm>
            <a:off x="6032021" y="6269121"/>
            <a:ext cx="2660141" cy="369332"/>
          </a:xfrm>
          <a:prstGeom prst="rect">
            <a:avLst/>
          </a:prstGeom>
          <a:noFill/>
        </p:spPr>
        <p:txBody>
          <a:bodyPr wrap="none" rtlCol="0">
            <a:spAutoFit/>
          </a:bodyPr>
          <a:lstStyle/>
          <a:p>
            <a:r>
              <a:rPr lang="en-US" dirty="0" smtClean="0"/>
              <a:t>Alvarado et al., ACP, 2015.</a:t>
            </a:r>
            <a:endParaRPr lang="en-US" dirty="0"/>
          </a:p>
        </p:txBody>
      </p:sp>
      <p:sp>
        <p:nvSpPr>
          <p:cNvPr id="14" name="Content Placeholder 4"/>
          <p:cNvSpPr txBox="1">
            <a:spLocks/>
          </p:cNvSpPr>
          <p:nvPr/>
        </p:nvSpPr>
        <p:spPr>
          <a:xfrm>
            <a:off x="5792358" y="1457237"/>
            <a:ext cx="3163527" cy="1059146"/>
          </a:xfrm>
          <a:prstGeom prst="rect">
            <a:avLst/>
          </a:prstGeom>
          <a:solidFill>
            <a:schemeClr val="bg1"/>
          </a:solidFill>
          <a:ln w="25400">
            <a:solidFill>
              <a:schemeClr val="tx1"/>
            </a:solidFill>
          </a:ln>
        </p:spPr>
        <p:txBody>
          <a:bodyPr vert="horz" lIns="91440" tIns="45720" rIns="91440" bIns="45720" rtlCol="0">
            <a:noAutofit/>
          </a:bodyPr>
          <a:lstStyle/>
          <a:p>
            <a:pPr marL="182880" indent="-182880">
              <a:lnSpc>
                <a:spcPct val="90000"/>
              </a:lnSpc>
              <a:defRPr/>
            </a:pPr>
            <a:r>
              <a:rPr lang="en-US" sz="1400" b="1" dirty="0" err="1" smtClean="0">
                <a:solidFill>
                  <a:schemeClr val="tx1">
                    <a:lumMod val="65000"/>
                    <a:lumOff val="35000"/>
                  </a:schemeClr>
                </a:solidFill>
                <a:latin typeface="Arial"/>
                <a:cs typeface="Arial"/>
              </a:rPr>
              <a:t>k</a:t>
            </a:r>
            <a:r>
              <a:rPr lang="en-US" sz="1400" b="1" baseline="-25000" dirty="0" err="1" smtClean="0">
                <a:solidFill>
                  <a:schemeClr val="tx1">
                    <a:lumMod val="65000"/>
                    <a:lumOff val="35000"/>
                  </a:schemeClr>
                </a:solidFill>
                <a:latin typeface="Arial"/>
                <a:cs typeface="Arial"/>
              </a:rPr>
              <a:t>OH</a:t>
            </a:r>
            <a:r>
              <a:rPr lang="en-US" sz="1400" b="1" dirty="0" smtClean="0">
                <a:solidFill>
                  <a:schemeClr val="tx1">
                    <a:lumMod val="65000"/>
                    <a:lumOff val="35000"/>
                  </a:schemeClr>
                </a:solidFill>
                <a:latin typeface="Arial"/>
                <a:cs typeface="Arial"/>
              </a:rPr>
              <a:t> </a:t>
            </a:r>
            <a:r>
              <a:rPr lang="en-US" sz="1400" b="1" dirty="0">
                <a:solidFill>
                  <a:schemeClr val="tx1">
                    <a:lumMod val="65000"/>
                    <a:lumOff val="35000"/>
                  </a:schemeClr>
                </a:solidFill>
                <a:latin typeface="Arial"/>
                <a:cs typeface="Arial"/>
              </a:rPr>
              <a:t>= </a:t>
            </a:r>
            <a:r>
              <a:rPr lang="en-US" sz="1400" b="1" dirty="0" smtClean="0">
                <a:solidFill>
                  <a:schemeClr val="tx1">
                    <a:lumMod val="65000"/>
                    <a:lumOff val="35000"/>
                  </a:schemeClr>
                </a:solidFill>
                <a:latin typeface="Arial"/>
                <a:cs typeface="Arial"/>
              </a:rPr>
              <a:t>2×10</a:t>
            </a:r>
            <a:r>
              <a:rPr lang="en-US" sz="1400" b="1" baseline="30000" dirty="0">
                <a:solidFill>
                  <a:schemeClr val="tx1">
                    <a:lumMod val="65000"/>
                    <a:lumOff val="35000"/>
                  </a:schemeClr>
                </a:solidFill>
                <a:latin typeface="Arial"/>
                <a:cs typeface="Arial"/>
              </a:rPr>
              <a:t>-</a:t>
            </a:r>
            <a:r>
              <a:rPr lang="en-US" sz="1400" b="1" baseline="30000" dirty="0" smtClean="0">
                <a:solidFill>
                  <a:schemeClr val="tx1">
                    <a:lumMod val="65000"/>
                    <a:lumOff val="35000"/>
                  </a:schemeClr>
                </a:solidFill>
                <a:latin typeface="Arial"/>
                <a:cs typeface="Arial"/>
              </a:rPr>
              <a:t>11</a:t>
            </a:r>
            <a:r>
              <a:rPr lang="en-US" sz="1400" b="1" dirty="0" smtClean="0">
                <a:solidFill>
                  <a:schemeClr val="tx1">
                    <a:lumMod val="65000"/>
                    <a:lumOff val="35000"/>
                  </a:schemeClr>
                </a:solidFill>
                <a:latin typeface="Arial"/>
                <a:cs typeface="Arial"/>
              </a:rPr>
              <a:t>, x100 less </a:t>
            </a:r>
            <a:r>
              <a:rPr lang="en-US" sz="1400" b="1" dirty="0" err="1" smtClean="0">
                <a:solidFill>
                  <a:schemeClr val="tx1">
                    <a:lumMod val="65000"/>
                    <a:lumOff val="35000"/>
                  </a:schemeClr>
                </a:solidFill>
                <a:latin typeface="Arial"/>
                <a:cs typeface="Arial"/>
              </a:rPr>
              <a:t>vol</a:t>
            </a:r>
            <a:endParaRPr lang="en-US" sz="1400" b="1" dirty="0">
              <a:solidFill>
                <a:schemeClr val="tx1">
                  <a:lumMod val="65000"/>
                  <a:lumOff val="35000"/>
                </a:schemeClr>
              </a:solidFill>
              <a:latin typeface="Arial"/>
              <a:cs typeface="Arial"/>
            </a:endParaRPr>
          </a:p>
          <a:p>
            <a:pPr marL="182880" indent="-182880">
              <a:lnSpc>
                <a:spcPct val="90000"/>
              </a:lnSpc>
              <a:defRPr/>
            </a:pPr>
            <a:r>
              <a:rPr lang="en-US" sz="1400" b="1" dirty="0" err="1">
                <a:solidFill>
                  <a:schemeClr val="bg1">
                    <a:lumMod val="50000"/>
                  </a:schemeClr>
                </a:solidFill>
                <a:latin typeface="Arial"/>
                <a:cs typeface="Arial"/>
              </a:rPr>
              <a:t>k</a:t>
            </a:r>
            <a:r>
              <a:rPr lang="en-US" sz="1400" b="1" baseline="-25000" dirty="0" err="1">
                <a:solidFill>
                  <a:schemeClr val="bg1">
                    <a:lumMod val="50000"/>
                  </a:schemeClr>
                </a:solidFill>
                <a:latin typeface="Arial"/>
                <a:cs typeface="Arial"/>
              </a:rPr>
              <a:t>OH</a:t>
            </a:r>
            <a:r>
              <a:rPr lang="en-US" sz="1400" b="1" dirty="0">
                <a:solidFill>
                  <a:schemeClr val="bg1">
                    <a:lumMod val="50000"/>
                  </a:schemeClr>
                </a:solidFill>
                <a:latin typeface="Arial"/>
                <a:cs typeface="Arial"/>
              </a:rPr>
              <a:t> = </a:t>
            </a:r>
            <a:r>
              <a:rPr lang="en-US" sz="1400" b="1" dirty="0" smtClean="0">
                <a:solidFill>
                  <a:schemeClr val="bg1">
                    <a:lumMod val="50000"/>
                  </a:schemeClr>
                </a:solidFill>
                <a:latin typeface="Arial"/>
                <a:cs typeface="Arial"/>
              </a:rPr>
              <a:t>4×10</a:t>
            </a:r>
            <a:r>
              <a:rPr lang="en-US" sz="1400" b="1" baseline="30000" dirty="0">
                <a:solidFill>
                  <a:schemeClr val="bg1">
                    <a:lumMod val="50000"/>
                  </a:schemeClr>
                </a:solidFill>
                <a:latin typeface="Arial"/>
                <a:cs typeface="Arial"/>
              </a:rPr>
              <a:t>-</a:t>
            </a:r>
            <a:r>
              <a:rPr lang="en-US" sz="1400" b="1" baseline="30000" dirty="0" smtClean="0">
                <a:solidFill>
                  <a:schemeClr val="bg1">
                    <a:lumMod val="50000"/>
                  </a:schemeClr>
                </a:solidFill>
                <a:latin typeface="Arial"/>
                <a:cs typeface="Arial"/>
              </a:rPr>
              <a:t>11</a:t>
            </a:r>
            <a:r>
              <a:rPr lang="en-US" sz="1400" b="1" dirty="0" smtClean="0">
                <a:solidFill>
                  <a:schemeClr val="bg1">
                    <a:lumMod val="50000"/>
                  </a:schemeClr>
                </a:solidFill>
                <a:latin typeface="Arial"/>
                <a:cs typeface="Arial"/>
              </a:rPr>
              <a:t>, x10 less </a:t>
            </a:r>
            <a:r>
              <a:rPr lang="en-US" sz="1400" b="1" dirty="0" err="1" smtClean="0">
                <a:solidFill>
                  <a:schemeClr val="bg1">
                    <a:lumMod val="50000"/>
                  </a:schemeClr>
                </a:solidFill>
                <a:latin typeface="Arial"/>
                <a:cs typeface="Arial"/>
              </a:rPr>
              <a:t>vol</a:t>
            </a:r>
            <a:r>
              <a:rPr lang="en-US" sz="1400" b="1" dirty="0" smtClean="0">
                <a:solidFill>
                  <a:schemeClr val="bg1">
                    <a:lumMod val="50000"/>
                  </a:schemeClr>
                </a:solidFill>
                <a:latin typeface="Arial"/>
                <a:cs typeface="Arial"/>
              </a:rPr>
              <a:t>   </a:t>
            </a:r>
          </a:p>
          <a:p>
            <a:pPr marL="182880" indent="-182880">
              <a:lnSpc>
                <a:spcPct val="90000"/>
              </a:lnSpc>
              <a:defRPr/>
            </a:pPr>
            <a:r>
              <a:rPr lang="en-US" sz="1400" b="1" dirty="0" err="1" smtClean="0">
                <a:solidFill>
                  <a:schemeClr val="accent6">
                    <a:lumMod val="50000"/>
                  </a:schemeClr>
                </a:solidFill>
                <a:latin typeface="Arial"/>
                <a:cs typeface="Arial"/>
              </a:rPr>
              <a:t>k</a:t>
            </a:r>
            <a:r>
              <a:rPr lang="en-US" sz="1400" b="1" baseline="-25000" dirty="0" err="1" smtClean="0">
                <a:solidFill>
                  <a:schemeClr val="accent6">
                    <a:lumMod val="50000"/>
                  </a:schemeClr>
                </a:solidFill>
                <a:latin typeface="Arial"/>
                <a:cs typeface="Arial"/>
              </a:rPr>
              <a:t>OH</a:t>
            </a:r>
            <a:r>
              <a:rPr lang="en-US" sz="1400" b="1" dirty="0" smtClean="0">
                <a:solidFill>
                  <a:schemeClr val="accent6">
                    <a:lumMod val="50000"/>
                  </a:schemeClr>
                </a:solidFill>
                <a:latin typeface="Arial"/>
                <a:cs typeface="Arial"/>
              </a:rPr>
              <a:t> = 1</a:t>
            </a:r>
            <a:r>
              <a:rPr lang="en-US" sz="1400" b="1" dirty="0">
                <a:solidFill>
                  <a:schemeClr val="accent6">
                    <a:lumMod val="50000"/>
                  </a:schemeClr>
                </a:solidFill>
                <a:latin typeface="Arial"/>
                <a:cs typeface="Arial"/>
              </a:rPr>
              <a:t>×</a:t>
            </a:r>
            <a:r>
              <a:rPr lang="en-US" sz="1400" b="1" dirty="0" smtClean="0">
                <a:solidFill>
                  <a:schemeClr val="accent6">
                    <a:lumMod val="50000"/>
                  </a:schemeClr>
                </a:solidFill>
                <a:latin typeface="Arial"/>
                <a:cs typeface="Arial"/>
              </a:rPr>
              <a:t>10</a:t>
            </a:r>
            <a:r>
              <a:rPr lang="en-US" sz="1400" b="1" baseline="30000" dirty="0" smtClean="0">
                <a:solidFill>
                  <a:schemeClr val="accent6">
                    <a:lumMod val="50000"/>
                  </a:schemeClr>
                </a:solidFill>
                <a:latin typeface="Arial"/>
                <a:cs typeface="Arial"/>
              </a:rPr>
              <a:t>-11</a:t>
            </a:r>
            <a:r>
              <a:rPr lang="en-US" sz="1400" b="1" dirty="0" smtClean="0">
                <a:solidFill>
                  <a:schemeClr val="accent6">
                    <a:lumMod val="50000"/>
                  </a:schemeClr>
                </a:solidFill>
                <a:latin typeface="Arial"/>
                <a:cs typeface="Arial"/>
              </a:rPr>
              <a:t>, x10 less vol</a:t>
            </a:r>
            <a:r>
              <a:rPr lang="en-US" sz="1400" b="1" dirty="0" smtClean="0">
                <a:solidFill>
                  <a:srgbClr val="660066"/>
                </a:solidFill>
                <a:latin typeface="Arial"/>
                <a:cs typeface="Arial"/>
              </a:rPr>
              <a:t>.</a:t>
            </a:r>
            <a:endParaRPr lang="en-US" sz="1400" b="1" dirty="0">
              <a:solidFill>
                <a:srgbClr val="660066"/>
              </a:solidFill>
              <a:latin typeface="Arial"/>
              <a:cs typeface="Arial"/>
            </a:endParaRPr>
          </a:p>
          <a:p>
            <a:pPr marL="182880" indent="-182880">
              <a:lnSpc>
                <a:spcPct val="90000"/>
              </a:lnSpc>
              <a:defRPr/>
            </a:pPr>
            <a:r>
              <a:rPr lang="en-US" sz="1400" b="1" dirty="0" err="1">
                <a:solidFill>
                  <a:srgbClr val="0000FF"/>
                </a:solidFill>
                <a:latin typeface="Arial"/>
                <a:cs typeface="Arial"/>
              </a:rPr>
              <a:t>k</a:t>
            </a:r>
            <a:r>
              <a:rPr lang="en-US" sz="1400" b="1" baseline="-25000" dirty="0" err="1">
                <a:solidFill>
                  <a:srgbClr val="0000FF"/>
                </a:solidFill>
                <a:latin typeface="Arial"/>
                <a:cs typeface="Arial"/>
              </a:rPr>
              <a:t>OH</a:t>
            </a:r>
            <a:r>
              <a:rPr lang="en-US" sz="1400" b="1" dirty="0">
                <a:solidFill>
                  <a:srgbClr val="0000FF"/>
                </a:solidFill>
                <a:latin typeface="Arial"/>
                <a:cs typeface="Arial"/>
              </a:rPr>
              <a:t> = 1×10</a:t>
            </a:r>
            <a:r>
              <a:rPr lang="en-US" sz="1400" b="1" baseline="30000" dirty="0">
                <a:solidFill>
                  <a:srgbClr val="0000FF"/>
                </a:solidFill>
                <a:latin typeface="Arial"/>
                <a:cs typeface="Arial"/>
              </a:rPr>
              <a:t>-11</a:t>
            </a:r>
            <a:r>
              <a:rPr lang="en-US" sz="1400" b="1" dirty="0">
                <a:solidFill>
                  <a:srgbClr val="0000FF"/>
                </a:solidFill>
                <a:latin typeface="Arial"/>
                <a:cs typeface="Arial"/>
              </a:rPr>
              <a:t>, </a:t>
            </a:r>
            <a:r>
              <a:rPr lang="en-US" sz="1400" b="1" dirty="0" smtClean="0">
                <a:solidFill>
                  <a:srgbClr val="0000FF"/>
                </a:solidFill>
                <a:latin typeface="Arial"/>
                <a:cs typeface="Arial"/>
              </a:rPr>
              <a:t>x10 less </a:t>
            </a:r>
            <a:r>
              <a:rPr lang="en-US" sz="1400" b="1" dirty="0" err="1" smtClean="0">
                <a:solidFill>
                  <a:srgbClr val="0000FF"/>
                </a:solidFill>
                <a:latin typeface="Arial"/>
                <a:cs typeface="Arial"/>
              </a:rPr>
              <a:t>vol</a:t>
            </a:r>
            <a:r>
              <a:rPr lang="en-US" sz="1400" b="1" dirty="0" smtClean="0">
                <a:solidFill>
                  <a:srgbClr val="0000FF"/>
                </a:solidFill>
                <a:latin typeface="Arial"/>
                <a:cs typeface="Arial"/>
              </a:rPr>
              <a:t>, 0.5 </a:t>
            </a:r>
            <a:r>
              <a:rPr lang="en-US" sz="1400" b="1" dirty="0">
                <a:solidFill>
                  <a:srgbClr val="0000FF"/>
                </a:solidFill>
                <a:latin typeface="Arial"/>
                <a:cs typeface="Arial"/>
              </a:rPr>
              <a:t>frag</a:t>
            </a:r>
            <a:r>
              <a:rPr lang="en-US" sz="1400" b="1" dirty="0" smtClean="0">
                <a:solidFill>
                  <a:srgbClr val="0000FF"/>
                </a:solidFill>
                <a:latin typeface="Arial"/>
                <a:cs typeface="Arial"/>
              </a:rPr>
              <a:t>., </a:t>
            </a:r>
            <a:r>
              <a:rPr lang="en-US" sz="1400" b="1" dirty="0" err="1" smtClean="0">
                <a:solidFill>
                  <a:srgbClr val="0000FF"/>
                </a:solidFill>
                <a:latin typeface="Arial"/>
                <a:cs typeface="Arial"/>
              </a:rPr>
              <a:t>HO</a:t>
            </a:r>
            <a:r>
              <a:rPr lang="en-US" sz="1400" b="1" baseline="-25000" dirty="0" err="1" smtClean="0">
                <a:solidFill>
                  <a:srgbClr val="0000FF"/>
                </a:solidFill>
                <a:latin typeface="Arial"/>
                <a:cs typeface="Arial"/>
              </a:rPr>
              <a:t>x</a:t>
            </a:r>
            <a:r>
              <a:rPr lang="en-US" sz="1400" b="1" dirty="0" smtClean="0">
                <a:solidFill>
                  <a:srgbClr val="0000FF"/>
                </a:solidFill>
                <a:latin typeface="Arial"/>
                <a:cs typeface="Arial"/>
              </a:rPr>
              <a:t>/</a:t>
            </a:r>
            <a:r>
              <a:rPr lang="en-US" sz="1400" b="1" dirty="0" err="1" smtClean="0">
                <a:solidFill>
                  <a:srgbClr val="0000FF"/>
                </a:solidFill>
                <a:latin typeface="Arial"/>
                <a:cs typeface="Arial"/>
              </a:rPr>
              <a:t>NO</a:t>
            </a:r>
            <a:r>
              <a:rPr lang="en-US" sz="1400" b="1" baseline="-25000" dirty="0" err="1" smtClean="0">
                <a:solidFill>
                  <a:srgbClr val="0000FF"/>
                </a:solidFill>
                <a:latin typeface="Arial"/>
                <a:cs typeface="Arial"/>
              </a:rPr>
              <a:t>x</a:t>
            </a:r>
            <a:r>
              <a:rPr lang="en-US" sz="1400" b="1" dirty="0" smtClean="0">
                <a:solidFill>
                  <a:srgbClr val="0000FF"/>
                </a:solidFill>
                <a:latin typeface="Arial"/>
                <a:cs typeface="Arial"/>
              </a:rPr>
              <a:t> Chem.</a:t>
            </a:r>
          </a:p>
          <a:p>
            <a:pPr marL="182880" indent="-182880">
              <a:lnSpc>
                <a:spcPct val="90000"/>
              </a:lnSpc>
              <a:defRPr/>
            </a:pPr>
            <a:endParaRPr lang="en-US" sz="1500" b="1" dirty="0" smtClean="0">
              <a:solidFill>
                <a:srgbClr val="660066"/>
              </a:solidFill>
              <a:latin typeface="Arial"/>
              <a:cs typeface="Arial"/>
            </a:endParaRPr>
          </a:p>
          <a:p>
            <a:pPr marL="182880" indent="-182880">
              <a:lnSpc>
                <a:spcPct val="90000"/>
              </a:lnSpc>
              <a:defRPr/>
            </a:pPr>
            <a:endParaRPr lang="en-US" sz="1500" b="1" dirty="0" smtClean="0">
              <a:solidFill>
                <a:schemeClr val="accent6">
                  <a:lumMod val="50000"/>
                </a:schemeClr>
              </a:solidFill>
              <a:latin typeface="Arial"/>
              <a:cs typeface="Arial"/>
            </a:endParaRPr>
          </a:p>
          <a:p>
            <a:pPr marL="182880" indent="-182880">
              <a:lnSpc>
                <a:spcPct val="90000"/>
              </a:lnSpc>
              <a:defRPr/>
            </a:pPr>
            <a:endParaRPr lang="en-US" sz="1500" b="1" dirty="0">
              <a:solidFill>
                <a:schemeClr val="accent6">
                  <a:lumMod val="50000"/>
                </a:schemeClr>
              </a:solidFill>
              <a:latin typeface="Arial"/>
              <a:cs typeface="Arial"/>
            </a:endParaRPr>
          </a:p>
        </p:txBody>
      </p:sp>
    </p:spTree>
    <p:extLst>
      <p:ext uri="{BB962C8B-B14F-4D97-AF65-F5344CB8AC3E}">
        <p14:creationId xmlns:p14="http://schemas.microsoft.com/office/powerpoint/2010/main" val="16713015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PlotOutput_williams_mj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44" y="1703369"/>
            <a:ext cx="5029200" cy="3886200"/>
          </a:xfrm>
          <a:prstGeom prst="rect">
            <a:avLst/>
          </a:prstGeom>
        </p:spPr>
      </p:pic>
      <p:grpSp>
        <p:nvGrpSpPr>
          <p:cNvPr id="10" name="Group 9"/>
          <p:cNvGrpSpPr>
            <a:grpSpLocks noChangeAspect="1"/>
          </p:cNvGrpSpPr>
          <p:nvPr/>
        </p:nvGrpSpPr>
        <p:grpSpPr>
          <a:xfrm>
            <a:off x="4114800" y="1703369"/>
            <a:ext cx="5029200" cy="3886200"/>
            <a:chOff x="242848" y="-28959"/>
            <a:chExt cx="8875059" cy="6858000"/>
          </a:xfrm>
        </p:grpSpPr>
        <p:sp>
          <p:nvSpPr>
            <p:cNvPr id="11" name="Rectangle 10"/>
            <p:cNvSpPr/>
            <p:nvPr/>
          </p:nvSpPr>
          <p:spPr>
            <a:xfrm>
              <a:off x="1981764" y="596557"/>
              <a:ext cx="1058223" cy="4233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PlotOutput_williams_mja_0.9ssa..AhmadovhalffragAcetic.newPOAC5 cop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848" y="-28959"/>
              <a:ext cx="8875059" cy="6858000"/>
            </a:xfrm>
            <a:prstGeom prst="rect">
              <a:avLst/>
            </a:prstGeom>
          </p:spPr>
        </p:pic>
        <p:sp>
          <p:nvSpPr>
            <p:cNvPr id="13" name="Rectangle 12"/>
            <p:cNvSpPr/>
            <p:nvPr/>
          </p:nvSpPr>
          <p:spPr>
            <a:xfrm>
              <a:off x="1587501" y="338666"/>
              <a:ext cx="1494820" cy="6600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itle 2"/>
          <p:cNvSpPr>
            <a:spLocks noGrp="1"/>
          </p:cNvSpPr>
          <p:nvPr>
            <p:ph type="title"/>
          </p:nvPr>
        </p:nvSpPr>
        <p:spPr/>
        <p:txBody>
          <a:bodyPr>
            <a:normAutofit fontScale="90000"/>
          </a:bodyPr>
          <a:lstStyle/>
          <a:p>
            <a:r>
              <a:rPr lang="en-US" dirty="0" smtClean="0"/>
              <a:t>Acetic acid formation consistent with formation by RO</a:t>
            </a:r>
            <a:r>
              <a:rPr lang="en-US" baseline="-25000" dirty="0" smtClean="0"/>
              <a:t>2</a:t>
            </a:r>
            <a:r>
              <a:rPr lang="en-US" dirty="0" smtClean="0"/>
              <a:t> fragmentation</a:t>
            </a:r>
            <a:endParaRPr lang="en-US" dirty="0"/>
          </a:p>
        </p:txBody>
      </p:sp>
      <p:sp>
        <p:nvSpPr>
          <p:cNvPr id="5" name="TextBox 4"/>
          <p:cNvSpPr txBox="1"/>
          <p:nvPr/>
        </p:nvSpPr>
        <p:spPr>
          <a:xfrm rot="16200000">
            <a:off x="-477954" y="3283165"/>
            <a:ext cx="1884726" cy="400110"/>
          </a:xfrm>
          <a:prstGeom prst="rect">
            <a:avLst/>
          </a:prstGeom>
          <a:solidFill>
            <a:schemeClr val="bg1"/>
          </a:solidFill>
        </p:spPr>
        <p:txBody>
          <a:bodyPr wrap="none">
            <a:spAutoFit/>
          </a:bodyPr>
          <a:lstStyle/>
          <a:p>
            <a:pPr>
              <a:defRPr/>
            </a:pPr>
            <a:r>
              <a:rPr lang="en-US" sz="2000" dirty="0"/>
              <a:t>ΔCH</a:t>
            </a:r>
            <a:r>
              <a:rPr lang="en-US" sz="2000" baseline="-25000" dirty="0"/>
              <a:t>3</a:t>
            </a:r>
            <a:r>
              <a:rPr lang="en-US" sz="2000" dirty="0"/>
              <a:t>COOH/ΔCO</a:t>
            </a:r>
            <a:endParaRPr lang="en-US" sz="2000" baseline="-25000" dirty="0"/>
          </a:p>
        </p:txBody>
      </p:sp>
      <p:sp>
        <p:nvSpPr>
          <p:cNvPr id="7" name="Content Placeholder 4"/>
          <p:cNvSpPr txBox="1">
            <a:spLocks/>
          </p:cNvSpPr>
          <p:nvPr/>
        </p:nvSpPr>
        <p:spPr>
          <a:xfrm>
            <a:off x="4628803" y="1486666"/>
            <a:ext cx="4430399" cy="781186"/>
          </a:xfrm>
          <a:prstGeom prst="rect">
            <a:avLst/>
          </a:prstGeom>
        </p:spPr>
        <p:txBody>
          <a:bodyPr vert="horz" lIns="91440" tIns="45720" rIns="91440" bIns="45720" rtlCol="0">
            <a:normAutofit/>
          </a:bodyPr>
          <a:lstStyle/>
          <a:p>
            <a:pPr>
              <a:spcBef>
                <a:spcPts val="2424"/>
              </a:spcBef>
              <a:defRPr/>
            </a:pPr>
            <a:r>
              <a:rPr lang="en-US" sz="2600" b="1" u="sng" dirty="0" err="1" smtClean="0">
                <a:solidFill>
                  <a:srgbClr val="0000FF"/>
                </a:solidFill>
                <a:latin typeface="Arial"/>
                <a:cs typeface="Arial"/>
              </a:rPr>
              <a:t>k</a:t>
            </a:r>
            <a:r>
              <a:rPr lang="en-US" sz="2600" b="1" u="sng" baseline="-25000" dirty="0" err="1" smtClean="0">
                <a:solidFill>
                  <a:srgbClr val="0000FF"/>
                </a:solidFill>
                <a:latin typeface="Arial"/>
                <a:cs typeface="Arial"/>
              </a:rPr>
              <a:t>OH</a:t>
            </a:r>
            <a:r>
              <a:rPr lang="en-US" sz="2600" b="1" u="sng" dirty="0" smtClean="0">
                <a:solidFill>
                  <a:srgbClr val="0000FF"/>
                </a:solidFill>
                <a:latin typeface="Arial"/>
                <a:cs typeface="Arial"/>
              </a:rPr>
              <a:t> = 10</a:t>
            </a:r>
            <a:r>
              <a:rPr lang="en-US" sz="2600" b="1" u="sng" baseline="30000" dirty="0" smtClean="0">
                <a:solidFill>
                  <a:srgbClr val="0000FF"/>
                </a:solidFill>
                <a:latin typeface="Arial"/>
                <a:cs typeface="Arial"/>
              </a:rPr>
              <a:t>-11</a:t>
            </a:r>
            <a:r>
              <a:rPr lang="en-US" sz="2600" b="1" u="sng" dirty="0" smtClean="0">
                <a:solidFill>
                  <a:srgbClr val="0000FF"/>
                </a:solidFill>
                <a:latin typeface="Arial"/>
                <a:cs typeface="Arial"/>
              </a:rPr>
              <a:t> cm</a:t>
            </a:r>
            <a:r>
              <a:rPr lang="en-US" sz="2600" b="1" u="sng" baseline="30000" dirty="0" smtClean="0">
                <a:solidFill>
                  <a:srgbClr val="0000FF"/>
                </a:solidFill>
                <a:latin typeface="Arial"/>
                <a:cs typeface="Arial"/>
              </a:rPr>
              <a:t>3</a:t>
            </a:r>
            <a:r>
              <a:rPr lang="en-US" sz="2600" b="1" u="sng" dirty="0" smtClean="0">
                <a:solidFill>
                  <a:srgbClr val="0000FF"/>
                </a:solidFill>
                <a:latin typeface="Arial"/>
                <a:cs typeface="Arial"/>
              </a:rPr>
              <a:t>/s +</a:t>
            </a:r>
            <a:r>
              <a:rPr kumimoji="0" lang="en-US" sz="2600" b="1" i="0" u="sng" strike="noStrike" kern="1200" cap="none" spc="0" normalizeH="0" baseline="0" noProof="0" dirty="0" smtClean="0">
                <a:ln>
                  <a:noFill/>
                </a:ln>
                <a:solidFill>
                  <a:srgbClr val="0000FF"/>
                </a:solidFill>
                <a:effectLst/>
                <a:uLnTx/>
                <a:uFillTx/>
                <a:latin typeface="Arial"/>
                <a:ea typeface="+mn-ea"/>
                <a:cs typeface="Arial"/>
              </a:rPr>
              <a:t> 0.5 </a:t>
            </a:r>
            <a:r>
              <a:rPr kumimoji="0" lang="en-US" sz="2600" b="1" i="0" u="sng" strike="noStrike" kern="1200" cap="none" spc="0" normalizeH="0" noProof="0" dirty="0" smtClean="0">
                <a:ln>
                  <a:noFill/>
                </a:ln>
                <a:solidFill>
                  <a:srgbClr val="0000FF"/>
                </a:solidFill>
                <a:effectLst/>
                <a:uLnTx/>
                <a:uFillTx/>
                <a:latin typeface="Arial"/>
                <a:ea typeface="+mn-ea"/>
                <a:cs typeface="Arial"/>
              </a:rPr>
              <a:t>frag</a:t>
            </a:r>
            <a:endParaRPr kumimoji="0" lang="en-US" sz="2600" b="1" i="0" u="sng" strike="noStrike" kern="1200" cap="none" spc="0" normalizeH="0" baseline="0" noProof="0" dirty="0" smtClean="0">
              <a:ln>
                <a:noFill/>
              </a:ln>
              <a:solidFill>
                <a:srgbClr val="0000FF"/>
              </a:solidFill>
              <a:effectLst/>
              <a:uLnTx/>
              <a:uFillTx/>
              <a:latin typeface="Arial"/>
              <a:ea typeface="+mn-ea"/>
              <a:cs typeface="Arial"/>
            </a:endParaRPr>
          </a:p>
          <a:p>
            <a:pPr marL="182880" marR="0" lvl="0" indent="-182880" algn="l" defTabSz="457200" rtl="0" eaLnBrk="1" fontAlgn="auto" latinLnBrk="0" hangingPunct="1">
              <a:lnSpc>
                <a:spcPct val="100000"/>
              </a:lnSpc>
              <a:spcBef>
                <a:spcPct val="20000"/>
              </a:spcBef>
              <a:spcAft>
                <a:spcPts val="0"/>
              </a:spcAft>
              <a:buClrTx/>
              <a:buSzTx/>
              <a:tabLst/>
              <a:defRPr/>
            </a:pPr>
            <a:endParaRPr kumimoji="0" lang="en-US" sz="2800" b="0" i="0" u="none" strike="noStrike" kern="1200" cap="none" spc="0" normalizeH="0" baseline="0" noProof="0" dirty="0">
              <a:ln>
                <a:noFill/>
              </a:ln>
              <a:solidFill>
                <a:srgbClr val="0000FF"/>
              </a:solidFill>
              <a:effectLst/>
              <a:uLnTx/>
              <a:uFillTx/>
              <a:latin typeface="Arial"/>
              <a:ea typeface="+mn-ea"/>
              <a:cs typeface="Arial"/>
            </a:endParaRPr>
          </a:p>
        </p:txBody>
      </p:sp>
      <p:sp>
        <p:nvSpPr>
          <p:cNvPr id="8" name="TextBox 7"/>
          <p:cNvSpPr txBox="1"/>
          <p:nvPr/>
        </p:nvSpPr>
        <p:spPr>
          <a:xfrm>
            <a:off x="5991564" y="4978807"/>
            <a:ext cx="1966504" cy="400110"/>
          </a:xfrm>
          <a:prstGeom prst="rect">
            <a:avLst/>
          </a:prstGeom>
          <a:solidFill>
            <a:schemeClr val="bg1"/>
          </a:solidFill>
        </p:spPr>
        <p:txBody>
          <a:bodyPr wrap="none" rtlCol="0">
            <a:spAutoFit/>
          </a:bodyPr>
          <a:lstStyle/>
          <a:p>
            <a:r>
              <a:rPr lang="en-US" sz="2000" dirty="0" smtClean="0">
                <a:latin typeface="Arial"/>
                <a:cs typeface="Arial"/>
              </a:rPr>
              <a:t>Smoke Age (hr)</a:t>
            </a:r>
            <a:endParaRPr lang="en-US" sz="2000" dirty="0">
              <a:latin typeface="Arial"/>
              <a:cs typeface="Arial"/>
            </a:endParaRPr>
          </a:p>
        </p:txBody>
      </p:sp>
      <p:sp>
        <p:nvSpPr>
          <p:cNvPr id="16" name="TextBox 15"/>
          <p:cNvSpPr txBox="1"/>
          <p:nvPr/>
        </p:nvSpPr>
        <p:spPr>
          <a:xfrm rot="16200000">
            <a:off x="3743407" y="3283165"/>
            <a:ext cx="1884726" cy="400110"/>
          </a:xfrm>
          <a:prstGeom prst="rect">
            <a:avLst/>
          </a:prstGeom>
          <a:solidFill>
            <a:schemeClr val="bg1"/>
          </a:solidFill>
        </p:spPr>
        <p:txBody>
          <a:bodyPr wrap="none">
            <a:spAutoFit/>
          </a:bodyPr>
          <a:lstStyle/>
          <a:p>
            <a:pPr>
              <a:defRPr/>
            </a:pPr>
            <a:r>
              <a:rPr lang="en-US" sz="2000" dirty="0"/>
              <a:t>ΔCH</a:t>
            </a:r>
            <a:r>
              <a:rPr lang="en-US" sz="2000" baseline="-25000" dirty="0"/>
              <a:t>3</a:t>
            </a:r>
            <a:r>
              <a:rPr lang="en-US" sz="2000" dirty="0"/>
              <a:t>COOH/ΔCO</a:t>
            </a:r>
            <a:endParaRPr lang="en-US" sz="2000" baseline="-25000" dirty="0"/>
          </a:p>
        </p:txBody>
      </p:sp>
      <p:sp>
        <p:nvSpPr>
          <p:cNvPr id="17" name="TextBox 16"/>
          <p:cNvSpPr txBox="1"/>
          <p:nvPr/>
        </p:nvSpPr>
        <p:spPr>
          <a:xfrm>
            <a:off x="1637010" y="4978807"/>
            <a:ext cx="1966504" cy="400110"/>
          </a:xfrm>
          <a:prstGeom prst="rect">
            <a:avLst/>
          </a:prstGeom>
          <a:solidFill>
            <a:schemeClr val="bg1"/>
          </a:solidFill>
        </p:spPr>
        <p:txBody>
          <a:bodyPr wrap="none" rtlCol="0">
            <a:spAutoFit/>
          </a:bodyPr>
          <a:lstStyle/>
          <a:p>
            <a:r>
              <a:rPr lang="en-US" sz="2000" dirty="0" smtClean="0">
                <a:latin typeface="Arial"/>
                <a:cs typeface="Arial"/>
              </a:rPr>
              <a:t>Smoke Age (hr)</a:t>
            </a:r>
            <a:endParaRPr lang="en-US" sz="2000" dirty="0">
              <a:latin typeface="Arial"/>
              <a:cs typeface="Arial"/>
            </a:endParaRPr>
          </a:p>
        </p:txBody>
      </p:sp>
      <p:sp>
        <p:nvSpPr>
          <p:cNvPr id="18" name="Content Placeholder 4"/>
          <p:cNvSpPr txBox="1">
            <a:spLocks/>
          </p:cNvSpPr>
          <p:nvPr/>
        </p:nvSpPr>
        <p:spPr>
          <a:xfrm>
            <a:off x="1206261" y="1506601"/>
            <a:ext cx="4430399" cy="781186"/>
          </a:xfrm>
          <a:prstGeom prst="rect">
            <a:avLst/>
          </a:prstGeom>
        </p:spPr>
        <p:txBody>
          <a:bodyPr vert="horz" lIns="91440" tIns="45720" rIns="91440" bIns="45720" rtlCol="0">
            <a:normAutofit/>
          </a:bodyPr>
          <a:lstStyle/>
          <a:p>
            <a:pPr>
              <a:spcBef>
                <a:spcPts val="2424"/>
              </a:spcBef>
              <a:defRPr/>
            </a:pPr>
            <a:r>
              <a:rPr lang="en-US" sz="2600" b="1" u="sng" dirty="0" err="1" smtClean="0">
                <a:solidFill>
                  <a:srgbClr val="AA5500"/>
                </a:solidFill>
                <a:latin typeface="Arial"/>
                <a:cs typeface="Arial"/>
              </a:rPr>
              <a:t>k</a:t>
            </a:r>
            <a:r>
              <a:rPr lang="en-US" sz="2600" b="1" u="sng" baseline="-25000" dirty="0" err="1" smtClean="0">
                <a:solidFill>
                  <a:srgbClr val="AA5500"/>
                </a:solidFill>
                <a:latin typeface="Arial"/>
                <a:cs typeface="Arial"/>
              </a:rPr>
              <a:t>OH</a:t>
            </a:r>
            <a:r>
              <a:rPr lang="en-US" sz="2600" b="1" u="sng" dirty="0" smtClean="0">
                <a:solidFill>
                  <a:srgbClr val="AA5500"/>
                </a:solidFill>
                <a:latin typeface="Arial"/>
                <a:cs typeface="Arial"/>
              </a:rPr>
              <a:t> = 10</a:t>
            </a:r>
            <a:r>
              <a:rPr lang="en-US" sz="2600" b="1" u="sng" baseline="30000" dirty="0" smtClean="0">
                <a:solidFill>
                  <a:srgbClr val="AA5500"/>
                </a:solidFill>
                <a:latin typeface="Arial"/>
                <a:cs typeface="Arial"/>
              </a:rPr>
              <a:t>-11 </a:t>
            </a:r>
            <a:r>
              <a:rPr lang="en-US" sz="2600" b="1" u="sng" dirty="0" smtClean="0">
                <a:solidFill>
                  <a:srgbClr val="AA5500"/>
                </a:solidFill>
                <a:latin typeface="Arial"/>
                <a:cs typeface="Arial"/>
              </a:rPr>
              <a:t>cm</a:t>
            </a:r>
            <a:r>
              <a:rPr lang="en-US" sz="2600" b="1" u="sng" baseline="30000" dirty="0" smtClean="0">
                <a:solidFill>
                  <a:srgbClr val="AA5500"/>
                </a:solidFill>
                <a:latin typeface="Arial"/>
                <a:cs typeface="Arial"/>
              </a:rPr>
              <a:t>3</a:t>
            </a:r>
            <a:r>
              <a:rPr lang="en-US" sz="2600" b="1" u="sng" dirty="0" smtClean="0">
                <a:solidFill>
                  <a:srgbClr val="AA5500"/>
                </a:solidFill>
                <a:latin typeface="Arial"/>
                <a:cs typeface="Arial"/>
              </a:rPr>
              <a:t>/s</a:t>
            </a:r>
            <a:endParaRPr kumimoji="0" lang="en-US" sz="2800" b="0" i="0" u="none" strike="noStrike" kern="1200" cap="none" spc="0" normalizeH="0" baseline="0" noProof="0" dirty="0">
              <a:ln>
                <a:noFill/>
              </a:ln>
              <a:solidFill>
                <a:srgbClr val="AA5500"/>
              </a:solidFill>
              <a:effectLst/>
              <a:uLnTx/>
              <a:uFillTx/>
              <a:latin typeface="Arial"/>
              <a:cs typeface="Arial"/>
            </a:endParaRPr>
          </a:p>
        </p:txBody>
      </p:sp>
      <p:sp>
        <p:nvSpPr>
          <p:cNvPr id="4" name="Rectangle 3"/>
          <p:cNvSpPr/>
          <p:nvPr/>
        </p:nvSpPr>
        <p:spPr>
          <a:xfrm>
            <a:off x="1152603" y="2002117"/>
            <a:ext cx="339826" cy="2836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799193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8600" y="1102729"/>
            <a:ext cx="8686800" cy="4657073"/>
          </a:xfrm>
        </p:spPr>
        <p:txBody>
          <a:bodyPr>
            <a:normAutofit fontScale="62500" lnSpcReduction="20000"/>
          </a:bodyPr>
          <a:lstStyle/>
          <a:p>
            <a:pPr>
              <a:lnSpc>
                <a:spcPct val="120000"/>
              </a:lnSpc>
              <a:spcBef>
                <a:spcPts val="1200"/>
              </a:spcBef>
            </a:pPr>
            <a:r>
              <a:rPr lang="en-US" sz="3840" b="1" dirty="0" smtClean="0"/>
              <a:t>SVOC chemistry can impact not just OA formation, but also O</a:t>
            </a:r>
            <a:r>
              <a:rPr lang="en-US" sz="3840" b="1" baseline="-25000" dirty="0" smtClean="0"/>
              <a:t>3</a:t>
            </a:r>
            <a:r>
              <a:rPr lang="en-US" sz="3840" b="1" dirty="0" smtClean="0"/>
              <a:t>, </a:t>
            </a:r>
            <a:r>
              <a:rPr lang="en-US" sz="3840" b="1" dirty="0" err="1" smtClean="0"/>
              <a:t>NO</a:t>
            </a:r>
            <a:r>
              <a:rPr lang="en-US" sz="3840" b="1" baseline="-25000" dirty="0" err="1" smtClean="0"/>
              <a:t>x</a:t>
            </a:r>
            <a:r>
              <a:rPr lang="en-US" sz="3840" b="1" dirty="0" smtClean="0"/>
              <a:t>, and PAN in the smoke plume.</a:t>
            </a:r>
          </a:p>
          <a:p>
            <a:pPr>
              <a:lnSpc>
                <a:spcPct val="120000"/>
              </a:lnSpc>
              <a:spcBef>
                <a:spcPts val="1200"/>
              </a:spcBef>
            </a:pPr>
            <a:r>
              <a:rPr lang="en-US" sz="3840" b="1" dirty="0" smtClean="0"/>
              <a:t>Reasonable SVOC chemistry can simulate OA, O</a:t>
            </a:r>
            <a:r>
              <a:rPr lang="en-US" sz="3840" b="1" baseline="-25000" dirty="0" smtClean="0"/>
              <a:t>3</a:t>
            </a:r>
            <a:r>
              <a:rPr lang="en-US" sz="3840" b="1" dirty="0" smtClean="0"/>
              <a:t>, OH, and </a:t>
            </a:r>
            <a:r>
              <a:rPr lang="en-US" sz="3840" b="1" dirty="0" err="1" smtClean="0"/>
              <a:t>NO</a:t>
            </a:r>
            <a:r>
              <a:rPr lang="en-US" sz="3840" b="1" baseline="-25000" dirty="0" err="1" smtClean="0"/>
              <a:t>x</a:t>
            </a:r>
            <a:r>
              <a:rPr lang="en-US" sz="3840" b="1" dirty="0" smtClean="0"/>
              <a:t> observations from the Williams Fire.</a:t>
            </a:r>
          </a:p>
          <a:p>
            <a:pPr lvl="1">
              <a:lnSpc>
                <a:spcPct val="120000"/>
              </a:lnSpc>
              <a:spcBef>
                <a:spcPts val="600"/>
              </a:spcBef>
            </a:pPr>
            <a:r>
              <a:rPr lang="en-US" sz="3500" dirty="0" err="1" smtClean="0"/>
              <a:t>k</a:t>
            </a:r>
            <a:r>
              <a:rPr lang="en-US" sz="3500" baseline="-25000" dirty="0" err="1" smtClean="0"/>
              <a:t>OH</a:t>
            </a:r>
            <a:r>
              <a:rPr lang="en-US" sz="3500" dirty="0" smtClean="0"/>
              <a:t> ~10</a:t>
            </a:r>
            <a:r>
              <a:rPr lang="en-US" sz="3500" baseline="30000" dirty="0" smtClean="0"/>
              <a:t>-11</a:t>
            </a:r>
            <a:r>
              <a:rPr lang="en-US" sz="3500" dirty="0" smtClean="0"/>
              <a:t> cm</a:t>
            </a:r>
            <a:r>
              <a:rPr lang="en-US" sz="3500" baseline="30000" dirty="0" smtClean="0"/>
              <a:t>3</a:t>
            </a:r>
            <a:r>
              <a:rPr lang="en-US" sz="3500" dirty="0" smtClean="0"/>
              <a:t>/s with ~50% of RO</a:t>
            </a:r>
            <a:r>
              <a:rPr lang="en-US" sz="3500" baseline="-25000" dirty="0" smtClean="0"/>
              <a:t>2</a:t>
            </a:r>
            <a:r>
              <a:rPr lang="en-US" sz="3500" dirty="0" smtClean="0"/>
              <a:t> radicals fragmenting to produce higher volatility SVOC + CH</a:t>
            </a:r>
            <a:r>
              <a:rPr lang="en-US" sz="3500" baseline="-25000" dirty="0" smtClean="0"/>
              <a:t>3</a:t>
            </a:r>
            <a:r>
              <a:rPr lang="en-US" sz="3500" dirty="0" smtClean="0"/>
              <a:t>COOH</a:t>
            </a:r>
          </a:p>
          <a:p>
            <a:pPr lvl="1">
              <a:lnSpc>
                <a:spcPct val="120000"/>
              </a:lnSpc>
              <a:spcBef>
                <a:spcPts val="0"/>
              </a:spcBef>
            </a:pPr>
            <a:r>
              <a:rPr lang="en-US" sz="3500" dirty="0" smtClean="0"/>
              <a:t>1.1 O</a:t>
            </a:r>
            <a:r>
              <a:rPr lang="en-US" sz="3500" baseline="-25000" dirty="0" smtClean="0"/>
              <a:t>3</a:t>
            </a:r>
            <a:r>
              <a:rPr lang="en-US" sz="3500" dirty="0" smtClean="0"/>
              <a:t> for each SVOC + OH reaction (</a:t>
            </a:r>
            <a:r>
              <a:rPr lang="en-US" sz="3500" dirty="0" err="1" smtClean="0"/>
              <a:t>vs</a:t>
            </a:r>
            <a:r>
              <a:rPr lang="en-US" sz="3500" dirty="0" smtClean="0"/>
              <a:t> 1.37 for alkanes)</a:t>
            </a:r>
          </a:p>
          <a:p>
            <a:pPr lvl="1">
              <a:lnSpc>
                <a:spcPct val="120000"/>
              </a:lnSpc>
              <a:spcBef>
                <a:spcPts val="0"/>
              </a:spcBef>
            </a:pPr>
            <a:r>
              <a:rPr lang="en-US" sz="3500" dirty="0" smtClean="0"/>
              <a:t>60% of OH regenerated as HO</a:t>
            </a:r>
            <a:r>
              <a:rPr lang="en-US" sz="3500" baseline="-25000" dirty="0" smtClean="0"/>
              <a:t>2</a:t>
            </a:r>
            <a:r>
              <a:rPr lang="en-US" sz="3500" dirty="0" smtClean="0"/>
              <a:t> (</a:t>
            </a:r>
            <a:r>
              <a:rPr lang="en-US" sz="3500" dirty="0" err="1" smtClean="0"/>
              <a:t>vs</a:t>
            </a:r>
            <a:r>
              <a:rPr lang="en-US" sz="3500" dirty="0" smtClean="0"/>
              <a:t> 63% for alkanes)</a:t>
            </a:r>
          </a:p>
          <a:p>
            <a:pPr lvl="1">
              <a:lnSpc>
                <a:spcPct val="120000"/>
              </a:lnSpc>
              <a:spcBef>
                <a:spcPts val="0"/>
              </a:spcBef>
            </a:pPr>
            <a:r>
              <a:rPr lang="en-US" sz="3500" dirty="0" smtClean="0"/>
              <a:t>50% of NO lost to organic nitrate formation (</a:t>
            </a:r>
            <a:r>
              <a:rPr lang="en-US" sz="3500" dirty="0" err="1" smtClean="0"/>
              <a:t>vs</a:t>
            </a:r>
            <a:r>
              <a:rPr lang="en-US" sz="3500" dirty="0" smtClean="0"/>
              <a:t> 26% for alkanes)</a:t>
            </a:r>
            <a:endParaRPr lang="en-US" sz="3500" baseline="-25000" dirty="0" smtClean="0"/>
          </a:p>
          <a:p>
            <a:pPr lvl="1">
              <a:lnSpc>
                <a:spcPct val="120000"/>
              </a:lnSpc>
              <a:spcBef>
                <a:spcPts val="0"/>
              </a:spcBef>
            </a:pPr>
            <a:r>
              <a:rPr lang="en-US" sz="3500" b="1" dirty="0" smtClean="0"/>
              <a:t>Provides a model-based constraint on the chemistry of the SVOCs</a:t>
            </a:r>
          </a:p>
          <a:p>
            <a:pPr lvl="1">
              <a:lnSpc>
                <a:spcPct val="120000"/>
              </a:lnSpc>
              <a:spcBef>
                <a:spcPts val="0"/>
              </a:spcBef>
            </a:pPr>
            <a:endParaRPr lang="en-US" sz="3500" b="1" dirty="0" smtClean="0"/>
          </a:p>
        </p:txBody>
      </p:sp>
      <p:sp>
        <p:nvSpPr>
          <p:cNvPr id="3" name="Title 2"/>
          <p:cNvSpPr>
            <a:spLocks noGrp="1"/>
          </p:cNvSpPr>
          <p:nvPr>
            <p:ph type="title"/>
          </p:nvPr>
        </p:nvSpPr>
        <p:spPr/>
        <p:txBody>
          <a:bodyPr/>
          <a:lstStyle/>
          <a:p>
            <a:r>
              <a:rPr lang="en-US" dirty="0" smtClean="0"/>
              <a:t>Williams Fire Summary</a:t>
            </a:r>
            <a:endParaRPr lang="en-US" dirty="0"/>
          </a:p>
        </p:txBody>
      </p:sp>
      <p:sp>
        <p:nvSpPr>
          <p:cNvPr id="5" name="TextBox 4"/>
          <p:cNvSpPr txBox="1"/>
          <p:nvPr/>
        </p:nvSpPr>
        <p:spPr>
          <a:xfrm>
            <a:off x="6032021" y="5772285"/>
            <a:ext cx="2660141" cy="369332"/>
          </a:xfrm>
          <a:prstGeom prst="rect">
            <a:avLst/>
          </a:prstGeom>
          <a:noFill/>
        </p:spPr>
        <p:txBody>
          <a:bodyPr wrap="none" rtlCol="0">
            <a:spAutoFit/>
          </a:bodyPr>
          <a:lstStyle/>
          <a:p>
            <a:r>
              <a:rPr lang="en-US" dirty="0" smtClean="0"/>
              <a:t>Alvarado et al., ACP, 2015.</a:t>
            </a:r>
            <a:endParaRPr lang="en-US" dirty="0"/>
          </a:p>
        </p:txBody>
      </p:sp>
    </p:spTree>
    <p:extLst>
      <p:ext uri="{BB962C8B-B14F-4D97-AF65-F5344CB8AC3E}">
        <p14:creationId xmlns:p14="http://schemas.microsoft.com/office/powerpoint/2010/main" val="19367617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25435</TotalTime>
  <Words>3459</Words>
  <Application>Microsoft Macintosh PowerPoint</Application>
  <PresentationFormat>On-screen Show (4:3)</PresentationFormat>
  <Paragraphs>255</Paragraphs>
  <Slides>26</Slides>
  <Notes>16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Office Theme</vt:lpstr>
      <vt:lpstr>Equation</vt:lpstr>
      <vt:lpstr>Modeling the Near-Source Chemistry of Biomass Burning Plumes at Local and Regional Scales</vt:lpstr>
      <vt:lpstr>Biomass Burning Impacts Air Quality and Climate</vt:lpstr>
      <vt:lpstr>Aerosol Simulation Program (ASP v2.1)</vt:lpstr>
      <vt:lpstr>Williams Fire sampling (Akagi et al., 2012)</vt:lpstr>
      <vt:lpstr>Adding SVOC chemistry</vt:lpstr>
      <vt:lpstr>ASP slightly overestimates O3 and PAN</vt:lpstr>
      <vt:lpstr>Need slow OH reaction rate and/or fragmentation to explain low OA downwind</vt:lpstr>
      <vt:lpstr>Acetic acid formation consistent with formation by RO2 fragmentation</vt:lpstr>
      <vt:lpstr>Williams Fire Summary</vt:lpstr>
      <vt:lpstr>Application to “typical” fires: O3 formation</vt:lpstr>
      <vt:lpstr>Application to “typical” fires: NOy Partitioning</vt:lpstr>
      <vt:lpstr>Application to “typical” fires: OA evolution</vt:lpstr>
      <vt:lpstr>Block 9b Fire (Akagi et al., 2013; May et al., 2015)</vt:lpstr>
      <vt:lpstr>Impact of power plant NOx</vt:lpstr>
      <vt:lpstr>Simple model of power plant NOx source</vt:lpstr>
      <vt:lpstr>Anthropogenic NOx jump kills off SOA chemistry</vt:lpstr>
      <vt:lpstr>ASP slightly underestimates O3 and PAN formation without anthro. NOx jump</vt:lpstr>
      <vt:lpstr>Underestimate is worse when NOx Jump is added</vt:lpstr>
      <vt:lpstr>Block 9b Fire Summary</vt:lpstr>
      <vt:lpstr>Next Steps: STILT-Chem Analysis  of Block 9b Fire</vt:lpstr>
      <vt:lpstr>Next Steps: Incorporating New Measurements of NMOC and S/IVOC species</vt:lpstr>
      <vt:lpstr>Next Steps: Smoke Chemistry in CMAQ</vt:lpstr>
      <vt:lpstr>Acknowledgements</vt:lpstr>
      <vt:lpstr>Need to include SVOC NOx and HOx chemistry for NOx, little impact on C2H4 or OH</vt:lpstr>
      <vt:lpstr>Block 9b fire CO slide</vt:lpstr>
      <vt:lpstr>Next Steps: Using ASP to Build a Sub-grid Scale Parameterization for GEOS-Chem</vt:lpstr>
    </vt:vector>
  </TitlesOfParts>
  <Company>AER,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Natasha Gilson</dc:creator>
  <cp:lastModifiedBy>Matthew Alvarado</cp:lastModifiedBy>
  <cp:revision>396</cp:revision>
  <cp:lastPrinted>2013-10-25T02:10:22Z</cp:lastPrinted>
  <dcterms:created xsi:type="dcterms:W3CDTF">2014-01-28T14:32:57Z</dcterms:created>
  <dcterms:modified xsi:type="dcterms:W3CDTF">2015-10-05T14:36:02Z</dcterms:modified>
</cp:coreProperties>
</file>