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42"/>
  </p:sldMasterIdLst>
  <p:notesMasterIdLst>
    <p:notesMasterId r:id="rId173"/>
  </p:notesMasterIdLst>
  <p:sldIdLst>
    <p:sldId id="256" r:id="rId143"/>
    <p:sldId id="264" r:id="rId144"/>
    <p:sldId id="314" r:id="rId145"/>
    <p:sldId id="293" r:id="rId146"/>
    <p:sldId id="307" r:id="rId147"/>
    <p:sldId id="280" r:id="rId148"/>
    <p:sldId id="289" r:id="rId149"/>
    <p:sldId id="297" r:id="rId150"/>
    <p:sldId id="275" r:id="rId151"/>
    <p:sldId id="291" r:id="rId152"/>
    <p:sldId id="308" r:id="rId153"/>
    <p:sldId id="306" r:id="rId154"/>
    <p:sldId id="260" r:id="rId155"/>
    <p:sldId id="288" r:id="rId156"/>
    <p:sldId id="287" r:id="rId157"/>
    <p:sldId id="309" r:id="rId158"/>
    <p:sldId id="310" r:id="rId159"/>
    <p:sldId id="299" r:id="rId160"/>
    <p:sldId id="298" r:id="rId161"/>
    <p:sldId id="285" r:id="rId162"/>
    <p:sldId id="303" r:id="rId163"/>
    <p:sldId id="301" r:id="rId164"/>
    <p:sldId id="313" r:id="rId165"/>
    <p:sldId id="265" r:id="rId166"/>
    <p:sldId id="311" r:id="rId167"/>
    <p:sldId id="315" r:id="rId168"/>
    <p:sldId id="258" r:id="rId169"/>
    <p:sldId id="257" r:id="rId170"/>
    <p:sldId id="294" r:id="rId171"/>
    <p:sldId id="295" r:id="rId172"/>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7" d="100"/>
          <a:sy n="97" d="100"/>
        </p:scale>
        <p:origin x="96" y="3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38" Type="http://schemas.openxmlformats.org/officeDocument/2006/relationships/customXml" Target="../customXml/item138.xml"/><Relationship Id="rId154" Type="http://schemas.openxmlformats.org/officeDocument/2006/relationships/slide" Target="slides/slide12.xml"/><Relationship Id="rId159" Type="http://schemas.openxmlformats.org/officeDocument/2006/relationships/slide" Target="slides/slide17.xml"/><Relationship Id="rId175" Type="http://schemas.openxmlformats.org/officeDocument/2006/relationships/viewProps" Target="viewProps.xml"/><Relationship Id="rId170" Type="http://schemas.openxmlformats.org/officeDocument/2006/relationships/slide" Target="slides/slide28.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customXml" Target="../customXml/item128.xml"/><Relationship Id="rId144" Type="http://schemas.openxmlformats.org/officeDocument/2006/relationships/slide" Target="slides/slide2.xml"/><Relationship Id="rId149" Type="http://schemas.openxmlformats.org/officeDocument/2006/relationships/slide" Target="slides/slide7.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slide" Target="slides/slide18.xml"/><Relationship Id="rId165" Type="http://schemas.openxmlformats.org/officeDocument/2006/relationships/slide" Target="slides/slide23.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customXml" Target="../customXml/item134.xml"/><Relationship Id="rId139" Type="http://schemas.openxmlformats.org/officeDocument/2006/relationships/customXml" Target="../customXml/item139.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 Target="slides/slide8.xml"/><Relationship Id="rId155" Type="http://schemas.openxmlformats.org/officeDocument/2006/relationships/slide" Target="slides/slide13.xml"/><Relationship Id="rId171" Type="http://schemas.openxmlformats.org/officeDocument/2006/relationships/slide" Target="slides/slide29.xml"/><Relationship Id="rId176" Type="http://schemas.openxmlformats.org/officeDocument/2006/relationships/theme" Target="theme/theme1.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slide" Target="slides/slide3.xml"/><Relationship Id="rId161" Type="http://schemas.openxmlformats.org/officeDocument/2006/relationships/slide" Target="slides/slide19.xml"/><Relationship Id="rId166"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30" Type="http://schemas.openxmlformats.org/officeDocument/2006/relationships/customXml" Target="../customXml/item130.xml"/><Relationship Id="rId135" Type="http://schemas.openxmlformats.org/officeDocument/2006/relationships/customXml" Target="../customXml/item135.xml"/><Relationship Id="rId143" Type="http://schemas.openxmlformats.org/officeDocument/2006/relationships/slide" Target="slides/slide1.xml"/><Relationship Id="rId148" Type="http://schemas.openxmlformats.org/officeDocument/2006/relationships/slide" Target="slides/slide6.xml"/><Relationship Id="rId151" Type="http://schemas.openxmlformats.org/officeDocument/2006/relationships/slide" Target="slides/slide9.xml"/><Relationship Id="rId156" Type="http://schemas.openxmlformats.org/officeDocument/2006/relationships/slide" Target="slides/slide14.xml"/><Relationship Id="rId164" Type="http://schemas.openxmlformats.org/officeDocument/2006/relationships/slide" Target="slides/slide22.xml"/><Relationship Id="rId169" Type="http://schemas.openxmlformats.org/officeDocument/2006/relationships/slide" Target="slides/slide27.xml"/><Relationship Id="rId177"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72" Type="http://schemas.openxmlformats.org/officeDocument/2006/relationships/slide" Target="slides/slide30.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slide" Target="slides/slide4.xml"/><Relationship Id="rId167" Type="http://schemas.openxmlformats.org/officeDocument/2006/relationships/slide" Target="slides/slide25.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20.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15.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10.xml"/><Relationship Id="rId173" Type="http://schemas.openxmlformats.org/officeDocument/2006/relationships/notesMaster" Target="notesMasters/notesMaster1.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slide" Target="slides/slide5.xml"/><Relationship Id="rId168" Type="http://schemas.openxmlformats.org/officeDocument/2006/relationships/slide" Target="slides/slide26.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Master" Target="slideMasters/slideMaster1.xml"/><Relationship Id="rId163" Type="http://schemas.openxmlformats.org/officeDocument/2006/relationships/slide" Target="slides/slide2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16.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11.xml"/><Relationship Id="rId174" Type="http://schemas.openxmlformats.org/officeDocument/2006/relationships/presProps" Target="presProp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79" tIns="46640" rIns="93279" bIns="46640" rtlCol="0"/>
          <a:lstStyle>
            <a:lvl1pPr algn="r">
              <a:defRPr sz="1200"/>
            </a:lvl1pPr>
          </a:lstStyle>
          <a:p>
            <a:fld id="{79139E41-5B41-4786-A95B-BD8CD3359EBC}" type="datetimeFigureOut">
              <a:rPr lang="en-US" smtClean="0"/>
              <a:t>10/5/2015</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79" tIns="46640" rIns="93279" bIns="46640"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79" tIns="46640" rIns="93279" bIns="466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5"/>
            <a:ext cx="3041968" cy="466911"/>
          </a:xfrm>
          <a:prstGeom prst="rect">
            <a:avLst/>
          </a:prstGeom>
        </p:spPr>
        <p:txBody>
          <a:bodyPr vert="horz" lIns="93279" tIns="46640" rIns="93279" bIns="46640" rtlCol="0" anchor="b"/>
          <a:lstStyle>
            <a:lvl1pPr algn="r">
              <a:defRPr sz="1200"/>
            </a:lvl1pPr>
          </a:lstStyle>
          <a:p>
            <a:fld id="{7812A295-6E5C-4926-9B15-9B285B99923D}" type="slidenum">
              <a:rPr lang="en-US" smtClean="0"/>
              <a:t>‹#›</a:t>
            </a:fld>
            <a:endParaRPr lang="en-US"/>
          </a:p>
        </p:txBody>
      </p:sp>
    </p:spTree>
    <p:extLst>
      <p:ext uri="{BB962C8B-B14F-4D97-AF65-F5344CB8AC3E}">
        <p14:creationId xmlns:p14="http://schemas.microsoft.com/office/powerpoint/2010/main" val="163304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2A295-6E5C-4926-9B15-9B285B99923D}" type="slidenum">
              <a:rPr lang="en-US" smtClean="0"/>
              <a:t>1</a:t>
            </a:fld>
            <a:endParaRPr lang="en-US"/>
          </a:p>
        </p:txBody>
      </p:sp>
    </p:spTree>
    <p:extLst>
      <p:ext uri="{BB962C8B-B14F-4D97-AF65-F5344CB8AC3E}">
        <p14:creationId xmlns:p14="http://schemas.microsoft.com/office/powerpoint/2010/main" val="78329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2A295-6E5C-4926-9B15-9B285B99923D}" type="slidenum">
              <a:rPr lang="en-US" smtClean="0"/>
              <a:t>7</a:t>
            </a:fld>
            <a:endParaRPr lang="en-US"/>
          </a:p>
        </p:txBody>
      </p:sp>
    </p:spTree>
    <p:extLst>
      <p:ext uri="{BB962C8B-B14F-4D97-AF65-F5344CB8AC3E}">
        <p14:creationId xmlns:p14="http://schemas.microsoft.com/office/powerpoint/2010/main" val="331705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6422CC-772E-435F-B989-E38D6B38B6A2}"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42402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CD11C-70C7-419D-A0D6-AED6E301B01A}"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292790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B4ABC-6411-4541-BD04-7DC128D341F8}"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125526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E4658-230C-4832-98E4-AE29A1EAF619}"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180858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F8AD3-BB16-4543-9443-33CE2110D591}" type="datetime1">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277799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1BE5A6-488D-4511-AD5C-D8DFE6C5B0DD}"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116046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7AD3E-B358-4468-9904-17D577D2F746}" type="datetime1">
              <a:rPr lang="en-US" smtClean="0"/>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216725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68C27-CEF7-4D2E-8D36-55ED67293132}" type="datetime1">
              <a:rPr lang="en-US" smtClean="0"/>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371329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08886-29F6-4536-89F1-4A22BB9B29E0}" type="datetime1">
              <a:rPr lang="en-US" smtClean="0"/>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392704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74312-6EBC-440D-95FA-DBEDF9D00F61}"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286800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9DD19-395D-4118-A316-B30EB9D515DA}" type="datetime1">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6A66D-C6E3-4DDB-AAEE-45BCBCD4C823}" type="slidenum">
              <a:rPr lang="en-US" smtClean="0"/>
              <a:t>‹#›</a:t>
            </a:fld>
            <a:endParaRPr lang="en-US"/>
          </a:p>
        </p:txBody>
      </p:sp>
    </p:spTree>
    <p:extLst>
      <p:ext uri="{BB962C8B-B14F-4D97-AF65-F5344CB8AC3E}">
        <p14:creationId xmlns:p14="http://schemas.microsoft.com/office/powerpoint/2010/main" val="225194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17667-68BE-491D-9D4D-8EF5F66AA3AA}" type="datetime1">
              <a:rPr lang="en-US" smtClean="0"/>
              <a:t>10/5/2015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6A66D-C6E3-4DDB-AAEE-45BCBCD4C823}" type="slidenum">
              <a:rPr lang="en-US" smtClean="0"/>
              <a:t>‹#›</a:t>
            </a:fld>
            <a:endParaRPr lang="en-US"/>
          </a:p>
        </p:txBody>
      </p:sp>
    </p:spTree>
    <p:extLst>
      <p:ext uri="{BB962C8B-B14F-4D97-AF65-F5344CB8AC3E}">
        <p14:creationId xmlns:p14="http://schemas.microsoft.com/office/powerpoint/2010/main" val="195283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5.gif"/><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chemeClr val="accent1">
                    <a:lumMod val="50000"/>
                  </a:schemeClr>
                </a:solidFill>
              </a:rPr>
              <a:t>Simulating Fire Event Impacts on Regional O</a:t>
            </a:r>
            <a:r>
              <a:rPr lang="en-US" sz="4800" b="1" baseline="-25000" dirty="0">
                <a:solidFill>
                  <a:schemeClr val="accent1">
                    <a:lumMod val="50000"/>
                  </a:schemeClr>
                </a:solidFill>
              </a:rPr>
              <a:t>3</a:t>
            </a:r>
            <a:r>
              <a:rPr lang="en-US" sz="4800" b="1" dirty="0">
                <a:solidFill>
                  <a:schemeClr val="accent1">
                    <a:lumMod val="50000"/>
                  </a:schemeClr>
                </a:solidFill>
              </a:rPr>
              <a:t> and PM2.5 and Looking Forward </a:t>
            </a:r>
            <a:r>
              <a:rPr lang="en-US" sz="4800" b="1" dirty="0" smtClean="0">
                <a:solidFill>
                  <a:schemeClr val="accent1">
                    <a:lumMod val="50000"/>
                  </a:schemeClr>
                </a:solidFill>
              </a:rPr>
              <a:t>Toward </a:t>
            </a:r>
            <a:r>
              <a:rPr lang="en-US" sz="4800" b="1" dirty="0">
                <a:solidFill>
                  <a:schemeClr val="accent1">
                    <a:lumMod val="50000"/>
                  </a:schemeClr>
                </a:solidFill>
              </a:rPr>
              <a:t>Evaluation </a:t>
            </a:r>
          </a:p>
        </p:txBody>
      </p:sp>
      <p:sp>
        <p:nvSpPr>
          <p:cNvPr id="3" name="Subtitle 2"/>
          <p:cNvSpPr>
            <a:spLocks noGrp="1"/>
          </p:cNvSpPr>
          <p:nvPr>
            <p:ph type="subTitle" idx="1"/>
          </p:nvPr>
        </p:nvSpPr>
        <p:spPr/>
        <p:txBody>
          <a:bodyPr>
            <a:normAutofit fontScale="77500" lnSpcReduction="20000"/>
          </a:bodyPr>
          <a:lstStyle/>
          <a:p>
            <a:r>
              <a:rPr lang="en-US" dirty="0" smtClean="0"/>
              <a:t>October 5, 2015</a:t>
            </a:r>
          </a:p>
          <a:p>
            <a:endParaRPr lang="en-US" dirty="0" smtClean="0"/>
          </a:p>
          <a:p>
            <a:r>
              <a:rPr lang="en-US" dirty="0" smtClean="0"/>
              <a:t>Kirk Baker</a:t>
            </a:r>
          </a:p>
          <a:p>
            <a:r>
              <a:rPr lang="en-US" dirty="0" smtClean="0"/>
              <a:t>U.S. Environmental Protection Agency</a:t>
            </a:r>
          </a:p>
          <a:p>
            <a:r>
              <a:rPr lang="en-US" dirty="0" smtClean="0"/>
              <a:t>Research Triangle Park, NC</a:t>
            </a:r>
            <a:endParaRPr lang="en-US" dirty="0"/>
          </a:p>
        </p:txBody>
      </p:sp>
      <p:sp>
        <p:nvSpPr>
          <p:cNvPr id="4" name="Slide Number Placeholder 3"/>
          <p:cNvSpPr>
            <a:spLocks noGrp="1"/>
          </p:cNvSpPr>
          <p:nvPr>
            <p:ph type="sldNum" sz="quarter" idx="12"/>
          </p:nvPr>
        </p:nvSpPr>
        <p:spPr/>
        <p:txBody>
          <a:bodyPr/>
          <a:lstStyle/>
          <a:p>
            <a:fld id="{B1D6A66D-C6E3-4DDB-AAEE-45BCBCD4C823}" type="slidenum">
              <a:rPr lang="en-US" smtClean="0"/>
              <a:t>1</a:t>
            </a:fld>
            <a:endParaRPr lang="en-US"/>
          </a:p>
        </p:txBody>
      </p:sp>
    </p:spTree>
    <p:extLst>
      <p:ext uri="{BB962C8B-B14F-4D97-AF65-F5344CB8AC3E}">
        <p14:creationId xmlns:p14="http://schemas.microsoft.com/office/powerpoint/2010/main" val="3253420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O3/CO</a:t>
            </a:r>
            <a:endParaRPr lang="en-US" dirty="0">
              <a:solidFill>
                <a:srgbClr val="FF0000"/>
              </a:solidFill>
            </a:endParaRPr>
          </a:p>
        </p:txBody>
      </p:sp>
      <p:sp>
        <p:nvSpPr>
          <p:cNvPr id="5" name="Content Placeholder 4"/>
          <p:cNvSpPr>
            <a:spLocks noGrp="1"/>
          </p:cNvSpPr>
          <p:nvPr>
            <p:ph idx="1"/>
          </p:nvPr>
        </p:nvSpPr>
        <p:spPr>
          <a:xfrm>
            <a:off x="275303" y="1825625"/>
            <a:ext cx="4729834" cy="4351338"/>
          </a:xfrm>
        </p:spPr>
        <p:txBody>
          <a:bodyPr>
            <a:normAutofit fontScale="85000" lnSpcReduction="20000"/>
          </a:bodyPr>
          <a:lstStyle/>
          <a:p>
            <a:r>
              <a:rPr lang="en-US" dirty="0"/>
              <a:t>Hourly O3/CO impacts estimated with </a:t>
            </a:r>
            <a:r>
              <a:rPr lang="en-US" dirty="0" smtClean="0"/>
              <a:t>zero-out </a:t>
            </a:r>
            <a:r>
              <a:rPr lang="en-US" dirty="0"/>
              <a:t>shown for each fire by distance from the fire</a:t>
            </a:r>
          </a:p>
          <a:p>
            <a:r>
              <a:rPr lang="en-US" dirty="0" smtClean="0"/>
              <a:t>Observation based studies report plume “age”; how </a:t>
            </a:r>
            <a:r>
              <a:rPr lang="en-US" dirty="0"/>
              <a:t>to equate “age” to these distances</a:t>
            </a:r>
            <a:r>
              <a:rPr lang="en-US" dirty="0" smtClean="0"/>
              <a:t>? One option may be to use timing tracers in future work</a:t>
            </a:r>
          </a:p>
          <a:p>
            <a:r>
              <a:rPr lang="en-US" dirty="0" smtClean="0"/>
              <a:t>“Observed” enhancement ratios tend to be a little higher than model predicted but very little data exists and methods are disparate; here, mean values from Jaffe and </a:t>
            </a:r>
            <a:r>
              <a:rPr lang="en-US" dirty="0" err="1" smtClean="0"/>
              <a:t>Wigder</a:t>
            </a:r>
            <a:r>
              <a:rPr lang="en-US" dirty="0" smtClean="0"/>
              <a:t>, 2012 are shown</a:t>
            </a:r>
            <a:endParaRPr lang="en-US" dirty="0"/>
          </a:p>
        </p:txBody>
      </p:sp>
      <p:sp>
        <p:nvSpPr>
          <p:cNvPr id="2" name="Slide Number Placeholder 1"/>
          <p:cNvSpPr>
            <a:spLocks noGrp="1"/>
          </p:cNvSpPr>
          <p:nvPr>
            <p:ph type="sldNum" sz="quarter" idx="12"/>
          </p:nvPr>
        </p:nvSpPr>
        <p:spPr/>
        <p:txBody>
          <a:bodyPr/>
          <a:lstStyle/>
          <a:p>
            <a:fld id="{B1D6A66D-C6E3-4DDB-AAEE-45BCBCD4C823}"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167" y="0"/>
            <a:ext cx="5486400" cy="6858000"/>
          </a:xfrm>
          <a:prstGeom prst="rect">
            <a:avLst/>
          </a:prstGeom>
        </p:spPr>
      </p:pic>
    </p:spTree>
    <p:extLst>
      <p:ext uri="{BB962C8B-B14F-4D97-AF65-F5344CB8AC3E}">
        <p14:creationId xmlns:p14="http://schemas.microsoft.com/office/powerpoint/2010/main" val="161047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466" y="0"/>
            <a:ext cx="6858000" cy="6858000"/>
          </a:xfrm>
          <a:prstGeom prst="rect">
            <a:avLst/>
          </a:prstGeom>
        </p:spPr>
      </p:pic>
      <p:sp>
        <p:nvSpPr>
          <p:cNvPr id="7" name="Title 6"/>
          <p:cNvSpPr>
            <a:spLocks noGrp="1"/>
          </p:cNvSpPr>
          <p:nvPr>
            <p:ph type="title"/>
          </p:nvPr>
        </p:nvSpPr>
        <p:spPr/>
        <p:txBody>
          <a:bodyPr>
            <a:normAutofit/>
          </a:bodyPr>
          <a:lstStyle/>
          <a:p>
            <a:r>
              <a:rPr lang="en-US" sz="4000" dirty="0" smtClean="0">
                <a:solidFill>
                  <a:srgbClr val="FF0000"/>
                </a:solidFill>
              </a:rPr>
              <a:t>O3 Sensitivity</a:t>
            </a:r>
            <a:endParaRPr lang="en-US" sz="4000" dirty="0">
              <a:solidFill>
                <a:srgbClr val="FF0000"/>
              </a:solidFill>
            </a:endParaRPr>
          </a:p>
        </p:txBody>
      </p:sp>
      <p:sp>
        <p:nvSpPr>
          <p:cNvPr id="4" name="Slide Number Placeholder 3"/>
          <p:cNvSpPr>
            <a:spLocks noGrp="1"/>
          </p:cNvSpPr>
          <p:nvPr>
            <p:ph type="sldNum" sz="quarter" idx="12"/>
          </p:nvPr>
        </p:nvSpPr>
        <p:spPr/>
        <p:txBody>
          <a:bodyPr/>
          <a:lstStyle/>
          <a:p>
            <a:fld id="{B1D6A66D-C6E3-4DDB-AAEE-45BCBCD4C823}" type="slidenum">
              <a:rPr lang="en-US" smtClean="0"/>
              <a:t>11</a:t>
            </a:fld>
            <a:endParaRPr lang="en-US"/>
          </a:p>
        </p:txBody>
      </p:sp>
      <p:sp>
        <p:nvSpPr>
          <p:cNvPr id="8" name="Content Placeholder 7"/>
          <p:cNvSpPr>
            <a:spLocks noGrp="1"/>
          </p:cNvSpPr>
          <p:nvPr>
            <p:ph idx="1"/>
          </p:nvPr>
        </p:nvSpPr>
        <p:spPr>
          <a:xfrm>
            <a:off x="838200" y="1825624"/>
            <a:ext cx="4419600" cy="4530725"/>
          </a:xfrm>
        </p:spPr>
        <p:txBody>
          <a:bodyPr>
            <a:noAutofit/>
          </a:bodyPr>
          <a:lstStyle/>
          <a:p>
            <a:r>
              <a:rPr lang="en-US" sz="1700" dirty="0" smtClean="0"/>
              <a:t>Need to use a coupled model system to capture meteorology-chemistry interactions?</a:t>
            </a:r>
          </a:p>
          <a:p>
            <a:pPr marL="228600" lvl="1">
              <a:spcBef>
                <a:spcPts val="1000"/>
              </a:spcBef>
            </a:pPr>
            <a:r>
              <a:rPr lang="en-US" sz="1700" dirty="0"/>
              <a:t>WRF-Chem study shows little impacts from changes in radiation due to fires in terms of PBL height, temperature, and biogenic emission rates (Jiang et al, 2012</a:t>
            </a:r>
            <a:r>
              <a:rPr lang="en-US" sz="1700" dirty="0" smtClean="0"/>
              <a:t>)</a:t>
            </a:r>
          </a:p>
          <a:p>
            <a:r>
              <a:rPr lang="en-US" sz="1700" dirty="0" smtClean="0"/>
              <a:t>Elemental carbon attenuates photolysis in CMAQ</a:t>
            </a:r>
          </a:p>
          <a:p>
            <a:r>
              <a:rPr lang="en-US" sz="1700" dirty="0" smtClean="0"/>
              <a:t>Sensitivity was done to include modeled primary organic aerosol in attenuation of photolysis</a:t>
            </a:r>
          </a:p>
          <a:p>
            <a:r>
              <a:rPr lang="en-US" sz="1700" dirty="0" smtClean="0"/>
              <a:t>Intended to provide an alternative estimate of smoke impacts in the model since most fire PM is organic carbon and little is EC</a:t>
            </a:r>
          </a:p>
          <a:p>
            <a:r>
              <a:rPr lang="en-US" sz="1700" dirty="0" smtClean="0"/>
              <a:t>Event hourly maximum O3 shown at right for Wallow (top) and Flint (bottom)</a:t>
            </a:r>
            <a:endParaRPr lang="en-US" sz="1700" dirty="0"/>
          </a:p>
        </p:txBody>
      </p:sp>
    </p:spTree>
    <p:extLst>
      <p:ext uri="{BB962C8B-B14F-4D97-AF65-F5344CB8AC3E}">
        <p14:creationId xmlns:p14="http://schemas.microsoft.com/office/powerpoint/2010/main" val="375432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061" y="260684"/>
            <a:ext cx="6597316" cy="6597316"/>
          </a:xfrm>
          <a:prstGeom prst="rect">
            <a:avLst/>
          </a:prstGeom>
        </p:spPr>
      </p:pic>
      <p:sp>
        <p:nvSpPr>
          <p:cNvPr id="3" name="Title 2"/>
          <p:cNvSpPr>
            <a:spLocks noGrp="1"/>
          </p:cNvSpPr>
          <p:nvPr>
            <p:ph type="title"/>
          </p:nvPr>
        </p:nvSpPr>
        <p:spPr/>
        <p:txBody>
          <a:bodyPr>
            <a:normAutofit/>
          </a:bodyPr>
          <a:lstStyle/>
          <a:p>
            <a:r>
              <a:rPr lang="en-US" sz="4000" dirty="0" smtClean="0">
                <a:solidFill>
                  <a:srgbClr val="FF0000"/>
                </a:solidFill>
              </a:rPr>
              <a:t>Routine Surface O3</a:t>
            </a:r>
            <a:endParaRPr lang="en-US" sz="4000" dirty="0">
              <a:solidFill>
                <a:srgbClr val="FF0000"/>
              </a:solidFill>
            </a:endParaRPr>
          </a:p>
        </p:txBody>
      </p:sp>
      <p:sp>
        <p:nvSpPr>
          <p:cNvPr id="9" name="Content Placeholder 8"/>
          <p:cNvSpPr>
            <a:spLocks noGrp="1"/>
          </p:cNvSpPr>
          <p:nvPr>
            <p:ph idx="1"/>
          </p:nvPr>
        </p:nvSpPr>
        <p:spPr>
          <a:xfrm>
            <a:off x="838200" y="1825625"/>
            <a:ext cx="4487797" cy="4351338"/>
          </a:xfrm>
        </p:spPr>
        <p:txBody>
          <a:bodyPr>
            <a:normAutofit fontScale="77500" lnSpcReduction="20000"/>
          </a:bodyPr>
          <a:lstStyle/>
          <a:p>
            <a:r>
              <a:rPr lang="en-US" dirty="0" smtClean="0"/>
              <a:t>Hourly O3 at rural CASTNET monitors compared with model estimates where fire event contributions are predicted</a:t>
            </a:r>
          </a:p>
          <a:p>
            <a:r>
              <a:rPr lang="en-US" dirty="0" err="1" smtClean="0"/>
              <a:t>Overpredictions</a:t>
            </a:r>
            <a:r>
              <a:rPr lang="en-US" dirty="0" smtClean="0"/>
              <a:t> notable at sites near the event &amp; under-estimates downwind</a:t>
            </a:r>
          </a:p>
          <a:p>
            <a:r>
              <a:rPr lang="en-US" dirty="0" smtClean="0"/>
              <a:t>However, plume may be misplaced downwind meaning performance less likely to be related to fire event prediction</a:t>
            </a:r>
          </a:p>
          <a:p>
            <a:r>
              <a:rPr lang="en-US" dirty="0" smtClean="0"/>
              <a:t>Photolysis sensitivity tended to lower event estimate and bias</a:t>
            </a:r>
          </a:p>
          <a:p>
            <a:r>
              <a:rPr lang="en-US" dirty="0" smtClean="0"/>
              <a:t>Need in-plume measurements from known events for evaluation</a:t>
            </a:r>
            <a:endParaRPr lang="en-US" dirty="0"/>
          </a:p>
        </p:txBody>
      </p:sp>
      <p:sp>
        <p:nvSpPr>
          <p:cNvPr id="4" name="Slide Number Placeholder 3"/>
          <p:cNvSpPr>
            <a:spLocks noGrp="1"/>
          </p:cNvSpPr>
          <p:nvPr>
            <p:ph type="sldNum" sz="quarter" idx="12"/>
          </p:nvPr>
        </p:nvSpPr>
        <p:spPr/>
        <p:txBody>
          <a:bodyPr/>
          <a:lstStyle/>
          <a:p>
            <a:fld id="{B1D6A66D-C6E3-4DDB-AAEE-45BCBCD4C823}" type="slidenum">
              <a:rPr lang="en-US" smtClean="0"/>
              <a:t>12</a:t>
            </a:fld>
            <a:endParaRPr lang="en-US"/>
          </a:p>
        </p:txBody>
      </p:sp>
    </p:spTree>
    <p:extLst>
      <p:ext uri="{BB962C8B-B14F-4D97-AF65-F5344CB8AC3E}">
        <p14:creationId xmlns:p14="http://schemas.microsoft.com/office/powerpoint/2010/main" val="313777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3336586" cy="1325563"/>
          </a:xfrm>
        </p:spPr>
        <p:txBody>
          <a:bodyPr>
            <a:normAutofit/>
          </a:bodyPr>
          <a:lstStyle/>
          <a:p>
            <a:r>
              <a:rPr lang="en-US" sz="4000" dirty="0" smtClean="0">
                <a:solidFill>
                  <a:srgbClr val="FF0000"/>
                </a:solidFill>
              </a:rPr>
              <a:t>PM2.5</a:t>
            </a:r>
            <a:endParaRPr lang="en-US" sz="4000" dirty="0">
              <a:solidFill>
                <a:srgbClr val="FF0000"/>
              </a:solidFill>
            </a:endParaRPr>
          </a:p>
        </p:txBody>
      </p:sp>
      <p:sp>
        <p:nvSpPr>
          <p:cNvPr id="6" name="Content Placeholder 5"/>
          <p:cNvSpPr>
            <a:spLocks noGrp="1"/>
          </p:cNvSpPr>
          <p:nvPr>
            <p:ph sz="half" idx="1"/>
          </p:nvPr>
        </p:nvSpPr>
        <p:spPr>
          <a:xfrm>
            <a:off x="493295" y="1825625"/>
            <a:ext cx="2825705" cy="4351338"/>
          </a:xfrm>
        </p:spPr>
        <p:txBody>
          <a:bodyPr>
            <a:normAutofit fontScale="77500" lnSpcReduction="20000"/>
          </a:bodyPr>
          <a:lstStyle/>
          <a:p>
            <a:r>
              <a:rPr lang="en-US" dirty="0" smtClean="0"/>
              <a:t>Total PM2.5 </a:t>
            </a:r>
            <a:r>
              <a:rPr lang="en-US" dirty="0"/>
              <a:t>(</a:t>
            </a:r>
            <a:r>
              <a:rPr lang="en-US" dirty="0" smtClean="0"/>
              <a:t>left column) hourly maximum event impacts</a:t>
            </a:r>
          </a:p>
          <a:p>
            <a:r>
              <a:rPr lang="en-US" dirty="0"/>
              <a:t>S</a:t>
            </a:r>
            <a:r>
              <a:rPr lang="en-US" dirty="0" smtClean="0"/>
              <a:t>peciated PM2.5 hourly maximum event impacts shown as fraction of total</a:t>
            </a:r>
          </a:p>
          <a:p>
            <a:r>
              <a:rPr lang="en-US" dirty="0" smtClean="0"/>
              <a:t>Estimated with brute-force zero-out</a:t>
            </a:r>
          </a:p>
          <a:p>
            <a:r>
              <a:rPr lang="en-US" dirty="0" smtClean="0"/>
              <a:t>POA largest component</a:t>
            </a:r>
          </a:p>
          <a:p>
            <a:r>
              <a:rPr lang="en-US" dirty="0" smtClean="0"/>
              <a:t>Reasonable estimates??</a:t>
            </a:r>
          </a:p>
        </p:txBody>
      </p:sp>
      <p:sp>
        <p:nvSpPr>
          <p:cNvPr id="2" name="Slide Number Placeholder 1"/>
          <p:cNvSpPr>
            <a:spLocks noGrp="1"/>
          </p:cNvSpPr>
          <p:nvPr>
            <p:ph type="sldNum" sz="quarter" idx="12"/>
          </p:nvPr>
        </p:nvSpPr>
        <p:spPr/>
        <p:txBody>
          <a:bodyPr/>
          <a:lstStyle/>
          <a:p>
            <a:fld id="{B1D6A66D-C6E3-4DDB-AAEE-45BCBCD4C823}" type="slidenum">
              <a:rPr lang="en-US" smtClean="0"/>
              <a:t>13</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 b="25330"/>
          <a:stretch/>
        </p:blipFill>
        <p:spPr>
          <a:xfrm>
            <a:off x="3319000" y="236451"/>
            <a:ext cx="8685261" cy="6485023"/>
          </a:xfrm>
          <a:prstGeom prst="rect">
            <a:avLst/>
          </a:prstGeom>
        </p:spPr>
      </p:pic>
    </p:spTree>
    <p:extLst>
      <p:ext uri="{BB962C8B-B14F-4D97-AF65-F5344CB8AC3E}">
        <p14:creationId xmlns:p14="http://schemas.microsoft.com/office/powerpoint/2010/main" val="119321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 t="50658" r="33331" b="25345"/>
          <a:stretch/>
        </p:blipFill>
        <p:spPr>
          <a:xfrm>
            <a:off x="5586668" y="3712278"/>
            <a:ext cx="6593864" cy="2373791"/>
          </a:xfrm>
          <a:prstGeom prst="rect">
            <a:avLst/>
          </a:prstGeom>
        </p:spPr>
      </p:pic>
      <p:pic>
        <p:nvPicPr>
          <p:cNvPr id="12" name="Picture 11"/>
          <p:cNvPicPr>
            <a:picLocks noChangeAspect="1"/>
          </p:cNvPicPr>
          <p:nvPr/>
        </p:nvPicPr>
        <p:blipFill>
          <a:blip r:embed="rId3"/>
          <a:stretch>
            <a:fillRect/>
          </a:stretch>
        </p:blipFill>
        <p:spPr>
          <a:xfrm>
            <a:off x="3655776" y="4000097"/>
            <a:ext cx="1827900" cy="1649700"/>
          </a:xfrm>
          <a:prstGeom prst="rect">
            <a:avLst/>
          </a:prstGeom>
        </p:spPr>
      </p:pic>
      <p:sp>
        <p:nvSpPr>
          <p:cNvPr id="4" name="Title 3"/>
          <p:cNvSpPr>
            <a:spLocks noGrp="1"/>
          </p:cNvSpPr>
          <p:nvPr>
            <p:ph type="title"/>
          </p:nvPr>
        </p:nvSpPr>
        <p:spPr/>
        <p:txBody>
          <a:bodyPr>
            <a:normAutofit/>
          </a:bodyPr>
          <a:lstStyle/>
          <a:p>
            <a:r>
              <a:rPr lang="en-US" sz="4000" dirty="0" smtClean="0">
                <a:solidFill>
                  <a:srgbClr val="FF0000"/>
                </a:solidFill>
              </a:rPr>
              <a:t>Enhancement Ratios</a:t>
            </a:r>
            <a:endParaRPr lang="en-US" sz="4000" dirty="0">
              <a:solidFill>
                <a:srgbClr val="FF0000"/>
              </a:solidFill>
            </a:endParaRPr>
          </a:p>
        </p:txBody>
      </p:sp>
      <p:sp>
        <p:nvSpPr>
          <p:cNvPr id="5" name="Content Placeholder 4"/>
          <p:cNvSpPr>
            <a:spLocks noGrp="1"/>
          </p:cNvSpPr>
          <p:nvPr>
            <p:ph idx="1"/>
          </p:nvPr>
        </p:nvSpPr>
        <p:spPr>
          <a:xfrm>
            <a:off x="669756" y="1572958"/>
            <a:ext cx="10579770" cy="4351338"/>
          </a:xfrm>
        </p:spPr>
        <p:txBody>
          <a:bodyPr>
            <a:noAutofit/>
          </a:bodyPr>
          <a:lstStyle/>
          <a:p>
            <a:r>
              <a:rPr lang="en-US" sz="2000" dirty="0"/>
              <a:t>Observed OA enhancement ratios shown below for 3 different </a:t>
            </a:r>
            <a:r>
              <a:rPr lang="en-US" sz="2000" dirty="0" smtClean="0"/>
              <a:t>fires; very </a:t>
            </a:r>
            <a:r>
              <a:rPr lang="en-US" sz="2000" dirty="0"/>
              <a:t>different patterns</a:t>
            </a:r>
            <a:r>
              <a:rPr lang="en-US" sz="2000" dirty="0" smtClean="0"/>
              <a:t>!</a:t>
            </a:r>
          </a:p>
          <a:p>
            <a:r>
              <a:rPr lang="en-US" sz="2000" dirty="0" smtClean="0"/>
              <a:t>Need more information covering additional fire types and regional scale plume age information</a:t>
            </a:r>
          </a:p>
          <a:p>
            <a:r>
              <a:rPr lang="en-US" sz="2000" dirty="0" smtClean="0"/>
              <a:t>AE6 modeled hourly PM2.5/CO ratios shown by distance for Flint Hills fire</a:t>
            </a:r>
          </a:p>
          <a:p>
            <a:r>
              <a:rPr lang="en-US" sz="2000" dirty="0" smtClean="0"/>
              <a:t>The model is generally consistent with all 3 observed trends but includes plume ages far greater than 2-5 hours </a:t>
            </a:r>
          </a:p>
        </p:txBody>
      </p:sp>
      <p:sp>
        <p:nvSpPr>
          <p:cNvPr id="2" name="Slide Number Placeholder 1"/>
          <p:cNvSpPr>
            <a:spLocks noGrp="1"/>
          </p:cNvSpPr>
          <p:nvPr>
            <p:ph type="sldNum" sz="quarter" idx="12"/>
          </p:nvPr>
        </p:nvSpPr>
        <p:spPr/>
        <p:txBody>
          <a:bodyPr/>
          <a:lstStyle/>
          <a:p>
            <a:fld id="{B1D6A66D-C6E3-4DDB-AAEE-45BCBCD4C823}" type="slidenum">
              <a:rPr lang="en-US" smtClean="0"/>
              <a:t>14</a:t>
            </a:fld>
            <a:endParaRPr lang="en-US"/>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 t="53607" r="54148" b="-805"/>
          <a:stretch/>
        </p:blipFill>
        <p:spPr>
          <a:xfrm>
            <a:off x="363352" y="3969353"/>
            <a:ext cx="1920240" cy="1463040"/>
          </a:xfrm>
          <a:prstGeom prst="rect">
            <a:avLst/>
          </a:prstGeom>
        </p:spPr>
      </p:pic>
      <p:sp>
        <p:nvSpPr>
          <p:cNvPr id="11" name="TextBox 10"/>
          <p:cNvSpPr txBox="1"/>
          <p:nvPr/>
        </p:nvSpPr>
        <p:spPr>
          <a:xfrm>
            <a:off x="528576" y="5600840"/>
            <a:ext cx="4683954" cy="307777"/>
          </a:xfrm>
          <a:prstGeom prst="rect">
            <a:avLst/>
          </a:prstGeom>
          <a:noFill/>
        </p:spPr>
        <p:txBody>
          <a:bodyPr wrap="square" rtlCol="0">
            <a:spAutoFit/>
          </a:bodyPr>
          <a:lstStyle/>
          <a:p>
            <a:r>
              <a:rPr lang="en-US" sz="1400" i="1" dirty="0"/>
              <a:t> </a:t>
            </a:r>
            <a:r>
              <a:rPr lang="en-US" sz="1400" i="1" dirty="0" smtClean="0"/>
              <a:t>    </a:t>
            </a:r>
            <a:r>
              <a:rPr lang="en-US" sz="1400" i="1" dirty="0" err="1" smtClean="0"/>
              <a:t>Vakkari</a:t>
            </a:r>
            <a:r>
              <a:rPr lang="en-US" sz="1400" i="1" dirty="0" smtClean="0"/>
              <a:t> et al, 2014                                May et al, 2015</a:t>
            </a:r>
            <a:endParaRPr lang="en-US" sz="1400" i="1" dirty="0"/>
          </a:p>
        </p:txBody>
      </p:sp>
      <p:pic>
        <p:nvPicPr>
          <p:cNvPr id="6" name="Picture 5"/>
          <p:cNvPicPr>
            <a:picLocks noChangeAspect="1"/>
          </p:cNvPicPr>
          <p:nvPr/>
        </p:nvPicPr>
        <p:blipFill rotWithShape="1">
          <a:blip r:embed="rId5"/>
          <a:srcRect r="7647"/>
          <a:stretch/>
        </p:blipFill>
        <p:spPr>
          <a:xfrm>
            <a:off x="2174996" y="3988649"/>
            <a:ext cx="1828800" cy="1662390"/>
          </a:xfrm>
          <a:prstGeom prst="rect">
            <a:avLst/>
          </a:prstGeom>
        </p:spPr>
      </p:pic>
      <p:cxnSp>
        <p:nvCxnSpPr>
          <p:cNvPr id="14" name="Straight Connector 13"/>
          <p:cNvCxnSpPr/>
          <p:nvPr/>
        </p:nvCxnSpPr>
        <p:spPr>
          <a:xfrm>
            <a:off x="5586668" y="3633537"/>
            <a:ext cx="0" cy="261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078840" y="4271211"/>
            <a:ext cx="942474" cy="74828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67272" y="4439653"/>
            <a:ext cx="1046747" cy="40694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99027" y="4643125"/>
            <a:ext cx="107081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62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 b="26663"/>
          <a:stretch/>
        </p:blipFill>
        <p:spPr>
          <a:xfrm>
            <a:off x="5661904" y="101311"/>
            <a:ext cx="6089904" cy="6698955"/>
          </a:xfrm>
          <a:prstGeom prst="rect">
            <a:avLst/>
          </a:prstGeom>
        </p:spPr>
      </p:pic>
      <p:sp>
        <p:nvSpPr>
          <p:cNvPr id="7" name="Title 6"/>
          <p:cNvSpPr>
            <a:spLocks noGrp="1"/>
          </p:cNvSpPr>
          <p:nvPr>
            <p:ph type="title"/>
          </p:nvPr>
        </p:nvSpPr>
        <p:spPr/>
        <p:txBody>
          <a:bodyPr/>
          <a:lstStyle/>
          <a:p>
            <a:r>
              <a:rPr lang="en-US" dirty="0" smtClean="0">
                <a:solidFill>
                  <a:srgbClr val="FF0000"/>
                </a:solidFill>
              </a:rPr>
              <a:t>Enhancement Ratios</a:t>
            </a:r>
            <a:endParaRPr lang="en-US" dirty="0">
              <a:solidFill>
                <a:srgbClr val="FF0000"/>
              </a:solidFill>
            </a:endParaRPr>
          </a:p>
        </p:txBody>
      </p:sp>
      <p:sp>
        <p:nvSpPr>
          <p:cNvPr id="8" name="Content Placeholder 7"/>
          <p:cNvSpPr>
            <a:spLocks noGrp="1"/>
          </p:cNvSpPr>
          <p:nvPr>
            <p:ph idx="1"/>
          </p:nvPr>
        </p:nvSpPr>
        <p:spPr>
          <a:xfrm>
            <a:off x="775520" y="1389332"/>
            <a:ext cx="4727448" cy="4351338"/>
          </a:xfrm>
        </p:spPr>
        <p:txBody>
          <a:bodyPr>
            <a:normAutofit/>
          </a:bodyPr>
          <a:lstStyle/>
          <a:p>
            <a:r>
              <a:rPr lang="en-US" sz="2000" dirty="0" smtClean="0"/>
              <a:t>Ambient based biomass burning plume studies often present PM2.5 components as a function of CO as a proxy for chemical production (high positive ratio) or destruction (negative ratio)</a:t>
            </a:r>
          </a:p>
          <a:p>
            <a:r>
              <a:rPr lang="en-US" sz="2000" dirty="0" smtClean="0"/>
              <a:t>Here, the modeled (AE6 based) ratio is separated for hours at night, daytime, and the transition between day/night</a:t>
            </a:r>
          </a:p>
          <a:p>
            <a:r>
              <a:rPr lang="en-US" sz="2000" dirty="0" smtClean="0"/>
              <a:t>Some variability between fire events; most notably Flint Hills compared to the other events for OA; day/night patterns opposite observed shown below</a:t>
            </a:r>
            <a:endParaRPr lang="en-US" sz="2000" dirty="0"/>
          </a:p>
        </p:txBody>
      </p:sp>
      <p:sp>
        <p:nvSpPr>
          <p:cNvPr id="4" name="Slide Number Placeholder 3"/>
          <p:cNvSpPr>
            <a:spLocks noGrp="1"/>
          </p:cNvSpPr>
          <p:nvPr>
            <p:ph type="sldNum" sz="quarter" idx="12"/>
          </p:nvPr>
        </p:nvSpPr>
        <p:spPr/>
        <p:txBody>
          <a:bodyPr/>
          <a:lstStyle/>
          <a:p>
            <a:fld id="{B1D6A66D-C6E3-4DDB-AAEE-45BCBCD4C823}" type="slidenum">
              <a:rPr lang="en-US" smtClean="0"/>
              <a:t>15</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898" b="49854"/>
          <a:stretch/>
        </p:blipFill>
        <p:spPr>
          <a:xfrm>
            <a:off x="1156072" y="5167312"/>
            <a:ext cx="4187960" cy="1371600"/>
          </a:xfrm>
          <a:prstGeom prst="rect">
            <a:avLst/>
          </a:prstGeom>
        </p:spPr>
      </p:pic>
      <p:sp>
        <p:nvSpPr>
          <p:cNvPr id="10" name="TextBox 9"/>
          <p:cNvSpPr txBox="1"/>
          <p:nvPr/>
        </p:nvSpPr>
        <p:spPr>
          <a:xfrm>
            <a:off x="2288396" y="6552198"/>
            <a:ext cx="3699320" cy="338554"/>
          </a:xfrm>
          <a:prstGeom prst="rect">
            <a:avLst/>
          </a:prstGeom>
          <a:noFill/>
        </p:spPr>
        <p:txBody>
          <a:bodyPr wrap="square" rtlCol="0">
            <a:spAutoFit/>
          </a:bodyPr>
          <a:lstStyle/>
          <a:p>
            <a:r>
              <a:rPr lang="en-US" sz="1600" i="1" dirty="0" smtClean="0"/>
              <a:t>*</a:t>
            </a:r>
            <a:r>
              <a:rPr lang="en-US" sz="1600" i="1" dirty="0" err="1" smtClean="0"/>
              <a:t>Vakkari</a:t>
            </a:r>
            <a:r>
              <a:rPr lang="en-US" sz="1600" i="1" dirty="0" smtClean="0"/>
              <a:t> et al, 2014</a:t>
            </a:r>
            <a:endParaRPr lang="en-US" sz="1600" i="1" dirty="0"/>
          </a:p>
        </p:txBody>
      </p:sp>
      <p:sp>
        <p:nvSpPr>
          <p:cNvPr id="2" name="Oval 1"/>
          <p:cNvSpPr/>
          <p:nvPr/>
        </p:nvSpPr>
        <p:spPr>
          <a:xfrm>
            <a:off x="2093495" y="4993105"/>
            <a:ext cx="577516" cy="154580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717540" y="2700816"/>
            <a:ext cx="1136323" cy="1728371"/>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706856" y="408528"/>
            <a:ext cx="1136323" cy="1728371"/>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68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Daily avg. speciated PM2.5 at IMPROVE sites: Wallow fire event </a:t>
            </a:r>
            <a:r>
              <a:rPr lang="en-US" sz="2800" dirty="0" smtClean="0">
                <a:solidFill>
                  <a:srgbClr val="FF0000"/>
                </a:solidFill>
              </a:rPr>
              <a:t>(AE6 aerosol chemistry)</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B1D6A66D-C6E3-4DDB-AAEE-45BCBCD4C823}" type="slidenum">
              <a:rPr lang="en-US" smtClean="0"/>
              <a:t>16</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949" y="1467853"/>
            <a:ext cx="8983579" cy="5390147"/>
          </a:xfrm>
        </p:spPr>
      </p:pic>
    </p:spTree>
    <p:extLst>
      <p:ext uri="{BB962C8B-B14F-4D97-AF65-F5344CB8AC3E}">
        <p14:creationId xmlns:p14="http://schemas.microsoft.com/office/powerpoint/2010/main" val="305146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rPr>
              <a:t>Daily avg. speciated PM2.5 at IMPROVE sites: </a:t>
            </a:r>
            <a:r>
              <a:rPr lang="en-US" sz="4000" dirty="0" smtClean="0">
                <a:solidFill>
                  <a:srgbClr val="FF0000"/>
                </a:solidFill>
              </a:rPr>
              <a:t/>
            </a:r>
            <a:br>
              <a:rPr lang="en-US" sz="4000" dirty="0" smtClean="0">
                <a:solidFill>
                  <a:srgbClr val="FF0000"/>
                </a:solidFill>
              </a:rPr>
            </a:br>
            <a:r>
              <a:rPr lang="en-US" sz="4000" dirty="0" smtClean="0">
                <a:solidFill>
                  <a:srgbClr val="FF0000"/>
                </a:solidFill>
              </a:rPr>
              <a:t>Flint Hills </a:t>
            </a:r>
            <a:r>
              <a:rPr lang="en-US" sz="4000" dirty="0">
                <a:solidFill>
                  <a:srgbClr val="FF0000"/>
                </a:solidFill>
              </a:rPr>
              <a:t>fire event </a:t>
            </a:r>
            <a:r>
              <a:rPr lang="en-US" sz="2800" dirty="0">
                <a:solidFill>
                  <a:srgbClr val="FF0000"/>
                </a:solidFill>
              </a:rPr>
              <a:t>(AE6 aerosol chemistry)</a:t>
            </a:r>
            <a:endParaRPr lang="en-US" sz="4000" dirty="0"/>
          </a:p>
        </p:txBody>
      </p:sp>
      <p:sp>
        <p:nvSpPr>
          <p:cNvPr id="4" name="Slide Number Placeholder 3"/>
          <p:cNvSpPr>
            <a:spLocks noGrp="1"/>
          </p:cNvSpPr>
          <p:nvPr>
            <p:ph type="sldNum" sz="quarter" idx="12"/>
          </p:nvPr>
        </p:nvSpPr>
        <p:spPr/>
        <p:txBody>
          <a:bodyPr/>
          <a:lstStyle/>
          <a:p>
            <a:fld id="{B1D6A66D-C6E3-4DDB-AAEE-45BCBCD4C823}" type="slidenum">
              <a:rPr lang="en-US" smtClean="0"/>
              <a:t>17</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7432" y="1467853"/>
            <a:ext cx="8983579" cy="5390147"/>
          </a:xfrm>
        </p:spPr>
      </p:pic>
    </p:spTree>
    <p:extLst>
      <p:ext uri="{BB962C8B-B14F-4D97-AF65-F5344CB8AC3E}">
        <p14:creationId xmlns:p14="http://schemas.microsoft.com/office/powerpoint/2010/main" val="250493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35235" y="0"/>
            <a:ext cx="7254661" cy="6721475"/>
          </a:xfrm>
          <a:prstGeom prst="rect">
            <a:avLst/>
          </a:prstGeom>
        </p:spPr>
      </p:pic>
      <p:sp>
        <p:nvSpPr>
          <p:cNvPr id="4" name="Title 3"/>
          <p:cNvSpPr>
            <a:spLocks noGrp="1"/>
          </p:cNvSpPr>
          <p:nvPr>
            <p:ph type="title"/>
          </p:nvPr>
        </p:nvSpPr>
        <p:spPr/>
        <p:txBody>
          <a:bodyPr>
            <a:normAutofit/>
          </a:bodyPr>
          <a:lstStyle/>
          <a:p>
            <a:r>
              <a:rPr lang="en-US" sz="3600" dirty="0" smtClean="0">
                <a:solidFill>
                  <a:srgbClr val="FF0000"/>
                </a:solidFill>
              </a:rPr>
              <a:t>Volatility Basis</a:t>
            </a:r>
            <a:br>
              <a:rPr lang="en-US" sz="3600" dirty="0" smtClean="0">
                <a:solidFill>
                  <a:srgbClr val="FF0000"/>
                </a:solidFill>
              </a:rPr>
            </a:br>
            <a:r>
              <a:rPr lang="en-US" sz="3600" dirty="0" smtClean="0">
                <a:solidFill>
                  <a:srgbClr val="FF0000"/>
                </a:solidFill>
              </a:rPr>
              <a:t>Set</a:t>
            </a:r>
            <a:r>
              <a:rPr lang="en-US" sz="3600" dirty="0">
                <a:solidFill>
                  <a:srgbClr val="FF0000"/>
                </a:solidFill>
              </a:rPr>
              <a:t> </a:t>
            </a:r>
            <a:r>
              <a:rPr lang="en-US" sz="3600" dirty="0" smtClean="0">
                <a:solidFill>
                  <a:srgbClr val="FF0000"/>
                </a:solidFill>
              </a:rPr>
              <a:t>Approach</a:t>
            </a:r>
            <a:endParaRPr lang="en-US" sz="3600" dirty="0">
              <a:solidFill>
                <a:srgbClr val="FF0000"/>
              </a:solidFill>
            </a:endParaRPr>
          </a:p>
        </p:txBody>
      </p:sp>
      <p:sp>
        <p:nvSpPr>
          <p:cNvPr id="5" name="Slide Number Placeholder 4"/>
          <p:cNvSpPr>
            <a:spLocks noGrp="1"/>
          </p:cNvSpPr>
          <p:nvPr>
            <p:ph type="sldNum" sz="quarter" idx="12"/>
          </p:nvPr>
        </p:nvSpPr>
        <p:spPr/>
        <p:txBody>
          <a:bodyPr/>
          <a:lstStyle/>
          <a:p>
            <a:fld id="{B1D6A66D-C6E3-4DDB-AAEE-45BCBCD4C823}" type="slidenum">
              <a:rPr lang="en-US" smtClean="0"/>
              <a:t>18</a:t>
            </a:fld>
            <a:endParaRPr lang="en-US"/>
          </a:p>
        </p:txBody>
      </p:sp>
      <p:pic>
        <p:nvPicPr>
          <p:cNvPr id="7" name="Picture 6"/>
          <p:cNvPicPr>
            <a:picLocks noChangeAspect="1"/>
          </p:cNvPicPr>
          <p:nvPr/>
        </p:nvPicPr>
        <p:blipFill>
          <a:blip r:embed="rId3"/>
          <a:stretch>
            <a:fillRect/>
          </a:stretch>
        </p:blipFill>
        <p:spPr>
          <a:xfrm>
            <a:off x="39176" y="2331668"/>
            <a:ext cx="4293055" cy="2485084"/>
          </a:xfrm>
          <a:prstGeom prst="rect">
            <a:avLst/>
          </a:prstGeom>
        </p:spPr>
      </p:pic>
      <p:sp>
        <p:nvSpPr>
          <p:cNvPr id="8" name="TextBox 7"/>
          <p:cNvSpPr txBox="1"/>
          <p:nvPr/>
        </p:nvSpPr>
        <p:spPr>
          <a:xfrm>
            <a:off x="491223" y="4760715"/>
            <a:ext cx="2852221" cy="376154"/>
          </a:xfrm>
          <a:prstGeom prst="rect">
            <a:avLst/>
          </a:prstGeom>
          <a:noFill/>
        </p:spPr>
        <p:txBody>
          <a:bodyPr wrap="square" rtlCol="0">
            <a:spAutoFit/>
          </a:bodyPr>
          <a:lstStyle/>
          <a:p>
            <a:r>
              <a:rPr lang="en-US" dirty="0" smtClean="0"/>
              <a:t>*from Woody et al, 2015</a:t>
            </a:r>
            <a:endParaRPr lang="en-US" dirty="0"/>
          </a:p>
        </p:txBody>
      </p:sp>
      <p:sp>
        <p:nvSpPr>
          <p:cNvPr id="9" name="Rectangle 8"/>
          <p:cNvSpPr/>
          <p:nvPr/>
        </p:nvSpPr>
        <p:spPr>
          <a:xfrm>
            <a:off x="26514" y="3080084"/>
            <a:ext cx="4108721" cy="192505"/>
          </a:xfrm>
          <a:prstGeom prst="rect">
            <a:avLst/>
          </a:prstGeom>
          <a:noFill/>
          <a:ln w="222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64826" y="544040"/>
            <a:ext cx="1573161" cy="629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 Arrow 11"/>
          <p:cNvSpPr/>
          <p:nvPr/>
        </p:nvSpPr>
        <p:spPr>
          <a:xfrm rot="5400000">
            <a:off x="7626021" y="-48021"/>
            <a:ext cx="512829" cy="1456328"/>
          </a:xfrm>
          <a:prstGeom prst="ben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5648116" y="2950963"/>
            <a:ext cx="540772" cy="1246495"/>
          </a:xfrm>
          <a:prstGeom prst="rect">
            <a:avLst/>
          </a:prstGeom>
          <a:solidFill>
            <a:schemeClr val="bg1"/>
          </a:solidFill>
        </p:spPr>
        <p:txBody>
          <a:bodyPr wrap="square" rtlCol="0">
            <a:spAutoFit/>
          </a:bodyPr>
          <a:lstStyle/>
          <a:p>
            <a:r>
              <a:rPr lang="en-US" sz="1500" dirty="0" smtClean="0">
                <a:latin typeface="Courier New" panose="02070309020205020404" pitchFamily="49" charset="0"/>
                <a:cs typeface="Courier New" panose="02070309020205020404" pitchFamily="49" charset="0"/>
              </a:rPr>
              <a:t>0.2</a:t>
            </a:r>
          </a:p>
          <a:p>
            <a:r>
              <a:rPr lang="en-US" sz="1500" dirty="0" smtClean="0">
                <a:latin typeface="Courier New" panose="02070309020205020404" pitchFamily="49" charset="0"/>
                <a:cs typeface="Courier New" panose="02070309020205020404" pitchFamily="49" charset="0"/>
              </a:rPr>
              <a:t>0.1</a:t>
            </a:r>
          </a:p>
          <a:p>
            <a:r>
              <a:rPr lang="en-US" sz="1500" dirty="0" smtClean="0">
                <a:latin typeface="Courier New" panose="02070309020205020404" pitchFamily="49" charset="0"/>
                <a:cs typeface="Courier New" panose="02070309020205020404" pitchFamily="49" charset="0"/>
              </a:rPr>
              <a:t>0.1</a:t>
            </a:r>
          </a:p>
          <a:p>
            <a:r>
              <a:rPr lang="en-US" sz="1500" dirty="0" smtClean="0">
                <a:latin typeface="Courier New" panose="02070309020205020404" pitchFamily="49" charset="0"/>
                <a:cs typeface="Courier New" panose="02070309020205020404" pitchFamily="49" charset="0"/>
              </a:rPr>
              <a:t>0.2</a:t>
            </a:r>
          </a:p>
          <a:p>
            <a:r>
              <a:rPr lang="en-US" sz="1500" dirty="0" smtClean="0">
                <a:latin typeface="Courier New" panose="02070309020205020404" pitchFamily="49" charset="0"/>
                <a:cs typeface="Courier New" panose="02070309020205020404" pitchFamily="49" charset="0"/>
              </a:rPr>
              <a:t>0.4</a:t>
            </a:r>
            <a:endParaRPr lang="en-US" sz="1500" dirty="0">
              <a:latin typeface="Courier New" panose="02070309020205020404" pitchFamily="49" charset="0"/>
              <a:cs typeface="Courier New" panose="02070309020205020404" pitchFamily="49" charset="0"/>
            </a:endParaRPr>
          </a:p>
        </p:txBody>
      </p:sp>
      <p:sp>
        <p:nvSpPr>
          <p:cNvPr id="3" name="Bent Arrow 2"/>
          <p:cNvSpPr/>
          <p:nvPr/>
        </p:nvSpPr>
        <p:spPr>
          <a:xfrm>
            <a:off x="5169567" y="3465096"/>
            <a:ext cx="557463" cy="297426"/>
          </a:xfrm>
          <a:prstGeom prst="ben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5931568" y="6472989"/>
            <a:ext cx="4415590" cy="338554"/>
          </a:xfrm>
          <a:prstGeom prst="rect">
            <a:avLst/>
          </a:prstGeom>
          <a:noFill/>
        </p:spPr>
        <p:txBody>
          <a:bodyPr wrap="square" rtlCol="0">
            <a:spAutoFit/>
          </a:bodyPr>
          <a:lstStyle/>
          <a:p>
            <a:r>
              <a:rPr lang="en-US" sz="1600" i="1" dirty="0" smtClean="0"/>
              <a:t>*</a:t>
            </a:r>
            <a:r>
              <a:rPr lang="en-US" sz="1600" i="1" dirty="0" err="1" smtClean="0"/>
              <a:t>CAMx</a:t>
            </a:r>
            <a:r>
              <a:rPr lang="en-US" sz="1600" i="1" dirty="0" smtClean="0"/>
              <a:t> v6.2 manual; www.camx.com</a:t>
            </a:r>
            <a:endParaRPr lang="en-US" sz="1600" i="1" dirty="0"/>
          </a:p>
        </p:txBody>
      </p:sp>
      <p:sp>
        <p:nvSpPr>
          <p:cNvPr id="36" name="Freeform 35"/>
          <p:cNvSpPr/>
          <p:nvPr/>
        </p:nvSpPr>
        <p:spPr>
          <a:xfrm>
            <a:off x="6112042" y="606698"/>
            <a:ext cx="4764882" cy="4708007"/>
          </a:xfrm>
          <a:custGeom>
            <a:avLst/>
            <a:gdLst>
              <a:gd name="connsiteX0" fmla="*/ 0 w 4764882"/>
              <a:gd name="connsiteY0" fmla="*/ 4398439 h 4708007"/>
              <a:gd name="connsiteX1" fmla="*/ 3669632 w 4764882"/>
              <a:gd name="connsiteY1" fmla="*/ 4446565 h 4708007"/>
              <a:gd name="connsiteX2" fmla="*/ 4764505 w 4764882"/>
              <a:gd name="connsiteY2" fmla="*/ 1571018 h 4708007"/>
              <a:gd name="connsiteX3" fmla="*/ 3777916 w 4764882"/>
              <a:gd name="connsiteY3" fmla="*/ 55039 h 4708007"/>
              <a:gd name="connsiteX4" fmla="*/ 2538663 w 4764882"/>
              <a:gd name="connsiteY4" fmla="*/ 355828 h 4708007"/>
              <a:gd name="connsiteX5" fmla="*/ 2394284 w 4764882"/>
              <a:gd name="connsiteY5" fmla="*/ 584428 h 4708007"/>
              <a:gd name="connsiteX6" fmla="*/ 2382253 w 4764882"/>
              <a:gd name="connsiteY6" fmla="*/ 584428 h 4708007"/>
              <a:gd name="connsiteX7" fmla="*/ 2370221 w 4764882"/>
              <a:gd name="connsiteY7" fmla="*/ 548334 h 4708007"/>
              <a:gd name="connsiteX8" fmla="*/ 2394284 w 4764882"/>
              <a:gd name="connsiteY8" fmla="*/ 536302 h 470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4882" h="4708007">
                <a:moveTo>
                  <a:pt x="0" y="4398439"/>
                </a:moveTo>
                <a:cubicBezTo>
                  <a:pt x="1437774" y="4658120"/>
                  <a:pt x="2875548" y="4917802"/>
                  <a:pt x="3669632" y="4446565"/>
                </a:cubicBezTo>
                <a:cubicBezTo>
                  <a:pt x="4463716" y="3975328"/>
                  <a:pt x="4746458" y="2302939"/>
                  <a:pt x="4764505" y="1571018"/>
                </a:cubicBezTo>
                <a:cubicBezTo>
                  <a:pt x="4782552" y="839097"/>
                  <a:pt x="4148890" y="257571"/>
                  <a:pt x="3777916" y="55039"/>
                </a:cubicBezTo>
                <a:cubicBezTo>
                  <a:pt x="3406942" y="-147493"/>
                  <a:pt x="2769268" y="267597"/>
                  <a:pt x="2538663" y="355828"/>
                </a:cubicBezTo>
                <a:cubicBezTo>
                  <a:pt x="2308058" y="444059"/>
                  <a:pt x="2420352" y="546328"/>
                  <a:pt x="2394284" y="584428"/>
                </a:cubicBezTo>
                <a:cubicBezTo>
                  <a:pt x="2368216" y="622528"/>
                  <a:pt x="2386263" y="590443"/>
                  <a:pt x="2382253" y="584428"/>
                </a:cubicBezTo>
                <a:cubicBezTo>
                  <a:pt x="2378243" y="578413"/>
                  <a:pt x="2368216" y="556355"/>
                  <a:pt x="2370221" y="548334"/>
                </a:cubicBezTo>
                <a:cubicBezTo>
                  <a:pt x="2372226" y="540313"/>
                  <a:pt x="2383255" y="538307"/>
                  <a:pt x="2394284" y="536302"/>
                </a:cubicBezTo>
              </a:path>
            </a:pathLst>
          </a:custGeom>
          <a:noFill/>
          <a:ln w="34925" cmpd="sng">
            <a:solidFill>
              <a:schemeClr val="accent1">
                <a:lumMod val="40000"/>
                <a:lumOff val="60000"/>
              </a:schemeClr>
            </a:solidFill>
            <a:prstDash val="sysDot"/>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856873" y="2055813"/>
            <a:ext cx="613234" cy="830997"/>
          </a:xfrm>
          <a:prstGeom prst="rect">
            <a:avLst/>
          </a:prstGeom>
          <a:noFill/>
        </p:spPr>
        <p:txBody>
          <a:bodyPr wrap="square" rtlCol="0">
            <a:spAutoFit/>
          </a:bodyPr>
          <a:lstStyle/>
          <a:p>
            <a:r>
              <a:rPr lang="en-US" sz="1600" dirty="0" smtClean="0">
                <a:solidFill>
                  <a:schemeClr val="accent1">
                    <a:lumMod val="75000"/>
                  </a:schemeClr>
                </a:solidFill>
              </a:rPr>
              <a:t>TOL, XYL, BNZ</a:t>
            </a:r>
            <a:endParaRPr lang="en-US" sz="1600" dirty="0">
              <a:solidFill>
                <a:schemeClr val="accent1">
                  <a:lumMod val="75000"/>
                </a:schemeClr>
              </a:solidFill>
            </a:endParaRPr>
          </a:p>
        </p:txBody>
      </p:sp>
      <p:sp>
        <p:nvSpPr>
          <p:cNvPr id="39" name="TextBox 38"/>
          <p:cNvSpPr txBox="1"/>
          <p:nvPr/>
        </p:nvSpPr>
        <p:spPr>
          <a:xfrm>
            <a:off x="5902992" y="4403554"/>
            <a:ext cx="1159550" cy="307777"/>
          </a:xfrm>
          <a:prstGeom prst="rect">
            <a:avLst/>
          </a:prstGeom>
          <a:noFill/>
        </p:spPr>
        <p:txBody>
          <a:bodyPr wrap="square" rtlCol="0">
            <a:spAutoFit/>
          </a:bodyPr>
          <a:lstStyle/>
          <a:p>
            <a:r>
              <a:rPr lang="en-US" sz="1400" b="1" dirty="0" smtClean="0">
                <a:solidFill>
                  <a:srgbClr val="FFC000"/>
                </a:solidFill>
              </a:rPr>
              <a:t>(ISOP,TERP)</a:t>
            </a:r>
            <a:endParaRPr lang="en-US" sz="1400" b="1" dirty="0">
              <a:solidFill>
                <a:srgbClr val="FFC000"/>
              </a:solidFill>
            </a:endParaRPr>
          </a:p>
        </p:txBody>
      </p:sp>
    </p:spTree>
    <p:extLst>
      <p:ext uri="{BB962C8B-B14F-4D97-AF65-F5344CB8AC3E}">
        <p14:creationId xmlns:p14="http://schemas.microsoft.com/office/powerpoint/2010/main" val="198904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Volatility Basis Set implementation in CMAQ</a:t>
            </a:r>
            <a:endParaRPr lang="en-US" sz="4000" dirty="0"/>
          </a:p>
        </p:txBody>
      </p:sp>
      <p:sp>
        <p:nvSpPr>
          <p:cNvPr id="7" name="Content Placeholder 6"/>
          <p:cNvSpPr>
            <a:spLocks noGrp="1"/>
          </p:cNvSpPr>
          <p:nvPr>
            <p:ph idx="1"/>
          </p:nvPr>
        </p:nvSpPr>
        <p:spPr/>
        <p:txBody>
          <a:bodyPr>
            <a:normAutofit fontScale="85000" lnSpcReduction="20000"/>
          </a:bodyPr>
          <a:lstStyle/>
          <a:p>
            <a:r>
              <a:rPr lang="en-US" dirty="0" smtClean="0"/>
              <a:t>Primary basis sets (2): </a:t>
            </a:r>
            <a:r>
              <a:rPr lang="en-US" b="1" dirty="0" smtClean="0">
                <a:solidFill>
                  <a:srgbClr val="FFC000"/>
                </a:solidFill>
              </a:rPr>
              <a:t>OAF (biomass burning primary OA) </a:t>
            </a:r>
            <a:r>
              <a:rPr lang="en-US" dirty="0" smtClean="0"/>
              <a:t>and OAP (all anthropogenic primary OA)</a:t>
            </a:r>
          </a:p>
          <a:p>
            <a:r>
              <a:rPr lang="en-US" dirty="0" smtClean="0"/>
              <a:t>Secondary basis sets (2): </a:t>
            </a:r>
            <a:r>
              <a:rPr lang="en-US" b="1" dirty="0" smtClean="0">
                <a:solidFill>
                  <a:schemeClr val="accent6">
                    <a:lumMod val="75000"/>
                  </a:schemeClr>
                </a:solidFill>
              </a:rPr>
              <a:t>OAB (biogenic secondary) </a:t>
            </a:r>
            <a:r>
              <a:rPr lang="en-US" dirty="0" smtClean="0"/>
              <a:t>and </a:t>
            </a:r>
            <a:r>
              <a:rPr lang="en-US" b="1" dirty="0">
                <a:solidFill>
                  <a:schemeClr val="accent1">
                    <a:lumMod val="75000"/>
                  </a:schemeClr>
                </a:solidFill>
              </a:rPr>
              <a:t>OAA (anthropogenic secondary</a:t>
            </a:r>
            <a:r>
              <a:rPr lang="en-US" b="1" dirty="0" smtClean="0">
                <a:solidFill>
                  <a:schemeClr val="accent1">
                    <a:lumMod val="75000"/>
                  </a:schemeClr>
                </a:solidFill>
              </a:rPr>
              <a:t>)</a:t>
            </a:r>
          </a:p>
          <a:p>
            <a:r>
              <a:rPr lang="en-US" b="1" dirty="0" smtClean="0">
                <a:solidFill>
                  <a:srgbClr val="FFC000"/>
                </a:solidFill>
              </a:rPr>
              <a:t>OAF includes </a:t>
            </a:r>
            <a:r>
              <a:rPr lang="en-US" b="1" dirty="0">
                <a:solidFill>
                  <a:srgbClr val="FFC000"/>
                </a:solidFill>
              </a:rPr>
              <a:t>primary </a:t>
            </a:r>
            <a:r>
              <a:rPr lang="en-US" b="1" dirty="0" smtClean="0">
                <a:solidFill>
                  <a:srgbClr val="FFC000"/>
                </a:solidFill>
              </a:rPr>
              <a:t>OA and </a:t>
            </a:r>
            <a:r>
              <a:rPr lang="en-US" b="1" dirty="0">
                <a:solidFill>
                  <a:srgbClr val="FFC000"/>
                </a:solidFill>
              </a:rPr>
              <a:t>fraction of </a:t>
            </a:r>
            <a:r>
              <a:rPr lang="en-US" b="1" dirty="0" smtClean="0">
                <a:solidFill>
                  <a:srgbClr val="FFC000"/>
                </a:solidFill>
              </a:rPr>
              <a:t>“aged” primary biomass emissions</a:t>
            </a:r>
          </a:p>
          <a:p>
            <a:pPr lvl="1"/>
            <a:r>
              <a:rPr lang="en-US" dirty="0" smtClean="0"/>
              <a:t>For biomass aging (OAF) ~16-46</a:t>
            </a:r>
            <a:r>
              <a:rPr lang="en-US" dirty="0"/>
              <a:t>% </a:t>
            </a:r>
            <a:r>
              <a:rPr lang="en-US" dirty="0" smtClean="0"/>
              <a:t>(depending </a:t>
            </a:r>
            <a:r>
              <a:rPr lang="en-US" dirty="0"/>
              <a:t>on the </a:t>
            </a:r>
            <a:r>
              <a:rPr lang="en-US" dirty="0" smtClean="0"/>
              <a:t>volatility) of primary mass converted to secondary (OAB)</a:t>
            </a:r>
          </a:p>
          <a:p>
            <a:pPr lvl="1"/>
            <a:r>
              <a:rPr lang="en-US" dirty="0"/>
              <a:t>For </a:t>
            </a:r>
            <a:r>
              <a:rPr lang="en-US" dirty="0" smtClean="0"/>
              <a:t>comparison, in anthropogenic </a:t>
            </a:r>
            <a:r>
              <a:rPr lang="en-US" dirty="0"/>
              <a:t>aging (OAP</a:t>
            </a:r>
            <a:r>
              <a:rPr lang="en-US" dirty="0" smtClean="0"/>
              <a:t>) </a:t>
            </a:r>
            <a:r>
              <a:rPr lang="en-US" dirty="0"/>
              <a:t>~10% of the primary mass converted to </a:t>
            </a:r>
            <a:r>
              <a:rPr lang="en-US" dirty="0" smtClean="0"/>
              <a:t>secondary (OAA)</a:t>
            </a:r>
            <a:endParaRPr lang="en-US" dirty="0"/>
          </a:p>
          <a:p>
            <a:r>
              <a:rPr lang="en-US" b="1" dirty="0">
                <a:solidFill>
                  <a:schemeClr val="accent6">
                    <a:lumMod val="75000"/>
                  </a:schemeClr>
                </a:solidFill>
              </a:rPr>
              <a:t>Some of the “aged” primary OAF gets moved to the OAB basis </a:t>
            </a:r>
            <a:r>
              <a:rPr lang="en-US" b="1" dirty="0" smtClean="0">
                <a:solidFill>
                  <a:schemeClr val="accent6">
                    <a:lumMod val="75000"/>
                  </a:schemeClr>
                </a:solidFill>
              </a:rPr>
              <a:t>set</a:t>
            </a:r>
          </a:p>
          <a:p>
            <a:r>
              <a:rPr lang="en-US" b="1" dirty="0" smtClean="0">
                <a:solidFill>
                  <a:schemeClr val="accent6">
                    <a:lumMod val="75000"/>
                  </a:schemeClr>
                </a:solidFill>
              </a:rPr>
              <a:t>IVOC_F </a:t>
            </a:r>
            <a:r>
              <a:rPr lang="en-US" b="1" dirty="0">
                <a:solidFill>
                  <a:schemeClr val="accent6">
                    <a:lumMod val="75000"/>
                  </a:schemeClr>
                </a:solidFill>
              </a:rPr>
              <a:t>(= 1.5 x POA_BB) </a:t>
            </a:r>
            <a:r>
              <a:rPr lang="en-US" b="1" dirty="0" smtClean="0">
                <a:solidFill>
                  <a:schemeClr val="accent6">
                    <a:lumMod val="75000"/>
                  </a:schemeClr>
                </a:solidFill>
              </a:rPr>
              <a:t>oxidation products put in the OAB basis set</a:t>
            </a:r>
          </a:p>
          <a:p>
            <a:r>
              <a:rPr lang="en-US" b="1" dirty="0" smtClean="0">
                <a:solidFill>
                  <a:schemeClr val="accent6">
                    <a:lumMod val="75000"/>
                  </a:schemeClr>
                </a:solidFill>
              </a:rPr>
              <a:t>OAB basis set includes fire emissions of monoterpenes and isoprene</a:t>
            </a:r>
          </a:p>
          <a:p>
            <a:r>
              <a:rPr lang="en-US" b="1" dirty="0" smtClean="0">
                <a:solidFill>
                  <a:schemeClr val="accent1">
                    <a:lumMod val="75000"/>
                  </a:schemeClr>
                </a:solidFill>
              </a:rPr>
              <a:t>OAA basis includes fire emissions of toluene, xylene, and benzene</a:t>
            </a:r>
          </a:p>
        </p:txBody>
      </p:sp>
      <p:sp>
        <p:nvSpPr>
          <p:cNvPr id="5" name="Slide Number Placeholder 4"/>
          <p:cNvSpPr>
            <a:spLocks noGrp="1"/>
          </p:cNvSpPr>
          <p:nvPr>
            <p:ph type="sldNum" sz="quarter" idx="12"/>
          </p:nvPr>
        </p:nvSpPr>
        <p:spPr/>
        <p:txBody>
          <a:bodyPr/>
          <a:lstStyle/>
          <a:p>
            <a:fld id="{B1D6A66D-C6E3-4DDB-AAEE-45BCBCD4C823}" type="slidenum">
              <a:rPr lang="en-US" smtClean="0"/>
              <a:t>19</a:t>
            </a:fld>
            <a:endParaRPr lang="en-US"/>
          </a:p>
        </p:txBody>
      </p:sp>
    </p:spTree>
    <p:extLst>
      <p:ext uri="{BB962C8B-B14F-4D97-AF65-F5344CB8AC3E}">
        <p14:creationId xmlns:p14="http://schemas.microsoft.com/office/powerpoint/2010/main" val="373952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Objective &amp; Motivation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Objective is to characterize O3 &amp; PM2.5 impacts from specific fire events</a:t>
            </a:r>
          </a:p>
          <a:p>
            <a:pPr lvl="1"/>
            <a:r>
              <a:rPr lang="en-US" dirty="0"/>
              <a:t>Better understand emissions and photochemical model application for </a:t>
            </a:r>
            <a:r>
              <a:rPr lang="en-US" dirty="0" smtClean="0"/>
              <a:t>Wildland and prescribed fire events</a:t>
            </a:r>
          </a:p>
          <a:p>
            <a:pPr lvl="1"/>
            <a:r>
              <a:rPr lang="en-US" dirty="0" smtClean="0"/>
              <a:t>Provide </a:t>
            </a:r>
            <a:r>
              <a:rPr lang="en-US" dirty="0"/>
              <a:t>information about downwind O3 and PM2.5 impacts from different sized fire </a:t>
            </a:r>
            <a:r>
              <a:rPr lang="en-US" dirty="0" smtClean="0"/>
              <a:t>events</a:t>
            </a:r>
          </a:p>
          <a:p>
            <a:pPr lvl="1"/>
            <a:r>
              <a:rPr lang="en-US" dirty="0" smtClean="0"/>
              <a:t>Compare </a:t>
            </a:r>
            <a:r>
              <a:rPr lang="en-US" dirty="0"/>
              <a:t>source </a:t>
            </a:r>
            <a:r>
              <a:rPr lang="en-US" dirty="0" smtClean="0"/>
              <a:t>attribution </a:t>
            </a:r>
            <a:r>
              <a:rPr lang="en-US" dirty="0"/>
              <a:t>tools for single sources/single source complexes (</a:t>
            </a:r>
            <a:r>
              <a:rPr lang="en-US" dirty="0" smtClean="0"/>
              <a:t>compare source apportionment and sensitivity)</a:t>
            </a:r>
          </a:p>
          <a:p>
            <a:r>
              <a:rPr lang="en-US" dirty="0" smtClean="0"/>
              <a:t>Potential regulatory needs include Exceptional Events Rule, Regional Haze Rule, PM NAAQS review, and O3 NAAQS review</a:t>
            </a:r>
          </a:p>
        </p:txBody>
      </p:sp>
      <p:sp>
        <p:nvSpPr>
          <p:cNvPr id="4" name="Slide Number Placeholder 3"/>
          <p:cNvSpPr>
            <a:spLocks noGrp="1"/>
          </p:cNvSpPr>
          <p:nvPr>
            <p:ph type="sldNum" sz="quarter" idx="12"/>
          </p:nvPr>
        </p:nvSpPr>
        <p:spPr/>
        <p:txBody>
          <a:bodyPr/>
          <a:lstStyle/>
          <a:p>
            <a:fld id="{B1D6A66D-C6E3-4DDB-AAEE-45BCBCD4C823}" type="slidenum">
              <a:rPr lang="en-US" smtClean="0"/>
              <a:t>2</a:t>
            </a:fld>
            <a:endParaRPr lang="en-US"/>
          </a:p>
        </p:txBody>
      </p:sp>
    </p:spTree>
    <p:extLst>
      <p:ext uri="{BB962C8B-B14F-4D97-AF65-F5344CB8AC3E}">
        <p14:creationId xmlns:p14="http://schemas.microsoft.com/office/powerpoint/2010/main" val="150328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rgbClr val="FF0000"/>
                </a:solidFill>
              </a:rPr>
              <a:t>PM2.5 OA</a:t>
            </a:r>
            <a:endParaRPr lang="en-US" sz="4000" dirty="0">
              <a:solidFill>
                <a:srgbClr val="FF0000"/>
              </a:solidFill>
            </a:endParaRPr>
          </a:p>
        </p:txBody>
      </p:sp>
      <p:sp>
        <p:nvSpPr>
          <p:cNvPr id="5" name="Content Placeholder 4"/>
          <p:cNvSpPr>
            <a:spLocks noGrp="1"/>
          </p:cNvSpPr>
          <p:nvPr>
            <p:ph idx="1"/>
          </p:nvPr>
        </p:nvSpPr>
        <p:spPr>
          <a:xfrm>
            <a:off x="657723" y="1825625"/>
            <a:ext cx="3359666" cy="4351338"/>
          </a:xfrm>
        </p:spPr>
        <p:txBody>
          <a:bodyPr/>
          <a:lstStyle/>
          <a:p>
            <a:r>
              <a:rPr lang="en-US" dirty="0" smtClean="0"/>
              <a:t>Wallow fire</a:t>
            </a:r>
          </a:p>
          <a:p>
            <a:r>
              <a:rPr lang="en-US" dirty="0" smtClean="0"/>
              <a:t>Episode maximum hourly estimates</a:t>
            </a:r>
          </a:p>
          <a:p>
            <a:r>
              <a:rPr lang="en-US" dirty="0" smtClean="0"/>
              <a:t>Compare model estimated PM2.5 OA, POA, and SOA</a:t>
            </a:r>
          </a:p>
          <a:p>
            <a:r>
              <a:rPr lang="en-US" dirty="0" smtClean="0"/>
              <a:t>AE6 (left), VBS (middle), and difference (right)</a:t>
            </a:r>
          </a:p>
        </p:txBody>
      </p:sp>
      <p:sp>
        <p:nvSpPr>
          <p:cNvPr id="2" name="Slide Number Placeholder 1"/>
          <p:cNvSpPr>
            <a:spLocks noGrp="1"/>
          </p:cNvSpPr>
          <p:nvPr>
            <p:ph type="sldNum" sz="quarter" idx="12"/>
          </p:nvPr>
        </p:nvSpPr>
        <p:spPr/>
        <p:txBody>
          <a:bodyPr/>
          <a:lstStyle/>
          <a:p>
            <a:fld id="{B1D6A66D-C6E3-4DDB-AAEE-45BCBCD4C823}" type="slidenum">
              <a:rPr lang="en-US" smtClean="0"/>
              <a:t>20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930" y="0"/>
            <a:ext cx="6858000" cy="6858000"/>
          </a:xfrm>
          <a:prstGeom prst="rect">
            <a:avLst/>
          </a:prstGeom>
        </p:spPr>
      </p:pic>
      <p:cxnSp>
        <p:nvCxnSpPr>
          <p:cNvPr id="7" name="Straight Connector 6"/>
          <p:cNvCxnSpPr/>
          <p:nvPr/>
        </p:nvCxnSpPr>
        <p:spPr>
          <a:xfrm flipV="1">
            <a:off x="4125674" y="2310063"/>
            <a:ext cx="7376513" cy="24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097594" y="4616110"/>
            <a:ext cx="7376513" cy="2406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236343" y="928755"/>
            <a:ext cx="701842" cy="523220"/>
          </a:xfrm>
          <a:prstGeom prst="rect">
            <a:avLst/>
          </a:prstGeom>
          <a:noFill/>
        </p:spPr>
        <p:txBody>
          <a:bodyPr wrap="square" rtlCol="0">
            <a:spAutoFit/>
          </a:bodyPr>
          <a:lstStyle/>
          <a:p>
            <a:pPr algn="ctr"/>
            <a:r>
              <a:rPr lang="en-US" sz="2800" b="1" dirty="0" smtClean="0"/>
              <a:t>OA</a:t>
            </a:r>
            <a:endParaRPr lang="en-US" sz="2800" b="1" dirty="0"/>
          </a:p>
        </p:txBody>
      </p:sp>
      <p:sp>
        <p:nvSpPr>
          <p:cNvPr id="10" name="TextBox 9"/>
          <p:cNvSpPr txBox="1"/>
          <p:nvPr/>
        </p:nvSpPr>
        <p:spPr>
          <a:xfrm>
            <a:off x="11156138" y="3054334"/>
            <a:ext cx="862257" cy="523220"/>
          </a:xfrm>
          <a:prstGeom prst="rect">
            <a:avLst/>
          </a:prstGeom>
          <a:noFill/>
        </p:spPr>
        <p:txBody>
          <a:bodyPr wrap="square" rtlCol="0">
            <a:spAutoFit/>
          </a:bodyPr>
          <a:lstStyle/>
          <a:p>
            <a:pPr algn="ctr"/>
            <a:r>
              <a:rPr lang="en-US" sz="2800" b="1" dirty="0" smtClean="0"/>
              <a:t>POA</a:t>
            </a:r>
            <a:endParaRPr lang="en-US" sz="2800" b="1" dirty="0"/>
          </a:p>
        </p:txBody>
      </p:sp>
      <p:sp>
        <p:nvSpPr>
          <p:cNvPr id="11" name="TextBox 10"/>
          <p:cNvSpPr txBox="1"/>
          <p:nvPr/>
        </p:nvSpPr>
        <p:spPr>
          <a:xfrm>
            <a:off x="11156138" y="5256130"/>
            <a:ext cx="862257" cy="523220"/>
          </a:xfrm>
          <a:prstGeom prst="rect">
            <a:avLst/>
          </a:prstGeom>
          <a:noFill/>
        </p:spPr>
        <p:txBody>
          <a:bodyPr wrap="square" rtlCol="0">
            <a:spAutoFit/>
          </a:bodyPr>
          <a:lstStyle/>
          <a:p>
            <a:pPr algn="ctr"/>
            <a:r>
              <a:rPr lang="en-US" sz="2800" b="1" dirty="0" smtClean="0"/>
              <a:t>SOA</a:t>
            </a:r>
            <a:endParaRPr lang="en-US" sz="2800" b="1" dirty="0"/>
          </a:p>
        </p:txBody>
      </p:sp>
    </p:spTree>
    <p:extLst>
      <p:ext uri="{BB962C8B-B14F-4D97-AF65-F5344CB8AC3E}">
        <p14:creationId xmlns:p14="http://schemas.microsoft.com/office/powerpoint/2010/main" val="2379747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772" y="0"/>
            <a:ext cx="6858000" cy="6858000"/>
          </a:xfrm>
          <a:prstGeom prst="rect">
            <a:avLst/>
          </a:prstGeom>
        </p:spPr>
      </p:pic>
      <p:sp>
        <p:nvSpPr>
          <p:cNvPr id="3" name="Title 2"/>
          <p:cNvSpPr>
            <a:spLocks noGrp="1"/>
          </p:cNvSpPr>
          <p:nvPr>
            <p:ph type="title"/>
          </p:nvPr>
        </p:nvSpPr>
        <p:spPr/>
        <p:txBody>
          <a:bodyPr>
            <a:normAutofit/>
          </a:bodyPr>
          <a:lstStyle/>
          <a:p>
            <a:r>
              <a:rPr lang="en-US" sz="4000" dirty="0" smtClean="0">
                <a:solidFill>
                  <a:srgbClr val="FF0000"/>
                </a:solidFill>
              </a:rPr>
              <a:t>PM2.5 OA</a:t>
            </a:r>
            <a:endParaRPr lang="en-US" sz="4000" dirty="0">
              <a:solidFill>
                <a:srgbClr val="FF0000"/>
              </a:solidFill>
            </a:endParaRPr>
          </a:p>
        </p:txBody>
      </p:sp>
      <p:sp>
        <p:nvSpPr>
          <p:cNvPr id="4" name="Content Placeholder 3"/>
          <p:cNvSpPr>
            <a:spLocks noGrp="1"/>
          </p:cNvSpPr>
          <p:nvPr>
            <p:ph idx="1"/>
          </p:nvPr>
        </p:nvSpPr>
        <p:spPr>
          <a:xfrm>
            <a:off x="631724" y="1825625"/>
            <a:ext cx="3108158" cy="4351338"/>
          </a:xfrm>
        </p:spPr>
        <p:txBody>
          <a:bodyPr/>
          <a:lstStyle/>
          <a:p>
            <a:r>
              <a:rPr lang="en-US" dirty="0" smtClean="0"/>
              <a:t>Flint hills </a:t>
            </a:r>
            <a:r>
              <a:rPr lang="en-US" dirty="0"/>
              <a:t>fire</a:t>
            </a:r>
          </a:p>
          <a:p>
            <a:r>
              <a:rPr lang="en-US" dirty="0"/>
              <a:t>Episode maximum hourly estimates</a:t>
            </a:r>
          </a:p>
          <a:p>
            <a:r>
              <a:rPr lang="en-US" dirty="0"/>
              <a:t>Compare model estimated PM2.5 OA, POA, and SOA</a:t>
            </a:r>
          </a:p>
          <a:p>
            <a:r>
              <a:rPr lang="en-US" dirty="0"/>
              <a:t>AE6 (left), VBS (middle), and difference (right)</a:t>
            </a:r>
          </a:p>
          <a:p>
            <a:endParaRPr lang="en-US" dirty="0"/>
          </a:p>
        </p:txBody>
      </p:sp>
      <p:sp>
        <p:nvSpPr>
          <p:cNvPr id="5" name="Slide Number Placeholder 4"/>
          <p:cNvSpPr>
            <a:spLocks noGrp="1"/>
          </p:cNvSpPr>
          <p:nvPr>
            <p:ph type="sldNum" sz="quarter" idx="12"/>
          </p:nvPr>
        </p:nvSpPr>
        <p:spPr/>
        <p:txBody>
          <a:bodyPr/>
          <a:lstStyle/>
          <a:p>
            <a:fld id="{B1D6A66D-C6E3-4DDB-AAEE-45BCBCD4C823}" type="slidenum">
              <a:rPr lang="en-US" smtClean="0"/>
              <a:t>21</a:t>
            </a:fld>
            <a:endParaRPr lang="en-US"/>
          </a:p>
        </p:txBody>
      </p:sp>
      <p:cxnSp>
        <p:nvCxnSpPr>
          <p:cNvPr id="6" name="Straight Connector 5"/>
          <p:cNvCxnSpPr/>
          <p:nvPr/>
        </p:nvCxnSpPr>
        <p:spPr>
          <a:xfrm flipV="1">
            <a:off x="4125674" y="2310063"/>
            <a:ext cx="7376513" cy="24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097594" y="4616110"/>
            <a:ext cx="7376513" cy="2406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236343" y="928755"/>
            <a:ext cx="701842" cy="523220"/>
          </a:xfrm>
          <a:prstGeom prst="rect">
            <a:avLst/>
          </a:prstGeom>
          <a:noFill/>
        </p:spPr>
        <p:txBody>
          <a:bodyPr wrap="square" rtlCol="0">
            <a:spAutoFit/>
          </a:bodyPr>
          <a:lstStyle/>
          <a:p>
            <a:pPr algn="ctr"/>
            <a:r>
              <a:rPr lang="en-US" sz="2800" b="1" dirty="0" smtClean="0"/>
              <a:t>OA</a:t>
            </a:r>
            <a:endParaRPr lang="en-US" sz="2800" b="1" dirty="0"/>
          </a:p>
        </p:txBody>
      </p:sp>
      <p:sp>
        <p:nvSpPr>
          <p:cNvPr id="9" name="TextBox 8"/>
          <p:cNvSpPr txBox="1"/>
          <p:nvPr/>
        </p:nvSpPr>
        <p:spPr>
          <a:xfrm>
            <a:off x="11156138" y="3054334"/>
            <a:ext cx="862257" cy="523220"/>
          </a:xfrm>
          <a:prstGeom prst="rect">
            <a:avLst/>
          </a:prstGeom>
          <a:noFill/>
        </p:spPr>
        <p:txBody>
          <a:bodyPr wrap="square" rtlCol="0">
            <a:spAutoFit/>
          </a:bodyPr>
          <a:lstStyle/>
          <a:p>
            <a:pPr algn="ctr"/>
            <a:r>
              <a:rPr lang="en-US" sz="2800" b="1" dirty="0" smtClean="0"/>
              <a:t>POA</a:t>
            </a:r>
            <a:endParaRPr lang="en-US" sz="2800" b="1" dirty="0"/>
          </a:p>
        </p:txBody>
      </p:sp>
      <p:sp>
        <p:nvSpPr>
          <p:cNvPr id="10" name="TextBox 9"/>
          <p:cNvSpPr txBox="1"/>
          <p:nvPr/>
        </p:nvSpPr>
        <p:spPr>
          <a:xfrm>
            <a:off x="11156138" y="5256130"/>
            <a:ext cx="862257" cy="523220"/>
          </a:xfrm>
          <a:prstGeom prst="rect">
            <a:avLst/>
          </a:prstGeom>
          <a:noFill/>
        </p:spPr>
        <p:txBody>
          <a:bodyPr wrap="square" rtlCol="0">
            <a:spAutoFit/>
          </a:bodyPr>
          <a:lstStyle/>
          <a:p>
            <a:pPr algn="ctr"/>
            <a:r>
              <a:rPr lang="en-US" sz="2800" b="1" dirty="0" smtClean="0"/>
              <a:t>SOA</a:t>
            </a:r>
            <a:endParaRPr lang="en-US" sz="2800" b="1" dirty="0"/>
          </a:p>
        </p:txBody>
      </p:sp>
    </p:spTree>
    <p:extLst>
      <p:ext uri="{BB962C8B-B14F-4D97-AF65-F5344CB8AC3E}">
        <p14:creationId xmlns:p14="http://schemas.microsoft.com/office/powerpoint/2010/main" val="254460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453" y="0"/>
            <a:ext cx="6858000" cy="6858000"/>
          </a:xfrm>
          <a:prstGeom prst="rect">
            <a:avLst/>
          </a:prstGeom>
        </p:spPr>
      </p:pic>
      <p:sp>
        <p:nvSpPr>
          <p:cNvPr id="2" name="Title 1"/>
          <p:cNvSpPr>
            <a:spLocks noGrp="1"/>
          </p:cNvSpPr>
          <p:nvPr>
            <p:ph type="title"/>
          </p:nvPr>
        </p:nvSpPr>
        <p:spPr/>
        <p:txBody>
          <a:bodyPr>
            <a:normAutofit/>
          </a:bodyPr>
          <a:lstStyle/>
          <a:p>
            <a:r>
              <a:rPr lang="en-US" sz="4000" dirty="0" smtClean="0">
                <a:solidFill>
                  <a:srgbClr val="FF0000"/>
                </a:solidFill>
              </a:rPr>
              <a:t>SOA</a:t>
            </a:r>
            <a:endParaRPr lang="en-US" sz="4000" dirty="0">
              <a:solidFill>
                <a:srgbClr val="FF0000"/>
              </a:solidFill>
            </a:endParaRPr>
          </a:p>
        </p:txBody>
      </p:sp>
      <p:sp>
        <p:nvSpPr>
          <p:cNvPr id="3" name="Content Placeholder 2"/>
          <p:cNvSpPr>
            <a:spLocks noGrp="1"/>
          </p:cNvSpPr>
          <p:nvPr>
            <p:ph idx="1"/>
          </p:nvPr>
        </p:nvSpPr>
        <p:spPr>
          <a:xfrm>
            <a:off x="838199" y="1825625"/>
            <a:ext cx="3525253" cy="4351338"/>
          </a:xfrm>
        </p:spPr>
        <p:txBody>
          <a:bodyPr>
            <a:normAutofit fontScale="77500" lnSpcReduction="20000"/>
          </a:bodyPr>
          <a:lstStyle/>
          <a:p>
            <a:r>
              <a:rPr lang="en-US" dirty="0" smtClean="0"/>
              <a:t>Flint hills </a:t>
            </a:r>
            <a:r>
              <a:rPr lang="en-US" dirty="0"/>
              <a:t>fire</a:t>
            </a:r>
          </a:p>
          <a:p>
            <a:r>
              <a:rPr lang="en-US" dirty="0"/>
              <a:t>Episode maximum hourly estimates</a:t>
            </a:r>
          </a:p>
          <a:p>
            <a:r>
              <a:rPr lang="en-US" dirty="0"/>
              <a:t>Aromatic and biogenic pathways</a:t>
            </a:r>
          </a:p>
          <a:p>
            <a:r>
              <a:rPr lang="en-US" dirty="0"/>
              <a:t>AE6 and VBS</a:t>
            </a:r>
          </a:p>
          <a:p>
            <a:r>
              <a:rPr lang="en-US" dirty="0"/>
              <a:t>VBS biogenic SOA includes “aged” biomass </a:t>
            </a:r>
            <a:r>
              <a:rPr lang="en-US" dirty="0" smtClean="0"/>
              <a:t>POA &amp; IVOC precursors</a:t>
            </a:r>
          </a:p>
          <a:p>
            <a:r>
              <a:rPr lang="en-US" dirty="0" smtClean="0"/>
              <a:t>VBS ages aromatic SOA leading to slightly higher concentrations</a:t>
            </a:r>
          </a:p>
          <a:p>
            <a:r>
              <a:rPr lang="en-US" dirty="0" smtClean="0"/>
              <a:t>What about biogenic SOA aging in VBS? (not default)</a:t>
            </a:r>
            <a:endParaRPr lang="en-US" dirty="0"/>
          </a:p>
          <a:p>
            <a:endParaRPr lang="en-US" dirty="0"/>
          </a:p>
        </p:txBody>
      </p:sp>
      <p:sp>
        <p:nvSpPr>
          <p:cNvPr id="5" name="Slide Number Placeholder 4"/>
          <p:cNvSpPr>
            <a:spLocks noGrp="1"/>
          </p:cNvSpPr>
          <p:nvPr>
            <p:ph type="sldNum" sz="quarter" idx="12"/>
          </p:nvPr>
        </p:nvSpPr>
        <p:spPr/>
        <p:txBody>
          <a:bodyPr/>
          <a:lstStyle/>
          <a:p>
            <a:fld id="{B1D6A66D-C6E3-4DDB-AAEE-45BCBCD4C823}" type="slidenum">
              <a:rPr lang="en-US" smtClean="0"/>
              <a:t>22</a:t>
            </a:fld>
            <a:endParaRPr lang="en-US"/>
          </a:p>
        </p:txBody>
      </p:sp>
    </p:spTree>
    <p:extLst>
      <p:ext uri="{BB962C8B-B14F-4D97-AF65-F5344CB8AC3E}">
        <p14:creationId xmlns:p14="http://schemas.microsoft.com/office/powerpoint/2010/main" val="3122903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VBS biogenic aging sensitivity</a:t>
            </a:r>
            <a:endParaRPr lang="en-US" sz="4000"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803" y="1323474"/>
            <a:ext cx="9224210" cy="5534526"/>
          </a:xfrm>
        </p:spPr>
      </p:pic>
      <p:sp>
        <p:nvSpPr>
          <p:cNvPr id="4" name="Slide Number Placeholder 3"/>
          <p:cNvSpPr>
            <a:spLocks noGrp="1"/>
          </p:cNvSpPr>
          <p:nvPr>
            <p:ph type="sldNum" sz="quarter" idx="12"/>
          </p:nvPr>
        </p:nvSpPr>
        <p:spPr/>
        <p:txBody>
          <a:bodyPr/>
          <a:lstStyle/>
          <a:p>
            <a:fld id="{B1D6A66D-C6E3-4DDB-AAEE-45BCBCD4C823}" type="slidenum">
              <a:rPr lang="en-US" smtClean="0"/>
              <a:t>23</a:t>
            </a:fld>
            <a:endParaRPr lang="en-US"/>
          </a:p>
        </p:txBody>
      </p:sp>
    </p:spTree>
    <p:extLst>
      <p:ext uri="{BB962C8B-B14F-4D97-AF65-F5344CB8AC3E}">
        <p14:creationId xmlns:p14="http://schemas.microsoft.com/office/powerpoint/2010/main" val="59835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Next Steps</a:t>
            </a:r>
            <a:endParaRPr lang="en-US" dirty="0">
              <a:solidFill>
                <a:srgbClr val="FF0000"/>
              </a:solidFill>
            </a:endParaRPr>
          </a:p>
        </p:txBody>
      </p:sp>
      <p:sp>
        <p:nvSpPr>
          <p:cNvPr id="4" name="Content Placeholder 3"/>
          <p:cNvSpPr>
            <a:spLocks noGrp="1"/>
          </p:cNvSpPr>
          <p:nvPr>
            <p:ph idx="1"/>
          </p:nvPr>
        </p:nvSpPr>
        <p:spPr/>
        <p:txBody>
          <a:bodyPr>
            <a:normAutofit fontScale="92500" lnSpcReduction="20000"/>
          </a:bodyPr>
          <a:lstStyle/>
          <a:p>
            <a:r>
              <a:rPr lang="en-US" dirty="0"/>
              <a:t>Improve VOC and PM speciation of emissions; improve diurnal emissions </a:t>
            </a:r>
            <a:r>
              <a:rPr lang="en-US" dirty="0" smtClean="0"/>
              <a:t>profile</a:t>
            </a:r>
          </a:p>
          <a:p>
            <a:r>
              <a:rPr lang="en-US" dirty="0"/>
              <a:t>Better fire plume placement in time and space; flaming/smoldering plume rise vertical </a:t>
            </a:r>
            <a:r>
              <a:rPr lang="en-US" dirty="0" smtClean="0"/>
              <a:t>distribution</a:t>
            </a:r>
          </a:p>
          <a:p>
            <a:r>
              <a:rPr lang="en-US" dirty="0" smtClean="0"/>
              <a:t>Better capture fire impacts on photolysis rates: currently CMAQ includes photolysis attenuation from black carbon, better long term approach for attenuation from organic (brown) carbon?</a:t>
            </a:r>
          </a:p>
          <a:p>
            <a:r>
              <a:rPr lang="en-US" dirty="0" smtClean="0"/>
              <a:t>Fire plume chemistry for O3 and PM2.5</a:t>
            </a:r>
            <a:r>
              <a:rPr lang="en-US" dirty="0"/>
              <a:t>;</a:t>
            </a:r>
            <a:r>
              <a:rPr lang="en-US" dirty="0" smtClean="0"/>
              <a:t> mercury?</a:t>
            </a:r>
          </a:p>
          <a:p>
            <a:r>
              <a:rPr lang="en-US" dirty="0" smtClean="0"/>
              <a:t>More direct evaluation using in-plume measurements taken as part of past and planned field campaigns (e.g. FIREX 2017-2018 and FASMEE 2018-2020) </a:t>
            </a:r>
          </a:p>
          <a:p>
            <a:r>
              <a:rPr lang="en-US" dirty="0" smtClean="0"/>
              <a:t>Collaborations —we can not solve all of these issues on our own!! </a:t>
            </a:r>
          </a:p>
        </p:txBody>
      </p:sp>
      <p:sp>
        <p:nvSpPr>
          <p:cNvPr id="2" name="Slide Number Placeholder 1"/>
          <p:cNvSpPr>
            <a:spLocks noGrp="1"/>
          </p:cNvSpPr>
          <p:nvPr>
            <p:ph type="sldNum" sz="quarter" idx="12"/>
          </p:nvPr>
        </p:nvSpPr>
        <p:spPr/>
        <p:txBody>
          <a:bodyPr/>
          <a:lstStyle/>
          <a:p>
            <a:fld id="{B1D6A66D-C6E3-4DDB-AAEE-45BCBCD4C823}" type="slidenum">
              <a:rPr lang="en-US" smtClean="0"/>
              <a:t>24</a:t>
            </a:fld>
            <a:endParaRPr lang="en-US"/>
          </a:p>
        </p:txBody>
      </p:sp>
    </p:spTree>
    <p:extLst>
      <p:ext uri="{BB962C8B-B14F-4D97-AF65-F5344CB8AC3E}">
        <p14:creationId xmlns:p14="http://schemas.microsoft.com/office/powerpoint/2010/main" val="418070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solidFill>
                  <a:srgbClr val="FF0000"/>
                </a:solidFill>
              </a:rPr>
              <a:t>Acknowledgements &amp; References</a:t>
            </a:r>
            <a:endParaRPr lang="en-US" sz="4000" dirty="0">
              <a:solidFill>
                <a:srgbClr val="FF0000"/>
              </a:solidFill>
            </a:endParaRPr>
          </a:p>
        </p:txBody>
      </p:sp>
      <p:sp>
        <p:nvSpPr>
          <p:cNvPr id="6" name="Content Placeholder 5"/>
          <p:cNvSpPr>
            <a:spLocks noGrp="1"/>
          </p:cNvSpPr>
          <p:nvPr>
            <p:ph sz="half" idx="1"/>
          </p:nvPr>
        </p:nvSpPr>
        <p:spPr>
          <a:xfrm>
            <a:off x="838200" y="1825624"/>
            <a:ext cx="10515600" cy="2221164"/>
          </a:xfrm>
          <a:solidFill>
            <a:schemeClr val="accent6">
              <a:lumMod val="20000"/>
              <a:lumOff val="80000"/>
              <a:alpha val="50000"/>
            </a:schemeClr>
          </a:solidFill>
        </p:spPr>
        <p:txBody>
          <a:bodyPr>
            <a:noAutofit/>
          </a:bodyPr>
          <a:lstStyle/>
          <a:p>
            <a:r>
              <a:rPr lang="en-US" sz="1800" dirty="0" smtClean="0"/>
              <a:t>Melinda </a:t>
            </a:r>
            <a:r>
              <a:rPr lang="en-US" sz="1800" dirty="0"/>
              <a:t>Beaver, Pat Dolwick</a:t>
            </a:r>
          </a:p>
          <a:p>
            <a:r>
              <a:rPr lang="en-US" sz="1800" dirty="0"/>
              <a:t>Matt Woody, Havala Pye, Bill </a:t>
            </a:r>
            <a:r>
              <a:rPr lang="en-US" sz="1800" dirty="0" smtClean="0"/>
              <a:t>Hutzell, Bonyoung Koo</a:t>
            </a:r>
            <a:endParaRPr lang="en-US" sz="1800" dirty="0"/>
          </a:p>
          <a:p>
            <a:r>
              <a:rPr lang="en-US" sz="1800" dirty="0"/>
              <a:t>Venkatesh Rao, George Pouliot, Alison Eyth, B.H. Baek</a:t>
            </a:r>
          </a:p>
          <a:p>
            <a:r>
              <a:rPr lang="en-US" sz="1800" dirty="0"/>
              <a:t>Allan Beidler, James Beidler, Chris Allen, Lara Reynolds, Ryan </a:t>
            </a:r>
            <a:r>
              <a:rPr lang="en-US" sz="1800" dirty="0" smtClean="0"/>
              <a:t>Cleary</a:t>
            </a:r>
          </a:p>
          <a:p>
            <a:r>
              <a:rPr lang="en-US" sz="1800" dirty="0" smtClean="0"/>
              <a:t>Norm Possiel, Heather Simon, Jim Kelly, Sharon Phillips, Chris Misenis, Brian Timin, Carey Jang, Tyler Fox</a:t>
            </a:r>
          </a:p>
          <a:p>
            <a:r>
              <a:rPr lang="en-US" sz="1800" dirty="0" smtClean="0"/>
              <a:t>The person (TBD) that will some day update CMAQ to read in multiple inline point format fire files</a:t>
            </a:r>
            <a:endParaRPr lang="en-US" sz="1800" dirty="0"/>
          </a:p>
        </p:txBody>
      </p:sp>
      <p:sp>
        <p:nvSpPr>
          <p:cNvPr id="7" name="Content Placeholder 6"/>
          <p:cNvSpPr>
            <a:spLocks noGrp="1"/>
          </p:cNvSpPr>
          <p:nvPr>
            <p:ph sz="half" idx="2"/>
          </p:nvPr>
        </p:nvSpPr>
        <p:spPr>
          <a:xfrm>
            <a:off x="838200" y="4162942"/>
            <a:ext cx="10515600" cy="2674687"/>
          </a:xfrm>
        </p:spPr>
        <p:txBody>
          <a:bodyPr>
            <a:normAutofit fontScale="47500" lnSpcReduction="20000"/>
          </a:bodyPr>
          <a:lstStyle/>
          <a:p>
            <a:r>
              <a:rPr lang="en-US" dirty="0"/>
              <a:t>Jaffe, D.A., </a:t>
            </a:r>
            <a:r>
              <a:rPr lang="en-US" dirty="0" err="1"/>
              <a:t>Wigder</a:t>
            </a:r>
            <a:r>
              <a:rPr lang="en-US" dirty="0"/>
              <a:t>, N.L., 2012. Ozone production from wildfires: A critical review. Atmospheric Environment 51, 1-10.</a:t>
            </a:r>
          </a:p>
          <a:p>
            <a:r>
              <a:rPr lang="en-US" dirty="0"/>
              <a:t>Jiang, X., Wiedinmyer, C., Carlton, A.G., 2012. Aerosols from fires: An examination of the effects on ozone photochemistry in the Western United States. Environmental science &amp; technology 46, 11878-11886.</a:t>
            </a:r>
          </a:p>
          <a:p>
            <a:r>
              <a:rPr lang="en-US" dirty="0"/>
              <a:t>Kwok, R., Baker, </a:t>
            </a:r>
            <a:r>
              <a:rPr lang="en-US" dirty="0" smtClean="0"/>
              <a:t>K.R., </a:t>
            </a:r>
            <a:r>
              <a:rPr lang="en-US" dirty="0"/>
              <a:t>Napelenok, S., Tonnesen, G., 2015. Photochemical grid model implementation of VOC, </a:t>
            </a:r>
            <a:r>
              <a:rPr lang="en-US" dirty="0" err="1" smtClean="0"/>
              <a:t>NOx</a:t>
            </a:r>
            <a:r>
              <a:rPr lang="en-US" dirty="0"/>
              <a:t>, and </a:t>
            </a:r>
            <a:r>
              <a:rPr lang="en-US" dirty="0" smtClean="0"/>
              <a:t>O3 </a:t>
            </a:r>
            <a:r>
              <a:rPr lang="en-US" dirty="0"/>
              <a:t>source apportionment. </a:t>
            </a:r>
            <a:r>
              <a:rPr lang="en-US" dirty="0" err="1"/>
              <a:t>Geoscientific</a:t>
            </a:r>
            <a:r>
              <a:rPr lang="en-US" dirty="0"/>
              <a:t> Model Development 8, 99-114.</a:t>
            </a:r>
          </a:p>
          <a:p>
            <a:r>
              <a:rPr lang="en-US" dirty="0"/>
              <a:t>Kwok, R., Napelenok, S., Baker, </a:t>
            </a:r>
            <a:r>
              <a:rPr lang="en-US" dirty="0" smtClean="0"/>
              <a:t>K.R., </a:t>
            </a:r>
            <a:r>
              <a:rPr lang="en-US" dirty="0"/>
              <a:t>2013. Implementation and evaluation of PM2.5 source contribution analysis in a photochemical model. Atmospheric Environment 80, 398-407.</a:t>
            </a:r>
          </a:p>
          <a:p>
            <a:r>
              <a:rPr lang="en-US" dirty="0"/>
              <a:t>May, A., Lee, T., </a:t>
            </a:r>
            <a:r>
              <a:rPr lang="en-US" dirty="0" err="1"/>
              <a:t>McMeeking</a:t>
            </a:r>
            <a:r>
              <a:rPr lang="en-US" dirty="0"/>
              <a:t>, G., </a:t>
            </a:r>
            <a:r>
              <a:rPr lang="en-US" dirty="0" err="1"/>
              <a:t>Akagi</a:t>
            </a:r>
            <a:r>
              <a:rPr lang="en-US" dirty="0"/>
              <a:t>, S., Sullivan, A., </a:t>
            </a:r>
            <a:r>
              <a:rPr lang="en-US" dirty="0" err="1"/>
              <a:t>Urbanski</a:t>
            </a:r>
            <a:r>
              <a:rPr lang="en-US" dirty="0"/>
              <a:t>, S., </a:t>
            </a:r>
            <a:r>
              <a:rPr lang="en-US" dirty="0" err="1"/>
              <a:t>Yokelson</a:t>
            </a:r>
            <a:r>
              <a:rPr lang="en-US" dirty="0"/>
              <a:t>, R., </a:t>
            </a:r>
            <a:r>
              <a:rPr lang="en-US" dirty="0" err="1"/>
              <a:t>Kreidenweis</a:t>
            </a:r>
            <a:r>
              <a:rPr lang="en-US" dirty="0"/>
              <a:t>, S., 2015. Observations and analysis of organic aerosol evolution in some prescribed fire smoke plumes. Atmospheric Chemistry and Physics Discussions 15, 1953-1988.</a:t>
            </a:r>
          </a:p>
          <a:p>
            <a:r>
              <a:rPr lang="en-US" dirty="0" err="1"/>
              <a:t>Vakkari</a:t>
            </a:r>
            <a:r>
              <a:rPr lang="en-US" dirty="0"/>
              <a:t>, V., </a:t>
            </a:r>
            <a:r>
              <a:rPr lang="en-US" dirty="0" err="1"/>
              <a:t>Kerminen</a:t>
            </a:r>
            <a:r>
              <a:rPr lang="en-US" dirty="0"/>
              <a:t>, V.M., </a:t>
            </a:r>
            <a:r>
              <a:rPr lang="en-US" dirty="0" err="1"/>
              <a:t>Beukes</a:t>
            </a:r>
            <a:r>
              <a:rPr lang="en-US" dirty="0"/>
              <a:t>, J.P., </a:t>
            </a:r>
            <a:r>
              <a:rPr lang="en-US" dirty="0" err="1"/>
              <a:t>Tiitta</a:t>
            </a:r>
            <a:r>
              <a:rPr lang="en-US" dirty="0"/>
              <a:t>, P., </a:t>
            </a:r>
            <a:r>
              <a:rPr lang="en-US" dirty="0" err="1"/>
              <a:t>Zyl</a:t>
            </a:r>
            <a:r>
              <a:rPr lang="en-US" dirty="0"/>
              <a:t>, P.G., </a:t>
            </a:r>
            <a:r>
              <a:rPr lang="en-US" dirty="0" err="1"/>
              <a:t>Josipovic</a:t>
            </a:r>
            <a:r>
              <a:rPr lang="en-US" dirty="0"/>
              <a:t>, M., Venter, A.D., </a:t>
            </a:r>
            <a:r>
              <a:rPr lang="en-US" dirty="0" err="1"/>
              <a:t>Jaars</a:t>
            </a:r>
            <a:r>
              <a:rPr lang="en-US" dirty="0"/>
              <a:t>, K., </a:t>
            </a:r>
            <a:r>
              <a:rPr lang="en-US" dirty="0" err="1"/>
              <a:t>Worsnop</a:t>
            </a:r>
            <a:r>
              <a:rPr lang="en-US" dirty="0"/>
              <a:t>, D.R., </a:t>
            </a:r>
            <a:r>
              <a:rPr lang="en-US" dirty="0" err="1"/>
              <a:t>Kulmala</a:t>
            </a:r>
            <a:r>
              <a:rPr lang="en-US" dirty="0"/>
              <a:t>, M., 2014. Rapid changes in biomass burning aerosols by atmospheric oxidation. Geophysical Research Letters 41, 2644-2651</a:t>
            </a:r>
            <a:r>
              <a:rPr lang="en-US" dirty="0" smtClean="0"/>
              <a:t>.</a:t>
            </a:r>
          </a:p>
          <a:p>
            <a:r>
              <a:rPr lang="en-US" dirty="0"/>
              <a:t>Woody, M. C. , Baker, K.R., Hayes, P.L., Jimenez, J.L., Koo, B. and Pye, H.O.T.: Understanding sources of organic aerosol during CalNex-2010 using the CMAQ-VBS. Atmospheric Chemistry and Physics Discussions, Vol. 15 (19), 2015. http://www.atmos-chem-phys-discuss.net/15/26745/2015/</a:t>
            </a:r>
            <a:endParaRPr lang="en-US" dirty="0"/>
          </a:p>
        </p:txBody>
      </p:sp>
      <p:sp>
        <p:nvSpPr>
          <p:cNvPr id="4" name="Slide Number Placeholder 3"/>
          <p:cNvSpPr>
            <a:spLocks noGrp="1"/>
          </p:cNvSpPr>
          <p:nvPr>
            <p:ph type="sldNum" sz="quarter" idx="12"/>
          </p:nvPr>
        </p:nvSpPr>
        <p:spPr/>
        <p:txBody>
          <a:bodyPr/>
          <a:lstStyle/>
          <a:p>
            <a:fld id="{B1D6A66D-C6E3-4DDB-AAEE-45BCBCD4C823}" type="slidenum">
              <a:rPr lang="en-US" smtClean="0"/>
              <a:t>25</a:t>
            </a:fld>
            <a:endParaRPr lang="en-US"/>
          </a:p>
        </p:txBody>
      </p:sp>
    </p:spTree>
    <p:extLst>
      <p:ext uri="{BB962C8B-B14F-4D97-AF65-F5344CB8AC3E}">
        <p14:creationId xmlns:p14="http://schemas.microsoft.com/office/powerpoint/2010/main" val="411311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1D6A66D-C6E3-4DDB-AAEE-45BCBCD4C823}" type="slidenum">
              <a:rPr lang="en-US" smtClean="0"/>
              <a:t>26</a:t>
            </a:fld>
            <a:endParaRPr lang="en-US"/>
          </a:p>
        </p:txBody>
      </p:sp>
    </p:spTree>
    <p:extLst>
      <p:ext uri="{BB962C8B-B14F-4D97-AF65-F5344CB8AC3E}">
        <p14:creationId xmlns:p14="http://schemas.microsoft.com/office/powerpoint/2010/main" val="3778715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902" y="1502688"/>
            <a:ext cx="6574511" cy="4383007"/>
          </a:xfrm>
          <a:prstGeom prst="rect">
            <a:avLst/>
          </a:prstGeom>
        </p:spPr>
      </p:pic>
      <p:sp>
        <p:nvSpPr>
          <p:cNvPr id="3" name="TextBox 2"/>
          <p:cNvSpPr txBox="1"/>
          <p:nvPr/>
        </p:nvSpPr>
        <p:spPr>
          <a:xfrm>
            <a:off x="247973" y="1502688"/>
            <a:ext cx="5222929" cy="4801314"/>
          </a:xfrm>
          <a:prstGeom prst="rect">
            <a:avLst/>
          </a:prstGeom>
          <a:noFill/>
        </p:spPr>
        <p:txBody>
          <a:bodyPr wrap="square" rtlCol="0">
            <a:spAutoFit/>
          </a:bodyPr>
          <a:lstStyle/>
          <a:p>
            <a:r>
              <a:rPr lang="en-US" dirty="0" smtClean="0"/>
              <a:t>The Wallow Fire, named for the Bear Wallow Wilderness area where the fire originated, was a wildfire in eastern Arizona and a small part of western New Mexico. Started May 29 and ended July 8, 2011.</a:t>
            </a:r>
          </a:p>
          <a:p>
            <a:endParaRPr lang="en-US" dirty="0"/>
          </a:p>
          <a:p>
            <a:r>
              <a:rPr lang="en-US" dirty="0" smtClean="0"/>
              <a:t>The fire was started accidentally by two men who were camping. They plead guilty to misdemeanor charges relating to mismanagement of their campfire. In November, 2012 they were ordered to pay restitution in the amount of $3.7 million.</a:t>
            </a:r>
          </a:p>
          <a:p>
            <a:endParaRPr lang="en-US" dirty="0"/>
          </a:p>
          <a:p>
            <a:r>
              <a:rPr lang="en-US" dirty="0" smtClean="0"/>
              <a:t>As of 26 June 2011, it had burned about 841 square miles (2,180 km</a:t>
            </a:r>
            <a:r>
              <a:rPr lang="en-US" baseline="30000" dirty="0" smtClean="0"/>
              <a:t>2</a:t>
            </a:r>
            <a:r>
              <a:rPr lang="en-US" dirty="0" smtClean="0"/>
              <a:t>) in Apache, Greenlee, Graham, and Navajo counties in Arizona and Catron County in New Mexico, and is the biggest fire recorded in Arizona. </a:t>
            </a:r>
          </a:p>
          <a:p>
            <a:endParaRPr lang="en-US" dirty="0"/>
          </a:p>
          <a:p>
            <a:r>
              <a:rPr lang="en-US" dirty="0" smtClean="0"/>
              <a:t>NASA MODIS smoke image for June 8, 2011 (right)</a:t>
            </a:r>
            <a:endParaRPr lang="en-US" dirty="0"/>
          </a:p>
        </p:txBody>
      </p:sp>
      <p:sp>
        <p:nvSpPr>
          <p:cNvPr id="4" name="Title 3"/>
          <p:cNvSpPr>
            <a:spLocks noGrp="1"/>
          </p:cNvSpPr>
          <p:nvPr>
            <p:ph type="title"/>
          </p:nvPr>
        </p:nvSpPr>
        <p:spPr/>
        <p:txBody>
          <a:bodyPr/>
          <a:lstStyle/>
          <a:p>
            <a:r>
              <a:rPr lang="en-US" dirty="0" smtClean="0">
                <a:solidFill>
                  <a:srgbClr val="FF0000"/>
                </a:solidFill>
              </a:rPr>
              <a:t>Wallow Fire</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B1D6A66D-C6E3-4DDB-AAEE-45BCBCD4C823}" type="slidenum">
              <a:rPr lang="en-US" smtClean="0"/>
              <a:t>27</a:t>
            </a:fld>
            <a:endParaRPr lang="en-US"/>
          </a:p>
        </p:txBody>
      </p:sp>
    </p:spTree>
    <p:extLst>
      <p:ext uri="{BB962C8B-B14F-4D97-AF65-F5344CB8AC3E}">
        <p14:creationId xmlns:p14="http://schemas.microsoft.com/office/powerpoint/2010/main" val="2979881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0" r="13643" b="20269"/>
          <a:stretch/>
        </p:blipFill>
        <p:spPr>
          <a:xfrm>
            <a:off x="3699599" y="1345988"/>
            <a:ext cx="7772400" cy="53949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250" y="542017"/>
            <a:ext cx="3121152" cy="2151888"/>
          </a:xfrm>
          <a:prstGeom prst="rect">
            <a:avLst/>
          </a:prstGeom>
        </p:spPr>
      </p:pic>
      <p:sp>
        <p:nvSpPr>
          <p:cNvPr id="4" name="TextBox 3"/>
          <p:cNvSpPr txBox="1"/>
          <p:nvPr/>
        </p:nvSpPr>
        <p:spPr>
          <a:xfrm>
            <a:off x="5140615" y="6118339"/>
            <a:ext cx="6484975" cy="646331"/>
          </a:xfrm>
          <a:prstGeom prst="rect">
            <a:avLst/>
          </a:prstGeom>
          <a:noFill/>
        </p:spPr>
        <p:txBody>
          <a:bodyPr wrap="square" rtlCol="0">
            <a:spAutoFit/>
          </a:bodyPr>
          <a:lstStyle/>
          <a:p>
            <a:r>
              <a:rPr lang="en-US" dirty="0" smtClean="0">
                <a:solidFill>
                  <a:schemeClr val="bg1"/>
                </a:solidFill>
              </a:rPr>
              <a:t>Wallow North and Horseshoe Two Fires, Arizona. NASA satellite image, midday, June 12, 2011. Vertical line is AZ-NM state line.</a:t>
            </a:r>
          </a:p>
        </p:txBody>
      </p:sp>
      <p:sp>
        <p:nvSpPr>
          <p:cNvPr id="10" name="Title 9"/>
          <p:cNvSpPr>
            <a:spLocks noGrp="1"/>
          </p:cNvSpPr>
          <p:nvPr>
            <p:ph type="title"/>
          </p:nvPr>
        </p:nvSpPr>
        <p:spPr/>
        <p:txBody>
          <a:bodyPr/>
          <a:lstStyle/>
          <a:p>
            <a:r>
              <a:rPr lang="en-US" dirty="0" smtClean="0">
                <a:solidFill>
                  <a:srgbClr val="FF0000"/>
                </a:solidFill>
              </a:rPr>
              <a:t>Wallow</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B1D6A66D-C6E3-4DDB-AAEE-45BCBCD4C823}" type="slidenum">
              <a:rPr lang="en-US" smtClean="0"/>
              <a:t>28</a:t>
            </a:fld>
            <a:endParaRPr lang="en-US"/>
          </a:p>
        </p:txBody>
      </p:sp>
      <p:cxnSp>
        <p:nvCxnSpPr>
          <p:cNvPr id="7" name="Straight Arrow Connector 6"/>
          <p:cNvCxnSpPr/>
          <p:nvPr/>
        </p:nvCxnSpPr>
        <p:spPr>
          <a:xfrm flipV="1">
            <a:off x="3556355" y="4729316"/>
            <a:ext cx="3031258" cy="180959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916243" y="6449838"/>
            <a:ext cx="3760116" cy="338554"/>
          </a:xfrm>
          <a:prstGeom prst="rect">
            <a:avLst/>
          </a:prstGeom>
          <a:noFill/>
        </p:spPr>
        <p:txBody>
          <a:bodyPr wrap="square" rtlCol="0">
            <a:spAutoFit/>
          </a:bodyPr>
          <a:lstStyle/>
          <a:p>
            <a:r>
              <a:rPr lang="en-US" sz="1600" dirty="0" smtClean="0"/>
              <a:t>Arizona-New Mexico State line</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23" y="3911257"/>
            <a:ext cx="3480134" cy="235257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97" y="1522964"/>
            <a:ext cx="3329639" cy="2231898"/>
          </a:xfrm>
          <a:prstGeom prst="rect">
            <a:avLst/>
          </a:prstGeom>
        </p:spPr>
      </p:pic>
      <p:sp>
        <p:nvSpPr>
          <p:cNvPr id="13" name="TextBox 12"/>
          <p:cNvSpPr txBox="1"/>
          <p:nvPr/>
        </p:nvSpPr>
        <p:spPr>
          <a:xfrm>
            <a:off x="5140615" y="157419"/>
            <a:ext cx="7257862" cy="492443"/>
          </a:xfrm>
          <a:prstGeom prst="rect">
            <a:avLst/>
          </a:prstGeom>
          <a:noFill/>
        </p:spPr>
        <p:txBody>
          <a:bodyPr wrap="square" rtlCol="0">
            <a:spAutoFit/>
          </a:bodyPr>
          <a:lstStyle/>
          <a:p>
            <a:r>
              <a:rPr lang="en-US" dirty="0"/>
              <a:t>(</a:t>
            </a:r>
            <a:r>
              <a:rPr lang="en-US" dirty="0" smtClean="0"/>
              <a:t>right</a:t>
            </a:r>
            <a:r>
              <a:rPr lang="en-US" dirty="0"/>
              <a:t>) Smoke from Wallow Fire in Albuquerque, sunset, June 7, 2011</a:t>
            </a:r>
          </a:p>
          <a:p>
            <a:r>
              <a:rPr lang="en-US" sz="800" dirty="0"/>
              <a:t>John Fowler from Placitas, NM, USA - Fire Smoke Sunset Uploaded by </a:t>
            </a:r>
            <a:r>
              <a:rPr lang="en-US" sz="800" dirty="0" err="1" smtClean="0"/>
              <a:t>PDTillman</a:t>
            </a:r>
            <a:endParaRPr lang="en-US" sz="800" dirty="0"/>
          </a:p>
        </p:txBody>
      </p:sp>
    </p:spTree>
    <p:extLst>
      <p:ext uri="{BB962C8B-B14F-4D97-AF65-F5344CB8AC3E}">
        <p14:creationId xmlns:p14="http://schemas.microsoft.com/office/powerpoint/2010/main" val="3840717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r"/>
            <a:r>
              <a:rPr lang="en-US" dirty="0" smtClean="0">
                <a:solidFill>
                  <a:srgbClr val="FF0000"/>
                </a:solidFill>
              </a:rPr>
              <a:t>Flint Hills</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B1D6A66D-C6E3-4DDB-AAEE-45BCBCD4C823}" type="slidenum">
              <a:rPr lang="en-US" smtClean="0"/>
              <a:t>29</a:t>
            </a:fld>
            <a:endParaRPr lang="en-US"/>
          </a:p>
        </p:txBody>
      </p:sp>
      <p:pic>
        <p:nvPicPr>
          <p:cNvPr id="19458" name="Picture 2" descr="http://denglerimages.photoshelter.com/img/pix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795" y="2726070"/>
            <a:ext cx="4734232" cy="31561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03" y="365125"/>
            <a:ext cx="7620000" cy="5080000"/>
          </a:xfrm>
          <a:prstGeom prst="rect">
            <a:avLst/>
          </a:prstGeom>
        </p:spPr>
      </p:pic>
      <p:sp>
        <p:nvSpPr>
          <p:cNvPr id="6" name="TextBox 5"/>
          <p:cNvSpPr txBox="1"/>
          <p:nvPr/>
        </p:nvSpPr>
        <p:spPr>
          <a:xfrm>
            <a:off x="1651820" y="6465321"/>
            <a:ext cx="10540180" cy="307777"/>
          </a:xfrm>
          <a:prstGeom prst="rect">
            <a:avLst/>
          </a:prstGeom>
          <a:noFill/>
        </p:spPr>
        <p:txBody>
          <a:bodyPr wrap="square" rtlCol="0">
            <a:spAutoFit/>
          </a:bodyPr>
          <a:lstStyle/>
          <a:p>
            <a:r>
              <a:rPr lang="en-US" sz="1400" dirty="0"/>
              <a:t>http://youshouldgohere.com/2015/04/burning-up-the-tallgrass-prairie-in-the-kansas-flint-hills/#jp-carousel-6522</a:t>
            </a:r>
          </a:p>
        </p:txBody>
      </p:sp>
    </p:spTree>
    <p:extLst>
      <p:ext uri="{BB962C8B-B14F-4D97-AF65-F5344CB8AC3E}">
        <p14:creationId xmlns:p14="http://schemas.microsoft.com/office/powerpoint/2010/main" val="52282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115934" y="719832"/>
            <a:ext cx="3894913" cy="6001643"/>
          </a:xfrm>
          <a:prstGeom prst="rect">
            <a:avLst/>
          </a:prstGeom>
          <a:solidFill>
            <a:schemeClr val="accent5">
              <a:lumMod val="20000"/>
              <a:lumOff val="80000"/>
            </a:schemeClr>
          </a:solidFill>
        </p:spPr>
        <p:txBody>
          <a:bodyPr wrap="square" rtlCol="0">
            <a:spAutoFit/>
          </a:bodyPr>
          <a:lstStyle/>
          <a:p>
            <a:pPr algn="ctr"/>
            <a:r>
              <a:rPr lang="en-US" sz="2400" b="1" dirty="0" smtClean="0">
                <a:solidFill>
                  <a:srgbClr val="FF0000"/>
                </a:solidFill>
              </a:rPr>
              <a:t>Flint Hills Fire</a:t>
            </a: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r>
              <a:rPr lang="en-US" sz="2400" b="1" dirty="0">
                <a:solidFill>
                  <a:srgbClr val="FF0000"/>
                </a:solidFill>
              </a:rPr>
              <a:t>c</a:t>
            </a:r>
            <a:r>
              <a:rPr lang="en-US" sz="2400" b="1" dirty="0" smtClean="0">
                <a:solidFill>
                  <a:srgbClr val="FF0000"/>
                </a:solidFill>
              </a:rPr>
              <a:t>entral/eastern KS</a:t>
            </a:r>
            <a:endParaRPr lang="en-US" sz="2400" b="1" dirty="0">
              <a:solidFill>
                <a:srgbClr val="FF0000"/>
              </a:solidFill>
            </a:endParaRPr>
          </a:p>
        </p:txBody>
      </p:sp>
      <p:sp>
        <p:nvSpPr>
          <p:cNvPr id="13" name="TextBox 12"/>
          <p:cNvSpPr txBox="1"/>
          <p:nvPr/>
        </p:nvSpPr>
        <p:spPr>
          <a:xfrm>
            <a:off x="8126862" y="719832"/>
            <a:ext cx="3955091" cy="6001643"/>
          </a:xfrm>
          <a:prstGeom prst="rect">
            <a:avLst/>
          </a:prstGeom>
          <a:solidFill>
            <a:schemeClr val="bg1">
              <a:lumMod val="95000"/>
            </a:schemeClr>
          </a:solidFill>
        </p:spPr>
        <p:txBody>
          <a:bodyPr wrap="square" rtlCol="0">
            <a:spAutoFit/>
          </a:bodyPr>
          <a:lstStyle/>
          <a:p>
            <a:pPr algn="ctr"/>
            <a:r>
              <a:rPr lang="en-US" sz="2400" b="1" dirty="0" smtClean="0">
                <a:solidFill>
                  <a:srgbClr val="FF0000"/>
                </a:solidFill>
              </a:rPr>
              <a:t>Waterhole Fire</a:t>
            </a: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r>
              <a:rPr lang="en-US" sz="2400" b="1" dirty="0">
                <a:solidFill>
                  <a:srgbClr val="FF0000"/>
                </a:solidFill>
              </a:rPr>
              <a:t>s</a:t>
            </a:r>
            <a:r>
              <a:rPr lang="en-US" sz="2400" b="1" dirty="0" smtClean="0">
                <a:solidFill>
                  <a:srgbClr val="FF0000"/>
                </a:solidFill>
              </a:rPr>
              <a:t>outheast MT</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B1D6A66D-C6E3-4DDB-AAEE-45BCBCD4C823}" type="slidenum">
              <a:rPr lang="en-US" smtClean="0"/>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949" y="1349164"/>
            <a:ext cx="3647632" cy="24317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732" y="3997462"/>
            <a:ext cx="3616934" cy="21526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3962" y="1300739"/>
            <a:ext cx="3314007" cy="2501541"/>
          </a:xfrm>
          <a:prstGeom prst="rect">
            <a:avLst/>
          </a:prstGeom>
        </p:spPr>
      </p:pic>
      <p:sp>
        <p:nvSpPr>
          <p:cNvPr id="11" name="TextBox 10"/>
          <p:cNvSpPr txBox="1"/>
          <p:nvPr/>
        </p:nvSpPr>
        <p:spPr>
          <a:xfrm>
            <a:off x="132342" y="719832"/>
            <a:ext cx="3889481" cy="6001643"/>
          </a:xfrm>
          <a:prstGeom prst="rect">
            <a:avLst/>
          </a:prstGeom>
          <a:solidFill>
            <a:schemeClr val="bg1">
              <a:lumMod val="95000"/>
            </a:schemeClr>
          </a:solidFill>
        </p:spPr>
        <p:txBody>
          <a:bodyPr wrap="square" rtlCol="0">
            <a:spAutoFit/>
          </a:bodyPr>
          <a:lstStyle/>
          <a:p>
            <a:pPr algn="ctr"/>
            <a:r>
              <a:rPr lang="en-US" sz="2400" b="1" dirty="0" smtClean="0">
                <a:solidFill>
                  <a:srgbClr val="FF0000"/>
                </a:solidFill>
              </a:rPr>
              <a:t>Wallow Fire</a:t>
            </a: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endParaRPr lang="en-US" sz="2400" b="1" dirty="0">
              <a:solidFill>
                <a:srgbClr val="FF0000"/>
              </a:solidFill>
            </a:endParaRPr>
          </a:p>
          <a:p>
            <a:pPr algn="ctr"/>
            <a:endParaRPr lang="en-US" sz="2400" b="1" dirty="0" smtClean="0">
              <a:solidFill>
                <a:srgbClr val="FF0000"/>
              </a:solidFill>
            </a:endParaRPr>
          </a:p>
          <a:p>
            <a:pPr algn="ctr"/>
            <a:r>
              <a:rPr lang="en-US" sz="2400" b="1" dirty="0">
                <a:solidFill>
                  <a:srgbClr val="FF0000"/>
                </a:solidFill>
              </a:rPr>
              <a:t>n</a:t>
            </a:r>
            <a:r>
              <a:rPr lang="en-US" sz="2400" b="1" dirty="0" smtClean="0">
                <a:solidFill>
                  <a:srgbClr val="FF0000"/>
                </a:solidFill>
              </a:rPr>
              <a:t>orthern AZ/NM</a:t>
            </a:r>
            <a:endParaRPr lang="en-US" sz="2400" b="1" dirty="0">
              <a:solidFill>
                <a:srgbClr val="FF0000"/>
              </a:solidFill>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3127" r="4795" b="5329"/>
          <a:stretch/>
        </p:blipFill>
        <p:spPr>
          <a:xfrm>
            <a:off x="273557" y="3861144"/>
            <a:ext cx="3577038" cy="23250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528" y="1385260"/>
            <a:ext cx="3587420" cy="240469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7613" y="3835148"/>
            <a:ext cx="3571553" cy="2381035"/>
          </a:xfrm>
          <a:prstGeom prst="rect">
            <a:avLst/>
          </a:prstGeom>
        </p:spPr>
      </p:pic>
      <p:sp>
        <p:nvSpPr>
          <p:cNvPr id="2" name="Rectangle 1"/>
          <p:cNvSpPr/>
          <p:nvPr/>
        </p:nvSpPr>
        <p:spPr>
          <a:xfrm>
            <a:off x="4483510" y="4257368"/>
            <a:ext cx="285135"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89358" y="4313512"/>
            <a:ext cx="285135"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39060" y="4638370"/>
            <a:ext cx="285135"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225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Waterhole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B1D6A66D-C6E3-4DDB-AAEE-45BCBCD4C823}" type="slidenum">
              <a:rPr lang="en-US" smtClean="0"/>
              <a:t>30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098" y="256839"/>
            <a:ext cx="3534605" cy="26680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123" y="250070"/>
            <a:ext cx="3158842" cy="26748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 y="2349442"/>
            <a:ext cx="4861449" cy="311289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154" y="2981646"/>
            <a:ext cx="5905500" cy="3514725"/>
          </a:xfrm>
          <a:prstGeom prst="rect">
            <a:avLst/>
          </a:prstGeom>
        </p:spPr>
      </p:pic>
      <p:sp>
        <p:nvSpPr>
          <p:cNvPr id="10" name="TextBox 9"/>
          <p:cNvSpPr txBox="1"/>
          <p:nvPr/>
        </p:nvSpPr>
        <p:spPr>
          <a:xfrm>
            <a:off x="457200" y="6509355"/>
            <a:ext cx="10896600" cy="307777"/>
          </a:xfrm>
          <a:prstGeom prst="rect">
            <a:avLst/>
          </a:prstGeom>
          <a:noFill/>
        </p:spPr>
        <p:txBody>
          <a:bodyPr wrap="square" rtlCol="0">
            <a:spAutoFit/>
          </a:bodyPr>
          <a:lstStyle/>
          <a:p>
            <a:r>
              <a:rPr lang="en-US" sz="1400" dirty="0"/>
              <a:t>http://billingsgazette.com/news/state-and-regional/montana/gallery-waterhole-fire/collection_9c03278b-6666-50ab-8329-4a0846414fa7.html#8</a:t>
            </a:r>
          </a:p>
        </p:txBody>
      </p:sp>
    </p:spTree>
    <p:extLst>
      <p:ext uri="{BB962C8B-B14F-4D97-AF65-F5344CB8AC3E}">
        <p14:creationId xmlns:p14="http://schemas.microsoft.com/office/powerpoint/2010/main" val="241835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Methods: photochemical modeling</a:t>
            </a:r>
            <a:endParaRPr lang="en-US" dirty="0">
              <a:solidFill>
                <a:srgbClr val="FF0000"/>
              </a:solidFill>
            </a:endParaRPr>
          </a:p>
        </p:txBody>
      </p:sp>
      <p:sp>
        <p:nvSpPr>
          <p:cNvPr id="5" name="Content Placeholder 4"/>
          <p:cNvSpPr>
            <a:spLocks noGrp="1"/>
          </p:cNvSpPr>
          <p:nvPr>
            <p:ph idx="1"/>
          </p:nvPr>
        </p:nvSpPr>
        <p:spPr>
          <a:xfrm>
            <a:off x="838200" y="1825625"/>
            <a:ext cx="6862011" cy="4719554"/>
          </a:xfrm>
        </p:spPr>
        <p:txBody>
          <a:bodyPr>
            <a:normAutofit/>
          </a:bodyPr>
          <a:lstStyle/>
          <a:p>
            <a:r>
              <a:rPr lang="en-US" sz="1800" dirty="0"/>
              <a:t>CMAQ </a:t>
            </a:r>
            <a:r>
              <a:rPr lang="en-US" sz="1800" dirty="0" smtClean="0"/>
              <a:t>v5.0.2 - 12 </a:t>
            </a:r>
            <a:r>
              <a:rPr lang="en-US" sz="1800" dirty="0"/>
              <a:t>km </a:t>
            </a:r>
            <a:r>
              <a:rPr lang="en-US" sz="1800" dirty="0" smtClean="0"/>
              <a:t>horizontal grid </a:t>
            </a:r>
            <a:r>
              <a:rPr lang="en-US" sz="1800" dirty="0"/>
              <a:t>resolution &amp; 25 vertical layers</a:t>
            </a:r>
          </a:p>
          <a:p>
            <a:pPr marL="800100" lvl="1" indent="-342900">
              <a:buFont typeface="+mj-lt"/>
              <a:buAutoNum type="arabicPeriod"/>
            </a:pPr>
            <a:r>
              <a:rPr lang="en-US" sz="1800" dirty="0" smtClean="0"/>
              <a:t>CB05TU gas phase chemistry + AERO6 aerosol + source apportionment (ISAM)</a:t>
            </a:r>
          </a:p>
          <a:p>
            <a:pPr marL="800100" lvl="1" indent="-342900">
              <a:buFont typeface="+mj-lt"/>
              <a:buAutoNum type="arabicPeriod"/>
            </a:pPr>
            <a:r>
              <a:rPr lang="en-US" sz="1800" dirty="0" smtClean="0"/>
              <a:t>CB05TU +</a:t>
            </a:r>
            <a:r>
              <a:rPr lang="en-US" sz="1800" dirty="0"/>
              <a:t> </a:t>
            </a:r>
            <a:r>
              <a:rPr lang="en-US" sz="1800" dirty="0" smtClean="0"/>
              <a:t>volatility basis set approach (only zero-out)</a:t>
            </a:r>
            <a:endParaRPr lang="en-US" sz="1800" dirty="0"/>
          </a:p>
          <a:p>
            <a:r>
              <a:rPr lang="en-US" sz="1800" dirty="0"/>
              <a:t>All runs initialized from annual NATA </a:t>
            </a:r>
            <a:r>
              <a:rPr lang="en-US" sz="1800" dirty="0" smtClean="0"/>
              <a:t>simulation of 2011</a:t>
            </a:r>
          </a:p>
          <a:p>
            <a:pPr lvl="1"/>
            <a:r>
              <a:rPr lang="en-US" sz="1800" dirty="0" smtClean="0"/>
              <a:t>Flint Hills fire episode April 1 to 15, 2011</a:t>
            </a:r>
          </a:p>
          <a:p>
            <a:pPr lvl="1"/>
            <a:r>
              <a:rPr lang="en-US" sz="1800" dirty="0"/>
              <a:t>Wallow fire episode June 5 to 10, </a:t>
            </a:r>
            <a:r>
              <a:rPr lang="en-US" sz="1800" dirty="0" smtClean="0"/>
              <a:t>2011</a:t>
            </a:r>
          </a:p>
          <a:p>
            <a:pPr lvl="1"/>
            <a:r>
              <a:rPr lang="en-US" sz="1800" dirty="0" smtClean="0"/>
              <a:t>Big Hill fire episode August 14 to 16, 2011</a:t>
            </a:r>
          </a:p>
          <a:p>
            <a:pPr lvl="1"/>
            <a:r>
              <a:rPr lang="en-US" sz="1800" dirty="0"/>
              <a:t>Waterhole fire episode August 22 to 26, </a:t>
            </a:r>
            <a:r>
              <a:rPr lang="en-US" sz="1800" dirty="0" smtClean="0"/>
              <a:t>2011</a:t>
            </a:r>
          </a:p>
          <a:p>
            <a:r>
              <a:rPr lang="en-US" sz="1800" dirty="0" smtClean="0"/>
              <a:t>Tracked 1</a:t>
            </a:r>
            <a:r>
              <a:rPr lang="en-US" sz="1800" dirty="0"/>
              <a:t>) all fires and 2) all fires except </a:t>
            </a:r>
            <a:r>
              <a:rPr lang="en-US" sz="1800" dirty="0" smtClean="0"/>
              <a:t>the fire event of interest (e.g. Wallow, Flint Hills, etc.) with ISAM and zero-out approaches</a:t>
            </a:r>
          </a:p>
          <a:p>
            <a:r>
              <a:rPr lang="en-US" sz="1800" dirty="0" smtClean="0"/>
              <a:t>Tracked </a:t>
            </a:r>
            <a:r>
              <a:rPr lang="en-US" sz="1800" dirty="0"/>
              <a:t>fire contribution to O3, CO, NOX, VOC, NH3, </a:t>
            </a:r>
            <a:r>
              <a:rPr lang="en-US" sz="1800" dirty="0" smtClean="0"/>
              <a:t>and PM2.5 (SO4</a:t>
            </a:r>
            <a:r>
              <a:rPr lang="en-US" sz="1800" dirty="0"/>
              <a:t>, NH4, </a:t>
            </a:r>
            <a:r>
              <a:rPr lang="en-US" sz="1800" dirty="0" smtClean="0"/>
              <a:t>NO3, EC, primary OC) with </a:t>
            </a:r>
            <a:r>
              <a:rPr lang="en-US" sz="1800" u="sng" dirty="0" smtClean="0">
                <a:solidFill>
                  <a:schemeClr val="accent1">
                    <a:lumMod val="75000"/>
                  </a:schemeClr>
                </a:solidFill>
              </a:rPr>
              <a:t>ISAM</a:t>
            </a:r>
            <a:r>
              <a:rPr lang="en-US" sz="1800" dirty="0" smtClean="0"/>
              <a:t> (Kwok et al 2013, 2015)</a:t>
            </a:r>
          </a:p>
          <a:p>
            <a:r>
              <a:rPr lang="en-US" sz="1800" dirty="0"/>
              <a:t>Tracked fire contribution to O3, CO, NOX, VOC, NH3, </a:t>
            </a:r>
            <a:r>
              <a:rPr lang="en-US" sz="1800" dirty="0" smtClean="0"/>
              <a:t>and PM2.5 (SO4</a:t>
            </a:r>
            <a:r>
              <a:rPr lang="en-US" sz="1800" dirty="0"/>
              <a:t>, NH4, </a:t>
            </a:r>
            <a:r>
              <a:rPr lang="en-US" sz="1800" dirty="0" smtClean="0"/>
              <a:t>NO3, EC, primary OC, SOA) </a:t>
            </a:r>
            <a:r>
              <a:rPr lang="en-US" sz="1800" dirty="0"/>
              <a:t>with </a:t>
            </a:r>
            <a:r>
              <a:rPr lang="en-US" sz="1800" u="sng" dirty="0" smtClean="0">
                <a:solidFill>
                  <a:schemeClr val="accent1">
                    <a:lumMod val="75000"/>
                  </a:schemeClr>
                </a:solidFill>
              </a:rPr>
              <a:t>zero-out sensitivity</a:t>
            </a:r>
            <a:endParaRPr lang="en-US" sz="1800" u="sng"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B1D6A66D-C6E3-4DDB-AAEE-45BCBCD4C823}" type="slidenum">
              <a:rPr lang="en-US" smtClean="0"/>
              <a:t>4</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237" t="7933" r="7096" b="3733"/>
          <a:stretch/>
        </p:blipFill>
        <p:spPr>
          <a:xfrm>
            <a:off x="7575854" y="1702538"/>
            <a:ext cx="4513476" cy="4349349"/>
          </a:xfrm>
          <a:prstGeom prst="rect">
            <a:avLst/>
          </a:prstGeom>
        </p:spPr>
      </p:pic>
    </p:spTree>
    <p:extLst>
      <p:ext uri="{BB962C8B-B14F-4D97-AF65-F5344CB8AC3E}">
        <p14:creationId xmlns:p14="http://schemas.microsoft.com/office/powerpoint/2010/main" val="174003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FF0000"/>
                </a:solidFill>
              </a:rPr>
              <a:t>Fire </a:t>
            </a:r>
            <a:r>
              <a:rPr lang="en-US" dirty="0" smtClean="0">
                <a:solidFill>
                  <a:srgbClr val="FF0000"/>
                </a:solidFill>
              </a:rPr>
              <a:t>event emissions modeling</a:t>
            </a:r>
            <a:endParaRPr lang="en-US" dirty="0">
              <a:solidFill>
                <a:srgbClr val="FF0000"/>
              </a:solidFill>
            </a:endParaRPr>
          </a:p>
        </p:txBody>
      </p:sp>
      <p:sp>
        <p:nvSpPr>
          <p:cNvPr id="2" name="Content Placeholder 1"/>
          <p:cNvSpPr>
            <a:spLocks noGrp="1"/>
          </p:cNvSpPr>
          <p:nvPr>
            <p:ph sz="half" idx="1"/>
          </p:nvPr>
        </p:nvSpPr>
        <p:spPr>
          <a:xfrm>
            <a:off x="838199" y="1657178"/>
            <a:ext cx="7174833" cy="4351338"/>
          </a:xfrm>
        </p:spPr>
        <p:txBody>
          <a:bodyPr>
            <a:normAutofit/>
          </a:bodyPr>
          <a:lstStyle/>
          <a:p>
            <a:r>
              <a:rPr lang="en-US" sz="2000" dirty="0" smtClean="0"/>
              <a:t>Primary PM2.5 emissions largely organic aerosol (OA): 2 profiles</a:t>
            </a:r>
          </a:p>
          <a:p>
            <a:r>
              <a:rPr lang="en-US" sz="2000" dirty="0" smtClean="0"/>
              <a:t>TOG emissions 40% non-reactive (CH4+UNR): 1 profile</a:t>
            </a:r>
          </a:p>
          <a:p>
            <a:r>
              <a:rPr lang="en-US" sz="2000" dirty="0" smtClean="0"/>
              <a:t>SMOKE provides speciated daily emissions estimates for each fire (shown below); emissions </a:t>
            </a:r>
            <a:r>
              <a:rPr lang="en-US" sz="2000" dirty="0"/>
              <a:t>highest during </a:t>
            </a:r>
            <a:r>
              <a:rPr lang="en-US" sz="2000" dirty="0" smtClean="0"/>
              <a:t>day</a:t>
            </a:r>
          </a:p>
          <a:p>
            <a:r>
              <a:rPr lang="en-US" sz="2000" dirty="0" smtClean="0"/>
              <a:t>Plume rise calculated in CMAQ: flaming &amp; smoldering</a:t>
            </a:r>
          </a:p>
        </p:txBody>
      </p:sp>
      <p:sp>
        <p:nvSpPr>
          <p:cNvPr id="4" name="Slide Number Placeholder 3"/>
          <p:cNvSpPr>
            <a:spLocks noGrp="1"/>
          </p:cNvSpPr>
          <p:nvPr>
            <p:ph type="sldNum" sz="quarter" idx="12"/>
          </p:nvPr>
        </p:nvSpPr>
        <p:spPr/>
        <p:txBody>
          <a:bodyPr/>
          <a:lstStyle/>
          <a:p>
            <a:fld id="{B1D6A66D-C6E3-4DDB-AAEE-45BCBCD4C823}" type="slidenum">
              <a:rPr lang="en-US" smtClean="0"/>
              <a:t>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21659567"/>
              </p:ext>
            </p:extLst>
          </p:nvPr>
        </p:nvGraphicFramePr>
        <p:xfrm>
          <a:off x="867682" y="3832847"/>
          <a:ext cx="7411067" cy="2964427"/>
        </p:xfrm>
        <a:graphic>
          <a:graphicData uri="http://schemas.openxmlformats.org/presentationml/2006/ole">
            <mc:AlternateContent xmlns:mc="http://schemas.openxmlformats.org/markup-compatibility/2006">
              <mc:Choice xmlns:v="urn:schemas-microsoft-com:vml" Requires="v">
                <p:oleObj spid="_x0000_s1167" name="Acrobat Document" r:id="rId3" imgW="6857865" imgH="2743200" progId="AcroExch.Document.11">
                  <p:embed/>
                </p:oleObj>
              </mc:Choice>
              <mc:Fallback>
                <p:oleObj name="Acrobat Document" r:id="rId3" imgW="6857865" imgH="2743200" progId="AcroExch.Document.11">
                  <p:embed/>
                  <p:pic>
                    <p:nvPicPr>
                      <p:cNvPr id="0" name=""/>
                      <p:cNvPicPr/>
                      <p:nvPr/>
                    </p:nvPicPr>
                    <p:blipFill>
                      <a:blip r:embed="rId4"/>
                      <a:stretch>
                        <a:fillRect/>
                      </a:stretch>
                    </p:blipFill>
                    <p:spPr>
                      <a:xfrm>
                        <a:off x="867682" y="3832847"/>
                        <a:ext cx="7411067" cy="2964427"/>
                      </a:xfrm>
                      <a:prstGeom prst="rect">
                        <a:avLst/>
                      </a:prstGeom>
                    </p:spPr>
                  </p:pic>
                </p:oleObj>
              </mc:Fallback>
            </mc:AlternateContent>
          </a:graphicData>
        </a:graphic>
      </p:graphicFrame>
      <p:pic>
        <p:nvPicPr>
          <p:cNvPr id="10" name="Picture 9"/>
          <p:cNvPicPr>
            <a:picLocks noChangeAspect="1"/>
          </p:cNvPicPr>
          <p:nvPr/>
        </p:nvPicPr>
        <p:blipFill rotWithShape="1">
          <a:blip r:embed="rId5"/>
          <a:srcRect l="68964" r="-2594"/>
          <a:stretch/>
        </p:blipFill>
        <p:spPr>
          <a:xfrm>
            <a:off x="8586536" y="580887"/>
            <a:ext cx="3291840" cy="459429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5261" b="50960"/>
          <a:stretch/>
        </p:blipFill>
        <p:spPr>
          <a:xfrm>
            <a:off x="8556277" y="4831888"/>
            <a:ext cx="3394291" cy="1463040"/>
          </a:xfrm>
          <a:prstGeom prst="rect">
            <a:avLst/>
          </a:prstGeom>
        </p:spPr>
      </p:pic>
      <p:sp>
        <p:nvSpPr>
          <p:cNvPr id="13" name="TextBox 12"/>
          <p:cNvSpPr txBox="1"/>
          <p:nvPr/>
        </p:nvSpPr>
        <p:spPr>
          <a:xfrm>
            <a:off x="9190472" y="6301382"/>
            <a:ext cx="2814419" cy="338554"/>
          </a:xfrm>
          <a:prstGeom prst="rect">
            <a:avLst/>
          </a:prstGeom>
          <a:noFill/>
        </p:spPr>
        <p:txBody>
          <a:bodyPr wrap="square" rtlCol="0">
            <a:spAutoFit/>
          </a:bodyPr>
          <a:lstStyle/>
          <a:p>
            <a:r>
              <a:rPr lang="en-US" sz="1600" i="1" dirty="0" smtClean="0"/>
              <a:t>*</a:t>
            </a:r>
            <a:r>
              <a:rPr lang="en-US" sz="1600" i="1" dirty="0" err="1" smtClean="0"/>
              <a:t>Vakkari</a:t>
            </a:r>
            <a:r>
              <a:rPr lang="en-US" sz="1600" i="1" dirty="0" smtClean="0"/>
              <a:t> et al, 2014</a:t>
            </a:r>
            <a:endParaRPr lang="en-US" sz="1600" i="1" dirty="0"/>
          </a:p>
        </p:txBody>
      </p:sp>
      <p:sp>
        <p:nvSpPr>
          <p:cNvPr id="5" name="TextBox 4"/>
          <p:cNvSpPr txBox="1"/>
          <p:nvPr/>
        </p:nvSpPr>
        <p:spPr>
          <a:xfrm>
            <a:off x="8224009" y="4189193"/>
            <a:ext cx="4180546" cy="646331"/>
          </a:xfrm>
          <a:prstGeom prst="rect">
            <a:avLst/>
          </a:prstGeom>
          <a:solidFill>
            <a:schemeClr val="bg1"/>
          </a:solidFill>
        </p:spPr>
        <p:txBody>
          <a:bodyPr wrap="square" rtlCol="0">
            <a:spAutoFit/>
          </a:bodyPr>
          <a:lstStyle/>
          <a:p>
            <a:r>
              <a:rPr lang="en-US" dirty="0" smtClean="0"/>
              <a:t>PM2.5 speciation profile (above)</a:t>
            </a:r>
          </a:p>
          <a:p>
            <a:r>
              <a:rPr lang="en-US" dirty="0" smtClean="0"/>
              <a:t>Measured OA and BC % of PM2.5 (below)</a:t>
            </a:r>
            <a:endParaRPr lang="en-US" dirty="0"/>
          </a:p>
        </p:txBody>
      </p:sp>
      <p:cxnSp>
        <p:nvCxnSpPr>
          <p:cNvPr id="14" name="Straight Connector 13"/>
          <p:cNvCxnSpPr/>
          <p:nvPr/>
        </p:nvCxnSpPr>
        <p:spPr>
          <a:xfrm>
            <a:off x="8205531" y="580887"/>
            <a:ext cx="0" cy="5964292"/>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598441" y="922767"/>
            <a:ext cx="557463" cy="338554"/>
          </a:xfrm>
          <a:prstGeom prst="rect">
            <a:avLst/>
          </a:prstGeom>
          <a:noFill/>
        </p:spPr>
        <p:txBody>
          <a:bodyPr wrap="square" rtlCol="0">
            <a:spAutoFit/>
          </a:bodyPr>
          <a:lstStyle/>
          <a:p>
            <a:r>
              <a:rPr lang="en-US" sz="1600" b="1" dirty="0" smtClean="0">
                <a:solidFill>
                  <a:srgbClr val="FF0000"/>
                </a:solidFill>
              </a:rPr>
              <a:t>85%</a:t>
            </a:r>
            <a:endParaRPr lang="en-US" sz="1600" b="1" dirty="0">
              <a:solidFill>
                <a:srgbClr val="FF0000"/>
              </a:solidFill>
            </a:endParaRPr>
          </a:p>
        </p:txBody>
      </p:sp>
      <p:cxnSp>
        <p:nvCxnSpPr>
          <p:cNvPr id="9" name="Straight Connector 8"/>
          <p:cNvCxnSpPr/>
          <p:nvPr/>
        </p:nvCxnSpPr>
        <p:spPr>
          <a:xfrm>
            <a:off x="8875292" y="5017168"/>
            <a:ext cx="29790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871277" y="5891463"/>
            <a:ext cx="29790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606457" y="1303775"/>
            <a:ext cx="557463" cy="338554"/>
          </a:xfrm>
          <a:prstGeom prst="rect">
            <a:avLst/>
          </a:prstGeom>
          <a:noFill/>
        </p:spPr>
        <p:txBody>
          <a:bodyPr wrap="square" rtlCol="0">
            <a:spAutoFit/>
          </a:bodyPr>
          <a:lstStyle/>
          <a:p>
            <a:r>
              <a:rPr lang="en-US" sz="1600" b="1" dirty="0" smtClean="0">
                <a:solidFill>
                  <a:srgbClr val="FF0000"/>
                </a:solidFill>
              </a:rPr>
              <a:t>11%</a:t>
            </a:r>
            <a:endParaRPr lang="en-US" sz="1600" b="1" dirty="0">
              <a:solidFill>
                <a:srgbClr val="FF0000"/>
              </a:solidFill>
            </a:endParaRPr>
          </a:p>
        </p:txBody>
      </p:sp>
      <p:cxnSp>
        <p:nvCxnSpPr>
          <p:cNvPr id="17" name="Straight Connector 16"/>
          <p:cNvCxnSpPr>
            <a:endCxn id="16" idx="1"/>
          </p:cNvCxnSpPr>
          <p:nvPr/>
        </p:nvCxnSpPr>
        <p:spPr>
          <a:xfrm>
            <a:off x="11442032" y="1467853"/>
            <a:ext cx="164425" cy="5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 idx="1"/>
          </p:cNvCxnSpPr>
          <p:nvPr/>
        </p:nvCxnSpPr>
        <p:spPr>
          <a:xfrm>
            <a:off x="11442032" y="922767"/>
            <a:ext cx="156409" cy="169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3" idx="1"/>
          </p:cNvCxnSpPr>
          <p:nvPr/>
        </p:nvCxnSpPr>
        <p:spPr>
          <a:xfrm flipV="1">
            <a:off x="11442032" y="1092044"/>
            <a:ext cx="156409" cy="1692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3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solidFill>
                  <a:srgbClr val="FF0000"/>
                </a:solidFill>
              </a:rPr>
              <a:t>Source apportionment (ISAM) and brute-force zero-out comparisons for CO (left) and O3 (right) maximum event hourly mixing ratios</a:t>
            </a: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fld id="{B1D6A66D-C6E3-4DDB-AAEE-45BCBCD4C823}" type="slidenum">
              <a:rPr lang="en-US" smtClean="0"/>
              <a:t>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58" y="1686028"/>
            <a:ext cx="4670322" cy="467032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814" y="1683569"/>
            <a:ext cx="4672781" cy="4672781"/>
          </a:xfrm>
          <a:prstGeom prst="rect">
            <a:avLst/>
          </a:prstGeom>
        </p:spPr>
      </p:pic>
      <p:cxnSp>
        <p:nvCxnSpPr>
          <p:cNvPr id="11" name="Straight Connector 10"/>
          <p:cNvCxnSpPr/>
          <p:nvPr/>
        </p:nvCxnSpPr>
        <p:spPr>
          <a:xfrm flipH="1">
            <a:off x="5959577" y="1907458"/>
            <a:ext cx="28269" cy="41688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75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557" t="3" r="362" b="25330"/>
          <a:stretch/>
        </p:blipFill>
        <p:spPr>
          <a:xfrm>
            <a:off x="4398756" y="45084"/>
            <a:ext cx="6624209" cy="6676391"/>
          </a:xfrm>
          <a:prstGeom prst="rect">
            <a:avLst/>
          </a:prstGeom>
        </p:spPr>
      </p:pic>
      <p:sp>
        <p:nvSpPr>
          <p:cNvPr id="2" name="Title 1"/>
          <p:cNvSpPr>
            <a:spLocks noGrp="1"/>
          </p:cNvSpPr>
          <p:nvPr>
            <p:ph type="title"/>
          </p:nvPr>
        </p:nvSpPr>
        <p:spPr/>
        <p:txBody>
          <a:bodyPr/>
          <a:lstStyle/>
          <a:p>
            <a:r>
              <a:rPr lang="en-US" dirty="0" smtClean="0">
                <a:solidFill>
                  <a:srgbClr val="FF0000"/>
                </a:solidFill>
              </a:rPr>
              <a:t>O3</a:t>
            </a:r>
            <a:endParaRPr lang="en-US" dirty="0">
              <a:solidFill>
                <a:srgbClr val="FF0000"/>
              </a:solidFill>
            </a:endParaRPr>
          </a:p>
        </p:txBody>
      </p:sp>
      <p:sp>
        <p:nvSpPr>
          <p:cNvPr id="5" name="Content Placeholder 4"/>
          <p:cNvSpPr>
            <a:spLocks noGrp="1"/>
          </p:cNvSpPr>
          <p:nvPr>
            <p:ph idx="1"/>
          </p:nvPr>
        </p:nvSpPr>
        <p:spPr>
          <a:xfrm>
            <a:off x="412955" y="1825624"/>
            <a:ext cx="3985801" cy="4663665"/>
          </a:xfrm>
        </p:spPr>
        <p:txBody>
          <a:bodyPr>
            <a:normAutofit fontScale="70000" lnSpcReduction="20000"/>
          </a:bodyPr>
          <a:lstStyle/>
          <a:p>
            <a:r>
              <a:rPr lang="en-US" dirty="0" smtClean="0"/>
              <a:t>Wallow (top), Flint Hills (middle), Waterhole (bottom)</a:t>
            </a:r>
          </a:p>
          <a:p>
            <a:r>
              <a:rPr lang="en-US" dirty="0" smtClean="0"/>
              <a:t>Event maximum </a:t>
            </a:r>
            <a:r>
              <a:rPr lang="en-US" dirty="0"/>
              <a:t>hourly </a:t>
            </a:r>
            <a:r>
              <a:rPr lang="en-US" dirty="0" smtClean="0"/>
              <a:t>CO (left) &amp; O3 (middle)</a:t>
            </a:r>
            <a:endParaRPr lang="en-US" dirty="0"/>
          </a:p>
          <a:p>
            <a:r>
              <a:rPr lang="en-US" dirty="0" smtClean="0"/>
              <a:t>Percent contribution from fire event NOX emissions (far right)</a:t>
            </a:r>
          </a:p>
          <a:p>
            <a:r>
              <a:rPr lang="en-US" dirty="0" smtClean="0"/>
              <a:t>Both VOC and NOX important for Flint Hills event</a:t>
            </a:r>
          </a:p>
          <a:p>
            <a:r>
              <a:rPr lang="en-US" dirty="0" smtClean="0"/>
              <a:t>Relative VOC and NOX importance likely depends on season and chemical environment</a:t>
            </a:r>
          </a:p>
          <a:p>
            <a:r>
              <a:rPr lang="en-US" dirty="0"/>
              <a:t>Smaller emissions lead to smaller impacts</a:t>
            </a:r>
          </a:p>
          <a:p>
            <a:r>
              <a:rPr lang="en-US" dirty="0"/>
              <a:t>Impacts tend to decrease as distance from event increases</a:t>
            </a:r>
          </a:p>
          <a:p>
            <a:r>
              <a:rPr lang="en-US" dirty="0"/>
              <a:t>Are these mixing ratios realistic</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B1D6A66D-C6E3-4DDB-AAEE-45BCBCD4C823}" type="slidenum">
              <a:rPr lang="en-US" smtClean="0"/>
              <a:t>7</a:t>
            </a:fld>
            <a:endParaRPr lang="en-US"/>
          </a:p>
        </p:txBody>
      </p:sp>
    </p:spTree>
    <p:extLst>
      <p:ext uri="{BB962C8B-B14F-4D97-AF65-F5344CB8AC3E}">
        <p14:creationId xmlns:p14="http://schemas.microsoft.com/office/powerpoint/2010/main" val="118145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to constrain model estimates?</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a:t>Comparing model predicted enhancement ratios with those observed from a variety of fires published in literature may provide a preliminary indication about whether the model is appropriately capturing plume chemistry and removal </a:t>
            </a:r>
            <a:r>
              <a:rPr lang="en-US" dirty="0" smtClean="0"/>
              <a:t>processes</a:t>
            </a:r>
          </a:p>
          <a:p>
            <a:r>
              <a:rPr lang="en-US" dirty="0" smtClean="0"/>
              <a:t>Ambient based methods have been used to estimate ozone enhancements at monitor sites from fires </a:t>
            </a:r>
          </a:p>
          <a:p>
            <a:pPr lvl="1"/>
            <a:r>
              <a:rPr lang="en-US" dirty="0" smtClean="0"/>
              <a:t>Enhancement ratios typically expressed as the change in O3 divided by the change in CO</a:t>
            </a:r>
          </a:p>
          <a:p>
            <a:pPr lvl="1"/>
            <a:r>
              <a:rPr lang="en-US" dirty="0" smtClean="0"/>
              <a:t>CO is assumed to be a fairly well conserved tracer of fire emissions</a:t>
            </a:r>
          </a:p>
          <a:p>
            <a:pPr lvl="1"/>
            <a:r>
              <a:rPr lang="en-US" dirty="0" smtClean="0"/>
              <a:t>These ratios have also been used to examine changes in primary (e.g. elemental carbon) and secondary (e.g. sulfate and nitrate ion) PM2.5 related to the change in CO</a:t>
            </a:r>
          </a:p>
          <a:p>
            <a:r>
              <a:rPr lang="en-US" dirty="0" smtClean="0"/>
              <a:t>Some constraint may be possible comparing model predictions with rural ambient measurements (CASTNET and IMPROVE) where the model estimates a large contribution from the fire event; many limitations with this approach</a:t>
            </a:r>
          </a:p>
          <a:p>
            <a:r>
              <a:rPr lang="en-US" dirty="0" smtClean="0"/>
              <a:t>Best approach would be modeling field studies designed to capture local to regional scale wildfire O3/PM impacts for well studied and understood fire events</a:t>
            </a:r>
            <a:endParaRPr lang="en-US" dirty="0"/>
          </a:p>
        </p:txBody>
      </p:sp>
      <p:sp>
        <p:nvSpPr>
          <p:cNvPr id="4" name="Slide Number Placeholder 3"/>
          <p:cNvSpPr>
            <a:spLocks noGrp="1"/>
          </p:cNvSpPr>
          <p:nvPr>
            <p:ph type="sldNum" sz="quarter" idx="12"/>
          </p:nvPr>
        </p:nvSpPr>
        <p:spPr/>
        <p:txBody>
          <a:bodyPr/>
          <a:lstStyle/>
          <a:p>
            <a:fld id="{B1D6A66D-C6E3-4DDB-AAEE-45BCBCD4C823}" type="slidenum">
              <a:rPr lang="en-US" smtClean="0"/>
              <a:t>8</a:t>
            </a:fld>
            <a:endParaRPr lang="en-US"/>
          </a:p>
        </p:txBody>
      </p:sp>
    </p:spTree>
    <p:extLst>
      <p:ext uri="{BB962C8B-B14F-4D97-AF65-F5344CB8AC3E}">
        <p14:creationId xmlns:p14="http://schemas.microsoft.com/office/powerpoint/2010/main" val="417912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1D6A66D-C6E3-4DDB-AAEE-45BCBCD4C823}" type="slidenum">
              <a:rPr lang="en-US" smtClean="0"/>
              <a:t>9</a:t>
            </a:fld>
            <a:endParaRPr lang="en-US"/>
          </a:p>
        </p:txBody>
      </p:sp>
      <p:pic>
        <p:nvPicPr>
          <p:cNvPr id="3" name="Picture 2"/>
          <p:cNvPicPr>
            <a:picLocks noChangeAspect="1"/>
          </p:cNvPicPr>
          <p:nvPr/>
        </p:nvPicPr>
        <p:blipFill>
          <a:blip r:embed="rId2"/>
          <a:stretch>
            <a:fillRect/>
          </a:stretch>
        </p:blipFill>
        <p:spPr>
          <a:xfrm>
            <a:off x="1729614" y="72192"/>
            <a:ext cx="8449101" cy="6588602"/>
          </a:xfrm>
          <a:prstGeom prst="rect">
            <a:avLst/>
          </a:prstGeom>
        </p:spPr>
      </p:pic>
      <p:sp>
        <p:nvSpPr>
          <p:cNvPr id="4" name="TextBox 3"/>
          <p:cNvSpPr txBox="1"/>
          <p:nvPr/>
        </p:nvSpPr>
        <p:spPr>
          <a:xfrm>
            <a:off x="4202274" y="6536809"/>
            <a:ext cx="3503780" cy="369332"/>
          </a:xfrm>
          <a:prstGeom prst="rect">
            <a:avLst/>
          </a:prstGeom>
          <a:noFill/>
        </p:spPr>
        <p:txBody>
          <a:bodyPr wrap="none" rtlCol="0">
            <a:spAutoFit/>
          </a:bodyPr>
          <a:lstStyle/>
          <a:p>
            <a:r>
              <a:rPr lang="en-US" dirty="0" smtClean="0"/>
              <a:t>Jaffe and </a:t>
            </a:r>
            <a:r>
              <a:rPr lang="en-US" dirty="0" err="1" smtClean="0"/>
              <a:t>Wigder</a:t>
            </a:r>
            <a:r>
              <a:rPr lang="en-US" dirty="0" smtClean="0"/>
              <a:t>, 2012, </a:t>
            </a:r>
            <a:r>
              <a:rPr lang="en-US" i="1" dirty="0" smtClean="0"/>
              <a:t>Atmos. </a:t>
            </a:r>
            <a:r>
              <a:rPr lang="en-US" i="1" dirty="0" err="1" smtClean="0"/>
              <a:t>Env</a:t>
            </a:r>
            <a:r>
              <a:rPr lang="en-US" i="1" dirty="0" smtClean="0"/>
              <a:t>.</a:t>
            </a:r>
            <a:endParaRPr lang="en-US" i="1" dirty="0"/>
          </a:p>
        </p:txBody>
      </p:sp>
      <p:sp>
        <p:nvSpPr>
          <p:cNvPr id="5" name="Oval 4"/>
          <p:cNvSpPr/>
          <p:nvPr/>
        </p:nvSpPr>
        <p:spPr>
          <a:xfrm>
            <a:off x="8674776" y="421105"/>
            <a:ext cx="1612231" cy="224990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634666" y="3497188"/>
            <a:ext cx="1612231" cy="224990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328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7EAA4D5-9171-4C66-9179-78667380CBFD}">
  <ds:schemaRefs>
    <ds:schemaRef ds:uri="ESRI.ArcGIS.Mapping.OfficeIntegration.PowerPointInfo"/>
  </ds:schemaRefs>
</ds:datastoreItem>
</file>

<file path=customXml/itemProps10.xml><?xml version="1.0" encoding="utf-8"?>
<ds:datastoreItem xmlns:ds="http://schemas.openxmlformats.org/officeDocument/2006/customXml" ds:itemID="{860F4C66-2EA6-4A51-9FF2-C6ABFE909531}">
  <ds:schemaRefs>
    <ds:schemaRef ds:uri="ESRI.ArcGIS.Mapping.OfficeIntegration.PowerPointInfo"/>
  </ds:schemaRefs>
</ds:datastoreItem>
</file>

<file path=customXml/itemProps100.xml><?xml version="1.0" encoding="utf-8"?>
<ds:datastoreItem xmlns:ds="http://schemas.openxmlformats.org/officeDocument/2006/customXml" ds:itemID="{102A25B6-EF6E-43E0-A247-EC302182248E}">
  <ds:schemaRefs>
    <ds:schemaRef ds:uri="ESRI.ArcGIS.Mapping.OfficeIntegration.PowerPointInfo"/>
  </ds:schemaRefs>
</ds:datastoreItem>
</file>

<file path=customXml/itemProps101.xml><?xml version="1.0" encoding="utf-8"?>
<ds:datastoreItem xmlns:ds="http://schemas.openxmlformats.org/officeDocument/2006/customXml" ds:itemID="{85C4A597-42E0-4B32-B41A-254097ACB2E0}">
  <ds:schemaRefs>
    <ds:schemaRef ds:uri="ESRI.ArcGIS.Mapping.OfficeIntegration.PowerPointInfo"/>
  </ds:schemaRefs>
</ds:datastoreItem>
</file>

<file path=customXml/itemProps102.xml><?xml version="1.0" encoding="utf-8"?>
<ds:datastoreItem xmlns:ds="http://schemas.openxmlformats.org/officeDocument/2006/customXml" ds:itemID="{A5254E3F-CF08-43F9-B394-8EAF0EE67BC0}">
  <ds:schemaRefs>
    <ds:schemaRef ds:uri="ESRI.ArcGIS.Mapping.OfficeIntegration.PowerPointInfo"/>
  </ds:schemaRefs>
</ds:datastoreItem>
</file>

<file path=customXml/itemProps103.xml><?xml version="1.0" encoding="utf-8"?>
<ds:datastoreItem xmlns:ds="http://schemas.openxmlformats.org/officeDocument/2006/customXml" ds:itemID="{3901E26B-347E-401A-BAEA-06D714633810}">
  <ds:schemaRefs>
    <ds:schemaRef ds:uri="ESRI.ArcGIS.Mapping.OfficeIntegration.PowerPointInfo"/>
  </ds:schemaRefs>
</ds:datastoreItem>
</file>

<file path=customXml/itemProps104.xml><?xml version="1.0" encoding="utf-8"?>
<ds:datastoreItem xmlns:ds="http://schemas.openxmlformats.org/officeDocument/2006/customXml" ds:itemID="{95CF12C3-486B-40A0-B96F-15B5B73E1661}">
  <ds:schemaRefs>
    <ds:schemaRef ds:uri="ESRI.ArcGIS.Mapping.OfficeIntegration.PowerPointInfo"/>
  </ds:schemaRefs>
</ds:datastoreItem>
</file>

<file path=customXml/itemProps105.xml><?xml version="1.0" encoding="utf-8"?>
<ds:datastoreItem xmlns:ds="http://schemas.openxmlformats.org/officeDocument/2006/customXml" ds:itemID="{86B36BA6-31CB-4146-A3C1-000FD9BEF33D}">
  <ds:schemaRefs>
    <ds:schemaRef ds:uri="ESRI.ArcGIS.Mapping.OfficeIntegration.PowerPointInfo"/>
  </ds:schemaRefs>
</ds:datastoreItem>
</file>

<file path=customXml/itemProps106.xml><?xml version="1.0" encoding="utf-8"?>
<ds:datastoreItem xmlns:ds="http://schemas.openxmlformats.org/officeDocument/2006/customXml" ds:itemID="{52DC00FD-ACD1-4192-928E-9C01DF1C1363}">
  <ds:schemaRefs>
    <ds:schemaRef ds:uri="ESRI.ArcGIS.Mapping.OfficeIntegration.PowerPointInfo"/>
  </ds:schemaRefs>
</ds:datastoreItem>
</file>

<file path=customXml/itemProps107.xml><?xml version="1.0" encoding="utf-8"?>
<ds:datastoreItem xmlns:ds="http://schemas.openxmlformats.org/officeDocument/2006/customXml" ds:itemID="{69D412D8-A0D7-49FD-8295-0F84AE9A5767}">
  <ds:schemaRefs>
    <ds:schemaRef ds:uri="ESRI.ArcGIS.Mapping.OfficeIntegration.PowerPointInfo"/>
  </ds:schemaRefs>
</ds:datastoreItem>
</file>

<file path=customXml/itemProps108.xml><?xml version="1.0" encoding="utf-8"?>
<ds:datastoreItem xmlns:ds="http://schemas.openxmlformats.org/officeDocument/2006/customXml" ds:itemID="{E98E9F45-3BD8-480A-A8E3-E7858C1FFFDF}">
  <ds:schemaRefs>
    <ds:schemaRef ds:uri="ESRI.ArcGIS.Mapping.OfficeIntegration.PowerPointInfo"/>
  </ds:schemaRefs>
</ds:datastoreItem>
</file>

<file path=customXml/itemProps109.xml><?xml version="1.0" encoding="utf-8"?>
<ds:datastoreItem xmlns:ds="http://schemas.openxmlformats.org/officeDocument/2006/customXml" ds:itemID="{20024071-8E83-4258-8C79-5C89F30A91A9}">
  <ds:schemaRefs>
    <ds:schemaRef ds:uri="ESRI.ArcGIS.Mapping.OfficeIntegration.PowerPointInfo"/>
  </ds:schemaRefs>
</ds:datastoreItem>
</file>

<file path=customXml/itemProps11.xml><?xml version="1.0" encoding="utf-8"?>
<ds:datastoreItem xmlns:ds="http://schemas.openxmlformats.org/officeDocument/2006/customXml" ds:itemID="{F6A8DA48-B638-498D-B998-8ABBBE8B2725}">
  <ds:schemaRefs>
    <ds:schemaRef ds:uri="ESRI.ArcGIS.Mapping.OfficeIntegration.PowerPointInfo"/>
  </ds:schemaRefs>
</ds:datastoreItem>
</file>

<file path=customXml/itemProps110.xml><?xml version="1.0" encoding="utf-8"?>
<ds:datastoreItem xmlns:ds="http://schemas.openxmlformats.org/officeDocument/2006/customXml" ds:itemID="{A31933BC-7B94-4D03-A541-9B77EA5C3671}">
  <ds:schemaRefs>
    <ds:schemaRef ds:uri="ESRI.ArcGIS.Mapping.OfficeIntegration.PowerPointInfo"/>
  </ds:schemaRefs>
</ds:datastoreItem>
</file>

<file path=customXml/itemProps111.xml><?xml version="1.0" encoding="utf-8"?>
<ds:datastoreItem xmlns:ds="http://schemas.openxmlformats.org/officeDocument/2006/customXml" ds:itemID="{69BB84EB-5783-4AB3-903E-EC07DB111943}">
  <ds:schemaRefs>
    <ds:schemaRef ds:uri="ESRI.ArcGIS.Mapping.OfficeIntegration.PowerPointInfo"/>
  </ds:schemaRefs>
</ds:datastoreItem>
</file>

<file path=customXml/itemProps112.xml><?xml version="1.0" encoding="utf-8"?>
<ds:datastoreItem xmlns:ds="http://schemas.openxmlformats.org/officeDocument/2006/customXml" ds:itemID="{2CF4D6AE-CAB7-4227-BD35-9D748E7C2AC6}">
  <ds:schemaRefs>
    <ds:schemaRef ds:uri="ESRI.ArcGIS.Mapping.OfficeIntegration.PowerPointInfo"/>
  </ds:schemaRefs>
</ds:datastoreItem>
</file>

<file path=customXml/itemProps113.xml><?xml version="1.0" encoding="utf-8"?>
<ds:datastoreItem xmlns:ds="http://schemas.openxmlformats.org/officeDocument/2006/customXml" ds:itemID="{63864B26-41D0-47D0-8218-9079DE87B996}">
  <ds:schemaRefs>
    <ds:schemaRef ds:uri="ESRI.ArcGIS.Mapping.OfficeIntegration.PowerPointInfo"/>
  </ds:schemaRefs>
</ds:datastoreItem>
</file>

<file path=customXml/itemProps114.xml><?xml version="1.0" encoding="utf-8"?>
<ds:datastoreItem xmlns:ds="http://schemas.openxmlformats.org/officeDocument/2006/customXml" ds:itemID="{2170125F-EA56-443F-9530-F8B708870A6D}">
  <ds:schemaRefs>
    <ds:schemaRef ds:uri="ESRI.ArcGIS.Mapping.OfficeIntegration.PowerPointInfo"/>
  </ds:schemaRefs>
</ds:datastoreItem>
</file>

<file path=customXml/itemProps115.xml><?xml version="1.0" encoding="utf-8"?>
<ds:datastoreItem xmlns:ds="http://schemas.openxmlformats.org/officeDocument/2006/customXml" ds:itemID="{EA6081E8-16BB-4462-8E00-620BA9E6FD0C}">
  <ds:schemaRefs>
    <ds:schemaRef ds:uri="ESRI.ArcGIS.Mapping.OfficeIntegration.PowerPointInfo"/>
  </ds:schemaRefs>
</ds:datastoreItem>
</file>

<file path=customXml/itemProps116.xml><?xml version="1.0" encoding="utf-8"?>
<ds:datastoreItem xmlns:ds="http://schemas.openxmlformats.org/officeDocument/2006/customXml" ds:itemID="{7BB40DA2-2076-4D97-9C0A-94F306A17812}">
  <ds:schemaRefs>
    <ds:schemaRef ds:uri="ESRI.ArcGIS.Mapping.OfficeIntegration.PowerPointInfo"/>
  </ds:schemaRefs>
</ds:datastoreItem>
</file>

<file path=customXml/itemProps117.xml><?xml version="1.0" encoding="utf-8"?>
<ds:datastoreItem xmlns:ds="http://schemas.openxmlformats.org/officeDocument/2006/customXml" ds:itemID="{84103248-484D-49EF-987D-02BFECA48FC1}">
  <ds:schemaRefs>
    <ds:schemaRef ds:uri="ESRI.ArcGIS.Mapping.OfficeIntegration.PowerPointInfo"/>
  </ds:schemaRefs>
</ds:datastoreItem>
</file>

<file path=customXml/itemProps118.xml><?xml version="1.0" encoding="utf-8"?>
<ds:datastoreItem xmlns:ds="http://schemas.openxmlformats.org/officeDocument/2006/customXml" ds:itemID="{793D6A15-44A2-4828-9897-C67750CF4907}">
  <ds:schemaRefs>
    <ds:schemaRef ds:uri="ESRI.ArcGIS.Mapping.OfficeIntegration.PowerPointInfo"/>
  </ds:schemaRefs>
</ds:datastoreItem>
</file>

<file path=customXml/itemProps119.xml><?xml version="1.0" encoding="utf-8"?>
<ds:datastoreItem xmlns:ds="http://schemas.openxmlformats.org/officeDocument/2006/customXml" ds:itemID="{E3FD6D6C-CA98-46FE-8EA0-7349159EF521}">
  <ds:schemaRefs>
    <ds:schemaRef ds:uri="ESRI.ArcGIS.Mapping.OfficeIntegration.PowerPointInfo"/>
  </ds:schemaRefs>
</ds:datastoreItem>
</file>

<file path=customXml/itemProps12.xml><?xml version="1.0" encoding="utf-8"?>
<ds:datastoreItem xmlns:ds="http://schemas.openxmlformats.org/officeDocument/2006/customXml" ds:itemID="{6FAF6386-102B-498E-A7BF-D3E6E2517B3C}">
  <ds:schemaRefs>
    <ds:schemaRef ds:uri="ESRI.ArcGIS.Mapping.OfficeIntegration.PowerPointInfo"/>
  </ds:schemaRefs>
</ds:datastoreItem>
</file>

<file path=customXml/itemProps120.xml><?xml version="1.0" encoding="utf-8"?>
<ds:datastoreItem xmlns:ds="http://schemas.openxmlformats.org/officeDocument/2006/customXml" ds:itemID="{7C9A4757-0B6F-450D-9317-A5D8E86B4480}">
  <ds:schemaRefs>
    <ds:schemaRef ds:uri="ESRI.ArcGIS.Mapping.OfficeIntegration.PowerPointInfo"/>
  </ds:schemaRefs>
</ds:datastoreItem>
</file>

<file path=customXml/itemProps121.xml><?xml version="1.0" encoding="utf-8"?>
<ds:datastoreItem xmlns:ds="http://schemas.openxmlformats.org/officeDocument/2006/customXml" ds:itemID="{2EA57E47-E4B3-4E5A-9621-4B56FA323D07}">
  <ds:schemaRefs>
    <ds:schemaRef ds:uri="ESRI.ArcGIS.Mapping.OfficeIntegration.PowerPointInfo"/>
  </ds:schemaRefs>
</ds:datastoreItem>
</file>

<file path=customXml/itemProps122.xml><?xml version="1.0" encoding="utf-8"?>
<ds:datastoreItem xmlns:ds="http://schemas.openxmlformats.org/officeDocument/2006/customXml" ds:itemID="{DD854479-A61E-437F-9D83-925835B2DD8F}">
  <ds:schemaRefs>
    <ds:schemaRef ds:uri="ESRI.ArcGIS.Mapping.OfficeIntegration.PowerPointInfo"/>
  </ds:schemaRefs>
</ds:datastoreItem>
</file>

<file path=customXml/itemProps123.xml><?xml version="1.0" encoding="utf-8"?>
<ds:datastoreItem xmlns:ds="http://schemas.openxmlformats.org/officeDocument/2006/customXml" ds:itemID="{2A220241-0F9E-47BC-B190-15C45CEA3A33}">
  <ds:schemaRefs>
    <ds:schemaRef ds:uri="ESRI.ArcGIS.Mapping.OfficeIntegration.PowerPointInfo"/>
  </ds:schemaRefs>
</ds:datastoreItem>
</file>

<file path=customXml/itemProps124.xml><?xml version="1.0" encoding="utf-8"?>
<ds:datastoreItem xmlns:ds="http://schemas.openxmlformats.org/officeDocument/2006/customXml" ds:itemID="{613DB1B4-A179-45A3-95EE-AF9C36A18D03}">
  <ds:schemaRefs>
    <ds:schemaRef ds:uri="ESRI.ArcGIS.Mapping.OfficeIntegration.PowerPointInfo"/>
  </ds:schemaRefs>
</ds:datastoreItem>
</file>

<file path=customXml/itemProps125.xml><?xml version="1.0" encoding="utf-8"?>
<ds:datastoreItem xmlns:ds="http://schemas.openxmlformats.org/officeDocument/2006/customXml" ds:itemID="{5DA2D162-5098-441C-9307-5AE3C0FD309B}">
  <ds:schemaRefs>
    <ds:schemaRef ds:uri="ESRI.ArcGIS.Mapping.OfficeIntegration.PowerPointInfo"/>
  </ds:schemaRefs>
</ds:datastoreItem>
</file>

<file path=customXml/itemProps126.xml><?xml version="1.0" encoding="utf-8"?>
<ds:datastoreItem xmlns:ds="http://schemas.openxmlformats.org/officeDocument/2006/customXml" ds:itemID="{A5F09AA7-1014-41C7-A6D7-E2363B6BDFD2}">
  <ds:schemaRefs>
    <ds:schemaRef ds:uri="ESRI.ArcGIS.Mapping.OfficeIntegration.PowerPointInfo"/>
  </ds:schemaRefs>
</ds:datastoreItem>
</file>

<file path=customXml/itemProps127.xml><?xml version="1.0" encoding="utf-8"?>
<ds:datastoreItem xmlns:ds="http://schemas.openxmlformats.org/officeDocument/2006/customXml" ds:itemID="{3BE29755-DDEC-4257-AF1D-6EA8190D59E8}">
  <ds:schemaRefs>
    <ds:schemaRef ds:uri="ESRI.ArcGIS.Mapping.OfficeIntegration.PowerPointInfo"/>
  </ds:schemaRefs>
</ds:datastoreItem>
</file>

<file path=customXml/itemProps128.xml><?xml version="1.0" encoding="utf-8"?>
<ds:datastoreItem xmlns:ds="http://schemas.openxmlformats.org/officeDocument/2006/customXml" ds:itemID="{0EC0DBCA-EEDA-490C-92B8-3C35A2B7D12D}">
  <ds:schemaRefs>
    <ds:schemaRef ds:uri="ESRI.ArcGIS.Mapping.OfficeIntegration.PowerPointInfo"/>
  </ds:schemaRefs>
</ds:datastoreItem>
</file>

<file path=customXml/itemProps129.xml><?xml version="1.0" encoding="utf-8"?>
<ds:datastoreItem xmlns:ds="http://schemas.openxmlformats.org/officeDocument/2006/customXml" ds:itemID="{F6F40CDC-AFFE-4C0C-B442-DB569EC3B31B}">
  <ds:schemaRefs>
    <ds:schemaRef ds:uri="ESRI.ArcGIS.Mapping.OfficeIntegration.PowerPointInfo"/>
  </ds:schemaRefs>
</ds:datastoreItem>
</file>

<file path=customXml/itemProps13.xml><?xml version="1.0" encoding="utf-8"?>
<ds:datastoreItem xmlns:ds="http://schemas.openxmlformats.org/officeDocument/2006/customXml" ds:itemID="{1FF0229B-E390-4F5B-9C7C-F3E1506521D1}">
  <ds:schemaRefs>
    <ds:schemaRef ds:uri="ESRI.ArcGIS.Mapping.OfficeIntegration.PowerPointInfo"/>
  </ds:schemaRefs>
</ds:datastoreItem>
</file>

<file path=customXml/itemProps130.xml><?xml version="1.0" encoding="utf-8"?>
<ds:datastoreItem xmlns:ds="http://schemas.openxmlformats.org/officeDocument/2006/customXml" ds:itemID="{7724CF0B-5EF1-4D2B-9138-F14FD3A150A1}">
  <ds:schemaRefs>
    <ds:schemaRef ds:uri="ESRI.ArcGIS.Mapping.OfficeIntegration.PowerPointInfo"/>
  </ds:schemaRefs>
</ds:datastoreItem>
</file>

<file path=customXml/itemProps131.xml><?xml version="1.0" encoding="utf-8"?>
<ds:datastoreItem xmlns:ds="http://schemas.openxmlformats.org/officeDocument/2006/customXml" ds:itemID="{B9C2CB9A-6106-4489-B475-26551F69E39B}">
  <ds:schemaRefs>
    <ds:schemaRef ds:uri="ESRI.ArcGIS.Mapping.OfficeIntegration.PowerPointInfo"/>
  </ds:schemaRefs>
</ds:datastoreItem>
</file>

<file path=customXml/itemProps132.xml><?xml version="1.0" encoding="utf-8"?>
<ds:datastoreItem xmlns:ds="http://schemas.openxmlformats.org/officeDocument/2006/customXml" ds:itemID="{558CC0E6-0412-432F-8D7C-5023B56D3A82}">
  <ds:schemaRefs>
    <ds:schemaRef ds:uri="ESRI.ArcGIS.Mapping.OfficeIntegration.PowerPointInfo"/>
  </ds:schemaRefs>
</ds:datastoreItem>
</file>

<file path=customXml/itemProps133.xml><?xml version="1.0" encoding="utf-8"?>
<ds:datastoreItem xmlns:ds="http://schemas.openxmlformats.org/officeDocument/2006/customXml" ds:itemID="{7B540513-2CD8-4AB1-98A0-92B61F54F3FB}">
  <ds:schemaRefs>
    <ds:schemaRef ds:uri="ESRI.ArcGIS.Mapping.OfficeIntegration.PowerPointInfo"/>
  </ds:schemaRefs>
</ds:datastoreItem>
</file>

<file path=customXml/itemProps134.xml><?xml version="1.0" encoding="utf-8"?>
<ds:datastoreItem xmlns:ds="http://schemas.openxmlformats.org/officeDocument/2006/customXml" ds:itemID="{B7DFD5B3-D538-418F-90EE-C0B5D735E90D}">
  <ds:schemaRefs>
    <ds:schemaRef ds:uri="ESRI.ArcGIS.Mapping.OfficeIntegration.PowerPointInfo"/>
  </ds:schemaRefs>
</ds:datastoreItem>
</file>

<file path=customXml/itemProps135.xml><?xml version="1.0" encoding="utf-8"?>
<ds:datastoreItem xmlns:ds="http://schemas.openxmlformats.org/officeDocument/2006/customXml" ds:itemID="{98701B71-238D-4695-8137-BD174E454DC7}">
  <ds:schemaRefs>
    <ds:schemaRef ds:uri="ESRI.ArcGIS.Mapping.OfficeIntegration.PowerPointInfo"/>
  </ds:schemaRefs>
</ds:datastoreItem>
</file>

<file path=customXml/itemProps136.xml><?xml version="1.0" encoding="utf-8"?>
<ds:datastoreItem xmlns:ds="http://schemas.openxmlformats.org/officeDocument/2006/customXml" ds:itemID="{4DD59BFC-7215-4591-A0E5-19D1F92E3B9A}">
  <ds:schemaRefs>
    <ds:schemaRef ds:uri="ESRI.ArcGIS.Mapping.OfficeIntegration.PowerPointInfo"/>
  </ds:schemaRefs>
</ds:datastoreItem>
</file>

<file path=customXml/itemProps137.xml><?xml version="1.0" encoding="utf-8"?>
<ds:datastoreItem xmlns:ds="http://schemas.openxmlformats.org/officeDocument/2006/customXml" ds:itemID="{9B3FCB22-323D-4632-A637-88669E8F9304}">
  <ds:schemaRefs>
    <ds:schemaRef ds:uri="ESRI.ArcGIS.Mapping.OfficeIntegration.PowerPointInfo"/>
  </ds:schemaRefs>
</ds:datastoreItem>
</file>

<file path=customXml/itemProps138.xml><?xml version="1.0" encoding="utf-8"?>
<ds:datastoreItem xmlns:ds="http://schemas.openxmlformats.org/officeDocument/2006/customXml" ds:itemID="{22249A7E-D8C9-4461-84E6-4EFD0D4B59DA}">
  <ds:schemaRefs>
    <ds:schemaRef ds:uri="ESRI.ArcGIS.Mapping.OfficeIntegration.PowerPointInfo"/>
  </ds:schemaRefs>
</ds:datastoreItem>
</file>

<file path=customXml/itemProps139.xml><?xml version="1.0" encoding="utf-8"?>
<ds:datastoreItem xmlns:ds="http://schemas.openxmlformats.org/officeDocument/2006/customXml" ds:itemID="{0707A3AC-A44C-4EB5-B167-29F280B2EEEB}">
  <ds:schemaRefs>
    <ds:schemaRef ds:uri="ESRI.ArcGIS.Mapping.OfficeIntegration.PowerPointInfo"/>
  </ds:schemaRefs>
</ds:datastoreItem>
</file>

<file path=customXml/itemProps14.xml><?xml version="1.0" encoding="utf-8"?>
<ds:datastoreItem xmlns:ds="http://schemas.openxmlformats.org/officeDocument/2006/customXml" ds:itemID="{C8271E28-B246-4D67-8375-6DCCC1CC451A}">
  <ds:schemaRefs>
    <ds:schemaRef ds:uri="ESRI.ArcGIS.Mapping.OfficeIntegration.PowerPointInfo"/>
  </ds:schemaRefs>
</ds:datastoreItem>
</file>

<file path=customXml/itemProps140.xml><?xml version="1.0" encoding="utf-8"?>
<ds:datastoreItem xmlns:ds="http://schemas.openxmlformats.org/officeDocument/2006/customXml" ds:itemID="{E49CB09C-3877-4DC3-89B5-4DFA1E1BF70F}">
  <ds:schemaRefs>
    <ds:schemaRef ds:uri="ESRI.ArcGIS.Mapping.OfficeIntegration.PowerPointInfo"/>
  </ds:schemaRefs>
</ds:datastoreItem>
</file>

<file path=customXml/itemProps141.xml><?xml version="1.0" encoding="utf-8"?>
<ds:datastoreItem xmlns:ds="http://schemas.openxmlformats.org/officeDocument/2006/customXml" ds:itemID="{3A7A2D86-70A7-4E1D-91F5-26C9F28D2330}">
  <ds:schemaRefs>
    <ds:schemaRef ds:uri="ESRI.ArcGIS.Mapping.OfficeIntegration.PowerPointInfo"/>
  </ds:schemaRefs>
</ds:datastoreItem>
</file>

<file path=customXml/itemProps15.xml><?xml version="1.0" encoding="utf-8"?>
<ds:datastoreItem xmlns:ds="http://schemas.openxmlformats.org/officeDocument/2006/customXml" ds:itemID="{BBE85A1D-2655-419C-A2E4-28B10BDBFC5E}">
  <ds:schemaRefs>
    <ds:schemaRef ds:uri="ESRI.ArcGIS.Mapping.OfficeIntegration.PowerPointInfo"/>
  </ds:schemaRefs>
</ds:datastoreItem>
</file>

<file path=customXml/itemProps16.xml><?xml version="1.0" encoding="utf-8"?>
<ds:datastoreItem xmlns:ds="http://schemas.openxmlformats.org/officeDocument/2006/customXml" ds:itemID="{95745391-6023-433D-97F7-23B4F57D431D}">
  <ds:schemaRefs>
    <ds:schemaRef ds:uri="ESRI.ArcGIS.Mapping.OfficeIntegration.PowerPointInfo"/>
  </ds:schemaRefs>
</ds:datastoreItem>
</file>

<file path=customXml/itemProps17.xml><?xml version="1.0" encoding="utf-8"?>
<ds:datastoreItem xmlns:ds="http://schemas.openxmlformats.org/officeDocument/2006/customXml" ds:itemID="{0DA050A7-FCE3-40DF-AB9D-EB5F10C75F58}">
  <ds:schemaRefs>
    <ds:schemaRef ds:uri="ESRI.ArcGIS.Mapping.OfficeIntegration.PowerPointInfo"/>
  </ds:schemaRefs>
</ds:datastoreItem>
</file>

<file path=customXml/itemProps18.xml><?xml version="1.0" encoding="utf-8"?>
<ds:datastoreItem xmlns:ds="http://schemas.openxmlformats.org/officeDocument/2006/customXml" ds:itemID="{E6D4F4CB-4C9F-4DE1-BB97-9FE642A96A6B}">
  <ds:schemaRefs>
    <ds:schemaRef ds:uri="ESRI.ArcGIS.Mapping.OfficeIntegration.PowerPointInfo"/>
  </ds:schemaRefs>
</ds:datastoreItem>
</file>

<file path=customXml/itemProps19.xml><?xml version="1.0" encoding="utf-8"?>
<ds:datastoreItem xmlns:ds="http://schemas.openxmlformats.org/officeDocument/2006/customXml" ds:itemID="{6753AEB9-E958-40E6-9B8E-0083C7B913C5}">
  <ds:schemaRefs>
    <ds:schemaRef ds:uri="ESRI.ArcGIS.Mapping.OfficeIntegration.PowerPointInfo"/>
  </ds:schemaRefs>
</ds:datastoreItem>
</file>

<file path=customXml/itemProps2.xml><?xml version="1.0" encoding="utf-8"?>
<ds:datastoreItem xmlns:ds="http://schemas.openxmlformats.org/officeDocument/2006/customXml" ds:itemID="{72C88447-08A0-418F-AFB1-6482F63E75C2}">
  <ds:schemaRefs>
    <ds:schemaRef ds:uri="ESRI.ArcGIS.Mapping.OfficeIntegration.PowerPointInfo"/>
  </ds:schemaRefs>
</ds:datastoreItem>
</file>

<file path=customXml/itemProps20.xml><?xml version="1.0" encoding="utf-8"?>
<ds:datastoreItem xmlns:ds="http://schemas.openxmlformats.org/officeDocument/2006/customXml" ds:itemID="{4AD65F34-AAF2-4D06-9F35-79AFC998CA59}">
  <ds:schemaRefs>
    <ds:schemaRef ds:uri="ESRI.ArcGIS.Mapping.OfficeIntegration.PowerPointInfo"/>
  </ds:schemaRefs>
</ds:datastoreItem>
</file>

<file path=customXml/itemProps21.xml><?xml version="1.0" encoding="utf-8"?>
<ds:datastoreItem xmlns:ds="http://schemas.openxmlformats.org/officeDocument/2006/customXml" ds:itemID="{80BB50CF-A51A-4733-B11B-FB67279F6D01}">
  <ds:schemaRefs>
    <ds:schemaRef ds:uri="ESRI.ArcGIS.Mapping.OfficeIntegration.PowerPointInfo"/>
  </ds:schemaRefs>
</ds:datastoreItem>
</file>

<file path=customXml/itemProps22.xml><?xml version="1.0" encoding="utf-8"?>
<ds:datastoreItem xmlns:ds="http://schemas.openxmlformats.org/officeDocument/2006/customXml" ds:itemID="{A40201A5-B393-44D4-B4CF-4AD17B2AA4CA}">
  <ds:schemaRefs>
    <ds:schemaRef ds:uri="ESRI.ArcGIS.Mapping.OfficeIntegration.PowerPointInfo"/>
  </ds:schemaRefs>
</ds:datastoreItem>
</file>

<file path=customXml/itemProps23.xml><?xml version="1.0" encoding="utf-8"?>
<ds:datastoreItem xmlns:ds="http://schemas.openxmlformats.org/officeDocument/2006/customXml" ds:itemID="{F4D78FF6-9039-4280-83F0-1FD78DF063C7}">
  <ds:schemaRefs>
    <ds:schemaRef ds:uri="ESRI.ArcGIS.Mapping.OfficeIntegration.PowerPointInfo"/>
  </ds:schemaRefs>
</ds:datastoreItem>
</file>

<file path=customXml/itemProps24.xml><?xml version="1.0" encoding="utf-8"?>
<ds:datastoreItem xmlns:ds="http://schemas.openxmlformats.org/officeDocument/2006/customXml" ds:itemID="{269F7ECD-672C-4D68-8BED-BEC333FF8E1A}">
  <ds:schemaRefs>
    <ds:schemaRef ds:uri="ESRI.ArcGIS.Mapping.OfficeIntegration.PowerPointInfo"/>
  </ds:schemaRefs>
</ds:datastoreItem>
</file>

<file path=customXml/itemProps25.xml><?xml version="1.0" encoding="utf-8"?>
<ds:datastoreItem xmlns:ds="http://schemas.openxmlformats.org/officeDocument/2006/customXml" ds:itemID="{E5D30137-6C78-40AF-9B78-DE4BCB0AEBE6}">
  <ds:schemaRefs>
    <ds:schemaRef ds:uri="ESRI.ArcGIS.Mapping.OfficeIntegration.PowerPointInfo"/>
  </ds:schemaRefs>
</ds:datastoreItem>
</file>

<file path=customXml/itemProps26.xml><?xml version="1.0" encoding="utf-8"?>
<ds:datastoreItem xmlns:ds="http://schemas.openxmlformats.org/officeDocument/2006/customXml" ds:itemID="{73945E17-EECA-4BA7-8221-277A0EF807D7}">
  <ds:schemaRefs>
    <ds:schemaRef ds:uri="ESRI.ArcGIS.Mapping.OfficeIntegration.PowerPointInfo"/>
  </ds:schemaRefs>
</ds:datastoreItem>
</file>

<file path=customXml/itemProps27.xml><?xml version="1.0" encoding="utf-8"?>
<ds:datastoreItem xmlns:ds="http://schemas.openxmlformats.org/officeDocument/2006/customXml" ds:itemID="{457363FE-8F86-48F2-BDBF-12212B5FE2EF}">
  <ds:schemaRefs>
    <ds:schemaRef ds:uri="ESRI.ArcGIS.Mapping.OfficeIntegration.PowerPointInfo"/>
  </ds:schemaRefs>
</ds:datastoreItem>
</file>

<file path=customXml/itemProps28.xml><?xml version="1.0" encoding="utf-8"?>
<ds:datastoreItem xmlns:ds="http://schemas.openxmlformats.org/officeDocument/2006/customXml" ds:itemID="{D702D54D-3F06-44B9-91B6-B7EBE9993956}">
  <ds:schemaRefs>
    <ds:schemaRef ds:uri="ESRI.ArcGIS.Mapping.OfficeIntegration.PowerPointInfo"/>
  </ds:schemaRefs>
</ds:datastoreItem>
</file>

<file path=customXml/itemProps29.xml><?xml version="1.0" encoding="utf-8"?>
<ds:datastoreItem xmlns:ds="http://schemas.openxmlformats.org/officeDocument/2006/customXml" ds:itemID="{51D80831-88B7-467E-A923-2088D2877666}">
  <ds:schemaRefs>
    <ds:schemaRef ds:uri="ESRI.ArcGIS.Mapping.OfficeIntegration.PowerPointInfo"/>
  </ds:schemaRefs>
</ds:datastoreItem>
</file>

<file path=customXml/itemProps3.xml><?xml version="1.0" encoding="utf-8"?>
<ds:datastoreItem xmlns:ds="http://schemas.openxmlformats.org/officeDocument/2006/customXml" ds:itemID="{1F93766B-0315-4544-8F2E-A6632C1264C2}">
  <ds:schemaRefs>
    <ds:schemaRef ds:uri="ESRI.ArcGIS.Mapping.OfficeIntegration.PowerPointInfo"/>
  </ds:schemaRefs>
</ds:datastoreItem>
</file>

<file path=customXml/itemProps30.xml><?xml version="1.0" encoding="utf-8"?>
<ds:datastoreItem xmlns:ds="http://schemas.openxmlformats.org/officeDocument/2006/customXml" ds:itemID="{E489714A-1563-4E2C-9178-769CD000FC9C}">
  <ds:schemaRefs>
    <ds:schemaRef ds:uri="ESRI.ArcGIS.Mapping.OfficeIntegration.PowerPointInfo"/>
  </ds:schemaRefs>
</ds:datastoreItem>
</file>

<file path=customXml/itemProps31.xml><?xml version="1.0" encoding="utf-8"?>
<ds:datastoreItem xmlns:ds="http://schemas.openxmlformats.org/officeDocument/2006/customXml" ds:itemID="{01A9EDDF-89C1-4EFF-96F5-7BC3C9859406}">
  <ds:schemaRefs>
    <ds:schemaRef ds:uri="ESRI.ArcGIS.Mapping.OfficeIntegration.PowerPointInfo"/>
  </ds:schemaRefs>
</ds:datastoreItem>
</file>

<file path=customXml/itemProps32.xml><?xml version="1.0" encoding="utf-8"?>
<ds:datastoreItem xmlns:ds="http://schemas.openxmlformats.org/officeDocument/2006/customXml" ds:itemID="{2A7371FA-1977-4368-98DC-724F651ECED7}">
  <ds:schemaRefs>
    <ds:schemaRef ds:uri="ESRI.ArcGIS.Mapping.OfficeIntegration.PowerPointInfo"/>
  </ds:schemaRefs>
</ds:datastoreItem>
</file>

<file path=customXml/itemProps33.xml><?xml version="1.0" encoding="utf-8"?>
<ds:datastoreItem xmlns:ds="http://schemas.openxmlformats.org/officeDocument/2006/customXml" ds:itemID="{2C8CBC57-C48E-4018-9E33-1AC9D2E63C37}">
  <ds:schemaRefs>
    <ds:schemaRef ds:uri="ESRI.ArcGIS.Mapping.OfficeIntegration.PowerPointInfo"/>
  </ds:schemaRefs>
</ds:datastoreItem>
</file>

<file path=customXml/itemProps34.xml><?xml version="1.0" encoding="utf-8"?>
<ds:datastoreItem xmlns:ds="http://schemas.openxmlformats.org/officeDocument/2006/customXml" ds:itemID="{2D2D59D3-0311-4FE9-9B5C-1C84AD8B13D9}">
  <ds:schemaRefs>
    <ds:schemaRef ds:uri="ESRI.ArcGIS.Mapping.OfficeIntegration.PowerPointInfo"/>
  </ds:schemaRefs>
</ds:datastoreItem>
</file>

<file path=customXml/itemProps35.xml><?xml version="1.0" encoding="utf-8"?>
<ds:datastoreItem xmlns:ds="http://schemas.openxmlformats.org/officeDocument/2006/customXml" ds:itemID="{852032C0-F38A-4265-BD5C-4455C96435A8}">
  <ds:schemaRefs>
    <ds:schemaRef ds:uri="ESRI.ArcGIS.Mapping.OfficeIntegration.PowerPointInfo"/>
  </ds:schemaRefs>
</ds:datastoreItem>
</file>

<file path=customXml/itemProps36.xml><?xml version="1.0" encoding="utf-8"?>
<ds:datastoreItem xmlns:ds="http://schemas.openxmlformats.org/officeDocument/2006/customXml" ds:itemID="{605F9326-3BF0-4584-BA82-B783A916D39B}">
  <ds:schemaRefs>
    <ds:schemaRef ds:uri="ESRI.ArcGIS.Mapping.OfficeIntegration.PowerPointInfo"/>
  </ds:schemaRefs>
</ds:datastoreItem>
</file>

<file path=customXml/itemProps37.xml><?xml version="1.0" encoding="utf-8"?>
<ds:datastoreItem xmlns:ds="http://schemas.openxmlformats.org/officeDocument/2006/customXml" ds:itemID="{53300A6A-0ABC-441B-928C-406A20E94628}">
  <ds:schemaRefs>
    <ds:schemaRef ds:uri="ESRI.ArcGIS.Mapping.OfficeIntegration.PowerPointInfo"/>
  </ds:schemaRefs>
</ds:datastoreItem>
</file>

<file path=customXml/itemProps38.xml><?xml version="1.0" encoding="utf-8"?>
<ds:datastoreItem xmlns:ds="http://schemas.openxmlformats.org/officeDocument/2006/customXml" ds:itemID="{F130C422-7C2A-4AD2-92E1-7F640054925C}">
  <ds:schemaRefs>
    <ds:schemaRef ds:uri="ESRI.ArcGIS.Mapping.OfficeIntegration.PowerPointInfo"/>
  </ds:schemaRefs>
</ds:datastoreItem>
</file>

<file path=customXml/itemProps39.xml><?xml version="1.0" encoding="utf-8"?>
<ds:datastoreItem xmlns:ds="http://schemas.openxmlformats.org/officeDocument/2006/customXml" ds:itemID="{8FF4BD71-FC18-4A50-97FA-78F5EA951929}">
  <ds:schemaRefs>
    <ds:schemaRef ds:uri="ESRI.ArcGIS.Mapping.OfficeIntegration.PowerPointInfo"/>
  </ds:schemaRefs>
</ds:datastoreItem>
</file>

<file path=customXml/itemProps4.xml><?xml version="1.0" encoding="utf-8"?>
<ds:datastoreItem xmlns:ds="http://schemas.openxmlformats.org/officeDocument/2006/customXml" ds:itemID="{B53171A0-04BE-4797-AB4D-46A6F54D52A3}">
  <ds:schemaRefs>
    <ds:schemaRef ds:uri="ESRI.ArcGIS.Mapping.OfficeIntegration.PowerPointInfo"/>
  </ds:schemaRefs>
</ds:datastoreItem>
</file>

<file path=customXml/itemProps40.xml><?xml version="1.0" encoding="utf-8"?>
<ds:datastoreItem xmlns:ds="http://schemas.openxmlformats.org/officeDocument/2006/customXml" ds:itemID="{F2950DF5-3318-4E49-98B7-E31EE02D554B}">
  <ds:schemaRefs>
    <ds:schemaRef ds:uri="ESRI.ArcGIS.Mapping.OfficeIntegration.PowerPointInfo"/>
  </ds:schemaRefs>
</ds:datastoreItem>
</file>

<file path=customXml/itemProps41.xml><?xml version="1.0" encoding="utf-8"?>
<ds:datastoreItem xmlns:ds="http://schemas.openxmlformats.org/officeDocument/2006/customXml" ds:itemID="{DBD6EF13-D194-408F-BEAB-2A0613440003}">
  <ds:schemaRefs>
    <ds:schemaRef ds:uri="ESRI.ArcGIS.Mapping.OfficeIntegration.PowerPointInfo"/>
  </ds:schemaRefs>
</ds:datastoreItem>
</file>

<file path=customXml/itemProps42.xml><?xml version="1.0" encoding="utf-8"?>
<ds:datastoreItem xmlns:ds="http://schemas.openxmlformats.org/officeDocument/2006/customXml" ds:itemID="{F16FBDC2-8977-4684-A81F-33DA5D81F64C}">
  <ds:schemaRefs>
    <ds:schemaRef ds:uri="ESRI.ArcGIS.Mapping.OfficeIntegration.PowerPointInfo"/>
  </ds:schemaRefs>
</ds:datastoreItem>
</file>

<file path=customXml/itemProps43.xml><?xml version="1.0" encoding="utf-8"?>
<ds:datastoreItem xmlns:ds="http://schemas.openxmlformats.org/officeDocument/2006/customXml" ds:itemID="{BE3B4B9F-349B-4860-8BDF-C1AC1631EC19}">
  <ds:schemaRefs>
    <ds:schemaRef ds:uri="ESRI.ArcGIS.Mapping.OfficeIntegration.PowerPointInfo"/>
  </ds:schemaRefs>
</ds:datastoreItem>
</file>

<file path=customXml/itemProps44.xml><?xml version="1.0" encoding="utf-8"?>
<ds:datastoreItem xmlns:ds="http://schemas.openxmlformats.org/officeDocument/2006/customXml" ds:itemID="{2E2EAB62-2821-466D-A818-CEC8AC89E0C2}">
  <ds:schemaRefs>
    <ds:schemaRef ds:uri="ESRI.ArcGIS.Mapping.OfficeIntegration.PowerPointInfo"/>
  </ds:schemaRefs>
</ds:datastoreItem>
</file>

<file path=customXml/itemProps45.xml><?xml version="1.0" encoding="utf-8"?>
<ds:datastoreItem xmlns:ds="http://schemas.openxmlformats.org/officeDocument/2006/customXml" ds:itemID="{AFBE11A1-DDD8-46AA-B84D-752A37CE8990}">
  <ds:schemaRefs>
    <ds:schemaRef ds:uri="ESRI.ArcGIS.Mapping.OfficeIntegration.PowerPointInfo"/>
  </ds:schemaRefs>
</ds:datastoreItem>
</file>

<file path=customXml/itemProps46.xml><?xml version="1.0" encoding="utf-8"?>
<ds:datastoreItem xmlns:ds="http://schemas.openxmlformats.org/officeDocument/2006/customXml" ds:itemID="{C11D43FD-7F06-49C6-B8A1-0E91A7867ED4}">
  <ds:schemaRefs>
    <ds:schemaRef ds:uri="ESRI.ArcGIS.Mapping.OfficeIntegration.PowerPointInfo"/>
  </ds:schemaRefs>
</ds:datastoreItem>
</file>

<file path=customXml/itemProps47.xml><?xml version="1.0" encoding="utf-8"?>
<ds:datastoreItem xmlns:ds="http://schemas.openxmlformats.org/officeDocument/2006/customXml" ds:itemID="{5B60CE6E-05BD-4D1F-B918-5DDC89E6B4C7}">
  <ds:schemaRefs>
    <ds:schemaRef ds:uri="ESRI.ArcGIS.Mapping.OfficeIntegration.PowerPointInfo"/>
  </ds:schemaRefs>
</ds:datastoreItem>
</file>

<file path=customXml/itemProps48.xml><?xml version="1.0" encoding="utf-8"?>
<ds:datastoreItem xmlns:ds="http://schemas.openxmlformats.org/officeDocument/2006/customXml" ds:itemID="{13FF5C30-9715-4970-863E-FD6BC1073AA5}">
  <ds:schemaRefs>
    <ds:schemaRef ds:uri="ESRI.ArcGIS.Mapping.OfficeIntegration.PowerPointInfo"/>
  </ds:schemaRefs>
</ds:datastoreItem>
</file>

<file path=customXml/itemProps49.xml><?xml version="1.0" encoding="utf-8"?>
<ds:datastoreItem xmlns:ds="http://schemas.openxmlformats.org/officeDocument/2006/customXml" ds:itemID="{FF4BCB79-541F-41F5-A7D2-1FA2CBAB536D}">
  <ds:schemaRefs>
    <ds:schemaRef ds:uri="ESRI.ArcGIS.Mapping.OfficeIntegration.PowerPointInfo"/>
  </ds:schemaRefs>
</ds:datastoreItem>
</file>

<file path=customXml/itemProps5.xml><?xml version="1.0" encoding="utf-8"?>
<ds:datastoreItem xmlns:ds="http://schemas.openxmlformats.org/officeDocument/2006/customXml" ds:itemID="{A4561747-792D-4D4B-81D8-E29946040F2B}">
  <ds:schemaRefs>
    <ds:schemaRef ds:uri="ESRI.ArcGIS.Mapping.OfficeIntegration.PowerPointInfo"/>
  </ds:schemaRefs>
</ds:datastoreItem>
</file>

<file path=customXml/itemProps50.xml><?xml version="1.0" encoding="utf-8"?>
<ds:datastoreItem xmlns:ds="http://schemas.openxmlformats.org/officeDocument/2006/customXml" ds:itemID="{A6E6D8FD-116B-49F1-AA14-1D9836936702}">
  <ds:schemaRefs>
    <ds:schemaRef ds:uri="ESRI.ArcGIS.Mapping.OfficeIntegration.PowerPointInfo"/>
  </ds:schemaRefs>
</ds:datastoreItem>
</file>

<file path=customXml/itemProps51.xml><?xml version="1.0" encoding="utf-8"?>
<ds:datastoreItem xmlns:ds="http://schemas.openxmlformats.org/officeDocument/2006/customXml" ds:itemID="{60B41E1F-1551-4930-9B95-D387E9FBD710}">
  <ds:schemaRefs>
    <ds:schemaRef ds:uri="ESRI.ArcGIS.Mapping.OfficeIntegration.PowerPointInfo"/>
  </ds:schemaRefs>
</ds:datastoreItem>
</file>

<file path=customXml/itemProps52.xml><?xml version="1.0" encoding="utf-8"?>
<ds:datastoreItem xmlns:ds="http://schemas.openxmlformats.org/officeDocument/2006/customXml" ds:itemID="{8FB9D10C-4A44-4010-9F78-35DB10DE1688}">
  <ds:schemaRefs>
    <ds:schemaRef ds:uri="ESRI.ArcGIS.Mapping.OfficeIntegration.PowerPointInfo"/>
  </ds:schemaRefs>
</ds:datastoreItem>
</file>

<file path=customXml/itemProps53.xml><?xml version="1.0" encoding="utf-8"?>
<ds:datastoreItem xmlns:ds="http://schemas.openxmlformats.org/officeDocument/2006/customXml" ds:itemID="{2061E115-274E-4BFE-8D6F-4EBDD7239F69}">
  <ds:schemaRefs>
    <ds:schemaRef ds:uri="ESRI.ArcGIS.Mapping.OfficeIntegration.PowerPointInfo"/>
  </ds:schemaRefs>
</ds:datastoreItem>
</file>

<file path=customXml/itemProps54.xml><?xml version="1.0" encoding="utf-8"?>
<ds:datastoreItem xmlns:ds="http://schemas.openxmlformats.org/officeDocument/2006/customXml" ds:itemID="{73ADCA55-4F80-4368-A091-BA5ADFD92602}">
  <ds:schemaRefs>
    <ds:schemaRef ds:uri="ESRI.ArcGIS.Mapping.OfficeIntegration.PowerPointInfo"/>
  </ds:schemaRefs>
</ds:datastoreItem>
</file>

<file path=customXml/itemProps55.xml><?xml version="1.0" encoding="utf-8"?>
<ds:datastoreItem xmlns:ds="http://schemas.openxmlformats.org/officeDocument/2006/customXml" ds:itemID="{9635CB53-42F8-47CD-9FC1-DCD7F21AA12A}">
  <ds:schemaRefs>
    <ds:schemaRef ds:uri="ESRI.ArcGIS.Mapping.OfficeIntegration.PowerPointInfo"/>
  </ds:schemaRefs>
</ds:datastoreItem>
</file>

<file path=customXml/itemProps56.xml><?xml version="1.0" encoding="utf-8"?>
<ds:datastoreItem xmlns:ds="http://schemas.openxmlformats.org/officeDocument/2006/customXml" ds:itemID="{533581CA-DB76-484D-99C7-5FC42E83F367}">
  <ds:schemaRefs>
    <ds:schemaRef ds:uri="ESRI.ArcGIS.Mapping.OfficeIntegration.PowerPointInfo"/>
  </ds:schemaRefs>
</ds:datastoreItem>
</file>

<file path=customXml/itemProps57.xml><?xml version="1.0" encoding="utf-8"?>
<ds:datastoreItem xmlns:ds="http://schemas.openxmlformats.org/officeDocument/2006/customXml" ds:itemID="{A3464AD0-903D-495A-BB41-82E9990D3010}">
  <ds:schemaRefs>
    <ds:schemaRef ds:uri="ESRI.ArcGIS.Mapping.OfficeIntegration.PowerPointInfo"/>
  </ds:schemaRefs>
</ds:datastoreItem>
</file>

<file path=customXml/itemProps58.xml><?xml version="1.0" encoding="utf-8"?>
<ds:datastoreItem xmlns:ds="http://schemas.openxmlformats.org/officeDocument/2006/customXml" ds:itemID="{92A393C7-2EAC-4DED-AFA9-9218E86CAC5B}">
  <ds:schemaRefs>
    <ds:schemaRef ds:uri="ESRI.ArcGIS.Mapping.OfficeIntegration.PowerPointInfo"/>
  </ds:schemaRefs>
</ds:datastoreItem>
</file>

<file path=customXml/itemProps59.xml><?xml version="1.0" encoding="utf-8"?>
<ds:datastoreItem xmlns:ds="http://schemas.openxmlformats.org/officeDocument/2006/customXml" ds:itemID="{A9CC06DE-8983-4519-A9D0-FC84D3ACA13F}">
  <ds:schemaRefs>
    <ds:schemaRef ds:uri="ESRI.ArcGIS.Mapping.OfficeIntegration.PowerPointInfo"/>
  </ds:schemaRefs>
</ds:datastoreItem>
</file>

<file path=customXml/itemProps6.xml><?xml version="1.0" encoding="utf-8"?>
<ds:datastoreItem xmlns:ds="http://schemas.openxmlformats.org/officeDocument/2006/customXml" ds:itemID="{CD166F01-6906-4AE5-8B98-663F93E4E5FF}">
  <ds:schemaRefs>
    <ds:schemaRef ds:uri="ESRI.ArcGIS.Mapping.OfficeIntegration.PowerPointInfo"/>
  </ds:schemaRefs>
</ds:datastoreItem>
</file>

<file path=customXml/itemProps60.xml><?xml version="1.0" encoding="utf-8"?>
<ds:datastoreItem xmlns:ds="http://schemas.openxmlformats.org/officeDocument/2006/customXml" ds:itemID="{A78F41E6-0B60-41BD-95AE-02022B1E3941}">
  <ds:schemaRefs>
    <ds:schemaRef ds:uri="ESRI.ArcGIS.Mapping.OfficeIntegration.PowerPointInfo"/>
  </ds:schemaRefs>
</ds:datastoreItem>
</file>

<file path=customXml/itemProps61.xml><?xml version="1.0" encoding="utf-8"?>
<ds:datastoreItem xmlns:ds="http://schemas.openxmlformats.org/officeDocument/2006/customXml" ds:itemID="{13EC00A2-6AA2-46F5-81FD-9FF0F9F34954}">
  <ds:schemaRefs>
    <ds:schemaRef ds:uri="ESRI.ArcGIS.Mapping.OfficeIntegration.PowerPointInfo"/>
  </ds:schemaRefs>
</ds:datastoreItem>
</file>

<file path=customXml/itemProps62.xml><?xml version="1.0" encoding="utf-8"?>
<ds:datastoreItem xmlns:ds="http://schemas.openxmlformats.org/officeDocument/2006/customXml" ds:itemID="{80C70A7B-C0B0-4D0D-929E-211A48BBA5F9}">
  <ds:schemaRefs>
    <ds:schemaRef ds:uri="ESRI.ArcGIS.Mapping.OfficeIntegration.PowerPointInfo"/>
  </ds:schemaRefs>
</ds:datastoreItem>
</file>

<file path=customXml/itemProps63.xml><?xml version="1.0" encoding="utf-8"?>
<ds:datastoreItem xmlns:ds="http://schemas.openxmlformats.org/officeDocument/2006/customXml" ds:itemID="{A303619F-F683-4165-991A-0ED35CB445EC}">
  <ds:schemaRefs>
    <ds:schemaRef ds:uri="ESRI.ArcGIS.Mapping.OfficeIntegration.PowerPointInfo"/>
  </ds:schemaRefs>
</ds:datastoreItem>
</file>

<file path=customXml/itemProps64.xml><?xml version="1.0" encoding="utf-8"?>
<ds:datastoreItem xmlns:ds="http://schemas.openxmlformats.org/officeDocument/2006/customXml" ds:itemID="{56568883-6E11-486E-80E9-B506ED15EC58}">
  <ds:schemaRefs>
    <ds:schemaRef ds:uri="ESRI.ArcGIS.Mapping.OfficeIntegration.PowerPointInfo"/>
  </ds:schemaRefs>
</ds:datastoreItem>
</file>

<file path=customXml/itemProps65.xml><?xml version="1.0" encoding="utf-8"?>
<ds:datastoreItem xmlns:ds="http://schemas.openxmlformats.org/officeDocument/2006/customXml" ds:itemID="{D99C48FA-6D25-41C1-935F-A298DFA19522}">
  <ds:schemaRefs>
    <ds:schemaRef ds:uri="ESRI.ArcGIS.Mapping.OfficeIntegration.PowerPointInfo"/>
  </ds:schemaRefs>
</ds:datastoreItem>
</file>

<file path=customXml/itemProps66.xml><?xml version="1.0" encoding="utf-8"?>
<ds:datastoreItem xmlns:ds="http://schemas.openxmlformats.org/officeDocument/2006/customXml" ds:itemID="{DF0A9710-B230-4F67-BCD1-E7FE4AFDC14A}">
  <ds:schemaRefs>
    <ds:schemaRef ds:uri="ESRI.ArcGIS.Mapping.OfficeIntegration.PowerPointInfo"/>
  </ds:schemaRefs>
</ds:datastoreItem>
</file>

<file path=customXml/itemProps67.xml><?xml version="1.0" encoding="utf-8"?>
<ds:datastoreItem xmlns:ds="http://schemas.openxmlformats.org/officeDocument/2006/customXml" ds:itemID="{63D98644-222D-40C0-A0BC-BB701EB0A492}">
  <ds:schemaRefs>
    <ds:schemaRef ds:uri="ESRI.ArcGIS.Mapping.OfficeIntegration.PowerPointInfo"/>
  </ds:schemaRefs>
</ds:datastoreItem>
</file>

<file path=customXml/itemProps68.xml><?xml version="1.0" encoding="utf-8"?>
<ds:datastoreItem xmlns:ds="http://schemas.openxmlformats.org/officeDocument/2006/customXml" ds:itemID="{2D644D22-B5CB-4089-8DC7-C5CD437822F6}">
  <ds:schemaRefs>
    <ds:schemaRef ds:uri="ESRI.ArcGIS.Mapping.OfficeIntegration.PowerPointInfo"/>
  </ds:schemaRefs>
</ds:datastoreItem>
</file>

<file path=customXml/itemProps69.xml><?xml version="1.0" encoding="utf-8"?>
<ds:datastoreItem xmlns:ds="http://schemas.openxmlformats.org/officeDocument/2006/customXml" ds:itemID="{C7504E5F-F603-4D36-A0B8-1A7FA06AD49C}">
  <ds:schemaRefs>
    <ds:schemaRef ds:uri="ESRI.ArcGIS.Mapping.OfficeIntegration.PowerPointInfo"/>
  </ds:schemaRefs>
</ds:datastoreItem>
</file>

<file path=customXml/itemProps7.xml><?xml version="1.0" encoding="utf-8"?>
<ds:datastoreItem xmlns:ds="http://schemas.openxmlformats.org/officeDocument/2006/customXml" ds:itemID="{5D4D63EC-54E1-4380-87DA-D6E50986B9BC}">
  <ds:schemaRefs>
    <ds:schemaRef ds:uri="ESRI.ArcGIS.Mapping.OfficeIntegration.PowerPointInfo"/>
  </ds:schemaRefs>
</ds:datastoreItem>
</file>

<file path=customXml/itemProps70.xml><?xml version="1.0" encoding="utf-8"?>
<ds:datastoreItem xmlns:ds="http://schemas.openxmlformats.org/officeDocument/2006/customXml" ds:itemID="{F157D5C9-232D-4076-9DF7-F93366EE9C2A}">
  <ds:schemaRefs>
    <ds:schemaRef ds:uri="ESRI.ArcGIS.Mapping.OfficeIntegration.PowerPointInfo"/>
  </ds:schemaRefs>
</ds:datastoreItem>
</file>

<file path=customXml/itemProps71.xml><?xml version="1.0" encoding="utf-8"?>
<ds:datastoreItem xmlns:ds="http://schemas.openxmlformats.org/officeDocument/2006/customXml" ds:itemID="{3C28D47A-FF6C-4370-B5F2-DC219EF3A293}">
  <ds:schemaRefs>
    <ds:schemaRef ds:uri="ESRI.ArcGIS.Mapping.OfficeIntegration.PowerPointInfo"/>
  </ds:schemaRefs>
</ds:datastoreItem>
</file>

<file path=customXml/itemProps72.xml><?xml version="1.0" encoding="utf-8"?>
<ds:datastoreItem xmlns:ds="http://schemas.openxmlformats.org/officeDocument/2006/customXml" ds:itemID="{8691F1C0-31D9-42A1-B3C9-26ABD70F8E8E}">
  <ds:schemaRefs>
    <ds:schemaRef ds:uri="ESRI.ArcGIS.Mapping.OfficeIntegration.PowerPointInfo"/>
  </ds:schemaRefs>
</ds:datastoreItem>
</file>

<file path=customXml/itemProps73.xml><?xml version="1.0" encoding="utf-8"?>
<ds:datastoreItem xmlns:ds="http://schemas.openxmlformats.org/officeDocument/2006/customXml" ds:itemID="{9E134158-76FE-41D8-BA65-AB0F1F76CA52}">
  <ds:schemaRefs>
    <ds:schemaRef ds:uri="ESRI.ArcGIS.Mapping.OfficeIntegration.PowerPointInfo"/>
  </ds:schemaRefs>
</ds:datastoreItem>
</file>

<file path=customXml/itemProps74.xml><?xml version="1.0" encoding="utf-8"?>
<ds:datastoreItem xmlns:ds="http://schemas.openxmlformats.org/officeDocument/2006/customXml" ds:itemID="{AF53D525-4174-42CA-BF8B-2D3828F9FED3}">
  <ds:schemaRefs>
    <ds:schemaRef ds:uri="ESRI.ArcGIS.Mapping.OfficeIntegration.PowerPointInfo"/>
  </ds:schemaRefs>
</ds:datastoreItem>
</file>

<file path=customXml/itemProps75.xml><?xml version="1.0" encoding="utf-8"?>
<ds:datastoreItem xmlns:ds="http://schemas.openxmlformats.org/officeDocument/2006/customXml" ds:itemID="{6952B6CA-D5C8-4C80-8DE8-B9FC3C2FB880}">
  <ds:schemaRefs>
    <ds:schemaRef ds:uri="ESRI.ArcGIS.Mapping.OfficeIntegration.PowerPointInfo"/>
  </ds:schemaRefs>
</ds:datastoreItem>
</file>

<file path=customXml/itemProps76.xml><?xml version="1.0" encoding="utf-8"?>
<ds:datastoreItem xmlns:ds="http://schemas.openxmlformats.org/officeDocument/2006/customXml" ds:itemID="{AF719CA4-FD05-4E08-96EE-6383F05DB088}">
  <ds:schemaRefs>
    <ds:schemaRef ds:uri="ESRI.ArcGIS.Mapping.OfficeIntegration.PowerPointInfo"/>
  </ds:schemaRefs>
</ds:datastoreItem>
</file>

<file path=customXml/itemProps77.xml><?xml version="1.0" encoding="utf-8"?>
<ds:datastoreItem xmlns:ds="http://schemas.openxmlformats.org/officeDocument/2006/customXml" ds:itemID="{59263794-8483-4C92-82CC-071DED3CFA96}">
  <ds:schemaRefs>
    <ds:schemaRef ds:uri="ESRI.ArcGIS.Mapping.OfficeIntegration.PowerPointInfo"/>
  </ds:schemaRefs>
</ds:datastoreItem>
</file>

<file path=customXml/itemProps78.xml><?xml version="1.0" encoding="utf-8"?>
<ds:datastoreItem xmlns:ds="http://schemas.openxmlformats.org/officeDocument/2006/customXml" ds:itemID="{78115310-036B-4A40-8E79-AA05BF1BA661}">
  <ds:schemaRefs>
    <ds:schemaRef ds:uri="ESRI.ArcGIS.Mapping.OfficeIntegration.PowerPointInfo"/>
  </ds:schemaRefs>
</ds:datastoreItem>
</file>

<file path=customXml/itemProps79.xml><?xml version="1.0" encoding="utf-8"?>
<ds:datastoreItem xmlns:ds="http://schemas.openxmlformats.org/officeDocument/2006/customXml" ds:itemID="{01CEF75F-22F3-4A3C-B525-A4999807A331}">
  <ds:schemaRefs>
    <ds:schemaRef ds:uri="ESRI.ArcGIS.Mapping.OfficeIntegration.PowerPointInfo"/>
  </ds:schemaRefs>
</ds:datastoreItem>
</file>

<file path=customXml/itemProps8.xml><?xml version="1.0" encoding="utf-8"?>
<ds:datastoreItem xmlns:ds="http://schemas.openxmlformats.org/officeDocument/2006/customXml" ds:itemID="{F145A8CA-87F1-4F3E-BAFA-F9DD2D57C5CA}">
  <ds:schemaRefs>
    <ds:schemaRef ds:uri="ESRI.ArcGIS.Mapping.OfficeIntegration.PowerPointInfo"/>
  </ds:schemaRefs>
</ds:datastoreItem>
</file>

<file path=customXml/itemProps80.xml><?xml version="1.0" encoding="utf-8"?>
<ds:datastoreItem xmlns:ds="http://schemas.openxmlformats.org/officeDocument/2006/customXml" ds:itemID="{B5686DA7-5049-46EA-B3C0-AE45DA06B8EA}">
  <ds:schemaRefs>
    <ds:schemaRef ds:uri="ESRI.ArcGIS.Mapping.OfficeIntegration.PowerPointInfo"/>
  </ds:schemaRefs>
</ds:datastoreItem>
</file>

<file path=customXml/itemProps81.xml><?xml version="1.0" encoding="utf-8"?>
<ds:datastoreItem xmlns:ds="http://schemas.openxmlformats.org/officeDocument/2006/customXml" ds:itemID="{37160280-7D55-401D-AF6F-84861568DE02}">
  <ds:schemaRefs>
    <ds:schemaRef ds:uri="ESRI.ArcGIS.Mapping.OfficeIntegration.PowerPointInfo"/>
  </ds:schemaRefs>
</ds:datastoreItem>
</file>

<file path=customXml/itemProps82.xml><?xml version="1.0" encoding="utf-8"?>
<ds:datastoreItem xmlns:ds="http://schemas.openxmlformats.org/officeDocument/2006/customXml" ds:itemID="{F29D29A2-3E5D-4062-801E-38EBEEC6A1B3}">
  <ds:schemaRefs>
    <ds:schemaRef ds:uri="ESRI.ArcGIS.Mapping.OfficeIntegration.PowerPointInfo"/>
  </ds:schemaRefs>
</ds:datastoreItem>
</file>

<file path=customXml/itemProps83.xml><?xml version="1.0" encoding="utf-8"?>
<ds:datastoreItem xmlns:ds="http://schemas.openxmlformats.org/officeDocument/2006/customXml" ds:itemID="{7199A634-91BF-4A4A-B739-9483D9730346}">
  <ds:schemaRefs>
    <ds:schemaRef ds:uri="ESRI.ArcGIS.Mapping.OfficeIntegration.PowerPointInfo"/>
  </ds:schemaRefs>
</ds:datastoreItem>
</file>

<file path=customXml/itemProps84.xml><?xml version="1.0" encoding="utf-8"?>
<ds:datastoreItem xmlns:ds="http://schemas.openxmlformats.org/officeDocument/2006/customXml" ds:itemID="{E53B6204-BD6F-4978-A2EC-1C3D73346A64}">
  <ds:schemaRefs>
    <ds:schemaRef ds:uri="ESRI.ArcGIS.Mapping.OfficeIntegration.PowerPointInfo"/>
  </ds:schemaRefs>
</ds:datastoreItem>
</file>

<file path=customXml/itemProps85.xml><?xml version="1.0" encoding="utf-8"?>
<ds:datastoreItem xmlns:ds="http://schemas.openxmlformats.org/officeDocument/2006/customXml" ds:itemID="{576759CA-D031-4D19-97EC-C8CC23C613CA}">
  <ds:schemaRefs>
    <ds:schemaRef ds:uri="ESRI.ArcGIS.Mapping.OfficeIntegration.PowerPointInfo"/>
  </ds:schemaRefs>
</ds:datastoreItem>
</file>

<file path=customXml/itemProps86.xml><?xml version="1.0" encoding="utf-8"?>
<ds:datastoreItem xmlns:ds="http://schemas.openxmlformats.org/officeDocument/2006/customXml" ds:itemID="{7B94A06B-3500-49E0-908A-C38E9CFB04C3}">
  <ds:schemaRefs>
    <ds:schemaRef ds:uri="ESRI.ArcGIS.Mapping.OfficeIntegration.PowerPointInfo"/>
  </ds:schemaRefs>
</ds:datastoreItem>
</file>

<file path=customXml/itemProps87.xml><?xml version="1.0" encoding="utf-8"?>
<ds:datastoreItem xmlns:ds="http://schemas.openxmlformats.org/officeDocument/2006/customXml" ds:itemID="{17C34D66-445D-4CCA-A32C-1E7FB531E0EF}">
  <ds:schemaRefs>
    <ds:schemaRef ds:uri="ESRI.ArcGIS.Mapping.OfficeIntegration.PowerPointInfo"/>
  </ds:schemaRefs>
</ds:datastoreItem>
</file>

<file path=customXml/itemProps88.xml><?xml version="1.0" encoding="utf-8"?>
<ds:datastoreItem xmlns:ds="http://schemas.openxmlformats.org/officeDocument/2006/customXml" ds:itemID="{005E0961-22E4-412B-8459-48A4961ACB83}">
  <ds:schemaRefs>
    <ds:schemaRef ds:uri="ESRI.ArcGIS.Mapping.OfficeIntegration.PowerPointInfo"/>
  </ds:schemaRefs>
</ds:datastoreItem>
</file>

<file path=customXml/itemProps89.xml><?xml version="1.0" encoding="utf-8"?>
<ds:datastoreItem xmlns:ds="http://schemas.openxmlformats.org/officeDocument/2006/customXml" ds:itemID="{C1A6C319-5AD6-4472-9710-5ACDD41D4535}">
  <ds:schemaRefs>
    <ds:schemaRef ds:uri="ESRI.ArcGIS.Mapping.OfficeIntegration.PowerPointInfo"/>
  </ds:schemaRefs>
</ds:datastoreItem>
</file>

<file path=customXml/itemProps9.xml><?xml version="1.0" encoding="utf-8"?>
<ds:datastoreItem xmlns:ds="http://schemas.openxmlformats.org/officeDocument/2006/customXml" ds:itemID="{FCAB08E7-9789-444B-93B8-3B94EC4F60AD}">
  <ds:schemaRefs>
    <ds:schemaRef ds:uri="ESRI.ArcGIS.Mapping.OfficeIntegration.PowerPointInfo"/>
  </ds:schemaRefs>
</ds:datastoreItem>
</file>

<file path=customXml/itemProps90.xml><?xml version="1.0" encoding="utf-8"?>
<ds:datastoreItem xmlns:ds="http://schemas.openxmlformats.org/officeDocument/2006/customXml" ds:itemID="{DBADF7DA-2631-4DC4-A18B-4B1197629269}">
  <ds:schemaRefs>
    <ds:schemaRef ds:uri="ESRI.ArcGIS.Mapping.OfficeIntegration.PowerPointInfo"/>
  </ds:schemaRefs>
</ds:datastoreItem>
</file>

<file path=customXml/itemProps91.xml><?xml version="1.0" encoding="utf-8"?>
<ds:datastoreItem xmlns:ds="http://schemas.openxmlformats.org/officeDocument/2006/customXml" ds:itemID="{152E2AF2-FCBD-4134-B2E5-D354639043C8}">
  <ds:schemaRefs>
    <ds:schemaRef ds:uri="ESRI.ArcGIS.Mapping.OfficeIntegration.PowerPointInfo"/>
  </ds:schemaRefs>
</ds:datastoreItem>
</file>

<file path=customXml/itemProps92.xml><?xml version="1.0" encoding="utf-8"?>
<ds:datastoreItem xmlns:ds="http://schemas.openxmlformats.org/officeDocument/2006/customXml" ds:itemID="{51D55148-4EC4-48DC-B501-6AD583CF9326}">
  <ds:schemaRefs>
    <ds:schemaRef ds:uri="ESRI.ArcGIS.Mapping.OfficeIntegration.PowerPointInfo"/>
  </ds:schemaRefs>
</ds:datastoreItem>
</file>

<file path=customXml/itemProps93.xml><?xml version="1.0" encoding="utf-8"?>
<ds:datastoreItem xmlns:ds="http://schemas.openxmlformats.org/officeDocument/2006/customXml" ds:itemID="{3306E030-9473-4604-9828-19441131A342}">
  <ds:schemaRefs>
    <ds:schemaRef ds:uri="ESRI.ArcGIS.Mapping.OfficeIntegration.PowerPointInfo"/>
  </ds:schemaRefs>
</ds:datastoreItem>
</file>

<file path=customXml/itemProps94.xml><?xml version="1.0" encoding="utf-8"?>
<ds:datastoreItem xmlns:ds="http://schemas.openxmlformats.org/officeDocument/2006/customXml" ds:itemID="{1E0F0DA4-E786-4A96-A5CE-C91789E130D8}">
  <ds:schemaRefs>
    <ds:schemaRef ds:uri="ESRI.ArcGIS.Mapping.OfficeIntegration.PowerPointInfo"/>
  </ds:schemaRefs>
</ds:datastoreItem>
</file>

<file path=customXml/itemProps95.xml><?xml version="1.0" encoding="utf-8"?>
<ds:datastoreItem xmlns:ds="http://schemas.openxmlformats.org/officeDocument/2006/customXml" ds:itemID="{85BE8C4E-CAFA-46F4-800C-7E08CF918424}">
  <ds:schemaRefs>
    <ds:schemaRef ds:uri="ESRI.ArcGIS.Mapping.OfficeIntegration.PowerPointInfo"/>
  </ds:schemaRefs>
</ds:datastoreItem>
</file>

<file path=customXml/itemProps96.xml><?xml version="1.0" encoding="utf-8"?>
<ds:datastoreItem xmlns:ds="http://schemas.openxmlformats.org/officeDocument/2006/customXml" ds:itemID="{7AAAE72C-D817-4A3B-8D15-2FDE0B2E073E}">
  <ds:schemaRefs>
    <ds:schemaRef ds:uri="ESRI.ArcGIS.Mapping.OfficeIntegration.PowerPointInfo"/>
  </ds:schemaRefs>
</ds:datastoreItem>
</file>

<file path=customXml/itemProps97.xml><?xml version="1.0" encoding="utf-8"?>
<ds:datastoreItem xmlns:ds="http://schemas.openxmlformats.org/officeDocument/2006/customXml" ds:itemID="{23867927-81AD-49C5-8C5B-5F6ABAFABD43}">
  <ds:schemaRefs>
    <ds:schemaRef ds:uri="ESRI.ArcGIS.Mapping.OfficeIntegration.PowerPointInfo"/>
  </ds:schemaRefs>
</ds:datastoreItem>
</file>

<file path=customXml/itemProps98.xml><?xml version="1.0" encoding="utf-8"?>
<ds:datastoreItem xmlns:ds="http://schemas.openxmlformats.org/officeDocument/2006/customXml" ds:itemID="{810C71E8-61A0-4162-B258-0C76EF45F4C6}">
  <ds:schemaRefs>
    <ds:schemaRef ds:uri="ESRI.ArcGIS.Mapping.OfficeIntegration.PowerPointInfo"/>
  </ds:schemaRefs>
</ds:datastoreItem>
</file>

<file path=customXml/itemProps99.xml><?xml version="1.0" encoding="utf-8"?>
<ds:datastoreItem xmlns:ds="http://schemas.openxmlformats.org/officeDocument/2006/customXml" ds:itemID="{CDE67E3F-EA20-4C76-9EE9-F45D0CF6DF8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1303</TotalTime>
  <Words>2194</Words>
  <Application>Microsoft Office PowerPoint</Application>
  <PresentationFormat>Widescreen</PresentationFormat>
  <Paragraphs>252</Paragraphs>
  <Slides>30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Calibri Light</vt:lpstr>
      <vt:lpstr>Courier New</vt:lpstr>
      <vt:lpstr>Office Theme</vt:lpstr>
      <vt:lpstr>Acrobat Document</vt:lpstr>
      <vt:lpstr>Simulating Fire Event Impacts on Regional O3 and PM2.5 and Looking Forward Toward Evaluation </vt:lpstr>
      <vt:lpstr>Objective &amp; Motivation</vt:lpstr>
      <vt:lpstr>PowerPoint Presentation</vt:lpstr>
      <vt:lpstr>Methods: photochemical modeling</vt:lpstr>
      <vt:lpstr>Fire event emissions modeling</vt:lpstr>
      <vt:lpstr>Source apportionment (ISAM) and brute-force zero-out comparisons for CO (left) and O3 (right) maximum event hourly mixing ratios</vt:lpstr>
      <vt:lpstr>O3</vt:lpstr>
      <vt:lpstr>How to constrain model estimates?</vt:lpstr>
      <vt:lpstr>PowerPoint Presentation</vt:lpstr>
      <vt:lpstr>O3/CO</vt:lpstr>
      <vt:lpstr>O3 Sensitivity</vt:lpstr>
      <vt:lpstr>Routine Surface O3</vt:lpstr>
      <vt:lpstr>PM2.5</vt:lpstr>
      <vt:lpstr>Enhancement Ratios</vt:lpstr>
      <vt:lpstr>Enhancement Ratios</vt:lpstr>
      <vt:lpstr>Daily avg. speciated PM2.5 at IMPROVE sites: Wallow fire event (AE6 aerosol chemistry)</vt:lpstr>
      <vt:lpstr>Daily avg. speciated PM2.5 at IMPROVE sites:  Flint Hills fire event (AE6 aerosol chemistry)</vt:lpstr>
      <vt:lpstr>Volatility Basis Set Approach</vt:lpstr>
      <vt:lpstr>Volatility Basis Set implementation in CMAQ</vt:lpstr>
      <vt:lpstr>PM2.5 OA</vt:lpstr>
      <vt:lpstr>PM2.5 OA</vt:lpstr>
      <vt:lpstr>SOA</vt:lpstr>
      <vt:lpstr>VBS biogenic aging sensitivity</vt:lpstr>
      <vt:lpstr>Next Steps</vt:lpstr>
      <vt:lpstr>Acknowledgements &amp; References</vt:lpstr>
      <vt:lpstr>PowerPoint Presentation</vt:lpstr>
      <vt:lpstr>Wallow Fire</vt:lpstr>
      <vt:lpstr>Wallow</vt:lpstr>
      <vt:lpstr>Flint Hills</vt:lpstr>
      <vt:lpstr>Waterhole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Kirk</dc:creator>
  <cp:lastModifiedBy>Baker, Kirk</cp:lastModifiedBy>
  <cp:revision>366</cp:revision>
  <cp:lastPrinted>2015-10-02T13:30:19Z</cp:lastPrinted>
  <dcterms:created xsi:type="dcterms:W3CDTF">2015-02-23T16:27:24Z</dcterms:created>
  <dcterms:modified xsi:type="dcterms:W3CDTF">2015-10-05T13:08:14Z</dcterms:modified>
</cp:coreProperties>
</file>