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7" r:id="rId2"/>
    <p:sldId id="351" r:id="rId3"/>
    <p:sldId id="352" r:id="rId4"/>
    <p:sldId id="264" r:id="rId5"/>
    <p:sldId id="259" r:id="rId6"/>
    <p:sldId id="269" r:id="rId7"/>
    <p:sldId id="265" r:id="rId8"/>
    <p:sldId id="353" r:id="rId9"/>
    <p:sldId id="354" r:id="rId10"/>
    <p:sldId id="362" r:id="rId11"/>
    <p:sldId id="363" r:id="rId12"/>
    <p:sldId id="364" r:id="rId13"/>
    <p:sldId id="359" r:id="rId14"/>
    <p:sldId id="355" r:id="rId15"/>
    <p:sldId id="365" r:id="rId16"/>
    <p:sldId id="366" r:id="rId17"/>
    <p:sldId id="346" r:id="rId18"/>
    <p:sldId id="367" r:id="rId19"/>
    <p:sldId id="305" r:id="rId20"/>
    <p:sldId id="368" r:id="rId21"/>
    <p:sldId id="349" r:id="rId22"/>
    <p:sldId id="30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45B2"/>
    <a:srgbClr val="9A0000"/>
    <a:srgbClr val="460000"/>
    <a:srgbClr val="FFCA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0" autoAdjust="0"/>
    <p:restoredTop sz="94707" autoAdjust="0"/>
  </p:normalViewPr>
  <p:slideViewPr>
    <p:cSldViewPr>
      <p:cViewPr>
        <p:scale>
          <a:sx n="81" d="100"/>
          <a:sy n="81" d="100"/>
        </p:scale>
        <p:origin x="-1334"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1008"/>
    </p:cViewPr>
  </p:sorterViewPr>
  <p:notesViewPr>
    <p:cSldViewPr>
      <p:cViewPr varScale="1">
        <p:scale>
          <a:sx n="87" d="100"/>
          <a:sy n="87" d="100"/>
        </p:scale>
        <p:origin x="-214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B5F619-D1F2-4CD3-B2A4-569147AB30DE}" type="datetimeFigureOut">
              <a:rPr lang="fr-CA" smtClean="0"/>
              <a:pPr/>
              <a:t>2 octobre 2015</a:t>
            </a:fld>
            <a:endParaRPr lang="fr-CA"/>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DF8C19-2058-4DFD-BFFD-A599CF3F2EA0}" type="slidenum">
              <a:rPr lang="fr-CA" smtClean="0"/>
              <a:pPr/>
              <a:t>‹#›</a:t>
            </a:fld>
            <a:endParaRPr lang="fr-CA"/>
          </a:p>
        </p:txBody>
      </p:sp>
    </p:spTree>
    <p:extLst>
      <p:ext uri="{BB962C8B-B14F-4D97-AF65-F5344CB8AC3E}">
        <p14:creationId xmlns:p14="http://schemas.microsoft.com/office/powerpoint/2010/main" val="58555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B196E7-135C-4540-876A-E7441BD9EE66}" type="datetimeFigureOut">
              <a:rPr lang="en-US" smtClean="0"/>
              <a:pPr/>
              <a:t>10/2/2015</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1694F8-16FC-4D69-AE0E-F23BAB0BACB1}" type="slidenum">
              <a:rPr lang="en-US" smtClean="0"/>
              <a:pPr/>
              <a:t>‹#›</a:t>
            </a:fld>
            <a:endParaRPr lang="en-US"/>
          </a:p>
        </p:txBody>
      </p:sp>
    </p:spTree>
    <p:extLst>
      <p:ext uri="{BB962C8B-B14F-4D97-AF65-F5344CB8AC3E}">
        <p14:creationId xmlns:p14="http://schemas.microsoft.com/office/powerpoint/2010/main" val="3996627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dirty="0" smtClean="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2B2A7016-84B8-49C7-8614-325A76CC8DAB}" type="slidenum">
              <a:rPr lang="en-US" smtClean="0">
                <a:solidFill>
                  <a:prstClr val="black"/>
                </a:solidFill>
              </a:rPr>
              <a:pPr eaLnBrk="1" hangingPunct="1"/>
              <a:t>1</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ltLang="fr-FR" smtClean="0"/>
              <a:t>Dernière runs: été-2011-08-28 12utc et hiver-2011-03-31 12utc</a:t>
            </a:r>
            <a:endParaRPr lang="en-US" altLang="fr-FR"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Arial Unicode MS" pitchFamily="34" charset="-128"/>
                <a:cs typeface="Arial Unicode MS" pitchFamily="34" charset="-128"/>
              </a:defRPr>
            </a:lvl1pPr>
            <a:lvl2pPr marL="727868" indent="-279949" eaLnBrk="0" hangingPunct="0">
              <a:defRPr kumimoji="1">
                <a:solidFill>
                  <a:schemeClr val="tx1"/>
                </a:solidFill>
                <a:latin typeface="Arial" charset="0"/>
                <a:ea typeface="Arial Unicode MS" pitchFamily="34" charset="-128"/>
                <a:cs typeface="Arial Unicode MS" pitchFamily="34" charset="-128"/>
              </a:defRPr>
            </a:lvl2pPr>
            <a:lvl3pPr marL="1119797" indent="-223959" eaLnBrk="0" hangingPunct="0">
              <a:defRPr kumimoji="1">
                <a:solidFill>
                  <a:schemeClr val="tx1"/>
                </a:solidFill>
                <a:latin typeface="Arial" charset="0"/>
                <a:ea typeface="Arial Unicode MS" pitchFamily="34" charset="-128"/>
                <a:cs typeface="Arial Unicode MS" pitchFamily="34" charset="-128"/>
              </a:defRPr>
            </a:lvl3pPr>
            <a:lvl4pPr marL="1567716" indent="-223959" eaLnBrk="0" hangingPunct="0">
              <a:defRPr kumimoji="1">
                <a:solidFill>
                  <a:schemeClr val="tx1"/>
                </a:solidFill>
                <a:latin typeface="Arial" charset="0"/>
                <a:ea typeface="Arial Unicode MS" pitchFamily="34" charset="-128"/>
                <a:cs typeface="Arial Unicode MS" pitchFamily="34" charset="-128"/>
              </a:defRPr>
            </a:lvl4pPr>
            <a:lvl5pPr marL="2015635" indent="-223959" eaLnBrk="0" hangingPunct="0">
              <a:defRPr kumimoji="1">
                <a:solidFill>
                  <a:schemeClr val="tx1"/>
                </a:solidFill>
                <a:latin typeface="Arial" charset="0"/>
                <a:ea typeface="Arial Unicode MS" pitchFamily="34" charset="-128"/>
                <a:cs typeface="Arial Unicode MS" pitchFamily="34" charset="-128"/>
              </a:defRPr>
            </a:lvl5pPr>
            <a:lvl6pPr marL="2463554" indent="-223959"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11472" indent="-223959"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359391" indent="-223959"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07310" indent="-223959"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4F51AF9D-2277-4547-AD33-CFEA0FBFB59E}" type="slidenum">
              <a:rPr lang="en-US" altLang="fr-FR" smtClean="0"/>
              <a:pPr eaLnBrk="1" hangingPunct="1"/>
              <a:t>4</a:t>
            </a:fld>
            <a:endParaRPr lang="en-US"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r>
              <a:rPr lang="en-US" smtClean="0"/>
              <a:t>Default profiles in SMOKE used for PM2.5, provided by EPA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501" eaLnBrk="0" hangingPunct="0">
              <a:defRPr kumimoji="1">
                <a:solidFill>
                  <a:schemeClr val="tx1"/>
                </a:solidFill>
                <a:latin typeface="Arial" charset="0"/>
                <a:ea typeface="Arial Unicode MS" pitchFamily="34" charset="-128"/>
                <a:cs typeface="Arial Unicode MS" pitchFamily="34" charset="-128"/>
              </a:defRPr>
            </a:lvl1pPr>
            <a:lvl2pPr marL="727868" indent="-279949" defTabSz="914501" eaLnBrk="0" hangingPunct="0">
              <a:defRPr kumimoji="1">
                <a:solidFill>
                  <a:schemeClr val="tx1"/>
                </a:solidFill>
                <a:latin typeface="Arial" charset="0"/>
                <a:ea typeface="Arial Unicode MS" pitchFamily="34" charset="-128"/>
                <a:cs typeface="Arial Unicode MS" pitchFamily="34" charset="-128"/>
              </a:defRPr>
            </a:lvl2pPr>
            <a:lvl3pPr marL="1119797" indent="-223959" defTabSz="914501" eaLnBrk="0" hangingPunct="0">
              <a:defRPr kumimoji="1">
                <a:solidFill>
                  <a:schemeClr val="tx1"/>
                </a:solidFill>
                <a:latin typeface="Arial" charset="0"/>
                <a:ea typeface="Arial Unicode MS" pitchFamily="34" charset="-128"/>
                <a:cs typeface="Arial Unicode MS" pitchFamily="34" charset="-128"/>
              </a:defRPr>
            </a:lvl3pPr>
            <a:lvl4pPr marL="1567716" indent="-223959" defTabSz="914501" eaLnBrk="0" hangingPunct="0">
              <a:defRPr kumimoji="1">
                <a:solidFill>
                  <a:schemeClr val="tx1"/>
                </a:solidFill>
                <a:latin typeface="Arial" charset="0"/>
                <a:ea typeface="Arial Unicode MS" pitchFamily="34" charset="-128"/>
                <a:cs typeface="Arial Unicode MS" pitchFamily="34" charset="-128"/>
              </a:defRPr>
            </a:lvl4pPr>
            <a:lvl5pPr marL="2015635" indent="-223959" defTabSz="914501" eaLnBrk="0" hangingPunct="0">
              <a:defRPr kumimoji="1">
                <a:solidFill>
                  <a:schemeClr val="tx1"/>
                </a:solidFill>
                <a:latin typeface="Arial" charset="0"/>
                <a:ea typeface="Arial Unicode MS" pitchFamily="34" charset="-128"/>
                <a:cs typeface="Arial Unicode MS" pitchFamily="34" charset="-128"/>
              </a:defRPr>
            </a:lvl5pPr>
            <a:lvl6pPr marL="2463554" indent="-223959" defTabSz="914501"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11472" indent="-223959" defTabSz="914501"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359391" indent="-223959" defTabSz="914501"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07310" indent="-223959" defTabSz="914501"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fld id="{22217A37-A345-4CB1-BA9A-71D965D10022}" type="slidenum">
              <a:rPr lang="en-US" altLang="fr-FR" smtClean="0"/>
              <a:pPr eaLnBrk="1" hangingPunct="1"/>
              <a:t>10</a:t>
            </a:fld>
            <a:endParaRPr lang="en-US"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11694F8-16FC-4D69-AE0E-F23BAB0BACB1}" type="slidenum">
              <a:rPr lang="en-US" smtClean="0"/>
              <a:pPr/>
              <a:t>13</a:t>
            </a:fld>
            <a:endParaRPr lang="en-US"/>
          </a:p>
        </p:txBody>
      </p:sp>
    </p:spTree>
    <p:extLst>
      <p:ext uri="{BB962C8B-B14F-4D97-AF65-F5344CB8AC3E}">
        <p14:creationId xmlns:p14="http://schemas.microsoft.com/office/powerpoint/2010/main" val="3019414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bwMode="gray">
      <p:bgPr>
        <a:solidFill>
          <a:schemeClr val="bg1"/>
        </a:solidFill>
        <a:effectLst/>
      </p:bgPr>
    </p:bg>
    <p:spTree>
      <p:nvGrpSpPr>
        <p:cNvPr id="1" name=""/>
        <p:cNvGrpSpPr/>
        <p:nvPr/>
      </p:nvGrpSpPr>
      <p:grpSpPr>
        <a:xfrm>
          <a:off x="0" y="0"/>
          <a:ext cx="0" cy="0"/>
          <a:chOff x="0" y="0"/>
          <a:chExt cx="0" cy="0"/>
        </a:xfrm>
      </p:grpSpPr>
      <p:pic>
        <p:nvPicPr>
          <p:cNvPr id="2" name="Picture 14" descr="COM1016_corp_banner__0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11967"/>
          <a:stretch>
            <a:fillRect/>
          </a:stretch>
        </p:blipFill>
        <p:spPr bwMode="auto">
          <a:xfrm>
            <a:off x="0" y="836613"/>
            <a:ext cx="914400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46038"/>
            <a:ext cx="91249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4514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CA"/>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extLst>
      <p:ext uri="{BB962C8B-B14F-4D97-AF65-F5344CB8AC3E}">
        <p14:creationId xmlns:p14="http://schemas.microsoft.com/office/powerpoint/2010/main" val="424823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274638"/>
            <a:ext cx="2038350" cy="5973762"/>
          </a:xfrm>
        </p:spPr>
        <p:txBody>
          <a:bodyPr vert="eaVert"/>
          <a:lstStyle/>
          <a:p>
            <a:r>
              <a:rPr lang="fr-FR" smtClean="0"/>
              <a:t>Modifiez le style du titre</a:t>
            </a:r>
            <a:endParaRPr lang="en-CA"/>
          </a:p>
        </p:txBody>
      </p:sp>
      <p:sp>
        <p:nvSpPr>
          <p:cNvPr id="3" name="Vertical Text Placeholder 2"/>
          <p:cNvSpPr>
            <a:spLocks noGrp="1"/>
          </p:cNvSpPr>
          <p:nvPr>
            <p:ph type="body" orient="vert" idx="1"/>
          </p:nvPr>
        </p:nvSpPr>
        <p:spPr>
          <a:xfrm>
            <a:off x="762000" y="274638"/>
            <a:ext cx="5962650" cy="59737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extLst>
      <p:ext uri="{BB962C8B-B14F-4D97-AF65-F5344CB8AC3E}">
        <p14:creationId xmlns:p14="http://schemas.microsoft.com/office/powerpoint/2010/main" val="518908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CA"/>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extLst>
      <p:ext uri="{BB962C8B-B14F-4D97-AF65-F5344CB8AC3E}">
        <p14:creationId xmlns:p14="http://schemas.microsoft.com/office/powerpoint/2010/main" val="1838766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44383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CA"/>
          </a:p>
        </p:txBody>
      </p:sp>
      <p:sp>
        <p:nvSpPr>
          <p:cNvPr id="3" name="Content Placeholder 2"/>
          <p:cNvSpPr>
            <a:spLocks noGrp="1"/>
          </p:cNvSpPr>
          <p:nvPr>
            <p:ph sz="half" idx="1"/>
          </p:nvPr>
        </p:nvSpPr>
        <p:spPr>
          <a:xfrm>
            <a:off x="762000" y="16002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Content Placeholder 3"/>
          <p:cNvSpPr>
            <a:spLocks noGrp="1"/>
          </p:cNvSpPr>
          <p:nvPr>
            <p:ph sz="half" idx="2"/>
          </p:nvPr>
        </p:nvSpPr>
        <p:spPr>
          <a:xfrm>
            <a:off x="4914900" y="1600200"/>
            <a:ext cx="4000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extLst>
      <p:ext uri="{BB962C8B-B14F-4D97-AF65-F5344CB8AC3E}">
        <p14:creationId xmlns:p14="http://schemas.microsoft.com/office/powerpoint/2010/main" val="218415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Tree>
    <p:extLst>
      <p:ext uri="{BB962C8B-B14F-4D97-AF65-F5344CB8AC3E}">
        <p14:creationId xmlns:p14="http://schemas.microsoft.com/office/powerpoint/2010/main" val="2391926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CA"/>
          </a:p>
        </p:txBody>
      </p:sp>
    </p:spTree>
    <p:extLst>
      <p:ext uri="{BB962C8B-B14F-4D97-AF65-F5344CB8AC3E}">
        <p14:creationId xmlns:p14="http://schemas.microsoft.com/office/powerpoint/2010/main" val="399348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995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43908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9108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274638"/>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Cliquez et modifiez le titre</a:t>
            </a:r>
          </a:p>
        </p:txBody>
      </p:sp>
      <p:sp>
        <p:nvSpPr>
          <p:cNvPr id="1027" name="Rectangle 3"/>
          <p:cNvSpPr>
            <a:spLocks noGrp="1" noChangeArrowheads="1"/>
          </p:cNvSpPr>
          <p:nvPr>
            <p:ph type="body" idx="1"/>
          </p:nvPr>
        </p:nvSpPr>
        <p:spPr bwMode="auto">
          <a:xfrm>
            <a:off x="762000" y="1600200"/>
            <a:ext cx="8153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Cliquez pour modifier les styles du texte du masque</a:t>
            </a:r>
          </a:p>
          <a:p>
            <a:pPr lvl="1"/>
            <a:r>
              <a:rPr lang="en-US" altLang="zh-TW" smtClean="0"/>
              <a:t>Deuxième niveau</a:t>
            </a:r>
          </a:p>
          <a:p>
            <a:pPr lvl="2"/>
            <a:r>
              <a:rPr lang="en-US" altLang="zh-TW" smtClean="0"/>
              <a:t>Troisième niveau</a:t>
            </a:r>
          </a:p>
          <a:p>
            <a:pPr lvl="3"/>
            <a:r>
              <a:rPr lang="en-US" altLang="zh-TW" smtClean="0"/>
              <a:t>Quatrième niveau</a:t>
            </a:r>
          </a:p>
          <a:p>
            <a:pPr lvl="4"/>
            <a:r>
              <a:rPr lang="en-US" altLang="zh-TW" smtClean="0"/>
              <a:t>Cinquième niveau</a:t>
            </a:r>
          </a:p>
        </p:txBody>
      </p:sp>
      <p:sp>
        <p:nvSpPr>
          <p:cNvPr id="1028" name="Text Box 24"/>
          <p:cNvSpPr txBox="1">
            <a:spLocks noChangeArrowheads="1"/>
          </p:cNvSpPr>
          <p:nvPr/>
        </p:nvSpPr>
        <p:spPr bwMode="auto">
          <a:xfrm>
            <a:off x="755650" y="6237288"/>
            <a:ext cx="81375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eaLnBrk="1" fontAlgn="base" hangingPunct="1">
              <a:spcBef>
                <a:spcPct val="0"/>
              </a:spcBef>
              <a:spcAft>
                <a:spcPct val="0"/>
              </a:spcAft>
              <a:defRPr/>
            </a:pPr>
            <a:r>
              <a:rPr lang="en-CA" sz="1000" smtClean="0">
                <a:solidFill>
                  <a:srgbClr val="000000"/>
                </a:solidFill>
              </a:rPr>
              <a:t>Page </a:t>
            </a:r>
            <a:fld id="{CA141394-78A0-470F-B31B-207F716048C7}" type="slidenum">
              <a:rPr lang="en-CA" sz="1000" smtClean="0">
                <a:solidFill>
                  <a:srgbClr val="000000"/>
                </a:solidFill>
              </a:rPr>
              <a:pPr algn="ctr" eaLnBrk="1" fontAlgn="base" hangingPunct="1">
                <a:spcBef>
                  <a:spcPct val="0"/>
                </a:spcBef>
                <a:spcAft>
                  <a:spcPct val="0"/>
                </a:spcAft>
                <a:defRPr/>
              </a:pPr>
              <a:t>‹#›</a:t>
            </a:fld>
            <a:r>
              <a:rPr lang="en-CA" sz="1000" smtClean="0">
                <a:solidFill>
                  <a:srgbClr val="000000"/>
                </a:solidFill>
              </a:rPr>
              <a:t> – </a:t>
            </a:r>
            <a:fld id="{580DCFA5-D8B1-4FB3-B7A8-CE33AD113DA4}" type="datetimed MMMM yyyy">
              <a:rPr lang="fr-CA" sz="1000" smtClean="0">
                <a:solidFill>
                  <a:srgbClr val="000000"/>
                </a:solidFill>
              </a:rPr>
              <a:pPr algn="ctr" eaLnBrk="1" fontAlgn="base" hangingPunct="1">
                <a:spcBef>
                  <a:spcPct val="0"/>
                </a:spcBef>
                <a:spcAft>
                  <a:spcPct val="0"/>
                </a:spcAft>
                <a:defRPr/>
              </a:pPr>
              <a:t>2 octobre 2015</a:t>
            </a:fld>
            <a:endParaRPr lang="en-CA" smtClean="0">
              <a:solidFill>
                <a:srgbClr val="000000"/>
              </a:solidFill>
            </a:endParaRPr>
          </a:p>
        </p:txBody>
      </p:sp>
      <p:sp>
        <p:nvSpPr>
          <p:cNvPr id="1029" name="Line 29"/>
          <p:cNvSpPr>
            <a:spLocks noChangeShapeType="1"/>
          </p:cNvSpPr>
          <p:nvPr/>
        </p:nvSpPr>
        <p:spPr bwMode="auto">
          <a:xfrm>
            <a:off x="827088" y="1268413"/>
            <a:ext cx="8316912" cy="0"/>
          </a:xfrm>
          <a:prstGeom prst="line">
            <a:avLst/>
          </a:prstGeom>
          <a:noFill/>
          <a:ln w="28575">
            <a:solidFill>
              <a:srgbClr val="3A601B"/>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kumimoji="1" lang="en-US">
              <a:solidFill>
                <a:srgbClr val="000000"/>
              </a:solidFill>
            </a:endParaRPr>
          </a:p>
        </p:txBody>
      </p:sp>
    </p:spTree>
    <p:extLst>
      <p:ext uri="{BB962C8B-B14F-4D97-AF65-F5344CB8AC3E}">
        <p14:creationId xmlns:p14="http://schemas.microsoft.com/office/powerpoint/2010/main" val="2405690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fontAlgn="base" hangingPunct="1">
        <a:spcBef>
          <a:spcPct val="0"/>
        </a:spcBef>
        <a:spcAft>
          <a:spcPct val="0"/>
        </a:spcAft>
        <a:defRPr kumimoji="1" sz="3600" b="1">
          <a:solidFill>
            <a:srgbClr val="3A601B"/>
          </a:solidFill>
          <a:latin typeface="+mj-lt"/>
          <a:ea typeface="+mj-ea"/>
          <a:cs typeface="+mj-cs"/>
        </a:defRPr>
      </a:lvl1pPr>
      <a:lvl2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p:titleStyle>
    <p:bodyStyle>
      <a:lvl1pPr marL="287338" indent="-287338" algn="l" rtl="0" eaLnBrk="1" fontAlgn="base" hangingPunct="1">
        <a:spcBef>
          <a:spcPct val="20000"/>
        </a:spcBef>
        <a:spcAft>
          <a:spcPct val="0"/>
        </a:spcAft>
        <a:buClr>
          <a:srgbClr val="FF0000"/>
        </a:buClr>
        <a:buSzPct val="120000"/>
        <a:buChar char="•"/>
        <a:defRPr kumimoji="1" sz="2400">
          <a:solidFill>
            <a:schemeClr val="tx1"/>
          </a:solidFill>
          <a:latin typeface="+mn-lt"/>
          <a:ea typeface="+mn-ea"/>
          <a:cs typeface="+mn-cs"/>
        </a:defRPr>
      </a:lvl1pPr>
      <a:lvl2pPr marL="765175" indent="-287338" algn="l" rtl="0" eaLnBrk="1" fontAlgn="base" hangingPunct="1">
        <a:spcBef>
          <a:spcPct val="20000"/>
        </a:spcBef>
        <a:spcAft>
          <a:spcPct val="0"/>
        </a:spcAft>
        <a:buClr>
          <a:srgbClr val="3A601B"/>
        </a:buClr>
        <a:buFont typeface="Arial" charset="0"/>
        <a:buChar char="–"/>
        <a:defRPr kumimoji="1" sz="2000">
          <a:solidFill>
            <a:schemeClr val="tx1"/>
          </a:solidFill>
          <a:latin typeface="+mn-lt"/>
          <a:ea typeface="+mn-ea"/>
          <a:cs typeface="+mn-cs"/>
        </a:defRPr>
      </a:lvl2pPr>
      <a:lvl3pPr marL="1139825" indent="-182563" algn="l" rtl="0" eaLnBrk="1" fontAlgn="base" hangingPunct="1">
        <a:spcBef>
          <a:spcPct val="20000"/>
        </a:spcBef>
        <a:spcAft>
          <a:spcPct val="0"/>
        </a:spcAft>
        <a:buClr>
          <a:srgbClr val="C8A200"/>
        </a:buClr>
        <a:buFont typeface="Arial" charset="0"/>
        <a:buChar char="▪"/>
        <a:defRPr kumimoji="1">
          <a:solidFill>
            <a:schemeClr val="tx1"/>
          </a:solidFill>
          <a:latin typeface="+mn-lt"/>
          <a:ea typeface="+mn-ea"/>
          <a:cs typeface="+mn-cs"/>
        </a:defRPr>
      </a:lvl3pPr>
      <a:lvl4pPr marL="1617663" indent="-287338" algn="l" rtl="0" eaLnBrk="1" fontAlgn="base" hangingPunct="1">
        <a:spcBef>
          <a:spcPct val="20000"/>
        </a:spcBef>
        <a:spcAft>
          <a:spcPct val="0"/>
        </a:spcAft>
        <a:buChar char="–"/>
        <a:defRPr kumimoji="1" sz="1600">
          <a:solidFill>
            <a:schemeClr val="tx1"/>
          </a:solidFill>
          <a:latin typeface="+mn-lt"/>
          <a:ea typeface="+mn-ea"/>
          <a:cs typeface="+mn-cs"/>
        </a:defRPr>
      </a:lvl4pPr>
      <a:lvl5pPr marL="2000250" indent="-190500" algn="l" rtl="0" eaLnBrk="1" fontAlgn="base" hangingPunct="1">
        <a:spcBef>
          <a:spcPct val="20000"/>
        </a:spcBef>
        <a:spcAft>
          <a:spcPct val="0"/>
        </a:spcAft>
        <a:buChar char="»"/>
        <a:defRPr kumimoji="1" sz="1400">
          <a:solidFill>
            <a:schemeClr val="tx1"/>
          </a:solidFill>
          <a:latin typeface="+mn-lt"/>
          <a:ea typeface="+mn-ea"/>
          <a:cs typeface="+mn-cs"/>
        </a:defRPr>
      </a:lvl5pPr>
      <a:lvl6pPr marL="2457450" indent="-190500" algn="l" rtl="0" eaLnBrk="1" fontAlgn="base" hangingPunct="1">
        <a:spcBef>
          <a:spcPct val="20000"/>
        </a:spcBef>
        <a:spcAft>
          <a:spcPct val="0"/>
        </a:spcAft>
        <a:buChar char="»"/>
        <a:defRPr kumimoji="1" sz="1400">
          <a:solidFill>
            <a:schemeClr val="tx1"/>
          </a:solidFill>
          <a:latin typeface="+mn-lt"/>
          <a:ea typeface="+mn-ea"/>
          <a:cs typeface="+mn-cs"/>
        </a:defRPr>
      </a:lvl6pPr>
      <a:lvl7pPr marL="2914650" indent="-190500" algn="l" rtl="0" eaLnBrk="1" fontAlgn="base" hangingPunct="1">
        <a:spcBef>
          <a:spcPct val="20000"/>
        </a:spcBef>
        <a:spcAft>
          <a:spcPct val="0"/>
        </a:spcAft>
        <a:buChar char="»"/>
        <a:defRPr kumimoji="1" sz="1400">
          <a:solidFill>
            <a:schemeClr val="tx1"/>
          </a:solidFill>
          <a:latin typeface="+mn-lt"/>
          <a:ea typeface="+mn-ea"/>
          <a:cs typeface="+mn-cs"/>
        </a:defRPr>
      </a:lvl7pPr>
      <a:lvl8pPr marL="3371850" indent="-190500" algn="l" rtl="0" eaLnBrk="1" fontAlgn="base" hangingPunct="1">
        <a:spcBef>
          <a:spcPct val="20000"/>
        </a:spcBef>
        <a:spcAft>
          <a:spcPct val="0"/>
        </a:spcAft>
        <a:buChar char="»"/>
        <a:defRPr kumimoji="1" sz="1400">
          <a:solidFill>
            <a:schemeClr val="tx1"/>
          </a:solidFill>
          <a:latin typeface="+mn-lt"/>
          <a:ea typeface="+mn-ea"/>
          <a:cs typeface="+mn-cs"/>
        </a:defRPr>
      </a:lvl8pPr>
      <a:lvl9pPr marL="3829050" indent="-190500" algn="l" rtl="0" eaLnBrk="1" fontAlgn="base" hangingPunct="1">
        <a:spcBef>
          <a:spcPct val="20000"/>
        </a:spcBef>
        <a:spcAft>
          <a:spcPct val="0"/>
        </a:spcAft>
        <a:buChar char="»"/>
        <a:defRPr kumimoji="1" sz="14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earthobservatory.nasa.gov/" TargetMode="External"/><Relationship Id="rId5" Type="http://schemas.openxmlformats.org/officeDocument/2006/relationships/image" Target="../media/image35.png"/><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sophie.cousineau@ec.gc.ca" TargetMode="External"/><Relationship Id="rId2" Type="http://schemas.openxmlformats.org/officeDocument/2006/relationships/hyperlink" Target="mailto:Radenko.Pavlovic@ec.gc.ca" TargetMode="Externa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www.fs.fed.us/"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http://collaboration.cmc.ec.gc.ca/cmc/air/FireWork-GEMMACH"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7"/>
          <p:cNvSpPr>
            <a:spLocks noGrp="1" noChangeArrowheads="1"/>
          </p:cNvSpPr>
          <p:nvPr>
            <p:ph type="ctrTitle" idx="4294967295"/>
          </p:nvPr>
        </p:nvSpPr>
        <p:spPr>
          <a:xfrm>
            <a:off x="467544" y="2348880"/>
            <a:ext cx="8064896" cy="1875333"/>
          </a:xfrm>
          <a:noFill/>
        </p:spPr>
        <p:txBody>
          <a:bodyPr/>
          <a:lstStyle/>
          <a:p>
            <a:r>
              <a:rPr lang="en-US" sz="3200" dirty="0" err="1">
                <a:effectLst>
                  <a:outerShdw blurRad="38100" dist="38100" dir="2700000" algn="tl">
                    <a:srgbClr val="000000">
                      <a:alpha val="43137"/>
                    </a:srgbClr>
                  </a:outerShdw>
                </a:effectLst>
              </a:rPr>
              <a:t>FireWork</a:t>
            </a:r>
            <a:r>
              <a:rPr lang="en-US" sz="3200" dirty="0"/>
              <a:t>: Environment Canada’s </a:t>
            </a:r>
            <a:r>
              <a:rPr lang="en-US" sz="3200" dirty="0" smtClean="0"/>
              <a:t>Seasonal </a:t>
            </a:r>
            <a:r>
              <a:rPr lang="en-US" sz="3200" dirty="0"/>
              <a:t>Air Quality Forecast System with Near-Real-Time Wildfire Emissions </a:t>
            </a:r>
            <a:endParaRPr lang="en-CA" sz="3200" dirty="0"/>
          </a:p>
        </p:txBody>
      </p:sp>
      <p:sp>
        <p:nvSpPr>
          <p:cNvPr id="4099" name="Rectangle 23"/>
          <p:cNvSpPr>
            <a:spLocks noGrp="1" noChangeArrowheads="1"/>
          </p:cNvSpPr>
          <p:nvPr>
            <p:ph type="subTitle" idx="4294967295"/>
          </p:nvPr>
        </p:nvSpPr>
        <p:spPr>
          <a:xfrm>
            <a:off x="755576" y="4221088"/>
            <a:ext cx="7056784" cy="576064"/>
          </a:xfrm>
          <a:noFill/>
        </p:spPr>
        <p:txBody>
          <a:bodyPr/>
          <a:lstStyle/>
          <a:p>
            <a:pPr marL="0" indent="0" algn="ctr">
              <a:buNone/>
            </a:pPr>
            <a:r>
              <a:rPr lang="en-US" b="1" dirty="0" smtClean="0"/>
              <a:t>Presented by: Sophie </a:t>
            </a:r>
            <a:r>
              <a:rPr lang="en-US" b="1" dirty="0" err="1" smtClean="0"/>
              <a:t>Cousineau</a:t>
            </a:r>
            <a:endParaRPr lang="en-US" b="1" dirty="0" smtClean="0"/>
          </a:p>
          <a:p>
            <a:pPr marL="0" indent="0">
              <a:buNone/>
            </a:pPr>
            <a:endParaRPr lang="en-US" sz="1800" b="1" baseline="30000" dirty="0" smtClean="0"/>
          </a:p>
        </p:txBody>
      </p:sp>
      <p:sp>
        <p:nvSpPr>
          <p:cNvPr id="4" name="Espace réservé du contenu 2"/>
          <p:cNvSpPr txBox="1">
            <a:spLocks/>
          </p:cNvSpPr>
          <p:nvPr/>
        </p:nvSpPr>
        <p:spPr>
          <a:xfrm>
            <a:off x="293068" y="5013176"/>
            <a:ext cx="8743428" cy="118072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CA" sz="1800" dirty="0" err="1" smtClean="0"/>
              <a:t>Authors</a:t>
            </a:r>
            <a:r>
              <a:rPr lang="fr-CA" sz="1800" dirty="0" smtClean="0"/>
              <a:t>: </a:t>
            </a:r>
            <a:r>
              <a:rPr lang="en-US" sz="1800" dirty="0" smtClean="0"/>
              <a:t>R</a:t>
            </a:r>
            <a:r>
              <a:rPr lang="en-US" sz="1800" dirty="0"/>
              <a:t>. Pavlovic</a:t>
            </a:r>
            <a:r>
              <a:rPr lang="en-US" sz="1800" baseline="30000" dirty="0"/>
              <a:t>1</a:t>
            </a:r>
            <a:r>
              <a:rPr lang="en-US" sz="1800" dirty="0"/>
              <a:t>, S. </a:t>
            </a:r>
            <a:r>
              <a:rPr lang="en-US" sz="1800" dirty="0" smtClean="0"/>
              <a:t>Cousineau</a:t>
            </a:r>
            <a:r>
              <a:rPr lang="en-US" sz="1800" baseline="30000" dirty="0" smtClean="0"/>
              <a:t>1</a:t>
            </a:r>
            <a:r>
              <a:rPr lang="en-US" sz="1800" dirty="0" smtClean="0"/>
              <a:t>, P</a:t>
            </a:r>
            <a:r>
              <a:rPr lang="en-US" sz="1800" dirty="0"/>
              <a:t>.-A. </a:t>
            </a:r>
            <a:r>
              <a:rPr lang="en-US" sz="1800" dirty="0" smtClean="0"/>
              <a:t>Beaulieu</a:t>
            </a:r>
            <a:r>
              <a:rPr lang="en-US" sz="1800" baseline="30000" dirty="0" smtClean="0"/>
              <a:t>1</a:t>
            </a:r>
            <a:r>
              <a:rPr lang="en-US" sz="1800" dirty="0" smtClean="0"/>
              <a:t>, H. Landry</a:t>
            </a:r>
            <a:r>
              <a:rPr lang="en-US" sz="1800" baseline="30000" dirty="0" smtClean="0"/>
              <a:t>1 </a:t>
            </a:r>
            <a:r>
              <a:rPr lang="en-US" sz="1800" dirty="0" smtClean="0">
                <a:solidFill>
                  <a:srgbClr val="000000"/>
                </a:solidFill>
              </a:rPr>
              <a:t>and M.D</a:t>
            </a:r>
            <a:r>
              <a:rPr lang="en-US" sz="1800" dirty="0">
                <a:solidFill>
                  <a:srgbClr val="000000"/>
                </a:solidFill>
              </a:rPr>
              <a:t>. Moran</a:t>
            </a:r>
            <a:r>
              <a:rPr lang="en-US" sz="1800" baseline="30000" dirty="0">
                <a:solidFill>
                  <a:srgbClr val="000000"/>
                </a:solidFill>
              </a:rPr>
              <a:t>2</a:t>
            </a:r>
            <a:endParaRPr lang="en-CA" sz="1800" dirty="0"/>
          </a:p>
          <a:p>
            <a:pPr marL="0" indent="0">
              <a:buNone/>
            </a:pPr>
            <a:r>
              <a:rPr lang="en-US" sz="1800" baseline="30000" dirty="0" smtClean="0"/>
              <a:t>  </a:t>
            </a:r>
          </a:p>
          <a:p>
            <a:pPr marL="0" indent="0">
              <a:buNone/>
            </a:pPr>
            <a:endParaRPr lang="en-CA" sz="800" dirty="0" smtClean="0"/>
          </a:p>
          <a:p>
            <a:pPr marL="0" indent="0" hangingPunct="0">
              <a:buNone/>
            </a:pPr>
            <a:r>
              <a:rPr lang="en-US" sz="800" baseline="30000" dirty="0"/>
              <a:t>1</a:t>
            </a:r>
            <a:r>
              <a:rPr lang="en-US" sz="800" dirty="0"/>
              <a:t>Air Quality Modeling Applications Section, Environment Canada, Montreal, Quebec, Canada</a:t>
            </a:r>
            <a:endParaRPr lang="en-CA" sz="800" dirty="0"/>
          </a:p>
          <a:p>
            <a:pPr marL="0" indent="0" hangingPunct="0">
              <a:buNone/>
            </a:pPr>
            <a:r>
              <a:rPr lang="en-US" sz="800" baseline="30000" dirty="0"/>
              <a:t>2</a:t>
            </a:r>
            <a:r>
              <a:rPr lang="en-US" sz="800" dirty="0"/>
              <a:t>Air Quality Research Division, Environment Canada, Toronto, Ontario, Canada </a:t>
            </a:r>
            <a:endParaRPr lang="en-CA" sz="800" dirty="0"/>
          </a:p>
          <a:p>
            <a:pPr marL="0" indent="0">
              <a:buFont typeface="Arial" pitchFamily="34" charset="0"/>
              <a:buNone/>
            </a:pPr>
            <a:r>
              <a:rPr lang="en-US" sz="800" dirty="0" smtClean="0"/>
              <a:t> </a:t>
            </a:r>
            <a:endParaRPr lang="en-CA" sz="800" dirty="0"/>
          </a:p>
        </p:txBody>
      </p:sp>
      <p:sp>
        <p:nvSpPr>
          <p:cNvPr id="5" name="Rectangle 4"/>
          <p:cNvSpPr/>
          <p:nvPr/>
        </p:nvSpPr>
        <p:spPr>
          <a:xfrm>
            <a:off x="1331640" y="6309320"/>
            <a:ext cx="6912768"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600" dirty="0" smtClean="0">
                <a:solidFill>
                  <a:srgbClr val="1E45B2"/>
                </a:solidFill>
              </a:rPr>
              <a:t>14</a:t>
            </a:r>
            <a:r>
              <a:rPr lang="en-CA" sz="1600" baseline="30000" dirty="0" smtClean="0">
                <a:solidFill>
                  <a:srgbClr val="1E45B2"/>
                </a:solidFill>
              </a:rPr>
              <a:t>th</a:t>
            </a:r>
            <a:r>
              <a:rPr lang="en-CA" sz="1600" dirty="0" smtClean="0">
                <a:solidFill>
                  <a:srgbClr val="1E45B2"/>
                </a:solidFill>
              </a:rPr>
              <a:t> Annual </a:t>
            </a:r>
            <a:r>
              <a:rPr lang="en-CA" sz="1600" dirty="0">
                <a:solidFill>
                  <a:srgbClr val="1E45B2"/>
                </a:solidFill>
              </a:rPr>
              <a:t>CMAS Conference, October 5-7, 2015</a:t>
            </a:r>
            <a:r>
              <a:rPr lang="fr-CA" altLang="zh-TW" sz="1600" dirty="0" smtClean="0">
                <a:solidFill>
                  <a:srgbClr val="1E45B2"/>
                </a:solidFill>
              </a:rPr>
              <a:t>, </a:t>
            </a:r>
          </a:p>
          <a:p>
            <a:pPr algn="ctr"/>
            <a:r>
              <a:rPr lang="fr-CA" altLang="zh-TW" sz="1600" dirty="0" smtClean="0">
                <a:solidFill>
                  <a:srgbClr val="1E45B2"/>
                </a:solidFill>
              </a:rPr>
              <a:t>Chapel Hill, </a:t>
            </a:r>
            <a:r>
              <a:rPr lang="fr-CA" altLang="zh-TW" sz="1600" dirty="0" err="1" smtClean="0">
                <a:solidFill>
                  <a:srgbClr val="1E45B2"/>
                </a:solidFill>
              </a:rPr>
              <a:t>North</a:t>
            </a:r>
            <a:r>
              <a:rPr lang="fr-CA" altLang="zh-TW" sz="1600" dirty="0" smtClean="0">
                <a:solidFill>
                  <a:srgbClr val="1E45B2"/>
                </a:solidFill>
              </a:rPr>
              <a:t> Carolina</a:t>
            </a:r>
            <a:endParaRPr lang="fr-CA" altLang="zh-TW" sz="1600" dirty="0">
              <a:solidFill>
                <a:srgbClr val="1E45B2"/>
              </a:solidFill>
            </a:endParaRPr>
          </a:p>
        </p:txBody>
      </p:sp>
    </p:spTree>
    <p:extLst>
      <p:ext uri="{BB962C8B-B14F-4D97-AF65-F5344CB8AC3E}">
        <p14:creationId xmlns:p14="http://schemas.microsoft.com/office/powerpoint/2010/main" val="1449403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fr-FR" dirty="0" smtClean="0"/>
              <a:t>Objective Scores</a:t>
            </a:r>
          </a:p>
        </p:txBody>
      </p:sp>
      <p:pic>
        <p:nvPicPr>
          <p:cNvPr id="22531" name="Picture 2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5084" y="4658816"/>
            <a:ext cx="2586633" cy="16835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32" name="TextBox 4"/>
          <p:cNvSpPr txBox="1">
            <a:spLocks noChangeArrowheads="1"/>
          </p:cNvSpPr>
          <p:nvPr/>
        </p:nvSpPr>
        <p:spPr bwMode="auto">
          <a:xfrm>
            <a:off x="4969206" y="4674681"/>
            <a:ext cx="3382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r>
              <a:rPr lang="en-CA" altLang="en-US" sz="1200" dirty="0">
                <a:solidFill>
                  <a:srgbClr val="000000"/>
                </a:solidFill>
              </a:rPr>
              <a:t>Available PM</a:t>
            </a:r>
            <a:r>
              <a:rPr lang="en-CA" altLang="en-US" sz="1200" baseline="-25000" dirty="0">
                <a:solidFill>
                  <a:srgbClr val="000000"/>
                </a:solidFill>
              </a:rPr>
              <a:t>2.5</a:t>
            </a:r>
            <a:r>
              <a:rPr lang="en-US" altLang="en-US" sz="1200" dirty="0"/>
              <a:t> monitoring stations across Canada and U.S. used for model performance evaluation</a:t>
            </a:r>
            <a:endParaRPr lang="en-US" altLang="fr-FR" sz="1200" dirty="0"/>
          </a:p>
        </p:txBody>
      </p:sp>
      <p:pic>
        <p:nvPicPr>
          <p:cNvPr id="225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4118" y="1556792"/>
            <a:ext cx="75485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TextBox 8"/>
          <p:cNvSpPr txBox="1">
            <a:spLocks noChangeArrowheads="1"/>
          </p:cNvSpPr>
          <p:nvPr/>
        </p:nvSpPr>
        <p:spPr bwMode="auto">
          <a:xfrm>
            <a:off x="3491879" y="1280567"/>
            <a:ext cx="2954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r>
              <a:rPr lang="en-US" altLang="fr-FR" sz="1400" b="1" dirty="0" smtClean="0">
                <a:solidFill>
                  <a:srgbClr val="FF0000"/>
                </a:solidFill>
                <a:effectLst>
                  <a:outerShdw blurRad="38100" dist="38100" dir="2700000" algn="tl">
                    <a:srgbClr val="000000">
                      <a:alpha val="43137"/>
                    </a:srgbClr>
                  </a:outerShdw>
                </a:effectLst>
              </a:rPr>
              <a:t>2014</a:t>
            </a:r>
            <a:r>
              <a:rPr lang="en-US" altLang="fr-FR" sz="1200" dirty="0" smtClean="0"/>
              <a:t> : </a:t>
            </a:r>
            <a:r>
              <a:rPr lang="en-US" altLang="fr-FR" sz="1200" dirty="0"/>
              <a:t>June 10</a:t>
            </a:r>
            <a:r>
              <a:rPr lang="en-US" altLang="fr-FR" sz="1200" baseline="30000" dirty="0"/>
              <a:t>th</a:t>
            </a:r>
            <a:r>
              <a:rPr lang="en-US" altLang="fr-FR" sz="1200" dirty="0"/>
              <a:t> – </a:t>
            </a:r>
            <a:r>
              <a:rPr lang="en-US" altLang="fr-FR" sz="1200" dirty="0" smtClean="0"/>
              <a:t>September </a:t>
            </a:r>
            <a:r>
              <a:rPr lang="en-US" altLang="fr-FR" sz="1200" dirty="0"/>
              <a:t>17</a:t>
            </a:r>
            <a:r>
              <a:rPr lang="en-US" altLang="fr-FR" sz="1200" baseline="30000" dirty="0"/>
              <a:t>th</a:t>
            </a:r>
            <a:r>
              <a:rPr lang="en-US" altLang="fr-FR" sz="1200" dirty="0"/>
              <a:t>	</a:t>
            </a:r>
          </a:p>
        </p:txBody>
      </p:sp>
      <p:pic>
        <p:nvPicPr>
          <p:cNvPr id="2253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6558" y="5453965"/>
            <a:ext cx="27955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8"/>
          <p:cNvSpPr txBox="1">
            <a:spLocks noChangeArrowheads="1"/>
          </p:cNvSpPr>
          <p:nvPr/>
        </p:nvSpPr>
        <p:spPr bwMode="auto">
          <a:xfrm>
            <a:off x="3563888" y="2576711"/>
            <a:ext cx="2954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eaLnBrk="1" hangingPunct="1"/>
            <a:r>
              <a:rPr lang="en-US" altLang="fr-FR" sz="1400" b="1" dirty="0" smtClean="0">
                <a:solidFill>
                  <a:srgbClr val="FF0000"/>
                </a:solidFill>
                <a:effectLst>
                  <a:outerShdw blurRad="38100" dist="38100" dir="2700000" algn="tl">
                    <a:srgbClr val="000000">
                      <a:alpha val="43137"/>
                    </a:srgbClr>
                  </a:outerShdw>
                </a:effectLst>
              </a:rPr>
              <a:t>2015</a:t>
            </a:r>
            <a:r>
              <a:rPr lang="en-US" altLang="fr-FR" sz="1200" dirty="0" smtClean="0"/>
              <a:t> : </a:t>
            </a:r>
            <a:r>
              <a:rPr lang="en-US" altLang="fr-FR" sz="1200" dirty="0"/>
              <a:t>June </a:t>
            </a:r>
            <a:r>
              <a:rPr lang="en-US" altLang="fr-FR" sz="1200" dirty="0" smtClean="0"/>
              <a:t>2</a:t>
            </a:r>
            <a:r>
              <a:rPr lang="en-US" altLang="fr-FR" sz="1200" baseline="30000" dirty="0" smtClean="0"/>
              <a:t>nd</a:t>
            </a:r>
            <a:r>
              <a:rPr lang="en-US" altLang="fr-FR" sz="1200" dirty="0" smtClean="0"/>
              <a:t>  </a:t>
            </a:r>
            <a:r>
              <a:rPr lang="en-US" altLang="fr-FR" sz="1200" dirty="0"/>
              <a:t>– </a:t>
            </a:r>
            <a:r>
              <a:rPr lang="en-US" altLang="fr-FR" sz="1200" dirty="0" smtClean="0"/>
              <a:t>September 2</a:t>
            </a:r>
            <a:r>
              <a:rPr lang="en-US" altLang="fr-FR" sz="1200" baseline="30000" dirty="0" smtClean="0"/>
              <a:t>nd</a:t>
            </a:r>
            <a:r>
              <a:rPr lang="en-US" altLang="fr-FR" sz="1200" dirty="0" smtClean="0"/>
              <a:t>  </a:t>
            </a:r>
            <a:r>
              <a:rPr lang="en-US" altLang="fr-FR" sz="1200" dirty="0"/>
              <a:t>	</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2852936"/>
            <a:ext cx="7608267" cy="859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918" y="3849688"/>
            <a:ext cx="1874837" cy="67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735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4168" y="916642"/>
            <a:ext cx="3024336" cy="200830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386"/>
          <a:stretch/>
        </p:blipFill>
        <p:spPr>
          <a:xfrm>
            <a:off x="35496" y="2934253"/>
            <a:ext cx="4032448" cy="25680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8" y="407646"/>
            <a:ext cx="3964064" cy="25266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960" y="3284984"/>
            <a:ext cx="4896544" cy="172819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960" y="5013176"/>
            <a:ext cx="4906584" cy="1769294"/>
          </a:xfrm>
          <a:prstGeom prst="rect">
            <a:avLst/>
          </a:prstGeom>
        </p:spPr>
      </p:pic>
      <p:sp>
        <p:nvSpPr>
          <p:cNvPr id="9" name="Text Box 10"/>
          <p:cNvSpPr txBox="1">
            <a:spLocks noChangeArrowheads="1"/>
          </p:cNvSpPr>
          <p:nvPr/>
        </p:nvSpPr>
        <p:spPr bwMode="auto">
          <a:xfrm>
            <a:off x="118342" y="44624"/>
            <a:ext cx="2916237" cy="339725"/>
          </a:xfrm>
          <a:prstGeom prst="rect">
            <a:avLst/>
          </a:prstGeom>
          <a:solidFill>
            <a:schemeClr val="bg1"/>
          </a:solidFill>
          <a:ln w="9525">
            <a:noFill/>
            <a:miter lim="800000"/>
            <a:headEnd/>
            <a:tailEnd/>
          </a:ln>
        </p:spPr>
        <p:txBody>
          <a:bodyPr>
            <a:spAutoFit/>
          </a:bodyPr>
          <a:lstStyle>
            <a:lvl1pPr eaLnBrk="0" hangingPunct="0">
              <a:defRPr kumimoji="1">
                <a:solidFill>
                  <a:schemeClr val="tx1"/>
                </a:solidFill>
                <a:latin typeface="Arial" charset="0"/>
                <a:ea typeface="Arial Unicode MS" pitchFamily="34" charset="-128"/>
                <a:cs typeface="Arial Unicode MS" pitchFamily="34" charset="-128"/>
              </a:defRPr>
            </a:lvl1pPr>
            <a:lvl2pPr marL="742950" indent="-285750" eaLnBrk="0" hangingPunct="0">
              <a:defRPr kumimoji="1">
                <a:solidFill>
                  <a:schemeClr val="tx1"/>
                </a:solidFill>
                <a:latin typeface="Arial" charset="0"/>
                <a:ea typeface="Arial Unicode MS" pitchFamily="34" charset="-128"/>
                <a:cs typeface="Arial Unicode MS" pitchFamily="34" charset="-128"/>
              </a:defRPr>
            </a:lvl2pPr>
            <a:lvl3pPr marL="1143000" indent="-228600" eaLnBrk="0" hangingPunct="0">
              <a:defRPr kumimoji="1">
                <a:solidFill>
                  <a:schemeClr val="tx1"/>
                </a:solidFill>
                <a:latin typeface="Arial" charset="0"/>
                <a:ea typeface="Arial Unicode MS" pitchFamily="34" charset="-128"/>
                <a:cs typeface="Arial Unicode MS" pitchFamily="34" charset="-128"/>
              </a:defRPr>
            </a:lvl3pPr>
            <a:lvl4pPr marL="1600200" indent="-228600" eaLnBrk="0" hangingPunct="0">
              <a:defRPr kumimoji="1">
                <a:solidFill>
                  <a:schemeClr val="tx1"/>
                </a:solidFill>
                <a:latin typeface="Arial" charset="0"/>
                <a:ea typeface="Arial Unicode MS" pitchFamily="34" charset="-128"/>
                <a:cs typeface="Arial Unicode MS" pitchFamily="34" charset="-128"/>
              </a:defRPr>
            </a:lvl4pPr>
            <a:lvl5pPr marL="2057400" indent="-228600" eaLnBrk="0" hangingPunct="0">
              <a:defRPr kumimoji="1">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charset="0"/>
                <a:ea typeface="Arial Unicode MS" pitchFamily="34" charset="-128"/>
                <a:cs typeface="Arial Unicode MS" pitchFamily="34" charset="-128"/>
              </a:defRPr>
            </a:lvl9pPr>
          </a:lstStyle>
          <a:p>
            <a:pPr algn="ctr" eaLnBrk="1" hangingPunct="1"/>
            <a:r>
              <a:rPr lang="en-US" altLang="en-US" sz="1600"/>
              <a:t>Difference:</a:t>
            </a:r>
            <a:r>
              <a:rPr lang="en-US" altLang="en-US" sz="1200"/>
              <a:t> FireWork  -  GEM-MACH</a:t>
            </a:r>
          </a:p>
        </p:txBody>
      </p:sp>
      <p:sp>
        <p:nvSpPr>
          <p:cNvPr id="10" name="TextBox 9"/>
          <p:cNvSpPr txBox="1"/>
          <p:nvPr/>
        </p:nvSpPr>
        <p:spPr>
          <a:xfrm>
            <a:off x="1658471" y="2934253"/>
            <a:ext cx="1834669" cy="369332"/>
          </a:xfrm>
          <a:prstGeom prst="rect">
            <a:avLst/>
          </a:prstGeom>
          <a:noFill/>
        </p:spPr>
        <p:txBody>
          <a:bodyPr wrap="none" rtlCol="0">
            <a:spAutoFit/>
          </a:bodyPr>
          <a:lstStyle/>
          <a:p>
            <a:r>
              <a:rPr lang="fr-CA" dirty="0" smtClean="0">
                <a:solidFill>
                  <a:srgbClr val="00B050"/>
                </a:solidFill>
              </a:rPr>
              <a:t>CORRELATION</a:t>
            </a:r>
            <a:endParaRPr lang="en-CA" dirty="0">
              <a:solidFill>
                <a:srgbClr val="00B050"/>
              </a:solidFill>
            </a:endParaRPr>
          </a:p>
        </p:txBody>
      </p:sp>
      <p:sp>
        <p:nvSpPr>
          <p:cNvPr id="11" name="TextBox 10"/>
          <p:cNvSpPr txBox="1"/>
          <p:nvPr/>
        </p:nvSpPr>
        <p:spPr>
          <a:xfrm>
            <a:off x="2051720" y="407646"/>
            <a:ext cx="1441420" cy="369332"/>
          </a:xfrm>
          <a:prstGeom prst="rect">
            <a:avLst/>
          </a:prstGeom>
          <a:noFill/>
        </p:spPr>
        <p:txBody>
          <a:bodyPr wrap="none" rtlCol="0">
            <a:spAutoFit/>
          </a:bodyPr>
          <a:lstStyle/>
          <a:p>
            <a:r>
              <a:rPr lang="fr-CA" dirty="0" smtClean="0">
                <a:solidFill>
                  <a:srgbClr val="00B050"/>
                </a:solidFill>
              </a:rPr>
              <a:t>MEAN BIAS</a:t>
            </a:r>
            <a:endParaRPr lang="en-CA" dirty="0">
              <a:solidFill>
                <a:srgbClr val="00B050"/>
              </a:solidFill>
            </a:endParaRPr>
          </a:p>
        </p:txBody>
      </p:sp>
      <p:sp>
        <p:nvSpPr>
          <p:cNvPr id="12" name="TextBox 11"/>
          <p:cNvSpPr txBox="1"/>
          <p:nvPr/>
        </p:nvSpPr>
        <p:spPr>
          <a:xfrm>
            <a:off x="37803" y="5502298"/>
            <a:ext cx="3600400" cy="923330"/>
          </a:xfrm>
          <a:prstGeom prst="rect">
            <a:avLst/>
          </a:prstGeom>
          <a:solidFill>
            <a:schemeClr val="bg1"/>
          </a:solidFill>
        </p:spPr>
        <p:txBody>
          <a:bodyPr wrap="square" rtlCol="0">
            <a:spAutoFit/>
          </a:bodyPr>
          <a:lstStyle/>
          <a:p>
            <a:r>
              <a:rPr lang="en-CA" b="1" dirty="0" smtClean="0">
                <a:solidFill>
                  <a:srgbClr val="9A0000"/>
                </a:solidFill>
              </a:rPr>
              <a:t>PM</a:t>
            </a:r>
            <a:r>
              <a:rPr lang="en-CA" b="1" baseline="-25000" dirty="0" smtClean="0">
                <a:solidFill>
                  <a:srgbClr val="9A0000"/>
                </a:solidFill>
              </a:rPr>
              <a:t>2.5</a:t>
            </a:r>
            <a:r>
              <a:rPr lang="en-CA" b="1" dirty="0" smtClean="0">
                <a:solidFill>
                  <a:srgbClr val="9A0000"/>
                </a:solidFill>
              </a:rPr>
              <a:t> correlation coefficient </a:t>
            </a:r>
            <a:r>
              <a:rPr lang="en-CA" b="1" dirty="0" smtClean="0">
                <a:solidFill>
                  <a:srgbClr val="9A0000"/>
                </a:solidFill>
                <a:effectLst>
                  <a:outerShdw blurRad="38100" dist="38100" dir="2700000" algn="tl">
                    <a:srgbClr val="000000">
                      <a:alpha val="43137"/>
                    </a:srgbClr>
                  </a:outerShdw>
                </a:effectLst>
              </a:rPr>
              <a:t>significantly improved  </a:t>
            </a:r>
            <a:r>
              <a:rPr lang="en-CA" dirty="0" smtClean="0"/>
              <a:t>with </a:t>
            </a:r>
            <a:r>
              <a:rPr lang="en-CA" dirty="0" err="1" smtClean="0"/>
              <a:t>FireWork</a:t>
            </a:r>
            <a:endParaRPr lang="en-CA" dirty="0"/>
          </a:p>
        </p:txBody>
      </p:sp>
      <p:sp>
        <p:nvSpPr>
          <p:cNvPr id="13" name="Text Box 10"/>
          <p:cNvSpPr txBox="1">
            <a:spLocks noChangeArrowheads="1"/>
          </p:cNvSpPr>
          <p:nvPr/>
        </p:nvSpPr>
        <p:spPr bwMode="auto">
          <a:xfrm>
            <a:off x="5705358" y="477833"/>
            <a:ext cx="3426143" cy="430887"/>
          </a:xfrm>
          <a:prstGeom prst="rect">
            <a:avLst/>
          </a:prstGeom>
          <a:solidFill>
            <a:schemeClr val="bg1"/>
          </a:solidFill>
          <a:ln w="9525">
            <a:noFill/>
            <a:miter lim="800000"/>
            <a:headEnd/>
            <a:tailEnd/>
          </a:ln>
        </p:spPr>
        <p:txBody>
          <a:bodyPr wrap="square">
            <a:spAutoFit/>
          </a:bodyPr>
          <a:lstStyle>
            <a:lvl1pPr eaLnBrk="0" hangingPunct="0">
              <a:defRPr kumimoji="1">
                <a:solidFill>
                  <a:schemeClr val="tx1"/>
                </a:solidFill>
                <a:latin typeface="Arial" pitchFamily="34" charset="0"/>
                <a:ea typeface="Arial Unicode MS" pitchFamily="34" charset="-128"/>
                <a:cs typeface="Arial Unicode MS" pitchFamily="34" charset="-128"/>
              </a:defRPr>
            </a:lvl1pPr>
            <a:lvl2pPr marL="742950" indent="-285750" eaLnBrk="0" hangingPunct="0">
              <a:defRPr kumimoji="1">
                <a:solidFill>
                  <a:schemeClr val="tx1"/>
                </a:solidFill>
                <a:latin typeface="Arial" pitchFamily="34" charset="0"/>
                <a:ea typeface="Arial Unicode MS" pitchFamily="34" charset="-128"/>
                <a:cs typeface="Arial Unicode MS" pitchFamily="34" charset="-128"/>
              </a:defRPr>
            </a:lvl2pPr>
            <a:lvl3pPr marL="1143000" indent="-228600" eaLnBrk="0" hangingPunct="0">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defRPr kumimoji="1">
                <a:solidFill>
                  <a:schemeClr val="tx1"/>
                </a:solidFill>
                <a:latin typeface="Arial" pitchFamily="34" charset="0"/>
                <a:ea typeface="Arial Unicode MS" pitchFamily="34" charset="-128"/>
                <a:cs typeface="Arial Unicode MS" pitchFamily="34" charset="-128"/>
              </a:defRPr>
            </a:lvl4pPr>
            <a:lvl5pPr marL="2057400" indent="-228600" eaLnBrk="0" hangingPunct="0">
              <a:defRPr kumimoji="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9pPr>
          </a:lstStyle>
          <a:p>
            <a:pPr algn="ctr" eaLnBrk="1" hangingPunct="1"/>
            <a:r>
              <a:rPr lang="en-US" altLang="en-US" sz="1100" dirty="0" smtClean="0">
                <a:solidFill>
                  <a:srgbClr val="3366CC"/>
                </a:solidFill>
              </a:rPr>
              <a:t>Forecasted wildfire </a:t>
            </a:r>
            <a:r>
              <a:rPr lang="en-US" altLang="en-US" sz="1100" dirty="0">
                <a:solidFill>
                  <a:srgbClr val="3366CC"/>
                </a:solidFill>
              </a:rPr>
              <a:t>emissions contribution </a:t>
            </a:r>
            <a:r>
              <a:rPr lang="en-US" altLang="en-US" sz="1100" b="1" dirty="0">
                <a:solidFill>
                  <a:srgbClr val="3366CC"/>
                </a:solidFill>
              </a:rPr>
              <a:t>to average summertime PM</a:t>
            </a:r>
            <a:r>
              <a:rPr lang="en-US" altLang="en-US" sz="1100" b="1" baseline="-25000" dirty="0">
                <a:solidFill>
                  <a:srgbClr val="3366CC"/>
                </a:solidFill>
              </a:rPr>
              <a:t>2.5</a:t>
            </a:r>
            <a:r>
              <a:rPr lang="en-US" altLang="en-US" sz="1100" b="1" dirty="0">
                <a:solidFill>
                  <a:srgbClr val="3366CC"/>
                </a:solidFill>
              </a:rPr>
              <a:t> </a:t>
            </a:r>
            <a:r>
              <a:rPr lang="en-US" altLang="en-US" sz="1100" b="1" dirty="0" smtClean="0">
                <a:solidFill>
                  <a:srgbClr val="3366CC"/>
                </a:solidFill>
              </a:rPr>
              <a:t>concentrations</a:t>
            </a:r>
            <a:endParaRPr lang="en-US" altLang="en-US" sz="1100" b="1" dirty="0">
              <a:solidFill>
                <a:srgbClr val="3366CC"/>
              </a:solidFill>
            </a:endParaRPr>
          </a:p>
        </p:txBody>
      </p:sp>
      <p:sp>
        <p:nvSpPr>
          <p:cNvPr id="14" name="TextBox 13"/>
          <p:cNvSpPr txBox="1"/>
          <p:nvPr/>
        </p:nvSpPr>
        <p:spPr>
          <a:xfrm>
            <a:off x="7834812" y="899428"/>
            <a:ext cx="697627" cy="369332"/>
          </a:xfrm>
          <a:prstGeom prst="rect">
            <a:avLst/>
          </a:prstGeom>
          <a:noFill/>
        </p:spPr>
        <p:txBody>
          <a:bodyPr wrap="none" rtlCol="0">
            <a:spAutoFit/>
          </a:bodyPr>
          <a:lstStyle/>
          <a:p>
            <a:r>
              <a:rPr lang="fr-CA" b="1" dirty="0" smtClean="0">
                <a:solidFill>
                  <a:srgbClr val="FF0000"/>
                </a:solidFill>
              </a:rPr>
              <a:t>2015</a:t>
            </a:r>
            <a:endParaRPr lang="en-CA" b="1" dirty="0">
              <a:solidFill>
                <a:srgbClr val="FF0000"/>
              </a:solidFill>
            </a:endParaRPr>
          </a:p>
        </p:txBody>
      </p:sp>
      <p:cxnSp>
        <p:nvCxnSpPr>
          <p:cNvPr id="16" name="Straight Connector 15"/>
          <p:cNvCxnSpPr/>
          <p:nvPr/>
        </p:nvCxnSpPr>
        <p:spPr bwMode="auto">
          <a:xfrm>
            <a:off x="7834813" y="3501008"/>
            <a:ext cx="409595" cy="0"/>
          </a:xfrm>
          <a:prstGeom prst="line">
            <a:avLst/>
          </a:prstGeom>
          <a:solidFill>
            <a:schemeClr val="accent1"/>
          </a:solidFill>
          <a:ln w="19050" cap="flat" cmpd="sng" algn="ctr">
            <a:solidFill>
              <a:srgbClr val="460000"/>
            </a:solidFill>
            <a:prstDash val="solid"/>
            <a:round/>
            <a:headEnd type="none" w="med" len="med"/>
            <a:tailEnd type="none" w="med" len="med"/>
          </a:ln>
          <a:effectLst/>
        </p:spPr>
      </p:cxnSp>
      <p:cxnSp>
        <p:nvCxnSpPr>
          <p:cNvPr id="17" name="Straight Connector 16"/>
          <p:cNvCxnSpPr/>
          <p:nvPr/>
        </p:nvCxnSpPr>
        <p:spPr bwMode="auto">
          <a:xfrm>
            <a:off x="7834813" y="3717032"/>
            <a:ext cx="409595" cy="0"/>
          </a:xfrm>
          <a:prstGeom prst="line">
            <a:avLst/>
          </a:prstGeom>
          <a:solidFill>
            <a:schemeClr val="accent1"/>
          </a:solidFill>
          <a:ln w="19050" cap="flat" cmpd="sng" algn="ctr">
            <a:solidFill>
              <a:srgbClr val="1E45B2"/>
            </a:solidFill>
            <a:prstDash val="solid"/>
            <a:round/>
            <a:headEnd type="none" w="med" len="med"/>
            <a:tailEnd type="none" w="med" len="med"/>
          </a:ln>
          <a:effectLst/>
        </p:spPr>
      </p:cxnSp>
      <p:sp>
        <p:nvSpPr>
          <p:cNvPr id="18" name="TextBox 17"/>
          <p:cNvSpPr txBox="1"/>
          <p:nvPr/>
        </p:nvSpPr>
        <p:spPr>
          <a:xfrm>
            <a:off x="8316416" y="3429000"/>
            <a:ext cx="739305" cy="400110"/>
          </a:xfrm>
          <a:prstGeom prst="rect">
            <a:avLst/>
          </a:prstGeom>
          <a:noFill/>
        </p:spPr>
        <p:txBody>
          <a:bodyPr wrap="none" rtlCol="0">
            <a:spAutoFit/>
          </a:bodyPr>
          <a:lstStyle/>
          <a:p>
            <a:r>
              <a:rPr lang="en-CA" sz="1000" b="1" dirty="0" smtClean="0">
                <a:solidFill>
                  <a:srgbClr val="9A0000"/>
                </a:solidFill>
              </a:rPr>
              <a:t>GM-OPS</a:t>
            </a:r>
          </a:p>
          <a:p>
            <a:r>
              <a:rPr lang="en-CA" sz="1000" b="1" dirty="0" err="1" smtClean="0">
                <a:solidFill>
                  <a:srgbClr val="1E45B2"/>
                </a:solidFill>
              </a:rPr>
              <a:t>FireWork</a:t>
            </a:r>
            <a:endParaRPr lang="en-CA" sz="1000" b="1" dirty="0">
              <a:solidFill>
                <a:srgbClr val="1E45B2"/>
              </a:solidFill>
            </a:endParaRPr>
          </a:p>
        </p:txBody>
      </p:sp>
      <p:sp>
        <p:nvSpPr>
          <p:cNvPr id="19" name="TextBox 18"/>
          <p:cNvSpPr txBox="1"/>
          <p:nvPr/>
        </p:nvSpPr>
        <p:spPr>
          <a:xfrm>
            <a:off x="4786764" y="3275692"/>
            <a:ext cx="1441420" cy="369332"/>
          </a:xfrm>
          <a:prstGeom prst="rect">
            <a:avLst/>
          </a:prstGeom>
          <a:noFill/>
        </p:spPr>
        <p:txBody>
          <a:bodyPr wrap="none" rtlCol="0">
            <a:spAutoFit/>
          </a:bodyPr>
          <a:lstStyle/>
          <a:p>
            <a:r>
              <a:rPr lang="fr-CA" dirty="0" smtClean="0">
                <a:solidFill>
                  <a:srgbClr val="00B050"/>
                </a:solidFill>
              </a:rPr>
              <a:t>MEAN BIAS</a:t>
            </a:r>
            <a:endParaRPr lang="en-CA" dirty="0">
              <a:solidFill>
                <a:srgbClr val="00B050"/>
              </a:solidFill>
            </a:endParaRPr>
          </a:p>
        </p:txBody>
      </p:sp>
      <p:sp>
        <p:nvSpPr>
          <p:cNvPr id="20" name="TextBox 19"/>
          <p:cNvSpPr txBox="1"/>
          <p:nvPr/>
        </p:nvSpPr>
        <p:spPr>
          <a:xfrm>
            <a:off x="4788024" y="5013176"/>
            <a:ext cx="1834669" cy="369332"/>
          </a:xfrm>
          <a:prstGeom prst="rect">
            <a:avLst/>
          </a:prstGeom>
          <a:noFill/>
        </p:spPr>
        <p:txBody>
          <a:bodyPr wrap="none" rtlCol="0">
            <a:spAutoFit/>
          </a:bodyPr>
          <a:lstStyle/>
          <a:p>
            <a:r>
              <a:rPr lang="fr-CA" dirty="0" smtClean="0">
                <a:solidFill>
                  <a:srgbClr val="00B050"/>
                </a:solidFill>
              </a:rPr>
              <a:t>CORRELATION</a:t>
            </a:r>
            <a:endParaRPr lang="en-CA" dirty="0">
              <a:solidFill>
                <a:srgbClr val="00B050"/>
              </a:solidFill>
            </a:endParaRPr>
          </a:p>
        </p:txBody>
      </p:sp>
      <p:sp>
        <p:nvSpPr>
          <p:cNvPr id="21" name="TextBox 20"/>
          <p:cNvSpPr txBox="1"/>
          <p:nvPr/>
        </p:nvSpPr>
        <p:spPr>
          <a:xfrm>
            <a:off x="5447234" y="2995808"/>
            <a:ext cx="3076933" cy="276999"/>
          </a:xfrm>
          <a:prstGeom prst="rect">
            <a:avLst/>
          </a:prstGeom>
          <a:noFill/>
        </p:spPr>
        <p:txBody>
          <a:bodyPr wrap="none" rtlCol="0">
            <a:spAutoFit/>
          </a:bodyPr>
          <a:lstStyle/>
          <a:p>
            <a:r>
              <a:rPr lang="en-CA" sz="1200" dirty="0" smtClean="0"/>
              <a:t>MB and R Statistics over </a:t>
            </a:r>
            <a:r>
              <a:rPr lang="en-CA" sz="1200" dirty="0" err="1" smtClean="0"/>
              <a:t>FireWork</a:t>
            </a:r>
            <a:r>
              <a:rPr lang="en-CA" sz="1200" dirty="0" smtClean="0"/>
              <a:t> domain</a:t>
            </a:r>
            <a:endParaRPr lang="en-CA" sz="1200" dirty="0"/>
          </a:p>
        </p:txBody>
      </p:sp>
      <p:sp>
        <p:nvSpPr>
          <p:cNvPr id="22" name="TextBox 21"/>
          <p:cNvSpPr txBox="1"/>
          <p:nvPr/>
        </p:nvSpPr>
        <p:spPr>
          <a:xfrm>
            <a:off x="3619348" y="84480"/>
            <a:ext cx="4420261" cy="369332"/>
          </a:xfrm>
          <a:prstGeom prst="rect">
            <a:avLst/>
          </a:prstGeom>
          <a:noFill/>
        </p:spPr>
        <p:txBody>
          <a:bodyPr wrap="square" rtlCol="0">
            <a:spAutoFit/>
          </a:bodyPr>
          <a:lstStyle/>
          <a:p>
            <a:pPr algn="ctr"/>
            <a:r>
              <a:rPr lang="en-CA" b="1" dirty="0" smtClean="0">
                <a:solidFill>
                  <a:srgbClr val="9A0000"/>
                </a:solidFill>
              </a:rPr>
              <a:t>2015 (June 2</a:t>
            </a:r>
            <a:r>
              <a:rPr lang="en-CA" b="1" baseline="30000" dirty="0" smtClean="0">
                <a:solidFill>
                  <a:srgbClr val="9A0000"/>
                </a:solidFill>
              </a:rPr>
              <a:t>nd</a:t>
            </a:r>
            <a:r>
              <a:rPr lang="en-CA" b="1" dirty="0" smtClean="0">
                <a:solidFill>
                  <a:srgbClr val="9A0000"/>
                </a:solidFill>
              </a:rPr>
              <a:t>  – Sept 1</a:t>
            </a:r>
            <a:r>
              <a:rPr lang="en-CA" b="1" baseline="30000" dirty="0" smtClean="0">
                <a:solidFill>
                  <a:srgbClr val="9A0000"/>
                </a:solidFill>
              </a:rPr>
              <a:t>st</a:t>
            </a:r>
            <a:r>
              <a:rPr lang="en-CA" b="1" dirty="0" smtClean="0">
                <a:solidFill>
                  <a:srgbClr val="9A0000"/>
                </a:solidFill>
              </a:rPr>
              <a:t>) Statistics</a:t>
            </a:r>
            <a:endParaRPr lang="en-CA" b="1" dirty="0">
              <a:solidFill>
                <a:srgbClr val="9A0000"/>
              </a:solidFill>
            </a:endParaRPr>
          </a:p>
        </p:txBody>
      </p:sp>
    </p:spTree>
    <p:extLst>
      <p:ext uri="{BB962C8B-B14F-4D97-AF65-F5344CB8AC3E}">
        <p14:creationId xmlns:p14="http://schemas.microsoft.com/office/powerpoint/2010/main" val="2220558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133198"/>
            <a:ext cx="5328592" cy="26801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1302702"/>
            <a:ext cx="5328592" cy="2774370"/>
          </a:xfrm>
          <a:prstGeom prst="rect">
            <a:avLst/>
          </a:prstGeom>
        </p:spPr>
      </p:pic>
      <p:grpSp>
        <p:nvGrpSpPr>
          <p:cNvPr id="7" name="Group 15"/>
          <p:cNvGrpSpPr>
            <a:grpSpLocks/>
          </p:cNvGrpSpPr>
          <p:nvPr/>
        </p:nvGrpSpPr>
        <p:grpSpPr bwMode="auto">
          <a:xfrm>
            <a:off x="7132240" y="44624"/>
            <a:ext cx="1984648" cy="1584176"/>
            <a:chOff x="864" y="1440"/>
            <a:chExt cx="3858" cy="2381"/>
          </a:xfrm>
        </p:grpSpPr>
        <p:pic>
          <p:nvPicPr>
            <p:cNvPr id="8" name="Picture 5" descr="4_regions"/>
            <p:cNvPicPr>
              <a:picLocks noChangeAspect="1" noChangeArrowheads="1"/>
            </p:cNvPicPr>
            <p:nvPr/>
          </p:nvPicPr>
          <p:blipFill>
            <a:blip r:embed="rId4" cstate="print"/>
            <a:srcRect l="12939" t="18393" r="11154" b="1149"/>
            <a:stretch>
              <a:fillRect/>
            </a:stretch>
          </p:blipFill>
          <p:spPr bwMode="auto">
            <a:xfrm>
              <a:off x="864" y="1440"/>
              <a:ext cx="3858" cy="2381"/>
            </a:xfrm>
            <a:prstGeom prst="rect">
              <a:avLst/>
            </a:prstGeom>
            <a:noFill/>
            <a:ln w="9525">
              <a:noFill/>
              <a:miter lim="800000"/>
              <a:headEnd/>
              <a:tailEnd/>
            </a:ln>
          </p:spPr>
        </p:pic>
        <p:sp>
          <p:nvSpPr>
            <p:cNvPr id="9" name="Text Box 11"/>
            <p:cNvSpPr txBox="1">
              <a:spLocks noChangeArrowheads="1"/>
            </p:cNvSpPr>
            <p:nvPr/>
          </p:nvSpPr>
          <p:spPr bwMode="auto">
            <a:xfrm>
              <a:off x="2784" y="3129"/>
              <a:ext cx="1051" cy="305"/>
            </a:xfrm>
            <a:prstGeom prst="rect">
              <a:avLst/>
            </a:prstGeom>
            <a:noFill/>
            <a:ln w="9525">
              <a:noFill/>
              <a:miter lim="800000"/>
              <a:headEnd/>
              <a:tailEnd/>
            </a:ln>
            <a:effectLst/>
          </p:spPr>
          <p:txBody>
            <a:bodyPr wrap="none">
              <a:spAutoFit/>
            </a:bodyPr>
            <a:lstStyle/>
            <a:p>
              <a:r>
                <a:rPr lang="en-CA" altLang="en-US" sz="1000" b="1" dirty="0">
                  <a:solidFill>
                    <a:schemeClr val="tx1"/>
                  </a:solidFill>
                </a:rPr>
                <a:t>EUSA</a:t>
              </a:r>
              <a:endParaRPr lang="en-US" altLang="en-US" sz="1000" b="1" dirty="0">
                <a:solidFill>
                  <a:schemeClr val="tx1"/>
                </a:solidFill>
              </a:endParaRPr>
            </a:p>
          </p:txBody>
        </p:sp>
        <p:sp>
          <p:nvSpPr>
            <p:cNvPr id="10" name="Text Box 12"/>
            <p:cNvSpPr txBox="1">
              <a:spLocks noChangeArrowheads="1"/>
            </p:cNvSpPr>
            <p:nvPr/>
          </p:nvSpPr>
          <p:spPr bwMode="auto">
            <a:xfrm>
              <a:off x="2832" y="2025"/>
              <a:ext cx="1066" cy="305"/>
            </a:xfrm>
            <a:prstGeom prst="rect">
              <a:avLst/>
            </a:prstGeom>
            <a:noFill/>
            <a:ln w="9525">
              <a:noFill/>
              <a:miter lim="800000"/>
              <a:headEnd/>
              <a:tailEnd/>
            </a:ln>
            <a:effectLst/>
          </p:spPr>
          <p:txBody>
            <a:bodyPr wrap="none">
              <a:spAutoFit/>
            </a:bodyPr>
            <a:lstStyle/>
            <a:p>
              <a:r>
                <a:rPr lang="en-CA" altLang="en-US" sz="1000" b="1" dirty="0">
                  <a:solidFill>
                    <a:schemeClr val="tx1"/>
                  </a:solidFill>
                </a:rPr>
                <a:t>ECAN</a:t>
              </a:r>
              <a:endParaRPr lang="en-US" altLang="en-US" sz="1000" b="1" dirty="0">
                <a:solidFill>
                  <a:schemeClr val="tx1"/>
                </a:solidFill>
              </a:endParaRPr>
            </a:p>
          </p:txBody>
        </p:sp>
        <p:sp>
          <p:nvSpPr>
            <p:cNvPr id="11" name="Text Box 13"/>
            <p:cNvSpPr txBox="1">
              <a:spLocks noChangeArrowheads="1"/>
            </p:cNvSpPr>
            <p:nvPr/>
          </p:nvSpPr>
          <p:spPr bwMode="auto">
            <a:xfrm>
              <a:off x="1584" y="2025"/>
              <a:ext cx="1138" cy="370"/>
            </a:xfrm>
            <a:prstGeom prst="rect">
              <a:avLst/>
            </a:prstGeom>
            <a:noFill/>
            <a:ln w="19050">
              <a:solidFill>
                <a:srgbClr val="FF0000"/>
              </a:solidFill>
              <a:miter lim="800000"/>
              <a:headEnd/>
              <a:tailEnd/>
            </a:ln>
            <a:effectLst/>
          </p:spPr>
          <p:txBody>
            <a:bodyPr wrap="none">
              <a:spAutoFit/>
            </a:bodyPr>
            <a:lstStyle/>
            <a:p>
              <a:r>
                <a:rPr lang="en-CA" altLang="en-US" sz="1000" b="1" dirty="0">
                  <a:solidFill>
                    <a:srgbClr val="FF0000"/>
                  </a:solidFill>
                </a:rPr>
                <a:t>WCAN</a:t>
              </a:r>
              <a:endParaRPr lang="en-US" altLang="en-US" sz="1000" b="1" dirty="0">
                <a:solidFill>
                  <a:srgbClr val="FF0000"/>
                </a:solidFill>
              </a:endParaRPr>
            </a:p>
          </p:txBody>
        </p:sp>
        <p:sp>
          <p:nvSpPr>
            <p:cNvPr id="12" name="Text Box 14"/>
            <p:cNvSpPr txBox="1">
              <a:spLocks noChangeArrowheads="1"/>
            </p:cNvSpPr>
            <p:nvPr/>
          </p:nvSpPr>
          <p:spPr bwMode="auto">
            <a:xfrm>
              <a:off x="1792" y="3129"/>
              <a:ext cx="1122" cy="305"/>
            </a:xfrm>
            <a:prstGeom prst="rect">
              <a:avLst/>
            </a:prstGeom>
            <a:noFill/>
            <a:ln w="9525">
              <a:noFill/>
              <a:miter lim="800000"/>
              <a:headEnd/>
              <a:tailEnd/>
            </a:ln>
            <a:effectLst/>
          </p:spPr>
          <p:txBody>
            <a:bodyPr wrap="none">
              <a:spAutoFit/>
            </a:bodyPr>
            <a:lstStyle/>
            <a:p>
              <a:r>
                <a:rPr lang="en-CA" altLang="en-US" sz="1000" b="1" dirty="0">
                  <a:solidFill>
                    <a:schemeClr val="tx1"/>
                  </a:solidFill>
                </a:rPr>
                <a:t>WUSA</a:t>
              </a:r>
              <a:endParaRPr lang="en-US" altLang="en-US" sz="1000" b="1" dirty="0">
                <a:solidFill>
                  <a:schemeClr val="tx1"/>
                </a:solidFill>
              </a:endParaRPr>
            </a:p>
          </p:txBody>
        </p:sp>
      </p:gr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2204864"/>
            <a:ext cx="3608784" cy="2664296"/>
          </a:xfrm>
          <a:prstGeom prst="rect">
            <a:avLst/>
          </a:prstGeom>
        </p:spPr>
      </p:pic>
      <p:sp>
        <p:nvSpPr>
          <p:cNvPr id="14" name="Title 13"/>
          <p:cNvSpPr txBox="1">
            <a:spLocks noGrp="1"/>
          </p:cNvSpPr>
          <p:nvPr>
            <p:ph type="title"/>
          </p:nvPr>
        </p:nvSpPr>
        <p:spPr>
          <a:xfrm>
            <a:off x="107504" y="264525"/>
            <a:ext cx="7024736" cy="830997"/>
          </a:xfrm>
          <a:prstGeom prst="rect">
            <a:avLst/>
          </a:prstGeom>
          <a:noFill/>
        </p:spPr>
        <p:txBody>
          <a:bodyPr wrap="square" rtlCol="0">
            <a:spAutoFit/>
          </a:bodyPr>
          <a:lstStyle/>
          <a:p>
            <a:pPr algn="ctr"/>
            <a:r>
              <a:rPr lang="en-US" sz="2400" dirty="0"/>
              <a:t>PM</a:t>
            </a:r>
            <a:r>
              <a:rPr lang="en-US" sz="2400" baseline="-25000" dirty="0"/>
              <a:t>2.5</a:t>
            </a:r>
            <a:r>
              <a:rPr lang="en-US" sz="2400" dirty="0"/>
              <a:t> Hourly Statistics - </a:t>
            </a:r>
            <a:r>
              <a:rPr lang="en-CA" sz="2400" b="1" dirty="0" smtClean="0">
                <a:solidFill>
                  <a:srgbClr val="9A0000"/>
                </a:solidFill>
              </a:rPr>
              <a:t>Western Canada</a:t>
            </a:r>
            <a:br>
              <a:rPr lang="en-CA" sz="2400" b="1" dirty="0" smtClean="0">
                <a:solidFill>
                  <a:srgbClr val="9A0000"/>
                </a:solidFill>
              </a:rPr>
            </a:br>
            <a:r>
              <a:rPr lang="en-CA" sz="2400" b="1" dirty="0" smtClean="0">
                <a:solidFill>
                  <a:schemeClr val="tx1"/>
                </a:solidFill>
              </a:rPr>
              <a:t>2015 (June 2</a:t>
            </a:r>
            <a:r>
              <a:rPr lang="en-CA" sz="2400" b="1" baseline="30000" dirty="0" smtClean="0">
                <a:solidFill>
                  <a:schemeClr val="tx1"/>
                </a:solidFill>
              </a:rPr>
              <a:t>nd</a:t>
            </a:r>
            <a:r>
              <a:rPr lang="en-CA" sz="2400" b="1" dirty="0" smtClean="0">
                <a:solidFill>
                  <a:schemeClr val="tx1"/>
                </a:solidFill>
              </a:rPr>
              <a:t> – Sept 1</a:t>
            </a:r>
            <a:r>
              <a:rPr lang="en-CA" sz="2400" b="1" baseline="30000" dirty="0" smtClean="0">
                <a:solidFill>
                  <a:schemeClr val="tx1"/>
                </a:solidFill>
              </a:rPr>
              <a:t>st</a:t>
            </a:r>
            <a:r>
              <a:rPr lang="en-CA" sz="2400" b="1" dirty="0" smtClean="0">
                <a:solidFill>
                  <a:schemeClr val="tx1"/>
                </a:solidFill>
              </a:rPr>
              <a:t>) Statistics</a:t>
            </a:r>
            <a:endParaRPr lang="en-CA" sz="2400" b="1" dirty="0">
              <a:solidFill>
                <a:schemeClr val="tx1"/>
              </a:solidFill>
            </a:endParaRPr>
          </a:p>
        </p:txBody>
      </p:sp>
      <p:sp>
        <p:nvSpPr>
          <p:cNvPr id="3" name="TextBox 2"/>
          <p:cNvSpPr txBox="1"/>
          <p:nvPr/>
        </p:nvSpPr>
        <p:spPr>
          <a:xfrm>
            <a:off x="5553000" y="5011622"/>
            <a:ext cx="3419872" cy="923330"/>
          </a:xfrm>
          <a:prstGeom prst="rect">
            <a:avLst/>
          </a:prstGeom>
          <a:noFill/>
        </p:spPr>
        <p:txBody>
          <a:bodyPr wrap="square" rtlCol="0">
            <a:spAutoFit/>
          </a:bodyPr>
          <a:lstStyle/>
          <a:p>
            <a:r>
              <a:rPr lang="en-CA" dirty="0" smtClean="0"/>
              <a:t>Improved forecast with </a:t>
            </a:r>
            <a:r>
              <a:rPr lang="en-CA" dirty="0" err="1" smtClean="0"/>
              <a:t>FireWork</a:t>
            </a:r>
            <a:r>
              <a:rPr lang="en-CA" dirty="0" smtClean="0"/>
              <a:t>, despite some under-estimations</a:t>
            </a:r>
            <a:endParaRPr lang="en-CA" dirty="0"/>
          </a:p>
        </p:txBody>
      </p:sp>
      <p:sp>
        <p:nvSpPr>
          <p:cNvPr id="15" name="TextBox 14"/>
          <p:cNvSpPr txBox="1"/>
          <p:nvPr/>
        </p:nvSpPr>
        <p:spPr>
          <a:xfrm>
            <a:off x="3328312" y="1623964"/>
            <a:ext cx="1441420" cy="369332"/>
          </a:xfrm>
          <a:prstGeom prst="rect">
            <a:avLst/>
          </a:prstGeom>
          <a:noFill/>
        </p:spPr>
        <p:txBody>
          <a:bodyPr wrap="none" rtlCol="0">
            <a:spAutoFit/>
          </a:bodyPr>
          <a:lstStyle/>
          <a:p>
            <a:r>
              <a:rPr lang="fr-CA" dirty="0" smtClean="0">
                <a:solidFill>
                  <a:srgbClr val="00B050"/>
                </a:solidFill>
              </a:rPr>
              <a:t>MEAN BIAS</a:t>
            </a:r>
            <a:endParaRPr lang="en-CA" dirty="0">
              <a:solidFill>
                <a:srgbClr val="00B050"/>
              </a:solidFill>
            </a:endParaRPr>
          </a:p>
        </p:txBody>
      </p:sp>
      <p:sp>
        <p:nvSpPr>
          <p:cNvPr id="16" name="TextBox 15"/>
          <p:cNvSpPr txBox="1"/>
          <p:nvPr/>
        </p:nvSpPr>
        <p:spPr>
          <a:xfrm>
            <a:off x="3347864" y="5795972"/>
            <a:ext cx="1834669" cy="369332"/>
          </a:xfrm>
          <a:prstGeom prst="rect">
            <a:avLst/>
          </a:prstGeom>
          <a:noFill/>
        </p:spPr>
        <p:txBody>
          <a:bodyPr wrap="none" rtlCol="0">
            <a:spAutoFit/>
          </a:bodyPr>
          <a:lstStyle/>
          <a:p>
            <a:r>
              <a:rPr lang="fr-CA" dirty="0" smtClean="0">
                <a:solidFill>
                  <a:srgbClr val="00B050"/>
                </a:solidFill>
              </a:rPr>
              <a:t>CORRELATION</a:t>
            </a:r>
            <a:endParaRPr lang="en-CA" dirty="0">
              <a:solidFill>
                <a:srgbClr val="00B050"/>
              </a:solidFill>
            </a:endParaRPr>
          </a:p>
        </p:txBody>
      </p:sp>
      <p:sp>
        <p:nvSpPr>
          <p:cNvPr id="17" name="TextBox 16"/>
          <p:cNvSpPr txBox="1"/>
          <p:nvPr/>
        </p:nvSpPr>
        <p:spPr>
          <a:xfrm>
            <a:off x="5646862" y="1835594"/>
            <a:ext cx="3232148" cy="369332"/>
          </a:xfrm>
          <a:prstGeom prst="rect">
            <a:avLst/>
          </a:prstGeom>
          <a:noFill/>
        </p:spPr>
        <p:txBody>
          <a:bodyPr wrap="square" rtlCol="0">
            <a:spAutoFit/>
          </a:bodyPr>
          <a:lstStyle/>
          <a:p>
            <a:r>
              <a:rPr lang="fr-CA" dirty="0" smtClean="0">
                <a:solidFill>
                  <a:srgbClr val="00B050"/>
                </a:solidFill>
              </a:rPr>
              <a:t>PM</a:t>
            </a:r>
            <a:r>
              <a:rPr lang="fr-CA" baseline="-25000" dirty="0" smtClean="0">
                <a:solidFill>
                  <a:srgbClr val="00B050"/>
                </a:solidFill>
              </a:rPr>
              <a:t>2.5</a:t>
            </a:r>
            <a:r>
              <a:rPr lang="fr-CA" dirty="0" smtClean="0">
                <a:solidFill>
                  <a:srgbClr val="00B050"/>
                </a:solidFill>
              </a:rPr>
              <a:t> MB per </a:t>
            </a:r>
            <a:r>
              <a:rPr lang="fr-CA" dirty="0" err="1" smtClean="0">
                <a:solidFill>
                  <a:srgbClr val="00B050"/>
                </a:solidFill>
              </a:rPr>
              <a:t>observed</a:t>
            </a:r>
            <a:r>
              <a:rPr lang="fr-CA" dirty="0" smtClean="0">
                <a:solidFill>
                  <a:srgbClr val="00B050"/>
                </a:solidFill>
              </a:rPr>
              <a:t> bin</a:t>
            </a:r>
            <a:endParaRPr lang="en-CA" dirty="0">
              <a:solidFill>
                <a:srgbClr val="00B050"/>
              </a:solidFill>
            </a:endParaRPr>
          </a:p>
        </p:txBody>
      </p:sp>
      <p:cxnSp>
        <p:nvCxnSpPr>
          <p:cNvPr id="18" name="Straight Connector 17"/>
          <p:cNvCxnSpPr/>
          <p:nvPr/>
        </p:nvCxnSpPr>
        <p:spPr bwMode="auto">
          <a:xfrm>
            <a:off x="5458549" y="1514562"/>
            <a:ext cx="409595" cy="0"/>
          </a:xfrm>
          <a:prstGeom prst="line">
            <a:avLst/>
          </a:prstGeom>
          <a:solidFill>
            <a:schemeClr val="accent1"/>
          </a:solidFill>
          <a:ln w="19050" cap="flat" cmpd="sng" algn="ctr">
            <a:solidFill>
              <a:srgbClr val="460000"/>
            </a:solidFill>
            <a:prstDash val="solid"/>
            <a:round/>
            <a:headEnd type="none" w="med" len="med"/>
            <a:tailEnd type="none" w="med" len="med"/>
          </a:ln>
          <a:effectLst/>
        </p:spPr>
      </p:cxnSp>
      <p:cxnSp>
        <p:nvCxnSpPr>
          <p:cNvPr id="19" name="Straight Connector 18"/>
          <p:cNvCxnSpPr/>
          <p:nvPr/>
        </p:nvCxnSpPr>
        <p:spPr bwMode="auto">
          <a:xfrm>
            <a:off x="5458549" y="1730586"/>
            <a:ext cx="409595" cy="0"/>
          </a:xfrm>
          <a:prstGeom prst="line">
            <a:avLst/>
          </a:prstGeom>
          <a:solidFill>
            <a:schemeClr val="accent1"/>
          </a:solidFill>
          <a:ln w="19050" cap="flat" cmpd="sng" algn="ctr">
            <a:solidFill>
              <a:srgbClr val="1E45B2"/>
            </a:solidFill>
            <a:prstDash val="solid"/>
            <a:round/>
            <a:headEnd type="none" w="med" len="med"/>
            <a:tailEnd type="none" w="med" len="med"/>
          </a:ln>
          <a:effectLst/>
        </p:spPr>
      </p:cxnSp>
      <p:sp>
        <p:nvSpPr>
          <p:cNvPr id="20" name="TextBox 19"/>
          <p:cNvSpPr txBox="1"/>
          <p:nvPr/>
        </p:nvSpPr>
        <p:spPr>
          <a:xfrm>
            <a:off x="5940152" y="1442554"/>
            <a:ext cx="739305" cy="400110"/>
          </a:xfrm>
          <a:prstGeom prst="rect">
            <a:avLst/>
          </a:prstGeom>
          <a:noFill/>
        </p:spPr>
        <p:txBody>
          <a:bodyPr wrap="none" rtlCol="0">
            <a:spAutoFit/>
          </a:bodyPr>
          <a:lstStyle/>
          <a:p>
            <a:r>
              <a:rPr lang="en-CA" sz="1000" b="1" dirty="0" smtClean="0">
                <a:solidFill>
                  <a:srgbClr val="9A0000"/>
                </a:solidFill>
              </a:rPr>
              <a:t>GM-OPS</a:t>
            </a:r>
          </a:p>
          <a:p>
            <a:r>
              <a:rPr lang="en-CA" sz="1000" b="1" dirty="0" err="1" smtClean="0">
                <a:solidFill>
                  <a:srgbClr val="1E45B2"/>
                </a:solidFill>
              </a:rPr>
              <a:t>FireWork</a:t>
            </a:r>
            <a:endParaRPr lang="en-CA" sz="1000" b="1" dirty="0">
              <a:solidFill>
                <a:srgbClr val="1E45B2"/>
              </a:solidFill>
            </a:endParaRPr>
          </a:p>
        </p:txBody>
      </p:sp>
    </p:spTree>
    <p:extLst>
      <p:ext uri="{BB962C8B-B14F-4D97-AF65-F5344CB8AC3E}">
        <p14:creationId xmlns:p14="http://schemas.microsoft.com/office/powerpoint/2010/main" val="2111988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153400" cy="1143000"/>
          </a:xfrm>
        </p:spPr>
        <p:txBody>
          <a:bodyPr/>
          <a:lstStyle/>
          <a:p>
            <a:r>
              <a:rPr lang="en-CA" dirty="0" smtClean="0"/>
              <a:t>2015 Wildfire </a:t>
            </a:r>
            <a:r>
              <a:rPr lang="en-CA" dirty="0"/>
              <a:t>S</a:t>
            </a:r>
            <a:r>
              <a:rPr lang="en-CA" dirty="0" smtClean="0"/>
              <a:t>eason - June</a:t>
            </a:r>
            <a:endParaRPr lang="en-CA" dirty="0"/>
          </a:p>
        </p:txBody>
      </p:sp>
      <p:pic>
        <p:nvPicPr>
          <p:cNvPr id="2050" name="Picture 2" descr="Canadian Fires Send Smoke Over the 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362920"/>
            <a:ext cx="3419870" cy="2344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2015060812_V2015060812Z_gemmach_PM2.5_diffplot_surface.gif"/>
          <p:cNvPicPr>
            <a:picLocks noChangeAspect="1"/>
          </p:cNvPicPr>
          <p:nvPr/>
        </p:nvPicPr>
        <p:blipFill>
          <a:blip r:embed="rId4" cstate="print"/>
          <a:stretch>
            <a:fillRect/>
          </a:stretch>
        </p:blipFill>
        <p:spPr>
          <a:xfrm>
            <a:off x="323528" y="1484784"/>
            <a:ext cx="3337959" cy="2223120"/>
          </a:xfrm>
          <a:prstGeom prst="rect">
            <a:avLst/>
          </a:prstGeom>
        </p:spPr>
      </p:pic>
      <p:grpSp>
        <p:nvGrpSpPr>
          <p:cNvPr id="10" name="Group 9"/>
          <p:cNvGrpSpPr/>
          <p:nvPr/>
        </p:nvGrpSpPr>
        <p:grpSpPr>
          <a:xfrm>
            <a:off x="1351796" y="3861048"/>
            <a:ext cx="5308436" cy="2863710"/>
            <a:chOff x="1907704" y="3861048"/>
            <a:chExt cx="5308436" cy="2863710"/>
          </a:xfrm>
        </p:grpSpPr>
        <p:pic>
          <p:nvPicPr>
            <p:cNvPr id="6" name="Picture 2" descr="par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3861048"/>
              <a:ext cx="5267375" cy="28637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Freeform 3"/>
            <p:cNvSpPr/>
            <p:nvPr/>
          </p:nvSpPr>
          <p:spPr bwMode="auto">
            <a:xfrm>
              <a:off x="4899660" y="4351020"/>
              <a:ext cx="1668780" cy="2324100"/>
            </a:xfrm>
            <a:custGeom>
              <a:avLst/>
              <a:gdLst>
                <a:gd name="connsiteX0" fmla="*/ 0 w 1668780"/>
                <a:gd name="connsiteY0" fmla="*/ 0 h 2324100"/>
                <a:gd name="connsiteX1" fmla="*/ 274320 w 1668780"/>
                <a:gd name="connsiteY1" fmla="*/ 22860 h 2324100"/>
                <a:gd name="connsiteX2" fmla="*/ 304800 w 1668780"/>
                <a:gd name="connsiteY2" fmla="*/ 68580 h 2324100"/>
                <a:gd name="connsiteX3" fmla="*/ 335280 w 1668780"/>
                <a:gd name="connsiteY3" fmla="*/ 121920 h 2324100"/>
                <a:gd name="connsiteX4" fmla="*/ 365760 w 1668780"/>
                <a:gd name="connsiteY4" fmla="*/ 160020 h 2324100"/>
                <a:gd name="connsiteX5" fmla="*/ 411480 w 1668780"/>
                <a:gd name="connsiteY5" fmla="*/ 251460 h 2324100"/>
                <a:gd name="connsiteX6" fmla="*/ 449580 w 1668780"/>
                <a:gd name="connsiteY6" fmla="*/ 342900 h 2324100"/>
                <a:gd name="connsiteX7" fmla="*/ 464820 w 1668780"/>
                <a:gd name="connsiteY7" fmla="*/ 419100 h 2324100"/>
                <a:gd name="connsiteX8" fmla="*/ 480060 w 1668780"/>
                <a:gd name="connsiteY8" fmla="*/ 472440 h 2324100"/>
                <a:gd name="connsiteX9" fmla="*/ 502920 w 1668780"/>
                <a:gd name="connsiteY9" fmla="*/ 746760 h 2324100"/>
                <a:gd name="connsiteX10" fmla="*/ 510540 w 1668780"/>
                <a:gd name="connsiteY10" fmla="*/ 777240 h 2324100"/>
                <a:gd name="connsiteX11" fmla="*/ 518160 w 1668780"/>
                <a:gd name="connsiteY11" fmla="*/ 800100 h 2324100"/>
                <a:gd name="connsiteX12" fmla="*/ 586740 w 1668780"/>
                <a:gd name="connsiteY12" fmla="*/ 845820 h 2324100"/>
                <a:gd name="connsiteX13" fmla="*/ 655320 w 1668780"/>
                <a:gd name="connsiteY13" fmla="*/ 883920 h 2324100"/>
                <a:gd name="connsiteX14" fmla="*/ 716280 w 1668780"/>
                <a:gd name="connsiteY14" fmla="*/ 891540 h 2324100"/>
                <a:gd name="connsiteX15" fmla="*/ 1051560 w 1668780"/>
                <a:gd name="connsiteY15" fmla="*/ 899160 h 2324100"/>
                <a:gd name="connsiteX16" fmla="*/ 1082040 w 1668780"/>
                <a:gd name="connsiteY16" fmla="*/ 914400 h 2324100"/>
                <a:gd name="connsiteX17" fmla="*/ 1158240 w 1668780"/>
                <a:gd name="connsiteY17" fmla="*/ 960120 h 2324100"/>
                <a:gd name="connsiteX18" fmla="*/ 1181100 w 1668780"/>
                <a:gd name="connsiteY18" fmla="*/ 1005840 h 2324100"/>
                <a:gd name="connsiteX19" fmla="*/ 1211580 w 1668780"/>
                <a:gd name="connsiteY19" fmla="*/ 1082040 h 2324100"/>
                <a:gd name="connsiteX20" fmla="*/ 1280160 w 1668780"/>
                <a:gd name="connsiteY20" fmla="*/ 1173480 h 2324100"/>
                <a:gd name="connsiteX21" fmla="*/ 1295400 w 1668780"/>
                <a:gd name="connsiteY21" fmla="*/ 1219200 h 2324100"/>
                <a:gd name="connsiteX22" fmla="*/ 1310640 w 1668780"/>
                <a:gd name="connsiteY22" fmla="*/ 1249680 h 2324100"/>
                <a:gd name="connsiteX23" fmla="*/ 1333500 w 1668780"/>
                <a:gd name="connsiteY23" fmla="*/ 1333500 h 2324100"/>
                <a:gd name="connsiteX24" fmla="*/ 1371600 w 1668780"/>
                <a:gd name="connsiteY24" fmla="*/ 1417320 h 2324100"/>
                <a:gd name="connsiteX25" fmla="*/ 1402080 w 1668780"/>
                <a:gd name="connsiteY25" fmla="*/ 1516380 h 2324100"/>
                <a:gd name="connsiteX26" fmla="*/ 1432560 w 1668780"/>
                <a:gd name="connsiteY26" fmla="*/ 1569720 h 2324100"/>
                <a:gd name="connsiteX27" fmla="*/ 1440180 w 1668780"/>
                <a:gd name="connsiteY27" fmla="*/ 1592580 h 2324100"/>
                <a:gd name="connsiteX28" fmla="*/ 1455420 w 1668780"/>
                <a:gd name="connsiteY28" fmla="*/ 1661160 h 2324100"/>
                <a:gd name="connsiteX29" fmla="*/ 1470660 w 1668780"/>
                <a:gd name="connsiteY29" fmla="*/ 1722120 h 2324100"/>
                <a:gd name="connsiteX30" fmla="*/ 1478280 w 1668780"/>
                <a:gd name="connsiteY30" fmla="*/ 2034540 h 2324100"/>
                <a:gd name="connsiteX31" fmla="*/ 1485900 w 1668780"/>
                <a:gd name="connsiteY31" fmla="*/ 2065020 h 2324100"/>
                <a:gd name="connsiteX32" fmla="*/ 1501140 w 1668780"/>
                <a:gd name="connsiteY32" fmla="*/ 2118360 h 2324100"/>
                <a:gd name="connsiteX33" fmla="*/ 1554480 w 1668780"/>
                <a:gd name="connsiteY33" fmla="*/ 2232660 h 2324100"/>
                <a:gd name="connsiteX34" fmla="*/ 1615440 w 1668780"/>
                <a:gd name="connsiteY34" fmla="*/ 2301240 h 2324100"/>
                <a:gd name="connsiteX35" fmla="*/ 1653540 w 1668780"/>
                <a:gd name="connsiteY35" fmla="*/ 2316480 h 2324100"/>
                <a:gd name="connsiteX36" fmla="*/ 1668780 w 1668780"/>
                <a:gd name="connsiteY36" fmla="*/ 2324100 h 232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68780" h="2324100">
                  <a:moveTo>
                    <a:pt x="0" y="0"/>
                  </a:moveTo>
                  <a:cubicBezTo>
                    <a:pt x="91440" y="7620"/>
                    <a:pt x="184801" y="2718"/>
                    <a:pt x="274320" y="22860"/>
                  </a:cubicBezTo>
                  <a:cubicBezTo>
                    <a:pt x="292189" y="26881"/>
                    <a:pt x="295376" y="52874"/>
                    <a:pt x="304800" y="68580"/>
                  </a:cubicBezTo>
                  <a:cubicBezTo>
                    <a:pt x="330112" y="110767"/>
                    <a:pt x="308921" y="86774"/>
                    <a:pt x="335280" y="121920"/>
                  </a:cubicBezTo>
                  <a:cubicBezTo>
                    <a:pt x="345038" y="134931"/>
                    <a:pt x="357514" y="146002"/>
                    <a:pt x="365760" y="160020"/>
                  </a:cubicBezTo>
                  <a:cubicBezTo>
                    <a:pt x="383038" y="189393"/>
                    <a:pt x="396240" y="220980"/>
                    <a:pt x="411480" y="251460"/>
                  </a:cubicBezTo>
                  <a:cubicBezTo>
                    <a:pt x="428228" y="284955"/>
                    <a:pt x="438393" y="302627"/>
                    <a:pt x="449580" y="342900"/>
                  </a:cubicBezTo>
                  <a:cubicBezTo>
                    <a:pt x="456513" y="367858"/>
                    <a:pt x="458538" y="393970"/>
                    <a:pt x="464820" y="419100"/>
                  </a:cubicBezTo>
                  <a:cubicBezTo>
                    <a:pt x="474388" y="457372"/>
                    <a:pt x="469128" y="439645"/>
                    <a:pt x="480060" y="472440"/>
                  </a:cubicBezTo>
                  <a:cubicBezTo>
                    <a:pt x="487326" y="654099"/>
                    <a:pt x="476977" y="617044"/>
                    <a:pt x="502920" y="746760"/>
                  </a:cubicBezTo>
                  <a:cubicBezTo>
                    <a:pt x="504974" y="757029"/>
                    <a:pt x="507663" y="767170"/>
                    <a:pt x="510540" y="777240"/>
                  </a:cubicBezTo>
                  <a:cubicBezTo>
                    <a:pt x="512747" y="784963"/>
                    <a:pt x="512190" y="794727"/>
                    <a:pt x="518160" y="800100"/>
                  </a:cubicBezTo>
                  <a:cubicBezTo>
                    <a:pt x="538581" y="818479"/>
                    <a:pt x="563629" y="830963"/>
                    <a:pt x="586740" y="845820"/>
                  </a:cubicBezTo>
                  <a:cubicBezTo>
                    <a:pt x="593080" y="849896"/>
                    <a:pt x="643422" y="880946"/>
                    <a:pt x="655320" y="883920"/>
                  </a:cubicBezTo>
                  <a:cubicBezTo>
                    <a:pt x="675187" y="888887"/>
                    <a:pt x="695960" y="889000"/>
                    <a:pt x="716280" y="891540"/>
                  </a:cubicBezTo>
                  <a:cubicBezTo>
                    <a:pt x="855795" y="887312"/>
                    <a:pt x="932756" y="867479"/>
                    <a:pt x="1051560" y="899160"/>
                  </a:cubicBezTo>
                  <a:cubicBezTo>
                    <a:pt x="1062536" y="902087"/>
                    <a:pt x="1072177" y="908764"/>
                    <a:pt x="1082040" y="914400"/>
                  </a:cubicBezTo>
                  <a:cubicBezTo>
                    <a:pt x="1107758" y="929096"/>
                    <a:pt x="1158240" y="960120"/>
                    <a:pt x="1158240" y="960120"/>
                  </a:cubicBezTo>
                  <a:cubicBezTo>
                    <a:pt x="1165860" y="975360"/>
                    <a:pt x="1174772" y="990020"/>
                    <a:pt x="1181100" y="1005840"/>
                  </a:cubicBezTo>
                  <a:cubicBezTo>
                    <a:pt x="1202017" y="1058132"/>
                    <a:pt x="1169127" y="1018360"/>
                    <a:pt x="1211580" y="1082040"/>
                  </a:cubicBezTo>
                  <a:cubicBezTo>
                    <a:pt x="1232714" y="1113741"/>
                    <a:pt x="1257300" y="1143000"/>
                    <a:pt x="1280160" y="1173480"/>
                  </a:cubicBezTo>
                  <a:cubicBezTo>
                    <a:pt x="1285240" y="1188720"/>
                    <a:pt x="1289434" y="1204285"/>
                    <a:pt x="1295400" y="1219200"/>
                  </a:cubicBezTo>
                  <a:cubicBezTo>
                    <a:pt x="1299619" y="1229747"/>
                    <a:pt x="1307048" y="1238904"/>
                    <a:pt x="1310640" y="1249680"/>
                  </a:cubicBezTo>
                  <a:cubicBezTo>
                    <a:pt x="1343518" y="1348315"/>
                    <a:pt x="1286743" y="1219947"/>
                    <a:pt x="1333500" y="1333500"/>
                  </a:cubicBezTo>
                  <a:cubicBezTo>
                    <a:pt x="1345186" y="1361879"/>
                    <a:pt x="1360476" y="1388716"/>
                    <a:pt x="1371600" y="1417320"/>
                  </a:cubicBezTo>
                  <a:cubicBezTo>
                    <a:pt x="1386365" y="1455287"/>
                    <a:pt x="1385239" y="1479891"/>
                    <a:pt x="1402080" y="1516380"/>
                  </a:cubicBezTo>
                  <a:cubicBezTo>
                    <a:pt x="1410662" y="1534973"/>
                    <a:pt x="1423402" y="1551404"/>
                    <a:pt x="1432560" y="1569720"/>
                  </a:cubicBezTo>
                  <a:cubicBezTo>
                    <a:pt x="1436152" y="1576904"/>
                    <a:pt x="1438232" y="1584788"/>
                    <a:pt x="1440180" y="1592580"/>
                  </a:cubicBezTo>
                  <a:cubicBezTo>
                    <a:pt x="1445860" y="1615298"/>
                    <a:pt x="1450056" y="1638365"/>
                    <a:pt x="1455420" y="1661160"/>
                  </a:cubicBezTo>
                  <a:cubicBezTo>
                    <a:pt x="1460217" y="1681549"/>
                    <a:pt x="1470660" y="1722120"/>
                    <a:pt x="1470660" y="1722120"/>
                  </a:cubicBezTo>
                  <a:cubicBezTo>
                    <a:pt x="1473200" y="1826260"/>
                    <a:pt x="1473655" y="1930472"/>
                    <a:pt x="1478280" y="2034540"/>
                  </a:cubicBezTo>
                  <a:cubicBezTo>
                    <a:pt x="1478745" y="2045002"/>
                    <a:pt x="1483144" y="2054916"/>
                    <a:pt x="1485900" y="2065020"/>
                  </a:cubicBezTo>
                  <a:cubicBezTo>
                    <a:pt x="1490765" y="2082860"/>
                    <a:pt x="1495624" y="2100710"/>
                    <a:pt x="1501140" y="2118360"/>
                  </a:cubicBezTo>
                  <a:cubicBezTo>
                    <a:pt x="1522701" y="2187356"/>
                    <a:pt x="1516024" y="2179782"/>
                    <a:pt x="1554480" y="2232660"/>
                  </a:cubicBezTo>
                  <a:cubicBezTo>
                    <a:pt x="1564611" y="2246591"/>
                    <a:pt x="1599366" y="2290524"/>
                    <a:pt x="1615440" y="2301240"/>
                  </a:cubicBezTo>
                  <a:cubicBezTo>
                    <a:pt x="1626821" y="2308827"/>
                    <a:pt x="1640968" y="2311092"/>
                    <a:pt x="1653540" y="2316480"/>
                  </a:cubicBezTo>
                  <a:cubicBezTo>
                    <a:pt x="1658760" y="2318717"/>
                    <a:pt x="1663700" y="2321560"/>
                    <a:pt x="1668780" y="2324100"/>
                  </a:cubicBezTo>
                </a:path>
              </a:pathLst>
            </a:cu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CA"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
          <p:nvSpPr>
            <p:cNvPr id="9" name="Freeform 8"/>
            <p:cNvSpPr/>
            <p:nvPr/>
          </p:nvSpPr>
          <p:spPr bwMode="auto">
            <a:xfrm>
              <a:off x="5623560" y="3947160"/>
              <a:ext cx="1592580" cy="2598420"/>
            </a:xfrm>
            <a:custGeom>
              <a:avLst/>
              <a:gdLst>
                <a:gd name="connsiteX0" fmla="*/ 0 w 1592580"/>
                <a:gd name="connsiteY0" fmla="*/ 0 h 2598420"/>
                <a:gd name="connsiteX1" fmla="*/ 15240 w 1592580"/>
                <a:gd name="connsiteY1" fmla="*/ 38100 h 2598420"/>
                <a:gd name="connsiteX2" fmla="*/ 45720 w 1592580"/>
                <a:gd name="connsiteY2" fmla="*/ 76200 h 2598420"/>
                <a:gd name="connsiteX3" fmla="*/ 60960 w 1592580"/>
                <a:gd name="connsiteY3" fmla="*/ 160020 h 2598420"/>
                <a:gd name="connsiteX4" fmla="*/ 83820 w 1592580"/>
                <a:gd name="connsiteY4" fmla="*/ 205740 h 2598420"/>
                <a:gd name="connsiteX5" fmla="*/ 137160 w 1592580"/>
                <a:gd name="connsiteY5" fmla="*/ 297180 h 2598420"/>
                <a:gd name="connsiteX6" fmla="*/ 160020 w 1592580"/>
                <a:gd name="connsiteY6" fmla="*/ 312420 h 2598420"/>
                <a:gd name="connsiteX7" fmla="*/ 213360 w 1592580"/>
                <a:gd name="connsiteY7" fmla="*/ 358140 h 2598420"/>
                <a:gd name="connsiteX8" fmla="*/ 320040 w 1592580"/>
                <a:gd name="connsiteY8" fmla="*/ 396240 h 2598420"/>
                <a:gd name="connsiteX9" fmla="*/ 342900 w 1592580"/>
                <a:gd name="connsiteY9" fmla="*/ 411480 h 2598420"/>
                <a:gd name="connsiteX10" fmla="*/ 419100 w 1592580"/>
                <a:gd name="connsiteY10" fmla="*/ 419100 h 2598420"/>
                <a:gd name="connsiteX11" fmla="*/ 457200 w 1592580"/>
                <a:gd name="connsiteY11" fmla="*/ 426720 h 2598420"/>
                <a:gd name="connsiteX12" fmla="*/ 480060 w 1592580"/>
                <a:gd name="connsiteY12" fmla="*/ 434340 h 2598420"/>
                <a:gd name="connsiteX13" fmla="*/ 510540 w 1592580"/>
                <a:gd name="connsiteY13" fmla="*/ 441960 h 2598420"/>
                <a:gd name="connsiteX14" fmla="*/ 548640 w 1592580"/>
                <a:gd name="connsiteY14" fmla="*/ 457200 h 2598420"/>
                <a:gd name="connsiteX15" fmla="*/ 571500 w 1592580"/>
                <a:gd name="connsiteY15" fmla="*/ 464820 h 2598420"/>
                <a:gd name="connsiteX16" fmla="*/ 586740 w 1592580"/>
                <a:gd name="connsiteY16" fmla="*/ 495300 h 2598420"/>
                <a:gd name="connsiteX17" fmla="*/ 632460 w 1592580"/>
                <a:gd name="connsiteY17" fmla="*/ 556260 h 2598420"/>
                <a:gd name="connsiteX18" fmla="*/ 632460 w 1592580"/>
                <a:gd name="connsiteY18" fmla="*/ 777240 h 2598420"/>
                <a:gd name="connsiteX19" fmla="*/ 655320 w 1592580"/>
                <a:gd name="connsiteY19" fmla="*/ 899160 h 2598420"/>
                <a:gd name="connsiteX20" fmla="*/ 685800 w 1592580"/>
                <a:gd name="connsiteY20" fmla="*/ 914400 h 2598420"/>
                <a:gd name="connsiteX21" fmla="*/ 746760 w 1592580"/>
                <a:gd name="connsiteY21" fmla="*/ 975360 h 2598420"/>
                <a:gd name="connsiteX22" fmla="*/ 853440 w 1592580"/>
                <a:gd name="connsiteY22" fmla="*/ 1074420 h 2598420"/>
                <a:gd name="connsiteX23" fmla="*/ 891540 w 1592580"/>
                <a:gd name="connsiteY23" fmla="*/ 1082040 h 2598420"/>
                <a:gd name="connsiteX24" fmla="*/ 922020 w 1592580"/>
                <a:gd name="connsiteY24" fmla="*/ 1089660 h 2598420"/>
                <a:gd name="connsiteX25" fmla="*/ 975360 w 1592580"/>
                <a:gd name="connsiteY25" fmla="*/ 1097280 h 2598420"/>
                <a:gd name="connsiteX26" fmla="*/ 1036320 w 1592580"/>
                <a:gd name="connsiteY26" fmla="*/ 1112520 h 2598420"/>
                <a:gd name="connsiteX27" fmla="*/ 1272540 w 1592580"/>
                <a:gd name="connsiteY27" fmla="*/ 1150620 h 2598420"/>
                <a:gd name="connsiteX28" fmla="*/ 1287780 w 1592580"/>
                <a:gd name="connsiteY28" fmla="*/ 1188720 h 2598420"/>
                <a:gd name="connsiteX29" fmla="*/ 1303020 w 1592580"/>
                <a:gd name="connsiteY29" fmla="*/ 1219200 h 2598420"/>
                <a:gd name="connsiteX30" fmla="*/ 1325880 w 1592580"/>
                <a:gd name="connsiteY30" fmla="*/ 1295400 h 2598420"/>
                <a:gd name="connsiteX31" fmla="*/ 1333500 w 1592580"/>
                <a:gd name="connsiteY31" fmla="*/ 1318260 h 2598420"/>
                <a:gd name="connsiteX32" fmla="*/ 1303020 w 1592580"/>
                <a:gd name="connsiteY32" fmla="*/ 1539240 h 2598420"/>
                <a:gd name="connsiteX33" fmla="*/ 1280160 w 1592580"/>
                <a:gd name="connsiteY33" fmla="*/ 1584960 h 2598420"/>
                <a:gd name="connsiteX34" fmla="*/ 1234440 w 1592580"/>
                <a:gd name="connsiteY34" fmla="*/ 1661160 h 2598420"/>
                <a:gd name="connsiteX35" fmla="*/ 1181100 w 1592580"/>
                <a:gd name="connsiteY35" fmla="*/ 1767840 h 2598420"/>
                <a:gd name="connsiteX36" fmla="*/ 1165860 w 1592580"/>
                <a:gd name="connsiteY36" fmla="*/ 1821180 h 2598420"/>
                <a:gd name="connsiteX37" fmla="*/ 1127760 w 1592580"/>
                <a:gd name="connsiteY37" fmla="*/ 2057400 h 2598420"/>
                <a:gd name="connsiteX38" fmla="*/ 1135380 w 1592580"/>
                <a:gd name="connsiteY38" fmla="*/ 2164080 h 2598420"/>
                <a:gd name="connsiteX39" fmla="*/ 1165860 w 1592580"/>
                <a:gd name="connsiteY39" fmla="*/ 2225040 h 2598420"/>
                <a:gd name="connsiteX40" fmla="*/ 1181100 w 1592580"/>
                <a:gd name="connsiteY40" fmla="*/ 2278380 h 2598420"/>
                <a:gd name="connsiteX41" fmla="*/ 1219200 w 1592580"/>
                <a:gd name="connsiteY41" fmla="*/ 2407920 h 2598420"/>
                <a:gd name="connsiteX42" fmla="*/ 1242060 w 1592580"/>
                <a:gd name="connsiteY42" fmla="*/ 2423160 h 2598420"/>
                <a:gd name="connsiteX43" fmla="*/ 1348740 w 1592580"/>
                <a:gd name="connsiteY43" fmla="*/ 2430780 h 2598420"/>
                <a:gd name="connsiteX44" fmla="*/ 1432560 w 1592580"/>
                <a:gd name="connsiteY44" fmla="*/ 2468880 h 2598420"/>
                <a:gd name="connsiteX45" fmla="*/ 1562100 w 1592580"/>
                <a:gd name="connsiteY45" fmla="*/ 2567940 h 2598420"/>
                <a:gd name="connsiteX46" fmla="*/ 1592580 w 1592580"/>
                <a:gd name="connsiteY46" fmla="*/ 2598420 h 25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92580" h="2598420">
                  <a:moveTo>
                    <a:pt x="0" y="0"/>
                  </a:moveTo>
                  <a:cubicBezTo>
                    <a:pt x="5080" y="12700"/>
                    <a:pt x="8203" y="26371"/>
                    <a:pt x="15240" y="38100"/>
                  </a:cubicBezTo>
                  <a:cubicBezTo>
                    <a:pt x="23608" y="52046"/>
                    <a:pt x="40009" y="60972"/>
                    <a:pt x="45720" y="76200"/>
                  </a:cubicBezTo>
                  <a:cubicBezTo>
                    <a:pt x="55691" y="102790"/>
                    <a:pt x="52947" y="132776"/>
                    <a:pt x="60960" y="160020"/>
                  </a:cubicBezTo>
                  <a:cubicBezTo>
                    <a:pt x="65768" y="176366"/>
                    <a:pt x="76680" y="190269"/>
                    <a:pt x="83820" y="205740"/>
                  </a:cubicBezTo>
                  <a:cubicBezTo>
                    <a:pt x="106419" y="254705"/>
                    <a:pt x="100202" y="260222"/>
                    <a:pt x="137160" y="297180"/>
                  </a:cubicBezTo>
                  <a:cubicBezTo>
                    <a:pt x="143636" y="303656"/>
                    <a:pt x="152869" y="306699"/>
                    <a:pt x="160020" y="312420"/>
                  </a:cubicBezTo>
                  <a:cubicBezTo>
                    <a:pt x="178306" y="327049"/>
                    <a:pt x="192616" y="347274"/>
                    <a:pt x="213360" y="358140"/>
                  </a:cubicBezTo>
                  <a:cubicBezTo>
                    <a:pt x="246809" y="375661"/>
                    <a:pt x="285124" y="381863"/>
                    <a:pt x="320040" y="396240"/>
                  </a:cubicBezTo>
                  <a:cubicBezTo>
                    <a:pt x="328508" y="399727"/>
                    <a:pt x="333976" y="409421"/>
                    <a:pt x="342900" y="411480"/>
                  </a:cubicBezTo>
                  <a:cubicBezTo>
                    <a:pt x="367773" y="417220"/>
                    <a:pt x="393797" y="415726"/>
                    <a:pt x="419100" y="419100"/>
                  </a:cubicBezTo>
                  <a:cubicBezTo>
                    <a:pt x="431938" y="420812"/>
                    <a:pt x="444635" y="423579"/>
                    <a:pt x="457200" y="426720"/>
                  </a:cubicBezTo>
                  <a:cubicBezTo>
                    <a:pt x="464992" y="428668"/>
                    <a:pt x="472337" y="432133"/>
                    <a:pt x="480060" y="434340"/>
                  </a:cubicBezTo>
                  <a:cubicBezTo>
                    <a:pt x="490130" y="437217"/>
                    <a:pt x="500605" y="438648"/>
                    <a:pt x="510540" y="441960"/>
                  </a:cubicBezTo>
                  <a:cubicBezTo>
                    <a:pt x="523516" y="446285"/>
                    <a:pt x="535833" y="452397"/>
                    <a:pt x="548640" y="457200"/>
                  </a:cubicBezTo>
                  <a:cubicBezTo>
                    <a:pt x="556161" y="460020"/>
                    <a:pt x="563880" y="462280"/>
                    <a:pt x="571500" y="464820"/>
                  </a:cubicBezTo>
                  <a:cubicBezTo>
                    <a:pt x="576580" y="474980"/>
                    <a:pt x="580439" y="485849"/>
                    <a:pt x="586740" y="495300"/>
                  </a:cubicBezTo>
                  <a:cubicBezTo>
                    <a:pt x="600829" y="516434"/>
                    <a:pt x="632460" y="556260"/>
                    <a:pt x="632460" y="556260"/>
                  </a:cubicBezTo>
                  <a:cubicBezTo>
                    <a:pt x="659146" y="663005"/>
                    <a:pt x="618332" y="487608"/>
                    <a:pt x="632460" y="777240"/>
                  </a:cubicBezTo>
                  <a:cubicBezTo>
                    <a:pt x="634475" y="818539"/>
                    <a:pt x="640333" y="860623"/>
                    <a:pt x="655320" y="899160"/>
                  </a:cubicBezTo>
                  <a:cubicBezTo>
                    <a:pt x="659437" y="909747"/>
                    <a:pt x="677074" y="907128"/>
                    <a:pt x="685800" y="914400"/>
                  </a:cubicBezTo>
                  <a:cubicBezTo>
                    <a:pt x="707876" y="932797"/>
                    <a:pt x="726440" y="955040"/>
                    <a:pt x="746760" y="975360"/>
                  </a:cubicBezTo>
                  <a:cubicBezTo>
                    <a:pt x="769439" y="998039"/>
                    <a:pt x="842580" y="1072248"/>
                    <a:pt x="853440" y="1074420"/>
                  </a:cubicBezTo>
                  <a:cubicBezTo>
                    <a:pt x="866140" y="1076960"/>
                    <a:pt x="878897" y="1079230"/>
                    <a:pt x="891540" y="1082040"/>
                  </a:cubicBezTo>
                  <a:cubicBezTo>
                    <a:pt x="901763" y="1084312"/>
                    <a:pt x="911716" y="1087787"/>
                    <a:pt x="922020" y="1089660"/>
                  </a:cubicBezTo>
                  <a:cubicBezTo>
                    <a:pt x="939691" y="1092873"/>
                    <a:pt x="957748" y="1093758"/>
                    <a:pt x="975360" y="1097280"/>
                  </a:cubicBezTo>
                  <a:cubicBezTo>
                    <a:pt x="995899" y="1101388"/>
                    <a:pt x="1015503" y="1110207"/>
                    <a:pt x="1036320" y="1112520"/>
                  </a:cubicBezTo>
                  <a:cubicBezTo>
                    <a:pt x="1161349" y="1126412"/>
                    <a:pt x="1082270" y="1116026"/>
                    <a:pt x="1272540" y="1150620"/>
                  </a:cubicBezTo>
                  <a:cubicBezTo>
                    <a:pt x="1277620" y="1163320"/>
                    <a:pt x="1282225" y="1176221"/>
                    <a:pt x="1287780" y="1188720"/>
                  </a:cubicBezTo>
                  <a:cubicBezTo>
                    <a:pt x="1292393" y="1199100"/>
                    <a:pt x="1299199" y="1208503"/>
                    <a:pt x="1303020" y="1219200"/>
                  </a:cubicBezTo>
                  <a:cubicBezTo>
                    <a:pt x="1311939" y="1244173"/>
                    <a:pt x="1318081" y="1270054"/>
                    <a:pt x="1325880" y="1295400"/>
                  </a:cubicBezTo>
                  <a:cubicBezTo>
                    <a:pt x="1328242" y="1303077"/>
                    <a:pt x="1330960" y="1310640"/>
                    <a:pt x="1333500" y="1318260"/>
                  </a:cubicBezTo>
                  <a:cubicBezTo>
                    <a:pt x="1323340" y="1391920"/>
                    <a:pt x="1317603" y="1466327"/>
                    <a:pt x="1303020" y="1539240"/>
                  </a:cubicBezTo>
                  <a:cubicBezTo>
                    <a:pt x="1299678" y="1555948"/>
                    <a:pt x="1288513" y="1570109"/>
                    <a:pt x="1280160" y="1584960"/>
                  </a:cubicBezTo>
                  <a:cubicBezTo>
                    <a:pt x="1265638" y="1610777"/>
                    <a:pt x="1248548" y="1635114"/>
                    <a:pt x="1234440" y="1661160"/>
                  </a:cubicBezTo>
                  <a:cubicBezTo>
                    <a:pt x="1215504" y="1696118"/>
                    <a:pt x="1196761" y="1731297"/>
                    <a:pt x="1181100" y="1767840"/>
                  </a:cubicBezTo>
                  <a:cubicBezTo>
                    <a:pt x="1173816" y="1784836"/>
                    <a:pt x="1169735" y="1803099"/>
                    <a:pt x="1165860" y="1821180"/>
                  </a:cubicBezTo>
                  <a:cubicBezTo>
                    <a:pt x="1134460" y="1967714"/>
                    <a:pt x="1138970" y="1945299"/>
                    <a:pt x="1127760" y="2057400"/>
                  </a:cubicBezTo>
                  <a:cubicBezTo>
                    <a:pt x="1130300" y="2092960"/>
                    <a:pt x="1127479" y="2129316"/>
                    <a:pt x="1135380" y="2164080"/>
                  </a:cubicBezTo>
                  <a:cubicBezTo>
                    <a:pt x="1140415" y="2186234"/>
                    <a:pt x="1157423" y="2203946"/>
                    <a:pt x="1165860" y="2225040"/>
                  </a:cubicBezTo>
                  <a:cubicBezTo>
                    <a:pt x="1172728" y="2242209"/>
                    <a:pt x="1176235" y="2260540"/>
                    <a:pt x="1181100" y="2278380"/>
                  </a:cubicBezTo>
                  <a:cubicBezTo>
                    <a:pt x="1193207" y="2322774"/>
                    <a:pt x="1198478" y="2363516"/>
                    <a:pt x="1219200" y="2407920"/>
                  </a:cubicBezTo>
                  <a:cubicBezTo>
                    <a:pt x="1223073" y="2416219"/>
                    <a:pt x="1233041" y="2421568"/>
                    <a:pt x="1242060" y="2423160"/>
                  </a:cubicBezTo>
                  <a:cubicBezTo>
                    <a:pt x="1277168" y="2429356"/>
                    <a:pt x="1313180" y="2428240"/>
                    <a:pt x="1348740" y="2430780"/>
                  </a:cubicBezTo>
                  <a:cubicBezTo>
                    <a:pt x="1376680" y="2443480"/>
                    <a:pt x="1405913" y="2453653"/>
                    <a:pt x="1432560" y="2468880"/>
                  </a:cubicBezTo>
                  <a:cubicBezTo>
                    <a:pt x="1499738" y="2507267"/>
                    <a:pt x="1506524" y="2523479"/>
                    <a:pt x="1562100" y="2567940"/>
                  </a:cubicBezTo>
                  <a:cubicBezTo>
                    <a:pt x="1592751" y="2592461"/>
                    <a:pt x="1578963" y="2571187"/>
                    <a:pt x="1592580" y="2598420"/>
                  </a:cubicBezTo>
                </a:path>
              </a:pathLst>
            </a:cu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CA"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grpSp>
      <p:sp>
        <p:nvSpPr>
          <p:cNvPr id="15" name="Text Box 10"/>
          <p:cNvSpPr txBox="1">
            <a:spLocks noChangeArrowheads="1"/>
          </p:cNvSpPr>
          <p:nvPr/>
        </p:nvSpPr>
        <p:spPr bwMode="auto">
          <a:xfrm>
            <a:off x="304521" y="981068"/>
            <a:ext cx="3679062" cy="430887"/>
          </a:xfrm>
          <a:prstGeom prst="rect">
            <a:avLst/>
          </a:prstGeom>
          <a:solidFill>
            <a:schemeClr val="bg1"/>
          </a:solidFill>
          <a:ln w="9525">
            <a:noFill/>
            <a:miter lim="800000"/>
            <a:headEnd/>
            <a:tailEnd/>
          </a:ln>
        </p:spPr>
        <p:txBody>
          <a:bodyPr wrap="square">
            <a:spAutoFit/>
          </a:bodyPr>
          <a:lstStyle>
            <a:lvl1pPr eaLnBrk="0" hangingPunct="0">
              <a:defRPr kumimoji="1">
                <a:solidFill>
                  <a:schemeClr val="tx1"/>
                </a:solidFill>
                <a:latin typeface="Arial" pitchFamily="34" charset="0"/>
                <a:ea typeface="Arial Unicode MS" pitchFamily="34" charset="-128"/>
                <a:cs typeface="Arial Unicode MS" pitchFamily="34" charset="-128"/>
              </a:defRPr>
            </a:lvl1pPr>
            <a:lvl2pPr marL="742950" indent="-285750" eaLnBrk="0" hangingPunct="0">
              <a:defRPr kumimoji="1">
                <a:solidFill>
                  <a:schemeClr val="tx1"/>
                </a:solidFill>
                <a:latin typeface="Arial" pitchFamily="34" charset="0"/>
                <a:ea typeface="Arial Unicode MS" pitchFamily="34" charset="-128"/>
                <a:cs typeface="Arial Unicode MS" pitchFamily="34" charset="-128"/>
              </a:defRPr>
            </a:lvl2pPr>
            <a:lvl3pPr marL="1143000" indent="-228600" eaLnBrk="0" hangingPunct="0">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defRPr kumimoji="1">
                <a:solidFill>
                  <a:schemeClr val="tx1"/>
                </a:solidFill>
                <a:latin typeface="Arial" pitchFamily="34" charset="0"/>
                <a:ea typeface="Arial Unicode MS" pitchFamily="34" charset="-128"/>
                <a:cs typeface="Arial Unicode MS" pitchFamily="34" charset="-128"/>
              </a:defRPr>
            </a:lvl4pPr>
            <a:lvl5pPr marL="2057400" indent="-228600" eaLnBrk="0" hangingPunct="0">
              <a:defRPr kumimoji="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9pPr>
          </a:lstStyle>
          <a:p>
            <a:pPr algn="ctr" eaLnBrk="1" hangingPunct="1"/>
            <a:r>
              <a:rPr lang="en-US" altLang="en-US" sz="1100" dirty="0" smtClean="0">
                <a:solidFill>
                  <a:srgbClr val="3366CC"/>
                </a:solidFill>
              </a:rPr>
              <a:t>Forecasted (2015-06-08 12utc run) wildfire </a:t>
            </a:r>
            <a:r>
              <a:rPr lang="en-US" altLang="en-US" sz="1100" dirty="0">
                <a:solidFill>
                  <a:srgbClr val="3366CC"/>
                </a:solidFill>
              </a:rPr>
              <a:t>emissions </a:t>
            </a:r>
            <a:r>
              <a:rPr lang="en-US" altLang="en-US" sz="1100" dirty="0" smtClean="0">
                <a:solidFill>
                  <a:srgbClr val="3366CC"/>
                </a:solidFill>
              </a:rPr>
              <a:t>contribution to total surface </a:t>
            </a:r>
            <a:r>
              <a:rPr lang="en-US" altLang="en-US" sz="1100" b="1" dirty="0" smtClean="0">
                <a:solidFill>
                  <a:srgbClr val="3366CC"/>
                </a:solidFill>
              </a:rPr>
              <a:t> </a:t>
            </a:r>
            <a:r>
              <a:rPr lang="en-US" altLang="en-US" sz="1100" dirty="0">
                <a:solidFill>
                  <a:srgbClr val="3366CC"/>
                </a:solidFill>
              </a:rPr>
              <a:t>PM</a:t>
            </a:r>
            <a:r>
              <a:rPr lang="en-US" altLang="en-US" sz="1100" baseline="-25000" dirty="0">
                <a:solidFill>
                  <a:srgbClr val="3366CC"/>
                </a:solidFill>
              </a:rPr>
              <a:t>2.5</a:t>
            </a:r>
            <a:r>
              <a:rPr lang="en-US" altLang="en-US" sz="1100" dirty="0">
                <a:solidFill>
                  <a:srgbClr val="3366CC"/>
                </a:solidFill>
              </a:rPr>
              <a:t> </a:t>
            </a:r>
            <a:r>
              <a:rPr lang="en-US" altLang="en-US" sz="1100" dirty="0" smtClean="0">
                <a:solidFill>
                  <a:srgbClr val="3366CC"/>
                </a:solidFill>
              </a:rPr>
              <a:t>concentrations</a:t>
            </a:r>
          </a:p>
        </p:txBody>
      </p:sp>
      <p:sp>
        <p:nvSpPr>
          <p:cNvPr id="11" name="TextBox 10"/>
          <p:cNvSpPr txBox="1"/>
          <p:nvPr/>
        </p:nvSpPr>
        <p:spPr>
          <a:xfrm>
            <a:off x="4067944" y="3356992"/>
            <a:ext cx="2077813" cy="400110"/>
          </a:xfrm>
          <a:prstGeom prst="rect">
            <a:avLst/>
          </a:prstGeom>
          <a:noFill/>
        </p:spPr>
        <p:txBody>
          <a:bodyPr wrap="none" rtlCol="0">
            <a:spAutoFit/>
          </a:bodyPr>
          <a:lstStyle/>
          <a:p>
            <a:r>
              <a:rPr lang="en-CA" sz="1000" dirty="0">
                <a:solidFill>
                  <a:schemeClr val="bg1"/>
                </a:solidFill>
              </a:rPr>
              <a:t>Source: </a:t>
            </a:r>
            <a:r>
              <a:rPr lang="en-CA" sz="1000" dirty="0" smtClean="0">
                <a:solidFill>
                  <a:schemeClr val="bg1"/>
                </a:solidFill>
              </a:rPr>
              <a:t>NASA Earth Observatory</a:t>
            </a:r>
          </a:p>
          <a:p>
            <a:r>
              <a:rPr lang="en-CA" sz="1000" dirty="0">
                <a:solidFill>
                  <a:schemeClr val="bg1"/>
                </a:solidFill>
                <a:hlinkClick r:id="rId6"/>
              </a:rPr>
              <a:t>http://earthobservatory.nasa.gov</a:t>
            </a:r>
            <a:endParaRPr lang="en-CA" sz="1000" dirty="0">
              <a:solidFill>
                <a:schemeClr val="bg1"/>
              </a:solidFill>
            </a:endParaRPr>
          </a:p>
        </p:txBody>
      </p:sp>
      <p:sp>
        <p:nvSpPr>
          <p:cNvPr id="16" name="TextBox 15"/>
          <p:cNvSpPr txBox="1"/>
          <p:nvPr/>
        </p:nvSpPr>
        <p:spPr>
          <a:xfrm>
            <a:off x="5436096" y="1340768"/>
            <a:ext cx="1518364" cy="369332"/>
          </a:xfrm>
          <a:prstGeom prst="rect">
            <a:avLst/>
          </a:prstGeom>
          <a:noFill/>
        </p:spPr>
        <p:txBody>
          <a:bodyPr wrap="none" rtlCol="0">
            <a:spAutoFit/>
          </a:bodyPr>
          <a:lstStyle/>
          <a:p>
            <a:r>
              <a:rPr lang="en-CA" dirty="0" smtClean="0">
                <a:solidFill>
                  <a:srgbClr val="460000"/>
                </a:solidFill>
              </a:rPr>
              <a:t>June 9, 2015</a:t>
            </a:r>
            <a:endParaRPr lang="en-CA" dirty="0">
              <a:solidFill>
                <a:srgbClr val="460000"/>
              </a:solidFill>
            </a:endParaRPr>
          </a:p>
        </p:txBody>
      </p:sp>
      <p:sp>
        <p:nvSpPr>
          <p:cNvPr id="19" name="TextBox 18"/>
          <p:cNvSpPr txBox="1"/>
          <p:nvPr/>
        </p:nvSpPr>
        <p:spPr>
          <a:xfrm>
            <a:off x="4067944" y="5934764"/>
            <a:ext cx="1646605" cy="369332"/>
          </a:xfrm>
          <a:prstGeom prst="rect">
            <a:avLst/>
          </a:prstGeom>
          <a:noFill/>
        </p:spPr>
        <p:txBody>
          <a:bodyPr wrap="none" rtlCol="0">
            <a:spAutoFit/>
          </a:bodyPr>
          <a:lstStyle/>
          <a:p>
            <a:r>
              <a:rPr lang="en-CA" dirty="0" smtClean="0">
                <a:solidFill>
                  <a:srgbClr val="460000"/>
                </a:solidFill>
              </a:rPr>
              <a:t>June 29, 2015</a:t>
            </a:r>
            <a:endParaRPr lang="en-CA" dirty="0">
              <a:solidFill>
                <a:srgbClr val="460000"/>
              </a:solidFill>
            </a:endParaRPr>
          </a:p>
        </p:txBody>
      </p:sp>
      <p:sp>
        <p:nvSpPr>
          <p:cNvPr id="20" name="TextBox 19"/>
          <p:cNvSpPr txBox="1"/>
          <p:nvPr/>
        </p:nvSpPr>
        <p:spPr>
          <a:xfrm>
            <a:off x="4078363" y="6341258"/>
            <a:ext cx="2077813" cy="400110"/>
          </a:xfrm>
          <a:prstGeom prst="rect">
            <a:avLst/>
          </a:prstGeom>
          <a:noFill/>
        </p:spPr>
        <p:txBody>
          <a:bodyPr wrap="none" rtlCol="0">
            <a:spAutoFit/>
          </a:bodyPr>
          <a:lstStyle/>
          <a:p>
            <a:r>
              <a:rPr lang="en-CA" sz="1000" dirty="0">
                <a:solidFill>
                  <a:schemeClr val="bg1"/>
                </a:solidFill>
              </a:rPr>
              <a:t>Source: </a:t>
            </a:r>
            <a:r>
              <a:rPr lang="en-CA" sz="1000" dirty="0" smtClean="0">
                <a:solidFill>
                  <a:schemeClr val="bg1"/>
                </a:solidFill>
              </a:rPr>
              <a:t>NASA Earth Observatory</a:t>
            </a:r>
          </a:p>
          <a:p>
            <a:r>
              <a:rPr lang="en-CA" sz="1000" dirty="0">
                <a:solidFill>
                  <a:schemeClr val="bg1"/>
                </a:solidFill>
                <a:hlinkClick r:id="rId6"/>
              </a:rPr>
              <a:t>http://earthobservatory.nasa.gov</a:t>
            </a:r>
            <a:endParaRPr lang="en-CA" sz="1000" dirty="0">
              <a:solidFill>
                <a:schemeClr val="bg1"/>
              </a:solidFill>
            </a:endParaRPr>
          </a:p>
        </p:txBody>
      </p:sp>
      <p:sp>
        <p:nvSpPr>
          <p:cNvPr id="17" name="TextBox 16"/>
          <p:cNvSpPr txBox="1"/>
          <p:nvPr/>
        </p:nvSpPr>
        <p:spPr>
          <a:xfrm>
            <a:off x="7524329" y="1628800"/>
            <a:ext cx="1619672" cy="1754326"/>
          </a:xfrm>
          <a:prstGeom prst="rect">
            <a:avLst/>
          </a:prstGeom>
          <a:noFill/>
        </p:spPr>
        <p:txBody>
          <a:bodyPr wrap="square" rtlCol="0">
            <a:spAutoFit/>
          </a:bodyPr>
          <a:lstStyle/>
          <a:p>
            <a:r>
              <a:rPr lang="en-CA" sz="1200" dirty="0" smtClean="0"/>
              <a:t>On June 8-10 dense smoke was </a:t>
            </a:r>
            <a:r>
              <a:rPr lang="en-CA" sz="1200" dirty="0" err="1" smtClean="0"/>
              <a:t>advected</a:t>
            </a:r>
            <a:r>
              <a:rPr lang="en-CA" sz="1200" dirty="0" smtClean="0"/>
              <a:t> down to the NE USA, reaching Washington DC. </a:t>
            </a:r>
            <a:r>
              <a:rPr lang="en-CA" sz="1200" dirty="0" err="1" smtClean="0"/>
              <a:t>FireWork</a:t>
            </a:r>
            <a:r>
              <a:rPr lang="en-CA" sz="1200" dirty="0" smtClean="0"/>
              <a:t> forecasted the region affected by smoke 48h </a:t>
            </a:r>
            <a:r>
              <a:rPr lang="en-CA" sz="1200" dirty="0"/>
              <a:t>in </a:t>
            </a:r>
            <a:r>
              <a:rPr lang="en-CA" sz="1200" dirty="0" smtClean="0"/>
              <a:t>advance. </a:t>
            </a:r>
            <a:endParaRPr lang="en-CA" sz="1200" dirty="0"/>
          </a:p>
        </p:txBody>
      </p:sp>
      <p:sp>
        <p:nvSpPr>
          <p:cNvPr id="18" name="TextBox 17"/>
          <p:cNvSpPr txBox="1"/>
          <p:nvPr/>
        </p:nvSpPr>
        <p:spPr>
          <a:xfrm>
            <a:off x="6732241" y="4005064"/>
            <a:ext cx="2411760" cy="2308324"/>
          </a:xfrm>
          <a:prstGeom prst="rect">
            <a:avLst/>
          </a:prstGeom>
          <a:noFill/>
        </p:spPr>
        <p:txBody>
          <a:bodyPr wrap="square" rtlCol="0">
            <a:spAutoFit/>
          </a:bodyPr>
          <a:lstStyle/>
          <a:p>
            <a:r>
              <a:rPr lang="en-CA" dirty="0" smtClean="0"/>
              <a:t>On June 29</a:t>
            </a:r>
            <a:r>
              <a:rPr lang="en-CA" baseline="30000" dirty="0" smtClean="0"/>
              <a:t>th</a:t>
            </a:r>
            <a:r>
              <a:rPr lang="en-CA" dirty="0" smtClean="0"/>
              <a:t>, a dense "smoke river" from NW Canada to mid-USA was observed. </a:t>
            </a:r>
            <a:r>
              <a:rPr lang="en-CA" dirty="0" err="1" smtClean="0"/>
              <a:t>FireWork</a:t>
            </a:r>
            <a:r>
              <a:rPr lang="en-CA" dirty="0" smtClean="0"/>
              <a:t> performed well in forecasting </a:t>
            </a:r>
            <a:r>
              <a:rPr lang="en-CA" dirty="0"/>
              <a:t>the </a:t>
            </a:r>
            <a:r>
              <a:rPr lang="en-CA" dirty="0" smtClean="0"/>
              <a:t>affected regions</a:t>
            </a:r>
            <a:r>
              <a:rPr lang="en-CA" dirty="0"/>
              <a:t>.</a:t>
            </a:r>
          </a:p>
        </p:txBody>
      </p:sp>
      <p:sp>
        <p:nvSpPr>
          <p:cNvPr id="21" name="TextBox 20"/>
          <p:cNvSpPr txBox="1"/>
          <p:nvPr/>
        </p:nvSpPr>
        <p:spPr>
          <a:xfrm>
            <a:off x="35496" y="4365104"/>
            <a:ext cx="1224136" cy="1754326"/>
          </a:xfrm>
          <a:prstGeom prst="rect">
            <a:avLst/>
          </a:prstGeom>
          <a:solidFill>
            <a:schemeClr val="bg1"/>
          </a:solidFill>
        </p:spPr>
        <p:txBody>
          <a:bodyPr wrap="square" rtlCol="0">
            <a:spAutoFit/>
          </a:bodyPr>
          <a:lstStyle/>
          <a:p>
            <a:r>
              <a:rPr lang="en-CA" sz="1200" dirty="0" smtClean="0"/>
              <a:t>Total column PM</a:t>
            </a:r>
            <a:r>
              <a:rPr lang="en-CA" sz="1200" baseline="-25000" dirty="0" smtClean="0"/>
              <a:t>2.5</a:t>
            </a:r>
            <a:r>
              <a:rPr lang="en-CA" sz="1200" dirty="0" smtClean="0"/>
              <a:t> concentration forecasted by </a:t>
            </a:r>
            <a:r>
              <a:rPr lang="en-CA" sz="1200" dirty="0" err="1" smtClean="0"/>
              <a:t>FireWork</a:t>
            </a:r>
            <a:r>
              <a:rPr lang="en-CA" sz="1200" dirty="0" smtClean="0"/>
              <a:t> (2015-06-28 00UTC run), valid at June 29</a:t>
            </a:r>
            <a:r>
              <a:rPr lang="en-CA" sz="1200" baseline="30000" dirty="0" smtClean="0"/>
              <a:t>th</a:t>
            </a:r>
            <a:r>
              <a:rPr lang="en-CA" sz="1200" dirty="0" smtClean="0"/>
              <a:t> 12UTC.</a:t>
            </a:r>
            <a:endParaRPr lang="en-CA" sz="1200" dirty="0"/>
          </a:p>
        </p:txBody>
      </p:sp>
    </p:spTree>
    <p:extLst>
      <p:ext uri="{BB962C8B-B14F-4D97-AF65-F5344CB8AC3E}">
        <p14:creationId xmlns:p14="http://schemas.microsoft.com/office/powerpoint/2010/main" val="1449578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ozoneaq.gsfc.nasa.gov/omps/media/blog/images/OMPS_AI_over_modis_RGB_namer_2015_06_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468" y="980728"/>
            <a:ext cx="8028384" cy="28196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980728"/>
            <a:ext cx="6316153" cy="553998"/>
          </a:xfrm>
          <a:prstGeom prst="rect">
            <a:avLst/>
          </a:prstGeom>
          <a:noFill/>
        </p:spPr>
        <p:txBody>
          <a:bodyPr wrap="none" rtlCol="0">
            <a:spAutoFit/>
          </a:bodyPr>
          <a:lstStyle/>
          <a:p>
            <a:r>
              <a:rPr lang="en-CA" dirty="0" smtClean="0">
                <a:solidFill>
                  <a:srgbClr val="9A0000"/>
                </a:solidFill>
              </a:rPr>
              <a:t>Source: NASA-OMPS</a:t>
            </a:r>
          </a:p>
          <a:p>
            <a:r>
              <a:rPr lang="en-CA" sz="1200" dirty="0" smtClean="0">
                <a:solidFill>
                  <a:srgbClr val="9A0000"/>
                </a:solidFill>
              </a:rPr>
              <a:t>http</a:t>
            </a:r>
            <a:r>
              <a:rPr lang="en-CA" sz="1200" dirty="0">
                <a:solidFill>
                  <a:srgbClr val="9A0000"/>
                </a:solidFill>
              </a:rPr>
              <a:t>://ozoneaq.gsfc.nasa.gov/omps/blog/2015/06/smoke-northern-canada-southeastern-us</a:t>
            </a:r>
          </a:p>
        </p:txBody>
      </p:sp>
      <p:sp>
        <p:nvSpPr>
          <p:cNvPr id="7" name="Title 1"/>
          <p:cNvSpPr>
            <a:spLocks noGrp="1"/>
          </p:cNvSpPr>
          <p:nvPr>
            <p:ph type="title"/>
          </p:nvPr>
        </p:nvSpPr>
        <p:spPr>
          <a:xfrm>
            <a:off x="395536" y="44624"/>
            <a:ext cx="8153400" cy="1143000"/>
          </a:xfrm>
        </p:spPr>
        <p:txBody>
          <a:bodyPr/>
          <a:lstStyle/>
          <a:p>
            <a:r>
              <a:rPr lang="en-CA" dirty="0" smtClean="0"/>
              <a:t>2015 Wildfire </a:t>
            </a:r>
            <a:r>
              <a:rPr lang="en-CA" dirty="0"/>
              <a:t>S</a:t>
            </a:r>
            <a:r>
              <a:rPr lang="en-CA" dirty="0" smtClean="0"/>
              <a:t>eason - June</a:t>
            </a:r>
            <a:endParaRPr lang="en-CA"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124" y="3861048"/>
            <a:ext cx="3337989" cy="22231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4411" y="3884038"/>
            <a:ext cx="3337989" cy="2223140"/>
          </a:xfrm>
          <a:prstGeom prst="rect">
            <a:avLst/>
          </a:prstGeom>
        </p:spPr>
      </p:pic>
      <p:sp>
        <p:nvSpPr>
          <p:cNvPr id="8" name="TextBox 7"/>
          <p:cNvSpPr txBox="1"/>
          <p:nvPr/>
        </p:nvSpPr>
        <p:spPr>
          <a:xfrm>
            <a:off x="971600" y="6107178"/>
            <a:ext cx="3312368" cy="646331"/>
          </a:xfrm>
          <a:prstGeom prst="rect">
            <a:avLst/>
          </a:prstGeom>
          <a:solidFill>
            <a:schemeClr val="bg1"/>
          </a:solidFill>
        </p:spPr>
        <p:txBody>
          <a:bodyPr wrap="square" rtlCol="0">
            <a:spAutoFit/>
          </a:bodyPr>
          <a:lstStyle/>
          <a:p>
            <a:r>
              <a:rPr lang="en-US" altLang="en-US" sz="1200" dirty="0">
                <a:solidFill>
                  <a:srgbClr val="3366CC"/>
                </a:solidFill>
              </a:rPr>
              <a:t>Forecasted (</a:t>
            </a:r>
            <a:r>
              <a:rPr lang="en-US" altLang="en-US" sz="1200" dirty="0" smtClean="0">
                <a:solidFill>
                  <a:srgbClr val="3366CC"/>
                </a:solidFill>
              </a:rPr>
              <a:t>2015-06-28 12utc </a:t>
            </a:r>
            <a:r>
              <a:rPr lang="en-US" altLang="en-US" sz="1200" dirty="0">
                <a:solidFill>
                  <a:srgbClr val="3366CC"/>
                </a:solidFill>
              </a:rPr>
              <a:t>run) wildfire emissions contribution to </a:t>
            </a:r>
            <a:r>
              <a:rPr lang="en-US" altLang="en-US" sz="1200" b="1" dirty="0">
                <a:solidFill>
                  <a:srgbClr val="9A0000"/>
                </a:solidFill>
              </a:rPr>
              <a:t>total surface  </a:t>
            </a:r>
            <a:r>
              <a:rPr lang="en-US" altLang="en-US" sz="1200" dirty="0">
                <a:solidFill>
                  <a:srgbClr val="3366CC"/>
                </a:solidFill>
              </a:rPr>
              <a:t>PM</a:t>
            </a:r>
            <a:r>
              <a:rPr lang="en-US" altLang="en-US" sz="1200" baseline="-25000" dirty="0">
                <a:solidFill>
                  <a:srgbClr val="3366CC"/>
                </a:solidFill>
              </a:rPr>
              <a:t>2.5</a:t>
            </a:r>
            <a:r>
              <a:rPr lang="en-US" altLang="en-US" sz="1200" dirty="0">
                <a:solidFill>
                  <a:srgbClr val="3366CC"/>
                </a:solidFill>
              </a:rPr>
              <a:t> </a:t>
            </a:r>
            <a:r>
              <a:rPr lang="en-US" altLang="en-US" sz="1200" dirty="0" smtClean="0">
                <a:solidFill>
                  <a:srgbClr val="3366CC"/>
                </a:solidFill>
              </a:rPr>
              <a:t>concentrations</a:t>
            </a:r>
            <a:endParaRPr lang="en-US" altLang="en-US" sz="1200" dirty="0">
              <a:solidFill>
                <a:srgbClr val="3366CC"/>
              </a:solidFill>
            </a:endParaRPr>
          </a:p>
        </p:txBody>
      </p:sp>
      <p:sp>
        <p:nvSpPr>
          <p:cNvPr id="10" name="TextBox 9"/>
          <p:cNvSpPr txBox="1"/>
          <p:nvPr/>
        </p:nvSpPr>
        <p:spPr>
          <a:xfrm>
            <a:off x="4860032" y="6167045"/>
            <a:ext cx="3312368" cy="646331"/>
          </a:xfrm>
          <a:prstGeom prst="rect">
            <a:avLst/>
          </a:prstGeom>
          <a:solidFill>
            <a:schemeClr val="bg1"/>
          </a:solidFill>
        </p:spPr>
        <p:txBody>
          <a:bodyPr wrap="square" rtlCol="0">
            <a:spAutoFit/>
          </a:bodyPr>
          <a:lstStyle/>
          <a:p>
            <a:r>
              <a:rPr lang="en-US" altLang="en-US" sz="1200" dirty="0">
                <a:solidFill>
                  <a:srgbClr val="3366CC"/>
                </a:solidFill>
              </a:rPr>
              <a:t>Forecasted (</a:t>
            </a:r>
            <a:r>
              <a:rPr lang="en-US" altLang="en-US" sz="1200" dirty="0" smtClean="0">
                <a:solidFill>
                  <a:srgbClr val="3366CC"/>
                </a:solidFill>
              </a:rPr>
              <a:t>2015-06-28 12utc </a:t>
            </a:r>
            <a:r>
              <a:rPr lang="en-US" altLang="en-US" sz="1200" dirty="0">
                <a:solidFill>
                  <a:srgbClr val="3366CC"/>
                </a:solidFill>
              </a:rPr>
              <a:t>run) wildfire emissions contribution </a:t>
            </a:r>
            <a:r>
              <a:rPr lang="en-US" altLang="en-US" sz="1200" b="1" dirty="0">
                <a:solidFill>
                  <a:srgbClr val="9A0000"/>
                </a:solidFill>
              </a:rPr>
              <a:t>to total </a:t>
            </a:r>
            <a:r>
              <a:rPr lang="en-US" altLang="en-US" sz="1200" b="1" dirty="0" smtClean="0">
                <a:solidFill>
                  <a:srgbClr val="9A0000"/>
                </a:solidFill>
              </a:rPr>
              <a:t>column  </a:t>
            </a:r>
            <a:r>
              <a:rPr lang="en-US" altLang="en-US" sz="1200" dirty="0">
                <a:solidFill>
                  <a:srgbClr val="3366CC"/>
                </a:solidFill>
              </a:rPr>
              <a:t>PM</a:t>
            </a:r>
            <a:r>
              <a:rPr lang="en-US" altLang="en-US" sz="1200" baseline="-25000" dirty="0">
                <a:solidFill>
                  <a:srgbClr val="3366CC"/>
                </a:solidFill>
              </a:rPr>
              <a:t>2.5</a:t>
            </a:r>
            <a:r>
              <a:rPr lang="en-US" altLang="en-US" sz="1200" dirty="0">
                <a:solidFill>
                  <a:srgbClr val="3366CC"/>
                </a:solidFill>
              </a:rPr>
              <a:t> </a:t>
            </a:r>
            <a:r>
              <a:rPr lang="en-US" altLang="en-US" sz="1200" dirty="0" smtClean="0">
                <a:solidFill>
                  <a:srgbClr val="3366CC"/>
                </a:solidFill>
              </a:rPr>
              <a:t>concentrations</a:t>
            </a:r>
            <a:endParaRPr lang="en-US" altLang="en-US" sz="1200" dirty="0">
              <a:solidFill>
                <a:srgbClr val="3366CC"/>
              </a:solidFill>
            </a:endParaRPr>
          </a:p>
        </p:txBody>
      </p:sp>
    </p:spTree>
    <p:extLst>
      <p:ext uri="{BB962C8B-B14F-4D97-AF65-F5344CB8AC3E}">
        <p14:creationId xmlns:p14="http://schemas.microsoft.com/office/powerpoint/2010/main" val="22649150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4624"/>
            <a:ext cx="8153400" cy="1143000"/>
          </a:xfrm>
        </p:spPr>
        <p:txBody>
          <a:bodyPr/>
          <a:lstStyle/>
          <a:p>
            <a:r>
              <a:rPr lang="en-CA" dirty="0"/>
              <a:t>2015 Wildfire Season - </a:t>
            </a:r>
            <a:r>
              <a:rPr lang="en-CA" dirty="0" smtClean="0"/>
              <a:t>July</a:t>
            </a:r>
            <a:endParaRPr lang="en-CA"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429000"/>
            <a:ext cx="8667750"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224811"/>
            <a:ext cx="8667750" cy="220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355976" y="1340768"/>
            <a:ext cx="1527021" cy="369332"/>
          </a:xfrm>
          <a:prstGeom prst="rect">
            <a:avLst/>
          </a:prstGeom>
          <a:noFill/>
        </p:spPr>
        <p:txBody>
          <a:bodyPr wrap="none" rtlCol="0">
            <a:spAutoFit/>
          </a:bodyPr>
          <a:lstStyle/>
          <a:p>
            <a:r>
              <a:rPr lang="en-CA" dirty="0" smtClean="0"/>
              <a:t>EDMONTON</a:t>
            </a:r>
            <a:endParaRPr lang="en-CA" dirty="0"/>
          </a:p>
        </p:txBody>
      </p:sp>
      <p:sp>
        <p:nvSpPr>
          <p:cNvPr id="7" name="TextBox 6"/>
          <p:cNvSpPr txBox="1"/>
          <p:nvPr/>
        </p:nvSpPr>
        <p:spPr>
          <a:xfrm>
            <a:off x="4211960" y="3635732"/>
            <a:ext cx="1599669" cy="369332"/>
          </a:xfrm>
          <a:prstGeom prst="rect">
            <a:avLst/>
          </a:prstGeom>
          <a:noFill/>
        </p:spPr>
        <p:txBody>
          <a:bodyPr wrap="none" rtlCol="0">
            <a:spAutoFit/>
          </a:bodyPr>
          <a:lstStyle/>
          <a:p>
            <a:r>
              <a:rPr lang="en-CA" dirty="0" smtClean="0"/>
              <a:t>SASKATOON</a:t>
            </a:r>
            <a:endParaRPr lang="en-CA" dirty="0"/>
          </a:p>
        </p:txBody>
      </p:sp>
      <p:sp>
        <p:nvSpPr>
          <p:cNvPr id="4" name="TextBox 3"/>
          <p:cNvSpPr txBox="1"/>
          <p:nvPr/>
        </p:nvSpPr>
        <p:spPr>
          <a:xfrm>
            <a:off x="107504" y="5877272"/>
            <a:ext cx="9036497" cy="954107"/>
          </a:xfrm>
          <a:prstGeom prst="rect">
            <a:avLst/>
          </a:prstGeom>
          <a:solidFill>
            <a:schemeClr val="bg1"/>
          </a:solidFill>
        </p:spPr>
        <p:txBody>
          <a:bodyPr wrap="square" rtlCol="0">
            <a:spAutoFit/>
          </a:bodyPr>
          <a:lstStyle/>
          <a:p>
            <a:r>
              <a:rPr lang="en-CA" sz="1400" dirty="0" err="1" smtClean="0"/>
              <a:t>FireWork</a:t>
            </a:r>
            <a:r>
              <a:rPr lang="en-CA" sz="1400" dirty="0" smtClean="0"/>
              <a:t> was rather good in forecasting the period affected by pollution from forest fires. Before July 20</a:t>
            </a:r>
            <a:r>
              <a:rPr lang="en-CA" sz="1400" baseline="30000" dirty="0" smtClean="0"/>
              <a:t>th</a:t>
            </a:r>
            <a:r>
              <a:rPr lang="en-CA" sz="1400" dirty="0" smtClean="0"/>
              <a:t> 2015, the impact was underestimated due to the extreme number of forest fires in Canada. The system was unable to handle all fires under operational time constraints, so many sources were rejected. It was fixed on July 20</a:t>
            </a:r>
            <a:r>
              <a:rPr lang="en-CA" sz="1400" baseline="30000" dirty="0" smtClean="0"/>
              <a:t>th</a:t>
            </a:r>
            <a:r>
              <a:rPr lang="en-CA" sz="1400" dirty="0" smtClean="0"/>
              <a:t> and now the system can handle up to 28,000 hotspots.</a:t>
            </a:r>
            <a:endParaRPr lang="en-CA" sz="1400" dirty="0"/>
          </a:p>
        </p:txBody>
      </p:sp>
    </p:spTree>
    <p:extLst>
      <p:ext uri="{BB962C8B-B14F-4D97-AF65-F5344CB8AC3E}">
        <p14:creationId xmlns:p14="http://schemas.microsoft.com/office/powerpoint/2010/main" val="1539050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6632"/>
            <a:ext cx="8153400" cy="1143000"/>
          </a:xfrm>
        </p:spPr>
        <p:txBody>
          <a:bodyPr/>
          <a:lstStyle/>
          <a:p>
            <a:r>
              <a:rPr lang="en-CA" dirty="0"/>
              <a:t>2015 Wildfire Season - </a:t>
            </a:r>
            <a:r>
              <a:rPr lang="en-CA" dirty="0" smtClean="0"/>
              <a:t>August</a:t>
            </a:r>
            <a:endParaRPr lang="en-CA"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340768"/>
            <a:ext cx="4382636" cy="2918887"/>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63" y="4365104"/>
            <a:ext cx="8667750" cy="242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275856" y="4571836"/>
            <a:ext cx="1283365" cy="369332"/>
          </a:xfrm>
          <a:prstGeom prst="rect">
            <a:avLst/>
          </a:prstGeom>
          <a:noFill/>
        </p:spPr>
        <p:txBody>
          <a:bodyPr wrap="none" rtlCol="0">
            <a:spAutoFit/>
          </a:bodyPr>
          <a:lstStyle/>
          <a:p>
            <a:r>
              <a:rPr lang="en-CA" dirty="0" smtClean="0"/>
              <a:t>CALGARY</a:t>
            </a:r>
            <a:endParaRPr lang="en-CA" dirty="0"/>
          </a:p>
        </p:txBody>
      </p:sp>
      <p:sp>
        <p:nvSpPr>
          <p:cNvPr id="9" name="TextBox 8"/>
          <p:cNvSpPr txBox="1"/>
          <p:nvPr/>
        </p:nvSpPr>
        <p:spPr>
          <a:xfrm>
            <a:off x="1259632" y="1052736"/>
            <a:ext cx="3312368" cy="646331"/>
          </a:xfrm>
          <a:prstGeom prst="rect">
            <a:avLst/>
          </a:prstGeom>
          <a:solidFill>
            <a:schemeClr val="bg1"/>
          </a:solidFill>
        </p:spPr>
        <p:txBody>
          <a:bodyPr wrap="square" rtlCol="0">
            <a:spAutoFit/>
          </a:bodyPr>
          <a:lstStyle/>
          <a:p>
            <a:r>
              <a:rPr lang="en-US" altLang="en-US" sz="1200" dirty="0">
                <a:solidFill>
                  <a:srgbClr val="3366CC"/>
                </a:solidFill>
              </a:rPr>
              <a:t>Forecasted (</a:t>
            </a:r>
            <a:r>
              <a:rPr lang="en-US" altLang="en-US" sz="1200" dirty="0" smtClean="0">
                <a:solidFill>
                  <a:srgbClr val="3366CC"/>
                </a:solidFill>
              </a:rPr>
              <a:t>2015-08-25 00utc </a:t>
            </a:r>
            <a:r>
              <a:rPr lang="en-US" altLang="en-US" sz="1200" dirty="0">
                <a:solidFill>
                  <a:srgbClr val="3366CC"/>
                </a:solidFill>
              </a:rPr>
              <a:t>run) wildfire emissions contribution to </a:t>
            </a:r>
            <a:r>
              <a:rPr lang="en-US" altLang="en-US" sz="1200" b="1" dirty="0">
                <a:solidFill>
                  <a:srgbClr val="9A0000"/>
                </a:solidFill>
              </a:rPr>
              <a:t>total surface  </a:t>
            </a:r>
            <a:r>
              <a:rPr lang="en-US" altLang="en-US" sz="1200" dirty="0">
                <a:solidFill>
                  <a:srgbClr val="3366CC"/>
                </a:solidFill>
              </a:rPr>
              <a:t>PM</a:t>
            </a:r>
            <a:r>
              <a:rPr lang="en-US" altLang="en-US" sz="1200" baseline="-25000" dirty="0">
                <a:solidFill>
                  <a:srgbClr val="3366CC"/>
                </a:solidFill>
              </a:rPr>
              <a:t>2.5</a:t>
            </a:r>
            <a:r>
              <a:rPr lang="en-US" altLang="en-US" sz="1200" dirty="0">
                <a:solidFill>
                  <a:srgbClr val="3366CC"/>
                </a:solidFill>
              </a:rPr>
              <a:t> </a:t>
            </a:r>
            <a:r>
              <a:rPr lang="en-US" altLang="en-US" sz="1200" dirty="0" smtClean="0">
                <a:solidFill>
                  <a:srgbClr val="3366CC"/>
                </a:solidFill>
              </a:rPr>
              <a:t>concentrations</a:t>
            </a:r>
            <a:endParaRPr lang="en-US" altLang="en-US" sz="1200" dirty="0">
              <a:solidFill>
                <a:srgbClr val="3366CC"/>
              </a:solidFill>
            </a:endParaRPr>
          </a:p>
        </p:txBody>
      </p:sp>
      <p:sp>
        <p:nvSpPr>
          <p:cNvPr id="5" name="TextBox 4"/>
          <p:cNvSpPr txBox="1"/>
          <p:nvPr/>
        </p:nvSpPr>
        <p:spPr>
          <a:xfrm>
            <a:off x="5652120" y="1988840"/>
            <a:ext cx="3491880" cy="1754326"/>
          </a:xfrm>
          <a:prstGeom prst="rect">
            <a:avLst/>
          </a:prstGeom>
          <a:noFill/>
        </p:spPr>
        <p:txBody>
          <a:bodyPr wrap="square" rtlCol="0">
            <a:spAutoFit/>
          </a:bodyPr>
          <a:lstStyle/>
          <a:p>
            <a:r>
              <a:rPr lang="en-CA" dirty="0" smtClean="0"/>
              <a:t>Wildfires in NW USA and BC greatly affected air quality in the Canadian prairies. A few days later, smoke was observed even in the central and eastern parts of Canada.</a:t>
            </a:r>
            <a:endParaRPr lang="en-CA" dirty="0"/>
          </a:p>
        </p:txBody>
      </p:sp>
    </p:spTree>
    <p:extLst>
      <p:ext uri="{BB962C8B-B14F-4D97-AF65-F5344CB8AC3E}">
        <p14:creationId xmlns:p14="http://schemas.microsoft.com/office/powerpoint/2010/main" val="36735662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63" y="260648"/>
            <a:ext cx="8303840" cy="1143000"/>
          </a:xfrm>
        </p:spPr>
        <p:txBody>
          <a:bodyPr/>
          <a:lstStyle/>
          <a:p>
            <a:pPr algn="ctr"/>
            <a:r>
              <a:rPr lang="en-US" sz="4000" dirty="0" err="1" smtClean="0">
                <a:solidFill>
                  <a:srgbClr val="FF0000"/>
                </a:solidFill>
                <a:effectLst>
                  <a:outerShdw blurRad="38100" dist="38100" dir="2700000" algn="tl">
                    <a:srgbClr val="000000">
                      <a:alpha val="43137"/>
                    </a:srgbClr>
                  </a:outerShdw>
                </a:effectLst>
              </a:rPr>
              <a:t>FireWork</a:t>
            </a:r>
            <a:r>
              <a:rPr lang="en-US" sz="4000" dirty="0" smtClean="0">
                <a:solidFill>
                  <a:srgbClr val="FF0000"/>
                </a:solidFill>
                <a:effectLst>
                  <a:outerShdw blurRad="38100" dist="38100" dir="2700000" algn="tl">
                    <a:srgbClr val="000000">
                      <a:alpha val="43137"/>
                    </a:srgbClr>
                  </a:outerShdw>
                </a:effectLst>
              </a:rPr>
              <a:t> </a:t>
            </a:r>
            <a:r>
              <a:rPr lang="en-US" sz="4000" dirty="0" smtClean="0">
                <a:solidFill>
                  <a:srgbClr val="C00000"/>
                </a:solidFill>
                <a:effectLst>
                  <a:outerShdw blurRad="38100" dist="38100" dir="2700000" algn="tl">
                    <a:srgbClr val="000000">
                      <a:alpha val="43137"/>
                    </a:srgbClr>
                  </a:outerShdw>
                </a:effectLst>
              </a:rPr>
              <a:t>Objective Analysis</a:t>
            </a:r>
            <a:br>
              <a:rPr lang="en-US" sz="4000" dirty="0" smtClean="0">
                <a:solidFill>
                  <a:srgbClr val="C00000"/>
                </a:solidFill>
                <a:effectLst>
                  <a:outerShdw blurRad="38100" dist="38100" dir="2700000" algn="tl">
                    <a:srgbClr val="000000">
                      <a:alpha val="43137"/>
                    </a:srgbClr>
                  </a:outerShdw>
                </a:effectLst>
              </a:rPr>
            </a:br>
            <a:endParaRPr lang="en-CA" sz="2800"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912841"/>
            <a:ext cx="4618496" cy="30668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 y="2906518"/>
            <a:ext cx="4628111" cy="3073284"/>
          </a:xfrm>
          <a:prstGeom prst="rect">
            <a:avLst/>
          </a:prstGeom>
        </p:spPr>
      </p:pic>
      <p:sp>
        <p:nvSpPr>
          <p:cNvPr id="8" name="TextBox 7"/>
          <p:cNvSpPr txBox="1"/>
          <p:nvPr/>
        </p:nvSpPr>
        <p:spPr>
          <a:xfrm>
            <a:off x="3407639" y="2906518"/>
            <a:ext cx="1339912" cy="338554"/>
          </a:xfrm>
          <a:prstGeom prst="rect">
            <a:avLst/>
          </a:prstGeom>
          <a:solidFill>
            <a:schemeClr val="bg1"/>
          </a:solidFill>
        </p:spPr>
        <p:txBody>
          <a:bodyPr wrap="square" rtlCol="0">
            <a:spAutoFit/>
          </a:bodyPr>
          <a:lstStyle/>
          <a:p>
            <a:r>
              <a:rPr lang="en-CA" sz="1600" b="1" dirty="0" smtClean="0">
                <a:solidFill>
                  <a:srgbClr val="FF0000"/>
                </a:solidFill>
              </a:rPr>
              <a:t>FORECAST</a:t>
            </a:r>
            <a:endParaRPr lang="en-US" sz="1600" b="1" dirty="0">
              <a:solidFill>
                <a:srgbClr val="FF0000"/>
              </a:solidFill>
            </a:endParaRPr>
          </a:p>
        </p:txBody>
      </p:sp>
      <p:sp>
        <p:nvSpPr>
          <p:cNvPr id="9" name="TextBox 8"/>
          <p:cNvSpPr txBox="1"/>
          <p:nvPr/>
        </p:nvSpPr>
        <p:spPr>
          <a:xfrm>
            <a:off x="6660232" y="2906517"/>
            <a:ext cx="2504348" cy="338554"/>
          </a:xfrm>
          <a:prstGeom prst="rect">
            <a:avLst/>
          </a:prstGeom>
          <a:solidFill>
            <a:schemeClr val="bg1"/>
          </a:solidFill>
        </p:spPr>
        <p:txBody>
          <a:bodyPr wrap="square" rtlCol="0">
            <a:spAutoFit/>
          </a:bodyPr>
          <a:lstStyle/>
          <a:p>
            <a:r>
              <a:rPr lang="en-CA" sz="1600" b="1" dirty="0" smtClean="0">
                <a:solidFill>
                  <a:srgbClr val="FF0000"/>
                </a:solidFill>
              </a:rPr>
              <a:t>OBJECTIVE ANALYSIS</a:t>
            </a:r>
            <a:endParaRPr lang="en-US" sz="1600" b="1" dirty="0">
              <a:solidFill>
                <a:srgbClr val="FF0000"/>
              </a:solidFill>
            </a:endParaRPr>
          </a:p>
        </p:txBody>
      </p:sp>
      <p:sp>
        <p:nvSpPr>
          <p:cNvPr id="11" name="TextBox 10"/>
          <p:cNvSpPr txBox="1"/>
          <p:nvPr/>
        </p:nvSpPr>
        <p:spPr>
          <a:xfrm>
            <a:off x="4644008" y="6187370"/>
            <a:ext cx="4536504" cy="553998"/>
          </a:xfrm>
          <a:prstGeom prst="rect">
            <a:avLst/>
          </a:prstGeom>
          <a:solidFill>
            <a:schemeClr val="bg1"/>
          </a:solidFill>
        </p:spPr>
        <p:txBody>
          <a:bodyPr wrap="square" rtlCol="0">
            <a:spAutoFit/>
          </a:bodyPr>
          <a:lstStyle/>
          <a:p>
            <a:r>
              <a:rPr lang="en-CA" sz="1600" b="1" dirty="0" smtClean="0">
                <a:solidFill>
                  <a:srgbClr val="C00000"/>
                </a:solidFill>
              </a:rPr>
              <a:t>Early analysis</a:t>
            </a:r>
            <a:r>
              <a:rPr lang="en-CA" sz="1600" dirty="0" smtClean="0"/>
              <a:t>: 		</a:t>
            </a:r>
            <a:r>
              <a:rPr lang="en-CA" sz="1600" b="1" dirty="0">
                <a:solidFill>
                  <a:srgbClr val="C00000"/>
                </a:solidFill>
              </a:rPr>
              <a:t>Late </a:t>
            </a:r>
            <a:r>
              <a:rPr lang="en-CA" sz="1600" b="1" dirty="0" smtClean="0">
                <a:solidFill>
                  <a:srgbClr val="C00000"/>
                </a:solidFill>
              </a:rPr>
              <a:t>analysis</a:t>
            </a:r>
            <a:r>
              <a:rPr lang="en-CA" sz="1600" dirty="0" smtClean="0"/>
              <a:t>: </a:t>
            </a:r>
            <a:r>
              <a:rPr lang="en-CA" sz="1400" dirty="0" smtClean="0"/>
              <a:t>available after 65 minutes    </a:t>
            </a:r>
            <a:r>
              <a:rPr lang="en-CA" sz="1400" dirty="0"/>
              <a:t>available after 125 </a:t>
            </a:r>
            <a:r>
              <a:rPr lang="en-CA" sz="1400" dirty="0" smtClean="0"/>
              <a:t>minutes</a:t>
            </a:r>
            <a:endParaRPr lang="en-US" sz="1400" dirty="0"/>
          </a:p>
        </p:txBody>
      </p:sp>
      <p:sp>
        <p:nvSpPr>
          <p:cNvPr id="3" name="TextBox 2"/>
          <p:cNvSpPr txBox="1"/>
          <p:nvPr/>
        </p:nvSpPr>
        <p:spPr>
          <a:xfrm>
            <a:off x="3203848" y="2454567"/>
            <a:ext cx="3288080" cy="369332"/>
          </a:xfrm>
          <a:prstGeom prst="rect">
            <a:avLst/>
          </a:prstGeom>
          <a:noFill/>
        </p:spPr>
        <p:txBody>
          <a:bodyPr wrap="none" rtlCol="0">
            <a:spAutoFit/>
          </a:bodyPr>
          <a:lstStyle/>
          <a:p>
            <a:r>
              <a:rPr lang="en-US" dirty="0" smtClean="0">
                <a:solidFill>
                  <a:srgbClr val="C00000"/>
                </a:solidFill>
                <a:effectLst>
                  <a:outerShdw blurRad="38100" dist="38100" dir="2700000" algn="tl">
                    <a:srgbClr val="000000">
                      <a:alpha val="43137"/>
                    </a:srgbClr>
                  </a:outerShdw>
                </a:effectLst>
              </a:rPr>
              <a:t>Example for 2014-07-09 </a:t>
            </a:r>
            <a:r>
              <a:rPr lang="en-US" dirty="0">
                <a:solidFill>
                  <a:srgbClr val="C00000"/>
                </a:solidFill>
                <a:effectLst>
                  <a:outerShdw blurRad="38100" dist="38100" dir="2700000" algn="tl">
                    <a:srgbClr val="000000">
                      <a:alpha val="43137"/>
                    </a:srgbClr>
                  </a:outerShdw>
                </a:effectLst>
              </a:rPr>
              <a:t>00utc</a:t>
            </a:r>
            <a:endParaRPr lang="en-CA" dirty="0"/>
          </a:p>
        </p:txBody>
      </p:sp>
      <p:sp>
        <p:nvSpPr>
          <p:cNvPr id="4" name="TextBox 3"/>
          <p:cNvSpPr txBox="1"/>
          <p:nvPr/>
        </p:nvSpPr>
        <p:spPr>
          <a:xfrm>
            <a:off x="161764" y="1268760"/>
            <a:ext cx="8820472" cy="1077218"/>
          </a:xfrm>
          <a:prstGeom prst="rect">
            <a:avLst/>
          </a:prstGeom>
          <a:noFill/>
        </p:spPr>
        <p:txBody>
          <a:bodyPr wrap="square" rtlCol="0">
            <a:spAutoFit/>
          </a:bodyPr>
          <a:lstStyle/>
          <a:p>
            <a:r>
              <a:rPr lang="en-CA" sz="1600" dirty="0" err="1" smtClean="0"/>
              <a:t>FireWork</a:t>
            </a:r>
            <a:r>
              <a:rPr lang="en-CA" sz="1600" dirty="0" smtClean="0"/>
              <a:t> Objective analysis represents the forecasted </a:t>
            </a:r>
            <a:r>
              <a:rPr lang="en-CA" sz="1600" dirty="0" err="1" smtClean="0"/>
              <a:t>FireWork</a:t>
            </a:r>
            <a:r>
              <a:rPr lang="en-CA" sz="1600" dirty="0" smtClean="0"/>
              <a:t> fields corrected using surface observations. As wildfire pollution is </a:t>
            </a:r>
            <a:r>
              <a:rPr lang="en-CA" sz="1600" dirty="0" err="1" smtClean="0"/>
              <a:t>advected</a:t>
            </a:r>
            <a:r>
              <a:rPr lang="en-CA" sz="1600" dirty="0" smtClean="0"/>
              <a:t> thousands of kilometers away from sources , this product is </a:t>
            </a:r>
            <a:r>
              <a:rPr lang="en-CA" sz="1600" b="1" dirty="0" smtClean="0">
                <a:solidFill>
                  <a:srgbClr val="0070C0"/>
                </a:solidFill>
              </a:rPr>
              <a:t>very useful in adjusting </a:t>
            </a:r>
            <a:r>
              <a:rPr lang="en-CA" sz="1600" b="1" dirty="0" err="1" smtClean="0">
                <a:solidFill>
                  <a:srgbClr val="0070C0"/>
                </a:solidFill>
              </a:rPr>
              <a:t>FireWork</a:t>
            </a:r>
            <a:r>
              <a:rPr lang="en-CA" sz="1600" b="1" dirty="0" smtClean="0">
                <a:solidFill>
                  <a:srgbClr val="0070C0"/>
                </a:solidFill>
              </a:rPr>
              <a:t> forecasts</a:t>
            </a:r>
            <a:r>
              <a:rPr lang="en-CA" sz="1600" dirty="0" smtClean="0"/>
              <a:t>. Early analysis is available with only an hour delay. This product is available to EC forecasters and external users.</a:t>
            </a:r>
            <a:endParaRPr lang="en-CA"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63" y="197768"/>
            <a:ext cx="8303840" cy="1143000"/>
          </a:xfrm>
        </p:spPr>
        <p:txBody>
          <a:bodyPr/>
          <a:lstStyle/>
          <a:p>
            <a:pPr algn="ctr"/>
            <a:r>
              <a:rPr lang="en-US" sz="4000" dirty="0" err="1" smtClean="0">
                <a:solidFill>
                  <a:srgbClr val="FF0000"/>
                </a:solidFill>
                <a:effectLst>
                  <a:outerShdw blurRad="38100" dist="38100" dir="2700000" algn="tl">
                    <a:srgbClr val="000000">
                      <a:alpha val="43137"/>
                    </a:srgbClr>
                  </a:outerShdw>
                </a:effectLst>
              </a:rPr>
              <a:t>FireWork</a:t>
            </a:r>
            <a:r>
              <a:rPr lang="en-US" sz="4000" dirty="0" smtClean="0">
                <a:solidFill>
                  <a:srgbClr val="FF0000"/>
                </a:solidFill>
                <a:effectLst>
                  <a:outerShdw blurRad="38100" dist="38100" dir="2700000" algn="tl">
                    <a:srgbClr val="000000">
                      <a:alpha val="43137"/>
                    </a:srgbClr>
                  </a:outerShdw>
                </a:effectLst>
              </a:rPr>
              <a:t> </a:t>
            </a:r>
            <a:r>
              <a:rPr lang="en-US" sz="4000" dirty="0" smtClean="0">
                <a:solidFill>
                  <a:srgbClr val="C00000"/>
                </a:solidFill>
                <a:effectLst>
                  <a:outerShdw blurRad="38100" dist="38100" dir="2700000" algn="tl">
                    <a:srgbClr val="000000">
                      <a:alpha val="43137"/>
                    </a:srgbClr>
                  </a:outerShdw>
                </a:effectLst>
              </a:rPr>
              <a:t>Objective Analysis</a:t>
            </a:r>
            <a:br>
              <a:rPr lang="en-US" sz="4000" dirty="0" smtClean="0">
                <a:solidFill>
                  <a:srgbClr val="C00000"/>
                </a:solidFill>
                <a:effectLst>
                  <a:outerShdw blurRad="38100" dist="38100" dir="2700000" algn="tl">
                    <a:srgbClr val="000000">
                      <a:alpha val="43137"/>
                    </a:srgbClr>
                  </a:outerShdw>
                </a:effectLst>
              </a:rPr>
            </a:br>
            <a:endParaRPr lang="en-CA" sz="2800" dirty="0">
              <a:solidFill>
                <a:srgbClr val="C00000"/>
              </a:solidFill>
              <a:effectLst>
                <a:outerShdw blurRad="38100" dist="38100" dir="2700000" algn="tl">
                  <a:srgbClr val="000000">
                    <a:alpha val="43137"/>
                  </a:srgbClr>
                </a:outerShdw>
              </a:effectLst>
            </a:endParaRPr>
          </a:p>
        </p:txBody>
      </p:sp>
      <p:sp>
        <p:nvSpPr>
          <p:cNvPr id="4" name="TextBox 3"/>
          <p:cNvSpPr txBox="1"/>
          <p:nvPr/>
        </p:nvSpPr>
        <p:spPr>
          <a:xfrm>
            <a:off x="4139952" y="4550537"/>
            <a:ext cx="4464496" cy="1323439"/>
          </a:xfrm>
          <a:prstGeom prst="rect">
            <a:avLst/>
          </a:prstGeom>
          <a:noFill/>
        </p:spPr>
        <p:txBody>
          <a:bodyPr wrap="square" rtlCol="0">
            <a:spAutoFit/>
          </a:bodyPr>
          <a:lstStyle/>
          <a:p>
            <a:r>
              <a:rPr lang="en-CA" sz="1600" dirty="0" smtClean="0"/>
              <a:t>In some cases, regions affected by wildfire pollution are well forecasted, but concentrations are not. </a:t>
            </a:r>
            <a:r>
              <a:rPr lang="en-CA" sz="1600" dirty="0" smtClean="0"/>
              <a:t>The </a:t>
            </a:r>
            <a:r>
              <a:rPr lang="en-CA" sz="1600" dirty="0" err="1" smtClean="0">
                <a:solidFill>
                  <a:srgbClr val="C00000"/>
                </a:solidFill>
              </a:rPr>
              <a:t>FireWork</a:t>
            </a:r>
            <a:r>
              <a:rPr lang="en-CA" sz="1600" dirty="0" smtClean="0">
                <a:solidFill>
                  <a:srgbClr val="C00000"/>
                </a:solidFill>
              </a:rPr>
              <a:t> objective analysis can be very useful in visualising the regions with under/over forecasts</a:t>
            </a:r>
            <a:r>
              <a:rPr lang="en-CA" sz="1600" dirty="0" smtClean="0"/>
              <a:t>.</a:t>
            </a:r>
            <a:endParaRPr lang="en-CA"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27" y="4162372"/>
            <a:ext cx="3646731" cy="268124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85" y="908720"/>
            <a:ext cx="9144000" cy="3253652"/>
          </a:xfrm>
          <a:prstGeom prst="rect">
            <a:avLst/>
          </a:prstGeom>
        </p:spPr>
      </p:pic>
      <p:sp>
        <p:nvSpPr>
          <p:cNvPr id="13" name="TextBox 12"/>
          <p:cNvSpPr txBox="1"/>
          <p:nvPr/>
        </p:nvSpPr>
        <p:spPr>
          <a:xfrm>
            <a:off x="4211960" y="6120197"/>
            <a:ext cx="3954480" cy="276999"/>
          </a:xfrm>
          <a:prstGeom prst="rect">
            <a:avLst/>
          </a:prstGeom>
          <a:solidFill>
            <a:schemeClr val="bg1"/>
          </a:solidFill>
        </p:spPr>
        <p:txBody>
          <a:bodyPr wrap="none" rtlCol="0">
            <a:spAutoFit/>
          </a:bodyPr>
          <a:lstStyle/>
          <a:p>
            <a:r>
              <a:rPr lang="en-CA" sz="1200" i="1" dirty="0" smtClean="0"/>
              <a:t>Example illustrating the Calgary over-forecast in August</a:t>
            </a:r>
            <a:endParaRPr lang="en-CA" sz="1200" i="1" dirty="0"/>
          </a:p>
        </p:txBody>
      </p:sp>
    </p:spTree>
    <p:extLst>
      <p:ext uri="{BB962C8B-B14F-4D97-AF65-F5344CB8AC3E}">
        <p14:creationId xmlns:p14="http://schemas.microsoft.com/office/powerpoint/2010/main" val="7120878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Conclusions</a:t>
            </a:r>
            <a:endParaRPr lang="fr-CA" dirty="0"/>
          </a:p>
        </p:txBody>
      </p:sp>
      <p:sp>
        <p:nvSpPr>
          <p:cNvPr id="3" name="Espace réservé du contenu 2"/>
          <p:cNvSpPr>
            <a:spLocks noGrp="1"/>
          </p:cNvSpPr>
          <p:nvPr>
            <p:ph idx="1"/>
          </p:nvPr>
        </p:nvSpPr>
        <p:spPr>
          <a:xfrm>
            <a:off x="762000" y="1373088"/>
            <a:ext cx="8153400" cy="4648200"/>
          </a:xfrm>
        </p:spPr>
        <p:txBody>
          <a:bodyPr/>
          <a:lstStyle/>
          <a:p>
            <a:pPr>
              <a:lnSpc>
                <a:spcPct val="110000"/>
              </a:lnSpc>
            </a:pPr>
            <a:r>
              <a:rPr lang="en-US" sz="2000" dirty="0"/>
              <a:t>Since 2013, Environment Canada has provided operational forecasters with air quality forecasts that take wildfire emissions into account. These forecasts have also been available to external users since 2014</a:t>
            </a:r>
            <a:r>
              <a:rPr lang="en-US" altLang="en-US" sz="2000" dirty="0" smtClean="0"/>
              <a:t>.</a:t>
            </a:r>
          </a:p>
          <a:p>
            <a:pPr>
              <a:lnSpc>
                <a:spcPct val="110000"/>
              </a:lnSpc>
            </a:pPr>
            <a:endParaRPr lang="en-US" altLang="en-US" sz="1200" dirty="0" smtClean="0"/>
          </a:p>
          <a:p>
            <a:r>
              <a:rPr lang="en-US" sz="2000" dirty="0" err="1" smtClean="0"/>
              <a:t>FireWork</a:t>
            </a:r>
            <a:r>
              <a:rPr lang="en-US" sz="2000" dirty="0" smtClean="0"/>
              <a:t> is primarily designed to support meteorologists in issuing AQ forecast and advisories</a:t>
            </a:r>
          </a:p>
          <a:p>
            <a:endParaRPr lang="en-US" sz="1200" dirty="0" smtClean="0"/>
          </a:p>
          <a:p>
            <a:r>
              <a:rPr lang="en-US" sz="2000" dirty="0" smtClean="0"/>
              <a:t>Based on few years experience :</a:t>
            </a:r>
          </a:p>
          <a:p>
            <a:pPr lvl="2">
              <a:lnSpc>
                <a:spcPct val="110000"/>
              </a:lnSpc>
            </a:pPr>
            <a:r>
              <a:rPr lang="en-US" altLang="en-US" dirty="0" err="1" smtClean="0">
                <a:solidFill>
                  <a:srgbClr val="1E45B2"/>
                </a:solidFill>
              </a:rPr>
              <a:t>FireWork</a:t>
            </a:r>
            <a:r>
              <a:rPr lang="en-US" altLang="en-US" dirty="0" smtClean="0">
                <a:solidFill>
                  <a:srgbClr val="1E45B2"/>
                </a:solidFill>
              </a:rPr>
              <a:t> significantly improves  PM</a:t>
            </a:r>
            <a:r>
              <a:rPr lang="en-US" altLang="en-US" baseline="-25000" dirty="0" smtClean="0">
                <a:solidFill>
                  <a:srgbClr val="1E45B2"/>
                </a:solidFill>
              </a:rPr>
              <a:t>2.5</a:t>
            </a:r>
            <a:r>
              <a:rPr lang="en-US" altLang="en-US" dirty="0" smtClean="0">
                <a:solidFill>
                  <a:srgbClr val="1E45B2"/>
                </a:solidFill>
              </a:rPr>
              <a:t> forecasts</a:t>
            </a:r>
          </a:p>
          <a:p>
            <a:pPr lvl="2">
              <a:lnSpc>
                <a:spcPct val="110000"/>
              </a:lnSpc>
            </a:pPr>
            <a:r>
              <a:rPr lang="en-US" altLang="en-US" dirty="0" err="1" smtClean="0">
                <a:solidFill>
                  <a:srgbClr val="1E45B2"/>
                </a:solidFill>
              </a:rPr>
              <a:t>FireWork</a:t>
            </a:r>
            <a:r>
              <a:rPr lang="en-US" altLang="en-US" dirty="0" smtClean="0">
                <a:solidFill>
                  <a:srgbClr val="1E45B2"/>
                </a:solidFill>
              </a:rPr>
              <a:t> is capable of forecasting long range pollution transport from wildfires </a:t>
            </a:r>
          </a:p>
          <a:p>
            <a:pPr lvl="2">
              <a:lnSpc>
                <a:spcPct val="110000"/>
              </a:lnSpc>
            </a:pPr>
            <a:r>
              <a:rPr lang="en-US" altLang="en-US" dirty="0" smtClean="0">
                <a:solidFill>
                  <a:srgbClr val="1E45B2"/>
                </a:solidFill>
              </a:rPr>
              <a:t>Recently added products (like Objective Analysis, AQHI tables, </a:t>
            </a:r>
            <a:r>
              <a:rPr lang="en-US" altLang="en-US" dirty="0" err="1" smtClean="0">
                <a:solidFill>
                  <a:srgbClr val="1E45B2"/>
                </a:solidFill>
              </a:rPr>
              <a:t>etc</a:t>
            </a:r>
            <a:r>
              <a:rPr lang="en-US" altLang="en-US" dirty="0" smtClean="0">
                <a:solidFill>
                  <a:srgbClr val="1E45B2"/>
                </a:solidFill>
              </a:rPr>
              <a:t>) </a:t>
            </a:r>
            <a:r>
              <a:rPr lang="en-US" altLang="en-US" dirty="0">
                <a:solidFill>
                  <a:srgbClr val="1E45B2"/>
                </a:solidFill>
              </a:rPr>
              <a:t>significantly </a:t>
            </a:r>
            <a:r>
              <a:rPr lang="en-US" altLang="en-US" dirty="0" smtClean="0">
                <a:solidFill>
                  <a:srgbClr val="1E45B2"/>
                </a:solidFill>
              </a:rPr>
              <a:t>help AQ forecasters in adjusting AQ forecasts and issuing related AQ warnings</a:t>
            </a:r>
          </a:p>
          <a:p>
            <a:pPr marL="0" indent="0">
              <a:buNone/>
            </a:pPr>
            <a:endParaRPr lang="en-US" dirty="0"/>
          </a:p>
        </p:txBody>
      </p:sp>
    </p:spTree>
    <p:extLst>
      <p:ext uri="{BB962C8B-B14F-4D97-AF65-F5344CB8AC3E}">
        <p14:creationId xmlns:p14="http://schemas.microsoft.com/office/powerpoint/2010/main" val="2012897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Forest Fires and Air Quality</a:t>
            </a:r>
            <a:endParaRPr lang="en-CA"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4088" y="1340768"/>
            <a:ext cx="3744416" cy="2739869"/>
          </a:xfrm>
          <a:prstGeom prst="rect">
            <a:avLst/>
          </a:prstGeom>
        </p:spPr>
      </p:pic>
      <p:sp>
        <p:nvSpPr>
          <p:cNvPr id="8" name="TextBox 7"/>
          <p:cNvSpPr txBox="1"/>
          <p:nvPr/>
        </p:nvSpPr>
        <p:spPr>
          <a:xfrm>
            <a:off x="5508105" y="3656057"/>
            <a:ext cx="3528391" cy="276999"/>
          </a:xfrm>
          <a:prstGeom prst="rect">
            <a:avLst/>
          </a:prstGeom>
          <a:noFill/>
        </p:spPr>
        <p:txBody>
          <a:bodyPr wrap="square" rtlCol="0">
            <a:spAutoFit/>
          </a:bodyPr>
          <a:lstStyle/>
          <a:p>
            <a:r>
              <a:rPr lang="en-CA" sz="600" dirty="0">
                <a:solidFill>
                  <a:schemeClr val="bg1"/>
                </a:solidFill>
              </a:rPr>
              <a:t>"Wildfire in the Pacific Northwest (8776242994)" by Bureau of </a:t>
            </a:r>
            <a:r>
              <a:rPr lang="en-CA" sz="600" dirty="0" smtClean="0">
                <a:solidFill>
                  <a:schemeClr val="bg1"/>
                </a:solidFill>
              </a:rPr>
              <a:t>Land. Licensed </a:t>
            </a:r>
            <a:r>
              <a:rPr lang="en-CA" sz="600" dirty="0">
                <a:solidFill>
                  <a:schemeClr val="bg1"/>
                </a:solidFill>
              </a:rPr>
              <a:t>under CC BY 2.0 via Wikimedia Commons - https://commons.wikimedia.org/wiki</a:t>
            </a:r>
            <a:r>
              <a:rPr lang="en-CA" sz="600" dirty="0" smtClean="0">
                <a:solidFill>
                  <a:schemeClr val="bg1"/>
                </a:solidFill>
              </a:rPr>
              <a:t>/</a:t>
            </a:r>
            <a:endParaRPr lang="en-CA" sz="600" dirty="0">
              <a:solidFill>
                <a:schemeClr val="bg1"/>
              </a:solidFill>
            </a:endParaRPr>
          </a:p>
        </p:txBody>
      </p:sp>
      <p:sp>
        <p:nvSpPr>
          <p:cNvPr id="12" name="Content Placeholder 2"/>
          <p:cNvSpPr>
            <a:spLocks noGrp="1"/>
          </p:cNvSpPr>
          <p:nvPr>
            <p:ph idx="1"/>
          </p:nvPr>
        </p:nvSpPr>
        <p:spPr>
          <a:xfrm>
            <a:off x="683568" y="1700808"/>
            <a:ext cx="4530080" cy="3168352"/>
          </a:xfrm>
        </p:spPr>
        <p:txBody>
          <a:bodyPr/>
          <a:lstStyle/>
          <a:p>
            <a:r>
              <a:rPr lang="en-US" sz="1600" dirty="0" smtClean="0"/>
              <a:t>Forest fires greatly </a:t>
            </a:r>
            <a:r>
              <a:rPr lang="en-US" sz="1600" dirty="0"/>
              <a:t>affect air </a:t>
            </a:r>
            <a:r>
              <a:rPr lang="en-US" sz="1600" dirty="0" smtClean="0"/>
              <a:t>quality conditions</a:t>
            </a:r>
          </a:p>
          <a:p>
            <a:endParaRPr lang="en-US" sz="1600" dirty="0" smtClean="0"/>
          </a:p>
          <a:p>
            <a:r>
              <a:rPr lang="en-US" sz="1600" dirty="0" smtClean="0"/>
              <a:t>Emissions: primarily aerosols, VOCs, NO</a:t>
            </a:r>
            <a:r>
              <a:rPr lang="en-US" sz="1600" baseline="-25000" dirty="0" smtClean="0"/>
              <a:t>x </a:t>
            </a:r>
            <a:r>
              <a:rPr lang="en-US" sz="1600" dirty="0" smtClean="0"/>
              <a:t>and </a:t>
            </a:r>
            <a:r>
              <a:rPr lang="en-US" sz="1600" dirty="0" err="1" smtClean="0"/>
              <a:t>CO</a:t>
            </a:r>
            <a:r>
              <a:rPr lang="en-US" sz="1600" baseline="-25000" dirty="0" err="1" smtClean="0"/>
              <a:t>x</a:t>
            </a:r>
            <a:endParaRPr lang="en-US" sz="1600" baseline="-25000" dirty="0" smtClean="0"/>
          </a:p>
          <a:p>
            <a:pPr lvl="1"/>
            <a:r>
              <a:rPr lang="en-US" sz="1800" b="1" i="1" dirty="0" smtClean="0"/>
              <a:t>Mainly affects PM</a:t>
            </a:r>
            <a:endParaRPr lang="en-US" sz="1800" b="1" i="1" baseline="-25000" dirty="0" smtClean="0"/>
          </a:p>
          <a:p>
            <a:pPr lvl="1"/>
            <a:endParaRPr lang="en-US" sz="1800" b="1" i="1" baseline="-25000" dirty="0" smtClean="0"/>
          </a:p>
          <a:p>
            <a:r>
              <a:rPr lang="en-US" sz="1600" dirty="0" smtClean="0"/>
              <a:t>Forest fires have been identified as an important factor for summertime air quality in Canada</a:t>
            </a:r>
          </a:p>
          <a:p>
            <a:pPr lvl="1"/>
            <a:r>
              <a:rPr lang="en-US" sz="1200" dirty="0" smtClean="0"/>
              <a:t>The national air quality program wants to take them into account to improve forecasts</a:t>
            </a:r>
          </a:p>
          <a:p>
            <a:pPr lvl="1"/>
            <a:r>
              <a:rPr lang="en-US" sz="1200" dirty="0" smtClean="0"/>
              <a:t>Some AQHI program partners (provinces) have requested that the health index include the effects of wild fire smoke</a:t>
            </a:r>
          </a:p>
          <a:p>
            <a:pPr lvl="1">
              <a:buNone/>
            </a:pPr>
            <a:endParaRPr lang="en-US" sz="1000" dirty="0" smtClean="0"/>
          </a:p>
          <a:p>
            <a:pPr lvl="1">
              <a:buNone/>
            </a:pPr>
            <a:endParaRPr lang="en-US" sz="1000" dirty="0" smtClean="0"/>
          </a:p>
          <a:p>
            <a:endParaRPr lang="en-CA" dirty="0"/>
          </a:p>
        </p:txBody>
      </p:sp>
      <p:sp>
        <p:nvSpPr>
          <p:cNvPr id="3" name="TextBox 2"/>
          <p:cNvSpPr txBox="1"/>
          <p:nvPr/>
        </p:nvSpPr>
        <p:spPr>
          <a:xfrm>
            <a:off x="827584" y="5437673"/>
            <a:ext cx="8136904" cy="1015663"/>
          </a:xfrm>
          <a:prstGeom prst="rect">
            <a:avLst/>
          </a:prstGeom>
          <a:noFill/>
        </p:spPr>
        <p:txBody>
          <a:bodyPr wrap="square" rtlCol="0">
            <a:spAutoFit/>
          </a:bodyPr>
          <a:lstStyle/>
          <a:p>
            <a:pPr marL="0" lvl="1"/>
            <a:r>
              <a:rPr lang="en-US" sz="1400" b="1" i="1" dirty="0">
                <a:solidFill>
                  <a:srgbClr val="002060"/>
                </a:solidFill>
                <a:sym typeface="Wingdings" panose="05000000000000000000" pitchFamily="2" charset="2"/>
              </a:rPr>
              <a:t> </a:t>
            </a:r>
            <a:r>
              <a:rPr lang="en-US" sz="1400" b="1" i="1" dirty="0" smtClean="0">
                <a:solidFill>
                  <a:srgbClr val="002060"/>
                </a:solidFill>
                <a:sym typeface="Wingdings" panose="05000000000000000000" pitchFamily="2" charset="2"/>
              </a:rPr>
              <a:t> </a:t>
            </a:r>
            <a:r>
              <a:rPr lang="en-US" sz="1400" b="1" i="1" dirty="0" err="1" smtClean="0">
                <a:solidFill>
                  <a:srgbClr val="FF0000"/>
                </a:solidFill>
              </a:rPr>
              <a:t>FireWork</a:t>
            </a:r>
            <a:r>
              <a:rPr lang="en-US" sz="1400" b="1" i="1" dirty="0" smtClean="0">
                <a:solidFill>
                  <a:srgbClr val="002060"/>
                </a:solidFill>
              </a:rPr>
              <a:t> </a:t>
            </a:r>
            <a:r>
              <a:rPr lang="en-US" sz="1400" b="1" i="1" dirty="0">
                <a:solidFill>
                  <a:srgbClr val="002060"/>
                </a:solidFill>
              </a:rPr>
              <a:t>is EC’s response to these requests. This model was </a:t>
            </a:r>
            <a:r>
              <a:rPr lang="en-US" sz="1400" b="1" i="1" dirty="0" smtClean="0">
                <a:solidFill>
                  <a:srgbClr val="002060"/>
                </a:solidFill>
              </a:rPr>
              <a:t>developed </a:t>
            </a:r>
            <a:r>
              <a:rPr lang="en-US" sz="1400" b="1" i="1" dirty="0">
                <a:solidFill>
                  <a:srgbClr val="002060"/>
                </a:solidFill>
              </a:rPr>
              <a:t>in 2011 and </a:t>
            </a:r>
            <a:r>
              <a:rPr lang="en-US" sz="1400" b="1" i="1" dirty="0" smtClean="0">
                <a:solidFill>
                  <a:srgbClr val="002060"/>
                </a:solidFill>
              </a:rPr>
              <a:t>2012. It has been available to EC </a:t>
            </a:r>
            <a:r>
              <a:rPr lang="en-US" sz="1400" b="1" i="1" dirty="0">
                <a:solidFill>
                  <a:srgbClr val="002060"/>
                </a:solidFill>
              </a:rPr>
              <a:t>operational air quality </a:t>
            </a:r>
            <a:r>
              <a:rPr lang="en-US" sz="1400" b="1" i="1" dirty="0" smtClean="0">
                <a:solidFill>
                  <a:srgbClr val="002060"/>
                </a:solidFill>
              </a:rPr>
              <a:t>forecasters since 2013. The model output has been available to external users since 2014. </a:t>
            </a:r>
            <a:endParaRPr lang="en-US" sz="1400" b="1" i="1" dirty="0">
              <a:solidFill>
                <a:srgbClr val="002060"/>
              </a:solidFill>
            </a:endParaRPr>
          </a:p>
          <a:p>
            <a:endParaRPr lang="en-CA" dirty="0"/>
          </a:p>
        </p:txBody>
      </p:sp>
    </p:spTree>
    <p:extLst>
      <p:ext uri="{BB962C8B-B14F-4D97-AF65-F5344CB8AC3E}">
        <p14:creationId xmlns:p14="http://schemas.microsoft.com/office/powerpoint/2010/main" val="1160589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Future Work</a:t>
            </a:r>
            <a:endParaRPr lang="en-CA" dirty="0"/>
          </a:p>
        </p:txBody>
      </p:sp>
      <p:sp>
        <p:nvSpPr>
          <p:cNvPr id="3" name="Content Placeholder 2"/>
          <p:cNvSpPr>
            <a:spLocks noGrp="1"/>
          </p:cNvSpPr>
          <p:nvPr>
            <p:ph idx="1"/>
          </p:nvPr>
        </p:nvSpPr>
        <p:spPr/>
        <p:txBody>
          <a:bodyPr/>
          <a:lstStyle/>
          <a:p>
            <a:r>
              <a:rPr lang="en-CA" dirty="0" smtClean="0"/>
              <a:t>In 2016, the </a:t>
            </a:r>
            <a:r>
              <a:rPr lang="en-CA" dirty="0" err="1" smtClean="0"/>
              <a:t>FireWork</a:t>
            </a:r>
            <a:r>
              <a:rPr lang="en-CA" dirty="0" smtClean="0"/>
              <a:t> suite will start earlier - in April</a:t>
            </a:r>
          </a:p>
          <a:p>
            <a:r>
              <a:rPr lang="en-CA" dirty="0" smtClean="0"/>
              <a:t>Forecasts will be available to the public</a:t>
            </a:r>
          </a:p>
          <a:p>
            <a:endParaRPr lang="en-CA" dirty="0" smtClean="0"/>
          </a:p>
          <a:p>
            <a:r>
              <a:rPr lang="en-CA" dirty="0" smtClean="0"/>
              <a:t>Model improvements: </a:t>
            </a:r>
          </a:p>
          <a:p>
            <a:pPr lvl="1"/>
            <a:r>
              <a:rPr lang="en-CA" dirty="0" err="1" smtClean="0"/>
              <a:t>FireWork</a:t>
            </a:r>
            <a:r>
              <a:rPr lang="en-CA" dirty="0" smtClean="0"/>
              <a:t> will be updated to a new, improved model version for both meteorology and chemistry</a:t>
            </a:r>
          </a:p>
          <a:p>
            <a:pPr lvl="1"/>
            <a:r>
              <a:rPr lang="en-CA" dirty="0" smtClean="0"/>
              <a:t>New improved plume-rise algorithm, etc.</a:t>
            </a:r>
          </a:p>
          <a:p>
            <a:pPr lvl="1"/>
            <a:endParaRPr lang="en-CA" dirty="0" smtClean="0"/>
          </a:p>
          <a:p>
            <a:r>
              <a:rPr lang="en-CA" dirty="0" smtClean="0"/>
              <a:t>Emissions:</a:t>
            </a:r>
          </a:p>
          <a:p>
            <a:pPr lvl="1"/>
            <a:r>
              <a:rPr lang="en-CA" dirty="0" smtClean="0"/>
              <a:t>U.S. emissions</a:t>
            </a:r>
          </a:p>
          <a:p>
            <a:pPr lvl="1"/>
            <a:r>
              <a:rPr lang="en-CA" dirty="0" smtClean="0"/>
              <a:t>PM, VOCs, NOx estimates will be revised, etc.</a:t>
            </a:r>
            <a:endParaRPr lang="en-CA" dirty="0"/>
          </a:p>
        </p:txBody>
      </p:sp>
    </p:spTree>
    <p:extLst>
      <p:ext uri="{BB962C8B-B14F-4D97-AF65-F5344CB8AC3E}">
        <p14:creationId xmlns:p14="http://schemas.microsoft.com/office/powerpoint/2010/main" val="3771223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mtClean="0"/>
              <a:t>Acknowledgements</a:t>
            </a:r>
            <a:endParaRPr lang="fr-CA" altLang="en-US" smtClean="0"/>
          </a:p>
        </p:txBody>
      </p:sp>
      <p:sp>
        <p:nvSpPr>
          <p:cNvPr id="99332" name="Rectangle 3"/>
          <p:cNvSpPr>
            <a:spLocks noChangeArrowheads="1"/>
          </p:cNvSpPr>
          <p:nvPr/>
        </p:nvSpPr>
        <p:spPr bwMode="auto">
          <a:xfrm>
            <a:off x="827088" y="1340768"/>
            <a:ext cx="7978775" cy="4525963"/>
          </a:xfrm>
          <a:prstGeom prst="rect">
            <a:avLst/>
          </a:prstGeom>
          <a:noFill/>
          <a:ln>
            <a:noFill/>
          </a:ln>
          <a:extLst/>
        </p:spPr>
        <p:txBody>
          <a:bodyPr/>
          <a:lstStyle>
            <a:lvl1pPr marL="287338" indent="-287338"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42950" indent="-28575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143000" indent="-2286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00200" indent="-228600"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57400" indent="-2286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marL="287338" lvl="1" indent="-287338">
              <a:buClr>
                <a:srgbClr val="FF0000"/>
              </a:buClr>
              <a:buSzPct val="120000"/>
              <a:buFontTx/>
              <a:buChar char="•"/>
              <a:defRPr/>
            </a:pPr>
            <a:r>
              <a:rPr lang="en-US" altLang="en-US" dirty="0" smtClean="0"/>
              <a:t>Natural Resources Canada (</a:t>
            </a:r>
            <a:r>
              <a:rPr lang="en-US" altLang="en-US" dirty="0" err="1" smtClean="0"/>
              <a:t>NRCan</a:t>
            </a:r>
            <a:r>
              <a:rPr lang="en-US" altLang="en-US" dirty="0" smtClean="0"/>
              <a:t>)</a:t>
            </a:r>
          </a:p>
          <a:p>
            <a:pPr marL="687388" lvl="2" indent="-287338">
              <a:buClr>
                <a:srgbClr val="FF0000"/>
              </a:buClr>
              <a:buSzPct val="120000"/>
              <a:buFontTx/>
              <a:buChar char="•"/>
              <a:defRPr/>
            </a:pPr>
            <a:r>
              <a:rPr lang="en-US" altLang="en-US" sz="1600" dirty="0" smtClean="0"/>
              <a:t>Canadian Forest Service:  Kerry Anderson, Peter Englefield</a:t>
            </a:r>
          </a:p>
          <a:p>
            <a:pPr marL="687388" lvl="2" indent="-287338">
              <a:buClr>
                <a:srgbClr val="FF0000"/>
              </a:buClr>
              <a:buSzPct val="120000"/>
              <a:buFontTx/>
              <a:buChar char="•"/>
              <a:defRPr/>
            </a:pPr>
            <a:r>
              <a:rPr lang="en-US" altLang="en-US" sz="1600" dirty="0" smtClean="0"/>
              <a:t>Canada Centre for Remote Sensing: Robert Landry</a:t>
            </a:r>
          </a:p>
          <a:p>
            <a:pPr marL="687388" lvl="2" indent="-287338">
              <a:buClr>
                <a:srgbClr val="FF0000"/>
              </a:buClr>
              <a:buSzPct val="120000"/>
              <a:buFontTx/>
              <a:buChar char="•"/>
              <a:defRPr/>
            </a:pPr>
            <a:endParaRPr lang="en-US" altLang="en-US" sz="1000" dirty="0" smtClean="0"/>
          </a:p>
          <a:p>
            <a:pPr>
              <a:defRPr/>
            </a:pPr>
            <a:r>
              <a:rPr lang="en-US" altLang="en-US" sz="2000" dirty="0" smtClean="0"/>
              <a:t>BC Ministry of Environment</a:t>
            </a:r>
          </a:p>
          <a:p>
            <a:pPr>
              <a:defRPr/>
            </a:pPr>
            <a:endParaRPr lang="en-US" altLang="en-US" sz="1000" dirty="0" smtClean="0"/>
          </a:p>
          <a:p>
            <a:pPr>
              <a:defRPr/>
            </a:pPr>
            <a:r>
              <a:rPr lang="en-US" altLang="en-US" sz="2000" dirty="0" smtClean="0"/>
              <a:t>US Forest Service</a:t>
            </a:r>
          </a:p>
          <a:p>
            <a:pPr>
              <a:defRPr/>
            </a:pPr>
            <a:endParaRPr lang="en-US" altLang="en-US" sz="1000" dirty="0" smtClean="0"/>
          </a:p>
          <a:p>
            <a:pPr>
              <a:defRPr/>
            </a:pPr>
            <a:r>
              <a:rPr lang="en-US" altLang="en-US" sz="2000" dirty="0" smtClean="0"/>
              <a:t>Sonoma Technology Inc.</a:t>
            </a:r>
          </a:p>
          <a:p>
            <a:pPr>
              <a:defRPr/>
            </a:pPr>
            <a:endParaRPr lang="en-US" altLang="en-US" sz="1000" dirty="0" smtClean="0"/>
          </a:p>
          <a:p>
            <a:pPr>
              <a:defRPr/>
            </a:pPr>
            <a:r>
              <a:rPr lang="en-US" altLang="en-US" sz="2000" dirty="0" smtClean="0"/>
              <a:t>Environment Canada</a:t>
            </a:r>
          </a:p>
          <a:p>
            <a:pPr lvl="1">
              <a:defRPr/>
            </a:pPr>
            <a:r>
              <a:rPr lang="en-CA" altLang="en-US" sz="1600" dirty="0" smtClean="0"/>
              <a:t>Meteorological Service of Canada</a:t>
            </a:r>
            <a:endParaRPr lang="en-US" altLang="en-US" sz="1600" dirty="0" smtClean="0"/>
          </a:p>
          <a:p>
            <a:pPr lvl="1">
              <a:defRPr/>
            </a:pPr>
            <a:r>
              <a:rPr lang="en-US" altLang="en-US" sz="1600" dirty="0" smtClean="0"/>
              <a:t>GEM-MACH development team</a:t>
            </a:r>
          </a:p>
          <a:p>
            <a:pPr lvl="1">
              <a:defRPr/>
            </a:pPr>
            <a:r>
              <a:rPr lang="en-US" altLang="en-US" sz="1600" dirty="0" smtClean="0"/>
              <a:t>EC Regional Offices</a:t>
            </a:r>
          </a:p>
          <a:p>
            <a:pPr lvl="1">
              <a:defRPr/>
            </a:pPr>
            <a:endParaRPr lang="en-US" altLang="en-US" sz="800" dirty="0" smtClean="0"/>
          </a:p>
          <a:p>
            <a:pPr>
              <a:defRPr/>
            </a:pPr>
            <a:r>
              <a:rPr lang="en-US" altLang="en-US" sz="2000" dirty="0" smtClean="0"/>
              <a:t>Parks Canada</a:t>
            </a:r>
          </a:p>
          <a:p>
            <a:pPr>
              <a:defRPr/>
            </a:pPr>
            <a:endParaRPr lang="en-US" altLang="en-US" sz="1000" dirty="0" smtClean="0"/>
          </a:p>
          <a:p>
            <a:pPr>
              <a:defRPr/>
            </a:pPr>
            <a:r>
              <a:rPr lang="en-US" altLang="en-US" sz="2000" dirty="0" err="1" smtClean="0"/>
              <a:t>BlueSky</a:t>
            </a:r>
            <a:r>
              <a:rPr lang="en-US" altLang="en-US" sz="2000" dirty="0" smtClean="0"/>
              <a:t> Canada</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67544" y="44624"/>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fr-CA" altLang="fr-FR" sz="1400" b="1" i="0" u="none" strike="noStrike" kern="0" cap="none" spc="0" normalizeH="0" baseline="0" noProof="0" dirty="0" smtClean="0">
                <a:ln>
                  <a:noFill/>
                </a:ln>
                <a:effectLst/>
                <a:uLnTx/>
                <a:uFillTx/>
                <a:latin typeface="+mj-lt"/>
                <a:ea typeface="+mj-ea"/>
                <a:cs typeface="+mj-cs"/>
              </a:rPr>
              <a:t>Questions: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fr-CA" altLang="fr-FR" sz="1400" b="1" i="0" u="none" strike="noStrike" kern="0" cap="none" spc="0" normalizeH="0" baseline="0" noProof="0" dirty="0" smtClean="0">
                <a:ln>
                  <a:noFill/>
                </a:ln>
                <a:effectLst/>
                <a:uLnTx/>
                <a:uFillTx/>
                <a:latin typeface="+mj-lt"/>
                <a:ea typeface="+mj-ea"/>
                <a:cs typeface="+mj-cs"/>
              </a:rPr>
              <a:t>Radenko Pavlovic (</a:t>
            </a:r>
            <a:r>
              <a:rPr kumimoji="1" lang="fr-CA" altLang="fr-FR" sz="1400" b="1" i="0" u="none" strike="noStrike" kern="0" cap="none" spc="0" normalizeH="0" noProof="0" dirty="0" smtClean="0">
                <a:ln>
                  <a:noFill/>
                </a:ln>
                <a:effectLst/>
                <a:uLnTx/>
                <a:uFillTx/>
                <a:latin typeface="+mj-lt"/>
                <a:ea typeface="+mj-ea"/>
                <a:cs typeface="+mj-cs"/>
              </a:rPr>
              <a:t> </a:t>
            </a:r>
            <a:r>
              <a:rPr kumimoji="1" lang="fr-CA" altLang="fr-FR" sz="1400" b="1" i="0" u="none" strike="noStrike" kern="0" cap="none" spc="0" normalizeH="0" noProof="0" dirty="0" smtClean="0">
                <a:ln>
                  <a:noFill/>
                </a:ln>
                <a:effectLst/>
                <a:uLnTx/>
                <a:uFillTx/>
                <a:latin typeface="+mj-lt"/>
                <a:ea typeface="+mj-ea"/>
                <a:cs typeface="+mj-cs"/>
                <a:hlinkClick r:id="rId2"/>
              </a:rPr>
              <a:t>Radenko.Pavlovic@ec.gc.ca</a:t>
            </a:r>
            <a:r>
              <a:rPr kumimoji="1" lang="fr-CA" altLang="fr-FR" sz="1400" b="1" i="0" u="none" strike="noStrike" kern="0" cap="none" spc="0" normalizeH="0" noProof="0" dirty="0" smtClean="0">
                <a:ln>
                  <a:noFill/>
                </a:ln>
                <a:effectLst/>
                <a:uLnTx/>
                <a:uFillTx/>
                <a:latin typeface="+mj-lt"/>
                <a:ea typeface="+mj-ea"/>
                <a:cs typeface="+mj-cs"/>
              </a:rPr>
              <a:t>) or Sophie Cousineau (</a:t>
            </a:r>
            <a:r>
              <a:rPr kumimoji="1" lang="fr-CA" altLang="fr-FR" sz="1400" b="1" i="0" u="none" strike="noStrike" kern="0" cap="none" spc="0" normalizeH="0" noProof="0" dirty="0" smtClean="0">
                <a:ln>
                  <a:noFill/>
                </a:ln>
                <a:effectLst/>
                <a:uLnTx/>
                <a:uFillTx/>
                <a:latin typeface="+mj-lt"/>
                <a:ea typeface="+mj-ea"/>
                <a:cs typeface="+mj-cs"/>
                <a:hlinkClick r:id="rId3"/>
              </a:rPr>
              <a:t>sophie.cousineau@ec.gc.ca</a:t>
            </a:r>
            <a:r>
              <a:rPr kumimoji="1" lang="fr-CA" altLang="fr-FR" sz="1400" b="1" i="0" u="none" strike="noStrike" kern="0" cap="none" spc="0" normalizeH="0" noProof="0" dirty="0" smtClean="0">
                <a:ln>
                  <a:noFill/>
                </a:ln>
                <a:effectLst/>
                <a:uLnTx/>
                <a:uFillTx/>
                <a:latin typeface="+mj-lt"/>
                <a:ea typeface="+mj-ea"/>
                <a:cs typeface="+mj-cs"/>
              </a:rPr>
              <a:t> )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96752"/>
            <a:ext cx="9144000" cy="5616624"/>
          </a:xfrm>
          <a:prstGeom prst="rect">
            <a:avLst/>
          </a:prstGeom>
        </p:spPr>
      </p:pic>
      <p:sp>
        <p:nvSpPr>
          <p:cNvPr id="12" name="TextBox 11"/>
          <p:cNvSpPr txBox="1"/>
          <p:nvPr/>
        </p:nvSpPr>
        <p:spPr>
          <a:xfrm>
            <a:off x="539552" y="6033372"/>
            <a:ext cx="8856984" cy="553998"/>
          </a:xfrm>
          <a:prstGeom prst="rect">
            <a:avLst/>
          </a:prstGeom>
          <a:noFill/>
        </p:spPr>
        <p:txBody>
          <a:bodyPr wrap="square" rtlCol="0">
            <a:spAutoFit/>
          </a:bodyPr>
          <a:lstStyle/>
          <a:p>
            <a:r>
              <a:rPr lang="en-CA" sz="1000" dirty="0">
                <a:solidFill>
                  <a:schemeClr val="bg1"/>
                </a:solidFill>
              </a:rPr>
              <a:t>"Northwest Crown Fire Experiment" by (Photograph used by permission of the USDA Forest Service.) - Bunk S: World on Fire. </a:t>
            </a:r>
            <a:r>
              <a:rPr lang="en-CA" sz="1000" dirty="0" err="1">
                <a:solidFill>
                  <a:schemeClr val="bg1"/>
                </a:solidFill>
              </a:rPr>
              <a:t>PLoS</a:t>
            </a:r>
            <a:r>
              <a:rPr lang="en-CA" sz="1000" dirty="0">
                <a:solidFill>
                  <a:schemeClr val="bg1"/>
                </a:solidFill>
              </a:rPr>
              <a:t> </a:t>
            </a:r>
            <a:r>
              <a:rPr lang="en-CA" sz="1000" dirty="0" err="1">
                <a:solidFill>
                  <a:schemeClr val="bg1"/>
                </a:solidFill>
              </a:rPr>
              <a:t>Biol</a:t>
            </a:r>
            <a:r>
              <a:rPr lang="en-CA" sz="1000" dirty="0">
                <a:solidFill>
                  <a:schemeClr val="bg1"/>
                </a:solidFill>
              </a:rPr>
              <a:t> 2/2/2004: e54. doi:10.1371/journal.pbio.0020054.g001. Licensed under CC BY 2.5 via Wikimedia Commons - https://commons.wikimedia.org/wiki/File:Northwest_Crown_Fire_Experiment.png#/media/File:Northwest_Crown_Fire_Experiment.png</a:t>
            </a:r>
          </a:p>
        </p:txBody>
      </p:sp>
      <p:sp>
        <p:nvSpPr>
          <p:cNvPr id="13" name="Title 1"/>
          <p:cNvSpPr txBox="1">
            <a:spLocks/>
          </p:cNvSpPr>
          <p:nvPr/>
        </p:nvSpPr>
        <p:spPr bwMode="auto">
          <a:xfrm>
            <a:off x="562688" y="2564904"/>
            <a:ext cx="8153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fr-CA" altLang="fr-FR" sz="5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THANK YOU</a:t>
            </a:r>
            <a:endParaRPr kumimoji="1" lang="en-US" altLang="fr-FR" sz="5400" b="1" i="0" u="none" strike="noStrike" kern="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117570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Forest Fires and Air Quality</a:t>
            </a:r>
            <a:endParaRPr lang="en-CA" dirty="0"/>
          </a:p>
        </p:txBody>
      </p:sp>
      <p:sp>
        <p:nvSpPr>
          <p:cNvPr id="8" name="TextBox 7"/>
          <p:cNvSpPr txBox="1"/>
          <p:nvPr/>
        </p:nvSpPr>
        <p:spPr>
          <a:xfrm>
            <a:off x="5292080" y="3583603"/>
            <a:ext cx="3528391" cy="276999"/>
          </a:xfrm>
          <a:prstGeom prst="rect">
            <a:avLst/>
          </a:prstGeom>
          <a:noFill/>
        </p:spPr>
        <p:txBody>
          <a:bodyPr wrap="square" rtlCol="0">
            <a:spAutoFit/>
          </a:bodyPr>
          <a:lstStyle/>
          <a:p>
            <a:r>
              <a:rPr lang="en-CA" sz="600" dirty="0">
                <a:solidFill>
                  <a:schemeClr val="bg1"/>
                </a:solidFill>
              </a:rPr>
              <a:t>"Wildfire in the Pacific Northwest (8776242994)" by Bureau of </a:t>
            </a:r>
            <a:r>
              <a:rPr lang="en-CA" sz="600" dirty="0" smtClean="0">
                <a:solidFill>
                  <a:schemeClr val="bg1"/>
                </a:solidFill>
              </a:rPr>
              <a:t>Land. Licensed </a:t>
            </a:r>
            <a:r>
              <a:rPr lang="en-CA" sz="600" dirty="0">
                <a:solidFill>
                  <a:schemeClr val="bg1"/>
                </a:solidFill>
              </a:rPr>
              <a:t>under CC BY 2.0 via Wikimedia Commons - https://commons.wikimedia.org/wiki</a:t>
            </a:r>
            <a:r>
              <a:rPr lang="en-CA" sz="600" dirty="0" smtClean="0">
                <a:solidFill>
                  <a:schemeClr val="bg1"/>
                </a:solidFill>
              </a:rPr>
              <a:t>/</a:t>
            </a:r>
            <a:endParaRPr lang="en-CA" sz="600" dirty="0">
              <a:solidFill>
                <a:schemeClr val="bg1"/>
              </a:solidFill>
            </a:endParaRPr>
          </a:p>
        </p:txBody>
      </p:sp>
      <p:pic>
        <p:nvPicPr>
          <p:cNvPr id="13" name="Picture 3" descr="2014.png"/>
          <p:cNvPicPr>
            <a:picLocks noChangeAspect="1"/>
          </p:cNvPicPr>
          <p:nvPr/>
        </p:nvPicPr>
        <p:blipFill>
          <a:blip r:embed="rId2" cstate="print"/>
          <a:srcRect/>
          <a:stretch>
            <a:fillRect/>
          </a:stretch>
        </p:blipFill>
        <p:spPr bwMode="auto">
          <a:xfrm>
            <a:off x="4551673" y="1576576"/>
            <a:ext cx="3906072" cy="2594479"/>
          </a:xfrm>
          <a:prstGeom prst="rect">
            <a:avLst/>
          </a:prstGeom>
          <a:noFill/>
          <a:ln w="9525">
            <a:noFill/>
            <a:miter lim="800000"/>
            <a:headEnd/>
            <a:tailEnd/>
          </a:ln>
        </p:spPr>
      </p:pic>
      <p:pic>
        <p:nvPicPr>
          <p:cNvPr id="14" name="Picture 9" descr="PM25_diff.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588150"/>
            <a:ext cx="3888432" cy="259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3514333" y="1628800"/>
            <a:ext cx="697627" cy="369332"/>
          </a:xfrm>
          <a:prstGeom prst="rect">
            <a:avLst/>
          </a:prstGeom>
          <a:noFill/>
        </p:spPr>
        <p:txBody>
          <a:bodyPr wrap="none" rtlCol="0">
            <a:spAutoFit/>
          </a:bodyPr>
          <a:lstStyle/>
          <a:p>
            <a:r>
              <a:rPr lang="fr-CA" b="1" dirty="0" smtClean="0">
                <a:solidFill>
                  <a:srgbClr val="FF0000"/>
                </a:solidFill>
              </a:rPr>
              <a:t>2013</a:t>
            </a:r>
            <a:endParaRPr lang="en-CA" b="1" dirty="0">
              <a:solidFill>
                <a:srgbClr val="FF0000"/>
              </a:solidFill>
            </a:endParaRPr>
          </a:p>
        </p:txBody>
      </p:sp>
      <p:sp>
        <p:nvSpPr>
          <p:cNvPr id="16" name="TextBox 15"/>
          <p:cNvSpPr txBox="1"/>
          <p:nvPr/>
        </p:nvSpPr>
        <p:spPr>
          <a:xfrm>
            <a:off x="7726117" y="1588150"/>
            <a:ext cx="697627" cy="369332"/>
          </a:xfrm>
          <a:prstGeom prst="rect">
            <a:avLst/>
          </a:prstGeom>
          <a:noFill/>
        </p:spPr>
        <p:txBody>
          <a:bodyPr wrap="none" rtlCol="0">
            <a:spAutoFit/>
          </a:bodyPr>
          <a:lstStyle/>
          <a:p>
            <a:r>
              <a:rPr lang="fr-CA" b="1" dirty="0" smtClean="0">
                <a:solidFill>
                  <a:srgbClr val="FF0000"/>
                </a:solidFill>
              </a:rPr>
              <a:t>2014</a:t>
            </a:r>
            <a:endParaRPr lang="en-CA" b="1" dirty="0">
              <a:solidFill>
                <a:srgbClr val="FF0000"/>
              </a:solidFill>
            </a:endParaRPr>
          </a:p>
        </p:txBody>
      </p:sp>
      <p:sp>
        <p:nvSpPr>
          <p:cNvPr id="17" name="Text Box 10"/>
          <p:cNvSpPr txBox="1">
            <a:spLocks noChangeArrowheads="1"/>
          </p:cNvSpPr>
          <p:nvPr/>
        </p:nvSpPr>
        <p:spPr bwMode="auto">
          <a:xfrm>
            <a:off x="70168" y="1249596"/>
            <a:ext cx="8629285" cy="338554"/>
          </a:xfrm>
          <a:prstGeom prst="rect">
            <a:avLst/>
          </a:prstGeom>
          <a:solidFill>
            <a:schemeClr val="bg1"/>
          </a:solidFill>
          <a:ln w="9525">
            <a:solidFill>
              <a:srgbClr val="FF0000"/>
            </a:solidFill>
            <a:miter lim="800000"/>
            <a:headEnd/>
            <a:tailEnd/>
          </a:ln>
        </p:spPr>
        <p:txBody>
          <a:bodyPr wrap="none">
            <a:spAutoFit/>
          </a:bodyPr>
          <a:lstStyle>
            <a:lvl1pPr eaLnBrk="0" hangingPunct="0">
              <a:defRPr kumimoji="1">
                <a:solidFill>
                  <a:schemeClr val="tx1"/>
                </a:solidFill>
                <a:latin typeface="Arial" pitchFamily="34" charset="0"/>
                <a:ea typeface="Arial Unicode MS" pitchFamily="34" charset="-128"/>
                <a:cs typeface="Arial Unicode MS" pitchFamily="34" charset="-128"/>
              </a:defRPr>
            </a:lvl1pPr>
            <a:lvl2pPr marL="742950" indent="-285750" eaLnBrk="0" hangingPunct="0">
              <a:defRPr kumimoji="1">
                <a:solidFill>
                  <a:schemeClr val="tx1"/>
                </a:solidFill>
                <a:latin typeface="Arial" pitchFamily="34" charset="0"/>
                <a:ea typeface="Arial Unicode MS" pitchFamily="34" charset="-128"/>
                <a:cs typeface="Arial Unicode MS" pitchFamily="34" charset="-128"/>
              </a:defRPr>
            </a:lvl2pPr>
            <a:lvl3pPr marL="1143000" indent="-228600" eaLnBrk="0" hangingPunct="0">
              <a:defRPr kumimoji="1">
                <a:solidFill>
                  <a:schemeClr val="tx1"/>
                </a:solidFill>
                <a:latin typeface="Arial" pitchFamily="34" charset="0"/>
                <a:ea typeface="Arial Unicode MS" pitchFamily="34" charset="-128"/>
                <a:cs typeface="Arial Unicode MS" pitchFamily="34" charset="-128"/>
              </a:defRPr>
            </a:lvl3pPr>
            <a:lvl4pPr marL="1600200" indent="-228600" eaLnBrk="0" hangingPunct="0">
              <a:defRPr kumimoji="1">
                <a:solidFill>
                  <a:schemeClr val="tx1"/>
                </a:solidFill>
                <a:latin typeface="Arial" pitchFamily="34" charset="0"/>
                <a:ea typeface="Arial Unicode MS" pitchFamily="34" charset="-128"/>
                <a:cs typeface="Arial Unicode MS" pitchFamily="34" charset="-128"/>
              </a:defRPr>
            </a:lvl4pPr>
            <a:lvl5pPr marL="2057400" indent="-228600" eaLnBrk="0" hangingPunct="0">
              <a:defRPr kumimoji="1">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kumimoji="1">
                <a:solidFill>
                  <a:schemeClr val="tx1"/>
                </a:solidFill>
                <a:latin typeface="Arial" pitchFamily="34" charset="0"/>
                <a:ea typeface="Arial Unicode MS" pitchFamily="34" charset="-128"/>
                <a:cs typeface="Arial Unicode MS" pitchFamily="34" charset="-128"/>
              </a:defRPr>
            </a:lvl9pPr>
          </a:lstStyle>
          <a:p>
            <a:pPr algn="ctr" eaLnBrk="1" hangingPunct="1"/>
            <a:r>
              <a:rPr lang="en-US" altLang="en-US" sz="1600" dirty="0" smtClean="0">
                <a:solidFill>
                  <a:srgbClr val="3366CC"/>
                </a:solidFill>
              </a:rPr>
              <a:t>Forecasted wildfire </a:t>
            </a:r>
            <a:r>
              <a:rPr lang="en-US" altLang="en-US" sz="1600" dirty="0">
                <a:solidFill>
                  <a:srgbClr val="3366CC"/>
                </a:solidFill>
              </a:rPr>
              <a:t>emissions contribution </a:t>
            </a:r>
            <a:r>
              <a:rPr lang="en-US" altLang="en-US" sz="1600" b="1" dirty="0">
                <a:solidFill>
                  <a:srgbClr val="3366CC"/>
                </a:solidFill>
              </a:rPr>
              <a:t>to average summertime PM</a:t>
            </a:r>
            <a:r>
              <a:rPr lang="en-US" altLang="en-US" sz="1600" b="1" baseline="-25000" dirty="0">
                <a:solidFill>
                  <a:srgbClr val="3366CC"/>
                </a:solidFill>
              </a:rPr>
              <a:t>2.5</a:t>
            </a:r>
            <a:r>
              <a:rPr lang="en-US" altLang="en-US" sz="1600" b="1" dirty="0">
                <a:solidFill>
                  <a:srgbClr val="3366CC"/>
                </a:solidFill>
              </a:rPr>
              <a:t> </a:t>
            </a:r>
            <a:r>
              <a:rPr lang="en-US" altLang="en-US" sz="1600" b="1" dirty="0" smtClean="0">
                <a:solidFill>
                  <a:srgbClr val="3366CC"/>
                </a:solidFill>
              </a:rPr>
              <a:t>concentrations</a:t>
            </a:r>
            <a:endParaRPr lang="en-US" altLang="en-US" sz="1600" b="1" dirty="0">
              <a:solidFill>
                <a:srgbClr val="3366CC"/>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4231274"/>
            <a:ext cx="3888432" cy="2582102"/>
          </a:xfrm>
          <a:prstGeom prst="rect">
            <a:avLst/>
          </a:prstGeom>
        </p:spPr>
      </p:pic>
      <p:sp>
        <p:nvSpPr>
          <p:cNvPr id="19" name="TextBox 18"/>
          <p:cNvSpPr txBox="1"/>
          <p:nvPr/>
        </p:nvSpPr>
        <p:spPr>
          <a:xfrm>
            <a:off x="3442325" y="4293096"/>
            <a:ext cx="697627" cy="369332"/>
          </a:xfrm>
          <a:prstGeom prst="rect">
            <a:avLst/>
          </a:prstGeom>
          <a:noFill/>
        </p:spPr>
        <p:txBody>
          <a:bodyPr wrap="none" rtlCol="0">
            <a:spAutoFit/>
          </a:bodyPr>
          <a:lstStyle/>
          <a:p>
            <a:r>
              <a:rPr lang="fr-CA" b="1" dirty="0" smtClean="0">
                <a:solidFill>
                  <a:srgbClr val="FF0000"/>
                </a:solidFill>
              </a:rPr>
              <a:t>2015</a:t>
            </a:r>
            <a:endParaRPr lang="en-CA" b="1" dirty="0">
              <a:solidFill>
                <a:srgbClr val="FF0000"/>
              </a:solidFill>
            </a:endParaRPr>
          </a:p>
        </p:txBody>
      </p:sp>
      <p:sp>
        <p:nvSpPr>
          <p:cNvPr id="5" name="TextBox 4"/>
          <p:cNvSpPr txBox="1"/>
          <p:nvPr/>
        </p:nvSpPr>
        <p:spPr>
          <a:xfrm>
            <a:off x="4616937" y="4509120"/>
            <a:ext cx="4527064" cy="1754326"/>
          </a:xfrm>
          <a:prstGeom prst="rect">
            <a:avLst/>
          </a:prstGeom>
          <a:noFill/>
        </p:spPr>
        <p:txBody>
          <a:bodyPr wrap="square" rtlCol="0">
            <a:spAutoFit/>
          </a:bodyPr>
          <a:lstStyle/>
          <a:p>
            <a:r>
              <a:rPr lang="en-CA" b="1" dirty="0">
                <a:solidFill>
                  <a:srgbClr val="1E45B2"/>
                </a:solidFill>
              </a:rPr>
              <a:t>In Canada, the impact of wildfire smoke on air quality is very </a:t>
            </a:r>
            <a:r>
              <a:rPr lang="en-CA" b="1" dirty="0" smtClean="0">
                <a:solidFill>
                  <a:srgbClr val="1E45B2"/>
                </a:solidFill>
              </a:rPr>
              <a:t>significant.</a:t>
            </a:r>
            <a:endParaRPr lang="en-CA" b="1" dirty="0">
              <a:solidFill>
                <a:srgbClr val="1E45B2"/>
              </a:solidFill>
            </a:endParaRPr>
          </a:p>
          <a:p>
            <a:r>
              <a:rPr lang="en-US" altLang="en-US" dirty="0" smtClean="0"/>
              <a:t>Forecasted </a:t>
            </a:r>
            <a:r>
              <a:rPr lang="en-US" altLang="en-US" dirty="0"/>
              <a:t>wildfire emissions contribution to </a:t>
            </a:r>
            <a:r>
              <a:rPr lang="en-US" altLang="en-US" dirty="0" smtClean="0"/>
              <a:t>the average </a:t>
            </a:r>
            <a:r>
              <a:rPr lang="en-US" altLang="en-US" dirty="0"/>
              <a:t>summertime PM</a:t>
            </a:r>
            <a:r>
              <a:rPr lang="en-US" altLang="en-US" baseline="-25000" dirty="0"/>
              <a:t>2.5</a:t>
            </a:r>
            <a:r>
              <a:rPr lang="en-US" altLang="en-US" dirty="0"/>
              <a:t> </a:t>
            </a:r>
            <a:r>
              <a:rPr lang="en-US" altLang="en-US" dirty="0" smtClean="0"/>
              <a:t>concentrations (2013-2015) ranges </a:t>
            </a:r>
            <a:r>
              <a:rPr lang="en-CA" dirty="0" smtClean="0"/>
              <a:t>from few µg/m</a:t>
            </a:r>
            <a:r>
              <a:rPr lang="en-CA" baseline="30000" dirty="0" smtClean="0"/>
              <a:t>3</a:t>
            </a:r>
            <a:r>
              <a:rPr lang="en-CA" dirty="0" smtClean="0"/>
              <a:t> to a over 30µg/m</a:t>
            </a:r>
            <a:r>
              <a:rPr lang="en-CA" baseline="30000" dirty="0" smtClean="0"/>
              <a:t>3</a:t>
            </a:r>
            <a:r>
              <a:rPr lang="en-CA" dirty="0" smtClean="0"/>
              <a:t>. </a:t>
            </a:r>
            <a:endParaRPr lang="en-CA" dirty="0"/>
          </a:p>
        </p:txBody>
      </p:sp>
    </p:spTree>
    <p:extLst>
      <p:ext uri="{BB962C8B-B14F-4D97-AF65-F5344CB8AC3E}">
        <p14:creationId xmlns:p14="http://schemas.microsoft.com/office/powerpoint/2010/main" val="2766913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62000" y="260648"/>
            <a:ext cx="8153400" cy="1143000"/>
          </a:xfrm>
        </p:spPr>
        <p:txBody>
          <a:bodyPr/>
          <a:lstStyle/>
          <a:p>
            <a:pPr eaLnBrk="1" hangingPunct="1"/>
            <a:r>
              <a:rPr lang="en-US" altLang="fr-FR" dirty="0" smtClean="0"/>
              <a:t>Environment Canada’s Objectives</a:t>
            </a:r>
            <a:endParaRPr lang="en-US" altLang="fr-FR" baseline="-25000" dirty="0" smtClean="0"/>
          </a:p>
        </p:txBody>
      </p:sp>
      <p:sp>
        <p:nvSpPr>
          <p:cNvPr id="3" name="Rectangle 3"/>
          <p:cNvSpPr txBox="1">
            <a:spLocks noChangeArrowheads="1"/>
          </p:cNvSpPr>
          <p:nvPr/>
        </p:nvSpPr>
        <p:spPr>
          <a:xfrm>
            <a:off x="762000" y="1600200"/>
            <a:ext cx="8153400" cy="4648200"/>
          </a:xfrm>
          <a:prstGeom prst="rect">
            <a:avLst/>
          </a:prstGeom>
        </p:spPr>
        <p:txBody>
          <a:bodyPr/>
          <a:lstStyle/>
          <a:p>
            <a:pPr marL="287338" indent="-287338">
              <a:spcBef>
                <a:spcPct val="20000"/>
              </a:spcBef>
              <a:buClr>
                <a:srgbClr val="FF0000"/>
              </a:buClr>
              <a:buSzPct val="120000"/>
              <a:buFontTx/>
              <a:buChar char="•"/>
              <a:defRPr/>
            </a:pPr>
            <a:endParaRPr lang="fr-CA" sz="2000" kern="0" dirty="0">
              <a:latin typeface="+mn-lt"/>
              <a:ea typeface="+mn-ea"/>
              <a:cs typeface="+mn-cs"/>
            </a:endParaRPr>
          </a:p>
        </p:txBody>
      </p:sp>
      <p:sp>
        <p:nvSpPr>
          <p:cNvPr id="4" name="Rectangle 3"/>
          <p:cNvSpPr txBox="1">
            <a:spLocks noChangeArrowheads="1"/>
          </p:cNvSpPr>
          <p:nvPr/>
        </p:nvSpPr>
        <p:spPr>
          <a:xfrm>
            <a:off x="969670" y="1391567"/>
            <a:ext cx="7873454" cy="2757513"/>
          </a:xfrm>
          <a:prstGeom prst="rect">
            <a:avLst/>
          </a:prstGeom>
        </p:spPr>
        <p:txBody>
          <a:bodyPr/>
          <a:lstStyle/>
          <a:p>
            <a:pPr marL="287338" indent="-287338" eaLnBrk="0" hangingPunct="0">
              <a:spcBef>
                <a:spcPct val="20000"/>
              </a:spcBef>
              <a:buClr>
                <a:srgbClr val="FF0000"/>
              </a:buClr>
              <a:buSzPct val="120000"/>
              <a:buFontTx/>
              <a:buChar char="•"/>
              <a:defRPr/>
            </a:pPr>
            <a:r>
              <a:rPr lang="en-US" altLang="en-US" sz="2000" b="1" dirty="0" smtClean="0"/>
              <a:t>Include near-real-time biomass burning emissions</a:t>
            </a:r>
            <a:r>
              <a:rPr lang="en-US" altLang="en-US" sz="2000" b="1" dirty="0" smtClean="0">
                <a:solidFill>
                  <a:srgbClr val="C00000"/>
                </a:solidFill>
              </a:rPr>
              <a:t> </a:t>
            </a:r>
            <a:r>
              <a:rPr lang="en-US" altLang="en-US" sz="2000" dirty="0" smtClean="0"/>
              <a:t>into EC’s operational air quality forecast system</a:t>
            </a:r>
            <a:r>
              <a:rPr lang="en-US" altLang="en-US" sz="2000" dirty="0"/>
              <a:t> </a:t>
            </a:r>
            <a:r>
              <a:rPr lang="en-US" altLang="en-US" sz="2000" dirty="0" smtClean="0"/>
              <a:t>and provide public with improved air quality forecasts.</a:t>
            </a:r>
            <a:br>
              <a:rPr lang="en-US" altLang="en-US" sz="2000" dirty="0" smtClean="0"/>
            </a:br>
            <a:endParaRPr lang="en-US" altLang="en-US" sz="1000" kern="0" dirty="0" smtClean="0">
              <a:latin typeface="+mn-lt"/>
              <a:ea typeface="+mn-ea"/>
              <a:cs typeface="+mn-cs"/>
            </a:endParaRPr>
          </a:p>
          <a:p>
            <a:pPr marL="287338" indent="-287338" eaLnBrk="0" hangingPunct="0">
              <a:spcBef>
                <a:spcPct val="20000"/>
              </a:spcBef>
              <a:buClr>
                <a:srgbClr val="FF0000"/>
              </a:buClr>
              <a:buSzPct val="120000"/>
              <a:buFontTx/>
              <a:buChar char="•"/>
              <a:defRPr/>
            </a:pPr>
            <a:r>
              <a:rPr lang="en-US" altLang="en-US" sz="2000" dirty="0" smtClean="0"/>
              <a:t>Since 2013, forecasts from </a:t>
            </a:r>
            <a:r>
              <a:rPr lang="en-US" altLang="en-US" sz="2000" dirty="0" err="1" smtClean="0"/>
              <a:t>FireWork</a:t>
            </a:r>
            <a:r>
              <a:rPr lang="en-US" altLang="en-US" sz="2000" dirty="0" smtClean="0"/>
              <a:t> </a:t>
            </a:r>
            <a:r>
              <a:rPr lang="en-US" sz="2000" dirty="0"/>
              <a:t>serve as input for a </a:t>
            </a:r>
            <a:r>
              <a:rPr lang="en-US" sz="2000" dirty="0" err="1"/>
              <a:t>FireWork</a:t>
            </a:r>
            <a:r>
              <a:rPr lang="en-US" sz="2000" dirty="0"/>
              <a:t> version of the national Air </a:t>
            </a:r>
            <a:r>
              <a:rPr lang="en-US" altLang="en-US" sz="2000" dirty="0" smtClean="0"/>
              <a:t>Quality Health Index (AQHI*) </a:t>
            </a:r>
          </a:p>
          <a:p>
            <a:pPr marL="287338" indent="-287338" eaLnBrk="0" hangingPunct="0">
              <a:spcBef>
                <a:spcPct val="20000"/>
              </a:spcBef>
              <a:buClr>
                <a:srgbClr val="FF0000"/>
              </a:buClr>
              <a:buSzPct val="120000"/>
              <a:buFontTx/>
              <a:buChar char="•"/>
              <a:defRPr/>
            </a:pPr>
            <a:endParaRPr lang="en-US" altLang="en-US" sz="2000" dirty="0" smtClean="0"/>
          </a:p>
          <a:p>
            <a:pPr marL="287338" indent="-287338" eaLnBrk="0" hangingPunct="0">
              <a:spcBef>
                <a:spcPct val="20000"/>
              </a:spcBef>
              <a:buClr>
                <a:srgbClr val="FF0000"/>
              </a:buClr>
              <a:buSzPct val="120000"/>
              <a:buFontTx/>
              <a:buChar char="•"/>
              <a:defRPr/>
            </a:pPr>
            <a:endParaRPr lang="en-US" altLang="en-US" sz="2000" dirty="0" smtClean="0"/>
          </a:p>
          <a:p>
            <a:pPr marL="287338" indent="-287338" eaLnBrk="0" hangingPunct="0">
              <a:spcBef>
                <a:spcPct val="20000"/>
              </a:spcBef>
              <a:buClr>
                <a:srgbClr val="FF0000"/>
              </a:buClr>
              <a:buSzPct val="120000"/>
              <a:buFontTx/>
              <a:buChar char="•"/>
              <a:defRPr/>
            </a:pPr>
            <a:endParaRPr lang="en-US" altLang="en-US" sz="2000" kern="0" dirty="0" smtClean="0">
              <a:latin typeface="+mn-lt"/>
              <a:ea typeface="+mn-ea"/>
              <a:cs typeface="+mn-cs"/>
            </a:endParaRPr>
          </a:p>
          <a:p>
            <a:pPr marL="287338" indent="-287338" eaLnBrk="0" hangingPunct="0">
              <a:spcBef>
                <a:spcPct val="20000"/>
              </a:spcBef>
              <a:buClr>
                <a:srgbClr val="FF0000"/>
              </a:buClr>
              <a:buSzPct val="120000"/>
              <a:buFontTx/>
              <a:buChar char="•"/>
              <a:defRPr/>
            </a:pPr>
            <a:endParaRPr lang="en-US" altLang="en-US" sz="2000" kern="0" dirty="0" smtClean="0"/>
          </a:p>
          <a:p>
            <a:pPr eaLnBrk="0" hangingPunct="0">
              <a:spcBef>
                <a:spcPct val="20000"/>
              </a:spcBef>
              <a:buClr>
                <a:srgbClr val="FF0000"/>
              </a:buClr>
              <a:buSzPct val="120000"/>
              <a:defRPr/>
            </a:pPr>
            <a:endParaRPr lang="en-US" altLang="en-US" kern="0" dirty="0">
              <a:latin typeface="+mn-lt"/>
              <a:ea typeface="+mn-ea"/>
              <a:cs typeface="+mn-cs"/>
            </a:endParaRPr>
          </a:p>
        </p:txBody>
      </p:sp>
      <p:sp>
        <p:nvSpPr>
          <p:cNvPr id="5" name="Rectangle 4"/>
          <p:cNvSpPr>
            <a:spLocks noChangeArrowheads="1"/>
          </p:cNvSpPr>
          <p:nvPr/>
        </p:nvSpPr>
        <p:spPr bwMode="auto">
          <a:xfrm>
            <a:off x="850062" y="3263704"/>
            <a:ext cx="7993062" cy="606797"/>
          </a:xfrm>
          <a:prstGeom prst="rect">
            <a:avLst/>
          </a:prstGeom>
          <a:noFill/>
          <a:ln>
            <a:noFill/>
          </a:ln>
          <a:extLst/>
        </p:spPr>
        <p:txBody>
          <a:bodyPr/>
          <a:lstStyle>
            <a:lvl1pPr marL="342900" indent="-342900" eaLnBrk="0" hangingPunct="0">
              <a:spcBef>
                <a:spcPct val="20000"/>
              </a:spcBef>
              <a:buClr>
                <a:srgbClr val="FF0000"/>
              </a:buClr>
              <a:buSzPct val="120000"/>
              <a:buChar char="•"/>
              <a:defRPr kumimoji="1" sz="2400">
                <a:solidFill>
                  <a:schemeClr val="tx1"/>
                </a:solidFill>
                <a:latin typeface="Arial" charset="0"/>
                <a:ea typeface="Arial Unicode MS" pitchFamily="34" charset="-128"/>
                <a:cs typeface="Arial Unicode MS" pitchFamily="34" charset="-128"/>
              </a:defRPr>
            </a:lvl1pPr>
            <a:lvl2pPr marL="782638" indent="-304800" eaLnBrk="0" hangingPunct="0">
              <a:spcBef>
                <a:spcPct val="20000"/>
              </a:spcBef>
              <a:buClr>
                <a:srgbClr val="3A601B"/>
              </a:buClr>
              <a:buFont typeface="Arial" charset="0"/>
              <a:buChar char="–"/>
              <a:defRPr kumimoji="1" sz="2000">
                <a:solidFill>
                  <a:schemeClr val="tx1"/>
                </a:solidFill>
                <a:latin typeface="Arial" charset="0"/>
                <a:ea typeface="Arial Unicode MS" pitchFamily="34" charset="-128"/>
                <a:cs typeface="Arial Unicode MS" pitchFamily="34" charset="-128"/>
              </a:defRPr>
            </a:lvl2pPr>
            <a:lvl3pPr marL="1223963" indent="-266700" eaLnBrk="0" hangingPunct="0">
              <a:spcBef>
                <a:spcPct val="20000"/>
              </a:spcBef>
              <a:buClr>
                <a:srgbClr val="C8A200"/>
              </a:buClr>
              <a:buFont typeface="Arial" charset="0"/>
              <a:buChar char="▪"/>
              <a:defRPr kumimoji="1">
                <a:solidFill>
                  <a:schemeClr val="tx1"/>
                </a:solidFill>
                <a:latin typeface="Arial" charset="0"/>
                <a:ea typeface="Arial Unicode MS" pitchFamily="34" charset="-128"/>
                <a:cs typeface="Arial Unicode MS" pitchFamily="34" charset="-128"/>
              </a:defRPr>
            </a:lvl3pPr>
            <a:lvl4pPr marL="1617663" indent="-287338" eaLnBrk="0" hangingPunct="0">
              <a:spcBef>
                <a:spcPct val="20000"/>
              </a:spcBef>
              <a:buChar char="–"/>
              <a:defRPr kumimoji="1" sz="1600">
                <a:solidFill>
                  <a:schemeClr val="tx1"/>
                </a:solidFill>
                <a:latin typeface="Arial" charset="0"/>
                <a:ea typeface="Arial Unicode MS" pitchFamily="34" charset="-128"/>
                <a:cs typeface="Arial Unicode MS" pitchFamily="34" charset="-128"/>
              </a:defRPr>
            </a:lvl4pPr>
            <a:lvl5pPr marL="2000250" indent="-190500" eaLnBrk="0" hangingPunct="0">
              <a:spcBef>
                <a:spcPct val="20000"/>
              </a:spcBef>
              <a:buChar char="»"/>
              <a:defRPr kumimoji="1" sz="1400">
                <a:solidFill>
                  <a:schemeClr val="tx1"/>
                </a:solidFill>
                <a:latin typeface="Arial" charset="0"/>
                <a:ea typeface="Arial Unicode MS" pitchFamily="34" charset="-128"/>
                <a:cs typeface="Arial Unicode MS" pitchFamily="34" charset="-128"/>
              </a:defRPr>
            </a:lvl5pPr>
            <a:lvl6pPr marL="24574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6pPr>
            <a:lvl7pPr marL="29146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7pPr>
            <a:lvl8pPr marL="33718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8pPr>
            <a:lvl9pPr marL="3829050" indent="-190500" eaLnBrk="0" fontAlgn="base" hangingPunct="0">
              <a:spcBef>
                <a:spcPct val="20000"/>
              </a:spcBef>
              <a:spcAft>
                <a:spcPct val="0"/>
              </a:spcAft>
              <a:buChar char="»"/>
              <a:defRPr kumimoji="1" sz="1400">
                <a:solidFill>
                  <a:schemeClr val="tx1"/>
                </a:solidFill>
                <a:latin typeface="Arial" charset="0"/>
                <a:ea typeface="Arial Unicode MS" pitchFamily="34" charset="-128"/>
                <a:cs typeface="Arial Unicode MS" pitchFamily="34" charset="-128"/>
              </a:defRPr>
            </a:lvl9pPr>
          </a:lstStyle>
          <a:p>
            <a:pPr>
              <a:buFontTx/>
              <a:buNone/>
              <a:defRPr/>
            </a:pPr>
            <a:r>
              <a:rPr lang="en-US" altLang="en-US" sz="1400" b="1" dirty="0" smtClean="0">
                <a:solidFill>
                  <a:srgbClr val="3A601B"/>
                </a:solidFill>
                <a:effectLst>
                  <a:outerShdw blurRad="38100" dist="38100" dir="2700000" algn="tl">
                    <a:srgbClr val="C0C0C0"/>
                  </a:outerShdw>
                </a:effectLst>
              </a:rPr>
              <a:t>*AQHI </a:t>
            </a:r>
            <a:r>
              <a:rPr lang="en-US" altLang="en-US" sz="1400" dirty="0" smtClean="0"/>
              <a:t>= (10/10.4)*100*[(exp(0.000871*</a:t>
            </a:r>
            <a:r>
              <a:rPr lang="en-US" altLang="en-US" sz="1400" b="1" dirty="0" smtClean="0">
                <a:solidFill>
                  <a:srgbClr val="003399"/>
                </a:solidFill>
                <a:effectLst>
                  <a:outerShdw blurRad="38100" dist="38100" dir="2700000" algn="tl">
                    <a:srgbClr val="C0C0C0"/>
                  </a:outerShdw>
                </a:effectLst>
              </a:rPr>
              <a:t>NO</a:t>
            </a:r>
            <a:r>
              <a:rPr lang="en-US" altLang="en-US" sz="1400" b="1" baseline="-25000" dirty="0" smtClean="0">
                <a:solidFill>
                  <a:srgbClr val="003399"/>
                </a:solidFill>
                <a:effectLst>
                  <a:outerShdw blurRad="38100" dist="38100" dir="2700000" algn="tl">
                    <a:srgbClr val="C0C0C0"/>
                  </a:outerShdw>
                </a:effectLst>
              </a:rPr>
              <a:t>2</a:t>
            </a:r>
            <a:r>
              <a:rPr lang="en-US" altLang="en-US" sz="1400" dirty="0" smtClean="0"/>
              <a:t>)-1) + (exp(0.000537*</a:t>
            </a:r>
            <a:r>
              <a:rPr lang="en-US" altLang="en-US" sz="1400" b="1" dirty="0" smtClean="0">
                <a:solidFill>
                  <a:srgbClr val="003399"/>
                </a:solidFill>
                <a:effectLst>
                  <a:outerShdw blurRad="38100" dist="38100" dir="2700000" algn="tl">
                    <a:srgbClr val="C0C0C0"/>
                  </a:outerShdw>
                </a:effectLst>
              </a:rPr>
              <a:t>O</a:t>
            </a:r>
            <a:r>
              <a:rPr lang="en-US" altLang="en-US" sz="1400" b="1" baseline="-25000" dirty="0" smtClean="0">
                <a:solidFill>
                  <a:srgbClr val="003399"/>
                </a:solidFill>
                <a:effectLst>
                  <a:outerShdw blurRad="38100" dist="38100" dir="2700000" algn="tl">
                    <a:srgbClr val="C0C0C0"/>
                  </a:outerShdw>
                </a:effectLst>
              </a:rPr>
              <a:t>3</a:t>
            </a:r>
            <a:r>
              <a:rPr lang="en-US" altLang="en-US" sz="1400" dirty="0" smtClean="0"/>
              <a:t>)-1) + (exp(0.000487*</a:t>
            </a:r>
            <a:r>
              <a:rPr lang="en-US" altLang="en-US" sz="1400" b="1" dirty="0" smtClean="0">
                <a:solidFill>
                  <a:srgbClr val="003399"/>
                </a:solidFill>
                <a:effectLst>
                  <a:outerShdw blurRad="38100" dist="38100" dir="2700000" algn="tl">
                    <a:srgbClr val="C0C0C0"/>
                  </a:outerShdw>
                </a:effectLst>
              </a:rPr>
              <a:t>PM</a:t>
            </a:r>
            <a:r>
              <a:rPr lang="en-US" altLang="en-US" sz="1400" b="1" baseline="-25000" dirty="0" smtClean="0">
                <a:solidFill>
                  <a:srgbClr val="003399"/>
                </a:solidFill>
                <a:effectLst>
                  <a:outerShdw blurRad="38100" dist="38100" dir="2700000" algn="tl">
                    <a:srgbClr val="C0C0C0"/>
                  </a:outerShdw>
                </a:effectLst>
              </a:rPr>
              <a:t>2.5</a:t>
            </a:r>
            <a:r>
              <a:rPr lang="en-US" altLang="en-US" sz="1400" dirty="0" smtClean="0"/>
              <a:t>)-1)]</a:t>
            </a:r>
          </a:p>
          <a:p>
            <a:pPr>
              <a:buFontTx/>
              <a:buNone/>
              <a:defRPr/>
            </a:pPr>
            <a:endParaRPr lang="en-US" altLang="en-US" sz="1400" dirty="0" smtClean="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4005064"/>
            <a:ext cx="6120680" cy="2690259"/>
          </a:xfrm>
          <a:prstGeom prst="rect">
            <a:avLst/>
          </a:prstGeom>
        </p:spPr>
      </p:pic>
      <p:sp>
        <p:nvSpPr>
          <p:cNvPr id="2" name="TextBox 1"/>
          <p:cNvSpPr txBox="1"/>
          <p:nvPr/>
        </p:nvSpPr>
        <p:spPr>
          <a:xfrm>
            <a:off x="395536" y="3728065"/>
            <a:ext cx="4900701" cy="276999"/>
          </a:xfrm>
          <a:prstGeom prst="rect">
            <a:avLst/>
          </a:prstGeom>
          <a:noFill/>
        </p:spPr>
        <p:txBody>
          <a:bodyPr wrap="none" rtlCol="0">
            <a:spAutoFit/>
          </a:bodyPr>
          <a:lstStyle/>
          <a:p>
            <a:r>
              <a:rPr lang="fr-CA" altLang="en-US" sz="1200" i="1" kern="0" dirty="0" smtClean="0">
                <a:solidFill>
                  <a:srgbClr val="1E45B2"/>
                </a:solidFill>
              </a:rPr>
              <a:t>AQHI </a:t>
            </a:r>
            <a:r>
              <a:rPr lang="fr-CA" altLang="en-US" sz="1200" i="1" kern="0" dirty="0" err="1" smtClean="0">
                <a:solidFill>
                  <a:srgbClr val="1E45B2"/>
                </a:solidFill>
              </a:rPr>
              <a:t>FireWork</a:t>
            </a:r>
            <a:r>
              <a:rPr lang="fr-CA" altLang="en-US" sz="1200" i="1" kern="0" dirty="0" smtClean="0">
                <a:solidFill>
                  <a:srgbClr val="1E45B2"/>
                </a:solidFill>
              </a:rPr>
              <a:t> </a:t>
            </a:r>
            <a:r>
              <a:rPr lang="fr-CA" altLang="en-US" sz="1200" i="1" kern="0" dirty="0" err="1" smtClean="0">
                <a:solidFill>
                  <a:srgbClr val="1E45B2"/>
                </a:solidFill>
              </a:rPr>
              <a:t>Forecast</a:t>
            </a:r>
            <a:r>
              <a:rPr lang="fr-CA" altLang="en-US" sz="1200" i="1" kern="0" dirty="0" smtClean="0">
                <a:solidFill>
                  <a:srgbClr val="1E45B2"/>
                </a:solidFill>
              </a:rPr>
              <a:t> </a:t>
            </a:r>
            <a:r>
              <a:rPr lang="fr-CA" altLang="en-US" sz="1200" i="1" kern="0" dirty="0" err="1" smtClean="0">
                <a:solidFill>
                  <a:srgbClr val="1E45B2"/>
                </a:solidFill>
              </a:rPr>
              <a:t>available</a:t>
            </a:r>
            <a:r>
              <a:rPr lang="fr-CA" altLang="en-US" sz="1200" i="1" kern="0" dirty="0" smtClean="0">
                <a:solidFill>
                  <a:srgbClr val="1E45B2"/>
                </a:solidFill>
              </a:rPr>
              <a:t> via </a:t>
            </a:r>
            <a:r>
              <a:rPr lang="fr-CA" altLang="en-US" sz="1200" i="1" kern="0" dirty="0" err="1" smtClean="0">
                <a:solidFill>
                  <a:srgbClr val="1E45B2"/>
                </a:solidFill>
              </a:rPr>
              <a:t>EC's</a:t>
            </a:r>
            <a:r>
              <a:rPr lang="fr-CA" altLang="en-US" sz="1200" i="1" kern="0" dirty="0" smtClean="0">
                <a:solidFill>
                  <a:srgbClr val="1E45B2"/>
                </a:solidFill>
              </a:rPr>
              <a:t> </a:t>
            </a:r>
            <a:r>
              <a:rPr lang="fr-CA" altLang="en-US" sz="1200" i="1" kern="0" dirty="0" err="1" smtClean="0">
                <a:solidFill>
                  <a:srgbClr val="1E45B2"/>
                </a:solidFill>
              </a:rPr>
              <a:t>Forecaster</a:t>
            </a:r>
            <a:r>
              <a:rPr lang="fr-CA" altLang="en-US" sz="1200" i="1" kern="0" dirty="0" smtClean="0">
                <a:solidFill>
                  <a:srgbClr val="1E45B2"/>
                </a:solidFill>
              </a:rPr>
              <a:t> </a:t>
            </a:r>
            <a:r>
              <a:rPr lang="fr-CA" altLang="en-US" sz="1200" i="1" kern="0" dirty="0">
                <a:solidFill>
                  <a:srgbClr val="1E45B2"/>
                </a:solidFill>
              </a:rPr>
              <a:t>Resource </a:t>
            </a:r>
            <a:r>
              <a:rPr lang="fr-CA" altLang="en-US" sz="1200" i="1" kern="0" dirty="0" smtClean="0">
                <a:solidFill>
                  <a:srgbClr val="1E45B2"/>
                </a:solidFill>
              </a:rPr>
              <a:t>Site</a:t>
            </a:r>
            <a:endParaRPr lang="en-CA" sz="1200" i="1" kern="0" dirty="0">
              <a:solidFill>
                <a:srgbClr val="1E45B2"/>
              </a:solidFill>
            </a:endParaRPr>
          </a:p>
        </p:txBody>
      </p:sp>
      <p:sp>
        <p:nvSpPr>
          <p:cNvPr id="6" name="TextBox 5"/>
          <p:cNvSpPr txBox="1"/>
          <p:nvPr/>
        </p:nvSpPr>
        <p:spPr>
          <a:xfrm>
            <a:off x="6372200" y="4509120"/>
            <a:ext cx="2543200" cy="1200329"/>
          </a:xfrm>
          <a:prstGeom prst="rect">
            <a:avLst/>
          </a:prstGeom>
          <a:noFill/>
        </p:spPr>
        <p:txBody>
          <a:bodyPr wrap="square" rtlCol="0">
            <a:spAutoFit/>
          </a:bodyPr>
          <a:lstStyle/>
          <a:p>
            <a:r>
              <a:rPr lang="en-CA" dirty="0" smtClean="0">
                <a:solidFill>
                  <a:srgbClr val="9A0000"/>
                </a:solidFill>
              </a:rPr>
              <a:t>EC forecasters have access to AQHI values computed using wildfire emissions</a:t>
            </a:r>
            <a:endParaRPr lang="en-CA" dirty="0">
              <a:solidFill>
                <a:srgbClr val="9A0000"/>
              </a:solidFill>
            </a:endParaRPr>
          </a:p>
        </p:txBody>
      </p:sp>
    </p:spTree>
    <p:extLst>
      <p:ext uri="{BB962C8B-B14F-4D97-AF65-F5344CB8AC3E}">
        <p14:creationId xmlns:p14="http://schemas.microsoft.com/office/powerpoint/2010/main" val="21620497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Wildfire Emissions Data</a:t>
            </a:r>
            <a:endParaRPr lang="en-US" dirty="0"/>
          </a:p>
        </p:txBody>
      </p:sp>
      <p:pic>
        <p:nvPicPr>
          <p:cNvPr id="6" name="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2827" y="1252960"/>
            <a:ext cx="3165637" cy="273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4"/>
          <p:cNvPicPr>
            <a:picLocks noChangeAspect="1" noChangeArrowheads="1"/>
          </p:cNvPicPr>
          <p:nvPr/>
        </p:nvPicPr>
        <p:blipFill>
          <a:blip r:embed="rId3" cstate="print"/>
          <a:srcRect l="5945" t="10909" r="2724"/>
          <a:stretch>
            <a:fillRect/>
          </a:stretch>
        </p:blipFill>
        <p:spPr bwMode="auto">
          <a:xfrm>
            <a:off x="1043608" y="1412776"/>
            <a:ext cx="4494213" cy="2544763"/>
          </a:xfrm>
          <a:prstGeom prst="rect">
            <a:avLst/>
          </a:prstGeom>
          <a:noFill/>
        </p:spPr>
      </p:pic>
      <p:pic>
        <p:nvPicPr>
          <p:cNvPr id="8" name="Picture 7"/>
          <p:cNvPicPr/>
          <p:nvPr/>
        </p:nvPicPr>
        <p:blipFill>
          <a:blip r:embed="rId4" cstate="print"/>
          <a:srcRect l="6754" t="9155" r="2399"/>
          <a:stretch>
            <a:fillRect/>
          </a:stretch>
        </p:blipFill>
        <p:spPr bwMode="auto">
          <a:xfrm>
            <a:off x="1043608" y="4077072"/>
            <a:ext cx="4494530" cy="2615565"/>
          </a:xfrm>
          <a:prstGeom prst="rect">
            <a:avLst/>
          </a:prstGeom>
          <a:noFill/>
        </p:spPr>
      </p:pic>
      <p:sp>
        <p:nvSpPr>
          <p:cNvPr id="9" name="TextBox 8"/>
          <p:cNvSpPr txBox="1"/>
          <p:nvPr/>
        </p:nvSpPr>
        <p:spPr>
          <a:xfrm>
            <a:off x="-108520" y="2339588"/>
            <a:ext cx="1992918" cy="369332"/>
          </a:xfrm>
          <a:prstGeom prst="rect">
            <a:avLst/>
          </a:prstGeom>
          <a:noFill/>
          <a:scene3d>
            <a:camera prst="orthographicFront">
              <a:rot lat="0" lon="0" rev="5400000"/>
            </a:camera>
            <a:lightRig rig="threePt" dir="t"/>
          </a:scene3d>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Current</a:t>
            </a:r>
            <a:r>
              <a:rPr lang="en-US" dirty="0" smtClean="0"/>
              <a:t> Approach</a:t>
            </a:r>
            <a:endParaRPr lang="en-CA" dirty="0"/>
          </a:p>
        </p:txBody>
      </p:sp>
      <p:sp>
        <p:nvSpPr>
          <p:cNvPr id="10" name="TextBox 9"/>
          <p:cNvSpPr txBox="1"/>
          <p:nvPr/>
        </p:nvSpPr>
        <p:spPr>
          <a:xfrm>
            <a:off x="-108520" y="5075892"/>
            <a:ext cx="2069862" cy="369332"/>
          </a:xfrm>
          <a:prstGeom prst="rect">
            <a:avLst/>
          </a:prstGeom>
          <a:noFill/>
          <a:scene3d>
            <a:camera prst="orthographicFront">
              <a:rot lat="0" lon="0" rev="5400000"/>
            </a:camera>
            <a:lightRig rig="threePt" dir="t"/>
          </a:scene3d>
        </p:spPr>
        <p:txBody>
          <a:bodyPr wrap="none" rtlCol="0">
            <a:spAutoFit/>
          </a:bodyPr>
          <a:lstStyle/>
          <a:p>
            <a:r>
              <a:rPr lang="en-US" dirty="0" smtClean="0">
                <a:solidFill>
                  <a:srgbClr val="FF0000"/>
                </a:solidFill>
                <a:effectLst>
                  <a:outerShdw blurRad="38100" dist="38100" dir="2700000" algn="tl">
                    <a:srgbClr val="000000">
                      <a:alpha val="43137"/>
                    </a:srgbClr>
                  </a:outerShdw>
                </a:effectLst>
              </a:rPr>
              <a:t>Planned</a:t>
            </a:r>
            <a:r>
              <a:rPr lang="en-US" dirty="0" smtClean="0"/>
              <a:t> Approach</a:t>
            </a:r>
            <a:endParaRPr lang="en-CA" dirty="0"/>
          </a:p>
        </p:txBody>
      </p:sp>
      <p:pic>
        <p:nvPicPr>
          <p:cNvPr id="33794" name="Picture 2" descr="USDA and Forest Service Logos">
            <a:hlinkClick r:id="rId5" tooltip="U.S. Forest Service: Caring for the land and serving people"/>
          </p:cNvPr>
          <p:cNvPicPr>
            <a:picLocks noChangeAspect="1" noChangeArrowheads="1"/>
          </p:cNvPicPr>
          <p:nvPr/>
        </p:nvPicPr>
        <p:blipFill>
          <a:blip r:embed="rId6" cstate="print"/>
          <a:srcRect l="22290" b="37827"/>
          <a:stretch>
            <a:fillRect/>
          </a:stretch>
        </p:blipFill>
        <p:spPr bwMode="auto">
          <a:xfrm>
            <a:off x="1331640" y="5321993"/>
            <a:ext cx="1152128" cy="267247"/>
          </a:xfrm>
          <a:prstGeom prst="rect">
            <a:avLst/>
          </a:prstGeom>
          <a:noFill/>
        </p:spPr>
      </p:pic>
      <p:pic>
        <p:nvPicPr>
          <p:cNvPr id="1026" name="Picture 2" descr="ftp://ftp.nofc.cfs.nrcan.gc.ca/pub/fire/maps/autoftp/tr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7105" y="3957539"/>
            <a:ext cx="3231538" cy="27908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1115616" y="4077072"/>
            <a:ext cx="1656184" cy="1656184"/>
          </a:xfrm>
          <a:prstGeom prst="rect">
            <a:avLst/>
          </a:prstGeom>
          <a:noFill/>
          <a:ln w="63500" cap="flat" cmpd="sng" algn="ctr">
            <a:solidFill>
              <a:srgbClr val="FFCA33"/>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CA"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p:txBody>
      </p:sp>
    </p:spTree>
    <p:extLst>
      <p:ext uri="{BB962C8B-B14F-4D97-AF65-F5344CB8AC3E}">
        <p14:creationId xmlns:p14="http://schemas.microsoft.com/office/powerpoint/2010/main" val="118401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Titre 1"/>
          <p:cNvSpPr>
            <a:spLocks noGrp="1"/>
          </p:cNvSpPr>
          <p:nvPr>
            <p:ph type="title" idx="4294967295"/>
          </p:nvPr>
        </p:nvSpPr>
        <p:spPr/>
        <p:txBody>
          <a:bodyPr/>
          <a:lstStyle/>
          <a:p>
            <a:r>
              <a:rPr lang="fr-CA" altLang="en-US" dirty="0" smtClean="0"/>
              <a:t>Model-</a:t>
            </a:r>
            <a:r>
              <a:rPr lang="fr-CA" altLang="en-US" dirty="0" err="1" smtClean="0"/>
              <a:t>Ready</a:t>
            </a:r>
            <a:r>
              <a:rPr lang="fr-CA" altLang="en-US" dirty="0" smtClean="0"/>
              <a:t> </a:t>
            </a:r>
            <a:r>
              <a:rPr lang="fr-CA" altLang="en-US" dirty="0" err="1" smtClean="0"/>
              <a:t>Wildfire</a:t>
            </a:r>
            <a:r>
              <a:rPr lang="fr-CA" altLang="en-US" dirty="0" smtClean="0"/>
              <a:t> </a:t>
            </a:r>
            <a:r>
              <a:rPr lang="fr-CA" altLang="en-US" dirty="0" err="1" smtClean="0"/>
              <a:t>Emissions</a:t>
            </a:r>
            <a:endParaRPr lang="fr-CA" altLang="en-US" dirty="0" smtClean="0"/>
          </a:p>
        </p:txBody>
      </p:sp>
      <p:sp>
        <p:nvSpPr>
          <p:cNvPr id="10243" name="Espace réservé du contenu 2"/>
          <p:cNvSpPr>
            <a:spLocks noGrp="1"/>
          </p:cNvSpPr>
          <p:nvPr>
            <p:ph idx="4294967295"/>
          </p:nvPr>
        </p:nvSpPr>
        <p:spPr>
          <a:xfrm>
            <a:off x="900113" y="1484313"/>
            <a:ext cx="7786687" cy="4525962"/>
          </a:xfrm>
        </p:spPr>
        <p:txBody>
          <a:bodyPr/>
          <a:lstStyle/>
          <a:p>
            <a:r>
              <a:rPr lang="en-US" altLang="en-US" sz="2000" dirty="0" smtClean="0"/>
              <a:t>Fire information for Canadian and American sources</a:t>
            </a:r>
          </a:p>
          <a:p>
            <a:pPr lvl="1"/>
            <a:r>
              <a:rPr lang="en-US" sz="1600" dirty="0"/>
              <a:t>Hot-spot d</a:t>
            </a:r>
            <a:r>
              <a:rPr lang="en-US" altLang="en-US" sz="1600" dirty="0" smtClean="0"/>
              <a:t>ata contains the previous day’s fire locations and CWFIS estimated fuel type and consumption</a:t>
            </a:r>
          </a:p>
          <a:p>
            <a:r>
              <a:rPr lang="en-US" altLang="en-US" sz="2000" dirty="0" smtClean="0"/>
              <a:t>Emissions processing</a:t>
            </a:r>
          </a:p>
          <a:p>
            <a:pPr marL="661988" lvl="2">
              <a:buClr>
                <a:srgbClr val="FF0000"/>
              </a:buClr>
              <a:buSzPct val="120000"/>
              <a:buNone/>
            </a:pPr>
            <a:r>
              <a:rPr lang="en-US" altLang="en-US" sz="1600" dirty="0" smtClean="0">
                <a:solidFill>
                  <a:srgbClr val="0070C0"/>
                </a:solidFill>
              </a:rPr>
              <a:t>BLUESKY</a:t>
            </a:r>
            <a:r>
              <a:rPr lang="en-US" altLang="en-US" sz="1400" dirty="0" smtClean="0">
                <a:solidFill>
                  <a:srgbClr val="0070C0"/>
                </a:solidFill>
              </a:rPr>
              <a:t> </a:t>
            </a:r>
          </a:p>
          <a:p>
            <a:pPr marL="661988" lvl="2">
              <a:buClr>
                <a:srgbClr val="FF0000"/>
              </a:buClr>
              <a:buSzPct val="120000"/>
              <a:buNone/>
            </a:pPr>
            <a:r>
              <a:rPr lang="en-US" altLang="en-US" sz="1600" dirty="0" smtClean="0"/>
              <a:t>- used to estimate total emissions via FEPS module.  Emissions are generated as “Daily Total” per hotspot</a:t>
            </a:r>
          </a:p>
          <a:p>
            <a:pPr lvl="1">
              <a:buNone/>
            </a:pPr>
            <a:r>
              <a:rPr lang="en-US" altLang="en-US" sz="1600" dirty="0" smtClean="0">
                <a:solidFill>
                  <a:srgbClr val="0070C0"/>
                </a:solidFill>
              </a:rPr>
              <a:t>SMOKE</a:t>
            </a:r>
          </a:p>
          <a:p>
            <a:pPr lvl="1"/>
            <a:r>
              <a:rPr lang="en-US" altLang="en-US" sz="1600" dirty="0" smtClean="0"/>
              <a:t>Uses diurnal profile to convert daily total wildfire emissions into hourly values</a:t>
            </a:r>
          </a:p>
          <a:p>
            <a:pPr lvl="1"/>
            <a:r>
              <a:rPr lang="en-US" altLang="en-US" sz="1600" dirty="0" smtClean="0"/>
              <a:t>Converts VOC, NOx, PM into explicit model species</a:t>
            </a:r>
          </a:p>
          <a:p>
            <a:pPr lvl="1"/>
            <a:r>
              <a:rPr lang="en-US" altLang="en-US" sz="1600" dirty="0" smtClean="0"/>
              <a:t>Merges with other major anthropogenic point sources</a:t>
            </a:r>
            <a:endParaRPr lang="en-US" altLang="en-US" sz="600" dirty="0" smtClean="0"/>
          </a:p>
          <a:p>
            <a:pPr lvl="1"/>
            <a:r>
              <a:rPr lang="en-US" altLang="en-US" sz="1600" dirty="0" smtClean="0"/>
              <a:t>Some assumptions are applied to emitted species:</a:t>
            </a:r>
            <a:endParaRPr lang="fr-CA" altLang="en-US" sz="1600" dirty="0" smtClean="0"/>
          </a:p>
          <a:p>
            <a:pPr lvl="2"/>
            <a:r>
              <a:rPr lang="en-US" altLang="en-US" sz="1400" dirty="0" smtClean="0"/>
              <a:t>PM</a:t>
            </a:r>
            <a:r>
              <a:rPr lang="en-US" altLang="en-US" sz="1400" baseline="-25000" dirty="0" smtClean="0"/>
              <a:t>2.5</a:t>
            </a:r>
            <a:r>
              <a:rPr lang="en-US" altLang="en-US" sz="1400" dirty="0" smtClean="0"/>
              <a:t> </a:t>
            </a:r>
            <a:r>
              <a:rPr lang="en-US" altLang="en-US" sz="1400" dirty="0" smtClean="0">
                <a:sym typeface="Wingdings" pitchFamily="2" charset="2"/>
              </a:rPr>
              <a:t></a:t>
            </a:r>
            <a:r>
              <a:rPr lang="en-US" altLang="en-US" sz="1400" dirty="0" smtClean="0"/>
              <a:t> 56% organic carbon, 34% Crustal material, 9% elemental carbon, 1% sulfates</a:t>
            </a:r>
            <a:endParaRPr lang="fr-CA" altLang="en-US" sz="1400" dirty="0" smtClean="0"/>
          </a:p>
          <a:p>
            <a:pPr lvl="2"/>
            <a:r>
              <a:rPr lang="en-US" altLang="en-US" sz="1400" dirty="0" smtClean="0"/>
              <a:t>Organic gas </a:t>
            </a:r>
            <a:r>
              <a:rPr lang="en-US" altLang="en-US" sz="1400" dirty="0" smtClean="0">
                <a:sym typeface="Wingdings" pitchFamily="2" charset="2"/>
              </a:rPr>
              <a:t></a:t>
            </a:r>
            <a:r>
              <a:rPr lang="en-US" altLang="en-US" sz="1400" dirty="0" smtClean="0"/>
              <a:t> 19% </a:t>
            </a:r>
            <a:r>
              <a:rPr lang="en-US" altLang="en-US" sz="1400" dirty="0" err="1" smtClean="0"/>
              <a:t>Ethene</a:t>
            </a:r>
            <a:r>
              <a:rPr lang="en-US" altLang="en-US" sz="1400" dirty="0" smtClean="0"/>
              <a:t>, 9% Propane, 6% </a:t>
            </a:r>
            <a:r>
              <a:rPr lang="fr-CA" altLang="en-US" sz="1400" dirty="0" err="1" smtClean="0"/>
              <a:t>Alkene</a:t>
            </a:r>
            <a:r>
              <a:rPr lang="en-US" altLang="en-US" sz="1400" dirty="0" smtClean="0"/>
              <a:t>, 1% Alkane.</a:t>
            </a:r>
            <a:endParaRPr lang="fr-CA" altLang="en-US" sz="1600" dirty="0" smtClean="0"/>
          </a:p>
        </p:txBody>
      </p:sp>
    </p:spTree>
    <p:extLst>
      <p:ext uri="{BB962C8B-B14F-4D97-AF65-F5344CB8AC3E}">
        <p14:creationId xmlns:p14="http://schemas.microsoft.com/office/powerpoint/2010/main" val="815424646"/>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idx="4294967295"/>
          </p:nvPr>
        </p:nvSpPr>
        <p:spPr/>
        <p:txBody>
          <a:bodyPr/>
          <a:lstStyle/>
          <a:p>
            <a:r>
              <a:rPr lang="fr-CA" altLang="en-US" sz="3200" dirty="0" err="1" smtClean="0"/>
              <a:t>Current</a:t>
            </a:r>
            <a:r>
              <a:rPr lang="fr-CA" altLang="en-US" sz="3200" dirty="0" smtClean="0"/>
              <a:t> </a:t>
            </a:r>
            <a:r>
              <a:rPr lang="fr-CA" altLang="en-US" sz="3200" dirty="0" err="1" smtClean="0"/>
              <a:t>FireWork</a:t>
            </a:r>
            <a:r>
              <a:rPr lang="fr-CA" altLang="en-US" sz="3200" dirty="0" smtClean="0"/>
              <a:t> </a:t>
            </a:r>
            <a:r>
              <a:rPr lang="fr-CA" altLang="en-US" sz="3200" dirty="0" err="1" smtClean="0"/>
              <a:t>Modelling</a:t>
            </a:r>
            <a:r>
              <a:rPr lang="fr-CA" altLang="en-US" sz="3200" dirty="0" smtClean="0"/>
              <a:t> </a:t>
            </a:r>
            <a:r>
              <a:rPr lang="fr-CA" altLang="en-US" sz="3200" dirty="0" err="1" smtClean="0"/>
              <a:t>Strategy</a:t>
            </a:r>
            <a:endParaRPr lang="fr-CA" altLang="en-US" sz="3200" dirty="0" smtClean="0"/>
          </a:p>
        </p:txBody>
      </p:sp>
      <p:sp>
        <p:nvSpPr>
          <p:cNvPr id="11267" name="Espace réservé du contenu 2"/>
          <p:cNvSpPr>
            <a:spLocks noGrp="1"/>
          </p:cNvSpPr>
          <p:nvPr>
            <p:ph idx="4294967295"/>
          </p:nvPr>
        </p:nvSpPr>
        <p:spPr>
          <a:xfrm>
            <a:off x="755650" y="1412776"/>
            <a:ext cx="8208838" cy="4525963"/>
          </a:xfrm>
        </p:spPr>
        <p:txBody>
          <a:bodyPr/>
          <a:lstStyle/>
          <a:p>
            <a:pPr>
              <a:defRPr/>
            </a:pPr>
            <a:r>
              <a:rPr lang="en-US" altLang="en-US" sz="2000" dirty="0" err="1" smtClean="0"/>
              <a:t>FireWork</a:t>
            </a:r>
            <a:r>
              <a:rPr lang="en-US" altLang="en-US" sz="2000" dirty="0" smtClean="0"/>
              <a:t> has the same configuration as the operational </a:t>
            </a:r>
            <a:r>
              <a:rPr lang="en-US" altLang="en-US" sz="2000" dirty="0"/>
              <a:t>AQ </a:t>
            </a:r>
            <a:r>
              <a:rPr lang="en-US" altLang="en-US" sz="2000" dirty="0" smtClean="0"/>
              <a:t>model: GEM-MACH. The only difference is the inclusion of wildfire emissions</a:t>
            </a:r>
          </a:p>
          <a:p>
            <a:pPr>
              <a:defRPr/>
            </a:pPr>
            <a:endParaRPr lang="en-US" altLang="en-US" sz="1000" dirty="0" smtClean="0"/>
          </a:p>
          <a:p>
            <a:pPr>
              <a:defRPr/>
            </a:pPr>
            <a:r>
              <a:rPr lang="en-US" altLang="en-US" sz="2000" dirty="0" err="1" smtClean="0"/>
              <a:t>FireWork</a:t>
            </a:r>
            <a:r>
              <a:rPr lang="en-US" altLang="en-US" sz="2000" dirty="0" smtClean="0"/>
              <a:t> is run twice daily </a:t>
            </a:r>
          </a:p>
          <a:p>
            <a:pPr lvl="1">
              <a:defRPr/>
            </a:pPr>
            <a:r>
              <a:rPr lang="en-US" altLang="en-US" sz="1600" dirty="0" smtClean="0"/>
              <a:t>initiated at 00 UTC and 12 UTC</a:t>
            </a:r>
          </a:p>
          <a:p>
            <a:pPr lvl="1">
              <a:defRPr/>
            </a:pPr>
            <a:endParaRPr lang="en-US" altLang="en-US" dirty="0" smtClean="0"/>
          </a:p>
          <a:p>
            <a:pPr>
              <a:defRPr/>
            </a:pPr>
            <a:r>
              <a:rPr lang="en-US" altLang="en-US" sz="2000" dirty="0" err="1" smtClean="0"/>
              <a:t>FireWork</a:t>
            </a:r>
            <a:r>
              <a:rPr lang="en-US" altLang="en-US" sz="2000" dirty="0" smtClean="0"/>
              <a:t> products</a:t>
            </a:r>
          </a:p>
          <a:p>
            <a:pPr lvl="1">
              <a:defRPr/>
            </a:pPr>
            <a:r>
              <a:rPr lang="en-US" altLang="en-US" sz="1600" dirty="0" smtClean="0"/>
              <a:t>AQHI based on </a:t>
            </a:r>
            <a:r>
              <a:rPr lang="en-US" altLang="en-US" sz="1600" dirty="0" err="1" smtClean="0"/>
              <a:t>FireWork</a:t>
            </a:r>
            <a:r>
              <a:rPr lang="en-US" altLang="en-US" sz="1600" dirty="0" smtClean="0"/>
              <a:t> forecasts</a:t>
            </a:r>
            <a:endParaRPr lang="en-US" altLang="en-US" sz="1600" dirty="0"/>
          </a:p>
          <a:p>
            <a:pPr lvl="1">
              <a:defRPr/>
            </a:pPr>
            <a:r>
              <a:rPr lang="en-US" altLang="en-US" sz="1600" dirty="0" smtClean="0"/>
              <a:t>PM</a:t>
            </a:r>
            <a:r>
              <a:rPr lang="en-US" altLang="en-US" sz="1600" baseline="-25000" dirty="0" smtClean="0"/>
              <a:t>2.5</a:t>
            </a:r>
            <a:r>
              <a:rPr lang="en-US" altLang="en-US" sz="1600" dirty="0" smtClean="0"/>
              <a:t>/PM</a:t>
            </a:r>
            <a:r>
              <a:rPr lang="en-US" altLang="en-US" sz="1600" baseline="-25000" dirty="0" smtClean="0"/>
              <a:t>10</a:t>
            </a:r>
            <a:r>
              <a:rPr lang="en-US" altLang="en-US" sz="1600" dirty="0" smtClean="0"/>
              <a:t> </a:t>
            </a:r>
            <a:r>
              <a:rPr lang="en-US" altLang="en-US" sz="1600" dirty="0"/>
              <a:t>maps and animations based </a:t>
            </a:r>
            <a:endParaRPr lang="en-US" altLang="en-US" sz="1600" dirty="0" smtClean="0"/>
          </a:p>
          <a:p>
            <a:pPr marL="477837" lvl="1" indent="0">
              <a:buNone/>
              <a:defRPr/>
            </a:pPr>
            <a:r>
              <a:rPr lang="en-US" altLang="en-US" sz="1600" dirty="0" smtClean="0"/>
              <a:t>     on </a:t>
            </a:r>
            <a:r>
              <a:rPr lang="en-US" altLang="en-US" sz="1600" dirty="0"/>
              <a:t>the difference </a:t>
            </a:r>
            <a:r>
              <a:rPr lang="en-US" altLang="en-US" sz="1600" dirty="0" smtClean="0"/>
              <a:t>(</a:t>
            </a:r>
            <a:r>
              <a:rPr lang="en-US" altLang="en-US" sz="1600" dirty="0" err="1"/>
              <a:t>FireWork</a:t>
            </a:r>
            <a:r>
              <a:rPr lang="en-US" altLang="en-US" sz="1600" dirty="0"/>
              <a:t> – </a:t>
            </a:r>
            <a:r>
              <a:rPr lang="en-US" altLang="en-US" sz="1600" dirty="0" smtClean="0"/>
              <a:t>GEM-MACH) </a:t>
            </a:r>
          </a:p>
          <a:p>
            <a:pPr marL="477837" lvl="1" indent="0">
              <a:buNone/>
              <a:defRPr/>
            </a:pPr>
            <a:r>
              <a:rPr lang="en-US" altLang="en-US" sz="1600" dirty="0"/>
              <a:t> </a:t>
            </a:r>
            <a:r>
              <a:rPr lang="en-US" altLang="en-US" sz="1600" dirty="0" smtClean="0"/>
              <a:t>    to </a:t>
            </a:r>
            <a:r>
              <a:rPr lang="en-US" altLang="en-US" sz="1600" dirty="0"/>
              <a:t>isolate plumes</a:t>
            </a:r>
          </a:p>
          <a:p>
            <a:pPr lvl="1">
              <a:defRPr/>
            </a:pPr>
            <a:r>
              <a:rPr lang="en-US" altLang="en-US" sz="1600" dirty="0" smtClean="0"/>
              <a:t>Total </a:t>
            </a:r>
            <a:r>
              <a:rPr lang="en-US" altLang="en-US" sz="1600" dirty="0"/>
              <a:t>column </a:t>
            </a:r>
            <a:r>
              <a:rPr lang="en-US" altLang="en-US" sz="1600" dirty="0" smtClean="0"/>
              <a:t>PM</a:t>
            </a:r>
            <a:r>
              <a:rPr lang="en-US" altLang="en-US" sz="1600" baseline="-25000" dirty="0" smtClean="0"/>
              <a:t>2.5</a:t>
            </a:r>
            <a:r>
              <a:rPr lang="en-US" altLang="en-US" sz="1600" dirty="0" smtClean="0"/>
              <a:t>/PM</a:t>
            </a:r>
            <a:r>
              <a:rPr lang="en-US" altLang="en-US" sz="1600" baseline="-25000" dirty="0" smtClean="0"/>
              <a:t>10</a:t>
            </a:r>
            <a:r>
              <a:rPr lang="en-US" altLang="en-US" sz="1600" dirty="0" smtClean="0"/>
              <a:t> concentrations</a:t>
            </a:r>
          </a:p>
          <a:p>
            <a:pPr lvl="1">
              <a:defRPr/>
            </a:pPr>
            <a:r>
              <a:rPr lang="en-US" altLang="en-US" sz="1600" dirty="0" smtClean="0"/>
              <a:t>Other specialized product available upon request</a:t>
            </a:r>
          </a:p>
          <a:p>
            <a:pPr marL="477837" lvl="1" indent="0">
              <a:buNone/>
              <a:defRPr/>
            </a:pPr>
            <a:endParaRPr lang="en-US" altLang="en-US" sz="1600" dirty="0"/>
          </a:p>
        </p:txBody>
      </p:sp>
      <p:sp>
        <p:nvSpPr>
          <p:cNvPr id="5" name="TextBox 4"/>
          <p:cNvSpPr txBox="1"/>
          <p:nvPr/>
        </p:nvSpPr>
        <p:spPr>
          <a:xfrm>
            <a:off x="5658410" y="2359913"/>
            <a:ext cx="3496470" cy="276999"/>
          </a:xfrm>
          <a:prstGeom prst="rect">
            <a:avLst/>
          </a:prstGeom>
          <a:solidFill>
            <a:schemeClr val="bg1"/>
          </a:solidFill>
        </p:spPr>
        <p:txBody>
          <a:bodyPr wrap="none" rtlCol="0">
            <a:spAutoFit/>
          </a:bodyPr>
          <a:lstStyle/>
          <a:p>
            <a:pPr algn="ctr"/>
            <a:r>
              <a:rPr lang="en-US" sz="1200" i="1" dirty="0" err="1" smtClean="0"/>
              <a:t>FireWork</a:t>
            </a:r>
            <a:r>
              <a:rPr lang="en-US" sz="1200" i="1" dirty="0" smtClean="0"/>
              <a:t> forecast for the 2014-07-23 00UTC run</a:t>
            </a:r>
            <a:endParaRPr lang="en-CA" sz="1200" i="1" dirty="0"/>
          </a:p>
        </p:txBody>
      </p:sp>
      <p:pic>
        <p:nvPicPr>
          <p:cNvPr id="6" name="Picture 5" descr="2014072300_V2014072300Z_PM2.5_diffplot_surface.gif"/>
          <p:cNvPicPr>
            <a:picLocks noChangeAspect="1"/>
          </p:cNvPicPr>
          <p:nvPr/>
        </p:nvPicPr>
        <p:blipFill>
          <a:blip r:embed="rId2" cstate="print"/>
          <a:srcRect/>
          <a:stretch>
            <a:fillRect/>
          </a:stretch>
        </p:blipFill>
        <p:spPr bwMode="auto">
          <a:xfrm>
            <a:off x="5724128" y="2852936"/>
            <a:ext cx="3351860" cy="2232248"/>
          </a:xfrm>
          <a:prstGeom prst="rect">
            <a:avLst/>
          </a:prstGeom>
          <a:noFill/>
          <a:ln w="9525">
            <a:noFill/>
            <a:miter lim="800000"/>
            <a:headEnd/>
            <a:tailEnd/>
          </a:ln>
        </p:spPr>
      </p:pic>
    </p:spTree>
    <p:extLst>
      <p:ext uri="{BB962C8B-B14F-4D97-AF65-F5344CB8AC3E}">
        <p14:creationId xmlns:p14="http://schemas.microsoft.com/office/powerpoint/2010/main" val="1766461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12" y="1115616"/>
            <a:ext cx="9144000" cy="4360536"/>
          </a:xfrm>
          <a:prstGeom prst="rect">
            <a:avLst/>
          </a:prstGeom>
        </p:spPr>
      </p:pic>
      <p:sp>
        <p:nvSpPr>
          <p:cNvPr id="5" name="Title 1"/>
          <p:cNvSpPr txBox="1">
            <a:spLocks/>
          </p:cNvSpPr>
          <p:nvPr/>
        </p:nvSpPr>
        <p:spPr>
          <a:xfrm>
            <a:off x="323528" y="-27384"/>
            <a:ext cx="8712968" cy="1143000"/>
          </a:xfrm>
          <a:prstGeom prst="rect">
            <a:avLst/>
          </a:prstGeom>
        </p:spPr>
        <p:txBody>
          <a:bodyPr anchor="ctr"/>
          <a:lstStyle>
            <a:lvl1pPr algn="l" rtl="0" eaLnBrk="0" fontAlgn="base" hangingPunct="0">
              <a:spcBef>
                <a:spcPct val="0"/>
              </a:spcBef>
              <a:spcAft>
                <a:spcPct val="0"/>
              </a:spcAft>
              <a:defRPr kumimoji="1" sz="3600" b="1">
                <a:solidFill>
                  <a:srgbClr val="3A601B"/>
                </a:solidFill>
                <a:latin typeface="+mj-lt"/>
                <a:ea typeface="+mj-ea"/>
                <a:cs typeface="+mj-cs"/>
              </a:defRPr>
            </a:lvl1pPr>
            <a:lvl2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kumimoji="1" sz="3600" b="1">
                <a:solidFill>
                  <a:srgbClr val="3A601B"/>
                </a:solidFill>
                <a:latin typeface="Arial" charset="0"/>
                <a:ea typeface="Arial Unicode MS" pitchFamily="34" charset="-128"/>
                <a:cs typeface="Arial Unicode MS" pitchFamily="34" charset="-128"/>
              </a:defRPr>
            </a:lvl5pPr>
            <a:lvl6pPr marL="4572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6pPr>
            <a:lvl7pPr marL="9144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7pPr>
            <a:lvl8pPr marL="13716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8pPr>
            <a:lvl9pPr marL="1828800" algn="l" rtl="0" fontAlgn="base">
              <a:spcBef>
                <a:spcPct val="0"/>
              </a:spcBef>
              <a:spcAft>
                <a:spcPct val="0"/>
              </a:spcAft>
              <a:defRPr kumimoji="1" sz="3600" b="1">
                <a:solidFill>
                  <a:srgbClr val="3A601B"/>
                </a:solidFill>
                <a:latin typeface="Arial" charset="0"/>
                <a:ea typeface="Arial Unicode MS" pitchFamily="34" charset="-128"/>
                <a:cs typeface="Arial Unicode MS" pitchFamily="34" charset="-128"/>
              </a:defRPr>
            </a:lvl9pPr>
          </a:lstStyle>
          <a:p>
            <a:r>
              <a:rPr lang="fr-CA" altLang="en-US" sz="2800" kern="0" dirty="0" err="1" smtClean="0"/>
              <a:t>Products</a:t>
            </a:r>
            <a:r>
              <a:rPr lang="fr-CA" altLang="en-US" sz="2800" kern="0" dirty="0" smtClean="0"/>
              <a:t>: </a:t>
            </a:r>
            <a:r>
              <a:rPr lang="fr-CA" altLang="en-US" sz="2800" kern="0" dirty="0" err="1" smtClean="0">
                <a:solidFill>
                  <a:srgbClr val="00B0F0"/>
                </a:solidFill>
              </a:rPr>
              <a:t>FireWork</a:t>
            </a:r>
            <a:r>
              <a:rPr lang="fr-CA" altLang="en-US" sz="2800" kern="0" dirty="0" smtClean="0"/>
              <a:t> </a:t>
            </a:r>
            <a:r>
              <a:rPr lang="fr-CA" altLang="en-US" sz="2800" kern="0" dirty="0" err="1" smtClean="0"/>
              <a:t>Forecaster</a:t>
            </a:r>
            <a:r>
              <a:rPr lang="fr-CA" altLang="en-US" sz="2800" kern="0" dirty="0" smtClean="0"/>
              <a:t> </a:t>
            </a:r>
            <a:r>
              <a:rPr lang="fr-CA" altLang="en-US" sz="2800" kern="0" dirty="0" err="1" smtClean="0"/>
              <a:t>Resources</a:t>
            </a:r>
            <a:r>
              <a:rPr lang="fr-CA" altLang="en-US" sz="2800" kern="0" dirty="0" smtClean="0"/>
              <a:t> Site</a:t>
            </a:r>
          </a:p>
          <a:p>
            <a:pPr algn="ctr"/>
            <a:r>
              <a:rPr lang="fr-CA" sz="2000" kern="0" dirty="0" smtClean="0">
                <a:solidFill>
                  <a:schemeClr val="tx1"/>
                </a:solidFill>
              </a:rPr>
              <a:t>EC </a:t>
            </a:r>
            <a:r>
              <a:rPr lang="fr-CA" sz="2000" kern="0" dirty="0" err="1" smtClean="0">
                <a:solidFill>
                  <a:schemeClr val="tx1"/>
                </a:solidFill>
              </a:rPr>
              <a:t>internal</a:t>
            </a:r>
            <a:r>
              <a:rPr lang="fr-CA" sz="2000" kern="0" dirty="0" smtClean="0">
                <a:solidFill>
                  <a:schemeClr val="tx1"/>
                </a:solidFill>
              </a:rPr>
              <a:t> site</a:t>
            </a:r>
            <a:endParaRPr lang="en-CA" sz="2000" kern="0" dirty="0">
              <a:solidFill>
                <a:schemeClr val="tx1"/>
              </a:solidFill>
            </a:endParaRPr>
          </a:p>
        </p:txBody>
      </p:sp>
      <p:cxnSp>
        <p:nvCxnSpPr>
          <p:cNvPr id="9" name="Straight Arrow Connector 8"/>
          <p:cNvCxnSpPr/>
          <p:nvPr/>
        </p:nvCxnSpPr>
        <p:spPr bwMode="auto">
          <a:xfrm flipV="1">
            <a:off x="3936033" y="4005064"/>
            <a:ext cx="563959" cy="1440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1026" name="Picture 2" descr="http://aqhi.cmc.ec.gc.ca/fireWork-GEMMACH/images/cartes/prevision/difference_plots/2015080300_PM25_DiffSu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5229" y="3108286"/>
            <a:ext cx="2580804" cy="17642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5085594"/>
            <a:ext cx="4032448" cy="1772406"/>
          </a:xfrm>
          <a:prstGeom prst="rect">
            <a:avLst/>
          </a:prstGeom>
        </p:spPr>
      </p:pic>
      <p:cxnSp>
        <p:nvCxnSpPr>
          <p:cNvPr id="4" name="Straight Arrow Connector 3"/>
          <p:cNvCxnSpPr/>
          <p:nvPr/>
        </p:nvCxnSpPr>
        <p:spPr bwMode="auto">
          <a:xfrm flipV="1">
            <a:off x="4572000" y="2276872"/>
            <a:ext cx="2520280" cy="36004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354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7384"/>
            <a:ext cx="8663880" cy="1143000"/>
          </a:xfrm>
        </p:spPr>
        <p:txBody>
          <a:bodyPr/>
          <a:lstStyle/>
          <a:p>
            <a:r>
              <a:rPr lang="en-US" sz="2800" dirty="0" err="1" smtClean="0">
                <a:solidFill>
                  <a:srgbClr val="00B0F0"/>
                </a:solidFill>
                <a:effectLst>
                  <a:outerShdw blurRad="38100" dist="38100" dir="2700000" algn="tl">
                    <a:srgbClr val="000000">
                      <a:alpha val="43137"/>
                    </a:srgbClr>
                  </a:outerShdw>
                </a:effectLst>
              </a:rPr>
              <a:t>FireWork</a:t>
            </a:r>
            <a:r>
              <a:rPr lang="en-US" sz="2800" dirty="0" smtClean="0"/>
              <a:t> forecasts available as WMS/KML layers </a:t>
            </a:r>
            <a:endParaRPr lang="en-US" sz="2800"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289"/>
          <a:stretch/>
        </p:blipFill>
        <p:spPr bwMode="auto">
          <a:xfrm>
            <a:off x="755576" y="836712"/>
            <a:ext cx="7654685" cy="383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67544" y="4653136"/>
            <a:ext cx="8352928" cy="369332"/>
          </a:xfrm>
          <a:prstGeom prst="rect">
            <a:avLst/>
          </a:prstGeom>
          <a:noFill/>
        </p:spPr>
        <p:txBody>
          <a:bodyPr wrap="square" rtlCol="0">
            <a:spAutoFit/>
          </a:bodyPr>
          <a:lstStyle/>
          <a:p>
            <a:pPr marL="935037" lvl="1" indent="-457200">
              <a:buNone/>
            </a:pPr>
            <a:r>
              <a:rPr lang="en-US" b="1" u="sng" dirty="0" smtClean="0">
                <a:solidFill>
                  <a:srgbClr val="C00000"/>
                </a:solidFill>
              </a:rPr>
              <a:t>AQHI </a:t>
            </a:r>
            <a:r>
              <a:rPr lang="en-US" b="1" u="sng" dirty="0" err="1" smtClean="0">
                <a:solidFill>
                  <a:srgbClr val="C00000"/>
                </a:solidFill>
              </a:rPr>
              <a:t>FireWork</a:t>
            </a:r>
            <a:r>
              <a:rPr lang="en-US" b="1" u="sng" dirty="0" smtClean="0">
                <a:solidFill>
                  <a:srgbClr val="C00000"/>
                </a:solidFill>
              </a:rPr>
              <a:t> external web page</a:t>
            </a:r>
            <a:r>
              <a:rPr lang="en-US" dirty="0" smtClean="0"/>
              <a:t>: </a:t>
            </a:r>
            <a:r>
              <a:rPr lang="en-US" sz="1000" b="1" u="sng" dirty="0" smtClean="0">
                <a:hlinkClick r:id="rId3"/>
              </a:rPr>
              <a:t>http</a:t>
            </a:r>
            <a:r>
              <a:rPr lang="en-US" sz="1000" b="1" u="sng" dirty="0">
                <a:hlinkClick r:id="rId3"/>
              </a:rPr>
              <a:t>://</a:t>
            </a:r>
            <a:r>
              <a:rPr lang="en-US" sz="1000" b="1" u="sng" dirty="0" smtClean="0">
                <a:hlinkClick r:id="rId3"/>
              </a:rPr>
              <a:t>collaboration.cmc.ec.gc.ca/cmc/air/FireWork-GEMMACH</a:t>
            </a:r>
            <a:endParaRPr lang="en-US" b="1"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21329"/>
          <a:stretch/>
        </p:blipFill>
        <p:spPr>
          <a:xfrm>
            <a:off x="827584" y="5085184"/>
            <a:ext cx="6475673" cy="1772816"/>
          </a:xfrm>
          <a:prstGeom prst="rect">
            <a:avLst/>
          </a:prstGeom>
        </p:spPr>
      </p:pic>
    </p:spTree>
    <p:extLst>
      <p:ext uri="{BB962C8B-B14F-4D97-AF65-F5344CB8AC3E}">
        <p14:creationId xmlns:p14="http://schemas.microsoft.com/office/powerpoint/2010/main" val="270025872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èleEC">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ModèleEC</Template>
  <TotalTime>9948</TotalTime>
  <Words>1411</Words>
  <Application>Microsoft Office PowerPoint</Application>
  <PresentationFormat>On-screen Show (4:3)</PresentationFormat>
  <Paragraphs>182</Paragraphs>
  <Slides>22</Slides>
  <Notes>5</Notes>
  <HiddenSlides>1</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ModèleEC</vt:lpstr>
      <vt:lpstr>FireWork: Environment Canada’s Seasonal Air Quality Forecast System with Near-Real-Time Wildfire Emissions </vt:lpstr>
      <vt:lpstr>Forest Fires and Air Quality</vt:lpstr>
      <vt:lpstr>Forest Fires and Air Quality</vt:lpstr>
      <vt:lpstr>Environment Canada’s Objectives</vt:lpstr>
      <vt:lpstr>Wildfire Emissions Data</vt:lpstr>
      <vt:lpstr>Model-Ready Wildfire Emissions</vt:lpstr>
      <vt:lpstr>Current FireWork Modelling Strategy</vt:lpstr>
      <vt:lpstr>PowerPoint Presentation</vt:lpstr>
      <vt:lpstr>FireWork forecasts available as WMS/KML layers </vt:lpstr>
      <vt:lpstr>Objective Scores</vt:lpstr>
      <vt:lpstr>PowerPoint Presentation</vt:lpstr>
      <vt:lpstr>PM2.5 Hourly Statistics - Western Canada 2015 (June 2nd – Sept 1st) Statistics</vt:lpstr>
      <vt:lpstr>2015 Wildfire Season - June</vt:lpstr>
      <vt:lpstr>2015 Wildfire Season - June</vt:lpstr>
      <vt:lpstr>2015 Wildfire Season - July</vt:lpstr>
      <vt:lpstr>2015 Wildfire Season - August</vt:lpstr>
      <vt:lpstr>FireWork Objective Analysis </vt:lpstr>
      <vt:lpstr>FireWork Objective Analysis </vt:lpstr>
      <vt:lpstr>Conclusions</vt:lpstr>
      <vt:lpstr>Future Work</vt:lpstr>
      <vt:lpstr>Acknowledgements</vt:lpstr>
      <vt:lpstr>PowerPoint Presentation</vt:lpstr>
    </vt:vector>
  </TitlesOfParts>
  <Company>Environment Canada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FireWork – Air Quality Model with Online Wildfire Emissions. Introduction for external users</dc:title>
  <dc:creator>Didier Davignon</dc:creator>
  <cp:lastModifiedBy>Pavlovic,Radenko [CMC]</cp:lastModifiedBy>
  <cp:revision>200</cp:revision>
  <dcterms:created xsi:type="dcterms:W3CDTF">2014-06-17T19:36:04Z</dcterms:created>
  <dcterms:modified xsi:type="dcterms:W3CDTF">2015-10-02T20:11:08Z</dcterms:modified>
</cp:coreProperties>
</file>