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5" r:id="rId4"/>
    <p:sldId id="279" r:id="rId5"/>
    <p:sldId id="275" r:id="rId6"/>
    <p:sldId id="278" r:id="rId7"/>
    <p:sldId id="266" r:id="rId8"/>
    <p:sldId id="268" r:id="rId9"/>
    <p:sldId id="267" r:id="rId10"/>
    <p:sldId id="263" r:id="rId11"/>
    <p:sldId id="282" r:id="rId12"/>
    <p:sldId id="281" r:id="rId13"/>
    <p:sldId id="270" r:id="rId14"/>
    <p:sldId id="277" r:id="rId15"/>
    <p:sldId id="283" r:id="rId16"/>
    <p:sldId id="284" r:id="rId17"/>
    <p:sldId id="264" r:id="rId18"/>
    <p:sldId id="272" r:id="rId19"/>
    <p:sldId id="259" r:id="rId20"/>
    <p:sldId id="285" r:id="rId21"/>
    <p:sldId id="286" r:id="rId22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A878"/>
    <a:srgbClr val="1166A5"/>
    <a:srgbClr val="F7F7F7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71" autoAdjust="0"/>
    <p:restoredTop sz="95059" autoAdjust="0"/>
  </p:normalViewPr>
  <p:slideViewPr>
    <p:cSldViewPr snapToGrid="0" showGuides="1">
      <p:cViewPr>
        <p:scale>
          <a:sx n="100" d="100"/>
          <a:sy n="100" d="100"/>
        </p:scale>
        <p:origin x="-1968" y="-84"/>
      </p:cViewPr>
      <p:guideLst>
        <p:guide orient="horz" pos="1239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-924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1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8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8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E290356-ECA8-41CA-A39B-130FAA1AE4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10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1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1"/>
            <a:ext cx="548640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8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8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C05DF1F-8CFE-41F4-8DFF-4507A88405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08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3" y="5530850"/>
            <a:ext cx="2259012" cy="75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5" name="Flowchart: Document 2"/>
          <p:cNvSpPr/>
          <p:nvPr/>
        </p:nvSpPr>
        <p:spPr>
          <a:xfrm>
            <a:off x="6350" y="0"/>
            <a:ext cx="9137650" cy="62706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31396"/>
              <a:gd name="connsiteX1" fmla="*/ 21600 w 21600"/>
              <a:gd name="connsiteY1" fmla="*/ 0 h 31396"/>
              <a:gd name="connsiteX2" fmla="*/ 21600 w 21600"/>
              <a:gd name="connsiteY2" fmla="*/ 17322 h 31396"/>
              <a:gd name="connsiteX3" fmla="*/ 0 w 21600"/>
              <a:gd name="connsiteY3" fmla="*/ 20172 h 31396"/>
              <a:gd name="connsiteX4" fmla="*/ 0 w 21600"/>
              <a:gd name="connsiteY4" fmla="*/ 0 h 31396"/>
              <a:gd name="connsiteX0" fmla="*/ 0 w 21600"/>
              <a:gd name="connsiteY0" fmla="*/ 0 h 29251"/>
              <a:gd name="connsiteX1" fmla="*/ 21600 w 21600"/>
              <a:gd name="connsiteY1" fmla="*/ 0 h 29251"/>
              <a:gd name="connsiteX2" fmla="*/ 21600 w 21600"/>
              <a:gd name="connsiteY2" fmla="*/ 17322 h 29251"/>
              <a:gd name="connsiteX3" fmla="*/ 0 w 21600"/>
              <a:gd name="connsiteY3" fmla="*/ 20172 h 29251"/>
              <a:gd name="connsiteX4" fmla="*/ 0 w 21600"/>
              <a:gd name="connsiteY4" fmla="*/ 0 h 29251"/>
              <a:gd name="connsiteX0" fmla="*/ 0 w 21600"/>
              <a:gd name="connsiteY0" fmla="*/ 0 h 32111"/>
              <a:gd name="connsiteX1" fmla="*/ 21600 w 21600"/>
              <a:gd name="connsiteY1" fmla="*/ 0 h 32111"/>
              <a:gd name="connsiteX2" fmla="*/ 21600 w 21600"/>
              <a:gd name="connsiteY2" fmla="*/ 17322 h 32111"/>
              <a:gd name="connsiteX3" fmla="*/ 0 w 21600"/>
              <a:gd name="connsiteY3" fmla="*/ 20172 h 32111"/>
              <a:gd name="connsiteX4" fmla="*/ 0 w 21600"/>
              <a:gd name="connsiteY4" fmla="*/ 0 h 32111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102"/>
              <a:gd name="connsiteX1" fmla="*/ 21600 w 21600"/>
              <a:gd name="connsiteY1" fmla="*/ 0 h 32102"/>
              <a:gd name="connsiteX2" fmla="*/ 21600 w 21600"/>
              <a:gd name="connsiteY2" fmla="*/ 17282 h 32102"/>
              <a:gd name="connsiteX3" fmla="*/ 0 w 21600"/>
              <a:gd name="connsiteY3" fmla="*/ 20172 h 32102"/>
              <a:gd name="connsiteX4" fmla="*/ 0 w 21600"/>
              <a:gd name="connsiteY4" fmla="*/ 0 h 32102"/>
              <a:gd name="connsiteX0" fmla="*/ 0 w 21600"/>
              <a:gd name="connsiteY0" fmla="*/ 0 h 31775"/>
              <a:gd name="connsiteX1" fmla="*/ 21600 w 21600"/>
              <a:gd name="connsiteY1" fmla="*/ 0 h 31775"/>
              <a:gd name="connsiteX2" fmla="*/ 21600 w 21600"/>
              <a:gd name="connsiteY2" fmla="*/ 17282 h 31775"/>
              <a:gd name="connsiteX3" fmla="*/ 0 w 21600"/>
              <a:gd name="connsiteY3" fmla="*/ 20172 h 31775"/>
              <a:gd name="connsiteX4" fmla="*/ 0 w 21600"/>
              <a:gd name="connsiteY4" fmla="*/ 0 h 31775"/>
              <a:gd name="connsiteX0" fmla="*/ 0 w 21600"/>
              <a:gd name="connsiteY0" fmla="*/ 0 h 30692"/>
              <a:gd name="connsiteX1" fmla="*/ 21600 w 21600"/>
              <a:gd name="connsiteY1" fmla="*/ 0 h 30692"/>
              <a:gd name="connsiteX2" fmla="*/ 21600 w 21600"/>
              <a:gd name="connsiteY2" fmla="*/ 17282 h 30692"/>
              <a:gd name="connsiteX3" fmla="*/ 0 w 21600"/>
              <a:gd name="connsiteY3" fmla="*/ 20172 h 30692"/>
              <a:gd name="connsiteX4" fmla="*/ 0 w 21600"/>
              <a:gd name="connsiteY4" fmla="*/ 0 h 30692"/>
              <a:gd name="connsiteX0" fmla="*/ 0 w 21600"/>
              <a:gd name="connsiteY0" fmla="*/ 0 h 30783"/>
              <a:gd name="connsiteX1" fmla="*/ 21600 w 21600"/>
              <a:gd name="connsiteY1" fmla="*/ 0 h 30783"/>
              <a:gd name="connsiteX2" fmla="*/ 21600 w 21600"/>
              <a:gd name="connsiteY2" fmla="*/ 17282 h 30783"/>
              <a:gd name="connsiteX3" fmla="*/ 0 w 21600"/>
              <a:gd name="connsiteY3" fmla="*/ 20172 h 30783"/>
              <a:gd name="connsiteX4" fmla="*/ 0 w 21600"/>
              <a:gd name="connsiteY4" fmla="*/ 0 h 30783"/>
              <a:gd name="connsiteX0" fmla="*/ 0 w 21600"/>
              <a:gd name="connsiteY0" fmla="*/ 0 h 30288"/>
              <a:gd name="connsiteX1" fmla="*/ 21600 w 21600"/>
              <a:gd name="connsiteY1" fmla="*/ 0 h 30288"/>
              <a:gd name="connsiteX2" fmla="*/ 21600 w 21600"/>
              <a:gd name="connsiteY2" fmla="*/ 14511 h 30288"/>
              <a:gd name="connsiteX3" fmla="*/ 0 w 21600"/>
              <a:gd name="connsiteY3" fmla="*/ 20172 h 30288"/>
              <a:gd name="connsiteX4" fmla="*/ 0 w 21600"/>
              <a:gd name="connsiteY4" fmla="*/ 0 h 30288"/>
              <a:gd name="connsiteX0" fmla="*/ 0 w 21600"/>
              <a:gd name="connsiteY0" fmla="*/ 0 h 31493"/>
              <a:gd name="connsiteX1" fmla="*/ 21600 w 21600"/>
              <a:gd name="connsiteY1" fmla="*/ 0 h 31493"/>
              <a:gd name="connsiteX2" fmla="*/ 21600 w 21600"/>
              <a:gd name="connsiteY2" fmla="*/ 14511 h 31493"/>
              <a:gd name="connsiteX3" fmla="*/ 0 w 21600"/>
              <a:gd name="connsiteY3" fmla="*/ 20172 h 31493"/>
              <a:gd name="connsiteX4" fmla="*/ 0 w 21600"/>
              <a:gd name="connsiteY4" fmla="*/ 0 h 31493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3208"/>
              <a:gd name="connsiteX1" fmla="*/ 21600 w 21600"/>
              <a:gd name="connsiteY1" fmla="*/ 0 h 33208"/>
              <a:gd name="connsiteX2" fmla="*/ 21600 w 21600"/>
              <a:gd name="connsiteY2" fmla="*/ 14511 h 33208"/>
              <a:gd name="connsiteX3" fmla="*/ 0 w 21600"/>
              <a:gd name="connsiteY3" fmla="*/ 20172 h 33208"/>
              <a:gd name="connsiteX4" fmla="*/ 0 w 21600"/>
              <a:gd name="connsiteY4" fmla="*/ 0 h 33208"/>
              <a:gd name="connsiteX0" fmla="*/ 0 w 21600"/>
              <a:gd name="connsiteY0" fmla="*/ 0 h 30102"/>
              <a:gd name="connsiteX1" fmla="*/ 21600 w 21600"/>
              <a:gd name="connsiteY1" fmla="*/ 0 h 30102"/>
              <a:gd name="connsiteX2" fmla="*/ 21600 w 21600"/>
              <a:gd name="connsiteY2" fmla="*/ 14511 h 30102"/>
              <a:gd name="connsiteX3" fmla="*/ 0 w 21600"/>
              <a:gd name="connsiteY3" fmla="*/ 20172 h 30102"/>
              <a:gd name="connsiteX4" fmla="*/ 0 w 21600"/>
              <a:gd name="connsiteY4" fmla="*/ 0 h 30102"/>
              <a:gd name="connsiteX0" fmla="*/ 0 w 21600"/>
              <a:gd name="connsiteY0" fmla="*/ 0 h 30553"/>
              <a:gd name="connsiteX1" fmla="*/ 21600 w 21600"/>
              <a:gd name="connsiteY1" fmla="*/ 0 h 30553"/>
              <a:gd name="connsiteX2" fmla="*/ 21600 w 21600"/>
              <a:gd name="connsiteY2" fmla="*/ 14511 h 30553"/>
              <a:gd name="connsiteX3" fmla="*/ 0 w 21600"/>
              <a:gd name="connsiteY3" fmla="*/ 20172 h 30553"/>
              <a:gd name="connsiteX4" fmla="*/ 0 w 21600"/>
              <a:gd name="connsiteY4" fmla="*/ 0 h 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30553">
                <a:moveTo>
                  <a:pt x="0" y="0"/>
                </a:moveTo>
                <a:lnTo>
                  <a:pt x="21600" y="0"/>
                </a:lnTo>
                <a:lnTo>
                  <a:pt x="21600" y="14511"/>
                </a:lnTo>
                <a:cubicBezTo>
                  <a:pt x="20169" y="-690"/>
                  <a:pt x="8" y="5191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rgbClr val="B4BF9D"/>
          </a:solidFill>
          <a:ln>
            <a:solidFill>
              <a:srgbClr val="D2D9C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Flowchart: Document 2"/>
          <p:cNvSpPr/>
          <p:nvPr/>
        </p:nvSpPr>
        <p:spPr>
          <a:xfrm rot="10800000">
            <a:off x="-3175" y="6221413"/>
            <a:ext cx="9137650" cy="62706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31396"/>
              <a:gd name="connsiteX1" fmla="*/ 21600 w 21600"/>
              <a:gd name="connsiteY1" fmla="*/ 0 h 31396"/>
              <a:gd name="connsiteX2" fmla="*/ 21600 w 21600"/>
              <a:gd name="connsiteY2" fmla="*/ 17322 h 31396"/>
              <a:gd name="connsiteX3" fmla="*/ 0 w 21600"/>
              <a:gd name="connsiteY3" fmla="*/ 20172 h 31396"/>
              <a:gd name="connsiteX4" fmla="*/ 0 w 21600"/>
              <a:gd name="connsiteY4" fmla="*/ 0 h 31396"/>
              <a:gd name="connsiteX0" fmla="*/ 0 w 21600"/>
              <a:gd name="connsiteY0" fmla="*/ 0 h 29251"/>
              <a:gd name="connsiteX1" fmla="*/ 21600 w 21600"/>
              <a:gd name="connsiteY1" fmla="*/ 0 h 29251"/>
              <a:gd name="connsiteX2" fmla="*/ 21600 w 21600"/>
              <a:gd name="connsiteY2" fmla="*/ 17322 h 29251"/>
              <a:gd name="connsiteX3" fmla="*/ 0 w 21600"/>
              <a:gd name="connsiteY3" fmla="*/ 20172 h 29251"/>
              <a:gd name="connsiteX4" fmla="*/ 0 w 21600"/>
              <a:gd name="connsiteY4" fmla="*/ 0 h 29251"/>
              <a:gd name="connsiteX0" fmla="*/ 0 w 21600"/>
              <a:gd name="connsiteY0" fmla="*/ 0 h 32111"/>
              <a:gd name="connsiteX1" fmla="*/ 21600 w 21600"/>
              <a:gd name="connsiteY1" fmla="*/ 0 h 32111"/>
              <a:gd name="connsiteX2" fmla="*/ 21600 w 21600"/>
              <a:gd name="connsiteY2" fmla="*/ 17322 h 32111"/>
              <a:gd name="connsiteX3" fmla="*/ 0 w 21600"/>
              <a:gd name="connsiteY3" fmla="*/ 20172 h 32111"/>
              <a:gd name="connsiteX4" fmla="*/ 0 w 21600"/>
              <a:gd name="connsiteY4" fmla="*/ 0 h 32111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102"/>
              <a:gd name="connsiteX1" fmla="*/ 21600 w 21600"/>
              <a:gd name="connsiteY1" fmla="*/ 0 h 32102"/>
              <a:gd name="connsiteX2" fmla="*/ 21600 w 21600"/>
              <a:gd name="connsiteY2" fmla="*/ 17282 h 32102"/>
              <a:gd name="connsiteX3" fmla="*/ 0 w 21600"/>
              <a:gd name="connsiteY3" fmla="*/ 20172 h 32102"/>
              <a:gd name="connsiteX4" fmla="*/ 0 w 21600"/>
              <a:gd name="connsiteY4" fmla="*/ 0 h 32102"/>
              <a:gd name="connsiteX0" fmla="*/ 0 w 21600"/>
              <a:gd name="connsiteY0" fmla="*/ 0 h 31775"/>
              <a:gd name="connsiteX1" fmla="*/ 21600 w 21600"/>
              <a:gd name="connsiteY1" fmla="*/ 0 h 31775"/>
              <a:gd name="connsiteX2" fmla="*/ 21600 w 21600"/>
              <a:gd name="connsiteY2" fmla="*/ 17282 h 31775"/>
              <a:gd name="connsiteX3" fmla="*/ 0 w 21600"/>
              <a:gd name="connsiteY3" fmla="*/ 20172 h 31775"/>
              <a:gd name="connsiteX4" fmla="*/ 0 w 21600"/>
              <a:gd name="connsiteY4" fmla="*/ 0 h 31775"/>
              <a:gd name="connsiteX0" fmla="*/ 0 w 21600"/>
              <a:gd name="connsiteY0" fmla="*/ 0 h 30692"/>
              <a:gd name="connsiteX1" fmla="*/ 21600 w 21600"/>
              <a:gd name="connsiteY1" fmla="*/ 0 h 30692"/>
              <a:gd name="connsiteX2" fmla="*/ 21600 w 21600"/>
              <a:gd name="connsiteY2" fmla="*/ 17282 h 30692"/>
              <a:gd name="connsiteX3" fmla="*/ 0 w 21600"/>
              <a:gd name="connsiteY3" fmla="*/ 20172 h 30692"/>
              <a:gd name="connsiteX4" fmla="*/ 0 w 21600"/>
              <a:gd name="connsiteY4" fmla="*/ 0 h 30692"/>
              <a:gd name="connsiteX0" fmla="*/ 0 w 21600"/>
              <a:gd name="connsiteY0" fmla="*/ 0 h 30783"/>
              <a:gd name="connsiteX1" fmla="*/ 21600 w 21600"/>
              <a:gd name="connsiteY1" fmla="*/ 0 h 30783"/>
              <a:gd name="connsiteX2" fmla="*/ 21600 w 21600"/>
              <a:gd name="connsiteY2" fmla="*/ 17282 h 30783"/>
              <a:gd name="connsiteX3" fmla="*/ 0 w 21600"/>
              <a:gd name="connsiteY3" fmla="*/ 20172 h 30783"/>
              <a:gd name="connsiteX4" fmla="*/ 0 w 21600"/>
              <a:gd name="connsiteY4" fmla="*/ 0 h 30783"/>
              <a:gd name="connsiteX0" fmla="*/ 0 w 21600"/>
              <a:gd name="connsiteY0" fmla="*/ 0 h 30288"/>
              <a:gd name="connsiteX1" fmla="*/ 21600 w 21600"/>
              <a:gd name="connsiteY1" fmla="*/ 0 h 30288"/>
              <a:gd name="connsiteX2" fmla="*/ 21600 w 21600"/>
              <a:gd name="connsiteY2" fmla="*/ 14511 h 30288"/>
              <a:gd name="connsiteX3" fmla="*/ 0 w 21600"/>
              <a:gd name="connsiteY3" fmla="*/ 20172 h 30288"/>
              <a:gd name="connsiteX4" fmla="*/ 0 w 21600"/>
              <a:gd name="connsiteY4" fmla="*/ 0 h 30288"/>
              <a:gd name="connsiteX0" fmla="*/ 0 w 21600"/>
              <a:gd name="connsiteY0" fmla="*/ 0 h 31493"/>
              <a:gd name="connsiteX1" fmla="*/ 21600 w 21600"/>
              <a:gd name="connsiteY1" fmla="*/ 0 h 31493"/>
              <a:gd name="connsiteX2" fmla="*/ 21600 w 21600"/>
              <a:gd name="connsiteY2" fmla="*/ 14511 h 31493"/>
              <a:gd name="connsiteX3" fmla="*/ 0 w 21600"/>
              <a:gd name="connsiteY3" fmla="*/ 20172 h 31493"/>
              <a:gd name="connsiteX4" fmla="*/ 0 w 21600"/>
              <a:gd name="connsiteY4" fmla="*/ 0 h 31493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3208"/>
              <a:gd name="connsiteX1" fmla="*/ 21600 w 21600"/>
              <a:gd name="connsiteY1" fmla="*/ 0 h 33208"/>
              <a:gd name="connsiteX2" fmla="*/ 21600 w 21600"/>
              <a:gd name="connsiteY2" fmla="*/ 14511 h 33208"/>
              <a:gd name="connsiteX3" fmla="*/ 0 w 21600"/>
              <a:gd name="connsiteY3" fmla="*/ 20172 h 33208"/>
              <a:gd name="connsiteX4" fmla="*/ 0 w 21600"/>
              <a:gd name="connsiteY4" fmla="*/ 0 h 33208"/>
              <a:gd name="connsiteX0" fmla="*/ 0 w 21600"/>
              <a:gd name="connsiteY0" fmla="*/ 0 h 30102"/>
              <a:gd name="connsiteX1" fmla="*/ 21600 w 21600"/>
              <a:gd name="connsiteY1" fmla="*/ 0 h 30102"/>
              <a:gd name="connsiteX2" fmla="*/ 21600 w 21600"/>
              <a:gd name="connsiteY2" fmla="*/ 14511 h 30102"/>
              <a:gd name="connsiteX3" fmla="*/ 0 w 21600"/>
              <a:gd name="connsiteY3" fmla="*/ 20172 h 30102"/>
              <a:gd name="connsiteX4" fmla="*/ 0 w 21600"/>
              <a:gd name="connsiteY4" fmla="*/ 0 h 30102"/>
              <a:gd name="connsiteX0" fmla="*/ 0 w 21600"/>
              <a:gd name="connsiteY0" fmla="*/ 0 h 30553"/>
              <a:gd name="connsiteX1" fmla="*/ 21600 w 21600"/>
              <a:gd name="connsiteY1" fmla="*/ 0 h 30553"/>
              <a:gd name="connsiteX2" fmla="*/ 21600 w 21600"/>
              <a:gd name="connsiteY2" fmla="*/ 14511 h 30553"/>
              <a:gd name="connsiteX3" fmla="*/ 0 w 21600"/>
              <a:gd name="connsiteY3" fmla="*/ 20172 h 30553"/>
              <a:gd name="connsiteX4" fmla="*/ 0 w 21600"/>
              <a:gd name="connsiteY4" fmla="*/ 0 h 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30553">
                <a:moveTo>
                  <a:pt x="0" y="0"/>
                </a:moveTo>
                <a:lnTo>
                  <a:pt x="21600" y="0"/>
                </a:lnTo>
                <a:lnTo>
                  <a:pt x="21600" y="14511"/>
                </a:lnTo>
                <a:cubicBezTo>
                  <a:pt x="20169" y="-690"/>
                  <a:pt x="8" y="5191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rgbClr val="B4BF9D"/>
          </a:solidFill>
          <a:ln>
            <a:solidFill>
              <a:srgbClr val="D2D9C5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2308"/>
            <a:ext cx="9144000" cy="1295400"/>
          </a:xfrm>
        </p:spPr>
        <p:txBody>
          <a:bodyPr/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5000" noProof="0" dirty="0" smtClean="0">
                <a:solidFill>
                  <a:srgbClr val="4E81B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Segoe UI Semibold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188" y="2928108"/>
            <a:ext cx="6301548" cy="430887"/>
          </a:xfrm>
        </p:spPr>
        <p:txBody>
          <a:bodyPr/>
          <a:lstStyle>
            <a:lvl1pPr marL="0" indent="0" algn="r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lang="en-US" sz="2200" noProof="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5149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749000"/>
            <a:ext cx="8832850" cy="228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86D4E-7ED8-49E1-AAD1-F771CD7D9EFB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6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74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109" y="1738429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6173" y="1738429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459A0-4690-43FF-8E06-C5A349DF3D4A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7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72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8DB65-5194-4A15-AB0A-9B8E3C9F401D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5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23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C0953-DCB0-473C-98D4-13A5D6946B9C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4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97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1"/>
            </a:gs>
            <a:gs pos="0">
              <a:srgbClr val="DCDCDC"/>
            </a:gs>
            <a:gs pos="35000">
              <a:schemeClr val="bg1"/>
            </a:gs>
            <a:gs pos="100000">
              <a:srgbClr val="DCDCD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9849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6208" y="1746516"/>
            <a:ext cx="8832850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16975" y="44450"/>
            <a:ext cx="328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0F1A3405-1E65-40E5-ADEB-C2CFB7BCD1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65" r:id="rId4"/>
    <p:sldLayoutId id="2147483666" r:id="rId5"/>
  </p:sldLayoutIdLst>
  <p:hf hdr="0" ftr="0" dt="0"/>
  <p:txStyles>
    <p:titleStyle>
      <a:lvl1pPr algn="ctr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lang="en-US" sz="4600" dirty="0">
          <a:solidFill>
            <a:srgbClr val="4E81BE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latin typeface="Segoe UI Semibold" pitchFamily="34" charset="0"/>
          <a:ea typeface="Segoe UI" pitchFamily="34" charset="0"/>
          <a:cs typeface="Segoe U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lang="en-US" sz="3200" dirty="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3314"/>
            <a:ext cx="9144000" cy="1317625"/>
          </a:xfrm>
        </p:spPr>
        <p:txBody>
          <a:bodyPr/>
          <a:lstStyle/>
          <a:p>
            <a:pPr>
              <a:defRPr/>
            </a:pPr>
            <a:r>
              <a:rPr sz="4800" dirty="0" smtClean="0"/>
              <a:t>Megafires and Smoke Exposure Under Future Climate Scenarios in the Contiguous </a:t>
            </a:r>
            <a:r>
              <a:rPr sz="4800" dirty="0" smtClean="0"/>
              <a:t>United States</a:t>
            </a:r>
            <a:endParaRPr sz="4800" dirty="0"/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8015288" y="6636638"/>
            <a:ext cx="112871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STI-6361</a:t>
            </a:r>
            <a:endParaRPr lang="en-US" sz="7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76" name="Subtitle 2"/>
          <p:cNvSpPr txBox="1">
            <a:spLocks/>
          </p:cNvSpPr>
          <p:nvPr/>
        </p:nvSpPr>
        <p:spPr bwMode="auto">
          <a:xfrm>
            <a:off x="3143250" y="3104004"/>
            <a:ext cx="5675387" cy="319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Kenneth Craig</a:t>
            </a:r>
            <a:r>
              <a:rPr lang="en-US" sz="2000" baseline="30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1</a:t>
            </a:r>
            <a:r>
              <a:rPr lang="en-US" sz="2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, Sean Raffuse</a:t>
            </a:r>
            <a:r>
              <a:rPr lang="en-US" sz="2000" baseline="30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2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, Sim Larkin</a:t>
            </a:r>
            <a:r>
              <a:rPr lang="en-US" sz="2000" baseline="30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en-US" sz="2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, ShihMing Huang</a:t>
            </a:r>
            <a:r>
              <a:rPr lang="en-US" sz="2000" baseline="30000" dirty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1</a:t>
            </a:r>
            <a:r>
              <a:rPr lang="en-US" sz="2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, and Stacy Drury</a:t>
            </a:r>
            <a:r>
              <a:rPr lang="en-US" sz="2000" baseline="30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1</a:t>
            </a:r>
            <a:endParaRPr lang="en-US" sz="2000" dirty="0">
              <a:solidFill>
                <a:srgbClr val="99A878"/>
              </a:solidFill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600"/>
              </a:spcBef>
            </a:pPr>
            <a:r>
              <a:rPr lang="en-US" baseline="30000" dirty="0" smtClean="0">
                <a:latin typeface="Segoe UI" pitchFamily="34" charset="0"/>
                <a:cs typeface="Segoe UI" pitchFamily="34" charset="0"/>
              </a:rPr>
              <a:t>1</a:t>
            </a:r>
            <a:r>
              <a:rPr lang="en-US" dirty="0" smtClean="0">
                <a:latin typeface="Segoe UI" pitchFamily="34" charset="0"/>
                <a:cs typeface="Segoe UI" pitchFamily="34" charset="0"/>
              </a:rPr>
              <a:t>Sonoma </a:t>
            </a:r>
            <a:r>
              <a:rPr lang="en-US" dirty="0">
                <a:latin typeface="Segoe UI" pitchFamily="34" charset="0"/>
                <a:cs typeface="Segoe UI" pitchFamily="34" charset="0"/>
              </a:rPr>
              <a:t>Technology, Inc</a:t>
            </a:r>
            <a:r>
              <a:rPr lang="en-US" dirty="0" smtClean="0">
                <a:latin typeface="Segoe UI" pitchFamily="34" charset="0"/>
                <a:cs typeface="Segoe UI" pitchFamily="34" charset="0"/>
              </a:rPr>
              <a:t>., Petaluma</a:t>
            </a:r>
            <a:r>
              <a:rPr lang="en-US" dirty="0">
                <a:latin typeface="Segoe UI" pitchFamily="34" charset="0"/>
                <a:cs typeface="Segoe UI" pitchFamily="34" charset="0"/>
              </a:rPr>
              <a:t>, </a:t>
            </a:r>
            <a:r>
              <a:rPr lang="en-US" dirty="0" smtClean="0">
                <a:latin typeface="Segoe UI" pitchFamily="34" charset="0"/>
                <a:cs typeface="Segoe UI" pitchFamily="34" charset="0"/>
              </a:rPr>
              <a:t>CA</a:t>
            </a:r>
          </a:p>
          <a:p>
            <a:pPr algn="r">
              <a:spcBef>
                <a:spcPts val="600"/>
              </a:spcBef>
            </a:pPr>
            <a:r>
              <a:rPr lang="en-US" baseline="30000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en-US" dirty="0" smtClean="0">
                <a:latin typeface="Segoe UI" pitchFamily="34" charset="0"/>
                <a:cs typeface="Segoe UI" pitchFamily="34" charset="0"/>
              </a:rPr>
              <a:t>UC </a:t>
            </a:r>
            <a:r>
              <a:rPr lang="en-US" dirty="0" smtClean="0">
                <a:latin typeface="Segoe UI" pitchFamily="34" charset="0"/>
                <a:cs typeface="Segoe UI" pitchFamily="34" charset="0"/>
              </a:rPr>
              <a:t>Davis, Davis, CA</a:t>
            </a:r>
            <a:endParaRPr lang="en-US" baseline="30000" dirty="0"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baseline="30000" dirty="0">
                <a:latin typeface="Segoe UI" pitchFamily="34" charset="0"/>
                <a:cs typeface="Segoe UI" pitchFamily="34" charset="0"/>
              </a:rPr>
              <a:t>3</a:t>
            </a:r>
            <a:r>
              <a:rPr lang="en-US" dirty="0" smtClean="0">
                <a:latin typeface="Segoe UI" pitchFamily="34" charset="0"/>
                <a:cs typeface="Segoe UI" pitchFamily="34" charset="0"/>
              </a:rPr>
              <a:t>USDA Forest Service, Seattle, WA</a:t>
            </a:r>
          </a:p>
          <a:p>
            <a:pPr algn="r">
              <a:spcBef>
                <a:spcPts val="0"/>
              </a:spcBef>
            </a:pPr>
            <a:endParaRPr lang="en-US" sz="1100" dirty="0"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endParaRPr lang="en-US" sz="700" dirty="0"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14</a:t>
            </a:r>
            <a:r>
              <a:rPr lang="en-US" sz="2000" baseline="30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th</a:t>
            </a:r>
            <a:r>
              <a:rPr lang="en-US" sz="20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 Annual CMAS Conference</a:t>
            </a:r>
            <a:endParaRPr lang="en-US" sz="2000" dirty="0">
              <a:solidFill>
                <a:srgbClr val="99A878"/>
              </a:solidFill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400"/>
              </a:spcBef>
            </a:pPr>
            <a:r>
              <a:rPr lang="en-US" dirty="0" smtClean="0">
                <a:latin typeface="Segoe UI" pitchFamily="34" charset="0"/>
                <a:cs typeface="Segoe UI" pitchFamily="34" charset="0"/>
              </a:rPr>
              <a:t>Chapel Hill, NC</a:t>
            </a:r>
            <a:endParaRPr lang="en-US" dirty="0"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endParaRPr lang="en-US" sz="1100" dirty="0"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sz="2000" dirty="0" smtClean="0">
                <a:latin typeface="Segoe UI" pitchFamily="34" charset="0"/>
                <a:cs typeface="Segoe UI" pitchFamily="34" charset="0"/>
              </a:rPr>
              <a:t>October 5, 2015</a:t>
            </a:r>
            <a:endParaRPr lang="en-US" sz="2000" dirty="0"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10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42237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Smoke Impact Potential</a:t>
            </a:r>
            <a:br>
              <a:rPr sz="4600" dirty="0" smtClean="0"/>
            </a:br>
            <a:r>
              <a:rPr sz="4600" dirty="0" smtClean="0"/>
              <a:t> (for Population)</a:t>
            </a:r>
            <a:endParaRPr sz="4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62146"/>
          <a:stretch/>
        </p:blipFill>
        <p:spPr bwMode="auto">
          <a:xfrm>
            <a:off x="394670" y="2650699"/>
            <a:ext cx="2755683" cy="80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2528" r="2034" b="2024"/>
          <a:stretch/>
        </p:blipFill>
        <p:spPr bwMode="auto">
          <a:xfrm>
            <a:off x="3308578" y="2335261"/>
            <a:ext cx="5506279" cy="4234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7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11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1601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Recent Fire Activity in California</a:t>
            </a:r>
            <a:endParaRPr sz="4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33470" r="77296" b="32618"/>
          <a:stretch/>
        </p:blipFill>
        <p:spPr bwMode="auto">
          <a:xfrm>
            <a:off x="5464713" y="3073038"/>
            <a:ext cx="2545480" cy="3627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594596" y="3834935"/>
            <a:ext cx="604527" cy="58123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438948" y="1563833"/>
            <a:ext cx="450292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en-US" sz="32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Valley Fire (Lake County)</a:t>
            </a:r>
          </a:p>
          <a:p>
            <a:r>
              <a:rPr lang="en-US" sz="2000" kern="0" dirty="0" smtClean="0"/>
              <a:t>76,000 acres consumed</a:t>
            </a:r>
          </a:p>
          <a:p>
            <a:pPr lvl="1">
              <a:spcBef>
                <a:spcPts val="0"/>
              </a:spcBef>
            </a:pPr>
            <a:r>
              <a:rPr lang="en-US" sz="1800" kern="0" dirty="0" smtClean="0"/>
              <a:t>10,000 acres within first 5 </a:t>
            </a:r>
            <a:r>
              <a:rPr lang="en-US" sz="1800" kern="0" dirty="0" smtClean="0"/>
              <a:t>hours</a:t>
            </a:r>
            <a:endParaRPr lang="en-US" sz="1800" kern="0" dirty="0" smtClean="0"/>
          </a:p>
          <a:p>
            <a:pPr lvl="1">
              <a:spcBef>
                <a:spcPts val="0"/>
              </a:spcBef>
            </a:pPr>
            <a:r>
              <a:rPr lang="en-US" sz="1800" kern="0" dirty="0" smtClean="0"/>
              <a:t>25,000 acres within first 9 </a:t>
            </a:r>
            <a:r>
              <a:rPr lang="en-US" sz="1800" kern="0" dirty="0" smtClean="0"/>
              <a:t>hours</a:t>
            </a:r>
            <a:endParaRPr lang="en-US" sz="1800" kern="0" dirty="0" smtClean="0"/>
          </a:p>
        </p:txBody>
      </p:sp>
      <p:sp>
        <p:nvSpPr>
          <p:cNvPr id="11" name="Oval 10"/>
          <p:cNvSpPr/>
          <p:nvPr/>
        </p:nvSpPr>
        <p:spPr>
          <a:xfrm>
            <a:off x="6339195" y="4196424"/>
            <a:ext cx="608673" cy="585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489821" y="3233279"/>
            <a:ext cx="604527" cy="5812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1"/>
          <a:stretch/>
        </p:blipFill>
        <p:spPr bwMode="auto">
          <a:xfrm>
            <a:off x="497284" y="1739625"/>
            <a:ext cx="3661616" cy="3532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3912" y="5329645"/>
            <a:ext cx="3664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AQI, HMS </a:t>
            </a:r>
            <a:r>
              <a:rPr lang="en-US" sz="1600" dirty="0" smtClean="0">
                <a:latin typeface="+mn-lt"/>
              </a:rPr>
              <a:t>smoke plumes</a:t>
            </a:r>
            <a:r>
              <a:rPr lang="en-US" sz="1600" dirty="0" smtClean="0">
                <a:latin typeface="+mn-lt"/>
              </a:rPr>
              <a:t>, and 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MODIS fire detects from 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AirNow-Tech </a:t>
            </a:r>
            <a:r>
              <a:rPr lang="en-US" sz="1600" dirty="0" smtClean="0">
                <a:latin typeface="+mn-lt"/>
              </a:rPr>
              <a:t>on 9/13/2015</a:t>
            </a:r>
            <a:r>
              <a:rPr lang="en-US" sz="1600" dirty="0">
                <a:latin typeface="+mn-lt"/>
              </a:rPr>
              <a:t>.</a:t>
            </a:r>
            <a:endParaRPr lang="en-US" sz="1600" dirty="0" smtClean="0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944353" y="3788139"/>
            <a:ext cx="520116" cy="53634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736691" y="4060208"/>
            <a:ext cx="523683" cy="5398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641498" y="2757934"/>
            <a:ext cx="520116" cy="536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12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1" y="1049111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Dispersion Modeling </a:t>
            </a:r>
            <a:br>
              <a:rPr sz="4600" dirty="0" smtClean="0"/>
            </a:br>
            <a:r>
              <a:rPr sz="4600" dirty="0" smtClean="0"/>
              <a:t>Case Studies</a:t>
            </a:r>
            <a:endParaRPr sz="4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10544" r="75928" b="30983"/>
          <a:stretch/>
        </p:blipFill>
        <p:spPr bwMode="auto">
          <a:xfrm>
            <a:off x="1684294" y="2296273"/>
            <a:ext cx="1987420" cy="4185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4024" r="3434" b="46757"/>
          <a:stretch/>
        </p:blipFill>
        <p:spPr bwMode="auto">
          <a:xfrm>
            <a:off x="5177607" y="2296273"/>
            <a:ext cx="2705878" cy="4165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2358834" y="4666059"/>
            <a:ext cx="520116" cy="536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49649" y="4142019"/>
            <a:ext cx="520116" cy="536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13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dirty="0" smtClean="0"/>
              <a:t>Ensemble Dispersion Modeling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049" y="1704735"/>
            <a:ext cx="5366849" cy="4093428"/>
          </a:xfrm>
        </p:spPr>
        <p:txBody>
          <a:bodyPr/>
          <a:lstStyle/>
          <a:p>
            <a:pPr indent="-228600"/>
            <a:r>
              <a:rPr sz="2000" dirty="0" smtClean="0"/>
              <a:t>Ensemble BlueSky-HYSPLIT dispersion modeling to corroborate transport-based </a:t>
            </a:r>
            <a:r>
              <a:rPr sz="2000" dirty="0" smtClean="0"/>
              <a:t>analysis</a:t>
            </a:r>
            <a:endParaRPr sz="2000" dirty="0" smtClean="0"/>
          </a:p>
          <a:p>
            <a:pPr indent="-228600"/>
            <a:r>
              <a:rPr lang="en-US" sz="2000" dirty="0" smtClean="0"/>
              <a:t>Full particle mode simulations</a:t>
            </a:r>
          </a:p>
          <a:p>
            <a:pPr indent="-228600"/>
            <a:r>
              <a:rPr lang="en-US" sz="2000" dirty="0" smtClean="0"/>
              <a:t>1979 to 2009 NARR meteorology for month of likely VLF </a:t>
            </a:r>
            <a:r>
              <a:rPr lang="en-US" sz="2000" dirty="0" smtClean="0"/>
              <a:t>occurrence</a:t>
            </a:r>
            <a:endParaRPr lang="en-US" sz="2000" dirty="0" smtClean="0"/>
          </a:p>
          <a:p>
            <a:pPr lvl="1" indent="-228600"/>
            <a:r>
              <a:rPr lang="en-US" sz="1600" dirty="0" smtClean="0"/>
              <a:t>Up to 920 model runs per case</a:t>
            </a:r>
          </a:p>
          <a:p>
            <a:pPr indent="-228600"/>
            <a:r>
              <a:rPr lang="en-US" sz="2000" dirty="0" smtClean="0"/>
              <a:t>0.2 degree x 0.2 degree </a:t>
            </a:r>
            <a:r>
              <a:rPr lang="en-US" sz="2000" dirty="0" smtClean="0"/>
              <a:t>receptor grid</a:t>
            </a:r>
          </a:p>
          <a:p>
            <a:pPr indent="-228600"/>
            <a:r>
              <a:rPr lang="en-US" sz="2000" dirty="0" smtClean="0"/>
              <a:t>Statistics include</a:t>
            </a:r>
            <a:endParaRPr sz="2000" dirty="0" smtClean="0"/>
          </a:p>
          <a:p>
            <a:pPr marL="571500" lvl="1" indent="-228600"/>
            <a:r>
              <a:rPr lang="en-US" sz="1800" dirty="0" smtClean="0"/>
              <a:t>Average PM</a:t>
            </a:r>
            <a:r>
              <a:rPr lang="en-US" sz="1800" baseline="-25000" dirty="0" smtClean="0"/>
              <a:t>2.5</a:t>
            </a:r>
            <a:r>
              <a:rPr lang="en-US" sz="1800" dirty="0" smtClean="0"/>
              <a:t> impact</a:t>
            </a:r>
          </a:p>
          <a:p>
            <a:pPr marL="571500" lvl="1" indent="-228600"/>
            <a:r>
              <a:rPr lang="en-US" sz="1800" dirty="0" smtClean="0"/>
              <a:t>Maximum PM</a:t>
            </a:r>
            <a:r>
              <a:rPr lang="en-US" sz="1800" baseline="-25000" dirty="0" smtClean="0"/>
              <a:t>2.5</a:t>
            </a:r>
            <a:r>
              <a:rPr lang="en-US" sz="1800" dirty="0" smtClean="0"/>
              <a:t> impact</a:t>
            </a:r>
          </a:p>
          <a:p>
            <a:pPr marL="571500" lvl="1" indent="-228600"/>
            <a:r>
              <a:rPr lang="en-US" sz="1800" dirty="0" smtClean="0"/>
              <a:t>Probability of impact (shown)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09" y="1813555"/>
            <a:ext cx="3024933" cy="2811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40586" r="50000" b="21589"/>
          <a:stretch/>
        </p:blipFill>
        <p:spPr>
          <a:xfrm>
            <a:off x="4205658" y="4604817"/>
            <a:ext cx="1520172" cy="2112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22581" y="4674107"/>
            <a:ext cx="2491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Probability of &gt;1 µg/m</a:t>
            </a:r>
            <a:r>
              <a:rPr lang="en-US" sz="1100" baseline="30000" dirty="0" smtClean="0">
                <a:latin typeface="+mn-lt"/>
              </a:rPr>
              <a:t>3</a:t>
            </a:r>
            <a:r>
              <a:rPr lang="en-US" sz="1100" dirty="0" smtClean="0">
                <a:latin typeface="+mn-lt"/>
              </a:rPr>
              <a:t> PM</a:t>
            </a:r>
            <a:r>
              <a:rPr lang="en-US" sz="1100" baseline="-25000" dirty="0" smtClean="0">
                <a:latin typeface="+mn-lt"/>
              </a:rPr>
              <a:t>2.5</a:t>
            </a:r>
            <a:r>
              <a:rPr lang="en-US" sz="1100" dirty="0" smtClean="0">
                <a:latin typeface="+mn-lt"/>
              </a:rPr>
              <a:t> impact</a:t>
            </a:r>
          </a:p>
        </p:txBody>
      </p:sp>
    </p:spTree>
    <p:extLst>
      <p:ext uri="{BB962C8B-B14F-4D97-AF65-F5344CB8AC3E}">
        <p14:creationId xmlns:p14="http://schemas.microsoft.com/office/powerpoint/2010/main" val="28903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14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4218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000" dirty="0" smtClean="0"/>
              <a:t>Ensemble Dispersion Modeling</a:t>
            </a:r>
            <a:br>
              <a:rPr sz="4000" dirty="0" smtClean="0"/>
            </a:br>
            <a:r>
              <a:rPr sz="3200" dirty="0" smtClean="0"/>
              <a:t>Case Study 1: Northern Sierra (July)</a:t>
            </a:r>
            <a:endParaRPr sz="40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585" y="5700374"/>
            <a:ext cx="8053047" cy="769441"/>
          </a:xfrm>
        </p:spPr>
        <p:txBody>
          <a:bodyPr/>
          <a:lstStyle/>
          <a:p>
            <a:pPr indent="-228600"/>
            <a:r>
              <a:rPr lang="en-US" sz="2000" dirty="0" smtClean="0"/>
              <a:t>Amador County, CA, 4,500 feet elevation</a:t>
            </a:r>
          </a:p>
          <a:p>
            <a:pPr indent="-228600"/>
            <a:r>
              <a:rPr lang="en-US" sz="2000" dirty="0" smtClean="0"/>
              <a:t>Jeffrey </a:t>
            </a:r>
            <a:r>
              <a:rPr lang="en-US" sz="2000" dirty="0" smtClean="0"/>
              <a:t>pine, ponderosa pine, Douglas-fir, black oak forest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52" y="2059566"/>
            <a:ext cx="3547872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50994" y="5327341"/>
            <a:ext cx="2491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Probability of &gt;1 µg/m</a:t>
            </a:r>
            <a:r>
              <a:rPr lang="en-US" sz="1100" baseline="30000" dirty="0" smtClean="0">
                <a:latin typeface="+mn-lt"/>
              </a:rPr>
              <a:t>3</a:t>
            </a:r>
            <a:r>
              <a:rPr lang="en-US" sz="1100" dirty="0" smtClean="0">
                <a:latin typeface="+mn-lt"/>
              </a:rPr>
              <a:t> PM</a:t>
            </a:r>
            <a:r>
              <a:rPr lang="en-US" sz="1100" baseline="-25000" dirty="0" smtClean="0">
                <a:latin typeface="+mn-lt"/>
              </a:rPr>
              <a:t>2.5</a:t>
            </a:r>
            <a:r>
              <a:rPr lang="en-US" sz="1100" dirty="0" smtClean="0">
                <a:latin typeface="+mn-lt"/>
              </a:rPr>
              <a:t> impact</a:t>
            </a: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1" y="2068297"/>
            <a:ext cx="3543571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349991" y="5328862"/>
            <a:ext cx="2153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Maximum PM</a:t>
            </a:r>
            <a:r>
              <a:rPr lang="en-US" sz="1100" baseline="-25000" dirty="0" smtClean="0">
                <a:latin typeface="+mn-lt"/>
              </a:rPr>
              <a:t>2.5</a:t>
            </a:r>
            <a:r>
              <a:rPr lang="en-US" sz="1100" dirty="0" smtClean="0">
                <a:latin typeface="+mn-lt"/>
              </a:rPr>
              <a:t> </a:t>
            </a:r>
            <a:r>
              <a:rPr lang="en-US" sz="1100" dirty="0" smtClean="0">
                <a:latin typeface="+mn-lt"/>
              </a:rPr>
              <a:t>impact </a:t>
            </a:r>
            <a:r>
              <a:rPr lang="en-US" sz="1100" dirty="0" smtClean="0">
                <a:latin typeface="+mn-lt"/>
              </a:rPr>
              <a:t>(µg/m</a:t>
            </a:r>
            <a:r>
              <a:rPr lang="en-US" sz="1100" baseline="30000" dirty="0" smtClean="0">
                <a:latin typeface="+mn-lt"/>
              </a:rPr>
              <a:t>3</a:t>
            </a:r>
            <a:r>
              <a:rPr lang="en-US" sz="1100" dirty="0" smtClean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473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15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868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000" dirty="0" smtClean="0"/>
              <a:t>Ensemble Dispersion Modeling</a:t>
            </a:r>
            <a:br>
              <a:rPr sz="4000" dirty="0" smtClean="0"/>
            </a:br>
            <a:r>
              <a:rPr sz="3200" dirty="0" smtClean="0"/>
              <a:t>Case Study 2: New Jersey Pine Barrens (July)</a:t>
            </a:r>
            <a:endParaRPr sz="40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78" y="5787002"/>
            <a:ext cx="8053047" cy="769441"/>
          </a:xfrm>
        </p:spPr>
        <p:txBody>
          <a:bodyPr/>
          <a:lstStyle/>
          <a:p>
            <a:pPr indent="-228600"/>
            <a:r>
              <a:rPr lang="en-US" sz="2000" dirty="0" smtClean="0"/>
              <a:t>Burlington County, New Jersey</a:t>
            </a:r>
          </a:p>
          <a:p>
            <a:pPr indent="-228600"/>
            <a:r>
              <a:rPr lang="en-US" sz="2000" dirty="0" smtClean="0"/>
              <a:t>FCCS Fuels: pitch pine, scrub oak forest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2494" y="5481341"/>
            <a:ext cx="2491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Probability of &gt;1 µg/m</a:t>
            </a:r>
            <a:r>
              <a:rPr lang="en-US" sz="1100" baseline="30000" dirty="0" smtClean="0">
                <a:latin typeface="+mn-lt"/>
              </a:rPr>
              <a:t>3</a:t>
            </a:r>
            <a:r>
              <a:rPr lang="en-US" sz="1100" dirty="0" smtClean="0">
                <a:latin typeface="+mn-lt"/>
              </a:rPr>
              <a:t> PM</a:t>
            </a:r>
            <a:r>
              <a:rPr lang="en-US" sz="1100" baseline="-25000" dirty="0" smtClean="0">
                <a:latin typeface="+mn-lt"/>
              </a:rPr>
              <a:t>2.5</a:t>
            </a:r>
            <a:r>
              <a:rPr lang="en-US" sz="1100" dirty="0" smtClean="0">
                <a:latin typeface="+mn-lt"/>
              </a:rPr>
              <a:t> impact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4614" y="5425112"/>
            <a:ext cx="2153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Maximum PM</a:t>
            </a:r>
            <a:r>
              <a:rPr lang="en-US" sz="1100" baseline="-25000" dirty="0" smtClean="0">
                <a:latin typeface="+mn-lt"/>
              </a:rPr>
              <a:t>2.5</a:t>
            </a:r>
            <a:r>
              <a:rPr lang="en-US" sz="1100" dirty="0" smtClean="0">
                <a:latin typeface="+mn-lt"/>
              </a:rPr>
              <a:t> </a:t>
            </a:r>
            <a:r>
              <a:rPr lang="en-US" sz="1100" dirty="0" smtClean="0">
                <a:latin typeface="+mn-lt"/>
              </a:rPr>
              <a:t>impact </a:t>
            </a:r>
            <a:r>
              <a:rPr lang="en-US" sz="1100" dirty="0" smtClean="0">
                <a:latin typeface="+mn-lt"/>
              </a:rPr>
              <a:t>(µg/m</a:t>
            </a:r>
            <a:r>
              <a:rPr lang="en-US" sz="1100" baseline="30000" dirty="0" smtClean="0">
                <a:latin typeface="+mn-lt"/>
              </a:rPr>
              <a:t>3</a:t>
            </a:r>
            <a:r>
              <a:rPr lang="en-US" sz="1100" dirty="0" smtClean="0">
                <a:latin typeface="+mn-lt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7" y="2078208"/>
            <a:ext cx="3448115" cy="3306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60" y="2089660"/>
            <a:ext cx="3482537" cy="3335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3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16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74549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000" dirty="0" smtClean="0"/>
              <a:t>Ensemble Dispersion Modeling</a:t>
            </a:r>
            <a:endParaRPr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40586" r="50000" b="21589"/>
          <a:stretch/>
        </p:blipFill>
        <p:spPr>
          <a:xfrm>
            <a:off x="1378395" y="4327468"/>
            <a:ext cx="1699199" cy="236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28065" y="1423366"/>
            <a:ext cx="1040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California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1"/>
          <a:stretch/>
        </p:blipFill>
        <p:spPr bwMode="auto">
          <a:xfrm>
            <a:off x="4360863" y="1778471"/>
            <a:ext cx="2541971" cy="2228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8"/>
          <a:stretch/>
        </p:blipFill>
        <p:spPr bwMode="auto">
          <a:xfrm>
            <a:off x="957010" y="1778471"/>
            <a:ext cx="2541971" cy="2107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3" t="12934" r="12565" b="48789"/>
          <a:stretch/>
        </p:blipFill>
        <p:spPr bwMode="auto">
          <a:xfrm>
            <a:off x="4831449" y="4389746"/>
            <a:ext cx="1600797" cy="2282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36401" y="1423366"/>
            <a:ext cx="1199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New Jersey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67661" r="56906" b="3925"/>
          <a:stretch/>
        </p:blipFill>
        <p:spPr bwMode="auto">
          <a:xfrm>
            <a:off x="7200272" y="5209874"/>
            <a:ext cx="1214439" cy="146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"/>
          <a:stretch/>
        </p:blipFill>
        <p:spPr bwMode="auto">
          <a:xfrm rot="-5400000">
            <a:off x="6102240" y="3085162"/>
            <a:ext cx="3410505" cy="427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17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03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Conclusions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575" y="1590549"/>
            <a:ext cx="8663041" cy="5253746"/>
          </a:xfrm>
        </p:spPr>
        <p:txBody>
          <a:bodyPr/>
          <a:lstStyle/>
          <a:p>
            <a:r>
              <a:rPr sz="2400" dirty="0" smtClean="0"/>
              <a:t>Potential for megafire</a:t>
            </a:r>
            <a:r>
              <a:rPr sz="2400" dirty="0"/>
              <a:t> </a:t>
            </a:r>
            <a:r>
              <a:rPr sz="2400" dirty="0" smtClean="0"/>
              <a:t>smoke impacts is governed by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Likelihood of megafire occurrence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Transport patterns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Population and/or sensitive areas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Smoke emission rates</a:t>
            </a:r>
          </a:p>
          <a:p>
            <a:r>
              <a:rPr lang="en-US" sz="2400" dirty="0" smtClean="0"/>
              <a:t>Simple HYSPLIT trajectory approach is corroborated by more detailed dispersion modeling</a:t>
            </a:r>
          </a:p>
          <a:p>
            <a:r>
              <a:rPr lang="en-US" sz="2400" dirty="0" smtClean="0"/>
              <a:t>Smoke impact potential </a:t>
            </a:r>
            <a:r>
              <a:rPr lang="en-US" sz="2400" dirty="0"/>
              <a:t>analysis is relative and semi-quantitative</a:t>
            </a:r>
          </a:p>
          <a:p>
            <a:r>
              <a:rPr lang="en-US" sz="2400" dirty="0" smtClean="0"/>
              <a:t>Identified high-risk areas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The Sierra Nevada (and California generally)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Northern Minnesota 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Northern Utah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The Ozarks</a:t>
            </a:r>
          </a:p>
          <a:p>
            <a:pPr lvl="1">
              <a:spcBef>
                <a:spcPts val="200"/>
              </a:spcBef>
            </a:pPr>
            <a:r>
              <a:rPr lang="en-US" sz="1800" dirty="0" smtClean="0"/>
              <a:t>The Cascades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4958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09" y="3319483"/>
            <a:ext cx="1570257" cy="15670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28" y="3388025"/>
            <a:ext cx="1469139" cy="1551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4" y="1754374"/>
            <a:ext cx="583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This work was funded as part of JFSP project #11-1-7-4.</a:t>
            </a:r>
          </a:p>
        </p:txBody>
      </p:sp>
    </p:spTree>
    <p:extLst>
      <p:ext uri="{BB962C8B-B14F-4D97-AF65-F5344CB8AC3E}">
        <p14:creationId xmlns:p14="http://schemas.microsoft.com/office/powerpoint/2010/main" val="16330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107950" y="66675"/>
            <a:ext cx="4252913" cy="4000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</a:t>
            </a:r>
            <a:r>
              <a:rPr lang="en-US" sz="20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onomatech.com</a:t>
            </a:r>
            <a:endParaRPr lang="en-US" sz="2000" dirty="0">
              <a:solidFill>
                <a:srgbClr val="BEBEBE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34268" y="2351081"/>
            <a:ext cx="4547804" cy="227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00"/>
              </a:spcBef>
              <a:buFontTx/>
              <a:buNone/>
            </a:pPr>
            <a:r>
              <a:rPr lang="en-US" sz="3400" dirty="0" smtClean="0">
                <a:solidFill>
                  <a:srgbClr val="99A87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Kenneth Craig</a:t>
            </a:r>
          </a:p>
          <a:p>
            <a:pPr marL="0" indent="0" eaLnBrk="1" hangingPunct="1">
              <a:spcBef>
                <a:spcPts val="1000"/>
              </a:spcBef>
              <a:buNone/>
            </a:pPr>
            <a:r>
              <a:rPr lang="en-US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Manager, 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Atmospheric Modeling Group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 eaLnBrk="1" hangingPunct="1">
              <a:spcBef>
                <a:spcPts val="200"/>
              </a:spcBef>
              <a:buNone/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kcraig@sonomatech.com</a:t>
            </a:r>
          </a:p>
          <a:p>
            <a:pPr marL="0" indent="0" eaLnBrk="1" hangingPunct="1">
              <a:spcBef>
                <a:spcPts val="200"/>
              </a:spcBef>
              <a:buNone/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707.665.9900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73407" y="6452741"/>
            <a:ext cx="54162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800" dirty="0" smtClean="0">
                <a:solidFill>
                  <a:srgbClr val="1166A5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sonomatech.com      @sonoma_tech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93" y="5632880"/>
            <a:ext cx="2503414" cy="8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2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Motivation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24" y="1800985"/>
            <a:ext cx="8663041" cy="4142673"/>
          </a:xfrm>
        </p:spPr>
        <p:txBody>
          <a:bodyPr/>
          <a:lstStyle/>
          <a:p>
            <a:r>
              <a:rPr sz="2800" dirty="0" smtClean="0">
                <a:latin typeface="Segoe UI Semibold" panose="020B0702040204020203" pitchFamily="34" charset="0"/>
              </a:rPr>
              <a:t>Issue:</a:t>
            </a:r>
            <a:r>
              <a:rPr sz="2800" dirty="0" smtClean="0"/>
              <a:t> Observed increases in very large wildfires ("megafires</a:t>
            </a:r>
            <a:r>
              <a:rPr sz="2800" dirty="0"/>
              <a:t>"</a:t>
            </a:r>
            <a:r>
              <a:rPr sz="2800" dirty="0" smtClean="0"/>
              <a:t>) have </a:t>
            </a:r>
            <a:r>
              <a:rPr sz="2800" dirty="0" smtClean="0"/>
              <a:t>heightened </a:t>
            </a:r>
            <a:r>
              <a:rPr sz="2800" dirty="0" smtClean="0"/>
              <a:t>concerns about widespread air quality impacts</a:t>
            </a:r>
          </a:p>
          <a:p>
            <a:r>
              <a:rPr lang="en-US" sz="2800" dirty="0" smtClean="0">
                <a:latin typeface="Segoe UI Semibold" panose="020B0702040204020203" pitchFamily="34" charset="0"/>
              </a:rPr>
              <a:t>Question:</a:t>
            </a:r>
            <a:r>
              <a:rPr lang="en-US" sz="2800" dirty="0" smtClean="0"/>
              <a:t> Where will air quality impacts be most severe?</a:t>
            </a:r>
          </a:p>
          <a:p>
            <a:r>
              <a:rPr lang="en-US" sz="2800" dirty="0" smtClean="0">
                <a:latin typeface="Segoe UI Semibold" panose="020B0702040204020203" pitchFamily="34" charset="0"/>
              </a:rPr>
              <a:t>Relevance:</a:t>
            </a:r>
            <a:r>
              <a:rPr lang="en-US" sz="2800" dirty="0" smtClean="0"/>
              <a:t> Knowledge of areas of maximum impact could help prioritize long-term management actions to mitigate megafire risk (secondary to mitigating risks to life and property)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4725" y="1223945"/>
            <a:ext cx="3381375" cy="641350"/>
          </a:xfrm>
        </p:spPr>
        <p:txBody>
          <a:bodyPr/>
          <a:lstStyle/>
          <a:p>
            <a:r>
              <a:rPr lang="en-US" sz="4200" dirty="0" smtClean="0"/>
              <a:t> Fire Occurrence</a:t>
            </a:r>
            <a:endParaRPr lang="en-US" sz="4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4303"/>
            <a:ext cx="4486940" cy="34671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94303"/>
            <a:ext cx="4495800" cy="34740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499" y="2449743"/>
            <a:ext cx="349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Segoe UI Semibold" panose="020B0702040204020203" pitchFamily="34" charset="0"/>
              </a:rPr>
              <a:t>Smoke Impact Potential</a:t>
            </a:r>
            <a:endParaRPr lang="en-US" sz="2400" dirty="0" smtClean="0">
              <a:latin typeface="Segoe UI Semibold" panose="020B07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1097" y="6346381"/>
            <a:ext cx="444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Provided by Renaud Barbero, University of Idaho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1097" y="2449743"/>
            <a:ext cx="444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egoe UI Semibold" panose="020B0702040204020203" pitchFamily="34" charset="0"/>
              </a:rPr>
              <a:t>2050 Megafire Probability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960149" y="1271570"/>
            <a:ext cx="637435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600" dirty="0">
                <a:solidFill>
                  <a:srgbClr val="4E81B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4200" kern="0" dirty="0" smtClean="0"/>
              <a:t>*                       = Risk</a:t>
            </a:r>
            <a:endParaRPr lang="en-US" sz="4200" kern="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00546" y="955642"/>
            <a:ext cx="3104569" cy="11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600" dirty="0">
                <a:solidFill>
                  <a:srgbClr val="4E81B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4200" kern="0" dirty="0" smtClean="0"/>
              <a:t>Smoke Impact  Potential</a:t>
            </a:r>
            <a:endParaRPr lang="en-US" sz="4200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71947" y="6038604"/>
            <a:ext cx="444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By population</a:t>
            </a: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27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355" r="853" b="5511"/>
          <a:stretch/>
        </p:blipFill>
        <p:spPr>
          <a:xfrm>
            <a:off x="733425" y="1209364"/>
            <a:ext cx="7626814" cy="5557196"/>
          </a:xfrm>
          <a:prstGeom prst="rect">
            <a:avLst/>
          </a:prstGeom>
          <a:ln>
            <a:noFill/>
          </a:ln>
        </p:spPr>
      </p:pic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21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14725" y="480995"/>
            <a:ext cx="3381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600" dirty="0">
                <a:solidFill>
                  <a:srgbClr val="4E81B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kern="0" dirty="0" smtClean="0"/>
              <a:t> Fire Occurrence</a:t>
            </a:r>
            <a:endParaRPr lang="en-US" sz="4200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179224" y="514315"/>
            <a:ext cx="555520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600" dirty="0">
                <a:solidFill>
                  <a:srgbClr val="4E81B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4200" kern="0" dirty="0" smtClean="0"/>
              <a:t>*                      = Risk</a:t>
            </a:r>
            <a:endParaRPr lang="en-US" sz="4200" kern="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0546" y="307942"/>
            <a:ext cx="3104569" cy="11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600" dirty="0">
                <a:solidFill>
                  <a:srgbClr val="4E81B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4E81BE"/>
                </a:solidFill>
                <a:latin typeface="Segoe UI Semibold" pitchFamily="34" charset="0"/>
                <a:cs typeface="Segoe U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4200" kern="0" dirty="0" smtClean="0"/>
              <a:t>Smoke Impact  Potential</a:t>
            </a:r>
            <a:endParaRPr lang="en-US" sz="4200" kern="0" dirty="0"/>
          </a:p>
        </p:txBody>
      </p:sp>
    </p:spTree>
    <p:extLst>
      <p:ext uri="{BB962C8B-B14F-4D97-AF65-F5344CB8AC3E}">
        <p14:creationId xmlns:p14="http://schemas.microsoft.com/office/powerpoint/2010/main" val="1360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3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Approach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24" y="1800985"/>
            <a:ext cx="8663041" cy="3711785"/>
          </a:xfrm>
        </p:spPr>
        <p:txBody>
          <a:bodyPr/>
          <a:lstStyle/>
          <a:p>
            <a:r>
              <a:rPr lang="en-US" sz="2800" dirty="0" smtClean="0">
                <a:latin typeface="Segoe UI Semibold" panose="020B0702040204020203" pitchFamily="34" charset="0"/>
              </a:rPr>
              <a:t>Literature survey</a:t>
            </a:r>
            <a:r>
              <a:rPr lang="en-US" sz="2800" dirty="0" smtClean="0"/>
              <a:t> of expected future occurrence of very large fires (VLFs; </a:t>
            </a:r>
            <a:r>
              <a:rPr lang="en-US" sz="2800" dirty="0" smtClean="0"/>
              <a:t>&gt;~</a:t>
            </a:r>
            <a:r>
              <a:rPr lang="en-US" sz="2800" dirty="0" smtClean="0"/>
              <a:t>12,000 acres).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>
                <a:latin typeface="Segoe UI Semibold" panose="020B0702040204020203" pitchFamily="34" charset="0"/>
              </a:rPr>
              <a:t>Trajectory-based analysis</a:t>
            </a:r>
            <a:r>
              <a:rPr lang="en-US" sz="2800" dirty="0" smtClean="0"/>
              <a:t> of population-weighted smoke impact potential from </a:t>
            </a:r>
            <a:r>
              <a:rPr lang="en-US" sz="2800" dirty="0" smtClean="0"/>
              <a:t>VLFs.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>
                <a:latin typeface="Segoe UI Semibold" panose="020B0702040204020203" pitchFamily="34" charset="0"/>
              </a:rPr>
              <a:t>Ensemble dispersion modeling</a:t>
            </a:r>
            <a:r>
              <a:rPr lang="en-US" sz="2800" dirty="0" smtClean="0"/>
              <a:t> of specific VLF locations identified in the other analyses.</a:t>
            </a:r>
          </a:p>
        </p:txBody>
      </p:sp>
    </p:spTree>
    <p:extLst>
      <p:ext uri="{BB962C8B-B14F-4D97-AF65-F5344CB8AC3E}">
        <p14:creationId xmlns:p14="http://schemas.microsoft.com/office/powerpoint/2010/main" val="25034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749000"/>
            <a:ext cx="3612690" cy="3859518"/>
          </a:xfrm>
        </p:spPr>
        <p:txBody>
          <a:bodyPr/>
          <a:lstStyle/>
          <a:p>
            <a:r>
              <a:rPr lang="en-US" sz="2400" dirty="0" smtClean="0"/>
              <a:t>Identified where </a:t>
            </a:r>
            <a:r>
              <a:rPr lang="en-US" sz="2400" dirty="0" smtClean="0"/>
              <a:t>VLFs are likely to occur through 2100.</a:t>
            </a:r>
          </a:p>
          <a:p>
            <a:r>
              <a:rPr lang="en-US" sz="2400" dirty="0" smtClean="0"/>
              <a:t>Focused on literature that provided forecasts of long-term fire potential and explicit spatial information on future VLF occurrence.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91" y="1888779"/>
            <a:ext cx="4741117" cy="3411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56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5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Transport Analysis Approach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949" y="1618110"/>
            <a:ext cx="8663041" cy="4979825"/>
          </a:xfrm>
        </p:spPr>
        <p:txBody>
          <a:bodyPr/>
          <a:lstStyle/>
          <a:p>
            <a:r>
              <a:rPr lang="en-US" sz="2800" dirty="0" smtClean="0"/>
              <a:t>Given a megafire at a specific location, what is the probable relative population impact, based on</a:t>
            </a:r>
          </a:p>
          <a:p>
            <a:pPr lvl="1"/>
            <a:r>
              <a:rPr lang="en-US" sz="2400" dirty="0" smtClean="0"/>
              <a:t>Climate and transport patterns</a:t>
            </a:r>
          </a:p>
          <a:p>
            <a:pPr lvl="1"/>
            <a:r>
              <a:rPr lang="en-US" sz="2400" dirty="0" smtClean="0"/>
              <a:t>Population density or regulated airsheds (nonattainment, Class I) within the transport area</a:t>
            </a:r>
          </a:p>
          <a:p>
            <a:pPr lvl="1"/>
            <a:r>
              <a:rPr lang="en-US" sz="2400" dirty="0" smtClean="0"/>
              <a:t>Smoke emission rates</a:t>
            </a:r>
          </a:p>
          <a:p>
            <a:r>
              <a:rPr lang="en-US" sz="2800" dirty="0" smtClean="0"/>
              <a:t>For each location, calculate a </a:t>
            </a:r>
            <a:r>
              <a:rPr lang="en-US" sz="2800" dirty="0" smtClean="0"/>
              <a:t>smoke impact </a:t>
            </a:r>
            <a:r>
              <a:rPr lang="en-US" sz="2800" dirty="0"/>
              <a:t>p</a:t>
            </a:r>
            <a:r>
              <a:rPr lang="en-US" sz="2800" dirty="0" smtClean="0"/>
              <a:t>otential </a:t>
            </a:r>
            <a:r>
              <a:rPr lang="en-US" sz="2800" dirty="0" smtClean="0"/>
              <a:t>score</a:t>
            </a:r>
          </a:p>
          <a:p>
            <a:r>
              <a:rPr lang="en-US" sz="2800" dirty="0" smtClean="0"/>
              <a:t>Smoke </a:t>
            </a:r>
            <a:r>
              <a:rPr lang="en-US" sz="2800" dirty="0" smtClean="0"/>
              <a:t>impact potential </a:t>
            </a:r>
            <a:r>
              <a:rPr lang="en-US" sz="2800" dirty="0" smtClean="0"/>
              <a:t>can be multiplied by megafire occurrence probability to produce a metric of </a:t>
            </a:r>
            <a:r>
              <a:rPr lang="en-US" sz="2800" dirty="0" smtClean="0"/>
              <a:t>risk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962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6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Smoke Impact Potential 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1" y="2221642"/>
            <a:ext cx="1317601" cy="923330"/>
          </a:xfrm>
        </p:spPr>
        <p:txBody>
          <a:bodyPr/>
          <a:lstStyle/>
          <a:p>
            <a:pPr marL="0" indent="0">
              <a:buNone/>
            </a:pPr>
            <a:r>
              <a:rPr sz="1800" dirty="0" smtClean="0"/>
              <a:t>Smoke_</a:t>
            </a:r>
            <a:br>
              <a:rPr sz="1800" dirty="0" smtClean="0"/>
            </a:br>
            <a:r>
              <a:rPr sz="1800" dirty="0" smtClean="0"/>
              <a:t>Impact_</a:t>
            </a:r>
            <a:br>
              <a:rPr sz="1800" dirty="0" smtClean="0"/>
            </a:br>
            <a:r>
              <a:rPr sz="1800" dirty="0" smtClean="0"/>
              <a:t>Potential</a:t>
            </a:r>
            <a:r>
              <a:rPr sz="1800" baseline="-25000" dirty="0" smtClean="0"/>
              <a:t>ij</a:t>
            </a:r>
            <a:r>
              <a:rPr sz="1050" dirty="0" smtClean="0"/>
              <a:t> </a:t>
            </a: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07" y="2697844"/>
            <a:ext cx="2397145" cy="3703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0"/>
          <a:stretch/>
        </p:blipFill>
        <p:spPr>
          <a:xfrm>
            <a:off x="4007557" y="2697844"/>
            <a:ext cx="2241752" cy="3711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P:\ProjectData\914039_USFS_Megafire_Smoke_Analysis\Maps\images\consume_pm25_mean_v2new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3" r="73089"/>
          <a:stretch/>
        </p:blipFill>
        <p:spPr bwMode="auto">
          <a:xfrm>
            <a:off x="7019481" y="3535442"/>
            <a:ext cx="1599462" cy="2866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00508" y="4045173"/>
            <a:ext cx="4021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en-US" sz="32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 smtClean="0"/>
              <a:t>*</a:t>
            </a:r>
          </a:p>
        </p:txBody>
      </p:sp>
      <p:sp>
        <p:nvSpPr>
          <p:cNvPr id="2" name="Oval 1"/>
          <p:cNvSpPr/>
          <p:nvPr/>
        </p:nvSpPr>
        <p:spPr>
          <a:xfrm>
            <a:off x="7547344" y="3852045"/>
            <a:ext cx="133446" cy="1334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Left Brace 2"/>
          <p:cNvSpPr/>
          <p:nvPr/>
        </p:nvSpPr>
        <p:spPr>
          <a:xfrm>
            <a:off x="1031489" y="2190329"/>
            <a:ext cx="435935" cy="4412511"/>
          </a:xfrm>
          <a:prstGeom prst="leftBrace">
            <a:avLst>
              <a:gd name="adj1" fmla="val 2144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 rot="10800000">
            <a:off x="6167799" y="2190328"/>
            <a:ext cx="435935" cy="4412511"/>
          </a:xfrm>
          <a:prstGeom prst="leftBrace">
            <a:avLst>
              <a:gd name="adj1" fmla="val 3018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562497" y="4068282"/>
            <a:ext cx="4021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en-US" sz="32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 smtClean="0"/>
              <a:t>*</a:t>
            </a:r>
          </a:p>
        </p:txBody>
      </p:sp>
      <p:cxnSp>
        <p:nvCxnSpPr>
          <p:cNvPr id="10" name="Curved Connector 9"/>
          <p:cNvCxnSpPr>
            <a:stCxn id="4100" idx="2"/>
          </p:cNvCxnSpPr>
          <p:nvPr/>
        </p:nvCxnSpPr>
        <p:spPr>
          <a:xfrm rot="16200000" flipH="1">
            <a:off x="525556" y="3287547"/>
            <a:ext cx="1457367" cy="117221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24" idx="2"/>
            <a:endCxn id="2" idx="0"/>
          </p:cNvCxnSpPr>
          <p:nvPr/>
        </p:nvCxnSpPr>
        <p:spPr>
          <a:xfrm rot="5400000">
            <a:off x="7065928" y="3139602"/>
            <a:ext cx="1260583" cy="164303"/>
          </a:xfrm>
          <a:prstGeom prst="curved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47070" y="1835520"/>
            <a:ext cx="2461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Transport * Population</a:t>
            </a:r>
          </a:p>
          <a:p>
            <a:pPr algn="ctr"/>
            <a:r>
              <a:rPr lang="en-US" dirty="0" smtClean="0">
                <a:latin typeface="+mn-lt"/>
              </a:rPr>
              <a:t>(across the full grid)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11838" y="1773964"/>
            <a:ext cx="476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 smtClean="0">
                <a:latin typeface="+mn-lt"/>
              </a:rPr>
              <a:t>Σ</a:t>
            </a:r>
            <a:endParaRPr lang="en-US" sz="4400" dirty="0" smtClean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35927" y="1945131"/>
            <a:ext cx="1684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Emissions Rate</a:t>
            </a:r>
          </a:p>
          <a:p>
            <a:pPr algn="ctr"/>
            <a:r>
              <a:rPr lang="en-US" dirty="0" smtClean="0">
                <a:latin typeface="+mn-lt"/>
              </a:rPr>
              <a:t>(at ij)</a:t>
            </a:r>
          </a:p>
        </p:txBody>
      </p:sp>
    </p:spTree>
    <p:extLst>
      <p:ext uri="{BB962C8B-B14F-4D97-AF65-F5344CB8AC3E}">
        <p14:creationId xmlns:p14="http://schemas.microsoft.com/office/powerpoint/2010/main" val="3718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7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Transport Potential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24" y="1734310"/>
            <a:ext cx="5570625" cy="3391698"/>
          </a:xfrm>
        </p:spPr>
        <p:txBody>
          <a:bodyPr/>
          <a:lstStyle/>
          <a:p>
            <a:r>
              <a:rPr sz="2000" dirty="0" smtClean="0"/>
              <a:t>For each 64-km</a:t>
            </a:r>
            <a:r>
              <a:rPr sz="2000" baseline="30000" dirty="0" smtClean="0"/>
              <a:t>2 </a:t>
            </a:r>
            <a:r>
              <a:rPr sz="2000" dirty="0" smtClean="0"/>
              <a:t>grid cell, </a:t>
            </a:r>
            <a:r>
              <a:rPr sz="2000" dirty="0" smtClean="0"/>
              <a:t>modeled </a:t>
            </a:r>
            <a:r>
              <a:rPr sz="2000" dirty="0" smtClean="0"/>
              <a:t>~200,000 HYSPLIT trajectories</a:t>
            </a:r>
          </a:p>
          <a:p>
            <a:pPr lvl="1"/>
            <a:r>
              <a:rPr lang="en-US" sz="1800" dirty="0" smtClean="0"/>
              <a:t>5-day forward trajectories</a:t>
            </a:r>
          </a:p>
          <a:p>
            <a:pPr lvl="1"/>
            <a:r>
              <a:rPr lang="en-US" sz="1800" dirty="0" smtClean="0"/>
              <a:t>500, 1000, and 1500 m AGL starting height</a:t>
            </a:r>
          </a:p>
          <a:p>
            <a:pPr lvl="1"/>
            <a:r>
              <a:rPr lang="en-US" sz="1800" dirty="0" smtClean="0"/>
              <a:t>Four daily start times from 1979 to 2009</a:t>
            </a:r>
            <a:endParaRPr sz="1800" dirty="0"/>
          </a:p>
          <a:p>
            <a:pPr lvl="1"/>
            <a:r>
              <a:rPr lang="en-US" sz="1800" dirty="0" smtClean="0"/>
              <a:t>NARR meteorological reanalysis</a:t>
            </a:r>
          </a:p>
          <a:p>
            <a:r>
              <a:rPr lang="en-US" sz="2000" dirty="0" smtClean="0"/>
              <a:t>Counts of hourly trajectory points in each grid cell were summed and normalized</a:t>
            </a:r>
          </a:p>
          <a:p>
            <a:r>
              <a:rPr lang="en-US" sz="2000" dirty="0" smtClean="0"/>
              <a:t>Result is a metric of frequency of transport from the origin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/>
          <a:stretch/>
        </p:blipFill>
        <p:spPr>
          <a:xfrm>
            <a:off x="6052210" y="1698971"/>
            <a:ext cx="2958995" cy="3831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969313" y="1761777"/>
            <a:ext cx="312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 smtClean="0">
                <a:latin typeface="Segoe UI Semibold" panose="020B0702040204020203" pitchFamily="34" charset="0"/>
              </a:rPr>
              <a:t>Example of transport potential for a Northern California grid cell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38530"/>
            <a:ext cx="2578744" cy="1808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8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Population or Protected Airsheds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200" y="1713811"/>
            <a:ext cx="8874125" cy="1815882"/>
          </a:xfrm>
        </p:spPr>
        <p:txBody>
          <a:bodyPr numCol="2"/>
          <a:lstStyle/>
          <a:p>
            <a:pPr indent="-228600"/>
            <a:r>
              <a:rPr sz="2700" dirty="0" smtClean="0"/>
              <a:t>Population per grid cell developed from the </a:t>
            </a:r>
            <a:br>
              <a:rPr sz="2700" dirty="0" smtClean="0"/>
            </a:br>
            <a:r>
              <a:rPr sz="2700" dirty="0" smtClean="0"/>
              <a:t>2010 U.S. Census at zip code level</a:t>
            </a:r>
            <a:endParaRPr sz="2700" dirty="0"/>
          </a:p>
          <a:p>
            <a:pPr marL="457200" indent="-228600"/>
            <a:r>
              <a:rPr lang="en-US" sz="2700" dirty="0" smtClean="0"/>
              <a:t>Class I areas, ozone, and PM</a:t>
            </a:r>
            <a:r>
              <a:rPr lang="en-US" sz="2700" baseline="-25000" dirty="0" smtClean="0"/>
              <a:t>2.5</a:t>
            </a:r>
            <a:r>
              <a:rPr lang="en-US" sz="2700" dirty="0" smtClean="0"/>
              <a:t> nonattainment from NPS and EPA shapefiles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" y="3615070"/>
            <a:ext cx="4101726" cy="3147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09" y="3615070"/>
            <a:ext cx="4072895" cy="3147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50982" y="3679383"/>
            <a:ext cx="194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Class I Area Mask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942" y="3675324"/>
            <a:ext cx="21007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Per Cell Population</a:t>
            </a:r>
          </a:p>
        </p:txBody>
      </p:sp>
    </p:spTree>
    <p:extLst>
      <p:ext uri="{BB962C8B-B14F-4D97-AF65-F5344CB8AC3E}">
        <p14:creationId xmlns:p14="http://schemas.microsoft.com/office/powerpoint/2010/main" val="5397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DE2F-DD3B-4852-A2AE-727AD0DCB3CE}" type="slidenum">
              <a:rPr>
                <a:solidFill>
                  <a:schemeClr val="bg1"/>
                </a:solidFill>
                <a:latin typeface="Segoe UI" pitchFamily="34" charset="0"/>
              </a:rPr>
              <a:pPr eaLnBrk="1" hangingPunct="1"/>
              <a:t>9</a:t>
            </a:fld>
            <a:endParaRPr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pPr>
              <a:defRPr/>
            </a:pPr>
            <a:r>
              <a:rPr sz="4600" dirty="0" smtClean="0"/>
              <a:t>Smoke Emission Rates</a:t>
            </a:r>
            <a:endParaRPr sz="46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725" y="1866900"/>
            <a:ext cx="2885904" cy="3637919"/>
          </a:xfrm>
        </p:spPr>
        <p:txBody>
          <a:bodyPr/>
          <a:lstStyle/>
          <a:p>
            <a:r>
              <a:rPr sz="2400" dirty="0" smtClean="0"/>
              <a:t>FCCS-LANDFIRE fuels (1 km)</a:t>
            </a:r>
          </a:p>
          <a:p>
            <a:r>
              <a:rPr lang="en-US" sz="2400" dirty="0" smtClean="0"/>
              <a:t>Consume4 </a:t>
            </a:r>
            <a:r>
              <a:rPr lang="en-US" sz="2400" dirty="0" smtClean="0"/>
              <a:t>consumption and PM</a:t>
            </a:r>
            <a:r>
              <a:rPr lang="en-US" sz="2400" baseline="-25000" dirty="0" smtClean="0"/>
              <a:t>2.5</a:t>
            </a:r>
            <a:r>
              <a:rPr lang="en-US" sz="2400" dirty="0" smtClean="0"/>
              <a:t> emissions</a:t>
            </a:r>
          </a:p>
          <a:p>
            <a:r>
              <a:rPr lang="en-US" sz="2400" dirty="0" smtClean="0"/>
              <a:t>Dry fuel conditions</a:t>
            </a:r>
          </a:p>
          <a:p>
            <a:r>
              <a:rPr lang="en-US" sz="2400" dirty="0" smtClean="0"/>
              <a:t>Averaged across each grid cell</a:t>
            </a:r>
          </a:p>
        </p:txBody>
      </p:sp>
      <p:pic>
        <p:nvPicPr>
          <p:cNvPr id="6" name="Picture 5" descr="P:\ProjectData\914039_USFS_Megafire_Smoke_Analysis\Maps\images\consume_pm25_mean_v2new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76" y="1866900"/>
            <a:ext cx="5737852" cy="4404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7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oe_BlueGree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A878"/>
      </a:hlink>
      <a:folHlink>
        <a:srgbClr val="F79646"/>
      </a:folHlink>
    </a:clrScheme>
    <a:fontScheme name="STI Custom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Segoe_BlueGreen</Template>
  <TotalTime>7783</TotalTime>
  <Words>687</Words>
  <Application>Microsoft Office PowerPoint</Application>
  <PresentationFormat>On-screen Show (4:3)</PresentationFormat>
  <Paragraphs>143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Segoe_BlueGreen</vt:lpstr>
      <vt:lpstr>Megafires and Smoke Exposure Under Future Climate Scenarios in the Contiguous United States</vt:lpstr>
      <vt:lpstr>Motivation</vt:lpstr>
      <vt:lpstr>Approach</vt:lpstr>
      <vt:lpstr>Literature Survey</vt:lpstr>
      <vt:lpstr>Transport Analysis Approach</vt:lpstr>
      <vt:lpstr>Smoke Impact Potential </vt:lpstr>
      <vt:lpstr>Transport Potential</vt:lpstr>
      <vt:lpstr>Population or Protected Airsheds</vt:lpstr>
      <vt:lpstr>Smoke Emission Rates</vt:lpstr>
      <vt:lpstr>Smoke Impact Potential  (for Population)</vt:lpstr>
      <vt:lpstr>Recent Fire Activity in California</vt:lpstr>
      <vt:lpstr>Dispersion Modeling  Case Studies</vt:lpstr>
      <vt:lpstr>Ensemble Dispersion Modeling</vt:lpstr>
      <vt:lpstr>Ensemble Dispersion Modeling Case Study 1: Northern Sierra (July)</vt:lpstr>
      <vt:lpstr>Ensemble Dispersion Modeling Case Study 2: New Jersey Pine Barrens (July)</vt:lpstr>
      <vt:lpstr>Ensemble Dispersion Modeling</vt:lpstr>
      <vt:lpstr>Conclusions</vt:lpstr>
      <vt:lpstr>Thank you!</vt:lpstr>
      <vt:lpstr>Contact</vt:lpstr>
      <vt:lpstr> Fire Occurrence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Megafires and Smoke Exposure under Future Climate Scenarios in the Contiguous U.S.</dc:title>
  <dc:creator>Sean Raffuse</dc:creator>
  <cp:lastModifiedBy>Marcy Protteau</cp:lastModifiedBy>
  <cp:revision>63</cp:revision>
  <cp:lastPrinted>2015-10-01T23:07:12Z</cp:lastPrinted>
  <dcterms:created xsi:type="dcterms:W3CDTF">2015-04-28T19:37:19Z</dcterms:created>
  <dcterms:modified xsi:type="dcterms:W3CDTF">2015-10-02T16:11:36Z</dcterms:modified>
</cp:coreProperties>
</file>