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Lst>
  <p:notesMasterIdLst>
    <p:notesMasterId r:id="rId32"/>
  </p:notesMasterIdLst>
  <p:sldIdLst>
    <p:sldId id="256" r:id="rId11"/>
    <p:sldId id="315" r:id="rId12"/>
    <p:sldId id="279" r:id="rId13"/>
    <p:sldId id="278" r:id="rId14"/>
    <p:sldId id="287" r:id="rId15"/>
    <p:sldId id="288" r:id="rId16"/>
    <p:sldId id="289" r:id="rId17"/>
    <p:sldId id="290" r:id="rId18"/>
    <p:sldId id="292" r:id="rId19"/>
    <p:sldId id="321" r:id="rId20"/>
    <p:sldId id="322" r:id="rId21"/>
    <p:sldId id="323" r:id="rId22"/>
    <p:sldId id="265" r:id="rId23"/>
    <p:sldId id="320" r:id="rId24"/>
    <p:sldId id="318" r:id="rId25"/>
    <p:sldId id="319" r:id="rId26"/>
    <p:sldId id="307" r:id="rId27"/>
    <p:sldId id="309" r:id="rId28"/>
    <p:sldId id="314" r:id="rId29"/>
    <p:sldId id="273" r:id="rId30"/>
    <p:sldId id="274"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9800"/>
    <a:srgbClr val="77C23E"/>
    <a:srgbClr val="2B90B5"/>
    <a:srgbClr val="B8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94660"/>
  </p:normalViewPr>
  <p:slideViewPr>
    <p:cSldViewPr>
      <p:cViewPr varScale="1">
        <p:scale>
          <a:sx n="73" d="100"/>
          <a:sy n="73" d="100"/>
        </p:scale>
        <p:origin x="-109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AB51B5F-D0EC-4558-86C4-2DB55D4E1DDB}" type="datetimeFigureOut">
              <a:rPr lang="en-US" smtClean="0"/>
              <a:t>10/5/2015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9F7233D-6058-479F-ACF8-63135856E552}" type="slidenum">
              <a:rPr lang="en-US" smtClean="0"/>
              <a:t>‹#›</a:t>
            </a:fld>
            <a:endParaRPr lang="en-US"/>
          </a:p>
        </p:txBody>
      </p:sp>
    </p:spTree>
    <p:extLst>
      <p:ext uri="{BB962C8B-B14F-4D97-AF65-F5344CB8AC3E}">
        <p14:creationId xmlns:p14="http://schemas.microsoft.com/office/powerpoint/2010/main" val="1331248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Facts about air quality impacts</a:t>
            </a:r>
            <a:endParaRPr lang="en-US" dirty="0"/>
          </a:p>
        </p:txBody>
      </p:sp>
      <p:sp>
        <p:nvSpPr>
          <p:cNvPr id="4" name="Slide Number Placeholder 3"/>
          <p:cNvSpPr>
            <a:spLocks noGrp="1"/>
          </p:cNvSpPr>
          <p:nvPr>
            <p:ph type="sldNum" sz="quarter" idx="10"/>
          </p:nvPr>
        </p:nvSpPr>
        <p:spPr/>
        <p:txBody>
          <a:bodyPr/>
          <a:lstStyle/>
          <a:p>
            <a:fld id="{46C3EF13-F246-42B3-9E8B-8AB134983266}" type="slidenum">
              <a:rPr lang="en-US" smtClean="0"/>
              <a:t>3</a:t>
            </a:fld>
            <a:endParaRPr lang="en-US"/>
          </a:p>
        </p:txBody>
      </p:sp>
    </p:spTree>
    <p:extLst>
      <p:ext uri="{BB962C8B-B14F-4D97-AF65-F5344CB8AC3E}">
        <p14:creationId xmlns:p14="http://schemas.microsoft.com/office/powerpoint/2010/main" val="3367800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biomass maps were developed by Matt Reeves (US Forest Service) as part of a project funded by the Western </a:t>
            </a:r>
            <a:r>
              <a:rPr lang="en-US" baseline="0" dirty="0" err="1" smtClean="0"/>
              <a:t>Wildland</a:t>
            </a:r>
            <a:r>
              <a:rPr lang="en-US" baseline="0" dirty="0" smtClean="0"/>
              <a:t> Environmental Threat Assessment Center.  The maps, which are not yet publicly available, were provided to us by Matt.   </a:t>
            </a:r>
          </a:p>
          <a:p>
            <a:endParaRPr lang="en-US" dirty="0"/>
          </a:p>
        </p:txBody>
      </p:sp>
      <p:sp>
        <p:nvSpPr>
          <p:cNvPr id="4" name="Slide Number Placeholder 3"/>
          <p:cNvSpPr>
            <a:spLocks noGrp="1"/>
          </p:cNvSpPr>
          <p:nvPr>
            <p:ph type="sldNum" sz="quarter" idx="10"/>
          </p:nvPr>
        </p:nvSpPr>
        <p:spPr/>
        <p:txBody>
          <a:bodyPr/>
          <a:lstStyle/>
          <a:p>
            <a:fld id="{CFBEBA5A-EB6E-4CCB-8533-7488F1867DA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81564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didn’t build this</a:t>
            </a:r>
            <a:r>
              <a:rPr lang="en-US" baseline="0" dirty="0" smtClean="0"/>
              <a:t> map </a:t>
            </a:r>
            <a:r>
              <a:rPr lang="en-US" dirty="0" smtClean="0"/>
              <a:t>(to quote a certain President), USFS</a:t>
            </a:r>
            <a:r>
              <a:rPr lang="en-US" baseline="0" dirty="0" smtClean="0"/>
              <a:t> FIA / RSAC did! We are just using it.  We did develop the fuel loading model (next two slides) which provides the estimates of burnable biomass by fuel class for each forest type. </a:t>
            </a:r>
            <a:endParaRPr lang="en-US" dirty="0"/>
          </a:p>
        </p:txBody>
      </p:sp>
      <p:sp>
        <p:nvSpPr>
          <p:cNvPr id="4" name="Slide Number Placeholder 3"/>
          <p:cNvSpPr>
            <a:spLocks noGrp="1"/>
          </p:cNvSpPr>
          <p:nvPr>
            <p:ph type="sldNum" sz="quarter" idx="10"/>
          </p:nvPr>
        </p:nvSpPr>
        <p:spPr/>
        <p:txBody>
          <a:bodyPr/>
          <a:lstStyle/>
          <a:p>
            <a:fld id="{CFBEBA5A-EB6E-4CCB-8533-7488F1867DA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47535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28 FTG</a:t>
            </a:r>
            <a:r>
              <a:rPr lang="en-US" baseline="0" dirty="0" smtClean="0"/>
              <a:t> for CONUS.  Top 10 = 84%. Top 15 = 95%. </a:t>
            </a:r>
            <a:endParaRPr lang="en-US" dirty="0"/>
          </a:p>
        </p:txBody>
      </p:sp>
      <p:sp>
        <p:nvSpPr>
          <p:cNvPr id="4" name="Slide Number Placeholder 3"/>
          <p:cNvSpPr>
            <a:spLocks noGrp="1"/>
          </p:cNvSpPr>
          <p:nvPr>
            <p:ph type="sldNum" sz="quarter" idx="10"/>
          </p:nvPr>
        </p:nvSpPr>
        <p:spPr/>
        <p:txBody>
          <a:bodyPr/>
          <a:lstStyle/>
          <a:p>
            <a:fld id="{AADBFA9C-4D36-4439-B3F0-4D12B28C5DE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148917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F7233D-6058-479F-ACF8-63135856E552}" type="slidenum">
              <a:rPr lang="en-US" smtClean="0"/>
              <a:t>17</a:t>
            </a:fld>
            <a:endParaRPr lang="en-US"/>
          </a:p>
        </p:txBody>
      </p:sp>
    </p:spTree>
    <p:extLst>
      <p:ext uri="{BB962C8B-B14F-4D97-AF65-F5344CB8AC3E}">
        <p14:creationId xmlns:p14="http://schemas.microsoft.com/office/powerpoint/2010/main" val="198662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F7233D-6058-479F-ACF8-63135856E552}" type="slidenum">
              <a:rPr lang="en-US" smtClean="0"/>
              <a:t>18</a:t>
            </a:fld>
            <a:endParaRPr lang="en-US"/>
          </a:p>
        </p:txBody>
      </p:sp>
    </p:spTree>
    <p:extLst>
      <p:ext uri="{BB962C8B-B14F-4D97-AF65-F5344CB8AC3E}">
        <p14:creationId xmlns:p14="http://schemas.microsoft.com/office/powerpoint/2010/main" val="1633664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289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9851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1560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3072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8403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3622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9972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4324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9744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2849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6574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52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23965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694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697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623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278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839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892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060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42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930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080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453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008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472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156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307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840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362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997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432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974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1118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2849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6574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528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694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C880C1-F0FF-4D6E-AEA2-CBC6CD0CA730}" type="datetime1">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DD1F4-4554-44EE-B23D-F52E2CB53C51}" type="slidenum">
              <a:rPr lang="en-US" smtClean="0"/>
              <a:t>‹#›</a:t>
            </a:fld>
            <a:endParaRPr lang="en-US"/>
          </a:p>
        </p:txBody>
      </p:sp>
    </p:spTree>
    <p:extLst>
      <p:ext uri="{BB962C8B-B14F-4D97-AF65-F5344CB8AC3E}">
        <p14:creationId xmlns:p14="http://schemas.microsoft.com/office/powerpoint/2010/main" val="3460777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E7654-F2BC-4E82-A03C-BE217B575E10}" type="datetime1">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DD1F4-4554-44EE-B23D-F52E2CB53C51}" type="slidenum">
              <a:rPr lang="en-US" smtClean="0"/>
              <a:t>‹#›</a:t>
            </a:fld>
            <a:endParaRPr lang="en-US"/>
          </a:p>
        </p:txBody>
      </p:sp>
    </p:spTree>
    <p:extLst>
      <p:ext uri="{BB962C8B-B14F-4D97-AF65-F5344CB8AC3E}">
        <p14:creationId xmlns:p14="http://schemas.microsoft.com/office/powerpoint/2010/main" val="2928083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7FDFE9-FDC0-48F7-97E7-22D6BABBB6DD}" type="datetime1">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DD1F4-4554-44EE-B23D-F52E2CB53C51}" type="slidenum">
              <a:rPr lang="en-US" smtClean="0"/>
              <a:t>‹#›</a:t>
            </a:fld>
            <a:endParaRPr lang="en-US"/>
          </a:p>
        </p:txBody>
      </p:sp>
    </p:spTree>
    <p:extLst>
      <p:ext uri="{BB962C8B-B14F-4D97-AF65-F5344CB8AC3E}">
        <p14:creationId xmlns:p14="http://schemas.microsoft.com/office/powerpoint/2010/main" val="32729658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905408-5CC8-4040-8CC6-F097AF33E594}" type="datetime1">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DD1F4-4554-44EE-B23D-F52E2CB53C51}" type="slidenum">
              <a:rPr lang="en-US" smtClean="0"/>
              <a:t>‹#›</a:t>
            </a:fld>
            <a:endParaRPr lang="en-US"/>
          </a:p>
        </p:txBody>
      </p:sp>
    </p:spTree>
    <p:extLst>
      <p:ext uri="{BB962C8B-B14F-4D97-AF65-F5344CB8AC3E}">
        <p14:creationId xmlns:p14="http://schemas.microsoft.com/office/powerpoint/2010/main" val="864200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50F419-48C2-4FBF-9E08-5716DAEC9B7B}" type="datetime1">
              <a:rPr lang="en-US" smtClean="0"/>
              <a:t>10/5/2015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2DD1F4-4554-44EE-B23D-F52E2CB53C51}" type="slidenum">
              <a:rPr lang="en-US" smtClean="0"/>
              <a:t>‹#›</a:t>
            </a:fld>
            <a:endParaRPr lang="en-US"/>
          </a:p>
        </p:txBody>
      </p:sp>
    </p:spTree>
    <p:extLst>
      <p:ext uri="{BB962C8B-B14F-4D97-AF65-F5344CB8AC3E}">
        <p14:creationId xmlns:p14="http://schemas.microsoft.com/office/powerpoint/2010/main" val="777825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71F4DA-6B2D-4967-A9EF-F0EDC26A8900}" type="datetime1">
              <a:rPr lang="en-US" smtClean="0"/>
              <a:t>10/5/2015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2DD1F4-4554-44EE-B23D-F52E2CB53C51}" type="slidenum">
              <a:rPr lang="en-US" smtClean="0"/>
              <a:t>‹#›</a:t>
            </a:fld>
            <a:endParaRPr lang="en-US"/>
          </a:p>
        </p:txBody>
      </p:sp>
    </p:spTree>
    <p:extLst>
      <p:ext uri="{BB962C8B-B14F-4D97-AF65-F5344CB8AC3E}">
        <p14:creationId xmlns:p14="http://schemas.microsoft.com/office/powerpoint/2010/main" val="318599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0047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14E0C-F3FF-4BE0-8AC7-1AF1568B4C58}" type="datetime1">
              <a:rPr lang="en-US" smtClean="0"/>
              <a:t>10/5/2015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2DD1F4-4554-44EE-B23D-F52E2CB53C51}" type="slidenum">
              <a:rPr lang="en-US" smtClean="0"/>
              <a:t>‹#›</a:t>
            </a:fld>
            <a:endParaRPr lang="en-US"/>
          </a:p>
        </p:txBody>
      </p:sp>
    </p:spTree>
    <p:extLst>
      <p:ext uri="{BB962C8B-B14F-4D97-AF65-F5344CB8AC3E}">
        <p14:creationId xmlns:p14="http://schemas.microsoft.com/office/powerpoint/2010/main" val="19348398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45168-A764-4B3A-94A3-1F8995A229FD}" type="datetime1">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DD1F4-4554-44EE-B23D-F52E2CB53C51}" type="slidenum">
              <a:rPr lang="en-US" smtClean="0"/>
              <a:t>‹#›</a:t>
            </a:fld>
            <a:endParaRPr lang="en-US"/>
          </a:p>
        </p:txBody>
      </p:sp>
    </p:spTree>
    <p:extLst>
      <p:ext uri="{BB962C8B-B14F-4D97-AF65-F5344CB8AC3E}">
        <p14:creationId xmlns:p14="http://schemas.microsoft.com/office/powerpoint/2010/main" val="8557349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462A3-B730-49E3-A877-D8A7A2470C3C}" type="datetime1">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DD1F4-4554-44EE-B23D-F52E2CB53C51}" type="slidenum">
              <a:rPr lang="en-US" smtClean="0"/>
              <a:t>‹#›</a:t>
            </a:fld>
            <a:endParaRPr lang="en-US"/>
          </a:p>
        </p:txBody>
      </p:sp>
    </p:spTree>
    <p:extLst>
      <p:ext uri="{BB962C8B-B14F-4D97-AF65-F5344CB8AC3E}">
        <p14:creationId xmlns:p14="http://schemas.microsoft.com/office/powerpoint/2010/main" val="39918692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E71C3-CEA9-4ABD-B7CB-8A2DF5FA01E6}" type="datetime1">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DD1F4-4554-44EE-B23D-F52E2CB53C51}" type="slidenum">
              <a:rPr lang="en-US" smtClean="0"/>
              <a:t>‹#›</a:t>
            </a:fld>
            <a:endParaRPr lang="en-US"/>
          </a:p>
        </p:txBody>
      </p:sp>
    </p:spTree>
    <p:extLst>
      <p:ext uri="{BB962C8B-B14F-4D97-AF65-F5344CB8AC3E}">
        <p14:creationId xmlns:p14="http://schemas.microsoft.com/office/powerpoint/2010/main" val="7101269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76A2B6-430C-41E5-A467-AC78B32FF02C}" type="datetime1">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DD1F4-4554-44EE-B23D-F52E2CB53C51}" type="slidenum">
              <a:rPr lang="en-US" smtClean="0"/>
              <a:t>‹#›</a:t>
            </a:fld>
            <a:endParaRPr lang="en-US"/>
          </a:p>
        </p:txBody>
      </p:sp>
    </p:spTree>
    <p:extLst>
      <p:ext uri="{BB962C8B-B14F-4D97-AF65-F5344CB8AC3E}">
        <p14:creationId xmlns:p14="http://schemas.microsoft.com/office/powerpoint/2010/main" val="26920711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2890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0806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1118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004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20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2061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6014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1716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5680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772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9851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2396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6972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6237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2782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839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60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8929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0601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427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9307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4535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0084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4729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1560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307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84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1716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3622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9972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4324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9744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2849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6574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5283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6945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2890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080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568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1118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0047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2061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6014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1716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5680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7727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9851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2396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697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7727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6237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2782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8390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8929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0601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427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9307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4535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0084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47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165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87494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2142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8749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6AE48-22AB-418F-B381-60FD9C75E3FA}" type="datetime1">
              <a:rPr lang="en-US" smtClean="0"/>
              <a:t>10/5/2015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2DD1F4-4554-44EE-B23D-F52E2CB53C51}" type="slidenum">
              <a:rPr lang="en-US" smtClean="0"/>
              <a:t>‹#›</a:t>
            </a:fld>
            <a:endParaRPr lang="en-US"/>
          </a:p>
        </p:txBody>
      </p:sp>
    </p:spTree>
    <p:extLst>
      <p:ext uri="{BB962C8B-B14F-4D97-AF65-F5344CB8AC3E}">
        <p14:creationId xmlns:p14="http://schemas.microsoft.com/office/powerpoint/2010/main" val="28684855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1656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2142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C5B5C-BA43-48F3-AA52-28EA7FC7C04D}"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B1D6D-EE84-4DC3-BEE2-DE5D651F8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8749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16563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9851F-0FAF-41A2-A957-1310B86B1F25}" type="datetimeFigureOut">
              <a:rPr lang="en-US" smtClean="0">
                <a:solidFill>
                  <a:prstClr val="black">
                    <a:tint val="75000"/>
                  </a:prstClr>
                </a:solidFill>
              </a:rPr>
              <a:pPr/>
              <a:t>10/5/2015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4E01C-26AA-44D9-B61E-EE2EBCB45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21421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0.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0.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8077200" cy="1847850"/>
          </a:xfrm>
        </p:spPr>
        <p:txBody>
          <a:bodyPr>
            <a:normAutofit fontScale="90000"/>
          </a:bodyPr>
          <a:lstStyle/>
          <a:p>
            <a:r>
              <a:rPr lang="en-US" dirty="0" smtClean="0">
                <a:solidFill>
                  <a:schemeClr val="bg1"/>
                </a:solidFill>
              </a:rPr>
              <a:t>Pollutant Emissions from Large Wildfires in the Western United States</a:t>
            </a:r>
            <a:endParaRPr lang="en-US" dirty="0">
              <a:solidFill>
                <a:schemeClr val="bg1"/>
              </a:solidFill>
            </a:endParaRPr>
          </a:p>
        </p:txBody>
      </p:sp>
      <p:sp>
        <p:nvSpPr>
          <p:cNvPr id="3" name="Subtitle 2"/>
          <p:cNvSpPr>
            <a:spLocks noGrp="1"/>
          </p:cNvSpPr>
          <p:nvPr>
            <p:ph type="subTitle" idx="1"/>
          </p:nvPr>
        </p:nvSpPr>
        <p:spPr>
          <a:xfrm>
            <a:off x="685800" y="3886200"/>
            <a:ext cx="8001000" cy="2286000"/>
          </a:xfrm>
        </p:spPr>
        <p:txBody>
          <a:bodyPr>
            <a:normAutofit/>
          </a:bodyPr>
          <a:lstStyle/>
          <a:p>
            <a:r>
              <a:rPr lang="en-US" b="1" dirty="0" smtClean="0">
                <a:solidFill>
                  <a:schemeClr val="bg1"/>
                </a:solidFill>
              </a:rPr>
              <a:t>Shawn P. Urbanski</a:t>
            </a:r>
            <a:r>
              <a:rPr lang="en-US" dirty="0" smtClean="0">
                <a:solidFill>
                  <a:schemeClr val="bg1"/>
                </a:solidFill>
              </a:rPr>
              <a:t>, Matt C. Reeves, W. M. Hao</a:t>
            </a:r>
          </a:p>
          <a:p>
            <a:r>
              <a:rPr lang="en-US" sz="2000" dirty="0" smtClean="0">
                <a:solidFill>
                  <a:schemeClr val="bg1"/>
                </a:solidFill>
              </a:rPr>
              <a:t>US Forest Service Rocky Mountain Research Station</a:t>
            </a:r>
          </a:p>
          <a:p>
            <a:r>
              <a:rPr lang="en-US" dirty="0" smtClean="0">
                <a:solidFill>
                  <a:schemeClr val="bg1"/>
                </a:solidFill>
              </a:rPr>
              <a:t>Robin P. Silverstein</a:t>
            </a:r>
          </a:p>
          <a:p>
            <a:r>
              <a:rPr lang="en-US" sz="2000" dirty="0" smtClean="0">
                <a:solidFill>
                  <a:schemeClr val="bg1"/>
                </a:solidFill>
              </a:rPr>
              <a:t>College of Forestry and Conservation, University of Montana</a:t>
            </a:r>
            <a:endParaRPr lang="en-US" sz="2000" dirty="0">
              <a:solidFill>
                <a:schemeClr val="bg1"/>
              </a:solidFill>
            </a:endParaRPr>
          </a:p>
        </p:txBody>
      </p:sp>
      <p:sp>
        <p:nvSpPr>
          <p:cNvPr id="4" name="Slide Number Placeholder 3"/>
          <p:cNvSpPr>
            <a:spLocks noGrp="1"/>
          </p:cNvSpPr>
          <p:nvPr>
            <p:ph type="sldNum" sz="quarter" idx="12"/>
          </p:nvPr>
        </p:nvSpPr>
        <p:spPr/>
        <p:txBody>
          <a:bodyPr/>
          <a:lstStyle/>
          <a:p>
            <a:fld id="{9B2DD1F4-4554-44EE-B23D-F52E2CB53C51}" type="slidenum">
              <a:rPr lang="en-US" smtClean="0"/>
              <a:t>1</a:t>
            </a:fld>
            <a:endParaRPr lang="en-US"/>
          </a:p>
        </p:txBody>
      </p:sp>
    </p:spTree>
    <p:extLst>
      <p:ext uri="{BB962C8B-B14F-4D97-AF65-F5344CB8AC3E}">
        <p14:creationId xmlns:p14="http://schemas.microsoft.com/office/powerpoint/2010/main" val="1291782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B2DD1F4-4554-44EE-B23D-F52E2CB53C51}" type="slidenum">
              <a:rPr lang="en-US" smtClean="0"/>
              <a:t>10</a:t>
            </a:fld>
            <a:endParaRPr lang="en-US"/>
          </a:p>
        </p:txBody>
      </p:sp>
      <p:grpSp>
        <p:nvGrpSpPr>
          <p:cNvPr id="3" name="Group 2"/>
          <p:cNvGrpSpPr/>
          <p:nvPr/>
        </p:nvGrpSpPr>
        <p:grpSpPr>
          <a:xfrm>
            <a:off x="3124200" y="2514600"/>
            <a:ext cx="2872055" cy="3199440"/>
            <a:chOff x="685800" y="2971800"/>
            <a:chExt cx="2872055" cy="319944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9685" t="2534" r="19368" b="2460"/>
            <a:stretch/>
          </p:blipFill>
          <p:spPr>
            <a:xfrm>
              <a:off x="685800" y="2971800"/>
              <a:ext cx="2872055" cy="3199440"/>
            </a:xfrm>
            <a:prstGeom prst="rect">
              <a:avLst/>
            </a:prstGeom>
          </p:spPr>
        </p:pic>
        <p:sp>
          <p:nvSpPr>
            <p:cNvPr id="5" name="TextBox 4"/>
            <p:cNvSpPr txBox="1"/>
            <p:nvPr/>
          </p:nvSpPr>
          <p:spPr>
            <a:xfrm>
              <a:off x="1143000" y="3477448"/>
              <a:ext cx="606256" cy="338554"/>
            </a:xfrm>
            <a:prstGeom prst="rect">
              <a:avLst/>
            </a:prstGeom>
            <a:solidFill>
              <a:schemeClr val="bg2"/>
            </a:solidFill>
          </p:spPr>
          <p:txBody>
            <a:bodyPr wrap="none" rtlCol="0">
              <a:spAutoFit/>
            </a:bodyPr>
            <a:lstStyle/>
            <a:p>
              <a:r>
                <a:rPr lang="en-US" sz="1600" dirty="0" smtClean="0"/>
                <a:t>PNW</a:t>
              </a:r>
              <a:endParaRPr lang="en-US" sz="1600" dirty="0"/>
            </a:p>
          </p:txBody>
        </p:sp>
        <p:sp>
          <p:nvSpPr>
            <p:cNvPr id="6" name="TextBox 5"/>
            <p:cNvSpPr txBox="1"/>
            <p:nvPr/>
          </p:nvSpPr>
          <p:spPr>
            <a:xfrm>
              <a:off x="2154764" y="3757961"/>
              <a:ext cx="500458" cy="338554"/>
            </a:xfrm>
            <a:prstGeom prst="rect">
              <a:avLst/>
            </a:prstGeom>
            <a:solidFill>
              <a:schemeClr val="bg2"/>
            </a:solidFill>
          </p:spPr>
          <p:txBody>
            <a:bodyPr wrap="none" rtlCol="0">
              <a:spAutoFit/>
            </a:bodyPr>
            <a:lstStyle/>
            <a:p>
              <a:r>
                <a:rPr lang="en-US" sz="1600" dirty="0" smtClean="0"/>
                <a:t>NW</a:t>
              </a:r>
              <a:endParaRPr lang="en-US" sz="1600" dirty="0"/>
            </a:p>
          </p:txBody>
        </p:sp>
        <p:sp>
          <p:nvSpPr>
            <p:cNvPr id="7" name="TextBox 6"/>
            <p:cNvSpPr txBox="1"/>
            <p:nvPr/>
          </p:nvSpPr>
          <p:spPr>
            <a:xfrm>
              <a:off x="2286000" y="5105400"/>
              <a:ext cx="460511" cy="338554"/>
            </a:xfrm>
            <a:prstGeom prst="rect">
              <a:avLst/>
            </a:prstGeom>
            <a:solidFill>
              <a:schemeClr val="bg2"/>
            </a:solidFill>
          </p:spPr>
          <p:txBody>
            <a:bodyPr wrap="none" rtlCol="0">
              <a:spAutoFit/>
            </a:bodyPr>
            <a:lstStyle/>
            <a:p>
              <a:r>
                <a:rPr lang="en-US" sz="1600" dirty="0" smtClean="0"/>
                <a:t>SW</a:t>
              </a:r>
              <a:endParaRPr lang="en-US" sz="1600" dirty="0"/>
            </a:p>
          </p:txBody>
        </p:sp>
        <p:sp>
          <p:nvSpPr>
            <p:cNvPr id="8" name="TextBox 7"/>
            <p:cNvSpPr txBox="1"/>
            <p:nvPr/>
          </p:nvSpPr>
          <p:spPr>
            <a:xfrm>
              <a:off x="1129364" y="4648200"/>
              <a:ext cx="566309" cy="338554"/>
            </a:xfrm>
            <a:prstGeom prst="rect">
              <a:avLst/>
            </a:prstGeom>
            <a:solidFill>
              <a:schemeClr val="bg2"/>
            </a:solidFill>
          </p:spPr>
          <p:txBody>
            <a:bodyPr wrap="none" rtlCol="0">
              <a:spAutoFit/>
            </a:bodyPr>
            <a:lstStyle/>
            <a:p>
              <a:r>
                <a:rPr lang="en-US" sz="1600" dirty="0" smtClean="0"/>
                <a:t>PSW</a:t>
              </a:r>
              <a:endParaRPr lang="en-US" sz="1600" dirty="0"/>
            </a:p>
          </p:txBody>
        </p:sp>
      </p:grpSp>
      <p:sp>
        <p:nvSpPr>
          <p:cNvPr id="9" name="Title 1"/>
          <p:cNvSpPr txBox="1">
            <a:spLocks/>
          </p:cNvSpPr>
          <p:nvPr/>
        </p:nvSpPr>
        <p:spPr>
          <a:xfrm>
            <a:off x="531707" y="101601"/>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mn-lt"/>
              </a:rPr>
              <a:t>Annual PM</a:t>
            </a:r>
            <a:r>
              <a:rPr lang="en-US" sz="3200" baseline="-25000" dirty="0" smtClean="0">
                <a:solidFill>
                  <a:schemeClr val="bg1"/>
                </a:solidFill>
                <a:latin typeface="+mn-lt"/>
              </a:rPr>
              <a:t>2.5</a:t>
            </a:r>
            <a:r>
              <a:rPr lang="en-US" sz="3200" dirty="0" smtClean="0">
                <a:solidFill>
                  <a:schemeClr val="bg1"/>
                </a:solidFill>
                <a:latin typeface="+mn-lt"/>
              </a:rPr>
              <a:t> Emissions by Region</a:t>
            </a:r>
          </a:p>
          <a:p>
            <a:r>
              <a:rPr lang="en-US" sz="3200" dirty="0" smtClean="0">
                <a:solidFill>
                  <a:schemeClr val="bg1"/>
                </a:solidFill>
                <a:latin typeface="+mn-lt"/>
              </a:rPr>
              <a:t>Anthropogenic vs. Large Wildfire 2003-2014</a:t>
            </a:r>
            <a:endParaRPr lang="en-US" sz="3200" dirty="0">
              <a:solidFill>
                <a:schemeClr val="bg1"/>
              </a:solidFill>
              <a:latin typeface="+mn-lt"/>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92" y="1270960"/>
            <a:ext cx="3209212" cy="192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3468" y="1271468"/>
            <a:ext cx="3209212" cy="192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47" y="4735205"/>
            <a:ext cx="3209212" cy="192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4788" y="4800600"/>
            <a:ext cx="3209212" cy="192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048642" y="1307068"/>
            <a:ext cx="1494255" cy="369332"/>
          </a:xfrm>
          <a:prstGeom prst="rect">
            <a:avLst/>
          </a:prstGeom>
          <a:noFill/>
        </p:spPr>
        <p:txBody>
          <a:bodyPr wrap="none" rtlCol="0">
            <a:spAutoFit/>
          </a:bodyPr>
          <a:lstStyle/>
          <a:p>
            <a:r>
              <a:rPr lang="en-US" dirty="0" smtClean="0">
                <a:solidFill>
                  <a:schemeClr val="bg1"/>
                </a:solidFill>
              </a:rPr>
              <a:t>Large Wildfire</a:t>
            </a:r>
            <a:endParaRPr lang="en-US" dirty="0">
              <a:solidFill>
                <a:schemeClr val="bg1"/>
              </a:solidFill>
            </a:endParaRPr>
          </a:p>
        </p:txBody>
      </p:sp>
      <p:cxnSp>
        <p:nvCxnSpPr>
          <p:cNvPr id="15" name="Straight Arrow Connector 14"/>
          <p:cNvCxnSpPr/>
          <p:nvPr/>
        </p:nvCxnSpPr>
        <p:spPr>
          <a:xfrm flipH="1">
            <a:off x="3315315" y="1492134"/>
            <a:ext cx="779311" cy="1810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4277" y="4076983"/>
            <a:ext cx="1573123" cy="369332"/>
          </a:xfrm>
          <a:prstGeom prst="rect">
            <a:avLst/>
          </a:prstGeom>
          <a:noFill/>
        </p:spPr>
        <p:txBody>
          <a:bodyPr wrap="none" rtlCol="0">
            <a:spAutoFit/>
          </a:bodyPr>
          <a:lstStyle/>
          <a:p>
            <a:r>
              <a:rPr lang="en-US" dirty="0" smtClean="0">
                <a:solidFill>
                  <a:schemeClr val="bg1"/>
                </a:solidFill>
              </a:rPr>
              <a:t>Anthropogenic</a:t>
            </a:r>
            <a:endParaRPr lang="en-US" dirty="0">
              <a:solidFill>
                <a:schemeClr val="bg1"/>
              </a:solidFill>
            </a:endParaRPr>
          </a:p>
        </p:txBody>
      </p:sp>
      <p:cxnSp>
        <p:nvCxnSpPr>
          <p:cNvPr id="18" name="Straight Arrow Connector 17"/>
          <p:cNvCxnSpPr/>
          <p:nvPr/>
        </p:nvCxnSpPr>
        <p:spPr>
          <a:xfrm flipH="1" flipV="1">
            <a:off x="762000" y="3124200"/>
            <a:ext cx="508840" cy="102898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11184" y="4446315"/>
            <a:ext cx="485767" cy="10400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429000" y="6324600"/>
            <a:ext cx="2392001" cy="400110"/>
          </a:xfrm>
          <a:prstGeom prst="rect">
            <a:avLst/>
          </a:prstGeom>
          <a:noFill/>
        </p:spPr>
        <p:txBody>
          <a:bodyPr wrap="none" rtlCol="0">
            <a:spAutoFit/>
          </a:bodyPr>
          <a:lstStyle/>
          <a:p>
            <a:r>
              <a:rPr lang="en-US" sz="2000" dirty="0" smtClean="0">
                <a:solidFill>
                  <a:schemeClr val="bg1"/>
                </a:solidFill>
              </a:rPr>
              <a:t>Units of Gg-PM</a:t>
            </a:r>
            <a:r>
              <a:rPr lang="en-US" sz="2000" baseline="-25000" dirty="0" smtClean="0">
                <a:solidFill>
                  <a:schemeClr val="bg1"/>
                </a:solidFill>
              </a:rPr>
              <a:t>2.5</a:t>
            </a:r>
            <a:r>
              <a:rPr lang="en-US" sz="2000" dirty="0" smtClean="0">
                <a:solidFill>
                  <a:schemeClr val="bg1"/>
                </a:solidFill>
              </a:rPr>
              <a:t> yr</a:t>
            </a:r>
            <a:r>
              <a:rPr lang="en-US" sz="2000" baseline="30000" dirty="0" smtClean="0">
                <a:solidFill>
                  <a:schemeClr val="bg1"/>
                </a:solidFill>
              </a:rPr>
              <a:t>-1</a:t>
            </a:r>
            <a:endParaRPr lang="en-US" sz="2000" dirty="0">
              <a:solidFill>
                <a:schemeClr val="bg1"/>
              </a:solidFill>
            </a:endParaRPr>
          </a:p>
        </p:txBody>
      </p:sp>
      <p:sp>
        <p:nvSpPr>
          <p:cNvPr id="22" name="TextBox 21"/>
          <p:cNvSpPr txBox="1"/>
          <p:nvPr/>
        </p:nvSpPr>
        <p:spPr>
          <a:xfrm>
            <a:off x="609600" y="1307068"/>
            <a:ext cx="2491451" cy="369332"/>
          </a:xfrm>
          <a:prstGeom prst="rect">
            <a:avLst/>
          </a:prstGeom>
          <a:noFill/>
        </p:spPr>
        <p:txBody>
          <a:bodyPr wrap="none" rtlCol="0">
            <a:spAutoFit/>
          </a:bodyPr>
          <a:lstStyle/>
          <a:p>
            <a:r>
              <a:rPr lang="en-US" dirty="0" smtClean="0"/>
              <a:t>Pacific Northwest (PNW)</a:t>
            </a:r>
            <a:endParaRPr lang="en-US" dirty="0"/>
          </a:p>
        </p:txBody>
      </p:sp>
      <p:sp>
        <p:nvSpPr>
          <p:cNvPr id="23" name="TextBox 22"/>
          <p:cNvSpPr txBox="1"/>
          <p:nvPr/>
        </p:nvSpPr>
        <p:spPr>
          <a:xfrm>
            <a:off x="1086758" y="4751832"/>
            <a:ext cx="1875898" cy="646331"/>
          </a:xfrm>
          <a:prstGeom prst="rect">
            <a:avLst/>
          </a:prstGeom>
          <a:noFill/>
        </p:spPr>
        <p:txBody>
          <a:bodyPr wrap="none" rtlCol="0">
            <a:spAutoFit/>
          </a:bodyPr>
          <a:lstStyle/>
          <a:p>
            <a:r>
              <a:rPr lang="en-US" dirty="0" smtClean="0"/>
              <a:t>Pacific Southwest </a:t>
            </a:r>
          </a:p>
          <a:p>
            <a:r>
              <a:rPr lang="en-US" dirty="0" smtClean="0"/>
              <a:t>(PSW)</a:t>
            </a:r>
            <a:endParaRPr lang="en-US" dirty="0"/>
          </a:p>
        </p:txBody>
      </p:sp>
      <p:sp>
        <p:nvSpPr>
          <p:cNvPr id="24" name="TextBox 23"/>
          <p:cNvSpPr txBox="1"/>
          <p:nvPr/>
        </p:nvSpPr>
        <p:spPr>
          <a:xfrm>
            <a:off x="6734458" y="1295400"/>
            <a:ext cx="1723742" cy="369332"/>
          </a:xfrm>
          <a:prstGeom prst="rect">
            <a:avLst/>
          </a:prstGeom>
          <a:noFill/>
        </p:spPr>
        <p:txBody>
          <a:bodyPr wrap="none" rtlCol="0">
            <a:spAutoFit/>
          </a:bodyPr>
          <a:lstStyle/>
          <a:p>
            <a:r>
              <a:rPr lang="en-US" dirty="0" smtClean="0"/>
              <a:t>Northwest (NW)</a:t>
            </a:r>
            <a:endParaRPr lang="en-US" dirty="0"/>
          </a:p>
        </p:txBody>
      </p:sp>
      <p:sp>
        <p:nvSpPr>
          <p:cNvPr id="25" name="TextBox 24"/>
          <p:cNvSpPr txBox="1"/>
          <p:nvPr/>
        </p:nvSpPr>
        <p:spPr>
          <a:xfrm>
            <a:off x="6704810" y="4876800"/>
            <a:ext cx="1677190" cy="369332"/>
          </a:xfrm>
          <a:prstGeom prst="rect">
            <a:avLst/>
          </a:prstGeom>
          <a:noFill/>
        </p:spPr>
        <p:txBody>
          <a:bodyPr wrap="none" rtlCol="0">
            <a:spAutoFit/>
          </a:bodyPr>
          <a:lstStyle/>
          <a:p>
            <a:r>
              <a:rPr lang="en-US" dirty="0" smtClean="0"/>
              <a:t>Southwest (SW)</a:t>
            </a:r>
            <a:endParaRPr lang="en-US" dirty="0"/>
          </a:p>
        </p:txBody>
      </p:sp>
    </p:spTree>
    <p:extLst>
      <p:ext uri="{BB962C8B-B14F-4D97-AF65-F5344CB8AC3E}">
        <p14:creationId xmlns:p14="http://schemas.microsoft.com/office/powerpoint/2010/main" val="3602356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B2DD1F4-4554-44EE-B23D-F52E2CB53C51}" type="slidenum">
              <a:rPr lang="en-US" smtClean="0"/>
              <a:t>11</a:t>
            </a:fld>
            <a:endParaRPr lang="en-US"/>
          </a:p>
        </p:txBody>
      </p:sp>
      <p:grpSp>
        <p:nvGrpSpPr>
          <p:cNvPr id="3" name="Group 2"/>
          <p:cNvGrpSpPr/>
          <p:nvPr/>
        </p:nvGrpSpPr>
        <p:grpSpPr>
          <a:xfrm>
            <a:off x="3147745" y="2362200"/>
            <a:ext cx="2872055" cy="3199440"/>
            <a:chOff x="685800" y="2971800"/>
            <a:chExt cx="2872055" cy="319944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9685" t="2534" r="19368" b="2460"/>
            <a:stretch/>
          </p:blipFill>
          <p:spPr>
            <a:xfrm>
              <a:off x="685800" y="2971800"/>
              <a:ext cx="2872055" cy="3199440"/>
            </a:xfrm>
            <a:prstGeom prst="rect">
              <a:avLst/>
            </a:prstGeom>
          </p:spPr>
        </p:pic>
        <p:sp>
          <p:nvSpPr>
            <p:cNvPr id="5" name="TextBox 4"/>
            <p:cNvSpPr txBox="1"/>
            <p:nvPr/>
          </p:nvSpPr>
          <p:spPr>
            <a:xfrm>
              <a:off x="1143000" y="3477448"/>
              <a:ext cx="606256" cy="338554"/>
            </a:xfrm>
            <a:prstGeom prst="rect">
              <a:avLst/>
            </a:prstGeom>
            <a:solidFill>
              <a:schemeClr val="bg2"/>
            </a:solidFill>
          </p:spPr>
          <p:txBody>
            <a:bodyPr wrap="none" rtlCol="0">
              <a:spAutoFit/>
            </a:bodyPr>
            <a:lstStyle/>
            <a:p>
              <a:r>
                <a:rPr lang="en-US" sz="1600" dirty="0" smtClean="0"/>
                <a:t>PNW</a:t>
              </a:r>
              <a:endParaRPr lang="en-US" sz="1600" dirty="0"/>
            </a:p>
          </p:txBody>
        </p:sp>
        <p:sp>
          <p:nvSpPr>
            <p:cNvPr id="6" name="TextBox 5"/>
            <p:cNvSpPr txBox="1"/>
            <p:nvPr/>
          </p:nvSpPr>
          <p:spPr>
            <a:xfrm>
              <a:off x="2154764" y="3757961"/>
              <a:ext cx="500458" cy="338554"/>
            </a:xfrm>
            <a:prstGeom prst="rect">
              <a:avLst/>
            </a:prstGeom>
            <a:solidFill>
              <a:schemeClr val="bg2"/>
            </a:solidFill>
          </p:spPr>
          <p:txBody>
            <a:bodyPr wrap="none" rtlCol="0">
              <a:spAutoFit/>
            </a:bodyPr>
            <a:lstStyle/>
            <a:p>
              <a:r>
                <a:rPr lang="en-US" sz="1600" dirty="0" smtClean="0"/>
                <a:t>NW</a:t>
              </a:r>
              <a:endParaRPr lang="en-US" sz="1600" dirty="0"/>
            </a:p>
          </p:txBody>
        </p:sp>
        <p:sp>
          <p:nvSpPr>
            <p:cNvPr id="7" name="TextBox 6"/>
            <p:cNvSpPr txBox="1"/>
            <p:nvPr/>
          </p:nvSpPr>
          <p:spPr>
            <a:xfrm>
              <a:off x="2286000" y="5105400"/>
              <a:ext cx="460511" cy="338554"/>
            </a:xfrm>
            <a:prstGeom prst="rect">
              <a:avLst/>
            </a:prstGeom>
            <a:solidFill>
              <a:schemeClr val="bg2"/>
            </a:solidFill>
          </p:spPr>
          <p:txBody>
            <a:bodyPr wrap="none" rtlCol="0">
              <a:spAutoFit/>
            </a:bodyPr>
            <a:lstStyle/>
            <a:p>
              <a:r>
                <a:rPr lang="en-US" sz="1600" dirty="0" smtClean="0"/>
                <a:t>SW</a:t>
              </a:r>
              <a:endParaRPr lang="en-US" sz="1600" dirty="0"/>
            </a:p>
          </p:txBody>
        </p:sp>
        <p:sp>
          <p:nvSpPr>
            <p:cNvPr id="8" name="TextBox 7"/>
            <p:cNvSpPr txBox="1"/>
            <p:nvPr/>
          </p:nvSpPr>
          <p:spPr>
            <a:xfrm>
              <a:off x="1129364" y="4648200"/>
              <a:ext cx="566309" cy="338554"/>
            </a:xfrm>
            <a:prstGeom prst="rect">
              <a:avLst/>
            </a:prstGeom>
            <a:solidFill>
              <a:schemeClr val="bg2"/>
            </a:solidFill>
          </p:spPr>
          <p:txBody>
            <a:bodyPr wrap="none" rtlCol="0">
              <a:spAutoFit/>
            </a:bodyPr>
            <a:lstStyle/>
            <a:p>
              <a:r>
                <a:rPr lang="en-US" sz="1600" dirty="0" smtClean="0"/>
                <a:t>PSW</a:t>
              </a:r>
              <a:endParaRPr lang="en-US" sz="1600" dirty="0"/>
            </a:p>
          </p:txBody>
        </p:sp>
      </p:grpSp>
      <p:sp>
        <p:nvSpPr>
          <p:cNvPr id="9" name="Title 1"/>
          <p:cNvSpPr txBox="1">
            <a:spLocks/>
          </p:cNvSpPr>
          <p:nvPr/>
        </p:nvSpPr>
        <p:spPr>
          <a:xfrm>
            <a:off x="531707" y="101601"/>
            <a:ext cx="8229600" cy="1066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mn-lt"/>
              </a:rPr>
              <a:t>Annual VOC Emissions by Region</a:t>
            </a:r>
          </a:p>
          <a:p>
            <a:r>
              <a:rPr lang="en-US" sz="3200" dirty="0" smtClean="0">
                <a:solidFill>
                  <a:schemeClr val="bg1"/>
                </a:solidFill>
                <a:latin typeface="+mn-lt"/>
              </a:rPr>
              <a:t>Anthropogenic vs. Large Wildfire 2003-2014</a:t>
            </a:r>
            <a:endParaRPr lang="en-US" sz="3200" dirty="0">
              <a:solidFill>
                <a:schemeClr val="bg1"/>
              </a:solidFill>
              <a:latin typeface="+mn-lt"/>
            </a:endParaRPr>
          </a:p>
        </p:txBody>
      </p:sp>
      <p:sp>
        <p:nvSpPr>
          <p:cNvPr id="10" name="TextBox 9"/>
          <p:cNvSpPr txBox="1"/>
          <p:nvPr/>
        </p:nvSpPr>
        <p:spPr>
          <a:xfrm>
            <a:off x="3429000" y="6324600"/>
            <a:ext cx="2358146" cy="400110"/>
          </a:xfrm>
          <a:prstGeom prst="rect">
            <a:avLst/>
          </a:prstGeom>
          <a:noFill/>
        </p:spPr>
        <p:txBody>
          <a:bodyPr wrap="none" rtlCol="0">
            <a:spAutoFit/>
          </a:bodyPr>
          <a:lstStyle/>
          <a:p>
            <a:r>
              <a:rPr lang="en-US" sz="2000" dirty="0" smtClean="0">
                <a:solidFill>
                  <a:schemeClr val="bg1"/>
                </a:solidFill>
              </a:rPr>
              <a:t>Units of Gg-VOC yr</a:t>
            </a:r>
            <a:r>
              <a:rPr lang="en-US" sz="2000" baseline="30000" dirty="0" smtClean="0">
                <a:solidFill>
                  <a:schemeClr val="bg1"/>
                </a:solidFill>
              </a:rPr>
              <a:t>-1</a:t>
            </a:r>
            <a:endParaRPr lang="en-US" sz="2000" dirty="0">
              <a:solidFill>
                <a:schemeClr val="bg1"/>
              </a:solidFil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32" y="1260583"/>
            <a:ext cx="3209212" cy="192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8588" y="1219200"/>
            <a:ext cx="3209212" cy="192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732" y="4833478"/>
            <a:ext cx="3209212" cy="192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8588" y="4792095"/>
            <a:ext cx="3209212" cy="192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09600" y="1219200"/>
            <a:ext cx="2491451" cy="369332"/>
          </a:xfrm>
          <a:prstGeom prst="rect">
            <a:avLst/>
          </a:prstGeom>
          <a:noFill/>
        </p:spPr>
        <p:txBody>
          <a:bodyPr wrap="none" rtlCol="0">
            <a:spAutoFit/>
          </a:bodyPr>
          <a:lstStyle/>
          <a:p>
            <a:r>
              <a:rPr lang="en-US" dirty="0" smtClean="0"/>
              <a:t>Pacific Northwest (PNW)</a:t>
            </a:r>
            <a:endParaRPr lang="en-US" dirty="0"/>
          </a:p>
        </p:txBody>
      </p:sp>
      <p:sp>
        <p:nvSpPr>
          <p:cNvPr id="16" name="TextBox 15"/>
          <p:cNvSpPr txBox="1"/>
          <p:nvPr/>
        </p:nvSpPr>
        <p:spPr>
          <a:xfrm>
            <a:off x="1086758" y="4916269"/>
            <a:ext cx="1875898" cy="646331"/>
          </a:xfrm>
          <a:prstGeom prst="rect">
            <a:avLst/>
          </a:prstGeom>
          <a:noFill/>
        </p:spPr>
        <p:txBody>
          <a:bodyPr wrap="none" rtlCol="0">
            <a:spAutoFit/>
          </a:bodyPr>
          <a:lstStyle/>
          <a:p>
            <a:r>
              <a:rPr lang="en-US" dirty="0" smtClean="0"/>
              <a:t>Pacific Southwest </a:t>
            </a:r>
          </a:p>
          <a:p>
            <a:r>
              <a:rPr lang="en-US" dirty="0" smtClean="0"/>
              <a:t>(PSW)</a:t>
            </a:r>
            <a:endParaRPr lang="en-US" dirty="0"/>
          </a:p>
        </p:txBody>
      </p:sp>
      <p:sp>
        <p:nvSpPr>
          <p:cNvPr id="17" name="TextBox 16"/>
          <p:cNvSpPr txBox="1"/>
          <p:nvPr/>
        </p:nvSpPr>
        <p:spPr>
          <a:xfrm>
            <a:off x="6324600" y="1219200"/>
            <a:ext cx="1723742" cy="369332"/>
          </a:xfrm>
          <a:prstGeom prst="rect">
            <a:avLst/>
          </a:prstGeom>
          <a:noFill/>
        </p:spPr>
        <p:txBody>
          <a:bodyPr wrap="none" rtlCol="0">
            <a:spAutoFit/>
          </a:bodyPr>
          <a:lstStyle/>
          <a:p>
            <a:r>
              <a:rPr lang="en-US" dirty="0" smtClean="0"/>
              <a:t>Northwest (NW)</a:t>
            </a:r>
            <a:endParaRPr lang="en-US" dirty="0"/>
          </a:p>
        </p:txBody>
      </p:sp>
      <p:sp>
        <p:nvSpPr>
          <p:cNvPr id="18" name="TextBox 17"/>
          <p:cNvSpPr txBox="1"/>
          <p:nvPr/>
        </p:nvSpPr>
        <p:spPr>
          <a:xfrm>
            <a:off x="6477000" y="4888468"/>
            <a:ext cx="1677190" cy="369332"/>
          </a:xfrm>
          <a:prstGeom prst="rect">
            <a:avLst/>
          </a:prstGeom>
          <a:noFill/>
        </p:spPr>
        <p:txBody>
          <a:bodyPr wrap="none" rtlCol="0">
            <a:spAutoFit/>
          </a:bodyPr>
          <a:lstStyle/>
          <a:p>
            <a:r>
              <a:rPr lang="en-US" dirty="0" smtClean="0"/>
              <a:t>Southwest (SW)</a:t>
            </a:r>
            <a:endParaRPr lang="en-US" dirty="0"/>
          </a:p>
        </p:txBody>
      </p:sp>
    </p:spTree>
    <p:extLst>
      <p:ext uri="{BB962C8B-B14F-4D97-AF65-F5344CB8AC3E}">
        <p14:creationId xmlns:p14="http://schemas.microsoft.com/office/powerpoint/2010/main" val="3031210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577" y="1752600"/>
            <a:ext cx="6242845" cy="4682134"/>
          </a:xfrm>
          <a:prstGeom prst="rect">
            <a:avLst/>
          </a:prstGeom>
        </p:spPr>
      </p:pic>
      <p:sp>
        <p:nvSpPr>
          <p:cNvPr id="2" name="Slide Number Placeholder 1"/>
          <p:cNvSpPr>
            <a:spLocks noGrp="1"/>
          </p:cNvSpPr>
          <p:nvPr>
            <p:ph type="sldNum" sz="quarter" idx="12"/>
          </p:nvPr>
        </p:nvSpPr>
        <p:spPr/>
        <p:txBody>
          <a:bodyPr/>
          <a:lstStyle/>
          <a:p>
            <a:fld id="{9B2DD1F4-4554-44EE-B23D-F52E2CB53C51}" type="slidenum">
              <a:rPr lang="en-US" smtClean="0"/>
              <a:t>12</a:t>
            </a:fld>
            <a:endParaRPr lang="en-US"/>
          </a:p>
        </p:txBody>
      </p:sp>
      <p:sp>
        <p:nvSpPr>
          <p:cNvPr id="5" name="Title 1"/>
          <p:cNvSpPr txBox="1">
            <a:spLocks/>
          </p:cNvSpPr>
          <p:nvPr/>
        </p:nvSpPr>
        <p:spPr>
          <a:xfrm>
            <a:off x="457200" y="1524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mn-lt"/>
              </a:rPr>
              <a:t>Temporal Distribution of </a:t>
            </a:r>
            <a:br>
              <a:rPr lang="en-US" sz="3600" dirty="0" smtClean="0">
                <a:solidFill>
                  <a:schemeClr val="bg1"/>
                </a:solidFill>
                <a:latin typeface="+mn-lt"/>
              </a:rPr>
            </a:br>
            <a:r>
              <a:rPr lang="en-US" sz="3600" dirty="0" smtClean="0">
                <a:solidFill>
                  <a:schemeClr val="bg1"/>
                </a:solidFill>
                <a:latin typeface="+mn-lt"/>
              </a:rPr>
              <a:t>Large Fire Emissions 2003- </a:t>
            </a:r>
            <a:r>
              <a:rPr lang="en-US" sz="3600" dirty="0" smtClean="0">
                <a:solidFill>
                  <a:schemeClr val="bg1"/>
                </a:solidFill>
                <a:latin typeface="+mn-lt"/>
              </a:rPr>
              <a:t>2014</a:t>
            </a:r>
            <a:endParaRPr lang="en-US" sz="3600" dirty="0">
              <a:solidFill>
                <a:schemeClr val="bg1"/>
              </a:solidFill>
              <a:latin typeface="+mn-lt"/>
            </a:endParaRPr>
          </a:p>
        </p:txBody>
      </p:sp>
      <p:grpSp>
        <p:nvGrpSpPr>
          <p:cNvPr id="14" name="Group 13"/>
          <p:cNvGrpSpPr/>
          <p:nvPr/>
        </p:nvGrpSpPr>
        <p:grpSpPr>
          <a:xfrm>
            <a:off x="3048000" y="2329934"/>
            <a:ext cx="657552" cy="1333334"/>
            <a:chOff x="3048000" y="2329934"/>
            <a:chExt cx="657552" cy="1333334"/>
          </a:xfrm>
        </p:grpSpPr>
        <p:sp>
          <p:nvSpPr>
            <p:cNvPr id="10" name="TextBox 9"/>
            <p:cNvSpPr txBox="1"/>
            <p:nvPr/>
          </p:nvSpPr>
          <p:spPr>
            <a:xfrm>
              <a:off x="3048000" y="2329934"/>
              <a:ext cx="657552" cy="369332"/>
            </a:xfrm>
            <a:prstGeom prst="rect">
              <a:avLst/>
            </a:prstGeom>
            <a:noFill/>
          </p:spPr>
          <p:txBody>
            <a:bodyPr wrap="none" rtlCol="0">
              <a:spAutoFit/>
            </a:bodyPr>
            <a:lstStyle/>
            <a:p>
              <a:r>
                <a:rPr lang="en-US" dirty="0" smtClean="0"/>
                <a:t>PNW</a:t>
              </a:r>
              <a:endParaRPr lang="en-US" dirty="0"/>
            </a:p>
          </p:txBody>
        </p:sp>
        <p:sp>
          <p:nvSpPr>
            <p:cNvPr id="11" name="TextBox 10"/>
            <p:cNvSpPr txBox="1"/>
            <p:nvPr/>
          </p:nvSpPr>
          <p:spPr>
            <a:xfrm>
              <a:off x="3048000" y="2663952"/>
              <a:ext cx="538930" cy="369332"/>
            </a:xfrm>
            <a:prstGeom prst="rect">
              <a:avLst/>
            </a:prstGeom>
            <a:noFill/>
          </p:spPr>
          <p:txBody>
            <a:bodyPr wrap="none" rtlCol="0">
              <a:spAutoFit/>
            </a:bodyPr>
            <a:lstStyle/>
            <a:p>
              <a:r>
                <a:rPr lang="en-US" dirty="0" smtClean="0"/>
                <a:t>NW</a:t>
              </a:r>
              <a:endParaRPr lang="en-US" dirty="0"/>
            </a:p>
          </p:txBody>
        </p:sp>
        <p:sp>
          <p:nvSpPr>
            <p:cNvPr id="12" name="TextBox 11"/>
            <p:cNvSpPr txBox="1"/>
            <p:nvPr/>
          </p:nvSpPr>
          <p:spPr>
            <a:xfrm>
              <a:off x="3048000" y="2987564"/>
              <a:ext cx="493981" cy="369332"/>
            </a:xfrm>
            <a:prstGeom prst="rect">
              <a:avLst/>
            </a:prstGeom>
            <a:noFill/>
          </p:spPr>
          <p:txBody>
            <a:bodyPr wrap="none" rtlCol="0">
              <a:spAutoFit/>
            </a:bodyPr>
            <a:lstStyle/>
            <a:p>
              <a:r>
                <a:rPr lang="en-US" dirty="0" smtClean="0"/>
                <a:t>SW</a:t>
              </a:r>
              <a:endParaRPr lang="en-US" dirty="0"/>
            </a:p>
          </p:txBody>
        </p:sp>
        <p:sp>
          <p:nvSpPr>
            <p:cNvPr id="13" name="TextBox 12"/>
            <p:cNvSpPr txBox="1"/>
            <p:nvPr/>
          </p:nvSpPr>
          <p:spPr>
            <a:xfrm>
              <a:off x="3048000" y="3293936"/>
              <a:ext cx="612604" cy="369332"/>
            </a:xfrm>
            <a:prstGeom prst="rect">
              <a:avLst/>
            </a:prstGeom>
            <a:noFill/>
          </p:spPr>
          <p:txBody>
            <a:bodyPr wrap="none" rtlCol="0">
              <a:spAutoFit/>
            </a:bodyPr>
            <a:lstStyle/>
            <a:p>
              <a:r>
                <a:rPr lang="en-US" dirty="0" smtClean="0"/>
                <a:t>PSW</a:t>
              </a:r>
              <a:endParaRPr lang="en-US" dirty="0"/>
            </a:p>
          </p:txBody>
        </p:sp>
      </p:grpSp>
    </p:spTree>
    <p:extLst>
      <p:ext uri="{BB962C8B-B14F-4D97-AF65-F5344CB8AC3E}">
        <p14:creationId xmlns:p14="http://schemas.microsoft.com/office/powerpoint/2010/main" val="2677556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bg1"/>
                </a:solidFill>
              </a:rPr>
              <a:t>Periods of High </a:t>
            </a:r>
            <a:r>
              <a:rPr lang="en-US" sz="4000" dirty="0" smtClean="0">
                <a:solidFill>
                  <a:schemeClr val="bg1"/>
                </a:solidFill>
              </a:rPr>
              <a:t>Fire </a:t>
            </a:r>
            <a:r>
              <a:rPr lang="en-US" sz="4000" dirty="0" smtClean="0">
                <a:solidFill>
                  <a:schemeClr val="bg1"/>
                </a:solidFill>
              </a:rPr>
              <a:t>Emissions</a:t>
            </a:r>
            <a:endParaRPr lang="en-US" sz="4000"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Air quality impacts:</a:t>
            </a:r>
          </a:p>
          <a:p>
            <a:r>
              <a:rPr lang="en-US" dirty="0" smtClean="0">
                <a:solidFill>
                  <a:schemeClr val="bg1"/>
                </a:solidFill>
              </a:rPr>
              <a:t>PM</a:t>
            </a:r>
            <a:r>
              <a:rPr lang="en-US" baseline="-25000" dirty="0" smtClean="0">
                <a:solidFill>
                  <a:schemeClr val="bg1"/>
                </a:solidFill>
              </a:rPr>
              <a:t>2.5</a:t>
            </a:r>
            <a:r>
              <a:rPr lang="en-US" dirty="0" smtClean="0">
                <a:solidFill>
                  <a:schemeClr val="bg1"/>
                </a:solidFill>
              </a:rPr>
              <a:t> regulations 24-hour standard</a:t>
            </a:r>
          </a:p>
          <a:p>
            <a:r>
              <a:rPr lang="en-US" dirty="0" smtClean="0">
                <a:solidFill>
                  <a:schemeClr val="bg1"/>
                </a:solidFill>
              </a:rPr>
              <a:t>Regional Haze daily visibility</a:t>
            </a:r>
          </a:p>
          <a:p>
            <a:r>
              <a:rPr lang="en-US" dirty="0" smtClean="0">
                <a:solidFill>
                  <a:schemeClr val="bg1"/>
                </a:solidFill>
              </a:rPr>
              <a:t>Ozone 8-hour average</a:t>
            </a:r>
          </a:p>
          <a:p>
            <a:pPr marL="0" indent="0">
              <a:buNone/>
            </a:pPr>
            <a:endParaRPr lang="en-US" dirty="0" smtClean="0">
              <a:solidFill>
                <a:schemeClr val="bg1"/>
              </a:solidFill>
            </a:endParaRPr>
          </a:p>
          <a:p>
            <a:pPr marL="0" indent="0">
              <a:buNone/>
            </a:pPr>
            <a:r>
              <a:rPr lang="en-US" b="1" dirty="0" smtClean="0">
                <a:solidFill>
                  <a:schemeClr val="bg1"/>
                </a:solidFill>
              </a:rPr>
              <a:t>Daily time step </a:t>
            </a:r>
            <a:r>
              <a:rPr lang="en-US" dirty="0" smtClean="0">
                <a:solidFill>
                  <a:schemeClr val="bg1"/>
                </a:solidFill>
              </a:rPr>
              <a:t>is most relevant for evaluating the significance of fire emissions for health impacts and regulatory consequences</a:t>
            </a:r>
          </a:p>
          <a:p>
            <a:endParaRPr lang="en-US" dirty="0" smtClean="0">
              <a:solidFill>
                <a:schemeClr val="bg1"/>
              </a:solidFill>
            </a:endParaRPr>
          </a:p>
          <a:p>
            <a:endParaRPr lang="en-US" dirty="0">
              <a:solidFill>
                <a:schemeClr val="bg1"/>
              </a:solidFill>
            </a:endParaRPr>
          </a:p>
        </p:txBody>
      </p:sp>
      <p:sp>
        <p:nvSpPr>
          <p:cNvPr id="4" name="Slide Number Placeholder 3"/>
          <p:cNvSpPr>
            <a:spLocks noGrp="1"/>
          </p:cNvSpPr>
          <p:nvPr>
            <p:ph type="sldNum" sz="quarter" idx="12"/>
          </p:nvPr>
        </p:nvSpPr>
        <p:spPr/>
        <p:txBody>
          <a:bodyPr/>
          <a:lstStyle/>
          <a:p>
            <a:fld id="{9B2DD1F4-4554-44EE-B23D-F52E2CB53C51}" type="slidenum">
              <a:rPr lang="en-US" smtClean="0"/>
              <a:t>13</a:t>
            </a:fld>
            <a:endParaRPr lang="en-US"/>
          </a:p>
        </p:txBody>
      </p:sp>
    </p:spTree>
    <p:extLst>
      <p:ext uri="{BB962C8B-B14F-4D97-AF65-F5344CB8AC3E}">
        <p14:creationId xmlns:p14="http://schemas.microsoft.com/office/powerpoint/2010/main" val="1876321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355" y="1603277"/>
            <a:ext cx="6242845" cy="4682134"/>
          </a:xfrm>
          <a:prstGeom prst="rect">
            <a:avLst/>
          </a:prstGeom>
        </p:spPr>
      </p:pic>
      <p:sp>
        <p:nvSpPr>
          <p:cNvPr id="2" name="Slide Number Placeholder 1"/>
          <p:cNvSpPr>
            <a:spLocks noGrp="1"/>
          </p:cNvSpPr>
          <p:nvPr>
            <p:ph type="sldNum" sz="quarter" idx="12"/>
          </p:nvPr>
        </p:nvSpPr>
        <p:spPr/>
        <p:txBody>
          <a:bodyPr/>
          <a:lstStyle/>
          <a:p>
            <a:fld id="{9B2DD1F4-4554-44EE-B23D-F52E2CB53C51}" type="slidenum">
              <a:rPr lang="en-US" smtClean="0"/>
              <a:t>14</a:t>
            </a:fld>
            <a:endParaRPr lang="en-US"/>
          </a:p>
        </p:txBody>
      </p:sp>
      <p:sp>
        <p:nvSpPr>
          <p:cNvPr id="4" name="Title 1"/>
          <p:cNvSpPr txBox="1">
            <a:spLocks/>
          </p:cNvSpPr>
          <p:nvPr/>
        </p:nvSpPr>
        <p:spPr>
          <a:xfrm>
            <a:off x="457200"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rPr>
              <a:t>Large Fire vs. Anthropogenic </a:t>
            </a:r>
          </a:p>
        </p:txBody>
      </p:sp>
      <p:sp>
        <p:nvSpPr>
          <p:cNvPr id="5" name="Content Placeholder 2"/>
          <p:cNvSpPr txBox="1">
            <a:spLocks/>
          </p:cNvSpPr>
          <p:nvPr/>
        </p:nvSpPr>
        <p:spPr>
          <a:xfrm>
            <a:off x="1037563" y="838200"/>
            <a:ext cx="7068875" cy="796528"/>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dirty="0" smtClean="0">
                <a:solidFill>
                  <a:schemeClr val="bg1"/>
                </a:solidFill>
              </a:rPr>
              <a:t>Percent of days with </a:t>
            </a:r>
            <a:r>
              <a:rPr lang="en-US" sz="2800" dirty="0" smtClean="0">
                <a:solidFill>
                  <a:schemeClr val="bg1"/>
                </a:solidFill>
              </a:rPr>
              <a:t>ratio of emissions, </a:t>
            </a:r>
            <a:r>
              <a:rPr lang="en-US" sz="2800" dirty="0" smtClean="0">
                <a:solidFill>
                  <a:schemeClr val="bg1"/>
                </a:solidFill>
              </a:rPr>
              <a:t>ER</a:t>
            </a:r>
            <a:r>
              <a:rPr lang="en-US" sz="2800" i="1" baseline="-25000" dirty="0" smtClean="0">
                <a:solidFill>
                  <a:schemeClr val="bg1"/>
                </a:solidFill>
              </a:rPr>
              <a:t>PM2.5</a:t>
            </a:r>
            <a:r>
              <a:rPr lang="en-US" sz="2800" i="1" dirty="0" smtClean="0">
                <a:solidFill>
                  <a:schemeClr val="bg1"/>
                </a:solidFill>
              </a:rPr>
              <a:t> &gt; 1</a:t>
            </a:r>
            <a:endParaRPr lang="en-US" sz="2800" dirty="0" smtClean="0">
              <a:solidFill>
                <a:schemeClr val="bg1"/>
              </a:solidFill>
            </a:endParaRPr>
          </a:p>
        </p:txBody>
      </p:sp>
      <p:grpSp>
        <p:nvGrpSpPr>
          <p:cNvPr id="6" name="Group 5"/>
          <p:cNvGrpSpPr/>
          <p:nvPr/>
        </p:nvGrpSpPr>
        <p:grpSpPr>
          <a:xfrm>
            <a:off x="6935016" y="2086500"/>
            <a:ext cx="657552" cy="1333334"/>
            <a:chOff x="3048000" y="2329934"/>
            <a:chExt cx="657552" cy="1333334"/>
          </a:xfrm>
        </p:grpSpPr>
        <p:sp>
          <p:nvSpPr>
            <p:cNvPr id="7" name="TextBox 6"/>
            <p:cNvSpPr txBox="1"/>
            <p:nvPr/>
          </p:nvSpPr>
          <p:spPr>
            <a:xfrm>
              <a:off x="3048000" y="2329934"/>
              <a:ext cx="657552" cy="369332"/>
            </a:xfrm>
            <a:prstGeom prst="rect">
              <a:avLst/>
            </a:prstGeom>
            <a:noFill/>
          </p:spPr>
          <p:txBody>
            <a:bodyPr wrap="none" rtlCol="0">
              <a:spAutoFit/>
            </a:bodyPr>
            <a:lstStyle/>
            <a:p>
              <a:r>
                <a:rPr lang="en-US" dirty="0" smtClean="0"/>
                <a:t>PNW</a:t>
              </a:r>
              <a:endParaRPr lang="en-US" dirty="0"/>
            </a:p>
          </p:txBody>
        </p:sp>
        <p:sp>
          <p:nvSpPr>
            <p:cNvPr id="8" name="TextBox 7"/>
            <p:cNvSpPr txBox="1"/>
            <p:nvPr/>
          </p:nvSpPr>
          <p:spPr>
            <a:xfrm>
              <a:off x="3048000" y="2663952"/>
              <a:ext cx="538930" cy="369332"/>
            </a:xfrm>
            <a:prstGeom prst="rect">
              <a:avLst/>
            </a:prstGeom>
            <a:noFill/>
          </p:spPr>
          <p:txBody>
            <a:bodyPr wrap="none" rtlCol="0">
              <a:spAutoFit/>
            </a:bodyPr>
            <a:lstStyle/>
            <a:p>
              <a:r>
                <a:rPr lang="en-US" dirty="0" smtClean="0"/>
                <a:t>NW</a:t>
              </a:r>
              <a:endParaRPr lang="en-US" dirty="0"/>
            </a:p>
          </p:txBody>
        </p:sp>
        <p:sp>
          <p:nvSpPr>
            <p:cNvPr id="9" name="TextBox 8"/>
            <p:cNvSpPr txBox="1"/>
            <p:nvPr/>
          </p:nvSpPr>
          <p:spPr>
            <a:xfrm>
              <a:off x="3048000" y="2987564"/>
              <a:ext cx="493981" cy="369332"/>
            </a:xfrm>
            <a:prstGeom prst="rect">
              <a:avLst/>
            </a:prstGeom>
            <a:noFill/>
          </p:spPr>
          <p:txBody>
            <a:bodyPr wrap="none" rtlCol="0">
              <a:spAutoFit/>
            </a:bodyPr>
            <a:lstStyle/>
            <a:p>
              <a:r>
                <a:rPr lang="en-US" dirty="0" smtClean="0"/>
                <a:t>SW</a:t>
              </a:r>
              <a:endParaRPr lang="en-US" dirty="0"/>
            </a:p>
          </p:txBody>
        </p:sp>
        <p:sp>
          <p:nvSpPr>
            <p:cNvPr id="10" name="TextBox 9"/>
            <p:cNvSpPr txBox="1"/>
            <p:nvPr/>
          </p:nvSpPr>
          <p:spPr>
            <a:xfrm>
              <a:off x="3048000" y="3293936"/>
              <a:ext cx="612604" cy="369332"/>
            </a:xfrm>
            <a:prstGeom prst="rect">
              <a:avLst/>
            </a:prstGeom>
            <a:noFill/>
          </p:spPr>
          <p:txBody>
            <a:bodyPr wrap="none" rtlCol="0">
              <a:spAutoFit/>
            </a:bodyPr>
            <a:lstStyle/>
            <a:p>
              <a:r>
                <a:rPr lang="en-US" dirty="0"/>
                <a:t>P</a:t>
              </a:r>
              <a:r>
                <a:rPr lang="en-US" dirty="0" smtClean="0"/>
                <a:t>SW</a:t>
              </a:r>
              <a:endParaRPr lang="en-US" dirty="0"/>
            </a:p>
          </p:txBody>
        </p:sp>
      </p:grpSp>
    </p:spTree>
    <p:extLst>
      <p:ext uri="{BB962C8B-B14F-4D97-AF65-F5344CB8AC3E}">
        <p14:creationId xmlns:p14="http://schemas.microsoft.com/office/powerpoint/2010/main" val="815582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B2DD1F4-4554-44EE-B23D-F52E2CB53C51}" type="slidenum">
              <a:rPr lang="en-US" smtClean="0"/>
              <a:t>15</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490066"/>
            <a:ext cx="6242845" cy="4682134"/>
          </a:xfrm>
          <a:prstGeom prst="rect">
            <a:avLst/>
          </a:prstGeom>
        </p:spPr>
      </p:pic>
      <p:grpSp>
        <p:nvGrpSpPr>
          <p:cNvPr id="9" name="Group 8"/>
          <p:cNvGrpSpPr/>
          <p:nvPr/>
        </p:nvGrpSpPr>
        <p:grpSpPr>
          <a:xfrm>
            <a:off x="2674022" y="5394554"/>
            <a:ext cx="4211790" cy="369332"/>
            <a:chOff x="2831977" y="4867656"/>
            <a:chExt cx="4211790" cy="369332"/>
          </a:xfrm>
        </p:grpSpPr>
        <p:sp>
          <p:nvSpPr>
            <p:cNvPr id="4" name="TextBox 3"/>
            <p:cNvSpPr txBox="1"/>
            <p:nvPr/>
          </p:nvSpPr>
          <p:spPr>
            <a:xfrm>
              <a:off x="2831977" y="4867656"/>
              <a:ext cx="511679"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&gt; 1</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4054495" y="4867656"/>
              <a:ext cx="511679"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&gt; 2</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5267329" y="4867656"/>
              <a:ext cx="511679"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&gt; 5</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6403848" y="4867656"/>
              <a:ext cx="639919"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&gt; 10</a:t>
              </a:r>
              <a:endParaRPr lang="en-US" dirty="0">
                <a:latin typeface="Arial" panose="020B0604020202020204" pitchFamily="34" charset="0"/>
                <a:cs typeface="Arial" panose="020B0604020202020204" pitchFamily="34" charset="0"/>
              </a:endParaRPr>
            </a:p>
          </p:txBody>
        </p:sp>
      </p:grpSp>
      <p:sp>
        <p:nvSpPr>
          <p:cNvPr id="8" name="TextBox 7"/>
          <p:cNvSpPr txBox="1"/>
          <p:nvPr/>
        </p:nvSpPr>
        <p:spPr>
          <a:xfrm>
            <a:off x="4191000" y="5638800"/>
            <a:ext cx="1042273" cy="461665"/>
          </a:xfrm>
          <a:prstGeom prst="rect">
            <a:avLst/>
          </a:prstGeom>
          <a:noFill/>
        </p:spPr>
        <p:txBody>
          <a:bodyPr wrap="none" rtlCol="0">
            <a:spAutoFit/>
          </a:bodyPr>
          <a:lstStyle/>
          <a:p>
            <a:r>
              <a:rPr lang="en-US" sz="2400" dirty="0" smtClean="0"/>
              <a:t>ER</a:t>
            </a:r>
            <a:r>
              <a:rPr lang="en-US" sz="2400" baseline="-25000" dirty="0" smtClean="0"/>
              <a:t>PM2.5</a:t>
            </a:r>
            <a:endParaRPr lang="en-US" sz="2400" dirty="0"/>
          </a:p>
        </p:txBody>
      </p:sp>
      <p:sp>
        <p:nvSpPr>
          <p:cNvPr id="10" name="TextBox 9"/>
          <p:cNvSpPr txBox="1"/>
          <p:nvPr/>
        </p:nvSpPr>
        <p:spPr>
          <a:xfrm>
            <a:off x="1069176" y="130781"/>
            <a:ext cx="6858801" cy="1077218"/>
          </a:xfrm>
          <a:prstGeom prst="rect">
            <a:avLst/>
          </a:prstGeom>
          <a:noFill/>
        </p:spPr>
        <p:txBody>
          <a:bodyPr wrap="none" rtlCol="0">
            <a:spAutoFit/>
          </a:bodyPr>
          <a:lstStyle/>
          <a:p>
            <a:pPr algn="ctr"/>
            <a:r>
              <a:rPr lang="en-US" sz="3200" dirty="0" smtClean="0">
                <a:solidFill>
                  <a:schemeClr val="bg1"/>
                </a:solidFill>
              </a:rPr>
              <a:t>Fire-to-Anthropogenic PM</a:t>
            </a:r>
            <a:r>
              <a:rPr lang="en-US" sz="3200" baseline="-25000" dirty="0" smtClean="0">
                <a:solidFill>
                  <a:schemeClr val="bg1"/>
                </a:solidFill>
              </a:rPr>
              <a:t>2.5</a:t>
            </a:r>
            <a:r>
              <a:rPr lang="en-US" sz="3200" dirty="0" smtClean="0">
                <a:solidFill>
                  <a:schemeClr val="bg1"/>
                </a:solidFill>
              </a:rPr>
              <a:t> </a:t>
            </a:r>
            <a:r>
              <a:rPr lang="en-US" sz="3200" dirty="0" smtClean="0">
                <a:solidFill>
                  <a:schemeClr val="bg1"/>
                </a:solidFill>
              </a:rPr>
              <a:t>Emissions </a:t>
            </a:r>
            <a:endParaRPr lang="en-US" sz="3200" dirty="0" smtClean="0">
              <a:solidFill>
                <a:schemeClr val="bg1"/>
              </a:solidFill>
            </a:endParaRPr>
          </a:p>
          <a:p>
            <a:pPr algn="ctr"/>
            <a:r>
              <a:rPr lang="en-US" sz="3200" dirty="0" smtClean="0">
                <a:solidFill>
                  <a:schemeClr val="bg1"/>
                </a:solidFill>
              </a:rPr>
              <a:t>August  (</a:t>
            </a:r>
            <a:r>
              <a:rPr lang="en-US" sz="3200" dirty="0" smtClean="0">
                <a:solidFill>
                  <a:schemeClr val="bg1"/>
                </a:solidFill>
              </a:rPr>
              <a:t>2003-2014)</a:t>
            </a:r>
            <a:endParaRPr lang="en-US" sz="3200" dirty="0">
              <a:solidFill>
                <a:schemeClr val="bg1"/>
              </a:solidFill>
            </a:endParaRPr>
          </a:p>
        </p:txBody>
      </p:sp>
      <p:sp>
        <p:nvSpPr>
          <p:cNvPr id="11" name="TextBox 10"/>
          <p:cNvSpPr txBox="1"/>
          <p:nvPr/>
        </p:nvSpPr>
        <p:spPr>
          <a:xfrm rot="16200000">
            <a:off x="459970" y="3521328"/>
            <a:ext cx="2121415" cy="461665"/>
          </a:xfrm>
          <a:prstGeom prst="rect">
            <a:avLst/>
          </a:prstGeom>
          <a:noFill/>
        </p:spPr>
        <p:txBody>
          <a:bodyPr wrap="none" rtlCol="0">
            <a:spAutoFit/>
          </a:bodyPr>
          <a:lstStyle/>
          <a:p>
            <a:r>
              <a:rPr lang="en-US" sz="2400" dirty="0" smtClean="0"/>
              <a:t>Percent of Days</a:t>
            </a:r>
            <a:endParaRPr lang="en-US" sz="2400" dirty="0"/>
          </a:p>
        </p:txBody>
      </p:sp>
      <p:grpSp>
        <p:nvGrpSpPr>
          <p:cNvPr id="20" name="Group 19"/>
          <p:cNvGrpSpPr/>
          <p:nvPr/>
        </p:nvGrpSpPr>
        <p:grpSpPr>
          <a:xfrm>
            <a:off x="6363049" y="1600200"/>
            <a:ext cx="794196" cy="369332"/>
            <a:chOff x="5267329" y="1733938"/>
            <a:chExt cx="794196" cy="369332"/>
          </a:xfrm>
        </p:grpSpPr>
        <p:sp>
          <p:nvSpPr>
            <p:cNvPr id="15" name="Rectangle 14"/>
            <p:cNvSpPr/>
            <p:nvPr/>
          </p:nvSpPr>
          <p:spPr>
            <a:xfrm>
              <a:off x="5267329" y="1828800"/>
              <a:ext cx="182880" cy="182880"/>
            </a:xfrm>
            <a:prstGeom prst="rect">
              <a:avLst/>
            </a:prstGeom>
            <a:solidFill>
              <a:srgbClr val="E6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403973" y="1733938"/>
              <a:ext cx="657552" cy="369332"/>
            </a:xfrm>
            <a:prstGeom prst="rect">
              <a:avLst/>
            </a:prstGeom>
            <a:noFill/>
          </p:spPr>
          <p:txBody>
            <a:bodyPr wrap="none" rtlCol="0">
              <a:spAutoFit/>
            </a:bodyPr>
            <a:lstStyle/>
            <a:p>
              <a:r>
                <a:rPr lang="en-US" dirty="0" smtClean="0"/>
                <a:t>PNW</a:t>
              </a:r>
              <a:endParaRPr lang="en-US" dirty="0"/>
            </a:p>
          </p:txBody>
        </p:sp>
      </p:grpSp>
      <p:grpSp>
        <p:nvGrpSpPr>
          <p:cNvPr id="21" name="Group 20"/>
          <p:cNvGrpSpPr/>
          <p:nvPr/>
        </p:nvGrpSpPr>
        <p:grpSpPr>
          <a:xfrm>
            <a:off x="6363049" y="1931813"/>
            <a:ext cx="684905" cy="369332"/>
            <a:chOff x="5267329" y="2040374"/>
            <a:chExt cx="684905" cy="369332"/>
          </a:xfrm>
        </p:grpSpPr>
        <p:sp>
          <p:nvSpPr>
            <p:cNvPr id="14" name="Rectangle 13"/>
            <p:cNvSpPr/>
            <p:nvPr/>
          </p:nvSpPr>
          <p:spPr>
            <a:xfrm>
              <a:off x="5267329" y="2133600"/>
              <a:ext cx="182880" cy="182880"/>
            </a:xfrm>
            <a:prstGeom prst="rect">
              <a:avLst/>
            </a:prstGeom>
            <a:solidFill>
              <a:srgbClr val="77C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413304" y="2040374"/>
              <a:ext cx="538930" cy="369332"/>
            </a:xfrm>
            <a:prstGeom prst="rect">
              <a:avLst/>
            </a:prstGeom>
            <a:noFill/>
          </p:spPr>
          <p:txBody>
            <a:bodyPr wrap="none" rtlCol="0">
              <a:spAutoFit/>
            </a:bodyPr>
            <a:lstStyle/>
            <a:p>
              <a:r>
                <a:rPr lang="en-US" dirty="0" smtClean="0"/>
                <a:t>NW</a:t>
              </a:r>
              <a:endParaRPr lang="en-US" dirty="0"/>
            </a:p>
          </p:txBody>
        </p:sp>
      </p:grpSp>
      <p:grpSp>
        <p:nvGrpSpPr>
          <p:cNvPr id="22" name="Group 21"/>
          <p:cNvGrpSpPr/>
          <p:nvPr/>
        </p:nvGrpSpPr>
        <p:grpSpPr>
          <a:xfrm>
            <a:off x="6363049" y="2263426"/>
            <a:ext cx="758579" cy="369332"/>
            <a:chOff x="5267329" y="2373868"/>
            <a:chExt cx="758579" cy="369332"/>
          </a:xfrm>
        </p:grpSpPr>
        <p:sp>
          <p:nvSpPr>
            <p:cNvPr id="13" name="Rectangle 12"/>
            <p:cNvSpPr/>
            <p:nvPr/>
          </p:nvSpPr>
          <p:spPr>
            <a:xfrm>
              <a:off x="5267329" y="2475605"/>
              <a:ext cx="182880" cy="182880"/>
            </a:xfrm>
            <a:prstGeom prst="rect">
              <a:avLst/>
            </a:prstGeom>
            <a:solidFill>
              <a:srgbClr val="2B9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413304" y="2373868"/>
              <a:ext cx="612604" cy="369332"/>
            </a:xfrm>
            <a:prstGeom prst="rect">
              <a:avLst/>
            </a:prstGeom>
            <a:noFill/>
          </p:spPr>
          <p:txBody>
            <a:bodyPr wrap="none" rtlCol="0">
              <a:spAutoFit/>
            </a:bodyPr>
            <a:lstStyle/>
            <a:p>
              <a:r>
                <a:rPr lang="en-US" dirty="0" smtClean="0"/>
                <a:t>PSW</a:t>
              </a:r>
              <a:endParaRPr lang="en-US" dirty="0"/>
            </a:p>
          </p:txBody>
        </p:sp>
      </p:grpSp>
      <p:grpSp>
        <p:nvGrpSpPr>
          <p:cNvPr id="23" name="Group 22"/>
          <p:cNvGrpSpPr/>
          <p:nvPr/>
        </p:nvGrpSpPr>
        <p:grpSpPr>
          <a:xfrm>
            <a:off x="6363049" y="2595039"/>
            <a:ext cx="638251" cy="369332"/>
            <a:chOff x="5267329" y="2728777"/>
            <a:chExt cx="638251" cy="369332"/>
          </a:xfrm>
        </p:grpSpPr>
        <p:sp>
          <p:nvSpPr>
            <p:cNvPr id="12" name="Rectangle 11"/>
            <p:cNvSpPr/>
            <p:nvPr/>
          </p:nvSpPr>
          <p:spPr>
            <a:xfrm>
              <a:off x="5267329" y="2819400"/>
              <a:ext cx="182880" cy="182880"/>
            </a:xfrm>
            <a:prstGeom prst="rect">
              <a:avLst/>
            </a:prstGeom>
            <a:solidFill>
              <a:srgbClr val="B8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411599" y="2728777"/>
              <a:ext cx="493981" cy="369332"/>
            </a:xfrm>
            <a:prstGeom prst="rect">
              <a:avLst/>
            </a:prstGeom>
            <a:noFill/>
          </p:spPr>
          <p:txBody>
            <a:bodyPr wrap="none" rtlCol="0">
              <a:spAutoFit/>
            </a:bodyPr>
            <a:lstStyle/>
            <a:p>
              <a:r>
                <a:rPr lang="en-US" dirty="0" smtClean="0"/>
                <a:t>SW</a:t>
              </a:r>
              <a:endParaRPr lang="en-US" dirty="0"/>
            </a:p>
          </p:txBody>
        </p:sp>
      </p:grpSp>
      <mc:AlternateContent xmlns:mc="http://schemas.openxmlformats.org/markup-compatibility/2006">
        <mc:Choice xmlns:a14="http://schemas.microsoft.com/office/drawing/2010/main" Requires="a14">
          <p:sp>
            <p:nvSpPr>
              <p:cNvPr id="25" name="TextBox 24"/>
              <p:cNvSpPr txBox="1">
                <a:spLocks noChangeAspect="1"/>
              </p:cNvSpPr>
              <p:nvPr/>
            </p:nvSpPr>
            <p:spPr>
              <a:xfrm>
                <a:off x="3185160" y="1524000"/>
                <a:ext cx="2682240" cy="866346"/>
              </a:xfrm>
              <a:prstGeom prst="rect">
                <a:avLst/>
              </a:prstGeom>
              <a:solidFill>
                <a:schemeClr val="bg1"/>
              </a:solidFill>
            </p:spPr>
            <p:txBody>
              <a:bodyPr wrap="none" rtlCol="0">
                <a:normAutofit fontScale="85000" lnSpcReduction="10000"/>
              </a:bodyPr>
              <a:lstStyle/>
              <a:p>
                <a:pPr/>
                <a14:m>
                  <m:oMathPara xmlns:m="http://schemas.openxmlformats.org/officeDocument/2006/math">
                    <m:oMathParaPr>
                      <m:jc m:val="center"/>
                    </m:oMathParaPr>
                    <m:oMath xmlns:m="http://schemas.openxmlformats.org/officeDocument/2006/math">
                      <m:sSub>
                        <m:sSubPr>
                          <m:ctrlPr>
                            <a:rPr lang="en-US" sz="2400" i="1" smtClean="0">
                              <a:latin typeface="Cambria Math"/>
                              <a:cs typeface="Arial" pitchFamily="34" charset="0"/>
                            </a:rPr>
                          </m:ctrlPr>
                        </m:sSubPr>
                        <m:e>
                          <m:r>
                            <a:rPr lang="en-US" sz="2400" b="0" i="1" smtClean="0">
                              <a:latin typeface="Cambria Math"/>
                              <a:cs typeface="Arial" pitchFamily="34" charset="0"/>
                            </a:rPr>
                            <m:t>𝐸𝑅</m:t>
                          </m:r>
                        </m:e>
                        <m:sub>
                          <m:r>
                            <a:rPr lang="en-US" sz="2400" b="0" i="1" smtClean="0">
                              <a:latin typeface="Cambria Math"/>
                              <a:cs typeface="Arial" pitchFamily="34" charset="0"/>
                            </a:rPr>
                            <m:t>𝑋</m:t>
                          </m:r>
                        </m:sub>
                      </m:sSub>
                      <m:r>
                        <a:rPr lang="en-US" sz="2400" b="0" i="1" smtClean="0">
                          <a:latin typeface="Cambria Math"/>
                          <a:cs typeface="Arial" pitchFamily="34" charset="0"/>
                        </a:rPr>
                        <m:t>=</m:t>
                      </m:r>
                      <m:f>
                        <m:fPr>
                          <m:ctrlPr>
                            <a:rPr lang="en-US" sz="2400" i="1" smtClean="0">
                              <a:latin typeface="Cambria Math"/>
                              <a:cs typeface="Arial" pitchFamily="34" charset="0"/>
                            </a:rPr>
                          </m:ctrlPr>
                        </m:fPr>
                        <m:num>
                          <m:sSub>
                            <m:sSubPr>
                              <m:ctrlPr>
                                <a:rPr lang="en-US" sz="2400" i="1" smtClean="0">
                                  <a:latin typeface="Cambria Math"/>
                                  <a:cs typeface="Arial" pitchFamily="34" charset="0"/>
                                </a:rPr>
                              </m:ctrlPr>
                            </m:sSubPr>
                            <m:e>
                              <m:r>
                                <a:rPr lang="en-US" sz="2400" b="0" i="1" smtClean="0">
                                  <a:latin typeface="Cambria Math"/>
                                  <a:cs typeface="Arial" pitchFamily="34" charset="0"/>
                                </a:rPr>
                                <m:t>𝐸𝑋</m:t>
                              </m:r>
                            </m:e>
                            <m:sub>
                              <m:r>
                                <a:rPr lang="en-US" sz="2400" b="0" i="1" smtClean="0">
                                  <a:latin typeface="Cambria Math"/>
                                  <a:cs typeface="Arial" pitchFamily="34" charset="0"/>
                                </a:rPr>
                                <m:t>𝐿𝑎𝑟𝑔𝑒</m:t>
                              </m:r>
                              <m:r>
                                <a:rPr lang="en-US" sz="2400" b="0" i="1" smtClean="0">
                                  <a:latin typeface="Cambria Math"/>
                                  <a:cs typeface="Arial" pitchFamily="34" charset="0"/>
                                </a:rPr>
                                <m:t> </m:t>
                              </m:r>
                              <m:r>
                                <a:rPr lang="en-US" sz="2400" b="0" i="1" smtClean="0">
                                  <a:latin typeface="Cambria Math"/>
                                  <a:cs typeface="Arial" pitchFamily="34" charset="0"/>
                                </a:rPr>
                                <m:t>𝐹𝑖𝑟𝑒</m:t>
                              </m:r>
                            </m:sub>
                          </m:sSub>
                        </m:num>
                        <m:den>
                          <m:sSub>
                            <m:sSubPr>
                              <m:ctrlPr>
                                <a:rPr lang="en-US" sz="2400" b="0" i="1" smtClean="0">
                                  <a:latin typeface="Cambria Math"/>
                                  <a:cs typeface="Arial" pitchFamily="34" charset="0"/>
                                </a:rPr>
                              </m:ctrlPr>
                            </m:sSubPr>
                            <m:e>
                              <m:r>
                                <a:rPr lang="en-US" sz="2400" b="0" i="1" smtClean="0">
                                  <a:latin typeface="Cambria Math"/>
                                  <a:cs typeface="Arial" pitchFamily="34" charset="0"/>
                                </a:rPr>
                                <m:t>𝐸𝑋</m:t>
                              </m:r>
                            </m:e>
                            <m:sub>
                              <m:r>
                                <a:rPr lang="en-US" sz="2400" b="0" i="1" smtClean="0">
                                  <a:latin typeface="Cambria Math"/>
                                  <a:cs typeface="Arial" pitchFamily="34" charset="0"/>
                                </a:rPr>
                                <m:t>𝐴𝑛𝑡h𝑟𝑜𝑝𝑜𝑔𝑒𝑛𝑖𝑐</m:t>
                              </m:r>
                            </m:sub>
                          </m:sSub>
                        </m:den>
                      </m:f>
                    </m:oMath>
                  </m:oMathPara>
                </a14:m>
                <a:endParaRPr lang="en-US" sz="2400" dirty="0" smtClean="0">
                  <a:latin typeface="Arial" pitchFamily="34" charset="0"/>
                  <a:cs typeface="Arial" pitchFamily="34" charset="0"/>
                </a:endParaRPr>
              </a:p>
            </p:txBody>
          </p:sp>
        </mc:Choice>
        <mc:Fallback>
          <p:sp>
            <p:nvSpPr>
              <p:cNvPr id="25" name="TextBox 24"/>
              <p:cNvSpPr txBox="1">
                <a:spLocks noRot="1" noChangeAspect="1" noMove="1" noResize="1" noEditPoints="1" noAdjustHandles="1" noChangeArrowheads="1" noChangeShapeType="1" noTextEdit="1"/>
              </p:cNvSpPr>
              <p:nvPr/>
            </p:nvSpPr>
            <p:spPr>
              <a:xfrm>
                <a:off x="3185160" y="1524000"/>
                <a:ext cx="2682240" cy="866346"/>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17147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955" y="1490066"/>
            <a:ext cx="6242845" cy="4682134"/>
          </a:xfrm>
          <a:prstGeom prst="rect">
            <a:avLst/>
          </a:prstGeom>
        </p:spPr>
      </p:pic>
      <p:sp>
        <p:nvSpPr>
          <p:cNvPr id="2" name="Slide Number Placeholder 1"/>
          <p:cNvSpPr>
            <a:spLocks noGrp="1"/>
          </p:cNvSpPr>
          <p:nvPr>
            <p:ph type="sldNum" sz="quarter" idx="12"/>
          </p:nvPr>
        </p:nvSpPr>
        <p:spPr/>
        <p:txBody>
          <a:bodyPr/>
          <a:lstStyle/>
          <a:p>
            <a:fld id="{9B2DD1F4-4554-44EE-B23D-F52E2CB53C51}" type="slidenum">
              <a:rPr lang="en-US" smtClean="0"/>
              <a:t>16</a:t>
            </a:fld>
            <a:endParaRPr lang="en-US"/>
          </a:p>
        </p:txBody>
      </p:sp>
      <p:grpSp>
        <p:nvGrpSpPr>
          <p:cNvPr id="9" name="Group 8"/>
          <p:cNvGrpSpPr/>
          <p:nvPr/>
        </p:nvGrpSpPr>
        <p:grpSpPr>
          <a:xfrm>
            <a:off x="2674022" y="5394554"/>
            <a:ext cx="4211790" cy="369332"/>
            <a:chOff x="2831977" y="4867656"/>
            <a:chExt cx="4211790" cy="369332"/>
          </a:xfrm>
        </p:grpSpPr>
        <p:sp>
          <p:nvSpPr>
            <p:cNvPr id="4" name="TextBox 3"/>
            <p:cNvSpPr txBox="1"/>
            <p:nvPr/>
          </p:nvSpPr>
          <p:spPr>
            <a:xfrm>
              <a:off x="2831977" y="4867656"/>
              <a:ext cx="511679"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&gt; 1</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4054495" y="4867656"/>
              <a:ext cx="511679"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&gt; 2</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5267329" y="4867656"/>
              <a:ext cx="511679"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&gt; 5</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6403848" y="4867656"/>
              <a:ext cx="639919"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&gt; 10</a:t>
              </a:r>
              <a:endParaRPr lang="en-US" dirty="0">
                <a:latin typeface="Arial" panose="020B0604020202020204" pitchFamily="34" charset="0"/>
                <a:cs typeface="Arial" panose="020B0604020202020204" pitchFamily="34" charset="0"/>
              </a:endParaRPr>
            </a:p>
          </p:txBody>
        </p:sp>
      </p:grpSp>
      <p:sp>
        <p:nvSpPr>
          <p:cNvPr id="8" name="TextBox 7"/>
          <p:cNvSpPr txBox="1"/>
          <p:nvPr/>
        </p:nvSpPr>
        <p:spPr>
          <a:xfrm>
            <a:off x="4400386" y="5634335"/>
            <a:ext cx="857414" cy="461665"/>
          </a:xfrm>
          <a:prstGeom prst="rect">
            <a:avLst/>
          </a:prstGeom>
          <a:noFill/>
        </p:spPr>
        <p:txBody>
          <a:bodyPr wrap="none" rtlCol="0">
            <a:spAutoFit/>
          </a:bodyPr>
          <a:lstStyle/>
          <a:p>
            <a:r>
              <a:rPr lang="en-US" sz="2400" dirty="0" smtClean="0"/>
              <a:t>ER</a:t>
            </a:r>
            <a:r>
              <a:rPr lang="en-US" sz="2400" baseline="-25000" dirty="0" smtClean="0"/>
              <a:t>VOC</a:t>
            </a:r>
            <a:endParaRPr lang="en-US" sz="2400" dirty="0"/>
          </a:p>
        </p:txBody>
      </p:sp>
      <p:sp>
        <p:nvSpPr>
          <p:cNvPr id="10" name="TextBox 9"/>
          <p:cNvSpPr txBox="1"/>
          <p:nvPr/>
        </p:nvSpPr>
        <p:spPr>
          <a:xfrm>
            <a:off x="1164843" y="130781"/>
            <a:ext cx="6667466" cy="1077218"/>
          </a:xfrm>
          <a:prstGeom prst="rect">
            <a:avLst/>
          </a:prstGeom>
          <a:noFill/>
        </p:spPr>
        <p:txBody>
          <a:bodyPr wrap="none" rtlCol="0">
            <a:spAutoFit/>
          </a:bodyPr>
          <a:lstStyle/>
          <a:p>
            <a:pPr algn="ctr"/>
            <a:r>
              <a:rPr lang="en-US" sz="3200" dirty="0" smtClean="0">
                <a:solidFill>
                  <a:schemeClr val="bg1"/>
                </a:solidFill>
              </a:rPr>
              <a:t>Fire-to-Anthropogenic VOC </a:t>
            </a:r>
            <a:r>
              <a:rPr lang="en-US" sz="3200" dirty="0" smtClean="0">
                <a:solidFill>
                  <a:schemeClr val="bg1"/>
                </a:solidFill>
              </a:rPr>
              <a:t>Emissions </a:t>
            </a:r>
            <a:endParaRPr lang="en-US" sz="3200" dirty="0" smtClean="0">
              <a:solidFill>
                <a:schemeClr val="bg1"/>
              </a:solidFill>
            </a:endParaRPr>
          </a:p>
          <a:p>
            <a:pPr algn="ctr"/>
            <a:r>
              <a:rPr lang="en-US" sz="3200" dirty="0" smtClean="0">
                <a:solidFill>
                  <a:schemeClr val="bg1"/>
                </a:solidFill>
              </a:rPr>
              <a:t>August  (</a:t>
            </a:r>
            <a:r>
              <a:rPr lang="en-US" sz="3200" dirty="0" smtClean="0">
                <a:solidFill>
                  <a:schemeClr val="bg1"/>
                </a:solidFill>
              </a:rPr>
              <a:t>2003-2014)</a:t>
            </a:r>
            <a:endParaRPr lang="en-US" sz="3200" dirty="0">
              <a:solidFill>
                <a:schemeClr val="bg1"/>
              </a:solidFill>
            </a:endParaRPr>
          </a:p>
        </p:txBody>
      </p:sp>
      <p:sp>
        <p:nvSpPr>
          <p:cNvPr id="11" name="TextBox 10"/>
          <p:cNvSpPr txBox="1"/>
          <p:nvPr/>
        </p:nvSpPr>
        <p:spPr>
          <a:xfrm rot="16200000">
            <a:off x="459970" y="3521328"/>
            <a:ext cx="2121415" cy="461665"/>
          </a:xfrm>
          <a:prstGeom prst="rect">
            <a:avLst/>
          </a:prstGeom>
          <a:noFill/>
        </p:spPr>
        <p:txBody>
          <a:bodyPr wrap="none" rtlCol="0">
            <a:spAutoFit/>
          </a:bodyPr>
          <a:lstStyle/>
          <a:p>
            <a:r>
              <a:rPr lang="en-US" sz="2400" dirty="0" smtClean="0"/>
              <a:t>Percent of Days</a:t>
            </a:r>
            <a:endParaRPr lang="en-US" sz="2400" dirty="0"/>
          </a:p>
        </p:txBody>
      </p:sp>
      <p:grpSp>
        <p:nvGrpSpPr>
          <p:cNvPr id="20" name="Group 19"/>
          <p:cNvGrpSpPr/>
          <p:nvPr/>
        </p:nvGrpSpPr>
        <p:grpSpPr>
          <a:xfrm>
            <a:off x="6363049" y="1600200"/>
            <a:ext cx="794196" cy="369332"/>
            <a:chOff x="5267329" y="1733938"/>
            <a:chExt cx="794196" cy="369332"/>
          </a:xfrm>
        </p:grpSpPr>
        <p:sp>
          <p:nvSpPr>
            <p:cNvPr id="15" name="Rectangle 14"/>
            <p:cNvSpPr/>
            <p:nvPr/>
          </p:nvSpPr>
          <p:spPr>
            <a:xfrm>
              <a:off x="5267329" y="1828800"/>
              <a:ext cx="182880" cy="182880"/>
            </a:xfrm>
            <a:prstGeom prst="rect">
              <a:avLst/>
            </a:prstGeom>
            <a:solidFill>
              <a:srgbClr val="E6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403973" y="1733938"/>
              <a:ext cx="657552" cy="369332"/>
            </a:xfrm>
            <a:prstGeom prst="rect">
              <a:avLst/>
            </a:prstGeom>
            <a:noFill/>
          </p:spPr>
          <p:txBody>
            <a:bodyPr wrap="none" rtlCol="0">
              <a:spAutoFit/>
            </a:bodyPr>
            <a:lstStyle/>
            <a:p>
              <a:r>
                <a:rPr lang="en-US" dirty="0" smtClean="0"/>
                <a:t>PNW</a:t>
              </a:r>
              <a:endParaRPr lang="en-US" dirty="0"/>
            </a:p>
          </p:txBody>
        </p:sp>
      </p:grpSp>
      <p:grpSp>
        <p:nvGrpSpPr>
          <p:cNvPr id="21" name="Group 20"/>
          <p:cNvGrpSpPr/>
          <p:nvPr/>
        </p:nvGrpSpPr>
        <p:grpSpPr>
          <a:xfrm>
            <a:off x="6363049" y="1931813"/>
            <a:ext cx="684905" cy="369332"/>
            <a:chOff x="5267329" y="2040374"/>
            <a:chExt cx="684905" cy="369332"/>
          </a:xfrm>
        </p:grpSpPr>
        <p:sp>
          <p:nvSpPr>
            <p:cNvPr id="14" name="Rectangle 13"/>
            <p:cNvSpPr/>
            <p:nvPr/>
          </p:nvSpPr>
          <p:spPr>
            <a:xfrm>
              <a:off x="5267329" y="2133600"/>
              <a:ext cx="182880" cy="182880"/>
            </a:xfrm>
            <a:prstGeom prst="rect">
              <a:avLst/>
            </a:prstGeom>
            <a:solidFill>
              <a:srgbClr val="77C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413304" y="2040374"/>
              <a:ext cx="538930" cy="369332"/>
            </a:xfrm>
            <a:prstGeom prst="rect">
              <a:avLst/>
            </a:prstGeom>
            <a:noFill/>
          </p:spPr>
          <p:txBody>
            <a:bodyPr wrap="none" rtlCol="0">
              <a:spAutoFit/>
            </a:bodyPr>
            <a:lstStyle/>
            <a:p>
              <a:r>
                <a:rPr lang="en-US" dirty="0" smtClean="0"/>
                <a:t>NW</a:t>
              </a:r>
              <a:endParaRPr lang="en-US" dirty="0"/>
            </a:p>
          </p:txBody>
        </p:sp>
      </p:grpSp>
      <p:grpSp>
        <p:nvGrpSpPr>
          <p:cNvPr id="22" name="Group 21"/>
          <p:cNvGrpSpPr/>
          <p:nvPr/>
        </p:nvGrpSpPr>
        <p:grpSpPr>
          <a:xfrm>
            <a:off x="6363049" y="2263426"/>
            <a:ext cx="758579" cy="369332"/>
            <a:chOff x="5267329" y="2373868"/>
            <a:chExt cx="758579" cy="369332"/>
          </a:xfrm>
        </p:grpSpPr>
        <p:sp>
          <p:nvSpPr>
            <p:cNvPr id="13" name="Rectangle 12"/>
            <p:cNvSpPr/>
            <p:nvPr/>
          </p:nvSpPr>
          <p:spPr>
            <a:xfrm>
              <a:off x="5267329" y="2475605"/>
              <a:ext cx="182880" cy="182880"/>
            </a:xfrm>
            <a:prstGeom prst="rect">
              <a:avLst/>
            </a:prstGeom>
            <a:solidFill>
              <a:srgbClr val="2B9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413304" y="2373868"/>
              <a:ext cx="612604" cy="369332"/>
            </a:xfrm>
            <a:prstGeom prst="rect">
              <a:avLst/>
            </a:prstGeom>
            <a:noFill/>
          </p:spPr>
          <p:txBody>
            <a:bodyPr wrap="none" rtlCol="0">
              <a:spAutoFit/>
            </a:bodyPr>
            <a:lstStyle/>
            <a:p>
              <a:r>
                <a:rPr lang="en-US" dirty="0" smtClean="0"/>
                <a:t>PSW</a:t>
              </a:r>
              <a:endParaRPr lang="en-US" dirty="0"/>
            </a:p>
          </p:txBody>
        </p:sp>
      </p:grpSp>
      <p:grpSp>
        <p:nvGrpSpPr>
          <p:cNvPr id="23" name="Group 22"/>
          <p:cNvGrpSpPr/>
          <p:nvPr/>
        </p:nvGrpSpPr>
        <p:grpSpPr>
          <a:xfrm>
            <a:off x="6363049" y="2595039"/>
            <a:ext cx="638251" cy="369332"/>
            <a:chOff x="5267329" y="2728777"/>
            <a:chExt cx="638251" cy="369332"/>
          </a:xfrm>
        </p:grpSpPr>
        <p:sp>
          <p:nvSpPr>
            <p:cNvPr id="12" name="Rectangle 11"/>
            <p:cNvSpPr/>
            <p:nvPr/>
          </p:nvSpPr>
          <p:spPr>
            <a:xfrm>
              <a:off x="5267329" y="2819400"/>
              <a:ext cx="182880" cy="182880"/>
            </a:xfrm>
            <a:prstGeom prst="rect">
              <a:avLst/>
            </a:prstGeom>
            <a:solidFill>
              <a:srgbClr val="B8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411599" y="2728777"/>
              <a:ext cx="493981" cy="369332"/>
            </a:xfrm>
            <a:prstGeom prst="rect">
              <a:avLst/>
            </a:prstGeom>
            <a:noFill/>
          </p:spPr>
          <p:txBody>
            <a:bodyPr wrap="none" rtlCol="0">
              <a:spAutoFit/>
            </a:bodyPr>
            <a:lstStyle/>
            <a:p>
              <a:r>
                <a:rPr lang="en-US" dirty="0" smtClean="0"/>
                <a:t>SW</a:t>
              </a:r>
              <a:endParaRPr lang="en-US" dirty="0"/>
            </a:p>
          </p:txBody>
        </p:sp>
      </p:grpSp>
    </p:spTree>
    <p:extLst>
      <p:ext uri="{BB962C8B-B14F-4D97-AF65-F5344CB8AC3E}">
        <p14:creationId xmlns:p14="http://schemas.microsoft.com/office/powerpoint/2010/main" val="3627662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530" y="838200"/>
            <a:ext cx="6242845" cy="4682134"/>
          </a:xfrm>
          <a:prstGeom prst="rect">
            <a:avLst/>
          </a:prstGeom>
        </p:spPr>
      </p:pic>
      <p:sp>
        <p:nvSpPr>
          <p:cNvPr id="2" name="Slide Number Placeholder 1"/>
          <p:cNvSpPr>
            <a:spLocks noGrp="1"/>
          </p:cNvSpPr>
          <p:nvPr>
            <p:ph type="sldNum" sz="quarter" idx="12"/>
          </p:nvPr>
        </p:nvSpPr>
        <p:spPr/>
        <p:txBody>
          <a:bodyPr/>
          <a:lstStyle/>
          <a:p>
            <a:fld id="{9B2DD1F4-4554-44EE-B23D-F52E2CB53C51}" type="slidenum">
              <a:rPr lang="en-US" smtClean="0"/>
              <a:t>17</a:t>
            </a:fld>
            <a:endParaRPr lang="en-US"/>
          </a:p>
        </p:txBody>
      </p:sp>
      <p:sp>
        <p:nvSpPr>
          <p:cNvPr id="4" name="TextBox 3"/>
          <p:cNvSpPr txBox="1"/>
          <p:nvPr/>
        </p:nvSpPr>
        <p:spPr>
          <a:xfrm>
            <a:off x="1447800" y="2667000"/>
            <a:ext cx="553998" cy="949940"/>
          </a:xfrm>
          <a:prstGeom prst="rect">
            <a:avLst/>
          </a:prstGeom>
          <a:solidFill>
            <a:schemeClr val="bg1"/>
          </a:solidFill>
        </p:spPr>
        <p:txBody>
          <a:bodyPr vert="vert270" wrap="none" rtlCol="0">
            <a:spAutoFit/>
          </a:bodyPr>
          <a:lstStyle/>
          <a:p>
            <a:r>
              <a:rPr lang="en-US" sz="2400" dirty="0" smtClean="0"/>
              <a:t>ER</a:t>
            </a:r>
            <a:r>
              <a:rPr lang="en-US" sz="2400" baseline="-25000" dirty="0" smtClean="0"/>
              <a:t>PM2.5</a:t>
            </a:r>
            <a:endParaRPr lang="en-US" sz="2400" dirty="0"/>
          </a:p>
        </p:txBody>
      </p:sp>
      <p:sp>
        <p:nvSpPr>
          <p:cNvPr id="6" name="TextBox 5"/>
          <p:cNvSpPr txBox="1"/>
          <p:nvPr/>
        </p:nvSpPr>
        <p:spPr>
          <a:xfrm>
            <a:off x="1330452" y="152400"/>
            <a:ext cx="6477000" cy="584775"/>
          </a:xfrm>
          <a:prstGeom prst="rect">
            <a:avLst/>
          </a:prstGeom>
          <a:noFill/>
        </p:spPr>
        <p:txBody>
          <a:bodyPr wrap="square" rtlCol="0">
            <a:spAutoFit/>
          </a:bodyPr>
          <a:lstStyle/>
          <a:p>
            <a:pPr algn="ctr"/>
            <a:r>
              <a:rPr lang="en-US" sz="3200" dirty="0" smtClean="0">
                <a:solidFill>
                  <a:schemeClr val="bg1"/>
                </a:solidFill>
              </a:rPr>
              <a:t>Daily ER</a:t>
            </a:r>
            <a:r>
              <a:rPr lang="en-US" sz="3200" baseline="-25000" dirty="0" smtClean="0">
                <a:solidFill>
                  <a:schemeClr val="bg1"/>
                </a:solidFill>
              </a:rPr>
              <a:t>PM2.5</a:t>
            </a:r>
            <a:r>
              <a:rPr lang="en-US" sz="3200" dirty="0" smtClean="0">
                <a:solidFill>
                  <a:schemeClr val="bg1"/>
                </a:solidFill>
              </a:rPr>
              <a:t> Pacific Northwest 2006</a:t>
            </a:r>
            <a:endParaRPr lang="en-US" sz="3200" dirty="0">
              <a:solidFill>
                <a:schemeClr val="bg1"/>
              </a:solidFill>
            </a:endParaRPr>
          </a:p>
        </p:txBody>
      </p:sp>
      <p:sp>
        <p:nvSpPr>
          <p:cNvPr id="3" name="TextBox 2"/>
          <p:cNvSpPr txBox="1"/>
          <p:nvPr/>
        </p:nvSpPr>
        <p:spPr>
          <a:xfrm>
            <a:off x="2438400" y="5562600"/>
            <a:ext cx="4953271" cy="1200329"/>
          </a:xfrm>
          <a:prstGeom prst="rect">
            <a:avLst/>
          </a:prstGeom>
          <a:noFill/>
        </p:spPr>
        <p:txBody>
          <a:bodyPr wrap="square" rtlCol="0">
            <a:spAutoFit/>
          </a:bodyPr>
          <a:lstStyle/>
          <a:p>
            <a:r>
              <a:rPr lang="en-US" sz="2400" dirty="0" smtClean="0">
                <a:solidFill>
                  <a:schemeClr val="bg1"/>
                </a:solidFill>
              </a:rPr>
              <a:t>ER</a:t>
            </a:r>
            <a:r>
              <a:rPr lang="en-US" sz="2400" baseline="-25000" dirty="0" smtClean="0">
                <a:solidFill>
                  <a:schemeClr val="bg1"/>
                </a:solidFill>
              </a:rPr>
              <a:t>PM2.5</a:t>
            </a:r>
            <a:r>
              <a:rPr lang="en-US" sz="2400" dirty="0" smtClean="0">
                <a:solidFill>
                  <a:schemeClr val="bg1"/>
                </a:solidFill>
              </a:rPr>
              <a:t> &gt; 1  for 51 consecutive days </a:t>
            </a:r>
          </a:p>
          <a:p>
            <a:r>
              <a:rPr lang="en-US" sz="2400" dirty="0" smtClean="0">
                <a:solidFill>
                  <a:schemeClr val="bg1"/>
                </a:solidFill>
              </a:rPr>
              <a:t>Median = 3.2 (VOC = 2.2)</a:t>
            </a:r>
          </a:p>
          <a:p>
            <a:r>
              <a:rPr lang="en-US" sz="2400" dirty="0" smtClean="0">
                <a:solidFill>
                  <a:schemeClr val="bg1"/>
                </a:solidFill>
              </a:rPr>
              <a:t>Maximum = 29.3 (VOC = 14)</a:t>
            </a:r>
            <a:endParaRPr lang="en-US" sz="2400" dirty="0">
              <a:solidFill>
                <a:schemeClr val="bg1"/>
              </a:solidFill>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0930" t="2248" r="20736" b="2993"/>
          <a:stretch/>
        </p:blipFill>
        <p:spPr>
          <a:xfrm>
            <a:off x="6172200" y="919039"/>
            <a:ext cx="1374460" cy="1595561"/>
          </a:xfrm>
          <a:prstGeom prst="rect">
            <a:avLst/>
          </a:prstGeom>
        </p:spPr>
      </p:pic>
      <mc:AlternateContent xmlns:mc="http://schemas.openxmlformats.org/markup-compatibility/2006">
        <mc:Choice xmlns:a14="http://schemas.microsoft.com/office/drawing/2010/main" Requires="a14">
          <p:sp>
            <p:nvSpPr>
              <p:cNvPr id="10" name="TextBox 9"/>
              <p:cNvSpPr txBox="1">
                <a:spLocks noChangeAspect="1"/>
              </p:cNvSpPr>
              <p:nvPr/>
            </p:nvSpPr>
            <p:spPr>
              <a:xfrm>
                <a:off x="2438400" y="1143000"/>
                <a:ext cx="2682240" cy="866346"/>
              </a:xfrm>
              <a:prstGeom prst="rect">
                <a:avLst/>
              </a:prstGeom>
              <a:solidFill>
                <a:schemeClr val="bg1"/>
              </a:solidFill>
            </p:spPr>
            <p:txBody>
              <a:bodyPr wrap="none" rtlCol="0">
                <a:normAutofit/>
              </a:bodyPr>
              <a:lstStyle/>
              <a:p>
                <a:pPr/>
                <a14:m>
                  <m:oMathPara xmlns:m="http://schemas.openxmlformats.org/officeDocument/2006/math">
                    <m:oMathParaPr>
                      <m:jc m:val="center"/>
                    </m:oMathParaPr>
                    <m:oMath xmlns:m="http://schemas.openxmlformats.org/officeDocument/2006/math">
                      <m:sSub>
                        <m:sSubPr>
                          <m:ctrlPr>
                            <a:rPr lang="en-US" sz="1600" i="1" smtClean="0">
                              <a:latin typeface="Cambria Math"/>
                              <a:cs typeface="Arial" pitchFamily="34" charset="0"/>
                            </a:rPr>
                          </m:ctrlPr>
                        </m:sSubPr>
                        <m:e>
                          <m:r>
                            <a:rPr lang="en-US" sz="1600" b="0" i="1" smtClean="0">
                              <a:latin typeface="Cambria Math"/>
                              <a:cs typeface="Arial" pitchFamily="34" charset="0"/>
                            </a:rPr>
                            <m:t>𝐸𝑅</m:t>
                          </m:r>
                        </m:e>
                        <m:sub>
                          <m:r>
                            <a:rPr lang="en-US" sz="1600" b="0" i="1" smtClean="0">
                              <a:latin typeface="Cambria Math"/>
                              <a:cs typeface="Arial" pitchFamily="34" charset="0"/>
                            </a:rPr>
                            <m:t>𝑋</m:t>
                          </m:r>
                        </m:sub>
                      </m:sSub>
                      <m:r>
                        <a:rPr lang="en-US" sz="1600" b="0" i="1" smtClean="0">
                          <a:latin typeface="Cambria Math"/>
                          <a:cs typeface="Arial" pitchFamily="34" charset="0"/>
                        </a:rPr>
                        <m:t>=</m:t>
                      </m:r>
                      <m:f>
                        <m:fPr>
                          <m:ctrlPr>
                            <a:rPr lang="en-US" sz="1600" i="1" smtClean="0">
                              <a:latin typeface="Cambria Math"/>
                              <a:cs typeface="Arial" pitchFamily="34" charset="0"/>
                            </a:rPr>
                          </m:ctrlPr>
                        </m:fPr>
                        <m:num>
                          <m:sSub>
                            <m:sSubPr>
                              <m:ctrlPr>
                                <a:rPr lang="en-US" sz="1600" i="1" smtClean="0">
                                  <a:latin typeface="Cambria Math"/>
                                  <a:cs typeface="Arial" pitchFamily="34" charset="0"/>
                                </a:rPr>
                              </m:ctrlPr>
                            </m:sSubPr>
                            <m:e>
                              <m:r>
                                <a:rPr lang="en-US" sz="1600" b="0" i="1" smtClean="0">
                                  <a:latin typeface="Cambria Math"/>
                                  <a:cs typeface="Arial" pitchFamily="34" charset="0"/>
                                </a:rPr>
                                <m:t>𝐸𝑋</m:t>
                              </m:r>
                            </m:e>
                            <m:sub>
                              <m:r>
                                <a:rPr lang="en-US" sz="1600" b="0" i="1" smtClean="0">
                                  <a:latin typeface="Cambria Math"/>
                                  <a:cs typeface="Arial" pitchFamily="34" charset="0"/>
                                </a:rPr>
                                <m:t>𝐿𝑎𝑟𝑔𝑒</m:t>
                              </m:r>
                              <m:r>
                                <a:rPr lang="en-US" sz="1600" b="0" i="1" smtClean="0">
                                  <a:latin typeface="Cambria Math"/>
                                  <a:cs typeface="Arial" pitchFamily="34" charset="0"/>
                                </a:rPr>
                                <m:t> </m:t>
                              </m:r>
                              <m:r>
                                <a:rPr lang="en-US" sz="1600" b="0" i="1" smtClean="0">
                                  <a:latin typeface="Cambria Math"/>
                                  <a:cs typeface="Arial" pitchFamily="34" charset="0"/>
                                </a:rPr>
                                <m:t>𝐹𝑖𝑟𝑒</m:t>
                              </m:r>
                            </m:sub>
                          </m:sSub>
                        </m:num>
                        <m:den>
                          <m:sSub>
                            <m:sSubPr>
                              <m:ctrlPr>
                                <a:rPr lang="en-US" sz="1600" b="0" i="1" smtClean="0">
                                  <a:latin typeface="Cambria Math"/>
                                  <a:cs typeface="Arial" pitchFamily="34" charset="0"/>
                                </a:rPr>
                              </m:ctrlPr>
                            </m:sSubPr>
                            <m:e>
                              <m:r>
                                <a:rPr lang="en-US" sz="1600" b="0" i="1" smtClean="0">
                                  <a:latin typeface="Cambria Math"/>
                                  <a:cs typeface="Arial" pitchFamily="34" charset="0"/>
                                </a:rPr>
                                <m:t>𝐸𝑋</m:t>
                              </m:r>
                            </m:e>
                            <m:sub>
                              <m:r>
                                <a:rPr lang="en-US" sz="1600" b="0" i="1" smtClean="0">
                                  <a:latin typeface="Cambria Math"/>
                                  <a:cs typeface="Arial" pitchFamily="34" charset="0"/>
                                </a:rPr>
                                <m:t>𝐴𝑛𝑡h𝑟𝑜𝑝𝑜𝑔𝑒𝑛𝑖𝑐</m:t>
                              </m:r>
                            </m:sub>
                          </m:sSub>
                        </m:den>
                      </m:f>
                    </m:oMath>
                  </m:oMathPara>
                </a14:m>
                <a:endParaRPr lang="en-US" sz="1600" dirty="0" smtClean="0">
                  <a:latin typeface="Arial" pitchFamily="34" charset="0"/>
                  <a:cs typeface="Arial"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2438400" y="1143000"/>
                <a:ext cx="2682240" cy="866346"/>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98303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577" y="838200"/>
            <a:ext cx="6242845" cy="4682134"/>
          </a:xfrm>
          <a:prstGeom prst="rect">
            <a:avLst/>
          </a:prstGeom>
        </p:spPr>
      </p:pic>
      <p:sp>
        <p:nvSpPr>
          <p:cNvPr id="2" name="Slide Number Placeholder 1"/>
          <p:cNvSpPr>
            <a:spLocks noGrp="1"/>
          </p:cNvSpPr>
          <p:nvPr>
            <p:ph type="sldNum" sz="quarter" idx="12"/>
          </p:nvPr>
        </p:nvSpPr>
        <p:spPr/>
        <p:txBody>
          <a:bodyPr/>
          <a:lstStyle/>
          <a:p>
            <a:fld id="{9B2DD1F4-4554-44EE-B23D-F52E2CB53C51}" type="slidenum">
              <a:rPr lang="en-US" smtClean="0"/>
              <a:t>18</a:t>
            </a:fld>
            <a:endParaRPr lang="en-US"/>
          </a:p>
        </p:txBody>
      </p:sp>
      <p:sp>
        <p:nvSpPr>
          <p:cNvPr id="6" name="TextBox 5"/>
          <p:cNvSpPr txBox="1"/>
          <p:nvPr/>
        </p:nvSpPr>
        <p:spPr>
          <a:xfrm>
            <a:off x="1931688" y="76200"/>
            <a:ext cx="5231112" cy="584775"/>
          </a:xfrm>
          <a:prstGeom prst="rect">
            <a:avLst/>
          </a:prstGeom>
          <a:noFill/>
        </p:spPr>
        <p:txBody>
          <a:bodyPr wrap="none" rtlCol="0">
            <a:spAutoFit/>
          </a:bodyPr>
          <a:lstStyle/>
          <a:p>
            <a:r>
              <a:rPr lang="en-US" sz="3200" dirty="0" smtClean="0">
                <a:solidFill>
                  <a:schemeClr val="bg1"/>
                </a:solidFill>
              </a:rPr>
              <a:t>Daily ER</a:t>
            </a:r>
            <a:r>
              <a:rPr lang="en-US" sz="3200" baseline="-25000" dirty="0" smtClean="0">
                <a:solidFill>
                  <a:schemeClr val="bg1"/>
                </a:solidFill>
              </a:rPr>
              <a:t>PM2.5</a:t>
            </a:r>
            <a:r>
              <a:rPr lang="en-US" sz="3200" dirty="0" smtClean="0">
                <a:solidFill>
                  <a:schemeClr val="bg1"/>
                </a:solidFill>
              </a:rPr>
              <a:t> Northwest 2007</a:t>
            </a:r>
            <a:endParaRPr lang="en-US" sz="3200" dirty="0">
              <a:solidFill>
                <a:schemeClr val="bg1"/>
              </a:solidFill>
            </a:endParaRPr>
          </a:p>
        </p:txBody>
      </p:sp>
      <p:sp>
        <p:nvSpPr>
          <p:cNvPr id="8" name="TextBox 7"/>
          <p:cNvSpPr txBox="1"/>
          <p:nvPr/>
        </p:nvSpPr>
        <p:spPr>
          <a:xfrm>
            <a:off x="1503402" y="2667000"/>
            <a:ext cx="553998" cy="949940"/>
          </a:xfrm>
          <a:prstGeom prst="rect">
            <a:avLst/>
          </a:prstGeom>
          <a:solidFill>
            <a:schemeClr val="bg1"/>
          </a:solidFill>
        </p:spPr>
        <p:txBody>
          <a:bodyPr vert="vert270" wrap="none" rtlCol="0">
            <a:spAutoFit/>
          </a:bodyPr>
          <a:lstStyle/>
          <a:p>
            <a:r>
              <a:rPr lang="en-US" sz="2400" dirty="0" smtClean="0"/>
              <a:t>ER</a:t>
            </a:r>
            <a:r>
              <a:rPr lang="en-US" sz="2400" baseline="-25000" dirty="0" smtClean="0"/>
              <a:t>PM2.5</a:t>
            </a:r>
            <a:endParaRPr lang="en-US" sz="2400" dirty="0"/>
          </a:p>
        </p:txBody>
      </p:sp>
      <p:sp>
        <p:nvSpPr>
          <p:cNvPr id="9" name="TextBox 8"/>
          <p:cNvSpPr txBox="1"/>
          <p:nvPr/>
        </p:nvSpPr>
        <p:spPr>
          <a:xfrm>
            <a:off x="2438400" y="5562600"/>
            <a:ext cx="4953271" cy="1200329"/>
          </a:xfrm>
          <a:prstGeom prst="rect">
            <a:avLst/>
          </a:prstGeom>
          <a:noFill/>
        </p:spPr>
        <p:txBody>
          <a:bodyPr wrap="square" rtlCol="0">
            <a:spAutoFit/>
          </a:bodyPr>
          <a:lstStyle/>
          <a:p>
            <a:r>
              <a:rPr lang="en-US" sz="2400" dirty="0" smtClean="0">
                <a:solidFill>
                  <a:schemeClr val="bg1"/>
                </a:solidFill>
              </a:rPr>
              <a:t>ER</a:t>
            </a:r>
            <a:r>
              <a:rPr lang="en-US" sz="2400" baseline="-25000" dirty="0" smtClean="0">
                <a:solidFill>
                  <a:schemeClr val="bg1"/>
                </a:solidFill>
              </a:rPr>
              <a:t>PM2.5</a:t>
            </a:r>
            <a:r>
              <a:rPr lang="en-US" sz="2400" dirty="0" smtClean="0">
                <a:solidFill>
                  <a:schemeClr val="bg1"/>
                </a:solidFill>
              </a:rPr>
              <a:t> &gt; 1  for 78 consecutive days </a:t>
            </a:r>
          </a:p>
          <a:p>
            <a:r>
              <a:rPr lang="en-US" sz="2400" dirty="0" smtClean="0">
                <a:solidFill>
                  <a:schemeClr val="bg1"/>
                </a:solidFill>
              </a:rPr>
              <a:t>Median = 8.2 (VOC = 5.5)</a:t>
            </a:r>
          </a:p>
          <a:p>
            <a:r>
              <a:rPr lang="en-US" sz="2400" dirty="0" smtClean="0">
                <a:solidFill>
                  <a:schemeClr val="bg1"/>
                </a:solidFill>
              </a:rPr>
              <a:t>Maximum = 61.7 (VOC = 41.5)</a:t>
            </a:r>
            <a:endParaRPr lang="en-US" sz="2400" dirty="0">
              <a:solidFill>
                <a:schemeClr val="bg1"/>
              </a:solidFill>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2529" t="2591" r="12142" b="2746"/>
          <a:stretch/>
        </p:blipFill>
        <p:spPr>
          <a:xfrm>
            <a:off x="5923480" y="1713271"/>
            <a:ext cx="1774895" cy="1593945"/>
          </a:xfrm>
          <a:prstGeom prst="rect">
            <a:avLst/>
          </a:prstGeom>
        </p:spPr>
      </p:pic>
      <mc:AlternateContent xmlns:mc="http://schemas.openxmlformats.org/markup-compatibility/2006">
        <mc:Choice xmlns:a14="http://schemas.microsoft.com/office/drawing/2010/main" Requires="a14">
          <p:sp>
            <p:nvSpPr>
              <p:cNvPr id="11" name="TextBox 10"/>
              <p:cNvSpPr txBox="1">
                <a:spLocks noChangeAspect="1"/>
              </p:cNvSpPr>
              <p:nvPr/>
            </p:nvSpPr>
            <p:spPr>
              <a:xfrm>
                <a:off x="5024844" y="838200"/>
                <a:ext cx="2682240" cy="866346"/>
              </a:xfrm>
              <a:prstGeom prst="rect">
                <a:avLst/>
              </a:prstGeom>
              <a:solidFill>
                <a:schemeClr val="bg1"/>
              </a:solidFill>
            </p:spPr>
            <p:txBody>
              <a:bodyPr wrap="none" rtlCol="0">
                <a:normAutofit/>
              </a:bodyPr>
              <a:lstStyle/>
              <a:p>
                <a:pPr/>
                <a14:m>
                  <m:oMathPara xmlns:m="http://schemas.openxmlformats.org/officeDocument/2006/math">
                    <m:oMathParaPr>
                      <m:jc m:val="center"/>
                    </m:oMathParaPr>
                    <m:oMath xmlns:m="http://schemas.openxmlformats.org/officeDocument/2006/math">
                      <m:sSub>
                        <m:sSubPr>
                          <m:ctrlPr>
                            <a:rPr lang="en-US" sz="1600" i="1" smtClean="0">
                              <a:latin typeface="Cambria Math"/>
                              <a:cs typeface="Arial" pitchFamily="34" charset="0"/>
                            </a:rPr>
                          </m:ctrlPr>
                        </m:sSubPr>
                        <m:e>
                          <m:r>
                            <a:rPr lang="en-US" sz="1600" b="0" i="1" smtClean="0">
                              <a:latin typeface="Cambria Math"/>
                              <a:cs typeface="Arial" pitchFamily="34" charset="0"/>
                            </a:rPr>
                            <m:t>𝐸𝑅</m:t>
                          </m:r>
                        </m:e>
                        <m:sub>
                          <m:r>
                            <a:rPr lang="en-US" sz="1600" b="0" i="1" smtClean="0">
                              <a:latin typeface="Cambria Math"/>
                              <a:cs typeface="Arial" pitchFamily="34" charset="0"/>
                            </a:rPr>
                            <m:t>𝑋</m:t>
                          </m:r>
                        </m:sub>
                      </m:sSub>
                      <m:r>
                        <a:rPr lang="en-US" sz="1600" b="0" i="1" smtClean="0">
                          <a:latin typeface="Cambria Math"/>
                          <a:cs typeface="Arial" pitchFamily="34" charset="0"/>
                        </a:rPr>
                        <m:t>=</m:t>
                      </m:r>
                      <m:f>
                        <m:fPr>
                          <m:ctrlPr>
                            <a:rPr lang="en-US" sz="1600" i="1" smtClean="0">
                              <a:latin typeface="Cambria Math"/>
                              <a:cs typeface="Arial" pitchFamily="34" charset="0"/>
                            </a:rPr>
                          </m:ctrlPr>
                        </m:fPr>
                        <m:num>
                          <m:sSub>
                            <m:sSubPr>
                              <m:ctrlPr>
                                <a:rPr lang="en-US" sz="1600" i="1" smtClean="0">
                                  <a:latin typeface="Cambria Math"/>
                                  <a:cs typeface="Arial" pitchFamily="34" charset="0"/>
                                </a:rPr>
                              </m:ctrlPr>
                            </m:sSubPr>
                            <m:e>
                              <m:r>
                                <a:rPr lang="en-US" sz="1600" b="0" i="1" smtClean="0">
                                  <a:latin typeface="Cambria Math"/>
                                  <a:cs typeface="Arial" pitchFamily="34" charset="0"/>
                                </a:rPr>
                                <m:t>𝐸𝑋</m:t>
                              </m:r>
                            </m:e>
                            <m:sub>
                              <m:r>
                                <a:rPr lang="en-US" sz="1600" b="0" i="1" smtClean="0">
                                  <a:latin typeface="Cambria Math"/>
                                  <a:cs typeface="Arial" pitchFamily="34" charset="0"/>
                                </a:rPr>
                                <m:t>𝐿𝑎𝑟𝑔𝑒</m:t>
                              </m:r>
                              <m:r>
                                <a:rPr lang="en-US" sz="1600" b="0" i="1" smtClean="0">
                                  <a:latin typeface="Cambria Math"/>
                                  <a:cs typeface="Arial" pitchFamily="34" charset="0"/>
                                </a:rPr>
                                <m:t> </m:t>
                              </m:r>
                              <m:r>
                                <a:rPr lang="en-US" sz="1600" b="0" i="1" smtClean="0">
                                  <a:latin typeface="Cambria Math"/>
                                  <a:cs typeface="Arial" pitchFamily="34" charset="0"/>
                                </a:rPr>
                                <m:t>𝐹𝑖𝑟𝑒</m:t>
                              </m:r>
                            </m:sub>
                          </m:sSub>
                        </m:num>
                        <m:den>
                          <m:sSub>
                            <m:sSubPr>
                              <m:ctrlPr>
                                <a:rPr lang="en-US" sz="1600" b="0" i="1" smtClean="0">
                                  <a:latin typeface="Cambria Math"/>
                                  <a:cs typeface="Arial" pitchFamily="34" charset="0"/>
                                </a:rPr>
                              </m:ctrlPr>
                            </m:sSubPr>
                            <m:e>
                              <m:r>
                                <a:rPr lang="en-US" sz="1600" b="0" i="1" smtClean="0">
                                  <a:latin typeface="Cambria Math"/>
                                  <a:cs typeface="Arial" pitchFamily="34" charset="0"/>
                                </a:rPr>
                                <m:t>𝐸𝑋</m:t>
                              </m:r>
                            </m:e>
                            <m:sub>
                              <m:r>
                                <a:rPr lang="en-US" sz="1600" b="0" i="1" smtClean="0">
                                  <a:latin typeface="Cambria Math"/>
                                  <a:cs typeface="Arial" pitchFamily="34" charset="0"/>
                                </a:rPr>
                                <m:t>𝐴𝑛𝑡h𝑟𝑜𝑝𝑜𝑔𝑒𝑛𝑖𝑐</m:t>
                              </m:r>
                            </m:sub>
                          </m:sSub>
                        </m:den>
                      </m:f>
                    </m:oMath>
                  </m:oMathPara>
                </a14:m>
                <a:endParaRPr lang="en-US" sz="1600" dirty="0" smtClean="0">
                  <a:latin typeface="Arial" pitchFamily="34" charset="0"/>
                  <a:cs typeface="Arial" pitchFamily="34"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5024844" y="838200"/>
                <a:ext cx="2682240" cy="866346"/>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79225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762000"/>
            <a:ext cx="6242845" cy="4682134"/>
          </a:xfrm>
          <a:prstGeom prst="rect">
            <a:avLst/>
          </a:prstGeom>
        </p:spPr>
      </p:pic>
      <p:sp>
        <p:nvSpPr>
          <p:cNvPr id="2" name="Slide Number Placeholder 1"/>
          <p:cNvSpPr>
            <a:spLocks noGrp="1"/>
          </p:cNvSpPr>
          <p:nvPr>
            <p:ph type="sldNum" sz="quarter" idx="12"/>
          </p:nvPr>
        </p:nvSpPr>
        <p:spPr/>
        <p:txBody>
          <a:bodyPr/>
          <a:lstStyle/>
          <a:p>
            <a:fld id="{9B2DD1F4-4554-44EE-B23D-F52E2CB53C51}" type="slidenum">
              <a:rPr lang="en-US" smtClean="0"/>
              <a:t>19</a:t>
            </a:fld>
            <a:endParaRPr lang="en-US"/>
          </a:p>
        </p:txBody>
      </p:sp>
      <p:sp>
        <p:nvSpPr>
          <p:cNvPr id="7" name="TextBox 6"/>
          <p:cNvSpPr txBox="1"/>
          <p:nvPr/>
        </p:nvSpPr>
        <p:spPr>
          <a:xfrm>
            <a:off x="2133329" y="5562600"/>
            <a:ext cx="4953271" cy="1200329"/>
          </a:xfrm>
          <a:prstGeom prst="rect">
            <a:avLst/>
          </a:prstGeom>
          <a:noFill/>
        </p:spPr>
        <p:txBody>
          <a:bodyPr wrap="square" rtlCol="0">
            <a:spAutoFit/>
          </a:bodyPr>
          <a:lstStyle/>
          <a:p>
            <a:r>
              <a:rPr lang="en-US" sz="2400" dirty="0" smtClean="0">
                <a:solidFill>
                  <a:schemeClr val="bg1"/>
                </a:solidFill>
              </a:rPr>
              <a:t>ER</a:t>
            </a:r>
            <a:r>
              <a:rPr lang="en-US" sz="2400" baseline="-25000" dirty="0" smtClean="0">
                <a:solidFill>
                  <a:schemeClr val="bg1"/>
                </a:solidFill>
              </a:rPr>
              <a:t>PM2.5</a:t>
            </a:r>
            <a:r>
              <a:rPr lang="en-US" sz="2400" dirty="0" smtClean="0">
                <a:solidFill>
                  <a:schemeClr val="bg1"/>
                </a:solidFill>
              </a:rPr>
              <a:t> &gt; 1  for 77 consecutive days </a:t>
            </a:r>
          </a:p>
          <a:p>
            <a:r>
              <a:rPr lang="en-US" sz="2400" dirty="0" smtClean="0">
                <a:solidFill>
                  <a:schemeClr val="bg1"/>
                </a:solidFill>
              </a:rPr>
              <a:t>Median = 5.0 (VOC = 1.6)</a:t>
            </a:r>
          </a:p>
          <a:p>
            <a:r>
              <a:rPr lang="en-US" sz="2400" dirty="0" smtClean="0">
                <a:solidFill>
                  <a:schemeClr val="bg1"/>
                </a:solidFill>
              </a:rPr>
              <a:t>Maximum = 130.5 (VOC = 43.6)</a:t>
            </a:r>
            <a:endParaRPr lang="en-US" sz="2400" dirty="0">
              <a:solidFill>
                <a:schemeClr val="bg1"/>
              </a:solidFill>
            </a:endParaRPr>
          </a:p>
        </p:txBody>
      </p:sp>
      <p:sp>
        <p:nvSpPr>
          <p:cNvPr id="8" name="TextBox 7"/>
          <p:cNvSpPr txBox="1"/>
          <p:nvPr/>
        </p:nvSpPr>
        <p:spPr>
          <a:xfrm>
            <a:off x="1447800" y="2438400"/>
            <a:ext cx="553998" cy="949940"/>
          </a:xfrm>
          <a:prstGeom prst="rect">
            <a:avLst/>
          </a:prstGeom>
          <a:solidFill>
            <a:schemeClr val="bg1"/>
          </a:solidFill>
        </p:spPr>
        <p:txBody>
          <a:bodyPr vert="vert270" wrap="none" rtlCol="0">
            <a:spAutoFit/>
          </a:bodyPr>
          <a:lstStyle/>
          <a:p>
            <a:r>
              <a:rPr lang="en-US" sz="2400" dirty="0" smtClean="0"/>
              <a:t>ER</a:t>
            </a:r>
            <a:r>
              <a:rPr lang="en-US" sz="2400" baseline="-25000" dirty="0" smtClean="0"/>
              <a:t>PM2.5</a:t>
            </a:r>
            <a:endParaRPr lang="en-US" sz="2400" dirty="0"/>
          </a:p>
        </p:txBody>
      </p:sp>
      <p:sp>
        <p:nvSpPr>
          <p:cNvPr id="9" name="TextBox 8"/>
          <p:cNvSpPr txBox="1"/>
          <p:nvPr/>
        </p:nvSpPr>
        <p:spPr>
          <a:xfrm>
            <a:off x="1447800" y="76200"/>
            <a:ext cx="6295249" cy="584775"/>
          </a:xfrm>
          <a:prstGeom prst="rect">
            <a:avLst/>
          </a:prstGeom>
          <a:noFill/>
        </p:spPr>
        <p:txBody>
          <a:bodyPr wrap="none" rtlCol="0">
            <a:spAutoFit/>
          </a:bodyPr>
          <a:lstStyle/>
          <a:p>
            <a:r>
              <a:rPr lang="en-US" sz="3200" dirty="0" smtClean="0">
                <a:solidFill>
                  <a:schemeClr val="bg1"/>
                </a:solidFill>
              </a:rPr>
              <a:t>Daily ER</a:t>
            </a:r>
            <a:r>
              <a:rPr lang="en-US" sz="3200" baseline="-25000" dirty="0" smtClean="0">
                <a:solidFill>
                  <a:schemeClr val="bg1"/>
                </a:solidFill>
              </a:rPr>
              <a:t>PM2.5</a:t>
            </a:r>
            <a:r>
              <a:rPr lang="en-US" sz="3200" dirty="0" smtClean="0">
                <a:solidFill>
                  <a:schemeClr val="bg1"/>
                </a:solidFill>
              </a:rPr>
              <a:t> Pacific Southwest 2013</a:t>
            </a:r>
            <a:endParaRPr lang="en-US" sz="3200" dirty="0">
              <a:solidFill>
                <a:schemeClr val="bg1"/>
              </a:solidFill>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4429" t="3202" r="22955" b="2784"/>
          <a:stretch/>
        </p:blipFill>
        <p:spPr>
          <a:xfrm>
            <a:off x="6330436" y="855383"/>
            <a:ext cx="1239733" cy="1583017"/>
          </a:xfrm>
          <a:prstGeom prst="rect">
            <a:avLst/>
          </a:prstGeom>
        </p:spPr>
      </p:pic>
      <mc:AlternateContent xmlns:mc="http://schemas.openxmlformats.org/markup-compatibility/2006">
        <mc:Choice xmlns:a14="http://schemas.microsoft.com/office/drawing/2010/main" Requires="a14">
          <p:sp>
            <p:nvSpPr>
              <p:cNvPr id="11" name="TextBox 10"/>
              <p:cNvSpPr txBox="1">
                <a:spLocks noChangeAspect="1"/>
              </p:cNvSpPr>
              <p:nvPr/>
            </p:nvSpPr>
            <p:spPr>
              <a:xfrm>
                <a:off x="2346960" y="838200"/>
                <a:ext cx="2682240" cy="866346"/>
              </a:xfrm>
              <a:prstGeom prst="rect">
                <a:avLst/>
              </a:prstGeom>
              <a:solidFill>
                <a:schemeClr val="bg1"/>
              </a:solidFill>
            </p:spPr>
            <p:txBody>
              <a:bodyPr wrap="none" rtlCol="0">
                <a:normAutofit/>
              </a:bodyPr>
              <a:lstStyle/>
              <a:p>
                <a:pPr/>
                <a14:m>
                  <m:oMathPara xmlns:m="http://schemas.openxmlformats.org/officeDocument/2006/math">
                    <m:oMathParaPr>
                      <m:jc m:val="center"/>
                    </m:oMathParaPr>
                    <m:oMath xmlns:m="http://schemas.openxmlformats.org/officeDocument/2006/math">
                      <m:sSub>
                        <m:sSubPr>
                          <m:ctrlPr>
                            <a:rPr lang="en-US" sz="1600" i="1" smtClean="0">
                              <a:latin typeface="Cambria Math"/>
                              <a:cs typeface="Arial" pitchFamily="34" charset="0"/>
                            </a:rPr>
                          </m:ctrlPr>
                        </m:sSubPr>
                        <m:e>
                          <m:r>
                            <a:rPr lang="en-US" sz="1600" b="0" i="1" smtClean="0">
                              <a:latin typeface="Cambria Math"/>
                              <a:cs typeface="Arial" pitchFamily="34" charset="0"/>
                            </a:rPr>
                            <m:t>𝐸𝑅</m:t>
                          </m:r>
                        </m:e>
                        <m:sub>
                          <m:r>
                            <a:rPr lang="en-US" sz="1600" b="0" i="1" smtClean="0">
                              <a:latin typeface="Cambria Math"/>
                              <a:cs typeface="Arial" pitchFamily="34" charset="0"/>
                            </a:rPr>
                            <m:t>𝑋</m:t>
                          </m:r>
                        </m:sub>
                      </m:sSub>
                      <m:r>
                        <a:rPr lang="en-US" sz="1600" b="0" i="1" smtClean="0">
                          <a:latin typeface="Cambria Math"/>
                          <a:cs typeface="Arial" pitchFamily="34" charset="0"/>
                        </a:rPr>
                        <m:t>=</m:t>
                      </m:r>
                      <m:f>
                        <m:fPr>
                          <m:ctrlPr>
                            <a:rPr lang="en-US" sz="1600" i="1" smtClean="0">
                              <a:latin typeface="Cambria Math"/>
                              <a:cs typeface="Arial" pitchFamily="34" charset="0"/>
                            </a:rPr>
                          </m:ctrlPr>
                        </m:fPr>
                        <m:num>
                          <m:sSub>
                            <m:sSubPr>
                              <m:ctrlPr>
                                <a:rPr lang="en-US" sz="1600" i="1" smtClean="0">
                                  <a:latin typeface="Cambria Math"/>
                                  <a:cs typeface="Arial" pitchFamily="34" charset="0"/>
                                </a:rPr>
                              </m:ctrlPr>
                            </m:sSubPr>
                            <m:e>
                              <m:r>
                                <a:rPr lang="en-US" sz="1600" b="0" i="1" smtClean="0">
                                  <a:latin typeface="Cambria Math"/>
                                  <a:cs typeface="Arial" pitchFamily="34" charset="0"/>
                                </a:rPr>
                                <m:t>𝐸𝑋</m:t>
                              </m:r>
                            </m:e>
                            <m:sub>
                              <m:r>
                                <a:rPr lang="en-US" sz="1600" b="0" i="1" smtClean="0">
                                  <a:latin typeface="Cambria Math"/>
                                  <a:cs typeface="Arial" pitchFamily="34" charset="0"/>
                                </a:rPr>
                                <m:t>𝐿𝑎𝑟𝑔𝑒</m:t>
                              </m:r>
                              <m:r>
                                <a:rPr lang="en-US" sz="1600" b="0" i="1" smtClean="0">
                                  <a:latin typeface="Cambria Math"/>
                                  <a:cs typeface="Arial" pitchFamily="34" charset="0"/>
                                </a:rPr>
                                <m:t> </m:t>
                              </m:r>
                              <m:r>
                                <a:rPr lang="en-US" sz="1600" b="0" i="1" smtClean="0">
                                  <a:latin typeface="Cambria Math"/>
                                  <a:cs typeface="Arial" pitchFamily="34" charset="0"/>
                                </a:rPr>
                                <m:t>𝐹𝑖𝑟𝑒</m:t>
                              </m:r>
                            </m:sub>
                          </m:sSub>
                        </m:num>
                        <m:den>
                          <m:sSub>
                            <m:sSubPr>
                              <m:ctrlPr>
                                <a:rPr lang="en-US" sz="1600" b="0" i="1" smtClean="0">
                                  <a:latin typeface="Cambria Math"/>
                                  <a:cs typeface="Arial" pitchFamily="34" charset="0"/>
                                </a:rPr>
                              </m:ctrlPr>
                            </m:sSubPr>
                            <m:e>
                              <m:r>
                                <a:rPr lang="en-US" sz="1600" b="0" i="1" smtClean="0">
                                  <a:latin typeface="Cambria Math"/>
                                  <a:cs typeface="Arial" pitchFamily="34" charset="0"/>
                                </a:rPr>
                                <m:t>𝐸𝑋</m:t>
                              </m:r>
                            </m:e>
                            <m:sub>
                              <m:r>
                                <a:rPr lang="en-US" sz="1600" b="0" i="1" smtClean="0">
                                  <a:latin typeface="Cambria Math"/>
                                  <a:cs typeface="Arial" pitchFamily="34" charset="0"/>
                                </a:rPr>
                                <m:t>𝐴𝑛𝑡h𝑟𝑜𝑝𝑜𝑔𝑒𝑛𝑖𝑐</m:t>
                              </m:r>
                            </m:sub>
                          </m:sSub>
                        </m:den>
                      </m:f>
                    </m:oMath>
                  </m:oMathPara>
                </a14:m>
                <a:endParaRPr lang="en-US" sz="1600" dirty="0" smtClean="0">
                  <a:latin typeface="Arial" pitchFamily="34" charset="0"/>
                  <a:cs typeface="Arial" pitchFamily="34"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2346960" y="838200"/>
                <a:ext cx="2682240" cy="866346"/>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18458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38200"/>
          </a:xfrm>
        </p:spPr>
        <p:txBody>
          <a:bodyPr/>
          <a:lstStyle/>
          <a:p>
            <a:r>
              <a:rPr lang="en-US" sz="3600" dirty="0" smtClean="0">
                <a:solidFill>
                  <a:schemeClr val="bg1"/>
                </a:solidFill>
              </a:rPr>
              <a:t>Introduction</a:t>
            </a:r>
            <a:endParaRPr lang="en-US" sz="3600" dirty="0">
              <a:solidFill>
                <a:schemeClr val="bg1"/>
              </a:solidFill>
            </a:endParaRPr>
          </a:p>
        </p:txBody>
      </p:sp>
      <p:sp>
        <p:nvSpPr>
          <p:cNvPr id="4" name="Slide Number Placeholder 3"/>
          <p:cNvSpPr>
            <a:spLocks noGrp="1"/>
          </p:cNvSpPr>
          <p:nvPr>
            <p:ph type="sldNum" sz="quarter" idx="12"/>
          </p:nvPr>
        </p:nvSpPr>
        <p:spPr/>
        <p:txBody>
          <a:bodyPr/>
          <a:lstStyle/>
          <a:p>
            <a:fld id="{9B2DD1F4-4554-44EE-B23D-F52E2CB53C51}" type="slidenum">
              <a:rPr lang="en-US" smtClean="0"/>
              <a:t>2</a:t>
            </a:fld>
            <a:endParaRPr lang="en-US"/>
          </a:p>
        </p:txBody>
      </p:sp>
      <p:sp>
        <p:nvSpPr>
          <p:cNvPr id="7" name="Rectangle 6"/>
          <p:cNvSpPr/>
          <p:nvPr/>
        </p:nvSpPr>
        <p:spPr>
          <a:xfrm>
            <a:off x="609600" y="2209800"/>
            <a:ext cx="8229600" cy="2246769"/>
          </a:xfrm>
          <a:prstGeom prst="rect">
            <a:avLst/>
          </a:prstGeom>
        </p:spPr>
        <p:txBody>
          <a:bodyPr wrap="square">
            <a:spAutoFit/>
          </a:bodyPr>
          <a:lstStyle/>
          <a:p>
            <a:r>
              <a:rPr lang="en-US" sz="2800" dirty="0" smtClean="0">
                <a:solidFill>
                  <a:schemeClr val="bg1"/>
                </a:solidFill>
              </a:rPr>
              <a:t>Goal of this work is to:</a:t>
            </a:r>
          </a:p>
          <a:p>
            <a:endParaRPr lang="en-US" sz="2800" dirty="0" smtClean="0">
              <a:solidFill>
                <a:schemeClr val="bg1"/>
              </a:solidFill>
            </a:endParaRPr>
          </a:p>
          <a:p>
            <a:r>
              <a:rPr lang="en-US" sz="2800" dirty="0" smtClean="0">
                <a:solidFill>
                  <a:schemeClr val="bg1"/>
                </a:solidFill>
              </a:rPr>
              <a:t>Quantify “large fire” </a:t>
            </a:r>
            <a:r>
              <a:rPr lang="en-US" sz="2800" dirty="0">
                <a:solidFill>
                  <a:schemeClr val="bg1"/>
                </a:solidFill>
              </a:rPr>
              <a:t>pollutant emissions relative to anthropogenic sources </a:t>
            </a:r>
            <a:r>
              <a:rPr lang="en-US" sz="2800" dirty="0" smtClean="0">
                <a:solidFill>
                  <a:schemeClr val="bg1"/>
                </a:solidFill>
              </a:rPr>
              <a:t>in the western US from 2003 </a:t>
            </a:r>
            <a:r>
              <a:rPr lang="en-US" sz="2800" dirty="0">
                <a:solidFill>
                  <a:schemeClr val="bg1"/>
                </a:solidFill>
              </a:rPr>
              <a:t>- </a:t>
            </a:r>
            <a:r>
              <a:rPr lang="en-US" sz="2800" dirty="0" smtClean="0">
                <a:solidFill>
                  <a:schemeClr val="bg1"/>
                </a:solidFill>
              </a:rPr>
              <a:t>2014</a:t>
            </a:r>
            <a:endParaRPr lang="en-US" sz="2800" dirty="0">
              <a:solidFill>
                <a:schemeClr val="bg1"/>
              </a:solidFill>
            </a:endParaRPr>
          </a:p>
        </p:txBody>
      </p:sp>
      <p:sp>
        <p:nvSpPr>
          <p:cNvPr id="8" name="Rectangle 7"/>
          <p:cNvSpPr/>
          <p:nvPr/>
        </p:nvSpPr>
        <p:spPr>
          <a:xfrm>
            <a:off x="609600" y="1295400"/>
            <a:ext cx="8001000" cy="523220"/>
          </a:xfrm>
          <a:prstGeom prst="rect">
            <a:avLst/>
          </a:prstGeom>
        </p:spPr>
        <p:txBody>
          <a:bodyPr wrap="square">
            <a:spAutoFit/>
          </a:bodyPr>
          <a:lstStyle/>
          <a:p>
            <a:r>
              <a:rPr lang="en-US" sz="2800" dirty="0" smtClean="0">
                <a:solidFill>
                  <a:schemeClr val="bg1"/>
                </a:solidFill>
              </a:rPr>
              <a:t>Wildfires can have significant impacts on air quality</a:t>
            </a:r>
            <a:endParaRPr lang="en-US" sz="2800" dirty="0">
              <a:solidFill>
                <a:schemeClr val="bg1"/>
              </a:solidFill>
            </a:endParaRPr>
          </a:p>
        </p:txBody>
      </p:sp>
      <p:sp>
        <p:nvSpPr>
          <p:cNvPr id="9" name="TextBox 8"/>
          <p:cNvSpPr txBox="1"/>
          <p:nvPr/>
        </p:nvSpPr>
        <p:spPr>
          <a:xfrm>
            <a:off x="762000" y="4800600"/>
            <a:ext cx="4343400" cy="954107"/>
          </a:xfrm>
          <a:prstGeom prst="rect">
            <a:avLst/>
          </a:prstGeom>
          <a:noFill/>
        </p:spPr>
        <p:txBody>
          <a:bodyPr wrap="square" rtlCol="0">
            <a:spAutoFit/>
          </a:bodyPr>
          <a:lstStyle/>
          <a:p>
            <a:r>
              <a:rPr lang="en-US" sz="2800" dirty="0" smtClean="0">
                <a:solidFill>
                  <a:schemeClr val="bg1"/>
                </a:solidFill>
              </a:rPr>
              <a:t>How big is a “large fire</a:t>
            </a:r>
            <a:r>
              <a:rPr lang="en-US" sz="2800" dirty="0" smtClean="0">
                <a:solidFill>
                  <a:schemeClr val="bg1"/>
                </a:solidFill>
              </a:rPr>
              <a:t>”?  </a:t>
            </a:r>
          </a:p>
          <a:p>
            <a:r>
              <a:rPr lang="en-US" sz="2800" dirty="0">
                <a:solidFill>
                  <a:schemeClr val="bg1"/>
                </a:solidFill>
              </a:rPr>
              <a:t> </a:t>
            </a:r>
            <a:r>
              <a:rPr lang="en-US" sz="2800" dirty="0" smtClean="0">
                <a:solidFill>
                  <a:schemeClr val="bg1"/>
                </a:solidFill>
              </a:rPr>
              <a:t>&gt; </a:t>
            </a:r>
            <a:r>
              <a:rPr lang="en-US" sz="2800" dirty="0" smtClean="0">
                <a:solidFill>
                  <a:schemeClr val="bg1"/>
                </a:solidFill>
              </a:rPr>
              <a:t>5,000 acres (</a:t>
            </a:r>
            <a:r>
              <a:rPr lang="en-US" sz="2800" dirty="0" smtClean="0">
                <a:solidFill>
                  <a:schemeClr val="bg1"/>
                </a:solidFill>
                <a:sym typeface="Symbol"/>
              </a:rPr>
              <a:t>2</a:t>
            </a:r>
            <a:r>
              <a:rPr lang="en-US" sz="2800" dirty="0" smtClean="0">
                <a:solidFill>
                  <a:schemeClr val="bg1"/>
                </a:solidFill>
              </a:rPr>
              <a:t>000 ha)</a:t>
            </a:r>
            <a:endParaRPr lang="en-US" sz="2800" dirty="0">
              <a:solidFill>
                <a:schemeClr val="bg1"/>
              </a:solidFill>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9685" t="2534" r="19368" b="2460"/>
          <a:stretch/>
        </p:blipFill>
        <p:spPr>
          <a:xfrm>
            <a:off x="6211078" y="4138394"/>
            <a:ext cx="2297644" cy="2559552"/>
          </a:xfrm>
          <a:prstGeom prst="rect">
            <a:avLst/>
          </a:prstGeom>
        </p:spPr>
      </p:pic>
    </p:spTree>
    <p:extLst>
      <p:ext uri="{BB962C8B-B14F-4D97-AF65-F5344CB8AC3E}">
        <p14:creationId xmlns:p14="http://schemas.microsoft.com/office/powerpoint/2010/main" val="327050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Conclusions</a:t>
            </a:r>
            <a:endParaRPr lang="en-US" dirty="0">
              <a:solidFill>
                <a:schemeClr val="bg1"/>
              </a:solidFill>
            </a:endParaRPr>
          </a:p>
        </p:txBody>
      </p:sp>
      <p:sp>
        <p:nvSpPr>
          <p:cNvPr id="4" name="Content Placeholder 3"/>
          <p:cNvSpPr>
            <a:spLocks noGrp="1"/>
          </p:cNvSpPr>
          <p:nvPr>
            <p:ph idx="1"/>
          </p:nvPr>
        </p:nvSpPr>
        <p:spPr>
          <a:xfrm>
            <a:off x="457200" y="1600199"/>
            <a:ext cx="8229600" cy="4839789"/>
          </a:xfrm>
        </p:spPr>
        <p:txBody>
          <a:bodyPr>
            <a:normAutofit fontScale="92500"/>
          </a:bodyPr>
          <a:lstStyle/>
          <a:p>
            <a:r>
              <a:rPr lang="en-US" dirty="0" smtClean="0">
                <a:solidFill>
                  <a:schemeClr val="bg1"/>
                </a:solidFill>
              </a:rPr>
              <a:t>During active fire years PM</a:t>
            </a:r>
            <a:r>
              <a:rPr lang="en-US" baseline="-25000" dirty="0" smtClean="0">
                <a:solidFill>
                  <a:schemeClr val="bg1"/>
                </a:solidFill>
              </a:rPr>
              <a:t>2.5</a:t>
            </a:r>
            <a:r>
              <a:rPr lang="en-US" dirty="0" smtClean="0">
                <a:solidFill>
                  <a:schemeClr val="bg1"/>
                </a:solidFill>
              </a:rPr>
              <a:t> </a:t>
            </a:r>
            <a:r>
              <a:rPr lang="en-US" dirty="0" smtClean="0">
                <a:solidFill>
                  <a:schemeClr val="bg1"/>
                </a:solidFill>
              </a:rPr>
              <a:t>and VOC emissions </a:t>
            </a:r>
            <a:r>
              <a:rPr lang="en-US" dirty="0" smtClean="0">
                <a:solidFill>
                  <a:schemeClr val="bg1"/>
                </a:solidFill>
              </a:rPr>
              <a:t>from large wildfires dominate anthropogenic emissions in the western </a:t>
            </a:r>
            <a:r>
              <a:rPr lang="en-US" dirty="0" smtClean="0">
                <a:solidFill>
                  <a:schemeClr val="bg1"/>
                </a:solidFill>
              </a:rPr>
              <a:t>US</a:t>
            </a:r>
          </a:p>
          <a:p>
            <a:endParaRPr lang="en-US" dirty="0" smtClean="0">
              <a:solidFill>
                <a:schemeClr val="bg1"/>
              </a:solidFill>
            </a:endParaRPr>
          </a:p>
          <a:p>
            <a:r>
              <a:rPr lang="en-US" dirty="0" smtClean="0">
                <a:solidFill>
                  <a:schemeClr val="bg1"/>
                </a:solidFill>
              </a:rPr>
              <a:t>Fire EPM</a:t>
            </a:r>
            <a:r>
              <a:rPr lang="en-US" baseline="-25000" dirty="0" smtClean="0">
                <a:solidFill>
                  <a:schemeClr val="bg1"/>
                </a:solidFill>
              </a:rPr>
              <a:t>2.5</a:t>
            </a:r>
            <a:r>
              <a:rPr lang="en-US" dirty="0" smtClean="0">
                <a:solidFill>
                  <a:schemeClr val="bg1"/>
                </a:solidFill>
              </a:rPr>
              <a:t> can exceed anthropogenic sources by a factor of &gt;5 for </a:t>
            </a:r>
            <a:r>
              <a:rPr lang="en-US" dirty="0" smtClean="0">
                <a:solidFill>
                  <a:schemeClr val="bg1"/>
                </a:solidFill>
              </a:rPr>
              <a:t>weeks</a:t>
            </a:r>
          </a:p>
          <a:p>
            <a:endParaRPr lang="en-US" dirty="0" smtClean="0">
              <a:solidFill>
                <a:schemeClr val="bg1"/>
              </a:solidFill>
            </a:endParaRPr>
          </a:p>
          <a:p>
            <a:r>
              <a:rPr lang="en-US" dirty="0" smtClean="0">
                <a:solidFill>
                  <a:schemeClr val="bg1"/>
                </a:solidFill>
              </a:rPr>
              <a:t>Fire EVOC can </a:t>
            </a:r>
            <a:r>
              <a:rPr lang="en-US" dirty="0" smtClean="0">
                <a:solidFill>
                  <a:schemeClr val="bg1"/>
                </a:solidFill>
              </a:rPr>
              <a:t>exceed sources by a factor of &gt;2 in </a:t>
            </a:r>
            <a:r>
              <a:rPr lang="en-US" dirty="0" smtClean="0">
                <a:solidFill>
                  <a:schemeClr val="bg1"/>
                </a:solidFill>
              </a:rPr>
              <a:t>the Northwest and Pacific Northwest for </a:t>
            </a:r>
            <a:r>
              <a:rPr lang="en-US" dirty="0" smtClean="0">
                <a:solidFill>
                  <a:schemeClr val="bg1"/>
                </a:solidFill>
              </a:rPr>
              <a:t>weeks</a:t>
            </a:r>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
        <p:nvSpPr>
          <p:cNvPr id="3" name="Slide Number Placeholder 2"/>
          <p:cNvSpPr>
            <a:spLocks noGrp="1"/>
          </p:cNvSpPr>
          <p:nvPr>
            <p:ph type="sldNum" sz="quarter" idx="12"/>
          </p:nvPr>
        </p:nvSpPr>
        <p:spPr/>
        <p:txBody>
          <a:bodyPr/>
          <a:lstStyle/>
          <a:p>
            <a:fld id="{9B2DD1F4-4554-44EE-B23D-F52E2CB53C51}" type="slidenum">
              <a:rPr lang="en-US" smtClean="0"/>
              <a:t>20</a:t>
            </a:fld>
            <a:endParaRPr lang="en-US"/>
          </a:p>
        </p:txBody>
      </p:sp>
    </p:spTree>
    <p:extLst>
      <p:ext uri="{BB962C8B-B14F-4D97-AF65-F5344CB8AC3E}">
        <p14:creationId xmlns:p14="http://schemas.microsoft.com/office/powerpoint/2010/main" val="2364574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Acknowledgements</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9B2DD1F4-4554-44EE-B23D-F52E2CB53C51}" type="slidenum">
              <a:rPr lang="en-US" smtClean="0"/>
              <a:t>21</a:t>
            </a:fld>
            <a:endParaRPr lang="en-US"/>
          </a:p>
        </p:txBody>
      </p:sp>
      <p:sp>
        <p:nvSpPr>
          <p:cNvPr id="5" name="Rectangle 4"/>
          <p:cNvSpPr/>
          <p:nvPr/>
        </p:nvSpPr>
        <p:spPr>
          <a:xfrm>
            <a:off x="609600" y="1970544"/>
            <a:ext cx="8077200" cy="3108543"/>
          </a:xfrm>
          <a:prstGeom prst="rect">
            <a:avLst/>
          </a:prstGeom>
        </p:spPr>
        <p:txBody>
          <a:bodyPr wrap="square">
            <a:spAutoFit/>
          </a:bodyPr>
          <a:lstStyle/>
          <a:p>
            <a:r>
              <a:rPr lang="en-US" sz="2800" dirty="0" smtClean="0">
                <a:solidFill>
                  <a:schemeClr val="bg1"/>
                </a:solidFill>
              </a:rPr>
              <a:t>US Forest Service Rocky Mountain Research Station</a:t>
            </a:r>
          </a:p>
          <a:p>
            <a:endParaRPr lang="en-US" sz="2800" dirty="0">
              <a:solidFill>
                <a:schemeClr val="bg1"/>
              </a:solidFill>
            </a:endParaRPr>
          </a:p>
          <a:p>
            <a:r>
              <a:rPr lang="en-US" sz="2800" dirty="0" smtClean="0">
                <a:solidFill>
                  <a:schemeClr val="bg1"/>
                </a:solidFill>
              </a:rPr>
              <a:t>Joint Fire Sciences Program Project #12-1-07-1</a:t>
            </a:r>
          </a:p>
          <a:p>
            <a:endParaRPr lang="en-US" sz="2800" dirty="0" smtClean="0">
              <a:solidFill>
                <a:schemeClr val="bg1"/>
              </a:solidFill>
            </a:endParaRPr>
          </a:p>
          <a:p>
            <a:r>
              <a:rPr lang="en-US" sz="2800" dirty="0" smtClean="0">
                <a:solidFill>
                  <a:schemeClr val="bg1"/>
                </a:solidFill>
              </a:rPr>
              <a:t>Funding for the Rangeland Biomass Product</a:t>
            </a:r>
          </a:p>
          <a:p>
            <a:r>
              <a:rPr lang="en-US" sz="2800" dirty="0" smtClean="0">
                <a:solidFill>
                  <a:schemeClr val="bg1"/>
                </a:solidFill>
              </a:rPr>
              <a:t>Western </a:t>
            </a:r>
            <a:r>
              <a:rPr lang="en-US" sz="2800" dirty="0">
                <a:solidFill>
                  <a:schemeClr val="bg1"/>
                </a:solidFill>
              </a:rPr>
              <a:t>Wildland </a:t>
            </a:r>
            <a:r>
              <a:rPr lang="en-US" sz="2800" dirty="0" smtClean="0">
                <a:solidFill>
                  <a:schemeClr val="bg1"/>
                </a:solidFill>
              </a:rPr>
              <a:t>Environmental Threat </a:t>
            </a:r>
            <a:r>
              <a:rPr lang="en-US" sz="2800" dirty="0">
                <a:solidFill>
                  <a:schemeClr val="bg1"/>
                </a:solidFill>
              </a:rPr>
              <a:t>Assessment </a:t>
            </a:r>
            <a:r>
              <a:rPr lang="en-US" sz="2800" dirty="0" smtClean="0">
                <a:solidFill>
                  <a:schemeClr val="bg1"/>
                </a:solidFill>
              </a:rPr>
              <a:t>Center   </a:t>
            </a:r>
            <a:r>
              <a:rPr lang="en-US" sz="2400" dirty="0" smtClean="0">
                <a:solidFill>
                  <a:srgbClr val="FFFF00"/>
                </a:solidFill>
              </a:rPr>
              <a:t>(http</a:t>
            </a:r>
            <a:r>
              <a:rPr lang="en-US" sz="2400" dirty="0">
                <a:solidFill>
                  <a:srgbClr val="FFFF00"/>
                </a:solidFill>
              </a:rPr>
              <a:t>://www.fs.fed.us/wwetac</a:t>
            </a:r>
            <a:r>
              <a:rPr lang="en-US" sz="2400" dirty="0" smtClean="0">
                <a:solidFill>
                  <a:srgbClr val="FFFF00"/>
                </a:solidFill>
              </a:rPr>
              <a:t>/)</a:t>
            </a:r>
          </a:p>
        </p:txBody>
      </p:sp>
    </p:spTree>
    <p:extLst>
      <p:ext uri="{BB962C8B-B14F-4D97-AF65-F5344CB8AC3E}">
        <p14:creationId xmlns:p14="http://schemas.microsoft.com/office/powerpoint/2010/main" val="70383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rmAutofit/>
          </a:bodyPr>
          <a:lstStyle/>
          <a:p>
            <a:r>
              <a:rPr lang="en-US" sz="4000" dirty="0" smtClean="0">
                <a:solidFill>
                  <a:schemeClr val="bg1"/>
                </a:solidFill>
              </a:rPr>
              <a:t>Wildfire</a:t>
            </a:r>
            <a:r>
              <a:rPr lang="en-US" dirty="0" smtClean="0">
                <a:solidFill>
                  <a:schemeClr val="bg1"/>
                </a:solidFill>
              </a:rPr>
              <a:t> Impacts on Air Quality</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Contribution to O</a:t>
            </a:r>
            <a:r>
              <a:rPr lang="en-US" baseline="-25000" dirty="0" smtClean="0">
                <a:solidFill>
                  <a:schemeClr val="bg1"/>
                </a:solidFill>
              </a:rPr>
              <a:t>3</a:t>
            </a:r>
            <a:r>
              <a:rPr lang="en-US" dirty="0" smtClean="0">
                <a:solidFill>
                  <a:schemeClr val="bg1"/>
                </a:solidFill>
              </a:rPr>
              <a:t> in urban areas during NAAQS </a:t>
            </a:r>
            <a:r>
              <a:rPr lang="en-US" dirty="0" err="1" smtClean="0">
                <a:solidFill>
                  <a:schemeClr val="bg1"/>
                </a:solidFill>
              </a:rPr>
              <a:t>exceedances</a:t>
            </a:r>
            <a:r>
              <a:rPr lang="en-US" dirty="0">
                <a:solidFill>
                  <a:schemeClr val="bg1"/>
                </a:solidFill>
              </a:rPr>
              <a:t>: </a:t>
            </a:r>
            <a:r>
              <a:rPr lang="en-US" dirty="0" err="1">
                <a:solidFill>
                  <a:schemeClr val="bg1"/>
                </a:solidFill>
              </a:rPr>
              <a:t>Pfister</a:t>
            </a:r>
            <a:r>
              <a:rPr lang="en-US" dirty="0">
                <a:solidFill>
                  <a:schemeClr val="bg1"/>
                </a:solidFill>
              </a:rPr>
              <a:t> et al. (2008); Jaffe et al., (2008); Jaffe (2011)</a:t>
            </a:r>
          </a:p>
          <a:p>
            <a:r>
              <a:rPr lang="en-US" dirty="0" smtClean="0">
                <a:solidFill>
                  <a:schemeClr val="bg1"/>
                </a:solidFill>
              </a:rPr>
              <a:t>Contribution to PM</a:t>
            </a:r>
            <a:r>
              <a:rPr lang="en-US" baseline="-25000" dirty="0" smtClean="0">
                <a:solidFill>
                  <a:schemeClr val="bg1"/>
                </a:solidFill>
              </a:rPr>
              <a:t>2.5</a:t>
            </a:r>
            <a:r>
              <a:rPr lang="en-US" dirty="0" smtClean="0">
                <a:solidFill>
                  <a:schemeClr val="bg1"/>
                </a:solidFill>
              </a:rPr>
              <a:t> (24-hour and annual) and Regional Haze in Class I Area (e. g. Park et al., 2007; Brewer &amp; Moore, 2006)  </a:t>
            </a:r>
          </a:p>
          <a:p>
            <a:r>
              <a:rPr lang="en-US" dirty="0" smtClean="0">
                <a:solidFill>
                  <a:schemeClr val="bg1"/>
                </a:solidFill>
              </a:rPr>
              <a:t>Exceptional Event Demonstrations resulting in EPA concurrence </a:t>
            </a:r>
            <a:r>
              <a:rPr lang="en-US" dirty="0" err="1" smtClean="0">
                <a:solidFill>
                  <a:schemeClr val="bg1"/>
                </a:solidFill>
              </a:rPr>
              <a:t>wrt</a:t>
            </a:r>
            <a:r>
              <a:rPr lang="en-US" dirty="0" smtClean="0">
                <a:solidFill>
                  <a:schemeClr val="bg1"/>
                </a:solidFill>
              </a:rPr>
              <a:t> NAAQS for O</a:t>
            </a:r>
            <a:r>
              <a:rPr lang="en-US" baseline="-25000" dirty="0" smtClean="0">
                <a:solidFill>
                  <a:schemeClr val="bg1"/>
                </a:solidFill>
              </a:rPr>
              <a:t>3</a:t>
            </a:r>
            <a:r>
              <a:rPr lang="en-US" dirty="0" smtClean="0">
                <a:solidFill>
                  <a:schemeClr val="bg1"/>
                </a:solidFill>
              </a:rPr>
              <a:t> and PM</a:t>
            </a:r>
            <a:r>
              <a:rPr lang="en-US" baseline="-25000" dirty="0" smtClean="0">
                <a:solidFill>
                  <a:schemeClr val="bg1"/>
                </a:solidFill>
              </a:rPr>
              <a:t>2.5</a:t>
            </a:r>
            <a:r>
              <a:rPr lang="en-US" baseline="30000" dirty="0" smtClean="0">
                <a:solidFill>
                  <a:schemeClr val="bg1"/>
                </a:solidFill>
              </a:rPr>
              <a:t>1</a:t>
            </a:r>
            <a:endParaRPr lang="en-US" dirty="0" smtClean="0">
              <a:solidFill>
                <a:schemeClr val="bg1"/>
              </a:solidFill>
            </a:endParaRPr>
          </a:p>
          <a:p>
            <a:endParaRPr lang="en-US" dirty="0">
              <a:solidFill>
                <a:schemeClr val="bg1"/>
              </a:solidFill>
            </a:endParaRPr>
          </a:p>
        </p:txBody>
      </p:sp>
      <p:sp>
        <p:nvSpPr>
          <p:cNvPr id="5" name="Slide Number Placeholder 4"/>
          <p:cNvSpPr>
            <a:spLocks noGrp="1"/>
          </p:cNvSpPr>
          <p:nvPr>
            <p:ph type="sldNum" sz="quarter" idx="12"/>
          </p:nvPr>
        </p:nvSpPr>
        <p:spPr/>
        <p:txBody>
          <a:bodyPr/>
          <a:lstStyle/>
          <a:p>
            <a:fld id="{9B2DD1F4-4554-44EE-B23D-F52E2CB53C51}" type="slidenum">
              <a:rPr lang="en-US" smtClean="0"/>
              <a:t>3</a:t>
            </a:fld>
            <a:endParaRPr lang="en-US"/>
          </a:p>
        </p:txBody>
      </p:sp>
      <p:sp>
        <p:nvSpPr>
          <p:cNvPr id="4" name="TextBox 3"/>
          <p:cNvSpPr txBox="1"/>
          <p:nvPr/>
        </p:nvSpPr>
        <p:spPr>
          <a:xfrm>
            <a:off x="381000" y="6400800"/>
            <a:ext cx="4648200" cy="381000"/>
          </a:xfrm>
          <a:prstGeom prst="rect">
            <a:avLst/>
          </a:prstGeom>
          <a:noFill/>
        </p:spPr>
        <p:txBody>
          <a:bodyPr wrap="none" rtlCol="0">
            <a:normAutofit/>
          </a:bodyPr>
          <a:lstStyle/>
          <a:p>
            <a:r>
              <a:rPr lang="en-US" sz="1600" baseline="30000" dirty="0">
                <a:solidFill>
                  <a:srgbClr val="FFFF00"/>
                </a:solidFill>
              </a:rPr>
              <a:t>1</a:t>
            </a:r>
            <a:r>
              <a:rPr lang="en-US" sz="1600" dirty="0">
                <a:solidFill>
                  <a:srgbClr val="FFFF00"/>
                </a:solidFill>
              </a:rPr>
              <a:t> http://www.epa.gov/ttn/analysis/exevents.htm </a:t>
            </a:r>
          </a:p>
        </p:txBody>
      </p:sp>
    </p:spTree>
    <p:extLst>
      <p:ext uri="{BB962C8B-B14F-4D97-AF65-F5344CB8AC3E}">
        <p14:creationId xmlns:p14="http://schemas.microsoft.com/office/powerpoint/2010/main" val="3328886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sz="3600" dirty="0" smtClean="0">
                <a:solidFill>
                  <a:schemeClr val="bg1"/>
                </a:solidFill>
              </a:rPr>
              <a:t>Method for Estimating Wildfire Emissions</a:t>
            </a:r>
            <a:endParaRPr lang="en-US" sz="3600" dirty="0">
              <a:solidFill>
                <a:schemeClr val="bg1"/>
              </a:solidFill>
            </a:endParaRPr>
          </a:p>
        </p:txBody>
      </p:sp>
      <p:sp>
        <p:nvSpPr>
          <p:cNvPr id="6" name="Content Placeholder 5"/>
          <p:cNvSpPr>
            <a:spLocks noGrp="1"/>
          </p:cNvSpPr>
          <p:nvPr>
            <p:ph idx="1"/>
          </p:nvPr>
        </p:nvSpPr>
        <p:spPr>
          <a:xfrm>
            <a:off x="457200" y="2362200"/>
            <a:ext cx="8534400" cy="2895600"/>
          </a:xfrm>
        </p:spPr>
        <p:txBody>
          <a:bodyPr>
            <a:normAutofit/>
          </a:bodyPr>
          <a:lstStyle/>
          <a:p>
            <a:r>
              <a:rPr lang="en-US" sz="2800" dirty="0" smtClean="0">
                <a:solidFill>
                  <a:schemeClr val="bg1"/>
                </a:solidFill>
                <a:latin typeface="+mj-lt"/>
              </a:rPr>
              <a:t>A – Area Burned</a:t>
            </a:r>
          </a:p>
          <a:p>
            <a:r>
              <a:rPr lang="en-US" sz="2800" dirty="0" smtClean="0">
                <a:solidFill>
                  <a:schemeClr val="bg1"/>
                </a:solidFill>
                <a:latin typeface="+mj-lt"/>
              </a:rPr>
              <a:t>FL – Fuel load</a:t>
            </a:r>
          </a:p>
          <a:p>
            <a:r>
              <a:rPr lang="en-US" sz="2800" dirty="0" smtClean="0">
                <a:solidFill>
                  <a:schemeClr val="bg1"/>
                </a:solidFill>
                <a:latin typeface="+mj-lt"/>
              </a:rPr>
              <a:t>FC – Fuel Consumption (</a:t>
            </a:r>
            <a:r>
              <a:rPr lang="en-US" sz="2800" b="1" dirty="0" smtClean="0">
                <a:solidFill>
                  <a:schemeClr val="bg1"/>
                </a:solidFill>
                <a:latin typeface="+mj-lt"/>
              </a:rPr>
              <a:t>F</a:t>
            </a:r>
            <a:r>
              <a:rPr lang="en-US" sz="2800" dirty="0" smtClean="0">
                <a:solidFill>
                  <a:schemeClr val="bg1"/>
                </a:solidFill>
                <a:latin typeface="+mj-lt"/>
              </a:rPr>
              <a:t>irst </a:t>
            </a:r>
            <a:r>
              <a:rPr lang="en-US" sz="2800" b="1" dirty="0" smtClean="0">
                <a:solidFill>
                  <a:schemeClr val="bg1"/>
                </a:solidFill>
                <a:latin typeface="+mj-lt"/>
              </a:rPr>
              <a:t>O</a:t>
            </a:r>
            <a:r>
              <a:rPr lang="en-US" sz="2800" dirty="0" smtClean="0">
                <a:solidFill>
                  <a:schemeClr val="bg1"/>
                </a:solidFill>
                <a:latin typeface="+mj-lt"/>
              </a:rPr>
              <a:t>rder </a:t>
            </a:r>
            <a:r>
              <a:rPr lang="en-US" sz="2800" b="1" dirty="0" smtClean="0">
                <a:solidFill>
                  <a:schemeClr val="bg1"/>
                </a:solidFill>
                <a:latin typeface="+mj-lt"/>
              </a:rPr>
              <a:t>F</a:t>
            </a:r>
            <a:r>
              <a:rPr lang="en-US" sz="2800" dirty="0" smtClean="0">
                <a:solidFill>
                  <a:schemeClr val="bg1"/>
                </a:solidFill>
                <a:latin typeface="+mj-lt"/>
              </a:rPr>
              <a:t>ire </a:t>
            </a:r>
            <a:r>
              <a:rPr lang="en-US" sz="2800" b="1" dirty="0" smtClean="0">
                <a:solidFill>
                  <a:schemeClr val="bg1"/>
                </a:solidFill>
                <a:latin typeface="+mj-lt"/>
              </a:rPr>
              <a:t>E</a:t>
            </a:r>
            <a:r>
              <a:rPr lang="en-US" sz="2800" dirty="0" smtClean="0">
                <a:solidFill>
                  <a:schemeClr val="bg1"/>
                </a:solidFill>
                <a:latin typeface="+mj-lt"/>
              </a:rPr>
              <a:t>ffects </a:t>
            </a:r>
            <a:r>
              <a:rPr lang="en-US" sz="2800" b="1" dirty="0" smtClean="0">
                <a:solidFill>
                  <a:schemeClr val="bg1"/>
                </a:solidFill>
                <a:latin typeface="+mj-lt"/>
              </a:rPr>
              <a:t>M</a:t>
            </a:r>
            <a:r>
              <a:rPr lang="en-US" sz="2800" dirty="0" smtClean="0">
                <a:solidFill>
                  <a:schemeClr val="bg1"/>
                </a:solidFill>
                <a:latin typeface="+mj-lt"/>
              </a:rPr>
              <a:t>odel) </a:t>
            </a:r>
          </a:p>
          <a:p>
            <a:r>
              <a:rPr lang="en-US" sz="2800" dirty="0" smtClean="0">
                <a:solidFill>
                  <a:schemeClr val="bg1"/>
                </a:solidFill>
                <a:latin typeface="+mj-lt"/>
              </a:rPr>
              <a:t>EF</a:t>
            </a:r>
            <a:r>
              <a:rPr lang="en-US" sz="2800" baseline="-25000" dirty="0" smtClean="0">
                <a:solidFill>
                  <a:schemeClr val="bg1"/>
                </a:solidFill>
                <a:latin typeface="+mj-lt"/>
              </a:rPr>
              <a:t>X</a:t>
            </a:r>
            <a:r>
              <a:rPr lang="en-US" sz="2800" dirty="0" smtClean="0">
                <a:solidFill>
                  <a:schemeClr val="bg1"/>
                </a:solidFill>
                <a:latin typeface="+mj-lt"/>
              </a:rPr>
              <a:t> –EF for PM</a:t>
            </a:r>
            <a:r>
              <a:rPr lang="en-US" sz="2800" baseline="-25000" dirty="0" smtClean="0">
                <a:solidFill>
                  <a:schemeClr val="bg1"/>
                </a:solidFill>
                <a:latin typeface="+mj-lt"/>
              </a:rPr>
              <a:t>2.5</a:t>
            </a:r>
            <a:r>
              <a:rPr lang="en-US" sz="2800" dirty="0" smtClean="0">
                <a:solidFill>
                  <a:schemeClr val="bg1"/>
                </a:solidFill>
                <a:latin typeface="+mj-lt"/>
              </a:rPr>
              <a:t> or  VOC</a:t>
            </a:r>
            <a:endParaRPr lang="en-US" sz="2800" dirty="0">
              <a:solidFill>
                <a:schemeClr val="bg1"/>
              </a:solidFill>
              <a:latin typeface="+mj-lt"/>
            </a:endParaRPr>
          </a:p>
        </p:txBody>
      </p:sp>
      <p:sp>
        <p:nvSpPr>
          <p:cNvPr id="3" name="Slide Number Placeholder 2"/>
          <p:cNvSpPr>
            <a:spLocks noGrp="1"/>
          </p:cNvSpPr>
          <p:nvPr>
            <p:ph type="sldNum" sz="quarter" idx="12"/>
          </p:nvPr>
        </p:nvSpPr>
        <p:spPr/>
        <p:txBody>
          <a:bodyPr/>
          <a:lstStyle/>
          <a:p>
            <a:fld id="{9B2DD1F4-4554-44EE-B23D-F52E2CB53C51}" type="slidenum">
              <a:rPr lang="en-US" smtClean="0"/>
              <a:t>4</a:t>
            </a:fld>
            <a:endParaRPr lang="en-US"/>
          </a:p>
        </p:txBody>
      </p:sp>
      <p:sp>
        <p:nvSpPr>
          <p:cNvPr id="7" name="TextBox 6"/>
          <p:cNvSpPr txBox="1"/>
          <p:nvPr/>
        </p:nvSpPr>
        <p:spPr>
          <a:xfrm>
            <a:off x="2209800" y="1371600"/>
            <a:ext cx="4120680" cy="646331"/>
          </a:xfrm>
          <a:prstGeom prst="rect">
            <a:avLst/>
          </a:prstGeom>
          <a:noFill/>
        </p:spPr>
        <p:txBody>
          <a:bodyPr wrap="none" rtlCol="0">
            <a:spAutoFit/>
          </a:bodyPr>
          <a:lstStyle/>
          <a:p>
            <a:r>
              <a:rPr lang="en-US" sz="3600" dirty="0" smtClean="0">
                <a:solidFill>
                  <a:schemeClr val="bg1"/>
                </a:solidFill>
                <a:latin typeface="+mj-lt"/>
              </a:rPr>
              <a:t>EX = A × FL × FC × EF</a:t>
            </a:r>
            <a:r>
              <a:rPr lang="en-US" sz="3600" baseline="-25000" dirty="0" smtClean="0">
                <a:solidFill>
                  <a:schemeClr val="bg1"/>
                </a:solidFill>
                <a:latin typeface="+mj-lt"/>
              </a:rPr>
              <a:t>X</a:t>
            </a:r>
            <a:endParaRPr lang="en-US" sz="3600" dirty="0">
              <a:solidFill>
                <a:schemeClr val="bg1"/>
              </a:solidFill>
              <a:latin typeface="+mj-lt"/>
            </a:endParaRPr>
          </a:p>
        </p:txBody>
      </p:sp>
      <p:sp>
        <p:nvSpPr>
          <p:cNvPr id="4" name="TextBox 3"/>
          <p:cNvSpPr txBox="1"/>
          <p:nvPr/>
        </p:nvSpPr>
        <p:spPr>
          <a:xfrm>
            <a:off x="245159" y="5257799"/>
            <a:ext cx="8229753" cy="1384995"/>
          </a:xfrm>
          <a:prstGeom prst="rect">
            <a:avLst/>
          </a:prstGeom>
          <a:noFill/>
        </p:spPr>
        <p:txBody>
          <a:bodyPr wrap="none" rtlCol="0">
            <a:spAutoFit/>
          </a:bodyPr>
          <a:lstStyle/>
          <a:p>
            <a:r>
              <a:rPr lang="en-US" sz="2800" dirty="0" smtClean="0">
                <a:solidFill>
                  <a:schemeClr val="bg1"/>
                </a:solidFill>
                <a:latin typeface="+mj-lt"/>
              </a:rPr>
              <a:t>EPM = Emissions of PM</a:t>
            </a:r>
            <a:r>
              <a:rPr lang="en-US" sz="2800" baseline="-25000" dirty="0" smtClean="0">
                <a:solidFill>
                  <a:schemeClr val="bg1"/>
                </a:solidFill>
                <a:latin typeface="+mj-lt"/>
              </a:rPr>
              <a:t>2.5</a:t>
            </a:r>
          </a:p>
          <a:p>
            <a:endParaRPr lang="en-US" sz="2800" dirty="0" smtClean="0">
              <a:solidFill>
                <a:schemeClr val="bg1"/>
              </a:solidFill>
              <a:latin typeface="+mj-lt"/>
            </a:endParaRPr>
          </a:p>
          <a:p>
            <a:r>
              <a:rPr lang="en-US" sz="2800" dirty="0" smtClean="0">
                <a:solidFill>
                  <a:schemeClr val="bg1"/>
                </a:solidFill>
                <a:latin typeface="+mj-lt"/>
              </a:rPr>
              <a:t>EVOC = Emissions of non-methane organic compounds </a:t>
            </a:r>
            <a:endParaRPr lang="en-US" sz="2800" dirty="0">
              <a:solidFill>
                <a:schemeClr val="bg1"/>
              </a:solidFill>
              <a:latin typeface="+mj-lt"/>
            </a:endParaRPr>
          </a:p>
        </p:txBody>
      </p:sp>
    </p:spTree>
    <p:extLst>
      <p:ext uri="{BB962C8B-B14F-4D97-AF65-F5344CB8AC3E}">
        <p14:creationId xmlns:p14="http://schemas.microsoft.com/office/powerpoint/2010/main" val="331784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8229600" cy="1066800"/>
          </a:xfrm>
        </p:spPr>
        <p:txBody>
          <a:bodyPr>
            <a:normAutofit/>
          </a:bodyPr>
          <a:lstStyle/>
          <a:p>
            <a:r>
              <a:rPr lang="en-US" sz="3600" dirty="0" smtClean="0">
                <a:solidFill>
                  <a:schemeClr val="bg1"/>
                </a:solidFill>
              </a:rPr>
              <a:t>Method for Estimating Wildfire Emissions</a:t>
            </a:r>
            <a:endParaRPr lang="en-US" sz="3600" dirty="0">
              <a:solidFill>
                <a:schemeClr val="bg1"/>
              </a:solidFill>
            </a:endParaRPr>
          </a:p>
        </p:txBody>
      </p:sp>
      <p:sp>
        <p:nvSpPr>
          <p:cNvPr id="6" name="Content Placeholder 5"/>
          <p:cNvSpPr>
            <a:spLocks noGrp="1"/>
          </p:cNvSpPr>
          <p:nvPr>
            <p:ph idx="1"/>
          </p:nvPr>
        </p:nvSpPr>
        <p:spPr>
          <a:xfrm>
            <a:off x="533400" y="1371600"/>
            <a:ext cx="8229600" cy="4495800"/>
          </a:xfrm>
        </p:spPr>
        <p:txBody>
          <a:bodyPr>
            <a:normAutofit/>
          </a:bodyPr>
          <a:lstStyle/>
          <a:p>
            <a:pPr marL="0" indent="0">
              <a:buNone/>
            </a:pPr>
            <a:r>
              <a:rPr lang="en-US" sz="2400" b="1" dirty="0" smtClean="0">
                <a:solidFill>
                  <a:schemeClr val="bg1"/>
                </a:solidFill>
                <a:latin typeface="+mj-lt"/>
              </a:rPr>
              <a:t>Area Burned</a:t>
            </a:r>
          </a:p>
          <a:p>
            <a:pPr marL="0" indent="0">
              <a:buNone/>
            </a:pPr>
            <a:r>
              <a:rPr lang="en-US" sz="2400" dirty="0" smtClean="0">
                <a:solidFill>
                  <a:schemeClr val="bg1"/>
                </a:solidFill>
                <a:latin typeface="+mj-lt"/>
              </a:rPr>
              <a:t>Monitoring Trends in Burn Severity data</a:t>
            </a:r>
            <a:r>
              <a:rPr lang="en-US" sz="2400" baseline="30000" dirty="0" smtClean="0">
                <a:solidFill>
                  <a:schemeClr val="bg1"/>
                </a:solidFill>
                <a:latin typeface="+mj-lt"/>
              </a:rPr>
              <a:t>1 </a:t>
            </a:r>
            <a:r>
              <a:rPr lang="en-US" sz="2400" dirty="0" smtClean="0">
                <a:solidFill>
                  <a:schemeClr val="bg1"/>
                </a:solidFill>
                <a:latin typeface="+mj-lt"/>
              </a:rPr>
              <a:t> + </a:t>
            </a:r>
          </a:p>
          <a:p>
            <a:pPr marL="0" indent="0">
              <a:buNone/>
            </a:pPr>
            <a:r>
              <a:rPr lang="en-US" sz="2400" dirty="0" smtClean="0">
                <a:solidFill>
                  <a:schemeClr val="bg1"/>
                </a:solidFill>
                <a:latin typeface="+mj-lt"/>
              </a:rPr>
              <a:t>Daily burn scars &amp; active fire detections from the </a:t>
            </a:r>
            <a:r>
              <a:rPr lang="en-US" sz="2400" dirty="0" smtClean="0">
                <a:solidFill>
                  <a:schemeClr val="bg1"/>
                </a:solidFill>
                <a:latin typeface="+mj-lt"/>
              </a:rPr>
              <a:t>MODIS</a:t>
            </a:r>
            <a:r>
              <a:rPr lang="en-US" sz="2400" baseline="30000" dirty="0" smtClean="0">
                <a:solidFill>
                  <a:schemeClr val="bg1"/>
                </a:solidFill>
                <a:latin typeface="+mj-lt"/>
              </a:rPr>
              <a:t>1</a:t>
            </a:r>
            <a:endParaRPr lang="en-US" sz="2400" dirty="0" smtClean="0">
              <a:solidFill>
                <a:schemeClr val="bg1"/>
              </a:solidFill>
              <a:latin typeface="+mj-lt"/>
            </a:endParaRPr>
          </a:p>
          <a:p>
            <a:pPr marL="0" indent="0">
              <a:buNone/>
            </a:pPr>
            <a:endParaRPr lang="en-US" sz="2400" dirty="0" smtClean="0">
              <a:solidFill>
                <a:schemeClr val="bg1"/>
              </a:solidFill>
              <a:latin typeface="+mj-lt"/>
            </a:endParaRPr>
          </a:p>
          <a:p>
            <a:pPr marL="0" indent="0">
              <a:buNone/>
            </a:pPr>
            <a:r>
              <a:rPr lang="en-US" sz="2400" b="1" dirty="0" smtClean="0">
                <a:solidFill>
                  <a:schemeClr val="bg1"/>
                </a:solidFill>
                <a:latin typeface="+mj-lt"/>
              </a:rPr>
              <a:t>Fuel Consumption </a:t>
            </a:r>
          </a:p>
          <a:p>
            <a:pPr marL="0" indent="0">
              <a:buNone/>
            </a:pPr>
            <a:r>
              <a:rPr lang="en-US" sz="2400" dirty="0" smtClean="0">
                <a:solidFill>
                  <a:schemeClr val="bg1"/>
                </a:solidFill>
                <a:latin typeface="+mj-lt"/>
              </a:rPr>
              <a:t>First Order Fire Effects Model (</a:t>
            </a:r>
            <a:r>
              <a:rPr lang="en-US" sz="2400" dirty="0" smtClean="0">
                <a:solidFill>
                  <a:schemeClr val="bg1"/>
                </a:solidFill>
                <a:latin typeface="+mj-lt"/>
              </a:rPr>
              <a:t>FOFEM)</a:t>
            </a:r>
            <a:r>
              <a:rPr lang="en-US" sz="2400" baseline="30000" dirty="0" smtClean="0">
                <a:solidFill>
                  <a:schemeClr val="bg1"/>
                </a:solidFill>
                <a:latin typeface="+mj-lt"/>
              </a:rPr>
              <a:t>2</a:t>
            </a:r>
            <a:endParaRPr lang="en-US" sz="2400" dirty="0" smtClean="0">
              <a:solidFill>
                <a:schemeClr val="bg1"/>
              </a:solidFill>
              <a:latin typeface="+mj-lt"/>
            </a:endParaRPr>
          </a:p>
          <a:p>
            <a:pPr marL="0" indent="0">
              <a:buNone/>
            </a:pPr>
            <a:endParaRPr lang="en-US" sz="2400" dirty="0" smtClean="0">
              <a:solidFill>
                <a:schemeClr val="bg1"/>
              </a:solidFill>
              <a:latin typeface="+mj-lt"/>
            </a:endParaRPr>
          </a:p>
          <a:p>
            <a:pPr marL="0" indent="0">
              <a:buNone/>
            </a:pPr>
            <a:r>
              <a:rPr lang="en-US" sz="2400" b="1" dirty="0" smtClean="0">
                <a:solidFill>
                  <a:schemeClr val="bg1"/>
                </a:solidFill>
                <a:latin typeface="+mj-lt"/>
              </a:rPr>
              <a:t>Emission Factors </a:t>
            </a:r>
            <a:r>
              <a:rPr lang="en-US" sz="2400" dirty="0" smtClean="0">
                <a:solidFill>
                  <a:schemeClr val="bg1"/>
                </a:solidFill>
                <a:latin typeface="+mj-lt"/>
              </a:rPr>
              <a:t>(forest, </a:t>
            </a:r>
            <a:r>
              <a:rPr lang="en-US" sz="2400" dirty="0" smtClean="0">
                <a:solidFill>
                  <a:schemeClr val="bg1"/>
                </a:solidFill>
                <a:latin typeface="+mj-lt"/>
              </a:rPr>
              <a:t>rangeland)</a:t>
            </a:r>
            <a:r>
              <a:rPr lang="en-US" sz="2400" baseline="30000" dirty="0" smtClean="0">
                <a:solidFill>
                  <a:schemeClr val="bg1"/>
                </a:solidFill>
                <a:latin typeface="+mj-lt"/>
              </a:rPr>
              <a:t>2</a:t>
            </a:r>
            <a:endParaRPr lang="en-US" sz="2400" dirty="0" smtClean="0">
              <a:solidFill>
                <a:schemeClr val="bg1"/>
              </a:solidFill>
              <a:latin typeface="+mj-lt"/>
            </a:endParaRPr>
          </a:p>
          <a:p>
            <a:pPr marL="0" indent="0">
              <a:buNone/>
            </a:pPr>
            <a:r>
              <a:rPr lang="en-US" sz="2400" dirty="0" smtClean="0">
                <a:solidFill>
                  <a:schemeClr val="bg1"/>
                </a:solidFill>
                <a:latin typeface="+mj-lt"/>
              </a:rPr>
              <a:t>EF</a:t>
            </a:r>
            <a:r>
              <a:rPr lang="en-US" sz="2400" baseline="-25000" dirty="0" smtClean="0">
                <a:solidFill>
                  <a:schemeClr val="bg1"/>
                </a:solidFill>
                <a:latin typeface="+mj-lt"/>
              </a:rPr>
              <a:t>PM2.5</a:t>
            </a:r>
            <a:r>
              <a:rPr lang="en-US" sz="2400" dirty="0" smtClean="0">
                <a:solidFill>
                  <a:schemeClr val="bg1"/>
                </a:solidFill>
                <a:latin typeface="+mj-lt"/>
              </a:rPr>
              <a:t> = 23.2, 8.5  g kg</a:t>
            </a:r>
            <a:r>
              <a:rPr lang="en-US" sz="2400" baseline="30000" dirty="0" smtClean="0">
                <a:solidFill>
                  <a:schemeClr val="bg1"/>
                </a:solidFill>
                <a:latin typeface="+mj-lt"/>
              </a:rPr>
              <a:t>-1</a:t>
            </a:r>
            <a:endParaRPr lang="en-US" sz="2400" dirty="0" smtClean="0">
              <a:solidFill>
                <a:schemeClr val="bg1"/>
              </a:solidFill>
              <a:latin typeface="+mj-lt"/>
            </a:endParaRPr>
          </a:p>
          <a:p>
            <a:pPr marL="0" indent="0">
              <a:buNone/>
            </a:pPr>
            <a:r>
              <a:rPr lang="en-US" sz="2400" dirty="0" smtClean="0">
                <a:solidFill>
                  <a:schemeClr val="bg1"/>
                </a:solidFill>
                <a:latin typeface="+mj-lt"/>
              </a:rPr>
              <a:t>EF</a:t>
            </a:r>
            <a:r>
              <a:rPr lang="en-US" sz="2400" baseline="-25000" dirty="0" smtClean="0">
                <a:solidFill>
                  <a:schemeClr val="bg1"/>
                </a:solidFill>
                <a:latin typeface="+mj-lt"/>
              </a:rPr>
              <a:t>VOC</a:t>
            </a:r>
            <a:r>
              <a:rPr lang="en-US" sz="2400" dirty="0" smtClean="0">
                <a:solidFill>
                  <a:schemeClr val="bg1"/>
                </a:solidFill>
                <a:latin typeface="+mj-lt"/>
              </a:rPr>
              <a:t> = 33.9, 23.8 g kg</a:t>
            </a:r>
            <a:r>
              <a:rPr lang="en-US" sz="2400" baseline="30000" dirty="0" smtClean="0">
                <a:solidFill>
                  <a:schemeClr val="bg1"/>
                </a:solidFill>
                <a:latin typeface="+mj-lt"/>
              </a:rPr>
              <a:t>-1</a:t>
            </a:r>
            <a:endParaRPr lang="en-US" sz="2400" dirty="0" smtClean="0">
              <a:solidFill>
                <a:schemeClr val="bg1"/>
              </a:solidFill>
              <a:latin typeface="+mj-lt"/>
            </a:endParaRPr>
          </a:p>
        </p:txBody>
      </p:sp>
      <p:sp>
        <p:nvSpPr>
          <p:cNvPr id="3" name="Slide Number Placeholder 2"/>
          <p:cNvSpPr>
            <a:spLocks noGrp="1"/>
          </p:cNvSpPr>
          <p:nvPr>
            <p:ph type="sldNum" sz="quarter" idx="12"/>
          </p:nvPr>
        </p:nvSpPr>
        <p:spPr/>
        <p:txBody>
          <a:bodyPr/>
          <a:lstStyle/>
          <a:p>
            <a:fld id="{9B2DD1F4-4554-44EE-B23D-F52E2CB53C51}" type="slidenum">
              <a:rPr lang="en-US" smtClean="0"/>
              <a:t>5</a:t>
            </a:fld>
            <a:endParaRPr lang="en-US"/>
          </a:p>
        </p:txBody>
      </p:sp>
      <p:sp>
        <p:nvSpPr>
          <p:cNvPr id="8" name="Rectangle 7"/>
          <p:cNvSpPr/>
          <p:nvPr/>
        </p:nvSpPr>
        <p:spPr>
          <a:xfrm>
            <a:off x="533400" y="6248400"/>
            <a:ext cx="7620000" cy="523220"/>
          </a:xfrm>
          <a:prstGeom prst="rect">
            <a:avLst/>
          </a:prstGeom>
        </p:spPr>
        <p:txBody>
          <a:bodyPr wrap="square">
            <a:spAutoFit/>
          </a:bodyPr>
          <a:lstStyle/>
          <a:p>
            <a:r>
              <a:rPr lang="en-US" sz="1400" baseline="30000" dirty="0" smtClean="0">
                <a:solidFill>
                  <a:schemeClr val="bg1"/>
                </a:solidFill>
              </a:rPr>
              <a:t>1</a:t>
            </a:r>
            <a:r>
              <a:rPr lang="en-US" sz="1400" dirty="0" smtClean="0">
                <a:solidFill>
                  <a:schemeClr val="bg1"/>
                </a:solidFill>
              </a:rPr>
              <a:t>Monitoring </a:t>
            </a:r>
            <a:r>
              <a:rPr lang="en-US" sz="1400" dirty="0">
                <a:solidFill>
                  <a:schemeClr val="bg1"/>
                </a:solidFill>
              </a:rPr>
              <a:t>Trends in Burn Severity Project, USFS, Remote Sensing Application center (RSAC</a:t>
            </a:r>
            <a:r>
              <a:rPr lang="en-US" sz="1400" dirty="0" smtClean="0">
                <a:solidFill>
                  <a:schemeClr val="bg1"/>
                </a:solidFill>
              </a:rPr>
              <a:t>); </a:t>
            </a:r>
          </a:p>
          <a:p>
            <a:r>
              <a:rPr lang="en-US" sz="1400" baseline="30000" dirty="0">
                <a:solidFill>
                  <a:schemeClr val="bg1"/>
                </a:solidFill>
              </a:rPr>
              <a:t>2 </a:t>
            </a:r>
            <a:r>
              <a:rPr lang="en-US" sz="1400" dirty="0" smtClean="0">
                <a:solidFill>
                  <a:schemeClr val="bg1"/>
                </a:solidFill>
              </a:rPr>
              <a:t>Reinhardt </a:t>
            </a:r>
            <a:r>
              <a:rPr lang="en-US" sz="1400" dirty="0">
                <a:solidFill>
                  <a:schemeClr val="bg1"/>
                </a:solidFill>
              </a:rPr>
              <a:t>(2003</a:t>
            </a:r>
            <a:r>
              <a:rPr lang="en-US" sz="1400" dirty="0" smtClean="0">
                <a:solidFill>
                  <a:schemeClr val="bg1"/>
                </a:solidFill>
              </a:rPr>
              <a:t>); </a:t>
            </a:r>
            <a:r>
              <a:rPr lang="en-US" sz="1400" baseline="30000" dirty="0" smtClean="0">
                <a:solidFill>
                  <a:schemeClr val="bg1"/>
                </a:solidFill>
              </a:rPr>
              <a:t> 3</a:t>
            </a:r>
            <a:r>
              <a:rPr lang="en-US" sz="1400" dirty="0" smtClean="0">
                <a:solidFill>
                  <a:schemeClr val="bg1"/>
                </a:solidFill>
              </a:rPr>
              <a:t>Urbanski (2014); </a:t>
            </a:r>
            <a:r>
              <a:rPr lang="en-US" sz="1400" dirty="0" err="1" smtClean="0">
                <a:solidFill>
                  <a:schemeClr val="bg1"/>
                </a:solidFill>
              </a:rPr>
              <a:t>Yokelson</a:t>
            </a:r>
            <a:r>
              <a:rPr lang="en-US" sz="1400" dirty="0" smtClean="0">
                <a:solidFill>
                  <a:schemeClr val="bg1"/>
                </a:solidFill>
              </a:rPr>
              <a:t> et. al (2013)</a:t>
            </a:r>
            <a:endParaRPr lang="en-US" sz="1400" baseline="30000" dirty="0" smtClean="0">
              <a:solidFill>
                <a:schemeClr val="bg1"/>
              </a:solidFill>
            </a:endParaRPr>
          </a:p>
        </p:txBody>
      </p:sp>
    </p:spTree>
    <p:extLst>
      <p:ext uri="{BB962C8B-B14F-4D97-AF65-F5344CB8AC3E}">
        <p14:creationId xmlns:p14="http://schemas.microsoft.com/office/powerpoint/2010/main" val="2297255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372085"/>
            <a:ext cx="5028572" cy="3885715"/>
          </a:xfrm>
          <a:prstGeom prst="rect">
            <a:avLst/>
          </a:prstGeom>
        </p:spPr>
      </p:pic>
      <p:sp>
        <p:nvSpPr>
          <p:cNvPr id="5" name="TextBox 4"/>
          <p:cNvSpPr txBox="1"/>
          <p:nvPr/>
        </p:nvSpPr>
        <p:spPr>
          <a:xfrm>
            <a:off x="972981" y="92609"/>
            <a:ext cx="7088286" cy="1015663"/>
          </a:xfrm>
          <a:prstGeom prst="rect">
            <a:avLst/>
          </a:prstGeom>
          <a:noFill/>
        </p:spPr>
        <p:txBody>
          <a:bodyPr wrap="none" rtlCol="0">
            <a:spAutoFit/>
          </a:bodyPr>
          <a:lstStyle/>
          <a:p>
            <a:pPr algn="ctr"/>
            <a:r>
              <a:rPr lang="en-US" sz="3200" dirty="0" smtClean="0">
                <a:solidFill>
                  <a:schemeClr val="bg1"/>
                </a:solidFill>
                <a:latin typeface="+mj-lt"/>
              </a:rPr>
              <a:t>Method for Estimating Wildfire Emissions</a:t>
            </a:r>
          </a:p>
          <a:p>
            <a:pPr algn="ctr"/>
            <a:r>
              <a:rPr lang="en-US" sz="2800" dirty="0" smtClean="0">
                <a:solidFill>
                  <a:schemeClr val="bg1"/>
                </a:solidFill>
                <a:latin typeface="+mj-lt"/>
              </a:rPr>
              <a:t>Fuels - Rangeland Biomass Map</a:t>
            </a:r>
            <a:endParaRPr lang="en-US" sz="2800" dirty="0">
              <a:solidFill>
                <a:schemeClr val="bg1"/>
              </a:solidFill>
              <a:latin typeface="+mj-lt"/>
            </a:endParaRPr>
          </a:p>
        </p:txBody>
      </p:sp>
      <p:sp>
        <p:nvSpPr>
          <p:cNvPr id="6" name="TextBox 5"/>
          <p:cNvSpPr txBox="1"/>
          <p:nvPr/>
        </p:nvSpPr>
        <p:spPr>
          <a:xfrm>
            <a:off x="3276600" y="1782901"/>
            <a:ext cx="5638800" cy="3170099"/>
          </a:xfrm>
          <a:prstGeom prst="rect">
            <a:avLst/>
          </a:prstGeom>
          <a:solidFill>
            <a:schemeClr val="bg2"/>
          </a:solidFill>
          <a:ln>
            <a:noFill/>
          </a:ln>
        </p:spPr>
        <p:txBody>
          <a:bodyPr wrap="square" rtlCol="0">
            <a:spAutoFit/>
          </a:bodyPr>
          <a:lstStyle/>
          <a:p>
            <a:r>
              <a:rPr lang="en-US" sz="2000" dirty="0" smtClean="0">
                <a:solidFill>
                  <a:prstClr val="black"/>
                </a:solidFill>
              </a:rPr>
              <a:t>Normalized Differenced Vegetation Index (NDVI) based product developed from: </a:t>
            </a:r>
          </a:p>
          <a:p>
            <a:pPr marL="285750" indent="-285750">
              <a:buFont typeface="Arial" panose="020B0604020202020204" pitchFamily="34" charset="0"/>
              <a:buChar char="•"/>
            </a:pPr>
            <a:r>
              <a:rPr lang="en-US" sz="2000" dirty="0" smtClean="0">
                <a:solidFill>
                  <a:prstClr val="black"/>
                </a:solidFill>
              </a:rPr>
              <a:t>Field measurements of biomass and soil properties (USDA Soil Survey Geographic (SSURGO) database) </a:t>
            </a:r>
          </a:p>
          <a:p>
            <a:pPr marL="285750" indent="-285750">
              <a:buFont typeface="Arial" panose="020B0604020202020204" pitchFamily="34" charset="0"/>
              <a:buChar char="•"/>
            </a:pPr>
            <a:r>
              <a:rPr lang="en-US" sz="2000" dirty="0" smtClean="0">
                <a:solidFill>
                  <a:prstClr val="black"/>
                </a:solidFill>
              </a:rPr>
              <a:t>MODIS NDVI</a:t>
            </a:r>
          </a:p>
          <a:p>
            <a:pPr marL="285750" indent="-285750">
              <a:buFont typeface="Arial" panose="020B0604020202020204" pitchFamily="34" charset="0"/>
              <a:buChar char="•"/>
            </a:pPr>
            <a:r>
              <a:rPr lang="en-US" sz="2000" dirty="0" smtClean="0">
                <a:solidFill>
                  <a:prstClr val="black"/>
                </a:solidFill>
              </a:rPr>
              <a:t>Biophysical modeling </a:t>
            </a:r>
          </a:p>
          <a:p>
            <a:pPr marL="285750" indent="-285750">
              <a:buFont typeface="Arial" panose="020B0604020202020204" pitchFamily="34" charset="0"/>
              <a:buChar char="•"/>
            </a:pPr>
            <a:r>
              <a:rPr lang="en-US" sz="2000" dirty="0" smtClean="0">
                <a:solidFill>
                  <a:prstClr val="black"/>
                </a:solidFill>
              </a:rPr>
              <a:t>Based on the rangeland productivity project (Reeves &amp; Mitchell, 2015) </a:t>
            </a:r>
          </a:p>
          <a:p>
            <a:pPr marL="285750" indent="-285750">
              <a:buFont typeface="Arial" panose="020B0604020202020204" pitchFamily="34" charset="0"/>
              <a:buChar char="•"/>
            </a:pPr>
            <a:endParaRPr lang="en-US" sz="2000" dirty="0">
              <a:solidFill>
                <a:prstClr val="black"/>
              </a:solidFill>
            </a:endParaRPr>
          </a:p>
        </p:txBody>
      </p:sp>
      <p:sp>
        <p:nvSpPr>
          <p:cNvPr id="7" name="Rectangle 6"/>
          <p:cNvSpPr/>
          <p:nvPr/>
        </p:nvSpPr>
        <p:spPr>
          <a:xfrm>
            <a:off x="447402" y="5382161"/>
            <a:ext cx="4733569" cy="1323439"/>
          </a:xfrm>
          <a:prstGeom prst="rect">
            <a:avLst/>
          </a:prstGeom>
          <a:noFill/>
          <a:ln>
            <a:noFill/>
          </a:ln>
        </p:spPr>
        <p:txBody>
          <a:bodyPr wrap="square">
            <a:spAutoFit/>
          </a:bodyPr>
          <a:lstStyle/>
          <a:p>
            <a:r>
              <a:rPr lang="en-US" sz="2000" i="1" dirty="0" smtClean="0">
                <a:solidFill>
                  <a:schemeClr val="bg1"/>
                </a:solidFill>
              </a:rPr>
              <a:t>The NDVI based rangeland biomass product accounts for the inter-annual variability in fine fuel loading which can exceed the decadal mean loading by more than 100%. </a:t>
            </a:r>
            <a:endParaRPr lang="en-US" sz="2000" i="1" dirty="0">
              <a:solidFill>
                <a:schemeClr val="bg1"/>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2061" y="4716814"/>
            <a:ext cx="2951939" cy="212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416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428512"/>
            <a:ext cx="5397507" cy="3676888"/>
          </a:xfrm>
          <a:prstGeom prst="rect">
            <a:avLst/>
          </a:prstGeom>
        </p:spPr>
      </p:pic>
      <p:sp>
        <p:nvSpPr>
          <p:cNvPr id="3" name="TextBox 2"/>
          <p:cNvSpPr txBox="1"/>
          <p:nvPr/>
        </p:nvSpPr>
        <p:spPr>
          <a:xfrm>
            <a:off x="5340219" y="1964353"/>
            <a:ext cx="3814666" cy="4893647"/>
          </a:xfrm>
          <a:prstGeom prst="rect">
            <a:avLst/>
          </a:prstGeom>
          <a:solidFill>
            <a:schemeClr val="bg2"/>
          </a:solidFill>
          <a:ln>
            <a:noFill/>
          </a:ln>
        </p:spPr>
        <p:txBody>
          <a:bodyPr wrap="square" rtlCol="0">
            <a:spAutoFit/>
          </a:bodyPr>
          <a:lstStyle/>
          <a:p>
            <a:r>
              <a:rPr lang="en-US" sz="2400" dirty="0" smtClean="0">
                <a:solidFill>
                  <a:prstClr val="black"/>
                </a:solidFill>
              </a:rPr>
              <a:t>We </a:t>
            </a:r>
            <a:r>
              <a:rPr lang="en-US" sz="2400" b="1" i="1" dirty="0" smtClean="0">
                <a:solidFill>
                  <a:prstClr val="black"/>
                </a:solidFill>
              </a:rPr>
              <a:t>used</a:t>
            </a:r>
            <a:r>
              <a:rPr lang="en-US" sz="2400" dirty="0" smtClean="0">
                <a:solidFill>
                  <a:prstClr val="black"/>
                </a:solidFill>
              </a:rPr>
              <a:t> a forest type map developed by the US Forest Service </a:t>
            </a:r>
          </a:p>
          <a:p>
            <a:r>
              <a:rPr lang="en-US" sz="2400" dirty="0" smtClean="0">
                <a:solidFill>
                  <a:prstClr val="black"/>
                </a:solidFill>
              </a:rPr>
              <a:t>Forest Inventory and Analysis (FIA) Program (</a:t>
            </a:r>
            <a:r>
              <a:rPr lang="en-US" sz="2400" dirty="0" err="1" smtClean="0">
                <a:solidFill>
                  <a:prstClr val="black"/>
                </a:solidFill>
              </a:rPr>
              <a:t>Ruefenacht</a:t>
            </a:r>
            <a:r>
              <a:rPr lang="en-US" sz="2400" dirty="0" smtClean="0">
                <a:solidFill>
                  <a:prstClr val="black"/>
                </a:solidFill>
              </a:rPr>
              <a:t> et al., 2008): </a:t>
            </a:r>
          </a:p>
          <a:p>
            <a:endParaRPr lang="en-US" sz="2400" dirty="0" smtClean="0">
              <a:solidFill>
                <a:prstClr val="black"/>
              </a:solidFill>
            </a:endParaRPr>
          </a:p>
          <a:p>
            <a:pPr marL="285750" indent="-285750">
              <a:buFont typeface="Arial" panose="020B0604020202020204" pitchFamily="34" charset="0"/>
              <a:buChar char="•"/>
            </a:pPr>
            <a:r>
              <a:rPr lang="en-US" sz="2400" dirty="0" smtClean="0">
                <a:solidFill>
                  <a:prstClr val="black"/>
                </a:solidFill>
              </a:rPr>
              <a:t>28 forest type groups over CONUS</a:t>
            </a:r>
          </a:p>
          <a:p>
            <a:pPr marL="285750" indent="-285750">
              <a:buFont typeface="Arial" panose="020B0604020202020204" pitchFamily="34" charset="0"/>
              <a:buChar char="•"/>
            </a:pPr>
            <a:r>
              <a:rPr lang="en-US" sz="2400" dirty="0" smtClean="0">
                <a:solidFill>
                  <a:prstClr val="black"/>
                </a:solidFill>
              </a:rPr>
              <a:t>Developed from &gt;83,000 FIA forested plots</a:t>
            </a:r>
          </a:p>
          <a:p>
            <a:pPr marL="285750" indent="-285750">
              <a:buFont typeface="Arial" panose="020B0604020202020204" pitchFamily="34" charset="0"/>
              <a:buChar char="•"/>
            </a:pPr>
            <a:r>
              <a:rPr lang="en-US" sz="2400" dirty="0" smtClean="0">
                <a:solidFill>
                  <a:prstClr val="black"/>
                </a:solidFill>
              </a:rPr>
              <a:t>Overall accuracy of 69%</a:t>
            </a:r>
          </a:p>
          <a:p>
            <a:endParaRPr lang="en-US" sz="2400" dirty="0" smtClean="0">
              <a:solidFill>
                <a:prstClr val="black"/>
              </a:solidFill>
            </a:endParaRPr>
          </a:p>
        </p:txBody>
      </p:sp>
      <p:sp>
        <p:nvSpPr>
          <p:cNvPr id="5" name="TextBox 4"/>
          <p:cNvSpPr txBox="1"/>
          <p:nvPr/>
        </p:nvSpPr>
        <p:spPr>
          <a:xfrm>
            <a:off x="943892" y="76200"/>
            <a:ext cx="7256217" cy="1015663"/>
          </a:xfrm>
          <a:prstGeom prst="rect">
            <a:avLst/>
          </a:prstGeom>
          <a:noFill/>
        </p:spPr>
        <p:txBody>
          <a:bodyPr wrap="none" rtlCol="0">
            <a:spAutoFit/>
          </a:bodyPr>
          <a:lstStyle/>
          <a:p>
            <a:pPr algn="ctr"/>
            <a:r>
              <a:rPr lang="en-US" sz="3200" dirty="0" smtClean="0">
                <a:solidFill>
                  <a:schemeClr val="bg1"/>
                </a:solidFill>
                <a:latin typeface="+mj-lt"/>
              </a:rPr>
              <a:t>Method for Estimating Wildfire Emissions</a:t>
            </a:r>
          </a:p>
          <a:p>
            <a:pPr algn="ctr"/>
            <a:r>
              <a:rPr lang="en-US" sz="2800" dirty="0" smtClean="0">
                <a:solidFill>
                  <a:schemeClr val="bg1"/>
                </a:solidFill>
                <a:latin typeface="+mj-lt"/>
              </a:rPr>
              <a:t>Fuels – Forest Type Map</a:t>
            </a:r>
            <a:endParaRPr lang="en-US" sz="2800" dirty="0">
              <a:solidFill>
                <a:schemeClr val="bg1"/>
              </a:solidFill>
              <a:latin typeface="+mj-lt"/>
            </a:endParaRPr>
          </a:p>
        </p:txBody>
      </p:sp>
    </p:spTree>
    <p:extLst>
      <p:ext uri="{BB962C8B-B14F-4D97-AF65-F5344CB8AC3E}">
        <p14:creationId xmlns:p14="http://schemas.microsoft.com/office/powerpoint/2010/main" val="1485491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1447800"/>
          </a:xfrm>
        </p:spPr>
        <p:txBody>
          <a:bodyPr>
            <a:noAutofit/>
          </a:bodyPr>
          <a:lstStyle/>
          <a:p>
            <a:r>
              <a:rPr lang="en-US" sz="2600" dirty="0" smtClean="0">
                <a:solidFill>
                  <a:schemeClr val="bg1"/>
                </a:solidFill>
                <a:latin typeface="Calibri" panose="020F0502020204030204" pitchFamily="34" charset="0"/>
              </a:rPr>
              <a:t>Provides estimates of burnable biomass in each fuel component for 28 FTG classes</a:t>
            </a:r>
          </a:p>
          <a:p>
            <a:r>
              <a:rPr lang="en-US" sz="2600" dirty="0" smtClean="0">
                <a:solidFill>
                  <a:schemeClr val="bg1"/>
                </a:solidFill>
                <a:latin typeface="Calibri" panose="020F0502020204030204" pitchFamily="34" charset="0"/>
              </a:rPr>
              <a:t>Developed from &gt;29,000 FIA measurement plots</a:t>
            </a:r>
            <a:r>
              <a:rPr lang="en-US" sz="2600" baseline="30000" dirty="0" smtClean="0">
                <a:solidFill>
                  <a:schemeClr val="bg1"/>
                </a:solidFill>
                <a:latin typeface="Calibri" panose="020F0502020204030204" pitchFamily="34" charset="0"/>
              </a:rPr>
              <a:t>1</a:t>
            </a:r>
            <a:endParaRPr lang="en-US" sz="2600" dirty="0" smtClean="0">
              <a:solidFill>
                <a:schemeClr val="bg1"/>
              </a:solidFill>
              <a:latin typeface="Calibri" panose="020F0502020204030204" pitchFamily="34" charset="0"/>
            </a:endParaRPr>
          </a:p>
          <a:p>
            <a:endParaRPr lang="en-US" sz="2600" dirty="0">
              <a:solidFill>
                <a:schemeClr val="bg1"/>
              </a:solidFill>
              <a:latin typeface="Calibri" panose="020F0502020204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773680"/>
            <a:ext cx="5028572" cy="3885715"/>
          </a:xfrm>
          <a:prstGeom prst="rect">
            <a:avLst/>
          </a:prstGeom>
        </p:spPr>
      </p:pic>
      <p:sp>
        <p:nvSpPr>
          <p:cNvPr id="4" name="TextBox 3"/>
          <p:cNvSpPr txBox="1"/>
          <p:nvPr/>
        </p:nvSpPr>
        <p:spPr>
          <a:xfrm>
            <a:off x="6858000" y="6171233"/>
            <a:ext cx="2154506" cy="585002"/>
          </a:xfrm>
          <a:prstGeom prst="rect">
            <a:avLst/>
          </a:prstGeom>
          <a:noFill/>
        </p:spPr>
        <p:txBody>
          <a:bodyPr wrap="none" rtlCol="0">
            <a:normAutofit/>
          </a:bodyPr>
          <a:lstStyle/>
          <a:p>
            <a:r>
              <a:rPr lang="en-US" sz="1600" baseline="30000" dirty="0" smtClean="0">
                <a:solidFill>
                  <a:schemeClr val="bg1"/>
                </a:solidFill>
                <a:latin typeface="Calibri" panose="020F0502020204030204" pitchFamily="34" charset="0"/>
              </a:rPr>
              <a:t>1</a:t>
            </a:r>
            <a:r>
              <a:rPr lang="en-US" sz="1600" dirty="0" smtClean="0">
                <a:solidFill>
                  <a:schemeClr val="bg1"/>
                </a:solidFill>
                <a:latin typeface="Calibri" panose="020F0502020204030204" pitchFamily="34" charset="0"/>
              </a:rPr>
              <a:t>Extension / update of </a:t>
            </a:r>
          </a:p>
          <a:p>
            <a:r>
              <a:rPr lang="en-US" sz="1600" dirty="0" smtClean="0">
                <a:solidFill>
                  <a:schemeClr val="bg1"/>
                </a:solidFill>
                <a:latin typeface="Calibri" panose="020F0502020204030204" pitchFamily="34" charset="0"/>
              </a:rPr>
              <a:t>Keane et al. (2013)</a:t>
            </a:r>
            <a:endParaRPr lang="en-US" sz="1600" baseline="30000" dirty="0" smtClean="0">
              <a:solidFill>
                <a:schemeClr val="bg1"/>
              </a:solidFill>
              <a:latin typeface="Calibri" panose="020F0502020204030204" pitchFamily="34" charset="0"/>
            </a:endParaRPr>
          </a:p>
        </p:txBody>
      </p:sp>
      <p:sp>
        <p:nvSpPr>
          <p:cNvPr id="7" name="TextBox 6"/>
          <p:cNvSpPr txBox="1"/>
          <p:nvPr/>
        </p:nvSpPr>
        <p:spPr>
          <a:xfrm>
            <a:off x="978528" y="127337"/>
            <a:ext cx="7256217" cy="1015663"/>
          </a:xfrm>
          <a:prstGeom prst="rect">
            <a:avLst/>
          </a:prstGeom>
          <a:noFill/>
        </p:spPr>
        <p:txBody>
          <a:bodyPr wrap="none" rtlCol="0">
            <a:spAutoFit/>
          </a:bodyPr>
          <a:lstStyle/>
          <a:p>
            <a:pPr algn="ctr"/>
            <a:r>
              <a:rPr lang="en-US" sz="3200" dirty="0" smtClean="0">
                <a:solidFill>
                  <a:schemeClr val="bg1"/>
                </a:solidFill>
                <a:latin typeface="Calibri" panose="020F0502020204030204" pitchFamily="34" charset="0"/>
              </a:rPr>
              <a:t>Method for Estimating Wildfire Emissions</a:t>
            </a:r>
          </a:p>
          <a:p>
            <a:pPr algn="ctr"/>
            <a:r>
              <a:rPr lang="en-US" sz="2800" dirty="0" smtClean="0">
                <a:solidFill>
                  <a:schemeClr val="bg1"/>
                </a:solidFill>
                <a:latin typeface="Calibri" panose="020F0502020204030204" pitchFamily="34" charset="0"/>
              </a:rPr>
              <a:t>Fuels – Forest Fuel Loading</a:t>
            </a:r>
            <a:endParaRPr lang="en-US" sz="28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682121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762000"/>
          </a:xfrm>
        </p:spPr>
        <p:txBody>
          <a:bodyPr>
            <a:normAutofit/>
          </a:bodyPr>
          <a:lstStyle/>
          <a:p>
            <a:r>
              <a:rPr lang="en-US" sz="3600" dirty="0" smtClean="0">
                <a:solidFill>
                  <a:schemeClr val="bg1"/>
                </a:solidFill>
              </a:rPr>
              <a:t>Large Fire Assessment</a:t>
            </a:r>
            <a:endParaRPr lang="en-US" sz="3600" dirty="0">
              <a:solidFill>
                <a:schemeClr val="bg1"/>
              </a:solidFill>
            </a:endParaRPr>
          </a:p>
        </p:txBody>
      </p:sp>
      <p:sp>
        <p:nvSpPr>
          <p:cNvPr id="4" name="Slide Number Placeholder 3"/>
          <p:cNvSpPr>
            <a:spLocks noGrp="1"/>
          </p:cNvSpPr>
          <p:nvPr>
            <p:ph type="sldNum" sz="quarter" idx="12"/>
          </p:nvPr>
        </p:nvSpPr>
        <p:spPr/>
        <p:txBody>
          <a:bodyPr/>
          <a:lstStyle/>
          <a:p>
            <a:fld id="{9B2DD1F4-4554-44EE-B23D-F52E2CB53C51}" type="slidenum">
              <a:rPr lang="en-US" smtClean="0"/>
              <a:t>9</a:t>
            </a:fld>
            <a:endParaRPr lang="en-US"/>
          </a:p>
        </p:txBody>
      </p:sp>
      <p:sp>
        <p:nvSpPr>
          <p:cNvPr id="6" name="TextBox 5"/>
          <p:cNvSpPr txBox="1"/>
          <p:nvPr/>
        </p:nvSpPr>
        <p:spPr>
          <a:xfrm>
            <a:off x="511047" y="4738807"/>
            <a:ext cx="8382000" cy="1877437"/>
          </a:xfrm>
          <a:prstGeom prst="rect">
            <a:avLst/>
          </a:prstGeom>
          <a:noFill/>
        </p:spPr>
        <p:txBody>
          <a:bodyPr wrap="square" rtlCol="0">
            <a:spAutoFit/>
          </a:bodyPr>
          <a:lstStyle/>
          <a:p>
            <a:r>
              <a:rPr lang="en-US" sz="2800" dirty="0" smtClean="0">
                <a:solidFill>
                  <a:schemeClr val="bg1"/>
                </a:solidFill>
              </a:rPr>
              <a:t>Anthropogenic emissions from</a:t>
            </a:r>
          </a:p>
          <a:p>
            <a:r>
              <a:rPr lang="en-US" sz="2800" dirty="0" smtClean="0">
                <a:solidFill>
                  <a:schemeClr val="bg1"/>
                </a:solidFill>
              </a:rPr>
              <a:t>EPA 2011 National Emission Inventory</a:t>
            </a:r>
          </a:p>
          <a:p>
            <a:pPr marL="742950" lvl="1" indent="-285750">
              <a:buFontTx/>
              <a:buChar char="-"/>
            </a:pPr>
            <a:r>
              <a:rPr lang="en-US" sz="2000" dirty="0" smtClean="0">
                <a:solidFill>
                  <a:schemeClr val="bg1"/>
                </a:solidFill>
              </a:rPr>
              <a:t>Prescribed fire emission excluded</a:t>
            </a:r>
          </a:p>
          <a:p>
            <a:pPr marL="742950" lvl="1" indent="-285750">
              <a:buFontTx/>
              <a:buChar char="-"/>
            </a:pPr>
            <a:r>
              <a:rPr lang="en-US" sz="2000" dirty="0" smtClean="0">
                <a:solidFill>
                  <a:schemeClr val="bg1"/>
                </a:solidFill>
              </a:rPr>
              <a:t>Annual emissions distributed without seasonal adjustment</a:t>
            </a:r>
          </a:p>
          <a:p>
            <a:pPr marL="742950" lvl="1" indent="-285750">
              <a:buFontTx/>
              <a:buChar char="-"/>
            </a:pPr>
            <a:r>
              <a:rPr lang="en-US" sz="2000" dirty="0" smtClean="0">
                <a:solidFill>
                  <a:schemeClr val="bg1"/>
                </a:solidFill>
              </a:rPr>
              <a:t>Use 2011 NEI applicable across all years 2003 – 2014  </a:t>
            </a:r>
            <a:endParaRPr lang="en-US" sz="2000" dirty="0">
              <a:solidFill>
                <a:schemeClr val="bg1"/>
              </a:solidFill>
            </a:endParaRPr>
          </a:p>
        </p:txBody>
      </p:sp>
      <mc:AlternateContent xmlns:mc="http://schemas.openxmlformats.org/markup-compatibility/2006">
        <mc:Choice xmlns:a14="http://schemas.microsoft.com/office/drawing/2010/main" Requires="a14">
          <p:sp>
            <p:nvSpPr>
              <p:cNvPr id="9" name="TextBox 8"/>
              <p:cNvSpPr txBox="1"/>
              <p:nvPr/>
            </p:nvSpPr>
            <p:spPr>
              <a:xfrm>
                <a:off x="1295400" y="3048000"/>
                <a:ext cx="5867400" cy="1082933"/>
              </a:xfrm>
              <a:prstGeom prst="rect">
                <a:avLst/>
              </a:prstGeom>
              <a:solidFill>
                <a:schemeClr val="bg1"/>
              </a:solidFill>
            </p:spPr>
            <p:txBody>
              <a:bodyPr wrap="none" rtlCol="0">
                <a:normAutofit/>
              </a:bodyPr>
              <a:lstStyle/>
              <a:p>
                <a:pPr/>
                <a14:m>
                  <m:oMathPara xmlns:m="http://schemas.openxmlformats.org/officeDocument/2006/math">
                    <m:oMathParaPr>
                      <m:jc m:val="center"/>
                    </m:oMathParaPr>
                    <m:oMath xmlns:m="http://schemas.openxmlformats.org/officeDocument/2006/math">
                      <m:sSub>
                        <m:sSubPr>
                          <m:ctrlPr>
                            <a:rPr lang="en-US" sz="2400" i="1" smtClean="0">
                              <a:latin typeface="Cambria Math"/>
                              <a:cs typeface="Arial" pitchFamily="34" charset="0"/>
                            </a:rPr>
                          </m:ctrlPr>
                        </m:sSubPr>
                        <m:e>
                          <m:r>
                            <a:rPr lang="en-US" sz="2400" b="0" i="1" smtClean="0">
                              <a:latin typeface="Cambria Math"/>
                              <a:cs typeface="Arial" pitchFamily="34" charset="0"/>
                            </a:rPr>
                            <m:t>𝐸𝑅</m:t>
                          </m:r>
                        </m:e>
                        <m:sub>
                          <m:r>
                            <a:rPr lang="en-US" sz="2400" b="0" i="1" smtClean="0">
                              <a:latin typeface="Cambria Math"/>
                              <a:cs typeface="Arial" pitchFamily="34" charset="0"/>
                            </a:rPr>
                            <m:t>𝑋</m:t>
                          </m:r>
                        </m:sub>
                      </m:sSub>
                      <m:r>
                        <a:rPr lang="en-US" sz="2400" b="0" i="1" smtClean="0">
                          <a:latin typeface="Cambria Math"/>
                          <a:cs typeface="Arial" pitchFamily="34" charset="0"/>
                        </a:rPr>
                        <m:t>=</m:t>
                      </m:r>
                      <m:f>
                        <m:fPr>
                          <m:ctrlPr>
                            <a:rPr lang="en-US" sz="2400" i="1" smtClean="0">
                              <a:latin typeface="Cambria Math"/>
                              <a:cs typeface="Arial" pitchFamily="34" charset="0"/>
                            </a:rPr>
                          </m:ctrlPr>
                        </m:fPr>
                        <m:num>
                          <m:sSub>
                            <m:sSubPr>
                              <m:ctrlPr>
                                <a:rPr lang="en-US" sz="2400" i="1" smtClean="0">
                                  <a:latin typeface="Cambria Math"/>
                                  <a:cs typeface="Arial" pitchFamily="34" charset="0"/>
                                </a:rPr>
                              </m:ctrlPr>
                            </m:sSubPr>
                            <m:e>
                              <m:r>
                                <a:rPr lang="en-US" sz="2400" b="0" i="1" smtClean="0">
                                  <a:latin typeface="Cambria Math"/>
                                  <a:cs typeface="Arial" pitchFamily="34" charset="0"/>
                                </a:rPr>
                                <m:t>𝐸𝑋</m:t>
                              </m:r>
                            </m:e>
                            <m:sub>
                              <m:r>
                                <a:rPr lang="en-US" sz="2400" b="0" i="1" smtClean="0">
                                  <a:latin typeface="Cambria Math"/>
                                  <a:cs typeface="Arial" pitchFamily="34" charset="0"/>
                                </a:rPr>
                                <m:t>𝐿𝑎𝑟𝑔𝑒</m:t>
                              </m:r>
                              <m:r>
                                <a:rPr lang="en-US" sz="2400" b="0" i="1" smtClean="0">
                                  <a:latin typeface="Cambria Math"/>
                                  <a:cs typeface="Arial" pitchFamily="34" charset="0"/>
                                </a:rPr>
                                <m:t> </m:t>
                              </m:r>
                              <m:r>
                                <a:rPr lang="en-US" sz="2400" b="0" i="1" smtClean="0">
                                  <a:latin typeface="Cambria Math"/>
                                  <a:cs typeface="Arial" pitchFamily="34" charset="0"/>
                                </a:rPr>
                                <m:t>𝐹𝑖𝑟𝑒</m:t>
                              </m:r>
                            </m:sub>
                          </m:sSub>
                        </m:num>
                        <m:den>
                          <m:sSub>
                            <m:sSubPr>
                              <m:ctrlPr>
                                <a:rPr lang="en-US" sz="2400" b="0" i="1" smtClean="0">
                                  <a:latin typeface="Cambria Math"/>
                                  <a:cs typeface="Arial" pitchFamily="34" charset="0"/>
                                </a:rPr>
                              </m:ctrlPr>
                            </m:sSubPr>
                            <m:e>
                              <m:r>
                                <a:rPr lang="en-US" sz="2400" b="0" i="1" smtClean="0">
                                  <a:latin typeface="Cambria Math"/>
                                  <a:cs typeface="Arial" pitchFamily="34" charset="0"/>
                                </a:rPr>
                                <m:t>𝐸𝑋</m:t>
                              </m:r>
                            </m:e>
                            <m:sub>
                              <m:r>
                                <a:rPr lang="en-US" sz="2400" b="0" i="1" smtClean="0">
                                  <a:latin typeface="Cambria Math"/>
                                  <a:cs typeface="Arial" pitchFamily="34" charset="0"/>
                                </a:rPr>
                                <m:t>𝐴𝑛𝑡h𝑟𝑜𝑝𝑜𝑔𝑒𝑛𝑖𝑐</m:t>
                              </m:r>
                            </m:sub>
                          </m:sSub>
                        </m:den>
                      </m:f>
                      <m:r>
                        <a:rPr lang="en-US" sz="2400" b="0" i="0" smtClean="0">
                          <a:latin typeface="Cambria Math"/>
                          <a:cs typeface="Arial" pitchFamily="34" charset="0"/>
                        </a:rPr>
                        <m:t> ;  </m:t>
                      </m:r>
                      <m:r>
                        <m:rPr>
                          <m:sty m:val="p"/>
                        </m:rPr>
                        <a:rPr lang="en-US" sz="2400" b="0" i="0" smtClean="0">
                          <a:latin typeface="Cambria Math"/>
                          <a:cs typeface="Arial" pitchFamily="34" charset="0"/>
                        </a:rPr>
                        <m:t>X</m:t>
                      </m:r>
                      <m:r>
                        <a:rPr lang="en-US" sz="2400" b="0" i="0" smtClean="0">
                          <a:latin typeface="Cambria Math"/>
                          <a:cs typeface="Arial" pitchFamily="34" charset="0"/>
                        </a:rPr>
                        <m:t>=</m:t>
                      </m:r>
                      <m:sSub>
                        <m:sSubPr>
                          <m:ctrlPr>
                            <a:rPr lang="en-US" sz="2400" b="0" i="1" smtClean="0">
                              <a:latin typeface="Cambria Math"/>
                              <a:cs typeface="Arial" pitchFamily="34" charset="0"/>
                            </a:rPr>
                          </m:ctrlPr>
                        </m:sSubPr>
                        <m:e>
                          <m:r>
                            <a:rPr lang="en-US" sz="2400" b="0" i="1" smtClean="0">
                              <a:latin typeface="Cambria Math"/>
                              <a:cs typeface="Arial" pitchFamily="34" charset="0"/>
                            </a:rPr>
                            <m:t>𝑃𝑀</m:t>
                          </m:r>
                        </m:e>
                        <m:sub>
                          <m:r>
                            <a:rPr lang="en-US" sz="2400" b="0" i="1" smtClean="0">
                              <a:latin typeface="Cambria Math"/>
                              <a:cs typeface="Arial" pitchFamily="34" charset="0"/>
                            </a:rPr>
                            <m:t>2.5</m:t>
                          </m:r>
                        </m:sub>
                      </m:sSub>
                      <m:r>
                        <a:rPr lang="en-US" sz="2400" b="0" i="1" smtClean="0">
                          <a:latin typeface="Cambria Math"/>
                          <a:cs typeface="Arial" pitchFamily="34" charset="0"/>
                        </a:rPr>
                        <m:t> </m:t>
                      </m:r>
                      <m:r>
                        <a:rPr lang="en-US" sz="2400" b="0" i="1" smtClean="0">
                          <a:latin typeface="Cambria Math"/>
                          <a:cs typeface="Arial" pitchFamily="34" charset="0"/>
                        </a:rPr>
                        <m:t>𝑜𝑟</m:t>
                      </m:r>
                      <m:r>
                        <a:rPr lang="en-US" sz="2400" b="0" i="1" smtClean="0">
                          <a:latin typeface="Cambria Math"/>
                          <a:cs typeface="Arial" pitchFamily="34" charset="0"/>
                        </a:rPr>
                        <m:t> </m:t>
                      </m:r>
                      <m:r>
                        <a:rPr lang="en-US" sz="2400" b="0" i="1" smtClean="0">
                          <a:latin typeface="Cambria Math"/>
                          <a:cs typeface="Arial" pitchFamily="34" charset="0"/>
                        </a:rPr>
                        <m:t>𝑉𝑂𝐶</m:t>
                      </m:r>
                    </m:oMath>
                  </m:oMathPara>
                </a14:m>
                <a:endParaRPr lang="en-US" sz="2400" dirty="0" smtClean="0">
                  <a:latin typeface="Arial" pitchFamily="34" charset="0"/>
                  <a:cs typeface="Arial"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1295400" y="3048000"/>
                <a:ext cx="5867400" cy="1082933"/>
              </a:xfrm>
              <a:prstGeom prst="rect">
                <a:avLst/>
              </a:prstGeom>
              <a:blipFill rotWithShape="1">
                <a:blip r:embed="rId2"/>
                <a:stretch>
                  <a:fillRect/>
                </a:stretch>
              </a:blipFill>
            </p:spPr>
            <p:txBody>
              <a:bodyPr/>
              <a:lstStyle/>
              <a:p>
                <a:r>
                  <a:rPr lang="en-US">
                    <a:noFill/>
                  </a:rPr>
                  <a:t> </a:t>
                </a:r>
              </a:p>
            </p:txBody>
          </p:sp>
        </mc:Fallback>
      </mc:AlternateContent>
      <p:sp>
        <p:nvSpPr>
          <p:cNvPr id="3" name="TextBox 2"/>
          <p:cNvSpPr txBox="1"/>
          <p:nvPr/>
        </p:nvSpPr>
        <p:spPr>
          <a:xfrm>
            <a:off x="815677" y="838200"/>
            <a:ext cx="7360246" cy="1077218"/>
          </a:xfrm>
          <a:prstGeom prst="rect">
            <a:avLst/>
          </a:prstGeom>
          <a:noFill/>
        </p:spPr>
        <p:txBody>
          <a:bodyPr wrap="square" rtlCol="0">
            <a:spAutoFit/>
          </a:bodyPr>
          <a:lstStyle/>
          <a:p>
            <a:pPr algn="ctr"/>
            <a:r>
              <a:rPr lang="en-US" sz="3200" dirty="0" smtClean="0">
                <a:solidFill>
                  <a:schemeClr val="bg1"/>
                </a:solidFill>
              </a:rPr>
              <a:t>How do large fire emissions compare with anthropogenic sources?</a:t>
            </a:r>
            <a:endParaRPr lang="en-US" sz="3200" dirty="0">
              <a:solidFill>
                <a:schemeClr val="bg1"/>
              </a:solidFill>
            </a:endParaRPr>
          </a:p>
        </p:txBody>
      </p:sp>
      <p:sp>
        <p:nvSpPr>
          <p:cNvPr id="5" name="TextBox 4"/>
          <p:cNvSpPr txBox="1"/>
          <p:nvPr/>
        </p:nvSpPr>
        <p:spPr>
          <a:xfrm>
            <a:off x="491792" y="2362200"/>
            <a:ext cx="4731232" cy="523220"/>
          </a:xfrm>
          <a:prstGeom prst="rect">
            <a:avLst/>
          </a:prstGeom>
          <a:noFill/>
        </p:spPr>
        <p:txBody>
          <a:bodyPr wrap="none" rtlCol="0">
            <a:spAutoFit/>
          </a:bodyPr>
          <a:lstStyle/>
          <a:p>
            <a:r>
              <a:rPr lang="en-US" sz="2800" dirty="0" smtClean="0">
                <a:solidFill>
                  <a:schemeClr val="bg1"/>
                </a:solidFill>
              </a:rPr>
              <a:t>Examine the </a:t>
            </a:r>
            <a:r>
              <a:rPr lang="en-US" sz="2800" dirty="0" smtClean="0">
                <a:solidFill>
                  <a:schemeClr val="bg1"/>
                </a:solidFill>
              </a:rPr>
              <a:t>ratio of emission:</a:t>
            </a:r>
            <a:endParaRPr lang="en-US" sz="2800" dirty="0">
              <a:solidFill>
                <a:schemeClr val="bg1"/>
              </a:solidFill>
            </a:endParaRPr>
          </a:p>
        </p:txBody>
      </p:sp>
    </p:spTree>
    <p:extLst>
      <p:ext uri="{BB962C8B-B14F-4D97-AF65-F5344CB8AC3E}">
        <p14:creationId xmlns:p14="http://schemas.microsoft.com/office/powerpoint/2010/main" val="3169225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Theme2">
  <a:themeElements>
    <a:clrScheme name="Custom 1">
      <a:dk1>
        <a:sysClr val="windowText" lastClr="000000"/>
      </a:dk1>
      <a:lt1>
        <a:sysClr val="window" lastClr="FFFFFF"/>
      </a:lt1>
      <a:dk2>
        <a:srgbClr val="1F497D"/>
      </a:dk2>
      <a:lt2>
        <a:srgbClr val="B7DDE8"/>
      </a:lt2>
      <a:accent1>
        <a:srgbClr val="DBEEF3"/>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rmAutofit/>
      </a:bodyPr>
      <a:lstStyle>
        <a:defPPr>
          <a:defRPr sz="2400" dirty="0" smtClean="0"/>
        </a:defPPr>
      </a:lstStyle>
    </a:tx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eme2">
  <a:themeElements>
    <a:clrScheme name="Custom 1">
      <a:dk1>
        <a:sysClr val="windowText" lastClr="000000"/>
      </a:dk1>
      <a:lt1>
        <a:sysClr val="window" lastClr="FFFFFF"/>
      </a:lt1>
      <a:dk2>
        <a:srgbClr val="1F497D"/>
      </a:dk2>
      <a:lt2>
        <a:srgbClr val="B7DDE8"/>
      </a:lt2>
      <a:accent1>
        <a:srgbClr val="DBEEF3"/>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rmAutofit/>
      </a:bodyPr>
      <a:lstStyle>
        <a:defPPr>
          <a:defRPr sz="2400" dirty="0" smtClean="0"/>
        </a:defPPr>
      </a:lstStyle>
    </a:txDef>
  </a:objectDefaults>
  <a:extraClrSchemeLst/>
</a:theme>
</file>

<file path=ppt/theme/theme4.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Theme2">
  <a:themeElements>
    <a:clrScheme name="Custom 1">
      <a:dk1>
        <a:sysClr val="windowText" lastClr="000000"/>
      </a:dk1>
      <a:lt1>
        <a:sysClr val="window" lastClr="FFFFFF"/>
      </a:lt1>
      <a:dk2>
        <a:srgbClr val="1F497D"/>
      </a:dk2>
      <a:lt2>
        <a:srgbClr val="B7DDE8"/>
      </a:lt2>
      <a:accent1>
        <a:srgbClr val="DBEEF3"/>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rmAutofit/>
      </a:bodyPr>
      <a:lstStyle>
        <a:defPPr>
          <a:defRPr sz="2400" dirty="0" smtClean="0"/>
        </a:defPPr>
      </a:lstStyle>
    </a:txDef>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3384</TotalTime>
  <Words>1130</Words>
  <Application>Microsoft Office PowerPoint</Application>
  <PresentationFormat>On-screen Show (4:3)</PresentationFormat>
  <Paragraphs>198</Paragraphs>
  <Slides>21</Slides>
  <Notes>6</Notes>
  <HiddenSlides>0</HiddenSlides>
  <MMClips>0</MMClips>
  <ScaleCrop>false</ScaleCrop>
  <HeadingPairs>
    <vt:vector size="4" baseType="variant">
      <vt:variant>
        <vt:lpstr>Theme</vt:lpstr>
      </vt:variant>
      <vt:variant>
        <vt:i4>10</vt:i4>
      </vt:variant>
      <vt:variant>
        <vt:lpstr>Slide Titles</vt:lpstr>
      </vt:variant>
      <vt:variant>
        <vt:i4>21</vt:i4>
      </vt:variant>
    </vt:vector>
  </HeadingPairs>
  <TitlesOfParts>
    <vt:vector size="31" baseType="lpstr">
      <vt:lpstr>1_Office Theme</vt:lpstr>
      <vt:lpstr>2_Office Theme</vt:lpstr>
      <vt:lpstr>2_Theme2</vt:lpstr>
      <vt:lpstr>Theme1</vt:lpstr>
      <vt:lpstr>3_Office Theme</vt:lpstr>
      <vt:lpstr>4_Office Theme</vt:lpstr>
      <vt:lpstr>3_Theme2</vt:lpstr>
      <vt:lpstr>5_Office Theme</vt:lpstr>
      <vt:lpstr>6_Office Theme</vt:lpstr>
      <vt:lpstr>4_Theme2</vt:lpstr>
      <vt:lpstr>Pollutant Emissions from Large Wildfires in the Western United States</vt:lpstr>
      <vt:lpstr>Introduction</vt:lpstr>
      <vt:lpstr>Wildfire Impacts on Air Quality</vt:lpstr>
      <vt:lpstr>Method for Estimating Wildfire Emissions</vt:lpstr>
      <vt:lpstr>Method for Estimating Wildfire Emissions</vt:lpstr>
      <vt:lpstr>PowerPoint Presentation</vt:lpstr>
      <vt:lpstr>PowerPoint Presentation</vt:lpstr>
      <vt:lpstr>PowerPoint Presentation</vt:lpstr>
      <vt:lpstr>Large Fire Assessment</vt:lpstr>
      <vt:lpstr>PowerPoint Presentation</vt:lpstr>
      <vt:lpstr>PowerPoint Presentation</vt:lpstr>
      <vt:lpstr>PowerPoint Presentation</vt:lpstr>
      <vt:lpstr>Periods of High Fire Emissions</vt:lpstr>
      <vt:lpstr>PowerPoint Presentation</vt:lpstr>
      <vt:lpstr>PowerPoint Presentation</vt:lpstr>
      <vt:lpstr>PowerPoint Presentation</vt:lpstr>
      <vt:lpstr>PowerPoint Presentation</vt:lpstr>
      <vt:lpstr>PowerPoint Presentation</vt:lpstr>
      <vt:lpstr>PowerPoint Presentation</vt:lpstr>
      <vt:lpstr>Conclusions</vt:lpstr>
      <vt:lpstr>Acknowledgements</vt:lpstr>
    </vt:vector>
  </TitlesOfParts>
  <Company>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USDA Forest Service</dc:creator>
  <cp:lastModifiedBy>USDA Forest Service</cp:lastModifiedBy>
  <cp:revision>245</cp:revision>
  <cp:lastPrinted>2014-05-19T18:11:25Z</cp:lastPrinted>
  <dcterms:created xsi:type="dcterms:W3CDTF">2014-05-15T20:02:18Z</dcterms:created>
  <dcterms:modified xsi:type="dcterms:W3CDTF">2015-10-05T11:09:58Z</dcterms:modified>
</cp:coreProperties>
</file>