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98" r:id="rId3"/>
    <p:sldId id="299" r:id="rId4"/>
    <p:sldId id="305" r:id="rId5"/>
    <p:sldId id="300" r:id="rId6"/>
    <p:sldId id="301" r:id="rId7"/>
    <p:sldId id="302" r:id="rId8"/>
    <p:sldId id="303" r:id="rId9"/>
    <p:sldId id="304" r:id="rId10"/>
    <p:sldId id="309" r:id="rId11"/>
    <p:sldId id="312" r:id="rId12"/>
    <p:sldId id="310" r:id="rId13"/>
    <p:sldId id="311" r:id="rId14"/>
    <p:sldId id="313" r:id="rId15"/>
    <p:sldId id="307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81A"/>
    <a:srgbClr val="FF200B"/>
    <a:srgbClr val="4BD6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5" d="100"/>
          <a:sy n="75" d="100"/>
        </p:scale>
        <p:origin x="-1168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CB77EE-7405-EC46-A071-D08E1BEE106F}" type="datetimeFigureOut">
              <a:rPr lang="en-US" smtClean="0"/>
              <a:t>10/5/15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90F11F-2256-3C4E-A62D-98DC041A3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8078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99B6A8-A1A4-1846-B245-729C73300085}" type="datetimeFigureOut">
              <a:rPr lang="en-US" smtClean="0"/>
              <a:t>10/5/15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8EB19D-E52B-964D-8E39-9ACE59BB6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6450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4817E-33AC-8A4C-8250-C331DD12D318}" type="datetime1">
              <a:rPr lang="en-US" smtClean="0"/>
              <a:t>10/5/15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D7DEB-77BE-5C49-BE2A-D14FD07CB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549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63106-0963-FF49-8C3F-E04A8BC38632}" type="datetime1">
              <a:rPr lang="en-US" smtClean="0"/>
              <a:t>10/5/15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D7DEB-77BE-5C49-BE2A-D14FD07CB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67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D4389-C19D-C140-B64C-19418F9FE0DE}" type="datetime1">
              <a:rPr lang="en-US" smtClean="0"/>
              <a:t>10/5/15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D7DEB-77BE-5C49-BE2A-D14FD07CB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934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3C145-D7D0-B849-B38A-6AACA795FB8B}" type="datetime1">
              <a:rPr lang="en-US" smtClean="0"/>
              <a:t>10/5/15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D7DEB-77BE-5C49-BE2A-D14FD07CB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353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EBCD1-68B3-6D4A-805A-707F2DCCF72A}" type="datetime1">
              <a:rPr lang="en-US" smtClean="0"/>
              <a:t>10/5/15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D7DEB-77BE-5C49-BE2A-D14FD07CB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843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8D844-5818-4B42-956A-43E2C270E731}" type="datetime1">
              <a:rPr lang="en-US" smtClean="0"/>
              <a:t>10/5/15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D7DEB-77BE-5C49-BE2A-D14FD07CB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271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42594-F708-6144-AA4A-BAD92D657603}" type="datetime1">
              <a:rPr lang="en-US" smtClean="0"/>
              <a:t>10/5/15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D7DEB-77BE-5C49-BE2A-D14FD07CB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45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FF0B5-6614-084E-BA3E-E8EE1DE90FFD}" type="datetime1">
              <a:rPr lang="en-US" smtClean="0"/>
              <a:t>10/5/15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D7DEB-77BE-5C49-BE2A-D14FD07CB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863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CFFA7-06A2-CF47-A5AF-D4CEE2B1F28D}" type="datetime1">
              <a:rPr lang="en-US" smtClean="0"/>
              <a:t>10/5/15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D7DEB-77BE-5C49-BE2A-D14FD07CB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393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327EF-7ED6-8044-9B50-C30A952DE637}" type="datetime1">
              <a:rPr lang="en-US" smtClean="0"/>
              <a:t>10/5/15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D7DEB-77BE-5C49-BE2A-D14FD07CB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73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6DA79-705B-864C-BC77-FFA043099C8F}" type="datetime1">
              <a:rPr lang="en-US" smtClean="0"/>
              <a:t>10/5/15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D7DEB-77BE-5C49-BE2A-D14FD07CB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141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75000"/>
              </a:schemeClr>
            </a:gs>
            <a:gs pos="100000">
              <a:srgbClr val="FFFFFF"/>
            </a:gs>
          </a:gsLst>
          <a:lin ang="486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610DC7-9C26-D949-8DA6-9B59B184000F}" type="datetime1">
              <a:rPr lang="en-US" smtClean="0"/>
              <a:t>10/5/15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D7DEB-77BE-5C49-BE2A-D14FD07CB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734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08" y="1553713"/>
            <a:ext cx="9023684" cy="1470025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Assessing the Impact of Climate Change on Future Wildfire Activity over the Southeast U.S. </a:t>
            </a:r>
            <a:br>
              <a:rPr lang="en-US" sz="3200" b="1" dirty="0" smtClean="0"/>
            </a:br>
            <a:r>
              <a:rPr lang="en-US" sz="3200" b="1" dirty="0" smtClean="0"/>
              <a:t>using Dynamical Downscaling</a:t>
            </a:r>
            <a:endParaRPr lang="en-US" sz="3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99725" y="3593963"/>
            <a:ext cx="3957054" cy="17526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Jared H. Bowden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Kevin D. </a:t>
            </a:r>
            <a:r>
              <a:rPr lang="en-US" dirty="0" err="1" smtClean="0">
                <a:solidFill>
                  <a:schemeClr val="tx1"/>
                </a:solidFill>
              </a:rPr>
              <a:t>Talgo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Uma Shankar</a:t>
            </a:r>
          </a:p>
          <a:p>
            <a:r>
              <a:rPr lang="en-US" dirty="0" err="1" smtClean="0">
                <a:solidFill>
                  <a:schemeClr val="tx1"/>
                </a:solidFill>
              </a:rPr>
              <a:t>Aijun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Xiu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 descr="UNC_IE_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1690" y="0"/>
            <a:ext cx="2901482" cy="1194728"/>
          </a:xfrm>
          <a:prstGeom prst="rect">
            <a:avLst/>
          </a:prstGeom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2484762" y="5787719"/>
            <a:ext cx="3957054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solidFill>
                  <a:schemeClr val="tx1"/>
                </a:solidFill>
              </a:rPr>
              <a:t>CMAS Conference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October 5, 2015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D7DEB-77BE-5C49-BE2A-D14FD07CB297}" type="slidenum">
              <a:rPr lang="en-US" smtClean="0"/>
              <a:t>1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9231" y="4236372"/>
            <a:ext cx="2894661" cy="222038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08" y="4236372"/>
            <a:ext cx="2758527" cy="226623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009872" y="6421826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NCDENR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9423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2</a:t>
            </a:r>
            <a:r>
              <a:rPr lang="en-US" dirty="0"/>
              <a:t>-m </a:t>
            </a:r>
            <a:r>
              <a:rPr lang="en-US" dirty="0" smtClean="0"/>
              <a:t>Temperature – Extreme Change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Ensemble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5" name="Content Placeholder 4" descr="ensemble_2m_temp_upper_extreme_rcp4.5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3" t="8419" r="7514" b="5436"/>
          <a:stretch/>
        </p:blipFill>
        <p:spPr>
          <a:xfrm>
            <a:off x="457200" y="2419443"/>
            <a:ext cx="4102099" cy="3117189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D7DEB-77BE-5C49-BE2A-D14FD07CB297}" type="slidenum">
              <a:rPr lang="en-US" smtClean="0"/>
              <a:t>10</a:t>
            </a:fld>
            <a:endParaRPr lang="en-US"/>
          </a:p>
        </p:txBody>
      </p:sp>
      <p:pic>
        <p:nvPicPr>
          <p:cNvPr id="6" name="Picture 5" descr="ensemble_2m_temp_upper_extreme_rcp8.5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9" t="8269" r="8589" b="5426"/>
          <a:stretch/>
        </p:blipFill>
        <p:spPr>
          <a:xfrm>
            <a:off x="4864101" y="2413186"/>
            <a:ext cx="3911599" cy="3017261"/>
          </a:xfrm>
          <a:prstGeom prst="rect">
            <a:avLst/>
          </a:prstGeom>
        </p:spPr>
      </p:pic>
      <p:pic>
        <p:nvPicPr>
          <p:cNvPr id="10" name="Picture 9" descr="ensemble_2m_temp_rcp8.5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46" t="95243" r="14504" b="-814"/>
          <a:stretch/>
        </p:blipFill>
        <p:spPr>
          <a:xfrm>
            <a:off x="583793" y="5549093"/>
            <a:ext cx="8411727" cy="51753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241993" y="5968924"/>
            <a:ext cx="7897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-1°C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7660179" y="6011489"/>
            <a:ext cx="6090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4</a:t>
            </a:r>
            <a:r>
              <a:rPr lang="en-US" sz="2400" dirty="0" smtClean="0"/>
              <a:t>°C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1862371" y="2002095"/>
            <a:ext cx="10645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RCP4.5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6345299" y="1983412"/>
            <a:ext cx="10645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RCP8.5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486893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304800"/>
            <a:ext cx="8229600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Projecting Future Fuel Load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562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Compute 10 year average Litter, Coarse Woody, and Leaf for CESM grid cells over the continental US from:</a:t>
            </a:r>
          </a:p>
          <a:p>
            <a:pPr lvl="1"/>
            <a:r>
              <a:rPr lang="en-US" dirty="0" smtClean="0"/>
              <a:t>Historical : 1996-2005; RCP4.5 &amp; RCP8.5: 2041 – 2050</a:t>
            </a:r>
          </a:p>
          <a:p>
            <a:r>
              <a:rPr lang="en-US" dirty="0" smtClean="0"/>
              <a:t>Compute changing ratio (Scenario / Historical) for plant litter, coarse woody debris, and live foliage  </a:t>
            </a:r>
          </a:p>
          <a:p>
            <a:r>
              <a:rPr lang="en-US" dirty="0"/>
              <a:t>A</a:t>
            </a:r>
            <a:r>
              <a:rPr lang="en-US" dirty="0" smtClean="0"/>
              <a:t>verage ratios for </a:t>
            </a:r>
            <a:r>
              <a:rPr lang="en-US" dirty="0"/>
              <a:t>all cells </a:t>
            </a:r>
            <a:r>
              <a:rPr lang="en-US" dirty="0" smtClean="0"/>
              <a:t>with </a:t>
            </a:r>
            <a:r>
              <a:rPr lang="en-US" dirty="0"/>
              <a:t>the same fuel bed </a:t>
            </a:r>
            <a:r>
              <a:rPr lang="en-US" dirty="0" smtClean="0"/>
              <a:t>number Future fuels are computed by</a:t>
            </a:r>
          </a:p>
          <a:p>
            <a:pPr lvl="1"/>
            <a:r>
              <a:rPr lang="en-US" dirty="0" smtClean="0"/>
              <a:t>Future Fuel = MODIS enhanced FCCS loadings * </a:t>
            </a:r>
            <a:r>
              <a:rPr lang="en-US" dirty="0" err="1" smtClean="0"/>
              <a:t>Ratio_RCP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7573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1482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Fuel Load Ratio – RCP/Historical </a:t>
            </a:r>
            <a:br>
              <a:rPr lang="en-US" dirty="0" smtClean="0"/>
            </a:br>
            <a:r>
              <a:rPr lang="en-US" sz="3600" dirty="0" smtClean="0"/>
              <a:t>CESM RCP8.5 (Mid-Century) 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D7DEB-77BE-5C49-BE2A-D14FD07CB297}" type="slidenum">
              <a:rPr lang="en-US" smtClean="0"/>
              <a:t>12</a:t>
            </a:fld>
            <a:endParaRPr lang="en-US"/>
          </a:p>
        </p:txBody>
      </p:sp>
      <p:pic>
        <p:nvPicPr>
          <p:cNvPr id="5" name="Picture 19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12" t="28792" b="3587"/>
          <a:stretch/>
        </p:blipFill>
        <p:spPr bwMode="auto">
          <a:xfrm>
            <a:off x="254004" y="1430869"/>
            <a:ext cx="3922132" cy="2565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17" t="29392" b="2905"/>
          <a:stretch/>
        </p:blipFill>
        <p:spPr bwMode="auto">
          <a:xfrm>
            <a:off x="5096933" y="1476305"/>
            <a:ext cx="3725612" cy="2480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894667" y="575733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76" t="27552" b="4425"/>
          <a:stretch/>
        </p:blipFill>
        <p:spPr>
          <a:xfrm>
            <a:off x="3014140" y="4419591"/>
            <a:ext cx="3786472" cy="243840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38838" y="989044"/>
            <a:ext cx="1631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Plant Litter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5738646" y="1039843"/>
            <a:ext cx="28804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Coarse Woody Debris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3913945" y="3996263"/>
            <a:ext cx="16368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Live Foliage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1071105" y="2235199"/>
            <a:ext cx="1292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INCREASE</a:t>
            </a:r>
            <a:endParaRPr lang="en-US" sz="2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944900" y="2187545"/>
            <a:ext cx="12289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INCREASE</a:t>
            </a:r>
            <a:endParaRPr lang="en-US" sz="2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625034" y="5167804"/>
            <a:ext cx="12784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DECREASE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5982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47089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Future Fuels</a:t>
            </a:r>
            <a:r>
              <a:rPr lang="en-US" dirty="0"/>
              <a:t> </a:t>
            </a:r>
            <a:r>
              <a:rPr lang="en-US" dirty="0" smtClean="0"/>
              <a:t>for RCP8.5</a:t>
            </a:r>
            <a:r>
              <a:rPr lang="en-US" dirty="0"/>
              <a:t> </a:t>
            </a:r>
            <a:r>
              <a:rPr lang="en-US" dirty="0" smtClean="0"/>
              <a:t>using MODIS FCCS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D7DEB-77BE-5C49-BE2A-D14FD07CB297}" type="slidenum">
              <a:rPr lang="en-US" smtClean="0"/>
              <a:t>13</a:t>
            </a:fld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97" t="26003" r="273"/>
          <a:stretch/>
        </p:blipFill>
        <p:spPr>
          <a:xfrm>
            <a:off x="240137" y="1355059"/>
            <a:ext cx="3715986" cy="267507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63104" y="910328"/>
            <a:ext cx="30123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Plant Litter (tons/acre)</a:t>
            </a:r>
            <a:endParaRPr lang="en-US" sz="2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09" t="26181" r="2879"/>
          <a:stretch/>
        </p:blipFill>
        <p:spPr>
          <a:xfrm>
            <a:off x="5032532" y="1371993"/>
            <a:ext cx="3518802" cy="265814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740230" y="927261"/>
            <a:ext cx="44037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Coarse Woody Debris (tons/acre)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3710940" y="3880327"/>
            <a:ext cx="16368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Live Foliage</a:t>
            </a:r>
            <a:endParaRPr lang="en-US" sz="24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67" t="23511"/>
          <a:stretch/>
        </p:blipFill>
        <p:spPr>
          <a:xfrm>
            <a:off x="2810933" y="4297591"/>
            <a:ext cx="3545725" cy="2631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9455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37062"/>
            <a:ext cx="8229600" cy="1143000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77339"/>
            <a:ext cx="8229600" cy="560493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Using the Haines Index to select future fire weather years for dynamical downscaling helped to bound future changes in the meteorology.</a:t>
            </a:r>
          </a:p>
          <a:p>
            <a:r>
              <a:rPr lang="en-US" dirty="0" smtClean="0"/>
              <a:t>Similar approaches may help regional climate modelers provide an information-rich method to bound regional climate change for impact assessments at regional to local scales.</a:t>
            </a:r>
          </a:p>
          <a:p>
            <a:r>
              <a:rPr lang="en-US" dirty="0" smtClean="0"/>
              <a:t>Atmospheric circulation change for high fire weather indicated a circulation that would be consistent with a westward shift in the North Atlantic Subtropical High (from prior studies). </a:t>
            </a:r>
          </a:p>
          <a:p>
            <a:r>
              <a:rPr lang="en-US" dirty="0" smtClean="0"/>
              <a:t>Future fuels indicate an increase in plant litter and coarse woody debris and a decrease in live foliage.  Fuels and meteorology will be used to create smoke from wildfire.</a:t>
            </a:r>
          </a:p>
          <a:p>
            <a:r>
              <a:rPr lang="en-US" dirty="0" smtClean="0"/>
              <a:t>Changes in meteorology and fuel loads suggest that wildfires are more likely as a result of climate change over the Southeast U.S.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D7DEB-77BE-5C49-BE2A-D14FD07CB29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1864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gisse_precip_rcp8.5_highfut-lowhist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2" t="8419" r="7297" b="5717"/>
          <a:stretch/>
        </p:blipFill>
        <p:spPr>
          <a:xfrm>
            <a:off x="190498" y="2108199"/>
            <a:ext cx="4317493" cy="323812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D7DEB-77BE-5C49-BE2A-D14FD07CB297}" type="slidenum">
              <a:rPr lang="en-US" smtClean="0"/>
              <a:t>15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" y="65288"/>
            <a:ext cx="9000961" cy="11430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Precipitation Range – Summer Example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</a:t>
            </a:r>
            <a:r>
              <a:rPr lang="en-US" sz="3100" dirty="0" smtClean="0"/>
              <a:t>NASA-GISSE ModelE2 RCP8.5</a:t>
            </a:r>
            <a:endParaRPr lang="en-US" sz="3100" dirty="0"/>
          </a:p>
        </p:txBody>
      </p:sp>
      <p:pic>
        <p:nvPicPr>
          <p:cNvPr id="7" name="Picture 6" descr="gisse_precip_rcp8.5_lowfut-highhist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9" t="8519" r="9016" b="4815"/>
          <a:stretch/>
        </p:blipFill>
        <p:spPr>
          <a:xfrm>
            <a:off x="4805260" y="2134258"/>
            <a:ext cx="4097439" cy="321206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09325" y="1741366"/>
            <a:ext cx="4281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Future </a:t>
            </a:r>
            <a:r>
              <a:rPr lang="en-US" dirty="0" smtClean="0"/>
              <a:t>(</a:t>
            </a:r>
            <a:r>
              <a:rPr lang="en-US" dirty="0"/>
              <a:t>high fire) minus </a:t>
            </a:r>
            <a:r>
              <a:rPr lang="en-US" dirty="0" smtClean="0"/>
              <a:t>Historical </a:t>
            </a:r>
            <a:r>
              <a:rPr lang="en-US" dirty="0"/>
              <a:t>(low fire)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16361" y="1764927"/>
            <a:ext cx="4281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Future </a:t>
            </a:r>
            <a:r>
              <a:rPr lang="en-US" dirty="0" smtClean="0"/>
              <a:t> (low </a:t>
            </a:r>
            <a:r>
              <a:rPr lang="en-US" dirty="0"/>
              <a:t>fire) minus </a:t>
            </a:r>
            <a:r>
              <a:rPr lang="en-US" dirty="0" smtClean="0"/>
              <a:t>Historical (high </a:t>
            </a:r>
            <a:r>
              <a:rPr lang="en-US" dirty="0"/>
              <a:t>fire)</a:t>
            </a:r>
          </a:p>
        </p:txBody>
      </p:sp>
      <p:pic>
        <p:nvPicPr>
          <p:cNvPr id="10" name="Picture 9" descr="gisse_precip_rcp8.5_highfut-lowhist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1" t="94074" r="15817"/>
          <a:stretch/>
        </p:blipFill>
        <p:spPr>
          <a:xfrm>
            <a:off x="701572" y="5600700"/>
            <a:ext cx="8054976" cy="54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6090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Southeast U.S. and Climate Change</a:t>
            </a:r>
            <a:br>
              <a:rPr lang="en-US" b="1" dirty="0" smtClean="0"/>
            </a:br>
            <a:r>
              <a:rPr lang="en-US" b="1" dirty="0" smtClean="0"/>
              <a:t> (Mid- Century)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Large-scale shift expected in the atmospheric circulation during the summer (Bermuda High shift; Li et al. 2013)</a:t>
            </a:r>
          </a:p>
          <a:p>
            <a:r>
              <a:rPr lang="en-US" dirty="0" smtClean="0"/>
              <a:t>Summer precipitation – mean expected to decrease but also the likelihood for an in increase in the extremes, such as droughts and floods (Li et al. 2013)</a:t>
            </a:r>
          </a:p>
          <a:p>
            <a:r>
              <a:rPr lang="en-US" dirty="0" smtClean="0"/>
              <a:t>Summer mean temperatures expected to increase from 1.5°F to 4.5°F.</a:t>
            </a:r>
          </a:p>
          <a:p>
            <a:r>
              <a:rPr lang="en-US" dirty="0" smtClean="0"/>
              <a:t>20-30 more days with extreme heat - days exceeding 95°F (Kunkel et al. 2013).  </a:t>
            </a:r>
          </a:p>
          <a:p>
            <a:r>
              <a:rPr lang="en-US" dirty="0" smtClean="0"/>
              <a:t>Largest warming anticipated for interior parts of the South (Carter et al. 2014).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D7DEB-77BE-5C49-BE2A-D14FD07CB29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4864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5464236" cy="452596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Providing an efficient and robust approach to capture changes in the meteorology/fuels at spatial and temporal scales for modeling future fire weather impacts such as air quality.</a:t>
            </a:r>
          </a:p>
          <a:p>
            <a:r>
              <a:rPr lang="en-US" dirty="0"/>
              <a:t>Three Sources in Global Projections</a:t>
            </a:r>
          </a:p>
          <a:p>
            <a:pPr lvl="1"/>
            <a:r>
              <a:rPr lang="en-US" dirty="0"/>
              <a:t>Natural Variability – in absence of human influence</a:t>
            </a:r>
          </a:p>
          <a:p>
            <a:pPr lvl="1"/>
            <a:r>
              <a:rPr lang="en-US" dirty="0"/>
              <a:t>Model Uncertainty – representation of processes in individual GCMs</a:t>
            </a:r>
          </a:p>
          <a:p>
            <a:pPr lvl="1"/>
            <a:r>
              <a:rPr lang="en-US" dirty="0"/>
              <a:t>Scenario Uncertainty – about human </a:t>
            </a:r>
            <a:r>
              <a:rPr lang="en-US" dirty="0" smtClean="0"/>
              <a:t>actions</a:t>
            </a:r>
          </a:p>
          <a:p>
            <a:r>
              <a:rPr lang="en-US" dirty="0" smtClean="0"/>
              <a:t>Regional Sources</a:t>
            </a:r>
          </a:p>
          <a:p>
            <a:pPr lvl="1"/>
            <a:r>
              <a:rPr lang="en-US" dirty="0" smtClean="0"/>
              <a:t>Downscaling Uncertainty (methodology to parameterizations)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D7DEB-77BE-5C49-BE2A-D14FD07CB297}" type="slidenum">
              <a:rPr lang="en-US" smtClean="0"/>
              <a:t>3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6020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4000" b="1" dirty="0" smtClean="0"/>
              <a:t>Wildfires</a:t>
            </a:r>
            <a:br>
              <a:rPr lang="en-US" sz="4000" b="1" dirty="0" smtClean="0"/>
            </a:br>
            <a:r>
              <a:rPr lang="en-US" sz="4000" b="1" dirty="0"/>
              <a:t>C</a:t>
            </a:r>
            <a:r>
              <a:rPr lang="en-US" sz="4000" b="1" dirty="0" smtClean="0"/>
              <a:t>limate </a:t>
            </a:r>
            <a:r>
              <a:rPr lang="en-US" sz="4000" b="1" dirty="0"/>
              <a:t>C</a:t>
            </a:r>
            <a:r>
              <a:rPr lang="en-US" sz="4000" b="1" dirty="0" smtClean="0"/>
              <a:t>hange Challenge </a:t>
            </a:r>
            <a:br>
              <a:rPr lang="en-US" sz="4000" b="1" dirty="0" smtClean="0"/>
            </a:br>
            <a:endParaRPr lang="en-US" sz="40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535"/>
          <a:stretch/>
        </p:blipFill>
        <p:spPr bwMode="auto">
          <a:xfrm>
            <a:off x="5336142" y="3672926"/>
            <a:ext cx="3715620" cy="3048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6884839" y="1929200"/>
            <a:ext cx="304800" cy="304800"/>
          </a:xfrm>
          <a:prstGeom prst="rect">
            <a:avLst/>
          </a:prstGeom>
          <a:solidFill>
            <a:srgbClr val="FF78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781A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84839" y="2538800"/>
            <a:ext cx="304800" cy="304800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884839" y="3148400"/>
            <a:ext cx="304800" cy="304800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113439" y="1740069"/>
            <a:ext cx="11942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Natural Variability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113439" y="23864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Scenario Uncertainty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145628" y="2977634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Model Uncertainty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810937" y="6373283"/>
            <a:ext cx="2625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Hawkins and Sutton, 2009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46504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D7DEB-77BE-5C49-BE2A-D14FD07CB297}" type="slidenum">
              <a:rPr lang="en-US" smtClean="0"/>
              <a:t>4</a:t>
            </a:fld>
            <a:endParaRPr lang="en-US"/>
          </a:p>
        </p:txBody>
      </p:sp>
      <p:pic>
        <p:nvPicPr>
          <p:cNvPr id="5" name="Content Placeholder 4" descr="JFSP_WRF_domains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51" t="14908" r="-65" b="13550"/>
          <a:stretch/>
        </p:blipFill>
        <p:spPr>
          <a:xfrm>
            <a:off x="833985" y="963016"/>
            <a:ext cx="7216169" cy="51360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77169" y="2055209"/>
            <a:ext cx="11230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36-km</a:t>
            </a:r>
            <a:endParaRPr lang="en-US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906289" y="1632132"/>
            <a:ext cx="13050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108-km</a:t>
            </a:r>
            <a:endParaRPr lang="en-US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883138" y="3477675"/>
            <a:ext cx="11230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12-km</a:t>
            </a:r>
            <a:endParaRPr lang="en-US" sz="2800" b="1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0386" y="-125609"/>
            <a:ext cx="9063613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/>
              <a:t>Downscaling Multiple GCMs-RCPs with WRF to 12km</a:t>
            </a:r>
            <a:br>
              <a:rPr lang="en-US" sz="3600" dirty="0" smtClean="0"/>
            </a:b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538405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Using a Fire Weather Index for Dynamical Downscaling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Haines Index (1988) – combines stability and moisture content of the lower </a:t>
            </a:r>
            <a:r>
              <a:rPr lang="en-US" dirty="0" smtClean="0"/>
              <a:t>atmosphere.</a:t>
            </a:r>
          </a:p>
          <a:p>
            <a:pPr lvl="1"/>
            <a:r>
              <a:rPr lang="en-US" dirty="0" smtClean="0"/>
              <a:t>Larger the index the drier and more unstable the air ; maximum value of 6 – promotes spread and intensity of wildfires</a:t>
            </a:r>
          </a:p>
          <a:p>
            <a:pPr lvl="1"/>
            <a:r>
              <a:rPr lang="en-US" dirty="0" smtClean="0"/>
              <a:t>Haines Index shown to be associated with large-scale atmospheric circulation patterns and the </a:t>
            </a:r>
            <a:r>
              <a:rPr lang="en-US" dirty="0" err="1" smtClean="0"/>
              <a:t>interannual</a:t>
            </a:r>
            <a:r>
              <a:rPr lang="en-US" dirty="0" smtClean="0"/>
              <a:t> variability of wildfires (</a:t>
            </a:r>
            <a:r>
              <a:rPr lang="en-US" dirty="0" err="1" smtClean="0"/>
              <a:t>Trouet</a:t>
            </a:r>
            <a:r>
              <a:rPr lang="en-US" dirty="0" smtClean="0"/>
              <a:t> et al. 2009)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D7DEB-77BE-5C49-BE2A-D14FD07CB29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3900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86" y="383254"/>
            <a:ext cx="9063613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Bounding “Sampling” Future Fire Weather</a:t>
            </a:r>
            <a:br>
              <a:rPr lang="en-US" dirty="0" smtClean="0"/>
            </a:br>
            <a:r>
              <a:rPr lang="en-US" dirty="0" smtClean="0"/>
              <a:t>Mid-Century</a:t>
            </a:r>
            <a:br>
              <a:rPr lang="en-US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4192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Haines Index </a:t>
            </a:r>
            <a:r>
              <a:rPr lang="en-US" dirty="0"/>
              <a:t>calculated </a:t>
            </a:r>
            <a:r>
              <a:rPr lang="en-US" dirty="0" smtClean="0"/>
              <a:t>for two GCMs </a:t>
            </a:r>
          </a:p>
          <a:p>
            <a:pPr lvl="1"/>
            <a:r>
              <a:rPr lang="en-US" dirty="0" smtClean="0"/>
              <a:t>NCAR/DOE - CESM and NASA-GISS-ModelE2</a:t>
            </a:r>
          </a:p>
          <a:p>
            <a:pPr lvl="1"/>
            <a:r>
              <a:rPr lang="en-US" dirty="0" smtClean="0"/>
              <a:t> </a:t>
            </a:r>
            <a:r>
              <a:rPr lang="en-US" dirty="0"/>
              <a:t>CESM and NASA GISSE for each day at 00Z for historical (1996-2005) and future (2041 - 2050) decade.  Count the number of days that HI is greater than or equal to a value of </a:t>
            </a:r>
            <a:r>
              <a:rPr lang="en-US" dirty="0" smtClean="0"/>
              <a:t>6</a:t>
            </a:r>
          </a:p>
          <a:p>
            <a:r>
              <a:rPr lang="en-US" dirty="0" smtClean="0"/>
              <a:t>Downscale </a:t>
            </a:r>
            <a:r>
              <a:rPr lang="en-US" dirty="0"/>
              <a:t>the lowest/high counts in a year for each decade and GCM.  </a:t>
            </a:r>
          </a:p>
          <a:p>
            <a:r>
              <a:rPr lang="en-US" dirty="0" smtClean="0"/>
              <a:t>12 Annual Simulations (8 Future / 4 Historical)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D7DEB-77BE-5C49-BE2A-D14FD07CB297}" type="slidenum">
              <a:rPr lang="en-US" smtClean="0"/>
              <a:t>6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0421110"/>
              </p:ext>
            </p:extLst>
          </p:nvPr>
        </p:nvGraphicFramePr>
        <p:xfrm>
          <a:off x="80387" y="5563304"/>
          <a:ext cx="8870688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3759"/>
                <a:gridCol w="2186521"/>
                <a:gridCol w="2022736"/>
                <a:gridCol w="2217672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Historical (96-05)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RCP 4.5 (41-50)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RCP 8.5 (41-50)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CESM (low/high)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2001 / 2005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2050</a:t>
                      </a:r>
                      <a:r>
                        <a:rPr lang="en-US" baseline="0" dirty="0" smtClean="0"/>
                        <a:t> / 2042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2043 / 2041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NASA GISSE (low/high)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2001</a:t>
                      </a:r>
                      <a:r>
                        <a:rPr lang="en-US" baseline="0" dirty="0" smtClean="0"/>
                        <a:t> / 2005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2049/</a:t>
                      </a:r>
                      <a:r>
                        <a:rPr lang="en-US" baseline="0" dirty="0" smtClean="0"/>
                        <a:t> 2043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2045</a:t>
                      </a:r>
                      <a:r>
                        <a:rPr lang="en-US" baseline="0" dirty="0" smtClean="0"/>
                        <a:t> / 2043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32355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88244"/>
            <a:ext cx="8229600" cy="1143000"/>
          </a:xfrm>
        </p:spPr>
        <p:txBody>
          <a:bodyPr>
            <a:noAutofit/>
          </a:bodyPr>
          <a:lstStyle/>
          <a:p>
            <a:pPr lvl="1" algn="ctr" defTabSz="457200" rtl="0">
              <a:spcBef>
                <a:spcPct val="0"/>
              </a:spcBef>
            </a:pPr>
            <a:r>
              <a:rPr lang="en-US" sz="3600" b="1" dirty="0" smtClean="0">
                <a:latin typeface="+mj-lt"/>
              </a:rPr>
              <a:t/>
            </a:r>
            <a:br>
              <a:rPr lang="en-US" sz="3600" b="1" dirty="0" smtClean="0">
                <a:latin typeface="+mj-lt"/>
              </a:rPr>
            </a:br>
            <a:r>
              <a:rPr lang="en-US" sz="3600" b="1" dirty="0" smtClean="0">
                <a:latin typeface="+mj-lt"/>
              </a:rPr>
              <a:t>Number of Days/YEAR HI=6</a:t>
            </a:r>
            <a:br>
              <a:rPr lang="en-US" sz="3600" b="1" dirty="0" smtClean="0">
                <a:latin typeface="+mj-lt"/>
              </a:rPr>
            </a:br>
            <a:r>
              <a:rPr lang="en-US" sz="3200" b="1" dirty="0" smtClean="0">
                <a:latin typeface="+mj-lt"/>
              </a:rPr>
              <a:t>NASA</a:t>
            </a:r>
            <a:r>
              <a:rPr lang="en-US" sz="3600" b="1" dirty="0" smtClean="0">
                <a:latin typeface="+mj-lt"/>
              </a:rPr>
              <a:t>-GISS-ModelE2</a:t>
            </a:r>
            <a:br>
              <a:rPr lang="en-US" sz="3600" b="1" dirty="0" smtClean="0">
                <a:latin typeface="+mj-lt"/>
              </a:rPr>
            </a:br>
            <a:r>
              <a:rPr lang="en-US" sz="3600" b="1" dirty="0" smtClean="0">
                <a:latin typeface="+mj-lt"/>
              </a:rPr>
              <a:t> </a:t>
            </a:r>
            <a:endParaRPr lang="en-US" sz="3600" b="1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D7DEB-77BE-5C49-BE2A-D14FD07CB297}" type="slidenum">
              <a:rPr lang="en-US" smtClean="0"/>
              <a:t>7</a:t>
            </a:fld>
            <a:endParaRPr lang="en-US"/>
          </a:p>
        </p:txBody>
      </p:sp>
      <p:pic>
        <p:nvPicPr>
          <p:cNvPr id="15" name="Content Placeholder 14" descr="hi6_count_gisse_historical_2001_00Z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0" t="11208" r="-3333" b="8307"/>
          <a:stretch/>
        </p:blipFill>
        <p:spPr>
          <a:xfrm>
            <a:off x="623332" y="1796851"/>
            <a:ext cx="3955028" cy="2404131"/>
          </a:xfrm>
        </p:spPr>
      </p:pic>
      <p:pic>
        <p:nvPicPr>
          <p:cNvPr id="16" name="Picture 15" descr="hi6_count_gisse_historical_2005_00Z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04" b="7315"/>
          <a:stretch/>
        </p:blipFill>
        <p:spPr>
          <a:xfrm>
            <a:off x="623259" y="4348050"/>
            <a:ext cx="3798634" cy="2373425"/>
          </a:xfrm>
          <a:prstGeom prst="rect">
            <a:avLst/>
          </a:prstGeom>
        </p:spPr>
      </p:pic>
      <p:pic>
        <p:nvPicPr>
          <p:cNvPr id="20" name="Picture 19" descr="hi6_count_gisse_rcp85_2045_00Z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04" b="9235"/>
          <a:stretch/>
        </p:blipFill>
        <p:spPr>
          <a:xfrm>
            <a:off x="4932911" y="1758551"/>
            <a:ext cx="3890975" cy="2373425"/>
          </a:xfrm>
          <a:prstGeom prst="rect">
            <a:avLst/>
          </a:prstGeom>
        </p:spPr>
      </p:pic>
      <p:pic>
        <p:nvPicPr>
          <p:cNvPr id="21" name="Picture 20" descr="hi6_count_gisse_rcp85_2043_00Z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07" b="9030"/>
          <a:stretch/>
        </p:blipFill>
        <p:spPr>
          <a:xfrm>
            <a:off x="4932911" y="4320136"/>
            <a:ext cx="3890975" cy="2373425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 flipH="1">
            <a:off x="1381544" y="1343416"/>
            <a:ext cx="2623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HISTORICAL </a:t>
            </a:r>
            <a:endParaRPr lang="en-US" sz="2800" b="1" dirty="0"/>
          </a:p>
        </p:txBody>
      </p:sp>
      <p:sp>
        <p:nvSpPr>
          <p:cNvPr id="23" name="TextBox 22"/>
          <p:cNvSpPr txBox="1"/>
          <p:nvPr/>
        </p:nvSpPr>
        <p:spPr>
          <a:xfrm flipH="1">
            <a:off x="6278638" y="1305116"/>
            <a:ext cx="2623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RCP8.5</a:t>
            </a:r>
            <a:endParaRPr lang="en-US" sz="2800" b="1" dirty="0"/>
          </a:p>
        </p:txBody>
      </p:sp>
      <p:sp>
        <p:nvSpPr>
          <p:cNvPr id="25" name="TextBox 24"/>
          <p:cNvSpPr txBox="1"/>
          <p:nvPr/>
        </p:nvSpPr>
        <p:spPr>
          <a:xfrm rot="16200000" flipH="1">
            <a:off x="-628562" y="2529107"/>
            <a:ext cx="19805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LOW YEAR</a:t>
            </a:r>
            <a:endParaRPr lang="en-US" sz="2800" b="1" dirty="0"/>
          </a:p>
        </p:txBody>
      </p:sp>
      <p:sp>
        <p:nvSpPr>
          <p:cNvPr id="26" name="TextBox 25"/>
          <p:cNvSpPr txBox="1"/>
          <p:nvPr/>
        </p:nvSpPr>
        <p:spPr>
          <a:xfrm rot="16200000" flipH="1">
            <a:off x="-601757" y="5123982"/>
            <a:ext cx="19805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HIGH YEAR</a:t>
            </a:r>
            <a:endParaRPr lang="en-US" sz="2800" b="1" dirty="0"/>
          </a:p>
        </p:txBody>
      </p:sp>
      <p:pic>
        <p:nvPicPr>
          <p:cNvPr id="27" name="Picture 26" descr="hi6_count_gisse_rcp85_2049_00Z.pn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685"/>
          <a:stretch/>
        </p:blipFill>
        <p:spPr>
          <a:xfrm>
            <a:off x="127000" y="6356350"/>
            <a:ext cx="8877670" cy="50165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 rot="16200000" flipH="1">
            <a:off x="3727538" y="2478307"/>
            <a:ext cx="19805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LOW YEAR</a:t>
            </a:r>
            <a:endParaRPr lang="en-US" sz="2800" b="1" dirty="0"/>
          </a:p>
        </p:txBody>
      </p:sp>
      <p:sp>
        <p:nvSpPr>
          <p:cNvPr id="14" name="TextBox 13"/>
          <p:cNvSpPr txBox="1"/>
          <p:nvPr/>
        </p:nvSpPr>
        <p:spPr>
          <a:xfrm rot="16200000" flipH="1">
            <a:off x="3754343" y="5073182"/>
            <a:ext cx="19805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HIGH YEAR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3956770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Number of </a:t>
            </a:r>
            <a:r>
              <a:rPr lang="en-US" b="1" dirty="0" smtClean="0"/>
              <a:t>Days/YEAR </a:t>
            </a:r>
            <a:r>
              <a:rPr lang="en-US" b="1" dirty="0"/>
              <a:t>HI=6</a:t>
            </a:r>
            <a:br>
              <a:rPr lang="en-US" b="1" dirty="0"/>
            </a:br>
            <a:r>
              <a:rPr lang="en-US" sz="4000" b="1" dirty="0" smtClean="0"/>
              <a:t>NCAR/DOE</a:t>
            </a:r>
            <a:r>
              <a:rPr lang="en-US" b="1" dirty="0" smtClean="0"/>
              <a:t>-CESM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pic>
        <p:nvPicPr>
          <p:cNvPr id="5" name="Content Placeholder 4" descr="hi6_count_cesm_historical_2001_00Z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21" t="11517" r="-1060" b="9232"/>
          <a:stretch/>
        </p:blipFill>
        <p:spPr>
          <a:xfrm>
            <a:off x="571355" y="1797508"/>
            <a:ext cx="3936104" cy="2358292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D7DEB-77BE-5C49-BE2A-D14FD07CB297}" type="slidenum">
              <a:rPr lang="en-US" smtClean="0"/>
              <a:t>8</a:t>
            </a:fld>
            <a:endParaRPr lang="en-US"/>
          </a:p>
        </p:txBody>
      </p:sp>
      <p:pic>
        <p:nvPicPr>
          <p:cNvPr id="6" name="Picture 5" descr="hi6_count_cesm_historical_2005_00Z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10" b="9031"/>
          <a:stretch/>
        </p:blipFill>
        <p:spPr>
          <a:xfrm>
            <a:off x="585794" y="4334809"/>
            <a:ext cx="3921664" cy="23859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flipH="1">
            <a:off x="1381544" y="1343416"/>
            <a:ext cx="2623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HISTORICAL</a:t>
            </a:r>
            <a:endParaRPr lang="en-US" sz="2800" b="1" dirty="0"/>
          </a:p>
        </p:txBody>
      </p:sp>
      <p:sp>
        <p:nvSpPr>
          <p:cNvPr id="8" name="TextBox 7"/>
          <p:cNvSpPr txBox="1"/>
          <p:nvPr/>
        </p:nvSpPr>
        <p:spPr>
          <a:xfrm rot="16200000" flipH="1">
            <a:off x="-628562" y="2529107"/>
            <a:ext cx="19805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LOW YEAR</a:t>
            </a:r>
            <a:endParaRPr lang="en-US" sz="2800" b="1" dirty="0"/>
          </a:p>
        </p:txBody>
      </p:sp>
      <p:sp>
        <p:nvSpPr>
          <p:cNvPr id="9" name="TextBox 8"/>
          <p:cNvSpPr txBox="1"/>
          <p:nvPr/>
        </p:nvSpPr>
        <p:spPr>
          <a:xfrm rot="16200000" flipH="1">
            <a:off x="-601757" y="5123982"/>
            <a:ext cx="19805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HIGH YEAR</a:t>
            </a:r>
            <a:endParaRPr lang="en-US" sz="2800" b="1" dirty="0"/>
          </a:p>
        </p:txBody>
      </p:sp>
      <p:pic>
        <p:nvPicPr>
          <p:cNvPr id="11" name="Picture 10" descr="hi6_count_cesm_rcp85_2043_00Z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00" b="9234"/>
          <a:stretch/>
        </p:blipFill>
        <p:spPr>
          <a:xfrm>
            <a:off x="4912153" y="1814391"/>
            <a:ext cx="3851442" cy="2355366"/>
          </a:xfrm>
          <a:prstGeom prst="rect">
            <a:avLst/>
          </a:prstGeom>
        </p:spPr>
      </p:pic>
      <p:pic>
        <p:nvPicPr>
          <p:cNvPr id="12" name="Picture 11" descr="hi6_count_cesm_rcp85_2041_00Z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04" b="7315"/>
          <a:stretch/>
        </p:blipFill>
        <p:spPr>
          <a:xfrm>
            <a:off x="4912152" y="4314370"/>
            <a:ext cx="3851443" cy="240642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 flipH="1">
            <a:off x="6250728" y="1333030"/>
            <a:ext cx="2623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RCP8.5</a:t>
            </a:r>
            <a:endParaRPr lang="en-US" sz="2800" b="1" dirty="0"/>
          </a:p>
        </p:txBody>
      </p:sp>
      <p:pic>
        <p:nvPicPr>
          <p:cNvPr id="14" name="Picture 13" descr="hi6_count_cesm_rcp85_2050_00Z.pn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685"/>
          <a:stretch/>
        </p:blipFill>
        <p:spPr>
          <a:xfrm>
            <a:off x="127000" y="6356350"/>
            <a:ext cx="8877670" cy="50165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 rot="16200000" flipH="1">
            <a:off x="3727538" y="2478307"/>
            <a:ext cx="19805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LOW YEAR</a:t>
            </a:r>
            <a:endParaRPr lang="en-US" sz="2800" b="1" dirty="0"/>
          </a:p>
        </p:txBody>
      </p:sp>
      <p:sp>
        <p:nvSpPr>
          <p:cNvPr id="16" name="TextBox 15"/>
          <p:cNvSpPr txBox="1"/>
          <p:nvPr/>
        </p:nvSpPr>
        <p:spPr>
          <a:xfrm rot="16200000" flipH="1">
            <a:off x="3754343" y="5073182"/>
            <a:ext cx="19805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HIGH YEAR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0510523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65288"/>
            <a:ext cx="9000961" cy="11430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2-m Temperature Range – Summer Example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</a:t>
            </a:r>
            <a:r>
              <a:rPr lang="en-US" sz="3100" dirty="0" smtClean="0"/>
              <a:t>NASA-GISSE ModelE2 RCP8.5</a:t>
            </a:r>
            <a:endParaRPr lang="en-US" sz="3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D7DEB-77BE-5C49-BE2A-D14FD07CB297}" type="slidenum">
              <a:rPr lang="en-US" smtClean="0"/>
              <a:t>9</a:t>
            </a:fld>
            <a:endParaRPr lang="en-US"/>
          </a:p>
        </p:txBody>
      </p:sp>
      <p:pic>
        <p:nvPicPr>
          <p:cNvPr id="6" name="Picture 5" descr="gisse_2m_temp_rcp8.5_highfut-lowhist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1" t="7734" r="7902" b="5164"/>
          <a:stretch/>
        </p:blipFill>
        <p:spPr>
          <a:xfrm>
            <a:off x="64135" y="2121436"/>
            <a:ext cx="4323670" cy="3346774"/>
          </a:xfrm>
          <a:prstGeom prst="rect">
            <a:avLst/>
          </a:prstGeom>
        </p:spPr>
      </p:pic>
      <p:pic>
        <p:nvPicPr>
          <p:cNvPr id="11" name="Picture 10" descr="gisse_2m_temp_rcp8.5_lowfut-highhist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43" r="5215" b="4848"/>
          <a:stretch/>
        </p:blipFill>
        <p:spPr>
          <a:xfrm>
            <a:off x="4478026" y="2121436"/>
            <a:ext cx="4665974" cy="33467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78653" y="2802075"/>
            <a:ext cx="54063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H</a:t>
            </a:r>
            <a:endParaRPr lang="en-US" sz="4400" b="1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795433" y="3237968"/>
            <a:ext cx="0" cy="655966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163022" y="2930918"/>
            <a:ext cx="600064" cy="43266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5847136" y="3849816"/>
            <a:ext cx="571048" cy="462821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6418184" y="2570665"/>
            <a:ext cx="575473" cy="44922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993657" y="2635173"/>
            <a:ext cx="42326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/>
              <a:t>L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09325" y="1741366"/>
            <a:ext cx="4281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Future </a:t>
            </a:r>
            <a:r>
              <a:rPr lang="en-US" dirty="0" smtClean="0"/>
              <a:t>(</a:t>
            </a:r>
            <a:r>
              <a:rPr lang="en-US" dirty="0"/>
              <a:t>high fire) minus </a:t>
            </a:r>
            <a:r>
              <a:rPr lang="en-US" dirty="0" smtClean="0"/>
              <a:t>Historical </a:t>
            </a:r>
            <a:r>
              <a:rPr lang="en-US" dirty="0"/>
              <a:t>(low fire)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716361" y="1764927"/>
            <a:ext cx="4281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Future </a:t>
            </a:r>
            <a:r>
              <a:rPr lang="en-US" dirty="0" smtClean="0"/>
              <a:t> (low fire</a:t>
            </a:r>
            <a:r>
              <a:rPr lang="en-US" dirty="0"/>
              <a:t>) minus </a:t>
            </a:r>
            <a:r>
              <a:rPr lang="en-US" dirty="0" smtClean="0"/>
              <a:t>Historical (high </a:t>
            </a:r>
            <a:r>
              <a:rPr lang="en-US" dirty="0"/>
              <a:t>fire)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241993" y="5981624"/>
            <a:ext cx="7897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-1°C</a:t>
            </a:r>
            <a:endParaRPr lang="en-US" sz="2800" dirty="0"/>
          </a:p>
        </p:txBody>
      </p:sp>
      <p:sp>
        <p:nvSpPr>
          <p:cNvPr id="28" name="TextBox 27"/>
          <p:cNvSpPr txBox="1"/>
          <p:nvPr/>
        </p:nvSpPr>
        <p:spPr>
          <a:xfrm>
            <a:off x="7660179" y="6024189"/>
            <a:ext cx="6090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4</a:t>
            </a:r>
            <a:r>
              <a:rPr lang="en-US" sz="2400" dirty="0" smtClean="0"/>
              <a:t>°C</a:t>
            </a:r>
            <a:endParaRPr lang="en-US" sz="2400" dirty="0"/>
          </a:p>
        </p:txBody>
      </p:sp>
      <p:pic>
        <p:nvPicPr>
          <p:cNvPr id="29" name="Picture 28" descr="ensemble_2m_temp_rcp8.5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46" t="95243" r="14504" b="-814"/>
          <a:stretch/>
        </p:blipFill>
        <p:spPr>
          <a:xfrm>
            <a:off x="583793" y="5561793"/>
            <a:ext cx="8411727" cy="517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8895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3999</TotalTime>
  <Words>831</Words>
  <Application>Microsoft Macintosh PowerPoint</Application>
  <PresentationFormat>On-screen Show (4:3)</PresentationFormat>
  <Paragraphs>117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Assessing the Impact of Climate Change on Future Wildfire Activity over the Southeast U.S.  using Dynamical Downscaling</vt:lpstr>
      <vt:lpstr>Southeast U.S. and Climate Change  (Mid- Century)</vt:lpstr>
      <vt:lpstr> Wildfires Climate Change Challenge  </vt:lpstr>
      <vt:lpstr> Downscaling Multiple GCMs-RCPs with WRF to 12km </vt:lpstr>
      <vt:lpstr>Using a Fire Weather Index for Dynamical Downscaling</vt:lpstr>
      <vt:lpstr>Bounding “Sampling” Future Fire Weather Mid-Century  </vt:lpstr>
      <vt:lpstr> Number of Days/YEAR HI=6 NASA-GISS-ModelE2  </vt:lpstr>
      <vt:lpstr>Number of Days/YEAR HI=6 NCAR/DOE-CESM </vt:lpstr>
      <vt:lpstr>2-m Temperature Range – Summer Example   NASA-GISSE ModelE2 RCP8.5</vt:lpstr>
      <vt:lpstr>2-m Temperature – Extreme Change  Ensemble </vt:lpstr>
      <vt:lpstr>Projecting Future Fuel Load</vt:lpstr>
      <vt:lpstr>Fuel Load Ratio – RCP/Historical  CESM RCP8.5 (Mid-Century) </vt:lpstr>
      <vt:lpstr>Future Fuels for RCP8.5 using MODIS FCCS</vt:lpstr>
      <vt:lpstr>Summary</vt:lpstr>
      <vt:lpstr>Precipitation Range – Summer Example   NASA-GISSE ModelE2 RCP8.5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Jared Bowden</dc:creator>
  <cp:lastModifiedBy>Jared Bowden</cp:lastModifiedBy>
  <cp:revision>383</cp:revision>
  <dcterms:created xsi:type="dcterms:W3CDTF">2015-08-20T15:11:18Z</dcterms:created>
  <dcterms:modified xsi:type="dcterms:W3CDTF">2015-10-05T11:24:01Z</dcterms:modified>
</cp:coreProperties>
</file>