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88" r:id="rId4"/>
    <p:sldId id="285" r:id="rId5"/>
    <p:sldId id="286" r:id="rId6"/>
    <p:sldId id="287" r:id="rId7"/>
    <p:sldId id="259" r:id="rId8"/>
    <p:sldId id="289" r:id="rId9"/>
    <p:sldId id="290" r:id="rId10"/>
    <p:sldId id="291" r:id="rId11"/>
    <p:sldId id="293" r:id="rId12"/>
    <p:sldId id="279" r:id="rId13"/>
    <p:sldId id="296" r:id="rId14"/>
    <p:sldId id="292" r:id="rId15"/>
    <p:sldId id="267" r:id="rId16"/>
    <p:sldId id="273" r:id="rId17"/>
    <p:sldId id="298" r:id="rId18"/>
    <p:sldId id="295" r:id="rId19"/>
    <p:sldId id="297" r:id="rId20"/>
    <p:sldId id="29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ABF"/>
    <a:srgbClr val="4EB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87" autoAdjust="0"/>
  </p:normalViewPr>
  <p:slideViewPr>
    <p:cSldViewPr snapToGrid="0" showGuides="1">
      <p:cViewPr>
        <p:scale>
          <a:sx n="80" d="100"/>
          <a:sy n="80" d="100"/>
        </p:scale>
        <p:origin x="-1584" y="-72"/>
      </p:cViewPr>
      <p:guideLst>
        <p:guide orient="horz" pos="2494"/>
        <p:guide pos="2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397C9-371D-426D-92F7-A1F7FCA7D632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35CF3-47E6-4EFD-8C2A-A423AA126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0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35CF3-47E6-4EFD-8C2A-A423AA1269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3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35CF3-47E6-4EFD-8C2A-A423AA1269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76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35CF3-47E6-4EFD-8C2A-A423AA1269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6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35CF3-47E6-4EFD-8C2A-A423AA1269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63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-Repeated 5</a:t>
            </a:r>
            <a:r>
              <a:rPr lang="en-US" baseline="0" dirty="0" smtClean="0"/>
              <a:t> times varying the amount of IEPOX injected.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35CF3-47E6-4EFD-8C2A-A423AA1269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71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-means that per mole about 8% of IEPOX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35CF3-47E6-4EFD-8C2A-A423AA1269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13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35CF3-47E6-4EFD-8C2A-A423AA1269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09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35CF3-47E6-4EFD-8C2A-A423AA1269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05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35CF3-47E6-4EFD-8C2A-A423AA1269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05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6A05-A1EC-4AC0-8A58-0F70292A6B01}" type="datetime1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E651C96-13D7-44AB-BA7D-8816C71152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6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0A63-B659-4848-962C-AE8BE6658386}" type="datetime1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0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1319-6176-48F3-8C00-307DC901EFA5}" type="datetime1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2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458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69BE-BD1D-4C8D-B455-D9CB577EE450}" type="datetime1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E651C96-13D7-44AB-BA7D-8816C7115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79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7EC6-0332-499D-B72D-91AD0978BDCC}" type="datetime1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2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E2A2-6211-4277-9E5F-471A2B24EBDD}" type="datetime1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1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E16F-3624-4CA1-B5A9-73B979353E7B}" type="datetime1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33AD-7266-4C2F-BD12-E42DFB83472A}" type="datetime1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7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CC30-6DB6-4BF5-B7B8-D04B19FC9B85}" type="datetime1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6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98AB-4355-4BAE-9981-D52B14BA7030}" type="datetime1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1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E7B4-F530-48E7-8E12-FBCDE8F561BD}" type="datetime1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7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686800" cy="528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79505-6C38-429B-ACEA-72E01F09FBB0}" type="datetime1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1066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51C96-13D7-44AB-BA7D-8816C711528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200" y="685800"/>
            <a:ext cx="8991600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52400" y="762000"/>
            <a:ext cx="8991600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20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213360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14" y="2822276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Constraining Condensed-Phase Kinetics of Secondary Organic Aerosol Components from Isoprene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Epoxydiols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44690" y="3810138"/>
            <a:ext cx="831831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4588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Theran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Riedel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Ying-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Hsuan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Lin,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Zhenfa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Zhang, Kevin Chu, Joel Thornton, William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Vizuete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Avram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Gold, and Jason Surratt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Dept. of Environmental Sciences and Engineering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Gillings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School of Global Public Health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North Carolina at Chapel Hill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CMAS Conference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October 5, 2015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1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16" y="893434"/>
            <a:ext cx="3376767" cy="192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2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model-estimated rate constants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1067" y="5922929"/>
                <a:ext cx="9144001" cy="777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𝐼𝐸𝑃𝑂𝑋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𝑎𝑞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𝑂</m:t>
                    </m:r>
                    <m:box>
                      <m:boxPr>
                        <m:ctrlPr>
                          <a:rPr lang="en-US" i="1">
                            <a:latin typeface="Cambria Math"/>
                          </a:rPr>
                        </m:ctrlPr>
                      </m:boxPr>
                      <m:e>
                        <m:r>
                          <a:rPr lang="en-US" i="1">
                            <a:latin typeface="Cambria Math"/>
                          </a:rPr>
                          <m:t>→</m:t>
                        </m:r>
                      </m:e>
                    </m:box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>
                        <a:latin typeface="Cambria Math"/>
                      </a:rPr>
                      <m:t>‑</m:t>
                    </m:r>
                    <m:r>
                      <a:rPr lang="en-US" i="1">
                        <a:latin typeface="Cambria Math"/>
                      </a:rPr>
                      <m:t>𝑚𝑒𝑡h𝑦𝑡𝑒𝑡𝑟𝑜𝑙𝑠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		</a:t>
                </a:r>
                <a:r>
                  <a:rPr lang="en-US" dirty="0" smtClean="0">
                    <a:effectLst/>
                  </a:rPr>
                  <a:t>k </a:t>
                </a:r>
                <a:r>
                  <a:rPr lang="en-US" dirty="0">
                    <a:sym typeface="Symbol"/>
                  </a:rPr>
                  <a:t></a:t>
                </a:r>
                <a:r>
                  <a:rPr lang="en-US" dirty="0" smtClean="0">
                    <a:effectLst/>
                  </a:rPr>
                  <a:t> 9e-4 M</a:t>
                </a:r>
                <a:r>
                  <a:rPr lang="en-US" baseline="30000" dirty="0" smtClean="0">
                    <a:effectLst/>
                  </a:rPr>
                  <a:t>-2</a:t>
                </a:r>
                <a:r>
                  <a:rPr lang="en-US" dirty="0" smtClean="0">
                    <a:effectLst/>
                  </a:rPr>
                  <a:t> s</a:t>
                </a:r>
                <a:r>
                  <a:rPr lang="en-US" baseline="30000" dirty="0" smtClean="0">
                    <a:effectLst/>
                  </a:rPr>
                  <a:t>-1</a:t>
                </a:r>
                <a:endParaRPr lang="en-US" dirty="0"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𝐼𝐸𝑃𝑂𝑋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𝑎𝑞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𝑆𝑂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2−</m:t>
                        </m:r>
                      </m:sup>
                    </m:sSubSup>
                    <m:box>
                      <m:boxPr>
                        <m:ctrlPr>
                          <a:rPr lang="en-US" i="1">
                            <a:latin typeface="Cambria Math"/>
                          </a:rPr>
                        </m:ctrlPr>
                      </m:boxPr>
                      <m:e>
                        <m:r>
                          <a:rPr lang="en-US" i="1">
                            <a:latin typeface="Cambria Math"/>
                          </a:rPr>
                          <m:t>→</m:t>
                        </m:r>
                      </m:e>
                    </m:box>
                    <m:r>
                      <a:rPr lang="en-US" i="1">
                        <a:latin typeface="Cambria Math"/>
                      </a:rPr>
                      <m:t>𝐼𝐸𝑃𝑂𝑋</m:t>
                    </m:r>
                    <m:r>
                      <a:rPr lang="en-US">
                        <a:latin typeface="Cambria Math"/>
                      </a:rPr>
                      <m:t>‑</m:t>
                    </m:r>
                    <m:r>
                      <a:rPr lang="en-US" i="1">
                        <a:latin typeface="Cambria Math"/>
                      </a:rPr>
                      <m:t>𝑜𝑟𝑔𝑎𝑛𝑜𝑠𝑢𝑙𝑓𝑎𝑡𝑒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	</a:t>
                </a:r>
                <a:r>
                  <a:rPr lang="en-US" dirty="0" smtClean="0"/>
                  <a:t>k </a:t>
                </a:r>
                <a:r>
                  <a:rPr lang="en-US" dirty="0">
                    <a:sym typeface="Symbol"/>
                  </a:rPr>
                  <a:t></a:t>
                </a:r>
                <a:r>
                  <a:rPr lang="en-US" dirty="0" smtClean="0"/>
                  <a:t> 2e-4 </a:t>
                </a:r>
                <a:r>
                  <a:rPr lang="en-US" dirty="0"/>
                  <a:t>M</a:t>
                </a:r>
                <a:r>
                  <a:rPr lang="en-US" baseline="30000" dirty="0"/>
                  <a:t>-2</a:t>
                </a:r>
                <a:r>
                  <a:rPr lang="en-US" dirty="0"/>
                  <a:t> </a:t>
                </a:r>
                <a:r>
                  <a:rPr lang="en-US" dirty="0" smtClean="0"/>
                  <a:t>s</a:t>
                </a:r>
                <a:r>
                  <a:rPr lang="en-US" baseline="30000" dirty="0" smtClean="0"/>
                  <a:t>-1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67" y="5922929"/>
                <a:ext cx="9144001" cy="777521"/>
              </a:xfrm>
              <a:prstGeom prst="rect">
                <a:avLst/>
              </a:prstGeom>
              <a:blipFill rotWithShape="1">
                <a:blip r:embed="rId4"/>
                <a:stretch>
                  <a:fillRect b="-9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43"/>
          <a:stretch/>
        </p:blipFill>
        <p:spPr bwMode="auto">
          <a:xfrm>
            <a:off x="1932698" y="1359983"/>
            <a:ext cx="5008729" cy="375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6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molar SOA yield (</a:t>
            </a:r>
            <a:r>
              <a:rPr lang="en-US" i="1" dirty="0" smtClean="0">
                <a:sym typeface="Symbol"/>
              </a:rPr>
              <a:t></a:t>
            </a:r>
            <a:r>
              <a:rPr lang="en-US" i="1" baseline="-25000" dirty="0" smtClean="0">
                <a:sym typeface="Symbol"/>
              </a:rPr>
              <a:t>SOA</a:t>
            </a:r>
            <a:r>
              <a:rPr lang="en-US" dirty="0" smtClean="0">
                <a:sym typeface="Symbol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089" y="4949819"/>
                <a:ext cx="3332259" cy="916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/>
                          <a:sym typeface="Symbol"/>
                        </a:rPr>
                        <m:t></m:t>
                      </m:r>
                      <m:r>
                        <a:rPr lang="en-US" sz="2400" b="1" i="1" baseline="-25000" smtClean="0">
                          <a:latin typeface="Cambria Math"/>
                          <a:sym typeface="Symbol"/>
                        </a:rPr>
                        <m:t>𝑺𝑶𝑨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𝒕𝒓𝒂𝒄𝒆𝒓𝒔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𝒉𝒆𝒕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𝑰𝑬𝑷𝑶𝑿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𝒈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9" y="4949819"/>
                <a:ext cx="3332259" cy="9164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2282980" y="6320838"/>
            <a:ext cx="43081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mtClean="0"/>
              <a:t>Riedel et al., </a:t>
            </a:r>
            <a:r>
              <a:rPr lang="en-US" b="1" i="1" smtClean="0"/>
              <a:t>ES&amp;TL</a:t>
            </a:r>
            <a:r>
              <a:rPr lang="en-US" b="1" smtClean="0"/>
              <a:t> 2015:  </a:t>
            </a:r>
            <a:r>
              <a:rPr lang="en-US" b="1" i="1" smtClean="0">
                <a:sym typeface="Symbol"/>
              </a:rPr>
              <a:t></a:t>
            </a:r>
            <a:r>
              <a:rPr lang="en-US" b="1" i="1" baseline="-25000" smtClean="0">
                <a:sym typeface="Symbol"/>
              </a:rPr>
              <a:t>SOA</a:t>
            </a:r>
            <a:r>
              <a:rPr lang="en-US" b="1" smtClean="0">
                <a:sym typeface="Symbol"/>
              </a:rPr>
              <a:t> = 0.1 – 0.12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536506" y="5165577"/>
                <a:ext cx="1235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</a:rPr>
                        <m:t>𝟎</m:t>
                      </m:r>
                      <m:r>
                        <a:rPr lang="en-US" sz="2400" b="1" i="1">
                          <a:latin typeface="Cambria Math"/>
                        </a:rPr>
                        <m:t>.</m:t>
                      </m:r>
                      <m:r>
                        <a:rPr lang="en-US" sz="2400" b="1" i="1">
                          <a:latin typeface="Cambria Math"/>
                        </a:rPr>
                        <m:t>𝟎𝟖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506" y="5165577"/>
                <a:ext cx="123514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70" y="850601"/>
            <a:ext cx="7747830" cy="392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3189309" y="4949276"/>
                <a:ext cx="3460627" cy="868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𝒕𝒓𝒂𝒄𝒆𝒓𝒔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𝒕𝒓𝒂𝒄𝒆𝒓𝒔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𝒗𝒐𝒍𝒂𝒕𝒊𝒍𝒆𝒔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309" y="4949276"/>
                <a:ext cx="3460627" cy="8685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96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atmospheric-type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03968" y="5956104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Total predicted SOA mass = 0.37 </a:t>
            </a:r>
            <a:r>
              <a:rPr lang="en-US" sz="2000" b="1" dirty="0" smtClean="0">
                <a:sym typeface="Symbol"/>
              </a:rPr>
              <a:t>g m</a:t>
            </a:r>
            <a:r>
              <a:rPr lang="en-US" sz="2000" b="1" baseline="30000" dirty="0" smtClean="0">
                <a:sym typeface="Symbol"/>
              </a:rPr>
              <a:t>-3</a:t>
            </a:r>
            <a:endParaRPr lang="en-US" sz="2000" b="1" baseline="30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r="26577" b="9465"/>
          <a:stretch/>
        </p:blipFill>
        <p:spPr bwMode="auto">
          <a:xfrm>
            <a:off x="3332368" y="737864"/>
            <a:ext cx="5848066" cy="547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867199"/>
            <a:ext cx="3829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Initialize with:</a:t>
            </a:r>
          </a:p>
          <a:p>
            <a:r>
              <a:rPr lang="en-US" sz="2000" dirty="0" smtClean="0"/>
              <a:t>500 </a:t>
            </a:r>
            <a:r>
              <a:rPr lang="en-US" sz="2000" dirty="0" err="1"/>
              <a:t>pptv</a:t>
            </a:r>
            <a:r>
              <a:rPr lang="en-US" sz="2000" dirty="0"/>
              <a:t> </a:t>
            </a:r>
            <a:r>
              <a:rPr lang="en-US" sz="2000" dirty="0" smtClean="0"/>
              <a:t>IEPOX</a:t>
            </a:r>
          </a:p>
          <a:p>
            <a:r>
              <a:rPr lang="en-US" sz="2000" dirty="0" smtClean="0"/>
              <a:t>ammonium bisulfate aerosol</a:t>
            </a:r>
          </a:p>
          <a:p>
            <a:r>
              <a:rPr lang="en-US" sz="2000" dirty="0" smtClean="0"/>
              <a:t>250 </a:t>
            </a:r>
            <a:r>
              <a:rPr lang="en-US" sz="2000" dirty="0" smtClean="0">
                <a:sym typeface="Symbol"/>
              </a:rPr>
              <a:t>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/cm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aerosol S</a:t>
            </a:r>
            <a:r>
              <a:rPr lang="en-US" sz="2000" baseline="-25000" dirty="0" smtClean="0"/>
              <a:t>a</a:t>
            </a:r>
          </a:p>
          <a:p>
            <a:r>
              <a:rPr lang="en-US" sz="2000" dirty="0" smtClean="0"/>
              <a:t>50</a:t>
            </a:r>
            <a:r>
              <a:rPr lang="en-US" sz="2000" dirty="0"/>
              <a:t>% </a:t>
            </a:r>
            <a:r>
              <a:rPr lang="en-US" sz="2000" dirty="0" smtClean="0"/>
              <a:t>RH</a:t>
            </a:r>
          </a:p>
          <a:p>
            <a:r>
              <a:rPr lang="en-US" sz="2000" dirty="0"/>
              <a:t>6</a:t>
            </a:r>
            <a:r>
              <a:rPr lang="en-US" sz="2000" dirty="0" smtClean="0"/>
              <a:t>-hour </a:t>
            </a:r>
            <a:r>
              <a:rPr lang="en-US" sz="2000" dirty="0"/>
              <a:t>processing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4365128"/>
            <a:ext cx="4236493" cy="2246769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2-methyltetrols		288 ng/m</a:t>
            </a:r>
            <a:r>
              <a:rPr lang="en-US" sz="2000" baseline="30000" dirty="0" smtClean="0"/>
              <a:t>3</a:t>
            </a:r>
          </a:p>
          <a:p>
            <a:r>
              <a:rPr lang="en-US" sz="2000" dirty="0" smtClean="0"/>
              <a:t>IEPOX-OS		52 ng/m</a:t>
            </a:r>
            <a:r>
              <a:rPr lang="en-US" sz="2000" baseline="30000" dirty="0" smtClean="0"/>
              <a:t>3</a:t>
            </a:r>
          </a:p>
          <a:p>
            <a:r>
              <a:rPr lang="en-US" sz="2000" dirty="0" smtClean="0"/>
              <a:t>C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-alkene </a:t>
            </a:r>
            <a:r>
              <a:rPr lang="en-US" sz="2000" dirty="0" err="1" smtClean="0"/>
              <a:t>triols</a:t>
            </a:r>
            <a:r>
              <a:rPr lang="en-US" sz="2000" dirty="0" smtClean="0"/>
              <a:t>		25 ng/m</a:t>
            </a:r>
            <a:r>
              <a:rPr lang="en-US" sz="2000" baseline="30000" dirty="0" smtClean="0"/>
              <a:t>3</a:t>
            </a:r>
          </a:p>
          <a:p>
            <a:r>
              <a:rPr lang="en-US" sz="2000" dirty="0" smtClean="0"/>
              <a:t>3-MeTHF-3,4-diols	7.4 ng/m</a:t>
            </a:r>
            <a:r>
              <a:rPr lang="en-US" sz="2000" baseline="30000" dirty="0" smtClean="0"/>
              <a:t>3</a:t>
            </a:r>
          </a:p>
          <a:p>
            <a:r>
              <a:rPr lang="en-US" sz="2000" dirty="0" smtClean="0"/>
              <a:t>IEPOX-dimer		0.1 ng/m</a:t>
            </a:r>
            <a:r>
              <a:rPr lang="en-US" sz="2000" baseline="30000" dirty="0" smtClean="0"/>
              <a:t>3</a:t>
            </a:r>
          </a:p>
          <a:p>
            <a:r>
              <a:rPr lang="en-US" sz="2000" dirty="0" smtClean="0"/>
              <a:t>IEPOX-</a:t>
            </a:r>
            <a:r>
              <a:rPr lang="en-US" sz="2000" dirty="0" err="1" smtClean="0"/>
              <a:t>dimerOS</a:t>
            </a:r>
            <a:r>
              <a:rPr lang="en-US" sz="2000" dirty="0" smtClean="0"/>
              <a:t>		0.1 ng/m</a:t>
            </a:r>
            <a:r>
              <a:rPr lang="en-US" sz="2000" baseline="30000" dirty="0" smtClean="0"/>
              <a:t>3</a:t>
            </a:r>
          </a:p>
          <a:p>
            <a:r>
              <a:rPr lang="en-US" sz="2000" dirty="0" smtClean="0"/>
              <a:t>other SOA</a:t>
            </a:r>
            <a:r>
              <a:rPr lang="en-US" sz="2000" dirty="0"/>
              <a:t>	</a:t>
            </a:r>
            <a:r>
              <a:rPr lang="en-US" sz="2000" dirty="0" smtClean="0"/>
              <a:t>	0.6 ng/m</a:t>
            </a:r>
            <a:r>
              <a:rPr lang="en-US" sz="2000" baseline="30000" dirty="0" smtClean="0"/>
              <a:t>3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6829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atmospheric-type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13</a:t>
            </a:fld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5" b="22034"/>
          <a:stretch/>
        </p:blipFill>
        <p:spPr bwMode="auto">
          <a:xfrm>
            <a:off x="4049975" y="980819"/>
            <a:ext cx="5216857" cy="219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57" y="3760157"/>
            <a:ext cx="3739479" cy="27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58104" y="3774262"/>
            <a:ext cx="3750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Look Rock, TN (</a:t>
            </a:r>
            <a:r>
              <a:rPr lang="en-US" sz="1400" dirty="0" err="1" smtClean="0"/>
              <a:t>Budisulistiorini</a:t>
            </a:r>
            <a:r>
              <a:rPr lang="en-US" sz="1400" dirty="0" smtClean="0"/>
              <a:t> et al., </a:t>
            </a:r>
            <a:r>
              <a:rPr lang="en-US" sz="1400" i="1" dirty="0" smtClean="0"/>
              <a:t>ACP</a:t>
            </a:r>
            <a:r>
              <a:rPr lang="en-US" sz="1400" dirty="0" smtClean="0"/>
              <a:t> 2015)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258104" y="826929"/>
            <a:ext cx="2729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Yorkville, GA (Lin et al., </a:t>
            </a:r>
            <a:r>
              <a:rPr lang="en-US" sz="1400" i="1" dirty="0" smtClean="0"/>
              <a:t>ES&amp;T</a:t>
            </a:r>
            <a:r>
              <a:rPr lang="en-US" sz="1400" dirty="0" smtClean="0"/>
              <a:t> 2012)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86395" y="6551491"/>
            <a:ext cx="3829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ym typeface="Symbol"/>
              </a:rPr>
              <a:t>tracers = 482.8 ng m</a:t>
            </a:r>
            <a:r>
              <a:rPr lang="en-US" sz="1400" baseline="30000" dirty="0" smtClean="0">
                <a:sym typeface="Symbol"/>
              </a:rPr>
              <a:t>-3</a:t>
            </a:r>
            <a:endParaRPr lang="en-US" sz="1400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6942726" y="4068391"/>
            <a:ext cx="1778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study mean (ng m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" y="980818"/>
            <a:ext cx="3589421" cy="197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71499" y="826929"/>
            <a:ext cx="5104263" cy="2776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10251" y="3749872"/>
            <a:ext cx="4515135" cy="30944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-371904" y="2912665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Total predicted SOA mass = 0.37 </a:t>
            </a:r>
            <a:r>
              <a:rPr lang="en-US" sz="1600" dirty="0" smtClean="0">
                <a:sym typeface="Symbol"/>
              </a:rPr>
              <a:t>g m</a:t>
            </a:r>
            <a:r>
              <a:rPr lang="en-US" sz="1600" baseline="30000" dirty="0" smtClean="0">
                <a:sym typeface="Symbol"/>
              </a:rPr>
              <a:t>-3</a:t>
            </a:r>
            <a:endParaRPr lang="en-US" sz="1600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5486395" y="3117505"/>
            <a:ext cx="3829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ym typeface="Symbol"/>
              </a:rPr>
              <a:t>tracers = 724.5 ng m</a:t>
            </a:r>
            <a:r>
              <a:rPr lang="en-US" sz="1400" baseline="30000" dirty="0" smtClean="0">
                <a:sym typeface="Symbol"/>
              </a:rPr>
              <a:t>-3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309583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3736"/>
            <a:ext cx="8686800" cy="5287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estimated formation rate constants for IEPOX-SOA tracers that have yet to be constrained by bulk measurements</a:t>
            </a:r>
          </a:p>
          <a:p>
            <a:pPr lvl="1"/>
            <a:r>
              <a:rPr lang="en-US" dirty="0" smtClean="0"/>
              <a:t>agreed well with experimentally obtained estimates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(2-methyltetrols and IEPOX-OS)</a:t>
            </a:r>
          </a:p>
          <a:p>
            <a:endParaRPr lang="en-US" dirty="0"/>
          </a:p>
          <a:p>
            <a:r>
              <a:rPr lang="en-US" dirty="0" smtClean="0"/>
              <a:t>can be extended to other SOA production systems (i.e., </a:t>
            </a:r>
            <a:r>
              <a:rPr lang="en-US" dirty="0" smtClean="0">
                <a:sym typeface="Symbol"/>
              </a:rPr>
              <a:t>-</a:t>
            </a:r>
            <a:r>
              <a:rPr lang="en-US" dirty="0" err="1" smtClean="0">
                <a:sym typeface="Symbol"/>
              </a:rPr>
              <a:t>pinene</a:t>
            </a:r>
            <a:r>
              <a:rPr lang="en-US" dirty="0" smtClean="0">
                <a:sym typeface="Symbol"/>
              </a:rPr>
              <a:t>)</a:t>
            </a:r>
          </a:p>
          <a:p>
            <a:endParaRPr lang="en-US" dirty="0" smtClean="0"/>
          </a:p>
          <a:p>
            <a:r>
              <a:rPr lang="en-US" dirty="0" smtClean="0"/>
              <a:t>important to test that current understanding can account for SOA production in simple systems</a:t>
            </a:r>
          </a:p>
          <a:p>
            <a:endParaRPr lang="en-US" dirty="0"/>
          </a:p>
          <a:p>
            <a:r>
              <a:rPr lang="en-US" dirty="0" smtClean="0"/>
              <a:t>recently this work submitted to </a:t>
            </a:r>
            <a:r>
              <a:rPr lang="en-US" i="1" dirty="0" smtClean="0"/>
              <a:t>ACPD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15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566875" y="2762098"/>
            <a:ext cx="3519725" cy="1657502"/>
            <a:chOff x="4780038" y="4343400"/>
            <a:chExt cx="3519725" cy="1657502"/>
          </a:xfrm>
        </p:grpSpPr>
        <p:pic>
          <p:nvPicPr>
            <p:cNvPr id="6" name="Picture 4" descr="C:\WINDOWS\Desktop\April Powerpoint\August\Starblock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80038" y="4343400"/>
              <a:ext cx="3519725" cy="1657502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7086600" y="5384884"/>
              <a:ext cx="11211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83540401</a:t>
              </a:r>
              <a:endParaRPr lang="en-US" sz="1400" b="1" dirty="0">
                <a:latin typeface="Arial"/>
                <a:cs typeface="Arial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914400"/>
            <a:ext cx="365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Arial"/>
                <a:cs typeface="Arial"/>
              </a:rPr>
              <a:t>UNC Surratt Group</a:t>
            </a:r>
          </a:p>
          <a:p>
            <a:r>
              <a:rPr lang="en-US" sz="2000" dirty="0" smtClean="0">
                <a:latin typeface="Arial"/>
                <a:cs typeface="Arial"/>
              </a:rPr>
              <a:t>Jason Surratt</a:t>
            </a:r>
          </a:p>
          <a:p>
            <a:r>
              <a:rPr lang="en-US" sz="2000" dirty="0" smtClean="0">
                <a:latin typeface="Arial"/>
                <a:cs typeface="Arial"/>
              </a:rPr>
              <a:t>Ying-</a:t>
            </a:r>
            <a:r>
              <a:rPr lang="en-US" sz="2000" dirty="0" err="1" smtClean="0">
                <a:latin typeface="Arial"/>
                <a:cs typeface="Arial"/>
              </a:rPr>
              <a:t>Hsuan</a:t>
            </a:r>
            <a:r>
              <a:rPr lang="en-US" sz="2000" dirty="0" smtClean="0">
                <a:latin typeface="Arial"/>
                <a:cs typeface="Arial"/>
              </a:rPr>
              <a:t> Lin</a:t>
            </a:r>
          </a:p>
          <a:p>
            <a:r>
              <a:rPr lang="en-US" sz="2000" dirty="0" err="1" smtClean="0">
                <a:latin typeface="Arial"/>
                <a:cs typeface="Arial"/>
              </a:rPr>
              <a:t>Matthieu</a:t>
            </a:r>
            <a:r>
              <a:rPr lang="en-US" sz="2000" dirty="0" smtClean="0">
                <a:latin typeface="Arial"/>
                <a:cs typeface="Arial"/>
              </a:rPr>
              <a:t> Riva</a:t>
            </a:r>
          </a:p>
          <a:p>
            <a:r>
              <a:rPr lang="en-US" sz="2000" dirty="0" smtClean="0">
                <a:latin typeface="Arial"/>
                <a:cs typeface="Arial"/>
              </a:rPr>
              <a:t>Sri </a:t>
            </a:r>
            <a:r>
              <a:rPr lang="en-US" sz="2000" dirty="0" err="1" smtClean="0">
                <a:latin typeface="Arial"/>
                <a:cs typeface="Arial"/>
              </a:rPr>
              <a:t>Hapsari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Budisulistiorini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err="1" smtClean="0">
                <a:latin typeface="Arial"/>
                <a:cs typeface="Arial"/>
              </a:rPr>
              <a:t>Xinxin</a:t>
            </a:r>
            <a:r>
              <a:rPr lang="en-US" sz="2000" dirty="0" smtClean="0">
                <a:latin typeface="Arial"/>
                <a:cs typeface="Arial"/>
              </a:rPr>
              <a:t> Li</a:t>
            </a:r>
          </a:p>
          <a:p>
            <a:r>
              <a:rPr lang="en-US" sz="2000" dirty="0" smtClean="0">
                <a:latin typeface="Arial"/>
                <a:cs typeface="Arial"/>
              </a:rPr>
              <a:t>Maiko </a:t>
            </a:r>
            <a:r>
              <a:rPr lang="en-US" sz="2000" dirty="0" err="1" smtClean="0">
                <a:latin typeface="Arial"/>
                <a:cs typeface="Arial"/>
              </a:rPr>
              <a:t>Arashrio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err="1" smtClean="0">
                <a:latin typeface="Arial"/>
                <a:cs typeface="Arial"/>
              </a:rPr>
              <a:t>Tianqu</a:t>
            </a:r>
            <a:r>
              <a:rPr lang="en-US" sz="2000" dirty="0" smtClean="0">
                <a:latin typeface="Arial"/>
                <a:cs typeface="Arial"/>
              </a:rPr>
              <a:t> Cui</a:t>
            </a:r>
          </a:p>
          <a:p>
            <a:r>
              <a:rPr lang="en-US" sz="2000" dirty="0" err="1" smtClean="0">
                <a:latin typeface="Arial"/>
                <a:cs typeface="Arial"/>
              </a:rPr>
              <a:t>Weruka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Rattanavaraha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Kevin Chu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b="1" u="sng" dirty="0" smtClean="0">
                <a:latin typeface="Arial"/>
                <a:cs typeface="Arial"/>
              </a:rPr>
              <a:t>UNC Gold Group</a:t>
            </a:r>
          </a:p>
          <a:p>
            <a:r>
              <a:rPr lang="en-US" sz="2000" dirty="0" err="1" smtClean="0">
                <a:latin typeface="Arial"/>
                <a:cs typeface="Arial"/>
              </a:rPr>
              <a:t>Avram</a:t>
            </a:r>
            <a:r>
              <a:rPr lang="en-US" sz="2000" dirty="0" smtClean="0">
                <a:latin typeface="Arial"/>
                <a:cs typeface="Arial"/>
              </a:rPr>
              <a:t> Gold</a:t>
            </a:r>
          </a:p>
          <a:p>
            <a:r>
              <a:rPr lang="en-US" sz="2000" dirty="0" err="1" smtClean="0">
                <a:latin typeface="Arial"/>
                <a:cs typeface="Arial"/>
              </a:rPr>
              <a:t>Zhenfa</a:t>
            </a:r>
            <a:r>
              <a:rPr lang="en-US" sz="2000" dirty="0" smtClean="0">
                <a:latin typeface="Arial"/>
                <a:cs typeface="Arial"/>
              </a:rPr>
              <a:t> Zhang</a:t>
            </a:r>
          </a:p>
          <a:p>
            <a:endParaRPr lang="en-US" sz="2000" b="1" dirty="0" smtClean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2328446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Arial"/>
                <a:cs typeface="Arial"/>
              </a:rPr>
              <a:t>Funding: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5413476"/>
            <a:ext cx="4938344" cy="13956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05200" y="92066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u="sng" dirty="0">
                <a:latin typeface="Arial"/>
                <a:cs typeface="Arial"/>
              </a:rPr>
              <a:t>University of Washington</a:t>
            </a:r>
          </a:p>
          <a:p>
            <a:r>
              <a:rPr lang="en-US" sz="2000" dirty="0">
                <a:latin typeface="Arial"/>
                <a:cs typeface="Arial"/>
              </a:rPr>
              <a:t>Joel Thornton</a:t>
            </a:r>
          </a:p>
          <a:p>
            <a:r>
              <a:rPr lang="en-US" sz="2000" dirty="0">
                <a:latin typeface="Arial"/>
                <a:cs typeface="Arial"/>
              </a:rPr>
              <a:t>Cassandra Gaston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17865" y="4459006"/>
            <a:ext cx="5273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NSF: CHE 1404644 and 1404573</a:t>
            </a:r>
          </a:p>
          <a:p>
            <a:r>
              <a:rPr lang="en-US" sz="2000" dirty="0" smtClean="0">
                <a:latin typeface="Arial"/>
                <a:cs typeface="Arial"/>
              </a:rPr>
              <a:t>Texas Commission on Environmental Quality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2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16399" y="2743200"/>
            <a:ext cx="2251881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end…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00" y="2743200"/>
            <a:ext cx="2183642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junk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output: titration of aerosol sulfate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4089"/>
            <a:ext cx="4892451" cy="32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793034"/>
            <a:ext cx="4571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Low-NO</a:t>
            </a:r>
            <a:r>
              <a:rPr lang="en-US" baseline="-25000" dirty="0" smtClean="0"/>
              <a:t>x</a:t>
            </a:r>
            <a:r>
              <a:rPr lang="en-US" dirty="0" smtClean="0"/>
              <a:t> isoprene oxidation (IEPOX formation) with acidified ammonium sulfate seed aerosol from Surratt et al., </a:t>
            </a:r>
            <a:r>
              <a:rPr lang="en-US" i="1" dirty="0" smtClean="0"/>
              <a:t>ES&amp;T</a:t>
            </a:r>
            <a:r>
              <a:rPr lang="en-US" dirty="0" smtClean="0"/>
              <a:t>, 2007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71" y="3365881"/>
            <a:ext cx="43719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88236" y="3100135"/>
            <a:ext cx="370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output (this study):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6287" y="1910687"/>
            <a:ext cx="163773" cy="218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0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3" r="57636" b="64115"/>
          <a:stretch/>
        </p:blipFill>
        <p:spPr bwMode="auto">
          <a:xfrm>
            <a:off x="3725839" y="3596180"/>
            <a:ext cx="4749421" cy="61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62" r="57636" b="30032"/>
          <a:stretch/>
        </p:blipFill>
        <p:spPr bwMode="auto">
          <a:xfrm>
            <a:off x="3714463" y="4237618"/>
            <a:ext cx="4749421" cy="155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01" r="57636" b="9454"/>
          <a:stretch/>
        </p:blipFill>
        <p:spPr bwMode="auto">
          <a:xfrm>
            <a:off x="3714462" y="5861708"/>
            <a:ext cx="4749421" cy="6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4" r="57636" b="81722"/>
          <a:stretch/>
        </p:blipFill>
        <p:spPr bwMode="auto">
          <a:xfrm>
            <a:off x="3878239" y="3466530"/>
            <a:ext cx="4749421" cy="12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65" t="25637" b="63071"/>
          <a:stretch/>
        </p:blipFill>
        <p:spPr bwMode="auto">
          <a:xfrm>
            <a:off x="7555576" y="3621199"/>
            <a:ext cx="1214651" cy="61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6" t="42115" r="-168" b="30283"/>
          <a:stretch/>
        </p:blipFill>
        <p:spPr bwMode="auto">
          <a:xfrm>
            <a:off x="7754197" y="4264921"/>
            <a:ext cx="1037228" cy="150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6" t="78458" r="-168" b="9749"/>
          <a:stretch/>
        </p:blipFill>
        <p:spPr bwMode="auto">
          <a:xfrm>
            <a:off x="7754197" y="5834406"/>
            <a:ext cx="1037228" cy="64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57" r="57636" b="90128"/>
          <a:stretch/>
        </p:blipFill>
        <p:spPr bwMode="auto">
          <a:xfrm>
            <a:off x="3878239" y="2736382"/>
            <a:ext cx="4749421" cy="7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8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ran\AppData\Local\Microsoft\Windows\Temporary Internet Files\Content.IE5\PRBBU1T0\136406397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" y="1552908"/>
            <a:ext cx="1017633" cy="10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66" r="54180" b="20586"/>
          <a:stretch/>
        </p:blipFill>
        <p:spPr bwMode="auto">
          <a:xfrm>
            <a:off x="5202267" y="801359"/>
            <a:ext cx="3941733" cy="453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26991"/>
          <a:stretch/>
        </p:blipFill>
        <p:spPr>
          <a:xfrm>
            <a:off x="1249429" y="911649"/>
            <a:ext cx="7884411" cy="4422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isoprene </a:t>
            </a:r>
            <a:r>
              <a:rPr lang="en-US" dirty="0" err="1" smtClean="0"/>
              <a:t>epoxydiols</a:t>
            </a:r>
            <a:r>
              <a:rPr lang="en-US" dirty="0" smtClean="0"/>
              <a:t> (IEPOX) and SOA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90982" y="1057275"/>
            <a:ext cx="1466146" cy="889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mckinleyarborists.com/wp-content/uploads/2012/02/Maple-tre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4" y="2259735"/>
            <a:ext cx="1785611" cy="14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1371600" y="1644868"/>
            <a:ext cx="0" cy="6289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22690" t="24196" r="59932" b="56070"/>
          <a:stretch/>
        </p:blipFill>
        <p:spPr>
          <a:xfrm>
            <a:off x="3002507" y="911649"/>
            <a:ext cx="1337481" cy="116735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t="37583" r="54866" b="55769"/>
          <a:stretch/>
        </p:blipFill>
        <p:spPr bwMode="auto">
          <a:xfrm>
            <a:off x="5436883" y="811226"/>
            <a:ext cx="3696957" cy="68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36883" y="811997"/>
            <a:ext cx="164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Aerosol Phase</a:t>
            </a:r>
            <a:endParaRPr lang="en-US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" t="41627" r="54866" b="57852"/>
          <a:stretch/>
        </p:blipFill>
        <p:spPr bwMode="auto">
          <a:xfrm>
            <a:off x="5279231" y="1379898"/>
            <a:ext cx="3864509" cy="5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757128" y="1379898"/>
            <a:ext cx="50305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92033" y="5417127"/>
            <a:ext cx="335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“tracers”  </a:t>
            </a:r>
            <a:r>
              <a:rPr lang="en-US" sz="1600" dirty="0" smtClean="0">
                <a:sym typeface="Symbol"/>
              </a:rPr>
              <a:t> aerosol products from IEPOX that contribute to SOA mass</a:t>
            </a:r>
            <a:endParaRPr 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6105862" y="5489641"/>
            <a:ext cx="890131" cy="191264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5250" y="4104904"/>
            <a:ext cx="4806284" cy="14773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~50% of isoprene </a:t>
            </a:r>
            <a:r>
              <a:rPr lang="en-US" dirty="0" smtClean="0">
                <a:sym typeface="Symbol"/>
              </a:rPr>
              <a:t> IEPOX (rural)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~500 </a:t>
            </a:r>
            <a:r>
              <a:rPr lang="en-US" dirty="0" err="1" smtClean="0">
                <a:sym typeface="Symbol"/>
              </a:rPr>
              <a:t>Tg</a:t>
            </a:r>
            <a:r>
              <a:rPr lang="en-US" dirty="0" smtClean="0">
                <a:sym typeface="Symbol"/>
              </a:rPr>
              <a:t>/year isoprene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/>
              </a:rPr>
              <a:t>even at low conversion (urban) lots of </a:t>
            </a:r>
          </a:p>
          <a:p>
            <a:r>
              <a:rPr lang="en-US" dirty="0">
                <a:sym typeface="Symbol"/>
              </a:rPr>
              <a:t>	</a:t>
            </a:r>
            <a:r>
              <a:rPr lang="en-US" dirty="0" smtClean="0">
                <a:sym typeface="Symbol"/>
              </a:rPr>
              <a:t>potential mass to aerosols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02507" y="914775"/>
            <a:ext cx="1141976" cy="1031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67059" y="811997"/>
            <a:ext cx="151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Gas Phase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934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2707" y="1950142"/>
            <a:ext cx="7668843" cy="292211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dirty="0" smtClean="0">
                <a:latin typeface="Calibri" pitchFamily="34" charset="0"/>
                <a:ea typeface="+mj-ea"/>
                <a:cs typeface="Calibri" pitchFamily="34" charset="0"/>
              </a:rPr>
              <a:t>Recent interest in explicit modeling of SOA formation due to model-measurement deviations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00" b="1" dirty="0">
              <a:latin typeface="Calibri" pitchFamily="34" charset="0"/>
              <a:ea typeface="+mj-ea"/>
              <a:cs typeface="Calibri" pitchFamily="34" charset="0"/>
            </a:endParaRPr>
          </a:p>
          <a:p>
            <a:pPr marL="463550" lvl="1" indent="-2317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Calibri" pitchFamily="34" charset="0"/>
                <a:ea typeface="+mj-ea"/>
                <a:cs typeface="Calibri" pitchFamily="34" charset="0"/>
              </a:rPr>
              <a:t>GAMMA:  McNeill et al., </a:t>
            </a:r>
            <a:r>
              <a:rPr lang="en-US" sz="2200" i="1" dirty="0" smtClean="0">
                <a:latin typeface="Calibri" pitchFamily="34" charset="0"/>
                <a:ea typeface="+mj-ea"/>
                <a:cs typeface="Calibri" pitchFamily="34" charset="0"/>
              </a:rPr>
              <a:t>ES&amp;T</a:t>
            </a:r>
            <a:r>
              <a:rPr lang="en-US" sz="2200" dirty="0" smtClean="0">
                <a:latin typeface="Calibri" pitchFamily="34" charset="0"/>
                <a:ea typeface="+mj-ea"/>
                <a:cs typeface="Calibri" pitchFamily="34" charset="0"/>
              </a:rPr>
              <a:t> 2012</a:t>
            </a:r>
          </a:p>
          <a:p>
            <a:pPr marL="463550" lvl="1" indent="-2317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Calibri" pitchFamily="34" charset="0"/>
                <a:ea typeface="+mj-ea"/>
                <a:cs typeface="Calibri" pitchFamily="34" charset="0"/>
              </a:rPr>
              <a:t>CMAQ:  </a:t>
            </a:r>
            <a:r>
              <a:rPr lang="en-US" sz="2200" dirty="0" err="1" smtClean="0">
                <a:latin typeface="Calibri" pitchFamily="34" charset="0"/>
                <a:ea typeface="+mj-ea"/>
                <a:cs typeface="Calibri" pitchFamily="34" charset="0"/>
              </a:rPr>
              <a:t>Pye</a:t>
            </a:r>
            <a:r>
              <a:rPr lang="en-US" sz="2200" dirty="0" smtClean="0">
                <a:latin typeface="Calibri" pitchFamily="34" charset="0"/>
                <a:ea typeface="+mj-ea"/>
                <a:cs typeface="Calibri" pitchFamily="34" charset="0"/>
              </a:rPr>
              <a:t> et al., </a:t>
            </a:r>
            <a:r>
              <a:rPr lang="en-US" sz="2200" i="1" dirty="0" smtClean="0">
                <a:latin typeface="Calibri" pitchFamily="34" charset="0"/>
                <a:ea typeface="+mj-ea"/>
                <a:cs typeface="Calibri" pitchFamily="34" charset="0"/>
              </a:rPr>
              <a:t>ES&amp;T</a:t>
            </a:r>
            <a:r>
              <a:rPr lang="en-US" sz="2200" dirty="0" smtClean="0">
                <a:latin typeface="Calibri" pitchFamily="34" charset="0"/>
                <a:ea typeface="+mj-ea"/>
                <a:cs typeface="Calibri" pitchFamily="34" charset="0"/>
              </a:rPr>
              <a:t> 2013; </a:t>
            </a:r>
            <a:r>
              <a:rPr lang="en-US" sz="2200" dirty="0" err="1" smtClean="0">
                <a:latin typeface="Calibri" pitchFamily="34" charset="0"/>
                <a:ea typeface="+mj-ea"/>
                <a:cs typeface="Calibri" pitchFamily="34" charset="0"/>
              </a:rPr>
              <a:t>Karambelas</a:t>
            </a:r>
            <a:r>
              <a:rPr lang="en-US" sz="2200" dirty="0" smtClean="0">
                <a:latin typeface="Calibri" pitchFamily="34" charset="0"/>
                <a:ea typeface="+mj-ea"/>
                <a:cs typeface="Calibri" pitchFamily="34" charset="0"/>
              </a:rPr>
              <a:t> et al., </a:t>
            </a:r>
            <a:r>
              <a:rPr lang="en-US" sz="2200" i="1" dirty="0" smtClean="0">
                <a:latin typeface="Calibri" pitchFamily="34" charset="0"/>
                <a:ea typeface="+mj-ea"/>
                <a:cs typeface="Calibri" pitchFamily="34" charset="0"/>
              </a:rPr>
              <a:t>ES&amp;TL</a:t>
            </a:r>
            <a:r>
              <a:rPr lang="en-US" sz="2200" dirty="0" smtClean="0">
                <a:latin typeface="Calibri" pitchFamily="34" charset="0"/>
                <a:ea typeface="+mj-ea"/>
                <a:cs typeface="Calibri" pitchFamily="34" charset="0"/>
              </a:rPr>
              <a:t> 2014</a:t>
            </a:r>
          </a:p>
          <a:p>
            <a:pPr>
              <a:spcBef>
                <a:spcPct val="0"/>
              </a:spcBef>
              <a:defRPr/>
            </a:pPr>
            <a:endParaRPr lang="en-US" sz="2600" dirty="0">
              <a:latin typeface="Calibri" pitchFamily="34" charset="0"/>
              <a:ea typeface="+mj-ea"/>
              <a:cs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600" b="1" dirty="0" smtClean="0">
                <a:latin typeface="Calibri" pitchFamily="34" charset="0"/>
                <a:ea typeface="+mj-ea"/>
                <a:cs typeface="Calibri" pitchFamily="34" charset="0"/>
              </a:rPr>
              <a:t>Need for more constraints on SOA formation kinetics</a:t>
            </a:r>
          </a:p>
          <a:p>
            <a:pPr marL="519113" lvl="1" indent="-2317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Calibri" pitchFamily="34" charset="0"/>
                <a:ea typeface="+mj-ea"/>
                <a:cs typeface="Calibri" pitchFamily="34" charset="0"/>
              </a:rPr>
              <a:t>experiments and modeling </a:t>
            </a:r>
          </a:p>
        </p:txBody>
      </p:sp>
    </p:spTree>
    <p:extLst>
      <p:ext uri="{BB962C8B-B14F-4D97-AF65-F5344CB8AC3E}">
        <p14:creationId xmlns:p14="http://schemas.microsoft.com/office/powerpoint/2010/main" val="146412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IEPOX-tracer 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972474"/>
                <a:ext cx="7547212" cy="4196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𝐼𝐸𝑃𝑂𝑋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latin typeface="Cambria Math"/>
                          </a:rPr>
                          <m:t>) 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/>
                            <a:sym typeface="Symbol"/>
                          </a:rPr>
                          <m:t>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𝐼𝐸𝑃𝑂𝑋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𝑎𝑞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i="1" dirty="0" smtClean="0"/>
                  <a:t>				</a:t>
                </a:r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endParaRPr lang="en-US" i="1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𝐼𝐸𝑃𝑂𝑋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𝑎𝑞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𝑂</m:t>
                    </m:r>
                    <m:box>
                      <m:boxPr>
                        <m:ctrlPr>
                          <a:rPr lang="en-US" i="1">
                            <a:latin typeface="Cambria Math"/>
                          </a:rPr>
                        </m:ctrlPr>
                      </m:boxPr>
                      <m:e>
                        <m:r>
                          <a:rPr lang="en-US" i="1">
                            <a:latin typeface="Cambria Math"/>
                          </a:rPr>
                          <m:t>→</m:t>
                        </m:r>
                      </m:e>
                    </m:box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>
                        <a:latin typeface="Cambria Math"/>
                      </a:rPr>
                      <m:t>‑</m:t>
                    </m:r>
                    <m:r>
                      <a:rPr lang="en-US" i="1">
                        <a:latin typeface="Cambria Math"/>
                      </a:rPr>
                      <m:t>𝑚𝑒𝑡h𝑦𝑡𝑒𝑡𝑟𝑜𝑙𝑠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	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𝐼𝐸𝑃𝑂𝑋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𝑎𝑞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𝑆𝑂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2−</m:t>
                        </m:r>
                      </m:sup>
                    </m:sSubSup>
                    <m:box>
                      <m:boxPr>
                        <m:ctrlPr>
                          <a:rPr lang="en-US" i="1">
                            <a:latin typeface="Cambria Math"/>
                          </a:rPr>
                        </m:ctrlPr>
                      </m:boxPr>
                      <m:e>
                        <m:r>
                          <a:rPr lang="en-US" i="1">
                            <a:latin typeface="Cambria Math"/>
                          </a:rPr>
                          <m:t>→</m:t>
                        </m:r>
                      </m:e>
                    </m:box>
                    <m:r>
                      <a:rPr lang="en-US" i="1">
                        <a:latin typeface="Cambria Math"/>
                      </a:rPr>
                      <m:t>𝐼𝐸𝑃𝑂𝑋</m:t>
                    </m:r>
                    <m:r>
                      <a:rPr lang="en-US">
                        <a:latin typeface="Cambria Math"/>
                      </a:rPr>
                      <m:t>‑</m:t>
                    </m:r>
                    <m:r>
                      <a:rPr lang="en-US" i="1">
                        <a:latin typeface="Cambria Math"/>
                      </a:rPr>
                      <m:t>𝑜𝑟𝑔𝑎𝑛𝑜𝑠𝑢𝑙𝑓𝑎𝑡𝑒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>
                    <a:effectLst/>
                  </a:rPr>
                  <a:t>	</a:t>
                </a:r>
                <a:endParaRPr lang="en-US" dirty="0">
                  <a:effectLst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𝐼𝐸𝑃𝑂𝑋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𝑎𝑞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  <m:box>
                      <m:boxPr>
                        <m:ctrlPr>
                          <a:rPr lang="en-US" i="1">
                            <a:latin typeface="Cambria Math"/>
                          </a:rPr>
                        </m:ctrlPr>
                      </m:boxPr>
                      <m:e>
                        <m:r>
                          <a:rPr lang="en-US" i="1">
                            <a:latin typeface="Cambria Math"/>
                          </a:rPr>
                          <m:t>→</m:t>
                        </m:r>
                      </m:e>
                    </m:box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‑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alkene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triols</m:t>
                    </m:r>
                    <m:r>
                      <a:rPr lang="en-US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		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𝐼𝐸𝑃𝑂𝑋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𝑎𝑞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  <m:box>
                      <m:boxPr>
                        <m:ctrlPr>
                          <a:rPr lang="en-US" i="1">
                            <a:latin typeface="Cambria Math"/>
                          </a:rPr>
                        </m:ctrlPr>
                      </m:boxPr>
                      <m:e>
                        <m:r>
                          <a:rPr lang="en-US" i="1">
                            <a:latin typeface="Cambria Math"/>
                          </a:rPr>
                          <m:t>→</m:t>
                        </m:r>
                      </m:e>
                    </m:box>
                    <m:r>
                      <a:rPr lang="en-US" i="1">
                        <a:latin typeface="Cambria Math"/>
                      </a:rPr>
                      <m:t>3</m:t>
                    </m:r>
                    <m:r>
                      <a:rPr lang="en-US">
                        <a:latin typeface="Cambria Math"/>
                      </a:rPr>
                      <m:t>‑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MeTHF</m:t>
                    </m:r>
                    <m:r>
                      <a:rPr lang="en-US">
                        <a:latin typeface="Cambria Math"/>
                      </a:rPr>
                      <m:t>‑3,4‑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diols</m:t>
                    </m:r>
                    <m:r>
                      <a:rPr lang="en-US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		</a:t>
                </a:r>
                <a:r>
                  <a:rPr lang="en-US" dirty="0" smtClean="0">
                    <a:effectLst/>
                  </a:rPr>
                  <a:t>	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𝐼𝐸𝑃𝑂𝑋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𝑎𝑞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+2</m:t>
                    </m:r>
                    <m:r>
                      <a:rPr lang="en-US">
                        <a:latin typeface="Cambria Math"/>
                      </a:rPr>
                      <m:t>‑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methyltetrols</m:t>
                    </m:r>
                    <m:box>
                      <m:boxPr>
                        <m:ctrlPr>
                          <a:rPr lang="en-US" i="1">
                            <a:latin typeface="Cambria Math"/>
                          </a:rPr>
                        </m:ctrlPr>
                      </m:boxPr>
                      <m:e>
                        <m:r>
                          <a:rPr lang="en-US" i="1">
                            <a:latin typeface="Cambria Math"/>
                          </a:rPr>
                          <m:t>→</m:t>
                        </m:r>
                      </m:e>
                    </m:box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IEPOX</m:t>
                    </m:r>
                    <m:r>
                      <a:rPr lang="en-US">
                        <a:latin typeface="Cambria Math"/>
                      </a:rPr>
                      <m:t>‑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dimer</m:t>
                    </m:r>
                    <m:r>
                      <a:rPr lang="en-US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	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𝐼𝐸𝑃𝑂𝑋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𝑎𝑞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𝐼𝐸𝑃𝑂𝑋</m:t>
                    </m:r>
                    <m:r>
                      <a:rPr lang="en-US">
                        <a:latin typeface="Cambria Math"/>
                      </a:rPr>
                      <m:t>‑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OS</m:t>
                    </m:r>
                    <m:box>
                      <m:boxPr>
                        <m:ctrlPr>
                          <a:rPr lang="en-US" i="1">
                            <a:latin typeface="Cambria Math"/>
                          </a:rPr>
                        </m:ctrlPr>
                      </m:boxPr>
                      <m:e>
                        <m:r>
                          <a:rPr lang="en-US" i="1">
                            <a:latin typeface="Cambria Math"/>
                          </a:rPr>
                          <m:t>→</m:t>
                        </m:r>
                      </m:e>
                    </m:box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IEPOX</m:t>
                    </m:r>
                    <m:r>
                      <a:rPr lang="en-US">
                        <a:latin typeface="Cambria Math"/>
                      </a:rPr>
                      <m:t>‑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dimerOS</m:t>
                    </m:r>
                    <m:r>
                      <a:rPr lang="en-US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			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72474"/>
                <a:ext cx="7547212" cy="419685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127845" y="2113808"/>
            <a:ext cx="2333767" cy="95709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3765" y="1176585"/>
            <a:ext cx="2333767" cy="438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5874324"/>
            <a:ext cx="7243957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Gaston et al., 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ES&amp;T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 2014;  Riedel et al., 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ES&amp;TL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 2015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" y="6228599"/>
            <a:ext cx="9144000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sym typeface="Symbol"/>
              </a:rPr>
              <a:t>Eddingsaas</a:t>
            </a:r>
            <a:r>
              <a:rPr lang="en-US" sz="2000" b="1" dirty="0" smtClean="0">
                <a:solidFill>
                  <a:srgbClr val="0070C0"/>
                </a:solidFill>
                <a:sym typeface="Symbol"/>
              </a:rPr>
              <a:t> et al., </a:t>
            </a:r>
            <a:r>
              <a:rPr lang="en-US" sz="2000" b="1" i="1" dirty="0" smtClean="0">
                <a:solidFill>
                  <a:srgbClr val="0070C0"/>
                </a:solidFill>
                <a:sym typeface="Symbol"/>
              </a:rPr>
              <a:t>JPCA</a:t>
            </a:r>
            <a:r>
              <a:rPr lang="en-US" sz="2000" b="1" dirty="0" smtClean="0">
                <a:solidFill>
                  <a:srgbClr val="0070C0"/>
                </a:solidFill>
                <a:sym typeface="Symbol"/>
              </a:rPr>
              <a:t> 2010;  Cole-</a:t>
            </a:r>
            <a:r>
              <a:rPr lang="en-US" sz="2000" b="1" dirty="0" err="1" smtClean="0">
                <a:solidFill>
                  <a:srgbClr val="0070C0"/>
                </a:solidFill>
                <a:sym typeface="Symbol"/>
              </a:rPr>
              <a:t>Filipiak</a:t>
            </a:r>
            <a:r>
              <a:rPr lang="en-US" sz="2000" b="1" dirty="0" smtClean="0">
                <a:solidFill>
                  <a:srgbClr val="0070C0"/>
                </a:solidFill>
                <a:sym typeface="Symbol"/>
              </a:rPr>
              <a:t> et al., </a:t>
            </a:r>
            <a:r>
              <a:rPr lang="en-US" sz="2000" b="1" i="1" dirty="0" smtClean="0">
                <a:solidFill>
                  <a:srgbClr val="0070C0"/>
                </a:solidFill>
                <a:sym typeface="Symbol"/>
              </a:rPr>
              <a:t>ES&amp;T</a:t>
            </a:r>
            <a:r>
              <a:rPr lang="en-US" sz="2000" b="1" dirty="0" smtClean="0">
                <a:solidFill>
                  <a:srgbClr val="0070C0"/>
                </a:solidFill>
                <a:sym typeface="Symbol"/>
              </a:rPr>
              <a:t> 2010;  </a:t>
            </a:r>
            <a:r>
              <a:rPr lang="en-US" sz="2000" b="1" dirty="0" err="1" smtClean="0">
                <a:solidFill>
                  <a:srgbClr val="0070C0"/>
                </a:solidFill>
                <a:sym typeface="Symbol"/>
              </a:rPr>
              <a:t>Piletic</a:t>
            </a:r>
            <a:r>
              <a:rPr lang="en-US" sz="2000" b="1" dirty="0" smtClean="0">
                <a:solidFill>
                  <a:srgbClr val="0070C0"/>
                </a:solidFill>
                <a:sym typeface="Symbol"/>
              </a:rPr>
              <a:t> et al., </a:t>
            </a:r>
            <a:r>
              <a:rPr lang="en-US" sz="2000" b="1" i="1" dirty="0" smtClean="0">
                <a:solidFill>
                  <a:srgbClr val="0070C0"/>
                </a:solidFill>
                <a:sym typeface="Symbol"/>
              </a:rPr>
              <a:t>PCCP</a:t>
            </a:r>
            <a:r>
              <a:rPr lang="en-US" sz="2000" b="1" dirty="0" smtClean="0">
                <a:solidFill>
                  <a:srgbClr val="0070C0"/>
                </a:solidFill>
                <a:sym typeface="Symbol"/>
              </a:rPr>
              <a:t> 2013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50907" y="1126589"/>
            <a:ext cx="2470245" cy="462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k</a:t>
            </a:r>
            <a:r>
              <a:rPr lang="en-US" baseline="-25000" dirty="0" err="1" smtClean="0"/>
              <a:t>het</a:t>
            </a:r>
            <a:r>
              <a:rPr lang="en-US" dirty="0" smtClean="0"/>
              <a:t> = </a:t>
            </a:r>
            <a:r>
              <a:rPr lang="en-US" dirty="0" smtClean="0">
                <a:sym typeface="Symbol"/>
              </a:rPr>
              <a:t>S</a:t>
            </a:r>
            <a:r>
              <a:rPr lang="en-US" baseline="-25000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/4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550907" y="2120276"/>
            <a:ext cx="247024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k </a:t>
            </a:r>
            <a:r>
              <a:rPr lang="en-US" dirty="0">
                <a:sym typeface="Symbol"/>
              </a:rPr>
              <a:t></a:t>
            </a:r>
            <a:r>
              <a:rPr lang="en-US" dirty="0" smtClean="0">
                <a:effectLst/>
              </a:rPr>
              <a:t> 9e-4 M</a:t>
            </a:r>
            <a:r>
              <a:rPr lang="en-US" baseline="30000" dirty="0" smtClean="0">
                <a:effectLst/>
              </a:rPr>
              <a:t>-2</a:t>
            </a:r>
            <a:r>
              <a:rPr lang="en-US" dirty="0" smtClean="0">
                <a:effectLst/>
              </a:rPr>
              <a:t> s</a:t>
            </a:r>
            <a:r>
              <a:rPr lang="en-US" baseline="30000" dirty="0" smtClean="0">
                <a:effectLst/>
              </a:rPr>
              <a:t>-1</a:t>
            </a:r>
            <a:endParaRPr lang="en-US" dirty="0" smtClean="0">
              <a:effectLst/>
            </a:endParaRPr>
          </a:p>
          <a:p>
            <a:endParaRPr lang="en-US" sz="1500" dirty="0" smtClean="0"/>
          </a:p>
          <a:p>
            <a:r>
              <a:rPr lang="en-US" dirty="0" smtClean="0"/>
              <a:t>k </a:t>
            </a:r>
            <a:r>
              <a:rPr lang="en-US" dirty="0">
                <a:sym typeface="Symbol"/>
              </a:rPr>
              <a:t></a:t>
            </a:r>
            <a:r>
              <a:rPr lang="en-US" dirty="0" smtClean="0"/>
              <a:t> 2e-4 M</a:t>
            </a:r>
            <a:r>
              <a:rPr lang="en-US" baseline="30000" dirty="0" smtClean="0"/>
              <a:t>-2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endParaRPr lang="en-US" dirty="0" smtClean="0"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78203" y="3084550"/>
            <a:ext cx="11145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k </a:t>
            </a:r>
            <a:r>
              <a:rPr lang="en-US" dirty="0"/>
              <a:t>= </a:t>
            </a:r>
            <a:r>
              <a:rPr lang="en-US" dirty="0" smtClean="0"/>
              <a:t>??</a:t>
            </a:r>
            <a:r>
              <a:rPr lang="en-US" dirty="0">
                <a:effectLst/>
              </a:rPr>
              <a:t>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78203" y="4606906"/>
            <a:ext cx="11145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k </a:t>
            </a:r>
            <a:r>
              <a:rPr lang="en-US" dirty="0"/>
              <a:t>= </a:t>
            </a:r>
            <a:r>
              <a:rPr lang="en-US" dirty="0" smtClean="0"/>
              <a:t>??</a:t>
            </a:r>
            <a:r>
              <a:rPr lang="en-US" dirty="0">
                <a:effectLst/>
              </a:rPr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78203" y="3592002"/>
            <a:ext cx="11145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k </a:t>
            </a:r>
            <a:r>
              <a:rPr lang="en-US" dirty="0"/>
              <a:t>= </a:t>
            </a:r>
            <a:r>
              <a:rPr lang="en-US" dirty="0" smtClean="0"/>
              <a:t>??</a:t>
            </a:r>
            <a:r>
              <a:rPr lang="en-US" dirty="0">
                <a:effectLst/>
              </a:rPr>
              <a:t>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78203" y="4099454"/>
            <a:ext cx="11145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k </a:t>
            </a:r>
            <a:r>
              <a:rPr lang="en-US" dirty="0"/>
              <a:t>= </a:t>
            </a:r>
            <a:r>
              <a:rPr lang="en-US" dirty="0" smtClean="0"/>
              <a:t>??</a:t>
            </a:r>
            <a:r>
              <a:rPr lang="en-US" dirty="0">
                <a:effectLst/>
              </a:rPr>
              <a:t>	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90691" y="2059326"/>
            <a:ext cx="7668843" cy="292211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dirty="0" smtClean="0">
                <a:latin typeface="Calibri" pitchFamily="34" charset="0"/>
                <a:ea typeface="+mj-ea"/>
                <a:cs typeface="Calibri" pitchFamily="34" charset="0"/>
              </a:rPr>
              <a:t>Recent interest in explicit modeling of SOA formation due to model-measurement deviations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00" b="1" dirty="0">
              <a:latin typeface="Calibri" pitchFamily="34" charset="0"/>
              <a:ea typeface="+mj-ea"/>
              <a:cs typeface="Calibri" pitchFamily="34" charset="0"/>
            </a:endParaRPr>
          </a:p>
          <a:p>
            <a:pPr marL="463550" lvl="1" indent="-2317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Calibri" pitchFamily="34" charset="0"/>
                <a:ea typeface="+mj-ea"/>
                <a:cs typeface="Calibri" pitchFamily="34" charset="0"/>
              </a:rPr>
              <a:t>GAMMA:  McNeill et al., </a:t>
            </a:r>
            <a:r>
              <a:rPr lang="en-US" sz="2200" i="1" dirty="0" smtClean="0">
                <a:latin typeface="Calibri" pitchFamily="34" charset="0"/>
                <a:ea typeface="+mj-ea"/>
                <a:cs typeface="Calibri" pitchFamily="34" charset="0"/>
              </a:rPr>
              <a:t>ES&amp;T</a:t>
            </a:r>
            <a:r>
              <a:rPr lang="en-US" sz="2200" dirty="0" smtClean="0">
                <a:latin typeface="Calibri" pitchFamily="34" charset="0"/>
                <a:ea typeface="+mj-ea"/>
                <a:cs typeface="Calibri" pitchFamily="34" charset="0"/>
              </a:rPr>
              <a:t> 2012</a:t>
            </a:r>
          </a:p>
          <a:p>
            <a:pPr marL="463550" lvl="1" indent="-2317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Calibri" pitchFamily="34" charset="0"/>
                <a:ea typeface="+mj-ea"/>
                <a:cs typeface="Calibri" pitchFamily="34" charset="0"/>
              </a:rPr>
              <a:t>CMAQ:  </a:t>
            </a:r>
            <a:r>
              <a:rPr lang="en-US" sz="2200" dirty="0" err="1" smtClean="0">
                <a:latin typeface="Calibri" pitchFamily="34" charset="0"/>
                <a:ea typeface="+mj-ea"/>
                <a:cs typeface="Calibri" pitchFamily="34" charset="0"/>
              </a:rPr>
              <a:t>Pye</a:t>
            </a:r>
            <a:r>
              <a:rPr lang="en-US" sz="2200" dirty="0" smtClean="0">
                <a:latin typeface="Calibri" pitchFamily="34" charset="0"/>
                <a:ea typeface="+mj-ea"/>
                <a:cs typeface="Calibri" pitchFamily="34" charset="0"/>
              </a:rPr>
              <a:t> et al., </a:t>
            </a:r>
            <a:r>
              <a:rPr lang="en-US" sz="2200" i="1" dirty="0" smtClean="0">
                <a:latin typeface="Calibri" pitchFamily="34" charset="0"/>
                <a:ea typeface="+mj-ea"/>
                <a:cs typeface="Calibri" pitchFamily="34" charset="0"/>
              </a:rPr>
              <a:t>ES&amp;T</a:t>
            </a:r>
            <a:r>
              <a:rPr lang="en-US" sz="2200" dirty="0" smtClean="0">
                <a:latin typeface="Calibri" pitchFamily="34" charset="0"/>
                <a:ea typeface="+mj-ea"/>
                <a:cs typeface="Calibri" pitchFamily="34" charset="0"/>
              </a:rPr>
              <a:t> 2013; </a:t>
            </a:r>
            <a:r>
              <a:rPr lang="en-US" sz="2200" dirty="0" err="1" smtClean="0">
                <a:latin typeface="Calibri" pitchFamily="34" charset="0"/>
                <a:ea typeface="+mj-ea"/>
                <a:cs typeface="Calibri" pitchFamily="34" charset="0"/>
              </a:rPr>
              <a:t>Karambelas</a:t>
            </a:r>
            <a:r>
              <a:rPr lang="en-US" sz="2200" dirty="0" smtClean="0">
                <a:latin typeface="Calibri" pitchFamily="34" charset="0"/>
                <a:ea typeface="+mj-ea"/>
                <a:cs typeface="Calibri" pitchFamily="34" charset="0"/>
              </a:rPr>
              <a:t> et al., </a:t>
            </a:r>
            <a:r>
              <a:rPr lang="en-US" sz="2200" i="1" dirty="0" smtClean="0">
                <a:latin typeface="Calibri" pitchFamily="34" charset="0"/>
                <a:ea typeface="+mj-ea"/>
                <a:cs typeface="Calibri" pitchFamily="34" charset="0"/>
              </a:rPr>
              <a:t>ES&amp;TL</a:t>
            </a:r>
            <a:r>
              <a:rPr lang="en-US" sz="2200" dirty="0" smtClean="0">
                <a:latin typeface="Calibri" pitchFamily="34" charset="0"/>
                <a:ea typeface="+mj-ea"/>
                <a:cs typeface="Calibri" pitchFamily="34" charset="0"/>
              </a:rPr>
              <a:t> 2014</a:t>
            </a:r>
          </a:p>
          <a:p>
            <a:pPr>
              <a:spcBef>
                <a:spcPct val="0"/>
              </a:spcBef>
              <a:defRPr/>
            </a:pPr>
            <a:endParaRPr lang="en-US" sz="2600" dirty="0">
              <a:latin typeface="Calibri" pitchFamily="34" charset="0"/>
              <a:ea typeface="+mj-ea"/>
              <a:cs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600" b="1" dirty="0" smtClean="0">
                <a:latin typeface="Calibri" pitchFamily="34" charset="0"/>
                <a:ea typeface="+mj-ea"/>
                <a:cs typeface="Calibri" pitchFamily="34" charset="0"/>
              </a:rPr>
              <a:t>Need for more constraints on SOA formation kinetics</a:t>
            </a:r>
          </a:p>
          <a:p>
            <a:pPr marL="519113" lvl="1" indent="-2317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Calibri" pitchFamily="34" charset="0"/>
                <a:ea typeface="+mj-ea"/>
                <a:cs typeface="Calibri" pitchFamily="34" charset="0"/>
              </a:rPr>
              <a:t>experiments and modeling </a:t>
            </a:r>
          </a:p>
        </p:txBody>
      </p:sp>
    </p:spTree>
    <p:extLst>
      <p:ext uri="{BB962C8B-B14F-4D97-AF65-F5344CB8AC3E}">
        <p14:creationId xmlns:p14="http://schemas.microsoft.com/office/powerpoint/2010/main" val="406147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10" grpId="0"/>
      <p:bldP spid="11" grpId="0"/>
      <p:bldP spid="14" grpId="0"/>
      <p:bldP spid="15" grpId="0"/>
      <p:bldP spid="16" grpId="0"/>
      <p:bldP spid="17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4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IEPOX chamber SOA experiments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1130058"/>
            <a:ext cx="9021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10 m</a:t>
            </a:r>
            <a:r>
              <a:rPr lang="en-US" sz="2000" baseline="30000" dirty="0"/>
              <a:t>3</a:t>
            </a:r>
            <a:r>
              <a:rPr lang="en-US" sz="2000" dirty="0"/>
              <a:t> </a:t>
            </a:r>
            <a:r>
              <a:rPr lang="en-US" sz="2000" dirty="0" err="1"/>
              <a:t>teflon</a:t>
            </a:r>
            <a:r>
              <a:rPr lang="en-US" sz="2000" dirty="0"/>
              <a:t> </a:t>
            </a:r>
            <a:r>
              <a:rPr lang="en-US" sz="2000" dirty="0" smtClean="0"/>
              <a:t>chamber</a:t>
            </a:r>
          </a:p>
          <a:p>
            <a:r>
              <a:rPr lang="en-US" sz="2000" dirty="0" smtClean="0"/>
              <a:t>RH:  &lt; 5%</a:t>
            </a:r>
          </a:p>
          <a:p>
            <a:r>
              <a:rPr lang="en-US" sz="2000" dirty="0" smtClean="0"/>
              <a:t>aerosol seed:  (NH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+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SO</a:t>
            </a:r>
            <a:r>
              <a:rPr lang="en-US" sz="2000" baseline="-25000" dirty="0" smtClean="0"/>
              <a:t>4</a:t>
            </a:r>
          </a:p>
          <a:p>
            <a:r>
              <a:rPr lang="en-US" sz="2000" dirty="0" smtClean="0"/>
              <a:t>IEPOX injected:  600 </a:t>
            </a:r>
            <a:r>
              <a:rPr lang="en-US" sz="2000" dirty="0" err="1" smtClean="0"/>
              <a:t>ppbv</a:t>
            </a:r>
            <a:endParaRPr lang="en-US" sz="2000" dirty="0" smtClean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621" y="1389403"/>
            <a:ext cx="6030263" cy="452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334493" y="3226367"/>
            <a:ext cx="1769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seed injection </a:t>
            </a:r>
          </a:p>
          <a:p>
            <a:r>
              <a:rPr lang="en-US" sz="1400" dirty="0" smtClean="0"/>
              <a:t>and stabilization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334493" y="3749587"/>
            <a:ext cx="131816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30686" y="3901987"/>
            <a:ext cx="1769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IEPOX</a:t>
            </a:r>
          </a:p>
          <a:p>
            <a:r>
              <a:rPr lang="en-US" sz="1400" dirty="0" smtClean="0"/>
              <a:t>injection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686317" y="4425207"/>
            <a:ext cx="171201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804062" y="2680609"/>
            <a:ext cx="1769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Filter</a:t>
            </a:r>
          </a:p>
          <a:p>
            <a:r>
              <a:rPr lang="en-US" sz="1400" dirty="0" smtClean="0"/>
              <a:t>collection</a:t>
            </a:r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398327" y="2708064"/>
            <a:ext cx="146858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6909459" y="2034364"/>
            <a:ext cx="5939" cy="2129233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56377" y="2937044"/>
            <a:ext cx="7402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SOA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28513" y="4708604"/>
            <a:ext cx="39670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Total SOA growth:  170 </a:t>
            </a: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g m</a:t>
            </a:r>
            <a:r>
              <a:rPr lang="en-US" sz="2400" b="1" baseline="30000" dirty="0" smtClean="0">
                <a:solidFill>
                  <a:srgbClr val="C00000"/>
                </a:solidFill>
                <a:sym typeface="Symbol"/>
              </a:rPr>
              <a:t>-3</a:t>
            </a:r>
            <a:endParaRPr lang="en-US" sz="2400" b="1" baseline="30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9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3" grpId="0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IEPOX-tracer quantification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804932"/>
            <a:ext cx="9021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GC/MS:</a:t>
            </a:r>
            <a:r>
              <a:rPr lang="en-US" sz="2200" dirty="0" smtClean="0"/>
              <a:t>  2-methyltetrols, C</a:t>
            </a:r>
            <a:r>
              <a:rPr lang="en-US" sz="2200" baseline="-25000" dirty="0" smtClean="0"/>
              <a:t>5</a:t>
            </a:r>
            <a:r>
              <a:rPr lang="en-US" sz="2200" dirty="0" smtClean="0"/>
              <a:t>-alkene </a:t>
            </a:r>
            <a:r>
              <a:rPr lang="en-US" sz="2200" dirty="0" err="1" smtClean="0"/>
              <a:t>triols</a:t>
            </a:r>
            <a:r>
              <a:rPr lang="en-US" sz="2200" dirty="0" smtClean="0"/>
              <a:t>, 3-MeTHF-3,4-diols, IEPOX-dimer</a:t>
            </a:r>
          </a:p>
          <a:p>
            <a:r>
              <a:rPr lang="en-US" sz="2200" b="1" dirty="0" smtClean="0"/>
              <a:t>LC/ESI-MS :</a:t>
            </a:r>
            <a:r>
              <a:rPr lang="en-US" sz="2200" dirty="0" smtClean="0"/>
              <a:t>  IEPOX-OS, IEPOX-</a:t>
            </a:r>
            <a:r>
              <a:rPr lang="en-US" sz="2200" dirty="0" err="1" smtClean="0"/>
              <a:t>dimerOS</a:t>
            </a:r>
            <a:endParaRPr lang="en-US" sz="2200" baseline="-250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030" y="1914058"/>
            <a:ext cx="30765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438" y="1914038"/>
            <a:ext cx="252412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2" t="10806" r="54243" b="59509"/>
          <a:stretch/>
        </p:blipFill>
        <p:spPr bwMode="auto">
          <a:xfrm>
            <a:off x="6356563" y="1914038"/>
            <a:ext cx="2220686" cy="169605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5153916" y="2422453"/>
            <a:ext cx="9812" cy="152043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74962" y="3028257"/>
            <a:ext cx="13775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other SOA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627" y="5971708"/>
            <a:ext cx="9021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“other SOA” </a:t>
            </a:r>
            <a:r>
              <a:rPr lang="en-US" sz="2000" b="1" dirty="0" smtClean="0">
                <a:sym typeface="Symbol"/>
              </a:rPr>
              <a:t> IEPOX-SOA products not quantified through offline measurements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07937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xplicit chamber-SOA modeling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74750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0-D time-dependent box model</a:t>
            </a:r>
          </a:p>
          <a:p>
            <a:endParaRPr lang="en-US" sz="1000" dirty="0"/>
          </a:p>
          <a:p>
            <a:r>
              <a:rPr lang="en-US" sz="2200" dirty="0" smtClean="0"/>
              <a:t>Model </a:t>
            </a:r>
            <a:r>
              <a:rPr lang="en-US" sz="2200" dirty="0"/>
              <a:t>run time = experiment </a:t>
            </a:r>
            <a:r>
              <a:rPr lang="en-US" sz="2200" dirty="0" smtClean="0"/>
              <a:t>duration</a:t>
            </a:r>
          </a:p>
          <a:p>
            <a:endParaRPr lang="en-US" sz="1000" dirty="0"/>
          </a:p>
          <a:p>
            <a:r>
              <a:rPr lang="en-US" sz="2200" dirty="0"/>
              <a:t>Initialize model with: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chamber </a:t>
            </a:r>
            <a:r>
              <a:rPr lang="en-US" sz="2200" dirty="0"/>
              <a:t>measured seed aerosol [S</a:t>
            </a:r>
            <a:r>
              <a:rPr lang="en-US" sz="2200" baseline="-25000" dirty="0"/>
              <a:t>a</a:t>
            </a:r>
            <a:r>
              <a:rPr lang="en-US" sz="2200" dirty="0"/>
              <a:t>] and [mass]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E-AIM </a:t>
            </a:r>
            <a:r>
              <a:rPr lang="en-US" sz="2200" dirty="0" smtClean="0"/>
              <a:t>calculated </a:t>
            </a:r>
            <a:r>
              <a:rPr lang="en-US" sz="2200" dirty="0"/>
              <a:t>seed aerosol composition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[SO</a:t>
            </a:r>
            <a:r>
              <a:rPr lang="en-US" sz="2200" baseline="-25000" dirty="0"/>
              <a:t>4</a:t>
            </a:r>
            <a:r>
              <a:rPr lang="en-US" sz="2200" baseline="30000" dirty="0"/>
              <a:t>2-</a:t>
            </a:r>
            <a:r>
              <a:rPr lang="en-US" sz="2200" dirty="0"/>
              <a:t>], [HSO</a:t>
            </a:r>
            <a:r>
              <a:rPr lang="en-US" sz="2200" baseline="-25000" dirty="0"/>
              <a:t>4</a:t>
            </a:r>
            <a:r>
              <a:rPr lang="en-US" sz="2200" baseline="30000" dirty="0"/>
              <a:t>-</a:t>
            </a:r>
            <a:r>
              <a:rPr lang="en-US" sz="2200" dirty="0"/>
              <a:t>], [H</a:t>
            </a:r>
            <a:r>
              <a:rPr lang="en-US" sz="2200" baseline="-25000" dirty="0"/>
              <a:t>2</a:t>
            </a:r>
            <a:r>
              <a:rPr lang="en-US" sz="2200" dirty="0"/>
              <a:t>O], [H</a:t>
            </a:r>
            <a:r>
              <a:rPr lang="en-US" sz="2200" baseline="30000" dirty="0"/>
              <a:t>+</a:t>
            </a:r>
            <a:r>
              <a:rPr lang="en-US" sz="2200" dirty="0"/>
              <a:t>]</a:t>
            </a:r>
          </a:p>
          <a:p>
            <a:endParaRPr lang="en-US" sz="1000" dirty="0" smtClean="0"/>
          </a:p>
          <a:p>
            <a:r>
              <a:rPr lang="en-US" sz="2200" dirty="0" smtClean="0"/>
              <a:t>Explicitly track: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IEPOX</a:t>
            </a:r>
            <a:r>
              <a:rPr lang="en-US" sz="2200" baseline="-25000" dirty="0" smtClean="0"/>
              <a:t>(g</a:t>
            </a:r>
            <a:r>
              <a:rPr lang="en-US" sz="2200" baseline="-25000" dirty="0"/>
              <a:t>)</a:t>
            </a:r>
            <a:r>
              <a:rPr lang="en-US" sz="2200" dirty="0"/>
              <a:t>, IEPOX</a:t>
            </a:r>
            <a:r>
              <a:rPr lang="en-US" sz="2200" baseline="-25000" dirty="0"/>
              <a:t>(</a:t>
            </a:r>
            <a:r>
              <a:rPr lang="en-US" sz="2200" baseline="-25000" dirty="0" err="1"/>
              <a:t>aq</a:t>
            </a:r>
            <a:r>
              <a:rPr lang="en-US" sz="2200" baseline="-25000" dirty="0" smtClean="0"/>
              <a:t>)</a:t>
            </a:r>
            <a:endParaRPr lang="en-US" sz="2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2-methyltetrols</a:t>
            </a:r>
            <a:r>
              <a:rPr lang="en-US" sz="2200" dirty="0"/>
              <a:t>, organosulfate, C</a:t>
            </a:r>
            <a:r>
              <a:rPr lang="en-US" sz="2200" baseline="-25000" dirty="0"/>
              <a:t>5</a:t>
            </a:r>
            <a:r>
              <a:rPr lang="en-US" sz="2200" dirty="0"/>
              <a:t>-alkene </a:t>
            </a:r>
            <a:r>
              <a:rPr lang="en-US" sz="2200" dirty="0" err="1"/>
              <a:t>triols</a:t>
            </a:r>
            <a:r>
              <a:rPr lang="en-US" sz="2200" dirty="0"/>
              <a:t>, 3-MeTHF-3,4-diols, IEPOX dimer, IEPOX dimer </a:t>
            </a:r>
            <a:r>
              <a:rPr lang="en-US" sz="2200" dirty="0" smtClean="0"/>
              <a:t>organosulfate</a:t>
            </a:r>
            <a:r>
              <a:rPr lang="en-US" sz="2200" dirty="0"/>
              <a:t>, </a:t>
            </a:r>
            <a:r>
              <a:rPr lang="en-US" sz="2200" dirty="0" smtClean="0"/>
              <a:t>other SOA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[SO</a:t>
            </a:r>
            <a:r>
              <a:rPr lang="en-US" sz="2200" baseline="-25000" dirty="0" smtClean="0"/>
              <a:t>4</a:t>
            </a:r>
            <a:r>
              <a:rPr lang="en-US" sz="2200" baseline="30000" dirty="0" smtClean="0"/>
              <a:t>2-</a:t>
            </a:r>
            <a:r>
              <a:rPr lang="en-US" sz="2200" dirty="0"/>
              <a:t>], [HSO</a:t>
            </a:r>
            <a:r>
              <a:rPr lang="en-US" sz="2200" baseline="-25000" dirty="0"/>
              <a:t>4</a:t>
            </a:r>
            <a:r>
              <a:rPr lang="en-US" sz="2200" baseline="30000" dirty="0"/>
              <a:t>-</a:t>
            </a:r>
            <a:r>
              <a:rPr lang="en-US" sz="2200" dirty="0" smtClean="0"/>
              <a:t>]</a:t>
            </a:r>
            <a:endParaRPr lang="en-US" sz="2200" dirty="0"/>
          </a:p>
          <a:p>
            <a:endParaRPr lang="en-US" sz="1000" dirty="0"/>
          </a:p>
          <a:p>
            <a:r>
              <a:rPr lang="en-US" sz="2200" dirty="0" smtClean="0"/>
              <a:t>Vary model aqueous rate constants to minimize difference between model output and filter measurements</a:t>
            </a:r>
          </a:p>
        </p:txBody>
      </p:sp>
    </p:spTree>
    <p:extLst>
      <p:ext uri="{BB962C8B-B14F-4D97-AF65-F5344CB8AC3E}">
        <p14:creationId xmlns:p14="http://schemas.microsoft.com/office/powerpoint/2010/main" val="33533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3" name="Picture 18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8" b="10938"/>
          <a:stretch/>
        </p:blipFill>
        <p:spPr bwMode="auto">
          <a:xfrm>
            <a:off x="1881217" y="846164"/>
            <a:ext cx="7300216" cy="468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</a:t>
            </a:r>
            <a:r>
              <a:rPr lang="en-US" dirty="0"/>
              <a:t>chamber-SOA modeling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7</a:t>
            </a:fld>
            <a:endParaRPr lang="en-US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-23634" y="2755136"/>
            <a:ext cx="3175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smtClean="0"/>
              <a:t>IEPOX</a:t>
            </a:r>
            <a:r>
              <a:rPr lang="en-US" sz="2400" b="1" baseline="-25000" dirty="0" smtClean="0"/>
              <a:t>(g</a:t>
            </a:r>
            <a:r>
              <a:rPr lang="en-US" sz="2400" b="1" baseline="-25000" dirty="0"/>
              <a:t>)</a:t>
            </a:r>
            <a:r>
              <a:rPr lang="en-US" sz="2400" b="1" dirty="0"/>
              <a:t>  </a:t>
            </a:r>
            <a:r>
              <a:rPr lang="en-US" sz="2400" b="1" dirty="0">
                <a:solidFill>
                  <a:schemeClr val="bg1"/>
                </a:solidFill>
              </a:rPr>
              <a:t>         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smtClean="0"/>
              <a:t>IEPOX</a:t>
            </a:r>
            <a:r>
              <a:rPr lang="en-US" sz="2400" b="1" baseline="-25000" dirty="0" smtClean="0"/>
              <a:t>(</a:t>
            </a:r>
            <a:r>
              <a:rPr lang="en-US" sz="2400" b="1" baseline="-25000" dirty="0" err="1" smtClean="0"/>
              <a:t>aq</a:t>
            </a:r>
            <a:r>
              <a:rPr lang="en-US" sz="2400" b="1" baseline="-25000" dirty="0"/>
              <a:t>)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3151466" y="3016653"/>
            <a:ext cx="1186099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1123455" y="3016653"/>
            <a:ext cx="7080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4337565" y="1152680"/>
            <a:ext cx="20363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smtClean="0"/>
              <a:t>2-methyltetrol</a:t>
            </a:r>
            <a:endParaRPr lang="en-US" sz="2400" b="1" baseline="-25000" dirty="0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7374972" y="1145095"/>
            <a:ext cx="9396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smtClean="0"/>
              <a:t>dimer</a:t>
            </a:r>
            <a:endParaRPr lang="en-US" sz="2400" b="1" baseline="-25000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4337565" y="1936780"/>
            <a:ext cx="20188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smtClean="0"/>
              <a:t>organosulfate</a:t>
            </a:r>
            <a:endParaRPr lang="en-US" sz="2400" b="1" baseline="-25000" dirty="0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4337565" y="2720880"/>
            <a:ext cx="2042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smtClean="0"/>
              <a:t>C</a:t>
            </a:r>
            <a:r>
              <a:rPr lang="en-US" sz="2400" b="1" baseline="-25000" dirty="0" smtClean="0"/>
              <a:t>5</a:t>
            </a:r>
            <a:r>
              <a:rPr lang="en-US" sz="2400" b="1" dirty="0" smtClean="0"/>
              <a:t>-alkene </a:t>
            </a:r>
            <a:r>
              <a:rPr lang="en-US" sz="2400" b="1" dirty="0" err="1" smtClean="0"/>
              <a:t>triol</a:t>
            </a:r>
            <a:endParaRPr lang="en-US" sz="2400" b="1" baseline="-25000" dirty="0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4337565" y="3504980"/>
            <a:ext cx="24571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smtClean="0"/>
              <a:t>3-MeTHF-3,4-diol</a:t>
            </a:r>
            <a:endParaRPr lang="en-US" sz="2400" b="1" baseline="-25000" dirty="0"/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7367309" y="1971385"/>
            <a:ext cx="13628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smtClean="0"/>
              <a:t>dimer OS</a:t>
            </a:r>
            <a:endParaRPr lang="en-US" sz="2400" b="1" baseline="-25000" dirty="0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3233468" y="1846206"/>
            <a:ext cx="10759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 smtClean="0"/>
              <a:t>H</a:t>
            </a:r>
            <a:r>
              <a:rPr lang="en-US" sz="2000" b="1" baseline="30000" dirty="0" smtClean="0"/>
              <a:t>+</a:t>
            </a:r>
            <a:r>
              <a:rPr lang="en-US" sz="2000" b="1" dirty="0" smtClean="0"/>
              <a:t>, SO</a:t>
            </a:r>
            <a:r>
              <a:rPr lang="en-US" sz="2000" b="1" baseline="-25000" dirty="0" smtClean="0"/>
              <a:t>4</a:t>
            </a:r>
            <a:r>
              <a:rPr lang="en-US" sz="2000" b="1" baseline="30000" dirty="0" smtClean="0"/>
              <a:t>2-</a:t>
            </a:r>
            <a:endParaRPr lang="en-US" sz="2000" b="1" baseline="30000" dirty="0"/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3241379" y="1375928"/>
            <a:ext cx="1096186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>
            <a:off x="3241379" y="2205203"/>
            <a:ext cx="1096186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3241379" y="3806353"/>
            <a:ext cx="1096186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3245343" y="1364053"/>
            <a:ext cx="0" cy="31884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3231493" y="1001106"/>
            <a:ext cx="9765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 smtClean="0"/>
              <a:t>H</a:t>
            </a:r>
            <a:r>
              <a:rPr lang="en-US" sz="2000" b="1" baseline="30000" dirty="0" smtClean="0"/>
              <a:t>+</a:t>
            </a:r>
            <a:r>
              <a:rPr lang="en-US" sz="2000" b="1" dirty="0" smtClean="0"/>
              <a:t>,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endParaRPr lang="en-US" sz="2000" b="1" baseline="30000" dirty="0"/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3385868" y="2696208"/>
            <a:ext cx="4315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 smtClean="0"/>
              <a:t>H</a:t>
            </a:r>
            <a:r>
              <a:rPr lang="en-US" sz="2000" b="1" baseline="30000" dirty="0" smtClean="0"/>
              <a:t>+</a:t>
            </a:r>
            <a:endParaRPr lang="en-US" sz="2000" b="1" baseline="30000" dirty="0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3383893" y="3466108"/>
            <a:ext cx="4315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 smtClean="0"/>
              <a:t>H</a:t>
            </a:r>
            <a:r>
              <a:rPr lang="en-US" sz="2000" b="1" baseline="30000" dirty="0" smtClean="0"/>
              <a:t>+</a:t>
            </a:r>
            <a:endParaRPr lang="en-US" sz="2000" b="1" baseline="30000" dirty="0"/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>
            <a:off x="6330498" y="1375928"/>
            <a:ext cx="1096186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6261237" y="1001106"/>
            <a:ext cx="11905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 smtClean="0"/>
              <a:t>H</a:t>
            </a:r>
            <a:r>
              <a:rPr lang="en-US" sz="2000" b="1" baseline="30000" dirty="0" smtClean="0"/>
              <a:t>+</a:t>
            </a:r>
            <a:r>
              <a:rPr lang="en-US" sz="2000" b="1" dirty="0" smtClean="0"/>
              <a:t>, IEPOX</a:t>
            </a:r>
            <a:endParaRPr lang="en-US" sz="2000" b="1" baseline="30000" dirty="0"/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6328523" y="2228953"/>
            <a:ext cx="1096186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6259262" y="1854131"/>
            <a:ext cx="11905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 smtClean="0"/>
              <a:t>H</a:t>
            </a:r>
            <a:r>
              <a:rPr lang="en-US" sz="2000" b="1" baseline="30000" dirty="0" smtClean="0"/>
              <a:t>+</a:t>
            </a:r>
            <a:r>
              <a:rPr lang="en-US" sz="2000" b="1" dirty="0" smtClean="0"/>
              <a:t>, IEPOX</a:t>
            </a:r>
            <a:endParaRPr lang="en-US" sz="2000" b="1" baseline="30000" dirty="0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4337565" y="4289079"/>
            <a:ext cx="24571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/>
              <a:t>o</a:t>
            </a:r>
            <a:r>
              <a:rPr lang="en-US" sz="2400" b="1" dirty="0" smtClean="0"/>
              <a:t>ther SOA</a:t>
            </a:r>
            <a:endParaRPr lang="en-US" sz="2400" b="1" baseline="-25000" dirty="0"/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3239404" y="4540628"/>
            <a:ext cx="1096186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3381918" y="4176633"/>
            <a:ext cx="4315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 smtClean="0"/>
              <a:t>H</a:t>
            </a:r>
            <a:r>
              <a:rPr lang="en-US" sz="2000" b="1" baseline="30000" dirty="0" smtClean="0"/>
              <a:t>+</a:t>
            </a:r>
            <a:endParaRPr lang="en-US" sz="2000" b="1" baseline="30000" dirty="0"/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4335590" y="4963979"/>
            <a:ext cx="24571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olatile products</a:t>
            </a:r>
            <a:endParaRPr lang="en-US" sz="2400" b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Line 8"/>
          <p:cNvSpPr>
            <a:spLocks noChangeShapeType="1"/>
          </p:cNvSpPr>
          <p:nvPr/>
        </p:nvSpPr>
        <p:spPr bwMode="auto">
          <a:xfrm>
            <a:off x="3237429" y="5215528"/>
            <a:ext cx="1096186" cy="0"/>
          </a:xfrm>
          <a:prstGeom prst="line">
            <a:avLst/>
          </a:prstGeom>
          <a:noFill/>
          <a:ln w="31750">
            <a:solidFill>
              <a:schemeClr val="accent6">
                <a:lumMod val="50000"/>
              </a:schemeClr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 flipH="1">
            <a:off x="3243367" y="4552503"/>
            <a:ext cx="1975" cy="674900"/>
          </a:xfrm>
          <a:prstGeom prst="line">
            <a:avLst/>
          </a:prstGeom>
          <a:noFill/>
          <a:ln w="31750">
            <a:solidFill>
              <a:schemeClr val="accent6">
                <a:lumMod val="50000"/>
              </a:schemeClr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1" name="Line 8"/>
          <p:cNvSpPr>
            <a:spLocks noChangeShapeType="1"/>
          </p:cNvSpPr>
          <p:nvPr/>
        </p:nvSpPr>
        <p:spPr bwMode="auto">
          <a:xfrm>
            <a:off x="6679293" y="5227403"/>
            <a:ext cx="2050890" cy="0"/>
          </a:xfrm>
          <a:prstGeom prst="line">
            <a:avLst/>
          </a:prstGeom>
          <a:noFill/>
          <a:ln w="31750">
            <a:solidFill>
              <a:schemeClr val="accent6">
                <a:lumMod val="50000"/>
              </a:schemeClr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0221" y="5860582"/>
            <a:ext cx="85463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SOA yield (</a:t>
            </a:r>
            <a:r>
              <a:rPr lang="en-US" sz="2600" b="1" i="1" dirty="0" smtClean="0">
                <a:sym typeface="Symbol"/>
              </a:rPr>
              <a:t></a:t>
            </a:r>
            <a:r>
              <a:rPr lang="en-US" sz="2600" b="1" i="1" baseline="-25000" dirty="0" smtClean="0">
                <a:sym typeface="Symbol"/>
              </a:rPr>
              <a:t>SOA</a:t>
            </a:r>
            <a:r>
              <a:rPr lang="en-US" sz="2600" b="1" dirty="0" smtClean="0">
                <a:sym typeface="Symbol"/>
              </a:rPr>
              <a:t>) &lt; 1, so invoke volatile product formation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6582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  <p:bldP spid="50" grpId="0" animBg="1"/>
      <p:bldP spid="51" grpId="0" animBg="1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62" y="1190309"/>
            <a:ext cx="6552483" cy="507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1C96-13D7-44AB-BA7D-8816C7115284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51489" y="1269242"/>
            <a:ext cx="7784349" cy="4749421"/>
            <a:chOff x="323850" y="160338"/>
            <a:chExt cx="10725150" cy="6543675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160338"/>
              <a:ext cx="8496300" cy="654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160338"/>
              <a:ext cx="3200400" cy="654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23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822</Words>
  <Application>Microsoft Office PowerPoint</Application>
  <PresentationFormat>On-screen Show (4:3)</PresentationFormat>
  <Paragraphs>205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isoprene epoxydiols (IEPOX) and SOA</vt:lpstr>
      <vt:lpstr>IEPOX-tracer formation</vt:lpstr>
      <vt:lpstr>IEPOX chamber SOA experiments</vt:lpstr>
      <vt:lpstr>IEPOX-tracer quantification</vt:lpstr>
      <vt:lpstr>explicit chamber-SOA modeling </vt:lpstr>
      <vt:lpstr>explicit chamber-SOA modeling </vt:lpstr>
      <vt:lpstr>model output</vt:lpstr>
      <vt:lpstr>model output</vt:lpstr>
      <vt:lpstr>model-estimated rate constants</vt:lpstr>
      <vt:lpstr>molar SOA yield (SOA)</vt:lpstr>
      <vt:lpstr>atmospheric-type simulation</vt:lpstr>
      <vt:lpstr>atmospheric-type simulation</vt:lpstr>
      <vt:lpstr>final thoughts</vt:lpstr>
      <vt:lpstr>acknowledgements </vt:lpstr>
      <vt:lpstr>the end…   thanks!</vt:lpstr>
      <vt:lpstr>junk slides</vt:lpstr>
      <vt:lpstr>model output: titration of aerosol sulfate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Theran Riedel</dc:creator>
  <cp:lastModifiedBy>TPR</cp:lastModifiedBy>
  <cp:revision>299</cp:revision>
  <dcterms:created xsi:type="dcterms:W3CDTF">2014-03-15T20:44:08Z</dcterms:created>
  <dcterms:modified xsi:type="dcterms:W3CDTF">2015-10-05T10:55:29Z</dcterms:modified>
</cp:coreProperties>
</file>