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 id="2147483667" r:id="rId2"/>
    <p:sldMasterId id="2147483692" r:id="rId3"/>
    <p:sldMasterId id="2147483697" r:id="rId4"/>
  </p:sldMasterIdLst>
  <p:notesMasterIdLst>
    <p:notesMasterId r:id="rId25"/>
  </p:notesMasterIdLst>
  <p:sldIdLst>
    <p:sldId id="257" r:id="rId5"/>
    <p:sldId id="274" r:id="rId6"/>
    <p:sldId id="275" r:id="rId7"/>
    <p:sldId id="260" r:id="rId8"/>
    <p:sldId id="281" r:id="rId9"/>
    <p:sldId id="283" r:id="rId10"/>
    <p:sldId id="264" r:id="rId11"/>
    <p:sldId id="277" r:id="rId12"/>
    <p:sldId id="265" r:id="rId13"/>
    <p:sldId id="266" r:id="rId14"/>
    <p:sldId id="267" r:id="rId15"/>
    <p:sldId id="268" r:id="rId16"/>
    <p:sldId id="276" r:id="rId17"/>
    <p:sldId id="284" r:id="rId18"/>
    <p:sldId id="280" r:id="rId19"/>
    <p:sldId id="279" r:id="rId20"/>
    <p:sldId id="270" r:id="rId21"/>
    <p:sldId id="271" r:id="rId22"/>
    <p:sldId id="272" r:id="rId23"/>
    <p:sldId id="273"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6D08"/>
    <a:srgbClr val="1F18A8"/>
    <a:srgbClr val="3B3C3E"/>
    <a:srgbClr val="77797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浅色样式 1 - 强调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29" autoAdjust="0"/>
    <p:restoredTop sz="93173" autoAdjust="0"/>
  </p:normalViewPr>
  <p:slideViewPr>
    <p:cSldViewPr snapToGrid="0" snapToObjects="1">
      <p:cViewPr>
        <p:scale>
          <a:sx n="75" d="100"/>
          <a:sy n="75" d="100"/>
        </p:scale>
        <p:origin x="-1212" y="-72"/>
      </p:cViewPr>
      <p:guideLst>
        <p:guide orient="horz" pos="2160"/>
        <p:guide pos="2880"/>
      </p:guideLst>
    </p:cSldViewPr>
  </p:slideViewPr>
  <p:outlineViewPr>
    <p:cViewPr>
      <p:scale>
        <a:sx n="33" d="100"/>
        <a:sy n="33" d="100"/>
      </p:scale>
      <p:origin x="0" y="88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5" Type="http://schemas.openxmlformats.org/officeDocument/2006/relationships/image" Target="../media/image11.wmf"/><Relationship Id="rId4"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image" Target="../media/image33.wmf"/><Relationship Id="rId3" Type="http://schemas.openxmlformats.org/officeDocument/2006/relationships/image" Target="../media/image23.wmf"/><Relationship Id="rId7" Type="http://schemas.openxmlformats.org/officeDocument/2006/relationships/image" Target="../media/image27.wmf"/><Relationship Id="rId12" Type="http://schemas.openxmlformats.org/officeDocument/2006/relationships/image" Target="../media/image32.wmf"/><Relationship Id="rId2" Type="http://schemas.openxmlformats.org/officeDocument/2006/relationships/image" Target="../media/image22.wmf"/><Relationship Id="rId16" Type="http://schemas.openxmlformats.org/officeDocument/2006/relationships/image" Target="../media/image36.wmf"/><Relationship Id="rId1" Type="http://schemas.openxmlformats.org/officeDocument/2006/relationships/image" Target="../media/image21.wmf"/><Relationship Id="rId6" Type="http://schemas.openxmlformats.org/officeDocument/2006/relationships/image" Target="../media/image26.wmf"/><Relationship Id="rId11" Type="http://schemas.openxmlformats.org/officeDocument/2006/relationships/image" Target="../media/image31.wmf"/><Relationship Id="rId5" Type="http://schemas.openxmlformats.org/officeDocument/2006/relationships/image" Target="../media/image25.wmf"/><Relationship Id="rId15" Type="http://schemas.openxmlformats.org/officeDocument/2006/relationships/image" Target="../media/image35.wmf"/><Relationship Id="rId10" Type="http://schemas.openxmlformats.org/officeDocument/2006/relationships/image" Target="../media/image30.wmf"/><Relationship Id="rId4" Type="http://schemas.openxmlformats.org/officeDocument/2006/relationships/image" Target="../media/image24.wmf"/><Relationship Id="rId9" Type="http://schemas.openxmlformats.org/officeDocument/2006/relationships/image" Target="../media/image29.wmf"/><Relationship Id="rId14"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0150A0-1F1C-4167-A393-5DAC690D1DEC}" type="datetimeFigureOut">
              <a:rPr lang="zh-CN" altLang="en-US" smtClean="0"/>
              <a:t>2015/10/5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81FE01-A096-4070-ACD5-01D2A80D5A89}" type="slidenum">
              <a:rPr lang="zh-CN" altLang="en-US" smtClean="0"/>
              <a:t>‹#›</a:t>
            </a:fld>
            <a:endParaRPr lang="zh-CN" altLang="en-US"/>
          </a:p>
        </p:txBody>
      </p:sp>
    </p:spTree>
    <p:extLst>
      <p:ext uri="{BB962C8B-B14F-4D97-AF65-F5344CB8AC3E}">
        <p14:creationId xmlns:p14="http://schemas.microsoft.com/office/powerpoint/2010/main" val="1180460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Helvetica" pitchFamily="-110" charset="0"/>
                <a:ea typeface="宋体" charset="-122"/>
              </a:defRPr>
            </a:lvl1pPr>
            <a:lvl2pPr marL="742950" indent="-285750" eaLnBrk="0" hangingPunct="0">
              <a:defRPr>
                <a:solidFill>
                  <a:schemeClr val="tx1"/>
                </a:solidFill>
                <a:latin typeface="Helvetica" pitchFamily="-110" charset="0"/>
                <a:ea typeface="宋体" charset="-122"/>
              </a:defRPr>
            </a:lvl2pPr>
            <a:lvl3pPr marL="1143000" indent="-228600" eaLnBrk="0" hangingPunct="0">
              <a:defRPr>
                <a:solidFill>
                  <a:schemeClr val="tx1"/>
                </a:solidFill>
                <a:latin typeface="Helvetica" pitchFamily="-110" charset="0"/>
                <a:ea typeface="宋体" charset="-122"/>
              </a:defRPr>
            </a:lvl3pPr>
            <a:lvl4pPr marL="1600200" indent="-228600" eaLnBrk="0" hangingPunct="0">
              <a:defRPr>
                <a:solidFill>
                  <a:schemeClr val="tx1"/>
                </a:solidFill>
                <a:latin typeface="Helvetica" pitchFamily="-110" charset="0"/>
                <a:ea typeface="宋体" charset="-122"/>
              </a:defRPr>
            </a:lvl4pPr>
            <a:lvl5pPr marL="2057400" indent="-228600" eaLnBrk="0" hangingPunct="0">
              <a:defRPr>
                <a:solidFill>
                  <a:schemeClr val="tx1"/>
                </a:solidFill>
                <a:latin typeface="Helvetica" pitchFamily="-110" charset="0"/>
                <a:ea typeface="宋体" charset="-122"/>
              </a:defRPr>
            </a:lvl5pPr>
            <a:lvl6pPr marL="2514600" indent="-228600" eaLnBrk="0" fontAlgn="base" hangingPunct="0">
              <a:spcBef>
                <a:spcPct val="0"/>
              </a:spcBef>
              <a:spcAft>
                <a:spcPct val="0"/>
              </a:spcAft>
              <a:defRPr>
                <a:solidFill>
                  <a:schemeClr val="tx1"/>
                </a:solidFill>
                <a:latin typeface="Helvetica" pitchFamily="-110" charset="0"/>
                <a:ea typeface="宋体" charset="-122"/>
              </a:defRPr>
            </a:lvl6pPr>
            <a:lvl7pPr marL="2971800" indent="-228600" eaLnBrk="0" fontAlgn="base" hangingPunct="0">
              <a:spcBef>
                <a:spcPct val="0"/>
              </a:spcBef>
              <a:spcAft>
                <a:spcPct val="0"/>
              </a:spcAft>
              <a:defRPr>
                <a:solidFill>
                  <a:schemeClr val="tx1"/>
                </a:solidFill>
                <a:latin typeface="Helvetica" pitchFamily="-110" charset="0"/>
                <a:ea typeface="宋体" charset="-122"/>
              </a:defRPr>
            </a:lvl7pPr>
            <a:lvl8pPr marL="3429000" indent="-228600" eaLnBrk="0" fontAlgn="base" hangingPunct="0">
              <a:spcBef>
                <a:spcPct val="0"/>
              </a:spcBef>
              <a:spcAft>
                <a:spcPct val="0"/>
              </a:spcAft>
              <a:defRPr>
                <a:solidFill>
                  <a:schemeClr val="tx1"/>
                </a:solidFill>
                <a:latin typeface="Helvetica" pitchFamily="-110" charset="0"/>
                <a:ea typeface="宋体" charset="-122"/>
              </a:defRPr>
            </a:lvl8pPr>
            <a:lvl9pPr marL="3886200" indent="-228600" eaLnBrk="0" fontAlgn="base" hangingPunct="0">
              <a:spcBef>
                <a:spcPct val="0"/>
              </a:spcBef>
              <a:spcAft>
                <a:spcPct val="0"/>
              </a:spcAft>
              <a:defRPr>
                <a:solidFill>
                  <a:schemeClr val="tx1"/>
                </a:solidFill>
                <a:latin typeface="Helvetica" pitchFamily="-110" charset="0"/>
                <a:ea typeface="宋体" charset="-122"/>
              </a:defRPr>
            </a:lvl9pPr>
          </a:lstStyle>
          <a:p>
            <a:pPr eaLnBrk="1" hangingPunct="1"/>
            <a:fld id="{41F950BF-1264-4D85-8149-8FFF6D1B2B76}" type="slidenum">
              <a:rPr lang="en-US" altLang="zh-CN">
                <a:latin typeface="Arial" charset="0"/>
              </a:rPr>
              <a:pPr eaLnBrk="1" hangingPunct="1"/>
              <a:t>2</a:t>
            </a:fld>
            <a:endParaRPr lang="en-US" altLang="zh-CN">
              <a:latin typeface="Arial"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marL="228600" indent="-228600" eaLnBrk="1" hangingPunct="1"/>
            <a:endParaRPr lang="zh-CN" altLang="zh-CN"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a:ln/>
        </p:spPr>
      </p:sp>
      <p:sp>
        <p:nvSpPr>
          <p:cNvPr id="17411" name="备注占位符 2"/>
          <p:cNvSpPr>
            <a:spLocks noGrp="1"/>
          </p:cNvSpPr>
          <p:nvPr>
            <p:ph type="body" idx="1"/>
          </p:nvPr>
        </p:nvSpPr>
        <p:spPr>
          <a:noFill/>
        </p:spPr>
        <p:txBody>
          <a:bodyPr/>
          <a:lstStyle/>
          <a:p>
            <a:pPr eaLnBrk="1" hangingPunct="1"/>
            <a:r>
              <a:rPr lang="en-US" altLang="zh-CN" smtClean="0">
                <a:ea typeface="宋体" charset="-122"/>
              </a:rPr>
              <a:t>(1). severe dust strom on Mar.19-21, 2010</a:t>
            </a:r>
          </a:p>
          <a:p>
            <a:pPr eaLnBrk="1" hangingPunct="1"/>
            <a:r>
              <a:rPr lang="en-US" altLang="zh-CN" smtClean="0">
                <a:ea typeface="宋体" charset="-122"/>
              </a:rPr>
              <a:t>(2). Figure (f) is the HYSPLIT forward trajectory analysis</a:t>
            </a:r>
          </a:p>
          <a:p>
            <a:pPr eaLnBrk="1" hangingPunct="1"/>
            <a:r>
              <a:rPr lang="en-US" altLang="zh-CN" smtClean="0">
                <a:ea typeface="宋体" charset="-122"/>
              </a:rPr>
              <a:t>(3). Figure (a), (b), (c), (d), (e), (k) is the comparison of simulation (black line: revised model; blue line: default CMAQ) against API PM10 observations (red cycles)</a:t>
            </a:r>
          </a:p>
          <a:p>
            <a:pPr eaLnBrk="1" hangingPunct="1"/>
            <a:r>
              <a:rPr lang="en-US" altLang="zh-CN" smtClean="0">
                <a:ea typeface="宋体" charset="-122"/>
              </a:rPr>
              <a:t>(4). Figure (h), (i), (j) is the comparison of simulation against EANET PM10 (blue diamonds)</a:t>
            </a:r>
          </a:p>
          <a:p>
            <a:pPr eaLnBrk="1" hangingPunct="1"/>
            <a:r>
              <a:rPr lang="en-US" altLang="zh-CN" smtClean="0">
                <a:ea typeface="宋体" charset="-122"/>
              </a:rPr>
              <a:t>(5). Figure (g) is the comparison of simulation against Taiwan PM10 (purple cycles)</a:t>
            </a:r>
          </a:p>
          <a:p>
            <a:pPr eaLnBrk="1" hangingPunct="1"/>
            <a:r>
              <a:rPr lang="en-US" altLang="zh-CN" smtClean="0">
                <a:ea typeface="宋体" charset="-122"/>
              </a:rPr>
              <a:t>(6). Figure (l), (m), (n), (o) is the comparison of simulation against AERONET AOD (orange cross)</a:t>
            </a:r>
            <a:endParaRPr lang="zh-CN" altLang="en-US" smtClean="0">
              <a:ea typeface="宋体" charset="-122"/>
            </a:endParaRPr>
          </a:p>
        </p:txBody>
      </p:sp>
      <p:sp>
        <p:nvSpPr>
          <p:cNvPr id="17412" name="灯片编号占位符 3"/>
          <p:cNvSpPr>
            <a:spLocks noGrp="1"/>
          </p:cNvSpPr>
          <p:nvPr>
            <p:ph type="sldNum" sz="quarter" idx="5"/>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F7B63D36-4431-46E7-9279-0550697ABCED}" type="slidenum">
              <a:rPr lang="en-US" altLang="zh-CN"/>
              <a:pPr eaLnBrk="1" hangingPunct="1"/>
              <a:t>14</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a:ln/>
        </p:spPr>
      </p:sp>
      <p:sp>
        <p:nvSpPr>
          <p:cNvPr id="17411" name="备注占位符 2"/>
          <p:cNvSpPr>
            <a:spLocks noGrp="1"/>
          </p:cNvSpPr>
          <p:nvPr>
            <p:ph type="body" idx="1"/>
          </p:nvPr>
        </p:nvSpPr>
        <p:spPr>
          <a:noFill/>
        </p:spPr>
        <p:txBody>
          <a:bodyPr/>
          <a:lstStyle/>
          <a:p>
            <a:pPr eaLnBrk="1" hangingPunct="1"/>
            <a:r>
              <a:rPr lang="en-US" altLang="zh-CN" smtClean="0">
                <a:ea typeface="宋体" charset="-122"/>
              </a:rPr>
              <a:t>(1). severe dust strom on Mar.19-21, 2010</a:t>
            </a:r>
          </a:p>
          <a:p>
            <a:pPr eaLnBrk="1" hangingPunct="1"/>
            <a:r>
              <a:rPr lang="en-US" altLang="zh-CN" smtClean="0">
                <a:ea typeface="宋体" charset="-122"/>
              </a:rPr>
              <a:t>(2). Figure (f) is the HYSPLIT forward trajectory analysis</a:t>
            </a:r>
          </a:p>
          <a:p>
            <a:pPr eaLnBrk="1" hangingPunct="1"/>
            <a:r>
              <a:rPr lang="en-US" altLang="zh-CN" smtClean="0">
                <a:ea typeface="宋体" charset="-122"/>
              </a:rPr>
              <a:t>(3). Figure (a), (b), (c), (d), (e), (k) is the comparison of simulation (black line: revised model; blue line: default CMAQ) against API PM10 observations (red cycles)</a:t>
            </a:r>
          </a:p>
          <a:p>
            <a:pPr eaLnBrk="1" hangingPunct="1"/>
            <a:r>
              <a:rPr lang="en-US" altLang="zh-CN" smtClean="0">
                <a:ea typeface="宋体" charset="-122"/>
              </a:rPr>
              <a:t>(4). Figure (h), (i), (j) is the comparison of simulation against EANET PM10 (blue diamonds)</a:t>
            </a:r>
          </a:p>
          <a:p>
            <a:pPr eaLnBrk="1" hangingPunct="1"/>
            <a:r>
              <a:rPr lang="en-US" altLang="zh-CN" smtClean="0">
                <a:ea typeface="宋体" charset="-122"/>
              </a:rPr>
              <a:t>(5). Figure (g) is the comparison of simulation against Taiwan PM10 (purple cycles)</a:t>
            </a:r>
          </a:p>
          <a:p>
            <a:pPr eaLnBrk="1" hangingPunct="1"/>
            <a:r>
              <a:rPr lang="en-US" altLang="zh-CN" smtClean="0">
                <a:ea typeface="宋体" charset="-122"/>
              </a:rPr>
              <a:t>(6). Figure (l), (m), (n), (o) is the comparison of simulation against AERONET AOD (orange cross)</a:t>
            </a:r>
            <a:endParaRPr lang="zh-CN" altLang="en-US" smtClean="0">
              <a:ea typeface="宋体" charset="-122"/>
            </a:endParaRPr>
          </a:p>
        </p:txBody>
      </p:sp>
      <p:sp>
        <p:nvSpPr>
          <p:cNvPr id="17412" name="灯片编号占位符 3"/>
          <p:cNvSpPr>
            <a:spLocks noGrp="1"/>
          </p:cNvSpPr>
          <p:nvPr>
            <p:ph type="sldNum" sz="quarter" idx="5"/>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F7B63D36-4431-46E7-9279-0550697ABCED}" type="slidenum">
              <a:rPr lang="en-US" altLang="zh-CN"/>
              <a:pPr eaLnBrk="1" hangingPunct="1"/>
              <a:t>15</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defRPr>
                <a:solidFill>
                  <a:schemeClr val="tx1"/>
                </a:solidFill>
                <a:latin typeface="Helvetica" pitchFamily="-110" charset="0"/>
                <a:ea typeface="宋体" charset="-122"/>
              </a:defRPr>
            </a:lvl1pPr>
            <a:lvl2pPr marL="742950" indent="-285750" eaLnBrk="0" hangingPunct="0">
              <a:defRPr>
                <a:solidFill>
                  <a:schemeClr val="tx1"/>
                </a:solidFill>
                <a:latin typeface="Helvetica" pitchFamily="-110" charset="0"/>
                <a:ea typeface="宋体" charset="-122"/>
              </a:defRPr>
            </a:lvl2pPr>
            <a:lvl3pPr marL="1143000" indent="-228600" eaLnBrk="0" hangingPunct="0">
              <a:defRPr>
                <a:solidFill>
                  <a:schemeClr val="tx1"/>
                </a:solidFill>
                <a:latin typeface="Helvetica" pitchFamily="-110" charset="0"/>
                <a:ea typeface="宋体" charset="-122"/>
              </a:defRPr>
            </a:lvl3pPr>
            <a:lvl4pPr marL="1600200" indent="-228600" eaLnBrk="0" hangingPunct="0">
              <a:defRPr>
                <a:solidFill>
                  <a:schemeClr val="tx1"/>
                </a:solidFill>
                <a:latin typeface="Helvetica" pitchFamily="-110" charset="0"/>
                <a:ea typeface="宋体" charset="-122"/>
              </a:defRPr>
            </a:lvl4pPr>
            <a:lvl5pPr marL="2057400" indent="-228600" eaLnBrk="0" hangingPunct="0">
              <a:defRPr>
                <a:solidFill>
                  <a:schemeClr val="tx1"/>
                </a:solidFill>
                <a:latin typeface="Helvetica" pitchFamily="-110" charset="0"/>
                <a:ea typeface="宋体" charset="-122"/>
              </a:defRPr>
            </a:lvl5pPr>
            <a:lvl6pPr marL="2514600" indent="-228600" eaLnBrk="0" fontAlgn="base" hangingPunct="0">
              <a:spcBef>
                <a:spcPct val="0"/>
              </a:spcBef>
              <a:spcAft>
                <a:spcPct val="0"/>
              </a:spcAft>
              <a:defRPr>
                <a:solidFill>
                  <a:schemeClr val="tx1"/>
                </a:solidFill>
                <a:latin typeface="Helvetica" pitchFamily="-110" charset="0"/>
                <a:ea typeface="宋体" charset="-122"/>
              </a:defRPr>
            </a:lvl6pPr>
            <a:lvl7pPr marL="2971800" indent="-228600" eaLnBrk="0" fontAlgn="base" hangingPunct="0">
              <a:spcBef>
                <a:spcPct val="0"/>
              </a:spcBef>
              <a:spcAft>
                <a:spcPct val="0"/>
              </a:spcAft>
              <a:defRPr>
                <a:solidFill>
                  <a:schemeClr val="tx1"/>
                </a:solidFill>
                <a:latin typeface="Helvetica" pitchFamily="-110" charset="0"/>
                <a:ea typeface="宋体" charset="-122"/>
              </a:defRPr>
            </a:lvl7pPr>
            <a:lvl8pPr marL="3429000" indent="-228600" eaLnBrk="0" fontAlgn="base" hangingPunct="0">
              <a:spcBef>
                <a:spcPct val="0"/>
              </a:spcBef>
              <a:spcAft>
                <a:spcPct val="0"/>
              </a:spcAft>
              <a:defRPr>
                <a:solidFill>
                  <a:schemeClr val="tx1"/>
                </a:solidFill>
                <a:latin typeface="Helvetica" pitchFamily="-110" charset="0"/>
                <a:ea typeface="宋体" charset="-122"/>
              </a:defRPr>
            </a:lvl8pPr>
            <a:lvl9pPr marL="3886200" indent="-228600" eaLnBrk="0" fontAlgn="base" hangingPunct="0">
              <a:spcBef>
                <a:spcPct val="0"/>
              </a:spcBef>
              <a:spcAft>
                <a:spcPct val="0"/>
              </a:spcAft>
              <a:defRPr>
                <a:solidFill>
                  <a:schemeClr val="tx1"/>
                </a:solidFill>
                <a:latin typeface="Helvetica" pitchFamily="-110" charset="0"/>
                <a:ea typeface="宋体" charset="-122"/>
              </a:defRPr>
            </a:lvl9pPr>
          </a:lstStyle>
          <a:p>
            <a:pPr eaLnBrk="1" hangingPunct="1"/>
            <a:fld id="{AD82241E-13E1-4869-9676-97D738778886}" type="slidenum">
              <a:rPr lang="en-US" altLang="zh-CN">
                <a:latin typeface="Arial" charset="0"/>
              </a:rPr>
              <a:pPr eaLnBrk="1" hangingPunct="1"/>
              <a:t>16</a:t>
            </a:fld>
            <a:endParaRPr lang="en-US" altLang="zh-CN">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en-US" altLang="zh-CN"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defRPr>
                <a:solidFill>
                  <a:schemeClr val="tx1"/>
                </a:solidFill>
                <a:latin typeface="Helvetica" pitchFamily="-110" charset="0"/>
                <a:ea typeface="宋体" charset="-122"/>
              </a:defRPr>
            </a:lvl1pPr>
            <a:lvl2pPr marL="742950" indent="-285750" eaLnBrk="0" hangingPunct="0">
              <a:defRPr>
                <a:solidFill>
                  <a:schemeClr val="tx1"/>
                </a:solidFill>
                <a:latin typeface="Helvetica" pitchFamily="-110" charset="0"/>
                <a:ea typeface="宋体" charset="-122"/>
              </a:defRPr>
            </a:lvl2pPr>
            <a:lvl3pPr marL="1143000" indent="-228600" eaLnBrk="0" hangingPunct="0">
              <a:defRPr>
                <a:solidFill>
                  <a:schemeClr val="tx1"/>
                </a:solidFill>
                <a:latin typeface="Helvetica" pitchFamily="-110" charset="0"/>
                <a:ea typeface="宋体" charset="-122"/>
              </a:defRPr>
            </a:lvl3pPr>
            <a:lvl4pPr marL="1600200" indent="-228600" eaLnBrk="0" hangingPunct="0">
              <a:defRPr>
                <a:solidFill>
                  <a:schemeClr val="tx1"/>
                </a:solidFill>
                <a:latin typeface="Helvetica" pitchFamily="-110" charset="0"/>
                <a:ea typeface="宋体" charset="-122"/>
              </a:defRPr>
            </a:lvl4pPr>
            <a:lvl5pPr marL="2057400" indent="-228600" eaLnBrk="0" hangingPunct="0">
              <a:defRPr>
                <a:solidFill>
                  <a:schemeClr val="tx1"/>
                </a:solidFill>
                <a:latin typeface="Helvetica" pitchFamily="-110" charset="0"/>
                <a:ea typeface="宋体" charset="-122"/>
              </a:defRPr>
            </a:lvl5pPr>
            <a:lvl6pPr marL="2514600" indent="-228600" eaLnBrk="0" fontAlgn="base" hangingPunct="0">
              <a:spcBef>
                <a:spcPct val="0"/>
              </a:spcBef>
              <a:spcAft>
                <a:spcPct val="0"/>
              </a:spcAft>
              <a:defRPr>
                <a:solidFill>
                  <a:schemeClr val="tx1"/>
                </a:solidFill>
                <a:latin typeface="Helvetica" pitchFamily="-110" charset="0"/>
                <a:ea typeface="宋体" charset="-122"/>
              </a:defRPr>
            </a:lvl6pPr>
            <a:lvl7pPr marL="2971800" indent="-228600" eaLnBrk="0" fontAlgn="base" hangingPunct="0">
              <a:spcBef>
                <a:spcPct val="0"/>
              </a:spcBef>
              <a:spcAft>
                <a:spcPct val="0"/>
              </a:spcAft>
              <a:defRPr>
                <a:solidFill>
                  <a:schemeClr val="tx1"/>
                </a:solidFill>
                <a:latin typeface="Helvetica" pitchFamily="-110" charset="0"/>
                <a:ea typeface="宋体" charset="-122"/>
              </a:defRPr>
            </a:lvl7pPr>
            <a:lvl8pPr marL="3429000" indent="-228600" eaLnBrk="0" fontAlgn="base" hangingPunct="0">
              <a:spcBef>
                <a:spcPct val="0"/>
              </a:spcBef>
              <a:spcAft>
                <a:spcPct val="0"/>
              </a:spcAft>
              <a:defRPr>
                <a:solidFill>
                  <a:schemeClr val="tx1"/>
                </a:solidFill>
                <a:latin typeface="Helvetica" pitchFamily="-110" charset="0"/>
                <a:ea typeface="宋体" charset="-122"/>
              </a:defRPr>
            </a:lvl8pPr>
            <a:lvl9pPr marL="3886200" indent="-228600" eaLnBrk="0" fontAlgn="base" hangingPunct="0">
              <a:spcBef>
                <a:spcPct val="0"/>
              </a:spcBef>
              <a:spcAft>
                <a:spcPct val="0"/>
              </a:spcAft>
              <a:defRPr>
                <a:solidFill>
                  <a:schemeClr val="tx1"/>
                </a:solidFill>
                <a:latin typeface="Helvetica" pitchFamily="-110" charset="0"/>
                <a:ea typeface="宋体" charset="-122"/>
              </a:defRPr>
            </a:lvl9pPr>
          </a:lstStyle>
          <a:p>
            <a:pPr eaLnBrk="1" hangingPunct="1"/>
            <a:fld id="{AD82241E-13E1-4869-9676-97D738778886}" type="slidenum">
              <a:rPr lang="en-US" altLang="zh-CN">
                <a:latin typeface="Arial" charset="0"/>
              </a:rPr>
              <a:pPr eaLnBrk="1" hangingPunct="1"/>
              <a:t>17</a:t>
            </a:fld>
            <a:endParaRPr lang="en-US" altLang="zh-CN">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en-US" altLang="zh-CN"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a:solidFill>
                  <a:schemeClr val="tx1"/>
                </a:solidFill>
                <a:latin typeface="Helvetica" pitchFamily="-110" charset="0"/>
                <a:ea typeface="宋体" charset="-122"/>
              </a:defRPr>
            </a:lvl1pPr>
            <a:lvl2pPr marL="742950" indent="-285750" eaLnBrk="0" hangingPunct="0">
              <a:defRPr>
                <a:solidFill>
                  <a:schemeClr val="tx1"/>
                </a:solidFill>
                <a:latin typeface="Helvetica" pitchFamily="-110" charset="0"/>
                <a:ea typeface="宋体" charset="-122"/>
              </a:defRPr>
            </a:lvl2pPr>
            <a:lvl3pPr marL="1143000" indent="-228600" eaLnBrk="0" hangingPunct="0">
              <a:defRPr>
                <a:solidFill>
                  <a:schemeClr val="tx1"/>
                </a:solidFill>
                <a:latin typeface="Helvetica" pitchFamily="-110" charset="0"/>
                <a:ea typeface="宋体" charset="-122"/>
              </a:defRPr>
            </a:lvl3pPr>
            <a:lvl4pPr marL="1600200" indent="-228600" eaLnBrk="0" hangingPunct="0">
              <a:defRPr>
                <a:solidFill>
                  <a:schemeClr val="tx1"/>
                </a:solidFill>
                <a:latin typeface="Helvetica" pitchFamily="-110" charset="0"/>
                <a:ea typeface="宋体" charset="-122"/>
              </a:defRPr>
            </a:lvl4pPr>
            <a:lvl5pPr marL="2057400" indent="-228600" eaLnBrk="0" hangingPunct="0">
              <a:defRPr>
                <a:solidFill>
                  <a:schemeClr val="tx1"/>
                </a:solidFill>
                <a:latin typeface="Helvetica" pitchFamily="-110" charset="0"/>
                <a:ea typeface="宋体" charset="-122"/>
              </a:defRPr>
            </a:lvl5pPr>
            <a:lvl6pPr marL="2514600" indent="-228600" eaLnBrk="0" fontAlgn="base" hangingPunct="0">
              <a:spcBef>
                <a:spcPct val="0"/>
              </a:spcBef>
              <a:spcAft>
                <a:spcPct val="0"/>
              </a:spcAft>
              <a:defRPr>
                <a:solidFill>
                  <a:schemeClr val="tx1"/>
                </a:solidFill>
                <a:latin typeface="Helvetica" pitchFamily="-110" charset="0"/>
                <a:ea typeface="宋体" charset="-122"/>
              </a:defRPr>
            </a:lvl6pPr>
            <a:lvl7pPr marL="2971800" indent="-228600" eaLnBrk="0" fontAlgn="base" hangingPunct="0">
              <a:spcBef>
                <a:spcPct val="0"/>
              </a:spcBef>
              <a:spcAft>
                <a:spcPct val="0"/>
              </a:spcAft>
              <a:defRPr>
                <a:solidFill>
                  <a:schemeClr val="tx1"/>
                </a:solidFill>
                <a:latin typeface="Helvetica" pitchFamily="-110" charset="0"/>
                <a:ea typeface="宋体" charset="-122"/>
              </a:defRPr>
            </a:lvl7pPr>
            <a:lvl8pPr marL="3429000" indent="-228600" eaLnBrk="0" fontAlgn="base" hangingPunct="0">
              <a:spcBef>
                <a:spcPct val="0"/>
              </a:spcBef>
              <a:spcAft>
                <a:spcPct val="0"/>
              </a:spcAft>
              <a:defRPr>
                <a:solidFill>
                  <a:schemeClr val="tx1"/>
                </a:solidFill>
                <a:latin typeface="Helvetica" pitchFamily="-110" charset="0"/>
                <a:ea typeface="宋体" charset="-122"/>
              </a:defRPr>
            </a:lvl8pPr>
            <a:lvl9pPr marL="3886200" indent="-228600" eaLnBrk="0" fontAlgn="base" hangingPunct="0">
              <a:spcBef>
                <a:spcPct val="0"/>
              </a:spcBef>
              <a:spcAft>
                <a:spcPct val="0"/>
              </a:spcAft>
              <a:defRPr>
                <a:solidFill>
                  <a:schemeClr val="tx1"/>
                </a:solidFill>
                <a:latin typeface="Helvetica" pitchFamily="-110" charset="0"/>
                <a:ea typeface="宋体" charset="-122"/>
              </a:defRPr>
            </a:lvl9pPr>
          </a:lstStyle>
          <a:p>
            <a:pPr eaLnBrk="1" hangingPunct="1"/>
            <a:fld id="{813BE76A-A593-40D0-AA23-469BC4B1E6CA}" type="slidenum">
              <a:rPr lang="en-US" altLang="zh-CN">
                <a:latin typeface="Arial" charset="0"/>
              </a:rPr>
              <a:pPr eaLnBrk="1" hangingPunct="1"/>
              <a:t>18</a:t>
            </a:fld>
            <a:endParaRPr lang="en-US" altLang="zh-CN">
              <a:latin typeface="Arial"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a:solidFill>
                  <a:schemeClr val="tx1"/>
                </a:solidFill>
                <a:latin typeface="Helvetica" pitchFamily="-110" charset="0"/>
                <a:ea typeface="宋体" charset="-122"/>
              </a:defRPr>
            </a:lvl1pPr>
            <a:lvl2pPr marL="742950" indent="-285750" eaLnBrk="0" hangingPunct="0">
              <a:defRPr>
                <a:solidFill>
                  <a:schemeClr val="tx1"/>
                </a:solidFill>
                <a:latin typeface="Helvetica" pitchFamily="-110" charset="0"/>
                <a:ea typeface="宋体" charset="-122"/>
              </a:defRPr>
            </a:lvl2pPr>
            <a:lvl3pPr marL="1143000" indent="-228600" eaLnBrk="0" hangingPunct="0">
              <a:defRPr>
                <a:solidFill>
                  <a:schemeClr val="tx1"/>
                </a:solidFill>
                <a:latin typeface="Helvetica" pitchFamily="-110" charset="0"/>
                <a:ea typeface="宋体" charset="-122"/>
              </a:defRPr>
            </a:lvl3pPr>
            <a:lvl4pPr marL="1600200" indent="-228600" eaLnBrk="0" hangingPunct="0">
              <a:defRPr>
                <a:solidFill>
                  <a:schemeClr val="tx1"/>
                </a:solidFill>
                <a:latin typeface="Helvetica" pitchFamily="-110" charset="0"/>
                <a:ea typeface="宋体" charset="-122"/>
              </a:defRPr>
            </a:lvl4pPr>
            <a:lvl5pPr marL="2057400" indent="-228600" eaLnBrk="0" hangingPunct="0">
              <a:defRPr>
                <a:solidFill>
                  <a:schemeClr val="tx1"/>
                </a:solidFill>
                <a:latin typeface="Helvetica" pitchFamily="-110" charset="0"/>
                <a:ea typeface="宋体" charset="-122"/>
              </a:defRPr>
            </a:lvl5pPr>
            <a:lvl6pPr marL="2514600" indent="-228600" eaLnBrk="0" fontAlgn="base" hangingPunct="0">
              <a:spcBef>
                <a:spcPct val="0"/>
              </a:spcBef>
              <a:spcAft>
                <a:spcPct val="0"/>
              </a:spcAft>
              <a:defRPr>
                <a:solidFill>
                  <a:schemeClr val="tx1"/>
                </a:solidFill>
                <a:latin typeface="Helvetica" pitchFamily="-110" charset="0"/>
                <a:ea typeface="宋体" charset="-122"/>
              </a:defRPr>
            </a:lvl6pPr>
            <a:lvl7pPr marL="2971800" indent="-228600" eaLnBrk="0" fontAlgn="base" hangingPunct="0">
              <a:spcBef>
                <a:spcPct val="0"/>
              </a:spcBef>
              <a:spcAft>
                <a:spcPct val="0"/>
              </a:spcAft>
              <a:defRPr>
                <a:solidFill>
                  <a:schemeClr val="tx1"/>
                </a:solidFill>
                <a:latin typeface="Helvetica" pitchFamily="-110" charset="0"/>
                <a:ea typeface="宋体" charset="-122"/>
              </a:defRPr>
            </a:lvl7pPr>
            <a:lvl8pPr marL="3429000" indent="-228600" eaLnBrk="0" fontAlgn="base" hangingPunct="0">
              <a:spcBef>
                <a:spcPct val="0"/>
              </a:spcBef>
              <a:spcAft>
                <a:spcPct val="0"/>
              </a:spcAft>
              <a:defRPr>
                <a:solidFill>
                  <a:schemeClr val="tx1"/>
                </a:solidFill>
                <a:latin typeface="Helvetica" pitchFamily="-110" charset="0"/>
                <a:ea typeface="宋体" charset="-122"/>
              </a:defRPr>
            </a:lvl8pPr>
            <a:lvl9pPr marL="3886200" indent="-228600" eaLnBrk="0" fontAlgn="base" hangingPunct="0">
              <a:spcBef>
                <a:spcPct val="0"/>
              </a:spcBef>
              <a:spcAft>
                <a:spcPct val="0"/>
              </a:spcAft>
              <a:defRPr>
                <a:solidFill>
                  <a:schemeClr val="tx1"/>
                </a:solidFill>
                <a:latin typeface="Helvetica" pitchFamily="-110" charset="0"/>
                <a:ea typeface="宋体" charset="-122"/>
              </a:defRPr>
            </a:lvl9pPr>
          </a:lstStyle>
          <a:p>
            <a:pPr eaLnBrk="1" hangingPunct="1"/>
            <a:fld id="{6875AA39-DE05-4399-9A99-D08016627F11}" type="slidenum">
              <a:rPr lang="en-US" altLang="zh-CN">
                <a:latin typeface="Arial" charset="0"/>
              </a:rPr>
              <a:pPr eaLnBrk="1" hangingPunct="1"/>
              <a:t>19</a:t>
            </a:fld>
            <a:endParaRPr lang="en-US" altLang="zh-CN">
              <a:latin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8918FC37-87FC-4DB8-AA7D-4274BE35231F}" type="slidenum">
              <a:rPr lang="en-US" altLang="zh-CN"/>
              <a:pPr eaLnBrk="1" hangingPunct="1"/>
              <a:t>3</a:t>
            </a:fld>
            <a:endParaRPr lang="en-US" altLang="zh-CN"/>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r>
              <a:rPr lang="en-US" altLang="zh-CN" dirty="0" smtClean="0">
                <a:ea typeface="宋体" charset="-122"/>
              </a:rPr>
              <a:t>A is constant</a:t>
            </a:r>
          </a:p>
          <a:p>
            <a:pPr eaLnBrk="1" hangingPunct="1"/>
            <a:r>
              <a:rPr lang="el-GR" altLang="zh-CN" dirty="0" smtClean="0">
                <a:latin typeface="Times New Roman" pitchFamily="18" charset="0"/>
                <a:ea typeface="宋体" charset="-122"/>
                <a:cs typeface="Times New Roman" pitchFamily="18" charset="0"/>
              </a:rPr>
              <a:t>ρ</a:t>
            </a:r>
            <a:r>
              <a:rPr lang="en-US" altLang="zh-CN" dirty="0" smtClean="0">
                <a:latin typeface="Times New Roman" pitchFamily="18" charset="0"/>
                <a:ea typeface="宋体" charset="-122"/>
                <a:cs typeface="Times New Roman" pitchFamily="18" charset="0"/>
              </a:rPr>
              <a:t>is air density</a:t>
            </a:r>
          </a:p>
          <a:p>
            <a:pPr eaLnBrk="1" hangingPunct="1"/>
            <a:r>
              <a:rPr lang="en-US" altLang="zh-CN" dirty="0" smtClean="0">
                <a:latin typeface="Times New Roman" pitchFamily="18" charset="0"/>
                <a:ea typeface="宋体" charset="-122"/>
                <a:cs typeface="Times New Roman" pitchFamily="18" charset="0"/>
              </a:rPr>
              <a:t>g is gravitational constant</a:t>
            </a:r>
          </a:p>
          <a:p>
            <a:pPr eaLnBrk="1" hangingPunct="1"/>
            <a:r>
              <a:rPr lang="en-US" altLang="zh-CN" dirty="0" smtClean="0">
                <a:latin typeface="Times New Roman" pitchFamily="18" charset="0"/>
                <a:ea typeface="宋体" charset="-122"/>
                <a:cs typeface="Times New Roman" pitchFamily="18" charset="0"/>
              </a:rPr>
              <a:t>S is desert area</a:t>
            </a:r>
          </a:p>
          <a:p>
            <a:pPr eaLnBrk="1" hangingPunct="1"/>
            <a:r>
              <a:rPr lang="en-US" altLang="zh-CN" dirty="0" smtClean="0">
                <a:latin typeface="Times New Roman" pitchFamily="18" charset="0"/>
                <a:ea typeface="宋体" charset="-122"/>
                <a:cs typeface="Times New Roman" pitchFamily="18" charset="0"/>
              </a:rPr>
              <a:t>u* is friction velocity (calculated by WRF)</a:t>
            </a:r>
            <a:endParaRPr lang="el-GR" altLang="zh-CN" dirty="0" smtClean="0">
              <a:latin typeface="Times New Roman" pitchFamily="18" charset="0"/>
              <a:ea typeface="宋体" charset="-122"/>
              <a:cs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8918FC37-87FC-4DB8-AA7D-4274BE35231F}" type="slidenum">
              <a:rPr lang="en-US" altLang="zh-CN"/>
              <a:pPr eaLnBrk="1" hangingPunct="1"/>
              <a:t>4</a:t>
            </a:fld>
            <a:endParaRPr lang="en-US" altLang="zh-CN"/>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r>
              <a:rPr lang="en-US" altLang="zh-CN" dirty="0" smtClean="0">
                <a:ea typeface="宋体" charset="-122"/>
              </a:rPr>
              <a:t>A is constant</a:t>
            </a:r>
          </a:p>
          <a:p>
            <a:pPr eaLnBrk="1" hangingPunct="1"/>
            <a:r>
              <a:rPr lang="el-GR" altLang="zh-CN" dirty="0" smtClean="0">
                <a:latin typeface="Times New Roman" pitchFamily="18" charset="0"/>
                <a:ea typeface="宋体" charset="-122"/>
                <a:cs typeface="Times New Roman" pitchFamily="18" charset="0"/>
              </a:rPr>
              <a:t>ρ</a:t>
            </a:r>
            <a:r>
              <a:rPr lang="en-US" altLang="zh-CN" dirty="0" smtClean="0">
                <a:latin typeface="Times New Roman" pitchFamily="18" charset="0"/>
                <a:ea typeface="宋体" charset="-122"/>
                <a:cs typeface="Times New Roman" pitchFamily="18" charset="0"/>
              </a:rPr>
              <a:t>is air density</a:t>
            </a:r>
          </a:p>
          <a:p>
            <a:pPr eaLnBrk="1" hangingPunct="1"/>
            <a:r>
              <a:rPr lang="en-US" altLang="zh-CN" dirty="0" smtClean="0">
                <a:latin typeface="Times New Roman" pitchFamily="18" charset="0"/>
                <a:ea typeface="宋体" charset="-122"/>
                <a:cs typeface="Times New Roman" pitchFamily="18" charset="0"/>
              </a:rPr>
              <a:t>g is gravitational constant</a:t>
            </a:r>
          </a:p>
          <a:p>
            <a:pPr eaLnBrk="1" hangingPunct="1"/>
            <a:r>
              <a:rPr lang="en-US" altLang="zh-CN" dirty="0" smtClean="0">
                <a:latin typeface="Times New Roman" pitchFamily="18" charset="0"/>
                <a:ea typeface="宋体" charset="-122"/>
                <a:cs typeface="Times New Roman" pitchFamily="18" charset="0"/>
              </a:rPr>
              <a:t>S is desert area</a:t>
            </a:r>
          </a:p>
          <a:p>
            <a:pPr eaLnBrk="1" hangingPunct="1"/>
            <a:r>
              <a:rPr lang="en-US" altLang="zh-CN" dirty="0" smtClean="0">
                <a:latin typeface="Times New Roman" pitchFamily="18" charset="0"/>
                <a:ea typeface="宋体" charset="-122"/>
                <a:cs typeface="Times New Roman" pitchFamily="18" charset="0"/>
              </a:rPr>
              <a:t>u* is friction velocity (calculated by WRF)</a:t>
            </a:r>
            <a:endParaRPr lang="el-GR" altLang="zh-CN" dirty="0" smtClean="0">
              <a:latin typeface="Times New Roman" pitchFamily="18" charset="0"/>
              <a:ea typeface="宋体" charset="-122"/>
              <a:cs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7A141E22-FF74-418B-83C6-00F10F9F2354}" type="slidenum">
              <a:rPr lang="en-US" altLang="zh-CN"/>
              <a:pPr eaLnBrk="1" hangingPunct="1"/>
              <a:t>6</a:t>
            </a:fld>
            <a:endParaRPr lang="en-US" altLang="zh-CN"/>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r>
              <a:rPr lang="en-US" altLang="zh-CN" smtClean="0">
                <a:ea typeface="宋体" charset="-122"/>
              </a:rPr>
              <a:t>note that different trace metals are treated in different form in the model:</a:t>
            </a:r>
          </a:p>
          <a:p>
            <a:pPr eaLnBrk="1" hangingPunct="1"/>
            <a:r>
              <a:rPr lang="en-US" altLang="zh-CN" smtClean="0">
                <a:ea typeface="宋体" charset="-122"/>
              </a:rPr>
              <a:t>(1). cation phase: SO42-, NO3-, Cl-, NH4+, Na+, Ca2+, Mg2+, K+</a:t>
            </a:r>
          </a:p>
          <a:p>
            <a:pPr eaLnBrk="1" hangingPunct="1"/>
            <a:r>
              <a:rPr lang="en-US" altLang="zh-CN" smtClean="0">
                <a:ea typeface="宋体" charset="-122"/>
              </a:rPr>
              <a:t>(2). elementary phase: Al, Fe, Si, Ti, Mn</a:t>
            </a:r>
          </a:p>
          <a:p>
            <a:pPr eaLnBrk="1" hangingPunct="1"/>
            <a:r>
              <a:rPr lang="en-US" altLang="zh-CN" smtClean="0">
                <a:ea typeface="宋体" charset="-122"/>
              </a:rPr>
              <a:t>Determine the phase of the trace metals is important. Because for example, for Ca, the elementary mass contribution is about 8%, but the cation phase is only 2.063% in Taklamakan and 1.788% in Gobi</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a:ln/>
        </p:spPr>
      </p:sp>
      <p:sp>
        <p:nvSpPr>
          <p:cNvPr id="15363" name="备注占位符 2"/>
          <p:cNvSpPr>
            <a:spLocks noGrp="1"/>
          </p:cNvSpPr>
          <p:nvPr>
            <p:ph type="body" idx="1"/>
          </p:nvPr>
        </p:nvSpPr>
        <p:spPr>
          <a:noFill/>
        </p:spPr>
        <p:txBody>
          <a:bodyPr/>
          <a:lstStyle/>
          <a:p>
            <a:pPr eaLnBrk="1" hangingPunct="1"/>
            <a:endParaRPr lang="zh-CN" altLang="en-US" dirty="0" smtClean="0">
              <a:ea typeface="宋体" charset="-122"/>
            </a:endParaRPr>
          </a:p>
        </p:txBody>
      </p:sp>
      <p:sp>
        <p:nvSpPr>
          <p:cNvPr id="15364" name="灯片编号占位符 3"/>
          <p:cNvSpPr>
            <a:spLocks noGrp="1"/>
          </p:cNvSpPr>
          <p:nvPr>
            <p:ph type="sldNum" sz="quarter" idx="5"/>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0DC81954-EF5C-40AD-AA16-811E920CF2AF}" type="slidenum">
              <a:rPr lang="en-US" altLang="zh-CN"/>
              <a:pPr eaLnBrk="1" hangingPunct="1"/>
              <a:t>7</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0F66EB1E-4FED-4ACD-9BA5-76B36A7C2062}" type="slidenum">
              <a:rPr lang="en-US" altLang="zh-CN"/>
              <a:pPr eaLnBrk="1" hangingPunct="1"/>
              <a:t>10</a:t>
            </a:fld>
            <a:endParaRPr lang="en-US" altLang="zh-CN"/>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r>
              <a:rPr lang="en-US" altLang="zh-CN" smtClean="0">
                <a:ea typeface="宋体" charset="-122"/>
              </a:rPr>
              <a:t>PM10 is evaluated with API data from China MEP, the scatter plot and statistics are calculated with 5-years (2006-2010) simulation/observation data for March and April.</a:t>
            </a:r>
          </a:p>
          <a:p>
            <a:pPr eaLnBrk="1" hangingPunct="1"/>
            <a:r>
              <a:rPr lang="en-US" altLang="zh-CN" smtClean="0">
                <a:ea typeface="宋体" charset="-122"/>
              </a:rPr>
              <a:t>AOD from simulation is evaluated against both surface observation AERONET and satellite MODIS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ln/>
        </p:spPr>
      </p:sp>
      <p:sp>
        <p:nvSpPr>
          <p:cNvPr id="14339" name="备注占位符 2"/>
          <p:cNvSpPr>
            <a:spLocks noGrp="1"/>
          </p:cNvSpPr>
          <p:nvPr>
            <p:ph type="body" idx="1"/>
          </p:nvPr>
        </p:nvSpPr>
        <p:spPr>
          <a:noFill/>
        </p:spPr>
        <p:txBody>
          <a:bodyPr/>
          <a:lstStyle/>
          <a:p>
            <a:pPr eaLnBrk="1" hangingPunct="1"/>
            <a:r>
              <a:rPr lang="en-US" altLang="zh-CN" smtClean="0">
                <a:ea typeface="宋体" charset="-122"/>
              </a:rPr>
              <a:t>(1). CMAQ assign 20% of dust into fine mode (PM2.5) and 80% to coarse mode (PM10-PM2.5). Underestimation of PM2.5 should be due to this reason. But Fudan’s data only have TSP instead of PM10, so we cannot make changes in CMAQ. We need more local data to revise this ratio in future study.</a:t>
            </a:r>
          </a:p>
          <a:p>
            <a:pPr eaLnBrk="1" hangingPunct="1"/>
            <a:r>
              <a:rPr lang="en-US" altLang="zh-CN" smtClean="0">
                <a:ea typeface="宋体" charset="-122"/>
              </a:rPr>
              <a:t>(2). NMB values of K and Mg are reduced significantly, indicating the better model performance by using the source-dependent profile</a:t>
            </a:r>
          </a:p>
          <a:p>
            <a:pPr eaLnBrk="1" hangingPunct="1"/>
            <a:r>
              <a:rPr lang="en-US" altLang="zh-CN" smtClean="0">
                <a:ea typeface="宋体" charset="-122"/>
              </a:rPr>
              <a:t>(3). NMB of Ca is decreased from 36.69 to -53.12. Although it seems the performance is worse, but considering the overall underestimation of PM2.5, the underestimate of Ca is more reasonable in Revised model. Also, all correlation coefficient is increased in Revised model</a:t>
            </a:r>
            <a:endParaRPr lang="zh-CN" altLang="en-US" smtClean="0">
              <a:ea typeface="宋体" charset="-122"/>
            </a:endParaRPr>
          </a:p>
        </p:txBody>
      </p:sp>
      <p:sp>
        <p:nvSpPr>
          <p:cNvPr id="14340" name="灯片编号占位符 3"/>
          <p:cNvSpPr>
            <a:spLocks noGrp="1"/>
          </p:cNvSpPr>
          <p:nvPr>
            <p:ph type="sldNum" sz="quarter" idx="5"/>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E34C8BDA-770C-4C1C-A7AC-81AFDEE756F2}" type="slidenum">
              <a:rPr lang="en-US" altLang="zh-CN"/>
              <a:pPr eaLnBrk="1" hangingPunct="1"/>
              <a:t>11</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a:ln/>
        </p:spPr>
      </p:sp>
      <p:sp>
        <p:nvSpPr>
          <p:cNvPr id="16387" name="备注占位符 2"/>
          <p:cNvSpPr>
            <a:spLocks noGrp="1"/>
          </p:cNvSpPr>
          <p:nvPr>
            <p:ph type="body" idx="1"/>
          </p:nvPr>
        </p:nvSpPr>
        <p:spPr>
          <a:noFill/>
        </p:spPr>
        <p:txBody>
          <a:bodyPr/>
          <a:lstStyle/>
          <a:p>
            <a:pPr marL="228600" indent="-228600" eaLnBrk="1" hangingPunct="1">
              <a:buFontTx/>
              <a:buAutoNum type="arabicParenBoth"/>
            </a:pPr>
            <a:r>
              <a:rPr lang="en-US" altLang="zh-CN" smtClean="0">
                <a:ea typeface="宋体" charset="-122"/>
              </a:rPr>
              <a:t>ozone is decreased due to dust heterogeneous chemistry, the impact ranges from -2% to -10% with lower uptake coefficient, and from -4% to -20% with higher uptake coefficient</a:t>
            </a:r>
          </a:p>
          <a:p>
            <a:pPr marL="228600" indent="-228600" eaLnBrk="1" hangingPunct="1">
              <a:buFontTx/>
              <a:buAutoNum type="arabicParenBoth"/>
            </a:pPr>
            <a:r>
              <a:rPr lang="en-US" altLang="zh-CN" smtClean="0">
                <a:ea typeface="宋体" charset="-122"/>
              </a:rPr>
              <a:t>Chem_Low means model simulation with lower uptake coefficient; Chem_High means with higher uptake coefficient</a:t>
            </a:r>
          </a:p>
          <a:p>
            <a:pPr marL="228600" indent="-228600" eaLnBrk="1" hangingPunct="1">
              <a:buFontTx/>
              <a:buAutoNum type="arabicParenBoth"/>
            </a:pPr>
            <a:r>
              <a:rPr lang="en-US" altLang="zh-CN" smtClean="0">
                <a:ea typeface="宋体" charset="-122"/>
              </a:rPr>
              <a:t>Red means better performance with chemistry, green means worse performance with chemistry</a:t>
            </a:r>
            <a:endParaRPr lang="zh-CN" altLang="en-US" smtClean="0">
              <a:ea typeface="宋体" charset="-122"/>
            </a:endParaRPr>
          </a:p>
        </p:txBody>
      </p:sp>
      <p:sp>
        <p:nvSpPr>
          <p:cNvPr id="16388" name="灯片编号占位符 3"/>
          <p:cNvSpPr>
            <a:spLocks noGrp="1"/>
          </p:cNvSpPr>
          <p:nvPr>
            <p:ph type="sldNum" sz="quarter" idx="5"/>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D8263EE5-BB9D-4A42-89AA-85480D0979FD}" type="slidenum">
              <a:rPr lang="en-US" altLang="zh-CN"/>
              <a:pPr eaLnBrk="1" hangingPunct="1"/>
              <a:t>12</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a:ln/>
        </p:spPr>
      </p:sp>
      <p:sp>
        <p:nvSpPr>
          <p:cNvPr id="17411" name="备注占位符 2"/>
          <p:cNvSpPr>
            <a:spLocks noGrp="1"/>
          </p:cNvSpPr>
          <p:nvPr>
            <p:ph type="body" idx="1"/>
          </p:nvPr>
        </p:nvSpPr>
        <p:spPr>
          <a:noFill/>
        </p:spPr>
        <p:txBody>
          <a:bodyPr/>
          <a:lstStyle/>
          <a:p>
            <a:pPr eaLnBrk="1" hangingPunct="1"/>
            <a:endParaRPr lang="zh-CN" altLang="en-US" dirty="0" smtClean="0">
              <a:ea typeface="宋体" charset="-122"/>
            </a:endParaRPr>
          </a:p>
        </p:txBody>
      </p:sp>
      <p:sp>
        <p:nvSpPr>
          <p:cNvPr id="17412" name="灯片编号占位符 3"/>
          <p:cNvSpPr>
            <a:spLocks noGrp="1"/>
          </p:cNvSpPr>
          <p:nvPr>
            <p:ph type="sldNum" sz="quarter" idx="5"/>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F7B63D36-4431-46E7-9279-0550697ABCED}" type="slidenum">
              <a:rPr lang="en-US" altLang="zh-CN"/>
              <a:pPr eaLnBrk="1" hangingPunct="1"/>
              <a:t>13</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Rectangle 5"/>
          <p:cNvSpPr/>
          <p:nvPr userDrawn="1"/>
        </p:nvSpPr>
        <p:spPr>
          <a:xfrm>
            <a:off x="4302329" y="4021295"/>
            <a:ext cx="576292" cy="576105"/>
          </a:xfrm>
          <a:prstGeom prst="rect">
            <a:avLst/>
          </a:prstGeom>
          <a:solidFill>
            <a:srgbClr val="FD6D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1"/>
          <p:cNvSpPr>
            <a:spLocks noGrp="1"/>
          </p:cNvSpPr>
          <p:nvPr>
            <p:ph type="title"/>
          </p:nvPr>
        </p:nvSpPr>
        <p:spPr>
          <a:xfrm>
            <a:off x="457200" y="1449892"/>
            <a:ext cx="8229600" cy="1143000"/>
          </a:xfrm>
        </p:spPr>
        <p:txBody>
          <a:bodyPr/>
          <a:lstStyle>
            <a:lvl1pPr algn="ctr">
              <a:defRPr>
                <a:solidFill>
                  <a:srgbClr val="3B3C3E"/>
                </a:solidFill>
              </a:defRPr>
            </a:lvl1pPr>
          </a:lstStyle>
          <a:p>
            <a:r>
              <a:rPr lang="en-US" dirty="0" smtClean="0"/>
              <a:t>Click to edit Master title style</a:t>
            </a:r>
            <a:endParaRPr lang="en-US" dirty="0"/>
          </a:p>
        </p:txBody>
      </p:sp>
      <p:sp>
        <p:nvSpPr>
          <p:cNvPr id="5" name="Subtitle 2"/>
          <p:cNvSpPr>
            <a:spLocks noGrp="1"/>
          </p:cNvSpPr>
          <p:nvPr>
            <p:ph type="subTitle" idx="1"/>
          </p:nvPr>
        </p:nvSpPr>
        <p:spPr>
          <a:xfrm>
            <a:off x="1371600" y="2694275"/>
            <a:ext cx="6400800" cy="1223675"/>
          </a:xfrm>
        </p:spPr>
        <p:txBody>
          <a:bodyPr/>
          <a:lstStyle>
            <a:lvl1pPr marL="0" indent="0" algn="ctr">
              <a:buNone/>
              <a:defRPr>
                <a:solidFill>
                  <a:srgbClr val="3B3C3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4" name="Picture 3" descr="UT_logo_RGB.eps"/>
          <p:cNvPicPr>
            <a:picLocks noChangeAspect="1"/>
          </p:cNvPicPr>
          <p:nvPr userDrawn="1"/>
        </p:nvPicPr>
        <p:blipFill rotWithShape="1">
          <a:blip r:embed="rId2" cstate="screen">
            <a:extLst>
              <a:ext uri="{28A0092B-C50C-407E-A947-70E740481C1C}">
                <a14:useLocalDpi xmlns:a14="http://schemas.microsoft.com/office/drawing/2010/main"/>
              </a:ext>
            </a:extLst>
          </a:blip>
          <a:srcRect l="-4524" t="-7509" r="-4657" b="-14348"/>
          <a:stretch/>
        </p:blipFill>
        <p:spPr>
          <a:xfrm>
            <a:off x="3520440" y="4005072"/>
            <a:ext cx="2148840" cy="1517904"/>
          </a:xfrm>
          <a:prstGeom prst="rect">
            <a:avLst/>
          </a:prstGeom>
        </p:spPr>
      </p:pic>
      <p:sp>
        <p:nvSpPr>
          <p:cNvPr id="7" name="Rectangle 6"/>
          <p:cNvSpPr/>
          <p:nvPr userDrawn="1"/>
        </p:nvSpPr>
        <p:spPr>
          <a:xfrm>
            <a:off x="0" y="6330206"/>
            <a:ext cx="9144000" cy="527794"/>
          </a:xfrm>
          <a:prstGeom prst="rect">
            <a:avLst/>
          </a:prstGeom>
          <a:solidFill>
            <a:srgbClr val="FD6D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11905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28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F5BA7003-00DC-104B-92AD-B7A90026C1F9}" type="datetimeFigureOut">
              <a:rPr lang="en-US" smtClean="0"/>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C7006-7120-F341-A188-F97DDD913081}" type="slidenum">
              <a:rPr lang="en-US" smtClean="0"/>
              <a:t>‹#›</a:t>
            </a:fld>
            <a:endParaRPr lang="en-US"/>
          </a:p>
        </p:txBody>
      </p:sp>
    </p:spTree>
    <p:extLst>
      <p:ext uri="{BB962C8B-B14F-4D97-AF65-F5344CB8AC3E}">
        <p14:creationId xmlns:p14="http://schemas.microsoft.com/office/powerpoint/2010/main" val="233236624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range Section Header">
    <p:bg>
      <p:bgPr>
        <a:solidFill>
          <a:srgbClr val="FD6D08"/>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5BA7003-00DC-104B-92AD-B7A90026C1F9}" type="datetimeFigureOut">
              <a:rPr lang="en-US" smtClean="0"/>
              <a:pPr/>
              <a:t>10/5/2015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51C7006-7120-F341-A188-F97DDD913081}" type="slidenum">
              <a:rPr lang="en-US" smtClean="0"/>
              <a:pPr/>
              <a:t>‹#›</a:t>
            </a:fld>
            <a:endParaRPr lang="en-US" dirty="0"/>
          </a:p>
        </p:txBody>
      </p:sp>
      <p:sp>
        <p:nvSpPr>
          <p:cNvPr id="6" name="Title 1"/>
          <p:cNvSpPr>
            <a:spLocks noGrp="1"/>
          </p:cNvSpPr>
          <p:nvPr>
            <p:ph type="title"/>
          </p:nvPr>
        </p:nvSpPr>
        <p:spPr>
          <a:xfrm>
            <a:off x="722313" y="4406900"/>
            <a:ext cx="7772400" cy="1362075"/>
          </a:xfrm>
        </p:spPr>
        <p:txBody>
          <a:bodyPr anchor="t">
            <a:normAutofit/>
          </a:bodyPr>
          <a:lstStyle>
            <a:lvl1pPr algn="l">
              <a:defRPr sz="2800" b="1" cap="all">
                <a:solidFill>
                  <a:schemeClr val="bg1"/>
                </a:solidFill>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13474447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BA7003-00DC-104B-92AD-B7A90026C1F9}" type="datetimeFigureOut">
              <a:rPr lang="en-US" smtClean="0"/>
              <a:t>10/5/2015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1C7006-7120-F341-A188-F97DDD913081}" type="slidenum">
              <a:rPr lang="en-US" smtClean="0"/>
              <a:t>‹#›</a:t>
            </a:fld>
            <a:endParaRPr lang="en-US"/>
          </a:p>
        </p:txBody>
      </p:sp>
    </p:spTree>
    <p:extLst>
      <p:ext uri="{BB962C8B-B14F-4D97-AF65-F5344CB8AC3E}">
        <p14:creationId xmlns:p14="http://schemas.microsoft.com/office/powerpoint/2010/main" val="315355503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BA7003-00DC-104B-92AD-B7A90026C1F9}" type="datetimeFigureOut">
              <a:rPr lang="en-US" smtClean="0"/>
              <a:t>10/5/2015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1C7006-7120-F341-A188-F97DDD913081}" type="slidenum">
              <a:rPr lang="en-US" smtClean="0"/>
              <a:t>‹#›</a:t>
            </a:fld>
            <a:endParaRPr lang="en-US"/>
          </a:p>
        </p:txBody>
      </p:sp>
    </p:spTree>
    <p:extLst>
      <p:ext uri="{BB962C8B-B14F-4D97-AF65-F5344CB8AC3E}">
        <p14:creationId xmlns:p14="http://schemas.microsoft.com/office/powerpoint/2010/main" val="422415458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BA7003-00DC-104B-92AD-B7A90026C1F9}" type="datetimeFigureOut">
              <a:rPr lang="en-US" smtClean="0"/>
              <a:t>10/5/2015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1C7006-7120-F341-A188-F97DDD913081}" type="slidenum">
              <a:rPr lang="en-US" smtClean="0"/>
              <a:t>‹#›</a:t>
            </a:fld>
            <a:endParaRPr lang="en-US"/>
          </a:p>
        </p:txBody>
      </p:sp>
    </p:spTree>
    <p:extLst>
      <p:ext uri="{BB962C8B-B14F-4D97-AF65-F5344CB8AC3E}">
        <p14:creationId xmlns:p14="http://schemas.microsoft.com/office/powerpoint/2010/main" val="360465777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525963"/>
          </a:xfrm>
        </p:spPr>
        <p:txBody>
          <a:bodyPr/>
          <a:lstStyle/>
          <a:p>
            <a:pPr lvl="0"/>
            <a:endParaRPr lang="zh-CN" altLang="en-US" noProof="0" smtClean="0"/>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3"/>
          <p:cNvSpPr>
            <a:spLocks noGrp="1" noChangeArrowheads="1"/>
          </p:cNvSpPr>
          <p:nvPr>
            <p:ph type="sldNum" sz="quarter" idx="11"/>
          </p:nvPr>
        </p:nvSpPr>
        <p:spPr>
          <a:ln/>
        </p:spPr>
        <p:txBody>
          <a:bodyPr/>
          <a:lstStyle>
            <a:lvl1pPr>
              <a:defRPr/>
            </a:lvl1pPr>
          </a:lstStyle>
          <a:p>
            <a:pPr>
              <a:defRPr/>
            </a:pPr>
            <a:fld id="{F25A9657-DA80-448C-9FBF-E7A68D3A7CA9}" type="slidenum">
              <a:rPr lang="en-US" altLang="zh-CN"/>
              <a:pPr>
                <a:defRPr/>
              </a:pPr>
              <a:t>‹#›</a:t>
            </a:fld>
            <a:endParaRPr lang="en-US" altLang="zh-CN"/>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900762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2"/>
          <p:cNvSpPr>
            <a:spLocks noGrp="1" noChangeArrowheads="1"/>
          </p:cNvSpPr>
          <p:nvPr>
            <p:ph type="dt" sz="half" idx="10"/>
          </p:nvPr>
        </p:nvSpPr>
        <p:spPr>
          <a:ln/>
        </p:spPr>
        <p:txBody>
          <a:bodyPr/>
          <a:lstStyle>
            <a:lvl1pPr>
              <a:defRPr/>
            </a:lvl1pPr>
          </a:lstStyle>
          <a:p>
            <a:pPr>
              <a:defRPr/>
            </a:pPr>
            <a:endParaRPr lang="en-US" altLang="zh-CN"/>
          </a:p>
        </p:txBody>
      </p:sp>
      <p:sp>
        <p:nvSpPr>
          <p:cNvPr id="7" name="Rectangle 3"/>
          <p:cNvSpPr>
            <a:spLocks noGrp="1" noChangeArrowheads="1"/>
          </p:cNvSpPr>
          <p:nvPr>
            <p:ph type="sldNum" sz="quarter" idx="11"/>
          </p:nvPr>
        </p:nvSpPr>
        <p:spPr>
          <a:ln/>
        </p:spPr>
        <p:txBody>
          <a:bodyPr/>
          <a:lstStyle>
            <a:lvl1pPr>
              <a:defRPr/>
            </a:lvl1pPr>
          </a:lstStyle>
          <a:p>
            <a:pPr>
              <a:defRPr/>
            </a:pPr>
            <a:fld id="{67213266-4F96-41FB-B1E6-9D2C0BD125F8}" type="slidenum">
              <a:rPr lang="en-US" altLang="zh-CN"/>
              <a:pPr>
                <a:defRPr/>
              </a:pPr>
              <a:t>‹#›</a:t>
            </a:fld>
            <a:endParaRPr lang="en-US" altLang="zh-CN"/>
          </a:p>
        </p:txBody>
      </p:sp>
      <p:sp>
        <p:nvSpPr>
          <p:cNvPr id="8" name="Rectangle 14"/>
          <p:cNvSpPr>
            <a:spLocks noGrp="1" noChangeArrowheads="1"/>
          </p:cNvSpPr>
          <p:nvPr>
            <p:ph type="ftr" sz="quarter" idx="12"/>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175142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ctr">
              <a:defRPr sz="2000" b="1">
                <a:solidFill>
                  <a:srgbClr val="3B3C3E"/>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lgn="ctr">
              <a:buNone/>
              <a:defRPr sz="1400">
                <a:solidFill>
                  <a:srgbClr val="3B3C3E"/>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1009650" cy="365125"/>
          </a:xfrm>
          <a:prstGeom prst="rect">
            <a:avLst/>
          </a:prstGeom>
        </p:spPr>
        <p:txBody>
          <a:bodyPr/>
          <a:lstStyle/>
          <a:p>
            <a:fld id="{F5BA7003-00DC-104B-92AD-B7A90026C1F9}" type="datetimeFigureOut">
              <a:rPr lang="en-US" smtClean="0"/>
              <a:t>10/5/2015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51C7006-7120-F341-A188-F97DDD913081}" type="slidenum">
              <a:rPr lang="en-US" smtClean="0"/>
              <a:t>‹#›</a:t>
            </a:fld>
            <a:endParaRPr lang="en-US"/>
          </a:p>
        </p:txBody>
      </p:sp>
    </p:spTree>
    <p:extLst>
      <p:ext uri="{BB962C8B-B14F-4D97-AF65-F5344CB8AC3E}">
        <p14:creationId xmlns:p14="http://schemas.microsoft.com/office/powerpoint/2010/main" val="160397316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 Large Photo">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1009650" cy="365125"/>
          </a:xfrm>
          <a:prstGeom prst="rect">
            <a:avLst/>
          </a:prstGeom>
        </p:spPr>
        <p:txBody>
          <a:bodyPr/>
          <a:lstStyle/>
          <a:p>
            <a:fld id="{4B469F6A-6969-FD40-8D37-C59213B3D641}" type="datetimeFigureOut">
              <a:rPr lang="en-US" smtClean="0"/>
              <a:pPr/>
              <a:t>10/5/2015</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95FC0D8-608D-084B-A5CE-4343663DF3B8}" type="slidenum">
              <a:rPr lang="en-US" smtClean="0"/>
              <a:pPr/>
              <a:t>‹#›</a:t>
            </a:fld>
            <a:endParaRPr lang="en-US" dirty="0"/>
          </a:p>
        </p:txBody>
      </p:sp>
      <p:sp>
        <p:nvSpPr>
          <p:cNvPr id="6" name="Picture Placeholder 2"/>
          <p:cNvSpPr>
            <a:spLocks noGrp="1"/>
          </p:cNvSpPr>
          <p:nvPr>
            <p:ph type="pic" idx="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328841143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Photo with Overlaid Title">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Title 1"/>
          <p:cNvSpPr>
            <a:spLocks noGrp="1"/>
          </p:cNvSpPr>
          <p:nvPr>
            <p:ph type="title" hasCustomPrompt="1"/>
          </p:nvPr>
        </p:nvSpPr>
        <p:spPr>
          <a:xfrm>
            <a:off x="457200" y="2579688"/>
            <a:ext cx="8229600" cy="1143000"/>
          </a:xfrm>
        </p:spPr>
        <p:txBody>
          <a:bodyPr>
            <a:normAutofit/>
          </a:bodyPr>
          <a:lstStyle>
            <a:lvl1pPr algn="ctr">
              <a:defRPr sz="4000" b="1" spc="0">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F5BA7003-00DC-104B-92AD-B7A90026C1F9}" type="datetimeFigureOut">
              <a:rPr lang="en-US" smtClean="0"/>
              <a:pPr/>
              <a:t>10/5/2015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51C7006-7120-F341-A188-F97DDD913081}" type="slidenum">
              <a:rPr lang="en-US" smtClean="0"/>
              <a:pPr/>
              <a:t>‹#›</a:t>
            </a:fld>
            <a:endParaRPr lang="en-US" dirty="0"/>
          </a:p>
        </p:txBody>
      </p:sp>
    </p:spTree>
    <p:extLst>
      <p:ext uri="{BB962C8B-B14F-4D97-AF65-F5344CB8AC3E}">
        <p14:creationId xmlns:p14="http://schemas.microsoft.com/office/powerpoint/2010/main" val="32051728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Big Orange">
    <p:bg>
      <p:bgPr>
        <a:solidFill>
          <a:srgbClr val="FD6D0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449892"/>
            <a:ext cx="8229600" cy="1143000"/>
          </a:xfrm>
        </p:spPr>
        <p:txBody>
          <a:bodyPr/>
          <a:lstStyle>
            <a:lvl1pPr algn="ctr">
              <a:defRPr>
                <a:solidFill>
                  <a:schemeClr val="bg1"/>
                </a:solidFill>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2"/>
          <a:stretch>
            <a:fillRect/>
          </a:stretch>
        </p:blipFill>
        <p:spPr>
          <a:xfrm>
            <a:off x="3578810" y="4021295"/>
            <a:ext cx="1986380" cy="1327108"/>
          </a:xfrm>
          <a:prstGeom prst="rect">
            <a:avLst/>
          </a:prstGeom>
        </p:spPr>
      </p:pic>
      <p:sp>
        <p:nvSpPr>
          <p:cNvPr id="4" name="Subtitle 2"/>
          <p:cNvSpPr>
            <a:spLocks noGrp="1"/>
          </p:cNvSpPr>
          <p:nvPr>
            <p:ph type="subTitle" idx="1"/>
          </p:nvPr>
        </p:nvSpPr>
        <p:spPr>
          <a:xfrm>
            <a:off x="1371600" y="2694275"/>
            <a:ext cx="6400800" cy="1223675"/>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570572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Photo Collage">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1009650" cy="365125"/>
          </a:xfrm>
          <a:prstGeom prst="rect">
            <a:avLst/>
          </a:prstGeom>
        </p:spPr>
        <p:txBody>
          <a:bodyPr/>
          <a:lstStyle/>
          <a:p>
            <a:fld id="{4B469F6A-6969-FD40-8D37-C59213B3D641}" type="datetimeFigureOut">
              <a:rPr lang="en-US" smtClean="0"/>
              <a:pPr/>
              <a:t>10/5/2015</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95FC0D8-608D-084B-A5CE-4343663DF3B8}" type="slidenum">
              <a:rPr lang="en-US" smtClean="0"/>
              <a:pPr/>
              <a:t>‹#›</a:t>
            </a:fld>
            <a:endParaRPr lang="en-US" dirty="0"/>
          </a:p>
        </p:txBody>
      </p:sp>
      <p:sp>
        <p:nvSpPr>
          <p:cNvPr id="6" name="Picture Placeholder 4"/>
          <p:cNvSpPr>
            <a:spLocks noGrp="1"/>
          </p:cNvSpPr>
          <p:nvPr>
            <p:ph type="pic" idx="1"/>
          </p:nvPr>
        </p:nvSpPr>
        <p:spPr>
          <a:xfrm>
            <a:off x="277905" y="2365248"/>
            <a:ext cx="4240119" cy="3845269"/>
          </a:xfrm>
        </p:spPr>
      </p:sp>
      <p:sp>
        <p:nvSpPr>
          <p:cNvPr id="7" name="Picture Placeholder 6"/>
          <p:cNvSpPr>
            <a:spLocks noGrp="1"/>
          </p:cNvSpPr>
          <p:nvPr>
            <p:ph type="pic" sz="quarter" idx="13"/>
          </p:nvPr>
        </p:nvSpPr>
        <p:spPr>
          <a:xfrm>
            <a:off x="277905" y="228600"/>
            <a:ext cx="2057400" cy="2039112"/>
          </a:xfrm>
        </p:spPr>
      </p:sp>
      <p:sp>
        <p:nvSpPr>
          <p:cNvPr id="8" name="Picture Placeholder 7"/>
          <p:cNvSpPr>
            <a:spLocks noGrp="1"/>
          </p:cNvSpPr>
          <p:nvPr>
            <p:ph type="pic" sz="quarter" idx="14"/>
          </p:nvPr>
        </p:nvSpPr>
        <p:spPr>
          <a:xfrm>
            <a:off x="2460625" y="228600"/>
            <a:ext cx="2057400" cy="2039112"/>
          </a:xfrm>
        </p:spPr>
      </p:sp>
      <p:sp>
        <p:nvSpPr>
          <p:cNvPr id="10" name="Title 1"/>
          <p:cNvSpPr>
            <a:spLocks noGrp="1"/>
          </p:cNvSpPr>
          <p:nvPr>
            <p:ph type="title"/>
          </p:nvPr>
        </p:nvSpPr>
        <p:spPr>
          <a:xfrm>
            <a:off x="4990444" y="751925"/>
            <a:ext cx="3799498" cy="1588926"/>
          </a:xfrm>
        </p:spPr>
        <p:txBody>
          <a:bodyPr anchor="b"/>
          <a:lstStyle>
            <a:lvl1pPr algn="ctr">
              <a:defRPr sz="2000" b="1">
                <a:solidFill>
                  <a:schemeClr val="tx1"/>
                </a:solidFill>
              </a:defRPr>
            </a:lvl1pPr>
          </a:lstStyle>
          <a:p>
            <a:r>
              <a:rPr lang="en-US" dirty="0" smtClean="0"/>
              <a:t>Click to edit Master title style</a:t>
            </a:r>
            <a:endParaRPr lang="en-US" dirty="0"/>
          </a:p>
        </p:txBody>
      </p:sp>
      <p:sp>
        <p:nvSpPr>
          <p:cNvPr id="11" name="Text Placeholder 3"/>
          <p:cNvSpPr>
            <a:spLocks noGrp="1"/>
          </p:cNvSpPr>
          <p:nvPr>
            <p:ph type="body" sz="half" idx="2"/>
          </p:nvPr>
        </p:nvSpPr>
        <p:spPr>
          <a:xfrm>
            <a:off x="4990444" y="2340851"/>
            <a:ext cx="3799498" cy="3869666"/>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08075347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x Photo Collage">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1009650" cy="365125"/>
          </a:xfrm>
          <a:prstGeom prst="rect">
            <a:avLst/>
          </a:prstGeom>
        </p:spPr>
        <p:txBody>
          <a:bodyPr/>
          <a:lstStyle/>
          <a:p>
            <a:fld id="{4B469F6A-6969-FD40-8D37-C59213B3D641}" type="datetimeFigureOut">
              <a:rPr lang="en-US" smtClean="0"/>
              <a:pPr/>
              <a:t>10/5/2015</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95FC0D8-608D-084B-A5CE-4343663DF3B8}" type="slidenum">
              <a:rPr lang="en-US" smtClean="0"/>
              <a:pPr/>
              <a:t>‹#›</a:t>
            </a:fld>
            <a:endParaRPr lang="en-US" dirty="0"/>
          </a:p>
        </p:txBody>
      </p:sp>
      <p:sp>
        <p:nvSpPr>
          <p:cNvPr id="6" name="Picture Placeholder 4"/>
          <p:cNvSpPr>
            <a:spLocks noGrp="1"/>
          </p:cNvSpPr>
          <p:nvPr>
            <p:ph type="pic" idx="1"/>
          </p:nvPr>
        </p:nvSpPr>
        <p:spPr>
          <a:xfrm>
            <a:off x="277905" y="2365248"/>
            <a:ext cx="4240119" cy="3845269"/>
          </a:xfrm>
        </p:spPr>
      </p:sp>
      <p:sp>
        <p:nvSpPr>
          <p:cNvPr id="7" name="Picture Placeholder 6"/>
          <p:cNvSpPr>
            <a:spLocks noGrp="1"/>
          </p:cNvSpPr>
          <p:nvPr>
            <p:ph type="pic" sz="quarter" idx="13"/>
          </p:nvPr>
        </p:nvSpPr>
        <p:spPr>
          <a:xfrm>
            <a:off x="277905" y="228600"/>
            <a:ext cx="2057400" cy="2039112"/>
          </a:xfrm>
        </p:spPr>
      </p:sp>
      <p:sp>
        <p:nvSpPr>
          <p:cNvPr id="8" name="Picture Placeholder 7"/>
          <p:cNvSpPr>
            <a:spLocks noGrp="1"/>
          </p:cNvSpPr>
          <p:nvPr>
            <p:ph type="pic" sz="quarter" idx="14"/>
          </p:nvPr>
        </p:nvSpPr>
        <p:spPr>
          <a:xfrm>
            <a:off x="2460625" y="228600"/>
            <a:ext cx="2057400" cy="2039112"/>
          </a:xfrm>
        </p:spPr>
      </p:sp>
      <p:sp>
        <p:nvSpPr>
          <p:cNvPr id="9" name="Picture Placeholder 4"/>
          <p:cNvSpPr>
            <a:spLocks noGrp="1"/>
          </p:cNvSpPr>
          <p:nvPr>
            <p:ph type="pic" idx="15"/>
          </p:nvPr>
        </p:nvSpPr>
        <p:spPr>
          <a:xfrm>
            <a:off x="4670424" y="228600"/>
            <a:ext cx="4240119" cy="3845269"/>
          </a:xfrm>
        </p:spPr>
      </p:sp>
      <p:sp>
        <p:nvSpPr>
          <p:cNvPr id="10" name="Picture Placeholder 6"/>
          <p:cNvSpPr>
            <a:spLocks noGrp="1"/>
          </p:cNvSpPr>
          <p:nvPr>
            <p:ph type="pic" sz="quarter" idx="16"/>
          </p:nvPr>
        </p:nvSpPr>
        <p:spPr>
          <a:xfrm>
            <a:off x="4670424" y="4175911"/>
            <a:ext cx="2057400" cy="2039112"/>
          </a:xfrm>
        </p:spPr>
      </p:sp>
      <p:sp>
        <p:nvSpPr>
          <p:cNvPr id="11" name="Picture Placeholder 7"/>
          <p:cNvSpPr>
            <a:spLocks noGrp="1"/>
          </p:cNvSpPr>
          <p:nvPr>
            <p:ph type="pic" sz="quarter" idx="17"/>
          </p:nvPr>
        </p:nvSpPr>
        <p:spPr>
          <a:xfrm>
            <a:off x="6853144" y="4175911"/>
            <a:ext cx="2057400" cy="2039112"/>
          </a:xfrm>
        </p:spPr>
      </p:sp>
    </p:spTree>
    <p:extLst>
      <p:ext uri="{BB962C8B-B14F-4D97-AF65-F5344CB8AC3E}">
        <p14:creationId xmlns:p14="http://schemas.microsoft.com/office/powerpoint/2010/main" val="15894783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895350"/>
          </a:xfrm>
        </p:spPr>
        <p:txBody>
          <a:bodyPr>
            <a:normAutofit/>
          </a:bodyPr>
          <a:lstStyle>
            <a:lvl1pPr>
              <a:defRPr sz="2400"/>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B016D1E-C240-F54C-B964-4E8AE0DA4492}" type="datetimeFigureOut">
              <a:rPr lang="en-US" smtClean="0"/>
              <a:t>10/5/2015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246A90C-EDD6-534A-836B-F35EA6B6A503}" type="slidenum">
              <a:rPr lang="en-US" smtClean="0"/>
              <a:t>‹#›</a:t>
            </a:fld>
            <a:endParaRPr lang="en-US"/>
          </a:p>
        </p:txBody>
      </p:sp>
      <p:sp>
        <p:nvSpPr>
          <p:cNvPr id="10" name="Chart Placeholder 9"/>
          <p:cNvSpPr>
            <a:spLocks noGrp="1"/>
          </p:cNvSpPr>
          <p:nvPr>
            <p:ph type="chart" sz="quarter" idx="13"/>
          </p:nvPr>
        </p:nvSpPr>
        <p:spPr>
          <a:xfrm>
            <a:off x="685800" y="1130300"/>
            <a:ext cx="7772400" cy="5035550"/>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33151916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ig Logo">
    <p:spTree>
      <p:nvGrpSpPr>
        <p:cNvPr id="1" name=""/>
        <p:cNvGrpSpPr/>
        <p:nvPr/>
      </p:nvGrpSpPr>
      <p:grpSpPr>
        <a:xfrm>
          <a:off x="0" y="0"/>
          <a:ext cx="0" cy="0"/>
          <a:chOff x="0" y="0"/>
          <a:chExt cx="0" cy="0"/>
        </a:xfrm>
      </p:grpSpPr>
      <p:sp>
        <p:nvSpPr>
          <p:cNvPr id="6" name="Rectangle 5"/>
          <p:cNvSpPr/>
          <p:nvPr userDrawn="1"/>
        </p:nvSpPr>
        <p:spPr>
          <a:xfrm>
            <a:off x="0" y="4661212"/>
            <a:ext cx="9144000" cy="2196788"/>
          </a:xfrm>
          <a:prstGeom prst="rect">
            <a:avLst/>
          </a:prstGeom>
          <a:solidFill>
            <a:srgbClr val="FD6D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ubtitle 2"/>
          <p:cNvSpPr>
            <a:spLocks noGrp="1"/>
          </p:cNvSpPr>
          <p:nvPr>
            <p:ph type="subTitle" idx="1"/>
          </p:nvPr>
        </p:nvSpPr>
        <p:spPr>
          <a:xfrm>
            <a:off x="1371600" y="215736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0" name="Picture 9"/>
          <p:cNvPicPr>
            <a:picLocks noChangeAspect="1"/>
          </p:cNvPicPr>
          <p:nvPr userDrawn="1"/>
        </p:nvPicPr>
        <p:blipFill>
          <a:blip r:embed="rId2"/>
          <a:stretch>
            <a:fillRect/>
          </a:stretch>
        </p:blipFill>
        <p:spPr>
          <a:xfrm>
            <a:off x="3578810" y="5072195"/>
            <a:ext cx="1986380" cy="1327108"/>
          </a:xfrm>
          <a:prstGeom prst="rect">
            <a:avLst/>
          </a:prstGeom>
        </p:spPr>
      </p:pic>
      <p:sp>
        <p:nvSpPr>
          <p:cNvPr id="11" name="Title 1"/>
          <p:cNvSpPr>
            <a:spLocks noGrp="1"/>
          </p:cNvSpPr>
          <p:nvPr>
            <p:ph type="ctrTitle"/>
          </p:nvPr>
        </p:nvSpPr>
        <p:spPr>
          <a:xfrm>
            <a:off x="685800" y="396710"/>
            <a:ext cx="7772400" cy="1470025"/>
          </a:xfrm>
        </p:spPr>
        <p:txBody>
          <a:bodyPr/>
          <a:lstStyle>
            <a:lvl1pPr algn="ctr">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87791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Minimal Identity">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25850"/>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08162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Rectangle 6"/>
          <p:cNvSpPr/>
          <p:nvPr userDrawn="1"/>
        </p:nvSpPr>
        <p:spPr>
          <a:xfrm>
            <a:off x="0" y="6330206"/>
            <a:ext cx="9144000" cy="527794"/>
          </a:xfrm>
          <a:prstGeom prst="rect">
            <a:avLst/>
          </a:prstGeom>
          <a:solidFill>
            <a:srgbClr val="FD6D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UT_logo_RIGHT_KNOCKOUT.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07955" y="6441967"/>
            <a:ext cx="1410369" cy="314711"/>
          </a:xfrm>
          <a:prstGeom prst="rect">
            <a:avLst/>
          </a:prstGeom>
        </p:spPr>
      </p:pic>
    </p:spTree>
    <p:extLst>
      <p:ext uri="{BB962C8B-B14F-4D97-AF65-F5344CB8AC3E}">
        <p14:creationId xmlns:p14="http://schemas.microsoft.com/office/powerpoint/2010/main" val="1350441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Your Custom 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495034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Rectangle 3"/>
          <p:cNvSpPr/>
          <p:nvPr userDrawn="1"/>
        </p:nvSpPr>
        <p:spPr>
          <a:xfrm>
            <a:off x="4950346" y="0"/>
            <a:ext cx="4193654" cy="6858000"/>
          </a:xfrm>
          <a:prstGeom prst="rect">
            <a:avLst/>
          </a:prstGeom>
          <a:solidFill>
            <a:srgbClr val="FD6D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4950346" y="274637"/>
            <a:ext cx="4193654" cy="3546463"/>
          </a:xfrm>
        </p:spPr>
        <p:txBody>
          <a:bodyPr>
            <a:normAutofit/>
          </a:bodyPr>
          <a:lstStyle>
            <a:lvl1pPr algn="ctr">
              <a:defRPr sz="4000">
                <a:solidFill>
                  <a:schemeClr val="bg1"/>
                </a:solidFill>
              </a:defRPr>
            </a:lvl1pPr>
          </a:lstStyle>
          <a:p>
            <a:r>
              <a:rPr lang="en-US" dirty="0" smtClean="0"/>
              <a:t>Click to edit Master title style</a:t>
            </a:r>
            <a:endParaRPr lang="en-US" dirty="0"/>
          </a:p>
        </p:txBody>
      </p:sp>
      <p:pic>
        <p:nvPicPr>
          <p:cNvPr id="6" name="Picture 5"/>
          <p:cNvPicPr>
            <a:picLocks noChangeAspect="1"/>
          </p:cNvPicPr>
          <p:nvPr userDrawn="1"/>
        </p:nvPicPr>
        <p:blipFill>
          <a:blip r:embed="rId2"/>
          <a:stretch>
            <a:fillRect/>
          </a:stretch>
        </p:blipFill>
        <p:spPr>
          <a:xfrm>
            <a:off x="5851676" y="4313728"/>
            <a:ext cx="2390995" cy="1589757"/>
          </a:xfrm>
          <a:prstGeom prst="rect">
            <a:avLst/>
          </a:prstGeom>
        </p:spPr>
      </p:pic>
    </p:spTree>
    <p:extLst>
      <p:ext uri="{BB962C8B-B14F-4D97-AF65-F5344CB8AC3E}">
        <p14:creationId xmlns:p14="http://schemas.microsoft.com/office/powerpoint/2010/main" val="244603596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Photo 1">
    <p:spTree>
      <p:nvGrpSpPr>
        <p:cNvPr id="1" name=""/>
        <p:cNvGrpSpPr/>
        <p:nvPr/>
      </p:nvGrpSpPr>
      <p:grpSpPr>
        <a:xfrm>
          <a:off x="0" y="0"/>
          <a:ext cx="0" cy="0"/>
          <a:chOff x="0" y="0"/>
          <a:chExt cx="0" cy="0"/>
        </a:xfrm>
      </p:grpSpPr>
      <p:pic>
        <p:nvPicPr>
          <p:cNvPr id="9" name="Picture 8" descr="AyresJosh.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18487" y="0"/>
            <a:ext cx="10370676" cy="6868412"/>
          </a:xfrm>
          <a:prstGeom prst="rect">
            <a:avLst/>
          </a:prstGeom>
        </p:spPr>
      </p:pic>
      <p:sp>
        <p:nvSpPr>
          <p:cNvPr id="6" name="Rectangle 5"/>
          <p:cNvSpPr/>
          <p:nvPr userDrawn="1"/>
        </p:nvSpPr>
        <p:spPr>
          <a:xfrm>
            <a:off x="4564442" y="0"/>
            <a:ext cx="4193654" cy="6858000"/>
          </a:xfrm>
          <a:prstGeom prst="rect">
            <a:avLst/>
          </a:prstGeom>
          <a:solidFill>
            <a:srgbClr val="FD6D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64442" y="274637"/>
            <a:ext cx="4193654" cy="3546463"/>
          </a:xfrm>
        </p:spPr>
        <p:txBody>
          <a:bodyPr>
            <a:normAutofit/>
          </a:bodyPr>
          <a:lstStyle>
            <a:lvl1pPr algn="ctr">
              <a:defRPr sz="4000">
                <a:solidFill>
                  <a:schemeClr val="bg1"/>
                </a:solidFill>
              </a:defRPr>
            </a:lvl1pPr>
          </a:lstStyle>
          <a:p>
            <a:r>
              <a:rPr lang="en-US" dirty="0" smtClean="0"/>
              <a:t>Click to edit Master title style</a:t>
            </a:r>
            <a:endParaRPr lang="en-US" dirty="0"/>
          </a:p>
        </p:txBody>
      </p:sp>
      <p:pic>
        <p:nvPicPr>
          <p:cNvPr id="11" name="Picture 10"/>
          <p:cNvPicPr>
            <a:picLocks noChangeAspect="1"/>
          </p:cNvPicPr>
          <p:nvPr userDrawn="1"/>
        </p:nvPicPr>
        <p:blipFill>
          <a:blip r:embed="rId3"/>
          <a:stretch>
            <a:fillRect/>
          </a:stretch>
        </p:blipFill>
        <p:spPr>
          <a:xfrm>
            <a:off x="5527932" y="4313728"/>
            <a:ext cx="2390995" cy="1589757"/>
          </a:xfrm>
          <a:prstGeom prst="rect">
            <a:avLst/>
          </a:prstGeom>
        </p:spPr>
      </p:pic>
    </p:spTree>
    <p:extLst>
      <p:ext uri="{BB962C8B-B14F-4D97-AF65-F5344CB8AC3E}">
        <p14:creationId xmlns:p14="http://schemas.microsoft.com/office/powerpoint/2010/main" val="471498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hoto 2">
    <p:spTree>
      <p:nvGrpSpPr>
        <p:cNvPr id="1" name=""/>
        <p:cNvGrpSpPr/>
        <p:nvPr/>
      </p:nvGrpSpPr>
      <p:grpSpPr>
        <a:xfrm>
          <a:off x="0" y="0"/>
          <a:ext cx="0" cy="0"/>
          <a:chOff x="0" y="0"/>
          <a:chExt cx="0" cy="0"/>
        </a:xfrm>
      </p:grpSpPr>
      <p:pic>
        <p:nvPicPr>
          <p:cNvPr id="7" name="Picture 6" descr="flag2.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79375"/>
          </a:xfrm>
          <a:prstGeom prst="rect">
            <a:avLst/>
          </a:prstGeom>
        </p:spPr>
      </p:pic>
      <p:sp>
        <p:nvSpPr>
          <p:cNvPr id="4" name="Rectangle 3"/>
          <p:cNvSpPr/>
          <p:nvPr userDrawn="1"/>
        </p:nvSpPr>
        <p:spPr>
          <a:xfrm>
            <a:off x="4564442" y="0"/>
            <a:ext cx="4193654" cy="6858000"/>
          </a:xfrm>
          <a:prstGeom prst="rect">
            <a:avLst/>
          </a:prstGeom>
          <a:solidFill>
            <a:srgbClr val="FD6D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3"/>
          <a:stretch>
            <a:fillRect/>
          </a:stretch>
        </p:blipFill>
        <p:spPr>
          <a:xfrm>
            <a:off x="5527932" y="4313728"/>
            <a:ext cx="2390995" cy="1589757"/>
          </a:xfrm>
          <a:prstGeom prst="rect">
            <a:avLst/>
          </a:prstGeom>
        </p:spPr>
      </p:pic>
      <p:sp>
        <p:nvSpPr>
          <p:cNvPr id="9" name="Text Placeholder 8"/>
          <p:cNvSpPr>
            <a:spLocks noGrp="1"/>
          </p:cNvSpPr>
          <p:nvPr>
            <p:ph type="body" sz="quarter" idx="10"/>
          </p:nvPr>
        </p:nvSpPr>
        <p:spPr>
          <a:xfrm>
            <a:off x="4564442" y="649288"/>
            <a:ext cx="4193654" cy="3160712"/>
          </a:xfrm>
        </p:spPr>
        <p:txBody>
          <a:bodyPr anchor="ctr">
            <a:normAutofit/>
          </a:bodyPr>
          <a:lstStyle>
            <a:lvl1pPr>
              <a:defRPr sz="4000" b="0">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6148993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B3C3E"/>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3B3C3E"/>
                </a:solidFill>
              </a:defRPr>
            </a:lvl1pPr>
            <a:lvl2pPr>
              <a:defRPr>
                <a:solidFill>
                  <a:srgbClr val="3B3C3E"/>
                </a:solidFill>
              </a:defRPr>
            </a:lvl2pPr>
            <a:lvl3pPr>
              <a:defRPr>
                <a:solidFill>
                  <a:srgbClr val="3B3C3E"/>
                </a:solidFill>
              </a:defRPr>
            </a:lvl3pPr>
            <a:lvl4pPr>
              <a:defRPr>
                <a:solidFill>
                  <a:srgbClr val="3B3C3E"/>
                </a:solidFill>
              </a:defRPr>
            </a:lvl4pPr>
            <a:lvl5pPr>
              <a:defRPr>
                <a:solidFill>
                  <a:srgbClr val="3B3C3E"/>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1397863" cy="365125"/>
          </a:xfrm>
        </p:spPr>
        <p:txBody>
          <a:bodyPr/>
          <a:lstStyle>
            <a:lvl1pPr>
              <a:defRPr sz="1000">
                <a:solidFill>
                  <a:schemeClr val="bg1"/>
                </a:solidFill>
                <a:latin typeface="Arial"/>
                <a:cs typeface="Arial"/>
              </a:defRPr>
            </a:lvl1pPr>
          </a:lstStyle>
          <a:p>
            <a:fld id="{F5BA7003-00DC-104B-92AD-B7A90026C1F9}" type="datetimeFigureOut">
              <a:rPr lang="en-US" smtClean="0"/>
              <a:pPr/>
              <a:t>10/5/2015</a:t>
            </a:fld>
            <a:endParaRPr lang="en-US" dirty="0"/>
          </a:p>
        </p:txBody>
      </p:sp>
      <p:sp>
        <p:nvSpPr>
          <p:cNvPr id="5" name="Footer Placeholder 4"/>
          <p:cNvSpPr>
            <a:spLocks noGrp="1"/>
          </p:cNvSpPr>
          <p:nvPr>
            <p:ph type="ftr" sz="quarter" idx="11"/>
          </p:nvPr>
        </p:nvSpPr>
        <p:spPr>
          <a:xfrm>
            <a:off x="1855063" y="6356350"/>
            <a:ext cx="2895600" cy="365125"/>
          </a:xfrm>
        </p:spPr>
        <p:txBody>
          <a:bodyPr/>
          <a:lstStyle>
            <a:lvl1pPr>
              <a:defRPr sz="1000">
                <a:solidFill>
                  <a:schemeClr val="bg1"/>
                </a:solidFill>
                <a:latin typeface="Arial"/>
                <a:cs typeface="Arial"/>
              </a:defRPr>
            </a:lvl1pPr>
          </a:lstStyle>
          <a:p>
            <a:endParaRPr lang="en-US" dirty="0"/>
          </a:p>
        </p:txBody>
      </p:sp>
      <p:sp>
        <p:nvSpPr>
          <p:cNvPr id="6" name="Slide Number Placeholder 5"/>
          <p:cNvSpPr>
            <a:spLocks noGrp="1"/>
          </p:cNvSpPr>
          <p:nvPr>
            <p:ph type="sldNum" sz="quarter" idx="12"/>
          </p:nvPr>
        </p:nvSpPr>
        <p:spPr>
          <a:xfrm>
            <a:off x="4750663" y="6356350"/>
            <a:ext cx="2133600" cy="365125"/>
          </a:xfrm>
        </p:spPr>
        <p:txBody>
          <a:bodyPr/>
          <a:lstStyle>
            <a:lvl1pPr>
              <a:defRPr sz="1000">
                <a:solidFill>
                  <a:schemeClr val="bg1"/>
                </a:solidFill>
                <a:latin typeface="Arial"/>
                <a:cs typeface="Arial"/>
              </a:defRPr>
            </a:lvl1pPr>
          </a:lstStyle>
          <a:p>
            <a:fld id="{051C7006-7120-F341-A188-F97DDD913081}" type="slidenum">
              <a:rPr lang="en-US" smtClean="0"/>
              <a:pPr/>
              <a:t>‹#›</a:t>
            </a:fld>
            <a:endParaRPr lang="en-US" dirty="0"/>
          </a:p>
        </p:txBody>
      </p:sp>
    </p:spTree>
    <p:extLst>
      <p:ext uri="{BB962C8B-B14F-4D97-AF65-F5344CB8AC3E}">
        <p14:creationId xmlns:p14="http://schemas.microsoft.com/office/powerpoint/2010/main" val="6447770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or Text Block">
    <p:bg>
      <p:bgPr>
        <a:solidFill>
          <a:srgbClr val="FD6D0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29555"/>
            <a:ext cx="8229600" cy="1143000"/>
          </a:xfrm>
        </p:spPr>
        <p:txBody>
          <a:bodyPr>
            <a:normAutofit/>
          </a:bodyPr>
          <a:lstStyle>
            <a:lvl1pPr algn="ctr">
              <a:defRPr sz="3600" b="0">
                <a:solidFill>
                  <a:schemeClr val="bg1"/>
                </a:solidFill>
                <a:latin typeface="Georgia"/>
                <a:cs typeface="Georgia"/>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F5BA7003-00DC-104B-92AD-B7A90026C1F9}" type="datetimeFigureOut">
              <a:rPr lang="en-US" smtClean="0"/>
              <a:pPr/>
              <a:t>10/5/2015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51C7006-7120-F341-A188-F97DDD913081}" type="slidenum">
              <a:rPr lang="en-US" smtClean="0"/>
              <a:pPr/>
              <a:t>‹#›</a:t>
            </a:fld>
            <a:endParaRPr lang="en-US" dirty="0"/>
          </a:p>
        </p:txBody>
      </p:sp>
    </p:spTree>
    <p:extLst>
      <p:ext uri="{BB962C8B-B14F-4D97-AF65-F5344CB8AC3E}">
        <p14:creationId xmlns:p14="http://schemas.microsoft.com/office/powerpoint/2010/main" val="41988495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3.emf"/><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3.emf"/><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4.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subtitle style</a:t>
            </a:r>
            <a:endParaRPr lang="en-US" dirty="0"/>
          </a:p>
        </p:txBody>
      </p:sp>
    </p:spTree>
    <p:extLst>
      <p:ext uri="{BB962C8B-B14F-4D97-AF65-F5344CB8AC3E}">
        <p14:creationId xmlns:p14="http://schemas.microsoft.com/office/powerpoint/2010/main" val="1758142741"/>
      </p:ext>
    </p:extLst>
  </p:cSld>
  <p:clrMap bg1="lt1" tx1="dk1" bg2="lt2" tx2="dk2" accent1="accent1" accent2="accent2" accent3="accent3" accent4="accent4" accent5="accent5" accent6="accent6" hlink="hlink" folHlink="folHlink"/>
  <p:sldLayoutIdLst>
    <p:sldLayoutId id="2147483702" r:id="rId1"/>
    <p:sldLayoutId id="2147483664" r:id="rId2"/>
    <p:sldLayoutId id="2147483661" r:id="rId3"/>
    <p:sldLayoutId id="2147483649" r:id="rId4"/>
    <p:sldLayoutId id="2147483700" r:id="rId5"/>
    <p:sldLayoutId id="2147483663" r:id="rId6"/>
    <p:sldLayoutId id="2147483696" r:id="rId7"/>
  </p:sldLayoutIdLst>
  <p:timing>
    <p:tnLst>
      <p:par>
        <p:cTn id="1" dur="indefinite" restart="never" nodeType="tmRoot"/>
      </p:par>
    </p:tnLst>
  </p:timing>
  <p:txStyles>
    <p:titleStyle>
      <a:lvl1pPr algn="ctr" defTabSz="457200" rtl="0" eaLnBrk="1" latinLnBrk="0" hangingPunct="1">
        <a:spcBef>
          <a:spcPct val="0"/>
        </a:spcBef>
        <a:buNone/>
        <a:defRPr sz="4400" kern="1200">
          <a:solidFill>
            <a:srgbClr val="3B3C3E"/>
          </a:solidFill>
          <a:latin typeface="Arial"/>
          <a:ea typeface="+mj-ea"/>
          <a:cs typeface="Arial"/>
        </a:defRPr>
      </a:lvl1pPr>
    </p:titleStyle>
    <p:bodyStyle>
      <a:lvl1pPr marL="0" indent="0" algn="ctr" defTabSz="457200" rtl="0" eaLnBrk="1" latinLnBrk="0" hangingPunct="1">
        <a:spcBef>
          <a:spcPct val="20000"/>
        </a:spcBef>
        <a:buFont typeface="Arial"/>
        <a:buNone/>
        <a:defRPr sz="3200" kern="1200">
          <a:solidFill>
            <a:srgbClr val="77797C"/>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3B3C3E"/>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3B3C3E"/>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3B3C3E"/>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3B3C3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330206"/>
            <a:ext cx="9144000" cy="527794"/>
          </a:xfrm>
          <a:prstGeom prst="rect">
            <a:avLst/>
          </a:prstGeom>
          <a:solidFill>
            <a:srgbClr val="FD6D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1310609" cy="365125"/>
          </a:xfrm>
          <a:prstGeom prst="rect">
            <a:avLst/>
          </a:prstGeom>
        </p:spPr>
        <p:txBody>
          <a:bodyPr vert="horz" lIns="91440" tIns="45720" rIns="91440" bIns="45720" rtlCol="0" anchor="ctr"/>
          <a:lstStyle>
            <a:lvl1pPr algn="l">
              <a:defRPr sz="1000">
                <a:solidFill>
                  <a:schemeClr val="bg1"/>
                </a:solidFill>
                <a:latin typeface="Arial"/>
                <a:cs typeface="Arial"/>
              </a:defRPr>
            </a:lvl1pPr>
          </a:lstStyle>
          <a:p>
            <a:fld id="{F5BA7003-00DC-104B-92AD-B7A90026C1F9}" type="datetimeFigureOut">
              <a:rPr lang="en-US" smtClean="0"/>
              <a:pPr/>
              <a:t>10/5/2015</a:t>
            </a:fld>
            <a:endParaRPr lang="en-US" dirty="0"/>
          </a:p>
        </p:txBody>
      </p:sp>
      <p:sp>
        <p:nvSpPr>
          <p:cNvPr id="5" name="Footer Placeholder 4"/>
          <p:cNvSpPr>
            <a:spLocks noGrp="1"/>
          </p:cNvSpPr>
          <p:nvPr>
            <p:ph type="ftr" sz="quarter" idx="3"/>
          </p:nvPr>
        </p:nvSpPr>
        <p:spPr>
          <a:xfrm>
            <a:off x="1767809" y="6356350"/>
            <a:ext cx="2895600" cy="365125"/>
          </a:xfrm>
          <a:prstGeom prst="rect">
            <a:avLst/>
          </a:prstGeom>
        </p:spPr>
        <p:txBody>
          <a:bodyPr vert="horz" lIns="91440" tIns="45720" rIns="91440" bIns="45720" rtlCol="0" anchor="ctr"/>
          <a:lstStyle>
            <a:lvl1pPr algn="ctr">
              <a:defRPr sz="1000">
                <a:solidFill>
                  <a:schemeClr val="bg1"/>
                </a:solidFill>
                <a:latin typeface="Arial"/>
                <a:cs typeface="Arial"/>
              </a:defRPr>
            </a:lvl1pPr>
          </a:lstStyle>
          <a:p>
            <a:endParaRPr lang="en-US" dirty="0"/>
          </a:p>
        </p:txBody>
      </p:sp>
      <p:sp>
        <p:nvSpPr>
          <p:cNvPr id="6" name="Slide Number Placeholder 5"/>
          <p:cNvSpPr>
            <a:spLocks noGrp="1"/>
          </p:cNvSpPr>
          <p:nvPr>
            <p:ph type="sldNum" sz="quarter" idx="4"/>
          </p:nvPr>
        </p:nvSpPr>
        <p:spPr>
          <a:xfrm>
            <a:off x="4667371" y="6356350"/>
            <a:ext cx="2133600" cy="365125"/>
          </a:xfrm>
          <a:prstGeom prst="rect">
            <a:avLst/>
          </a:prstGeom>
        </p:spPr>
        <p:txBody>
          <a:bodyPr vert="horz" lIns="91440" tIns="45720" rIns="91440" bIns="45720" rtlCol="0" anchor="ctr"/>
          <a:lstStyle>
            <a:lvl1pPr algn="r">
              <a:defRPr sz="1000">
                <a:solidFill>
                  <a:schemeClr val="bg1"/>
                </a:solidFill>
                <a:latin typeface="Arial"/>
                <a:cs typeface="Arial"/>
              </a:defRPr>
            </a:lvl1pPr>
          </a:lstStyle>
          <a:p>
            <a:fld id="{051C7006-7120-F341-A188-F97DDD913081}" type="slidenum">
              <a:rPr lang="en-US" smtClean="0"/>
              <a:pPr/>
              <a:t>‹#›</a:t>
            </a:fld>
            <a:endParaRPr lang="en-US" dirty="0"/>
          </a:p>
        </p:txBody>
      </p:sp>
      <p:pic>
        <p:nvPicPr>
          <p:cNvPr id="10" name="Picture 9" descr="UT_logo_RIGHT_KNOCKOUT.eps"/>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7621048" y="6441967"/>
            <a:ext cx="1410369" cy="314711"/>
          </a:xfrm>
          <a:prstGeom prst="rect">
            <a:avLst/>
          </a:prstGeom>
        </p:spPr>
      </p:pic>
    </p:spTree>
    <p:extLst>
      <p:ext uri="{BB962C8B-B14F-4D97-AF65-F5344CB8AC3E}">
        <p14:creationId xmlns:p14="http://schemas.microsoft.com/office/powerpoint/2010/main" val="2101319141"/>
      </p:ext>
    </p:extLst>
  </p:cSld>
  <p:clrMap bg1="lt1" tx1="dk1" bg2="lt2" tx2="dk2" accent1="accent1" accent2="accent2" accent3="accent3" accent4="accent4" accent5="accent5" accent6="accent6" hlink="hlink" folHlink="folHlink"/>
  <p:sldLayoutIdLst>
    <p:sldLayoutId id="2147483669" r:id="rId1"/>
    <p:sldLayoutId id="2147483691" r:id="rId2"/>
    <p:sldLayoutId id="2147483670" r:id="rId3"/>
    <p:sldLayoutId id="2147483701" r:id="rId4"/>
    <p:sldLayoutId id="2147483671" r:id="rId5"/>
    <p:sldLayoutId id="2147483672" r:id="rId6"/>
    <p:sldLayoutId id="2147483674" r:id="rId7"/>
    <p:sldLayoutId id="2147483704" r:id="rId8"/>
    <p:sldLayoutId id="2147483705" r:id="rId9"/>
  </p:sldLayoutIdLst>
  <p:timing>
    <p:tnLst>
      <p:par>
        <p:cTn id="1" dur="indefinite" restart="never" nodeType="tmRoot"/>
      </p:par>
    </p:tnLst>
  </p:timing>
  <p:txStyles>
    <p:titleStyle>
      <a:lvl1pPr algn="l" defTabSz="457200" rtl="0" eaLnBrk="1" latinLnBrk="0" hangingPunct="1">
        <a:spcBef>
          <a:spcPct val="0"/>
        </a:spcBef>
        <a:buNone/>
        <a:defRPr sz="4400" b="1" kern="1200">
          <a:solidFill>
            <a:srgbClr val="3B3C3E"/>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3B3C3E"/>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3B3C3E"/>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3B3C3E"/>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3B3C3E"/>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3B3C3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0" y="6330206"/>
            <a:ext cx="9144000" cy="527794"/>
          </a:xfrm>
          <a:prstGeom prst="rect">
            <a:avLst/>
          </a:prstGeom>
          <a:solidFill>
            <a:srgbClr val="FD6D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2"/>
          </p:nvPr>
        </p:nvSpPr>
        <p:spPr>
          <a:xfrm>
            <a:off x="457200" y="6356350"/>
            <a:ext cx="1310609" cy="365125"/>
          </a:xfrm>
          <a:prstGeom prst="rect">
            <a:avLst/>
          </a:prstGeom>
        </p:spPr>
        <p:txBody>
          <a:bodyPr vert="horz" lIns="91440" tIns="45720" rIns="91440" bIns="45720" rtlCol="0" anchor="ctr"/>
          <a:lstStyle>
            <a:lvl1pPr algn="l">
              <a:defRPr sz="1000">
                <a:solidFill>
                  <a:schemeClr val="bg1"/>
                </a:solidFill>
                <a:latin typeface="Arial"/>
                <a:cs typeface="Arial"/>
              </a:defRPr>
            </a:lvl1pPr>
          </a:lstStyle>
          <a:p>
            <a:fld id="{F5BA7003-00DC-104B-92AD-B7A90026C1F9}" type="datetimeFigureOut">
              <a:rPr lang="en-US" smtClean="0"/>
              <a:pPr/>
              <a:t>10/5/2015</a:t>
            </a:fld>
            <a:endParaRPr lang="en-US" dirty="0"/>
          </a:p>
        </p:txBody>
      </p:sp>
      <p:sp>
        <p:nvSpPr>
          <p:cNvPr id="11" name="Footer Placeholder 4"/>
          <p:cNvSpPr>
            <a:spLocks noGrp="1"/>
          </p:cNvSpPr>
          <p:nvPr>
            <p:ph type="ftr" sz="quarter" idx="3"/>
          </p:nvPr>
        </p:nvSpPr>
        <p:spPr>
          <a:xfrm>
            <a:off x="1767809" y="6356350"/>
            <a:ext cx="2895600" cy="365125"/>
          </a:xfrm>
          <a:prstGeom prst="rect">
            <a:avLst/>
          </a:prstGeom>
        </p:spPr>
        <p:txBody>
          <a:bodyPr vert="horz" lIns="91440" tIns="45720" rIns="91440" bIns="45720" rtlCol="0" anchor="ctr"/>
          <a:lstStyle>
            <a:lvl1pPr algn="ctr">
              <a:defRPr sz="1000">
                <a:solidFill>
                  <a:schemeClr val="bg1"/>
                </a:solidFill>
                <a:latin typeface="Arial"/>
                <a:cs typeface="Arial"/>
              </a:defRPr>
            </a:lvl1pPr>
          </a:lstStyle>
          <a:p>
            <a:endParaRPr lang="en-US" dirty="0"/>
          </a:p>
        </p:txBody>
      </p:sp>
      <p:sp>
        <p:nvSpPr>
          <p:cNvPr id="12" name="Slide Number Placeholder 5"/>
          <p:cNvSpPr>
            <a:spLocks noGrp="1"/>
          </p:cNvSpPr>
          <p:nvPr>
            <p:ph type="sldNum" sz="quarter" idx="4"/>
          </p:nvPr>
        </p:nvSpPr>
        <p:spPr>
          <a:xfrm>
            <a:off x="4667371" y="6356350"/>
            <a:ext cx="2133600" cy="365125"/>
          </a:xfrm>
          <a:prstGeom prst="rect">
            <a:avLst/>
          </a:prstGeom>
        </p:spPr>
        <p:txBody>
          <a:bodyPr vert="horz" lIns="91440" tIns="45720" rIns="91440" bIns="45720" rtlCol="0" anchor="ctr"/>
          <a:lstStyle>
            <a:lvl1pPr algn="r">
              <a:defRPr sz="1000">
                <a:solidFill>
                  <a:schemeClr val="bg1"/>
                </a:solidFill>
                <a:latin typeface="Arial"/>
                <a:cs typeface="Arial"/>
              </a:defRPr>
            </a:lvl1pPr>
          </a:lstStyle>
          <a:p>
            <a:fld id="{051C7006-7120-F341-A188-F97DDD913081}" type="slidenum">
              <a:rPr lang="en-US" smtClean="0"/>
              <a:pPr/>
              <a:t>‹#›</a:t>
            </a:fld>
            <a:endParaRPr lang="en-US" dirty="0"/>
          </a:p>
        </p:txBody>
      </p:sp>
      <p:pic>
        <p:nvPicPr>
          <p:cNvPr id="13" name="Picture 12" descr="UT_logo_RIGHT_KNOCKOUT.eps"/>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280624" y="6441967"/>
            <a:ext cx="1410369" cy="314711"/>
          </a:xfrm>
          <a:prstGeom prst="rect">
            <a:avLst/>
          </a:prstGeom>
        </p:spPr>
      </p:pic>
    </p:spTree>
    <p:extLst>
      <p:ext uri="{BB962C8B-B14F-4D97-AF65-F5344CB8AC3E}">
        <p14:creationId xmlns:p14="http://schemas.microsoft.com/office/powerpoint/2010/main" val="2856070284"/>
      </p:ext>
    </p:extLst>
  </p:cSld>
  <p:clrMap bg1="lt1" tx1="dk1" bg2="lt2" tx2="dk2" accent1="accent1" accent2="accent2" accent3="accent3" accent4="accent4" accent5="accent5" accent6="accent6" hlink="hlink" folHlink="folHlink"/>
  <p:sldLayoutIdLst>
    <p:sldLayoutId id="2147483676" r:id="rId1"/>
    <p:sldLayoutId id="2147483693" r:id="rId2"/>
    <p:sldLayoutId id="2147483699" r:id="rId3"/>
    <p:sldLayoutId id="2147483694" r:id="rId4"/>
    <p:sldLayoutId id="2147483695" r:id="rId5"/>
  </p:sldLayoutIdLst>
  <p:timing>
    <p:tnLst>
      <p:par>
        <p:cTn id="1" dur="indefinite" restart="never" nodeType="tmRoot"/>
      </p:par>
    </p:tnLst>
  </p:timing>
  <p:txStyles>
    <p:titleStyle>
      <a:lvl1pPr algn="l" defTabSz="457200" rtl="0" eaLnBrk="1" latinLnBrk="0" hangingPunct="1">
        <a:spcBef>
          <a:spcPct val="0"/>
        </a:spcBef>
        <a:buNone/>
        <a:defRPr sz="4400" kern="1200">
          <a:solidFill>
            <a:srgbClr val="3B3C3E"/>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3B3C3E"/>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3B3C3E"/>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3B3C3E"/>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3B3C3E"/>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3B3C3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6330206"/>
            <a:ext cx="9144000" cy="527794"/>
          </a:xfrm>
          <a:prstGeom prst="rect">
            <a:avLst/>
          </a:prstGeom>
          <a:solidFill>
            <a:srgbClr val="FD6D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2"/>
          </p:nvPr>
        </p:nvSpPr>
        <p:spPr>
          <a:xfrm>
            <a:off x="457200" y="6356350"/>
            <a:ext cx="1310609" cy="365125"/>
          </a:xfrm>
          <a:prstGeom prst="rect">
            <a:avLst/>
          </a:prstGeom>
        </p:spPr>
        <p:txBody>
          <a:bodyPr vert="horz" lIns="91440" tIns="45720" rIns="91440" bIns="45720" rtlCol="0" anchor="ctr"/>
          <a:lstStyle>
            <a:lvl1pPr algn="l">
              <a:defRPr sz="1000">
                <a:solidFill>
                  <a:schemeClr val="bg1"/>
                </a:solidFill>
                <a:latin typeface="Arial"/>
                <a:cs typeface="Arial"/>
              </a:defRPr>
            </a:lvl1pPr>
          </a:lstStyle>
          <a:p>
            <a:fld id="{F5BA7003-00DC-104B-92AD-B7A90026C1F9}" type="datetimeFigureOut">
              <a:rPr lang="en-US" smtClean="0"/>
              <a:pPr/>
              <a:t>10/5/2015</a:t>
            </a:fld>
            <a:endParaRPr lang="en-US" dirty="0"/>
          </a:p>
        </p:txBody>
      </p:sp>
      <p:sp>
        <p:nvSpPr>
          <p:cNvPr id="9" name="Footer Placeholder 4"/>
          <p:cNvSpPr>
            <a:spLocks noGrp="1"/>
          </p:cNvSpPr>
          <p:nvPr>
            <p:ph type="ftr" sz="quarter" idx="3"/>
          </p:nvPr>
        </p:nvSpPr>
        <p:spPr>
          <a:xfrm>
            <a:off x="1767809" y="6356350"/>
            <a:ext cx="2895600" cy="365125"/>
          </a:xfrm>
          <a:prstGeom prst="rect">
            <a:avLst/>
          </a:prstGeom>
        </p:spPr>
        <p:txBody>
          <a:bodyPr vert="horz" lIns="91440" tIns="45720" rIns="91440" bIns="45720" rtlCol="0" anchor="ctr"/>
          <a:lstStyle>
            <a:lvl1pPr algn="ctr">
              <a:defRPr sz="1000">
                <a:solidFill>
                  <a:schemeClr val="bg1"/>
                </a:solidFill>
                <a:latin typeface="Arial"/>
                <a:cs typeface="Arial"/>
              </a:defRPr>
            </a:lvl1pPr>
          </a:lstStyle>
          <a:p>
            <a:endParaRPr lang="en-US" dirty="0"/>
          </a:p>
        </p:txBody>
      </p:sp>
      <p:sp>
        <p:nvSpPr>
          <p:cNvPr id="10" name="Slide Number Placeholder 5"/>
          <p:cNvSpPr>
            <a:spLocks noGrp="1"/>
          </p:cNvSpPr>
          <p:nvPr>
            <p:ph type="sldNum" sz="quarter" idx="4"/>
          </p:nvPr>
        </p:nvSpPr>
        <p:spPr>
          <a:xfrm>
            <a:off x="4667371" y="6356350"/>
            <a:ext cx="2133600" cy="365125"/>
          </a:xfrm>
          <a:prstGeom prst="rect">
            <a:avLst/>
          </a:prstGeom>
        </p:spPr>
        <p:txBody>
          <a:bodyPr vert="horz" lIns="91440" tIns="45720" rIns="91440" bIns="45720" rtlCol="0" anchor="ctr"/>
          <a:lstStyle>
            <a:lvl1pPr algn="r">
              <a:defRPr sz="1000">
                <a:solidFill>
                  <a:schemeClr val="bg1"/>
                </a:solidFill>
                <a:latin typeface="Arial"/>
                <a:cs typeface="Arial"/>
              </a:defRPr>
            </a:lvl1pPr>
          </a:lstStyle>
          <a:p>
            <a:fld id="{051C7006-7120-F341-A188-F97DDD913081}" type="slidenum">
              <a:rPr lang="en-US" smtClean="0"/>
              <a:pPr/>
              <a:t>‹#›</a:t>
            </a:fld>
            <a:endParaRPr lang="en-US" dirty="0"/>
          </a:p>
        </p:txBody>
      </p:sp>
      <p:pic>
        <p:nvPicPr>
          <p:cNvPr id="11" name="Picture 10" descr="UT_logo_RIGHT_KNOCKOUT.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80624" y="6441967"/>
            <a:ext cx="1410369" cy="314711"/>
          </a:xfrm>
          <a:prstGeom prst="rect">
            <a:avLst/>
          </a:prstGeom>
        </p:spPr>
      </p:pic>
    </p:spTree>
    <p:extLst>
      <p:ext uri="{BB962C8B-B14F-4D97-AF65-F5344CB8AC3E}">
        <p14:creationId xmlns:p14="http://schemas.microsoft.com/office/powerpoint/2010/main" val="1886285337"/>
      </p:ext>
    </p:extLst>
  </p:cSld>
  <p:clrMap bg1="lt1" tx1="dk1" bg2="lt2" tx2="dk2" accent1="accent1" accent2="accent2" accent3="accent3" accent4="accent4" accent5="accent5" accent6="accent6" hlink="hlink" folHlink="folHlink"/>
  <p:sldLayoutIdLst>
    <p:sldLayoutId id="2147483698"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rgbClr val="3B3C3E"/>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3B3C3E"/>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3B3C3E"/>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3B3C3E"/>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3B3C3E"/>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3B3C3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1.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55.png"/><Relationship Id="rId5" Type="http://schemas.openxmlformats.org/officeDocument/2006/relationships/image" Target="../media/image54.emf"/><Relationship Id="rId4" Type="http://schemas.openxmlformats.org/officeDocument/2006/relationships/image" Target="../media/image53.emf"/></Relationships>
</file>

<file path=ppt/slides/_rels/slide1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57.png"/></Relationships>
</file>

<file path=ppt/slides/_rels/slide13.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14.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3" Type="http://schemas.openxmlformats.org/officeDocument/2006/relationships/image" Target="../media/image64.png"/><Relationship Id="rId7" Type="http://schemas.openxmlformats.org/officeDocument/2006/relationships/image" Target="../media/image68.png"/><Relationship Id="rId12" Type="http://schemas.openxmlformats.org/officeDocument/2006/relationships/image" Target="../media/image73.png"/><Relationship Id="rId17" Type="http://schemas.openxmlformats.org/officeDocument/2006/relationships/image" Target="../media/image78.png"/><Relationship Id="rId2" Type="http://schemas.openxmlformats.org/officeDocument/2006/relationships/notesSlide" Target="../notesSlides/notesSlide10.xml"/><Relationship Id="rId16" Type="http://schemas.openxmlformats.org/officeDocument/2006/relationships/image" Target="../media/image77.png"/><Relationship Id="rId1" Type="http://schemas.openxmlformats.org/officeDocument/2006/relationships/slideLayout" Target="../slideLayouts/slideLayout15.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5" Type="http://schemas.openxmlformats.org/officeDocument/2006/relationships/image" Target="../media/image7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 Id="rId14" Type="http://schemas.openxmlformats.org/officeDocument/2006/relationships/image" Target="../media/image75.png"/></Relationships>
</file>

<file path=ppt/slides/_rels/slide1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81.png"/><Relationship Id="rId4" Type="http://schemas.openxmlformats.org/officeDocument/2006/relationships/image" Target="../media/image8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3.xml"/><Relationship Id="rId1" Type="http://schemas.openxmlformats.org/officeDocument/2006/relationships/slideLayout" Target="../slideLayouts/slideLayout16.xml"/><Relationship Id="rId5" Type="http://schemas.openxmlformats.org/officeDocument/2006/relationships/image" Target="../media/image84.png"/><Relationship Id="rId4" Type="http://schemas.openxmlformats.org/officeDocument/2006/relationships/image" Target="../media/image8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1.wmf"/><Relationship Id="rId3" Type="http://schemas.openxmlformats.org/officeDocument/2006/relationships/notesSlide" Target="../notesSlides/notesSlide3.xml"/><Relationship Id="rId7" Type="http://schemas.openxmlformats.org/officeDocument/2006/relationships/image" Target="../media/image8.wmf"/><Relationship Id="rId12" Type="http://schemas.openxmlformats.org/officeDocument/2006/relationships/oleObject" Target="../embeddings/oleObject5.bin"/><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0.wmf"/><Relationship Id="rId5" Type="http://schemas.openxmlformats.org/officeDocument/2006/relationships/image" Target="../media/image7.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9.wmf"/></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8.xml"/><Relationship Id="rId4" Type="http://schemas.openxmlformats.org/officeDocument/2006/relationships/image" Target="../media/image14.emf"/></Relationships>
</file>

<file path=ppt/slides/_rels/slide6.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25.wmf"/><Relationship Id="rId18" Type="http://schemas.openxmlformats.org/officeDocument/2006/relationships/oleObject" Target="../embeddings/oleObject13.bin"/><Relationship Id="rId26" Type="http://schemas.openxmlformats.org/officeDocument/2006/relationships/oleObject" Target="../embeddings/oleObject17.bin"/><Relationship Id="rId39" Type="http://schemas.openxmlformats.org/officeDocument/2006/relationships/image" Target="../media/image40.png"/><Relationship Id="rId3" Type="http://schemas.openxmlformats.org/officeDocument/2006/relationships/notesSlide" Target="../notesSlides/notesSlide5.xml"/><Relationship Id="rId21" Type="http://schemas.openxmlformats.org/officeDocument/2006/relationships/image" Target="../media/image29.wmf"/><Relationship Id="rId34" Type="http://schemas.openxmlformats.org/officeDocument/2006/relationships/oleObject" Target="../embeddings/oleObject21.bin"/><Relationship Id="rId7" Type="http://schemas.openxmlformats.org/officeDocument/2006/relationships/image" Target="../media/image22.wmf"/><Relationship Id="rId12" Type="http://schemas.openxmlformats.org/officeDocument/2006/relationships/oleObject" Target="../embeddings/oleObject10.bin"/><Relationship Id="rId17" Type="http://schemas.openxmlformats.org/officeDocument/2006/relationships/image" Target="../media/image27.wmf"/><Relationship Id="rId25" Type="http://schemas.openxmlformats.org/officeDocument/2006/relationships/image" Target="../media/image31.wmf"/><Relationship Id="rId33" Type="http://schemas.openxmlformats.org/officeDocument/2006/relationships/image" Target="../media/image35.wmf"/><Relationship Id="rId38" Type="http://schemas.openxmlformats.org/officeDocument/2006/relationships/image" Target="../media/image39.png"/><Relationship Id="rId2" Type="http://schemas.openxmlformats.org/officeDocument/2006/relationships/slideLayout" Target="../slideLayouts/slideLayout15.xml"/><Relationship Id="rId16" Type="http://schemas.openxmlformats.org/officeDocument/2006/relationships/oleObject" Target="../embeddings/oleObject12.bin"/><Relationship Id="rId20" Type="http://schemas.openxmlformats.org/officeDocument/2006/relationships/oleObject" Target="../embeddings/oleObject14.bin"/><Relationship Id="rId29" Type="http://schemas.openxmlformats.org/officeDocument/2006/relationships/image" Target="../media/image33.wmf"/><Relationship Id="rId1" Type="http://schemas.openxmlformats.org/officeDocument/2006/relationships/vmlDrawing" Target="../drawings/vmlDrawing2.vml"/><Relationship Id="rId6" Type="http://schemas.openxmlformats.org/officeDocument/2006/relationships/oleObject" Target="../embeddings/oleObject7.bin"/><Relationship Id="rId11" Type="http://schemas.openxmlformats.org/officeDocument/2006/relationships/image" Target="../media/image24.wmf"/><Relationship Id="rId24" Type="http://schemas.openxmlformats.org/officeDocument/2006/relationships/oleObject" Target="../embeddings/oleObject16.bin"/><Relationship Id="rId32" Type="http://schemas.openxmlformats.org/officeDocument/2006/relationships/oleObject" Target="../embeddings/oleObject20.bin"/><Relationship Id="rId37" Type="http://schemas.openxmlformats.org/officeDocument/2006/relationships/image" Target="../media/image38.png"/><Relationship Id="rId40" Type="http://schemas.openxmlformats.org/officeDocument/2006/relationships/image" Target="../media/image41.png"/><Relationship Id="rId5" Type="http://schemas.openxmlformats.org/officeDocument/2006/relationships/image" Target="../media/image21.wmf"/><Relationship Id="rId15" Type="http://schemas.openxmlformats.org/officeDocument/2006/relationships/image" Target="../media/image26.wmf"/><Relationship Id="rId23" Type="http://schemas.openxmlformats.org/officeDocument/2006/relationships/image" Target="../media/image30.wmf"/><Relationship Id="rId28" Type="http://schemas.openxmlformats.org/officeDocument/2006/relationships/oleObject" Target="../embeddings/oleObject18.bin"/><Relationship Id="rId36" Type="http://schemas.openxmlformats.org/officeDocument/2006/relationships/image" Target="../media/image37.png"/><Relationship Id="rId10" Type="http://schemas.openxmlformats.org/officeDocument/2006/relationships/oleObject" Target="../embeddings/oleObject9.bin"/><Relationship Id="rId19" Type="http://schemas.openxmlformats.org/officeDocument/2006/relationships/image" Target="../media/image28.wmf"/><Relationship Id="rId31" Type="http://schemas.openxmlformats.org/officeDocument/2006/relationships/image" Target="../media/image34.wmf"/><Relationship Id="rId4" Type="http://schemas.openxmlformats.org/officeDocument/2006/relationships/oleObject" Target="../embeddings/oleObject6.bin"/><Relationship Id="rId9" Type="http://schemas.openxmlformats.org/officeDocument/2006/relationships/image" Target="../media/image23.wmf"/><Relationship Id="rId14" Type="http://schemas.openxmlformats.org/officeDocument/2006/relationships/oleObject" Target="../embeddings/oleObject11.bin"/><Relationship Id="rId22" Type="http://schemas.openxmlformats.org/officeDocument/2006/relationships/oleObject" Target="../embeddings/oleObject15.bin"/><Relationship Id="rId27" Type="http://schemas.openxmlformats.org/officeDocument/2006/relationships/image" Target="../media/image32.wmf"/><Relationship Id="rId30" Type="http://schemas.openxmlformats.org/officeDocument/2006/relationships/oleObject" Target="../embeddings/oleObject19.bin"/><Relationship Id="rId35" Type="http://schemas.openxmlformats.org/officeDocument/2006/relationships/image" Target="../media/image36.wmf"/></Relationships>
</file>

<file path=ppt/slides/_rels/slide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emf"/><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5.xml"/><Relationship Id="rId5" Type="http://schemas.openxmlformats.org/officeDocument/2006/relationships/image" Target="../media/image45.png"/><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274052"/>
            <a:ext cx="8229600" cy="1143000"/>
          </a:xfrm>
          <a:prstGeom prst="rect">
            <a:avLst/>
          </a:prstGeom>
        </p:spPr>
        <p:txBody>
          <a:bodyPr vert="horz" lIns="91440" tIns="45720" rIns="91440" bIns="45720" rtlCol="0" anchor="ctr">
            <a:normAutofit fontScale="67500" lnSpcReduction="20000"/>
          </a:bodyPr>
          <a:lstStyle>
            <a:lvl1pPr algn="l" defTabSz="457200" rtl="0" eaLnBrk="1" latinLnBrk="0" hangingPunct="1">
              <a:spcBef>
                <a:spcPct val="0"/>
              </a:spcBef>
              <a:buNone/>
              <a:defRPr sz="4400" b="1" kern="1200">
                <a:solidFill>
                  <a:srgbClr val="3B3C3E"/>
                </a:solidFill>
                <a:latin typeface="Arial"/>
                <a:ea typeface="+mj-ea"/>
                <a:cs typeface="Arial"/>
              </a:defRPr>
            </a:lvl1pPr>
          </a:lstStyle>
          <a:p>
            <a:r>
              <a:rPr lang="en-US" altLang="zh-CN" i="1" dirty="0" smtClean="0">
                <a:solidFill>
                  <a:schemeClr val="accent6">
                    <a:lumMod val="75000"/>
                  </a:schemeClr>
                </a:solidFill>
                <a:latin typeface="Arial" pitchFamily="34" charset="0"/>
                <a:ea typeface="Arial Unicode MS" pitchFamily="34" charset="-122"/>
                <a:cs typeface="Arial" pitchFamily="34" charset="0"/>
              </a:rPr>
              <a:t>Improvement of Dust Module in CMAQ and Implement of Heterogeneous Chemistry</a:t>
            </a:r>
            <a:endParaRPr lang="en-US" dirty="0"/>
          </a:p>
        </p:txBody>
      </p:sp>
      <p:sp>
        <p:nvSpPr>
          <p:cNvPr id="6" name="Subtitle 2"/>
          <p:cNvSpPr>
            <a:spLocks/>
          </p:cNvSpPr>
          <p:nvPr/>
        </p:nvSpPr>
        <p:spPr bwMode="auto">
          <a:xfrm>
            <a:off x="-184638" y="5860"/>
            <a:ext cx="2795954" cy="42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Clr>
                <a:schemeClr val="hlink"/>
              </a:buClr>
              <a:buSzPct val="70000"/>
              <a:buFont typeface="Wingdings" pitchFamily="2" charset="2"/>
              <a:buNone/>
              <a:defRPr/>
            </a:pPr>
            <a:r>
              <a:rPr lang="en-US" altLang="zh-CN" sz="1200" b="1" dirty="0" smtClean="0">
                <a:solidFill>
                  <a:srgbClr val="00B0F0"/>
                </a:solidFill>
                <a:latin typeface="Arial" pitchFamily="34" charset="0"/>
                <a:ea typeface="Arial Unicode MS" pitchFamily="34" charset="-122"/>
                <a:cs typeface="Arial" pitchFamily="34" charset="0"/>
              </a:rPr>
              <a:t>14</a:t>
            </a:r>
            <a:r>
              <a:rPr lang="en-US" altLang="zh-CN" sz="1200" b="1" baseline="30000" dirty="0" smtClean="0">
                <a:solidFill>
                  <a:srgbClr val="00B0F0"/>
                </a:solidFill>
                <a:latin typeface="Arial" pitchFamily="34" charset="0"/>
                <a:ea typeface="Arial Unicode MS" pitchFamily="34" charset="-122"/>
                <a:cs typeface="Arial" pitchFamily="34" charset="0"/>
              </a:rPr>
              <a:t>th</a:t>
            </a:r>
            <a:r>
              <a:rPr lang="en-US" altLang="zh-CN" sz="1200" b="1" dirty="0" smtClean="0">
                <a:solidFill>
                  <a:srgbClr val="00B0F0"/>
                </a:solidFill>
                <a:latin typeface="Arial" pitchFamily="34" charset="0"/>
                <a:ea typeface="Arial Unicode MS" pitchFamily="34" charset="-122"/>
                <a:cs typeface="Arial" pitchFamily="34" charset="0"/>
              </a:rPr>
              <a:t> </a:t>
            </a:r>
            <a:r>
              <a:rPr lang="en-US" altLang="zh-CN" sz="1200" b="1" dirty="0">
                <a:solidFill>
                  <a:srgbClr val="00B0F0"/>
                </a:solidFill>
                <a:latin typeface="Arial" pitchFamily="34" charset="0"/>
                <a:ea typeface="Arial Unicode MS" pitchFamily="34" charset="-122"/>
                <a:cs typeface="Arial" pitchFamily="34" charset="0"/>
              </a:rPr>
              <a:t>Annual CMAS Conference</a:t>
            </a:r>
          </a:p>
          <a:p>
            <a:pPr algn="ctr">
              <a:spcBef>
                <a:spcPct val="20000"/>
              </a:spcBef>
              <a:buClr>
                <a:schemeClr val="hlink"/>
              </a:buClr>
              <a:buSzPct val="70000"/>
              <a:buFont typeface="Wingdings" pitchFamily="2" charset="2"/>
              <a:buNone/>
              <a:defRPr/>
            </a:pPr>
            <a:r>
              <a:rPr lang="en-US" altLang="zh-CN" sz="1200" b="1" dirty="0" smtClean="0">
                <a:solidFill>
                  <a:srgbClr val="00B0F0"/>
                </a:solidFill>
                <a:latin typeface="Arial" pitchFamily="34" charset="0"/>
                <a:ea typeface="Arial Unicode MS" pitchFamily="34" charset="-122"/>
                <a:cs typeface="Arial" pitchFamily="34" charset="0"/>
              </a:rPr>
              <a:t>5-7</a:t>
            </a:r>
            <a:r>
              <a:rPr lang="en-US" altLang="zh-CN" sz="1200" b="1" baseline="30000" dirty="0" smtClean="0">
                <a:solidFill>
                  <a:srgbClr val="00B0F0"/>
                </a:solidFill>
                <a:latin typeface="Arial" pitchFamily="34" charset="0"/>
                <a:ea typeface="Arial Unicode MS" pitchFamily="34" charset="-122"/>
                <a:cs typeface="Arial" pitchFamily="34" charset="0"/>
              </a:rPr>
              <a:t>th </a:t>
            </a:r>
            <a:r>
              <a:rPr lang="en-US" altLang="zh-CN" sz="1200" b="1" dirty="0">
                <a:solidFill>
                  <a:srgbClr val="00B0F0"/>
                </a:solidFill>
                <a:latin typeface="Arial" pitchFamily="34" charset="0"/>
                <a:ea typeface="Arial Unicode MS" pitchFamily="34" charset="-122"/>
                <a:cs typeface="Arial" pitchFamily="34" charset="0"/>
              </a:rPr>
              <a:t>October, </a:t>
            </a:r>
            <a:r>
              <a:rPr lang="en-US" altLang="zh-CN" sz="1200" b="1" dirty="0" smtClean="0">
                <a:solidFill>
                  <a:srgbClr val="00B0F0"/>
                </a:solidFill>
                <a:latin typeface="Arial" pitchFamily="34" charset="0"/>
                <a:ea typeface="Arial Unicode MS" pitchFamily="34" charset="-122"/>
                <a:cs typeface="Arial" pitchFamily="34" charset="0"/>
              </a:rPr>
              <a:t>2015</a:t>
            </a:r>
            <a:endParaRPr lang="en-US" altLang="zh-CN" sz="1200" b="1" dirty="0">
              <a:solidFill>
                <a:srgbClr val="00B0F0"/>
              </a:solidFill>
              <a:latin typeface="Arial" pitchFamily="34" charset="0"/>
              <a:ea typeface="Arial Unicode MS" pitchFamily="34" charset="-122"/>
              <a:cs typeface="Arial" pitchFamily="34" charset="0"/>
            </a:endParaRPr>
          </a:p>
        </p:txBody>
      </p:sp>
      <p:sp>
        <p:nvSpPr>
          <p:cNvPr id="8" name="Subtitle 4"/>
          <p:cNvSpPr txBox="1">
            <a:spLocks/>
          </p:cNvSpPr>
          <p:nvPr/>
        </p:nvSpPr>
        <p:spPr>
          <a:xfrm>
            <a:off x="457200" y="2804747"/>
            <a:ext cx="8466992" cy="2409120"/>
          </a:xfrm>
          <a:prstGeom prst="rect">
            <a:avLst/>
          </a:prstGeom>
        </p:spPr>
        <p:txBody>
          <a:bodyPr vert="horz" lIns="91440" tIns="45720" rIns="91440" bIns="45720" rtlCol="0">
            <a:normAutofit fontScale="40000" lnSpcReduction="20000"/>
          </a:bodyPr>
          <a:lstStyle>
            <a:lvl1pPr marL="342900" indent="-342900" algn="l" defTabSz="457200" rtl="0" eaLnBrk="1" latinLnBrk="0" hangingPunct="1">
              <a:spcBef>
                <a:spcPct val="20000"/>
              </a:spcBef>
              <a:buFont typeface="Arial"/>
              <a:buChar char="•"/>
              <a:defRPr sz="3200" kern="1200">
                <a:solidFill>
                  <a:srgbClr val="3B3C3E"/>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3B3C3E"/>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3B3C3E"/>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3B3C3E"/>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3B3C3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50000"/>
              </a:spcBef>
              <a:buNone/>
            </a:pPr>
            <a:r>
              <a:rPr lang="en-US" altLang="zh-CN" sz="4300" b="1" dirty="0" err="1">
                <a:latin typeface="Arial" pitchFamily="34" charset="0"/>
                <a:ea typeface="Arial Unicode MS" pitchFamily="34" charset="-122"/>
                <a:cs typeface="Arial" pitchFamily="34" charset="0"/>
              </a:rPr>
              <a:t>Xinyi</a:t>
            </a:r>
            <a:r>
              <a:rPr lang="en-US" altLang="zh-CN" sz="4300" b="1" dirty="0">
                <a:latin typeface="Arial" pitchFamily="34" charset="0"/>
                <a:ea typeface="Arial Unicode MS" pitchFamily="34" charset="-122"/>
                <a:cs typeface="Arial" pitchFamily="34" charset="0"/>
              </a:rPr>
              <a:t> Dong</a:t>
            </a:r>
            <a:r>
              <a:rPr lang="en-US" altLang="zh-CN" sz="4300" b="1" baseline="30000" dirty="0">
                <a:latin typeface="Arial" pitchFamily="34" charset="0"/>
                <a:ea typeface="Arial Unicode MS" pitchFamily="34" charset="-122"/>
                <a:cs typeface="Arial" pitchFamily="34" charset="0"/>
              </a:rPr>
              <a:t>1</a:t>
            </a:r>
            <a:r>
              <a:rPr lang="en-US" altLang="zh-CN" sz="4300" b="1" dirty="0">
                <a:latin typeface="Arial" pitchFamily="34" charset="0"/>
                <a:ea typeface="Arial Unicode MS" pitchFamily="34" charset="-122"/>
                <a:cs typeface="Arial" pitchFamily="34" charset="0"/>
              </a:rPr>
              <a:t>, </a:t>
            </a:r>
            <a:r>
              <a:rPr lang="en-US" altLang="zh-CN" sz="4300" b="1" dirty="0" smtClean="0">
                <a:latin typeface="Arial" pitchFamily="34" charset="0"/>
                <a:ea typeface="Arial Unicode MS" pitchFamily="34" charset="-122"/>
                <a:cs typeface="Arial" pitchFamily="34" charset="0"/>
              </a:rPr>
              <a:t>Joshua S. Fu</a:t>
            </a:r>
            <a:r>
              <a:rPr lang="en-US" altLang="zh-CN" sz="4300" b="1" baseline="30000" dirty="0" smtClean="0">
                <a:latin typeface="Arial" pitchFamily="34" charset="0"/>
                <a:ea typeface="Arial Unicode MS" pitchFamily="34" charset="-122"/>
                <a:cs typeface="Arial" pitchFamily="34" charset="0"/>
              </a:rPr>
              <a:t>1</a:t>
            </a:r>
            <a:r>
              <a:rPr lang="en-US" altLang="zh-CN" sz="4300" b="1" dirty="0" smtClean="0">
                <a:latin typeface="Arial" pitchFamily="34" charset="0"/>
                <a:ea typeface="Arial Unicode MS" pitchFamily="34" charset="-122"/>
                <a:cs typeface="Arial" pitchFamily="34" charset="0"/>
              </a:rPr>
              <a:t>, </a:t>
            </a:r>
            <a:r>
              <a:rPr lang="en-US" altLang="zh-CN" sz="4300" b="1" dirty="0" err="1" smtClean="0">
                <a:latin typeface="Arial" pitchFamily="34" charset="0"/>
                <a:ea typeface="Arial Unicode MS" pitchFamily="34" charset="-122"/>
                <a:cs typeface="Arial" pitchFamily="34" charset="0"/>
              </a:rPr>
              <a:t>Kan</a:t>
            </a:r>
            <a:r>
              <a:rPr lang="en-US" altLang="zh-CN" sz="4300" b="1" dirty="0" smtClean="0">
                <a:latin typeface="Arial" pitchFamily="34" charset="0"/>
                <a:ea typeface="Arial Unicode MS" pitchFamily="34" charset="-122"/>
                <a:cs typeface="Arial" pitchFamily="34" charset="0"/>
              </a:rPr>
              <a:t> Huang</a:t>
            </a:r>
            <a:r>
              <a:rPr lang="en-US" altLang="zh-CN" sz="4300" b="1" baseline="30000" dirty="0" smtClean="0">
                <a:latin typeface="Arial" pitchFamily="34" charset="0"/>
                <a:ea typeface="Arial Unicode MS" pitchFamily="34" charset="-122"/>
                <a:cs typeface="Arial" pitchFamily="34" charset="0"/>
              </a:rPr>
              <a:t>1</a:t>
            </a:r>
            <a:r>
              <a:rPr lang="en-US" altLang="zh-CN" sz="4300" b="1" dirty="0" smtClean="0">
                <a:latin typeface="Arial" pitchFamily="34" charset="0"/>
                <a:ea typeface="Arial Unicode MS" pitchFamily="34" charset="-122"/>
                <a:cs typeface="Arial" pitchFamily="34" charset="0"/>
              </a:rPr>
              <a:t>, Daniel Tong</a:t>
            </a:r>
            <a:r>
              <a:rPr lang="en-US" altLang="zh-CN" sz="4300" b="1" baseline="30000" dirty="0" smtClean="0">
                <a:latin typeface="Arial" pitchFamily="34" charset="0"/>
                <a:ea typeface="Arial Unicode MS" pitchFamily="34" charset="-122"/>
                <a:cs typeface="Arial" pitchFamily="34" charset="0"/>
              </a:rPr>
              <a:t>2,3,4</a:t>
            </a:r>
            <a:r>
              <a:rPr lang="en-US" altLang="zh-CN" sz="4300" b="1" dirty="0" smtClean="0">
                <a:latin typeface="Arial" pitchFamily="34" charset="0"/>
                <a:ea typeface="Arial Unicode MS" pitchFamily="34" charset="-122"/>
                <a:cs typeface="Arial" pitchFamily="34" charset="0"/>
              </a:rPr>
              <a:t>, and </a:t>
            </a:r>
            <a:r>
              <a:rPr lang="en-US" altLang="zh-CN" sz="4300" b="1" dirty="0" err="1" smtClean="0">
                <a:latin typeface="Arial" pitchFamily="34" charset="0"/>
                <a:ea typeface="Arial Unicode MS" pitchFamily="34" charset="-122"/>
                <a:cs typeface="Arial" pitchFamily="34" charset="0"/>
              </a:rPr>
              <a:t>Guoshun</a:t>
            </a:r>
            <a:r>
              <a:rPr lang="en-US" altLang="zh-CN" sz="4300" b="1" dirty="0" smtClean="0">
                <a:latin typeface="Arial" pitchFamily="34" charset="0"/>
                <a:ea typeface="Arial Unicode MS" pitchFamily="34" charset="-122"/>
                <a:cs typeface="Arial" pitchFamily="34" charset="0"/>
              </a:rPr>
              <a:t> Zhuang</a:t>
            </a:r>
            <a:r>
              <a:rPr lang="en-US" altLang="zh-CN" sz="4300" b="1" baseline="30000" dirty="0" smtClean="0">
                <a:latin typeface="Arial" pitchFamily="34" charset="0"/>
                <a:ea typeface="Arial Unicode MS" pitchFamily="34" charset="-122"/>
                <a:cs typeface="Arial" pitchFamily="34" charset="0"/>
              </a:rPr>
              <a:t>5</a:t>
            </a:r>
            <a:endParaRPr lang="en-US" altLang="zh-CN" sz="4300" baseline="30000" dirty="0" smtClean="0">
              <a:latin typeface="Arial" pitchFamily="34" charset="0"/>
              <a:ea typeface="Arial Unicode MS" pitchFamily="34" charset="-122"/>
              <a:cs typeface="Arial" pitchFamily="34" charset="0"/>
            </a:endParaRPr>
          </a:p>
          <a:p>
            <a:pPr algn="ctr">
              <a:spcBef>
                <a:spcPct val="50000"/>
              </a:spcBef>
            </a:pPr>
            <a:endParaRPr lang="en-US" altLang="zh-CN" sz="3600" baseline="30000" dirty="0" smtClean="0">
              <a:latin typeface="Arial" pitchFamily="34" charset="0"/>
              <a:ea typeface="Arial Unicode MS" pitchFamily="34" charset="-122"/>
              <a:cs typeface="Arial" pitchFamily="34" charset="0"/>
            </a:endParaRPr>
          </a:p>
          <a:p>
            <a:pPr algn="ctr">
              <a:spcBef>
                <a:spcPct val="50000"/>
              </a:spcBef>
            </a:pPr>
            <a:endParaRPr lang="en-US" altLang="zh-CN" sz="3600" baseline="30000" dirty="0" smtClean="0">
              <a:latin typeface="Arial" pitchFamily="34" charset="0"/>
              <a:ea typeface="Arial Unicode MS" pitchFamily="34" charset="-122"/>
              <a:cs typeface="Arial" pitchFamily="34" charset="0"/>
            </a:endParaRPr>
          </a:p>
          <a:p>
            <a:pPr marL="0" indent="0" algn="ctr">
              <a:spcBef>
                <a:spcPct val="50000"/>
              </a:spcBef>
              <a:buNone/>
            </a:pPr>
            <a:r>
              <a:rPr lang="en-US" altLang="zh-CN" sz="3700" b="1" baseline="30000" dirty="0" smtClean="0">
                <a:latin typeface="Arial" pitchFamily="34" charset="0"/>
                <a:ea typeface="Arial Unicode MS" pitchFamily="34" charset="-122"/>
                <a:cs typeface="Arial" pitchFamily="34" charset="0"/>
              </a:rPr>
              <a:t>1</a:t>
            </a:r>
            <a:r>
              <a:rPr lang="en-US" altLang="zh-TW" sz="3700" b="1" dirty="0" smtClean="0">
                <a:latin typeface="Arial" pitchFamily="34" charset="0"/>
                <a:ea typeface="Arial Unicode MS" pitchFamily="34" charset="-122"/>
                <a:cs typeface="Arial" pitchFamily="34" charset="0"/>
              </a:rPr>
              <a:t>University of Tennessee, Knoxville</a:t>
            </a:r>
            <a:endParaRPr lang="en-US" altLang="zh-CN" sz="3700" b="1" dirty="0" smtClean="0">
              <a:latin typeface="Arial" pitchFamily="34" charset="0"/>
              <a:ea typeface="Arial Unicode MS" pitchFamily="34" charset="-122"/>
              <a:cs typeface="Arial" pitchFamily="34" charset="0"/>
            </a:endParaRPr>
          </a:p>
          <a:p>
            <a:pPr marL="0" indent="0" algn="ctr">
              <a:spcBef>
                <a:spcPct val="50000"/>
              </a:spcBef>
              <a:buNone/>
            </a:pPr>
            <a:r>
              <a:rPr lang="en-US" altLang="zh-CN" sz="3700" b="1" baseline="30000" dirty="0" smtClean="0">
                <a:latin typeface="Arial" pitchFamily="34" charset="0"/>
                <a:ea typeface="Arial Unicode MS" pitchFamily="34" charset="-122"/>
                <a:cs typeface="Arial" pitchFamily="34" charset="0"/>
              </a:rPr>
              <a:t>2</a:t>
            </a:r>
            <a:r>
              <a:rPr lang="en-US" altLang="zh-CN" sz="3700" b="1" dirty="0" smtClean="0"/>
              <a:t>NOAA/OAR/ARL, NOAA Center for Weather and Climate Prediction</a:t>
            </a:r>
          </a:p>
          <a:p>
            <a:pPr marL="0" indent="0" algn="ctr">
              <a:spcBef>
                <a:spcPct val="50000"/>
              </a:spcBef>
              <a:buNone/>
            </a:pPr>
            <a:r>
              <a:rPr lang="en-US" altLang="zh-CN" sz="3700" b="1" baseline="30000" dirty="0">
                <a:latin typeface="Arial" pitchFamily="34" charset="0"/>
                <a:ea typeface="Arial Unicode MS" pitchFamily="34" charset="-122"/>
                <a:cs typeface="Arial" pitchFamily="34" charset="0"/>
              </a:rPr>
              <a:t>3</a:t>
            </a:r>
            <a:r>
              <a:rPr lang="en-US" altLang="zh-CN" sz="3700" b="1" dirty="0" smtClean="0"/>
              <a:t>Center for Spatial Information Science and Systems, George Mason University</a:t>
            </a:r>
          </a:p>
          <a:p>
            <a:pPr marL="0" indent="0" algn="ctr">
              <a:spcBef>
                <a:spcPct val="50000"/>
              </a:spcBef>
              <a:buNone/>
            </a:pPr>
            <a:r>
              <a:rPr lang="en-US" altLang="zh-CN" sz="3700" b="1" baseline="30000" dirty="0" smtClean="0">
                <a:latin typeface="Arial" pitchFamily="34" charset="0"/>
                <a:ea typeface="Arial Unicode MS" pitchFamily="34" charset="-122"/>
                <a:cs typeface="Arial" pitchFamily="34" charset="0"/>
              </a:rPr>
              <a:t>4</a:t>
            </a:r>
            <a:r>
              <a:rPr lang="en-US" altLang="zh-CN" sz="3700" b="1" dirty="0" smtClean="0"/>
              <a:t>Cooperative Institute for Climate and Satellites, University of Maryland</a:t>
            </a:r>
          </a:p>
          <a:p>
            <a:pPr marL="0" indent="0" algn="ctr">
              <a:buNone/>
            </a:pPr>
            <a:r>
              <a:rPr lang="en-US" altLang="zh-CN" sz="3700" b="1" baseline="30000" dirty="0" smtClean="0"/>
              <a:t>5</a:t>
            </a:r>
            <a:r>
              <a:rPr lang="en-US" altLang="zh-CN" sz="3700" b="1" dirty="0" smtClean="0"/>
              <a:t>Department of Environmental Science and Engineering, </a:t>
            </a:r>
            <a:r>
              <a:rPr lang="en-US" altLang="zh-CN" sz="3700" b="1" dirty="0" err="1" smtClean="0"/>
              <a:t>Fudan</a:t>
            </a:r>
            <a:r>
              <a:rPr lang="en-US" altLang="zh-CN" sz="3700" b="1" dirty="0" smtClean="0"/>
              <a:t> University</a:t>
            </a:r>
          </a:p>
        </p:txBody>
      </p:sp>
      <p:sp>
        <p:nvSpPr>
          <p:cNvPr id="9" name="矩形 8"/>
          <p:cNvSpPr/>
          <p:nvPr/>
        </p:nvSpPr>
        <p:spPr>
          <a:xfrm>
            <a:off x="4180055" y="5407158"/>
            <a:ext cx="1563405" cy="553998"/>
          </a:xfrm>
          <a:prstGeom prst="rect">
            <a:avLst/>
          </a:prstGeom>
        </p:spPr>
        <p:txBody>
          <a:bodyPr wrap="none">
            <a:spAutoFit/>
          </a:bodyPr>
          <a:lstStyle/>
          <a:p>
            <a:r>
              <a:rPr lang="en-US" altLang="zh-CN" sz="1500" b="1" dirty="0" smtClean="0">
                <a:solidFill>
                  <a:srgbClr val="3B3C3E"/>
                </a:solidFill>
                <a:latin typeface="Arial"/>
                <a:cs typeface="Arial"/>
              </a:rPr>
              <a:t>Chapel Hill, NC </a:t>
            </a:r>
          </a:p>
          <a:p>
            <a:r>
              <a:rPr lang="en-US" altLang="zh-CN" sz="1500" b="1" dirty="0" smtClean="0">
                <a:solidFill>
                  <a:srgbClr val="3B3C3E"/>
                </a:solidFill>
                <a:latin typeface="Arial"/>
                <a:cs typeface="Arial"/>
              </a:rPr>
              <a:t>Oct. 5th</a:t>
            </a:r>
            <a:r>
              <a:rPr lang="en-US" altLang="zh-CN" sz="1500" b="1" dirty="0">
                <a:solidFill>
                  <a:srgbClr val="3B3C3E"/>
                </a:solidFill>
                <a:latin typeface="Arial"/>
                <a:cs typeface="Arial"/>
              </a:rPr>
              <a:t>, 2015</a:t>
            </a:r>
            <a:endParaRPr lang="zh-CN" altLang="en-US" sz="1500" b="1" dirty="0">
              <a:solidFill>
                <a:srgbClr val="3B3C3E"/>
              </a:solidFill>
              <a:latin typeface="Arial"/>
              <a:cs typeface="Arial"/>
            </a:endParaRPr>
          </a:p>
        </p:txBody>
      </p:sp>
    </p:spTree>
    <p:extLst>
      <p:ext uri="{BB962C8B-B14F-4D97-AF65-F5344CB8AC3E}">
        <p14:creationId xmlns:p14="http://schemas.microsoft.com/office/powerpoint/2010/main" val="16961400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1143000"/>
          </a:xfrm>
          <a:noFill/>
        </p:spPr>
        <p:txBody>
          <a:bodyPr>
            <a:normAutofit/>
          </a:bodyPr>
          <a:lstStyle/>
          <a:p>
            <a:pPr eaLnBrk="1" hangingPunct="1"/>
            <a:r>
              <a:rPr lang="en-US" altLang="zh-CN" sz="3600" dirty="0" smtClean="0">
                <a:solidFill>
                  <a:schemeClr val="accent6">
                    <a:lumMod val="75000"/>
                  </a:schemeClr>
                </a:solidFill>
                <a:latin typeface="Arial" pitchFamily="34" charset="0"/>
                <a:cs typeface="Arial" pitchFamily="34" charset="0"/>
              </a:rPr>
              <a:t>Evaluation Statistics</a:t>
            </a:r>
          </a:p>
        </p:txBody>
      </p:sp>
      <p:sp>
        <p:nvSpPr>
          <p:cNvPr id="4099" name="Text Box 43"/>
          <p:cNvSpPr txBox="1">
            <a:spLocks noChangeArrowheads="1"/>
          </p:cNvSpPr>
          <p:nvPr/>
        </p:nvSpPr>
        <p:spPr bwMode="auto">
          <a:xfrm>
            <a:off x="533400" y="839259"/>
            <a:ext cx="83439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600" b="1" dirty="0">
                <a:solidFill>
                  <a:schemeClr val="tx1">
                    <a:lumMod val="75000"/>
                    <a:lumOff val="25000"/>
                  </a:schemeClr>
                </a:solidFill>
                <a:latin typeface="Arial" pitchFamily="34" charset="0"/>
                <a:cs typeface="Arial" pitchFamily="34" charset="0"/>
              </a:rPr>
              <a:t>Revised dust scheme significantly improve the model’s performance of reproducing PM</a:t>
            </a:r>
            <a:r>
              <a:rPr lang="en-US" altLang="zh-CN" sz="1600" b="1" baseline="-25000" dirty="0">
                <a:solidFill>
                  <a:schemeClr val="tx1">
                    <a:lumMod val="75000"/>
                    <a:lumOff val="25000"/>
                  </a:schemeClr>
                </a:solidFill>
                <a:latin typeface="Arial" pitchFamily="34" charset="0"/>
                <a:cs typeface="Arial" pitchFamily="34" charset="0"/>
              </a:rPr>
              <a:t>10</a:t>
            </a:r>
            <a:r>
              <a:rPr lang="en-US" altLang="zh-CN" sz="1600" b="1" dirty="0">
                <a:solidFill>
                  <a:schemeClr val="tx1">
                    <a:lumMod val="75000"/>
                    <a:lumOff val="25000"/>
                  </a:schemeClr>
                </a:solidFill>
                <a:latin typeface="Arial" pitchFamily="34" charset="0"/>
                <a:cs typeface="Arial" pitchFamily="34" charset="0"/>
              </a:rPr>
              <a:t> and AOD over East Asia, but simulation still contain </a:t>
            </a:r>
            <a:r>
              <a:rPr lang="en-US" altLang="zh-CN" sz="1600" b="1" dirty="0" smtClean="0">
                <a:solidFill>
                  <a:schemeClr val="tx1">
                    <a:lumMod val="75000"/>
                    <a:lumOff val="25000"/>
                  </a:schemeClr>
                </a:solidFill>
                <a:latin typeface="Arial" pitchFamily="34" charset="0"/>
                <a:cs typeface="Arial" pitchFamily="34" charset="0"/>
              </a:rPr>
              <a:t>large uncertainties</a:t>
            </a:r>
            <a:endParaRPr lang="en-US" altLang="zh-CN" sz="1600" b="1" dirty="0">
              <a:solidFill>
                <a:schemeClr val="tx1">
                  <a:lumMod val="75000"/>
                  <a:lumOff val="25000"/>
                </a:schemeClr>
              </a:solidFill>
              <a:latin typeface="Arial" pitchFamily="34" charset="0"/>
              <a:cs typeface="Arial" pitchFamily="34" charset="0"/>
            </a:endParaRPr>
          </a:p>
        </p:txBody>
      </p:sp>
      <p:pic>
        <p:nvPicPr>
          <p:cNvPr id="4101" name="Picture 55" descr="case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 y="1758598"/>
            <a:ext cx="2141001" cy="210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56" descr="case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075" y="4045280"/>
            <a:ext cx="2141002" cy="210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 Box 57"/>
          <p:cNvSpPr txBox="1">
            <a:spLocks noChangeArrowheads="1"/>
          </p:cNvSpPr>
          <p:nvPr/>
        </p:nvSpPr>
        <p:spPr bwMode="auto">
          <a:xfrm>
            <a:off x="1451430" y="1453798"/>
            <a:ext cx="1371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200" b="1" dirty="0">
                <a:solidFill>
                  <a:schemeClr val="tx1">
                    <a:lumMod val="75000"/>
                    <a:lumOff val="25000"/>
                  </a:schemeClr>
                </a:solidFill>
                <a:latin typeface="Arial" pitchFamily="34" charset="0"/>
                <a:cs typeface="Arial" pitchFamily="34" charset="0"/>
              </a:rPr>
              <a:t>PM</a:t>
            </a:r>
            <a:r>
              <a:rPr lang="en-US" altLang="zh-CN" sz="1200" b="1" baseline="-25000" dirty="0">
                <a:solidFill>
                  <a:schemeClr val="tx1">
                    <a:lumMod val="75000"/>
                    <a:lumOff val="25000"/>
                  </a:schemeClr>
                </a:solidFill>
                <a:latin typeface="Arial" pitchFamily="34" charset="0"/>
                <a:cs typeface="Arial" pitchFamily="34" charset="0"/>
              </a:rPr>
              <a:t>10</a:t>
            </a:r>
            <a:r>
              <a:rPr lang="en-US" altLang="zh-CN" sz="1200" b="1" dirty="0">
                <a:solidFill>
                  <a:schemeClr val="tx1">
                    <a:lumMod val="75000"/>
                    <a:lumOff val="25000"/>
                  </a:schemeClr>
                </a:solidFill>
                <a:latin typeface="Arial" pitchFamily="34" charset="0"/>
                <a:cs typeface="Arial" pitchFamily="34" charset="0"/>
              </a:rPr>
              <a:t> </a:t>
            </a:r>
            <a:r>
              <a:rPr lang="en-US" altLang="zh-CN" sz="1200" b="1" dirty="0" err="1">
                <a:solidFill>
                  <a:schemeClr val="tx1">
                    <a:lumMod val="75000"/>
                    <a:lumOff val="25000"/>
                  </a:schemeClr>
                </a:solidFill>
                <a:latin typeface="Arial" pitchFamily="34" charset="0"/>
                <a:cs typeface="Arial" pitchFamily="34" charset="0"/>
              </a:rPr>
              <a:t>vs</a:t>
            </a:r>
            <a:r>
              <a:rPr lang="en-US" altLang="zh-CN" sz="1200" b="1" dirty="0">
                <a:solidFill>
                  <a:schemeClr val="tx1">
                    <a:lumMod val="75000"/>
                    <a:lumOff val="25000"/>
                  </a:schemeClr>
                </a:solidFill>
                <a:latin typeface="Arial" pitchFamily="34" charset="0"/>
                <a:cs typeface="Arial" pitchFamily="34" charset="0"/>
              </a:rPr>
              <a:t> API</a:t>
            </a:r>
          </a:p>
        </p:txBody>
      </p:sp>
      <p:sp>
        <p:nvSpPr>
          <p:cNvPr id="4104" name="Text Box 58"/>
          <p:cNvSpPr txBox="1">
            <a:spLocks noChangeArrowheads="1"/>
          </p:cNvSpPr>
          <p:nvPr/>
        </p:nvSpPr>
        <p:spPr bwMode="auto">
          <a:xfrm>
            <a:off x="-10884" y="2410267"/>
            <a:ext cx="2743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200" b="1" dirty="0">
                <a:solidFill>
                  <a:schemeClr val="tx1">
                    <a:lumMod val="75000"/>
                    <a:lumOff val="25000"/>
                  </a:schemeClr>
                </a:solidFill>
                <a:latin typeface="Arial" pitchFamily="34" charset="0"/>
                <a:cs typeface="Arial" pitchFamily="34" charset="0"/>
              </a:rPr>
              <a:t>Default</a:t>
            </a:r>
          </a:p>
        </p:txBody>
      </p:sp>
      <p:sp>
        <p:nvSpPr>
          <p:cNvPr id="4105" name="Text Box 59"/>
          <p:cNvSpPr txBox="1">
            <a:spLocks noChangeArrowheads="1"/>
          </p:cNvSpPr>
          <p:nvPr/>
        </p:nvSpPr>
        <p:spPr bwMode="auto">
          <a:xfrm>
            <a:off x="8619" y="4804986"/>
            <a:ext cx="2743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200" b="1" dirty="0">
                <a:solidFill>
                  <a:schemeClr val="tx1">
                    <a:lumMod val="75000"/>
                    <a:lumOff val="25000"/>
                  </a:schemeClr>
                </a:solidFill>
                <a:latin typeface="Arial" pitchFamily="34" charset="0"/>
                <a:cs typeface="Arial" pitchFamily="34" charset="0"/>
              </a:rPr>
              <a:t>Revised</a:t>
            </a:r>
          </a:p>
        </p:txBody>
      </p:sp>
      <p:sp>
        <p:nvSpPr>
          <p:cNvPr id="4106" name="Text Box 61"/>
          <p:cNvSpPr txBox="1">
            <a:spLocks noChangeArrowheads="1"/>
          </p:cNvSpPr>
          <p:nvPr/>
        </p:nvSpPr>
        <p:spPr bwMode="auto">
          <a:xfrm>
            <a:off x="4023633" y="1444273"/>
            <a:ext cx="1676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200" b="1" dirty="0">
                <a:solidFill>
                  <a:schemeClr val="tx1">
                    <a:lumMod val="75000"/>
                    <a:lumOff val="25000"/>
                  </a:schemeClr>
                </a:solidFill>
                <a:latin typeface="Arial" pitchFamily="34" charset="0"/>
                <a:cs typeface="Arial" pitchFamily="34" charset="0"/>
              </a:rPr>
              <a:t>AOD </a:t>
            </a:r>
            <a:r>
              <a:rPr lang="en-US" altLang="zh-CN" sz="1200" b="1" dirty="0" err="1">
                <a:solidFill>
                  <a:schemeClr val="tx1">
                    <a:lumMod val="75000"/>
                    <a:lumOff val="25000"/>
                  </a:schemeClr>
                </a:solidFill>
                <a:latin typeface="Arial" pitchFamily="34" charset="0"/>
                <a:cs typeface="Arial" pitchFamily="34" charset="0"/>
              </a:rPr>
              <a:t>vs</a:t>
            </a:r>
            <a:r>
              <a:rPr lang="en-US" altLang="zh-CN" sz="1200" b="1" dirty="0">
                <a:solidFill>
                  <a:schemeClr val="tx1">
                    <a:lumMod val="75000"/>
                    <a:lumOff val="25000"/>
                  </a:schemeClr>
                </a:solidFill>
                <a:latin typeface="Arial" pitchFamily="34" charset="0"/>
                <a:cs typeface="Arial" pitchFamily="34" charset="0"/>
              </a:rPr>
              <a:t> AERONET</a:t>
            </a:r>
          </a:p>
        </p:txBody>
      </p:sp>
      <p:sp>
        <p:nvSpPr>
          <p:cNvPr id="4107" name="Text Box 62"/>
          <p:cNvSpPr txBox="1">
            <a:spLocks noChangeArrowheads="1"/>
          </p:cNvSpPr>
          <p:nvPr/>
        </p:nvSpPr>
        <p:spPr bwMode="auto">
          <a:xfrm>
            <a:off x="6761391" y="1436336"/>
            <a:ext cx="1600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200" b="1" dirty="0">
                <a:solidFill>
                  <a:schemeClr val="tx1">
                    <a:lumMod val="75000"/>
                    <a:lumOff val="25000"/>
                  </a:schemeClr>
                </a:solidFill>
                <a:latin typeface="Arial" pitchFamily="34" charset="0"/>
                <a:cs typeface="Arial" pitchFamily="34" charset="0"/>
              </a:rPr>
              <a:t>AOD </a:t>
            </a:r>
            <a:r>
              <a:rPr lang="en-US" altLang="zh-CN" sz="1200" b="1" dirty="0" err="1">
                <a:solidFill>
                  <a:schemeClr val="tx1">
                    <a:lumMod val="75000"/>
                    <a:lumOff val="25000"/>
                  </a:schemeClr>
                </a:solidFill>
                <a:latin typeface="Arial" pitchFamily="34" charset="0"/>
                <a:cs typeface="Arial" pitchFamily="34" charset="0"/>
              </a:rPr>
              <a:t>vs</a:t>
            </a:r>
            <a:r>
              <a:rPr lang="en-US" altLang="zh-CN" sz="1200" b="1" dirty="0">
                <a:solidFill>
                  <a:schemeClr val="tx1">
                    <a:lumMod val="75000"/>
                    <a:lumOff val="25000"/>
                  </a:schemeClr>
                </a:solidFill>
                <a:latin typeface="Arial" pitchFamily="34" charset="0"/>
                <a:cs typeface="Arial" pitchFamily="34" charset="0"/>
              </a:rPr>
              <a:t> MODIS</a:t>
            </a:r>
          </a:p>
        </p:txBody>
      </p:sp>
      <p:pic>
        <p:nvPicPr>
          <p:cNvPr id="4108" name="Picture 63" descr="scat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1" y="1720498"/>
            <a:ext cx="2176174" cy="210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64" descr="scat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9976" y="4038930"/>
            <a:ext cx="2176175" cy="210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65" descr="scatt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1" y="1720498"/>
            <a:ext cx="2176174" cy="210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66" descr="scatt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6501" y="4019880"/>
            <a:ext cx="2176175" cy="210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2344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4763"/>
            <a:ext cx="9144000" cy="1143000"/>
          </a:xfrm>
          <a:solidFill>
            <a:schemeClr val="bg1"/>
          </a:solidFill>
        </p:spPr>
        <p:txBody>
          <a:bodyPr/>
          <a:lstStyle/>
          <a:p>
            <a:pPr eaLnBrk="1" hangingPunct="1"/>
            <a:r>
              <a:rPr lang="en-US" altLang="zh-CN" sz="3600" dirty="0" smtClean="0">
                <a:solidFill>
                  <a:schemeClr val="accent6">
                    <a:lumMod val="75000"/>
                  </a:schemeClr>
                </a:solidFill>
                <a:latin typeface="Arial" pitchFamily="34" charset="0"/>
                <a:cs typeface="Arial" pitchFamily="34" charset="0"/>
              </a:rPr>
              <a:t>Model Improvement – Trace Metals</a:t>
            </a:r>
            <a:endParaRPr lang="en-US" altLang="zh-CN" sz="3600" baseline="-25000" dirty="0" smtClean="0">
              <a:solidFill>
                <a:schemeClr val="accent6">
                  <a:lumMod val="75000"/>
                </a:schemeClr>
              </a:solidFill>
              <a:latin typeface="Arial" pitchFamily="34" charset="0"/>
              <a:cs typeface="Arial" pitchFamily="34" charset="0"/>
            </a:endParaRPr>
          </a:p>
        </p:txBody>
      </p:sp>
      <p:sp>
        <p:nvSpPr>
          <p:cNvPr id="6150" name="TextBox 4"/>
          <p:cNvSpPr txBox="1">
            <a:spLocks noChangeArrowheads="1"/>
          </p:cNvSpPr>
          <p:nvPr/>
        </p:nvSpPr>
        <p:spPr bwMode="auto">
          <a:xfrm>
            <a:off x="1076325" y="3655718"/>
            <a:ext cx="14718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600" dirty="0">
                <a:solidFill>
                  <a:schemeClr val="tx1">
                    <a:lumMod val="85000"/>
                    <a:lumOff val="15000"/>
                  </a:schemeClr>
                </a:solidFill>
                <a:latin typeface="Arial" pitchFamily="34" charset="0"/>
                <a:cs typeface="Arial" pitchFamily="34" charset="0"/>
              </a:rPr>
              <a:t>Default Profile</a:t>
            </a:r>
            <a:endParaRPr lang="zh-CN" altLang="en-US" sz="1600" dirty="0">
              <a:solidFill>
                <a:schemeClr val="tx1">
                  <a:lumMod val="85000"/>
                  <a:lumOff val="15000"/>
                </a:schemeClr>
              </a:solidFill>
              <a:latin typeface="Arial" pitchFamily="34" charset="0"/>
              <a:cs typeface="Arial" pitchFamily="34" charset="0"/>
            </a:endParaRPr>
          </a:p>
        </p:txBody>
      </p:sp>
      <p:sp>
        <p:nvSpPr>
          <p:cNvPr id="6151" name="TextBox 56"/>
          <p:cNvSpPr txBox="1">
            <a:spLocks noChangeArrowheads="1"/>
          </p:cNvSpPr>
          <p:nvPr/>
        </p:nvSpPr>
        <p:spPr bwMode="auto">
          <a:xfrm>
            <a:off x="3743325" y="3657306"/>
            <a:ext cx="15616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600" dirty="0">
                <a:solidFill>
                  <a:schemeClr val="tx1">
                    <a:lumMod val="85000"/>
                    <a:lumOff val="15000"/>
                  </a:schemeClr>
                </a:solidFill>
                <a:latin typeface="Arial" pitchFamily="34" charset="0"/>
                <a:cs typeface="Arial" pitchFamily="34" charset="0"/>
              </a:rPr>
              <a:t>Revised Profile</a:t>
            </a:r>
            <a:endParaRPr lang="zh-CN" altLang="en-US" sz="1600" dirty="0">
              <a:solidFill>
                <a:schemeClr val="tx1">
                  <a:lumMod val="85000"/>
                  <a:lumOff val="15000"/>
                </a:schemeClr>
              </a:solidFill>
              <a:latin typeface="Arial" pitchFamily="34" charset="0"/>
              <a:cs typeface="Arial" pitchFamily="34" charset="0"/>
            </a:endParaRPr>
          </a:p>
        </p:txBody>
      </p:sp>
      <p:sp>
        <p:nvSpPr>
          <p:cNvPr id="6152"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latin typeface="Arial" pitchFamily="34" charset="0"/>
              <a:cs typeface="Arial" pitchFamily="34" charset="0"/>
            </a:endParaRPr>
          </a:p>
        </p:txBody>
      </p:sp>
      <p:pic>
        <p:nvPicPr>
          <p:cNvPr id="6153" name="Picture 1" descr="图片22"/>
          <p:cNvPicPr>
            <a:picLocks noChangeAspect="1" noChangeArrowheads="1"/>
          </p:cNvPicPr>
          <p:nvPr/>
        </p:nvPicPr>
        <p:blipFill>
          <a:blip r:embed="rId3" cstate="print">
            <a:extLst>
              <a:ext uri="{28A0092B-C50C-407E-A947-70E740481C1C}">
                <a14:useLocalDpi xmlns:a14="http://schemas.microsoft.com/office/drawing/2010/main" val="0"/>
              </a:ext>
            </a:extLst>
          </a:blip>
          <a:srcRect t="7591"/>
          <a:stretch>
            <a:fillRect/>
          </a:stretch>
        </p:blipFill>
        <p:spPr bwMode="auto">
          <a:xfrm>
            <a:off x="390525" y="3965047"/>
            <a:ext cx="26209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latin typeface="Arial" pitchFamily="34" charset="0"/>
              <a:cs typeface="Arial" pitchFamily="34" charset="0"/>
            </a:endParaRPr>
          </a:p>
        </p:txBody>
      </p:sp>
      <p:pic>
        <p:nvPicPr>
          <p:cNvPr id="6155" name="Picture 3" descr="图片23"/>
          <p:cNvPicPr>
            <a:picLocks noChangeAspect="1" noChangeArrowheads="1"/>
          </p:cNvPicPr>
          <p:nvPr/>
        </p:nvPicPr>
        <p:blipFill>
          <a:blip r:embed="rId4" cstate="print">
            <a:extLst>
              <a:ext uri="{28A0092B-C50C-407E-A947-70E740481C1C}">
                <a14:useLocalDpi xmlns:a14="http://schemas.microsoft.com/office/drawing/2010/main" val="0"/>
              </a:ext>
            </a:extLst>
          </a:blip>
          <a:srcRect t="10994"/>
          <a:stretch>
            <a:fillRect/>
          </a:stretch>
        </p:blipFill>
        <p:spPr bwMode="auto">
          <a:xfrm>
            <a:off x="3194050" y="3957110"/>
            <a:ext cx="26066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Rectangle 6"/>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latin typeface="Arial" pitchFamily="34" charset="0"/>
              <a:cs typeface="Arial" pitchFamily="34" charset="0"/>
            </a:endParaRPr>
          </a:p>
        </p:txBody>
      </p:sp>
      <p:pic>
        <p:nvPicPr>
          <p:cNvPr id="6157" name="Picture 5" descr="图片20"/>
          <p:cNvPicPr>
            <a:picLocks noChangeAspect="1" noChangeArrowheads="1"/>
          </p:cNvPicPr>
          <p:nvPr/>
        </p:nvPicPr>
        <p:blipFill>
          <a:blip r:embed="rId5" cstate="print">
            <a:extLst>
              <a:ext uri="{28A0092B-C50C-407E-A947-70E740481C1C}">
                <a14:useLocalDpi xmlns:a14="http://schemas.microsoft.com/office/drawing/2010/main" val="0"/>
              </a:ext>
            </a:extLst>
          </a:blip>
          <a:srcRect t="9175"/>
          <a:stretch>
            <a:fillRect/>
          </a:stretch>
        </p:blipFill>
        <p:spPr bwMode="auto">
          <a:xfrm>
            <a:off x="6105525" y="3965047"/>
            <a:ext cx="253523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8" name="TextBox 27"/>
          <p:cNvSpPr txBox="1">
            <a:spLocks noChangeArrowheads="1"/>
          </p:cNvSpPr>
          <p:nvPr/>
        </p:nvSpPr>
        <p:spPr bwMode="auto">
          <a:xfrm>
            <a:off x="7113588" y="3617618"/>
            <a:ext cx="68159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600">
                <a:solidFill>
                  <a:schemeClr val="tx1">
                    <a:lumMod val="85000"/>
                    <a:lumOff val="15000"/>
                  </a:schemeClr>
                </a:solidFill>
                <a:latin typeface="Arial" pitchFamily="34" charset="0"/>
                <a:cs typeface="Arial" pitchFamily="34" charset="0"/>
              </a:rPr>
              <a:t>PM</a:t>
            </a:r>
            <a:r>
              <a:rPr lang="en-US" altLang="zh-CN" sz="1600" baseline="-25000">
                <a:solidFill>
                  <a:schemeClr val="tx1">
                    <a:lumMod val="85000"/>
                    <a:lumOff val="15000"/>
                  </a:schemeClr>
                </a:solidFill>
                <a:latin typeface="Arial" pitchFamily="34" charset="0"/>
                <a:cs typeface="Arial" pitchFamily="34" charset="0"/>
              </a:rPr>
              <a:t>2.5</a:t>
            </a:r>
            <a:endParaRPr lang="zh-CN" altLang="en-US" sz="1600" baseline="-25000">
              <a:solidFill>
                <a:schemeClr val="tx1">
                  <a:lumMod val="85000"/>
                  <a:lumOff val="15000"/>
                </a:schemeClr>
              </a:solidFill>
              <a:latin typeface="Arial" pitchFamily="34" charset="0"/>
              <a:cs typeface="Arial" pitchFamily="34" charset="0"/>
            </a:endParaRPr>
          </a:p>
        </p:txBody>
      </p:sp>
      <p:sp>
        <p:nvSpPr>
          <p:cNvPr id="6159" name="Rectangle 140"/>
          <p:cNvSpPr>
            <a:spLocks noChangeArrowheads="1"/>
          </p:cNvSpPr>
          <p:nvPr/>
        </p:nvSpPr>
        <p:spPr bwMode="auto">
          <a:xfrm>
            <a:off x="185737" y="1054100"/>
            <a:ext cx="572293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1600" dirty="0">
                <a:solidFill>
                  <a:schemeClr val="tx1">
                    <a:lumMod val="75000"/>
                    <a:lumOff val="25000"/>
                  </a:schemeClr>
                </a:solidFill>
                <a:latin typeface="Arial" pitchFamily="34" charset="0"/>
                <a:cs typeface="Arial" pitchFamily="34" charset="0"/>
              </a:rPr>
              <a:t>Model evaluations of fine mode trace metals with Default and Revised speciation profiles at </a:t>
            </a:r>
            <a:r>
              <a:rPr lang="en-US" altLang="zh-CN" sz="1600" b="1" i="1" dirty="0" err="1">
                <a:solidFill>
                  <a:schemeClr val="tx1">
                    <a:lumMod val="75000"/>
                    <a:lumOff val="25000"/>
                  </a:schemeClr>
                </a:solidFill>
                <a:latin typeface="Arial" pitchFamily="34" charset="0"/>
                <a:cs typeface="Arial" pitchFamily="34" charset="0"/>
              </a:rPr>
              <a:t>Tazhong</a:t>
            </a:r>
            <a:r>
              <a:rPr lang="en-US" altLang="zh-CN" sz="1600" dirty="0" smtClean="0">
                <a:solidFill>
                  <a:schemeClr val="tx1">
                    <a:lumMod val="75000"/>
                    <a:lumOff val="25000"/>
                  </a:schemeClr>
                </a:solidFill>
                <a:latin typeface="Arial" pitchFamily="34" charset="0"/>
                <a:cs typeface="Arial" pitchFamily="34" charset="0"/>
              </a:rPr>
              <a:t>, </a:t>
            </a:r>
            <a:r>
              <a:rPr lang="en-US" altLang="zh-CN" sz="1600" b="1" i="1" dirty="0" err="1" smtClean="0">
                <a:solidFill>
                  <a:schemeClr val="tx1">
                    <a:lumMod val="75000"/>
                    <a:lumOff val="25000"/>
                  </a:schemeClr>
                </a:solidFill>
                <a:latin typeface="Arial" pitchFamily="34" charset="0"/>
                <a:cs typeface="Arial" pitchFamily="34" charset="0"/>
              </a:rPr>
              <a:t>Duolun</a:t>
            </a:r>
            <a:r>
              <a:rPr lang="en-US" altLang="zh-CN" sz="1600" b="1" i="1" dirty="0" smtClean="0">
                <a:solidFill>
                  <a:schemeClr val="tx1">
                    <a:lumMod val="75000"/>
                    <a:lumOff val="25000"/>
                  </a:schemeClr>
                </a:solidFill>
                <a:latin typeface="Arial" pitchFamily="34" charset="0"/>
                <a:cs typeface="Arial" pitchFamily="34" charset="0"/>
              </a:rPr>
              <a:t>,</a:t>
            </a:r>
            <a:r>
              <a:rPr lang="en-US" altLang="zh-CN" sz="1600" dirty="0" smtClean="0">
                <a:solidFill>
                  <a:schemeClr val="tx1">
                    <a:lumMod val="75000"/>
                    <a:lumOff val="25000"/>
                  </a:schemeClr>
                </a:solidFill>
                <a:latin typeface="Arial" pitchFamily="34" charset="0"/>
                <a:cs typeface="Arial" pitchFamily="34" charset="0"/>
              </a:rPr>
              <a:t> </a:t>
            </a:r>
            <a:r>
              <a:rPr lang="en-US" altLang="zh-CN" sz="1600" dirty="0">
                <a:solidFill>
                  <a:schemeClr val="tx1">
                    <a:lumMod val="75000"/>
                    <a:lumOff val="25000"/>
                  </a:schemeClr>
                </a:solidFill>
                <a:latin typeface="Arial" pitchFamily="34" charset="0"/>
                <a:cs typeface="Arial" pitchFamily="34" charset="0"/>
              </a:rPr>
              <a:t>and </a:t>
            </a:r>
            <a:r>
              <a:rPr lang="en-US" altLang="zh-CN" sz="1600" b="1" i="1" dirty="0" err="1">
                <a:solidFill>
                  <a:schemeClr val="tx1">
                    <a:lumMod val="75000"/>
                    <a:lumOff val="25000"/>
                  </a:schemeClr>
                </a:solidFill>
                <a:latin typeface="Arial" pitchFamily="34" charset="0"/>
                <a:cs typeface="Arial" pitchFamily="34" charset="0"/>
              </a:rPr>
              <a:t>Yulin</a:t>
            </a:r>
            <a:endParaRPr lang="en-US" altLang="zh-CN" sz="1600" b="1" i="1" dirty="0">
              <a:solidFill>
                <a:schemeClr val="tx1">
                  <a:lumMod val="75000"/>
                  <a:lumOff val="25000"/>
                </a:schemeClr>
              </a:solidFill>
              <a:latin typeface="Arial" pitchFamily="34" charset="0"/>
              <a:cs typeface="Arial" pitchFamily="34" charset="0"/>
            </a:endParaRPr>
          </a:p>
        </p:txBody>
      </p:sp>
      <p:pic>
        <p:nvPicPr>
          <p:cNvPr id="6160" name="Picture 189" descr="domain"/>
          <p:cNvPicPr>
            <a:picLocks noChangeAspect="1" noChangeArrowheads="1"/>
          </p:cNvPicPr>
          <p:nvPr/>
        </p:nvPicPr>
        <p:blipFill>
          <a:blip r:embed="rId6">
            <a:extLst>
              <a:ext uri="{28A0092B-C50C-407E-A947-70E740481C1C}">
                <a14:useLocalDpi xmlns:a14="http://schemas.microsoft.com/office/drawing/2010/main" val="0"/>
              </a:ext>
            </a:extLst>
          </a:blip>
          <a:srcRect t="5521"/>
          <a:stretch>
            <a:fillRect/>
          </a:stretch>
        </p:blipFill>
        <p:spPr bwMode="auto">
          <a:xfrm>
            <a:off x="5908675" y="1255713"/>
            <a:ext cx="3235325"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1" name="Oval 142" descr="20%"/>
          <p:cNvSpPr>
            <a:spLocks noChangeArrowheads="1"/>
          </p:cNvSpPr>
          <p:nvPr/>
        </p:nvSpPr>
        <p:spPr bwMode="auto">
          <a:xfrm>
            <a:off x="6362700" y="1497013"/>
            <a:ext cx="609600" cy="304800"/>
          </a:xfrm>
          <a:prstGeom prst="ellipse">
            <a:avLst/>
          </a:prstGeom>
          <a:pattFill prst="pct20">
            <a:fgClr>
              <a:srgbClr val="FF0000">
                <a:alpha val="50195"/>
              </a:srgbClr>
            </a:fgClr>
            <a:bgClr>
              <a:schemeClr val="bg1">
                <a:alpha val="50195"/>
              </a:schemeClr>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pitchFamily="34" charset="0"/>
              <a:cs typeface="Arial" pitchFamily="34" charset="0"/>
            </a:endParaRPr>
          </a:p>
        </p:txBody>
      </p:sp>
      <p:sp>
        <p:nvSpPr>
          <p:cNvPr id="6162" name="Oval 143" descr="20%"/>
          <p:cNvSpPr>
            <a:spLocks noChangeArrowheads="1"/>
          </p:cNvSpPr>
          <p:nvPr/>
        </p:nvSpPr>
        <p:spPr bwMode="auto">
          <a:xfrm rot="-937163">
            <a:off x="7135813" y="1350963"/>
            <a:ext cx="1004887" cy="438150"/>
          </a:xfrm>
          <a:prstGeom prst="ellipse">
            <a:avLst/>
          </a:prstGeom>
          <a:pattFill prst="pct20">
            <a:fgClr>
              <a:srgbClr val="0000FF">
                <a:alpha val="50195"/>
              </a:srgbClr>
            </a:fgClr>
            <a:bgClr>
              <a:schemeClr val="bg1">
                <a:alpha val="50195"/>
              </a:schemeClr>
            </a:bgClr>
          </a:patt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pitchFamily="34" charset="0"/>
              <a:cs typeface="Arial" pitchFamily="34" charset="0"/>
            </a:endParaRPr>
          </a:p>
        </p:txBody>
      </p:sp>
      <p:sp>
        <p:nvSpPr>
          <p:cNvPr id="6163" name="Rectangle 144"/>
          <p:cNvSpPr>
            <a:spLocks noChangeArrowheads="1"/>
          </p:cNvSpPr>
          <p:nvPr/>
        </p:nvSpPr>
        <p:spPr bwMode="auto">
          <a:xfrm>
            <a:off x="6183084" y="1331913"/>
            <a:ext cx="7397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800" dirty="0" err="1">
                <a:solidFill>
                  <a:srgbClr val="FF0000"/>
                </a:solidFill>
                <a:latin typeface="Arial" pitchFamily="34" charset="0"/>
                <a:cs typeface="Arial" pitchFamily="34" charset="0"/>
              </a:rPr>
              <a:t>Taklamakan</a:t>
            </a:r>
            <a:endParaRPr lang="en-US" altLang="zh-CN" sz="800" dirty="0">
              <a:solidFill>
                <a:srgbClr val="FF0000"/>
              </a:solidFill>
              <a:latin typeface="Arial" pitchFamily="34" charset="0"/>
              <a:cs typeface="Arial" pitchFamily="34" charset="0"/>
            </a:endParaRPr>
          </a:p>
        </p:txBody>
      </p:sp>
      <p:sp>
        <p:nvSpPr>
          <p:cNvPr id="6164" name="Rectangle 145"/>
          <p:cNvSpPr>
            <a:spLocks noChangeArrowheads="1"/>
          </p:cNvSpPr>
          <p:nvPr/>
        </p:nvSpPr>
        <p:spPr bwMode="auto">
          <a:xfrm>
            <a:off x="7315200" y="1208541"/>
            <a:ext cx="4000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800" dirty="0">
                <a:solidFill>
                  <a:srgbClr val="0000FF"/>
                </a:solidFill>
                <a:latin typeface="Arial" pitchFamily="34" charset="0"/>
                <a:cs typeface="Arial" pitchFamily="34" charset="0"/>
              </a:rPr>
              <a:t>Gobi</a:t>
            </a:r>
          </a:p>
        </p:txBody>
      </p:sp>
      <p:sp>
        <p:nvSpPr>
          <p:cNvPr id="6165" name="AutoShape 146"/>
          <p:cNvSpPr>
            <a:spLocks noChangeArrowheads="1"/>
          </p:cNvSpPr>
          <p:nvPr/>
        </p:nvSpPr>
        <p:spPr bwMode="auto">
          <a:xfrm>
            <a:off x="7997825" y="1531938"/>
            <a:ext cx="76200" cy="762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pitchFamily="34" charset="0"/>
              <a:cs typeface="Arial" pitchFamily="34" charset="0"/>
            </a:endParaRPr>
          </a:p>
        </p:txBody>
      </p:sp>
      <p:sp>
        <p:nvSpPr>
          <p:cNvPr id="6166" name="Rectangle 147"/>
          <p:cNvSpPr>
            <a:spLocks noChangeArrowheads="1"/>
          </p:cNvSpPr>
          <p:nvPr/>
        </p:nvSpPr>
        <p:spPr bwMode="auto">
          <a:xfrm>
            <a:off x="8026400" y="1484313"/>
            <a:ext cx="50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800">
                <a:latin typeface="Arial" pitchFamily="34" charset="0"/>
                <a:cs typeface="Arial" pitchFamily="34" charset="0"/>
              </a:rPr>
              <a:t>Duolun</a:t>
            </a:r>
          </a:p>
        </p:txBody>
      </p:sp>
      <p:graphicFrame>
        <p:nvGraphicFramePr>
          <p:cNvPr id="4" name="表格 3"/>
          <p:cNvGraphicFramePr>
            <a:graphicFrameLocks noGrp="1"/>
          </p:cNvGraphicFramePr>
          <p:nvPr>
            <p:extLst>
              <p:ext uri="{D42A27DB-BD31-4B8C-83A1-F6EECF244321}">
                <p14:modId xmlns:p14="http://schemas.microsoft.com/office/powerpoint/2010/main" val="4052977046"/>
              </p:ext>
            </p:extLst>
          </p:nvPr>
        </p:nvGraphicFramePr>
        <p:xfrm>
          <a:off x="228600" y="1752600"/>
          <a:ext cx="5514975" cy="1582767"/>
        </p:xfrm>
        <a:graphic>
          <a:graphicData uri="http://schemas.openxmlformats.org/drawingml/2006/table">
            <a:tbl>
              <a:tblPr firstRow="1" firstCol="1" lastRow="1" lastCol="1" bandRow="1" bandCol="1">
                <a:tableStyleId>{5C22544A-7EE6-4342-B048-85BDC9FD1C3A}</a:tableStyleId>
              </a:tblPr>
              <a:tblGrid>
                <a:gridCol w="1240491"/>
                <a:gridCol w="526106"/>
                <a:gridCol w="619054"/>
                <a:gridCol w="619054"/>
                <a:gridCol w="619054"/>
                <a:gridCol w="619054"/>
                <a:gridCol w="619054"/>
                <a:gridCol w="653108"/>
              </a:tblGrid>
              <a:tr h="182851">
                <a:tc rowSpan="2">
                  <a:txBody>
                    <a:bodyPr/>
                    <a:lstStyle/>
                    <a:p>
                      <a:pPr algn="just">
                        <a:spcAft>
                          <a:spcPts val="0"/>
                        </a:spcAft>
                      </a:pPr>
                      <a:r>
                        <a:rPr lang="en-US" sz="1000" b="0" dirty="0">
                          <a:solidFill>
                            <a:schemeClr val="tx1"/>
                          </a:solidFill>
                          <a:effectLst/>
                        </a:rPr>
                        <a:t> </a:t>
                      </a:r>
                      <a:endParaRPr lang="zh-CN" sz="1200" b="0" dirty="0">
                        <a:solidFill>
                          <a:schemeClr val="tx1"/>
                        </a:solidFill>
                        <a:effectLst/>
                        <a:latin typeface="Times New Roman"/>
                        <a:ea typeface="宋体"/>
                      </a:endParaRPr>
                    </a:p>
                  </a:txBody>
                  <a:tcPr marL="68581" marR="685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5">
                      <a:fgClr>
                        <a:schemeClr val="bg1"/>
                      </a:fgClr>
                      <a:bgClr>
                        <a:schemeClr val="bg1"/>
                      </a:bgClr>
                    </a:pattFill>
                  </a:tcPr>
                </a:tc>
                <a:tc rowSpan="2">
                  <a:txBody>
                    <a:bodyPr/>
                    <a:lstStyle/>
                    <a:p>
                      <a:pPr algn="just">
                        <a:spcAft>
                          <a:spcPts val="0"/>
                        </a:spcAft>
                      </a:pPr>
                      <a:r>
                        <a:rPr lang="en-US" sz="1000" b="0" dirty="0">
                          <a:solidFill>
                            <a:schemeClr val="tx1"/>
                          </a:solidFill>
                          <a:effectLst/>
                        </a:rPr>
                        <a:t>PM</a:t>
                      </a:r>
                      <a:r>
                        <a:rPr lang="en-US" sz="1000" b="0" baseline="-25000" dirty="0">
                          <a:solidFill>
                            <a:schemeClr val="tx1"/>
                          </a:solidFill>
                          <a:effectLst/>
                        </a:rPr>
                        <a:t>2.5</a:t>
                      </a:r>
                      <a:endParaRPr lang="zh-CN" sz="1200" b="0" dirty="0">
                        <a:solidFill>
                          <a:schemeClr val="tx1"/>
                        </a:solidFill>
                        <a:effectLst/>
                        <a:latin typeface="Times New Roman"/>
                        <a:ea typeface="宋体"/>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5">
                      <a:fgClr>
                        <a:schemeClr val="bg1"/>
                      </a:fgClr>
                      <a:bgClr>
                        <a:schemeClr val="bg1"/>
                      </a:bgClr>
                    </a:pattFill>
                  </a:tcPr>
                </a:tc>
                <a:tc gridSpan="2">
                  <a:txBody>
                    <a:bodyPr/>
                    <a:lstStyle/>
                    <a:p>
                      <a:pPr algn="ctr">
                        <a:spcAft>
                          <a:spcPts val="0"/>
                        </a:spcAft>
                      </a:pPr>
                      <a:r>
                        <a:rPr lang="en-US" sz="1000" dirty="0" smtClean="0">
                          <a:solidFill>
                            <a:schemeClr val="tx1"/>
                          </a:solidFill>
                          <a:effectLst/>
                        </a:rPr>
                        <a:t>K</a:t>
                      </a:r>
                      <a:r>
                        <a:rPr lang="en-US" sz="1000" baseline="30000" dirty="0" smtClean="0">
                          <a:solidFill>
                            <a:schemeClr val="tx1"/>
                          </a:solidFill>
                          <a:effectLst/>
                        </a:rPr>
                        <a:t>+</a:t>
                      </a:r>
                      <a:endParaRPr lang="zh-CN" sz="1200" baseline="30000" dirty="0">
                        <a:solidFill>
                          <a:schemeClr val="tx1"/>
                        </a:solidFill>
                        <a:effectLst/>
                        <a:latin typeface="Times New Roman"/>
                        <a:ea typeface="宋体"/>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5">
                      <a:fgClr>
                        <a:schemeClr val="bg1"/>
                      </a:fgClr>
                      <a:bgClr>
                        <a:schemeClr val="bg1"/>
                      </a:bgClr>
                    </a:pattFill>
                  </a:tcPr>
                </a:tc>
                <a:tc hMerge="1">
                  <a:txBody>
                    <a:bodyPr/>
                    <a:lstStyle/>
                    <a:p>
                      <a:endParaRPr lang="zh-CN" altLang="en-US"/>
                    </a:p>
                  </a:txBody>
                  <a:tcPr/>
                </a:tc>
                <a:tc gridSpan="2">
                  <a:txBody>
                    <a:bodyPr/>
                    <a:lstStyle/>
                    <a:p>
                      <a:pPr algn="ctr">
                        <a:spcAft>
                          <a:spcPts val="0"/>
                        </a:spcAft>
                      </a:pPr>
                      <a:r>
                        <a:rPr lang="en-US" sz="1000" dirty="0" smtClean="0">
                          <a:solidFill>
                            <a:schemeClr val="tx1"/>
                          </a:solidFill>
                          <a:effectLst/>
                        </a:rPr>
                        <a:t>Mg</a:t>
                      </a:r>
                      <a:r>
                        <a:rPr lang="en-US" sz="1000" baseline="30000" dirty="0" smtClean="0">
                          <a:solidFill>
                            <a:schemeClr val="tx1"/>
                          </a:solidFill>
                          <a:effectLst/>
                        </a:rPr>
                        <a:t>2+</a:t>
                      </a:r>
                      <a:endParaRPr lang="zh-CN" sz="1200" baseline="30000" dirty="0">
                        <a:solidFill>
                          <a:schemeClr val="tx1"/>
                        </a:solidFill>
                        <a:effectLst/>
                        <a:latin typeface="Times New Roman"/>
                        <a:ea typeface="宋体"/>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5">
                      <a:fgClr>
                        <a:schemeClr val="bg1"/>
                      </a:fgClr>
                      <a:bgClr>
                        <a:schemeClr val="bg1"/>
                      </a:bgClr>
                    </a:pattFill>
                  </a:tcPr>
                </a:tc>
                <a:tc hMerge="1">
                  <a:txBody>
                    <a:bodyPr/>
                    <a:lstStyle/>
                    <a:p>
                      <a:endParaRPr lang="zh-CN" altLang="en-US"/>
                    </a:p>
                  </a:txBody>
                  <a:tcPr/>
                </a:tc>
                <a:tc gridSpan="2">
                  <a:txBody>
                    <a:bodyPr/>
                    <a:lstStyle/>
                    <a:p>
                      <a:pPr algn="ctr">
                        <a:spcAft>
                          <a:spcPts val="0"/>
                        </a:spcAft>
                      </a:pPr>
                      <a:r>
                        <a:rPr lang="en-US" sz="1000" dirty="0" smtClean="0">
                          <a:solidFill>
                            <a:schemeClr val="tx1"/>
                          </a:solidFill>
                          <a:effectLst/>
                        </a:rPr>
                        <a:t>Ca</a:t>
                      </a:r>
                      <a:r>
                        <a:rPr lang="en-US" altLang="zh-CN" sz="1200" baseline="30000" dirty="0" smtClean="0">
                          <a:solidFill>
                            <a:schemeClr val="tx1"/>
                          </a:solidFill>
                          <a:effectLst/>
                        </a:rPr>
                        <a:t>2+</a:t>
                      </a:r>
                      <a:endParaRPr lang="zh-CN" sz="1200" dirty="0">
                        <a:solidFill>
                          <a:schemeClr val="tx1"/>
                        </a:solidFill>
                        <a:effectLst/>
                        <a:latin typeface="Times New Roman"/>
                        <a:ea typeface="宋体"/>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5">
                      <a:fgClr>
                        <a:schemeClr val="bg1"/>
                      </a:fgClr>
                      <a:bgClr>
                        <a:schemeClr val="bg1"/>
                      </a:bgClr>
                    </a:pattFill>
                  </a:tcPr>
                </a:tc>
                <a:tc hMerge="1">
                  <a:txBody>
                    <a:bodyPr/>
                    <a:lstStyle/>
                    <a:p>
                      <a:endParaRPr lang="zh-CN" altLang="en-US"/>
                    </a:p>
                  </a:txBody>
                  <a:tcPr/>
                </a:tc>
              </a:tr>
              <a:tr h="311086">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en-US" sz="1000" b="0" dirty="0" smtClean="0">
                          <a:solidFill>
                            <a:schemeClr val="tx1"/>
                          </a:solidFill>
                          <a:effectLst/>
                        </a:rPr>
                        <a:t>Default</a:t>
                      </a:r>
                      <a:endParaRPr lang="zh-CN" sz="1200" b="0" dirty="0">
                        <a:solidFill>
                          <a:schemeClr val="tx1"/>
                        </a:solidFill>
                        <a:effectLst/>
                        <a:latin typeface="Times New Roman"/>
                        <a:ea typeface="宋体"/>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5">
                      <a:fgClr>
                        <a:schemeClr val="bg1"/>
                      </a:fgClr>
                      <a:bgClr>
                        <a:schemeClr val="bg1"/>
                      </a:bgClr>
                    </a:pattFill>
                  </a:tcPr>
                </a:tc>
                <a:tc>
                  <a:txBody>
                    <a:bodyPr/>
                    <a:lstStyle/>
                    <a:p>
                      <a:pPr algn="ctr">
                        <a:spcAft>
                          <a:spcPts val="0"/>
                        </a:spcAft>
                      </a:pPr>
                      <a:r>
                        <a:rPr lang="en-US" sz="1000" b="0" dirty="0" smtClean="0">
                          <a:solidFill>
                            <a:schemeClr val="tx1"/>
                          </a:solidFill>
                          <a:effectLst/>
                        </a:rPr>
                        <a:t>Revised</a:t>
                      </a:r>
                      <a:endParaRPr lang="zh-CN" sz="1200" b="0" dirty="0">
                        <a:solidFill>
                          <a:schemeClr val="tx1"/>
                        </a:solidFill>
                        <a:effectLst/>
                        <a:latin typeface="Times New Roman"/>
                        <a:ea typeface="宋体"/>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5">
                      <a:fgClr>
                        <a:schemeClr val="bg1"/>
                      </a:fgClr>
                      <a:bgClr>
                        <a:schemeClr val="bg1"/>
                      </a:bgClr>
                    </a:pattFill>
                  </a:tcPr>
                </a:tc>
                <a:tc>
                  <a:txBody>
                    <a:bodyPr/>
                    <a:lstStyle/>
                    <a:p>
                      <a:pPr algn="ctr">
                        <a:spcAft>
                          <a:spcPts val="0"/>
                        </a:spcAft>
                      </a:pPr>
                      <a:r>
                        <a:rPr lang="en-US" sz="1000" b="0" dirty="0" smtClean="0">
                          <a:solidFill>
                            <a:schemeClr val="tx1"/>
                          </a:solidFill>
                          <a:effectLst/>
                        </a:rPr>
                        <a:t>Default</a:t>
                      </a:r>
                      <a:endParaRPr lang="zh-CN" sz="1200" b="0" dirty="0">
                        <a:solidFill>
                          <a:schemeClr val="tx1"/>
                        </a:solidFill>
                        <a:effectLst/>
                        <a:latin typeface="Times New Roman"/>
                        <a:ea typeface="宋体"/>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5">
                      <a:fgClr>
                        <a:schemeClr val="bg1"/>
                      </a:fgClr>
                      <a:bgClr>
                        <a:schemeClr val="bg1"/>
                      </a:bgClr>
                    </a:pattFill>
                  </a:tcPr>
                </a:tc>
                <a:tc>
                  <a:txBody>
                    <a:bodyPr/>
                    <a:lstStyle/>
                    <a:p>
                      <a:pPr algn="ctr">
                        <a:spcAft>
                          <a:spcPts val="0"/>
                        </a:spcAft>
                      </a:pPr>
                      <a:r>
                        <a:rPr lang="en-US" sz="1000" b="0" dirty="0" smtClean="0">
                          <a:solidFill>
                            <a:schemeClr val="tx1"/>
                          </a:solidFill>
                          <a:effectLst/>
                        </a:rPr>
                        <a:t>Revised</a:t>
                      </a:r>
                      <a:endParaRPr lang="zh-CN" sz="1200" b="0" dirty="0">
                        <a:solidFill>
                          <a:schemeClr val="tx1"/>
                        </a:solidFill>
                        <a:effectLst/>
                        <a:latin typeface="Times New Roman"/>
                        <a:ea typeface="宋体"/>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5">
                      <a:fgClr>
                        <a:schemeClr val="bg1"/>
                      </a:fgClr>
                      <a:bgClr>
                        <a:schemeClr val="bg1"/>
                      </a:bgClr>
                    </a:pattFill>
                  </a:tcPr>
                </a:tc>
                <a:tc>
                  <a:txBody>
                    <a:bodyPr/>
                    <a:lstStyle/>
                    <a:p>
                      <a:pPr algn="ctr">
                        <a:spcAft>
                          <a:spcPts val="0"/>
                        </a:spcAft>
                      </a:pPr>
                      <a:r>
                        <a:rPr lang="en-US" sz="1000" b="0" dirty="0" smtClean="0">
                          <a:solidFill>
                            <a:schemeClr val="tx1"/>
                          </a:solidFill>
                          <a:effectLst/>
                        </a:rPr>
                        <a:t>Default</a:t>
                      </a:r>
                      <a:endParaRPr lang="zh-CN" sz="1200" b="0" dirty="0">
                        <a:solidFill>
                          <a:schemeClr val="tx1"/>
                        </a:solidFill>
                        <a:effectLst/>
                        <a:latin typeface="Times New Roman"/>
                        <a:ea typeface="宋体"/>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5">
                      <a:fgClr>
                        <a:schemeClr val="bg1"/>
                      </a:fgClr>
                      <a:bgClr>
                        <a:schemeClr val="bg1"/>
                      </a:bgClr>
                    </a:pattFill>
                  </a:tcPr>
                </a:tc>
                <a:tc>
                  <a:txBody>
                    <a:bodyPr/>
                    <a:lstStyle/>
                    <a:p>
                      <a:pPr algn="ctr">
                        <a:spcAft>
                          <a:spcPts val="0"/>
                        </a:spcAft>
                      </a:pPr>
                      <a:r>
                        <a:rPr lang="en-US" sz="1000" b="0" dirty="0" smtClean="0">
                          <a:solidFill>
                            <a:schemeClr val="tx1"/>
                          </a:solidFill>
                          <a:effectLst/>
                        </a:rPr>
                        <a:t>Revised</a:t>
                      </a:r>
                      <a:endParaRPr lang="zh-CN" sz="1200" b="0" dirty="0">
                        <a:solidFill>
                          <a:schemeClr val="tx1"/>
                        </a:solidFill>
                        <a:effectLst/>
                        <a:latin typeface="Times New Roman"/>
                        <a:ea typeface="宋体"/>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5">
                      <a:fgClr>
                        <a:schemeClr val="bg1"/>
                      </a:fgClr>
                      <a:bgClr>
                        <a:schemeClr val="bg1"/>
                      </a:bgClr>
                    </a:pattFill>
                  </a:tcPr>
                </a:tc>
              </a:tr>
              <a:tr h="311086">
                <a:tc>
                  <a:txBody>
                    <a:bodyPr/>
                    <a:lstStyle/>
                    <a:p>
                      <a:pPr algn="just">
                        <a:spcAft>
                          <a:spcPts val="0"/>
                        </a:spcAft>
                      </a:pPr>
                      <a:r>
                        <a:rPr lang="en-US" sz="1000" b="0" dirty="0">
                          <a:solidFill>
                            <a:schemeClr val="tx1"/>
                          </a:solidFill>
                          <a:effectLst/>
                        </a:rPr>
                        <a:t>Mean </a:t>
                      </a:r>
                      <a:r>
                        <a:rPr lang="en-US" sz="1000" b="0" dirty="0" err="1">
                          <a:solidFill>
                            <a:schemeClr val="tx1"/>
                          </a:solidFill>
                          <a:effectLst/>
                        </a:rPr>
                        <a:t>Obs</a:t>
                      </a:r>
                      <a:r>
                        <a:rPr lang="en-US" sz="1000" b="0" dirty="0">
                          <a:solidFill>
                            <a:schemeClr val="tx1"/>
                          </a:solidFill>
                          <a:effectLst/>
                        </a:rPr>
                        <a:t> (µg/m</a:t>
                      </a:r>
                      <a:r>
                        <a:rPr lang="en-US" sz="1000" b="0" baseline="30000" dirty="0">
                          <a:solidFill>
                            <a:schemeClr val="tx1"/>
                          </a:solidFill>
                          <a:effectLst/>
                        </a:rPr>
                        <a:t>3</a:t>
                      </a:r>
                      <a:r>
                        <a:rPr lang="en-US" sz="1000" b="0" dirty="0">
                          <a:solidFill>
                            <a:schemeClr val="tx1"/>
                          </a:solidFill>
                          <a:effectLst/>
                        </a:rPr>
                        <a:t>)</a:t>
                      </a:r>
                      <a:endParaRPr lang="zh-CN" sz="1200" b="0" dirty="0">
                        <a:solidFill>
                          <a:schemeClr val="tx1"/>
                        </a:solidFill>
                        <a:effectLst/>
                        <a:latin typeface="Times New Roman"/>
                        <a:ea typeface="宋体"/>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5">
                      <a:fgClr>
                        <a:schemeClr val="bg1"/>
                      </a:fgClr>
                      <a:bgClr>
                        <a:schemeClr val="bg1"/>
                      </a:bgClr>
                    </a:pattFill>
                  </a:tcPr>
                </a:tc>
                <a:tc>
                  <a:txBody>
                    <a:bodyPr/>
                    <a:lstStyle/>
                    <a:p>
                      <a:pPr algn="just">
                        <a:spcAft>
                          <a:spcPts val="0"/>
                        </a:spcAft>
                      </a:pPr>
                      <a:r>
                        <a:rPr lang="en-US" sz="1000" b="0" dirty="0">
                          <a:solidFill>
                            <a:schemeClr val="tx1"/>
                          </a:solidFill>
                          <a:effectLst/>
                        </a:rPr>
                        <a:t>81.52</a:t>
                      </a:r>
                      <a:endParaRPr lang="zh-CN" sz="1200" b="0" dirty="0">
                        <a:solidFill>
                          <a:schemeClr val="tx1"/>
                        </a:solidFill>
                        <a:effectLst/>
                        <a:latin typeface="Times New Roman"/>
                        <a:ea typeface="宋体"/>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5">
                      <a:fgClr>
                        <a:schemeClr val="bg1"/>
                      </a:fgClr>
                      <a:bgClr>
                        <a:schemeClr val="bg1"/>
                      </a:bgClr>
                    </a:pattFill>
                  </a:tcPr>
                </a:tc>
                <a:tc gridSpan="2">
                  <a:txBody>
                    <a:bodyPr/>
                    <a:lstStyle/>
                    <a:p>
                      <a:pPr algn="ctr">
                        <a:spcAft>
                          <a:spcPts val="0"/>
                        </a:spcAft>
                      </a:pPr>
                      <a:r>
                        <a:rPr lang="en-US" sz="1000" b="0" dirty="0">
                          <a:solidFill>
                            <a:schemeClr val="tx1"/>
                          </a:solidFill>
                          <a:effectLst/>
                        </a:rPr>
                        <a:t>0.23</a:t>
                      </a:r>
                      <a:endParaRPr lang="zh-CN" sz="1200" b="0" dirty="0">
                        <a:solidFill>
                          <a:schemeClr val="tx1"/>
                        </a:solidFill>
                        <a:effectLst/>
                        <a:latin typeface="Times New Roman"/>
                        <a:ea typeface="宋体"/>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5">
                      <a:fgClr>
                        <a:schemeClr val="bg1"/>
                      </a:fgClr>
                      <a:bgClr>
                        <a:schemeClr val="bg1"/>
                      </a:bgClr>
                    </a:pattFill>
                  </a:tcPr>
                </a:tc>
                <a:tc hMerge="1">
                  <a:txBody>
                    <a:bodyPr/>
                    <a:lstStyle/>
                    <a:p>
                      <a:endParaRPr lang="zh-CN" altLang="en-US"/>
                    </a:p>
                  </a:txBody>
                  <a:tcPr/>
                </a:tc>
                <a:tc gridSpan="2">
                  <a:txBody>
                    <a:bodyPr/>
                    <a:lstStyle/>
                    <a:p>
                      <a:pPr algn="ctr">
                        <a:spcAft>
                          <a:spcPts val="0"/>
                        </a:spcAft>
                      </a:pPr>
                      <a:r>
                        <a:rPr lang="en-US" sz="1000" b="0" dirty="0">
                          <a:solidFill>
                            <a:schemeClr val="tx1"/>
                          </a:solidFill>
                          <a:effectLst/>
                        </a:rPr>
                        <a:t>0.19</a:t>
                      </a:r>
                      <a:endParaRPr lang="zh-CN" sz="1200" b="0" dirty="0">
                        <a:solidFill>
                          <a:schemeClr val="tx1"/>
                        </a:solidFill>
                        <a:effectLst/>
                        <a:latin typeface="Times New Roman"/>
                        <a:ea typeface="宋体"/>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5">
                      <a:fgClr>
                        <a:schemeClr val="bg1"/>
                      </a:fgClr>
                      <a:bgClr>
                        <a:schemeClr val="bg1"/>
                      </a:bgClr>
                    </a:pattFill>
                  </a:tcPr>
                </a:tc>
                <a:tc hMerge="1">
                  <a:txBody>
                    <a:bodyPr/>
                    <a:lstStyle/>
                    <a:p>
                      <a:endParaRPr lang="zh-CN" altLang="en-US"/>
                    </a:p>
                  </a:txBody>
                  <a:tcPr/>
                </a:tc>
                <a:tc gridSpan="2">
                  <a:txBody>
                    <a:bodyPr/>
                    <a:lstStyle/>
                    <a:p>
                      <a:pPr algn="ctr">
                        <a:spcAft>
                          <a:spcPts val="0"/>
                        </a:spcAft>
                      </a:pPr>
                      <a:r>
                        <a:rPr lang="en-US" sz="1000" b="0" dirty="0">
                          <a:solidFill>
                            <a:schemeClr val="tx1"/>
                          </a:solidFill>
                          <a:effectLst/>
                        </a:rPr>
                        <a:t>2.24</a:t>
                      </a:r>
                      <a:endParaRPr lang="zh-CN" sz="1200" b="0" dirty="0">
                        <a:solidFill>
                          <a:schemeClr val="tx1"/>
                        </a:solidFill>
                        <a:effectLst/>
                        <a:latin typeface="Times New Roman"/>
                        <a:ea typeface="宋体"/>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5">
                      <a:fgClr>
                        <a:schemeClr val="bg1"/>
                      </a:fgClr>
                      <a:bgClr>
                        <a:schemeClr val="bg1"/>
                      </a:bgClr>
                    </a:pattFill>
                  </a:tcPr>
                </a:tc>
                <a:tc hMerge="1">
                  <a:txBody>
                    <a:bodyPr/>
                    <a:lstStyle/>
                    <a:p>
                      <a:endParaRPr lang="zh-CN" altLang="en-US"/>
                    </a:p>
                  </a:txBody>
                  <a:tcPr/>
                </a:tc>
              </a:tr>
              <a:tr h="311086">
                <a:tc>
                  <a:txBody>
                    <a:bodyPr/>
                    <a:lstStyle/>
                    <a:p>
                      <a:pPr algn="just">
                        <a:spcAft>
                          <a:spcPts val="0"/>
                        </a:spcAft>
                      </a:pPr>
                      <a:r>
                        <a:rPr lang="en-US" sz="1000" b="0" dirty="0">
                          <a:solidFill>
                            <a:schemeClr val="tx1"/>
                          </a:solidFill>
                          <a:effectLst/>
                        </a:rPr>
                        <a:t>Mean </a:t>
                      </a:r>
                      <a:r>
                        <a:rPr lang="en-US" sz="1000" b="0" dirty="0" err="1">
                          <a:solidFill>
                            <a:schemeClr val="tx1"/>
                          </a:solidFill>
                          <a:effectLst/>
                        </a:rPr>
                        <a:t>Sim</a:t>
                      </a:r>
                      <a:r>
                        <a:rPr lang="en-US" sz="1000" b="0" dirty="0">
                          <a:solidFill>
                            <a:schemeClr val="tx1"/>
                          </a:solidFill>
                          <a:effectLst/>
                        </a:rPr>
                        <a:t> (µg/m</a:t>
                      </a:r>
                      <a:r>
                        <a:rPr lang="en-US" sz="1000" b="0" baseline="30000" dirty="0">
                          <a:solidFill>
                            <a:schemeClr val="tx1"/>
                          </a:solidFill>
                          <a:effectLst/>
                        </a:rPr>
                        <a:t>3</a:t>
                      </a:r>
                      <a:r>
                        <a:rPr lang="en-US" sz="1000" b="0" dirty="0">
                          <a:solidFill>
                            <a:schemeClr val="tx1"/>
                          </a:solidFill>
                          <a:effectLst/>
                        </a:rPr>
                        <a:t>)</a:t>
                      </a:r>
                      <a:endParaRPr lang="zh-CN" sz="1200" b="0" dirty="0">
                        <a:solidFill>
                          <a:schemeClr val="tx1"/>
                        </a:solidFill>
                        <a:effectLst/>
                        <a:latin typeface="Times New Roman"/>
                        <a:ea typeface="宋体"/>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5">
                      <a:fgClr>
                        <a:schemeClr val="bg1"/>
                      </a:fgClr>
                      <a:bgClr>
                        <a:schemeClr val="bg1"/>
                      </a:bgClr>
                    </a:pattFill>
                  </a:tcPr>
                </a:tc>
                <a:tc>
                  <a:txBody>
                    <a:bodyPr/>
                    <a:lstStyle/>
                    <a:p>
                      <a:pPr algn="just">
                        <a:spcAft>
                          <a:spcPts val="0"/>
                        </a:spcAft>
                      </a:pPr>
                      <a:r>
                        <a:rPr lang="en-US" sz="1000" b="0" dirty="0">
                          <a:solidFill>
                            <a:schemeClr val="tx1"/>
                          </a:solidFill>
                          <a:effectLst/>
                        </a:rPr>
                        <a:t>44.36</a:t>
                      </a:r>
                      <a:endParaRPr lang="zh-CN" sz="1200" b="0" dirty="0">
                        <a:solidFill>
                          <a:schemeClr val="tx1"/>
                        </a:solidFill>
                        <a:effectLst/>
                        <a:latin typeface="Times New Roman"/>
                        <a:ea typeface="宋体"/>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5">
                      <a:fgClr>
                        <a:schemeClr val="bg1"/>
                      </a:fgClr>
                      <a:bgClr>
                        <a:schemeClr val="bg1"/>
                      </a:bgClr>
                    </a:pattFill>
                  </a:tcPr>
                </a:tc>
                <a:tc>
                  <a:txBody>
                    <a:bodyPr/>
                    <a:lstStyle/>
                    <a:p>
                      <a:pPr algn="ctr">
                        <a:spcAft>
                          <a:spcPts val="0"/>
                        </a:spcAft>
                      </a:pPr>
                      <a:r>
                        <a:rPr lang="en-US" sz="1000" b="0" dirty="0">
                          <a:solidFill>
                            <a:schemeClr val="tx1"/>
                          </a:solidFill>
                          <a:effectLst/>
                        </a:rPr>
                        <a:t>0.69</a:t>
                      </a:r>
                      <a:endParaRPr lang="zh-CN" sz="1200" b="0" dirty="0">
                        <a:solidFill>
                          <a:schemeClr val="tx1"/>
                        </a:solidFill>
                        <a:effectLst/>
                        <a:latin typeface="Times New Roman"/>
                        <a:ea typeface="宋体"/>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5">
                      <a:fgClr>
                        <a:schemeClr val="bg1"/>
                      </a:fgClr>
                      <a:bgClr>
                        <a:schemeClr val="bg1"/>
                      </a:bgClr>
                    </a:pattFill>
                  </a:tcPr>
                </a:tc>
                <a:tc>
                  <a:txBody>
                    <a:bodyPr/>
                    <a:lstStyle/>
                    <a:p>
                      <a:pPr algn="ctr">
                        <a:spcAft>
                          <a:spcPts val="0"/>
                        </a:spcAft>
                      </a:pPr>
                      <a:r>
                        <a:rPr lang="en-US" sz="1000" b="0" dirty="0">
                          <a:solidFill>
                            <a:schemeClr val="tx1"/>
                          </a:solidFill>
                          <a:effectLst/>
                        </a:rPr>
                        <a:t>0.12</a:t>
                      </a:r>
                      <a:endParaRPr lang="zh-CN" sz="1200" b="0" dirty="0">
                        <a:solidFill>
                          <a:schemeClr val="tx1"/>
                        </a:solidFill>
                        <a:effectLst/>
                        <a:latin typeface="Times New Roman"/>
                        <a:ea typeface="宋体"/>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5">
                      <a:fgClr>
                        <a:schemeClr val="bg1"/>
                      </a:fgClr>
                      <a:bgClr>
                        <a:schemeClr val="bg1"/>
                      </a:bgClr>
                    </a:pattFill>
                  </a:tcPr>
                </a:tc>
                <a:tc>
                  <a:txBody>
                    <a:bodyPr/>
                    <a:lstStyle/>
                    <a:p>
                      <a:pPr algn="ctr">
                        <a:spcAft>
                          <a:spcPts val="0"/>
                        </a:spcAft>
                      </a:pPr>
                      <a:r>
                        <a:rPr lang="en-US" sz="1000" b="0" dirty="0">
                          <a:solidFill>
                            <a:schemeClr val="tx1"/>
                          </a:solidFill>
                          <a:effectLst/>
                        </a:rPr>
                        <a:t>0.02</a:t>
                      </a:r>
                      <a:endParaRPr lang="zh-CN" sz="1200" b="0" dirty="0">
                        <a:solidFill>
                          <a:schemeClr val="tx1"/>
                        </a:solidFill>
                        <a:effectLst/>
                        <a:latin typeface="Times New Roman"/>
                        <a:ea typeface="宋体"/>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5">
                      <a:fgClr>
                        <a:schemeClr val="bg1"/>
                      </a:fgClr>
                      <a:bgClr>
                        <a:schemeClr val="bg1"/>
                      </a:bgClr>
                    </a:pattFill>
                  </a:tcPr>
                </a:tc>
                <a:tc>
                  <a:txBody>
                    <a:bodyPr/>
                    <a:lstStyle/>
                    <a:p>
                      <a:pPr algn="ctr">
                        <a:spcAft>
                          <a:spcPts val="0"/>
                        </a:spcAft>
                      </a:pPr>
                      <a:r>
                        <a:rPr lang="en-US" sz="1000" b="0" dirty="0">
                          <a:solidFill>
                            <a:schemeClr val="tx1"/>
                          </a:solidFill>
                          <a:effectLst/>
                        </a:rPr>
                        <a:t>0.12</a:t>
                      </a:r>
                      <a:endParaRPr lang="zh-CN" sz="1200" b="0" dirty="0">
                        <a:solidFill>
                          <a:schemeClr val="tx1"/>
                        </a:solidFill>
                        <a:effectLst/>
                        <a:latin typeface="Times New Roman"/>
                        <a:ea typeface="宋体"/>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5">
                      <a:fgClr>
                        <a:schemeClr val="bg1"/>
                      </a:fgClr>
                      <a:bgClr>
                        <a:schemeClr val="bg1"/>
                      </a:bgClr>
                    </a:pattFill>
                  </a:tcPr>
                </a:tc>
                <a:tc>
                  <a:txBody>
                    <a:bodyPr/>
                    <a:lstStyle/>
                    <a:p>
                      <a:pPr algn="ctr">
                        <a:spcAft>
                          <a:spcPts val="0"/>
                        </a:spcAft>
                      </a:pPr>
                      <a:r>
                        <a:rPr lang="en-US" sz="1000" b="0" dirty="0">
                          <a:solidFill>
                            <a:schemeClr val="tx1"/>
                          </a:solidFill>
                          <a:effectLst/>
                        </a:rPr>
                        <a:t>3.06</a:t>
                      </a:r>
                      <a:endParaRPr lang="zh-CN" sz="1200" b="0" dirty="0">
                        <a:solidFill>
                          <a:schemeClr val="tx1"/>
                        </a:solidFill>
                        <a:effectLst/>
                        <a:latin typeface="Times New Roman"/>
                        <a:ea typeface="宋体"/>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5">
                      <a:fgClr>
                        <a:schemeClr val="bg1"/>
                      </a:fgClr>
                      <a:bgClr>
                        <a:schemeClr val="bg1"/>
                      </a:bgClr>
                    </a:pattFill>
                  </a:tcPr>
                </a:tc>
                <a:tc>
                  <a:txBody>
                    <a:bodyPr/>
                    <a:lstStyle/>
                    <a:p>
                      <a:pPr algn="ctr">
                        <a:spcAft>
                          <a:spcPts val="0"/>
                        </a:spcAft>
                      </a:pPr>
                      <a:r>
                        <a:rPr lang="en-US" sz="1000" b="0" dirty="0">
                          <a:solidFill>
                            <a:schemeClr val="tx1"/>
                          </a:solidFill>
                          <a:effectLst/>
                        </a:rPr>
                        <a:t>1.05</a:t>
                      </a:r>
                      <a:endParaRPr lang="zh-CN" sz="1200" b="0" dirty="0">
                        <a:solidFill>
                          <a:schemeClr val="tx1"/>
                        </a:solidFill>
                        <a:effectLst/>
                        <a:latin typeface="Times New Roman"/>
                        <a:ea typeface="宋体"/>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5">
                      <a:fgClr>
                        <a:schemeClr val="bg1"/>
                      </a:fgClr>
                      <a:bgClr>
                        <a:schemeClr val="bg1"/>
                      </a:bgClr>
                    </a:pattFill>
                  </a:tcPr>
                </a:tc>
              </a:tr>
              <a:tr h="155543">
                <a:tc>
                  <a:txBody>
                    <a:bodyPr/>
                    <a:lstStyle/>
                    <a:p>
                      <a:pPr algn="just">
                        <a:spcAft>
                          <a:spcPts val="0"/>
                        </a:spcAft>
                      </a:pPr>
                      <a:r>
                        <a:rPr lang="en-US" sz="1000" b="0" dirty="0" smtClean="0">
                          <a:solidFill>
                            <a:schemeClr val="tx1"/>
                          </a:solidFill>
                          <a:effectLst/>
                        </a:rPr>
                        <a:t>Mean Bias </a:t>
                      </a:r>
                      <a:r>
                        <a:rPr lang="en-US" sz="1000" b="0" dirty="0">
                          <a:solidFill>
                            <a:schemeClr val="tx1"/>
                          </a:solidFill>
                          <a:effectLst/>
                        </a:rPr>
                        <a:t>(µg/m</a:t>
                      </a:r>
                      <a:r>
                        <a:rPr lang="en-US" sz="1000" b="0" baseline="30000" dirty="0">
                          <a:solidFill>
                            <a:schemeClr val="tx1"/>
                          </a:solidFill>
                          <a:effectLst/>
                        </a:rPr>
                        <a:t>3</a:t>
                      </a:r>
                      <a:r>
                        <a:rPr lang="en-US" sz="1000" b="0" dirty="0">
                          <a:solidFill>
                            <a:schemeClr val="tx1"/>
                          </a:solidFill>
                          <a:effectLst/>
                        </a:rPr>
                        <a:t>)</a:t>
                      </a:r>
                      <a:endParaRPr lang="zh-CN" sz="1200" b="0" dirty="0">
                        <a:solidFill>
                          <a:schemeClr val="tx1"/>
                        </a:solidFill>
                        <a:effectLst/>
                        <a:latin typeface="Times New Roman"/>
                        <a:ea typeface="宋体"/>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5">
                      <a:fgClr>
                        <a:schemeClr val="bg1"/>
                      </a:fgClr>
                      <a:bgClr>
                        <a:schemeClr val="bg1"/>
                      </a:bgClr>
                    </a:pattFill>
                  </a:tcPr>
                </a:tc>
                <a:tc>
                  <a:txBody>
                    <a:bodyPr/>
                    <a:lstStyle/>
                    <a:p>
                      <a:pPr algn="just">
                        <a:spcAft>
                          <a:spcPts val="0"/>
                        </a:spcAft>
                      </a:pPr>
                      <a:r>
                        <a:rPr lang="en-US" sz="1000" b="0" dirty="0">
                          <a:solidFill>
                            <a:schemeClr val="tx1"/>
                          </a:solidFill>
                          <a:effectLst/>
                        </a:rPr>
                        <a:t>-37.17</a:t>
                      </a:r>
                      <a:endParaRPr lang="zh-CN" sz="1200" b="0" dirty="0">
                        <a:solidFill>
                          <a:schemeClr val="tx1"/>
                        </a:solidFill>
                        <a:effectLst/>
                        <a:latin typeface="Times New Roman"/>
                        <a:ea typeface="宋体"/>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5">
                      <a:fgClr>
                        <a:schemeClr val="bg1"/>
                      </a:fgClr>
                      <a:bgClr>
                        <a:schemeClr val="bg1"/>
                      </a:bgClr>
                    </a:pattFill>
                  </a:tcPr>
                </a:tc>
                <a:tc>
                  <a:txBody>
                    <a:bodyPr/>
                    <a:lstStyle/>
                    <a:p>
                      <a:pPr algn="ctr">
                        <a:spcAft>
                          <a:spcPts val="0"/>
                        </a:spcAft>
                      </a:pPr>
                      <a:r>
                        <a:rPr lang="en-US" sz="1000" b="0" dirty="0">
                          <a:solidFill>
                            <a:schemeClr val="tx1"/>
                          </a:solidFill>
                          <a:effectLst/>
                        </a:rPr>
                        <a:t>0.46</a:t>
                      </a:r>
                      <a:endParaRPr lang="zh-CN" sz="1200" b="0" dirty="0">
                        <a:solidFill>
                          <a:schemeClr val="tx1"/>
                        </a:solidFill>
                        <a:effectLst/>
                        <a:latin typeface="Times New Roman"/>
                        <a:ea typeface="宋体"/>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5">
                      <a:fgClr>
                        <a:schemeClr val="bg1"/>
                      </a:fgClr>
                      <a:bgClr>
                        <a:schemeClr val="bg1"/>
                      </a:bgClr>
                    </a:pattFill>
                  </a:tcPr>
                </a:tc>
                <a:tc>
                  <a:txBody>
                    <a:bodyPr/>
                    <a:lstStyle/>
                    <a:p>
                      <a:pPr algn="ctr">
                        <a:spcAft>
                          <a:spcPts val="0"/>
                        </a:spcAft>
                      </a:pPr>
                      <a:r>
                        <a:rPr lang="en-US" sz="1000" b="0" dirty="0">
                          <a:solidFill>
                            <a:schemeClr val="tx1"/>
                          </a:solidFill>
                          <a:effectLst/>
                        </a:rPr>
                        <a:t>-0.11</a:t>
                      </a:r>
                      <a:endParaRPr lang="zh-CN" sz="1200" b="0" dirty="0">
                        <a:solidFill>
                          <a:schemeClr val="tx1"/>
                        </a:solidFill>
                        <a:effectLst/>
                        <a:latin typeface="Times New Roman"/>
                        <a:ea typeface="宋体"/>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5">
                      <a:fgClr>
                        <a:schemeClr val="bg1"/>
                      </a:fgClr>
                      <a:bgClr>
                        <a:schemeClr val="bg1"/>
                      </a:bgClr>
                    </a:pattFill>
                  </a:tcPr>
                </a:tc>
                <a:tc>
                  <a:txBody>
                    <a:bodyPr/>
                    <a:lstStyle/>
                    <a:p>
                      <a:pPr algn="ctr">
                        <a:spcAft>
                          <a:spcPts val="0"/>
                        </a:spcAft>
                      </a:pPr>
                      <a:r>
                        <a:rPr lang="en-US" sz="1000" b="0" dirty="0">
                          <a:solidFill>
                            <a:schemeClr val="tx1"/>
                          </a:solidFill>
                          <a:effectLst/>
                        </a:rPr>
                        <a:t>-0.17</a:t>
                      </a:r>
                      <a:endParaRPr lang="zh-CN" sz="1200" b="0" dirty="0">
                        <a:solidFill>
                          <a:schemeClr val="tx1"/>
                        </a:solidFill>
                        <a:effectLst/>
                        <a:latin typeface="Times New Roman"/>
                        <a:ea typeface="宋体"/>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5">
                      <a:fgClr>
                        <a:schemeClr val="bg1"/>
                      </a:fgClr>
                      <a:bgClr>
                        <a:schemeClr val="bg1"/>
                      </a:bgClr>
                    </a:pattFill>
                  </a:tcPr>
                </a:tc>
                <a:tc>
                  <a:txBody>
                    <a:bodyPr/>
                    <a:lstStyle/>
                    <a:p>
                      <a:pPr algn="ctr">
                        <a:spcAft>
                          <a:spcPts val="0"/>
                        </a:spcAft>
                      </a:pPr>
                      <a:r>
                        <a:rPr lang="en-US" sz="1000" b="0" dirty="0">
                          <a:solidFill>
                            <a:schemeClr val="tx1"/>
                          </a:solidFill>
                          <a:effectLst/>
                        </a:rPr>
                        <a:t>-0.07</a:t>
                      </a:r>
                      <a:endParaRPr lang="zh-CN" sz="1200" b="0" dirty="0">
                        <a:solidFill>
                          <a:schemeClr val="tx1"/>
                        </a:solidFill>
                        <a:effectLst/>
                        <a:latin typeface="Times New Roman"/>
                        <a:ea typeface="宋体"/>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5">
                      <a:fgClr>
                        <a:schemeClr val="bg1"/>
                      </a:fgClr>
                      <a:bgClr>
                        <a:schemeClr val="bg1"/>
                      </a:bgClr>
                    </a:pattFill>
                  </a:tcPr>
                </a:tc>
                <a:tc>
                  <a:txBody>
                    <a:bodyPr/>
                    <a:lstStyle/>
                    <a:p>
                      <a:pPr algn="ctr">
                        <a:spcAft>
                          <a:spcPts val="0"/>
                        </a:spcAft>
                      </a:pPr>
                      <a:r>
                        <a:rPr lang="en-US" sz="1000" b="0" dirty="0">
                          <a:solidFill>
                            <a:schemeClr val="tx1"/>
                          </a:solidFill>
                          <a:effectLst/>
                        </a:rPr>
                        <a:t>0.82</a:t>
                      </a:r>
                      <a:endParaRPr lang="zh-CN" sz="1200" b="0" dirty="0">
                        <a:solidFill>
                          <a:schemeClr val="tx1"/>
                        </a:solidFill>
                        <a:effectLst/>
                        <a:latin typeface="Times New Roman"/>
                        <a:ea typeface="宋体"/>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5">
                      <a:fgClr>
                        <a:schemeClr val="bg1"/>
                      </a:fgClr>
                      <a:bgClr>
                        <a:schemeClr val="bg1"/>
                      </a:bgClr>
                    </a:pattFill>
                  </a:tcPr>
                </a:tc>
                <a:tc>
                  <a:txBody>
                    <a:bodyPr/>
                    <a:lstStyle/>
                    <a:p>
                      <a:pPr algn="ctr">
                        <a:spcAft>
                          <a:spcPts val="0"/>
                        </a:spcAft>
                      </a:pPr>
                      <a:r>
                        <a:rPr lang="en-US" sz="1000" b="0" dirty="0">
                          <a:solidFill>
                            <a:schemeClr val="tx1"/>
                          </a:solidFill>
                          <a:effectLst/>
                        </a:rPr>
                        <a:t>-1.19</a:t>
                      </a:r>
                      <a:endParaRPr lang="zh-CN" sz="1200" b="0" dirty="0">
                        <a:solidFill>
                          <a:schemeClr val="tx1"/>
                        </a:solidFill>
                        <a:effectLst/>
                        <a:latin typeface="Times New Roman"/>
                        <a:ea typeface="宋体"/>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5">
                      <a:fgClr>
                        <a:schemeClr val="bg1"/>
                      </a:fgClr>
                      <a:bgClr>
                        <a:schemeClr val="bg1"/>
                      </a:bgClr>
                    </a:pattFill>
                  </a:tcPr>
                </a:tc>
              </a:tr>
              <a:tr h="155543">
                <a:tc>
                  <a:txBody>
                    <a:bodyPr/>
                    <a:lstStyle/>
                    <a:p>
                      <a:pPr algn="just">
                        <a:spcAft>
                          <a:spcPts val="0"/>
                        </a:spcAft>
                      </a:pPr>
                      <a:r>
                        <a:rPr lang="en-US" sz="1000" b="1" dirty="0" smtClean="0">
                          <a:solidFill>
                            <a:schemeClr val="tx1"/>
                          </a:solidFill>
                          <a:effectLst/>
                        </a:rPr>
                        <a:t>Normalized MB </a:t>
                      </a:r>
                      <a:r>
                        <a:rPr lang="en-US" sz="1000" b="1" dirty="0">
                          <a:solidFill>
                            <a:schemeClr val="tx1"/>
                          </a:solidFill>
                          <a:effectLst/>
                        </a:rPr>
                        <a:t>(%)</a:t>
                      </a:r>
                      <a:endParaRPr lang="zh-CN" sz="1200" b="1" dirty="0">
                        <a:solidFill>
                          <a:schemeClr val="tx1"/>
                        </a:solidFill>
                        <a:effectLst/>
                        <a:latin typeface="Times New Roman"/>
                        <a:ea typeface="宋体"/>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5">
                      <a:fgClr>
                        <a:schemeClr val="bg1"/>
                      </a:fgClr>
                      <a:bgClr>
                        <a:schemeClr val="bg1"/>
                      </a:bgClr>
                    </a:pattFill>
                  </a:tcPr>
                </a:tc>
                <a:tc>
                  <a:txBody>
                    <a:bodyPr/>
                    <a:lstStyle/>
                    <a:p>
                      <a:pPr algn="just">
                        <a:spcAft>
                          <a:spcPts val="0"/>
                        </a:spcAft>
                      </a:pPr>
                      <a:r>
                        <a:rPr lang="en-US" sz="1000" b="1" dirty="0">
                          <a:solidFill>
                            <a:schemeClr val="tx1"/>
                          </a:solidFill>
                          <a:effectLst/>
                        </a:rPr>
                        <a:t>-45.59</a:t>
                      </a:r>
                      <a:endParaRPr lang="zh-CN" sz="1200" b="1" dirty="0">
                        <a:solidFill>
                          <a:schemeClr val="tx1"/>
                        </a:solidFill>
                        <a:effectLst/>
                        <a:latin typeface="Times New Roman"/>
                        <a:ea typeface="宋体"/>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5">
                      <a:fgClr>
                        <a:schemeClr val="bg1"/>
                      </a:fgClr>
                      <a:bgClr>
                        <a:schemeClr val="bg1"/>
                      </a:bgClr>
                    </a:pattFill>
                  </a:tcPr>
                </a:tc>
                <a:tc>
                  <a:txBody>
                    <a:bodyPr/>
                    <a:lstStyle/>
                    <a:p>
                      <a:pPr algn="ctr">
                        <a:spcAft>
                          <a:spcPts val="0"/>
                        </a:spcAft>
                      </a:pPr>
                      <a:r>
                        <a:rPr lang="en-US" sz="1000" b="1" dirty="0">
                          <a:solidFill>
                            <a:schemeClr val="tx1"/>
                          </a:solidFill>
                          <a:effectLst/>
                        </a:rPr>
                        <a:t>208.9</a:t>
                      </a:r>
                      <a:endParaRPr lang="zh-CN" sz="1200" b="1" dirty="0">
                        <a:solidFill>
                          <a:schemeClr val="tx1"/>
                        </a:solidFill>
                        <a:effectLst/>
                        <a:latin typeface="Times New Roman"/>
                        <a:ea typeface="宋体"/>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5">
                      <a:fgClr>
                        <a:schemeClr val="bg1"/>
                      </a:fgClr>
                      <a:bgClr>
                        <a:schemeClr val="bg1"/>
                      </a:bgClr>
                    </a:pattFill>
                  </a:tcPr>
                </a:tc>
                <a:tc>
                  <a:txBody>
                    <a:bodyPr/>
                    <a:lstStyle/>
                    <a:p>
                      <a:pPr algn="ctr">
                        <a:spcAft>
                          <a:spcPts val="0"/>
                        </a:spcAft>
                      </a:pPr>
                      <a:r>
                        <a:rPr lang="en-US" sz="1000" b="1" dirty="0">
                          <a:solidFill>
                            <a:srgbClr val="FF0000"/>
                          </a:solidFill>
                          <a:effectLst/>
                        </a:rPr>
                        <a:t>-47.83</a:t>
                      </a:r>
                      <a:endParaRPr lang="zh-CN" sz="1200" b="1" dirty="0">
                        <a:solidFill>
                          <a:srgbClr val="FF0000"/>
                        </a:solidFill>
                        <a:effectLst/>
                        <a:latin typeface="Times New Roman"/>
                        <a:ea typeface="宋体"/>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5">
                      <a:fgClr>
                        <a:schemeClr val="bg1"/>
                      </a:fgClr>
                      <a:bgClr>
                        <a:schemeClr val="bg1"/>
                      </a:bgClr>
                    </a:pattFill>
                  </a:tcPr>
                </a:tc>
                <a:tc>
                  <a:txBody>
                    <a:bodyPr/>
                    <a:lstStyle/>
                    <a:p>
                      <a:pPr algn="ctr">
                        <a:spcAft>
                          <a:spcPts val="0"/>
                        </a:spcAft>
                      </a:pPr>
                      <a:r>
                        <a:rPr lang="en-US" sz="1000" b="1" dirty="0">
                          <a:solidFill>
                            <a:schemeClr val="tx1"/>
                          </a:solidFill>
                          <a:effectLst/>
                        </a:rPr>
                        <a:t>-99.8</a:t>
                      </a:r>
                      <a:endParaRPr lang="zh-CN" sz="1200" b="1" dirty="0">
                        <a:solidFill>
                          <a:schemeClr val="tx1"/>
                        </a:solidFill>
                        <a:effectLst/>
                        <a:latin typeface="Times New Roman"/>
                        <a:ea typeface="宋体"/>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5">
                      <a:fgClr>
                        <a:schemeClr val="bg1"/>
                      </a:fgClr>
                      <a:bgClr>
                        <a:schemeClr val="bg1"/>
                      </a:bgClr>
                    </a:pattFill>
                  </a:tcPr>
                </a:tc>
                <a:tc>
                  <a:txBody>
                    <a:bodyPr/>
                    <a:lstStyle/>
                    <a:p>
                      <a:pPr algn="ctr">
                        <a:spcAft>
                          <a:spcPts val="0"/>
                        </a:spcAft>
                      </a:pPr>
                      <a:r>
                        <a:rPr lang="en-US" sz="1000" b="1" dirty="0">
                          <a:solidFill>
                            <a:srgbClr val="FF0000"/>
                          </a:solidFill>
                          <a:effectLst/>
                        </a:rPr>
                        <a:t>-36.84</a:t>
                      </a:r>
                      <a:endParaRPr lang="zh-CN" sz="1200" b="1" dirty="0">
                        <a:solidFill>
                          <a:srgbClr val="FF0000"/>
                        </a:solidFill>
                        <a:effectLst/>
                        <a:latin typeface="Times New Roman"/>
                        <a:ea typeface="宋体"/>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5">
                      <a:fgClr>
                        <a:schemeClr val="bg1"/>
                      </a:fgClr>
                      <a:bgClr>
                        <a:schemeClr val="bg1"/>
                      </a:bgClr>
                    </a:pattFill>
                  </a:tcPr>
                </a:tc>
                <a:tc>
                  <a:txBody>
                    <a:bodyPr/>
                    <a:lstStyle/>
                    <a:p>
                      <a:pPr algn="ctr">
                        <a:spcAft>
                          <a:spcPts val="0"/>
                        </a:spcAft>
                      </a:pPr>
                      <a:r>
                        <a:rPr lang="en-US" sz="1000" b="1" dirty="0">
                          <a:solidFill>
                            <a:schemeClr val="tx1"/>
                          </a:solidFill>
                          <a:effectLst/>
                        </a:rPr>
                        <a:t>36.69</a:t>
                      </a:r>
                      <a:endParaRPr lang="zh-CN" sz="1200" b="1" dirty="0">
                        <a:solidFill>
                          <a:schemeClr val="tx1"/>
                        </a:solidFill>
                        <a:effectLst/>
                        <a:latin typeface="Times New Roman"/>
                        <a:ea typeface="宋体"/>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5">
                      <a:fgClr>
                        <a:schemeClr val="bg1"/>
                      </a:fgClr>
                      <a:bgClr>
                        <a:schemeClr val="bg1"/>
                      </a:bgClr>
                    </a:pattFill>
                  </a:tcPr>
                </a:tc>
                <a:tc>
                  <a:txBody>
                    <a:bodyPr/>
                    <a:lstStyle/>
                    <a:p>
                      <a:pPr algn="ctr">
                        <a:spcAft>
                          <a:spcPts val="0"/>
                        </a:spcAft>
                      </a:pPr>
                      <a:r>
                        <a:rPr lang="en-US" sz="1000" b="1" dirty="0">
                          <a:solidFill>
                            <a:srgbClr val="00B050"/>
                          </a:solidFill>
                          <a:effectLst/>
                        </a:rPr>
                        <a:t>-53.12</a:t>
                      </a:r>
                      <a:endParaRPr lang="zh-CN" sz="1200" b="1" dirty="0">
                        <a:solidFill>
                          <a:srgbClr val="00B050"/>
                        </a:solidFill>
                        <a:effectLst/>
                        <a:latin typeface="Times New Roman"/>
                        <a:ea typeface="宋体"/>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5">
                      <a:fgClr>
                        <a:schemeClr val="bg1"/>
                      </a:fgClr>
                      <a:bgClr>
                        <a:schemeClr val="bg1"/>
                      </a:bgClr>
                    </a:pattFill>
                  </a:tcPr>
                </a:tc>
              </a:tr>
              <a:tr h="155543">
                <a:tc>
                  <a:txBody>
                    <a:bodyPr/>
                    <a:lstStyle/>
                    <a:p>
                      <a:pPr algn="just">
                        <a:spcAft>
                          <a:spcPts val="0"/>
                        </a:spcAft>
                      </a:pPr>
                      <a:r>
                        <a:rPr lang="en-US" altLang="zh-CN" sz="1000" b="0" dirty="0" smtClean="0">
                          <a:solidFill>
                            <a:schemeClr val="tx1"/>
                          </a:solidFill>
                          <a:effectLst/>
                          <a:latin typeface="+mn-lt"/>
                          <a:ea typeface="+mn-ea"/>
                        </a:rPr>
                        <a:t>Correlation</a:t>
                      </a:r>
                      <a:endParaRPr lang="zh-CN" sz="1200" b="0" dirty="0">
                        <a:solidFill>
                          <a:schemeClr val="tx1"/>
                        </a:solidFill>
                        <a:effectLst/>
                        <a:latin typeface="Times New Roman"/>
                        <a:ea typeface="宋体"/>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5">
                      <a:fgClr>
                        <a:schemeClr val="bg1"/>
                      </a:fgClr>
                      <a:bgClr>
                        <a:schemeClr val="bg1"/>
                      </a:bgClr>
                    </a:pattFill>
                  </a:tcPr>
                </a:tc>
                <a:tc>
                  <a:txBody>
                    <a:bodyPr/>
                    <a:lstStyle/>
                    <a:p>
                      <a:pPr algn="just">
                        <a:spcAft>
                          <a:spcPts val="0"/>
                        </a:spcAft>
                      </a:pPr>
                      <a:r>
                        <a:rPr lang="en-US" sz="1000" b="0" dirty="0">
                          <a:solidFill>
                            <a:schemeClr val="tx1"/>
                          </a:solidFill>
                          <a:effectLst/>
                        </a:rPr>
                        <a:t>0.67</a:t>
                      </a:r>
                      <a:endParaRPr lang="zh-CN" sz="1200" b="0" dirty="0">
                        <a:solidFill>
                          <a:schemeClr val="tx1"/>
                        </a:solidFill>
                        <a:effectLst/>
                        <a:latin typeface="Times New Roman"/>
                        <a:ea typeface="宋体"/>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5">
                      <a:fgClr>
                        <a:schemeClr val="bg1"/>
                      </a:fgClr>
                      <a:bgClr>
                        <a:schemeClr val="bg1"/>
                      </a:bgClr>
                    </a:pattFill>
                  </a:tcPr>
                </a:tc>
                <a:tc>
                  <a:txBody>
                    <a:bodyPr/>
                    <a:lstStyle/>
                    <a:p>
                      <a:pPr algn="ctr">
                        <a:spcAft>
                          <a:spcPts val="0"/>
                        </a:spcAft>
                      </a:pPr>
                      <a:r>
                        <a:rPr lang="en-US" sz="1000" b="0">
                          <a:solidFill>
                            <a:schemeClr val="tx1"/>
                          </a:solidFill>
                          <a:effectLst/>
                        </a:rPr>
                        <a:t>0.42</a:t>
                      </a:r>
                      <a:endParaRPr lang="zh-CN" sz="1200" b="0">
                        <a:solidFill>
                          <a:schemeClr val="tx1"/>
                        </a:solidFill>
                        <a:effectLst/>
                        <a:latin typeface="Times New Roman"/>
                        <a:ea typeface="宋体"/>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5">
                      <a:fgClr>
                        <a:schemeClr val="bg1"/>
                      </a:fgClr>
                      <a:bgClr>
                        <a:schemeClr val="bg1"/>
                      </a:bgClr>
                    </a:pattFill>
                  </a:tcPr>
                </a:tc>
                <a:tc>
                  <a:txBody>
                    <a:bodyPr/>
                    <a:lstStyle/>
                    <a:p>
                      <a:pPr algn="ctr">
                        <a:spcAft>
                          <a:spcPts val="0"/>
                        </a:spcAft>
                      </a:pPr>
                      <a:r>
                        <a:rPr lang="en-US" sz="1000" b="0">
                          <a:solidFill>
                            <a:schemeClr val="tx1"/>
                          </a:solidFill>
                          <a:effectLst/>
                        </a:rPr>
                        <a:t>0.44</a:t>
                      </a:r>
                      <a:endParaRPr lang="zh-CN" sz="1200" b="0">
                        <a:solidFill>
                          <a:schemeClr val="tx1"/>
                        </a:solidFill>
                        <a:effectLst/>
                        <a:latin typeface="Times New Roman"/>
                        <a:ea typeface="宋体"/>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5">
                      <a:fgClr>
                        <a:schemeClr val="bg1"/>
                      </a:fgClr>
                      <a:bgClr>
                        <a:schemeClr val="bg1"/>
                      </a:bgClr>
                    </a:pattFill>
                  </a:tcPr>
                </a:tc>
                <a:tc>
                  <a:txBody>
                    <a:bodyPr/>
                    <a:lstStyle/>
                    <a:p>
                      <a:pPr algn="ctr">
                        <a:spcAft>
                          <a:spcPts val="0"/>
                        </a:spcAft>
                      </a:pPr>
                      <a:r>
                        <a:rPr lang="en-US" sz="1000" b="0">
                          <a:solidFill>
                            <a:schemeClr val="tx1"/>
                          </a:solidFill>
                          <a:effectLst/>
                        </a:rPr>
                        <a:t>0.22</a:t>
                      </a:r>
                      <a:endParaRPr lang="zh-CN" sz="1200" b="0">
                        <a:solidFill>
                          <a:schemeClr val="tx1"/>
                        </a:solidFill>
                        <a:effectLst/>
                        <a:latin typeface="Times New Roman"/>
                        <a:ea typeface="宋体"/>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5">
                      <a:fgClr>
                        <a:schemeClr val="bg1"/>
                      </a:fgClr>
                      <a:bgClr>
                        <a:schemeClr val="bg1"/>
                      </a:bgClr>
                    </a:pattFill>
                  </a:tcPr>
                </a:tc>
                <a:tc>
                  <a:txBody>
                    <a:bodyPr/>
                    <a:lstStyle/>
                    <a:p>
                      <a:pPr algn="ctr">
                        <a:spcAft>
                          <a:spcPts val="0"/>
                        </a:spcAft>
                      </a:pPr>
                      <a:r>
                        <a:rPr lang="en-US" sz="1000" b="0" dirty="0">
                          <a:solidFill>
                            <a:schemeClr val="tx1"/>
                          </a:solidFill>
                          <a:effectLst/>
                        </a:rPr>
                        <a:t>0.51</a:t>
                      </a:r>
                      <a:endParaRPr lang="zh-CN" sz="1200" b="0" dirty="0">
                        <a:solidFill>
                          <a:schemeClr val="tx1"/>
                        </a:solidFill>
                        <a:effectLst/>
                        <a:latin typeface="Times New Roman"/>
                        <a:ea typeface="宋体"/>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5">
                      <a:fgClr>
                        <a:schemeClr val="bg1"/>
                      </a:fgClr>
                      <a:bgClr>
                        <a:schemeClr val="bg1"/>
                      </a:bgClr>
                    </a:pattFill>
                  </a:tcPr>
                </a:tc>
                <a:tc>
                  <a:txBody>
                    <a:bodyPr/>
                    <a:lstStyle/>
                    <a:p>
                      <a:pPr algn="ctr">
                        <a:spcAft>
                          <a:spcPts val="0"/>
                        </a:spcAft>
                      </a:pPr>
                      <a:r>
                        <a:rPr lang="en-US" sz="1000" b="0" dirty="0">
                          <a:solidFill>
                            <a:schemeClr val="tx1"/>
                          </a:solidFill>
                          <a:effectLst/>
                        </a:rPr>
                        <a:t>0.22</a:t>
                      </a:r>
                      <a:endParaRPr lang="zh-CN" sz="1200" b="0" dirty="0">
                        <a:solidFill>
                          <a:schemeClr val="tx1"/>
                        </a:solidFill>
                        <a:effectLst/>
                        <a:latin typeface="Times New Roman"/>
                        <a:ea typeface="宋体"/>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5">
                      <a:fgClr>
                        <a:schemeClr val="bg1"/>
                      </a:fgClr>
                      <a:bgClr>
                        <a:schemeClr val="bg1"/>
                      </a:bgClr>
                    </a:pattFill>
                  </a:tcPr>
                </a:tc>
                <a:tc>
                  <a:txBody>
                    <a:bodyPr/>
                    <a:lstStyle/>
                    <a:p>
                      <a:pPr algn="ctr">
                        <a:spcAft>
                          <a:spcPts val="0"/>
                        </a:spcAft>
                      </a:pPr>
                      <a:r>
                        <a:rPr lang="en-US" sz="1000" b="0" dirty="0">
                          <a:solidFill>
                            <a:schemeClr val="tx1"/>
                          </a:solidFill>
                          <a:effectLst/>
                        </a:rPr>
                        <a:t>0.44</a:t>
                      </a:r>
                      <a:endParaRPr lang="zh-CN" sz="1200" b="0" dirty="0">
                        <a:solidFill>
                          <a:schemeClr val="tx1"/>
                        </a:solidFill>
                        <a:effectLst/>
                        <a:latin typeface="Times New Roman"/>
                        <a:ea typeface="宋体"/>
                      </a:endParaRPr>
                    </a:p>
                  </a:txBody>
                  <a:tcPr marL="68581" marR="685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5">
                      <a:fgClr>
                        <a:schemeClr val="bg1"/>
                      </a:fgClr>
                      <a:bgClr>
                        <a:schemeClr val="bg1"/>
                      </a:bgClr>
                    </a:pattFill>
                  </a:tcPr>
                </a:tc>
              </a:tr>
            </a:tbl>
          </a:graphicData>
        </a:graphic>
      </p:graphicFrame>
      <p:sp>
        <p:nvSpPr>
          <p:cNvPr id="6236" name="AutoShape 146"/>
          <p:cNvSpPr>
            <a:spLocks noChangeArrowheads="1"/>
          </p:cNvSpPr>
          <p:nvPr/>
        </p:nvSpPr>
        <p:spPr bwMode="auto">
          <a:xfrm>
            <a:off x="7670800" y="1754188"/>
            <a:ext cx="76200" cy="762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pitchFamily="34" charset="0"/>
              <a:cs typeface="Arial" pitchFamily="34" charset="0"/>
            </a:endParaRPr>
          </a:p>
        </p:txBody>
      </p:sp>
      <p:sp>
        <p:nvSpPr>
          <p:cNvPr id="6237" name="Rectangle 147"/>
          <p:cNvSpPr>
            <a:spLocks noChangeArrowheads="1"/>
          </p:cNvSpPr>
          <p:nvPr/>
        </p:nvSpPr>
        <p:spPr bwMode="auto">
          <a:xfrm>
            <a:off x="7699375" y="1706563"/>
            <a:ext cx="4143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800" dirty="0" err="1">
                <a:latin typeface="Arial" pitchFamily="34" charset="0"/>
                <a:cs typeface="Arial" pitchFamily="34" charset="0"/>
              </a:rPr>
              <a:t>Yulin</a:t>
            </a:r>
            <a:endParaRPr lang="en-US" altLang="zh-CN" sz="800" dirty="0">
              <a:latin typeface="Arial" pitchFamily="34" charset="0"/>
              <a:cs typeface="Arial" pitchFamily="34" charset="0"/>
            </a:endParaRPr>
          </a:p>
        </p:txBody>
      </p:sp>
      <p:sp>
        <p:nvSpPr>
          <p:cNvPr id="26" name="AutoShape 146"/>
          <p:cNvSpPr>
            <a:spLocks noChangeArrowheads="1"/>
          </p:cNvSpPr>
          <p:nvPr/>
        </p:nvSpPr>
        <p:spPr bwMode="auto">
          <a:xfrm>
            <a:off x="6638925" y="1617663"/>
            <a:ext cx="76200" cy="762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pitchFamily="34" charset="0"/>
              <a:cs typeface="Arial" pitchFamily="34" charset="0"/>
            </a:endParaRPr>
          </a:p>
        </p:txBody>
      </p:sp>
      <p:sp>
        <p:nvSpPr>
          <p:cNvPr id="27" name="Rectangle 147"/>
          <p:cNvSpPr>
            <a:spLocks noChangeArrowheads="1"/>
          </p:cNvSpPr>
          <p:nvPr/>
        </p:nvSpPr>
        <p:spPr bwMode="auto">
          <a:xfrm>
            <a:off x="6667500" y="1570038"/>
            <a:ext cx="5870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800" dirty="0" err="1" smtClean="0">
                <a:latin typeface="Arial" pitchFamily="34" charset="0"/>
                <a:cs typeface="Arial" pitchFamily="34" charset="0"/>
              </a:rPr>
              <a:t>Tazhong</a:t>
            </a:r>
            <a:endParaRPr lang="en-US" altLang="zh-CN" sz="800" dirty="0">
              <a:latin typeface="Arial" pitchFamily="34" charset="0"/>
              <a:cs typeface="Arial" pitchFamily="34" charset="0"/>
            </a:endParaRPr>
          </a:p>
        </p:txBody>
      </p:sp>
    </p:spTree>
    <p:extLst>
      <p:ext uri="{BB962C8B-B14F-4D97-AF65-F5344CB8AC3E}">
        <p14:creationId xmlns:p14="http://schemas.microsoft.com/office/powerpoint/2010/main" val="2982169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1143000"/>
          </a:xfrm>
          <a:solidFill>
            <a:schemeClr val="bg1"/>
          </a:solidFill>
        </p:spPr>
        <p:txBody>
          <a:bodyPr/>
          <a:lstStyle/>
          <a:p>
            <a:pPr eaLnBrk="1" hangingPunct="1"/>
            <a:r>
              <a:rPr lang="en-US" altLang="zh-CN" sz="3600" dirty="0" smtClean="0">
                <a:solidFill>
                  <a:schemeClr val="accent6">
                    <a:lumMod val="75000"/>
                  </a:schemeClr>
                </a:solidFill>
              </a:rPr>
              <a:t>Impact of Dust Chemistry</a:t>
            </a:r>
          </a:p>
        </p:txBody>
      </p:sp>
      <p:graphicFrame>
        <p:nvGraphicFramePr>
          <p:cNvPr id="3" name="表格 2"/>
          <p:cNvGraphicFramePr>
            <a:graphicFrameLocks noGrp="1"/>
          </p:cNvGraphicFramePr>
          <p:nvPr>
            <p:extLst>
              <p:ext uri="{D42A27DB-BD31-4B8C-83A1-F6EECF244321}">
                <p14:modId xmlns:p14="http://schemas.microsoft.com/office/powerpoint/2010/main" val="2526930718"/>
              </p:ext>
            </p:extLst>
          </p:nvPr>
        </p:nvGraphicFramePr>
        <p:xfrm>
          <a:off x="676803" y="4447995"/>
          <a:ext cx="7943414" cy="1717821"/>
        </p:xfrm>
        <a:graphic>
          <a:graphicData uri="http://schemas.openxmlformats.org/drawingml/2006/table">
            <a:tbl>
              <a:tblPr firstRow="1" firstCol="1" bandRow="1">
                <a:tableStyleId>{68D230F3-CF80-4859-8CE7-A43EE81993B5}</a:tableStyleId>
              </a:tblPr>
              <a:tblGrid>
                <a:gridCol w="842216"/>
                <a:gridCol w="732893"/>
                <a:gridCol w="803284"/>
                <a:gridCol w="830889"/>
                <a:gridCol w="732893"/>
                <a:gridCol w="803284"/>
                <a:gridCol w="830889"/>
                <a:gridCol w="732893"/>
                <a:gridCol w="803284"/>
                <a:gridCol w="830889"/>
              </a:tblGrid>
              <a:tr h="215445">
                <a:tc>
                  <a:txBody>
                    <a:bodyPr/>
                    <a:lstStyle/>
                    <a:p>
                      <a:pPr algn="just">
                        <a:spcAft>
                          <a:spcPts val="0"/>
                        </a:spcAft>
                      </a:pPr>
                      <a:r>
                        <a:rPr lang="en-US" sz="1000" kern="100" dirty="0">
                          <a:effectLst/>
                        </a:rPr>
                        <a:t> </a:t>
                      </a:r>
                      <a:endParaRPr lang="zh-CN" sz="1000" kern="100" dirty="0">
                        <a:solidFill>
                          <a:schemeClr val="tx1"/>
                        </a:solidFill>
                        <a:effectLst/>
                        <a:latin typeface="Calibri"/>
                        <a:ea typeface="宋体"/>
                        <a:cs typeface="Times New Roman"/>
                      </a:endParaRPr>
                    </a:p>
                  </a:txBody>
                  <a:tcPr marL="68575" marR="68575" marT="0" marB="0"/>
                </a:tc>
                <a:tc gridSpan="3">
                  <a:txBody>
                    <a:bodyPr/>
                    <a:lstStyle/>
                    <a:p>
                      <a:pPr algn="ctr">
                        <a:spcAft>
                          <a:spcPts val="0"/>
                        </a:spcAft>
                      </a:pPr>
                      <a:r>
                        <a:rPr lang="en-US" sz="1000" kern="100" dirty="0">
                          <a:effectLst/>
                        </a:rPr>
                        <a:t>Mean Bias</a:t>
                      </a:r>
                      <a:endParaRPr lang="zh-CN" sz="1000" kern="100" dirty="0">
                        <a:solidFill>
                          <a:schemeClr val="tx1"/>
                        </a:solidFill>
                        <a:effectLst/>
                        <a:latin typeface="Calibri"/>
                        <a:ea typeface="宋体"/>
                        <a:cs typeface="Times New Roman"/>
                      </a:endParaRPr>
                    </a:p>
                  </a:txBody>
                  <a:tcPr marL="68575" marR="68575" marT="0" marB="0" anchor="ctr"/>
                </a:tc>
                <a:tc hMerge="1">
                  <a:txBody>
                    <a:bodyPr/>
                    <a:lstStyle/>
                    <a:p>
                      <a:endParaRPr lang="zh-CN" altLang="en-US"/>
                    </a:p>
                  </a:txBody>
                  <a:tcPr/>
                </a:tc>
                <a:tc hMerge="1">
                  <a:txBody>
                    <a:bodyPr/>
                    <a:lstStyle/>
                    <a:p>
                      <a:endParaRPr lang="zh-CN" altLang="en-US"/>
                    </a:p>
                  </a:txBody>
                  <a:tcPr/>
                </a:tc>
                <a:tc gridSpan="3">
                  <a:txBody>
                    <a:bodyPr/>
                    <a:lstStyle/>
                    <a:p>
                      <a:pPr algn="ctr">
                        <a:spcAft>
                          <a:spcPts val="0"/>
                        </a:spcAft>
                      </a:pPr>
                      <a:r>
                        <a:rPr lang="en-US" sz="1000" kern="100">
                          <a:effectLst/>
                        </a:rPr>
                        <a:t>NMB (%)</a:t>
                      </a:r>
                      <a:endParaRPr lang="zh-CN" sz="1000" kern="100">
                        <a:solidFill>
                          <a:schemeClr val="tx1"/>
                        </a:solidFill>
                        <a:effectLst/>
                        <a:latin typeface="Calibri"/>
                        <a:ea typeface="宋体"/>
                        <a:cs typeface="Times New Roman"/>
                      </a:endParaRPr>
                    </a:p>
                  </a:txBody>
                  <a:tcPr marL="68575" marR="68575" marT="0" marB="0" anchor="ctr"/>
                </a:tc>
                <a:tc hMerge="1">
                  <a:txBody>
                    <a:bodyPr/>
                    <a:lstStyle/>
                    <a:p>
                      <a:endParaRPr lang="zh-CN" altLang="en-US"/>
                    </a:p>
                  </a:txBody>
                  <a:tcPr/>
                </a:tc>
                <a:tc hMerge="1">
                  <a:txBody>
                    <a:bodyPr/>
                    <a:lstStyle/>
                    <a:p>
                      <a:endParaRPr lang="zh-CN" altLang="en-US"/>
                    </a:p>
                  </a:txBody>
                  <a:tcPr/>
                </a:tc>
                <a:tc gridSpan="3">
                  <a:txBody>
                    <a:bodyPr/>
                    <a:lstStyle/>
                    <a:p>
                      <a:pPr algn="ctr">
                        <a:spcAft>
                          <a:spcPts val="0"/>
                        </a:spcAft>
                      </a:pPr>
                      <a:r>
                        <a:rPr lang="en-US" sz="1000" kern="100">
                          <a:effectLst/>
                        </a:rPr>
                        <a:t>Correlation</a:t>
                      </a:r>
                      <a:endParaRPr lang="zh-CN" sz="1000" kern="100">
                        <a:solidFill>
                          <a:schemeClr val="tx1"/>
                        </a:solidFill>
                        <a:effectLst/>
                        <a:latin typeface="Calibri"/>
                        <a:ea typeface="宋体"/>
                        <a:cs typeface="Times New Roman"/>
                      </a:endParaRPr>
                    </a:p>
                  </a:txBody>
                  <a:tcPr marL="68575" marR="68575" marT="0" marB="0" anchor="ctr"/>
                </a:tc>
                <a:tc hMerge="1">
                  <a:txBody>
                    <a:bodyPr/>
                    <a:lstStyle/>
                    <a:p>
                      <a:endParaRPr lang="zh-CN" altLang="en-US"/>
                    </a:p>
                  </a:txBody>
                  <a:tcPr/>
                </a:tc>
                <a:tc hMerge="1">
                  <a:txBody>
                    <a:bodyPr/>
                    <a:lstStyle/>
                    <a:p>
                      <a:endParaRPr lang="zh-CN" altLang="en-US"/>
                    </a:p>
                  </a:txBody>
                  <a:tcPr/>
                </a:tc>
              </a:tr>
              <a:tr h="200954">
                <a:tc>
                  <a:txBody>
                    <a:bodyPr/>
                    <a:lstStyle/>
                    <a:p>
                      <a:pPr algn="just">
                        <a:spcAft>
                          <a:spcPts val="0"/>
                        </a:spcAft>
                      </a:pPr>
                      <a:r>
                        <a:rPr lang="en-US" sz="1000" kern="100" dirty="0">
                          <a:effectLst/>
                        </a:rPr>
                        <a:t> </a:t>
                      </a:r>
                      <a:endParaRPr lang="zh-CN" sz="1000" kern="100" dirty="0">
                        <a:solidFill>
                          <a:schemeClr val="tx1"/>
                        </a:solidFill>
                        <a:effectLst/>
                        <a:latin typeface="Calibri"/>
                        <a:ea typeface="宋体"/>
                        <a:cs typeface="Times New Roman"/>
                      </a:endParaRPr>
                    </a:p>
                  </a:txBody>
                  <a:tcPr marL="68575" marR="68575" marT="0" marB="0"/>
                </a:tc>
                <a:tc>
                  <a:txBody>
                    <a:bodyPr/>
                    <a:lstStyle/>
                    <a:p>
                      <a:pPr algn="ctr">
                        <a:spcAft>
                          <a:spcPts val="0"/>
                        </a:spcAft>
                      </a:pPr>
                      <a:r>
                        <a:rPr lang="en-US" sz="1000" kern="100" dirty="0" err="1">
                          <a:effectLst/>
                        </a:rPr>
                        <a:t>No_Chem</a:t>
                      </a:r>
                      <a:endParaRPr lang="zh-CN" sz="1000" kern="100" dirty="0">
                        <a:solidFill>
                          <a:schemeClr val="tx1"/>
                        </a:solidFill>
                        <a:effectLst/>
                        <a:latin typeface="Calibri"/>
                        <a:ea typeface="宋体"/>
                        <a:cs typeface="Times New Roman"/>
                      </a:endParaRPr>
                    </a:p>
                  </a:txBody>
                  <a:tcPr marL="68575" marR="68575" marT="0" marB="0" anchor="ctr"/>
                </a:tc>
                <a:tc>
                  <a:txBody>
                    <a:bodyPr/>
                    <a:lstStyle/>
                    <a:p>
                      <a:pPr algn="ctr">
                        <a:spcAft>
                          <a:spcPts val="0"/>
                        </a:spcAft>
                      </a:pPr>
                      <a:r>
                        <a:rPr lang="en-US" sz="1000" kern="100" dirty="0" err="1">
                          <a:effectLst/>
                        </a:rPr>
                        <a:t>Chem_Low</a:t>
                      </a:r>
                      <a:endParaRPr lang="zh-CN" sz="1000" kern="100" dirty="0">
                        <a:solidFill>
                          <a:schemeClr val="tx1"/>
                        </a:solidFill>
                        <a:effectLst/>
                        <a:latin typeface="Calibri"/>
                        <a:ea typeface="宋体"/>
                        <a:cs typeface="Times New Roman"/>
                      </a:endParaRPr>
                    </a:p>
                  </a:txBody>
                  <a:tcPr marL="68575" marR="68575" marT="0" marB="0" anchor="ctr"/>
                </a:tc>
                <a:tc>
                  <a:txBody>
                    <a:bodyPr/>
                    <a:lstStyle/>
                    <a:p>
                      <a:pPr algn="ctr">
                        <a:spcAft>
                          <a:spcPts val="0"/>
                        </a:spcAft>
                      </a:pPr>
                      <a:r>
                        <a:rPr lang="en-US" sz="1000" kern="100" dirty="0" err="1">
                          <a:effectLst/>
                        </a:rPr>
                        <a:t>Chem_High</a:t>
                      </a:r>
                      <a:endParaRPr lang="zh-CN" sz="1000" kern="100" dirty="0">
                        <a:solidFill>
                          <a:schemeClr val="tx1"/>
                        </a:solidFill>
                        <a:effectLst/>
                        <a:latin typeface="Calibri"/>
                        <a:ea typeface="宋体"/>
                        <a:cs typeface="Times New Roman"/>
                      </a:endParaRPr>
                    </a:p>
                  </a:txBody>
                  <a:tcPr marL="68575" marR="68575" marT="0" marB="0" anchor="ctr"/>
                </a:tc>
                <a:tc>
                  <a:txBody>
                    <a:bodyPr/>
                    <a:lstStyle/>
                    <a:p>
                      <a:pPr algn="ctr">
                        <a:spcAft>
                          <a:spcPts val="0"/>
                        </a:spcAft>
                      </a:pPr>
                      <a:r>
                        <a:rPr lang="en-US" sz="1000" kern="100" dirty="0" err="1">
                          <a:effectLst/>
                        </a:rPr>
                        <a:t>No_Chem</a:t>
                      </a:r>
                      <a:endParaRPr lang="zh-CN" sz="1000" kern="100" dirty="0">
                        <a:solidFill>
                          <a:schemeClr val="tx1"/>
                        </a:solidFill>
                        <a:effectLst/>
                        <a:latin typeface="Calibri"/>
                        <a:ea typeface="宋体"/>
                        <a:cs typeface="Times New Roman"/>
                      </a:endParaRPr>
                    </a:p>
                  </a:txBody>
                  <a:tcPr marL="68575" marR="68575" marT="0" marB="0" anchor="ctr"/>
                </a:tc>
                <a:tc>
                  <a:txBody>
                    <a:bodyPr/>
                    <a:lstStyle/>
                    <a:p>
                      <a:pPr algn="ctr">
                        <a:spcAft>
                          <a:spcPts val="0"/>
                        </a:spcAft>
                      </a:pPr>
                      <a:r>
                        <a:rPr lang="en-US" sz="1000" kern="100">
                          <a:effectLst/>
                        </a:rPr>
                        <a:t>Chem_Low</a:t>
                      </a:r>
                      <a:endParaRPr lang="zh-CN" sz="1000" kern="100">
                        <a:solidFill>
                          <a:schemeClr val="tx1"/>
                        </a:solidFill>
                        <a:effectLst/>
                        <a:latin typeface="Calibri"/>
                        <a:ea typeface="宋体"/>
                        <a:cs typeface="Times New Roman"/>
                      </a:endParaRPr>
                    </a:p>
                  </a:txBody>
                  <a:tcPr marL="68575" marR="68575" marT="0" marB="0" anchor="ctr"/>
                </a:tc>
                <a:tc>
                  <a:txBody>
                    <a:bodyPr/>
                    <a:lstStyle/>
                    <a:p>
                      <a:pPr algn="ctr">
                        <a:spcAft>
                          <a:spcPts val="0"/>
                        </a:spcAft>
                      </a:pPr>
                      <a:r>
                        <a:rPr lang="en-US" sz="1000" kern="100">
                          <a:effectLst/>
                        </a:rPr>
                        <a:t>Chem_High</a:t>
                      </a:r>
                      <a:endParaRPr lang="zh-CN" sz="1000" kern="100">
                        <a:solidFill>
                          <a:schemeClr val="tx1"/>
                        </a:solidFill>
                        <a:effectLst/>
                        <a:latin typeface="Calibri"/>
                        <a:ea typeface="宋体"/>
                        <a:cs typeface="Times New Roman"/>
                      </a:endParaRPr>
                    </a:p>
                  </a:txBody>
                  <a:tcPr marL="68575" marR="68575" marT="0" marB="0" anchor="ctr"/>
                </a:tc>
                <a:tc>
                  <a:txBody>
                    <a:bodyPr/>
                    <a:lstStyle/>
                    <a:p>
                      <a:pPr algn="ctr">
                        <a:spcAft>
                          <a:spcPts val="0"/>
                        </a:spcAft>
                      </a:pPr>
                      <a:r>
                        <a:rPr lang="en-US" sz="1000" kern="100" dirty="0" err="1">
                          <a:effectLst/>
                        </a:rPr>
                        <a:t>No_Chem</a:t>
                      </a:r>
                      <a:endParaRPr lang="zh-CN" sz="1000" kern="100" dirty="0">
                        <a:solidFill>
                          <a:schemeClr val="tx1"/>
                        </a:solidFill>
                        <a:effectLst/>
                        <a:latin typeface="Calibri"/>
                        <a:ea typeface="宋体"/>
                        <a:cs typeface="Times New Roman"/>
                      </a:endParaRPr>
                    </a:p>
                  </a:txBody>
                  <a:tcPr marL="68575" marR="68575" marT="0" marB="0" anchor="ctr"/>
                </a:tc>
                <a:tc>
                  <a:txBody>
                    <a:bodyPr/>
                    <a:lstStyle/>
                    <a:p>
                      <a:pPr algn="ctr">
                        <a:spcAft>
                          <a:spcPts val="0"/>
                        </a:spcAft>
                      </a:pPr>
                      <a:r>
                        <a:rPr lang="en-US" sz="1000" kern="100">
                          <a:effectLst/>
                        </a:rPr>
                        <a:t>Chem_Low</a:t>
                      </a:r>
                      <a:endParaRPr lang="zh-CN" sz="1000" kern="100">
                        <a:solidFill>
                          <a:schemeClr val="tx1"/>
                        </a:solidFill>
                        <a:effectLst/>
                        <a:latin typeface="Calibri"/>
                        <a:ea typeface="宋体"/>
                        <a:cs typeface="Times New Roman"/>
                      </a:endParaRPr>
                    </a:p>
                  </a:txBody>
                  <a:tcPr marL="68575" marR="68575" marT="0" marB="0" anchor="ctr"/>
                </a:tc>
                <a:tc>
                  <a:txBody>
                    <a:bodyPr/>
                    <a:lstStyle/>
                    <a:p>
                      <a:pPr algn="ctr">
                        <a:spcAft>
                          <a:spcPts val="0"/>
                        </a:spcAft>
                      </a:pPr>
                      <a:r>
                        <a:rPr lang="en-US" sz="1000" kern="100">
                          <a:effectLst/>
                        </a:rPr>
                        <a:t>Chem_High</a:t>
                      </a:r>
                      <a:endParaRPr lang="zh-CN" sz="1000" kern="100">
                        <a:solidFill>
                          <a:schemeClr val="tx1"/>
                        </a:solidFill>
                        <a:effectLst/>
                        <a:latin typeface="Calibri"/>
                        <a:ea typeface="宋体"/>
                        <a:cs typeface="Times New Roman"/>
                      </a:endParaRPr>
                    </a:p>
                  </a:txBody>
                  <a:tcPr marL="68575" marR="68575" marT="0" marB="0" anchor="ctr"/>
                </a:tc>
              </a:tr>
              <a:tr h="208413">
                <a:tc>
                  <a:txBody>
                    <a:bodyPr/>
                    <a:lstStyle/>
                    <a:p>
                      <a:pPr algn="just">
                        <a:spcAft>
                          <a:spcPts val="0"/>
                        </a:spcAft>
                      </a:pPr>
                      <a:r>
                        <a:rPr lang="en-US" sz="1000" kern="100">
                          <a:effectLst/>
                        </a:rPr>
                        <a:t>O</a:t>
                      </a:r>
                      <a:r>
                        <a:rPr lang="en-US" sz="1000" kern="100" baseline="-25000">
                          <a:effectLst/>
                        </a:rPr>
                        <a:t>3</a:t>
                      </a:r>
                      <a:r>
                        <a:rPr lang="en-US" sz="1000" kern="100">
                          <a:effectLst/>
                        </a:rPr>
                        <a:t> (ppbv)</a:t>
                      </a:r>
                      <a:endParaRPr lang="zh-CN" sz="1000" kern="100">
                        <a:solidFill>
                          <a:schemeClr val="tx1"/>
                        </a:solidFill>
                        <a:effectLst/>
                        <a:latin typeface="Calibri"/>
                        <a:ea typeface="宋体"/>
                        <a:cs typeface="Times New Roman"/>
                      </a:endParaRPr>
                    </a:p>
                  </a:txBody>
                  <a:tcPr marL="68575" marR="68575" marT="0" marB="0"/>
                </a:tc>
                <a:tc>
                  <a:txBody>
                    <a:bodyPr/>
                    <a:lstStyle/>
                    <a:p>
                      <a:pPr algn="ctr">
                        <a:spcAft>
                          <a:spcPts val="0"/>
                        </a:spcAft>
                      </a:pPr>
                      <a:r>
                        <a:rPr lang="en-US" sz="1000" kern="100" dirty="0">
                          <a:effectLst/>
                        </a:rPr>
                        <a:t>0.59</a:t>
                      </a:r>
                      <a:endParaRPr lang="zh-CN" sz="1000" kern="100" dirty="0">
                        <a:solidFill>
                          <a:schemeClr val="tx1"/>
                        </a:solidFill>
                        <a:effectLst/>
                        <a:latin typeface="Calibri"/>
                        <a:ea typeface="宋体"/>
                        <a:cs typeface="Times New Roman"/>
                      </a:endParaRPr>
                    </a:p>
                  </a:txBody>
                  <a:tcPr marL="68575" marR="68575" marT="0" marB="0" anchor="ctr"/>
                </a:tc>
                <a:tc>
                  <a:txBody>
                    <a:bodyPr/>
                    <a:lstStyle/>
                    <a:p>
                      <a:pPr algn="ctr">
                        <a:spcAft>
                          <a:spcPts val="0"/>
                        </a:spcAft>
                      </a:pPr>
                      <a:r>
                        <a:rPr lang="en-US" sz="1000" kern="100" dirty="0">
                          <a:effectLst/>
                        </a:rPr>
                        <a:t>-0.92</a:t>
                      </a:r>
                      <a:endParaRPr lang="zh-CN" sz="1000" kern="100" dirty="0">
                        <a:solidFill>
                          <a:srgbClr val="006600"/>
                        </a:solidFill>
                        <a:effectLst/>
                        <a:latin typeface="Calibri"/>
                        <a:ea typeface="宋体"/>
                        <a:cs typeface="Times New Roman"/>
                      </a:endParaRPr>
                    </a:p>
                  </a:txBody>
                  <a:tcPr marL="68575" marR="68575" marT="0" marB="0" anchor="ctr"/>
                </a:tc>
                <a:tc>
                  <a:txBody>
                    <a:bodyPr/>
                    <a:lstStyle/>
                    <a:p>
                      <a:pPr algn="ctr">
                        <a:spcAft>
                          <a:spcPts val="0"/>
                        </a:spcAft>
                      </a:pPr>
                      <a:r>
                        <a:rPr lang="en-US" sz="1000" kern="100" dirty="0">
                          <a:effectLst/>
                        </a:rPr>
                        <a:t>-2.07</a:t>
                      </a:r>
                      <a:endParaRPr lang="zh-CN" sz="1000" kern="100" dirty="0">
                        <a:solidFill>
                          <a:srgbClr val="006600"/>
                        </a:solidFill>
                        <a:effectLst/>
                        <a:latin typeface="Calibri"/>
                        <a:ea typeface="宋体"/>
                        <a:cs typeface="Times New Roman"/>
                      </a:endParaRPr>
                    </a:p>
                  </a:txBody>
                  <a:tcPr marL="68575" marR="68575" marT="0" marB="0" anchor="ctr"/>
                </a:tc>
                <a:tc>
                  <a:txBody>
                    <a:bodyPr/>
                    <a:lstStyle/>
                    <a:p>
                      <a:pPr algn="ctr">
                        <a:spcAft>
                          <a:spcPts val="0"/>
                        </a:spcAft>
                      </a:pPr>
                      <a:r>
                        <a:rPr lang="en-US" sz="1000" kern="100" dirty="0">
                          <a:effectLst/>
                        </a:rPr>
                        <a:t>1.26</a:t>
                      </a:r>
                      <a:endParaRPr lang="zh-CN" sz="1000" kern="100" dirty="0">
                        <a:solidFill>
                          <a:schemeClr val="tx1"/>
                        </a:solidFill>
                        <a:effectLst/>
                        <a:latin typeface="Calibri"/>
                        <a:ea typeface="宋体"/>
                        <a:cs typeface="Times New Roman"/>
                      </a:endParaRPr>
                    </a:p>
                  </a:txBody>
                  <a:tcPr marL="68575" marR="68575" marT="0" marB="0" anchor="ctr"/>
                </a:tc>
                <a:tc>
                  <a:txBody>
                    <a:bodyPr/>
                    <a:lstStyle/>
                    <a:p>
                      <a:pPr algn="ctr">
                        <a:spcAft>
                          <a:spcPts val="0"/>
                        </a:spcAft>
                      </a:pPr>
                      <a:r>
                        <a:rPr lang="en-US" sz="1000" b="1" kern="100" dirty="0">
                          <a:solidFill>
                            <a:srgbClr val="00B050"/>
                          </a:solidFill>
                          <a:effectLst/>
                        </a:rPr>
                        <a:t>-1.97</a:t>
                      </a:r>
                      <a:endParaRPr lang="zh-CN" sz="1000" b="1" kern="100" dirty="0">
                        <a:solidFill>
                          <a:srgbClr val="00B050"/>
                        </a:solidFill>
                        <a:effectLst/>
                        <a:latin typeface="Calibri"/>
                        <a:ea typeface="宋体"/>
                        <a:cs typeface="Times New Roman"/>
                      </a:endParaRPr>
                    </a:p>
                  </a:txBody>
                  <a:tcPr marL="68575" marR="68575" marT="0" marB="0" anchor="ctr"/>
                </a:tc>
                <a:tc>
                  <a:txBody>
                    <a:bodyPr/>
                    <a:lstStyle/>
                    <a:p>
                      <a:pPr algn="ctr">
                        <a:spcAft>
                          <a:spcPts val="0"/>
                        </a:spcAft>
                      </a:pPr>
                      <a:r>
                        <a:rPr lang="en-US" sz="1000" b="1" kern="100" dirty="0">
                          <a:solidFill>
                            <a:srgbClr val="00B050"/>
                          </a:solidFill>
                          <a:effectLst/>
                        </a:rPr>
                        <a:t>-4.43</a:t>
                      </a:r>
                      <a:endParaRPr lang="zh-CN" sz="1000" b="1" kern="100" dirty="0">
                        <a:solidFill>
                          <a:srgbClr val="00B050"/>
                        </a:solidFill>
                        <a:effectLst/>
                        <a:latin typeface="Calibri"/>
                        <a:ea typeface="宋体"/>
                        <a:cs typeface="Times New Roman"/>
                      </a:endParaRPr>
                    </a:p>
                  </a:txBody>
                  <a:tcPr marL="68575" marR="68575" marT="0" marB="0" anchor="ctr"/>
                </a:tc>
                <a:tc>
                  <a:txBody>
                    <a:bodyPr/>
                    <a:lstStyle/>
                    <a:p>
                      <a:pPr algn="ctr">
                        <a:spcAft>
                          <a:spcPts val="0"/>
                        </a:spcAft>
                      </a:pPr>
                      <a:r>
                        <a:rPr lang="en-US" sz="1100" kern="100" dirty="0">
                          <a:effectLst/>
                        </a:rPr>
                        <a:t>0.63</a:t>
                      </a:r>
                      <a:endParaRPr lang="zh-CN" sz="1000" kern="100" dirty="0">
                        <a:solidFill>
                          <a:schemeClr val="tx1"/>
                        </a:solidFill>
                        <a:effectLst/>
                        <a:latin typeface="Calibri"/>
                        <a:ea typeface="宋体"/>
                        <a:cs typeface="Times New Roman"/>
                      </a:endParaRPr>
                    </a:p>
                  </a:txBody>
                  <a:tcPr marL="68575" marR="68575" marT="0" marB="0" anchor="ctr"/>
                </a:tc>
                <a:tc>
                  <a:txBody>
                    <a:bodyPr/>
                    <a:lstStyle/>
                    <a:p>
                      <a:pPr algn="ctr">
                        <a:spcAft>
                          <a:spcPts val="0"/>
                        </a:spcAft>
                      </a:pPr>
                      <a:r>
                        <a:rPr lang="en-US" sz="1100" kern="100">
                          <a:effectLst/>
                        </a:rPr>
                        <a:t>0.62</a:t>
                      </a:r>
                      <a:endParaRPr lang="zh-CN" sz="1000" kern="100">
                        <a:solidFill>
                          <a:schemeClr val="tx1"/>
                        </a:solidFill>
                        <a:effectLst/>
                        <a:latin typeface="Calibri"/>
                        <a:ea typeface="宋体"/>
                        <a:cs typeface="Times New Roman"/>
                      </a:endParaRPr>
                    </a:p>
                  </a:txBody>
                  <a:tcPr marL="68575" marR="68575" marT="0" marB="0" anchor="ctr"/>
                </a:tc>
                <a:tc>
                  <a:txBody>
                    <a:bodyPr/>
                    <a:lstStyle/>
                    <a:p>
                      <a:pPr algn="ctr">
                        <a:spcAft>
                          <a:spcPts val="0"/>
                        </a:spcAft>
                      </a:pPr>
                      <a:r>
                        <a:rPr lang="en-US" sz="1100" kern="100" dirty="0">
                          <a:effectLst/>
                        </a:rPr>
                        <a:t>0.59</a:t>
                      </a:r>
                      <a:endParaRPr lang="zh-CN" sz="1000" kern="100" dirty="0">
                        <a:solidFill>
                          <a:schemeClr val="tx1"/>
                        </a:solidFill>
                        <a:effectLst/>
                        <a:latin typeface="Calibri"/>
                        <a:ea typeface="宋体"/>
                        <a:cs typeface="Times New Roman"/>
                      </a:endParaRPr>
                    </a:p>
                  </a:txBody>
                  <a:tcPr marL="68575" marR="68575" marT="0" marB="0" anchor="ctr"/>
                </a:tc>
              </a:tr>
              <a:tr h="208413">
                <a:tc>
                  <a:txBody>
                    <a:bodyPr/>
                    <a:lstStyle/>
                    <a:p>
                      <a:pPr algn="just">
                        <a:spcAft>
                          <a:spcPts val="0"/>
                        </a:spcAft>
                      </a:pPr>
                      <a:r>
                        <a:rPr lang="en-US" sz="1000" kern="100">
                          <a:effectLst/>
                        </a:rPr>
                        <a:t>SO</a:t>
                      </a:r>
                      <a:r>
                        <a:rPr lang="en-US" sz="1000" kern="100" baseline="-25000">
                          <a:effectLst/>
                        </a:rPr>
                        <a:t>2</a:t>
                      </a:r>
                      <a:r>
                        <a:rPr lang="en-US" sz="1000" kern="100">
                          <a:effectLst/>
                        </a:rPr>
                        <a:t> (ppbv)</a:t>
                      </a:r>
                      <a:endParaRPr lang="zh-CN" sz="1000" kern="100">
                        <a:solidFill>
                          <a:schemeClr val="tx1"/>
                        </a:solidFill>
                        <a:effectLst/>
                        <a:latin typeface="Calibri"/>
                        <a:ea typeface="宋体"/>
                        <a:cs typeface="Times New Roman"/>
                      </a:endParaRPr>
                    </a:p>
                  </a:txBody>
                  <a:tcPr marL="68575" marR="68575" marT="0" marB="0"/>
                </a:tc>
                <a:tc>
                  <a:txBody>
                    <a:bodyPr/>
                    <a:lstStyle/>
                    <a:p>
                      <a:pPr algn="ctr">
                        <a:spcAft>
                          <a:spcPts val="0"/>
                        </a:spcAft>
                      </a:pPr>
                      <a:r>
                        <a:rPr lang="en-US" sz="1000" kern="100" dirty="0">
                          <a:effectLst/>
                        </a:rPr>
                        <a:t>0.54</a:t>
                      </a:r>
                      <a:endParaRPr lang="zh-CN" sz="1000" kern="100" dirty="0">
                        <a:solidFill>
                          <a:schemeClr val="tx1"/>
                        </a:solidFill>
                        <a:effectLst/>
                        <a:latin typeface="Calibri"/>
                        <a:ea typeface="宋体"/>
                        <a:cs typeface="Times New Roman"/>
                      </a:endParaRPr>
                    </a:p>
                  </a:txBody>
                  <a:tcPr marL="68575" marR="68575" marT="0" marB="0" anchor="ctr"/>
                </a:tc>
                <a:tc>
                  <a:txBody>
                    <a:bodyPr/>
                    <a:lstStyle/>
                    <a:p>
                      <a:pPr algn="ctr">
                        <a:spcAft>
                          <a:spcPts val="0"/>
                        </a:spcAft>
                      </a:pPr>
                      <a:r>
                        <a:rPr lang="en-US" sz="1000" kern="100" dirty="0">
                          <a:effectLst/>
                        </a:rPr>
                        <a:t>0.42</a:t>
                      </a:r>
                      <a:endParaRPr lang="zh-CN" sz="1000" kern="100" dirty="0">
                        <a:solidFill>
                          <a:srgbClr val="FF0000"/>
                        </a:solidFill>
                        <a:effectLst/>
                        <a:latin typeface="Calibri"/>
                        <a:ea typeface="宋体"/>
                        <a:cs typeface="Times New Roman"/>
                      </a:endParaRPr>
                    </a:p>
                  </a:txBody>
                  <a:tcPr marL="68575" marR="68575" marT="0" marB="0" anchor="ctr"/>
                </a:tc>
                <a:tc>
                  <a:txBody>
                    <a:bodyPr/>
                    <a:lstStyle/>
                    <a:p>
                      <a:pPr algn="ctr">
                        <a:spcAft>
                          <a:spcPts val="0"/>
                        </a:spcAft>
                      </a:pPr>
                      <a:r>
                        <a:rPr lang="en-US" sz="1000" kern="100" dirty="0">
                          <a:effectLst/>
                        </a:rPr>
                        <a:t>0.38</a:t>
                      </a:r>
                      <a:endParaRPr lang="zh-CN" sz="1000" kern="100" dirty="0">
                        <a:solidFill>
                          <a:srgbClr val="FF0000"/>
                        </a:solidFill>
                        <a:effectLst/>
                        <a:latin typeface="Calibri"/>
                        <a:ea typeface="宋体"/>
                        <a:cs typeface="Times New Roman"/>
                      </a:endParaRPr>
                    </a:p>
                  </a:txBody>
                  <a:tcPr marL="68575" marR="68575" marT="0" marB="0" anchor="ctr"/>
                </a:tc>
                <a:tc>
                  <a:txBody>
                    <a:bodyPr/>
                    <a:lstStyle/>
                    <a:p>
                      <a:pPr algn="ctr">
                        <a:spcAft>
                          <a:spcPts val="0"/>
                        </a:spcAft>
                      </a:pPr>
                      <a:r>
                        <a:rPr lang="en-US" sz="1000" kern="100" dirty="0">
                          <a:effectLst/>
                        </a:rPr>
                        <a:t>90.7</a:t>
                      </a:r>
                      <a:endParaRPr lang="zh-CN" sz="1000" kern="100" dirty="0">
                        <a:solidFill>
                          <a:schemeClr val="tx1"/>
                        </a:solidFill>
                        <a:effectLst/>
                        <a:latin typeface="Calibri"/>
                        <a:ea typeface="宋体"/>
                        <a:cs typeface="Times New Roman"/>
                      </a:endParaRPr>
                    </a:p>
                  </a:txBody>
                  <a:tcPr marL="68575" marR="68575" marT="0" marB="0" anchor="ctr"/>
                </a:tc>
                <a:tc>
                  <a:txBody>
                    <a:bodyPr/>
                    <a:lstStyle/>
                    <a:p>
                      <a:pPr algn="ctr">
                        <a:spcAft>
                          <a:spcPts val="0"/>
                        </a:spcAft>
                      </a:pPr>
                      <a:r>
                        <a:rPr lang="en-US" sz="1000" b="1" kern="100" dirty="0">
                          <a:solidFill>
                            <a:srgbClr val="FF0000"/>
                          </a:solidFill>
                          <a:effectLst/>
                        </a:rPr>
                        <a:t>69.83</a:t>
                      </a:r>
                      <a:endParaRPr lang="zh-CN" sz="1000" b="1" kern="100" dirty="0">
                        <a:solidFill>
                          <a:srgbClr val="FF0000"/>
                        </a:solidFill>
                        <a:effectLst/>
                        <a:latin typeface="Calibri"/>
                        <a:ea typeface="宋体"/>
                        <a:cs typeface="Times New Roman"/>
                      </a:endParaRPr>
                    </a:p>
                  </a:txBody>
                  <a:tcPr marL="68575" marR="68575" marT="0" marB="0" anchor="ctr"/>
                </a:tc>
                <a:tc>
                  <a:txBody>
                    <a:bodyPr/>
                    <a:lstStyle/>
                    <a:p>
                      <a:pPr algn="ctr">
                        <a:spcAft>
                          <a:spcPts val="0"/>
                        </a:spcAft>
                      </a:pPr>
                      <a:r>
                        <a:rPr lang="en-US" sz="1000" b="1" kern="100" dirty="0">
                          <a:solidFill>
                            <a:srgbClr val="FF0000"/>
                          </a:solidFill>
                          <a:effectLst/>
                        </a:rPr>
                        <a:t>63.7</a:t>
                      </a:r>
                      <a:endParaRPr lang="zh-CN" sz="1000" b="1" kern="100" dirty="0">
                        <a:solidFill>
                          <a:srgbClr val="FF0000"/>
                        </a:solidFill>
                        <a:effectLst/>
                        <a:latin typeface="Calibri"/>
                        <a:ea typeface="宋体"/>
                        <a:cs typeface="Times New Roman"/>
                      </a:endParaRPr>
                    </a:p>
                  </a:txBody>
                  <a:tcPr marL="68575" marR="68575" marT="0" marB="0" anchor="ctr"/>
                </a:tc>
                <a:tc>
                  <a:txBody>
                    <a:bodyPr/>
                    <a:lstStyle/>
                    <a:p>
                      <a:pPr algn="ctr">
                        <a:spcAft>
                          <a:spcPts val="0"/>
                        </a:spcAft>
                      </a:pPr>
                      <a:r>
                        <a:rPr lang="en-US" sz="1100" kern="100" dirty="0">
                          <a:effectLst/>
                        </a:rPr>
                        <a:t>0.67</a:t>
                      </a:r>
                      <a:endParaRPr lang="zh-CN" sz="1000" kern="100" dirty="0">
                        <a:solidFill>
                          <a:schemeClr val="tx1"/>
                        </a:solidFill>
                        <a:effectLst/>
                        <a:latin typeface="Calibri"/>
                        <a:ea typeface="宋体"/>
                        <a:cs typeface="Times New Roman"/>
                      </a:endParaRPr>
                    </a:p>
                  </a:txBody>
                  <a:tcPr marL="68575" marR="68575" marT="0" marB="0" anchor="ctr"/>
                </a:tc>
                <a:tc>
                  <a:txBody>
                    <a:bodyPr/>
                    <a:lstStyle/>
                    <a:p>
                      <a:pPr algn="ctr">
                        <a:spcAft>
                          <a:spcPts val="0"/>
                        </a:spcAft>
                      </a:pPr>
                      <a:r>
                        <a:rPr lang="en-US" sz="1100" kern="100" dirty="0">
                          <a:effectLst/>
                        </a:rPr>
                        <a:t>0.65</a:t>
                      </a:r>
                      <a:endParaRPr lang="zh-CN" sz="1000" kern="100" dirty="0">
                        <a:solidFill>
                          <a:schemeClr val="tx1"/>
                        </a:solidFill>
                        <a:effectLst/>
                        <a:latin typeface="Calibri"/>
                        <a:ea typeface="宋体"/>
                        <a:cs typeface="Times New Roman"/>
                      </a:endParaRPr>
                    </a:p>
                  </a:txBody>
                  <a:tcPr marL="68575" marR="68575" marT="0" marB="0" anchor="ctr"/>
                </a:tc>
                <a:tc>
                  <a:txBody>
                    <a:bodyPr/>
                    <a:lstStyle/>
                    <a:p>
                      <a:pPr algn="ctr">
                        <a:spcAft>
                          <a:spcPts val="0"/>
                        </a:spcAft>
                      </a:pPr>
                      <a:r>
                        <a:rPr lang="en-US" sz="1100" kern="100">
                          <a:effectLst/>
                        </a:rPr>
                        <a:t>0.64</a:t>
                      </a:r>
                      <a:endParaRPr lang="zh-CN" sz="1000" kern="100">
                        <a:solidFill>
                          <a:schemeClr val="tx1"/>
                        </a:solidFill>
                        <a:effectLst/>
                        <a:latin typeface="Calibri"/>
                        <a:ea typeface="宋体"/>
                        <a:cs typeface="Times New Roman"/>
                      </a:endParaRPr>
                    </a:p>
                  </a:txBody>
                  <a:tcPr marL="68575" marR="68575" marT="0" marB="0" anchor="ctr"/>
                </a:tc>
              </a:tr>
              <a:tr h="233885">
                <a:tc>
                  <a:txBody>
                    <a:bodyPr/>
                    <a:lstStyle/>
                    <a:p>
                      <a:pPr algn="just">
                        <a:spcAft>
                          <a:spcPts val="0"/>
                        </a:spcAft>
                      </a:pPr>
                      <a:r>
                        <a:rPr lang="en-US" sz="1000" kern="100">
                          <a:effectLst/>
                        </a:rPr>
                        <a:t>SO</a:t>
                      </a:r>
                      <a:r>
                        <a:rPr lang="en-US" sz="1000" kern="100" baseline="-25000">
                          <a:effectLst/>
                        </a:rPr>
                        <a:t>4</a:t>
                      </a:r>
                      <a:r>
                        <a:rPr lang="en-US" sz="1000" kern="100" baseline="30000">
                          <a:effectLst/>
                        </a:rPr>
                        <a:t>2-</a:t>
                      </a:r>
                      <a:r>
                        <a:rPr lang="en-US" sz="1000" kern="100">
                          <a:effectLst/>
                        </a:rPr>
                        <a:t> (µg/m</a:t>
                      </a:r>
                      <a:r>
                        <a:rPr lang="en-US" sz="1000" kern="100" baseline="30000">
                          <a:effectLst/>
                        </a:rPr>
                        <a:t>3</a:t>
                      </a:r>
                      <a:r>
                        <a:rPr lang="en-US" sz="1000" kern="100">
                          <a:effectLst/>
                        </a:rPr>
                        <a:t>)</a:t>
                      </a:r>
                      <a:endParaRPr lang="zh-CN" sz="1000" kern="100">
                        <a:solidFill>
                          <a:schemeClr val="tx1"/>
                        </a:solidFill>
                        <a:effectLst/>
                        <a:latin typeface="Calibri"/>
                        <a:ea typeface="宋体"/>
                        <a:cs typeface="Times New Roman"/>
                      </a:endParaRPr>
                    </a:p>
                  </a:txBody>
                  <a:tcPr marL="68575" marR="68575" marT="0" marB="0"/>
                </a:tc>
                <a:tc>
                  <a:txBody>
                    <a:bodyPr/>
                    <a:lstStyle/>
                    <a:p>
                      <a:pPr algn="ctr">
                        <a:spcAft>
                          <a:spcPts val="0"/>
                        </a:spcAft>
                      </a:pPr>
                      <a:r>
                        <a:rPr lang="en-US" sz="1000" kern="100">
                          <a:effectLst/>
                        </a:rPr>
                        <a:t>-0.71</a:t>
                      </a:r>
                      <a:endParaRPr lang="zh-CN" sz="1000" kern="100">
                        <a:solidFill>
                          <a:schemeClr val="tx1"/>
                        </a:solidFill>
                        <a:effectLst/>
                        <a:latin typeface="Calibri"/>
                        <a:ea typeface="宋体"/>
                        <a:cs typeface="Times New Roman"/>
                      </a:endParaRPr>
                    </a:p>
                  </a:txBody>
                  <a:tcPr marL="68575" marR="68575" marT="0" marB="0" anchor="ctr"/>
                </a:tc>
                <a:tc>
                  <a:txBody>
                    <a:bodyPr/>
                    <a:lstStyle/>
                    <a:p>
                      <a:pPr algn="ctr">
                        <a:spcAft>
                          <a:spcPts val="0"/>
                        </a:spcAft>
                      </a:pPr>
                      <a:r>
                        <a:rPr lang="en-US" sz="1000" kern="100" dirty="0">
                          <a:effectLst/>
                        </a:rPr>
                        <a:t>0.6</a:t>
                      </a:r>
                      <a:endParaRPr lang="zh-CN" sz="1000" kern="100" dirty="0">
                        <a:solidFill>
                          <a:srgbClr val="FF0000"/>
                        </a:solidFill>
                        <a:effectLst/>
                        <a:latin typeface="Calibri"/>
                        <a:ea typeface="宋体"/>
                        <a:cs typeface="Times New Roman"/>
                      </a:endParaRPr>
                    </a:p>
                  </a:txBody>
                  <a:tcPr marL="68575" marR="68575" marT="0" marB="0" anchor="ctr"/>
                </a:tc>
                <a:tc>
                  <a:txBody>
                    <a:bodyPr/>
                    <a:lstStyle/>
                    <a:p>
                      <a:pPr algn="ctr">
                        <a:spcAft>
                          <a:spcPts val="0"/>
                        </a:spcAft>
                      </a:pPr>
                      <a:r>
                        <a:rPr lang="en-US" sz="1000" kern="100" dirty="0">
                          <a:effectLst/>
                        </a:rPr>
                        <a:t>1.29</a:t>
                      </a:r>
                      <a:endParaRPr lang="zh-CN" sz="1000" kern="100" dirty="0">
                        <a:solidFill>
                          <a:srgbClr val="006600"/>
                        </a:solidFill>
                        <a:effectLst/>
                        <a:latin typeface="Calibri"/>
                        <a:ea typeface="宋体"/>
                        <a:cs typeface="Times New Roman"/>
                      </a:endParaRPr>
                    </a:p>
                  </a:txBody>
                  <a:tcPr marL="68575" marR="68575" marT="0" marB="0" anchor="ctr"/>
                </a:tc>
                <a:tc>
                  <a:txBody>
                    <a:bodyPr/>
                    <a:lstStyle/>
                    <a:p>
                      <a:pPr algn="ctr">
                        <a:spcAft>
                          <a:spcPts val="0"/>
                        </a:spcAft>
                      </a:pPr>
                      <a:r>
                        <a:rPr lang="en-US" sz="1000" kern="100" dirty="0">
                          <a:effectLst/>
                        </a:rPr>
                        <a:t>-16.28</a:t>
                      </a:r>
                      <a:endParaRPr lang="zh-CN" sz="1000" kern="100" dirty="0">
                        <a:solidFill>
                          <a:schemeClr val="tx1"/>
                        </a:solidFill>
                        <a:effectLst/>
                        <a:latin typeface="Calibri"/>
                        <a:ea typeface="宋体"/>
                        <a:cs typeface="Times New Roman"/>
                      </a:endParaRPr>
                    </a:p>
                  </a:txBody>
                  <a:tcPr marL="68575" marR="68575" marT="0" marB="0" anchor="ctr"/>
                </a:tc>
                <a:tc>
                  <a:txBody>
                    <a:bodyPr/>
                    <a:lstStyle/>
                    <a:p>
                      <a:pPr algn="ctr">
                        <a:spcAft>
                          <a:spcPts val="0"/>
                        </a:spcAft>
                      </a:pPr>
                      <a:r>
                        <a:rPr lang="en-US" sz="1000" b="1" kern="100" dirty="0">
                          <a:solidFill>
                            <a:srgbClr val="FF0000"/>
                          </a:solidFill>
                          <a:effectLst/>
                        </a:rPr>
                        <a:t>13.74</a:t>
                      </a:r>
                      <a:endParaRPr lang="zh-CN" sz="1000" b="1" kern="100" dirty="0">
                        <a:solidFill>
                          <a:srgbClr val="FF0000"/>
                        </a:solidFill>
                        <a:effectLst/>
                        <a:latin typeface="Calibri"/>
                        <a:ea typeface="宋体"/>
                        <a:cs typeface="Times New Roman"/>
                      </a:endParaRPr>
                    </a:p>
                  </a:txBody>
                  <a:tcPr marL="68575" marR="68575" marT="0" marB="0" anchor="ctr"/>
                </a:tc>
                <a:tc>
                  <a:txBody>
                    <a:bodyPr/>
                    <a:lstStyle/>
                    <a:p>
                      <a:pPr algn="ctr">
                        <a:spcAft>
                          <a:spcPts val="0"/>
                        </a:spcAft>
                      </a:pPr>
                      <a:r>
                        <a:rPr lang="en-US" sz="1000" b="1" kern="100" dirty="0">
                          <a:solidFill>
                            <a:srgbClr val="00B050"/>
                          </a:solidFill>
                          <a:effectLst/>
                        </a:rPr>
                        <a:t>29.43</a:t>
                      </a:r>
                      <a:endParaRPr lang="zh-CN" sz="1000" b="1" kern="100" dirty="0">
                        <a:solidFill>
                          <a:srgbClr val="00B050"/>
                        </a:solidFill>
                        <a:effectLst/>
                        <a:latin typeface="Calibri"/>
                        <a:ea typeface="宋体"/>
                        <a:cs typeface="Times New Roman"/>
                      </a:endParaRPr>
                    </a:p>
                  </a:txBody>
                  <a:tcPr marL="68575" marR="68575" marT="0" marB="0" anchor="ctr"/>
                </a:tc>
                <a:tc>
                  <a:txBody>
                    <a:bodyPr/>
                    <a:lstStyle/>
                    <a:p>
                      <a:pPr algn="ctr">
                        <a:spcAft>
                          <a:spcPts val="0"/>
                        </a:spcAft>
                      </a:pPr>
                      <a:r>
                        <a:rPr lang="en-US" sz="1100" kern="100">
                          <a:effectLst/>
                        </a:rPr>
                        <a:t>0.78</a:t>
                      </a:r>
                      <a:endParaRPr lang="zh-CN" sz="1000" kern="100">
                        <a:solidFill>
                          <a:schemeClr val="tx1"/>
                        </a:solidFill>
                        <a:effectLst/>
                        <a:latin typeface="Calibri"/>
                        <a:ea typeface="宋体"/>
                        <a:cs typeface="Times New Roman"/>
                      </a:endParaRPr>
                    </a:p>
                  </a:txBody>
                  <a:tcPr marL="68575" marR="68575" marT="0" marB="0" anchor="ctr"/>
                </a:tc>
                <a:tc>
                  <a:txBody>
                    <a:bodyPr/>
                    <a:lstStyle/>
                    <a:p>
                      <a:pPr algn="ctr">
                        <a:spcAft>
                          <a:spcPts val="0"/>
                        </a:spcAft>
                      </a:pPr>
                      <a:r>
                        <a:rPr lang="en-US" sz="1100" kern="100" dirty="0">
                          <a:effectLst/>
                        </a:rPr>
                        <a:t>0.75</a:t>
                      </a:r>
                      <a:endParaRPr lang="zh-CN" sz="1000" kern="100" dirty="0">
                        <a:solidFill>
                          <a:schemeClr val="tx1"/>
                        </a:solidFill>
                        <a:effectLst/>
                        <a:latin typeface="Calibri"/>
                        <a:ea typeface="宋体"/>
                        <a:cs typeface="Times New Roman"/>
                      </a:endParaRPr>
                    </a:p>
                  </a:txBody>
                  <a:tcPr marL="68575" marR="68575" marT="0" marB="0" anchor="ctr"/>
                </a:tc>
                <a:tc>
                  <a:txBody>
                    <a:bodyPr/>
                    <a:lstStyle/>
                    <a:p>
                      <a:pPr algn="ctr">
                        <a:spcAft>
                          <a:spcPts val="0"/>
                        </a:spcAft>
                      </a:pPr>
                      <a:r>
                        <a:rPr lang="en-US" sz="1100" kern="100">
                          <a:effectLst/>
                        </a:rPr>
                        <a:t>0.72</a:t>
                      </a:r>
                      <a:endParaRPr lang="zh-CN" sz="1000" kern="100">
                        <a:solidFill>
                          <a:schemeClr val="tx1"/>
                        </a:solidFill>
                        <a:effectLst/>
                        <a:latin typeface="Calibri"/>
                        <a:ea typeface="宋体"/>
                        <a:cs typeface="Times New Roman"/>
                      </a:endParaRPr>
                    </a:p>
                  </a:txBody>
                  <a:tcPr marL="68575" marR="68575" marT="0" marB="0" anchor="ctr"/>
                </a:tc>
              </a:tr>
              <a:tr h="208413">
                <a:tc>
                  <a:txBody>
                    <a:bodyPr/>
                    <a:lstStyle/>
                    <a:p>
                      <a:pPr algn="just">
                        <a:spcAft>
                          <a:spcPts val="0"/>
                        </a:spcAft>
                      </a:pPr>
                      <a:r>
                        <a:rPr lang="en-US" sz="1000" kern="100">
                          <a:effectLst/>
                        </a:rPr>
                        <a:t>HNO</a:t>
                      </a:r>
                      <a:r>
                        <a:rPr lang="en-US" sz="1000" kern="100" baseline="-25000">
                          <a:effectLst/>
                        </a:rPr>
                        <a:t>3</a:t>
                      </a:r>
                      <a:r>
                        <a:rPr lang="en-US" sz="1000" kern="100">
                          <a:effectLst/>
                        </a:rPr>
                        <a:t> (ppbv)</a:t>
                      </a:r>
                      <a:endParaRPr lang="zh-CN" sz="1000" kern="100">
                        <a:solidFill>
                          <a:schemeClr val="tx1"/>
                        </a:solidFill>
                        <a:effectLst/>
                        <a:latin typeface="Calibri"/>
                        <a:ea typeface="宋体"/>
                        <a:cs typeface="Times New Roman"/>
                      </a:endParaRPr>
                    </a:p>
                  </a:txBody>
                  <a:tcPr marL="68575" marR="68575" marT="0" marB="0"/>
                </a:tc>
                <a:tc>
                  <a:txBody>
                    <a:bodyPr/>
                    <a:lstStyle/>
                    <a:p>
                      <a:pPr algn="ctr">
                        <a:spcAft>
                          <a:spcPts val="0"/>
                        </a:spcAft>
                      </a:pPr>
                      <a:r>
                        <a:rPr lang="en-US" sz="1000" kern="100">
                          <a:effectLst/>
                        </a:rPr>
                        <a:t>0.46</a:t>
                      </a:r>
                      <a:endParaRPr lang="zh-CN" sz="1000" kern="100">
                        <a:solidFill>
                          <a:schemeClr val="tx1"/>
                        </a:solidFill>
                        <a:effectLst/>
                        <a:latin typeface="Calibri"/>
                        <a:ea typeface="宋体"/>
                        <a:cs typeface="Times New Roman"/>
                      </a:endParaRPr>
                    </a:p>
                  </a:txBody>
                  <a:tcPr marL="68575" marR="68575" marT="0" marB="0" anchor="ctr"/>
                </a:tc>
                <a:tc>
                  <a:txBody>
                    <a:bodyPr/>
                    <a:lstStyle/>
                    <a:p>
                      <a:pPr algn="ctr">
                        <a:spcAft>
                          <a:spcPts val="0"/>
                        </a:spcAft>
                      </a:pPr>
                      <a:r>
                        <a:rPr lang="en-US" sz="1000" kern="100" dirty="0">
                          <a:effectLst/>
                        </a:rPr>
                        <a:t>0.36</a:t>
                      </a:r>
                      <a:endParaRPr lang="zh-CN" sz="1000" kern="100" dirty="0">
                        <a:solidFill>
                          <a:srgbClr val="FF0000"/>
                        </a:solidFill>
                        <a:effectLst/>
                        <a:latin typeface="Calibri"/>
                        <a:ea typeface="宋体"/>
                        <a:cs typeface="Times New Roman"/>
                      </a:endParaRPr>
                    </a:p>
                  </a:txBody>
                  <a:tcPr marL="68575" marR="68575" marT="0" marB="0" anchor="ctr"/>
                </a:tc>
                <a:tc>
                  <a:txBody>
                    <a:bodyPr/>
                    <a:lstStyle/>
                    <a:p>
                      <a:pPr algn="ctr">
                        <a:spcAft>
                          <a:spcPts val="0"/>
                        </a:spcAft>
                      </a:pPr>
                      <a:r>
                        <a:rPr lang="en-US" sz="1000" kern="100" dirty="0">
                          <a:effectLst/>
                        </a:rPr>
                        <a:t>0.35</a:t>
                      </a:r>
                      <a:endParaRPr lang="zh-CN" sz="1000" kern="100" dirty="0">
                        <a:solidFill>
                          <a:srgbClr val="FF0000"/>
                        </a:solidFill>
                        <a:effectLst/>
                        <a:latin typeface="Calibri"/>
                        <a:ea typeface="宋体"/>
                        <a:cs typeface="Times New Roman"/>
                      </a:endParaRPr>
                    </a:p>
                  </a:txBody>
                  <a:tcPr marL="68575" marR="68575" marT="0" marB="0" anchor="ctr"/>
                </a:tc>
                <a:tc>
                  <a:txBody>
                    <a:bodyPr/>
                    <a:lstStyle/>
                    <a:p>
                      <a:pPr algn="ctr">
                        <a:spcAft>
                          <a:spcPts val="0"/>
                        </a:spcAft>
                      </a:pPr>
                      <a:r>
                        <a:rPr lang="en-US" sz="1000" kern="100" dirty="0">
                          <a:effectLst/>
                        </a:rPr>
                        <a:t>109.03</a:t>
                      </a:r>
                      <a:endParaRPr lang="zh-CN" sz="1000" kern="100" dirty="0">
                        <a:solidFill>
                          <a:schemeClr val="tx1"/>
                        </a:solidFill>
                        <a:effectLst/>
                        <a:latin typeface="Calibri"/>
                        <a:ea typeface="宋体"/>
                        <a:cs typeface="Times New Roman"/>
                      </a:endParaRPr>
                    </a:p>
                  </a:txBody>
                  <a:tcPr marL="68575" marR="68575" marT="0" marB="0" anchor="ctr"/>
                </a:tc>
                <a:tc>
                  <a:txBody>
                    <a:bodyPr/>
                    <a:lstStyle/>
                    <a:p>
                      <a:pPr algn="ctr">
                        <a:spcAft>
                          <a:spcPts val="0"/>
                        </a:spcAft>
                      </a:pPr>
                      <a:r>
                        <a:rPr lang="en-US" sz="1000" b="1" kern="100" dirty="0">
                          <a:solidFill>
                            <a:srgbClr val="FF0000"/>
                          </a:solidFill>
                          <a:effectLst/>
                        </a:rPr>
                        <a:t>85.17</a:t>
                      </a:r>
                      <a:endParaRPr lang="zh-CN" sz="1000" b="1" kern="100" dirty="0">
                        <a:solidFill>
                          <a:srgbClr val="FF0000"/>
                        </a:solidFill>
                        <a:effectLst/>
                        <a:latin typeface="Calibri"/>
                        <a:ea typeface="宋体"/>
                        <a:cs typeface="Times New Roman"/>
                      </a:endParaRPr>
                    </a:p>
                  </a:txBody>
                  <a:tcPr marL="68575" marR="68575" marT="0" marB="0" anchor="ctr"/>
                </a:tc>
                <a:tc>
                  <a:txBody>
                    <a:bodyPr/>
                    <a:lstStyle/>
                    <a:p>
                      <a:pPr algn="ctr">
                        <a:spcAft>
                          <a:spcPts val="0"/>
                        </a:spcAft>
                      </a:pPr>
                      <a:r>
                        <a:rPr lang="en-US" sz="1000" b="1" kern="100" dirty="0">
                          <a:solidFill>
                            <a:srgbClr val="FF0000"/>
                          </a:solidFill>
                          <a:effectLst/>
                        </a:rPr>
                        <a:t>81.24</a:t>
                      </a:r>
                      <a:endParaRPr lang="zh-CN" sz="1000" b="1" kern="100" dirty="0">
                        <a:solidFill>
                          <a:srgbClr val="FF0000"/>
                        </a:solidFill>
                        <a:effectLst/>
                        <a:latin typeface="Calibri"/>
                        <a:ea typeface="宋体"/>
                        <a:cs typeface="Times New Roman"/>
                      </a:endParaRPr>
                    </a:p>
                  </a:txBody>
                  <a:tcPr marL="68575" marR="68575" marT="0" marB="0" anchor="ctr"/>
                </a:tc>
                <a:tc>
                  <a:txBody>
                    <a:bodyPr/>
                    <a:lstStyle/>
                    <a:p>
                      <a:pPr algn="ctr">
                        <a:spcAft>
                          <a:spcPts val="0"/>
                        </a:spcAft>
                      </a:pPr>
                      <a:r>
                        <a:rPr lang="en-US" sz="1100" kern="100" dirty="0">
                          <a:effectLst/>
                        </a:rPr>
                        <a:t>0.64</a:t>
                      </a:r>
                      <a:endParaRPr lang="zh-CN" sz="1000" kern="100" dirty="0">
                        <a:solidFill>
                          <a:schemeClr val="tx1"/>
                        </a:solidFill>
                        <a:effectLst/>
                        <a:latin typeface="Calibri"/>
                        <a:ea typeface="宋体"/>
                        <a:cs typeface="Times New Roman"/>
                      </a:endParaRPr>
                    </a:p>
                  </a:txBody>
                  <a:tcPr marL="68575" marR="68575" marT="0" marB="0" anchor="ctr"/>
                </a:tc>
                <a:tc>
                  <a:txBody>
                    <a:bodyPr/>
                    <a:lstStyle/>
                    <a:p>
                      <a:pPr algn="ctr">
                        <a:spcAft>
                          <a:spcPts val="0"/>
                        </a:spcAft>
                      </a:pPr>
                      <a:r>
                        <a:rPr lang="en-US" sz="1100" kern="100" dirty="0">
                          <a:effectLst/>
                        </a:rPr>
                        <a:t>0.6</a:t>
                      </a:r>
                      <a:endParaRPr lang="zh-CN" sz="1000" kern="100" dirty="0">
                        <a:solidFill>
                          <a:schemeClr val="tx1"/>
                        </a:solidFill>
                        <a:effectLst/>
                        <a:latin typeface="Calibri"/>
                        <a:ea typeface="宋体"/>
                        <a:cs typeface="Times New Roman"/>
                      </a:endParaRPr>
                    </a:p>
                  </a:txBody>
                  <a:tcPr marL="68575" marR="68575" marT="0" marB="0" anchor="ctr"/>
                </a:tc>
                <a:tc>
                  <a:txBody>
                    <a:bodyPr/>
                    <a:lstStyle/>
                    <a:p>
                      <a:pPr algn="ctr">
                        <a:spcAft>
                          <a:spcPts val="0"/>
                        </a:spcAft>
                      </a:pPr>
                      <a:r>
                        <a:rPr lang="en-US" sz="1100" kern="100">
                          <a:effectLst/>
                        </a:rPr>
                        <a:t>0.58</a:t>
                      </a:r>
                      <a:endParaRPr lang="zh-CN" sz="1000" kern="100">
                        <a:solidFill>
                          <a:schemeClr val="tx1"/>
                        </a:solidFill>
                        <a:effectLst/>
                        <a:latin typeface="Calibri"/>
                        <a:ea typeface="宋体"/>
                        <a:cs typeface="Times New Roman"/>
                      </a:endParaRPr>
                    </a:p>
                  </a:txBody>
                  <a:tcPr marL="68575" marR="68575" marT="0" marB="0" anchor="ctr"/>
                </a:tc>
              </a:tr>
              <a:tr h="208413">
                <a:tc>
                  <a:txBody>
                    <a:bodyPr/>
                    <a:lstStyle/>
                    <a:p>
                      <a:pPr algn="just">
                        <a:spcAft>
                          <a:spcPts val="0"/>
                        </a:spcAft>
                      </a:pPr>
                      <a:r>
                        <a:rPr lang="en-US" sz="1000" kern="100">
                          <a:effectLst/>
                        </a:rPr>
                        <a:t>NOx (ppbv)</a:t>
                      </a:r>
                      <a:endParaRPr lang="zh-CN" sz="1000" kern="100">
                        <a:solidFill>
                          <a:schemeClr val="tx1"/>
                        </a:solidFill>
                        <a:effectLst/>
                        <a:latin typeface="Calibri"/>
                        <a:ea typeface="宋体"/>
                        <a:cs typeface="Times New Roman"/>
                      </a:endParaRPr>
                    </a:p>
                  </a:txBody>
                  <a:tcPr marL="68575" marR="68575" marT="0" marB="0"/>
                </a:tc>
                <a:tc>
                  <a:txBody>
                    <a:bodyPr/>
                    <a:lstStyle/>
                    <a:p>
                      <a:pPr algn="ctr">
                        <a:spcAft>
                          <a:spcPts val="0"/>
                        </a:spcAft>
                      </a:pPr>
                      <a:r>
                        <a:rPr lang="en-US" sz="1000" kern="100">
                          <a:effectLst/>
                        </a:rPr>
                        <a:t>0.63</a:t>
                      </a:r>
                      <a:endParaRPr lang="zh-CN" sz="1000" kern="100">
                        <a:solidFill>
                          <a:schemeClr val="tx1"/>
                        </a:solidFill>
                        <a:effectLst/>
                        <a:latin typeface="Calibri"/>
                        <a:ea typeface="宋体"/>
                        <a:cs typeface="Times New Roman"/>
                      </a:endParaRPr>
                    </a:p>
                  </a:txBody>
                  <a:tcPr marL="68575" marR="68575" marT="0" marB="0" anchor="ctr"/>
                </a:tc>
                <a:tc>
                  <a:txBody>
                    <a:bodyPr/>
                    <a:lstStyle/>
                    <a:p>
                      <a:pPr algn="ctr">
                        <a:spcAft>
                          <a:spcPts val="0"/>
                        </a:spcAft>
                      </a:pPr>
                      <a:r>
                        <a:rPr lang="en-US" sz="1000" kern="100" dirty="0">
                          <a:effectLst/>
                        </a:rPr>
                        <a:t>0.67</a:t>
                      </a:r>
                      <a:endParaRPr lang="zh-CN" sz="1000" kern="100" dirty="0">
                        <a:solidFill>
                          <a:srgbClr val="006600"/>
                        </a:solidFill>
                        <a:effectLst/>
                        <a:latin typeface="Calibri"/>
                        <a:ea typeface="宋体"/>
                        <a:cs typeface="Times New Roman"/>
                      </a:endParaRPr>
                    </a:p>
                  </a:txBody>
                  <a:tcPr marL="68575" marR="68575" marT="0" marB="0" anchor="ctr"/>
                </a:tc>
                <a:tc>
                  <a:txBody>
                    <a:bodyPr/>
                    <a:lstStyle/>
                    <a:p>
                      <a:pPr algn="ctr">
                        <a:spcAft>
                          <a:spcPts val="0"/>
                        </a:spcAft>
                      </a:pPr>
                      <a:r>
                        <a:rPr lang="en-US" sz="1000" kern="100" dirty="0">
                          <a:effectLst/>
                        </a:rPr>
                        <a:t>0.68</a:t>
                      </a:r>
                      <a:endParaRPr lang="zh-CN" sz="1000" kern="100" dirty="0">
                        <a:solidFill>
                          <a:srgbClr val="006600"/>
                        </a:solidFill>
                        <a:effectLst/>
                        <a:latin typeface="Calibri"/>
                        <a:ea typeface="宋体"/>
                        <a:cs typeface="Times New Roman"/>
                      </a:endParaRPr>
                    </a:p>
                  </a:txBody>
                  <a:tcPr marL="68575" marR="68575" marT="0" marB="0" anchor="ctr"/>
                </a:tc>
                <a:tc>
                  <a:txBody>
                    <a:bodyPr/>
                    <a:lstStyle/>
                    <a:p>
                      <a:pPr algn="ctr">
                        <a:spcAft>
                          <a:spcPts val="0"/>
                        </a:spcAft>
                      </a:pPr>
                      <a:r>
                        <a:rPr lang="en-US" sz="1000" kern="100" dirty="0">
                          <a:effectLst/>
                        </a:rPr>
                        <a:t>35.61</a:t>
                      </a:r>
                      <a:endParaRPr lang="zh-CN" sz="1000" kern="100" dirty="0">
                        <a:solidFill>
                          <a:schemeClr val="tx1"/>
                        </a:solidFill>
                        <a:effectLst/>
                        <a:latin typeface="Calibri"/>
                        <a:ea typeface="宋体"/>
                        <a:cs typeface="Times New Roman"/>
                      </a:endParaRPr>
                    </a:p>
                  </a:txBody>
                  <a:tcPr marL="68575" marR="68575" marT="0" marB="0" anchor="ctr"/>
                </a:tc>
                <a:tc>
                  <a:txBody>
                    <a:bodyPr/>
                    <a:lstStyle/>
                    <a:p>
                      <a:pPr algn="ctr">
                        <a:spcAft>
                          <a:spcPts val="0"/>
                        </a:spcAft>
                      </a:pPr>
                      <a:r>
                        <a:rPr lang="en-US" sz="1000" b="1" kern="100" dirty="0">
                          <a:solidFill>
                            <a:srgbClr val="00B050"/>
                          </a:solidFill>
                          <a:effectLst/>
                        </a:rPr>
                        <a:t>37.79</a:t>
                      </a:r>
                      <a:endParaRPr lang="zh-CN" sz="1000" b="1" kern="100" dirty="0">
                        <a:solidFill>
                          <a:srgbClr val="00B050"/>
                        </a:solidFill>
                        <a:effectLst/>
                        <a:latin typeface="Calibri"/>
                        <a:ea typeface="宋体"/>
                        <a:cs typeface="Times New Roman"/>
                      </a:endParaRPr>
                    </a:p>
                  </a:txBody>
                  <a:tcPr marL="68575" marR="68575" marT="0" marB="0" anchor="ctr"/>
                </a:tc>
                <a:tc>
                  <a:txBody>
                    <a:bodyPr/>
                    <a:lstStyle/>
                    <a:p>
                      <a:pPr algn="ctr">
                        <a:spcAft>
                          <a:spcPts val="0"/>
                        </a:spcAft>
                      </a:pPr>
                      <a:r>
                        <a:rPr lang="en-US" sz="1000" b="1" kern="100" dirty="0">
                          <a:solidFill>
                            <a:srgbClr val="00B050"/>
                          </a:solidFill>
                          <a:effectLst/>
                        </a:rPr>
                        <a:t>38.21</a:t>
                      </a:r>
                      <a:endParaRPr lang="zh-CN" sz="1000" b="1" kern="100" dirty="0">
                        <a:solidFill>
                          <a:srgbClr val="00B050"/>
                        </a:solidFill>
                        <a:effectLst/>
                        <a:latin typeface="Calibri"/>
                        <a:ea typeface="宋体"/>
                        <a:cs typeface="Times New Roman"/>
                      </a:endParaRPr>
                    </a:p>
                  </a:txBody>
                  <a:tcPr marL="68575" marR="68575" marT="0" marB="0" anchor="ctr"/>
                </a:tc>
                <a:tc>
                  <a:txBody>
                    <a:bodyPr/>
                    <a:lstStyle/>
                    <a:p>
                      <a:pPr algn="ctr">
                        <a:spcAft>
                          <a:spcPts val="0"/>
                        </a:spcAft>
                      </a:pPr>
                      <a:r>
                        <a:rPr lang="en-US" sz="1100" kern="100" dirty="0">
                          <a:effectLst/>
                        </a:rPr>
                        <a:t>0.7</a:t>
                      </a:r>
                      <a:endParaRPr lang="zh-CN" sz="1000" kern="100" dirty="0">
                        <a:solidFill>
                          <a:schemeClr val="tx1"/>
                        </a:solidFill>
                        <a:effectLst/>
                        <a:latin typeface="Calibri"/>
                        <a:ea typeface="宋体"/>
                        <a:cs typeface="Times New Roman"/>
                      </a:endParaRPr>
                    </a:p>
                  </a:txBody>
                  <a:tcPr marL="68575" marR="68575" marT="0" marB="0" anchor="ctr"/>
                </a:tc>
                <a:tc>
                  <a:txBody>
                    <a:bodyPr/>
                    <a:lstStyle/>
                    <a:p>
                      <a:pPr algn="ctr">
                        <a:spcAft>
                          <a:spcPts val="0"/>
                        </a:spcAft>
                      </a:pPr>
                      <a:r>
                        <a:rPr lang="en-US" sz="1100" kern="100" dirty="0">
                          <a:effectLst/>
                        </a:rPr>
                        <a:t>0.7</a:t>
                      </a:r>
                      <a:endParaRPr lang="zh-CN" sz="1000" kern="100" dirty="0">
                        <a:solidFill>
                          <a:schemeClr val="tx1"/>
                        </a:solidFill>
                        <a:effectLst/>
                        <a:latin typeface="Calibri"/>
                        <a:ea typeface="宋体"/>
                        <a:cs typeface="Times New Roman"/>
                      </a:endParaRPr>
                    </a:p>
                  </a:txBody>
                  <a:tcPr marL="68575" marR="68575" marT="0" marB="0" anchor="ctr"/>
                </a:tc>
                <a:tc>
                  <a:txBody>
                    <a:bodyPr/>
                    <a:lstStyle/>
                    <a:p>
                      <a:pPr algn="ctr">
                        <a:spcAft>
                          <a:spcPts val="0"/>
                        </a:spcAft>
                      </a:pPr>
                      <a:r>
                        <a:rPr lang="en-US" sz="1100" kern="100" dirty="0">
                          <a:effectLst/>
                        </a:rPr>
                        <a:t>0.7</a:t>
                      </a:r>
                      <a:endParaRPr lang="zh-CN" sz="1000" kern="100" dirty="0">
                        <a:solidFill>
                          <a:schemeClr val="tx1"/>
                        </a:solidFill>
                        <a:effectLst/>
                        <a:latin typeface="Calibri"/>
                        <a:ea typeface="宋体"/>
                        <a:cs typeface="Times New Roman"/>
                      </a:endParaRPr>
                    </a:p>
                  </a:txBody>
                  <a:tcPr marL="68575" marR="68575" marT="0" marB="0" anchor="ctr"/>
                </a:tc>
              </a:tr>
              <a:tr h="233885">
                <a:tc>
                  <a:txBody>
                    <a:bodyPr/>
                    <a:lstStyle/>
                    <a:p>
                      <a:pPr algn="just">
                        <a:spcAft>
                          <a:spcPts val="0"/>
                        </a:spcAft>
                      </a:pPr>
                      <a:r>
                        <a:rPr lang="en-US" sz="1000" kern="100">
                          <a:effectLst/>
                        </a:rPr>
                        <a:t>NO</a:t>
                      </a:r>
                      <a:r>
                        <a:rPr lang="en-US" sz="1000" kern="100" baseline="-25000">
                          <a:effectLst/>
                        </a:rPr>
                        <a:t>3</a:t>
                      </a:r>
                      <a:r>
                        <a:rPr lang="en-US" sz="1000" kern="100" baseline="30000">
                          <a:effectLst/>
                        </a:rPr>
                        <a:t>-</a:t>
                      </a:r>
                      <a:r>
                        <a:rPr lang="en-US" sz="1000" kern="100">
                          <a:effectLst/>
                        </a:rPr>
                        <a:t> (µg/m</a:t>
                      </a:r>
                      <a:r>
                        <a:rPr lang="en-US" sz="1000" kern="100" baseline="30000">
                          <a:effectLst/>
                        </a:rPr>
                        <a:t>3</a:t>
                      </a:r>
                      <a:r>
                        <a:rPr lang="en-US" sz="1000" kern="100">
                          <a:effectLst/>
                        </a:rPr>
                        <a:t>)</a:t>
                      </a:r>
                      <a:endParaRPr lang="zh-CN" sz="1000" kern="100">
                        <a:solidFill>
                          <a:schemeClr val="tx1"/>
                        </a:solidFill>
                        <a:effectLst/>
                        <a:latin typeface="Calibri"/>
                        <a:ea typeface="宋体"/>
                        <a:cs typeface="Times New Roman"/>
                      </a:endParaRPr>
                    </a:p>
                  </a:txBody>
                  <a:tcPr marL="68575" marR="68575" marT="0" marB="0"/>
                </a:tc>
                <a:tc>
                  <a:txBody>
                    <a:bodyPr/>
                    <a:lstStyle/>
                    <a:p>
                      <a:pPr algn="ctr">
                        <a:spcAft>
                          <a:spcPts val="0"/>
                        </a:spcAft>
                      </a:pPr>
                      <a:r>
                        <a:rPr lang="en-US" sz="1000" kern="100" dirty="0">
                          <a:effectLst/>
                        </a:rPr>
                        <a:t>-0.2</a:t>
                      </a:r>
                      <a:endParaRPr lang="zh-CN" sz="1000" kern="100" dirty="0">
                        <a:solidFill>
                          <a:schemeClr val="tx1"/>
                        </a:solidFill>
                        <a:effectLst/>
                        <a:latin typeface="Calibri"/>
                        <a:ea typeface="宋体"/>
                        <a:cs typeface="Times New Roman"/>
                      </a:endParaRPr>
                    </a:p>
                  </a:txBody>
                  <a:tcPr marL="68575" marR="68575" marT="0" marB="0" anchor="ctr"/>
                </a:tc>
                <a:tc>
                  <a:txBody>
                    <a:bodyPr/>
                    <a:lstStyle/>
                    <a:p>
                      <a:pPr algn="ctr">
                        <a:spcAft>
                          <a:spcPts val="0"/>
                        </a:spcAft>
                      </a:pPr>
                      <a:r>
                        <a:rPr lang="en-US" sz="1000" kern="100" dirty="0">
                          <a:effectLst/>
                        </a:rPr>
                        <a:t>-0.03</a:t>
                      </a:r>
                      <a:endParaRPr lang="zh-CN" sz="1000" kern="100" dirty="0">
                        <a:solidFill>
                          <a:srgbClr val="FF0000"/>
                        </a:solidFill>
                        <a:effectLst/>
                        <a:latin typeface="Calibri"/>
                        <a:ea typeface="宋体"/>
                        <a:cs typeface="Times New Roman"/>
                      </a:endParaRPr>
                    </a:p>
                  </a:txBody>
                  <a:tcPr marL="68575" marR="68575" marT="0" marB="0" anchor="ctr"/>
                </a:tc>
                <a:tc>
                  <a:txBody>
                    <a:bodyPr/>
                    <a:lstStyle/>
                    <a:p>
                      <a:pPr algn="ctr">
                        <a:spcAft>
                          <a:spcPts val="0"/>
                        </a:spcAft>
                      </a:pPr>
                      <a:r>
                        <a:rPr lang="en-US" sz="1000" kern="100" dirty="0">
                          <a:effectLst/>
                        </a:rPr>
                        <a:t>0.37</a:t>
                      </a:r>
                      <a:endParaRPr lang="zh-CN" sz="1000" kern="100" dirty="0">
                        <a:solidFill>
                          <a:srgbClr val="006600"/>
                        </a:solidFill>
                        <a:effectLst/>
                        <a:latin typeface="Calibri"/>
                        <a:ea typeface="宋体"/>
                        <a:cs typeface="Times New Roman"/>
                      </a:endParaRPr>
                    </a:p>
                  </a:txBody>
                  <a:tcPr marL="68575" marR="68575" marT="0" marB="0" anchor="ctr"/>
                </a:tc>
                <a:tc>
                  <a:txBody>
                    <a:bodyPr/>
                    <a:lstStyle/>
                    <a:p>
                      <a:pPr algn="ctr">
                        <a:spcAft>
                          <a:spcPts val="0"/>
                        </a:spcAft>
                      </a:pPr>
                      <a:r>
                        <a:rPr lang="en-US" sz="1000" kern="100" dirty="0">
                          <a:effectLst/>
                        </a:rPr>
                        <a:t>-13.07</a:t>
                      </a:r>
                      <a:endParaRPr lang="zh-CN" sz="1000" kern="100" dirty="0">
                        <a:solidFill>
                          <a:schemeClr val="tx1"/>
                        </a:solidFill>
                        <a:effectLst/>
                        <a:latin typeface="Calibri"/>
                        <a:ea typeface="宋体"/>
                        <a:cs typeface="Times New Roman"/>
                      </a:endParaRPr>
                    </a:p>
                  </a:txBody>
                  <a:tcPr marL="68575" marR="68575" marT="0" marB="0" anchor="ctr"/>
                </a:tc>
                <a:tc>
                  <a:txBody>
                    <a:bodyPr/>
                    <a:lstStyle/>
                    <a:p>
                      <a:pPr algn="ctr">
                        <a:spcAft>
                          <a:spcPts val="0"/>
                        </a:spcAft>
                      </a:pPr>
                      <a:r>
                        <a:rPr lang="en-US" sz="1000" b="1" kern="100" dirty="0">
                          <a:solidFill>
                            <a:srgbClr val="FF0000"/>
                          </a:solidFill>
                          <a:effectLst/>
                        </a:rPr>
                        <a:t>-1.97</a:t>
                      </a:r>
                      <a:endParaRPr lang="zh-CN" sz="1000" b="1" kern="100" dirty="0">
                        <a:solidFill>
                          <a:srgbClr val="FF0000"/>
                        </a:solidFill>
                        <a:effectLst/>
                        <a:latin typeface="Calibri"/>
                        <a:ea typeface="宋体"/>
                        <a:cs typeface="Times New Roman"/>
                      </a:endParaRPr>
                    </a:p>
                  </a:txBody>
                  <a:tcPr marL="68575" marR="68575" marT="0" marB="0" anchor="ctr"/>
                </a:tc>
                <a:tc>
                  <a:txBody>
                    <a:bodyPr/>
                    <a:lstStyle/>
                    <a:p>
                      <a:pPr algn="ctr">
                        <a:spcAft>
                          <a:spcPts val="0"/>
                        </a:spcAft>
                      </a:pPr>
                      <a:r>
                        <a:rPr lang="en-US" sz="1000" b="1" kern="100" dirty="0">
                          <a:solidFill>
                            <a:srgbClr val="00B050"/>
                          </a:solidFill>
                          <a:effectLst/>
                        </a:rPr>
                        <a:t>24.09</a:t>
                      </a:r>
                      <a:endParaRPr lang="zh-CN" sz="1000" b="1" kern="100" dirty="0">
                        <a:solidFill>
                          <a:srgbClr val="00B050"/>
                        </a:solidFill>
                        <a:effectLst/>
                        <a:latin typeface="Calibri"/>
                        <a:ea typeface="宋体"/>
                        <a:cs typeface="Times New Roman"/>
                      </a:endParaRPr>
                    </a:p>
                  </a:txBody>
                  <a:tcPr marL="68575" marR="68575" marT="0" marB="0" anchor="ctr"/>
                </a:tc>
                <a:tc>
                  <a:txBody>
                    <a:bodyPr/>
                    <a:lstStyle/>
                    <a:p>
                      <a:pPr algn="ctr">
                        <a:spcAft>
                          <a:spcPts val="0"/>
                        </a:spcAft>
                      </a:pPr>
                      <a:r>
                        <a:rPr lang="en-US" sz="1100" kern="100" dirty="0">
                          <a:effectLst/>
                        </a:rPr>
                        <a:t>0.7</a:t>
                      </a:r>
                      <a:endParaRPr lang="zh-CN" sz="1000" kern="100" dirty="0">
                        <a:solidFill>
                          <a:schemeClr val="tx1"/>
                        </a:solidFill>
                        <a:effectLst/>
                        <a:latin typeface="Calibri"/>
                        <a:ea typeface="宋体"/>
                        <a:cs typeface="Times New Roman"/>
                      </a:endParaRPr>
                    </a:p>
                  </a:txBody>
                  <a:tcPr marL="68575" marR="68575" marT="0" marB="0" anchor="ctr"/>
                </a:tc>
                <a:tc>
                  <a:txBody>
                    <a:bodyPr/>
                    <a:lstStyle/>
                    <a:p>
                      <a:pPr algn="ctr">
                        <a:spcAft>
                          <a:spcPts val="0"/>
                        </a:spcAft>
                      </a:pPr>
                      <a:r>
                        <a:rPr lang="en-US" sz="1100" kern="100" dirty="0">
                          <a:effectLst/>
                        </a:rPr>
                        <a:t>0.72</a:t>
                      </a:r>
                      <a:endParaRPr lang="zh-CN" sz="1000" kern="100" dirty="0">
                        <a:solidFill>
                          <a:schemeClr val="tx1"/>
                        </a:solidFill>
                        <a:effectLst/>
                        <a:latin typeface="Calibri"/>
                        <a:ea typeface="宋体"/>
                        <a:cs typeface="Times New Roman"/>
                      </a:endParaRPr>
                    </a:p>
                  </a:txBody>
                  <a:tcPr marL="68575" marR="68575" marT="0" marB="0" anchor="ctr"/>
                </a:tc>
                <a:tc>
                  <a:txBody>
                    <a:bodyPr/>
                    <a:lstStyle/>
                    <a:p>
                      <a:pPr algn="ctr">
                        <a:spcAft>
                          <a:spcPts val="0"/>
                        </a:spcAft>
                      </a:pPr>
                      <a:r>
                        <a:rPr lang="en-US" sz="1100" kern="100" dirty="0">
                          <a:effectLst/>
                        </a:rPr>
                        <a:t>0.72</a:t>
                      </a:r>
                      <a:endParaRPr lang="zh-CN" sz="1000" kern="100" dirty="0">
                        <a:solidFill>
                          <a:schemeClr val="tx1"/>
                        </a:solidFill>
                        <a:effectLst/>
                        <a:latin typeface="Calibri"/>
                        <a:ea typeface="宋体"/>
                        <a:cs typeface="Times New Roman"/>
                      </a:endParaRPr>
                    </a:p>
                  </a:txBody>
                  <a:tcPr marL="68575" marR="68575" marT="0" marB="0" anchor="ctr"/>
                </a:tc>
              </a:tr>
            </a:tbl>
          </a:graphicData>
        </a:graphic>
      </p:graphicFrame>
      <p:pic>
        <p:nvPicPr>
          <p:cNvPr id="8292" name="Picture 2" descr="ch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513" y="1676400"/>
            <a:ext cx="354488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3" name="Picture 3" descr="ch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1725" y="1676400"/>
            <a:ext cx="35464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 name="TextBox 12"/>
          <p:cNvSpPr txBox="1">
            <a:spLocks noChangeArrowheads="1"/>
          </p:cNvSpPr>
          <p:nvPr/>
        </p:nvSpPr>
        <p:spPr bwMode="auto">
          <a:xfrm>
            <a:off x="1360488" y="1400175"/>
            <a:ext cx="2136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200"/>
              <a:t>with </a:t>
            </a:r>
            <a:r>
              <a:rPr lang="en-US" altLang="zh-CN" sz="1200" b="1"/>
              <a:t>lower</a:t>
            </a:r>
            <a:r>
              <a:rPr lang="en-US" altLang="zh-CN" sz="1200"/>
              <a:t> uptake coefficient</a:t>
            </a:r>
            <a:endParaRPr lang="zh-CN" altLang="en-US" sz="1200"/>
          </a:p>
        </p:txBody>
      </p:sp>
      <p:sp>
        <p:nvSpPr>
          <p:cNvPr id="8295" name="TextBox 13"/>
          <p:cNvSpPr txBox="1">
            <a:spLocks noChangeArrowheads="1"/>
          </p:cNvSpPr>
          <p:nvPr/>
        </p:nvSpPr>
        <p:spPr bwMode="auto">
          <a:xfrm>
            <a:off x="5641975" y="1400175"/>
            <a:ext cx="2206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200"/>
              <a:t>with </a:t>
            </a:r>
            <a:r>
              <a:rPr lang="en-US" altLang="zh-CN" sz="1200" b="1"/>
              <a:t>higher </a:t>
            </a:r>
            <a:r>
              <a:rPr lang="en-US" altLang="zh-CN" sz="1200"/>
              <a:t>uptake coefficient</a:t>
            </a:r>
            <a:endParaRPr lang="zh-CN" altLang="en-US" sz="1200"/>
          </a:p>
        </p:txBody>
      </p:sp>
      <p:sp>
        <p:nvSpPr>
          <p:cNvPr id="8296" name="TextBox 14"/>
          <p:cNvSpPr txBox="1">
            <a:spLocks noChangeArrowheads="1"/>
          </p:cNvSpPr>
          <p:nvPr/>
        </p:nvSpPr>
        <p:spPr bwMode="auto">
          <a:xfrm>
            <a:off x="3505200" y="1030843"/>
            <a:ext cx="20681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600" b="1" dirty="0"/>
              <a:t>Spatial Distribution</a:t>
            </a:r>
            <a:endParaRPr lang="zh-CN" altLang="en-US" sz="1600" b="1" baseline="-25000" dirty="0"/>
          </a:p>
        </p:txBody>
      </p:sp>
      <p:sp>
        <p:nvSpPr>
          <p:cNvPr id="8297" name="TextBox 15"/>
          <p:cNvSpPr txBox="1">
            <a:spLocks noChangeArrowheads="1"/>
          </p:cNvSpPr>
          <p:nvPr/>
        </p:nvSpPr>
        <p:spPr bwMode="auto">
          <a:xfrm>
            <a:off x="2352088" y="4015668"/>
            <a:ext cx="496520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600" b="1" dirty="0"/>
              <a:t>Evaluation Statistics Against EANET observation</a:t>
            </a:r>
            <a:endParaRPr lang="zh-CN" altLang="en-US" sz="1600" b="1" baseline="-25000" dirty="0"/>
          </a:p>
        </p:txBody>
      </p:sp>
      <p:sp>
        <p:nvSpPr>
          <p:cNvPr id="8298" name="TextBox 16"/>
          <p:cNvSpPr txBox="1">
            <a:spLocks noChangeArrowheads="1"/>
          </p:cNvSpPr>
          <p:nvPr/>
        </p:nvSpPr>
        <p:spPr bwMode="auto">
          <a:xfrm>
            <a:off x="247650" y="2525713"/>
            <a:ext cx="361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200" b="1"/>
              <a:t>O</a:t>
            </a:r>
            <a:r>
              <a:rPr lang="en-US" altLang="zh-CN" sz="1200" b="1" baseline="-25000"/>
              <a:t>3</a:t>
            </a:r>
            <a:endParaRPr lang="zh-CN" altLang="en-US" sz="1200" b="1" baseline="-25000"/>
          </a:p>
        </p:txBody>
      </p:sp>
    </p:spTree>
    <p:extLst>
      <p:ext uri="{BB962C8B-B14F-4D97-AF65-F5344CB8AC3E}">
        <p14:creationId xmlns:p14="http://schemas.microsoft.com/office/powerpoint/2010/main" val="3031247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cmaq_case71_aod_201007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4628" y="4299684"/>
            <a:ext cx="2804160" cy="1800860"/>
          </a:xfrm>
          <a:prstGeom prst="rect">
            <a:avLst/>
          </a:prstGeom>
          <a:noFill/>
        </p:spPr>
      </p:pic>
      <p:pic>
        <p:nvPicPr>
          <p:cNvPr id="8" name="图片 7" descr="modi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8347" y="2185007"/>
            <a:ext cx="2814955" cy="1798955"/>
          </a:xfrm>
          <a:prstGeom prst="rect">
            <a:avLst/>
          </a:prstGeom>
          <a:noFill/>
        </p:spPr>
      </p:pic>
      <p:sp>
        <p:nvSpPr>
          <p:cNvPr id="9218" name="Rectangle 2"/>
          <p:cNvSpPr>
            <a:spLocks noGrp="1" noChangeArrowheads="1"/>
          </p:cNvSpPr>
          <p:nvPr>
            <p:ph type="title"/>
          </p:nvPr>
        </p:nvSpPr>
        <p:spPr>
          <a:xfrm>
            <a:off x="0" y="0"/>
            <a:ext cx="9144000" cy="1143000"/>
          </a:xfrm>
          <a:solidFill>
            <a:schemeClr val="bg1"/>
          </a:solidFill>
        </p:spPr>
        <p:txBody>
          <a:bodyPr/>
          <a:lstStyle/>
          <a:p>
            <a:pPr eaLnBrk="1" hangingPunct="1"/>
            <a:r>
              <a:rPr lang="en-US" altLang="zh-CN" sz="3600" dirty="0" smtClean="0">
                <a:solidFill>
                  <a:schemeClr val="accent6">
                    <a:lumMod val="75000"/>
                  </a:schemeClr>
                </a:solidFill>
              </a:rPr>
              <a:t>Case Study: Dust Strom Mar. 19-21, 2010</a:t>
            </a:r>
          </a:p>
        </p:txBody>
      </p:sp>
      <p:sp>
        <p:nvSpPr>
          <p:cNvPr id="9219" name="Rectangle 613"/>
          <p:cNvSpPr>
            <a:spLocks noChangeArrowheads="1"/>
          </p:cNvSpPr>
          <p:nvPr/>
        </p:nvSpPr>
        <p:spPr bwMode="auto">
          <a:xfrm>
            <a:off x="-1962150" y="3506788"/>
            <a:ext cx="91440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922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pic>
        <p:nvPicPr>
          <p:cNvPr id="7" name="图片 6" descr="modi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4361" y="2193668"/>
            <a:ext cx="2814955" cy="1799590"/>
          </a:xfrm>
          <a:prstGeom prst="rect">
            <a:avLst/>
          </a:prstGeom>
          <a:noFill/>
        </p:spPr>
      </p:pic>
      <p:pic>
        <p:nvPicPr>
          <p:cNvPr id="9" name="图片 8" descr="modis"/>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29044" y="2194260"/>
            <a:ext cx="2814955" cy="1800225"/>
          </a:xfrm>
          <a:prstGeom prst="rect">
            <a:avLst/>
          </a:prstGeom>
          <a:noFill/>
        </p:spPr>
      </p:pic>
      <p:pic>
        <p:nvPicPr>
          <p:cNvPr id="10" name="图片 9" descr="cmaq_case71_aod_2010078"/>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0642" y="4299684"/>
            <a:ext cx="2804160" cy="1800860"/>
          </a:xfrm>
          <a:prstGeom prst="rect">
            <a:avLst/>
          </a:prstGeom>
          <a:noFill/>
        </p:spPr>
      </p:pic>
      <p:pic>
        <p:nvPicPr>
          <p:cNvPr id="12" name="图片 11" descr="cmaq_case71_aod_2010080"/>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30878" y="4299684"/>
            <a:ext cx="2804160" cy="1800860"/>
          </a:xfrm>
          <a:prstGeom prst="rect">
            <a:avLst/>
          </a:prstGeom>
          <a:noFill/>
        </p:spPr>
      </p:pic>
      <p:sp>
        <p:nvSpPr>
          <p:cNvPr id="2" name="TextBox 1"/>
          <p:cNvSpPr txBox="1"/>
          <p:nvPr/>
        </p:nvSpPr>
        <p:spPr>
          <a:xfrm>
            <a:off x="-63760" y="2797278"/>
            <a:ext cx="857927" cy="338554"/>
          </a:xfrm>
          <a:prstGeom prst="rect">
            <a:avLst/>
          </a:prstGeom>
          <a:noFill/>
        </p:spPr>
        <p:txBody>
          <a:bodyPr wrap="none" rtlCol="0">
            <a:spAutoFit/>
          </a:bodyPr>
          <a:lstStyle/>
          <a:p>
            <a:r>
              <a:rPr lang="en-US" altLang="zh-CN" sz="1600" dirty="0" smtClean="0">
                <a:solidFill>
                  <a:schemeClr val="tx1">
                    <a:lumMod val="75000"/>
                    <a:lumOff val="25000"/>
                  </a:schemeClr>
                </a:solidFill>
                <a:latin typeface="Arial" pitchFamily="34" charset="0"/>
                <a:cs typeface="Arial" pitchFamily="34" charset="0"/>
              </a:rPr>
              <a:t>MODIS</a:t>
            </a:r>
            <a:endParaRPr lang="zh-CN" altLang="en-US" sz="1600" dirty="0">
              <a:solidFill>
                <a:schemeClr val="tx1">
                  <a:lumMod val="75000"/>
                  <a:lumOff val="25000"/>
                </a:schemeClr>
              </a:solidFill>
              <a:latin typeface="Arial" pitchFamily="34" charset="0"/>
              <a:cs typeface="Arial" pitchFamily="34" charset="0"/>
            </a:endParaRPr>
          </a:p>
        </p:txBody>
      </p:sp>
      <p:sp>
        <p:nvSpPr>
          <p:cNvPr id="14" name="TextBox 13"/>
          <p:cNvSpPr txBox="1"/>
          <p:nvPr/>
        </p:nvSpPr>
        <p:spPr>
          <a:xfrm>
            <a:off x="-59619" y="4817311"/>
            <a:ext cx="982961" cy="584775"/>
          </a:xfrm>
          <a:prstGeom prst="rect">
            <a:avLst/>
          </a:prstGeom>
          <a:noFill/>
        </p:spPr>
        <p:txBody>
          <a:bodyPr wrap="none" rtlCol="0">
            <a:spAutoFit/>
          </a:bodyPr>
          <a:lstStyle/>
          <a:p>
            <a:r>
              <a:rPr lang="en-US" altLang="zh-CN" sz="1600" dirty="0" smtClean="0">
                <a:solidFill>
                  <a:schemeClr val="tx1">
                    <a:lumMod val="75000"/>
                    <a:lumOff val="25000"/>
                  </a:schemeClr>
                </a:solidFill>
                <a:latin typeface="Arial" pitchFamily="34" charset="0"/>
                <a:cs typeface="Arial" pitchFamily="34" charset="0"/>
              </a:rPr>
              <a:t>CMAQ</a:t>
            </a:r>
          </a:p>
          <a:p>
            <a:r>
              <a:rPr lang="en-US" altLang="zh-CN" sz="1600" dirty="0" smtClean="0">
                <a:solidFill>
                  <a:schemeClr val="tx1">
                    <a:lumMod val="75000"/>
                    <a:lumOff val="25000"/>
                  </a:schemeClr>
                </a:solidFill>
                <a:latin typeface="Arial" pitchFamily="34" charset="0"/>
                <a:cs typeface="Arial" pitchFamily="34" charset="0"/>
              </a:rPr>
              <a:t>(revised)</a:t>
            </a:r>
            <a:endParaRPr lang="zh-CN" altLang="en-US" sz="1600" dirty="0">
              <a:solidFill>
                <a:schemeClr val="tx1">
                  <a:lumMod val="75000"/>
                  <a:lumOff val="25000"/>
                </a:schemeClr>
              </a:solidFill>
              <a:latin typeface="Arial" pitchFamily="34" charset="0"/>
              <a:cs typeface="Arial" pitchFamily="34" charset="0"/>
            </a:endParaRPr>
          </a:p>
        </p:txBody>
      </p:sp>
      <p:sp>
        <p:nvSpPr>
          <p:cNvPr id="15" name="TextBox 14"/>
          <p:cNvSpPr txBox="1"/>
          <p:nvPr/>
        </p:nvSpPr>
        <p:spPr>
          <a:xfrm>
            <a:off x="1462759" y="1748204"/>
            <a:ext cx="902876" cy="369332"/>
          </a:xfrm>
          <a:prstGeom prst="rect">
            <a:avLst/>
          </a:prstGeom>
          <a:noFill/>
        </p:spPr>
        <p:txBody>
          <a:bodyPr wrap="none" rtlCol="0">
            <a:spAutoFit/>
          </a:bodyPr>
          <a:lstStyle/>
          <a:p>
            <a:r>
              <a:rPr lang="en-US" altLang="zh-CN" b="1" dirty="0" smtClean="0">
                <a:solidFill>
                  <a:schemeClr val="tx1">
                    <a:lumMod val="75000"/>
                    <a:lumOff val="25000"/>
                  </a:schemeClr>
                </a:solidFill>
                <a:latin typeface="Arial" pitchFamily="34" charset="0"/>
                <a:cs typeface="Arial" pitchFamily="34" charset="0"/>
              </a:rPr>
              <a:t>Mar.19</a:t>
            </a:r>
            <a:endParaRPr lang="zh-CN" altLang="en-US" b="1" dirty="0">
              <a:solidFill>
                <a:schemeClr val="tx1">
                  <a:lumMod val="75000"/>
                  <a:lumOff val="25000"/>
                </a:schemeClr>
              </a:solidFill>
              <a:latin typeface="Arial" pitchFamily="34" charset="0"/>
              <a:cs typeface="Arial" pitchFamily="34" charset="0"/>
            </a:endParaRPr>
          </a:p>
        </p:txBody>
      </p:sp>
      <p:sp>
        <p:nvSpPr>
          <p:cNvPr id="16" name="TextBox 15"/>
          <p:cNvSpPr txBox="1"/>
          <p:nvPr/>
        </p:nvSpPr>
        <p:spPr>
          <a:xfrm>
            <a:off x="4365616" y="1725132"/>
            <a:ext cx="902876" cy="369332"/>
          </a:xfrm>
          <a:prstGeom prst="rect">
            <a:avLst/>
          </a:prstGeom>
          <a:noFill/>
        </p:spPr>
        <p:txBody>
          <a:bodyPr wrap="none" rtlCol="0">
            <a:spAutoFit/>
          </a:bodyPr>
          <a:lstStyle/>
          <a:p>
            <a:r>
              <a:rPr lang="en-US" altLang="zh-CN" b="1" dirty="0" smtClean="0">
                <a:solidFill>
                  <a:schemeClr val="tx1">
                    <a:lumMod val="75000"/>
                    <a:lumOff val="25000"/>
                  </a:schemeClr>
                </a:solidFill>
                <a:latin typeface="Arial" pitchFamily="34" charset="0"/>
                <a:cs typeface="Arial" pitchFamily="34" charset="0"/>
              </a:rPr>
              <a:t>Mar.20</a:t>
            </a:r>
            <a:endParaRPr lang="zh-CN" altLang="en-US" b="1" dirty="0">
              <a:solidFill>
                <a:schemeClr val="tx1">
                  <a:lumMod val="75000"/>
                  <a:lumOff val="25000"/>
                </a:schemeClr>
              </a:solidFill>
              <a:latin typeface="Arial" pitchFamily="34" charset="0"/>
              <a:cs typeface="Arial" pitchFamily="34" charset="0"/>
            </a:endParaRPr>
          </a:p>
        </p:txBody>
      </p:sp>
      <p:sp>
        <p:nvSpPr>
          <p:cNvPr id="17" name="TextBox 16"/>
          <p:cNvSpPr txBox="1"/>
          <p:nvPr/>
        </p:nvSpPr>
        <p:spPr>
          <a:xfrm>
            <a:off x="7382935" y="1725132"/>
            <a:ext cx="902876" cy="369332"/>
          </a:xfrm>
          <a:prstGeom prst="rect">
            <a:avLst/>
          </a:prstGeom>
          <a:noFill/>
        </p:spPr>
        <p:txBody>
          <a:bodyPr wrap="none" rtlCol="0">
            <a:spAutoFit/>
          </a:bodyPr>
          <a:lstStyle/>
          <a:p>
            <a:r>
              <a:rPr lang="en-US" altLang="zh-CN" b="1" dirty="0" smtClean="0">
                <a:solidFill>
                  <a:schemeClr val="tx1">
                    <a:lumMod val="75000"/>
                    <a:lumOff val="25000"/>
                  </a:schemeClr>
                </a:solidFill>
                <a:latin typeface="Arial" pitchFamily="34" charset="0"/>
                <a:cs typeface="Arial" pitchFamily="34" charset="0"/>
              </a:rPr>
              <a:t>Mar.21</a:t>
            </a:r>
            <a:endParaRPr lang="zh-CN" altLang="en-US" b="1" dirty="0">
              <a:solidFill>
                <a:schemeClr val="tx1">
                  <a:lumMod val="75000"/>
                  <a:lumOff val="25000"/>
                </a:schemeClr>
              </a:solidFill>
              <a:latin typeface="Arial" pitchFamily="34" charset="0"/>
              <a:cs typeface="Arial" pitchFamily="34" charset="0"/>
            </a:endParaRPr>
          </a:p>
        </p:txBody>
      </p:sp>
      <p:sp>
        <p:nvSpPr>
          <p:cNvPr id="18" name="TextBox 17"/>
          <p:cNvSpPr txBox="1"/>
          <p:nvPr/>
        </p:nvSpPr>
        <p:spPr>
          <a:xfrm>
            <a:off x="847300" y="1084244"/>
            <a:ext cx="7394911" cy="369332"/>
          </a:xfrm>
          <a:prstGeom prst="rect">
            <a:avLst/>
          </a:prstGeom>
          <a:noFill/>
        </p:spPr>
        <p:txBody>
          <a:bodyPr wrap="none" rtlCol="0">
            <a:spAutoFit/>
          </a:bodyPr>
          <a:lstStyle/>
          <a:p>
            <a:r>
              <a:rPr lang="en-US" altLang="zh-CN" dirty="0" smtClean="0">
                <a:solidFill>
                  <a:schemeClr val="tx1">
                    <a:lumMod val="75000"/>
                    <a:lumOff val="25000"/>
                  </a:schemeClr>
                </a:solidFill>
                <a:latin typeface="Arial" pitchFamily="34" charset="0"/>
                <a:cs typeface="Arial" pitchFamily="34" charset="0"/>
              </a:rPr>
              <a:t>Spatial distribution of simulated AOD is consistent with MODIS product</a:t>
            </a:r>
            <a:endParaRPr lang="zh-CN" altLang="en-US"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23273920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44847"/>
            <a:ext cx="9144000" cy="858362"/>
          </a:xfrm>
          <a:solidFill>
            <a:schemeClr val="bg1"/>
          </a:solidFill>
        </p:spPr>
        <p:txBody>
          <a:bodyPr/>
          <a:lstStyle/>
          <a:p>
            <a:pPr eaLnBrk="1" hangingPunct="1"/>
            <a:r>
              <a:rPr lang="en-US" altLang="zh-CN" sz="3600" dirty="0" smtClean="0">
                <a:solidFill>
                  <a:schemeClr val="accent6">
                    <a:lumMod val="75000"/>
                  </a:schemeClr>
                </a:solidFill>
              </a:rPr>
              <a:t>Case Study: Dust Strom Mar. 19-21, 2010</a:t>
            </a:r>
          </a:p>
        </p:txBody>
      </p:sp>
      <p:sp>
        <p:nvSpPr>
          <p:cNvPr id="922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pic>
        <p:nvPicPr>
          <p:cNvPr id="44" name="Picture 3" descr="20100319_00UT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3184" y="2006798"/>
            <a:ext cx="2202928" cy="2734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p:cNvGrpSpPr/>
          <p:nvPr/>
        </p:nvGrpSpPr>
        <p:grpSpPr>
          <a:xfrm>
            <a:off x="2384425" y="709960"/>
            <a:ext cx="2105519" cy="2413486"/>
            <a:chOff x="2321054" y="709960"/>
            <a:chExt cx="2105519" cy="2413486"/>
          </a:xfrm>
        </p:grpSpPr>
        <p:sp>
          <p:nvSpPr>
            <p:cNvPr id="48" name="Line 50"/>
            <p:cNvSpPr>
              <a:spLocks noChangeShapeType="1"/>
            </p:cNvSpPr>
            <p:nvPr/>
          </p:nvSpPr>
          <p:spPr bwMode="auto">
            <a:xfrm flipH="1" flipV="1">
              <a:off x="3052891" y="2126060"/>
              <a:ext cx="0" cy="997386"/>
            </a:xfrm>
            <a:prstGeom prst="line">
              <a:avLst/>
            </a:prstGeom>
            <a:noFill/>
            <a:ln w="9525">
              <a:solidFill>
                <a:srgbClr val="FF0000"/>
              </a:solidFill>
              <a:prstDash val="dash"/>
              <a:round/>
              <a:headEnd type="oval"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pic>
          <p:nvPicPr>
            <p:cNvPr id="49" name="Picture 83" descr="ap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1054" y="709960"/>
              <a:ext cx="2105519" cy="1293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组合 3"/>
          <p:cNvGrpSpPr/>
          <p:nvPr/>
        </p:nvGrpSpPr>
        <p:grpSpPr>
          <a:xfrm>
            <a:off x="191571" y="3265009"/>
            <a:ext cx="2908576" cy="1566904"/>
            <a:chOff x="128200" y="3265009"/>
            <a:chExt cx="2908576" cy="1566904"/>
          </a:xfrm>
        </p:grpSpPr>
        <p:pic>
          <p:nvPicPr>
            <p:cNvPr id="50" name="Picture 88" descr="ap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200" y="3538629"/>
              <a:ext cx="2105520" cy="1293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Line 52"/>
            <p:cNvSpPr>
              <a:spLocks noChangeShapeType="1"/>
            </p:cNvSpPr>
            <p:nvPr/>
          </p:nvSpPr>
          <p:spPr bwMode="auto">
            <a:xfrm flipH="1">
              <a:off x="2173588" y="3265009"/>
              <a:ext cx="863188" cy="345344"/>
            </a:xfrm>
            <a:prstGeom prst="line">
              <a:avLst/>
            </a:prstGeom>
            <a:noFill/>
            <a:ln w="9525">
              <a:solidFill>
                <a:srgbClr val="FF0000"/>
              </a:solidFill>
              <a:prstDash val="dash"/>
              <a:round/>
              <a:headEnd type="oval"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5" name="组合 4"/>
          <p:cNvGrpSpPr/>
          <p:nvPr/>
        </p:nvGrpSpPr>
        <p:grpSpPr>
          <a:xfrm>
            <a:off x="3260424" y="3327757"/>
            <a:ext cx="3565205" cy="2853487"/>
            <a:chOff x="3197053" y="3327757"/>
            <a:chExt cx="3565205" cy="2853487"/>
          </a:xfrm>
        </p:grpSpPr>
        <p:pic>
          <p:nvPicPr>
            <p:cNvPr id="52" name="Picture 86" descr="ap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6738" y="4887961"/>
              <a:ext cx="2105520" cy="1293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Line 55"/>
            <p:cNvSpPr>
              <a:spLocks noChangeShapeType="1"/>
            </p:cNvSpPr>
            <p:nvPr/>
          </p:nvSpPr>
          <p:spPr bwMode="auto">
            <a:xfrm>
              <a:off x="3197053" y="3327757"/>
              <a:ext cx="1438647" cy="1519516"/>
            </a:xfrm>
            <a:prstGeom prst="line">
              <a:avLst/>
            </a:prstGeom>
            <a:noFill/>
            <a:ln w="9525">
              <a:solidFill>
                <a:srgbClr val="FF0000"/>
              </a:solidFill>
              <a:prstDash val="dash"/>
              <a:round/>
              <a:headEnd type="oval"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6" name="组合 5"/>
          <p:cNvGrpSpPr/>
          <p:nvPr/>
        </p:nvGrpSpPr>
        <p:grpSpPr>
          <a:xfrm>
            <a:off x="183462" y="3594980"/>
            <a:ext cx="2996480" cy="2595789"/>
            <a:chOff x="120091" y="3594980"/>
            <a:chExt cx="2996480" cy="2595789"/>
          </a:xfrm>
        </p:grpSpPr>
        <p:pic>
          <p:nvPicPr>
            <p:cNvPr id="54" name="Picture 85" descr="ap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091" y="4897486"/>
              <a:ext cx="2105520" cy="1293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Line 53"/>
            <p:cNvSpPr>
              <a:spLocks noChangeShapeType="1"/>
            </p:cNvSpPr>
            <p:nvPr/>
          </p:nvSpPr>
          <p:spPr bwMode="auto">
            <a:xfrm flipH="1">
              <a:off x="2166465" y="3594980"/>
              <a:ext cx="950106" cy="1243240"/>
            </a:xfrm>
            <a:prstGeom prst="line">
              <a:avLst/>
            </a:prstGeom>
            <a:noFill/>
            <a:ln w="9525">
              <a:solidFill>
                <a:srgbClr val="FF0000"/>
              </a:solidFill>
              <a:prstDash val="dash"/>
              <a:round/>
              <a:headEnd type="oval"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7" name="组合 6"/>
          <p:cNvGrpSpPr/>
          <p:nvPr/>
        </p:nvGrpSpPr>
        <p:grpSpPr>
          <a:xfrm>
            <a:off x="180459" y="2140899"/>
            <a:ext cx="2372203" cy="1293284"/>
            <a:chOff x="117088" y="2140899"/>
            <a:chExt cx="2372203" cy="1293284"/>
          </a:xfrm>
        </p:grpSpPr>
        <p:pic>
          <p:nvPicPr>
            <p:cNvPr id="56" name="Picture 90" descr="ap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088" y="2140899"/>
              <a:ext cx="2105519" cy="1293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Line 51"/>
            <p:cNvSpPr>
              <a:spLocks noChangeShapeType="1"/>
            </p:cNvSpPr>
            <p:nvPr/>
          </p:nvSpPr>
          <p:spPr bwMode="auto">
            <a:xfrm flipH="1" flipV="1">
              <a:off x="2201562" y="3166367"/>
              <a:ext cx="287729" cy="0"/>
            </a:xfrm>
            <a:prstGeom prst="line">
              <a:avLst/>
            </a:prstGeom>
            <a:noFill/>
            <a:ln w="9525">
              <a:solidFill>
                <a:srgbClr val="FF0000"/>
              </a:solidFill>
              <a:prstDash val="dash"/>
              <a:round/>
              <a:headEnd type="oval"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8" name="组合 7"/>
          <p:cNvGrpSpPr/>
          <p:nvPr/>
        </p:nvGrpSpPr>
        <p:grpSpPr>
          <a:xfrm>
            <a:off x="2395537" y="3595722"/>
            <a:ext cx="2105520" cy="2585522"/>
            <a:chOff x="2332166" y="3595722"/>
            <a:chExt cx="2105520" cy="2585522"/>
          </a:xfrm>
        </p:grpSpPr>
        <p:pic>
          <p:nvPicPr>
            <p:cNvPr id="58" name="Picture 91" descr="twep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32166" y="4887961"/>
              <a:ext cx="2105520" cy="1293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Line 54"/>
            <p:cNvSpPr>
              <a:spLocks noChangeShapeType="1"/>
            </p:cNvSpPr>
            <p:nvPr/>
          </p:nvSpPr>
          <p:spPr bwMode="auto">
            <a:xfrm>
              <a:off x="3237041" y="3595722"/>
              <a:ext cx="7493" cy="1250435"/>
            </a:xfrm>
            <a:prstGeom prst="line">
              <a:avLst/>
            </a:prstGeom>
            <a:noFill/>
            <a:ln w="9525">
              <a:solidFill>
                <a:srgbClr val="800080"/>
              </a:solidFill>
              <a:prstDash val="dash"/>
              <a:round/>
              <a:headEnd type="oval"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9" name="组合 18"/>
          <p:cNvGrpSpPr/>
          <p:nvPr/>
        </p:nvGrpSpPr>
        <p:grpSpPr>
          <a:xfrm>
            <a:off x="179002" y="712569"/>
            <a:ext cx="2822788" cy="2238198"/>
            <a:chOff x="179002" y="712569"/>
            <a:chExt cx="2822788" cy="2238198"/>
          </a:xfrm>
        </p:grpSpPr>
        <p:grpSp>
          <p:nvGrpSpPr>
            <p:cNvPr id="2" name="组合 1"/>
            <p:cNvGrpSpPr/>
            <p:nvPr/>
          </p:nvGrpSpPr>
          <p:grpSpPr>
            <a:xfrm>
              <a:off x="179002" y="712569"/>
              <a:ext cx="2822788" cy="2238198"/>
              <a:chOff x="133373" y="713514"/>
              <a:chExt cx="2822788" cy="2238198"/>
            </a:xfrm>
          </p:grpSpPr>
          <p:pic>
            <p:nvPicPr>
              <p:cNvPr id="46" name="Picture 84" descr="ap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3373" y="713514"/>
                <a:ext cx="2105520" cy="1293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Line 49"/>
              <p:cNvSpPr>
                <a:spLocks noChangeShapeType="1"/>
              </p:cNvSpPr>
              <p:nvPr/>
            </p:nvSpPr>
            <p:spPr bwMode="auto">
              <a:xfrm flipH="1" flipV="1">
                <a:off x="2157412" y="1977552"/>
                <a:ext cx="798749" cy="974160"/>
              </a:xfrm>
              <a:prstGeom prst="line">
                <a:avLst/>
              </a:prstGeom>
              <a:noFill/>
              <a:ln w="9525">
                <a:solidFill>
                  <a:srgbClr val="FF0000"/>
                </a:solidFill>
                <a:prstDash val="dash"/>
                <a:round/>
                <a:headEnd type="oval"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cxnSp>
          <p:nvCxnSpPr>
            <p:cNvPr id="12" name="直接连接符 11"/>
            <p:cNvCxnSpPr/>
            <p:nvPr/>
          </p:nvCxnSpPr>
          <p:spPr>
            <a:xfrm>
              <a:off x="414058" y="951555"/>
              <a:ext cx="424180" cy="6350"/>
            </a:xfrm>
            <a:prstGeom prst="line">
              <a:avLst/>
            </a:prstGeom>
            <a:ln>
              <a:solidFill>
                <a:srgbClr val="1F18A8"/>
              </a:solidFill>
            </a:ln>
            <a:effectLst/>
          </p:spPr>
          <p:style>
            <a:lnRef idx="2">
              <a:schemeClr val="accent1"/>
            </a:lnRef>
            <a:fillRef idx="0">
              <a:schemeClr val="accent1"/>
            </a:fillRef>
            <a:effectRef idx="1">
              <a:schemeClr val="accent1"/>
            </a:effectRef>
            <a:fontRef idx="minor">
              <a:schemeClr val="tx1"/>
            </a:fontRef>
          </p:style>
        </p:cxnSp>
        <p:cxnSp>
          <p:nvCxnSpPr>
            <p:cNvPr id="47" name="直接连接符 46"/>
            <p:cNvCxnSpPr/>
            <p:nvPr/>
          </p:nvCxnSpPr>
          <p:spPr>
            <a:xfrm>
              <a:off x="414058" y="1119195"/>
              <a:ext cx="424180" cy="6350"/>
            </a:xfrm>
            <a:prstGeom prst="line">
              <a:avLst/>
            </a:prstGeom>
            <a:ln>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829488" y="819405"/>
              <a:ext cx="670376" cy="276999"/>
            </a:xfrm>
            <a:prstGeom prst="rect">
              <a:avLst/>
            </a:prstGeom>
            <a:noFill/>
          </p:spPr>
          <p:txBody>
            <a:bodyPr wrap="none" rtlCol="0">
              <a:spAutoFit/>
            </a:bodyPr>
            <a:lstStyle/>
            <a:p>
              <a:r>
                <a:rPr lang="en-US" altLang="zh-CN" sz="1200" dirty="0" smtClean="0">
                  <a:latin typeface="Arial" pitchFamily="34" charset="0"/>
                  <a:ea typeface="Arial Unicode MS" pitchFamily="34" charset="-122"/>
                  <a:cs typeface="Arial" pitchFamily="34" charset="0"/>
                </a:rPr>
                <a:t>Default</a:t>
              </a:r>
              <a:endParaRPr lang="zh-CN" altLang="en-US" sz="1200" dirty="0">
                <a:latin typeface="Arial" pitchFamily="34" charset="0"/>
                <a:ea typeface="Arial Unicode MS" pitchFamily="34" charset="-122"/>
                <a:cs typeface="Arial" pitchFamily="34" charset="0"/>
              </a:endParaRPr>
            </a:p>
          </p:txBody>
        </p:sp>
        <p:sp>
          <p:nvSpPr>
            <p:cNvPr id="66" name="TextBox 65"/>
            <p:cNvSpPr txBox="1"/>
            <p:nvPr/>
          </p:nvSpPr>
          <p:spPr>
            <a:xfrm>
              <a:off x="829488" y="1031504"/>
              <a:ext cx="737702" cy="276999"/>
            </a:xfrm>
            <a:prstGeom prst="rect">
              <a:avLst/>
            </a:prstGeom>
            <a:noFill/>
          </p:spPr>
          <p:txBody>
            <a:bodyPr wrap="none" rtlCol="0">
              <a:spAutoFit/>
            </a:bodyPr>
            <a:lstStyle/>
            <a:p>
              <a:r>
                <a:rPr lang="en-US" altLang="zh-CN" sz="1200" dirty="0" smtClean="0">
                  <a:latin typeface="Arial" pitchFamily="34" charset="0"/>
                  <a:ea typeface="Arial Unicode MS" pitchFamily="34" charset="-122"/>
                  <a:cs typeface="Arial" pitchFamily="34" charset="0"/>
                </a:rPr>
                <a:t>Revised</a:t>
              </a:r>
              <a:endParaRPr lang="zh-CN" altLang="en-US" sz="1200" dirty="0">
                <a:latin typeface="Arial" pitchFamily="34" charset="0"/>
                <a:ea typeface="Arial Unicode MS" pitchFamily="34" charset="-122"/>
                <a:cs typeface="Arial" pitchFamily="34" charset="0"/>
              </a:endParaRPr>
            </a:p>
          </p:txBody>
        </p:sp>
        <p:sp>
          <p:nvSpPr>
            <p:cNvPr id="75" name="Oval 8"/>
            <p:cNvSpPr>
              <a:spLocks noChangeArrowheads="1"/>
            </p:cNvSpPr>
            <p:nvPr/>
          </p:nvSpPr>
          <p:spPr bwMode="auto">
            <a:xfrm>
              <a:off x="570578" y="1288066"/>
              <a:ext cx="68711" cy="71202"/>
            </a:xfrm>
            <a:prstGeom prst="ellipse">
              <a:avLst/>
            </a:prstGeom>
            <a:noFill/>
            <a:ln w="1524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a:latin typeface="Arial" pitchFamily="34" charset="0"/>
                <a:cs typeface="Arial" pitchFamily="34" charset="0"/>
              </a:endParaRPr>
            </a:p>
          </p:txBody>
        </p:sp>
        <p:sp>
          <p:nvSpPr>
            <p:cNvPr id="76" name="TextBox 75"/>
            <p:cNvSpPr txBox="1"/>
            <p:nvPr/>
          </p:nvSpPr>
          <p:spPr>
            <a:xfrm>
              <a:off x="811392" y="1207827"/>
              <a:ext cx="433132" cy="276999"/>
            </a:xfrm>
            <a:prstGeom prst="rect">
              <a:avLst/>
            </a:prstGeom>
            <a:noFill/>
          </p:spPr>
          <p:txBody>
            <a:bodyPr wrap="none" rtlCol="0">
              <a:spAutoFit/>
            </a:bodyPr>
            <a:lstStyle/>
            <a:p>
              <a:r>
                <a:rPr lang="en-US" altLang="zh-CN" sz="1200" dirty="0" smtClean="0">
                  <a:latin typeface="Arial" pitchFamily="34" charset="0"/>
                  <a:ea typeface="Arial Unicode MS" pitchFamily="34" charset="-122"/>
                  <a:cs typeface="Arial" pitchFamily="34" charset="0"/>
                </a:rPr>
                <a:t>API</a:t>
              </a:r>
              <a:endParaRPr lang="zh-CN" altLang="en-US" sz="1200" dirty="0">
                <a:latin typeface="Arial" pitchFamily="34" charset="0"/>
                <a:ea typeface="Arial Unicode MS" pitchFamily="34" charset="-122"/>
                <a:cs typeface="Arial" pitchFamily="34" charset="0"/>
              </a:endParaRPr>
            </a:p>
          </p:txBody>
        </p:sp>
      </p:grpSp>
      <p:grpSp>
        <p:nvGrpSpPr>
          <p:cNvPr id="21" name="组合 20"/>
          <p:cNvGrpSpPr/>
          <p:nvPr/>
        </p:nvGrpSpPr>
        <p:grpSpPr>
          <a:xfrm>
            <a:off x="2526925" y="698936"/>
            <a:ext cx="6491888" cy="5491833"/>
            <a:chOff x="2526925" y="698936"/>
            <a:chExt cx="6491888" cy="5491833"/>
          </a:xfrm>
        </p:grpSpPr>
        <p:grpSp>
          <p:nvGrpSpPr>
            <p:cNvPr id="10" name="组合 9"/>
            <p:cNvGrpSpPr/>
            <p:nvPr/>
          </p:nvGrpSpPr>
          <p:grpSpPr>
            <a:xfrm>
              <a:off x="2526925" y="698936"/>
              <a:ext cx="6491888" cy="5491833"/>
              <a:chOff x="2544667" y="699881"/>
              <a:chExt cx="6491888" cy="5491833"/>
            </a:xfrm>
          </p:grpSpPr>
          <p:pic>
            <p:nvPicPr>
              <p:cNvPr id="67" name="Picture 77" descr="ts2"/>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56511" y="3527536"/>
                <a:ext cx="2080044" cy="124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78" descr="ts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56512" y="2133349"/>
                <a:ext cx="2078546" cy="129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79" descr="ts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56511" y="699881"/>
                <a:ext cx="2033588" cy="1294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80" descr="ts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56511" y="4895433"/>
                <a:ext cx="2080044" cy="129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AutoShape 58"/>
              <p:cNvSpPr>
                <a:spLocks noChangeArrowheads="1"/>
              </p:cNvSpPr>
              <p:nvPr/>
            </p:nvSpPr>
            <p:spPr bwMode="auto">
              <a:xfrm>
                <a:off x="2989765" y="2932445"/>
                <a:ext cx="76200" cy="76200"/>
              </a:xfrm>
              <a:prstGeom prst="star5">
                <a:avLst/>
              </a:prstGeom>
              <a:solidFill>
                <a:srgbClr val="FF6600"/>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latin typeface="Arial" charset="0"/>
                </a:endParaRPr>
              </a:p>
            </p:txBody>
          </p:sp>
          <p:sp>
            <p:nvSpPr>
              <p:cNvPr id="72" name="AutoShape 58"/>
              <p:cNvSpPr>
                <a:spLocks noChangeArrowheads="1"/>
              </p:cNvSpPr>
              <p:nvPr/>
            </p:nvSpPr>
            <p:spPr bwMode="auto">
              <a:xfrm>
                <a:off x="2544667" y="3157269"/>
                <a:ext cx="76200" cy="76200"/>
              </a:xfrm>
              <a:prstGeom prst="star5">
                <a:avLst/>
              </a:prstGeom>
              <a:solidFill>
                <a:srgbClr val="FF6600"/>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latin typeface="Arial" charset="0"/>
                </a:endParaRPr>
              </a:p>
            </p:txBody>
          </p:sp>
          <p:sp>
            <p:nvSpPr>
              <p:cNvPr id="73" name="AutoShape 58"/>
              <p:cNvSpPr>
                <a:spLocks noChangeArrowheads="1"/>
              </p:cNvSpPr>
              <p:nvPr/>
            </p:nvSpPr>
            <p:spPr bwMode="auto">
              <a:xfrm>
                <a:off x="3676292" y="3003368"/>
                <a:ext cx="76200" cy="76200"/>
              </a:xfrm>
              <a:prstGeom prst="star5">
                <a:avLst/>
              </a:prstGeom>
              <a:solidFill>
                <a:srgbClr val="FF6600"/>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latin typeface="Arial" charset="0"/>
                </a:endParaRPr>
              </a:p>
            </p:txBody>
          </p:sp>
          <p:sp>
            <p:nvSpPr>
              <p:cNvPr id="74" name="AutoShape 58"/>
              <p:cNvSpPr>
                <a:spLocks noChangeArrowheads="1"/>
              </p:cNvSpPr>
              <p:nvPr/>
            </p:nvSpPr>
            <p:spPr bwMode="auto">
              <a:xfrm>
                <a:off x="3258353" y="3545047"/>
                <a:ext cx="76200" cy="76200"/>
              </a:xfrm>
              <a:prstGeom prst="star5">
                <a:avLst/>
              </a:prstGeom>
              <a:solidFill>
                <a:srgbClr val="FF6600"/>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a:latin typeface="Arial" charset="0"/>
                </a:endParaRPr>
              </a:p>
            </p:txBody>
          </p:sp>
        </p:grpSp>
        <p:sp>
          <p:nvSpPr>
            <p:cNvPr id="79" name="TextBox 78"/>
            <p:cNvSpPr txBox="1"/>
            <p:nvPr/>
          </p:nvSpPr>
          <p:spPr>
            <a:xfrm>
              <a:off x="7120430" y="871925"/>
              <a:ext cx="1083502" cy="276999"/>
            </a:xfrm>
            <a:prstGeom prst="rect">
              <a:avLst/>
            </a:prstGeom>
            <a:noFill/>
          </p:spPr>
          <p:txBody>
            <a:bodyPr wrap="none" rtlCol="0">
              <a:spAutoFit/>
            </a:bodyPr>
            <a:lstStyle/>
            <a:p>
              <a:r>
                <a:rPr lang="en-US" altLang="zh-CN" sz="1200" b="1" dirty="0" smtClean="0">
                  <a:solidFill>
                    <a:srgbClr val="FD6D08"/>
                  </a:solidFill>
                  <a:latin typeface="Arial" pitchFamily="34" charset="0"/>
                  <a:ea typeface="Arial Unicode MS" pitchFamily="34" charset="-122"/>
                  <a:cs typeface="Arial" pitchFamily="34" charset="0"/>
                </a:rPr>
                <a:t>x</a:t>
              </a:r>
              <a:r>
                <a:rPr lang="en-US" altLang="zh-CN" sz="1200" dirty="0" smtClean="0">
                  <a:latin typeface="Arial" pitchFamily="34" charset="0"/>
                  <a:ea typeface="Arial Unicode MS" pitchFamily="34" charset="-122"/>
                  <a:cs typeface="Arial" pitchFamily="34" charset="0"/>
                </a:rPr>
                <a:t>  AERONET</a:t>
              </a:r>
              <a:endParaRPr lang="zh-CN" altLang="en-US" sz="1200" dirty="0">
                <a:latin typeface="Arial" pitchFamily="34" charset="0"/>
                <a:ea typeface="Arial Unicode MS" pitchFamily="34" charset="-122"/>
                <a:cs typeface="Arial" pitchFamily="34" charset="0"/>
              </a:endParaRPr>
            </a:p>
          </p:txBody>
        </p:sp>
      </p:grpSp>
      <p:grpSp>
        <p:nvGrpSpPr>
          <p:cNvPr id="20" name="组合 19"/>
          <p:cNvGrpSpPr/>
          <p:nvPr/>
        </p:nvGrpSpPr>
        <p:grpSpPr>
          <a:xfrm>
            <a:off x="3542396" y="699962"/>
            <a:ext cx="3265963" cy="4096853"/>
            <a:chOff x="3542396" y="699962"/>
            <a:chExt cx="3265963" cy="4096853"/>
          </a:xfrm>
        </p:grpSpPr>
        <p:grpSp>
          <p:nvGrpSpPr>
            <p:cNvPr id="9" name="组合 8"/>
            <p:cNvGrpSpPr/>
            <p:nvPr/>
          </p:nvGrpSpPr>
          <p:grpSpPr>
            <a:xfrm>
              <a:off x="3542396" y="699962"/>
              <a:ext cx="3265963" cy="4096853"/>
              <a:chOff x="3496767" y="700907"/>
              <a:chExt cx="3265963" cy="4096853"/>
            </a:xfrm>
          </p:grpSpPr>
          <p:pic>
            <p:nvPicPr>
              <p:cNvPr id="60" name="Picture 89" descr="eanet"/>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57210" y="3501480"/>
                <a:ext cx="2105520" cy="129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Line 62"/>
              <p:cNvSpPr>
                <a:spLocks noChangeShapeType="1"/>
              </p:cNvSpPr>
              <p:nvPr/>
            </p:nvSpPr>
            <p:spPr bwMode="auto">
              <a:xfrm>
                <a:off x="3496767" y="3386502"/>
                <a:ext cx="1150918" cy="138138"/>
              </a:xfrm>
              <a:prstGeom prst="line">
                <a:avLst/>
              </a:prstGeom>
              <a:noFill/>
              <a:ln w="9525">
                <a:solidFill>
                  <a:srgbClr val="008000"/>
                </a:solidFill>
                <a:prstDash val="dash"/>
                <a:round/>
                <a:headEnd type="oval"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pic>
            <p:nvPicPr>
              <p:cNvPr id="63" name="Picture 65" descr="eanet"/>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42923" y="2128671"/>
                <a:ext cx="2105519" cy="1293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Line 68"/>
              <p:cNvSpPr>
                <a:spLocks noChangeShapeType="1"/>
              </p:cNvSpPr>
              <p:nvPr/>
            </p:nvSpPr>
            <p:spPr bwMode="auto">
              <a:xfrm flipV="1">
                <a:off x="3765019" y="3234244"/>
                <a:ext cx="870681" cy="0"/>
              </a:xfrm>
              <a:prstGeom prst="line">
                <a:avLst/>
              </a:prstGeom>
              <a:noFill/>
              <a:ln w="9525">
                <a:solidFill>
                  <a:srgbClr val="008000"/>
                </a:solidFill>
                <a:prstDash val="dash"/>
                <a:round/>
                <a:headEnd type="oval"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pic>
            <p:nvPicPr>
              <p:cNvPr id="64" name="Picture 66" descr="eanet"/>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638160" y="700907"/>
                <a:ext cx="2105520" cy="1293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Line 63"/>
              <p:cNvSpPr>
                <a:spLocks noChangeShapeType="1"/>
              </p:cNvSpPr>
              <p:nvPr/>
            </p:nvSpPr>
            <p:spPr bwMode="auto">
              <a:xfrm flipV="1">
                <a:off x="3531937" y="1985137"/>
                <a:ext cx="1150918" cy="1007255"/>
              </a:xfrm>
              <a:prstGeom prst="line">
                <a:avLst/>
              </a:prstGeom>
              <a:noFill/>
              <a:ln w="9525">
                <a:solidFill>
                  <a:srgbClr val="008000"/>
                </a:solidFill>
                <a:prstDash val="dash"/>
                <a:round/>
                <a:headEnd type="oval"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78" name="TextBox 77"/>
            <p:cNvSpPr txBox="1"/>
            <p:nvPr/>
          </p:nvSpPr>
          <p:spPr>
            <a:xfrm>
              <a:off x="5097642" y="893004"/>
              <a:ext cx="697627" cy="276999"/>
            </a:xfrm>
            <a:prstGeom prst="rect">
              <a:avLst/>
            </a:prstGeom>
            <a:noFill/>
          </p:spPr>
          <p:txBody>
            <a:bodyPr wrap="none" rtlCol="0">
              <a:spAutoFit/>
            </a:bodyPr>
            <a:lstStyle/>
            <a:p>
              <a:r>
                <a:rPr lang="en-US" altLang="zh-CN" sz="1200" dirty="0" smtClean="0">
                  <a:latin typeface="Arial" pitchFamily="34" charset="0"/>
                  <a:ea typeface="Arial Unicode MS" pitchFamily="34" charset="-122"/>
                  <a:cs typeface="Arial" pitchFamily="34" charset="0"/>
                </a:rPr>
                <a:t>EANET</a:t>
              </a:r>
              <a:endParaRPr lang="zh-CN" altLang="en-US" sz="1200" dirty="0">
                <a:latin typeface="Arial" pitchFamily="34" charset="0"/>
                <a:ea typeface="Arial Unicode MS" pitchFamily="34" charset="-122"/>
                <a:cs typeface="Arial" pitchFamily="34" charset="0"/>
              </a:endParaRPr>
            </a:p>
          </p:txBody>
        </p:sp>
        <p:sp>
          <p:nvSpPr>
            <p:cNvPr id="77" name="AutoShape 7"/>
            <p:cNvSpPr>
              <a:spLocks noChangeArrowheads="1"/>
            </p:cNvSpPr>
            <p:nvPr/>
          </p:nvSpPr>
          <p:spPr bwMode="auto">
            <a:xfrm>
              <a:off x="5009228" y="1010425"/>
              <a:ext cx="68711" cy="71202"/>
            </a:xfrm>
            <a:prstGeom prst="diamond">
              <a:avLst/>
            </a:prstGeom>
            <a:noFill/>
            <a:ln w="1587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a:latin typeface="Arial" pitchFamily="34" charset="0"/>
                <a:cs typeface="Arial" pitchFamily="34" charset="0"/>
              </a:endParaRPr>
            </a:p>
          </p:txBody>
        </p:sp>
      </p:grpSp>
    </p:spTree>
    <p:extLst>
      <p:ext uri="{BB962C8B-B14F-4D97-AF65-F5344CB8AC3E}">
        <p14:creationId xmlns:p14="http://schemas.microsoft.com/office/powerpoint/2010/main" val="120520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inVertical)">
                                      <p:cBhvr>
                                        <p:cTn id="4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1143000"/>
          </a:xfrm>
          <a:solidFill>
            <a:schemeClr val="bg1"/>
          </a:solidFill>
        </p:spPr>
        <p:txBody>
          <a:bodyPr/>
          <a:lstStyle/>
          <a:p>
            <a:pPr eaLnBrk="1" hangingPunct="1"/>
            <a:r>
              <a:rPr lang="en-US" altLang="zh-CN" sz="3600" dirty="0" smtClean="0">
                <a:solidFill>
                  <a:schemeClr val="accent6">
                    <a:lumMod val="75000"/>
                  </a:schemeClr>
                </a:solidFill>
              </a:rPr>
              <a:t>Uncertainties</a:t>
            </a:r>
          </a:p>
        </p:txBody>
      </p:sp>
      <p:sp>
        <p:nvSpPr>
          <p:cNvPr id="922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2" name="TextBox 1"/>
          <p:cNvSpPr txBox="1"/>
          <p:nvPr/>
        </p:nvSpPr>
        <p:spPr>
          <a:xfrm>
            <a:off x="1147665" y="1337642"/>
            <a:ext cx="3879588" cy="338554"/>
          </a:xfrm>
          <a:prstGeom prst="rect">
            <a:avLst/>
          </a:prstGeom>
          <a:noFill/>
        </p:spPr>
        <p:txBody>
          <a:bodyPr wrap="none" rtlCol="0">
            <a:spAutoFit/>
          </a:bodyPr>
          <a:lstStyle/>
          <a:p>
            <a:r>
              <a:rPr lang="en-US" altLang="zh-CN" sz="1600" b="1" dirty="0" smtClean="0">
                <a:latin typeface="Arial" pitchFamily="34" charset="0"/>
                <a:cs typeface="Arial" pitchFamily="34" charset="0"/>
              </a:rPr>
              <a:t>(1) PM</a:t>
            </a:r>
            <a:r>
              <a:rPr lang="en-US" altLang="zh-CN" sz="1600" b="1" baseline="-25000" dirty="0" smtClean="0">
                <a:latin typeface="Arial" pitchFamily="34" charset="0"/>
                <a:cs typeface="Arial" pitchFamily="34" charset="0"/>
              </a:rPr>
              <a:t>2.5</a:t>
            </a:r>
            <a:r>
              <a:rPr lang="en-US" altLang="zh-CN" sz="1600" b="1" dirty="0" smtClean="0">
                <a:latin typeface="Arial" pitchFamily="34" charset="0"/>
                <a:cs typeface="Arial" pitchFamily="34" charset="0"/>
              </a:rPr>
              <a:t> mass ration in dust emission</a:t>
            </a:r>
            <a:endParaRPr lang="zh-CN" altLang="en-US" sz="1600" b="1" dirty="0">
              <a:latin typeface="Arial" pitchFamily="34" charset="0"/>
              <a:cs typeface="Arial"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1268824535"/>
              </p:ext>
            </p:extLst>
          </p:nvPr>
        </p:nvGraphicFramePr>
        <p:xfrm>
          <a:off x="894181" y="1793889"/>
          <a:ext cx="3943180" cy="914400"/>
        </p:xfrm>
        <a:graphic>
          <a:graphicData uri="http://schemas.openxmlformats.org/drawingml/2006/table">
            <a:tbl>
              <a:tblPr firstRow="1" bandRow="1">
                <a:tableStyleId>{68D230F3-CF80-4859-8CE7-A43EE81993B5}</a:tableStyleId>
              </a:tblPr>
              <a:tblGrid>
                <a:gridCol w="1321118"/>
                <a:gridCol w="998474"/>
                <a:gridCol w="811794"/>
                <a:gridCol w="811794"/>
              </a:tblGrid>
              <a:tr h="231895">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sz="1400" dirty="0" smtClean="0"/>
                        <a:t>CMAQ</a:t>
                      </a:r>
                      <a:endParaRPr lang="zh-CN" altLang="en-US" sz="1400" dirty="0" smtClean="0"/>
                    </a:p>
                    <a:p>
                      <a:pPr algn="ctr"/>
                      <a:r>
                        <a:rPr lang="en-US" altLang="zh-CN" sz="1400" dirty="0" smtClean="0"/>
                        <a:t>(PM</a:t>
                      </a:r>
                      <a:r>
                        <a:rPr lang="en-US" altLang="zh-CN" sz="1400" baseline="-25000" dirty="0" smtClean="0"/>
                        <a:t>2.5</a:t>
                      </a:r>
                      <a:r>
                        <a:rPr lang="en-US" altLang="zh-CN" sz="1400" dirty="0" smtClean="0"/>
                        <a:t>/PM</a:t>
                      </a:r>
                      <a:r>
                        <a:rPr lang="en-US" altLang="zh-CN" sz="1400" baseline="-25000" dirty="0" smtClean="0"/>
                        <a:t>10</a:t>
                      </a:r>
                      <a:r>
                        <a:rPr lang="en-US" altLang="zh-CN" sz="1400" dirty="0" smtClean="0"/>
                        <a:t>)</a:t>
                      </a:r>
                      <a:endParaRPr lang="zh-CN" altLang="en-US" sz="1400" dirty="0"/>
                    </a:p>
                  </a:txBody>
                  <a:tcPr>
                    <a:lnR w="12700" cap="flat" cmpd="sng" algn="ctr">
                      <a:solidFill>
                        <a:schemeClr val="accent6"/>
                      </a:solidFill>
                      <a:prstDash val="solid"/>
                      <a:round/>
                      <a:headEnd type="none" w="med" len="med"/>
                      <a:tailEnd type="none" w="med" len="med"/>
                    </a:lnR>
                  </a:tcPr>
                </a:tc>
                <a:tc gridSpan="3">
                  <a:txBody>
                    <a:bodyPr/>
                    <a:lstStyle/>
                    <a:p>
                      <a:pPr algn="ctr"/>
                      <a:r>
                        <a:rPr lang="en-US" altLang="zh-CN" sz="1400" dirty="0" smtClean="0"/>
                        <a:t>Measurement (PM</a:t>
                      </a:r>
                      <a:r>
                        <a:rPr lang="en-US" altLang="zh-CN" sz="1400" baseline="-25000" dirty="0" smtClean="0"/>
                        <a:t>2.5</a:t>
                      </a:r>
                      <a:r>
                        <a:rPr lang="en-US" altLang="zh-CN" sz="1400" dirty="0" smtClean="0"/>
                        <a:t>/TSP)</a:t>
                      </a:r>
                      <a:endParaRPr lang="zh-CN" altLang="en-US" sz="1400" dirty="0"/>
                    </a:p>
                  </a:txBody>
                  <a:tcPr>
                    <a:lnL w="12700" cap="flat" cmpd="sng" algn="ctr">
                      <a:solidFill>
                        <a:schemeClr val="accent6"/>
                      </a:solidFill>
                      <a:prstDash val="solid"/>
                      <a:round/>
                      <a:headEnd type="none" w="med" len="med"/>
                      <a:tailEnd type="none" w="med" len="med"/>
                    </a:lnL>
                  </a:tcPr>
                </a:tc>
                <a:tc hMerge="1">
                  <a:txBody>
                    <a:bodyPr/>
                    <a:lstStyle/>
                    <a:p>
                      <a:endParaRPr lang="zh-CN" altLang="en-US" dirty="0"/>
                    </a:p>
                  </a:txBody>
                  <a:tcPr/>
                </a:tc>
                <a:tc hMerge="1">
                  <a:txBody>
                    <a:bodyPr/>
                    <a:lstStyle/>
                    <a:p>
                      <a:endParaRPr lang="zh-CN" altLang="en-US" dirty="0"/>
                    </a:p>
                  </a:txBody>
                  <a:tcPr/>
                </a:tc>
              </a:tr>
              <a:tr h="231895">
                <a:tc vMerge="1">
                  <a:txBody>
                    <a:bodyPr/>
                    <a:lstStyle/>
                    <a:p>
                      <a:pPr algn="ctr"/>
                      <a:endParaRPr lang="zh-CN" altLang="en-US" sz="1400" dirty="0"/>
                    </a:p>
                  </a:txBody>
                  <a:tcPr/>
                </a:tc>
                <a:tc>
                  <a:txBody>
                    <a:bodyPr/>
                    <a:lstStyle/>
                    <a:p>
                      <a:pPr algn="ctr"/>
                      <a:r>
                        <a:rPr lang="en-US" altLang="zh-CN" sz="1400" dirty="0" err="1" smtClean="0"/>
                        <a:t>Tazhong</a:t>
                      </a:r>
                      <a:endParaRPr lang="zh-CN" altLang="en-US" sz="1400" dirty="0"/>
                    </a:p>
                  </a:txBody>
                  <a:tcPr>
                    <a:lnB w="12700" cap="flat" cmpd="sng" algn="ctr">
                      <a:solidFill>
                        <a:schemeClr val="accent6"/>
                      </a:solidFill>
                      <a:prstDash val="solid"/>
                      <a:round/>
                      <a:headEnd type="none" w="med" len="med"/>
                      <a:tailEnd type="none" w="med" len="med"/>
                    </a:lnB>
                  </a:tcPr>
                </a:tc>
                <a:tc>
                  <a:txBody>
                    <a:bodyPr/>
                    <a:lstStyle/>
                    <a:p>
                      <a:pPr algn="ctr"/>
                      <a:r>
                        <a:rPr lang="en-US" altLang="zh-CN" sz="1400" dirty="0" err="1" smtClean="0"/>
                        <a:t>Duolun</a:t>
                      </a:r>
                      <a:endParaRPr lang="zh-CN" altLang="en-US" sz="1400" dirty="0"/>
                    </a:p>
                  </a:txBody>
                  <a:tcPr>
                    <a:lnB w="12700" cap="flat" cmpd="sng" algn="ctr">
                      <a:solidFill>
                        <a:schemeClr val="accent6"/>
                      </a:solidFill>
                      <a:prstDash val="solid"/>
                      <a:round/>
                      <a:headEnd type="none" w="med" len="med"/>
                      <a:tailEnd type="none" w="med" len="med"/>
                    </a:lnB>
                  </a:tcPr>
                </a:tc>
                <a:tc>
                  <a:txBody>
                    <a:bodyPr/>
                    <a:lstStyle/>
                    <a:p>
                      <a:pPr algn="ctr"/>
                      <a:r>
                        <a:rPr lang="en-US" altLang="zh-CN" sz="1400" dirty="0" err="1" smtClean="0"/>
                        <a:t>Yulin</a:t>
                      </a:r>
                      <a:endParaRPr lang="zh-CN" altLang="en-US" sz="1400" dirty="0"/>
                    </a:p>
                  </a:txBody>
                  <a:tcPr>
                    <a:lnB w="12700" cap="flat" cmpd="sng" algn="ctr">
                      <a:solidFill>
                        <a:schemeClr val="accent6"/>
                      </a:solidFill>
                      <a:prstDash val="solid"/>
                      <a:round/>
                      <a:headEnd type="none" w="med" len="med"/>
                      <a:tailEnd type="none" w="med" len="med"/>
                    </a:lnB>
                  </a:tcPr>
                </a:tc>
              </a:tr>
              <a:tr h="231895">
                <a:tc>
                  <a:txBody>
                    <a:bodyPr/>
                    <a:lstStyle/>
                    <a:p>
                      <a:pPr algn="ctr"/>
                      <a:r>
                        <a:rPr lang="en-US" altLang="zh-CN" sz="1400" dirty="0" smtClean="0"/>
                        <a:t>20%</a:t>
                      </a:r>
                      <a:endParaRPr lang="zh-CN" altLang="en-US" sz="1400" dirty="0"/>
                    </a:p>
                  </a:txBody>
                  <a:tcPr/>
                </a:tc>
                <a:tc>
                  <a:txBody>
                    <a:bodyPr/>
                    <a:lstStyle/>
                    <a:p>
                      <a:pPr algn="ctr"/>
                      <a:r>
                        <a:rPr lang="en-US" altLang="zh-CN" sz="1400" dirty="0" smtClean="0"/>
                        <a:t>44.6%</a:t>
                      </a:r>
                      <a:endParaRPr lang="zh-CN" altLang="en-US" sz="1400" dirty="0"/>
                    </a:p>
                  </a:txBody>
                  <a:tcPr>
                    <a:lnT w="12700" cap="flat" cmpd="sng" algn="ctr">
                      <a:solidFill>
                        <a:schemeClr val="accent6"/>
                      </a:solidFill>
                      <a:prstDash val="solid"/>
                      <a:round/>
                      <a:headEnd type="none" w="med" len="med"/>
                      <a:tailEnd type="none" w="med" len="med"/>
                    </a:lnT>
                  </a:tcPr>
                </a:tc>
                <a:tc>
                  <a:txBody>
                    <a:bodyPr/>
                    <a:lstStyle/>
                    <a:p>
                      <a:pPr algn="ctr"/>
                      <a:r>
                        <a:rPr lang="en-US" altLang="zh-CN" sz="1400" dirty="0" smtClean="0"/>
                        <a:t>42.7%</a:t>
                      </a:r>
                      <a:endParaRPr lang="zh-CN" altLang="en-US" sz="1400" dirty="0"/>
                    </a:p>
                  </a:txBody>
                  <a:tcPr>
                    <a:lnT w="12700" cap="flat" cmpd="sng" algn="ctr">
                      <a:solidFill>
                        <a:schemeClr val="accent6"/>
                      </a:solidFill>
                      <a:prstDash val="solid"/>
                      <a:round/>
                      <a:headEnd type="none" w="med" len="med"/>
                      <a:tailEnd type="none" w="med" len="med"/>
                    </a:lnT>
                  </a:tcPr>
                </a:tc>
                <a:tc>
                  <a:txBody>
                    <a:bodyPr/>
                    <a:lstStyle/>
                    <a:p>
                      <a:pPr algn="ctr"/>
                      <a:r>
                        <a:rPr lang="en-US" altLang="zh-CN" sz="1400" dirty="0" smtClean="0"/>
                        <a:t>39.5%</a:t>
                      </a:r>
                      <a:endParaRPr lang="zh-CN" altLang="en-US" sz="1400" dirty="0"/>
                    </a:p>
                  </a:txBody>
                  <a:tcPr>
                    <a:lnT w="12700" cap="flat" cmpd="sng" algn="ctr">
                      <a:solidFill>
                        <a:schemeClr val="accent6"/>
                      </a:solidFill>
                      <a:prstDash val="solid"/>
                      <a:round/>
                      <a:headEnd type="none" w="med" len="med"/>
                      <a:tailEnd type="none" w="med" len="med"/>
                    </a:lnT>
                  </a:tcPr>
                </a:tc>
              </a:tr>
            </a:tbl>
          </a:graphicData>
        </a:graphic>
      </p:graphicFrame>
      <p:pic>
        <p:nvPicPr>
          <p:cNvPr id="7" name="图片 6" descr="FNL_soilm_20100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9806" y="3806240"/>
            <a:ext cx="3217333" cy="2286000"/>
          </a:xfrm>
          <a:prstGeom prst="rect">
            <a:avLst/>
          </a:prstGeom>
          <a:noFill/>
          <a:ln>
            <a:noFill/>
          </a:ln>
        </p:spPr>
      </p:pic>
      <p:pic>
        <p:nvPicPr>
          <p:cNvPr id="8" name="图片 7" descr="GLDAS_soilm_5years030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5646" y="3806240"/>
            <a:ext cx="3205238" cy="2286000"/>
          </a:xfrm>
          <a:prstGeom prst="rect">
            <a:avLst/>
          </a:prstGeom>
          <a:noFill/>
          <a:ln>
            <a:noFill/>
          </a:ln>
        </p:spPr>
      </p:pic>
      <p:sp>
        <p:nvSpPr>
          <p:cNvPr id="9" name="TextBox 8"/>
          <p:cNvSpPr txBox="1"/>
          <p:nvPr/>
        </p:nvSpPr>
        <p:spPr>
          <a:xfrm>
            <a:off x="464982" y="3063759"/>
            <a:ext cx="3517310" cy="523220"/>
          </a:xfrm>
          <a:prstGeom prst="rect">
            <a:avLst/>
          </a:prstGeom>
          <a:noFill/>
        </p:spPr>
        <p:txBody>
          <a:bodyPr wrap="none" rtlCol="0">
            <a:spAutoFit/>
          </a:bodyPr>
          <a:lstStyle/>
          <a:p>
            <a:r>
              <a:rPr lang="en-US" altLang="zh-CN" sz="1600" b="1" dirty="0" smtClean="0">
                <a:latin typeface="Arial" pitchFamily="34" charset="0"/>
                <a:cs typeface="Arial" pitchFamily="34" charset="0"/>
              </a:rPr>
              <a:t>(2) Excessive soil moisture in FNL</a:t>
            </a:r>
          </a:p>
          <a:p>
            <a:r>
              <a:rPr lang="en-US" altLang="zh-CN" sz="1200" b="1" dirty="0" smtClean="0">
                <a:latin typeface="Arial" pitchFamily="34" charset="0"/>
                <a:cs typeface="Arial" pitchFamily="34" charset="0"/>
              </a:rPr>
              <a:t>(</a:t>
            </a:r>
            <a:r>
              <a:rPr lang="en-US" altLang="zh-CN" sz="1200" b="1" dirty="0" err="1" smtClean="0">
                <a:latin typeface="Arial" pitchFamily="34" charset="0"/>
                <a:cs typeface="Arial" pitchFamily="34" charset="0"/>
              </a:rPr>
              <a:t>Zender</a:t>
            </a:r>
            <a:r>
              <a:rPr lang="en-US" altLang="zh-CN" sz="1200" b="1" dirty="0" smtClean="0">
                <a:latin typeface="Arial" pitchFamily="34" charset="0"/>
                <a:cs typeface="Arial" pitchFamily="34" charset="0"/>
              </a:rPr>
              <a:t> et al., 2013; </a:t>
            </a:r>
            <a:r>
              <a:rPr lang="en-US" altLang="zh-CN" sz="1200" b="1" dirty="0" err="1" smtClean="0">
                <a:latin typeface="Arial" pitchFamily="34" charset="0"/>
                <a:cs typeface="Arial" pitchFamily="34" charset="0"/>
              </a:rPr>
              <a:t>Haustein</a:t>
            </a:r>
            <a:r>
              <a:rPr lang="en-US" altLang="zh-CN" sz="1200" b="1" dirty="0" smtClean="0">
                <a:latin typeface="Arial" pitchFamily="34" charset="0"/>
                <a:cs typeface="Arial" pitchFamily="34" charset="0"/>
              </a:rPr>
              <a:t> et al., 2012)</a:t>
            </a:r>
            <a:endParaRPr lang="zh-CN" altLang="en-US" sz="1200" b="1" dirty="0">
              <a:latin typeface="Arial" pitchFamily="34" charset="0"/>
              <a:cs typeface="Arial" pitchFamily="34" charset="0"/>
            </a:endParaRPr>
          </a:p>
        </p:txBody>
      </p:sp>
      <p:sp>
        <p:nvSpPr>
          <p:cNvPr id="4" name="右箭头 3"/>
          <p:cNvSpPr/>
          <p:nvPr/>
        </p:nvSpPr>
        <p:spPr>
          <a:xfrm>
            <a:off x="5257800" y="1905000"/>
            <a:ext cx="863600" cy="330200"/>
          </a:xfrm>
          <a:prstGeom prst="rightArrow">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6388264" y="1680542"/>
            <a:ext cx="2527135" cy="830997"/>
          </a:xfrm>
          <a:prstGeom prst="rect">
            <a:avLst/>
          </a:prstGeom>
          <a:noFill/>
        </p:spPr>
        <p:txBody>
          <a:bodyPr wrap="square" rtlCol="0">
            <a:spAutoFit/>
          </a:bodyPr>
          <a:lstStyle/>
          <a:p>
            <a:r>
              <a:rPr lang="en-US" altLang="zh-CN" sz="1600" b="1" dirty="0" smtClean="0">
                <a:solidFill>
                  <a:schemeClr val="tx1">
                    <a:lumMod val="75000"/>
                    <a:lumOff val="25000"/>
                  </a:schemeClr>
                </a:solidFill>
                <a:latin typeface="Arial" pitchFamily="34" charset="0"/>
                <a:cs typeface="Arial" pitchFamily="34" charset="0"/>
              </a:rPr>
              <a:t>Systematic underestimation of fine mode aerosols</a:t>
            </a:r>
            <a:endParaRPr lang="zh-CN" altLang="en-US" sz="1600" b="1" dirty="0">
              <a:solidFill>
                <a:schemeClr val="tx1">
                  <a:lumMod val="75000"/>
                  <a:lumOff val="25000"/>
                </a:schemeClr>
              </a:solidFill>
              <a:latin typeface="Arial" pitchFamily="34" charset="0"/>
              <a:cs typeface="Arial" pitchFamily="34" charset="0"/>
            </a:endParaRPr>
          </a:p>
        </p:txBody>
      </p:sp>
      <p:sp>
        <p:nvSpPr>
          <p:cNvPr id="11" name="右箭头 10"/>
          <p:cNvSpPr/>
          <p:nvPr/>
        </p:nvSpPr>
        <p:spPr>
          <a:xfrm>
            <a:off x="3973761" y="3072653"/>
            <a:ext cx="863600" cy="330200"/>
          </a:xfrm>
          <a:prstGeom prst="rightArrow">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5016664" y="2881037"/>
            <a:ext cx="3428836" cy="338554"/>
          </a:xfrm>
          <a:prstGeom prst="rect">
            <a:avLst/>
          </a:prstGeom>
          <a:noFill/>
        </p:spPr>
        <p:txBody>
          <a:bodyPr wrap="square" rtlCol="0">
            <a:spAutoFit/>
          </a:bodyPr>
          <a:lstStyle/>
          <a:p>
            <a:r>
              <a:rPr lang="en-US" altLang="zh-CN" sz="1600" b="1" dirty="0" smtClean="0">
                <a:solidFill>
                  <a:schemeClr val="tx1">
                    <a:lumMod val="75000"/>
                    <a:lumOff val="25000"/>
                  </a:schemeClr>
                </a:solidFill>
                <a:latin typeface="Arial" pitchFamily="34" charset="0"/>
                <a:cs typeface="Arial" pitchFamily="34" charset="0"/>
              </a:rPr>
              <a:t>(1) Overestimation of </a:t>
            </a:r>
            <a:endParaRPr lang="zh-CN" altLang="en-US" sz="1600" b="1" dirty="0">
              <a:solidFill>
                <a:schemeClr val="tx1">
                  <a:lumMod val="75000"/>
                  <a:lumOff val="25000"/>
                </a:schemeClr>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5" name="矩形 4"/>
              <p:cNvSpPr/>
              <p:nvPr/>
            </p:nvSpPr>
            <p:spPr>
              <a:xfrm>
                <a:off x="7250915" y="2766263"/>
                <a:ext cx="801831" cy="53027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sz="2600" i="1" smtClean="0">
                              <a:solidFill>
                                <a:schemeClr val="tx1">
                                  <a:lumMod val="75000"/>
                                  <a:lumOff val="25000"/>
                                </a:schemeClr>
                              </a:solidFill>
                              <a:latin typeface="Cambria Math"/>
                            </a:rPr>
                          </m:ctrlPr>
                        </m:sSubPr>
                        <m:e>
                          <m:r>
                            <a:rPr lang="zh-CN" altLang="en-US" sz="2600" b="0" i="1">
                              <a:solidFill>
                                <a:schemeClr val="tx1">
                                  <a:lumMod val="75000"/>
                                  <a:lumOff val="25000"/>
                                </a:schemeClr>
                              </a:solidFill>
                              <a:latin typeface="Cambria Math"/>
                            </a:rPr>
                            <m:t>𝑢</m:t>
                          </m:r>
                        </m:e>
                        <m:sub>
                          <m:r>
                            <a:rPr lang="zh-CN" altLang="en-US" sz="2600" b="0">
                              <a:solidFill>
                                <a:schemeClr val="tx1">
                                  <a:lumMod val="75000"/>
                                  <a:lumOff val="25000"/>
                                </a:schemeClr>
                              </a:solidFill>
                              <a:latin typeface="Cambria Math"/>
                            </a:rPr>
                            <m:t>∗</m:t>
                          </m:r>
                          <m:r>
                            <a:rPr lang="zh-CN" altLang="en-US" sz="2600" b="0" i="1">
                              <a:solidFill>
                                <a:schemeClr val="tx1">
                                  <a:lumMod val="75000"/>
                                  <a:lumOff val="25000"/>
                                </a:schemeClr>
                              </a:solidFill>
                              <a:latin typeface="Cambria Math"/>
                            </a:rPr>
                            <m:t>𝑡𝑖</m:t>
                          </m:r>
                          <m:r>
                            <a:rPr lang="zh-CN" altLang="en-US" sz="2600" b="0">
                              <a:solidFill>
                                <a:schemeClr val="tx1">
                                  <a:lumMod val="75000"/>
                                  <a:lumOff val="25000"/>
                                </a:schemeClr>
                              </a:solidFill>
                              <a:latin typeface="Cambria Math"/>
                            </a:rPr>
                            <m:t>,</m:t>
                          </m:r>
                          <m:r>
                            <a:rPr lang="zh-CN" altLang="en-US" sz="2600" b="0" i="1">
                              <a:solidFill>
                                <a:schemeClr val="tx1">
                                  <a:lumMod val="75000"/>
                                  <a:lumOff val="25000"/>
                                </a:schemeClr>
                              </a:solidFill>
                              <a:latin typeface="Cambria Math"/>
                            </a:rPr>
                            <m:t>𝑗</m:t>
                          </m:r>
                        </m:sub>
                      </m:sSub>
                    </m:oMath>
                  </m:oMathPara>
                </a14:m>
                <a:endParaRPr lang="zh-CN" altLang="en-US" sz="2600" dirty="0">
                  <a:solidFill>
                    <a:schemeClr val="tx1">
                      <a:lumMod val="75000"/>
                      <a:lumOff val="25000"/>
                    </a:schemeClr>
                  </a:solidFill>
                </a:endParaRPr>
              </a:p>
            </p:txBody>
          </p:sp>
        </mc:Choice>
        <mc:Fallback xmlns="">
          <p:sp>
            <p:nvSpPr>
              <p:cNvPr id="5" name="矩形 4"/>
              <p:cNvSpPr>
                <a:spLocks noRot="1" noChangeAspect="1" noMove="1" noResize="1" noEditPoints="1" noAdjustHandles="1" noChangeArrowheads="1" noChangeShapeType="1" noTextEdit="1"/>
              </p:cNvSpPr>
              <p:nvPr/>
            </p:nvSpPr>
            <p:spPr>
              <a:xfrm>
                <a:off x="7250915" y="2766263"/>
                <a:ext cx="801831" cy="530273"/>
              </a:xfrm>
              <a:prstGeom prst="rect">
                <a:avLst/>
              </a:prstGeom>
              <a:blipFill rotWithShape="1">
                <a:blip r:embed="rId5"/>
                <a:stretch>
                  <a:fillRect/>
                </a:stretch>
              </a:blipFill>
            </p:spPr>
            <p:txBody>
              <a:bodyPr/>
              <a:lstStyle/>
              <a:p>
                <a:r>
                  <a:rPr lang="zh-CN" altLang="en-US">
                    <a:noFill/>
                  </a:rPr>
                  <a:t> </a:t>
                </a:r>
              </a:p>
            </p:txBody>
          </p:sp>
        </mc:Fallback>
      </mc:AlternateContent>
      <p:sp>
        <p:nvSpPr>
          <p:cNvPr id="14" name="TextBox 13"/>
          <p:cNvSpPr txBox="1"/>
          <p:nvPr/>
        </p:nvSpPr>
        <p:spPr>
          <a:xfrm>
            <a:off x="5016663" y="3230428"/>
            <a:ext cx="3898735" cy="338554"/>
          </a:xfrm>
          <a:prstGeom prst="rect">
            <a:avLst/>
          </a:prstGeom>
          <a:noFill/>
        </p:spPr>
        <p:txBody>
          <a:bodyPr wrap="square" rtlCol="0">
            <a:spAutoFit/>
          </a:bodyPr>
          <a:lstStyle/>
          <a:p>
            <a:r>
              <a:rPr lang="en-US" altLang="zh-CN" sz="1600" b="1" dirty="0" smtClean="0">
                <a:solidFill>
                  <a:schemeClr val="tx1">
                    <a:lumMod val="75000"/>
                    <a:lumOff val="25000"/>
                  </a:schemeClr>
                </a:solidFill>
                <a:latin typeface="Arial" pitchFamily="34" charset="0"/>
                <a:cs typeface="Arial" pitchFamily="34" charset="0"/>
              </a:rPr>
              <a:t>(2) Underestimation of T, wind speed </a:t>
            </a:r>
            <a:endParaRPr lang="zh-CN" altLang="en-US" sz="1600" b="1"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1975248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Rot="1" noChangeArrowheads="1"/>
          </p:cNvSpPr>
          <p:nvPr>
            <p:ph type="title"/>
          </p:nvPr>
        </p:nvSpPr>
        <p:spPr>
          <a:xfrm>
            <a:off x="114300" y="-96837"/>
            <a:ext cx="8229600" cy="1143000"/>
          </a:xfrm>
        </p:spPr>
        <p:txBody>
          <a:bodyPr>
            <a:normAutofit/>
          </a:bodyPr>
          <a:lstStyle/>
          <a:p>
            <a:pPr eaLnBrk="1" hangingPunct="1"/>
            <a:r>
              <a:rPr lang="en-US" altLang="zh-CN" sz="4000" dirty="0" smtClean="0">
                <a:solidFill>
                  <a:schemeClr val="accent6">
                    <a:lumMod val="75000"/>
                  </a:schemeClr>
                </a:solidFill>
                <a:effectLst/>
                <a:latin typeface="Arial" pitchFamily="34" charset="0"/>
                <a:cs typeface="Arial" pitchFamily="34" charset="0"/>
              </a:rPr>
              <a:t>Evaluation of </a:t>
            </a:r>
            <a:r>
              <a:rPr lang="en-US" altLang="zh-CN" sz="4000" dirty="0" smtClean="0">
                <a:solidFill>
                  <a:schemeClr val="accent6">
                    <a:lumMod val="75000"/>
                  </a:schemeClr>
                </a:solidFill>
                <a:latin typeface="Arial" pitchFamily="34" charset="0"/>
                <a:cs typeface="Arial" pitchFamily="34" charset="0"/>
              </a:rPr>
              <a:t>Inline </a:t>
            </a:r>
            <a:r>
              <a:rPr lang="en-US" altLang="zh-CN" sz="4000" dirty="0" smtClean="0">
                <a:solidFill>
                  <a:schemeClr val="accent6">
                    <a:lumMod val="75000"/>
                  </a:schemeClr>
                </a:solidFill>
                <a:effectLst/>
                <a:latin typeface="Arial" pitchFamily="34" charset="0"/>
                <a:cs typeface="Arial" pitchFamily="34" charset="0"/>
              </a:rPr>
              <a:t>WRF/CMAQ</a:t>
            </a:r>
          </a:p>
        </p:txBody>
      </p:sp>
      <p:graphicFrame>
        <p:nvGraphicFramePr>
          <p:cNvPr id="2" name="表格 1"/>
          <p:cNvGraphicFramePr>
            <a:graphicFrameLocks noGrp="1"/>
          </p:cNvGraphicFramePr>
          <p:nvPr>
            <p:extLst>
              <p:ext uri="{D42A27DB-BD31-4B8C-83A1-F6EECF244321}">
                <p14:modId xmlns:p14="http://schemas.microsoft.com/office/powerpoint/2010/main" val="808455499"/>
              </p:ext>
            </p:extLst>
          </p:nvPr>
        </p:nvGraphicFramePr>
        <p:xfrm>
          <a:off x="59982" y="1720252"/>
          <a:ext cx="5022533" cy="1270000"/>
        </p:xfrm>
        <a:graphic>
          <a:graphicData uri="http://schemas.openxmlformats.org/drawingml/2006/table">
            <a:tbl>
              <a:tblPr firstRow="1" firstCol="1" bandRow="1">
                <a:tableStyleId>{68D230F3-CF80-4859-8CE7-A43EE81993B5}</a:tableStyleId>
              </a:tblPr>
              <a:tblGrid>
                <a:gridCol w="394335"/>
                <a:gridCol w="626110"/>
                <a:gridCol w="1102360"/>
                <a:gridCol w="1092835"/>
                <a:gridCol w="775335"/>
                <a:gridCol w="635635"/>
                <a:gridCol w="395923"/>
              </a:tblGrid>
              <a:tr h="125730">
                <a:tc>
                  <a:txBody>
                    <a:bodyPr/>
                    <a:lstStyle/>
                    <a:p>
                      <a:pPr>
                        <a:lnSpc>
                          <a:spcPts val="2000"/>
                        </a:lnSpc>
                        <a:spcAft>
                          <a:spcPts val="0"/>
                        </a:spcAft>
                      </a:pPr>
                      <a:r>
                        <a:rPr lang="en-US" sz="1000" dirty="0">
                          <a:effectLst/>
                        </a:rPr>
                        <a:t> </a:t>
                      </a:r>
                      <a:endParaRPr lang="zh-CN" sz="1200" dirty="0">
                        <a:effectLst/>
                        <a:latin typeface="Times New Roman"/>
                        <a:ea typeface="宋体"/>
                      </a:endParaRPr>
                    </a:p>
                  </a:txBody>
                  <a:tcPr marL="68580" marR="68580" marT="0" marB="0"/>
                </a:tc>
                <a:tc>
                  <a:txBody>
                    <a:bodyPr/>
                    <a:lstStyle/>
                    <a:p>
                      <a:pPr>
                        <a:lnSpc>
                          <a:spcPts val="2000"/>
                        </a:lnSpc>
                        <a:spcAft>
                          <a:spcPts val="0"/>
                        </a:spcAft>
                      </a:pPr>
                      <a:r>
                        <a:rPr lang="en-US" sz="1000" dirty="0">
                          <a:effectLst/>
                        </a:rPr>
                        <a:t> </a:t>
                      </a:r>
                      <a:endParaRPr lang="zh-CN" sz="1200" dirty="0">
                        <a:effectLst/>
                        <a:latin typeface="Times New Roman"/>
                        <a:ea typeface="宋体"/>
                      </a:endParaRPr>
                    </a:p>
                  </a:txBody>
                  <a:tcPr marL="68580" marR="68580" marT="0" marB="0"/>
                </a:tc>
                <a:tc>
                  <a:txBody>
                    <a:bodyPr/>
                    <a:lstStyle/>
                    <a:p>
                      <a:pPr>
                        <a:lnSpc>
                          <a:spcPts val="2000"/>
                        </a:lnSpc>
                        <a:spcAft>
                          <a:spcPts val="0"/>
                        </a:spcAft>
                      </a:pPr>
                      <a:r>
                        <a:rPr lang="en-US" sz="1000" dirty="0">
                          <a:effectLst/>
                        </a:rPr>
                        <a:t>Mean </a:t>
                      </a:r>
                      <a:r>
                        <a:rPr lang="en-US" sz="1000" dirty="0" err="1">
                          <a:effectLst/>
                        </a:rPr>
                        <a:t>Obs</a:t>
                      </a:r>
                      <a:r>
                        <a:rPr lang="en-US" sz="1000" dirty="0">
                          <a:effectLst/>
                        </a:rPr>
                        <a:t>(W/m</a:t>
                      </a:r>
                      <a:r>
                        <a:rPr lang="en-US" sz="1000" baseline="30000" dirty="0">
                          <a:effectLst/>
                        </a:rPr>
                        <a:t>2</a:t>
                      </a:r>
                      <a:r>
                        <a:rPr lang="en-US" sz="1000" dirty="0">
                          <a:effectLst/>
                        </a:rPr>
                        <a:t>)</a:t>
                      </a:r>
                      <a:endParaRPr lang="zh-CN" sz="1200" dirty="0">
                        <a:effectLst/>
                        <a:latin typeface="Times New Roman"/>
                        <a:ea typeface="宋体"/>
                      </a:endParaRPr>
                    </a:p>
                  </a:txBody>
                  <a:tcPr marL="68580" marR="68580" marT="0" marB="0"/>
                </a:tc>
                <a:tc>
                  <a:txBody>
                    <a:bodyPr/>
                    <a:lstStyle/>
                    <a:p>
                      <a:pPr>
                        <a:lnSpc>
                          <a:spcPts val="2000"/>
                        </a:lnSpc>
                        <a:spcAft>
                          <a:spcPts val="0"/>
                        </a:spcAft>
                      </a:pPr>
                      <a:r>
                        <a:rPr lang="en-US" sz="1000" dirty="0">
                          <a:effectLst/>
                        </a:rPr>
                        <a:t>Mean </a:t>
                      </a:r>
                      <a:r>
                        <a:rPr lang="en-US" sz="1000" dirty="0" err="1">
                          <a:effectLst/>
                        </a:rPr>
                        <a:t>Sim</a:t>
                      </a:r>
                      <a:r>
                        <a:rPr lang="en-US" sz="1000" dirty="0">
                          <a:effectLst/>
                        </a:rPr>
                        <a:t>(W/m</a:t>
                      </a:r>
                      <a:r>
                        <a:rPr lang="en-US" sz="1000" baseline="30000" dirty="0">
                          <a:effectLst/>
                        </a:rPr>
                        <a:t>2</a:t>
                      </a:r>
                      <a:r>
                        <a:rPr lang="en-US" sz="1000" dirty="0">
                          <a:effectLst/>
                        </a:rPr>
                        <a:t>)</a:t>
                      </a:r>
                      <a:endParaRPr lang="zh-CN" sz="1200" dirty="0">
                        <a:effectLst/>
                        <a:latin typeface="Times New Roman"/>
                        <a:ea typeface="宋体"/>
                      </a:endParaRPr>
                    </a:p>
                  </a:txBody>
                  <a:tcPr marL="68580" marR="68580" marT="0" marB="0"/>
                </a:tc>
                <a:tc>
                  <a:txBody>
                    <a:bodyPr/>
                    <a:lstStyle/>
                    <a:p>
                      <a:pPr>
                        <a:lnSpc>
                          <a:spcPts val="2000"/>
                        </a:lnSpc>
                        <a:spcAft>
                          <a:spcPts val="0"/>
                        </a:spcAft>
                      </a:pPr>
                      <a:r>
                        <a:rPr lang="en-US" sz="1000" dirty="0">
                          <a:effectLst/>
                        </a:rPr>
                        <a:t>MB (W/m</a:t>
                      </a:r>
                      <a:r>
                        <a:rPr lang="en-US" sz="1000" baseline="30000" dirty="0">
                          <a:effectLst/>
                        </a:rPr>
                        <a:t>2</a:t>
                      </a:r>
                      <a:r>
                        <a:rPr lang="en-US" sz="1000" dirty="0">
                          <a:effectLst/>
                        </a:rPr>
                        <a:t>)</a:t>
                      </a:r>
                      <a:endParaRPr lang="zh-CN" sz="1200" dirty="0">
                        <a:effectLst/>
                        <a:latin typeface="Times New Roman"/>
                        <a:ea typeface="宋体"/>
                      </a:endParaRPr>
                    </a:p>
                  </a:txBody>
                  <a:tcPr marL="68580" marR="68580" marT="0" marB="0"/>
                </a:tc>
                <a:tc>
                  <a:txBody>
                    <a:bodyPr/>
                    <a:lstStyle/>
                    <a:p>
                      <a:pPr>
                        <a:lnSpc>
                          <a:spcPts val="2000"/>
                        </a:lnSpc>
                        <a:spcAft>
                          <a:spcPts val="0"/>
                        </a:spcAft>
                      </a:pPr>
                      <a:r>
                        <a:rPr lang="en-US" sz="1000" dirty="0">
                          <a:effectLst/>
                        </a:rPr>
                        <a:t>NMB (%)</a:t>
                      </a:r>
                      <a:endParaRPr lang="zh-CN" sz="1200" dirty="0">
                        <a:effectLst/>
                        <a:latin typeface="Times New Roman"/>
                        <a:ea typeface="宋体"/>
                      </a:endParaRPr>
                    </a:p>
                  </a:txBody>
                  <a:tcPr marL="68580" marR="68580" marT="0" marB="0"/>
                </a:tc>
                <a:tc>
                  <a:txBody>
                    <a:bodyPr/>
                    <a:lstStyle/>
                    <a:p>
                      <a:pPr>
                        <a:lnSpc>
                          <a:spcPts val="2000"/>
                        </a:lnSpc>
                        <a:spcAft>
                          <a:spcPts val="0"/>
                        </a:spcAft>
                      </a:pPr>
                      <a:r>
                        <a:rPr lang="en-US" sz="1000" dirty="0">
                          <a:effectLst/>
                        </a:rPr>
                        <a:t>R</a:t>
                      </a:r>
                      <a:endParaRPr lang="zh-CN" sz="1200" dirty="0">
                        <a:effectLst/>
                        <a:latin typeface="Times New Roman"/>
                        <a:ea typeface="宋体"/>
                      </a:endParaRPr>
                    </a:p>
                  </a:txBody>
                  <a:tcPr marL="68580" marR="68580" marT="0" marB="0"/>
                </a:tc>
              </a:tr>
              <a:tr h="125730">
                <a:tc rowSpan="2">
                  <a:txBody>
                    <a:bodyPr/>
                    <a:lstStyle/>
                    <a:p>
                      <a:pPr algn="ctr">
                        <a:lnSpc>
                          <a:spcPts val="2000"/>
                        </a:lnSpc>
                        <a:spcAft>
                          <a:spcPts val="0"/>
                        </a:spcAft>
                      </a:pPr>
                      <a:r>
                        <a:rPr lang="en-US" sz="1000" dirty="0">
                          <a:effectLst/>
                        </a:rPr>
                        <a:t>TOA</a:t>
                      </a:r>
                      <a:endParaRPr lang="zh-CN" sz="1200" dirty="0">
                        <a:effectLst/>
                        <a:latin typeface="Times New Roman"/>
                        <a:ea typeface="宋体"/>
                      </a:endParaRPr>
                    </a:p>
                  </a:txBody>
                  <a:tcPr marL="68580" marR="68580" marT="0" marB="0" anchor="ctr"/>
                </a:tc>
                <a:tc>
                  <a:txBody>
                    <a:bodyPr/>
                    <a:lstStyle/>
                    <a:p>
                      <a:pPr>
                        <a:lnSpc>
                          <a:spcPts val="2000"/>
                        </a:lnSpc>
                        <a:spcAft>
                          <a:spcPts val="0"/>
                        </a:spcAft>
                      </a:pPr>
                      <a:r>
                        <a:rPr lang="en-US" sz="1000">
                          <a:effectLst/>
                        </a:rPr>
                        <a:t>Clear sky</a:t>
                      </a:r>
                      <a:endParaRPr lang="zh-CN" sz="1200">
                        <a:effectLst/>
                        <a:latin typeface="Times New Roman"/>
                        <a:ea typeface="宋体"/>
                      </a:endParaRPr>
                    </a:p>
                  </a:txBody>
                  <a:tcPr marL="68580" marR="68580" marT="0" marB="0"/>
                </a:tc>
                <a:tc>
                  <a:txBody>
                    <a:bodyPr/>
                    <a:lstStyle/>
                    <a:p>
                      <a:pPr>
                        <a:lnSpc>
                          <a:spcPts val="2000"/>
                        </a:lnSpc>
                        <a:spcAft>
                          <a:spcPts val="0"/>
                        </a:spcAft>
                      </a:pPr>
                      <a:r>
                        <a:rPr lang="en-US" sz="1000" dirty="0">
                          <a:effectLst/>
                        </a:rPr>
                        <a:t>66.14</a:t>
                      </a:r>
                      <a:endParaRPr lang="zh-CN" sz="1200" dirty="0">
                        <a:effectLst/>
                        <a:latin typeface="Times New Roman"/>
                        <a:ea typeface="宋体"/>
                      </a:endParaRPr>
                    </a:p>
                  </a:txBody>
                  <a:tcPr marL="68580" marR="68580" marT="0" marB="0"/>
                </a:tc>
                <a:tc>
                  <a:txBody>
                    <a:bodyPr/>
                    <a:lstStyle/>
                    <a:p>
                      <a:pPr>
                        <a:lnSpc>
                          <a:spcPts val="2000"/>
                        </a:lnSpc>
                        <a:spcAft>
                          <a:spcPts val="0"/>
                        </a:spcAft>
                      </a:pPr>
                      <a:r>
                        <a:rPr lang="en-US" sz="1000" dirty="0">
                          <a:effectLst/>
                        </a:rPr>
                        <a:t>75.9</a:t>
                      </a:r>
                      <a:endParaRPr lang="zh-CN" sz="1200" dirty="0">
                        <a:effectLst/>
                        <a:latin typeface="Times New Roman"/>
                        <a:ea typeface="宋体"/>
                      </a:endParaRPr>
                    </a:p>
                  </a:txBody>
                  <a:tcPr marL="68580" marR="68580" marT="0" marB="0"/>
                </a:tc>
                <a:tc>
                  <a:txBody>
                    <a:bodyPr/>
                    <a:lstStyle/>
                    <a:p>
                      <a:pPr>
                        <a:lnSpc>
                          <a:spcPts val="2000"/>
                        </a:lnSpc>
                        <a:spcAft>
                          <a:spcPts val="0"/>
                        </a:spcAft>
                      </a:pPr>
                      <a:r>
                        <a:rPr lang="en-US" sz="1000" dirty="0">
                          <a:effectLst/>
                        </a:rPr>
                        <a:t>9.79</a:t>
                      </a:r>
                      <a:endParaRPr lang="zh-CN" sz="1200" dirty="0">
                        <a:effectLst/>
                        <a:latin typeface="Times New Roman"/>
                        <a:ea typeface="宋体"/>
                      </a:endParaRPr>
                    </a:p>
                  </a:txBody>
                  <a:tcPr marL="68580" marR="68580" marT="0" marB="0"/>
                </a:tc>
                <a:tc>
                  <a:txBody>
                    <a:bodyPr/>
                    <a:lstStyle/>
                    <a:p>
                      <a:pPr algn="ctr">
                        <a:lnSpc>
                          <a:spcPts val="2000"/>
                        </a:lnSpc>
                        <a:spcAft>
                          <a:spcPts val="0"/>
                        </a:spcAft>
                      </a:pPr>
                      <a:r>
                        <a:rPr lang="en-US" sz="1000" b="1" dirty="0">
                          <a:effectLst/>
                        </a:rPr>
                        <a:t>14.80</a:t>
                      </a:r>
                      <a:endParaRPr lang="zh-CN" sz="1200" b="1" dirty="0">
                        <a:effectLst/>
                        <a:latin typeface="Times New Roman"/>
                        <a:ea typeface="宋体"/>
                      </a:endParaRPr>
                    </a:p>
                  </a:txBody>
                  <a:tcPr marL="68580" marR="68580" marT="0" marB="0"/>
                </a:tc>
                <a:tc>
                  <a:txBody>
                    <a:bodyPr/>
                    <a:lstStyle/>
                    <a:p>
                      <a:pPr>
                        <a:lnSpc>
                          <a:spcPts val="2000"/>
                        </a:lnSpc>
                        <a:spcAft>
                          <a:spcPts val="0"/>
                        </a:spcAft>
                      </a:pPr>
                      <a:r>
                        <a:rPr lang="en-US" sz="1000">
                          <a:effectLst/>
                        </a:rPr>
                        <a:t>0.91</a:t>
                      </a:r>
                      <a:endParaRPr lang="zh-CN" sz="1200">
                        <a:effectLst/>
                        <a:latin typeface="Times New Roman"/>
                        <a:ea typeface="宋体"/>
                      </a:endParaRPr>
                    </a:p>
                  </a:txBody>
                  <a:tcPr marL="68580" marR="68580" marT="0" marB="0"/>
                </a:tc>
              </a:tr>
              <a:tr h="130810">
                <a:tc vMerge="1">
                  <a:txBody>
                    <a:bodyPr/>
                    <a:lstStyle/>
                    <a:p>
                      <a:endParaRPr lang="zh-CN" altLang="en-US"/>
                    </a:p>
                  </a:txBody>
                  <a:tcPr/>
                </a:tc>
                <a:tc>
                  <a:txBody>
                    <a:bodyPr/>
                    <a:lstStyle/>
                    <a:p>
                      <a:pPr>
                        <a:lnSpc>
                          <a:spcPts val="2000"/>
                        </a:lnSpc>
                        <a:spcAft>
                          <a:spcPts val="0"/>
                        </a:spcAft>
                      </a:pPr>
                      <a:r>
                        <a:rPr lang="en-US" sz="1000" dirty="0">
                          <a:effectLst/>
                        </a:rPr>
                        <a:t>All sky</a:t>
                      </a:r>
                      <a:endParaRPr lang="zh-CN" sz="1200" dirty="0">
                        <a:effectLst/>
                        <a:latin typeface="Times New Roman"/>
                        <a:ea typeface="宋体"/>
                      </a:endParaRPr>
                    </a:p>
                  </a:txBody>
                  <a:tcPr marL="68580" marR="68580" marT="0" marB="0"/>
                </a:tc>
                <a:tc>
                  <a:txBody>
                    <a:bodyPr/>
                    <a:lstStyle/>
                    <a:p>
                      <a:pPr>
                        <a:lnSpc>
                          <a:spcPts val="2000"/>
                        </a:lnSpc>
                        <a:spcAft>
                          <a:spcPts val="0"/>
                        </a:spcAft>
                      </a:pPr>
                      <a:r>
                        <a:rPr lang="en-US" sz="1000" dirty="0">
                          <a:effectLst/>
                        </a:rPr>
                        <a:t>113.98</a:t>
                      </a:r>
                      <a:endParaRPr lang="zh-CN" sz="1200" dirty="0">
                        <a:effectLst/>
                        <a:latin typeface="Times New Roman"/>
                        <a:ea typeface="宋体"/>
                      </a:endParaRPr>
                    </a:p>
                  </a:txBody>
                  <a:tcPr marL="68580" marR="68580" marT="0" marB="0"/>
                </a:tc>
                <a:tc>
                  <a:txBody>
                    <a:bodyPr/>
                    <a:lstStyle/>
                    <a:p>
                      <a:pPr>
                        <a:lnSpc>
                          <a:spcPts val="2000"/>
                        </a:lnSpc>
                        <a:spcAft>
                          <a:spcPts val="0"/>
                        </a:spcAft>
                      </a:pPr>
                      <a:r>
                        <a:rPr lang="en-US" sz="1000" dirty="0">
                          <a:effectLst/>
                        </a:rPr>
                        <a:t>109.45</a:t>
                      </a:r>
                      <a:endParaRPr lang="zh-CN" sz="1200" dirty="0">
                        <a:effectLst/>
                        <a:latin typeface="Times New Roman"/>
                        <a:ea typeface="宋体"/>
                      </a:endParaRPr>
                    </a:p>
                  </a:txBody>
                  <a:tcPr marL="68580" marR="68580" marT="0" marB="0"/>
                </a:tc>
                <a:tc>
                  <a:txBody>
                    <a:bodyPr/>
                    <a:lstStyle/>
                    <a:p>
                      <a:pPr>
                        <a:lnSpc>
                          <a:spcPts val="2000"/>
                        </a:lnSpc>
                        <a:spcAft>
                          <a:spcPts val="0"/>
                        </a:spcAft>
                      </a:pPr>
                      <a:r>
                        <a:rPr lang="en-US" sz="1000" dirty="0">
                          <a:effectLst/>
                        </a:rPr>
                        <a:t>-4.53</a:t>
                      </a:r>
                      <a:endParaRPr lang="zh-CN" sz="1200" dirty="0">
                        <a:effectLst/>
                        <a:latin typeface="Times New Roman"/>
                        <a:ea typeface="宋体"/>
                      </a:endParaRPr>
                    </a:p>
                  </a:txBody>
                  <a:tcPr marL="68580" marR="68580" marT="0" marB="0"/>
                </a:tc>
                <a:tc>
                  <a:txBody>
                    <a:bodyPr/>
                    <a:lstStyle/>
                    <a:p>
                      <a:pPr algn="ctr">
                        <a:lnSpc>
                          <a:spcPts val="2000"/>
                        </a:lnSpc>
                        <a:spcAft>
                          <a:spcPts val="0"/>
                        </a:spcAft>
                      </a:pPr>
                      <a:r>
                        <a:rPr lang="en-US" sz="1000" b="1" dirty="0">
                          <a:effectLst/>
                        </a:rPr>
                        <a:t>-3.98</a:t>
                      </a:r>
                      <a:endParaRPr lang="zh-CN" sz="1200" b="1" dirty="0">
                        <a:effectLst/>
                        <a:latin typeface="Times New Roman"/>
                        <a:ea typeface="宋体"/>
                      </a:endParaRPr>
                    </a:p>
                  </a:txBody>
                  <a:tcPr marL="68580" marR="68580" marT="0" marB="0"/>
                </a:tc>
                <a:tc>
                  <a:txBody>
                    <a:bodyPr/>
                    <a:lstStyle/>
                    <a:p>
                      <a:pPr>
                        <a:lnSpc>
                          <a:spcPts val="2000"/>
                        </a:lnSpc>
                        <a:spcAft>
                          <a:spcPts val="0"/>
                        </a:spcAft>
                      </a:pPr>
                      <a:r>
                        <a:rPr lang="en-US" sz="1000" dirty="0">
                          <a:effectLst/>
                        </a:rPr>
                        <a:t>0.89</a:t>
                      </a:r>
                      <a:endParaRPr lang="zh-CN" sz="1200" dirty="0">
                        <a:effectLst/>
                        <a:latin typeface="Times New Roman"/>
                        <a:ea typeface="宋体"/>
                      </a:endParaRPr>
                    </a:p>
                  </a:txBody>
                  <a:tcPr marL="68580" marR="68580" marT="0" marB="0"/>
                </a:tc>
              </a:tr>
              <a:tr h="125730">
                <a:tc rowSpan="2">
                  <a:txBody>
                    <a:bodyPr/>
                    <a:lstStyle/>
                    <a:p>
                      <a:pPr algn="ctr">
                        <a:lnSpc>
                          <a:spcPts val="2000"/>
                        </a:lnSpc>
                        <a:spcAft>
                          <a:spcPts val="0"/>
                        </a:spcAft>
                      </a:pPr>
                      <a:r>
                        <a:rPr lang="en-US" sz="1000" dirty="0">
                          <a:effectLst/>
                        </a:rPr>
                        <a:t>SFC</a:t>
                      </a:r>
                      <a:endParaRPr lang="zh-CN" sz="1200" dirty="0">
                        <a:effectLst/>
                        <a:latin typeface="Times New Roman"/>
                        <a:ea typeface="宋体"/>
                      </a:endParaRPr>
                    </a:p>
                  </a:txBody>
                  <a:tcPr marL="68580" marR="68580" marT="0" marB="0" anchor="ctr"/>
                </a:tc>
                <a:tc>
                  <a:txBody>
                    <a:bodyPr/>
                    <a:lstStyle/>
                    <a:p>
                      <a:pPr>
                        <a:lnSpc>
                          <a:spcPts val="2000"/>
                        </a:lnSpc>
                        <a:spcAft>
                          <a:spcPts val="0"/>
                        </a:spcAft>
                      </a:pPr>
                      <a:r>
                        <a:rPr lang="en-US" sz="1000">
                          <a:effectLst/>
                        </a:rPr>
                        <a:t>Clear sky</a:t>
                      </a:r>
                      <a:endParaRPr lang="zh-CN" sz="1200">
                        <a:effectLst/>
                        <a:latin typeface="Times New Roman"/>
                        <a:ea typeface="宋体"/>
                      </a:endParaRPr>
                    </a:p>
                  </a:txBody>
                  <a:tcPr marL="68580" marR="68580" marT="0" marB="0"/>
                </a:tc>
                <a:tc>
                  <a:txBody>
                    <a:bodyPr/>
                    <a:lstStyle/>
                    <a:p>
                      <a:pPr>
                        <a:lnSpc>
                          <a:spcPts val="2000"/>
                        </a:lnSpc>
                        <a:spcAft>
                          <a:spcPts val="0"/>
                        </a:spcAft>
                      </a:pPr>
                      <a:r>
                        <a:rPr lang="en-US" sz="1000">
                          <a:effectLst/>
                        </a:rPr>
                        <a:t>282.03</a:t>
                      </a:r>
                      <a:endParaRPr lang="zh-CN" sz="1200">
                        <a:effectLst/>
                        <a:latin typeface="Times New Roman"/>
                        <a:ea typeface="宋体"/>
                      </a:endParaRPr>
                    </a:p>
                  </a:txBody>
                  <a:tcPr marL="68580" marR="68580" marT="0" marB="0"/>
                </a:tc>
                <a:tc>
                  <a:txBody>
                    <a:bodyPr/>
                    <a:lstStyle/>
                    <a:p>
                      <a:pPr>
                        <a:lnSpc>
                          <a:spcPts val="2000"/>
                        </a:lnSpc>
                        <a:spcAft>
                          <a:spcPts val="0"/>
                        </a:spcAft>
                      </a:pPr>
                      <a:r>
                        <a:rPr lang="en-US" sz="1000">
                          <a:effectLst/>
                        </a:rPr>
                        <a:t>280.29</a:t>
                      </a:r>
                      <a:endParaRPr lang="zh-CN" sz="1200">
                        <a:effectLst/>
                        <a:latin typeface="Times New Roman"/>
                        <a:ea typeface="宋体"/>
                      </a:endParaRPr>
                    </a:p>
                  </a:txBody>
                  <a:tcPr marL="68580" marR="68580" marT="0" marB="0"/>
                </a:tc>
                <a:tc>
                  <a:txBody>
                    <a:bodyPr/>
                    <a:lstStyle/>
                    <a:p>
                      <a:pPr>
                        <a:lnSpc>
                          <a:spcPts val="2000"/>
                        </a:lnSpc>
                        <a:spcAft>
                          <a:spcPts val="0"/>
                        </a:spcAft>
                      </a:pPr>
                      <a:r>
                        <a:rPr lang="en-US" sz="1000">
                          <a:effectLst/>
                        </a:rPr>
                        <a:t>-1.73</a:t>
                      </a:r>
                      <a:endParaRPr lang="zh-CN" sz="1200">
                        <a:effectLst/>
                        <a:latin typeface="Times New Roman"/>
                        <a:ea typeface="宋体"/>
                      </a:endParaRPr>
                    </a:p>
                  </a:txBody>
                  <a:tcPr marL="68580" marR="68580" marT="0" marB="0"/>
                </a:tc>
                <a:tc>
                  <a:txBody>
                    <a:bodyPr/>
                    <a:lstStyle/>
                    <a:p>
                      <a:pPr algn="ctr">
                        <a:lnSpc>
                          <a:spcPts val="2000"/>
                        </a:lnSpc>
                        <a:spcAft>
                          <a:spcPts val="0"/>
                        </a:spcAft>
                      </a:pPr>
                      <a:r>
                        <a:rPr lang="en-US" sz="1000" b="1" dirty="0">
                          <a:effectLst/>
                        </a:rPr>
                        <a:t>-0.61</a:t>
                      </a:r>
                      <a:endParaRPr lang="zh-CN" sz="1200" b="1" dirty="0">
                        <a:effectLst/>
                        <a:latin typeface="Times New Roman"/>
                        <a:ea typeface="宋体"/>
                      </a:endParaRPr>
                    </a:p>
                  </a:txBody>
                  <a:tcPr marL="68580" marR="68580" marT="0" marB="0"/>
                </a:tc>
                <a:tc>
                  <a:txBody>
                    <a:bodyPr/>
                    <a:lstStyle/>
                    <a:p>
                      <a:pPr>
                        <a:lnSpc>
                          <a:spcPts val="2000"/>
                        </a:lnSpc>
                        <a:spcAft>
                          <a:spcPts val="0"/>
                        </a:spcAft>
                      </a:pPr>
                      <a:r>
                        <a:rPr lang="en-US" sz="1000">
                          <a:effectLst/>
                        </a:rPr>
                        <a:t>0.86</a:t>
                      </a:r>
                      <a:endParaRPr lang="zh-CN" sz="1200">
                        <a:effectLst/>
                        <a:latin typeface="Times New Roman"/>
                        <a:ea typeface="宋体"/>
                      </a:endParaRPr>
                    </a:p>
                  </a:txBody>
                  <a:tcPr marL="68580" marR="68580" marT="0" marB="0"/>
                </a:tc>
              </a:tr>
              <a:tr h="130810">
                <a:tc vMerge="1">
                  <a:txBody>
                    <a:bodyPr/>
                    <a:lstStyle/>
                    <a:p>
                      <a:endParaRPr lang="zh-CN" altLang="en-US"/>
                    </a:p>
                  </a:txBody>
                  <a:tcPr/>
                </a:tc>
                <a:tc>
                  <a:txBody>
                    <a:bodyPr/>
                    <a:lstStyle/>
                    <a:p>
                      <a:pPr>
                        <a:lnSpc>
                          <a:spcPts val="2000"/>
                        </a:lnSpc>
                        <a:spcAft>
                          <a:spcPts val="0"/>
                        </a:spcAft>
                      </a:pPr>
                      <a:r>
                        <a:rPr lang="en-US" sz="1000">
                          <a:effectLst/>
                        </a:rPr>
                        <a:t>All sky</a:t>
                      </a:r>
                      <a:endParaRPr lang="zh-CN" sz="1200">
                        <a:effectLst/>
                        <a:latin typeface="Times New Roman"/>
                        <a:ea typeface="宋体"/>
                      </a:endParaRPr>
                    </a:p>
                  </a:txBody>
                  <a:tcPr marL="68580" marR="68580" marT="0" marB="0"/>
                </a:tc>
                <a:tc>
                  <a:txBody>
                    <a:bodyPr/>
                    <a:lstStyle/>
                    <a:p>
                      <a:pPr>
                        <a:lnSpc>
                          <a:spcPts val="2000"/>
                        </a:lnSpc>
                        <a:spcAft>
                          <a:spcPts val="0"/>
                        </a:spcAft>
                      </a:pPr>
                      <a:r>
                        <a:rPr lang="en-US" sz="1000">
                          <a:effectLst/>
                        </a:rPr>
                        <a:t>221.55</a:t>
                      </a:r>
                      <a:endParaRPr lang="zh-CN" sz="1200">
                        <a:effectLst/>
                        <a:latin typeface="Times New Roman"/>
                        <a:ea typeface="宋体"/>
                      </a:endParaRPr>
                    </a:p>
                  </a:txBody>
                  <a:tcPr marL="68580" marR="68580" marT="0" marB="0"/>
                </a:tc>
                <a:tc>
                  <a:txBody>
                    <a:bodyPr/>
                    <a:lstStyle/>
                    <a:p>
                      <a:pPr>
                        <a:lnSpc>
                          <a:spcPts val="2000"/>
                        </a:lnSpc>
                        <a:spcAft>
                          <a:spcPts val="0"/>
                        </a:spcAft>
                      </a:pPr>
                      <a:r>
                        <a:rPr lang="en-US" sz="1000">
                          <a:effectLst/>
                        </a:rPr>
                        <a:t>238.98</a:t>
                      </a:r>
                      <a:endParaRPr lang="zh-CN" sz="1200">
                        <a:effectLst/>
                        <a:latin typeface="Times New Roman"/>
                        <a:ea typeface="宋体"/>
                      </a:endParaRPr>
                    </a:p>
                  </a:txBody>
                  <a:tcPr marL="68580" marR="68580" marT="0" marB="0"/>
                </a:tc>
                <a:tc>
                  <a:txBody>
                    <a:bodyPr/>
                    <a:lstStyle/>
                    <a:p>
                      <a:pPr>
                        <a:lnSpc>
                          <a:spcPts val="2000"/>
                        </a:lnSpc>
                        <a:spcAft>
                          <a:spcPts val="0"/>
                        </a:spcAft>
                      </a:pPr>
                      <a:r>
                        <a:rPr lang="en-US" sz="1000">
                          <a:effectLst/>
                        </a:rPr>
                        <a:t>17.43</a:t>
                      </a:r>
                      <a:endParaRPr lang="zh-CN" sz="1200">
                        <a:effectLst/>
                        <a:latin typeface="Times New Roman"/>
                        <a:ea typeface="宋体"/>
                      </a:endParaRPr>
                    </a:p>
                  </a:txBody>
                  <a:tcPr marL="68580" marR="68580" marT="0" marB="0"/>
                </a:tc>
                <a:tc>
                  <a:txBody>
                    <a:bodyPr/>
                    <a:lstStyle/>
                    <a:p>
                      <a:pPr algn="ctr">
                        <a:lnSpc>
                          <a:spcPts val="2000"/>
                        </a:lnSpc>
                        <a:spcAft>
                          <a:spcPts val="0"/>
                        </a:spcAft>
                      </a:pPr>
                      <a:r>
                        <a:rPr lang="en-US" sz="1000" b="1" dirty="0">
                          <a:effectLst/>
                        </a:rPr>
                        <a:t>7.87</a:t>
                      </a:r>
                      <a:endParaRPr lang="zh-CN" sz="1200" b="1" dirty="0">
                        <a:effectLst/>
                        <a:latin typeface="Times New Roman"/>
                        <a:ea typeface="宋体"/>
                      </a:endParaRPr>
                    </a:p>
                  </a:txBody>
                  <a:tcPr marL="68580" marR="68580" marT="0" marB="0"/>
                </a:tc>
                <a:tc>
                  <a:txBody>
                    <a:bodyPr/>
                    <a:lstStyle/>
                    <a:p>
                      <a:pPr>
                        <a:lnSpc>
                          <a:spcPts val="2000"/>
                        </a:lnSpc>
                        <a:spcAft>
                          <a:spcPts val="0"/>
                        </a:spcAft>
                      </a:pPr>
                      <a:r>
                        <a:rPr lang="en-US" sz="1000" dirty="0">
                          <a:effectLst/>
                        </a:rPr>
                        <a:t>0.93</a:t>
                      </a:r>
                      <a:endParaRPr lang="zh-CN" sz="1200" dirty="0">
                        <a:effectLst/>
                        <a:latin typeface="Times New Roman"/>
                        <a:ea typeface="宋体"/>
                      </a:endParaRPr>
                    </a:p>
                  </a:txBody>
                  <a:tcPr marL="68580" marR="68580" marT="0" marB="0"/>
                </a:tc>
              </a:tr>
            </a:tbl>
          </a:graphicData>
        </a:graphic>
      </p:graphicFrame>
      <p:sp>
        <p:nvSpPr>
          <p:cNvPr id="28" name="TextBox 27"/>
          <p:cNvSpPr txBox="1"/>
          <p:nvPr/>
        </p:nvSpPr>
        <p:spPr>
          <a:xfrm>
            <a:off x="529537" y="1231270"/>
            <a:ext cx="4371710" cy="307777"/>
          </a:xfrm>
          <a:prstGeom prst="rect">
            <a:avLst/>
          </a:prstGeom>
          <a:noFill/>
        </p:spPr>
        <p:txBody>
          <a:bodyPr wrap="none" rtlCol="0">
            <a:spAutoFit/>
          </a:bodyPr>
          <a:lstStyle/>
          <a:p>
            <a:r>
              <a:rPr lang="en-US" altLang="zh-CN" sz="1400" b="1" dirty="0" smtClean="0">
                <a:latin typeface="Arial" pitchFamily="34" charset="0"/>
                <a:cs typeface="Arial" pitchFamily="34" charset="0"/>
              </a:rPr>
              <a:t>Shortwave radiation flux evaluate against CERES</a:t>
            </a:r>
            <a:endParaRPr lang="zh-CN" altLang="en-US" sz="1400" b="1" dirty="0">
              <a:latin typeface="Arial" pitchFamily="34" charset="0"/>
              <a:cs typeface="Arial" pitchFamily="34" charset="0"/>
            </a:endParaRPr>
          </a:p>
        </p:txBody>
      </p:sp>
      <p:sp>
        <p:nvSpPr>
          <p:cNvPr id="29" name="TextBox 28"/>
          <p:cNvSpPr txBox="1"/>
          <p:nvPr/>
        </p:nvSpPr>
        <p:spPr>
          <a:xfrm>
            <a:off x="1844180" y="3295503"/>
            <a:ext cx="5361852" cy="307777"/>
          </a:xfrm>
          <a:prstGeom prst="rect">
            <a:avLst/>
          </a:prstGeom>
          <a:noFill/>
        </p:spPr>
        <p:txBody>
          <a:bodyPr wrap="none" rtlCol="0">
            <a:spAutoFit/>
          </a:bodyPr>
          <a:lstStyle/>
          <a:p>
            <a:r>
              <a:rPr lang="en-US" altLang="zh-CN" sz="1400" b="1" dirty="0" smtClean="0">
                <a:latin typeface="Arial" pitchFamily="34" charset="0"/>
                <a:cs typeface="Arial" pitchFamily="34" charset="0"/>
              </a:rPr>
              <a:t>Temperature and Relative Humidity evaluated against MODIS</a:t>
            </a:r>
            <a:endParaRPr lang="zh-CN" altLang="en-US" sz="1400" b="1" dirty="0">
              <a:latin typeface="Arial" pitchFamily="34" charset="0"/>
              <a:cs typeface="Arial"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189940923"/>
              </p:ext>
            </p:extLst>
          </p:nvPr>
        </p:nvGraphicFramePr>
        <p:xfrm>
          <a:off x="69035" y="3730027"/>
          <a:ext cx="4174810" cy="2373084"/>
        </p:xfrm>
        <a:graphic>
          <a:graphicData uri="http://schemas.openxmlformats.org/drawingml/2006/table">
            <a:tbl>
              <a:tblPr firstRow="1" firstCol="1" bandRow="1">
                <a:tableStyleId>{68D230F3-CF80-4859-8CE7-A43EE81993B5}</a:tableStyleId>
              </a:tblPr>
              <a:tblGrid>
                <a:gridCol w="232410"/>
                <a:gridCol w="621348"/>
                <a:gridCol w="884873"/>
                <a:gridCol w="875348"/>
                <a:gridCol w="529273"/>
                <a:gridCol w="635635"/>
                <a:gridCol w="395923"/>
              </a:tblGrid>
              <a:tr h="263676">
                <a:tc>
                  <a:txBody>
                    <a:bodyPr/>
                    <a:lstStyle/>
                    <a:p>
                      <a:pPr>
                        <a:lnSpc>
                          <a:spcPts val="2000"/>
                        </a:lnSpc>
                        <a:spcAft>
                          <a:spcPts val="0"/>
                        </a:spcAft>
                      </a:pPr>
                      <a:r>
                        <a:rPr lang="en-US" sz="1000" dirty="0">
                          <a:effectLst/>
                        </a:rPr>
                        <a:t> </a:t>
                      </a:r>
                      <a:endParaRPr lang="zh-CN" sz="1200" dirty="0">
                        <a:effectLst/>
                        <a:latin typeface="Times New Roman"/>
                        <a:ea typeface="宋体"/>
                      </a:endParaRPr>
                    </a:p>
                  </a:txBody>
                  <a:tcPr marL="68580" marR="68580" marT="0" marB="0"/>
                </a:tc>
                <a:tc>
                  <a:txBody>
                    <a:bodyPr/>
                    <a:lstStyle/>
                    <a:p>
                      <a:pPr>
                        <a:lnSpc>
                          <a:spcPts val="2000"/>
                        </a:lnSpc>
                        <a:spcAft>
                          <a:spcPts val="0"/>
                        </a:spcAft>
                      </a:pPr>
                      <a:r>
                        <a:rPr lang="en-US" sz="1000" dirty="0">
                          <a:effectLst/>
                        </a:rPr>
                        <a:t> </a:t>
                      </a:r>
                      <a:r>
                        <a:rPr lang="en-US" sz="1000" dirty="0" smtClean="0">
                          <a:effectLst/>
                        </a:rPr>
                        <a:t>Height</a:t>
                      </a:r>
                      <a:endParaRPr lang="zh-CN" sz="1200" dirty="0">
                        <a:effectLst/>
                        <a:latin typeface="Times New Roman"/>
                        <a:ea typeface="宋体"/>
                      </a:endParaRPr>
                    </a:p>
                  </a:txBody>
                  <a:tcPr marL="68580" marR="68580" marT="0" marB="0"/>
                </a:tc>
                <a:tc>
                  <a:txBody>
                    <a:bodyPr/>
                    <a:lstStyle/>
                    <a:p>
                      <a:pPr>
                        <a:lnSpc>
                          <a:spcPts val="2000"/>
                        </a:lnSpc>
                        <a:spcAft>
                          <a:spcPts val="0"/>
                        </a:spcAft>
                      </a:pPr>
                      <a:r>
                        <a:rPr lang="en-US" sz="1000" dirty="0">
                          <a:effectLst/>
                        </a:rPr>
                        <a:t>Mean </a:t>
                      </a:r>
                      <a:r>
                        <a:rPr lang="en-US" sz="1000" dirty="0" err="1" smtClean="0">
                          <a:effectLst/>
                        </a:rPr>
                        <a:t>Obs</a:t>
                      </a:r>
                      <a:r>
                        <a:rPr lang="en-US" sz="1000" dirty="0" smtClean="0">
                          <a:effectLst/>
                        </a:rPr>
                        <a:t> (K)</a:t>
                      </a:r>
                      <a:endParaRPr lang="zh-CN" sz="1200" dirty="0">
                        <a:effectLst/>
                        <a:latin typeface="Times New Roman"/>
                        <a:ea typeface="宋体"/>
                      </a:endParaRPr>
                    </a:p>
                  </a:txBody>
                  <a:tcPr marL="68580" marR="68580" marT="0" marB="0"/>
                </a:tc>
                <a:tc>
                  <a:txBody>
                    <a:bodyPr/>
                    <a:lstStyle/>
                    <a:p>
                      <a:pPr>
                        <a:lnSpc>
                          <a:spcPts val="2000"/>
                        </a:lnSpc>
                        <a:spcAft>
                          <a:spcPts val="0"/>
                        </a:spcAft>
                      </a:pPr>
                      <a:r>
                        <a:rPr lang="en-US" sz="1000" dirty="0">
                          <a:effectLst/>
                        </a:rPr>
                        <a:t>Mean </a:t>
                      </a:r>
                      <a:r>
                        <a:rPr lang="en-US" sz="1000" dirty="0" err="1" smtClean="0">
                          <a:effectLst/>
                        </a:rPr>
                        <a:t>Sim</a:t>
                      </a:r>
                      <a:r>
                        <a:rPr lang="en-US" sz="1000" dirty="0" smtClean="0">
                          <a:effectLst/>
                        </a:rPr>
                        <a:t> (K)</a:t>
                      </a:r>
                      <a:endParaRPr lang="zh-CN" sz="1200" dirty="0">
                        <a:effectLst/>
                        <a:latin typeface="Times New Roman"/>
                        <a:ea typeface="宋体"/>
                      </a:endParaRPr>
                    </a:p>
                  </a:txBody>
                  <a:tcPr marL="68580" marR="68580" marT="0" marB="0"/>
                </a:tc>
                <a:tc>
                  <a:txBody>
                    <a:bodyPr/>
                    <a:lstStyle/>
                    <a:p>
                      <a:pPr>
                        <a:lnSpc>
                          <a:spcPts val="2000"/>
                        </a:lnSpc>
                        <a:spcAft>
                          <a:spcPts val="0"/>
                        </a:spcAft>
                      </a:pPr>
                      <a:r>
                        <a:rPr lang="en-US" sz="1000" dirty="0" smtClean="0">
                          <a:effectLst/>
                        </a:rPr>
                        <a:t>MB (K)</a:t>
                      </a:r>
                      <a:endParaRPr lang="zh-CN" sz="1200" dirty="0">
                        <a:effectLst/>
                        <a:latin typeface="Times New Roman"/>
                        <a:ea typeface="宋体"/>
                      </a:endParaRPr>
                    </a:p>
                  </a:txBody>
                  <a:tcPr marL="68580" marR="68580" marT="0" marB="0"/>
                </a:tc>
                <a:tc>
                  <a:txBody>
                    <a:bodyPr/>
                    <a:lstStyle/>
                    <a:p>
                      <a:pPr>
                        <a:lnSpc>
                          <a:spcPts val="2000"/>
                        </a:lnSpc>
                        <a:spcAft>
                          <a:spcPts val="0"/>
                        </a:spcAft>
                      </a:pPr>
                      <a:r>
                        <a:rPr lang="en-US" sz="1000">
                          <a:effectLst/>
                        </a:rPr>
                        <a:t>NMB (%)</a:t>
                      </a:r>
                      <a:endParaRPr lang="zh-CN" sz="1200">
                        <a:effectLst/>
                        <a:latin typeface="Times New Roman"/>
                        <a:ea typeface="宋体"/>
                      </a:endParaRPr>
                    </a:p>
                  </a:txBody>
                  <a:tcPr marL="68580" marR="68580" marT="0" marB="0"/>
                </a:tc>
                <a:tc>
                  <a:txBody>
                    <a:bodyPr/>
                    <a:lstStyle/>
                    <a:p>
                      <a:pPr>
                        <a:lnSpc>
                          <a:spcPts val="2000"/>
                        </a:lnSpc>
                        <a:spcAft>
                          <a:spcPts val="0"/>
                        </a:spcAft>
                      </a:pPr>
                      <a:r>
                        <a:rPr lang="en-US" sz="1000">
                          <a:effectLst/>
                        </a:rPr>
                        <a:t>R</a:t>
                      </a:r>
                      <a:endParaRPr lang="zh-CN" sz="1200">
                        <a:effectLst/>
                        <a:latin typeface="Times New Roman"/>
                        <a:ea typeface="宋体"/>
                      </a:endParaRPr>
                    </a:p>
                  </a:txBody>
                  <a:tcPr marL="68580" marR="68580" marT="0" marB="0"/>
                </a:tc>
              </a:tr>
              <a:tr h="263676">
                <a:tc rowSpan="8">
                  <a:txBody>
                    <a:bodyPr/>
                    <a:lstStyle/>
                    <a:p>
                      <a:pPr algn="ctr">
                        <a:lnSpc>
                          <a:spcPts val="2000"/>
                        </a:lnSpc>
                        <a:spcAft>
                          <a:spcPts val="0"/>
                        </a:spcAft>
                      </a:pPr>
                      <a:r>
                        <a:rPr lang="en-US" sz="1000" dirty="0" smtClean="0">
                          <a:effectLst/>
                        </a:rPr>
                        <a:t>T</a:t>
                      </a:r>
                      <a:endParaRPr lang="zh-CN" sz="1200" dirty="0">
                        <a:effectLst/>
                        <a:latin typeface="Times New Roman"/>
                        <a:ea typeface="宋体"/>
                      </a:endParaRPr>
                    </a:p>
                  </a:txBody>
                  <a:tcPr marL="68580" marR="68580" marT="0" marB="0" anchor="ctr"/>
                </a:tc>
                <a:tc>
                  <a:txBody>
                    <a:bodyPr/>
                    <a:lstStyle/>
                    <a:p>
                      <a:pPr>
                        <a:lnSpc>
                          <a:spcPts val="2000"/>
                        </a:lnSpc>
                        <a:spcAft>
                          <a:spcPts val="0"/>
                        </a:spcAft>
                      </a:pPr>
                      <a:r>
                        <a:rPr lang="en-US" sz="1000" dirty="0">
                          <a:effectLst/>
                        </a:rPr>
                        <a:t>1000hPa</a:t>
                      </a:r>
                      <a:endParaRPr lang="zh-CN" sz="1200" dirty="0">
                        <a:effectLst/>
                        <a:latin typeface="Times New Roman"/>
                        <a:ea typeface="宋体"/>
                      </a:endParaRPr>
                    </a:p>
                  </a:txBody>
                  <a:tcPr marL="68580" marR="68580" marT="0" marB="0"/>
                </a:tc>
                <a:tc>
                  <a:txBody>
                    <a:bodyPr/>
                    <a:lstStyle/>
                    <a:p>
                      <a:pPr>
                        <a:lnSpc>
                          <a:spcPts val="2000"/>
                        </a:lnSpc>
                        <a:spcAft>
                          <a:spcPts val="0"/>
                        </a:spcAft>
                      </a:pPr>
                      <a:r>
                        <a:rPr lang="en-US" sz="1000">
                          <a:effectLst/>
                        </a:rPr>
                        <a:t>293.85</a:t>
                      </a:r>
                      <a:endParaRPr lang="zh-CN" sz="1200">
                        <a:effectLst/>
                        <a:latin typeface="Times New Roman"/>
                        <a:ea typeface="宋体"/>
                      </a:endParaRPr>
                    </a:p>
                  </a:txBody>
                  <a:tcPr marL="68580" marR="68580" marT="0" marB="0"/>
                </a:tc>
                <a:tc>
                  <a:txBody>
                    <a:bodyPr/>
                    <a:lstStyle/>
                    <a:p>
                      <a:pPr>
                        <a:lnSpc>
                          <a:spcPts val="2000"/>
                        </a:lnSpc>
                        <a:spcAft>
                          <a:spcPts val="0"/>
                        </a:spcAft>
                      </a:pPr>
                      <a:r>
                        <a:rPr lang="en-US" sz="1000">
                          <a:effectLst/>
                        </a:rPr>
                        <a:t>294.20</a:t>
                      </a:r>
                      <a:endParaRPr lang="zh-CN" sz="1200">
                        <a:effectLst/>
                        <a:latin typeface="Times New Roman"/>
                        <a:ea typeface="宋体"/>
                      </a:endParaRPr>
                    </a:p>
                  </a:txBody>
                  <a:tcPr marL="68580" marR="68580" marT="0" marB="0"/>
                </a:tc>
                <a:tc>
                  <a:txBody>
                    <a:bodyPr/>
                    <a:lstStyle/>
                    <a:p>
                      <a:pPr>
                        <a:lnSpc>
                          <a:spcPts val="2000"/>
                        </a:lnSpc>
                        <a:spcAft>
                          <a:spcPts val="0"/>
                        </a:spcAft>
                      </a:pPr>
                      <a:r>
                        <a:rPr lang="en-US" sz="1000">
                          <a:effectLst/>
                        </a:rPr>
                        <a:t>0.35</a:t>
                      </a:r>
                      <a:endParaRPr lang="zh-CN" sz="1200">
                        <a:effectLst/>
                        <a:latin typeface="Times New Roman"/>
                        <a:ea typeface="宋体"/>
                      </a:endParaRPr>
                    </a:p>
                  </a:txBody>
                  <a:tcPr marL="68580" marR="68580" marT="0" marB="0"/>
                </a:tc>
                <a:tc>
                  <a:txBody>
                    <a:bodyPr/>
                    <a:lstStyle/>
                    <a:p>
                      <a:pPr algn="ctr">
                        <a:lnSpc>
                          <a:spcPts val="2000"/>
                        </a:lnSpc>
                        <a:spcAft>
                          <a:spcPts val="0"/>
                        </a:spcAft>
                      </a:pPr>
                      <a:r>
                        <a:rPr lang="en-US" sz="1000" b="1" dirty="0">
                          <a:effectLst/>
                        </a:rPr>
                        <a:t>0.12</a:t>
                      </a:r>
                      <a:endParaRPr lang="zh-CN" sz="1200" b="1" dirty="0">
                        <a:effectLst/>
                        <a:latin typeface="Times New Roman"/>
                        <a:ea typeface="宋体"/>
                      </a:endParaRPr>
                    </a:p>
                  </a:txBody>
                  <a:tcPr marL="68580" marR="68580" marT="0" marB="0"/>
                </a:tc>
                <a:tc>
                  <a:txBody>
                    <a:bodyPr/>
                    <a:lstStyle/>
                    <a:p>
                      <a:pPr>
                        <a:lnSpc>
                          <a:spcPts val="2000"/>
                        </a:lnSpc>
                        <a:spcAft>
                          <a:spcPts val="0"/>
                        </a:spcAft>
                      </a:pPr>
                      <a:r>
                        <a:rPr lang="en-US" sz="1000">
                          <a:effectLst/>
                        </a:rPr>
                        <a:t>0.99</a:t>
                      </a:r>
                      <a:endParaRPr lang="zh-CN" sz="1200">
                        <a:effectLst/>
                        <a:latin typeface="Times New Roman"/>
                        <a:ea typeface="宋体"/>
                      </a:endParaRPr>
                    </a:p>
                  </a:txBody>
                  <a:tcPr marL="68580" marR="68580" marT="0" marB="0"/>
                </a:tc>
              </a:tr>
              <a:tr h="263676">
                <a:tc vMerge="1">
                  <a:txBody>
                    <a:bodyPr/>
                    <a:lstStyle/>
                    <a:p>
                      <a:endParaRPr lang="zh-CN" altLang="en-US"/>
                    </a:p>
                  </a:txBody>
                  <a:tcPr/>
                </a:tc>
                <a:tc>
                  <a:txBody>
                    <a:bodyPr/>
                    <a:lstStyle/>
                    <a:p>
                      <a:pPr>
                        <a:lnSpc>
                          <a:spcPts val="2000"/>
                        </a:lnSpc>
                        <a:spcAft>
                          <a:spcPts val="0"/>
                        </a:spcAft>
                      </a:pPr>
                      <a:r>
                        <a:rPr lang="en-US" sz="1000" dirty="0">
                          <a:effectLst/>
                        </a:rPr>
                        <a:t>950hPa</a:t>
                      </a:r>
                      <a:endParaRPr lang="zh-CN" sz="1200" dirty="0">
                        <a:effectLst/>
                        <a:latin typeface="Times New Roman"/>
                        <a:ea typeface="宋体"/>
                      </a:endParaRPr>
                    </a:p>
                  </a:txBody>
                  <a:tcPr marL="68580" marR="68580" marT="0" marB="0"/>
                </a:tc>
                <a:tc>
                  <a:txBody>
                    <a:bodyPr/>
                    <a:lstStyle/>
                    <a:p>
                      <a:pPr>
                        <a:lnSpc>
                          <a:spcPts val="2000"/>
                        </a:lnSpc>
                        <a:spcAft>
                          <a:spcPts val="0"/>
                        </a:spcAft>
                      </a:pPr>
                      <a:r>
                        <a:rPr lang="en-US" sz="1000" dirty="0">
                          <a:effectLst/>
                        </a:rPr>
                        <a:t>290.77</a:t>
                      </a:r>
                      <a:endParaRPr lang="zh-CN" sz="1200" dirty="0">
                        <a:effectLst/>
                        <a:latin typeface="Times New Roman"/>
                        <a:ea typeface="宋体"/>
                      </a:endParaRPr>
                    </a:p>
                  </a:txBody>
                  <a:tcPr marL="68580" marR="68580" marT="0" marB="0"/>
                </a:tc>
                <a:tc>
                  <a:txBody>
                    <a:bodyPr/>
                    <a:lstStyle/>
                    <a:p>
                      <a:pPr>
                        <a:lnSpc>
                          <a:spcPts val="2000"/>
                        </a:lnSpc>
                        <a:spcAft>
                          <a:spcPts val="0"/>
                        </a:spcAft>
                      </a:pPr>
                      <a:r>
                        <a:rPr lang="en-US" sz="1000">
                          <a:effectLst/>
                        </a:rPr>
                        <a:t>290.81</a:t>
                      </a:r>
                      <a:endParaRPr lang="zh-CN" sz="1200">
                        <a:effectLst/>
                        <a:latin typeface="Times New Roman"/>
                        <a:ea typeface="宋体"/>
                      </a:endParaRPr>
                    </a:p>
                  </a:txBody>
                  <a:tcPr marL="68580" marR="68580" marT="0" marB="0"/>
                </a:tc>
                <a:tc>
                  <a:txBody>
                    <a:bodyPr/>
                    <a:lstStyle/>
                    <a:p>
                      <a:pPr>
                        <a:lnSpc>
                          <a:spcPts val="2000"/>
                        </a:lnSpc>
                        <a:spcAft>
                          <a:spcPts val="0"/>
                        </a:spcAft>
                      </a:pPr>
                      <a:r>
                        <a:rPr lang="en-US" sz="1000">
                          <a:effectLst/>
                        </a:rPr>
                        <a:t>0.04</a:t>
                      </a:r>
                      <a:endParaRPr lang="zh-CN" sz="1200">
                        <a:effectLst/>
                        <a:latin typeface="Times New Roman"/>
                        <a:ea typeface="宋体"/>
                      </a:endParaRPr>
                    </a:p>
                  </a:txBody>
                  <a:tcPr marL="68580" marR="68580" marT="0" marB="0"/>
                </a:tc>
                <a:tc>
                  <a:txBody>
                    <a:bodyPr/>
                    <a:lstStyle/>
                    <a:p>
                      <a:pPr algn="ctr">
                        <a:lnSpc>
                          <a:spcPts val="2000"/>
                        </a:lnSpc>
                        <a:spcAft>
                          <a:spcPts val="0"/>
                        </a:spcAft>
                      </a:pPr>
                      <a:r>
                        <a:rPr lang="en-US" sz="1000" b="1" dirty="0">
                          <a:effectLst/>
                        </a:rPr>
                        <a:t>0.01</a:t>
                      </a:r>
                      <a:endParaRPr lang="zh-CN" sz="1200" b="1" dirty="0">
                        <a:effectLst/>
                        <a:latin typeface="Times New Roman"/>
                        <a:ea typeface="宋体"/>
                      </a:endParaRPr>
                    </a:p>
                  </a:txBody>
                  <a:tcPr marL="68580" marR="68580" marT="0" marB="0"/>
                </a:tc>
                <a:tc>
                  <a:txBody>
                    <a:bodyPr/>
                    <a:lstStyle/>
                    <a:p>
                      <a:pPr>
                        <a:lnSpc>
                          <a:spcPts val="2000"/>
                        </a:lnSpc>
                        <a:spcAft>
                          <a:spcPts val="0"/>
                        </a:spcAft>
                      </a:pPr>
                      <a:r>
                        <a:rPr lang="en-US" sz="1000">
                          <a:effectLst/>
                        </a:rPr>
                        <a:t>0.99</a:t>
                      </a:r>
                      <a:endParaRPr lang="zh-CN" sz="1200">
                        <a:effectLst/>
                        <a:latin typeface="Times New Roman"/>
                        <a:ea typeface="宋体"/>
                      </a:endParaRPr>
                    </a:p>
                  </a:txBody>
                  <a:tcPr marL="68580" marR="68580" marT="0" marB="0"/>
                </a:tc>
              </a:tr>
              <a:tr h="263676">
                <a:tc vMerge="1">
                  <a:txBody>
                    <a:bodyPr/>
                    <a:lstStyle/>
                    <a:p>
                      <a:endParaRPr lang="zh-CN" altLang="en-US"/>
                    </a:p>
                  </a:txBody>
                  <a:tcPr/>
                </a:tc>
                <a:tc>
                  <a:txBody>
                    <a:bodyPr/>
                    <a:lstStyle/>
                    <a:p>
                      <a:pPr>
                        <a:lnSpc>
                          <a:spcPts val="2000"/>
                        </a:lnSpc>
                        <a:spcAft>
                          <a:spcPts val="0"/>
                        </a:spcAft>
                      </a:pPr>
                      <a:r>
                        <a:rPr lang="en-US" sz="1000" dirty="0">
                          <a:effectLst/>
                        </a:rPr>
                        <a:t>920hPa</a:t>
                      </a:r>
                      <a:endParaRPr lang="zh-CN" sz="1200" dirty="0">
                        <a:effectLst/>
                        <a:latin typeface="Times New Roman"/>
                        <a:ea typeface="宋体"/>
                      </a:endParaRPr>
                    </a:p>
                  </a:txBody>
                  <a:tcPr marL="68580" marR="68580" marT="0" marB="0"/>
                </a:tc>
                <a:tc>
                  <a:txBody>
                    <a:bodyPr/>
                    <a:lstStyle/>
                    <a:p>
                      <a:pPr>
                        <a:lnSpc>
                          <a:spcPts val="2000"/>
                        </a:lnSpc>
                        <a:spcAft>
                          <a:spcPts val="0"/>
                        </a:spcAft>
                      </a:pPr>
                      <a:r>
                        <a:rPr lang="en-US" sz="1000">
                          <a:effectLst/>
                        </a:rPr>
                        <a:t>288.98</a:t>
                      </a:r>
                      <a:endParaRPr lang="zh-CN" sz="1200">
                        <a:effectLst/>
                        <a:latin typeface="Times New Roman"/>
                        <a:ea typeface="宋体"/>
                      </a:endParaRPr>
                    </a:p>
                  </a:txBody>
                  <a:tcPr marL="68580" marR="68580" marT="0" marB="0"/>
                </a:tc>
                <a:tc>
                  <a:txBody>
                    <a:bodyPr/>
                    <a:lstStyle/>
                    <a:p>
                      <a:pPr>
                        <a:lnSpc>
                          <a:spcPts val="2000"/>
                        </a:lnSpc>
                        <a:spcAft>
                          <a:spcPts val="0"/>
                        </a:spcAft>
                      </a:pPr>
                      <a:r>
                        <a:rPr lang="en-US" sz="1000">
                          <a:effectLst/>
                        </a:rPr>
                        <a:t>289.22</a:t>
                      </a:r>
                      <a:endParaRPr lang="zh-CN" sz="1200">
                        <a:effectLst/>
                        <a:latin typeface="Times New Roman"/>
                        <a:ea typeface="宋体"/>
                      </a:endParaRPr>
                    </a:p>
                  </a:txBody>
                  <a:tcPr marL="68580" marR="68580" marT="0" marB="0"/>
                </a:tc>
                <a:tc>
                  <a:txBody>
                    <a:bodyPr/>
                    <a:lstStyle/>
                    <a:p>
                      <a:pPr>
                        <a:lnSpc>
                          <a:spcPts val="2000"/>
                        </a:lnSpc>
                        <a:spcAft>
                          <a:spcPts val="0"/>
                        </a:spcAft>
                      </a:pPr>
                      <a:r>
                        <a:rPr lang="en-US" sz="1000">
                          <a:effectLst/>
                        </a:rPr>
                        <a:t>0.24</a:t>
                      </a:r>
                      <a:endParaRPr lang="zh-CN" sz="1200">
                        <a:effectLst/>
                        <a:latin typeface="Times New Roman"/>
                        <a:ea typeface="宋体"/>
                      </a:endParaRPr>
                    </a:p>
                  </a:txBody>
                  <a:tcPr marL="68580" marR="68580" marT="0" marB="0"/>
                </a:tc>
                <a:tc>
                  <a:txBody>
                    <a:bodyPr/>
                    <a:lstStyle/>
                    <a:p>
                      <a:pPr algn="ctr">
                        <a:lnSpc>
                          <a:spcPts val="2000"/>
                        </a:lnSpc>
                        <a:spcAft>
                          <a:spcPts val="0"/>
                        </a:spcAft>
                      </a:pPr>
                      <a:r>
                        <a:rPr lang="en-US" sz="1000" b="1" dirty="0">
                          <a:effectLst/>
                        </a:rPr>
                        <a:t>0.08</a:t>
                      </a:r>
                      <a:endParaRPr lang="zh-CN" sz="1200" b="1" dirty="0">
                        <a:effectLst/>
                        <a:latin typeface="Times New Roman"/>
                        <a:ea typeface="宋体"/>
                      </a:endParaRPr>
                    </a:p>
                  </a:txBody>
                  <a:tcPr marL="68580" marR="68580" marT="0" marB="0"/>
                </a:tc>
                <a:tc>
                  <a:txBody>
                    <a:bodyPr/>
                    <a:lstStyle/>
                    <a:p>
                      <a:pPr>
                        <a:lnSpc>
                          <a:spcPts val="2000"/>
                        </a:lnSpc>
                        <a:spcAft>
                          <a:spcPts val="0"/>
                        </a:spcAft>
                      </a:pPr>
                      <a:r>
                        <a:rPr lang="en-US" sz="1000">
                          <a:effectLst/>
                        </a:rPr>
                        <a:t>0.98</a:t>
                      </a:r>
                      <a:endParaRPr lang="zh-CN" sz="1200">
                        <a:effectLst/>
                        <a:latin typeface="Times New Roman"/>
                        <a:ea typeface="宋体"/>
                      </a:endParaRPr>
                    </a:p>
                  </a:txBody>
                  <a:tcPr marL="68580" marR="68580" marT="0" marB="0"/>
                </a:tc>
              </a:tr>
              <a:tr h="263676">
                <a:tc vMerge="1">
                  <a:txBody>
                    <a:bodyPr/>
                    <a:lstStyle/>
                    <a:p>
                      <a:endParaRPr lang="zh-CN" altLang="en-US"/>
                    </a:p>
                  </a:txBody>
                  <a:tcPr/>
                </a:tc>
                <a:tc>
                  <a:txBody>
                    <a:bodyPr/>
                    <a:lstStyle/>
                    <a:p>
                      <a:pPr>
                        <a:lnSpc>
                          <a:spcPts val="2000"/>
                        </a:lnSpc>
                        <a:spcAft>
                          <a:spcPts val="0"/>
                        </a:spcAft>
                      </a:pPr>
                      <a:r>
                        <a:rPr lang="en-US" sz="1000">
                          <a:effectLst/>
                        </a:rPr>
                        <a:t>850hPa</a:t>
                      </a:r>
                      <a:endParaRPr lang="zh-CN" sz="1200">
                        <a:effectLst/>
                        <a:latin typeface="Times New Roman"/>
                        <a:ea typeface="宋体"/>
                      </a:endParaRPr>
                    </a:p>
                  </a:txBody>
                  <a:tcPr marL="68580" marR="68580" marT="0" marB="0"/>
                </a:tc>
                <a:tc>
                  <a:txBody>
                    <a:bodyPr/>
                    <a:lstStyle/>
                    <a:p>
                      <a:pPr>
                        <a:lnSpc>
                          <a:spcPts val="2000"/>
                        </a:lnSpc>
                        <a:spcAft>
                          <a:spcPts val="0"/>
                        </a:spcAft>
                      </a:pPr>
                      <a:r>
                        <a:rPr lang="en-US" sz="1000" dirty="0">
                          <a:effectLst/>
                        </a:rPr>
                        <a:t>284.47</a:t>
                      </a:r>
                      <a:endParaRPr lang="zh-CN" sz="1200" dirty="0">
                        <a:effectLst/>
                        <a:latin typeface="Times New Roman"/>
                        <a:ea typeface="宋体"/>
                      </a:endParaRPr>
                    </a:p>
                  </a:txBody>
                  <a:tcPr marL="68580" marR="68580" marT="0" marB="0"/>
                </a:tc>
                <a:tc>
                  <a:txBody>
                    <a:bodyPr/>
                    <a:lstStyle/>
                    <a:p>
                      <a:pPr>
                        <a:lnSpc>
                          <a:spcPts val="2000"/>
                        </a:lnSpc>
                        <a:spcAft>
                          <a:spcPts val="0"/>
                        </a:spcAft>
                      </a:pPr>
                      <a:r>
                        <a:rPr lang="en-US" sz="1000">
                          <a:effectLst/>
                        </a:rPr>
                        <a:t>285.03</a:t>
                      </a:r>
                      <a:endParaRPr lang="zh-CN" sz="1200">
                        <a:effectLst/>
                        <a:latin typeface="Times New Roman"/>
                        <a:ea typeface="宋体"/>
                      </a:endParaRPr>
                    </a:p>
                  </a:txBody>
                  <a:tcPr marL="68580" marR="68580" marT="0" marB="0"/>
                </a:tc>
                <a:tc>
                  <a:txBody>
                    <a:bodyPr/>
                    <a:lstStyle/>
                    <a:p>
                      <a:pPr>
                        <a:lnSpc>
                          <a:spcPts val="2000"/>
                        </a:lnSpc>
                        <a:spcAft>
                          <a:spcPts val="0"/>
                        </a:spcAft>
                      </a:pPr>
                      <a:r>
                        <a:rPr lang="en-US" sz="1000">
                          <a:effectLst/>
                        </a:rPr>
                        <a:t>0.55</a:t>
                      </a:r>
                      <a:endParaRPr lang="zh-CN" sz="1200">
                        <a:effectLst/>
                        <a:latin typeface="Times New Roman"/>
                        <a:ea typeface="宋体"/>
                      </a:endParaRPr>
                    </a:p>
                  </a:txBody>
                  <a:tcPr marL="68580" marR="68580" marT="0" marB="0"/>
                </a:tc>
                <a:tc>
                  <a:txBody>
                    <a:bodyPr/>
                    <a:lstStyle/>
                    <a:p>
                      <a:pPr algn="ctr">
                        <a:lnSpc>
                          <a:spcPts val="2000"/>
                        </a:lnSpc>
                        <a:spcAft>
                          <a:spcPts val="0"/>
                        </a:spcAft>
                      </a:pPr>
                      <a:r>
                        <a:rPr lang="en-US" sz="1000" b="1" dirty="0">
                          <a:effectLst/>
                        </a:rPr>
                        <a:t>0.19</a:t>
                      </a:r>
                      <a:endParaRPr lang="zh-CN" sz="1200" b="1" dirty="0">
                        <a:effectLst/>
                        <a:latin typeface="Times New Roman"/>
                        <a:ea typeface="宋体"/>
                      </a:endParaRPr>
                    </a:p>
                  </a:txBody>
                  <a:tcPr marL="68580" marR="68580" marT="0" marB="0"/>
                </a:tc>
                <a:tc>
                  <a:txBody>
                    <a:bodyPr/>
                    <a:lstStyle/>
                    <a:p>
                      <a:pPr>
                        <a:lnSpc>
                          <a:spcPts val="2000"/>
                        </a:lnSpc>
                        <a:spcAft>
                          <a:spcPts val="0"/>
                        </a:spcAft>
                      </a:pPr>
                      <a:r>
                        <a:rPr lang="en-US" sz="1000">
                          <a:effectLst/>
                        </a:rPr>
                        <a:t>0.99</a:t>
                      </a:r>
                      <a:endParaRPr lang="zh-CN" sz="1200">
                        <a:effectLst/>
                        <a:latin typeface="Times New Roman"/>
                        <a:ea typeface="宋体"/>
                      </a:endParaRPr>
                    </a:p>
                  </a:txBody>
                  <a:tcPr marL="68580" marR="68580" marT="0" marB="0"/>
                </a:tc>
              </a:tr>
              <a:tr h="263676">
                <a:tc vMerge="1">
                  <a:txBody>
                    <a:bodyPr/>
                    <a:lstStyle/>
                    <a:p>
                      <a:endParaRPr lang="zh-CN" altLang="en-US"/>
                    </a:p>
                  </a:txBody>
                  <a:tcPr/>
                </a:tc>
                <a:tc>
                  <a:txBody>
                    <a:bodyPr/>
                    <a:lstStyle/>
                    <a:p>
                      <a:pPr>
                        <a:lnSpc>
                          <a:spcPts val="2000"/>
                        </a:lnSpc>
                        <a:spcAft>
                          <a:spcPts val="0"/>
                        </a:spcAft>
                      </a:pPr>
                      <a:r>
                        <a:rPr lang="en-US" sz="1000">
                          <a:effectLst/>
                        </a:rPr>
                        <a:t>780hPa</a:t>
                      </a:r>
                      <a:endParaRPr lang="zh-CN" sz="1200">
                        <a:effectLst/>
                        <a:latin typeface="Times New Roman"/>
                        <a:ea typeface="宋体"/>
                      </a:endParaRPr>
                    </a:p>
                  </a:txBody>
                  <a:tcPr marL="68580" marR="68580" marT="0" marB="0"/>
                </a:tc>
                <a:tc>
                  <a:txBody>
                    <a:bodyPr/>
                    <a:lstStyle/>
                    <a:p>
                      <a:pPr>
                        <a:lnSpc>
                          <a:spcPts val="2000"/>
                        </a:lnSpc>
                        <a:spcAft>
                          <a:spcPts val="0"/>
                        </a:spcAft>
                      </a:pPr>
                      <a:r>
                        <a:rPr lang="en-US" sz="1000" dirty="0">
                          <a:effectLst/>
                        </a:rPr>
                        <a:t>280.58</a:t>
                      </a:r>
                      <a:endParaRPr lang="zh-CN" sz="1200" dirty="0">
                        <a:effectLst/>
                        <a:latin typeface="Times New Roman"/>
                        <a:ea typeface="宋体"/>
                      </a:endParaRPr>
                    </a:p>
                  </a:txBody>
                  <a:tcPr marL="68580" marR="68580" marT="0" marB="0"/>
                </a:tc>
                <a:tc>
                  <a:txBody>
                    <a:bodyPr/>
                    <a:lstStyle/>
                    <a:p>
                      <a:pPr>
                        <a:lnSpc>
                          <a:spcPts val="2000"/>
                        </a:lnSpc>
                        <a:spcAft>
                          <a:spcPts val="0"/>
                        </a:spcAft>
                      </a:pPr>
                      <a:r>
                        <a:rPr lang="en-US" sz="1000" dirty="0">
                          <a:effectLst/>
                        </a:rPr>
                        <a:t>280.97</a:t>
                      </a:r>
                      <a:endParaRPr lang="zh-CN" sz="1200" dirty="0">
                        <a:effectLst/>
                        <a:latin typeface="Times New Roman"/>
                        <a:ea typeface="宋体"/>
                      </a:endParaRPr>
                    </a:p>
                  </a:txBody>
                  <a:tcPr marL="68580" marR="68580" marT="0" marB="0"/>
                </a:tc>
                <a:tc>
                  <a:txBody>
                    <a:bodyPr/>
                    <a:lstStyle/>
                    <a:p>
                      <a:pPr>
                        <a:lnSpc>
                          <a:spcPts val="2000"/>
                        </a:lnSpc>
                        <a:spcAft>
                          <a:spcPts val="0"/>
                        </a:spcAft>
                      </a:pPr>
                      <a:r>
                        <a:rPr lang="en-US" sz="1000">
                          <a:effectLst/>
                        </a:rPr>
                        <a:t>0.39</a:t>
                      </a:r>
                      <a:endParaRPr lang="zh-CN" sz="1200">
                        <a:effectLst/>
                        <a:latin typeface="Times New Roman"/>
                        <a:ea typeface="宋体"/>
                      </a:endParaRPr>
                    </a:p>
                  </a:txBody>
                  <a:tcPr marL="68580" marR="68580" marT="0" marB="0"/>
                </a:tc>
                <a:tc>
                  <a:txBody>
                    <a:bodyPr/>
                    <a:lstStyle/>
                    <a:p>
                      <a:pPr algn="ctr">
                        <a:lnSpc>
                          <a:spcPts val="2000"/>
                        </a:lnSpc>
                        <a:spcAft>
                          <a:spcPts val="0"/>
                        </a:spcAft>
                      </a:pPr>
                      <a:r>
                        <a:rPr lang="en-US" sz="1000" b="1" dirty="0">
                          <a:effectLst/>
                        </a:rPr>
                        <a:t>0.14</a:t>
                      </a:r>
                      <a:endParaRPr lang="zh-CN" sz="1200" b="1" dirty="0">
                        <a:effectLst/>
                        <a:latin typeface="Times New Roman"/>
                        <a:ea typeface="宋体"/>
                      </a:endParaRPr>
                    </a:p>
                  </a:txBody>
                  <a:tcPr marL="68580" marR="68580" marT="0" marB="0"/>
                </a:tc>
                <a:tc>
                  <a:txBody>
                    <a:bodyPr/>
                    <a:lstStyle/>
                    <a:p>
                      <a:pPr>
                        <a:lnSpc>
                          <a:spcPts val="2000"/>
                        </a:lnSpc>
                        <a:spcAft>
                          <a:spcPts val="0"/>
                        </a:spcAft>
                      </a:pPr>
                      <a:r>
                        <a:rPr lang="en-US" sz="1000">
                          <a:effectLst/>
                        </a:rPr>
                        <a:t>0.99</a:t>
                      </a:r>
                      <a:endParaRPr lang="zh-CN" sz="1200">
                        <a:effectLst/>
                        <a:latin typeface="Times New Roman"/>
                        <a:ea typeface="宋体"/>
                      </a:endParaRPr>
                    </a:p>
                  </a:txBody>
                  <a:tcPr marL="68580" marR="68580" marT="0" marB="0"/>
                </a:tc>
              </a:tr>
              <a:tr h="263676">
                <a:tc vMerge="1">
                  <a:txBody>
                    <a:bodyPr/>
                    <a:lstStyle/>
                    <a:p>
                      <a:endParaRPr lang="zh-CN" altLang="en-US"/>
                    </a:p>
                  </a:txBody>
                  <a:tcPr/>
                </a:tc>
                <a:tc>
                  <a:txBody>
                    <a:bodyPr/>
                    <a:lstStyle/>
                    <a:p>
                      <a:pPr>
                        <a:lnSpc>
                          <a:spcPts val="2000"/>
                        </a:lnSpc>
                        <a:spcAft>
                          <a:spcPts val="0"/>
                        </a:spcAft>
                      </a:pPr>
                      <a:r>
                        <a:rPr lang="en-US" sz="1000">
                          <a:effectLst/>
                        </a:rPr>
                        <a:t>700hPa</a:t>
                      </a:r>
                      <a:endParaRPr lang="zh-CN" sz="1200">
                        <a:effectLst/>
                        <a:latin typeface="Times New Roman"/>
                        <a:ea typeface="宋体"/>
                      </a:endParaRPr>
                    </a:p>
                  </a:txBody>
                  <a:tcPr marL="68580" marR="68580" marT="0" marB="0"/>
                </a:tc>
                <a:tc>
                  <a:txBody>
                    <a:bodyPr/>
                    <a:lstStyle/>
                    <a:p>
                      <a:pPr>
                        <a:lnSpc>
                          <a:spcPts val="2000"/>
                        </a:lnSpc>
                        <a:spcAft>
                          <a:spcPts val="0"/>
                        </a:spcAft>
                      </a:pPr>
                      <a:r>
                        <a:rPr lang="en-US" sz="1000">
                          <a:effectLst/>
                        </a:rPr>
                        <a:t>275.32</a:t>
                      </a:r>
                      <a:endParaRPr lang="zh-CN" sz="1200">
                        <a:effectLst/>
                        <a:latin typeface="Times New Roman"/>
                        <a:ea typeface="宋体"/>
                      </a:endParaRPr>
                    </a:p>
                  </a:txBody>
                  <a:tcPr marL="68580" marR="68580" marT="0" marB="0"/>
                </a:tc>
                <a:tc>
                  <a:txBody>
                    <a:bodyPr/>
                    <a:lstStyle/>
                    <a:p>
                      <a:pPr>
                        <a:lnSpc>
                          <a:spcPts val="2000"/>
                        </a:lnSpc>
                        <a:spcAft>
                          <a:spcPts val="0"/>
                        </a:spcAft>
                      </a:pPr>
                      <a:r>
                        <a:rPr lang="en-US" sz="1000" dirty="0">
                          <a:effectLst/>
                        </a:rPr>
                        <a:t>276.00</a:t>
                      </a:r>
                      <a:endParaRPr lang="zh-CN" sz="1200" dirty="0">
                        <a:effectLst/>
                        <a:latin typeface="Times New Roman"/>
                        <a:ea typeface="宋体"/>
                      </a:endParaRPr>
                    </a:p>
                  </a:txBody>
                  <a:tcPr marL="68580" marR="68580" marT="0" marB="0"/>
                </a:tc>
                <a:tc>
                  <a:txBody>
                    <a:bodyPr/>
                    <a:lstStyle/>
                    <a:p>
                      <a:pPr>
                        <a:lnSpc>
                          <a:spcPts val="2000"/>
                        </a:lnSpc>
                        <a:spcAft>
                          <a:spcPts val="0"/>
                        </a:spcAft>
                      </a:pPr>
                      <a:r>
                        <a:rPr lang="en-US" sz="1000" dirty="0">
                          <a:effectLst/>
                        </a:rPr>
                        <a:t>0.68</a:t>
                      </a:r>
                      <a:endParaRPr lang="zh-CN" sz="1200" dirty="0">
                        <a:effectLst/>
                        <a:latin typeface="Times New Roman"/>
                        <a:ea typeface="宋体"/>
                      </a:endParaRPr>
                    </a:p>
                  </a:txBody>
                  <a:tcPr marL="68580" marR="68580" marT="0" marB="0"/>
                </a:tc>
                <a:tc>
                  <a:txBody>
                    <a:bodyPr/>
                    <a:lstStyle/>
                    <a:p>
                      <a:pPr algn="ctr">
                        <a:lnSpc>
                          <a:spcPts val="2000"/>
                        </a:lnSpc>
                        <a:spcAft>
                          <a:spcPts val="0"/>
                        </a:spcAft>
                      </a:pPr>
                      <a:r>
                        <a:rPr lang="en-US" sz="1000" b="1" dirty="0">
                          <a:effectLst/>
                        </a:rPr>
                        <a:t>0.25</a:t>
                      </a:r>
                      <a:endParaRPr lang="zh-CN" sz="1200" b="1" dirty="0">
                        <a:effectLst/>
                        <a:latin typeface="Times New Roman"/>
                        <a:ea typeface="宋体"/>
                      </a:endParaRPr>
                    </a:p>
                  </a:txBody>
                  <a:tcPr marL="68580" marR="68580" marT="0" marB="0"/>
                </a:tc>
                <a:tc>
                  <a:txBody>
                    <a:bodyPr/>
                    <a:lstStyle/>
                    <a:p>
                      <a:pPr>
                        <a:lnSpc>
                          <a:spcPts val="2000"/>
                        </a:lnSpc>
                        <a:spcAft>
                          <a:spcPts val="0"/>
                        </a:spcAft>
                      </a:pPr>
                      <a:r>
                        <a:rPr lang="en-US" sz="1000">
                          <a:effectLst/>
                        </a:rPr>
                        <a:t>0.99</a:t>
                      </a:r>
                      <a:endParaRPr lang="zh-CN" sz="1200">
                        <a:effectLst/>
                        <a:latin typeface="Times New Roman"/>
                        <a:ea typeface="宋体"/>
                      </a:endParaRPr>
                    </a:p>
                  </a:txBody>
                  <a:tcPr marL="68580" marR="68580" marT="0" marB="0"/>
                </a:tc>
              </a:tr>
              <a:tr h="263676">
                <a:tc vMerge="1">
                  <a:txBody>
                    <a:bodyPr/>
                    <a:lstStyle/>
                    <a:p>
                      <a:endParaRPr lang="zh-CN" altLang="en-US"/>
                    </a:p>
                  </a:txBody>
                  <a:tcPr/>
                </a:tc>
                <a:tc>
                  <a:txBody>
                    <a:bodyPr/>
                    <a:lstStyle/>
                    <a:p>
                      <a:pPr>
                        <a:lnSpc>
                          <a:spcPts val="2000"/>
                        </a:lnSpc>
                        <a:spcAft>
                          <a:spcPts val="0"/>
                        </a:spcAft>
                      </a:pPr>
                      <a:r>
                        <a:rPr lang="en-US" sz="1000">
                          <a:effectLst/>
                        </a:rPr>
                        <a:t>620hPa</a:t>
                      </a:r>
                      <a:endParaRPr lang="zh-CN" sz="1200">
                        <a:effectLst/>
                        <a:latin typeface="Times New Roman"/>
                        <a:ea typeface="宋体"/>
                      </a:endParaRPr>
                    </a:p>
                  </a:txBody>
                  <a:tcPr marL="68580" marR="68580" marT="0" marB="0"/>
                </a:tc>
                <a:tc>
                  <a:txBody>
                    <a:bodyPr/>
                    <a:lstStyle/>
                    <a:p>
                      <a:pPr>
                        <a:lnSpc>
                          <a:spcPts val="2000"/>
                        </a:lnSpc>
                        <a:spcAft>
                          <a:spcPts val="0"/>
                        </a:spcAft>
                      </a:pPr>
                      <a:r>
                        <a:rPr lang="en-US" sz="1000">
                          <a:effectLst/>
                        </a:rPr>
                        <a:t>269.27</a:t>
                      </a:r>
                      <a:endParaRPr lang="zh-CN" sz="1200">
                        <a:effectLst/>
                        <a:latin typeface="Times New Roman"/>
                        <a:ea typeface="宋体"/>
                      </a:endParaRPr>
                    </a:p>
                  </a:txBody>
                  <a:tcPr marL="68580" marR="68580" marT="0" marB="0"/>
                </a:tc>
                <a:tc>
                  <a:txBody>
                    <a:bodyPr/>
                    <a:lstStyle/>
                    <a:p>
                      <a:pPr>
                        <a:lnSpc>
                          <a:spcPts val="2000"/>
                        </a:lnSpc>
                        <a:spcAft>
                          <a:spcPts val="0"/>
                        </a:spcAft>
                      </a:pPr>
                      <a:r>
                        <a:rPr lang="en-US" sz="1000">
                          <a:effectLst/>
                        </a:rPr>
                        <a:t>270.65</a:t>
                      </a:r>
                      <a:endParaRPr lang="zh-CN" sz="1200">
                        <a:effectLst/>
                        <a:latin typeface="Times New Roman"/>
                        <a:ea typeface="宋体"/>
                      </a:endParaRPr>
                    </a:p>
                  </a:txBody>
                  <a:tcPr marL="68580" marR="68580" marT="0" marB="0"/>
                </a:tc>
                <a:tc>
                  <a:txBody>
                    <a:bodyPr/>
                    <a:lstStyle/>
                    <a:p>
                      <a:pPr>
                        <a:lnSpc>
                          <a:spcPts val="2000"/>
                        </a:lnSpc>
                        <a:spcAft>
                          <a:spcPts val="0"/>
                        </a:spcAft>
                      </a:pPr>
                      <a:r>
                        <a:rPr lang="en-US" sz="1000" dirty="0">
                          <a:effectLst/>
                        </a:rPr>
                        <a:t>1.39</a:t>
                      </a:r>
                      <a:endParaRPr lang="zh-CN" sz="1200" dirty="0">
                        <a:effectLst/>
                        <a:latin typeface="Times New Roman"/>
                        <a:ea typeface="宋体"/>
                      </a:endParaRPr>
                    </a:p>
                  </a:txBody>
                  <a:tcPr marL="68580" marR="68580" marT="0" marB="0"/>
                </a:tc>
                <a:tc>
                  <a:txBody>
                    <a:bodyPr/>
                    <a:lstStyle/>
                    <a:p>
                      <a:pPr algn="ctr">
                        <a:lnSpc>
                          <a:spcPts val="2000"/>
                        </a:lnSpc>
                        <a:spcAft>
                          <a:spcPts val="0"/>
                        </a:spcAft>
                      </a:pPr>
                      <a:r>
                        <a:rPr lang="en-US" sz="1000" b="1" dirty="0">
                          <a:effectLst/>
                        </a:rPr>
                        <a:t>0.51</a:t>
                      </a:r>
                      <a:endParaRPr lang="zh-CN" sz="1200" b="1" dirty="0">
                        <a:effectLst/>
                        <a:latin typeface="Times New Roman"/>
                        <a:ea typeface="宋体"/>
                      </a:endParaRPr>
                    </a:p>
                  </a:txBody>
                  <a:tcPr marL="68580" marR="68580" marT="0" marB="0"/>
                </a:tc>
                <a:tc>
                  <a:txBody>
                    <a:bodyPr/>
                    <a:lstStyle/>
                    <a:p>
                      <a:pPr>
                        <a:lnSpc>
                          <a:spcPts val="2000"/>
                        </a:lnSpc>
                        <a:spcAft>
                          <a:spcPts val="0"/>
                        </a:spcAft>
                      </a:pPr>
                      <a:r>
                        <a:rPr lang="en-US" sz="1000">
                          <a:effectLst/>
                        </a:rPr>
                        <a:t>0.99</a:t>
                      </a:r>
                      <a:endParaRPr lang="zh-CN" sz="1200">
                        <a:effectLst/>
                        <a:latin typeface="Times New Roman"/>
                        <a:ea typeface="宋体"/>
                      </a:endParaRPr>
                    </a:p>
                  </a:txBody>
                  <a:tcPr marL="68580" marR="68580" marT="0" marB="0"/>
                </a:tc>
              </a:tr>
              <a:tr h="263676">
                <a:tc vMerge="1">
                  <a:txBody>
                    <a:bodyPr/>
                    <a:lstStyle/>
                    <a:p>
                      <a:endParaRPr lang="zh-CN" altLang="en-US"/>
                    </a:p>
                  </a:txBody>
                  <a:tcPr/>
                </a:tc>
                <a:tc>
                  <a:txBody>
                    <a:bodyPr/>
                    <a:lstStyle/>
                    <a:p>
                      <a:pPr>
                        <a:lnSpc>
                          <a:spcPts val="2000"/>
                        </a:lnSpc>
                        <a:spcAft>
                          <a:spcPts val="0"/>
                        </a:spcAft>
                      </a:pPr>
                      <a:r>
                        <a:rPr lang="en-US" sz="1000">
                          <a:effectLst/>
                        </a:rPr>
                        <a:t>500hPa</a:t>
                      </a:r>
                      <a:endParaRPr lang="zh-CN" sz="1200">
                        <a:effectLst/>
                        <a:latin typeface="Times New Roman"/>
                        <a:ea typeface="宋体"/>
                      </a:endParaRPr>
                    </a:p>
                  </a:txBody>
                  <a:tcPr marL="68580" marR="68580" marT="0" marB="0"/>
                </a:tc>
                <a:tc>
                  <a:txBody>
                    <a:bodyPr/>
                    <a:lstStyle/>
                    <a:p>
                      <a:pPr>
                        <a:lnSpc>
                          <a:spcPts val="2000"/>
                        </a:lnSpc>
                        <a:spcAft>
                          <a:spcPts val="0"/>
                        </a:spcAft>
                      </a:pPr>
                      <a:r>
                        <a:rPr lang="en-US" sz="1000">
                          <a:effectLst/>
                        </a:rPr>
                        <a:t>258.71</a:t>
                      </a:r>
                      <a:endParaRPr lang="zh-CN" sz="1200">
                        <a:effectLst/>
                        <a:latin typeface="Times New Roman"/>
                        <a:ea typeface="宋体"/>
                      </a:endParaRPr>
                    </a:p>
                  </a:txBody>
                  <a:tcPr marL="68580" marR="68580" marT="0" marB="0"/>
                </a:tc>
                <a:tc>
                  <a:txBody>
                    <a:bodyPr/>
                    <a:lstStyle/>
                    <a:p>
                      <a:pPr>
                        <a:lnSpc>
                          <a:spcPts val="2000"/>
                        </a:lnSpc>
                        <a:spcAft>
                          <a:spcPts val="0"/>
                        </a:spcAft>
                      </a:pPr>
                      <a:r>
                        <a:rPr lang="en-US" sz="1000">
                          <a:effectLst/>
                        </a:rPr>
                        <a:t>260.58</a:t>
                      </a:r>
                      <a:endParaRPr lang="zh-CN" sz="1200">
                        <a:effectLst/>
                        <a:latin typeface="Times New Roman"/>
                        <a:ea typeface="宋体"/>
                      </a:endParaRPr>
                    </a:p>
                  </a:txBody>
                  <a:tcPr marL="68580" marR="68580" marT="0" marB="0"/>
                </a:tc>
                <a:tc>
                  <a:txBody>
                    <a:bodyPr/>
                    <a:lstStyle/>
                    <a:p>
                      <a:pPr>
                        <a:lnSpc>
                          <a:spcPts val="2000"/>
                        </a:lnSpc>
                        <a:spcAft>
                          <a:spcPts val="0"/>
                        </a:spcAft>
                      </a:pPr>
                      <a:r>
                        <a:rPr lang="en-US" sz="1000" dirty="0">
                          <a:effectLst/>
                        </a:rPr>
                        <a:t>1.87</a:t>
                      </a:r>
                      <a:endParaRPr lang="zh-CN" sz="1200" dirty="0">
                        <a:effectLst/>
                        <a:latin typeface="Times New Roman"/>
                        <a:ea typeface="宋体"/>
                      </a:endParaRPr>
                    </a:p>
                  </a:txBody>
                  <a:tcPr marL="68580" marR="68580" marT="0" marB="0"/>
                </a:tc>
                <a:tc>
                  <a:txBody>
                    <a:bodyPr/>
                    <a:lstStyle/>
                    <a:p>
                      <a:pPr algn="ctr">
                        <a:lnSpc>
                          <a:spcPts val="2000"/>
                        </a:lnSpc>
                        <a:spcAft>
                          <a:spcPts val="0"/>
                        </a:spcAft>
                      </a:pPr>
                      <a:r>
                        <a:rPr lang="en-US" sz="1000" b="1" dirty="0">
                          <a:effectLst/>
                        </a:rPr>
                        <a:t>0.72</a:t>
                      </a:r>
                      <a:endParaRPr lang="zh-CN" sz="1200" b="1" dirty="0">
                        <a:effectLst/>
                        <a:latin typeface="Times New Roman"/>
                        <a:ea typeface="宋体"/>
                      </a:endParaRPr>
                    </a:p>
                  </a:txBody>
                  <a:tcPr marL="68580" marR="68580" marT="0" marB="0"/>
                </a:tc>
                <a:tc>
                  <a:txBody>
                    <a:bodyPr/>
                    <a:lstStyle/>
                    <a:p>
                      <a:pPr>
                        <a:lnSpc>
                          <a:spcPts val="2000"/>
                        </a:lnSpc>
                        <a:spcAft>
                          <a:spcPts val="0"/>
                        </a:spcAft>
                      </a:pPr>
                      <a:r>
                        <a:rPr lang="en-US" sz="1000" dirty="0">
                          <a:effectLst/>
                        </a:rPr>
                        <a:t>0.99</a:t>
                      </a:r>
                      <a:endParaRPr lang="zh-CN" sz="1200" dirty="0">
                        <a:effectLst/>
                        <a:latin typeface="Times New Roman"/>
                        <a:ea typeface="宋体"/>
                      </a:endParaRPr>
                    </a:p>
                  </a:txBody>
                  <a:tcPr marL="68580" marR="68580" marT="0" marB="0"/>
                </a:tc>
              </a:tr>
            </a:tbl>
          </a:graphicData>
        </a:graphic>
      </p:graphicFrame>
      <p:graphicFrame>
        <p:nvGraphicFramePr>
          <p:cNvPr id="14" name="表格 13"/>
          <p:cNvGraphicFramePr>
            <a:graphicFrameLocks noGrp="1"/>
          </p:cNvGraphicFramePr>
          <p:nvPr>
            <p:extLst>
              <p:ext uri="{D42A27DB-BD31-4B8C-83A1-F6EECF244321}">
                <p14:modId xmlns:p14="http://schemas.microsoft.com/office/powerpoint/2010/main" val="476142302"/>
              </p:ext>
            </p:extLst>
          </p:nvPr>
        </p:nvGraphicFramePr>
        <p:xfrm>
          <a:off x="4613880" y="3730027"/>
          <a:ext cx="4316097" cy="2373083"/>
        </p:xfrm>
        <a:graphic>
          <a:graphicData uri="http://schemas.openxmlformats.org/drawingml/2006/table">
            <a:tbl>
              <a:tblPr firstRow="1" firstCol="1" bandRow="1">
                <a:tableStyleId>{68D230F3-CF80-4859-8CE7-A43EE81993B5}</a:tableStyleId>
              </a:tblPr>
              <a:tblGrid>
                <a:gridCol w="316547"/>
                <a:gridCol w="621348"/>
                <a:gridCol w="903923"/>
                <a:gridCol w="894398"/>
                <a:gridCol w="548323"/>
                <a:gridCol w="635635"/>
                <a:gridCol w="395923"/>
              </a:tblGrid>
              <a:tr h="275363">
                <a:tc>
                  <a:txBody>
                    <a:bodyPr/>
                    <a:lstStyle/>
                    <a:p>
                      <a:pPr>
                        <a:lnSpc>
                          <a:spcPts val="2000"/>
                        </a:lnSpc>
                        <a:spcAft>
                          <a:spcPts val="0"/>
                        </a:spcAft>
                      </a:pPr>
                      <a:r>
                        <a:rPr lang="en-US" sz="1000" dirty="0">
                          <a:effectLst/>
                          <a:latin typeface="+mj-lt"/>
                          <a:cs typeface="Arial" pitchFamily="34" charset="0"/>
                        </a:rPr>
                        <a:t> </a:t>
                      </a:r>
                      <a:endParaRPr lang="zh-CN" sz="1000" dirty="0">
                        <a:effectLst/>
                        <a:latin typeface="+mj-lt"/>
                        <a:ea typeface="宋体"/>
                        <a:cs typeface="Arial" pitchFamily="34" charset="0"/>
                      </a:endParaRPr>
                    </a:p>
                  </a:txBody>
                  <a:tcPr marL="68580" marR="68580" marT="0" marB="0"/>
                </a:tc>
                <a:tc>
                  <a:txBody>
                    <a:bodyPr/>
                    <a:lstStyle/>
                    <a:p>
                      <a:pPr>
                        <a:lnSpc>
                          <a:spcPts val="2000"/>
                        </a:lnSpc>
                        <a:spcAft>
                          <a:spcPts val="0"/>
                        </a:spcAft>
                      </a:pPr>
                      <a:r>
                        <a:rPr lang="en-US" sz="1000" dirty="0">
                          <a:effectLst/>
                          <a:latin typeface="+mj-lt"/>
                          <a:cs typeface="Arial" pitchFamily="34" charset="0"/>
                        </a:rPr>
                        <a:t> </a:t>
                      </a:r>
                      <a:r>
                        <a:rPr lang="en-US" sz="1000" dirty="0" smtClean="0">
                          <a:effectLst/>
                          <a:latin typeface="+mj-lt"/>
                          <a:cs typeface="Arial" pitchFamily="34" charset="0"/>
                        </a:rPr>
                        <a:t>Height</a:t>
                      </a:r>
                      <a:endParaRPr lang="zh-CN" sz="1000" dirty="0">
                        <a:effectLst/>
                        <a:latin typeface="+mj-lt"/>
                        <a:ea typeface="宋体"/>
                        <a:cs typeface="Arial" pitchFamily="34" charset="0"/>
                      </a:endParaRPr>
                    </a:p>
                  </a:txBody>
                  <a:tcPr marL="68580" marR="68580" marT="0" marB="0"/>
                </a:tc>
                <a:tc>
                  <a:txBody>
                    <a:bodyPr/>
                    <a:lstStyle/>
                    <a:p>
                      <a:pPr>
                        <a:lnSpc>
                          <a:spcPts val="2000"/>
                        </a:lnSpc>
                        <a:spcAft>
                          <a:spcPts val="0"/>
                        </a:spcAft>
                      </a:pPr>
                      <a:r>
                        <a:rPr lang="en-US" sz="1000" dirty="0">
                          <a:effectLst/>
                          <a:latin typeface="+mj-lt"/>
                          <a:cs typeface="Arial" pitchFamily="34" charset="0"/>
                        </a:rPr>
                        <a:t>Mean </a:t>
                      </a:r>
                      <a:r>
                        <a:rPr lang="en-US" sz="1000" dirty="0" err="1" smtClean="0">
                          <a:effectLst/>
                          <a:latin typeface="+mj-lt"/>
                          <a:cs typeface="Arial" pitchFamily="34" charset="0"/>
                        </a:rPr>
                        <a:t>Obs</a:t>
                      </a:r>
                      <a:r>
                        <a:rPr lang="en-US" sz="1000" dirty="0" smtClean="0">
                          <a:effectLst/>
                          <a:latin typeface="+mj-lt"/>
                          <a:cs typeface="Arial" pitchFamily="34" charset="0"/>
                        </a:rPr>
                        <a:t> (%)</a:t>
                      </a:r>
                      <a:endParaRPr lang="zh-CN" sz="1000" dirty="0">
                        <a:effectLst/>
                        <a:latin typeface="+mj-lt"/>
                        <a:ea typeface="宋体"/>
                        <a:cs typeface="Arial" pitchFamily="34" charset="0"/>
                      </a:endParaRPr>
                    </a:p>
                  </a:txBody>
                  <a:tcPr marL="68580" marR="68580" marT="0" marB="0"/>
                </a:tc>
                <a:tc>
                  <a:txBody>
                    <a:bodyPr/>
                    <a:lstStyle/>
                    <a:p>
                      <a:pPr>
                        <a:lnSpc>
                          <a:spcPts val="2000"/>
                        </a:lnSpc>
                        <a:spcAft>
                          <a:spcPts val="0"/>
                        </a:spcAft>
                      </a:pPr>
                      <a:r>
                        <a:rPr lang="en-US" sz="1000" dirty="0">
                          <a:effectLst/>
                          <a:latin typeface="+mj-lt"/>
                          <a:cs typeface="Arial" pitchFamily="34" charset="0"/>
                        </a:rPr>
                        <a:t>Mean </a:t>
                      </a:r>
                      <a:r>
                        <a:rPr lang="en-US" sz="1000" dirty="0" err="1" smtClean="0">
                          <a:effectLst/>
                          <a:latin typeface="+mj-lt"/>
                          <a:cs typeface="Arial" pitchFamily="34" charset="0"/>
                        </a:rPr>
                        <a:t>Sim</a:t>
                      </a:r>
                      <a:r>
                        <a:rPr lang="en-US" sz="1000" dirty="0" smtClean="0">
                          <a:effectLst/>
                          <a:latin typeface="+mj-lt"/>
                          <a:cs typeface="Arial" pitchFamily="34" charset="0"/>
                        </a:rPr>
                        <a:t> </a:t>
                      </a:r>
                      <a:r>
                        <a:rPr lang="en-US" altLang="zh-CN" sz="1000" b="1" kern="1200" dirty="0" smtClean="0">
                          <a:solidFill>
                            <a:schemeClr val="tx1"/>
                          </a:solidFill>
                          <a:effectLst/>
                          <a:latin typeface="+mn-lt"/>
                          <a:ea typeface="+mn-ea"/>
                          <a:cs typeface="Arial" pitchFamily="34" charset="0"/>
                        </a:rPr>
                        <a:t>(%)</a:t>
                      </a:r>
                      <a:endParaRPr lang="zh-CN" sz="1000" dirty="0">
                        <a:effectLst/>
                        <a:latin typeface="+mj-lt"/>
                        <a:ea typeface="宋体"/>
                        <a:cs typeface="Arial" pitchFamily="34" charset="0"/>
                      </a:endParaRPr>
                    </a:p>
                  </a:txBody>
                  <a:tcPr marL="68580" marR="68580" marT="0" marB="0"/>
                </a:tc>
                <a:tc>
                  <a:txBody>
                    <a:bodyPr/>
                    <a:lstStyle/>
                    <a:p>
                      <a:pPr>
                        <a:lnSpc>
                          <a:spcPts val="2000"/>
                        </a:lnSpc>
                        <a:spcAft>
                          <a:spcPts val="0"/>
                        </a:spcAft>
                      </a:pPr>
                      <a:r>
                        <a:rPr lang="en-US" sz="1000" dirty="0" smtClean="0">
                          <a:effectLst/>
                          <a:latin typeface="+mj-lt"/>
                          <a:cs typeface="Arial" pitchFamily="34" charset="0"/>
                        </a:rPr>
                        <a:t>MB </a:t>
                      </a:r>
                      <a:r>
                        <a:rPr lang="en-US" altLang="zh-CN" sz="1000" b="1" kern="1200" dirty="0" smtClean="0">
                          <a:solidFill>
                            <a:schemeClr val="tx1"/>
                          </a:solidFill>
                          <a:effectLst/>
                          <a:latin typeface="+mn-lt"/>
                          <a:ea typeface="+mn-ea"/>
                          <a:cs typeface="Arial" pitchFamily="34" charset="0"/>
                        </a:rPr>
                        <a:t>(%)</a:t>
                      </a:r>
                      <a:endParaRPr lang="zh-CN" sz="1000" dirty="0">
                        <a:effectLst/>
                        <a:latin typeface="+mj-lt"/>
                        <a:ea typeface="宋体"/>
                        <a:cs typeface="Arial" pitchFamily="34" charset="0"/>
                      </a:endParaRPr>
                    </a:p>
                  </a:txBody>
                  <a:tcPr marL="68580" marR="68580" marT="0" marB="0"/>
                </a:tc>
                <a:tc>
                  <a:txBody>
                    <a:bodyPr/>
                    <a:lstStyle/>
                    <a:p>
                      <a:pPr>
                        <a:lnSpc>
                          <a:spcPts val="2000"/>
                        </a:lnSpc>
                        <a:spcAft>
                          <a:spcPts val="0"/>
                        </a:spcAft>
                      </a:pPr>
                      <a:r>
                        <a:rPr lang="en-US" sz="1000">
                          <a:effectLst/>
                          <a:latin typeface="+mj-lt"/>
                          <a:cs typeface="Arial" pitchFamily="34" charset="0"/>
                        </a:rPr>
                        <a:t>NMB (%)</a:t>
                      </a:r>
                      <a:endParaRPr lang="zh-CN" sz="1000">
                        <a:effectLst/>
                        <a:latin typeface="+mj-lt"/>
                        <a:ea typeface="宋体"/>
                        <a:cs typeface="Arial" pitchFamily="34" charset="0"/>
                      </a:endParaRPr>
                    </a:p>
                  </a:txBody>
                  <a:tcPr marL="68580" marR="68580" marT="0" marB="0"/>
                </a:tc>
                <a:tc>
                  <a:txBody>
                    <a:bodyPr/>
                    <a:lstStyle/>
                    <a:p>
                      <a:pPr>
                        <a:lnSpc>
                          <a:spcPts val="2000"/>
                        </a:lnSpc>
                        <a:spcAft>
                          <a:spcPts val="0"/>
                        </a:spcAft>
                      </a:pPr>
                      <a:r>
                        <a:rPr lang="en-US" sz="1000">
                          <a:effectLst/>
                          <a:latin typeface="+mj-lt"/>
                          <a:cs typeface="Arial" pitchFamily="34" charset="0"/>
                        </a:rPr>
                        <a:t>R</a:t>
                      </a:r>
                      <a:endParaRPr lang="zh-CN" sz="1000">
                        <a:effectLst/>
                        <a:latin typeface="+mj-lt"/>
                        <a:ea typeface="宋体"/>
                        <a:cs typeface="Arial" pitchFamily="34" charset="0"/>
                      </a:endParaRPr>
                    </a:p>
                  </a:txBody>
                  <a:tcPr marL="68580" marR="68580" marT="0" marB="0"/>
                </a:tc>
              </a:tr>
              <a:tr h="262215">
                <a:tc rowSpan="8">
                  <a:txBody>
                    <a:bodyPr/>
                    <a:lstStyle/>
                    <a:p>
                      <a:pPr algn="ctr">
                        <a:lnSpc>
                          <a:spcPts val="2000"/>
                        </a:lnSpc>
                        <a:spcAft>
                          <a:spcPts val="0"/>
                        </a:spcAft>
                      </a:pPr>
                      <a:r>
                        <a:rPr lang="en-US" sz="1000" dirty="0">
                          <a:effectLst/>
                          <a:latin typeface="+mj-lt"/>
                          <a:ea typeface="宋体"/>
                          <a:cs typeface="Arial" pitchFamily="34" charset="0"/>
                        </a:rPr>
                        <a:t>RH</a:t>
                      </a:r>
                      <a:endParaRPr lang="zh-CN" sz="1000" dirty="0">
                        <a:effectLst/>
                        <a:latin typeface="+mj-lt"/>
                        <a:ea typeface="宋体"/>
                        <a:cs typeface="Arial" pitchFamily="34" charset="0"/>
                      </a:endParaRPr>
                    </a:p>
                  </a:txBody>
                  <a:tcPr marL="68580" marR="68580" marT="0" marB="0" anchor="ctr"/>
                </a:tc>
                <a:tc>
                  <a:txBody>
                    <a:bodyPr/>
                    <a:lstStyle/>
                    <a:p>
                      <a:pPr>
                        <a:lnSpc>
                          <a:spcPts val="2000"/>
                        </a:lnSpc>
                        <a:spcAft>
                          <a:spcPts val="0"/>
                        </a:spcAft>
                      </a:pPr>
                      <a:r>
                        <a:rPr lang="en-US" sz="1000">
                          <a:effectLst/>
                          <a:latin typeface="+mj-lt"/>
                          <a:ea typeface="宋体"/>
                          <a:cs typeface="Arial" pitchFamily="34" charset="0"/>
                        </a:rPr>
                        <a:t>1000hPa</a:t>
                      </a:r>
                      <a:endParaRPr lang="zh-CN" sz="1000">
                        <a:effectLst/>
                        <a:latin typeface="+mj-lt"/>
                        <a:ea typeface="宋体"/>
                        <a:cs typeface="Arial" pitchFamily="34" charset="0"/>
                      </a:endParaRPr>
                    </a:p>
                  </a:txBody>
                  <a:tcPr marL="68580" marR="68580" marT="0" marB="0"/>
                </a:tc>
                <a:tc>
                  <a:txBody>
                    <a:bodyPr/>
                    <a:lstStyle/>
                    <a:p>
                      <a:pPr>
                        <a:lnSpc>
                          <a:spcPts val="2000"/>
                        </a:lnSpc>
                        <a:spcAft>
                          <a:spcPts val="0"/>
                        </a:spcAft>
                      </a:pPr>
                      <a:r>
                        <a:rPr lang="en-US" sz="1000">
                          <a:effectLst/>
                          <a:latin typeface="+mj-lt"/>
                          <a:ea typeface="宋体"/>
                          <a:cs typeface="Arial" pitchFamily="34" charset="0"/>
                        </a:rPr>
                        <a:t>86.55</a:t>
                      </a:r>
                      <a:endParaRPr lang="zh-CN" sz="1000">
                        <a:effectLst/>
                        <a:latin typeface="+mj-lt"/>
                        <a:ea typeface="宋体"/>
                        <a:cs typeface="Arial" pitchFamily="34" charset="0"/>
                      </a:endParaRPr>
                    </a:p>
                  </a:txBody>
                  <a:tcPr marL="68580" marR="68580" marT="0" marB="0"/>
                </a:tc>
                <a:tc>
                  <a:txBody>
                    <a:bodyPr/>
                    <a:lstStyle/>
                    <a:p>
                      <a:pPr>
                        <a:lnSpc>
                          <a:spcPts val="2000"/>
                        </a:lnSpc>
                        <a:spcAft>
                          <a:spcPts val="0"/>
                        </a:spcAft>
                      </a:pPr>
                      <a:r>
                        <a:rPr lang="en-US" sz="1000">
                          <a:effectLst/>
                          <a:latin typeface="+mj-lt"/>
                          <a:ea typeface="宋体"/>
                          <a:cs typeface="Arial" pitchFamily="34" charset="0"/>
                        </a:rPr>
                        <a:t>87.20</a:t>
                      </a:r>
                      <a:endParaRPr lang="zh-CN" sz="1000">
                        <a:effectLst/>
                        <a:latin typeface="+mj-lt"/>
                        <a:ea typeface="宋体"/>
                        <a:cs typeface="Arial" pitchFamily="34" charset="0"/>
                      </a:endParaRPr>
                    </a:p>
                  </a:txBody>
                  <a:tcPr marL="68580" marR="68580" marT="0" marB="0"/>
                </a:tc>
                <a:tc>
                  <a:txBody>
                    <a:bodyPr/>
                    <a:lstStyle/>
                    <a:p>
                      <a:pPr>
                        <a:lnSpc>
                          <a:spcPts val="2000"/>
                        </a:lnSpc>
                        <a:spcAft>
                          <a:spcPts val="0"/>
                        </a:spcAft>
                      </a:pPr>
                      <a:r>
                        <a:rPr lang="en-US" sz="1000">
                          <a:effectLst/>
                          <a:latin typeface="+mj-lt"/>
                          <a:ea typeface="宋体"/>
                          <a:cs typeface="Arial" pitchFamily="34" charset="0"/>
                        </a:rPr>
                        <a:t>0.65</a:t>
                      </a:r>
                      <a:endParaRPr lang="zh-CN" sz="1000">
                        <a:effectLst/>
                        <a:latin typeface="+mj-lt"/>
                        <a:ea typeface="宋体"/>
                        <a:cs typeface="Arial" pitchFamily="34" charset="0"/>
                      </a:endParaRPr>
                    </a:p>
                  </a:txBody>
                  <a:tcPr marL="68580" marR="68580" marT="0" marB="0"/>
                </a:tc>
                <a:tc>
                  <a:txBody>
                    <a:bodyPr/>
                    <a:lstStyle/>
                    <a:p>
                      <a:pPr algn="ctr">
                        <a:lnSpc>
                          <a:spcPts val="2000"/>
                        </a:lnSpc>
                        <a:spcAft>
                          <a:spcPts val="0"/>
                        </a:spcAft>
                      </a:pPr>
                      <a:r>
                        <a:rPr lang="en-US" sz="1000" b="1" dirty="0">
                          <a:effectLst/>
                          <a:latin typeface="+mj-lt"/>
                          <a:ea typeface="宋体"/>
                          <a:cs typeface="Arial" pitchFamily="34" charset="0"/>
                        </a:rPr>
                        <a:t>0.76</a:t>
                      </a:r>
                      <a:endParaRPr lang="zh-CN" sz="1000" b="1" dirty="0">
                        <a:effectLst/>
                        <a:latin typeface="+mj-lt"/>
                        <a:ea typeface="宋体"/>
                        <a:cs typeface="Arial" pitchFamily="34" charset="0"/>
                      </a:endParaRPr>
                    </a:p>
                  </a:txBody>
                  <a:tcPr marL="68580" marR="68580" marT="0" marB="0"/>
                </a:tc>
                <a:tc>
                  <a:txBody>
                    <a:bodyPr/>
                    <a:lstStyle/>
                    <a:p>
                      <a:pPr>
                        <a:lnSpc>
                          <a:spcPts val="2000"/>
                        </a:lnSpc>
                        <a:spcAft>
                          <a:spcPts val="0"/>
                        </a:spcAft>
                      </a:pPr>
                      <a:r>
                        <a:rPr lang="en-US" sz="1000">
                          <a:effectLst/>
                          <a:latin typeface="+mj-lt"/>
                          <a:ea typeface="宋体"/>
                          <a:cs typeface="Arial" pitchFamily="34" charset="0"/>
                        </a:rPr>
                        <a:t>0.64</a:t>
                      </a:r>
                      <a:endParaRPr lang="zh-CN" sz="1000">
                        <a:effectLst/>
                        <a:latin typeface="+mj-lt"/>
                        <a:ea typeface="宋体"/>
                        <a:cs typeface="Arial" pitchFamily="34" charset="0"/>
                      </a:endParaRPr>
                    </a:p>
                  </a:txBody>
                  <a:tcPr marL="68580" marR="68580" marT="0" marB="0"/>
                </a:tc>
              </a:tr>
              <a:tr h="262215">
                <a:tc vMerge="1">
                  <a:txBody>
                    <a:bodyPr/>
                    <a:lstStyle/>
                    <a:p>
                      <a:endParaRPr lang="zh-CN" altLang="en-US"/>
                    </a:p>
                  </a:txBody>
                  <a:tcPr/>
                </a:tc>
                <a:tc>
                  <a:txBody>
                    <a:bodyPr/>
                    <a:lstStyle/>
                    <a:p>
                      <a:pPr>
                        <a:lnSpc>
                          <a:spcPts val="2000"/>
                        </a:lnSpc>
                        <a:spcAft>
                          <a:spcPts val="0"/>
                        </a:spcAft>
                      </a:pPr>
                      <a:r>
                        <a:rPr lang="en-US" sz="1000">
                          <a:effectLst/>
                          <a:latin typeface="+mj-lt"/>
                          <a:ea typeface="宋体"/>
                          <a:cs typeface="Arial" pitchFamily="34" charset="0"/>
                        </a:rPr>
                        <a:t>950hPa</a:t>
                      </a:r>
                      <a:endParaRPr lang="zh-CN" sz="1000">
                        <a:effectLst/>
                        <a:latin typeface="+mj-lt"/>
                        <a:ea typeface="宋体"/>
                        <a:cs typeface="Arial" pitchFamily="34" charset="0"/>
                      </a:endParaRPr>
                    </a:p>
                  </a:txBody>
                  <a:tcPr marL="68580" marR="68580" marT="0" marB="0"/>
                </a:tc>
                <a:tc>
                  <a:txBody>
                    <a:bodyPr/>
                    <a:lstStyle/>
                    <a:p>
                      <a:pPr>
                        <a:lnSpc>
                          <a:spcPts val="2000"/>
                        </a:lnSpc>
                        <a:spcAft>
                          <a:spcPts val="0"/>
                        </a:spcAft>
                      </a:pPr>
                      <a:r>
                        <a:rPr lang="en-US" sz="1000" dirty="0">
                          <a:effectLst/>
                          <a:latin typeface="+mj-lt"/>
                          <a:ea typeface="宋体"/>
                          <a:cs typeface="Arial" pitchFamily="34" charset="0"/>
                        </a:rPr>
                        <a:t>82.61</a:t>
                      </a:r>
                      <a:endParaRPr lang="zh-CN" sz="1000" dirty="0">
                        <a:effectLst/>
                        <a:latin typeface="+mj-lt"/>
                        <a:ea typeface="宋体"/>
                        <a:cs typeface="Arial" pitchFamily="34" charset="0"/>
                      </a:endParaRPr>
                    </a:p>
                  </a:txBody>
                  <a:tcPr marL="68580" marR="68580" marT="0" marB="0"/>
                </a:tc>
                <a:tc>
                  <a:txBody>
                    <a:bodyPr/>
                    <a:lstStyle/>
                    <a:p>
                      <a:pPr>
                        <a:lnSpc>
                          <a:spcPts val="2000"/>
                        </a:lnSpc>
                        <a:spcAft>
                          <a:spcPts val="0"/>
                        </a:spcAft>
                      </a:pPr>
                      <a:r>
                        <a:rPr lang="en-US" sz="1000">
                          <a:effectLst/>
                          <a:latin typeface="+mj-lt"/>
                          <a:ea typeface="宋体"/>
                          <a:cs typeface="Arial" pitchFamily="34" charset="0"/>
                        </a:rPr>
                        <a:t>86.72</a:t>
                      </a:r>
                      <a:endParaRPr lang="zh-CN" sz="1000">
                        <a:effectLst/>
                        <a:latin typeface="+mj-lt"/>
                        <a:ea typeface="宋体"/>
                        <a:cs typeface="Arial" pitchFamily="34" charset="0"/>
                      </a:endParaRPr>
                    </a:p>
                  </a:txBody>
                  <a:tcPr marL="68580" marR="68580" marT="0" marB="0"/>
                </a:tc>
                <a:tc>
                  <a:txBody>
                    <a:bodyPr/>
                    <a:lstStyle/>
                    <a:p>
                      <a:pPr>
                        <a:lnSpc>
                          <a:spcPts val="2000"/>
                        </a:lnSpc>
                        <a:spcAft>
                          <a:spcPts val="0"/>
                        </a:spcAft>
                      </a:pPr>
                      <a:r>
                        <a:rPr lang="en-US" sz="1000">
                          <a:effectLst/>
                          <a:latin typeface="+mj-lt"/>
                          <a:ea typeface="宋体"/>
                          <a:cs typeface="Arial" pitchFamily="34" charset="0"/>
                        </a:rPr>
                        <a:t>4.11</a:t>
                      </a:r>
                      <a:endParaRPr lang="zh-CN" sz="1000">
                        <a:effectLst/>
                        <a:latin typeface="+mj-lt"/>
                        <a:ea typeface="宋体"/>
                        <a:cs typeface="Arial" pitchFamily="34" charset="0"/>
                      </a:endParaRPr>
                    </a:p>
                  </a:txBody>
                  <a:tcPr marL="68580" marR="68580" marT="0" marB="0"/>
                </a:tc>
                <a:tc>
                  <a:txBody>
                    <a:bodyPr/>
                    <a:lstStyle/>
                    <a:p>
                      <a:pPr algn="ctr">
                        <a:lnSpc>
                          <a:spcPts val="2000"/>
                        </a:lnSpc>
                        <a:spcAft>
                          <a:spcPts val="0"/>
                        </a:spcAft>
                      </a:pPr>
                      <a:r>
                        <a:rPr lang="en-US" sz="1000" b="1" dirty="0">
                          <a:effectLst/>
                          <a:latin typeface="+mj-lt"/>
                          <a:ea typeface="宋体"/>
                          <a:cs typeface="Arial" pitchFamily="34" charset="0"/>
                        </a:rPr>
                        <a:t>4.97</a:t>
                      </a:r>
                      <a:endParaRPr lang="zh-CN" sz="1000" b="1" dirty="0">
                        <a:effectLst/>
                        <a:latin typeface="+mj-lt"/>
                        <a:ea typeface="宋体"/>
                        <a:cs typeface="Arial" pitchFamily="34" charset="0"/>
                      </a:endParaRPr>
                    </a:p>
                  </a:txBody>
                  <a:tcPr marL="68580" marR="68580" marT="0" marB="0"/>
                </a:tc>
                <a:tc>
                  <a:txBody>
                    <a:bodyPr/>
                    <a:lstStyle/>
                    <a:p>
                      <a:pPr>
                        <a:lnSpc>
                          <a:spcPts val="2000"/>
                        </a:lnSpc>
                        <a:spcAft>
                          <a:spcPts val="0"/>
                        </a:spcAft>
                      </a:pPr>
                      <a:r>
                        <a:rPr lang="en-US" sz="1000">
                          <a:effectLst/>
                          <a:latin typeface="+mj-lt"/>
                          <a:ea typeface="宋体"/>
                          <a:cs typeface="Arial" pitchFamily="34" charset="0"/>
                        </a:rPr>
                        <a:t>0.87</a:t>
                      </a:r>
                      <a:endParaRPr lang="zh-CN" sz="1000">
                        <a:effectLst/>
                        <a:latin typeface="+mj-lt"/>
                        <a:ea typeface="宋体"/>
                        <a:cs typeface="Arial" pitchFamily="34" charset="0"/>
                      </a:endParaRPr>
                    </a:p>
                  </a:txBody>
                  <a:tcPr marL="68580" marR="68580" marT="0" marB="0"/>
                </a:tc>
              </a:tr>
              <a:tr h="262215">
                <a:tc vMerge="1">
                  <a:txBody>
                    <a:bodyPr/>
                    <a:lstStyle/>
                    <a:p>
                      <a:endParaRPr lang="zh-CN" altLang="en-US"/>
                    </a:p>
                  </a:txBody>
                  <a:tcPr/>
                </a:tc>
                <a:tc>
                  <a:txBody>
                    <a:bodyPr/>
                    <a:lstStyle/>
                    <a:p>
                      <a:pPr>
                        <a:lnSpc>
                          <a:spcPts val="2000"/>
                        </a:lnSpc>
                        <a:spcAft>
                          <a:spcPts val="0"/>
                        </a:spcAft>
                      </a:pPr>
                      <a:r>
                        <a:rPr lang="en-US" sz="1000">
                          <a:effectLst/>
                          <a:latin typeface="+mj-lt"/>
                          <a:ea typeface="宋体"/>
                          <a:cs typeface="Arial" pitchFamily="34" charset="0"/>
                        </a:rPr>
                        <a:t>920hPa</a:t>
                      </a:r>
                      <a:endParaRPr lang="zh-CN" sz="1000">
                        <a:effectLst/>
                        <a:latin typeface="+mj-lt"/>
                        <a:ea typeface="宋体"/>
                        <a:cs typeface="Arial" pitchFamily="34" charset="0"/>
                      </a:endParaRPr>
                    </a:p>
                  </a:txBody>
                  <a:tcPr marL="68580" marR="68580" marT="0" marB="0"/>
                </a:tc>
                <a:tc>
                  <a:txBody>
                    <a:bodyPr/>
                    <a:lstStyle/>
                    <a:p>
                      <a:pPr>
                        <a:lnSpc>
                          <a:spcPts val="2000"/>
                        </a:lnSpc>
                        <a:spcAft>
                          <a:spcPts val="0"/>
                        </a:spcAft>
                      </a:pPr>
                      <a:r>
                        <a:rPr lang="en-US" sz="1000">
                          <a:effectLst/>
                          <a:latin typeface="+mj-lt"/>
                          <a:ea typeface="宋体"/>
                          <a:cs typeface="Arial" pitchFamily="34" charset="0"/>
                        </a:rPr>
                        <a:t>80.62</a:t>
                      </a:r>
                      <a:endParaRPr lang="zh-CN" sz="1000">
                        <a:effectLst/>
                        <a:latin typeface="+mj-lt"/>
                        <a:ea typeface="宋体"/>
                        <a:cs typeface="Arial" pitchFamily="34" charset="0"/>
                      </a:endParaRPr>
                    </a:p>
                  </a:txBody>
                  <a:tcPr marL="68580" marR="68580" marT="0" marB="0"/>
                </a:tc>
                <a:tc>
                  <a:txBody>
                    <a:bodyPr/>
                    <a:lstStyle/>
                    <a:p>
                      <a:pPr>
                        <a:lnSpc>
                          <a:spcPts val="2000"/>
                        </a:lnSpc>
                        <a:spcAft>
                          <a:spcPts val="0"/>
                        </a:spcAft>
                      </a:pPr>
                      <a:r>
                        <a:rPr lang="en-US" sz="1000">
                          <a:effectLst/>
                          <a:latin typeface="+mj-lt"/>
                          <a:ea typeface="宋体"/>
                          <a:cs typeface="Arial" pitchFamily="34" charset="0"/>
                        </a:rPr>
                        <a:t>82.98</a:t>
                      </a:r>
                      <a:endParaRPr lang="zh-CN" sz="1000">
                        <a:effectLst/>
                        <a:latin typeface="+mj-lt"/>
                        <a:ea typeface="宋体"/>
                        <a:cs typeface="Arial" pitchFamily="34" charset="0"/>
                      </a:endParaRPr>
                    </a:p>
                  </a:txBody>
                  <a:tcPr marL="68580" marR="68580" marT="0" marB="0"/>
                </a:tc>
                <a:tc>
                  <a:txBody>
                    <a:bodyPr/>
                    <a:lstStyle/>
                    <a:p>
                      <a:pPr>
                        <a:lnSpc>
                          <a:spcPts val="2000"/>
                        </a:lnSpc>
                        <a:spcAft>
                          <a:spcPts val="0"/>
                        </a:spcAft>
                      </a:pPr>
                      <a:r>
                        <a:rPr lang="en-US" sz="1000">
                          <a:effectLst/>
                          <a:latin typeface="+mj-lt"/>
                          <a:ea typeface="宋体"/>
                          <a:cs typeface="Arial" pitchFamily="34" charset="0"/>
                        </a:rPr>
                        <a:t>2.36</a:t>
                      </a:r>
                      <a:endParaRPr lang="zh-CN" sz="1000">
                        <a:effectLst/>
                        <a:latin typeface="+mj-lt"/>
                        <a:ea typeface="宋体"/>
                        <a:cs typeface="Arial" pitchFamily="34" charset="0"/>
                      </a:endParaRPr>
                    </a:p>
                  </a:txBody>
                  <a:tcPr marL="68580" marR="68580" marT="0" marB="0"/>
                </a:tc>
                <a:tc>
                  <a:txBody>
                    <a:bodyPr/>
                    <a:lstStyle/>
                    <a:p>
                      <a:pPr algn="ctr">
                        <a:lnSpc>
                          <a:spcPts val="2000"/>
                        </a:lnSpc>
                        <a:spcAft>
                          <a:spcPts val="0"/>
                        </a:spcAft>
                      </a:pPr>
                      <a:r>
                        <a:rPr lang="en-US" sz="1000" b="1" dirty="0">
                          <a:effectLst/>
                          <a:latin typeface="+mj-lt"/>
                          <a:ea typeface="宋体"/>
                          <a:cs typeface="Arial" pitchFamily="34" charset="0"/>
                        </a:rPr>
                        <a:t>2.92</a:t>
                      </a:r>
                      <a:endParaRPr lang="zh-CN" sz="1000" b="1" dirty="0">
                        <a:effectLst/>
                        <a:latin typeface="+mj-lt"/>
                        <a:ea typeface="宋体"/>
                        <a:cs typeface="Arial" pitchFamily="34" charset="0"/>
                      </a:endParaRPr>
                    </a:p>
                  </a:txBody>
                  <a:tcPr marL="68580" marR="68580" marT="0" marB="0"/>
                </a:tc>
                <a:tc>
                  <a:txBody>
                    <a:bodyPr/>
                    <a:lstStyle/>
                    <a:p>
                      <a:pPr>
                        <a:lnSpc>
                          <a:spcPts val="2000"/>
                        </a:lnSpc>
                        <a:spcAft>
                          <a:spcPts val="0"/>
                        </a:spcAft>
                      </a:pPr>
                      <a:r>
                        <a:rPr lang="en-US" sz="1000">
                          <a:effectLst/>
                          <a:latin typeface="+mj-lt"/>
                          <a:ea typeface="宋体"/>
                          <a:cs typeface="Arial" pitchFamily="34" charset="0"/>
                        </a:rPr>
                        <a:t>0.90</a:t>
                      </a:r>
                      <a:endParaRPr lang="zh-CN" sz="1000">
                        <a:effectLst/>
                        <a:latin typeface="+mj-lt"/>
                        <a:ea typeface="宋体"/>
                        <a:cs typeface="Arial" pitchFamily="34" charset="0"/>
                      </a:endParaRPr>
                    </a:p>
                  </a:txBody>
                  <a:tcPr marL="68580" marR="68580" marT="0" marB="0"/>
                </a:tc>
              </a:tr>
              <a:tr h="262215">
                <a:tc vMerge="1">
                  <a:txBody>
                    <a:bodyPr/>
                    <a:lstStyle/>
                    <a:p>
                      <a:endParaRPr lang="zh-CN" altLang="en-US"/>
                    </a:p>
                  </a:txBody>
                  <a:tcPr/>
                </a:tc>
                <a:tc>
                  <a:txBody>
                    <a:bodyPr/>
                    <a:lstStyle/>
                    <a:p>
                      <a:pPr>
                        <a:lnSpc>
                          <a:spcPts val="2000"/>
                        </a:lnSpc>
                        <a:spcAft>
                          <a:spcPts val="0"/>
                        </a:spcAft>
                      </a:pPr>
                      <a:r>
                        <a:rPr lang="en-US" sz="1000">
                          <a:effectLst/>
                          <a:latin typeface="+mj-lt"/>
                          <a:ea typeface="宋体"/>
                          <a:cs typeface="Arial" pitchFamily="34" charset="0"/>
                        </a:rPr>
                        <a:t>850hPa</a:t>
                      </a:r>
                      <a:endParaRPr lang="zh-CN" sz="1000">
                        <a:effectLst/>
                        <a:latin typeface="+mj-lt"/>
                        <a:ea typeface="宋体"/>
                        <a:cs typeface="Arial" pitchFamily="34" charset="0"/>
                      </a:endParaRPr>
                    </a:p>
                  </a:txBody>
                  <a:tcPr marL="68580" marR="68580" marT="0" marB="0"/>
                </a:tc>
                <a:tc>
                  <a:txBody>
                    <a:bodyPr/>
                    <a:lstStyle/>
                    <a:p>
                      <a:pPr>
                        <a:lnSpc>
                          <a:spcPts val="2000"/>
                        </a:lnSpc>
                        <a:spcAft>
                          <a:spcPts val="0"/>
                        </a:spcAft>
                      </a:pPr>
                      <a:r>
                        <a:rPr lang="en-US" sz="1000">
                          <a:effectLst/>
                          <a:latin typeface="+mj-lt"/>
                          <a:ea typeface="宋体"/>
                          <a:cs typeface="Arial" pitchFamily="34" charset="0"/>
                        </a:rPr>
                        <a:t>74.04</a:t>
                      </a:r>
                      <a:endParaRPr lang="zh-CN" sz="1000">
                        <a:effectLst/>
                        <a:latin typeface="+mj-lt"/>
                        <a:ea typeface="宋体"/>
                        <a:cs typeface="Arial" pitchFamily="34" charset="0"/>
                      </a:endParaRPr>
                    </a:p>
                  </a:txBody>
                  <a:tcPr marL="68580" marR="68580" marT="0" marB="0"/>
                </a:tc>
                <a:tc>
                  <a:txBody>
                    <a:bodyPr/>
                    <a:lstStyle/>
                    <a:p>
                      <a:pPr>
                        <a:lnSpc>
                          <a:spcPts val="2000"/>
                        </a:lnSpc>
                        <a:spcAft>
                          <a:spcPts val="0"/>
                        </a:spcAft>
                      </a:pPr>
                      <a:r>
                        <a:rPr lang="en-US" sz="1000">
                          <a:effectLst/>
                          <a:latin typeface="+mj-lt"/>
                          <a:ea typeface="宋体"/>
                          <a:cs typeface="Arial" pitchFamily="34" charset="0"/>
                        </a:rPr>
                        <a:t>74.69</a:t>
                      </a:r>
                      <a:endParaRPr lang="zh-CN" sz="1000">
                        <a:effectLst/>
                        <a:latin typeface="+mj-lt"/>
                        <a:ea typeface="宋体"/>
                        <a:cs typeface="Arial" pitchFamily="34" charset="0"/>
                      </a:endParaRPr>
                    </a:p>
                  </a:txBody>
                  <a:tcPr marL="68580" marR="68580" marT="0" marB="0"/>
                </a:tc>
                <a:tc>
                  <a:txBody>
                    <a:bodyPr/>
                    <a:lstStyle/>
                    <a:p>
                      <a:pPr>
                        <a:lnSpc>
                          <a:spcPts val="2000"/>
                        </a:lnSpc>
                        <a:spcAft>
                          <a:spcPts val="0"/>
                        </a:spcAft>
                      </a:pPr>
                      <a:r>
                        <a:rPr lang="en-US" sz="1000">
                          <a:effectLst/>
                          <a:latin typeface="+mj-lt"/>
                          <a:ea typeface="宋体"/>
                          <a:cs typeface="Arial" pitchFamily="34" charset="0"/>
                        </a:rPr>
                        <a:t>0.64</a:t>
                      </a:r>
                      <a:endParaRPr lang="zh-CN" sz="1000">
                        <a:effectLst/>
                        <a:latin typeface="+mj-lt"/>
                        <a:ea typeface="宋体"/>
                        <a:cs typeface="Arial" pitchFamily="34" charset="0"/>
                      </a:endParaRPr>
                    </a:p>
                  </a:txBody>
                  <a:tcPr marL="68580" marR="68580" marT="0" marB="0"/>
                </a:tc>
                <a:tc>
                  <a:txBody>
                    <a:bodyPr/>
                    <a:lstStyle/>
                    <a:p>
                      <a:pPr algn="ctr">
                        <a:lnSpc>
                          <a:spcPts val="2000"/>
                        </a:lnSpc>
                        <a:spcAft>
                          <a:spcPts val="0"/>
                        </a:spcAft>
                      </a:pPr>
                      <a:r>
                        <a:rPr lang="en-US" sz="1000" b="1" dirty="0">
                          <a:effectLst/>
                          <a:latin typeface="+mj-lt"/>
                          <a:ea typeface="宋体"/>
                          <a:cs typeface="Arial" pitchFamily="34" charset="0"/>
                        </a:rPr>
                        <a:t>0.87</a:t>
                      </a:r>
                      <a:endParaRPr lang="zh-CN" sz="1000" b="1" dirty="0">
                        <a:effectLst/>
                        <a:latin typeface="+mj-lt"/>
                        <a:ea typeface="宋体"/>
                        <a:cs typeface="Arial" pitchFamily="34" charset="0"/>
                      </a:endParaRPr>
                    </a:p>
                  </a:txBody>
                  <a:tcPr marL="68580" marR="68580" marT="0" marB="0"/>
                </a:tc>
                <a:tc>
                  <a:txBody>
                    <a:bodyPr/>
                    <a:lstStyle/>
                    <a:p>
                      <a:pPr>
                        <a:lnSpc>
                          <a:spcPts val="2000"/>
                        </a:lnSpc>
                        <a:spcAft>
                          <a:spcPts val="0"/>
                        </a:spcAft>
                      </a:pPr>
                      <a:r>
                        <a:rPr lang="en-US" sz="1000">
                          <a:effectLst/>
                          <a:latin typeface="+mj-lt"/>
                          <a:ea typeface="宋体"/>
                          <a:cs typeface="Arial" pitchFamily="34" charset="0"/>
                        </a:rPr>
                        <a:t>0.93</a:t>
                      </a:r>
                      <a:endParaRPr lang="zh-CN" sz="1000">
                        <a:effectLst/>
                        <a:latin typeface="+mj-lt"/>
                        <a:ea typeface="宋体"/>
                        <a:cs typeface="Arial" pitchFamily="34" charset="0"/>
                      </a:endParaRPr>
                    </a:p>
                  </a:txBody>
                  <a:tcPr marL="68580" marR="68580" marT="0" marB="0"/>
                </a:tc>
              </a:tr>
              <a:tr h="262215">
                <a:tc vMerge="1">
                  <a:txBody>
                    <a:bodyPr/>
                    <a:lstStyle/>
                    <a:p>
                      <a:endParaRPr lang="zh-CN" altLang="en-US"/>
                    </a:p>
                  </a:txBody>
                  <a:tcPr/>
                </a:tc>
                <a:tc>
                  <a:txBody>
                    <a:bodyPr/>
                    <a:lstStyle/>
                    <a:p>
                      <a:pPr>
                        <a:lnSpc>
                          <a:spcPts val="2000"/>
                        </a:lnSpc>
                        <a:spcAft>
                          <a:spcPts val="0"/>
                        </a:spcAft>
                      </a:pPr>
                      <a:r>
                        <a:rPr lang="en-US" sz="1000">
                          <a:effectLst/>
                          <a:latin typeface="+mj-lt"/>
                          <a:ea typeface="宋体"/>
                          <a:cs typeface="Arial" pitchFamily="34" charset="0"/>
                        </a:rPr>
                        <a:t>780hPa</a:t>
                      </a:r>
                      <a:endParaRPr lang="zh-CN" sz="1000">
                        <a:effectLst/>
                        <a:latin typeface="+mj-lt"/>
                        <a:ea typeface="宋体"/>
                        <a:cs typeface="Arial" pitchFamily="34" charset="0"/>
                      </a:endParaRPr>
                    </a:p>
                  </a:txBody>
                  <a:tcPr marL="68580" marR="68580" marT="0" marB="0"/>
                </a:tc>
                <a:tc>
                  <a:txBody>
                    <a:bodyPr/>
                    <a:lstStyle/>
                    <a:p>
                      <a:pPr>
                        <a:lnSpc>
                          <a:spcPts val="2000"/>
                        </a:lnSpc>
                        <a:spcAft>
                          <a:spcPts val="0"/>
                        </a:spcAft>
                      </a:pPr>
                      <a:r>
                        <a:rPr lang="en-US" sz="1000">
                          <a:effectLst/>
                          <a:latin typeface="+mj-lt"/>
                          <a:ea typeface="宋体"/>
                          <a:cs typeface="Arial" pitchFamily="34" charset="0"/>
                        </a:rPr>
                        <a:t>67.20</a:t>
                      </a:r>
                      <a:endParaRPr lang="zh-CN" sz="1000">
                        <a:effectLst/>
                        <a:latin typeface="+mj-lt"/>
                        <a:ea typeface="宋体"/>
                        <a:cs typeface="Arial" pitchFamily="34" charset="0"/>
                      </a:endParaRPr>
                    </a:p>
                  </a:txBody>
                  <a:tcPr marL="68580" marR="68580" marT="0" marB="0"/>
                </a:tc>
                <a:tc>
                  <a:txBody>
                    <a:bodyPr/>
                    <a:lstStyle/>
                    <a:p>
                      <a:pPr>
                        <a:lnSpc>
                          <a:spcPts val="2000"/>
                        </a:lnSpc>
                        <a:spcAft>
                          <a:spcPts val="0"/>
                        </a:spcAft>
                      </a:pPr>
                      <a:r>
                        <a:rPr lang="en-US" sz="1000">
                          <a:effectLst/>
                          <a:latin typeface="+mj-lt"/>
                          <a:ea typeface="宋体"/>
                          <a:cs typeface="Arial" pitchFamily="34" charset="0"/>
                        </a:rPr>
                        <a:t>71.16</a:t>
                      </a:r>
                      <a:endParaRPr lang="zh-CN" sz="1000">
                        <a:effectLst/>
                        <a:latin typeface="+mj-lt"/>
                        <a:ea typeface="宋体"/>
                        <a:cs typeface="Arial" pitchFamily="34" charset="0"/>
                      </a:endParaRPr>
                    </a:p>
                  </a:txBody>
                  <a:tcPr marL="68580" marR="68580" marT="0" marB="0"/>
                </a:tc>
                <a:tc>
                  <a:txBody>
                    <a:bodyPr/>
                    <a:lstStyle/>
                    <a:p>
                      <a:pPr>
                        <a:lnSpc>
                          <a:spcPts val="2000"/>
                        </a:lnSpc>
                        <a:spcAft>
                          <a:spcPts val="0"/>
                        </a:spcAft>
                      </a:pPr>
                      <a:r>
                        <a:rPr lang="en-US" sz="1000">
                          <a:effectLst/>
                          <a:latin typeface="+mj-lt"/>
                          <a:ea typeface="宋体"/>
                          <a:cs typeface="Arial" pitchFamily="34" charset="0"/>
                        </a:rPr>
                        <a:t>3.96</a:t>
                      </a:r>
                      <a:endParaRPr lang="zh-CN" sz="1000">
                        <a:effectLst/>
                        <a:latin typeface="+mj-lt"/>
                        <a:ea typeface="宋体"/>
                        <a:cs typeface="Arial" pitchFamily="34" charset="0"/>
                      </a:endParaRPr>
                    </a:p>
                  </a:txBody>
                  <a:tcPr marL="68580" marR="68580" marT="0" marB="0"/>
                </a:tc>
                <a:tc>
                  <a:txBody>
                    <a:bodyPr/>
                    <a:lstStyle/>
                    <a:p>
                      <a:pPr algn="ctr">
                        <a:lnSpc>
                          <a:spcPts val="2000"/>
                        </a:lnSpc>
                        <a:spcAft>
                          <a:spcPts val="0"/>
                        </a:spcAft>
                      </a:pPr>
                      <a:r>
                        <a:rPr lang="en-US" sz="1000" b="1" dirty="0">
                          <a:effectLst/>
                          <a:latin typeface="+mj-lt"/>
                          <a:ea typeface="宋体"/>
                          <a:cs typeface="Arial" pitchFamily="34" charset="0"/>
                        </a:rPr>
                        <a:t>5.90</a:t>
                      </a:r>
                      <a:endParaRPr lang="zh-CN" sz="1000" b="1" dirty="0">
                        <a:effectLst/>
                        <a:latin typeface="+mj-lt"/>
                        <a:ea typeface="宋体"/>
                        <a:cs typeface="Arial" pitchFamily="34" charset="0"/>
                      </a:endParaRPr>
                    </a:p>
                  </a:txBody>
                  <a:tcPr marL="68580" marR="68580" marT="0" marB="0"/>
                </a:tc>
                <a:tc>
                  <a:txBody>
                    <a:bodyPr/>
                    <a:lstStyle/>
                    <a:p>
                      <a:pPr>
                        <a:lnSpc>
                          <a:spcPts val="2000"/>
                        </a:lnSpc>
                        <a:spcAft>
                          <a:spcPts val="0"/>
                        </a:spcAft>
                      </a:pPr>
                      <a:r>
                        <a:rPr lang="en-US" sz="1000">
                          <a:effectLst/>
                          <a:latin typeface="+mj-lt"/>
                          <a:ea typeface="宋体"/>
                          <a:cs typeface="Arial" pitchFamily="34" charset="0"/>
                        </a:rPr>
                        <a:t>0.89</a:t>
                      </a:r>
                      <a:endParaRPr lang="zh-CN" sz="1000">
                        <a:effectLst/>
                        <a:latin typeface="+mj-lt"/>
                        <a:ea typeface="宋体"/>
                        <a:cs typeface="Arial" pitchFamily="34" charset="0"/>
                      </a:endParaRPr>
                    </a:p>
                  </a:txBody>
                  <a:tcPr marL="68580" marR="68580" marT="0" marB="0"/>
                </a:tc>
              </a:tr>
              <a:tr h="262215">
                <a:tc vMerge="1">
                  <a:txBody>
                    <a:bodyPr/>
                    <a:lstStyle/>
                    <a:p>
                      <a:endParaRPr lang="zh-CN" altLang="en-US"/>
                    </a:p>
                  </a:txBody>
                  <a:tcPr/>
                </a:tc>
                <a:tc>
                  <a:txBody>
                    <a:bodyPr/>
                    <a:lstStyle/>
                    <a:p>
                      <a:pPr>
                        <a:lnSpc>
                          <a:spcPts val="2000"/>
                        </a:lnSpc>
                        <a:spcAft>
                          <a:spcPts val="0"/>
                        </a:spcAft>
                      </a:pPr>
                      <a:r>
                        <a:rPr lang="en-US" sz="1000">
                          <a:effectLst/>
                          <a:latin typeface="+mj-lt"/>
                          <a:ea typeface="宋体"/>
                          <a:cs typeface="Arial" pitchFamily="34" charset="0"/>
                        </a:rPr>
                        <a:t>700hPa</a:t>
                      </a:r>
                      <a:endParaRPr lang="zh-CN" sz="1000">
                        <a:effectLst/>
                        <a:latin typeface="+mj-lt"/>
                        <a:ea typeface="宋体"/>
                        <a:cs typeface="Arial" pitchFamily="34" charset="0"/>
                      </a:endParaRPr>
                    </a:p>
                  </a:txBody>
                  <a:tcPr marL="68580" marR="68580" marT="0" marB="0"/>
                </a:tc>
                <a:tc>
                  <a:txBody>
                    <a:bodyPr/>
                    <a:lstStyle/>
                    <a:p>
                      <a:pPr>
                        <a:lnSpc>
                          <a:spcPts val="2000"/>
                        </a:lnSpc>
                        <a:spcAft>
                          <a:spcPts val="0"/>
                        </a:spcAft>
                      </a:pPr>
                      <a:r>
                        <a:rPr lang="en-US" sz="1000">
                          <a:effectLst/>
                          <a:latin typeface="+mj-lt"/>
                          <a:ea typeface="宋体"/>
                          <a:cs typeface="Arial" pitchFamily="34" charset="0"/>
                        </a:rPr>
                        <a:t>62.93</a:t>
                      </a:r>
                      <a:endParaRPr lang="zh-CN" sz="1000">
                        <a:effectLst/>
                        <a:latin typeface="+mj-lt"/>
                        <a:ea typeface="宋体"/>
                        <a:cs typeface="Arial" pitchFamily="34" charset="0"/>
                      </a:endParaRPr>
                    </a:p>
                  </a:txBody>
                  <a:tcPr marL="68580" marR="68580" marT="0" marB="0"/>
                </a:tc>
                <a:tc>
                  <a:txBody>
                    <a:bodyPr/>
                    <a:lstStyle/>
                    <a:p>
                      <a:pPr>
                        <a:lnSpc>
                          <a:spcPts val="2000"/>
                        </a:lnSpc>
                        <a:spcAft>
                          <a:spcPts val="0"/>
                        </a:spcAft>
                      </a:pPr>
                      <a:r>
                        <a:rPr lang="en-US" sz="1000">
                          <a:effectLst/>
                          <a:latin typeface="+mj-lt"/>
                          <a:ea typeface="宋体"/>
                          <a:cs typeface="Arial" pitchFamily="34" charset="0"/>
                        </a:rPr>
                        <a:t>68.42</a:t>
                      </a:r>
                      <a:endParaRPr lang="zh-CN" sz="1000">
                        <a:effectLst/>
                        <a:latin typeface="+mj-lt"/>
                        <a:ea typeface="宋体"/>
                        <a:cs typeface="Arial" pitchFamily="34" charset="0"/>
                      </a:endParaRPr>
                    </a:p>
                  </a:txBody>
                  <a:tcPr marL="68580" marR="68580" marT="0" marB="0"/>
                </a:tc>
                <a:tc>
                  <a:txBody>
                    <a:bodyPr/>
                    <a:lstStyle/>
                    <a:p>
                      <a:pPr>
                        <a:lnSpc>
                          <a:spcPts val="2000"/>
                        </a:lnSpc>
                        <a:spcAft>
                          <a:spcPts val="0"/>
                        </a:spcAft>
                      </a:pPr>
                      <a:r>
                        <a:rPr lang="en-US" sz="1000">
                          <a:effectLst/>
                          <a:latin typeface="+mj-lt"/>
                          <a:ea typeface="宋体"/>
                          <a:cs typeface="Arial" pitchFamily="34" charset="0"/>
                        </a:rPr>
                        <a:t>5.48</a:t>
                      </a:r>
                      <a:endParaRPr lang="zh-CN" sz="1000">
                        <a:effectLst/>
                        <a:latin typeface="+mj-lt"/>
                        <a:ea typeface="宋体"/>
                        <a:cs typeface="Arial" pitchFamily="34" charset="0"/>
                      </a:endParaRPr>
                    </a:p>
                  </a:txBody>
                  <a:tcPr marL="68580" marR="68580" marT="0" marB="0"/>
                </a:tc>
                <a:tc>
                  <a:txBody>
                    <a:bodyPr/>
                    <a:lstStyle/>
                    <a:p>
                      <a:pPr algn="ctr">
                        <a:lnSpc>
                          <a:spcPts val="2000"/>
                        </a:lnSpc>
                        <a:spcAft>
                          <a:spcPts val="0"/>
                        </a:spcAft>
                      </a:pPr>
                      <a:r>
                        <a:rPr lang="en-US" sz="1000" b="1" dirty="0">
                          <a:effectLst/>
                          <a:latin typeface="+mj-lt"/>
                          <a:ea typeface="宋体"/>
                          <a:cs typeface="Arial" pitchFamily="34" charset="0"/>
                        </a:rPr>
                        <a:t>8.72</a:t>
                      </a:r>
                      <a:endParaRPr lang="zh-CN" sz="1000" b="1" dirty="0">
                        <a:effectLst/>
                        <a:latin typeface="+mj-lt"/>
                        <a:ea typeface="宋体"/>
                        <a:cs typeface="Arial" pitchFamily="34" charset="0"/>
                      </a:endParaRPr>
                    </a:p>
                  </a:txBody>
                  <a:tcPr marL="68580" marR="68580" marT="0" marB="0"/>
                </a:tc>
                <a:tc>
                  <a:txBody>
                    <a:bodyPr/>
                    <a:lstStyle/>
                    <a:p>
                      <a:pPr>
                        <a:lnSpc>
                          <a:spcPts val="2000"/>
                        </a:lnSpc>
                        <a:spcAft>
                          <a:spcPts val="0"/>
                        </a:spcAft>
                      </a:pPr>
                      <a:r>
                        <a:rPr lang="en-US" sz="1000">
                          <a:effectLst/>
                          <a:latin typeface="+mj-lt"/>
                          <a:ea typeface="宋体"/>
                          <a:cs typeface="Arial" pitchFamily="34" charset="0"/>
                        </a:rPr>
                        <a:t>0.87</a:t>
                      </a:r>
                      <a:endParaRPr lang="zh-CN" sz="1000">
                        <a:effectLst/>
                        <a:latin typeface="+mj-lt"/>
                        <a:ea typeface="宋体"/>
                        <a:cs typeface="Arial" pitchFamily="34" charset="0"/>
                      </a:endParaRPr>
                    </a:p>
                  </a:txBody>
                  <a:tcPr marL="68580" marR="68580" marT="0" marB="0"/>
                </a:tc>
              </a:tr>
              <a:tr h="262215">
                <a:tc vMerge="1">
                  <a:txBody>
                    <a:bodyPr/>
                    <a:lstStyle/>
                    <a:p>
                      <a:endParaRPr lang="zh-CN" altLang="en-US"/>
                    </a:p>
                  </a:txBody>
                  <a:tcPr/>
                </a:tc>
                <a:tc>
                  <a:txBody>
                    <a:bodyPr/>
                    <a:lstStyle/>
                    <a:p>
                      <a:pPr>
                        <a:lnSpc>
                          <a:spcPts val="2000"/>
                        </a:lnSpc>
                        <a:spcAft>
                          <a:spcPts val="0"/>
                        </a:spcAft>
                      </a:pPr>
                      <a:r>
                        <a:rPr lang="en-US" sz="1000">
                          <a:effectLst/>
                          <a:latin typeface="+mj-lt"/>
                          <a:ea typeface="宋体"/>
                          <a:cs typeface="Arial" pitchFamily="34" charset="0"/>
                        </a:rPr>
                        <a:t>620hPa</a:t>
                      </a:r>
                      <a:endParaRPr lang="zh-CN" sz="1000">
                        <a:effectLst/>
                        <a:latin typeface="+mj-lt"/>
                        <a:ea typeface="宋体"/>
                        <a:cs typeface="Arial" pitchFamily="34" charset="0"/>
                      </a:endParaRPr>
                    </a:p>
                  </a:txBody>
                  <a:tcPr marL="68580" marR="68580" marT="0" marB="0"/>
                </a:tc>
                <a:tc>
                  <a:txBody>
                    <a:bodyPr/>
                    <a:lstStyle/>
                    <a:p>
                      <a:pPr>
                        <a:lnSpc>
                          <a:spcPts val="2000"/>
                        </a:lnSpc>
                        <a:spcAft>
                          <a:spcPts val="0"/>
                        </a:spcAft>
                      </a:pPr>
                      <a:r>
                        <a:rPr lang="en-US" sz="1000">
                          <a:effectLst/>
                          <a:latin typeface="+mj-lt"/>
                          <a:ea typeface="宋体"/>
                          <a:cs typeface="Arial" pitchFamily="34" charset="0"/>
                        </a:rPr>
                        <a:t>60.69</a:t>
                      </a:r>
                      <a:endParaRPr lang="zh-CN" sz="1000">
                        <a:effectLst/>
                        <a:latin typeface="+mj-lt"/>
                        <a:ea typeface="宋体"/>
                        <a:cs typeface="Arial" pitchFamily="34" charset="0"/>
                      </a:endParaRPr>
                    </a:p>
                  </a:txBody>
                  <a:tcPr marL="68580" marR="68580" marT="0" marB="0"/>
                </a:tc>
                <a:tc>
                  <a:txBody>
                    <a:bodyPr/>
                    <a:lstStyle/>
                    <a:p>
                      <a:pPr>
                        <a:lnSpc>
                          <a:spcPts val="2000"/>
                        </a:lnSpc>
                        <a:spcAft>
                          <a:spcPts val="0"/>
                        </a:spcAft>
                      </a:pPr>
                      <a:r>
                        <a:rPr lang="en-US" sz="1000">
                          <a:effectLst/>
                          <a:latin typeface="+mj-lt"/>
                          <a:ea typeface="宋体"/>
                          <a:cs typeface="Arial" pitchFamily="34" charset="0"/>
                        </a:rPr>
                        <a:t>6.66</a:t>
                      </a:r>
                      <a:endParaRPr lang="zh-CN" sz="1000">
                        <a:effectLst/>
                        <a:latin typeface="+mj-lt"/>
                        <a:ea typeface="宋体"/>
                        <a:cs typeface="Arial" pitchFamily="34" charset="0"/>
                      </a:endParaRPr>
                    </a:p>
                  </a:txBody>
                  <a:tcPr marL="68580" marR="68580" marT="0" marB="0"/>
                </a:tc>
                <a:tc>
                  <a:txBody>
                    <a:bodyPr/>
                    <a:lstStyle/>
                    <a:p>
                      <a:pPr>
                        <a:lnSpc>
                          <a:spcPts val="2000"/>
                        </a:lnSpc>
                        <a:spcAft>
                          <a:spcPts val="0"/>
                        </a:spcAft>
                      </a:pPr>
                      <a:r>
                        <a:rPr lang="en-US" sz="1000">
                          <a:effectLst/>
                          <a:latin typeface="+mj-lt"/>
                          <a:ea typeface="宋体"/>
                          <a:cs typeface="Arial" pitchFamily="34" charset="0"/>
                        </a:rPr>
                        <a:t>1.98</a:t>
                      </a:r>
                      <a:endParaRPr lang="zh-CN" sz="1000">
                        <a:effectLst/>
                        <a:latin typeface="+mj-lt"/>
                        <a:ea typeface="宋体"/>
                        <a:cs typeface="Arial" pitchFamily="34" charset="0"/>
                      </a:endParaRPr>
                    </a:p>
                  </a:txBody>
                  <a:tcPr marL="68580" marR="68580" marT="0" marB="0"/>
                </a:tc>
                <a:tc>
                  <a:txBody>
                    <a:bodyPr/>
                    <a:lstStyle/>
                    <a:p>
                      <a:pPr algn="ctr">
                        <a:lnSpc>
                          <a:spcPts val="2000"/>
                        </a:lnSpc>
                        <a:spcAft>
                          <a:spcPts val="0"/>
                        </a:spcAft>
                      </a:pPr>
                      <a:r>
                        <a:rPr lang="en-US" sz="1000" b="1" dirty="0">
                          <a:effectLst/>
                          <a:latin typeface="+mj-lt"/>
                          <a:ea typeface="宋体"/>
                          <a:cs typeface="Arial" pitchFamily="34" charset="0"/>
                        </a:rPr>
                        <a:t>3.26</a:t>
                      </a:r>
                      <a:endParaRPr lang="zh-CN" sz="1000" b="1" dirty="0">
                        <a:effectLst/>
                        <a:latin typeface="+mj-lt"/>
                        <a:ea typeface="宋体"/>
                        <a:cs typeface="Arial" pitchFamily="34" charset="0"/>
                      </a:endParaRPr>
                    </a:p>
                  </a:txBody>
                  <a:tcPr marL="68580" marR="68580" marT="0" marB="0"/>
                </a:tc>
                <a:tc>
                  <a:txBody>
                    <a:bodyPr/>
                    <a:lstStyle/>
                    <a:p>
                      <a:pPr>
                        <a:lnSpc>
                          <a:spcPts val="2000"/>
                        </a:lnSpc>
                        <a:spcAft>
                          <a:spcPts val="0"/>
                        </a:spcAft>
                      </a:pPr>
                      <a:r>
                        <a:rPr lang="en-US" sz="1000">
                          <a:effectLst/>
                          <a:latin typeface="+mj-lt"/>
                          <a:ea typeface="宋体"/>
                          <a:cs typeface="Arial" pitchFamily="34" charset="0"/>
                        </a:rPr>
                        <a:t>0.70</a:t>
                      </a:r>
                      <a:endParaRPr lang="zh-CN" sz="1000">
                        <a:effectLst/>
                        <a:latin typeface="+mj-lt"/>
                        <a:ea typeface="宋体"/>
                        <a:cs typeface="Arial" pitchFamily="34" charset="0"/>
                      </a:endParaRPr>
                    </a:p>
                  </a:txBody>
                  <a:tcPr marL="68580" marR="68580" marT="0" marB="0"/>
                </a:tc>
              </a:tr>
              <a:tr h="262215">
                <a:tc vMerge="1">
                  <a:txBody>
                    <a:bodyPr/>
                    <a:lstStyle/>
                    <a:p>
                      <a:endParaRPr lang="zh-CN" altLang="en-US"/>
                    </a:p>
                  </a:txBody>
                  <a:tcPr/>
                </a:tc>
                <a:tc>
                  <a:txBody>
                    <a:bodyPr/>
                    <a:lstStyle/>
                    <a:p>
                      <a:pPr>
                        <a:lnSpc>
                          <a:spcPts val="2000"/>
                        </a:lnSpc>
                        <a:spcAft>
                          <a:spcPts val="0"/>
                        </a:spcAft>
                      </a:pPr>
                      <a:r>
                        <a:rPr lang="en-US" sz="1000">
                          <a:effectLst/>
                          <a:latin typeface="+mj-lt"/>
                          <a:ea typeface="宋体"/>
                          <a:cs typeface="Arial" pitchFamily="34" charset="0"/>
                        </a:rPr>
                        <a:t>500hPa</a:t>
                      </a:r>
                      <a:endParaRPr lang="zh-CN" sz="1000">
                        <a:effectLst/>
                        <a:latin typeface="+mj-lt"/>
                        <a:ea typeface="宋体"/>
                        <a:cs typeface="Arial" pitchFamily="34" charset="0"/>
                      </a:endParaRPr>
                    </a:p>
                  </a:txBody>
                  <a:tcPr marL="68580" marR="68580" marT="0" marB="0"/>
                </a:tc>
                <a:tc>
                  <a:txBody>
                    <a:bodyPr/>
                    <a:lstStyle/>
                    <a:p>
                      <a:pPr>
                        <a:lnSpc>
                          <a:spcPts val="2000"/>
                        </a:lnSpc>
                        <a:spcAft>
                          <a:spcPts val="0"/>
                        </a:spcAft>
                      </a:pPr>
                      <a:r>
                        <a:rPr lang="en-US" sz="1000">
                          <a:effectLst/>
                          <a:latin typeface="+mj-lt"/>
                          <a:ea typeface="宋体"/>
                          <a:cs typeface="Arial" pitchFamily="34" charset="0"/>
                        </a:rPr>
                        <a:t>53.09</a:t>
                      </a:r>
                      <a:endParaRPr lang="zh-CN" sz="1000">
                        <a:effectLst/>
                        <a:latin typeface="+mj-lt"/>
                        <a:ea typeface="宋体"/>
                        <a:cs typeface="Arial" pitchFamily="34" charset="0"/>
                      </a:endParaRPr>
                    </a:p>
                  </a:txBody>
                  <a:tcPr marL="68580" marR="68580" marT="0" marB="0"/>
                </a:tc>
                <a:tc>
                  <a:txBody>
                    <a:bodyPr/>
                    <a:lstStyle/>
                    <a:p>
                      <a:pPr>
                        <a:lnSpc>
                          <a:spcPts val="2000"/>
                        </a:lnSpc>
                        <a:spcAft>
                          <a:spcPts val="0"/>
                        </a:spcAft>
                      </a:pPr>
                      <a:r>
                        <a:rPr lang="en-US" sz="1000">
                          <a:effectLst/>
                          <a:latin typeface="+mj-lt"/>
                          <a:ea typeface="宋体"/>
                          <a:cs typeface="Arial" pitchFamily="34" charset="0"/>
                        </a:rPr>
                        <a:t>59.47</a:t>
                      </a:r>
                      <a:endParaRPr lang="zh-CN" sz="1000">
                        <a:effectLst/>
                        <a:latin typeface="+mj-lt"/>
                        <a:ea typeface="宋体"/>
                        <a:cs typeface="Arial" pitchFamily="34" charset="0"/>
                      </a:endParaRPr>
                    </a:p>
                  </a:txBody>
                  <a:tcPr marL="68580" marR="68580" marT="0" marB="0"/>
                </a:tc>
                <a:tc>
                  <a:txBody>
                    <a:bodyPr/>
                    <a:lstStyle/>
                    <a:p>
                      <a:pPr>
                        <a:lnSpc>
                          <a:spcPts val="2000"/>
                        </a:lnSpc>
                        <a:spcAft>
                          <a:spcPts val="0"/>
                        </a:spcAft>
                      </a:pPr>
                      <a:r>
                        <a:rPr lang="en-US" sz="1000">
                          <a:effectLst/>
                          <a:latin typeface="+mj-lt"/>
                          <a:ea typeface="宋体"/>
                          <a:cs typeface="Arial" pitchFamily="34" charset="0"/>
                        </a:rPr>
                        <a:t>6.38</a:t>
                      </a:r>
                      <a:endParaRPr lang="zh-CN" sz="1000">
                        <a:effectLst/>
                        <a:latin typeface="+mj-lt"/>
                        <a:ea typeface="宋体"/>
                        <a:cs typeface="Arial" pitchFamily="34" charset="0"/>
                      </a:endParaRPr>
                    </a:p>
                  </a:txBody>
                  <a:tcPr marL="68580" marR="68580" marT="0" marB="0"/>
                </a:tc>
                <a:tc>
                  <a:txBody>
                    <a:bodyPr/>
                    <a:lstStyle/>
                    <a:p>
                      <a:pPr algn="ctr">
                        <a:lnSpc>
                          <a:spcPts val="2000"/>
                        </a:lnSpc>
                        <a:spcAft>
                          <a:spcPts val="0"/>
                        </a:spcAft>
                      </a:pPr>
                      <a:r>
                        <a:rPr lang="en-US" sz="1000" b="1" dirty="0">
                          <a:effectLst/>
                          <a:latin typeface="+mj-lt"/>
                          <a:ea typeface="宋体"/>
                          <a:cs typeface="Arial" pitchFamily="34" charset="0"/>
                        </a:rPr>
                        <a:t>12.02</a:t>
                      </a:r>
                      <a:endParaRPr lang="zh-CN" sz="1000" b="1" dirty="0">
                        <a:effectLst/>
                        <a:latin typeface="+mj-lt"/>
                        <a:ea typeface="宋体"/>
                        <a:cs typeface="Arial" pitchFamily="34" charset="0"/>
                      </a:endParaRPr>
                    </a:p>
                  </a:txBody>
                  <a:tcPr marL="68580" marR="68580" marT="0" marB="0"/>
                </a:tc>
                <a:tc>
                  <a:txBody>
                    <a:bodyPr/>
                    <a:lstStyle/>
                    <a:p>
                      <a:pPr>
                        <a:lnSpc>
                          <a:spcPts val="2000"/>
                        </a:lnSpc>
                        <a:spcAft>
                          <a:spcPts val="0"/>
                        </a:spcAft>
                      </a:pPr>
                      <a:r>
                        <a:rPr lang="en-US" sz="1000" dirty="0">
                          <a:effectLst/>
                          <a:latin typeface="+mj-lt"/>
                          <a:ea typeface="宋体"/>
                          <a:cs typeface="Arial" pitchFamily="34" charset="0"/>
                        </a:rPr>
                        <a:t>0.76</a:t>
                      </a:r>
                      <a:endParaRPr lang="zh-CN" sz="1000" dirty="0">
                        <a:effectLst/>
                        <a:latin typeface="+mj-lt"/>
                        <a:ea typeface="宋体"/>
                        <a:cs typeface="Arial" pitchFamily="34" charset="0"/>
                      </a:endParaRPr>
                    </a:p>
                  </a:txBody>
                  <a:tcPr marL="68580" marR="68580" marT="0" marB="0"/>
                </a:tc>
              </a:tr>
            </a:tbl>
          </a:graphicData>
        </a:graphic>
      </p:graphicFrame>
      <p:graphicFrame>
        <p:nvGraphicFramePr>
          <p:cNvPr id="16" name="表格 15"/>
          <p:cNvGraphicFramePr>
            <a:graphicFrameLocks noGrp="1"/>
          </p:cNvGraphicFramePr>
          <p:nvPr>
            <p:extLst>
              <p:ext uri="{D42A27DB-BD31-4B8C-83A1-F6EECF244321}">
                <p14:modId xmlns:p14="http://schemas.microsoft.com/office/powerpoint/2010/main" val="4116448572"/>
              </p:ext>
            </p:extLst>
          </p:nvPr>
        </p:nvGraphicFramePr>
        <p:xfrm>
          <a:off x="5229518" y="1720347"/>
          <a:ext cx="3789999" cy="1270000"/>
        </p:xfrm>
        <a:graphic>
          <a:graphicData uri="http://schemas.openxmlformats.org/drawingml/2006/table">
            <a:tbl>
              <a:tblPr firstRow="1" firstCol="1" bandRow="1">
                <a:tableStyleId>{68D230F3-CF80-4859-8CE7-A43EE81993B5}</a:tableStyleId>
              </a:tblPr>
              <a:tblGrid>
                <a:gridCol w="626110"/>
                <a:gridCol w="707073"/>
                <a:gridCol w="697548"/>
                <a:gridCol w="727710"/>
                <a:gridCol w="635635"/>
                <a:gridCol w="395923"/>
              </a:tblGrid>
              <a:tr h="125730">
                <a:tc>
                  <a:txBody>
                    <a:bodyPr/>
                    <a:lstStyle/>
                    <a:p>
                      <a:pPr>
                        <a:lnSpc>
                          <a:spcPts val="2000"/>
                        </a:lnSpc>
                        <a:spcAft>
                          <a:spcPts val="0"/>
                        </a:spcAft>
                      </a:pPr>
                      <a:r>
                        <a:rPr lang="en-US" sz="1000" dirty="0">
                          <a:effectLst/>
                        </a:rPr>
                        <a:t> </a:t>
                      </a:r>
                      <a:endParaRPr lang="zh-CN" sz="1200" dirty="0">
                        <a:effectLst/>
                        <a:latin typeface="Times New Roman"/>
                        <a:ea typeface="宋体"/>
                      </a:endParaRPr>
                    </a:p>
                  </a:txBody>
                  <a:tcPr marL="68580" marR="68580" marT="0" marB="0"/>
                </a:tc>
                <a:tc>
                  <a:txBody>
                    <a:bodyPr/>
                    <a:lstStyle/>
                    <a:p>
                      <a:pPr>
                        <a:lnSpc>
                          <a:spcPts val="2000"/>
                        </a:lnSpc>
                        <a:spcAft>
                          <a:spcPts val="0"/>
                        </a:spcAft>
                      </a:pPr>
                      <a:r>
                        <a:rPr lang="en-US" sz="1000" dirty="0">
                          <a:effectLst/>
                        </a:rPr>
                        <a:t>Mean </a:t>
                      </a:r>
                      <a:r>
                        <a:rPr lang="en-US" sz="1000" dirty="0" err="1" smtClean="0">
                          <a:effectLst/>
                        </a:rPr>
                        <a:t>Obs</a:t>
                      </a:r>
                      <a:endParaRPr lang="zh-CN" sz="1200" dirty="0">
                        <a:effectLst/>
                        <a:latin typeface="Times New Roman"/>
                        <a:ea typeface="宋体"/>
                      </a:endParaRPr>
                    </a:p>
                  </a:txBody>
                  <a:tcPr marL="68580" marR="68580" marT="0" marB="0"/>
                </a:tc>
                <a:tc>
                  <a:txBody>
                    <a:bodyPr/>
                    <a:lstStyle/>
                    <a:p>
                      <a:pPr>
                        <a:lnSpc>
                          <a:spcPts val="2000"/>
                        </a:lnSpc>
                        <a:spcAft>
                          <a:spcPts val="0"/>
                        </a:spcAft>
                      </a:pPr>
                      <a:r>
                        <a:rPr lang="en-US" sz="1000" dirty="0">
                          <a:effectLst/>
                        </a:rPr>
                        <a:t>Mean </a:t>
                      </a:r>
                      <a:r>
                        <a:rPr lang="en-US" sz="1000" dirty="0" err="1" smtClean="0">
                          <a:effectLst/>
                        </a:rPr>
                        <a:t>Sim</a:t>
                      </a:r>
                      <a:endParaRPr lang="zh-CN" sz="1200" dirty="0">
                        <a:effectLst/>
                        <a:latin typeface="Times New Roman"/>
                        <a:ea typeface="宋体"/>
                      </a:endParaRPr>
                    </a:p>
                  </a:txBody>
                  <a:tcPr marL="68580" marR="68580" marT="0" marB="0"/>
                </a:tc>
                <a:tc>
                  <a:txBody>
                    <a:bodyPr/>
                    <a:lstStyle/>
                    <a:p>
                      <a:pPr>
                        <a:lnSpc>
                          <a:spcPts val="2000"/>
                        </a:lnSpc>
                        <a:spcAft>
                          <a:spcPts val="0"/>
                        </a:spcAft>
                      </a:pPr>
                      <a:r>
                        <a:rPr lang="en-US" sz="1000" dirty="0" smtClean="0">
                          <a:effectLst/>
                        </a:rPr>
                        <a:t>MB</a:t>
                      </a:r>
                      <a:endParaRPr lang="zh-CN" sz="1200" dirty="0">
                        <a:effectLst/>
                        <a:latin typeface="Times New Roman"/>
                        <a:ea typeface="宋体"/>
                      </a:endParaRPr>
                    </a:p>
                  </a:txBody>
                  <a:tcPr marL="68580" marR="68580" marT="0" marB="0"/>
                </a:tc>
                <a:tc>
                  <a:txBody>
                    <a:bodyPr/>
                    <a:lstStyle/>
                    <a:p>
                      <a:pPr>
                        <a:lnSpc>
                          <a:spcPts val="2000"/>
                        </a:lnSpc>
                        <a:spcAft>
                          <a:spcPts val="0"/>
                        </a:spcAft>
                      </a:pPr>
                      <a:r>
                        <a:rPr lang="en-US" sz="1000" dirty="0">
                          <a:effectLst/>
                        </a:rPr>
                        <a:t>NMB (%)</a:t>
                      </a:r>
                      <a:endParaRPr lang="zh-CN" sz="1200" dirty="0">
                        <a:effectLst/>
                        <a:latin typeface="Times New Roman"/>
                        <a:ea typeface="宋体"/>
                      </a:endParaRPr>
                    </a:p>
                  </a:txBody>
                  <a:tcPr marL="68580" marR="68580" marT="0" marB="0"/>
                </a:tc>
                <a:tc>
                  <a:txBody>
                    <a:bodyPr/>
                    <a:lstStyle/>
                    <a:p>
                      <a:pPr algn="ctr">
                        <a:lnSpc>
                          <a:spcPts val="2000"/>
                        </a:lnSpc>
                        <a:spcAft>
                          <a:spcPts val="0"/>
                        </a:spcAft>
                      </a:pPr>
                      <a:r>
                        <a:rPr lang="en-US" sz="1000" dirty="0">
                          <a:effectLst/>
                        </a:rPr>
                        <a:t>R</a:t>
                      </a:r>
                      <a:endParaRPr lang="zh-CN" sz="1200" dirty="0">
                        <a:effectLst/>
                        <a:latin typeface="Times New Roman"/>
                        <a:ea typeface="宋体"/>
                      </a:endParaRPr>
                    </a:p>
                  </a:txBody>
                  <a:tcPr marL="68580" marR="68580" marT="0" marB="0"/>
                </a:tc>
              </a:tr>
              <a:tr h="125730">
                <a:tc>
                  <a:txBody>
                    <a:bodyPr/>
                    <a:lstStyle/>
                    <a:p>
                      <a:pPr>
                        <a:lnSpc>
                          <a:spcPts val="2000"/>
                        </a:lnSpc>
                        <a:spcAft>
                          <a:spcPts val="0"/>
                        </a:spcAft>
                      </a:pPr>
                      <a:r>
                        <a:rPr lang="en-US" sz="1000" dirty="0" smtClean="0">
                          <a:effectLst/>
                        </a:rPr>
                        <a:t>T</a:t>
                      </a:r>
                      <a:endParaRPr lang="zh-CN" sz="1200" dirty="0">
                        <a:effectLst/>
                        <a:latin typeface="Times New Roman"/>
                        <a:ea typeface="宋体"/>
                      </a:endParaRPr>
                    </a:p>
                  </a:txBody>
                  <a:tcPr marL="68580" marR="68580" marT="0" marB="0"/>
                </a:tc>
                <a:tc>
                  <a:txBody>
                    <a:bodyPr/>
                    <a:lstStyle/>
                    <a:p>
                      <a:pPr>
                        <a:lnSpc>
                          <a:spcPts val="2000"/>
                        </a:lnSpc>
                        <a:spcAft>
                          <a:spcPts val="0"/>
                        </a:spcAft>
                      </a:pPr>
                      <a:r>
                        <a:rPr lang="en-US" sz="1000" dirty="0" smtClean="0">
                          <a:effectLst/>
                        </a:rPr>
                        <a:t>283.43 (K)</a:t>
                      </a:r>
                      <a:endParaRPr lang="zh-CN" sz="1200" dirty="0">
                        <a:effectLst/>
                        <a:latin typeface="Times New Roman"/>
                        <a:ea typeface="宋体"/>
                      </a:endParaRPr>
                    </a:p>
                  </a:txBody>
                  <a:tcPr marL="68580" marR="68580" marT="0" marB="0"/>
                </a:tc>
                <a:tc>
                  <a:txBody>
                    <a:bodyPr/>
                    <a:lstStyle/>
                    <a:p>
                      <a:pPr>
                        <a:lnSpc>
                          <a:spcPts val="2000"/>
                        </a:lnSpc>
                        <a:spcAft>
                          <a:spcPts val="0"/>
                        </a:spcAft>
                      </a:pPr>
                      <a:r>
                        <a:rPr lang="en-US" sz="1000" dirty="0" smtClean="0">
                          <a:effectLst/>
                        </a:rPr>
                        <a:t>282.49 (K)</a:t>
                      </a:r>
                      <a:endParaRPr lang="zh-CN" sz="1200" dirty="0">
                        <a:effectLst/>
                        <a:latin typeface="Times New Roman"/>
                        <a:ea typeface="宋体"/>
                      </a:endParaRPr>
                    </a:p>
                  </a:txBody>
                  <a:tcPr marL="68580" marR="68580" marT="0" marB="0"/>
                </a:tc>
                <a:tc>
                  <a:txBody>
                    <a:bodyPr/>
                    <a:lstStyle/>
                    <a:p>
                      <a:pPr>
                        <a:lnSpc>
                          <a:spcPts val="2000"/>
                        </a:lnSpc>
                        <a:spcAft>
                          <a:spcPts val="0"/>
                        </a:spcAft>
                      </a:pPr>
                      <a:r>
                        <a:rPr lang="en-US" sz="1000" dirty="0" smtClean="0">
                          <a:effectLst/>
                        </a:rPr>
                        <a:t>-0.95 (K)</a:t>
                      </a:r>
                      <a:endParaRPr lang="zh-CN" sz="1200" dirty="0">
                        <a:effectLst/>
                        <a:latin typeface="Times New Roman"/>
                        <a:ea typeface="宋体"/>
                      </a:endParaRPr>
                    </a:p>
                  </a:txBody>
                  <a:tcPr marL="68580" marR="68580" marT="0" marB="0"/>
                </a:tc>
                <a:tc>
                  <a:txBody>
                    <a:bodyPr/>
                    <a:lstStyle/>
                    <a:p>
                      <a:pPr algn="ctr">
                        <a:lnSpc>
                          <a:spcPts val="2000"/>
                        </a:lnSpc>
                        <a:spcAft>
                          <a:spcPts val="0"/>
                        </a:spcAft>
                      </a:pPr>
                      <a:r>
                        <a:rPr lang="en-US" altLang="zh-CN" sz="1000" b="1" dirty="0" smtClean="0">
                          <a:effectLst/>
                          <a:latin typeface="+mn-lt"/>
                          <a:ea typeface="+mn-ea"/>
                        </a:rPr>
                        <a:t>3.9</a:t>
                      </a:r>
                      <a:endParaRPr lang="zh-CN" sz="1200" b="1" dirty="0">
                        <a:effectLst/>
                        <a:latin typeface="Times New Roman"/>
                        <a:ea typeface="宋体"/>
                      </a:endParaRPr>
                    </a:p>
                  </a:txBody>
                  <a:tcPr marL="68580" marR="68580" marT="0" marB="0"/>
                </a:tc>
                <a:tc>
                  <a:txBody>
                    <a:bodyPr/>
                    <a:lstStyle/>
                    <a:p>
                      <a:pPr algn="ctr">
                        <a:lnSpc>
                          <a:spcPts val="2000"/>
                        </a:lnSpc>
                        <a:spcAft>
                          <a:spcPts val="0"/>
                        </a:spcAft>
                      </a:pPr>
                      <a:r>
                        <a:rPr lang="en-US" sz="1000" dirty="0" smtClean="0">
                          <a:effectLst/>
                        </a:rPr>
                        <a:t>0.94</a:t>
                      </a:r>
                      <a:endParaRPr lang="zh-CN" sz="1200" dirty="0">
                        <a:effectLst/>
                        <a:latin typeface="Times New Roman"/>
                        <a:ea typeface="宋体"/>
                      </a:endParaRPr>
                    </a:p>
                  </a:txBody>
                  <a:tcPr marL="68580" marR="68580" marT="0" marB="0"/>
                </a:tc>
              </a:tr>
              <a:tr h="130810">
                <a:tc>
                  <a:txBody>
                    <a:bodyPr/>
                    <a:lstStyle/>
                    <a:p>
                      <a:pPr>
                        <a:lnSpc>
                          <a:spcPts val="2000"/>
                        </a:lnSpc>
                        <a:spcAft>
                          <a:spcPts val="0"/>
                        </a:spcAft>
                      </a:pPr>
                      <a:r>
                        <a:rPr lang="en-US" altLang="zh-CN" sz="1000" dirty="0" smtClean="0">
                          <a:effectLst/>
                          <a:latin typeface="+mn-lt"/>
                          <a:ea typeface="+mn-ea"/>
                        </a:rPr>
                        <a:t>Humidity</a:t>
                      </a:r>
                      <a:endParaRPr lang="zh-CN" sz="1200" dirty="0">
                        <a:effectLst/>
                        <a:latin typeface="Times New Roman"/>
                        <a:ea typeface="宋体"/>
                      </a:endParaRPr>
                    </a:p>
                  </a:txBody>
                  <a:tcPr marL="68580" marR="68580" marT="0" marB="0"/>
                </a:tc>
                <a:tc>
                  <a:txBody>
                    <a:bodyPr/>
                    <a:lstStyle/>
                    <a:p>
                      <a:pPr>
                        <a:lnSpc>
                          <a:spcPts val="2000"/>
                        </a:lnSpc>
                        <a:spcAft>
                          <a:spcPts val="0"/>
                        </a:spcAft>
                      </a:pPr>
                      <a:r>
                        <a:rPr lang="en-US" altLang="zh-CN" sz="1000" dirty="0" smtClean="0">
                          <a:effectLst/>
                          <a:latin typeface="+mn-lt"/>
                          <a:ea typeface="+mn-ea"/>
                        </a:rPr>
                        <a:t>5.36 (g/kg)</a:t>
                      </a:r>
                      <a:endParaRPr lang="zh-CN" sz="1200" dirty="0">
                        <a:effectLst/>
                        <a:latin typeface="Times New Roman"/>
                        <a:ea typeface="宋体"/>
                      </a:endParaRPr>
                    </a:p>
                  </a:txBody>
                  <a:tcPr marL="68580" marR="68580" marT="0" marB="0"/>
                </a:tc>
                <a:tc>
                  <a:txBody>
                    <a:bodyPr/>
                    <a:lstStyle/>
                    <a:p>
                      <a:pPr>
                        <a:lnSpc>
                          <a:spcPts val="2000"/>
                        </a:lnSpc>
                        <a:spcAft>
                          <a:spcPts val="0"/>
                        </a:spcAft>
                      </a:pPr>
                      <a:r>
                        <a:rPr lang="en-US" sz="1000" dirty="0" smtClean="0">
                          <a:effectLst/>
                        </a:rPr>
                        <a:t>5.61 (g/kg)</a:t>
                      </a:r>
                      <a:endParaRPr lang="zh-CN" sz="1200" dirty="0">
                        <a:effectLst/>
                        <a:latin typeface="Times New Roman"/>
                        <a:ea typeface="宋体"/>
                      </a:endParaRPr>
                    </a:p>
                  </a:txBody>
                  <a:tcPr marL="68580" marR="68580" marT="0" marB="0"/>
                </a:tc>
                <a:tc>
                  <a:txBody>
                    <a:bodyPr/>
                    <a:lstStyle/>
                    <a:p>
                      <a:pPr>
                        <a:lnSpc>
                          <a:spcPts val="2000"/>
                        </a:lnSpc>
                        <a:spcAft>
                          <a:spcPts val="0"/>
                        </a:spcAft>
                      </a:pPr>
                      <a:r>
                        <a:rPr lang="en-US" sz="1000" dirty="0" smtClean="0">
                          <a:effectLst/>
                        </a:rPr>
                        <a:t>0.25 (g/kg)</a:t>
                      </a:r>
                      <a:endParaRPr lang="zh-CN" sz="1200" dirty="0">
                        <a:effectLst/>
                        <a:latin typeface="Times New Roman"/>
                        <a:ea typeface="宋体"/>
                      </a:endParaRPr>
                    </a:p>
                  </a:txBody>
                  <a:tcPr marL="68580" marR="68580" marT="0" marB="0"/>
                </a:tc>
                <a:tc>
                  <a:txBody>
                    <a:bodyPr/>
                    <a:lstStyle/>
                    <a:p>
                      <a:pPr algn="ctr">
                        <a:lnSpc>
                          <a:spcPts val="2000"/>
                        </a:lnSpc>
                        <a:spcAft>
                          <a:spcPts val="0"/>
                        </a:spcAft>
                      </a:pPr>
                      <a:r>
                        <a:rPr lang="en-US" sz="1000" b="1" dirty="0" smtClean="0">
                          <a:effectLst/>
                        </a:rPr>
                        <a:t>4.6</a:t>
                      </a:r>
                      <a:endParaRPr lang="zh-CN" sz="1200" b="1" dirty="0">
                        <a:effectLst/>
                        <a:latin typeface="Times New Roman"/>
                        <a:ea typeface="宋体"/>
                      </a:endParaRPr>
                    </a:p>
                  </a:txBody>
                  <a:tcPr marL="68580" marR="68580" marT="0" marB="0"/>
                </a:tc>
                <a:tc>
                  <a:txBody>
                    <a:bodyPr/>
                    <a:lstStyle/>
                    <a:p>
                      <a:pPr algn="ctr">
                        <a:lnSpc>
                          <a:spcPts val="2000"/>
                        </a:lnSpc>
                        <a:spcAft>
                          <a:spcPts val="0"/>
                        </a:spcAft>
                      </a:pPr>
                      <a:r>
                        <a:rPr lang="en-US" sz="1000" dirty="0" smtClean="0">
                          <a:effectLst/>
                        </a:rPr>
                        <a:t>0.95</a:t>
                      </a:r>
                      <a:endParaRPr lang="zh-CN" sz="1200" dirty="0">
                        <a:effectLst/>
                        <a:latin typeface="Times New Roman"/>
                        <a:ea typeface="宋体"/>
                      </a:endParaRPr>
                    </a:p>
                  </a:txBody>
                  <a:tcPr marL="68580" marR="68580" marT="0" marB="0"/>
                </a:tc>
              </a:tr>
              <a:tr h="125730">
                <a:tc>
                  <a:txBody>
                    <a:bodyPr/>
                    <a:lstStyle/>
                    <a:p>
                      <a:pPr>
                        <a:lnSpc>
                          <a:spcPts val="2000"/>
                        </a:lnSpc>
                        <a:spcAft>
                          <a:spcPts val="0"/>
                        </a:spcAft>
                      </a:pPr>
                      <a:r>
                        <a:rPr lang="en-US" sz="1000" dirty="0" smtClean="0">
                          <a:effectLst/>
                        </a:rPr>
                        <a:t>WS</a:t>
                      </a:r>
                      <a:endParaRPr lang="zh-CN" sz="1200" dirty="0">
                        <a:effectLst/>
                        <a:latin typeface="Times New Roman"/>
                        <a:ea typeface="宋体"/>
                      </a:endParaRPr>
                    </a:p>
                  </a:txBody>
                  <a:tcPr marL="68580" marR="68580" marT="0" marB="0"/>
                </a:tc>
                <a:tc>
                  <a:txBody>
                    <a:bodyPr/>
                    <a:lstStyle/>
                    <a:p>
                      <a:pPr>
                        <a:lnSpc>
                          <a:spcPts val="2000"/>
                        </a:lnSpc>
                        <a:spcAft>
                          <a:spcPts val="0"/>
                        </a:spcAft>
                      </a:pPr>
                      <a:r>
                        <a:rPr lang="en-US" sz="1000" dirty="0" smtClean="0">
                          <a:effectLst/>
                        </a:rPr>
                        <a:t>3.98 (m/s)</a:t>
                      </a:r>
                      <a:endParaRPr lang="zh-CN" sz="1200" dirty="0">
                        <a:effectLst/>
                        <a:latin typeface="Times New Roman"/>
                        <a:ea typeface="宋体"/>
                      </a:endParaRPr>
                    </a:p>
                  </a:txBody>
                  <a:tcPr marL="68580" marR="68580" marT="0" marB="0"/>
                </a:tc>
                <a:tc>
                  <a:txBody>
                    <a:bodyPr/>
                    <a:lstStyle/>
                    <a:p>
                      <a:pPr>
                        <a:lnSpc>
                          <a:spcPts val="2000"/>
                        </a:lnSpc>
                        <a:spcAft>
                          <a:spcPts val="0"/>
                        </a:spcAft>
                      </a:pPr>
                      <a:r>
                        <a:rPr lang="en-US" sz="1000" dirty="0" smtClean="0">
                          <a:effectLst/>
                        </a:rPr>
                        <a:t>4.86 (m/s)</a:t>
                      </a:r>
                      <a:endParaRPr lang="zh-CN" sz="1200" dirty="0">
                        <a:effectLst/>
                        <a:latin typeface="Times New Roman"/>
                        <a:ea typeface="宋体"/>
                      </a:endParaRPr>
                    </a:p>
                  </a:txBody>
                  <a:tcPr marL="68580" marR="68580" marT="0" marB="0"/>
                </a:tc>
                <a:tc>
                  <a:txBody>
                    <a:bodyPr/>
                    <a:lstStyle/>
                    <a:p>
                      <a:pPr>
                        <a:lnSpc>
                          <a:spcPts val="2000"/>
                        </a:lnSpc>
                        <a:spcAft>
                          <a:spcPts val="0"/>
                        </a:spcAft>
                      </a:pPr>
                      <a:r>
                        <a:rPr lang="en-US" altLang="zh-CN" sz="1000" dirty="0" smtClean="0">
                          <a:effectLst/>
                          <a:latin typeface="+mn-lt"/>
                          <a:ea typeface="+mn-ea"/>
                        </a:rPr>
                        <a:t>0.87 (m/s)</a:t>
                      </a:r>
                      <a:endParaRPr lang="zh-CN" sz="1200" dirty="0">
                        <a:effectLst/>
                        <a:latin typeface="Times New Roman"/>
                        <a:ea typeface="宋体"/>
                      </a:endParaRPr>
                    </a:p>
                  </a:txBody>
                  <a:tcPr marL="68580" marR="68580" marT="0" marB="0"/>
                </a:tc>
                <a:tc>
                  <a:txBody>
                    <a:bodyPr/>
                    <a:lstStyle/>
                    <a:p>
                      <a:pPr algn="ctr">
                        <a:lnSpc>
                          <a:spcPts val="2000"/>
                        </a:lnSpc>
                        <a:spcAft>
                          <a:spcPts val="0"/>
                        </a:spcAft>
                      </a:pPr>
                      <a:r>
                        <a:rPr lang="en-US" altLang="zh-CN" sz="1000" b="1" dirty="0" smtClean="0">
                          <a:effectLst/>
                          <a:latin typeface="+mn-lt"/>
                          <a:ea typeface="+mn-ea"/>
                        </a:rPr>
                        <a:t>21.8</a:t>
                      </a:r>
                      <a:endParaRPr lang="zh-CN" sz="1200" b="1" dirty="0">
                        <a:effectLst/>
                        <a:latin typeface="Times New Roman"/>
                        <a:ea typeface="宋体"/>
                      </a:endParaRPr>
                    </a:p>
                  </a:txBody>
                  <a:tcPr marL="68580" marR="68580" marT="0" marB="0"/>
                </a:tc>
                <a:tc>
                  <a:txBody>
                    <a:bodyPr/>
                    <a:lstStyle/>
                    <a:p>
                      <a:pPr algn="ctr">
                        <a:lnSpc>
                          <a:spcPts val="2000"/>
                        </a:lnSpc>
                        <a:spcAft>
                          <a:spcPts val="0"/>
                        </a:spcAft>
                      </a:pPr>
                      <a:r>
                        <a:rPr lang="en-US" sz="1000" dirty="0" smtClean="0">
                          <a:effectLst/>
                        </a:rPr>
                        <a:t>0.71</a:t>
                      </a:r>
                      <a:endParaRPr lang="zh-CN" sz="1200" dirty="0">
                        <a:effectLst/>
                        <a:latin typeface="Times New Roman"/>
                        <a:ea typeface="宋体"/>
                      </a:endParaRPr>
                    </a:p>
                  </a:txBody>
                  <a:tcPr marL="68580" marR="68580" marT="0" marB="0"/>
                </a:tc>
              </a:tr>
              <a:tr h="130810">
                <a:tc>
                  <a:txBody>
                    <a:bodyPr/>
                    <a:lstStyle/>
                    <a:p>
                      <a:pPr>
                        <a:lnSpc>
                          <a:spcPts val="2000"/>
                        </a:lnSpc>
                        <a:spcAft>
                          <a:spcPts val="0"/>
                        </a:spcAft>
                      </a:pPr>
                      <a:r>
                        <a:rPr lang="en-US" sz="1000" dirty="0" smtClean="0">
                          <a:effectLst/>
                        </a:rPr>
                        <a:t>WD</a:t>
                      </a:r>
                      <a:endParaRPr lang="zh-CN" sz="1200" dirty="0">
                        <a:effectLst/>
                        <a:latin typeface="Times New Roman"/>
                        <a:ea typeface="宋体"/>
                      </a:endParaRPr>
                    </a:p>
                  </a:txBody>
                  <a:tcPr marL="68580" marR="68580" marT="0" marB="0"/>
                </a:tc>
                <a:tc>
                  <a:txBody>
                    <a:bodyPr/>
                    <a:lstStyle/>
                    <a:p>
                      <a:pPr>
                        <a:lnSpc>
                          <a:spcPts val="2000"/>
                        </a:lnSpc>
                        <a:spcAft>
                          <a:spcPts val="0"/>
                        </a:spcAft>
                      </a:pPr>
                      <a:r>
                        <a:rPr lang="en-US" sz="1000" dirty="0" smtClean="0">
                          <a:effectLst/>
                        </a:rPr>
                        <a:t>239.57 (</a:t>
                      </a:r>
                      <a:r>
                        <a:rPr lang="en-US" sz="1000" dirty="0" smtClean="0">
                          <a:effectLst/>
                          <a:latin typeface="Times New Roman"/>
                          <a:cs typeface="Times New Roman"/>
                        </a:rPr>
                        <a:t>°)</a:t>
                      </a:r>
                      <a:endParaRPr lang="zh-CN" sz="1200" dirty="0">
                        <a:effectLst/>
                        <a:latin typeface="Times New Roman"/>
                        <a:ea typeface="宋体"/>
                      </a:endParaRPr>
                    </a:p>
                  </a:txBody>
                  <a:tcPr marL="68580" marR="68580" marT="0" marB="0"/>
                </a:tc>
                <a:tc>
                  <a:txBody>
                    <a:bodyPr/>
                    <a:lstStyle/>
                    <a:p>
                      <a:pPr>
                        <a:lnSpc>
                          <a:spcPts val="2000"/>
                        </a:lnSpc>
                        <a:spcAft>
                          <a:spcPts val="0"/>
                        </a:spcAft>
                      </a:pPr>
                      <a:r>
                        <a:rPr lang="en-US" sz="1000" dirty="0" smtClean="0">
                          <a:effectLst/>
                        </a:rPr>
                        <a:t>258.03 (</a:t>
                      </a:r>
                      <a:r>
                        <a:rPr lang="en-US" sz="1000" dirty="0" smtClean="0">
                          <a:effectLst/>
                          <a:latin typeface="Times New Roman"/>
                          <a:cs typeface="Times New Roman"/>
                        </a:rPr>
                        <a:t>°)</a:t>
                      </a:r>
                      <a:endParaRPr lang="zh-CN" sz="1200" dirty="0">
                        <a:effectLst/>
                        <a:latin typeface="Times New Roman"/>
                        <a:ea typeface="宋体"/>
                      </a:endParaRPr>
                    </a:p>
                  </a:txBody>
                  <a:tcPr marL="68580" marR="68580" marT="0" marB="0"/>
                </a:tc>
                <a:tc>
                  <a:txBody>
                    <a:bodyPr/>
                    <a:lstStyle/>
                    <a:p>
                      <a:pPr>
                        <a:lnSpc>
                          <a:spcPts val="2000"/>
                        </a:lnSpc>
                        <a:spcAft>
                          <a:spcPts val="0"/>
                        </a:spcAft>
                      </a:pPr>
                      <a:r>
                        <a:rPr lang="en-US" sz="1000" dirty="0" smtClean="0">
                          <a:effectLst/>
                        </a:rPr>
                        <a:t>18.46 (</a:t>
                      </a:r>
                      <a:r>
                        <a:rPr lang="en-US" sz="1000" dirty="0" smtClean="0">
                          <a:effectLst/>
                          <a:latin typeface="Times New Roman"/>
                          <a:cs typeface="Times New Roman"/>
                        </a:rPr>
                        <a:t>°)</a:t>
                      </a:r>
                      <a:endParaRPr lang="zh-CN" sz="1200" dirty="0">
                        <a:effectLst/>
                        <a:latin typeface="Times New Roman"/>
                        <a:ea typeface="宋体"/>
                      </a:endParaRPr>
                    </a:p>
                  </a:txBody>
                  <a:tcPr marL="68580" marR="68580" marT="0" marB="0"/>
                </a:tc>
                <a:tc>
                  <a:txBody>
                    <a:bodyPr/>
                    <a:lstStyle/>
                    <a:p>
                      <a:pPr algn="ctr">
                        <a:lnSpc>
                          <a:spcPts val="2000"/>
                        </a:lnSpc>
                        <a:spcAft>
                          <a:spcPts val="0"/>
                        </a:spcAft>
                      </a:pPr>
                      <a:r>
                        <a:rPr lang="en-US" sz="1000" b="1" dirty="0" smtClean="0">
                          <a:effectLst/>
                        </a:rPr>
                        <a:t>7.7</a:t>
                      </a:r>
                      <a:endParaRPr lang="zh-CN" sz="1200" b="1" dirty="0">
                        <a:effectLst/>
                        <a:latin typeface="Times New Roman"/>
                        <a:ea typeface="宋体"/>
                      </a:endParaRPr>
                    </a:p>
                  </a:txBody>
                  <a:tcPr marL="68580" marR="68580" marT="0" marB="0"/>
                </a:tc>
                <a:tc>
                  <a:txBody>
                    <a:bodyPr/>
                    <a:lstStyle/>
                    <a:p>
                      <a:pPr algn="ctr">
                        <a:lnSpc>
                          <a:spcPts val="2000"/>
                        </a:lnSpc>
                        <a:spcAft>
                          <a:spcPts val="0"/>
                        </a:spcAft>
                      </a:pPr>
                      <a:r>
                        <a:rPr lang="en-US" sz="1000" dirty="0" smtClean="0">
                          <a:effectLst/>
                        </a:rPr>
                        <a:t>0.83</a:t>
                      </a:r>
                      <a:endParaRPr lang="zh-CN" sz="1200" dirty="0">
                        <a:effectLst/>
                        <a:latin typeface="Times New Roman"/>
                        <a:ea typeface="宋体"/>
                      </a:endParaRPr>
                    </a:p>
                  </a:txBody>
                  <a:tcPr marL="68580" marR="68580" marT="0" marB="0"/>
                </a:tc>
              </a:tr>
            </a:tbl>
          </a:graphicData>
        </a:graphic>
      </p:graphicFrame>
      <p:sp>
        <p:nvSpPr>
          <p:cNvPr id="17" name="TextBox 16"/>
          <p:cNvSpPr txBox="1"/>
          <p:nvPr/>
        </p:nvSpPr>
        <p:spPr>
          <a:xfrm>
            <a:off x="5671899" y="1240322"/>
            <a:ext cx="3326552" cy="307777"/>
          </a:xfrm>
          <a:prstGeom prst="rect">
            <a:avLst/>
          </a:prstGeom>
          <a:noFill/>
        </p:spPr>
        <p:txBody>
          <a:bodyPr wrap="none" rtlCol="0">
            <a:spAutoFit/>
          </a:bodyPr>
          <a:lstStyle/>
          <a:p>
            <a:r>
              <a:rPr lang="en-US" altLang="zh-CN" sz="1400" b="1" dirty="0" smtClean="0">
                <a:latin typeface="Arial" pitchFamily="34" charset="0"/>
                <a:cs typeface="Arial" pitchFamily="34" charset="0"/>
              </a:rPr>
              <a:t>Evaluate against NCDC observations</a:t>
            </a:r>
            <a:endParaRPr lang="zh-CN" altLang="en-US" sz="1400" b="1" dirty="0">
              <a:latin typeface="Arial" pitchFamily="34" charset="0"/>
              <a:cs typeface="Arial" pitchFamily="34" charset="0"/>
            </a:endParaRPr>
          </a:p>
        </p:txBody>
      </p:sp>
    </p:spTree>
    <p:extLst>
      <p:ext uri="{BB962C8B-B14F-4D97-AF65-F5344CB8AC3E}">
        <p14:creationId xmlns:p14="http://schemas.microsoft.com/office/powerpoint/2010/main" val="20793503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Rot="1" noChangeArrowheads="1"/>
          </p:cNvSpPr>
          <p:nvPr>
            <p:ph type="title"/>
          </p:nvPr>
        </p:nvSpPr>
        <p:spPr>
          <a:xfrm>
            <a:off x="114300" y="-96837"/>
            <a:ext cx="8229600" cy="1143000"/>
          </a:xfrm>
        </p:spPr>
        <p:txBody>
          <a:bodyPr>
            <a:normAutofit fontScale="90000"/>
          </a:bodyPr>
          <a:lstStyle/>
          <a:p>
            <a:pPr eaLnBrk="1" hangingPunct="1"/>
            <a:r>
              <a:rPr lang="en-US" altLang="zh-CN" sz="4000" dirty="0" smtClean="0">
                <a:solidFill>
                  <a:schemeClr val="accent6">
                    <a:lumMod val="75000"/>
                  </a:schemeClr>
                </a:solidFill>
                <a:effectLst/>
                <a:latin typeface="Arial" pitchFamily="34" charset="0"/>
                <a:cs typeface="Arial" pitchFamily="34" charset="0"/>
              </a:rPr>
              <a:t>Dust Impact in Two-way WRF/CMAQ</a:t>
            </a:r>
          </a:p>
        </p:txBody>
      </p:sp>
      <p:sp>
        <p:nvSpPr>
          <p:cNvPr id="5" name="TextBox 4"/>
          <p:cNvSpPr txBox="1"/>
          <p:nvPr/>
        </p:nvSpPr>
        <p:spPr>
          <a:xfrm>
            <a:off x="2187821" y="870641"/>
            <a:ext cx="4378122" cy="338554"/>
          </a:xfrm>
          <a:prstGeom prst="rect">
            <a:avLst/>
          </a:prstGeom>
          <a:noFill/>
        </p:spPr>
        <p:txBody>
          <a:bodyPr wrap="none" rtlCol="0">
            <a:spAutoFit/>
          </a:bodyPr>
          <a:lstStyle/>
          <a:p>
            <a:r>
              <a:rPr lang="en-US" altLang="zh-CN" sz="1600" b="1" dirty="0" smtClean="0">
                <a:latin typeface="Arial" pitchFamily="34" charset="0"/>
                <a:cs typeface="Arial" pitchFamily="34" charset="0"/>
              </a:rPr>
              <a:t>Dust induced Shortwave Radiation Change</a:t>
            </a:r>
            <a:endParaRPr lang="zh-CN" altLang="en-US" sz="1600" b="1" dirty="0">
              <a:latin typeface="Arial" pitchFamily="34" charset="0"/>
              <a:cs typeface="Arial" pitchFamily="34" charset="0"/>
            </a:endParaRPr>
          </a:p>
        </p:txBody>
      </p:sp>
      <p:pic>
        <p:nvPicPr>
          <p:cNvPr id="13" name="图片 12" descr="C:\Users\xdong1\Google 云端硬盘\dissertation\paper4_20140914_inline\ceres\c64-c06\c64-c06.SWUPTC.5yearsavg.2006.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618" y="1543814"/>
            <a:ext cx="3297906" cy="2103120"/>
          </a:xfrm>
          <a:prstGeom prst="rect">
            <a:avLst/>
          </a:prstGeom>
          <a:noFill/>
          <a:ln>
            <a:noFill/>
          </a:ln>
        </p:spPr>
      </p:pic>
      <p:pic>
        <p:nvPicPr>
          <p:cNvPr id="14" name="图片 13" descr="C:\Users\xdong1\Google 云端硬盘\dissertation\paper4_20140914_inline\ceres\c64-c06\c64-c06.SWDNBC.5yearsavg.2006.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84628" y="1547433"/>
            <a:ext cx="3297906" cy="2103120"/>
          </a:xfrm>
          <a:prstGeom prst="rect">
            <a:avLst/>
          </a:prstGeom>
          <a:noFill/>
          <a:ln>
            <a:noFill/>
          </a:ln>
        </p:spPr>
      </p:pic>
      <p:sp>
        <p:nvSpPr>
          <p:cNvPr id="16" name="TextBox 15"/>
          <p:cNvSpPr txBox="1"/>
          <p:nvPr/>
        </p:nvSpPr>
        <p:spPr>
          <a:xfrm>
            <a:off x="1513840" y="1241836"/>
            <a:ext cx="1308820" cy="276999"/>
          </a:xfrm>
          <a:prstGeom prst="rect">
            <a:avLst/>
          </a:prstGeom>
          <a:noFill/>
        </p:spPr>
        <p:txBody>
          <a:bodyPr wrap="none" rtlCol="0">
            <a:spAutoFit/>
          </a:bodyPr>
          <a:lstStyle/>
          <a:p>
            <a:r>
              <a:rPr lang="en-US" altLang="zh-CN" sz="1200" b="1" dirty="0" smtClean="0">
                <a:latin typeface="Arial" pitchFamily="34" charset="0"/>
                <a:cs typeface="Arial" pitchFamily="34" charset="0"/>
              </a:rPr>
              <a:t>Upward @ TOA</a:t>
            </a:r>
            <a:endParaRPr lang="zh-CN" altLang="en-US" sz="1200" b="1" dirty="0">
              <a:latin typeface="Arial" pitchFamily="34" charset="0"/>
              <a:cs typeface="Arial" pitchFamily="34" charset="0"/>
            </a:endParaRPr>
          </a:p>
        </p:txBody>
      </p:sp>
      <p:sp>
        <p:nvSpPr>
          <p:cNvPr id="17" name="TextBox 16"/>
          <p:cNvSpPr txBox="1"/>
          <p:nvPr/>
        </p:nvSpPr>
        <p:spPr>
          <a:xfrm>
            <a:off x="5689530" y="1241836"/>
            <a:ext cx="1763624" cy="276999"/>
          </a:xfrm>
          <a:prstGeom prst="rect">
            <a:avLst/>
          </a:prstGeom>
          <a:noFill/>
        </p:spPr>
        <p:txBody>
          <a:bodyPr wrap="none" rtlCol="0">
            <a:spAutoFit/>
          </a:bodyPr>
          <a:lstStyle/>
          <a:p>
            <a:r>
              <a:rPr lang="en-US" altLang="zh-CN" sz="1200" b="1" dirty="0" smtClean="0">
                <a:latin typeface="Arial" pitchFamily="34" charset="0"/>
                <a:cs typeface="Arial" pitchFamily="34" charset="0"/>
              </a:rPr>
              <a:t>Downward @ Surface</a:t>
            </a:r>
            <a:endParaRPr lang="zh-CN" altLang="en-US" sz="1200" b="1" dirty="0">
              <a:latin typeface="Arial" pitchFamily="34" charset="0"/>
              <a:cs typeface="Arial" pitchFamily="34" charset="0"/>
            </a:endParaRPr>
          </a:p>
        </p:txBody>
      </p:sp>
      <p:sp>
        <p:nvSpPr>
          <p:cNvPr id="18" name="TextBox 17"/>
          <p:cNvSpPr txBox="1"/>
          <p:nvPr/>
        </p:nvSpPr>
        <p:spPr>
          <a:xfrm>
            <a:off x="4564222" y="3765482"/>
            <a:ext cx="2888932" cy="338554"/>
          </a:xfrm>
          <a:prstGeom prst="rect">
            <a:avLst/>
          </a:prstGeom>
          <a:noFill/>
        </p:spPr>
        <p:txBody>
          <a:bodyPr wrap="none" rtlCol="0">
            <a:spAutoFit/>
          </a:bodyPr>
          <a:lstStyle/>
          <a:p>
            <a:r>
              <a:rPr lang="en-US" altLang="zh-CN" sz="1600" b="1" dirty="0" smtClean="0">
                <a:solidFill>
                  <a:schemeClr val="tx1">
                    <a:lumMod val="85000"/>
                    <a:lumOff val="15000"/>
                  </a:schemeClr>
                </a:solidFill>
                <a:latin typeface="Arial" pitchFamily="34" charset="0"/>
                <a:cs typeface="Arial" pitchFamily="34" charset="0"/>
              </a:rPr>
              <a:t>Compare with other studies</a:t>
            </a:r>
            <a:endParaRPr lang="zh-CN" altLang="en-US" sz="1600" b="1" dirty="0">
              <a:solidFill>
                <a:schemeClr val="tx1">
                  <a:lumMod val="85000"/>
                  <a:lumOff val="15000"/>
                </a:schemeClr>
              </a:solidFill>
              <a:latin typeface="Arial" pitchFamily="34" charset="0"/>
              <a:cs typeface="Arial" pitchFamily="34" charset="0"/>
            </a:endParaRPr>
          </a:p>
        </p:txBody>
      </p:sp>
      <p:graphicFrame>
        <p:nvGraphicFramePr>
          <p:cNvPr id="19" name="表格 18"/>
          <p:cNvGraphicFramePr>
            <a:graphicFrameLocks noGrp="1"/>
          </p:cNvGraphicFramePr>
          <p:nvPr>
            <p:extLst>
              <p:ext uri="{D42A27DB-BD31-4B8C-83A1-F6EECF244321}">
                <p14:modId xmlns:p14="http://schemas.microsoft.com/office/powerpoint/2010/main" val="903559502"/>
              </p:ext>
            </p:extLst>
          </p:nvPr>
        </p:nvGraphicFramePr>
        <p:xfrm>
          <a:off x="3552326" y="4104036"/>
          <a:ext cx="5043034" cy="2133600"/>
        </p:xfrm>
        <a:graphic>
          <a:graphicData uri="http://schemas.openxmlformats.org/drawingml/2006/table">
            <a:tbl>
              <a:tblPr firstRow="1" firstCol="1" bandRow="1">
                <a:tableStyleId>{68D230F3-CF80-4859-8CE7-A43EE81993B5}</a:tableStyleId>
              </a:tblPr>
              <a:tblGrid>
                <a:gridCol w="845938"/>
                <a:gridCol w="1709928"/>
                <a:gridCol w="1252728"/>
                <a:gridCol w="1234440"/>
              </a:tblGrid>
              <a:tr h="210952">
                <a:tc>
                  <a:txBody>
                    <a:bodyPr/>
                    <a:lstStyle/>
                    <a:p>
                      <a:pPr algn="ctr">
                        <a:spcAft>
                          <a:spcPts val="0"/>
                        </a:spcAft>
                      </a:pPr>
                      <a:r>
                        <a:rPr lang="en-US" sz="1000" kern="100" dirty="0" smtClean="0">
                          <a:effectLst/>
                        </a:rPr>
                        <a:t>Region</a:t>
                      </a:r>
                      <a:endParaRPr lang="zh-CN" sz="1000" kern="100" dirty="0">
                        <a:solidFill>
                          <a:schemeClr val="tx1"/>
                        </a:solidFill>
                        <a:effectLst/>
                        <a:latin typeface="Calibri"/>
                        <a:ea typeface="宋体"/>
                        <a:cs typeface="Times New Roman"/>
                      </a:endParaRPr>
                    </a:p>
                  </a:txBody>
                  <a:tcPr marL="68575" marR="68575" marT="0" marB="0" anchor="ctr"/>
                </a:tc>
                <a:tc>
                  <a:txBody>
                    <a:bodyPr/>
                    <a:lstStyle/>
                    <a:p>
                      <a:pPr algn="ctr">
                        <a:spcAft>
                          <a:spcPts val="0"/>
                        </a:spcAft>
                      </a:pPr>
                      <a:r>
                        <a:rPr lang="en-US" altLang="zh-CN" sz="1000" kern="100" dirty="0" smtClean="0">
                          <a:effectLst/>
                        </a:rPr>
                        <a:t>Method</a:t>
                      </a:r>
                      <a:endParaRPr lang="zh-CN" sz="1000" kern="100" dirty="0">
                        <a:solidFill>
                          <a:schemeClr val="tx1"/>
                        </a:solidFill>
                        <a:effectLst/>
                        <a:latin typeface="Calibri"/>
                        <a:ea typeface="宋体"/>
                        <a:cs typeface="Times New Roman"/>
                      </a:endParaRPr>
                    </a:p>
                  </a:txBody>
                  <a:tcPr marL="68575" marR="68575" marT="0" marB="0" anchor="ctr"/>
                </a:tc>
                <a:tc>
                  <a:txBody>
                    <a:bodyPr/>
                    <a:lstStyle/>
                    <a:p>
                      <a:pPr algn="ctr">
                        <a:spcAft>
                          <a:spcPts val="0"/>
                        </a:spcAft>
                      </a:pPr>
                      <a:r>
                        <a:rPr lang="en-US" altLang="zh-CN" sz="1000" kern="100" dirty="0" smtClean="0">
                          <a:effectLst/>
                        </a:rPr>
                        <a:t>Dust</a:t>
                      </a:r>
                      <a:r>
                        <a:rPr lang="en-US" altLang="zh-CN" sz="1000" kern="100" baseline="0" dirty="0" smtClean="0">
                          <a:effectLst/>
                        </a:rPr>
                        <a:t> induced change @ TOA (W/m</a:t>
                      </a:r>
                      <a:r>
                        <a:rPr lang="en-US" altLang="zh-CN" sz="1000" kern="100" baseline="30000" dirty="0" smtClean="0">
                          <a:effectLst/>
                        </a:rPr>
                        <a:t>2</a:t>
                      </a:r>
                      <a:r>
                        <a:rPr lang="en-US" altLang="zh-CN" sz="1000" kern="100" baseline="0" dirty="0" smtClean="0">
                          <a:effectLst/>
                        </a:rPr>
                        <a:t>)</a:t>
                      </a:r>
                      <a:endParaRPr lang="zh-CN" sz="1000" kern="100" dirty="0">
                        <a:solidFill>
                          <a:schemeClr val="tx1"/>
                        </a:solidFill>
                        <a:effectLst/>
                        <a:latin typeface="Calibri"/>
                        <a:ea typeface="宋体"/>
                        <a:cs typeface="Times New Roman"/>
                      </a:endParaRPr>
                    </a:p>
                  </a:txBody>
                  <a:tcPr marL="68575" marR="68575" marT="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CN" sz="1000" kern="100" dirty="0" smtClean="0">
                          <a:effectLst/>
                        </a:rPr>
                        <a:t>Dust</a:t>
                      </a:r>
                      <a:r>
                        <a:rPr lang="en-US" altLang="zh-CN" sz="1000" kern="100" baseline="0" dirty="0" smtClean="0">
                          <a:effectLst/>
                        </a:rPr>
                        <a:t> induced change @ SFC (W/m</a:t>
                      </a:r>
                      <a:r>
                        <a:rPr lang="en-US" altLang="zh-CN" sz="1000" kern="100" baseline="30000" dirty="0" smtClean="0">
                          <a:effectLst/>
                        </a:rPr>
                        <a:t>2</a:t>
                      </a:r>
                      <a:r>
                        <a:rPr lang="en-US" altLang="zh-CN" sz="1000" kern="100" baseline="0" dirty="0" smtClean="0">
                          <a:effectLst/>
                        </a:rPr>
                        <a:t>)</a:t>
                      </a:r>
                      <a:endParaRPr lang="zh-CN" altLang="zh-CN" sz="1000" kern="100" dirty="0" smtClean="0">
                        <a:solidFill>
                          <a:schemeClr val="tx1"/>
                        </a:solidFill>
                        <a:effectLst/>
                        <a:latin typeface="+mn-lt"/>
                        <a:ea typeface="+mn-ea"/>
                        <a:cs typeface="Times New Roman"/>
                      </a:endParaRPr>
                    </a:p>
                  </a:txBody>
                  <a:tcPr marL="68575" marR="68575" marT="0" marB="0" anchor="ctr"/>
                </a:tc>
              </a:tr>
              <a:tr h="131775">
                <a:tc rowSpan="2">
                  <a:txBody>
                    <a:bodyPr/>
                    <a:lstStyle/>
                    <a:p>
                      <a:pPr algn="ctr">
                        <a:spcAft>
                          <a:spcPts val="0"/>
                        </a:spcAft>
                      </a:pPr>
                      <a:r>
                        <a:rPr lang="en-US" sz="1000" kern="100" dirty="0" smtClean="0">
                          <a:effectLst/>
                        </a:rPr>
                        <a:t>South Korea</a:t>
                      </a:r>
                      <a:endParaRPr lang="zh-CN" sz="1000" kern="100" dirty="0">
                        <a:solidFill>
                          <a:schemeClr val="tx1"/>
                        </a:solidFill>
                        <a:effectLst/>
                        <a:latin typeface="Calibri"/>
                        <a:ea typeface="宋体"/>
                        <a:cs typeface="Times New Roman"/>
                      </a:endParaRPr>
                    </a:p>
                  </a:txBody>
                  <a:tcPr marL="68575" marR="68575" marT="0" marB="0" anchor="ctr"/>
                </a:tc>
                <a:tc>
                  <a:txBody>
                    <a:bodyPr/>
                    <a:lstStyle/>
                    <a:p>
                      <a:pPr algn="l">
                        <a:spcAft>
                          <a:spcPts val="0"/>
                        </a:spcAft>
                      </a:pPr>
                      <a:r>
                        <a:rPr lang="en-US" altLang="zh-CN" sz="1000" kern="100" dirty="0" smtClean="0">
                          <a:effectLst/>
                        </a:rPr>
                        <a:t>CCM3</a:t>
                      </a:r>
                      <a:r>
                        <a:rPr lang="en-US" altLang="zh-CN" sz="1000" kern="100" baseline="0" dirty="0" smtClean="0">
                          <a:effectLst/>
                        </a:rPr>
                        <a:t> (Won et al., 2005)</a:t>
                      </a:r>
                      <a:endParaRPr lang="zh-CN" sz="1000" kern="100" dirty="0">
                        <a:solidFill>
                          <a:schemeClr val="tx1"/>
                        </a:solidFill>
                        <a:effectLst/>
                        <a:latin typeface="Calibri"/>
                        <a:ea typeface="宋体"/>
                        <a:cs typeface="Times New Roman"/>
                      </a:endParaRPr>
                    </a:p>
                  </a:txBody>
                  <a:tcPr marL="68575" marR="68575" marT="0" marB="0" anchor="ctr">
                    <a:solidFill>
                      <a:schemeClr val="accent6">
                        <a:lumMod val="20000"/>
                        <a:lumOff val="80000"/>
                      </a:schemeClr>
                    </a:solidFill>
                  </a:tcPr>
                </a:tc>
                <a:tc>
                  <a:txBody>
                    <a:bodyPr/>
                    <a:lstStyle/>
                    <a:p>
                      <a:pPr algn="ctr">
                        <a:spcAft>
                          <a:spcPts val="0"/>
                        </a:spcAft>
                      </a:pPr>
                      <a:r>
                        <a:rPr lang="en-US" sz="1000" kern="100" dirty="0" smtClean="0">
                          <a:effectLst/>
                        </a:rPr>
                        <a:t>5 ~ 10</a:t>
                      </a:r>
                      <a:endParaRPr lang="zh-CN" sz="1000" kern="100" dirty="0">
                        <a:solidFill>
                          <a:srgbClr val="006600"/>
                        </a:solidFill>
                        <a:effectLst/>
                        <a:latin typeface="Calibri"/>
                        <a:ea typeface="宋体"/>
                        <a:cs typeface="Times New Roman"/>
                      </a:endParaRPr>
                    </a:p>
                  </a:txBody>
                  <a:tcPr marL="68575" marR="68575" marT="0" marB="0" anchor="ctr">
                    <a:solidFill>
                      <a:schemeClr val="accent6">
                        <a:lumMod val="20000"/>
                        <a:lumOff val="80000"/>
                      </a:schemeClr>
                    </a:solidFill>
                  </a:tcPr>
                </a:tc>
                <a:tc>
                  <a:txBody>
                    <a:bodyPr/>
                    <a:lstStyle/>
                    <a:p>
                      <a:pPr algn="ctr">
                        <a:spcAft>
                          <a:spcPts val="0"/>
                        </a:spcAft>
                      </a:pPr>
                      <a:r>
                        <a:rPr lang="en-US" sz="1000" kern="100" dirty="0" smtClean="0">
                          <a:effectLst/>
                        </a:rPr>
                        <a:t>-20 ~ -10</a:t>
                      </a:r>
                      <a:endParaRPr lang="zh-CN" sz="1000" kern="100" dirty="0">
                        <a:solidFill>
                          <a:srgbClr val="006600"/>
                        </a:solidFill>
                        <a:effectLst/>
                        <a:latin typeface="Calibri"/>
                        <a:ea typeface="宋体"/>
                        <a:cs typeface="Times New Roman"/>
                      </a:endParaRPr>
                    </a:p>
                  </a:txBody>
                  <a:tcPr marL="68575" marR="68575" marT="0" marB="0" anchor="ctr">
                    <a:solidFill>
                      <a:schemeClr val="accent6">
                        <a:lumMod val="20000"/>
                        <a:lumOff val="80000"/>
                      </a:schemeClr>
                    </a:solidFill>
                  </a:tcPr>
                </a:tc>
              </a:tr>
              <a:tr h="131775">
                <a:tc vMerge="1">
                  <a:txBody>
                    <a:bodyPr/>
                    <a:lstStyle/>
                    <a:p>
                      <a:pPr algn="ctr">
                        <a:spcAft>
                          <a:spcPts val="0"/>
                        </a:spcAft>
                      </a:pPr>
                      <a:endParaRPr lang="zh-CN" sz="1000" kern="100" dirty="0">
                        <a:solidFill>
                          <a:schemeClr val="tx1"/>
                        </a:solidFill>
                        <a:effectLst/>
                        <a:latin typeface="Calibri"/>
                        <a:ea typeface="宋体"/>
                        <a:cs typeface="Times New Roman"/>
                      </a:endParaRPr>
                    </a:p>
                  </a:txBody>
                  <a:tcPr marL="68575" marR="68575" marT="0" marB="0" anchor="ctr"/>
                </a:tc>
                <a:tc>
                  <a:txBody>
                    <a:bodyPr/>
                    <a:lstStyle/>
                    <a:p>
                      <a:pPr algn="l">
                        <a:spcAft>
                          <a:spcPts val="0"/>
                        </a:spcAft>
                      </a:pPr>
                      <a:r>
                        <a:rPr lang="en-US" altLang="zh-CN" sz="1000" kern="100" dirty="0" smtClean="0">
                          <a:effectLst/>
                        </a:rPr>
                        <a:t>This study</a:t>
                      </a:r>
                      <a:endParaRPr lang="zh-CN" sz="1000" kern="100" dirty="0">
                        <a:solidFill>
                          <a:schemeClr val="tx1"/>
                        </a:solidFill>
                        <a:effectLst/>
                        <a:latin typeface="Calibri"/>
                        <a:ea typeface="宋体"/>
                        <a:cs typeface="Times New Roman"/>
                      </a:endParaRPr>
                    </a:p>
                  </a:txBody>
                  <a:tcPr marL="68575" marR="68575" marT="0" marB="0" anchor="ctr">
                    <a:solidFill>
                      <a:schemeClr val="accent6">
                        <a:lumMod val="20000"/>
                        <a:lumOff val="80000"/>
                      </a:schemeClr>
                    </a:solidFill>
                  </a:tcPr>
                </a:tc>
                <a:tc>
                  <a:txBody>
                    <a:bodyPr/>
                    <a:lstStyle/>
                    <a:p>
                      <a:pPr algn="ctr">
                        <a:spcAft>
                          <a:spcPts val="0"/>
                        </a:spcAft>
                      </a:pPr>
                      <a:r>
                        <a:rPr lang="en-US" altLang="zh-CN" sz="1000" kern="100" dirty="0" smtClean="0">
                          <a:effectLst/>
                        </a:rPr>
                        <a:t>5 ~ 10</a:t>
                      </a:r>
                      <a:endParaRPr lang="zh-CN" sz="1000" kern="100" dirty="0">
                        <a:solidFill>
                          <a:srgbClr val="FF0000"/>
                        </a:solidFill>
                        <a:effectLst/>
                        <a:latin typeface="Calibri"/>
                        <a:ea typeface="宋体"/>
                        <a:cs typeface="Times New Roman"/>
                      </a:endParaRPr>
                    </a:p>
                  </a:txBody>
                  <a:tcPr marL="68575" marR="68575" marT="0" marB="0" anchor="ctr">
                    <a:solidFill>
                      <a:schemeClr val="accent6">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kern="100" dirty="0" smtClean="0">
                          <a:effectLst/>
                        </a:rPr>
                        <a:t>-30 </a:t>
                      </a:r>
                      <a:r>
                        <a:rPr lang="en-US" altLang="zh-CN" sz="1000" kern="100" dirty="0" smtClean="0">
                          <a:effectLst/>
                        </a:rPr>
                        <a:t>~ -10</a:t>
                      </a:r>
                      <a:endParaRPr lang="zh-CN" altLang="zh-CN" sz="1000" kern="100" dirty="0" smtClean="0">
                        <a:solidFill>
                          <a:srgbClr val="006600"/>
                        </a:solidFill>
                        <a:effectLst/>
                        <a:latin typeface="+mn-lt"/>
                        <a:ea typeface="+mn-ea"/>
                        <a:cs typeface="Times New Roman"/>
                      </a:endParaRPr>
                    </a:p>
                  </a:txBody>
                  <a:tcPr marL="68575" marR="68575" marT="0" marB="0" anchor="ctr">
                    <a:solidFill>
                      <a:schemeClr val="accent6">
                        <a:lumMod val="20000"/>
                        <a:lumOff val="80000"/>
                      </a:schemeClr>
                    </a:solidFill>
                  </a:tcPr>
                </a:tc>
              </a:tr>
              <a:tr h="147880">
                <a:tc rowSpan="3">
                  <a:txBody>
                    <a:bodyPr/>
                    <a:lstStyle/>
                    <a:p>
                      <a:pPr algn="ctr">
                        <a:spcAft>
                          <a:spcPts val="0"/>
                        </a:spcAft>
                      </a:pPr>
                      <a:r>
                        <a:rPr lang="en-US" sz="1000" kern="100" dirty="0" smtClean="0">
                          <a:effectLst/>
                        </a:rPr>
                        <a:t>East China</a:t>
                      </a:r>
                      <a:endParaRPr lang="zh-CN" sz="1000" kern="100" dirty="0">
                        <a:effectLst/>
                      </a:endParaRPr>
                    </a:p>
                    <a:p>
                      <a:pPr algn="ctr">
                        <a:spcAft>
                          <a:spcPts val="0"/>
                        </a:spcAft>
                      </a:pPr>
                      <a:endParaRPr lang="zh-CN" sz="1000" kern="100" dirty="0">
                        <a:solidFill>
                          <a:schemeClr val="tx1"/>
                        </a:solidFill>
                        <a:effectLst/>
                        <a:latin typeface="Calibri"/>
                        <a:ea typeface="宋体"/>
                        <a:cs typeface="Times New Roman"/>
                      </a:endParaRPr>
                    </a:p>
                  </a:txBody>
                  <a:tcPr marL="68575" marR="68575" marT="0" marB="0" anchor="ctr">
                    <a:noFill/>
                  </a:tcPr>
                </a:tc>
                <a:tc>
                  <a:txBody>
                    <a:bodyPr/>
                    <a:lstStyle/>
                    <a:p>
                      <a:pPr algn="l">
                        <a:spcAft>
                          <a:spcPts val="0"/>
                        </a:spcAft>
                      </a:pPr>
                      <a:r>
                        <a:rPr lang="en-US" altLang="zh-CN" sz="1000" kern="100" dirty="0" smtClean="0">
                          <a:effectLst/>
                        </a:rPr>
                        <a:t>CCM3</a:t>
                      </a:r>
                      <a:r>
                        <a:rPr lang="en-US" altLang="zh-CN" sz="1000" kern="100" baseline="0" dirty="0" smtClean="0">
                          <a:effectLst/>
                        </a:rPr>
                        <a:t> (Park et al., 2005)</a:t>
                      </a:r>
                      <a:endParaRPr lang="zh-CN" sz="1000" kern="100" dirty="0">
                        <a:solidFill>
                          <a:schemeClr val="tx1"/>
                        </a:solidFill>
                        <a:effectLst/>
                        <a:latin typeface="Calibri"/>
                        <a:ea typeface="宋体"/>
                        <a:cs typeface="Times New Roman"/>
                      </a:endParaRPr>
                    </a:p>
                  </a:txBody>
                  <a:tcPr marL="68575" marR="68575" marT="0" marB="0" anchor="ctr">
                    <a:noFill/>
                  </a:tcPr>
                </a:tc>
                <a:tc>
                  <a:txBody>
                    <a:bodyPr/>
                    <a:lstStyle/>
                    <a:p>
                      <a:pPr algn="ctr">
                        <a:spcAft>
                          <a:spcPts val="0"/>
                        </a:spcAft>
                      </a:pPr>
                      <a:r>
                        <a:rPr lang="en-US" sz="1000" kern="100" dirty="0" smtClean="0">
                          <a:effectLst/>
                        </a:rPr>
                        <a:t>10</a:t>
                      </a:r>
                      <a:r>
                        <a:rPr lang="en-US" sz="1000" kern="100" baseline="0" dirty="0" smtClean="0">
                          <a:effectLst/>
                        </a:rPr>
                        <a:t> ~ 20</a:t>
                      </a:r>
                      <a:endParaRPr lang="zh-CN" sz="1000" kern="100" dirty="0">
                        <a:solidFill>
                          <a:srgbClr val="FF0000"/>
                        </a:solidFill>
                        <a:effectLst/>
                        <a:latin typeface="Calibri"/>
                        <a:ea typeface="宋体"/>
                        <a:cs typeface="Times New Roman"/>
                      </a:endParaRPr>
                    </a:p>
                  </a:txBody>
                  <a:tcPr marL="68575" marR="68575" marT="0" marB="0" anchor="ctr">
                    <a:noFill/>
                  </a:tcPr>
                </a:tc>
                <a:tc>
                  <a:txBody>
                    <a:bodyPr/>
                    <a:lstStyle/>
                    <a:p>
                      <a:pPr algn="ctr">
                        <a:spcAft>
                          <a:spcPts val="0"/>
                        </a:spcAft>
                      </a:pPr>
                      <a:r>
                        <a:rPr lang="en-US" sz="1000" kern="100" dirty="0" smtClean="0">
                          <a:effectLst/>
                        </a:rPr>
                        <a:t>-40 ~ -10</a:t>
                      </a:r>
                      <a:endParaRPr lang="zh-CN" sz="1000" kern="100" dirty="0">
                        <a:solidFill>
                          <a:srgbClr val="006600"/>
                        </a:solidFill>
                        <a:effectLst/>
                        <a:latin typeface="Calibri"/>
                        <a:ea typeface="宋体"/>
                        <a:cs typeface="Times New Roman"/>
                      </a:endParaRPr>
                    </a:p>
                  </a:txBody>
                  <a:tcPr marL="68575" marR="68575" marT="0" marB="0" anchor="ctr">
                    <a:noFill/>
                  </a:tcPr>
                </a:tc>
              </a:tr>
              <a:tr h="131775">
                <a:tc vMerge="1">
                  <a:txBody>
                    <a:bodyPr/>
                    <a:lstStyle/>
                    <a:p>
                      <a:pPr algn="ctr">
                        <a:spcAft>
                          <a:spcPts val="0"/>
                        </a:spcAft>
                      </a:pPr>
                      <a:endParaRPr lang="zh-CN" sz="1000" kern="100" dirty="0">
                        <a:solidFill>
                          <a:schemeClr val="tx1"/>
                        </a:solidFill>
                        <a:effectLst/>
                        <a:latin typeface="Calibri"/>
                        <a:ea typeface="宋体"/>
                        <a:cs typeface="Times New Roman"/>
                      </a:endParaRPr>
                    </a:p>
                  </a:txBody>
                  <a:tcPr marL="68575" marR="68575" marT="0" marB="0" anchor="ctr"/>
                </a:tc>
                <a:tc>
                  <a:txBody>
                    <a:bodyPr/>
                    <a:lstStyle/>
                    <a:p>
                      <a:pPr algn="l">
                        <a:spcAft>
                          <a:spcPts val="0"/>
                        </a:spcAft>
                      </a:pPr>
                      <a:r>
                        <a:rPr lang="en-US" altLang="zh-CN" sz="1000" kern="100" dirty="0" smtClean="0">
                          <a:effectLst/>
                        </a:rPr>
                        <a:t>ADAM (Park</a:t>
                      </a:r>
                      <a:r>
                        <a:rPr lang="en-US" altLang="zh-CN" sz="1000" kern="100" baseline="0" dirty="0" smtClean="0">
                          <a:effectLst/>
                        </a:rPr>
                        <a:t> et al, 2008</a:t>
                      </a:r>
                      <a:r>
                        <a:rPr lang="en-US" altLang="zh-CN" sz="1000" kern="100" dirty="0" smtClean="0">
                          <a:effectLst/>
                        </a:rPr>
                        <a:t>)</a:t>
                      </a:r>
                      <a:endParaRPr lang="zh-CN" sz="1000" kern="100" dirty="0">
                        <a:solidFill>
                          <a:schemeClr val="tx1"/>
                        </a:solidFill>
                        <a:effectLst/>
                        <a:latin typeface="Calibri"/>
                        <a:ea typeface="宋体"/>
                        <a:cs typeface="Times New Roman"/>
                      </a:endParaRPr>
                    </a:p>
                  </a:txBody>
                  <a:tcPr marL="68575" marR="68575" marT="0" marB="0" anchor="ctr"/>
                </a:tc>
                <a:tc>
                  <a:txBody>
                    <a:bodyPr/>
                    <a:lstStyle/>
                    <a:p>
                      <a:pPr algn="ctr">
                        <a:spcAft>
                          <a:spcPts val="0"/>
                        </a:spcAft>
                      </a:pPr>
                      <a:r>
                        <a:rPr lang="en-US" sz="1000" kern="100" dirty="0" smtClean="0">
                          <a:effectLst/>
                        </a:rPr>
                        <a:t>-</a:t>
                      </a:r>
                      <a:endParaRPr lang="zh-CN" sz="1000" kern="100" dirty="0">
                        <a:solidFill>
                          <a:srgbClr val="006600"/>
                        </a:solidFill>
                        <a:effectLst/>
                        <a:latin typeface="Calibri"/>
                        <a:ea typeface="宋体"/>
                        <a:cs typeface="Times New Roman"/>
                      </a:endParaRPr>
                    </a:p>
                  </a:txBody>
                  <a:tcPr marL="68575" marR="68575" marT="0" marB="0" anchor="ctr"/>
                </a:tc>
                <a:tc>
                  <a:txBody>
                    <a:bodyPr/>
                    <a:lstStyle/>
                    <a:p>
                      <a:pPr algn="ctr">
                        <a:spcAft>
                          <a:spcPts val="0"/>
                        </a:spcAft>
                      </a:pPr>
                      <a:r>
                        <a:rPr lang="en-US" sz="1000" kern="100" dirty="0" smtClean="0">
                          <a:effectLst/>
                        </a:rPr>
                        <a:t>-40 ~ -20</a:t>
                      </a:r>
                      <a:endParaRPr lang="zh-CN" sz="1000" kern="100" dirty="0">
                        <a:solidFill>
                          <a:srgbClr val="006600"/>
                        </a:solidFill>
                        <a:effectLst/>
                        <a:latin typeface="Calibri"/>
                        <a:ea typeface="宋体"/>
                        <a:cs typeface="Times New Roman"/>
                      </a:endParaRPr>
                    </a:p>
                  </a:txBody>
                  <a:tcPr marL="68575" marR="68575" marT="0" marB="0" anchor="ctr"/>
                </a:tc>
              </a:tr>
              <a:tr h="131775">
                <a:tc vMerge="1">
                  <a:txBody>
                    <a:bodyPr/>
                    <a:lstStyle/>
                    <a:p>
                      <a:pPr algn="ctr">
                        <a:spcAft>
                          <a:spcPts val="0"/>
                        </a:spcAft>
                      </a:pPr>
                      <a:endParaRPr lang="zh-CN" sz="1000" kern="100" dirty="0">
                        <a:solidFill>
                          <a:schemeClr val="tx1"/>
                        </a:solidFill>
                        <a:effectLst/>
                        <a:latin typeface="Calibri"/>
                        <a:ea typeface="宋体"/>
                        <a:cs typeface="Times New Roman"/>
                      </a:endParaRPr>
                    </a:p>
                  </a:txBody>
                  <a:tcPr marL="68575" marR="68575" marT="0" marB="0" anchor="ctr"/>
                </a:tc>
                <a:tc>
                  <a:txBody>
                    <a:bodyPr/>
                    <a:lstStyle/>
                    <a:p>
                      <a:pPr algn="l">
                        <a:spcAft>
                          <a:spcPts val="0"/>
                        </a:spcAft>
                      </a:pPr>
                      <a:r>
                        <a:rPr lang="en-US" altLang="zh-CN" sz="1000" b="1" i="0" kern="100" dirty="0" smtClean="0">
                          <a:solidFill>
                            <a:srgbClr val="FF0000"/>
                          </a:solidFill>
                          <a:effectLst/>
                        </a:rPr>
                        <a:t>This study</a:t>
                      </a:r>
                      <a:endParaRPr lang="zh-CN" sz="1000" b="1" i="0" kern="100" dirty="0">
                        <a:solidFill>
                          <a:srgbClr val="FF0000"/>
                        </a:solidFill>
                        <a:effectLst/>
                        <a:latin typeface="Calibri"/>
                        <a:ea typeface="宋体"/>
                        <a:cs typeface="Times New Roman"/>
                      </a:endParaRPr>
                    </a:p>
                  </a:txBody>
                  <a:tcPr marL="68575" marR="68575" marT="0" marB="0" anchor="ctr">
                    <a:noFill/>
                  </a:tcPr>
                </a:tc>
                <a:tc>
                  <a:txBody>
                    <a:bodyPr/>
                    <a:lstStyle/>
                    <a:p>
                      <a:pPr algn="ctr">
                        <a:spcAft>
                          <a:spcPts val="0"/>
                        </a:spcAft>
                      </a:pPr>
                      <a:r>
                        <a:rPr lang="en-US" sz="1000" b="1" i="0" kern="100" dirty="0" smtClean="0">
                          <a:solidFill>
                            <a:srgbClr val="FF0000"/>
                          </a:solidFill>
                          <a:effectLst/>
                        </a:rPr>
                        <a:t>5 ~ 15</a:t>
                      </a:r>
                      <a:endParaRPr lang="zh-CN" sz="1000" b="1" i="0" kern="100" dirty="0">
                        <a:solidFill>
                          <a:srgbClr val="FF0000"/>
                        </a:solidFill>
                        <a:effectLst/>
                        <a:latin typeface="Calibri"/>
                        <a:ea typeface="宋体"/>
                        <a:cs typeface="Times New Roman"/>
                      </a:endParaRPr>
                    </a:p>
                  </a:txBody>
                  <a:tcPr marL="68575" marR="68575" marT="0" marB="0" anchor="ctr">
                    <a:noFill/>
                  </a:tcPr>
                </a:tc>
                <a:tc>
                  <a:txBody>
                    <a:bodyPr/>
                    <a:lstStyle/>
                    <a:p>
                      <a:pPr algn="ctr">
                        <a:spcAft>
                          <a:spcPts val="0"/>
                        </a:spcAft>
                      </a:pPr>
                      <a:r>
                        <a:rPr lang="en-US" sz="1000" b="1" i="0" kern="100" dirty="0" smtClean="0">
                          <a:solidFill>
                            <a:srgbClr val="FF0000"/>
                          </a:solidFill>
                          <a:effectLst/>
                        </a:rPr>
                        <a:t>-60 ~ -20</a:t>
                      </a:r>
                      <a:endParaRPr lang="zh-CN" sz="1000" b="1" i="0" kern="100" dirty="0">
                        <a:solidFill>
                          <a:srgbClr val="FF0000"/>
                        </a:solidFill>
                        <a:effectLst/>
                        <a:latin typeface="Calibri"/>
                        <a:ea typeface="宋体"/>
                        <a:cs typeface="Times New Roman"/>
                      </a:endParaRPr>
                    </a:p>
                  </a:txBody>
                  <a:tcPr marL="68575" marR="68575" marT="0" marB="0" anchor="ctr">
                    <a:noFill/>
                  </a:tcPr>
                </a:tc>
              </a:tr>
              <a:tr h="147880">
                <a:tc rowSpan="4">
                  <a:txBody>
                    <a:bodyPr/>
                    <a:lstStyle/>
                    <a:p>
                      <a:pPr algn="ctr">
                        <a:spcAft>
                          <a:spcPts val="0"/>
                        </a:spcAft>
                      </a:pPr>
                      <a:r>
                        <a:rPr lang="en-US" sz="1000" kern="100" dirty="0" smtClean="0">
                          <a:effectLst/>
                        </a:rPr>
                        <a:t>Tibet Plateau</a:t>
                      </a:r>
                      <a:endParaRPr lang="zh-CN" sz="1000" kern="100" dirty="0">
                        <a:solidFill>
                          <a:schemeClr val="tx1"/>
                        </a:solidFill>
                        <a:effectLst/>
                        <a:latin typeface="Calibri"/>
                        <a:ea typeface="宋体"/>
                        <a:cs typeface="Times New Roman"/>
                      </a:endParaRPr>
                    </a:p>
                  </a:txBody>
                  <a:tcPr marL="68575" marR="68575" marT="0" marB="0" anchor="ctr">
                    <a:solidFill>
                      <a:schemeClr val="accent6">
                        <a:lumMod val="20000"/>
                        <a:lumOff val="80000"/>
                      </a:schemeClr>
                    </a:solidFill>
                  </a:tcPr>
                </a:tc>
                <a:tc>
                  <a:txBody>
                    <a:bodyPr/>
                    <a:lstStyle/>
                    <a:p>
                      <a:pPr algn="l">
                        <a:spcAft>
                          <a:spcPts val="0"/>
                        </a:spcAft>
                      </a:pPr>
                      <a:r>
                        <a:rPr lang="en-US" altLang="zh-CN" sz="1000" kern="100" dirty="0" smtClean="0">
                          <a:effectLst/>
                        </a:rPr>
                        <a:t>MFRSR (</a:t>
                      </a:r>
                      <a:r>
                        <a:rPr lang="en-US" altLang="zh-CN" sz="1000" kern="100" dirty="0" err="1" smtClean="0">
                          <a:effectLst/>
                        </a:rPr>
                        <a:t>Ge</a:t>
                      </a:r>
                      <a:r>
                        <a:rPr lang="en-US" altLang="zh-CN" sz="1000" kern="100" dirty="0" smtClean="0">
                          <a:effectLst/>
                        </a:rPr>
                        <a:t> et al., 2011)</a:t>
                      </a:r>
                      <a:endParaRPr lang="zh-CN" sz="1000" kern="100" dirty="0">
                        <a:solidFill>
                          <a:schemeClr val="tx1"/>
                        </a:solidFill>
                        <a:effectLst/>
                        <a:latin typeface="Calibri"/>
                        <a:ea typeface="宋体"/>
                        <a:cs typeface="Times New Roman"/>
                      </a:endParaRPr>
                    </a:p>
                  </a:txBody>
                  <a:tcPr marL="68575" marR="68575" marT="0" marB="0" anchor="ctr">
                    <a:solidFill>
                      <a:schemeClr val="accent6">
                        <a:lumMod val="20000"/>
                        <a:lumOff val="80000"/>
                      </a:schemeClr>
                    </a:solidFill>
                  </a:tcPr>
                </a:tc>
                <a:tc>
                  <a:txBody>
                    <a:bodyPr/>
                    <a:lstStyle/>
                    <a:p>
                      <a:pPr marL="0" algn="ctr" defTabSz="457200" rtl="0" eaLnBrk="1" latinLnBrk="0" hangingPunct="1">
                        <a:spcAft>
                          <a:spcPts val="0"/>
                        </a:spcAft>
                      </a:pPr>
                      <a:r>
                        <a:rPr lang="en-US" altLang="zh-CN" sz="1000" kern="100" dirty="0" smtClean="0">
                          <a:effectLst/>
                        </a:rPr>
                        <a:t>-4 ~ 3</a:t>
                      </a:r>
                      <a:endParaRPr lang="zh-CN" sz="1000" kern="100" dirty="0">
                        <a:solidFill>
                          <a:schemeClr val="tx1"/>
                        </a:solidFill>
                        <a:effectLst/>
                        <a:latin typeface="+mn-lt"/>
                        <a:ea typeface="+mn-ea"/>
                        <a:cs typeface="+mn-cs"/>
                      </a:endParaRPr>
                    </a:p>
                  </a:txBody>
                  <a:tcPr marL="68575" marR="68575" marT="0" marB="0" anchor="ctr">
                    <a:solidFill>
                      <a:schemeClr val="accent6">
                        <a:lumMod val="20000"/>
                        <a:lumOff val="80000"/>
                      </a:schemeClr>
                    </a:solidFill>
                  </a:tcPr>
                </a:tc>
                <a:tc>
                  <a:txBody>
                    <a:bodyPr/>
                    <a:lstStyle/>
                    <a:p>
                      <a:pPr marL="0" algn="ctr" defTabSz="457200" rtl="0" eaLnBrk="1" latinLnBrk="0" hangingPunct="1">
                        <a:spcAft>
                          <a:spcPts val="0"/>
                        </a:spcAft>
                      </a:pPr>
                      <a:r>
                        <a:rPr lang="en-US" sz="1000" kern="100" dirty="0" smtClean="0">
                          <a:effectLst/>
                        </a:rPr>
                        <a:t>-20 ~ -10</a:t>
                      </a:r>
                      <a:endParaRPr lang="zh-CN" sz="1000" kern="100" dirty="0">
                        <a:solidFill>
                          <a:schemeClr val="tx1"/>
                        </a:solidFill>
                        <a:effectLst/>
                        <a:latin typeface="+mn-lt"/>
                        <a:ea typeface="+mn-ea"/>
                        <a:cs typeface="+mn-cs"/>
                      </a:endParaRPr>
                    </a:p>
                  </a:txBody>
                  <a:tcPr marL="68575" marR="68575" marT="0" marB="0" anchor="ctr">
                    <a:solidFill>
                      <a:schemeClr val="accent6">
                        <a:lumMod val="20000"/>
                        <a:lumOff val="80000"/>
                      </a:schemeClr>
                    </a:solidFill>
                  </a:tcPr>
                </a:tc>
              </a:tr>
              <a:tr h="147880">
                <a:tc vMerge="1">
                  <a:txBody>
                    <a:bodyPr/>
                    <a:lstStyle/>
                    <a:p>
                      <a:pPr algn="ctr">
                        <a:spcAft>
                          <a:spcPts val="0"/>
                        </a:spcAft>
                      </a:pPr>
                      <a:endParaRPr lang="zh-CN" sz="1000" kern="100" dirty="0">
                        <a:solidFill>
                          <a:schemeClr val="tx1"/>
                        </a:solidFill>
                        <a:effectLst/>
                        <a:latin typeface="Calibri"/>
                        <a:ea typeface="宋体"/>
                        <a:cs typeface="Times New Roman"/>
                      </a:endParaRPr>
                    </a:p>
                  </a:txBody>
                  <a:tcPr marL="68575" marR="68575" marT="0" marB="0" anchor="ctr"/>
                </a:tc>
                <a:tc>
                  <a:txBody>
                    <a:bodyPr/>
                    <a:lstStyle/>
                    <a:p>
                      <a:pPr algn="l">
                        <a:spcAft>
                          <a:spcPts val="0"/>
                        </a:spcAft>
                      </a:pPr>
                      <a:r>
                        <a:rPr lang="en-US" altLang="zh-CN" sz="1000" kern="100" dirty="0" err="1" smtClean="0">
                          <a:effectLst/>
                        </a:rPr>
                        <a:t>fvGCM</a:t>
                      </a:r>
                      <a:r>
                        <a:rPr lang="en-US" altLang="zh-CN" sz="1000" kern="100" dirty="0" smtClean="0">
                          <a:effectLst/>
                        </a:rPr>
                        <a:t> (Lau et</a:t>
                      </a:r>
                      <a:r>
                        <a:rPr lang="en-US" altLang="zh-CN" sz="1000" kern="100" baseline="0" dirty="0" smtClean="0">
                          <a:effectLst/>
                        </a:rPr>
                        <a:t> al., 2006</a:t>
                      </a:r>
                      <a:r>
                        <a:rPr lang="en-US" altLang="zh-CN" sz="1000" kern="100" dirty="0" smtClean="0">
                          <a:effectLst/>
                        </a:rPr>
                        <a:t>)</a:t>
                      </a:r>
                      <a:endParaRPr lang="zh-CN" sz="1000" kern="100" dirty="0">
                        <a:solidFill>
                          <a:schemeClr val="tx1"/>
                        </a:solidFill>
                        <a:effectLst/>
                        <a:latin typeface="Calibri"/>
                        <a:ea typeface="宋体"/>
                        <a:cs typeface="Times New Roman"/>
                      </a:endParaRPr>
                    </a:p>
                  </a:txBody>
                  <a:tcPr marL="68575" marR="68575" marT="0" marB="0" anchor="ctr">
                    <a:solidFill>
                      <a:schemeClr val="accent6">
                        <a:lumMod val="20000"/>
                        <a:lumOff val="80000"/>
                      </a:schemeClr>
                    </a:solidFill>
                  </a:tcPr>
                </a:tc>
                <a:tc>
                  <a:txBody>
                    <a:bodyPr/>
                    <a:lstStyle/>
                    <a:p>
                      <a:pPr marL="0" algn="ctr" defTabSz="457200" rtl="0" eaLnBrk="1" latinLnBrk="0" hangingPunct="1">
                        <a:spcAft>
                          <a:spcPts val="0"/>
                        </a:spcAft>
                      </a:pPr>
                      <a:r>
                        <a:rPr lang="en-US" altLang="zh-CN" sz="1000" kern="100" dirty="0" smtClean="0">
                          <a:effectLst/>
                        </a:rPr>
                        <a:t>-2</a:t>
                      </a:r>
                      <a:endParaRPr lang="zh-CN" sz="1000" kern="100" dirty="0">
                        <a:solidFill>
                          <a:schemeClr val="tx1"/>
                        </a:solidFill>
                        <a:effectLst/>
                        <a:latin typeface="+mn-lt"/>
                        <a:ea typeface="+mn-ea"/>
                        <a:cs typeface="+mn-cs"/>
                      </a:endParaRPr>
                    </a:p>
                  </a:txBody>
                  <a:tcPr marL="68575" marR="68575" marT="0" marB="0" anchor="ctr">
                    <a:solidFill>
                      <a:schemeClr val="accent6">
                        <a:lumMod val="20000"/>
                        <a:lumOff val="80000"/>
                      </a:schemeClr>
                    </a:solidFill>
                  </a:tcPr>
                </a:tc>
                <a:tc>
                  <a:txBody>
                    <a:bodyPr/>
                    <a:lstStyle/>
                    <a:p>
                      <a:pPr marL="0" algn="ctr" defTabSz="457200" rtl="0" eaLnBrk="1" latinLnBrk="0" hangingPunct="1">
                        <a:spcAft>
                          <a:spcPts val="0"/>
                        </a:spcAft>
                      </a:pPr>
                      <a:r>
                        <a:rPr lang="en-US" altLang="zh-CN" sz="1000" kern="100" dirty="0" smtClean="0">
                          <a:effectLst/>
                        </a:rPr>
                        <a:t>-13</a:t>
                      </a:r>
                      <a:endParaRPr lang="zh-CN" sz="1000" kern="100" dirty="0">
                        <a:solidFill>
                          <a:schemeClr val="tx1"/>
                        </a:solidFill>
                        <a:effectLst/>
                        <a:latin typeface="+mn-lt"/>
                        <a:ea typeface="+mn-ea"/>
                        <a:cs typeface="+mn-cs"/>
                      </a:endParaRPr>
                    </a:p>
                  </a:txBody>
                  <a:tcPr marL="68575" marR="68575" marT="0" marB="0" anchor="ctr">
                    <a:solidFill>
                      <a:schemeClr val="accent6">
                        <a:lumMod val="20000"/>
                        <a:lumOff val="80000"/>
                      </a:schemeClr>
                    </a:solidFill>
                  </a:tcPr>
                </a:tc>
              </a:tr>
              <a:tr h="147880">
                <a:tc vMerge="1">
                  <a:txBody>
                    <a:bodyPr/>
                    <a:lstStyle/>
                    <a:p>
                      <a:pPr algn="ctr">
                        <a:spcAft>
                          <a:spcPts val="0"/>
                        </a:spcAft>
                      </a:pPr>
                      <a:endParaRPr lang="zh-CN" sz="1000" kern="100" dirty="0">
                        <a:solidFill>
                          <a:schemeClr val="tx1"/>
                        </a:solidFill>
                        <a:effectLst/>
                        <a:latin typeface="Calibri"/>
                        <a:ea typeface="宋体"/>
                        <a:cs typeface="Times New Roman"/>
                      </a:endParaRPr>
                    </a:p>
                  </a:txBody>
                  <a:tcPr marL="68575" marR="68575" marT="0" marB="0" anchor="ctr"/>
                </a:tc>
                <a:tc>
                  <a:txBody>
                    <a:bodyPr/>
                    <a:lstStyle/>
                    <a:p>
                      <a:pPr algn="l">
                        <a:spcAft>
                          <a:spcPts val="0"/>
                        </a:spcAft>
                      </a:pPr>
                      <a:r>
                        <a:rPr lang="en-US" altLang="zh-CN" sz="1000" kern="100" dirty="0" smtClean="0">
                          <a:effectLst/>
                        </a:rPr>
                        <a:t>WRF-</a:t>
                      </a:r>
                      <a:r>
                        <a:rPr lang="en-US" altLang="zh-CN" sz="1000" kern="100" dirty="0" err="1" smtClean="0">
                          <a:effectLst/>
                        </a:rPr>
                        <a:t>Chem</a:t>
                      </a:r>
                      <a:r>
                        <a:rPr lang="en-US" altLang="zh-CN" sz="1000" kern="100" baseline="0" dirty="0" smtClean="0">
                          <a:effectLst/>
                        </a:rPr>
                        <a:t> (Chen et al., 2013)</a:t>
                      </a:r>
                      <a:endParaRPr lang="zh-CN" sz="1000" kern="100" dirty="0">
                        <a:solidFill>
                          <a:schemeClr val="tx1"/>
                        </a:solidFill>
                        <a:effectLst/>
                        <a:latin typeface="Calibri"/>
                        <a:ea typeface="宋体"/>
                        <a:cs typeface="Times New Roman"/>
                      </a:endParaRPr>
                    </a:p>
                  </a:txBody>
                  <a:tcPr marL="68575" marR="68575" marT="0" marB="0" anchor="ctr">
                    <a:solidFill>
                      <a:schemeClr val="accent6">
                        <a:lumMod val="20000"/>
                        <a:lumOff val="80000"/>
                      </a:schemeClr>
                    </a:solidFill>
                  </a:tcPr>
                </a:tc>
                <a:tc>
                  <a:txBody>
                    <a:bodyPr/>
                    <a:lstStyle/>
                    <a:p>
                      <a:pPr marL="0" algn="ctr" defTabSz="457200" rtl="0" eaLnBrk="1" latinLnBrk="0" hangingPunct="1">
                        <a:spcAft>
                          <a:spcPts val="0"/>
                        </a:spcAft>
                      </a:pPr>
                      <a:r>
                        <a:rPr lang="en-US" altLang="zh-CN" sz="1000" kern="100" dirty="0" smtClean="0">
                          <a:effectLst/>
                        </a:rPr>
                        <a:t>-4</a:t>
                      </a:r>
                      <a:endParaRPr lang="zh-CN" sz="1000" kern="100" dirty="0">
                        <a:solidFill>
                          <a:schemeClr val="tx1"/>
                        </a:solidFill>
                        <a:effectLst/>
                        <a:latin typeface="+mn-lt"/>
                        <a:ea typeface="+mn-ea"/>
                        <a:cs typeface="+mn-cs"/>
                      </a:endParaRPr>
                    </a:p>
                  </a:txBody>
                  <a:tcPr marL="68575" marR="68575" marT="0" marB="0" anchor="ctr">
                    <a:solidFill>
                      <a:schemeClr val="accent6">
                        <a:lumMod val="20000"/>
                        <a:lumOff val="80000"/>
                      </a:schemeClr>
                    </a:solidFill>
                  </a:tcPr>
                </a:tc>
                <a:tc>
                  <a:txBody>
                    <a:bodyPr/>
                    <a:lstStyle/>
                    <a:p>
                      <a:pPr marL="0" algn="ctr" defTabSz="457200" rtl="0" eaLnBrk="1" latinLnBrk="0" hangingPunct="1">
                        <a:spcAft>
                          <a:spcPts val="0"/>
                        </a:spcAft>
                      </a:pPr>
                      <a:r>
                        <a:rPr lang="en-US" altLang="zh-CN" sz="1000" kern="100" dirty="0" smtClean="0">
                          <a:effectLst/>
                        </a:rPr>
                        <a:t>-6</a:t>
                      </a:r>
                      <a:endParaRPr lang="zh-CN" sz="1000" kern="100" dirty="0">
                        <a:solidFill>
                          <a:schemeClr val="tx1"/>
                        </a:solidFill>
                        <a:effectLst/>
                        <a:latin typeface="+mn-lt"/>
                        <a:ea typeface="+mn-ea"/>
                        <a:cs typeface="+mn-cs"/>
                      </a:endParaRPr>
                    </a:p>
                  </a:txBody>
                  <a:tcPr marL="68575" marR="68575" marT="0" marB="0" anchor="ctr">
                    <a:solidFill>
                      <a:schemeClr val="accent6">
                        <a:lumMod val="20000"/>
                        <a:lumOff val="80000"/>
                      </a:schemeClr>
                    </a:solidFill>
                  </a:tcPr>
                </a:tc>
              </a:tr>
              <a:tr h="147880">
                <a:tc vMerge="1">
                  <a:txBody>
                    <a:bodyPr/>
                    <a:lstStyle/>
                    <a:p>
                      <a:pPr algn="ctr">
                        <a:spcAft>
                          <a:spcPts val="0"/>
                        </a:spcAft>
                      </a:pPr>
                      <a:endParaRPr lang="zh-CN" sz="1000" kern="100" dirty="0">
                        <a:solidFill>
                          <a:schemeClr val="tx1"/>
                        </a:solidFill>
                        <a:effectLst/>
                        <a:latin typeface="Calibri"/>
                        <a:ea typeface="宋体"/>
                        <a:cs typeface="Times New Roman"/>
                      </a:endParaRPr>
                    </a:p>
                  </a:txBody>
                  <a:tcPr marL="68575" marR="68575" marT="0" marB="0" anchor="ctr"/>
                </a:tc>
                <a:tc>
                  <a:txBody>
                    <a:bodyPr/>
                    <a:lstStyle/>
                    <a:p>
                      <a:pPr algn="l">
                        <a:spcAft>
                          <a:spcPts val="0"/>
                        </a:spcAft>
                      </a:pPr>
                      <a:r>
                        <a:rPr lang="en-US" altLang="zh-CN" sz="1000" b="1" i="0" kern="100" dirty="0" smtClean="0">
                          <a:solidFill>
                            <a:srgbClr val="FF0000"/>
                          </a:solidFill>
                          <a:effectLst/>
                        </a:rPr>
                        <a:t>This study</a:t>
                      </a:r>
                      <a:endParaRPr lang="zh-CN" sz="1000" b="1" i="0" kern="100" dirty="0">
                        <a:solidFill>
                          <a:srgbClr val="FF0000"/>
                        </a:solidFill>
                        <a:effectLst/>
                        <a:latin typeface="Calibri"/>
                        <a:ea typeface="宋体"/>
                        <a:cs typeface="Times New Roman"/>
                      </a:endParaRPr>
                    </a:p>
                  </a:txBody>
                  <a:tcPr marL="68575" marR="68575" marT="0" marB="0" anchor="ctr">
                    <a:solidFill>
                      <a:schemeClr val="accent6">
                        <a:lumMod val="20000"/>
                        <a:lumOff val="80000"/>
                      </a:schemeClr>
                    </a:solidFill>
                  </a:tcPr>
                </a:tc>
                <a:tc>
                  <a:txBody>
                    <a:bodyPr/>
                    <a:lstStyle/>
                    <a:p>
                      <a:pPr marL="0" algn="ctr" defTabSz="457200" rtl="0" eaLnBrk="1" latinLnBrk="0" hangingPunct="1">
                        <a:spcAft>
                          <a:spcPts val="0"/>
                        </a:spcAft>
                      </a:pPr>
                      <a:r>
                        <a:rPr lang="en-US" altLang="zh-CN" sz="1000" b="1" kern="100" dirty="0" smtClean="0">
                          <a:solidFill>
                            <a:srgbClr val="0070C0"/>
                          </a:solidFill>
                          <a:effectLst/>
                          <a:latin typeface="+mn-lt"/>
                          <a:ea typeface="+mn-ea"/>
                          <a:cs typeface="+mn-cs"/>
                        </a:rPr>
                        <a:t>-30 ~ 5</a:t>
                      </a:r>
                      <a:endParaRPr lang="zh-CN" sz="1000" b="1" kern="100" dirty="0">
                        <a:solidFill>
                          <a:srgbClr val="0070C0"/>
                        </a:solidFill>
                        <a:effectLst/>
                        <a:latin typeface="+mn-lt"/>
                        <a:ea typeface="+mn-ea"/>
                        <a:cs typeface="+mn-cs"/>
                      </a:endParaRPr>
                    </a:p>
                  </a:txBody>
                  <a:tcPr marL="68575" marR="68575" marT="0" marB="0" anchor="ctr">
                    <a:solidFill>
                      <a:schemeClr val="accent6">
                        <a:lumMod val="20000"/>
                        <a:lumOff val="80000"/>
                      </a:schemeClr>
                    </a:solidFill>
                  </a:tcPr>
                </a:tc>
                <a:tc>
                  <a:txBody>
                    <a:bodyPr/>
                    <a:lstStyle/>
                    <a:p>
                      <a:pPr marL="0" algn="ctr" defTabSz="457200" rtl="0" eaLnBrk="1" latinLnBrk="0" hangingPunct="1">
                        <a:spcAft>
                          <a:spcPts val="0"/>
                        </a:spcAft>
                      </a:pPr>
                      <a:r>
                        <a:rPr lang="en-US" altLang="zh-CN" sz="1000" b="1" kern="100" dirty="0" smtClean="0">
                          <a:solidFill>
                            <a:srgbClr val="FF0000"/>
                          </a:solidFill>
                          <a:effectLst/>
                          <a:latin typeface="+mn-lt"/>
                          <a:ea typeface="+mn-ea"/>
                          <a:cs typeface="+mn-cs"/>
                        </a:rPr>
                        <a:t>-10</a:t>
                      </a:r>
                      <a:r>
                        <a:rPr lang="en-US" altLang="zh-CN" sz="1000" b="1" kern="100" baseline="0" dirty="0" smtClean="0">
                          <a:solidFill>
                            <a:srgbClr val="FF0000"/>
                          </a:solidFill>
                          <a:effectLst/>
                          <a:latin typeface="+mn-lt"/>
                          <a:ea typeface="+mn-ea"/>
                          <a:cs typeface="+mn-cs"/>
                        </a:rPr>
                        <a:t> ~ -60</a:t>
                      </a:r>
                      <a:endParaRPr lang="zh-CN" sz="1000" b="1" kern="100" dirty="0">
                        <a:solidFill>
                          <a:srgbClr val="FF0000"/>
                        </a:solidFill>
                        <a:effectLst/>
                        <a:latin typeface="+mn-lt"/>
                        <a:ea typeface="+mn-ea"/>
                        <a:cs typeface="+mn-cs"/>
                      </a:endParaRPr>
                    </a:p>
                  </a:txBody>
                  <a:tcPr marL="68575" marR="68575" marT="0" marB="0" anchor="ctr">
                    <a:solidFill>
                      <a:schemeClr val="accent6">
                        <a:lumMod val="20000"/>
                        <a:lumOff val="80000"/>
                      </a:schemeClr>
                    </a:solidFill>
                  </a:tcPr>
                </a:tc>
              </a:tr>
              <a:tr h="147880">
                <a:tc rowSpan="2">
                  <a:txBody>
                    <a:bodyPr/>
                    <a:lstStyle/>
                    <a:p>
                      <a:pPr algn="ctr">
                        <a:spcAft>
                          <a:spcPts val="0"/>
                        </a:spcAft>
                      </a:pPr>
                      <a:r>
                        <a:rPr lang="en-US" altLang="zh-CN" sz="1000" kern="100" dirty="0" err="1" smtClean="0">
                          <a:effectLst/>
                        </a:rPr>
                        <a:t>Taklamkan</a:t>
                      </a:r>
                      <a:endParaRPr lang="zh-CN" sz="1000" kern="100" dirty="0">
                        <a:solidFill>
                          <a:schemeClr val="tx1"/>
                        </a:solidFill>
                        <a:effectLst/>
                        <a:latin typeface="Calibri"/>
                        <a:ea typeface="宋体"/>
                        <a:cs typeface="Times New Roman"/>
                      </a:endParaRPr>
                    </a:p>
                  </a:txBody>
                  <a:tcPr marL="68575" marR="68575" marT="0" marB="0" anchor="ctr"/>
                </a:tc>
                <a:tc>
                  <a:txBody>
                    <a:bodyPr/>
                    <a:lstStyle/>
                    <a:p>
                      <a:pPr algn="l">
                        <a:spcAft>
                          <a:spcPts val="0"/>
                        </a:spcAft>
                      </a:pPr>
                      <a:r>
                        <a:rPr lang="en-US" altLang="zh-CN" sz="1000" kern="100" dirty="0" smtClean="0">
                          <a:effectLst/>
                        </a:rPr>
                        <a:t>RTM,</a:t>
                      </a:r>
                      <a:r>
                        <a:rPr lang="en-US" altLang="zh-CN" sz="1000" kern="100" baseline="0" dirty="0" smtClean="0">
                          <a:effectLst/>
                        </a:rPr>
                        <a:t> CALIPSO (</a:t>
                      </a:r>
                      <a:r>
                        <a:rPr lang="en-US" altLang="zh-CN" sz="1000" kern="100" baseline="0" dirty="0" err="1" smtClean="0">
                          <a:effectLst/>
                        </a:rPr>
                        <a:t>Kuhlmann</a:t>
                      </a:r>
                      <a:r>
                        <a:rPr lang="en-US" altLang="zh-CN" sz="1000" kern="100" baseline="0" dirty="0" smtClean="0">
                          <a:effectLst/>
                        </a:rPr>
                        <a:t> and </a:t>
                      </a:r>
                      <a:r>
                        <a:rPr lang="en-US" altLang="zh-CN" sz="1000" kern="100" baseline="0" dirty="0" err="1" smtClean="0">
                          <a:effectLst/>
                        </a:rPr>
                        <a:t>Quaas</a:t>
                      </a:r>
                      <a:r>
                        <a:rPr lang="en-US" altLang="zh-CN" sz="1000" kern="100" baseline="0" dirty="0" smtClean="0">
                          <a:effectLst/>
                        </a:rPr>
                        <a:t>, 2010)</a:t>
                      </a:r>
                      <a:endParaRPr lang="zh-CN" sz="1000" kern="100" dirty="0">
                        <a:solidFill>
                          <a:schemeClr val="tx1"/>
                        </a:solidFill>
                        <a:effectLst/>
                        <a:latin typeface="Calibri"/>
                        <a:ea typeface="宋体"/>
                        <a:cs typeface="Times New Roman"/>
                      </a:endParaRPr>
                    </a:p>
                  </a:txBody>
                  <a:tcPr marL="68575" marR="68575" marT="0" marB="0" anchor="ctr">
                    <a:solidFill>
                      <a:schemeClr val="bg1"/>
                    </a:solidFill>
                  </a:tcPr>
                </a:tc>
                <a:tc>
                  <a:txBody>
                    <a:bodyPr/>
                    <a:lstStyle/>
                    <a:p>
                      <a:pPr marL="0" algn="ctr" defTabSz="457200" rtl="0" eaLnBrk="1" latinLnBrk="0" hangingPunct="1">
                        <a:spcAft>
                          <a:spcPts val="0"/>
                        </a:spcAft>
                      </a:pPr>
                      <a:r>
                        <a:rPr lang="en-US" altLang="zh-CN" sz="1000" kern="100" dirty="0" smtClean="0">
                          <a:effectLst/>
                        </a:rPr>
                        <a:t>-</a:t>
                      </a:r>
                      <a:endParaRPr lang="zh-CN" sz="1000" kern="100" dirty="0">
                        <a:solidFill>
                          <a:schemeClr val="tx1"/>
                        </a:solidFill>
                        <a:effectLst/>
                        <a:latin typeface="+mn-lt"/>
                        <a:ea typeface="+mn-ea"/>
                        <a:cs typeface="+mn-cs"/>
                      </a:endParaRPr>
                    </a:p>
                  </a:txBody>
                  <a:tcPr marL="68575" marR="68575" marT="0" marB="0" anchor="ctr">
                    <a:solidFill>
                      <a:schemeClr val="bg1"/>
                    </a:solidFill>
                  </a:tcPr>
                </a:tc>
                <a:tc>
                  <a:txBody>
                    <a:bodyPr/>
                    <a:lstStyle/>
                    <a:p>
                      <a:pPr marL="0" algn="ctr" defTabSz="457200" rtl="0" eaLnBrk="1" latinLnBrk="0" hangingPunct="1">
                        <a:spcAft>
                          <a:spcPts val="0"/>
                        </a:spcAft>
                      </a:pPr>
                      <a:r>
                        <a:rPr lang="en-US" altLang="zh-CN" sz="1000" kern="100" dirty="0" smtClean="0">
                          <a:effectLst/>
                        </a:rPr>
                        <a:t>-60</a:t>
                      </a:r>
                      <a:r>
                        <a:rPr lang="en-US" altLang="zh-CN" sz="1000" kern="100" baseline="0" dirty="0" smtClean="0">
                          <a:effectLst/>
                        </a:rPr>
                        <a:t> ~ -90</a:t>
                      </a:r>
                      <a:endParaRPr lang="zh-CN" sz="1000" kern="100" dirty="0">
                        <a:solidFill>
                          <a:schemeClr val="tx1"/>
                        </a:solidFill>
                        <a:effectLst/>
                        <a:latin typeface="+mn-lt"/>
                        <a:ea typeface="+mn-ea"/>
                        <a:cs typeface="+mn-cs"/>
                      </a:endParaRPr>
                    </a:p>
                  </a:txBody>
                  <a:tcPr marL="68575" marR="68575" marT="0" marB="0" anchor="ctr">
                    <a:solidFill>
                      <a:schemeClr val="bg1"/>
                    </a:solidFill>
                  </a:tcPr>
                </a:tc>
              </a:tr>
              <a:tr h="54037">
                <a:tc vMerge="1">
                  <a:txBody>
                    <a:bodyPr/>
                    <a:lstStyle/>
                    <a:p>
                      <a:pPr algn="ctr">
                        <a:spcAft>
                          <a:spcPts val="0"/>
                        </a:spcAft>
                      </a:pPr>
                      <a:endParaRPr lang="zh-CN" sz="1000" kern="100" dirty="0">
                        <a:solidFill>
                          <a:schemeClr val="tx1"/>
                        </a:solidFill>
                        <a:effectLst/>
                        <a:latin typeface="Calibri"/>
                        <a:ea typeface="宋体"/>
                        <a:cs typeface="Times New Roman"/>
                      </a:endParaRPr>
                    </a:p>
                  </a:txBody>
                  <a:tcPr marL="68575" marR="68575" marT="0" marB="0" anchor="ctr"/>
                </a:tc>
                <a:tc>
                  <a:txBody>
                    <a:bodyPr/>
                    <a:lstStyle/>
                    <a:p>
                      <a:pPr algn="l">
                        <a:spcAft>
                          <a:spcPts val="0"/>
                        </a:spcAft>
                      </a:pPr>
                      <a:r>
                        <a:rPr lang="en-US" altLang="zh-CN" sz="1000" b="1" i="0" kern="100" dirty="0" smtClean="0">
                          <a:solidFill>
                            <a:srgbClr val="FF0000"/>
                          </a:solidFill>
                          <a:effectLst/>
                        </a:rPr>
                        <a:t>This study</a:t>
                      </a:r>
                      <a:endParaRPr lang="zh-CN" sz="1000" b="1" i="0" kern="100" dirty="0">
                        <a:solidFill>
                          <a:srgbClr val="FF0000"/>
                        </a:solidFill>
                        <a:effectLst/>
                        <a:latin typeface="Calibri"/>
                        <a:ea typeface="宋体"/>
                        <a:cs typeface="Times New Roman"/>
                      </a:endParaRPr>
                    </a:p>
                  </a:txBody>
                  <a:tcPr marL="68575" marR="68575" marT="0" marB="0" anchor="ctr">
                    <a:solidFill>
                      <a:schemeClr val="bg1"/>
                    </a:solidFill>
                  </a:tcPr>
                </a:tc>
                <a:tc>
                  <a:txBody>
                    <a:bodyPr/>
                    <a:lstStyle/>
                    <a:p>
                      <a:pPr marL="0" algn="ctr" defTabSz="457200" rtl="0" eaLnBrk="1" latinLnBrk="0" hangingPunct="1">
                        <a:spcAft>
                          <a:spcPts val="0"/>
                        </a:spcAft>
                      </a:pPr>
                      <a:r>
                        <a:rPr lang="en-US" altLang="zh-CN" sz="1000" b="1" i="0" kern="100" dirty="0" smtClean="0">
                          <a:solidFill>
                            <a:srgbClr val="FF0000"/>
                          </a:solidFill>
                          <a:effectLst/>
                        </a:rPr>
                        <a:t>0 ~</a:t>
                      </a:r>
                      <a:r>
                        <a:rPr lang="en-US" altLang="zh-CN" sz="1000" b="1" i="0" kern="100" baseline="0" dirty="0" smtClean="0">
                          <a:solidFill>
                            <a:srgbClr val="FF0000"/>
                          </a:solidFill>
                          <a:effectLst/>
                        </a:rPr>
                        <a:t> 5</a:t>
                      </a:r>
                      <a:endParaRPr lang="zh-CN" sz="1000" b="1" i="0" kern="100" dirty="0">
                        <a:solidFill>
                          <a:srgbClr val="FF0000"/>
                        </a:solidFill>
                        <a:effectLst/>
                        <a:latin typeface="+mn-lt"/>
                        <a:ea typeface="+mn-ea"/>
                        <a:cs typeface="+mn-cs"/>
                      </a:endParaRPr>
                    </a:p>
                  </a:txBody>
                  <a:tcPr marL="68575" marR="68575" marT="0" marB="0" anchor="ctr">
                    <a:solidFill>
                      <a:schemeClr val="bg1"/>
                    </a:solidFill>
                  </a:tcPr>
                </a:tc>
                <a:tc>
                  <a:txBody>
                    <a:bodyPr/>
                    <a:lstStyle/>
                    <a:p>
                      <a:pPr marL="0" algn="ctr" defTabSz="457200" rtl="0" eaLnBrk="1" latinLnBrk="0" hangingPunct="1">
                        <a:spcAft>
                          <a:spcPts val="0"/>
                        </a:spcAft>
                      </a:pPr>
                      <a:r>
                        <a:rPr lang="en-US" altLang="zh-CN" sz="1000" b="1" i="0" kern="100" dirty="0" smtClean="0">
                          <a:solidFill>
                            <a:srgbClr val="FF0000"/>
                          </a:solidFill>
                          <a:effectLst/>
                        </a:rPr>
                        <a:t>-20 ~ -40</a:t>
                      </a:r>
                      <a:endParaRPr lang="zh-CN" sz="1000" b="1" i="0" kern="100" dirty="0">
                        <a:solidFill>
                          <a:srgbClr val="FF0000"/>
                        </a:solidFill>
                        <a:effectLst/>
                        <a:latin typeface="+mn-lt"/>
                        <a:ea typeface="+mn-ea"/>
                        <a:cs typeface="+mn-cs"/>
                      </a:endParaRPr>
                    </a:p>
                  </a:txBody>
                  <a:tcPr marL="68575" marR="68575" marT="0" marB="0" anchor="ctr">
                    <a:solidFill>
                      <a:schemeClr val="bg1"/>
                    </a:solidFill>
                  </a:tcPr>
                </a:tc>
              </a:tr>
            </a:tbl>
          </a:graphicData>
        </a:graphic>
      </p:graphicFrame>
      <p:pic>
        <p:nvPicPr>
          <p:cNvPr id="3092" name="Picture 20" descr="C:\Users\xdong1\Google 云端硬盘\dissertation\paper4_20140914_inline\mac07\figure.snow.m0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87" y="4146299"/>
            <a:ext cx="3279362" cy="210312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248733" y="3915604"/>
            <a:ext cx="2023311" cy="276999"/>
          </a:xfrm>
          <a:prstGeom prst="rect">
            <a:avLst/>
          </a:prstGeom>
          <a:noFill/>
        </p:spPr>
        <p:txBody>
          <a:bodyPr wrap="none" rtlCol="0">
            <a:spAutoFit/>
          </a:bodyPr>
          <a:lstStyle/>
          <a:p>
            <a:r>
              <a:rPr lang="en-US" altLang="zh-CN" sz="1200" b="1" dirty="0" smtClean="0">
                <a:latin typeface="Arial" pitchFamily="34" charset="0"/>
                <a:cs typeface="Arial" pitchFamily="34" charset="0"/>
              </a:rPr>
              <a:t>Snow cover (NHSNOWM)</a:t>
            </a:r>
            <a:endParaRPr lang="zh-CN" altLang="en-US" sz="1200" b="1" dirty="0">
              <a:latin typeface="Arial" pitchFamily="34" charset="0"/>
              <a:cs typeface="Arial" pitchFamily="34" charset="0"/>
            </a:endParaRPr>
          </a:p>
        </p:txBody>
      </p:sp>
      <p:sp>
        <p:nvSpPr>
          <p:cNvPr id="6" name="椭圆 5"/>
          <p:cNvSpPr/>
          <p:nvPr/>
        </p:nvSpPr>
        <p:spPr>
          <a:xfrm>
            <a:off x="1477010" y="2224326"/>
            <a:ext cx="403860" cy="4445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27" name="椭圆 26"/>
          <p:cNvSpPr/>
          <p:nvPr/>
        </p:nvSpPr>
        <p:spPr>
          <a:xfrm>
            <a:off x="873570" y="4771465"/>
            <a:ext cx="403860" cy="4445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 name="弧形 10"/>
          <p:cNvSpPr/>
          <p:nvPr/>
        </p:nvSpPr>
        <p:spPr>
          <a:xfrm rot="3998568">
            <a:off x="393363" y="4471189"/>
            <a:ext cx="869132" cy="933737"/>
          </a:xfrm>
          <a:prstGeom prst="arc">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32" name="TextBox 31"/>
          <p:cNvSpPr txBox="1"/>
          <p:nvPr/>
        </p:nvSpPr>
        <p:spPr>
          <a:xfrm>
            <a:off x="911715" y="5263214"/>
            <a:ext cx="935190" cy="400110"/>
          </a:xfrm>
          <a:prstGeom prst="rect">
            <a:avLst/>
          </a:prstGeom>
          <a:noFill/>
        </p:spPr>
        <p:txBody>
          <a:bodyPr wrap="square" rtlCol="0">
            <a:spAutoFit/>
          </a:bodyPr>
          <a:lstStyle/>
          <a:p>
            <a:r>
              <a:rPr lang="en-US" altLang="zh-CN" sz="1000" dirty="0" err="1" smtClean="0">
                <a:latin typeface="Arial" pitchFamily="34" charset="0"/>
                <a:cs typeface="Arial" pitchFamily="34" charset="0"/>
              </a:rPr>
              <a:t>Hengduan</a:t>
            </a:r>
            <a:r>
              <a:rPr lang="en-US" altLang="zh-CN" sz="1000" dirty="0" smtClean="0">
                <a:latin typeface="Arial" pitchFamily="34" charset="0"/>
                <a:cs typeface="Arial" pitchFamily="34" charset="0"/>
              </a:rPr>
              <a:t> Mountains</a:t>
            </a:r>
            <a:endParaRPr lang="zh-CN" altLang="en-US" sz="1000" dirty="0">
              <a:latin typeface="Arial" pitchFamily="34" charset="0"/>
              <a:cs typeface="Arial" pitchFamily="34" charset="0"/>
            </a:endParaRPr>
          </a:p>
        </p:txBody>
      </p:sp>
    </p:spTree>
    <p:extLst>
      <p:ext uri="{BB962C8B-B14F-4D97-AF65-F5344CB8AC3E}">
        <p14:creationId xmlns:p14="http://schemas.microsoft.com/office/powerpoint/2010/main" val="7629784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Rot="1" noChangeArrowheads="1"/>
          </p:cNvSpPr>
          <p:nvPr>
            <p:ph type="title"/>
          </p:nvPr>
        </p:nvSpPr>
        <p:spPr>
          <a:xfrm>
            <a:off x="0" y="6529"/>
            <a:ext cx="8686800" cy="1143000"/>
          </a:xfrm>
        </p:spPr>
        <p:txBody>
          <a:bodyPr/>
          <a:lstStyle/>
          <a:p>
            <a:pPr eaLnBrk="1" hangingPunct="1"/>
            <a:r>
              <a:rPr lang="en-US" altLang="zh-CN" dirty="0" smtClean="0">
                <a:solidFill>
                  <a:schemeClr val="accent6">
                    <a:lumMod val="75000"/>
                  </a:schemeClr>
                </a:solidFill>
                <a:effectLst/>
                <a:latin typeface="Helvetica" pitchFamily="-110" charset="0"/>
                <a:cs typeface="Times New Roman" pitchFamily="18" charset="0"/>
              </a:rPr>
              <a:t>Summary</a:t>
            </a:r>
          </a:p>
        </p:txBody>
      </p:sp>
      <p:sp>
        <p:nvSpPr>
          <p:cNvPr id="26627" name="Rectangle 3"/>
          <p:cNvSpPr>
            <a:spLocks noGrp="1" noChangeArrowheads="1"/>
          </p:cNvSpPr>
          <p:nvPr>
            <p:ph idx="1"/>
          </p:nvPr>
        </p:nvSpPr>
        <p:spPr>
          <a:xfrm>
            <a:off x="0" y="848402"/>
            <a:ext cx="9031111" cy="5332491"/>
          </a:xfrm>
        </p:spPr>
        <p:txBody>
          <a:bodyPr>
            <a:normAutofit/>
          </a:bodyPr>
          <a:lstStyle/>
          <a:p>
            <a:pPr eaLnBrk="1" hangingPunct="1">
              <a:lnSpc>
                <a:spcPct val="160000"/>
              </a:lnSpc>
              <a:buFont typeface="Wingdings" pitchFamily="2" charset="2"/>
              <a:buChar char="l"/>
              <a:defRPr/>
            </a:pPr>
            <a:r>
              <a:rPr lang="en-US" altLang="zh-CN" sz="2600" b="1" dirty="0" smtClean="0">
                <a:solidFill>
                  <a:srgbClr val="FF6600"/>
                </a:solidFill>
                <a:effectLst/>
                <a:latin typeface="Arial" pitchFamily="34" charset="0"/>
                <a:cs typeface="Arial" pitchFamily="34" charset="0"/>
              </a:rPr>
              <a:t>Preliminary Conclusions:</a:t>
            </a:r>
          </a:p>
          <a:p>
            <a:pPr marL="457200" lvl="1" indent="0" eaLnBrk="1" hangingPunct="1">
              <a:lnSpc>
                <a:spcPct val="80000"/>
              </a:lnSpc>
              <a:buNone/>
              <a:defRPr/>
            </a:pPr>
            <a:endParaRPr lang="en-US" altLang="zh-CN" sz="1000" b="1" dirty="0" smtClean="0">
              <a:solidFill>
                <a:schemeClr val="tx1">
                  <a:lumMod val="85000"/>
                  <a:lumOff val="15000"/>
                </a:schemeClr>
              </a:solidFill>
              <a:latin typeface="Arial" pitchFamily="34" charset="0"/>
              <a:cs typeface="Arial" pitchFamily="34" charset="0"/>
            </a:endParaRPr>
          </a:p>
          <a:p>
            <a:pPr lvl="1" eaLnBrk="1" hangingPunct="1">
              <a:lnSpc>
                <a:spcPct val="80000"/>
              </a:lnSpc>
              <a:spcBef>
                <a:spcPts val="800"/>
              </a:spcBef>
              <a:buFont typeface="Wingdings" pitchFamily="2" charset="2"/>
              <a:buChar char="l"/>
              <a:defRPr/>
            </a:pPr>
            <a:r>
              <a:rPr lang="en-US" altLang="zh-CN" sz="2000" b="1" dirty="0" smtClean="0">
                <a:solidFill>
                  <a:schemeClr val="tx1">
                    <a:lumMod val="85000"/>
                    <a:lumOff val="15000"/>
                  </a:schemeClr>
                </a:solidFill>
                <a:latin typeface="Arial" pitchFamily="34" charset="0"/>
                <a:cs typeface="Arial" pitchFamily="34" charset="0"/>
              </a:rPr>
              <a:t>Revised friction velocity threshold constants and source-dependent speciation profiles help to improve the model predictions for PM10, AOD and trace metals</a:t>
            </a:r>
          </a:p>
          <a:p>
            <a:pPr lvl="1" eaLnBrk="1" hangingPunct="1">
              <a:lnSpc>
                <a:spcPct val="80000"/>
              </a:lnSpc>
              <a:spcBef>
                <a:spcPts val="800"/>
              </a:spcBef>
              <a:buFont typeface="Wingdings" pitchFamily="2" charset="2"/>
              <a:buChar char="l"/>
              <a:defRPr/>
            </a:pPr>
            <a:r>
              <a:rPr lang="en-US" altLang="zh-CN" sz="2000" b="1" dirty="0" smtClean="0">
                <a:solidFill>
                  <a:schemeClr val="tx1">
                    <a:lumMod val="85000"/>
                    <a:lumOff val="15000"/>
                  </a:schemeClr>
                </a:solidFill>
                <a:latin typeface="Arial" pitchFamily="34" charset="0"/>
                <a:cs typeface="Arial" pitchFamily="34" charset="0"/>
              </a:rPr>
              <a:t>Large discrepancies still remain due to possible uncertainties from: dust speciation, and soil moisture</a:t>
            </a:r>
          </a:p>
          <a:p>
            <a:pPr lvl="1" eaLnBrk="1" hangingPunct="1">
              <a:lnSpc>
                <a:spcPct val="80000"/>
              </a:lnSpc>
              <a:spcBef>
                <a:spcPts val="800"/>
              </a:spcBef>
              <a:buFont typeface="Wingdings" pitchFamily="2" charset="2"/>
              <a:buChar char="l"/>
              <a:defRPr/>
            </a:pPr>
            <a:r>
              <a:rPr lang="en-US" altLang="zh-CN" sz="2000" b="1" dirty="0" smtClean="0">
                <a:solidFill>
                  <a:schemeClr val="tx1">
                    <a:lumMod val="85000"/>
                    <a:lumOff val="15000"/>
                  </a:schemeClr>
                </a:solidFill>
                <a:latin typeface="Arial" pitchFamily="34" charset="0"/>
                <a:cs typeface="Arial" pitchFamily="34" charset="0"/>
              </a:rPr>
              <a:t>Inline mode indicated strong cooling effect of dust particles at surface, especially over snow cover areas</a:t>
            </a:r>
          </a:p>
          <a:p>
            <a:pPr lvl="1" eaLnBrk="1" hangingPunct="1">
              <a:lnSpc>
                <a:spcPct val="80000"/>
              </a:lnSpc>
              <a:buFont typeface="Wingdings" pitchFamily="2" charset="2"/>
              <a:buChar char="l"/>
              <a:defRPr/>
            </a:pPr>
            <a:endParaRPr lang="en-US" altLang="zh-CN" sz="2000" b="1" dirty="0" smtClean="0">
              <a:solidFill>
                <a:schemeClr val="tx1">
                  <a:lumMod val="85000"/>
                  <a:lumOff val="15000"/>
                </a:schemeClr>
              </a:solidFill>
              <a:latin typeface="Arial" pitchFamily="34" charset="0"/>
              <a:cs typeface="Arial" pitchFamily="34" charset="0"/>
            </a:endParaRPr>
          </a:p>
          <a:p>
            <a:pPr eaLnBrk="1" hangingPunct="1">
              <a:lnSpc>
                <a:spcPct val="80000"/>
              </a:lnSpc>
              <a:buFont typeface="Wingdings" pitchFamily="2" charset="2"/>
              <a:buChar char="l"/>
              <a:defRPr/>
            </a:pPr>
            <a:r>
              <a:rPr lang="en-US" altLang="zh-CN" sz="2600" b="1" dirty="0" smtClean="0">
                <a:solidFill>
                  <a:srgbClr val="FF6600"/>
                </a:solidFill>
                <a:effectLst/>
                <a:latin typeface="Arial" pitchFamily="34" charset="0"/>
                <a:cs typeface="Arial" pitchFamily="34" charset="0"/>
              </a:rPr>
              <a:t>Next steps:</a:t>
            </a:r>
            <a:r>
              <a:rPr lang="en-US" altLang="zh-CN" sz="2600" b="1" dirty="0" smtClean="0">
                <a:solidFill>
                  <a:srgbClr val="FF6600"/>
                </a:solidFill>
                <a:latin typeface="Arial" pitchFamily="34" charset="0"/>
                <a:cs typeface="Arial" pitchFamily="34" charset="0"/>
              </a:rPr>
              <a:t> </a:t>
            </a:r>
          </a:p>
          <a:p>
            <a:pPr lvl="1" eaLnBrk="1" hangingPunct="1">
              <a:lnSpc>
                <a:spcPct val="80000"/>
              </a:lnSpc>
              <a:buFont typeface="Wingdings" pitchFamily="2" charset="2"/>
              <a:buChar char="l"/>
              <a:defRPr/>
            </a:pPr>
            <a:endParaRPr lang="en-US" altLang="zh-CN" sz="1000" b="1" dirty="0" smtClean="0">
              <a:solidFill>
                <a:schemeClr val="tx1">
                  <a:lumMod val="85000"/>
                  <a:lumOff val="15000"/>
                </a:schemeClr>
              </a:solidFill>
              <a:latin typeface="Arial" pitchFamily="34" charset="0"/>
              <a:cs typeface="Arial" pitchFamily="34" charset="0"/>
            </a:endParaRPr>
          </a:p>
          <a:p>
            <a:pPr lvl="1" eaLnBrk="1" hangingPunct="1">
              <a:lnSpc>
                <a:spcPct val="80000"/>
              </a:lnSpc>
              <a:spcBef>
                <a:spcPts val="800"/>
              </a:spcBef>
              <a:buFont typeface="Wingdings" pitchFamily="2" charset="2"/>
              <a:buChar char="l"/>
              <a:defRPr/>
            </a:pPr>
            <a:r>
              <a:rPr lang="en-US" altLang="zh-CN" sz="2000" b="1" dirty="0" smtClean="0">
                <a:solidFill>
                  <a:schemeClr val="tx1">
                    <a:lumMod val="85000"/>
                    <a:lumOff val="15000"/>
                  </a:schemeClr>
                </a:solidFill>
                <a:latin typeface="Arial" pitchFamily="34" charset="0"/>
                <a:cs typeface="Arial" pitchFamily="34" charset="0"/>
              </a:rPr>
              <a:t>Examine dust particle’s evolution through chemistry with CaCO</a:t>
            </a:r>
            <a:r>
              <a:rPr lang="en-US" altLang="zh-CN" sz="2000" b="1" baseline="-25000" dirty="0" smtClean="0">
                <a:solidFill>
                  <a:schemeClr val="tx1">
                    <a:lumMod val="85000"/>
                    <a:lumOff val="15000"/>
                  </a:schemeClr>
                </a:solidFill>
                <a:latin typeface="Arial" pitchFamily="34" charset="0"/>
                <a:cs typeface="Arial" pitchFamily="34" charset="0"/>
              </a:rPr>
              <a:t>3</a:t>
            </a:r>
            <a:r>
              <a:rPr lang="en-US" altLang="zh-CN" sz="2000" b="1" dirty="0" smtClean="0">
                <a:solidFill>
                  <a:schemeClr val="tx1">
                    <a:lumMod val="85000"/>
                    <a:lumOff val="15000"/>
                  </a:schemeClr>
                </a:solidFill>
                <a:latin typeface="Arial" pitchFamily="34" charset="0"/>
                <a:cs typeface="Arial" pitchFamily="34" charset="0"/>
              </a:rPr>
              <a:t> and Fe</a:t>
            </a:r>
            <a:r>
              <a:rPr lang="en-US" altLang="zh-CN" sz="2000" b="1" baseline="-25000" dirty="0" smtClean="0">
                <a:solidFill>
                  <a:schemeClr val="tx1">
                    <a:lumMod val="85000"/>
                    <a:lumOff val="15000"/>
                  </a:schemeClr>
                </a:solidFill>
                <a:latin typeface="Arial" pitchFamily="34" charset="0"/>
                <a:cs typeface="Arial" pitchFamily="34" charset="0"/>
              </a:rPr>
              <a:t>2</a:t>
            </a:r>
            <a:r>
              <a:rPr lang="en-US" altLang="zh-CN" sz="2000" b="1" dirty="0" smtClean="0">
                <a:solidFill>
                  <a:schemeClr val="tx1">
                    <a:lumMod val="85000"/>
                    <a:lumOff val="15000"/>
                  </a:schemeClr>
                </a:solidFill>
                <a:latin typeface="Arial" pitchFamily="34" charset="0"/>
                <a:cs typeface="Arial" pitchFamily="34" charset="0"/>
              </a:rPr>
              <a:t>O</a:t>
            </a:r>
            <a:r>
              <a:rPr lang="en-US" altLang="zh-CN" sz="2000" b="1" baseline="-25000" dirty="0" smtClean="0">
                <a:solidFill>
                  <a:schemeClr val="tx1">
                    <a:lumMod val="85000"/>
                    <a:lumOff val="15000"/>
                  </a:schemeClr>
                </a:solidFill>
                <a:latin typeface="Arial" pitchFamily="34" charset="0"/>
                <a:cs typeface="Arial" pitchFamily="34" charset="0"/>
              </a:rPr>
              <a:t>3</a:t>
            </a:r>
          </a:p>
          <a:p>
            <a:pPr lvl="1" eaLnBrk="1" hangingPunct="1">
              <a:lnSpc>
                <a:spcPct val="80000"/>
              </a:lnSpc>
              <a:spcBef>
                <a:spcPts val="800"/>
              </a:spcBef>
              <a:buFont typeface="Wingdings" pitchFamily="2" charset="2"/>
              <a:buChar char="l"/>
              <a:defRPr/>
            </a:pPr>
            <a:r>
              <a:rPr lang="en-US" altLang="zh-CN" sz="2000" b="1" dirty="0" smtClean="0">
                <a:solidFill>
                  <a:schemeClr val="tx1">
                    <a:lumMod val="85000"/>
                    <a:lumOff val="15000"/>
                  </a:schemeClr>
                </a:solidFill>
                <a:latin typeface="Arial" pitchFamily="34" charset="0"/>
                <a:cs typeface="Arial" pitchFamily="34" charset="0"/>
              </a:rPr>
              <a:t>Sensitivity studies to eliminate the uncertainties within fine particles ratio and soil moisture</a:t>
            </a:r>
            <a:endParaRPr lang="en-US" sz="2000" b="1" dirty="0" smtClean="0">
              <a:solidFill>
                <a:schemeClr val="tx1">
                  <a:lumMod val="85000"/>
                  <a:lumOff val="15000"/>
                </a:schemeClr>
              </a:solidFill>
              <a:latin typeface="Arial" pitchFamily="34" charset="0"/>
              <a:cs typeface="Arial" pitchFamily="34" charset="0"/>
            </a:endParaRPr>
          </a:p>
        </p:txBody>
      </p:sp>
    </p:spTree>
    <p:extLst>
      <p:ext uri="{BB962C8B-B14F-4D97-AF65-F5344CB8AC3E}">
        <p14:creationId xmlns:p14="http://schemas.microsoft.com/office/powerpoint/2010/main" val="431373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Rot="1" noChangeArrowheads="1"/>
          </p:cNvSpPr>
          <p:nvPr>
            <p:ph type="title"/>
          </p:nvPr>
        </p:nvSpPr>
        <p:spPr>
          <a:xfrm>
            <a:off x="0" y="50346"/>
            <a:ext cx="8229600" cy="1143000"/>
          </a:xfrm>
        </p:spPr>
        <p:txBody>
          <a:bodyPr/>
          <a:lstStyle/>
          <a:p>
            <a:pPr eaLnBrk="1" hangingPunct="1"/>
            <a:r>
              <a:rPr lang="en-US" altLang="zh-CN" dirty="0" smtClean="0">
                <a:solidFill>
                  <a:schemeClr val="accent6">
                    <a:lumMod val="75000"/>
                  </a:schemeClr>
                </a:solidFill>
                <a:effectLst/>
                <a:latin typeface="Helvetica" pitchFamily="-110" charset="0"/>
                <a:cs typeface="Times New Roman" pitchFamily="18" charset="0"/>
              </a:rPr>
              <a:t>Acknowledgement</a:t>
            </a:r>
          </a:p>
        </p:txBody>
      </p:sp>
      <p:sp>
        <p:nvSpPr>
          <p:cNvPr id="28678" name="Rectangle 6"/>
          <p:cNvSpPr>
            <a:spLocks noRot="1" noChangeArrowheads="1"/>
          </p:cNvSpPr>
          <p:nvPr/>
        </p:nvSpPr>
        <p:spPr bwMode="auto">
          <a:xfrm>
            <a:off x="179388" y="1977118"/>
            <a:ext cx="8766968" cy="1659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r>
              <a:rPr lang="en-US" altLang="zh-CN" sz="2600" b="1" dirty="0" smtClean="0">
                <a:solidFill>
                  <a:schemeClr val="tx1">
                    <a:lumMod val="85000"/>
                    <a:lumOff val="15000"/>
                  </a:schemeClr>
                </a:solidFill>
                <a:latin typeface="Arial" pitchFamily="34" charset="0"/>
                <a:cs typeface="Arial" pitchFamily="34" charset="0"/>
              </a:rPr>
              <a:t>We acknowledge Dr. David Wong for his help on reposing technical questions, and NSF National </a:t>
            </a:r>
            <a:r>
              <a:rPr lang="en-US" altLang="zh-CN" sz="2600" b="1" dirty="0">
                <a:solidFill>
                  <a:schemeClr val="tx1">
                    <a:lumMod val="85000"/>
                    <a:lumOff val="15000"/>
                  </a:schemeClr>
                </a:solidFill>
                <a:latin typeface="Arial" pitchFamily="34" charset="0"/>
                <a:cs typeface="Arial" pitchFamily="34" charset="0"/>
              </a:rPr>
              <a:t>Institute for Computational Sciences (NICS) </a:t>
            </a:r>
            <a:r>
              <a:rPr lang="en-US" altLang="zh-CN" sz="2600" b="1" dirty="0" smtClean="0">
                <a:solidFill>
                  <a:schemeClr val="tx1">
                    <a:lumMod val="85000"/>
                    <a:lumOff val="15000"/>
                  </a:schemeClr>
                </a:solidFill>
                <a:latin typeface="Arial" pitchFamily="34" charset="0"/>
                <a:cs typeface="Arial" pitchFamily="34" charset="0"/>
              </a:rPr>
              <a:t>at the University of Tennessee for </a:t>
            </a:r>
            <a:r>
              <a:rPr lang="en-US" altLang="zh-CN" sz="2600" b="1" dirty="0">
                <a:solidFill>
                  <a:schemeClr val="tx1">
                    <a:lumMod val="85000"/>
                    <a:lumOff val="15000"/>
                  </a:schemeClr>
                </a:solidFill>
                <a:latin typeface="Arial" pitchFamily="34" charset="0"/>
                <a:cs typeface="Arial" pitchFamily="34" charset="0"/>
              </a:rPr>
              <a:t>providing the computer sources for model simulations of this research.</a:t>
            </a:r>
          </a:p>
        </p:txBody>
      </p:sp>
    </p:spTree>
    <p:extLst>
      <p:ext uri="{BB962C8B-B14F-4D97-AF65-F5344CB8AC3E}">
        <p14:creationId xmlns:p14="http://schemas.microsoft.com/office/powerpoint/2010/main" val="20817360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Rot="1" noChangeArrowheads="1"/>
          </p:cNvSpPr>
          <p:nvPr>
            <p:ph type="title"/>
          </p:nvPr>
        </p:nvSpPr>
        <p:spPr/>
        <p:txBody>
          <a:bodyPr/>
          <a:lstStyle/>
          <a:p>
            <a:pPr eaLnBrk="1" hangingPunct="1"/>
            <a:r>
              <a:rPr lang="en-US" altLang="zh-CN" dirty="0" smtClean="0">
                <a:solidFill>
                  <a:schemeClr val="accent6">
                    <a:lumMod val="75000"/>
                  </a:schemeClr>
                </a:solidFill>
                <a:effectLst/>
                <a:latin typeface="Arial" pitchFamily="34" charset="0"/>
                <a:cs typeface="Arial" pitchFamily="34" charset="0"/>
              </a:rPr>
              <a:t>Outline</a:t>
            </a:r>
          </a:p>
        </p:txBody>
      </p:sp>
      <p:sp>
        <p:nvSpPr>
          <p:cNvPr id="3" name="内容占位符 2"/>
          <p:cNvSpPr>
            <a:spLocks noGrp="1"/>
          </p:cNvSpPr>
          <p:nvPr>
            <p:ph idx="1"/>
          </p:nvPr>
        </p:nvSpPr>
        <p:spPr/>
        <p:txBody>
          <a:bodyPr/>
          <a:lstStyle/>
          <a:p>
            <a:r>
              <a:rPr lang="en-US" altLang="zh-CN" b="1" dirty="0" smtClean="0"/>
              <a:t>Brief review of dust emission scheme in CMAQ</a:t>
            </a:r>
          </a:p>
          <a:p>
            <a:endParaRPr lang="en-US" altLang="zh-CN" b="1" dirty="0" smtClean="0"/>
          </a:p>
          <a:p>
            <a:r>
              <a:rPr lang="en-US" altLang="zh-CN" b="1" dirty="0" smtClean="0"/>
              <a:t>Implement of model developments</a:t>
            </a:r>
          </a:p>
          <a:p>
            <a:endParaRPr lang="en-US" altLang="zh-CN" b="1" dirty="0" smtClean="0"/>
          </a:p>
          <a:p>
            <a:r>
              <a:rPr lang="en-US" altLang="zh-CN" b="1" dirty="0" smtClean="0"/>
              <a:t>Results and discussion</a:t>
            </a:r>
            <a:endParaRPr lang="zh-CN" altLang="en-US" b="1" dirty="0"/>
          </a:p>
        </p:txBody>
      </p:sp>
    </p:spTree>
    <p:extLst>
      <p:ext uri="{BB962C8B-B14F-4D97-AF65-F5344CB8AC3E}">
        <p14:creationId xmlns:p14="http://schemas.microsoft.com/office/powerpoint/2010/main" val="12160534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Rot="1" noChangeArrowheads="1"/>
          </p:cNvSpPr>
          <p:nvPr>
            <p:ph type="title"/>
          </p:nvPr>
        </p:nvSpPr>
        <p:spPr>
          <a:xfrm>
            <a:off x="3403600" y="2646363"/>
            <a:ext cx="8229600" cy="1143000"/>
          </a:xfrm>
        </p:spPr>
        <p:txBody>
          <a:bodyPr/>
          <a:lstStyle/>
          <a:p>
            <a:pPr eaLnBrk="1" hangingPunct="1"/>
            <a:r>
              <a:rPr lang="en-US" altLang="zh-CN" dirty="0" smtClean="0">
                <a:solidFill>
                  <a:schemeClr val="accent6">
                    <a:lumMod val="75000"/>
                  </a:schemeClr>
                </a:solidFill>
                <a:effectLst/>
                <a:latin typeface="Helvetica" pitchFamily="-110" charset="0"/>
                <a:cs typeface="Times New Roman" pitchFamily="18" charset="0"/>
              </a:rPr>
              <a:t>Thanks !</a:t>
            </a:r>
          </a:p>
        </p:txBody>
      </p:sp>
    </p:spTree>
    <p:extLst>
      <p:ext uri="{BB962C8B-B14F-4D97-AF65-F5344CB8AC3E}">
        <p14:creationId xmlns:p14="http://schemas.microsoft.com/office/powerpoint/2010/main" val="1771273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0"/>
            <a:ext cx="9144000" cy="1143000"/>
          </a:xfrm>
          <a:solidFill>
            <a:schemeClr val="bg1"/>
          </a:solidFill>
        </p:spPr>
        <p:txBody>
          <a:bodyPr>
            <a:normAutofit/>
          </a:bodyPr>
          <a:lstStyle/>
          <a:p>
            <a:pPr eaLnBrk="1" hangingPunct="1"/>
            <a:r>
              <a:rPr lang="en-US" altLang="zh-CN" sz="3600" dirty="0" smtClean="0">
                <a:solidFill>
                  <a:schemeClr val="accent6">
                    <a:lumMod val="75000"/>
                  </a:schemeClr>
                </a:solidFill>
                <a:latin typeface="Arial" pitchFamily="34" charset="0"/>
                <a:cs typeface="Arial" pitchFamily="34" charset="0"/>
              </a:rPr>
              <a:t>Why we care about dust in CMAQ</a:t>
            </a:r>
          </a:p>
        </p:txBody>
      </p:sp>
      <p:sp>
        <p:nvSpPr>
          <p:cNvPr id="2057" name="Text Box 13"/>
          <p:cNvSpPr txBox="1">
            <a:spLocks noChangeArrowheads="1"/>
          </p:cNvSpPr>
          <p:nvPr/>
        </p:nvSpPr>
        <p:spPr bwMode="auto">
          <a:xfrm>
            <a:off x="466724" y="1358126"/>
            <a:ext cx="7617069"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600" b="1" dirty="0" smtClean="0">
                <a:solidFill>
                  <a:srgbClr val="3B3C3E"/>
                </a:solidFill>
                <a:latin typeface="Arial"/>
                <a:ea typeface="+mn-ea"/>
                <a:cs typeface="Arial"/>
              </a:rPr>
              <a:t>CMAQv5.0 (Oct. 2012): Wind-blown dust option became available</a:t>
            </a:r>
          </a:p>
          <a:p>
            <a:pPr eaLnBrk="1" hangingPunct="1"/>
            <a:endParaRPr lang="en-US" altLang="zh-CN" sz="1600" b="1" dirty="0" smtClean="0">
              <a:solidFill>
                <a:srgbClr val="3B3C3E"/>
              </a:solidFill>
              <a:latin typeface="Arial"/>
              <a:ea typeface="+mn-ea"/>
              <a:cs typeface="Arial"/>
            </a:endParaRPr>
          </a:p>
          <a:p>
            <a:pPr eaLnBrk="1" hangingPunct="1"/>
            <a:r>
              <a:rPr lang="en-US" altLang="zh-CN" sz="1600" b="1" dirty="0">
                <a:solidFill>
                  <a:srgbClr val="3B3C3E"/>
                </a:solidFill>
                <a:latin typeface="Arial"/>
                <a:ea typeface="+mn-ea"/>
                <a:cs typeface="Arial"/>
              </a:rPr>
              <a:t>	</a:t>
            </a:r>
            <a:r>
              <a:rPr lang="en-US" altLang="zh-CN" sz="1400" b="1" dirty="0" smtClean="0">
                <a:solidFill>
                  <a:srgbClr val="3B3C3E"/>
                </a:solidFill>
                <a:latin typeface="Arial"/>
                <a:ea typeface="+mn-ea"/>
                <a:cs typeface="Arial"/>
              </a:rPr>
              <a:t>Before : </a:t>
            </a:r>
            <a:r>
              <a:rPr lang="en-US" altLang="zh-CN" sz="1400" b="1" dirty="0" smtClean="0">
                <a:solidFill>
                  <a:srgbClr val="3B3C3E"/>
                </a:solidFill>
                <a:latin typeface="Arial"/>
                <a:cs typeface="Arial"/>
              </a:rPr>
              <a:t>some </a:t>
            </a:r>
            <a:r>
              <a:rPr lang="en-US" altLang="zh-CN" sz="1400" b="1" dirty="0">
                <a:solidFill>
                  <a:srgbClr val="3B3C3E"/>
                </a:solidFill>
                <a:latin typeface="Arial"/>
                <a:cs typeface="Arial"/>
              </a:rPr>
              <a:t>user-initiated model development studies (Wang et al., 2012, ACP; David et al., 2013, AE</a:t>
            </a:r>
            <a:r>
              <a:rPr lang="en-US" altLang="zh-CN" sz="1400" b="1" dirty="0" smtClean="0">
                <a:solidFill>
                  <a:srgbClr val="3B3C3E"/>
                </a:solidFill>
                <a:latin typeface="Arial"/>
                <a:cs typeface="Arial"/>
              </a:rPr>
              <a:t>)</a:t>
            </a:r>
          </a:p>
          <a:p>
            <a:pPr eaLnBrk="1" hangingPunct="1"/>
            <a:r>
              <a:rPr lang="en-US" altLang="zh-CN" sz="1400" b="1" dirty="0" smtClean="0">
                <a:solidFill>
                  <a:srgbClr val="3B3C3E"/>
                </a:solidFill>
                <a:latin typeface="Arial"/>
                <a:cs typeface="Arial"/>
              </a:rPr>
              <a:t>	After	   : application of CMAQv5.0 in US (</a:t>
            </a:r>
            <a:r>
              <a:rPr lang="en-US" altLang="zh-CN" sz="1400" b="1" dirty="0" err="1" smtClean="0">
                <a:solidFill>
                  <a:srgbClr val="3B3C3E"/>
                </a:solidFill>
                <a:latin typeface="Arial"/>
                <a:cs typeface="Arial"/>
              </a:rPr>
              <a:t>Appel</a:t>
            </a:r>
            <a:r>
              <a:rPr lang="en-US" altLang="zh-CN" sz="1400" b="1" dirty="0" smtClean="0">
                <a:solidFill>
                  <a:srgbClr val="3B3C3E"/>
                </a:solidFill>
                <a:latin typeface="Arial"/>
                <a:cs typeface="Arial"/>
              </a:rPr>
              <a:t> et al., 2013, ACP) &amp; East Asia (Fu et al., 2014, ACP)</a:t>
            </a:r>
            <a:endParaRPr lang="en-US" altLang="zh-CN" sz="1400" b="1" dirty="0">
              <a:solidFill>
                <a:srgbClr val="3B3C3E"/>
              </a:solidFill>
              <a:latin typeface="Arial"/>
              <a:cs typeface="Arial"/>
            </a:endParaRPr>
          </a:p>
          <a:p>
            <a:pPr eaLnBrk="1" hangingPunct="1"/>
            <a:endParaRPr lang="en-US" altLang="zh-CN" sz="1600" b="1" dirty="0">
              <a:solidFill>
                <a:srgbClr val="3B3C3E"/>
              </a:solidFill>
              <a:latin typeface="Arial"/>
              <a:ea typeface="+mn-ea"/>
              <a:cs typeface="Arial"/>
            </a:endParaRPr>
          </a:p>
        </p:txBody>
      </p:sp>
      <p:sp>
        <p:nvSpPr>
          <p:cNvPr id="24" name="Text Box 13"/>
          <p:cNvSpPr txBox="1">
            <a:spLocks noChangeArrowheads="1"/>
          </p:cNvSpPr>
          <p:nvPr/>
        </p:nvSpPr>
        <p:spPr bwMode="auto">
          <a:xfrm>
            <a:off x="3093971" y="4407402"/>
            <a:ext cx="159415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600" b="1" dirty="0" smtClean="0">
                <a:solidFill>
                  <a:srgbClr val="3B3C3E"/>
                </a:solidFill>
                <a:latin typeface="Arial"/>
                <a:ea typeface="+mn-ea"/>
                <a:cs typeface="Arial"/>
              </a:rPr>
              <a:t>Inline mode WRF/CMAQ</a:t>
            </a:r>
          </a:p>
          <a:p>
            <a:pPr eaLnBrk="1" hangingPunct="1"/>
            <a:r>
              <a:rPr lang="en-US" altLang="zh-CN" sz="1600" b="1" dirty="0" smtClean="0">
                <a:solidFill>
                  <a:srgbClr val="3B3C3E"/>
                </a:solidFill>
                <a:latin typeface="Arial"/>
                <a:ea typeface="+mn-ea"/>
                <a:cs typeface="Arial"/>
              </a:rPr>
              <a:t>(Yu et al., 2014, ACP)</a:t>
            </a:r>
            <a:endParaRPr lang="en-US" altLang="zh-CN" sz="1600" b="1" dirty="0">
              <a:solidFill>
                <a:srgbClr val="3B3C3E"/>
              </a:solidFill>
              <a:latin typeface="Arial"/>
              <a:ea typeface="+mn-ea"/>
              <a:cs typeface="Arial"/>
            </a:endParaRPr>
          </a:p>
        </p:txBody>
      </p:sp>
      <p:sp>
        <p:nvSpPr>
          <p:cNvPr id="25" name="Text Box 13"/>
          <p:cNvSpPr txBox="1">
            <a:spLocks noChangeArrowheads="1"/>
          </p:cNvSpPr>
          <p:nvPr/>
        </p:nvSpPr>
        <p:spPr bwMode="auto">
          <a:xfrm>
            <a:off x="971394" y="5533840"/>
            <a:ext cx="316518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600" b="1" dirty="0" smtClean="0">
                <a:solidFill>
                  <a:srgbClr val="3B3C3E"/>
                </a:solidFill>
                <a:latin typeface="Arial"/>
                <a:ea typeface="+mn-ea"/>
                <a:cs typeface="Arial"/>
              </a:rPr>
              <a:t>Hemispheric scale simulation (</a:t>
            </a:r>
            <a:r>
              <a:rPr lang="en-US" altLang="zh-CN" sz="1600" b="1" dirty="0" err="1" smtClean="0">
                <a:solidFill>
                  <a:srgbClr val="3B3C3E"/>
                </a:solidFill>
                <a:latin typeface="Arial"/>
                <a:ea typeface="+mn-ea"/>
                <a:cs typeface="Arial"/>
              </a:rPr>
              <a:t>Jia</a:t>
            </a:r>
            <a:r>
              <a:rPr lang="en-US" altLang="zh-CN" sz="1600" b="1" dirty="0" smtClean="0">
                <a:solidFill>
                  <a:srgbClr val="3B3C3E"/>
                </a:solidFill>
                <a:latin typeface="Arial"/>
                <a:ea typeface="+mn-ea"/>
                <a:cs typeface="Arial"/>
              </a:rPr>
              <a:t> et al., 2015,  ACP)</a:t>
            </a:r>
            <a:endParaRPr lang="en-US" altLang="zh-CN" sz="1600" b="1" dirty="0">
              <a:solidFill>
                <a:srgbClr val="3B3C3E"/>
              </a:solidFill>
              <a:latin typeface="Arial"/>
              <a:ea typeface="+mn-ea"/>
              <a:cs typeface="Arial"/>
            </a:endParaRPr>
          </a:p>
        </p:txBody>
      </p:sp>
      <p:sp>
        <p:nvSpPr>
          <p:cNvPr id="26" name="Text Box 13"/>
          <p:cNvSpPr txBox="1">
            <a:spLocks noChangeArrowheads="1"/>
          </p:cNvSpPr>
          <p:nvPr/>
        </p:nvSpPr>
        <p:spPr bwMode="auto">
          <a:xfrm>
            <a:off x="65764" y="4418066"/>
            <a:ext cx="212589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600" b="1" dirty="0" smtClean="0">
                <a:solidFill>
                  <a:srgbClr val="3B3C3E"/>
                </a:solidFill>
                <a:latin typeface="Arial"/>
                <a:ea typeface="+mn-ea"/>
                <a:cs typeface="Arial"/>
              </a:rPr>
              <a:t>Better predictions of Aerosols</a:t>
            </a:r>
          </a:p>
        </p:txBody>
      </p:sp>
      <p:sp>
        <p:nvSpPr>
          <p:cNvPr id="28" name="Text Box 13"/>
          <p:cNvSpPr txBox="1">
            <a:spLocks noChangeArrowheads="1"/>
          </p:cNvSpPr>
          <p:nvPr/>
        </p:nvSpPr>
        <p:spPr bwMode="auto">
          <a:xfrm>
            <a:off x="1254565" y="3416145"/>
            <a:ext cx="242917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600" b="1" dirty="0" smtClean="0">
                <a:solidFill>
                  <a:schemeClr val="accent6">
                    <a:lumMod val="75000"/>
                  </a:schemeClr>
                </a:solidFill>
                <a:latin typeface="Arial"/>
                <a:ea typeface="+mn-ea"/>
                <a:cs typeface="Arial"/>
              </a:rPr>
              <a:t>Why it’s essential</a:t>
            </a:r>
            <a:endParaRPr lang="en-US" altLang="zh-CN" sz="1600" b="1" dirty="0">
              <a:solidFill>
                <a:schemeClr val="accent6">
                  <a:lumMod val="75000"/>
                </a:schemeClr>
              </a:solidFill>
              <a:latin typeface="Arial"/>
              <a:ea typeface="+mn-ea"/>
              <a:cs typeface="Arial"/>
            </a:endParaRPr>
          </a:p>
        </p:txBody>
      </p:sp>
      <p:sp>
        <p:nvSpPr>
          <p:cNvPr id="29" name="Text Box 13"/>
          <p:cNvSpPr txBox="1">
            <a:spLocks noChangeArrowheads="1"/>
          </p:cNvSpPr>
          <p:nvPr/>
        </p:nvSpPr>
        <p:spPr bwMode="auto">
          <a:xfrm>
            <a:off x="6105980" y="3396111"/>
            <a:ext cx="22083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600" b="1" dirty="0" smtClean="0">
                <a:solidFill>
                  <a:schemeClr val="accent6">
                    <a:lumMod val="75000"/>
                  </a:schemeClr>
                </a:solidFill>
                <a:latin typeface="Arial"/>
                <a:ea typeface="+mn-ea"/>
                <a:cs typeface="Arial"/>
              </a:rPr>
              <a:t>How it’s unique</a:t>
            </a:r>
            <a:endParaRPr lang="en-US" altLang="zh-CN" sz="1600" b="1" dirty="0">
              <a:solidFill>
                <a:schemeClr val="accent6">
                  <a:lumMod val="75000"/>
                </a:schemeClr>
              </a:solidFill>
              <a:latin typeface="Arial"/>
              <a:ea typeface="+mn-ea"/>
              <a:cs typeface="Arial"/>
            </a:endParaRPr>
          </a:p>
        </p:txBody>
      </p:sp>
      <p:sp>
        <p:nvSpPr>
          <p:cNvPr id="30" name="Text Box 13"/>
          <p:cNvSpPr txBox="1">
            <a:spLocks noChangeArrowheads="1"/>
          </p:cNvSpPr>
          <p:nvPr/>
        </p:nvSpPr>
        <p:spPr bwMode="auto">
          <a:xfrm>
            <a:off x="5685416" y="3754177"/>
            <a:ext cx="2971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600" b="1" dirty="0" smtClean="0">
                <a:solidFill>
                  <a:srgbClr val="3B3C3E"/>
                </a:solidFill>
                <a:latin typeface="Arial"/>
                <a:ea typeface="+mn-ea"/>
                <a:cs typeface="Arial"/>
              </a:rPr>
              <a:t>Speciation of dust particles, enable the model to:</a:t>
            </a:r>
            <a:endParaRPr lang="en-US" altLang="zh-CN" sz="1600" b="1" dirty="0">
              <a:solidFill>
                <a:srgbClr val="3B3C3E"/>
              </a:solidFill>
              <a:latin typeface="Arial"/>
              <a:ea typeface="+mn-ea"/>
              <a:cs typeface="Arial"/>
            </a:endParaRPr>
          </a:p>
        </p:txBody>
      </p:sp>
      <p:sp>
        <p:nvSpPr>
          <p:cNvPr id="31" name="Text Box 13"/>
          <p:cNvSpPr txBox="1">
            <a:spLocks noChangeArrowheads="1"/>
          </p:cNvSpPr>
          <p:nvPr/>
        </p:nvSpPr>
        <p:spPr bwMode="auto">
          <a:xfrm>
            <a:off x="4665960" y="4995231"/>
            <a:ext cx="229744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600" b="1" dirty="0" smtClean="0">
                <a:solidFill>
                  <a:srgbClr val="3B3C3E"/>
                </a:solidFill>
                <a:latin typeface="Arial"/>
                <a:ea typeface="+mn-ea"/>
                <a:cs typeface="Arial"/>
              </a:rPr>
              <a:t>Chemical evolution of dust particles (CaCO</a:t>
            </a:r>
            <a:r>
              <a:rPr lang="en-US" altLang="zh-CN" sz="1600" b="1" baseline="-25000" dirty="0" smtClean="0">
                <a:solidFill>
                  <a:srgbClr val="3B3C3E"/>
                </a:solidFill>
                <a:latin typeface="Arial"/>
                <a:ea typeface="+mn-ea"/>
                <a:cs typeface="Arial"/>
              </a:rPr>
              <a:t>3</a:t>
            </a:r>
            <a:r>
              <a:rPr lang="en-US" altLang="zh-CN" sz="1600" b="1" dirty="0" smtClean="0">
                <a:solidFill>
                  <a:srgbClr val="3B3C3E"/>
                </a:solidFill>
                <a:latin typeface="Arial"/>
                <a:ea typeface="+mn-ea"/>
                <a:cs typeface="Arial"/>
              </a:rPr>
              <a:t>, Fe</a:t>
            </a:r>
            <a:r>
              <a:rPr lang="en-US" altLang="zh-CN" sz="1600" b="1" baseline="-25000" dirty="0" smtClean="0">
                <a:solidFill>
                  <a:srgbClr val="3B3C3E"/>
                </a:solidFill>
                <a:latin typeface="Arial"/>
                <a:ea typeface="+mn-ea"/>
                <a:cs typeface="Arial"/>
              </a:rPr>
              <a:t>2</a:t>
            </a:r>
            <a:r>
              <a:rPr lang="en-US" altLang="zh-CN" sz="1600" b="1" dirty="0" smtClean="0">
                <a:solidFill>
                  <a:srgbClr val="3B3C3E"/>
                </a:solidFill>
                <a:latin typeface="Arial"/>
                <a:ea typeface="+mn-ea"/>
                <a:cs typeface="Arial"/>
              </a:rPr>
              <a:t>O</a:t>
            </a:r>
            <a:r>
              <a:rPr lang="en-US" altLang="zh-CN" sz="1600" b="1" baseline="-25000" dirty="0" smtClean="0">
                <a:solidFill>
                  <a:srgbClr val="3B3C3E"/>
                </a:solidFill>
                <a:latin typeface="Arial"/>
                <a:ea typeface="+mn-ea"/>
                <a:cs typeface="Arial"/>
              </a:rPr>
              <a:t>3 …</a:t>
            </a:r>
            <a:r>
              <a:rPr lang="en-US" altLang="zh-CN" sz="1600" b="1" dirty="0" smtClean="0">
                <a:solidFill>
                  <a:srgbClr val="3B3C3E"/>
                </a:solidFill>
                <a:latin typeface="Arial"/>
                <a:ea typeface="+mn-ea"/>
                <a:cs typeface="Arial"/>
              </a:rPr>
              <a:t>)</a:t>
            </a:r>
            <a:endParaRPr lang="en-US" altLang="zh-CN" sz="1600" b="1" dirty="0">
              <a:solidFill>
                <a:srgbClr val="3B3C3E"/>
              </a:solidFill>
              <a:latin typeface="Arial"/>
              <a:ea typeface="+mn-ea"/>
              <a:cs typeface="Arial"/>
            </a:endParaRPr>
          </a:p>
        </p:txBody>
      </p:sp>
      <p:sp>
        <p:nvSpPr>
          <p:cNvPr id="32" name="Text Box 13"/>
          <p:cNvSpPr txBox="1">
            <a:spLocks noChangeArrowheads="1"/>
          </p:cNvSpPr>
          <p:nvPr/>
        </p:nvSpPr>
        <p:spPr bwMode="auto">
          <a:xfrm>
            <a:off x="7258297" y="4999735"/>
            <a:ext cx="198730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600" b="1" dirty="0" smtClean="0">
                <a:solidFill>
                  <a:srgbClr val="3B3C3E"/>
                </a:solidFill>
                <a:latin typeface="Arial"/>
                <a:ea typeface="+mn-ea"/>
                <a:cs typeface="Arial"/>
              </a:rPr>
              <a:t>Change of optical properties</a:t>
            </a:r>
            <a:endParaRPr lang="en-US" altLang="zh-CN" sz="1600" b="1" dirty="0">
              <a:solidFill>
                <a:srgbClr val="3B3C3E"/>
              </a:solidFill>
              <a:latin typeface="Arial"/>
              <a:ea typeface="+mn-ea"/>
              <a:cs typeface="Arial"/>
            </a:endParaRPr>
          </a:p>
        </p:txBody>
      </p:sp>
      <p:cxnSp>
        <p:nvCxnSpPr>
          <p:cNvPr id="6" name="直接连接符 5"/>
          <p:cNvCxnSpPr/>
          <p:nvPr/>
        </p:nvCxnSpPr>
        <p:spPr>
          <a:xfrm>
            <a:off x="65764" y="3270357"/>
            <a:ext cx="8930718" cy="0"/>
          </a:xfrm>
          <a:prstGeom prst="line">
            <a:avLst/>
          </a:prstGeom>
          <a:ln>
            <a:solidFill>
              <a:schemeClr val="accent6">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直接连接符 7"/>
          <p:cNvCxnSpPr/>
          <p:nvPr/>
        </p:nvCxnSpPr>
        <p:spPr>
          <a:xfrm>
            <a:off x="4688123" y="3270357"/>
            <a:ext cx="0" cy="3057872"/>
          </a:xfrm>
          <a:prstGeom prst="line">
            <a:avLst/>
          </a:prstGeom>
          <a:ln>
            <a:solidFill>
              <a:schemeClr val="accent6">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直接箭头连接符 9"/>
          <p:cNvCxnSpPr/>
          <p:nvPr/>
        </p:nvCxnSpPr>
        <p:spPr>
          <a:xfrm flipH="1">
            <a:off x="1872343" y="4092731"/>
            <a:ext cx="551543" cy="339849"/>
          </a:xfrm>
          <a:prstGeom prst="straightConnector1">
            <a:avLst/>
          </a:prstGeom>
          <a:ln>
            <a:solidFill>
              <a:schemeClr val="accent6"/>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直接箭头连接符 11"/>
          <p:cNvCxnSpPr/>
          <p:nvPr/>
        </p:nvCxnSpPr>
        <p:spPr>
          <a:xfrm>
            <a:off x="2423886" y="4092731"/>
            <a:ext cx="0" cy="1301202"/>
          </a:xfrm>
          <a:prstGeom prst="straightConnector1">
            <a:avLst/>
          </a:prstGeom>
          <a:ln>
            <a:solidFill>
              <a:schemeClr val="accent6"/>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直接箭头连接符 13"/>
          <p:cNvCxnSpPr/>
          <p:nvPr/>
        </p:nvCxnSpPr>
        <p:spPr>
          <a:xfrm>
            <a:off x="2423886" y="4092731"/>
            <a:ext cx="609600" cy="325335"/>
          </a:xfrm>
          <a:prstGeom prst="straightConnector1">
            <a:avLst/>
          </a:prstGeom>
          <a:ln>
            <a:solidFill>
              <a:schemeClr val="accent6"/>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9" name="直接箭头连接符 48"/>
          <p:cNvCxnSpPr/>
          <p:nvPr/>
        </p:nvCxnSpPr>
        <p:spPr>
          <a:xfrm flipH="1">
            <a:off x="6560457" y="4573832"/>
            <a:ext cx="435428" cy="421399"/>
          </a:xfrm>
          <a:prstGeom prst="straightConnector1">
            <a:avLst/>
          </a:prstGeom>
          <a:ln>
            <a:solidFill>
              <a:schemeClr val="accent6"/>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1" name="直接箭头连接符 50"/>
          <p:cNvCxnSpPr/>
          <p:nvPr/>
        </p:nvCxnSpPr>
        <p:spPr>
          <a:xfrm>
            <a:off x="7035975" y="4577104"/>
            <a:ext cx="580568" cy="413578"/>
          </a:xfrm>
          <a:prstGeom prst="straightConnector1">
            <a:avLst/>
          </a:prstGeom>
          <a:ln>
            <a:solidFill>
              <a:schemeClr val="accent6"/>
            </a:solidFill>
            <a:tailEnd type="arrow"/>
          </a:ln>
          <a:effectLst/>
        </p:spPr>
        <p:style>
          <a:lnRef idx="2">
            <a:schemeClr val="accent1"/>
          </a:lnRef>
          <a:fillRef idx="0">
            <a:schemeClr val="accent1"/>
          </a:fillRef>
          <a:effectRef idx="1">
            <a:schemeClr val="accent1"/>
          </a:effectRef>
          <a:fontRef idx="minor">
            <a:schemeClr val="tx1"/>
          </a:fontRef>
        </p:style>
      </p:cxnSp>
      <p:sp>
        <p:nvSpPr>
          <p:cNvPr id="54" name="Text Box 13"/>
          <p:cNvSpPr txBox="1">
            <a:spLocks noChangeArrowheads="1"/>
          </p:cNvSpPr>
          <p:nvPr/>
        </p:nvSpPr>
        <p:spPr bwMode="auto">
          <a:xfrm>
            <a:off x="391671" y="3711991"/>
            <a:ext cx="462235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600" b="1" dirty="0" smtClean="0">
                <a:solidFill>
                  <a:srgbClr val="3B3C3E"/>
                </a:solidFill>
                <a:latin typeface="Arial"/>
                <a:ea typeface="+mn-ea"/>
                <a:cs typeface="Arial"/>
              </a:rPr>
              <a:t>Having dust can promote the model to:</a:t>
            </a:r>
            <a:endParaRPr lang="en-US" altLang="zh-CN" sz="1600" b="1" dirty="0">
              <a:solidFill>
                <a:srgbClr val="3B3C3E"/>
              </a:solidFill>
              <a:latin typeface="Arial"/>
              <a:ea typeface="+mn-ea"/>
              <a:cs typeface="Arial"/>
            </a:endParaRPr>
          </a:p>
        </p:txBody>
      </p:sp>
    </p:spTree>
    <p:extLst>
      <p:ext uri="{BB962C8B-B14F-4D97-AF65-F5344CB8AC3E}">
        <p14:creationId xmlns:p14="http://schemas.microsoft.com/office/powerpoint/2010/main" val="37633185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0"/>
            <a:ext cx="9144000" cy="1143000"/>
          </a:xfrm>
          <a:solidFill>
            <a:schemeClr val="bg1"/>
          </a:solidFill>
        </p:spPr>
        <p:txBody>
          <a:bodyPr>
            <a:normAutofit/>
          </a:bodyPr>
          <a:lstStyle/>
          <a:p>
            <a:pPr eaLnBrk="1" hangingPunct="1"/>
            <a:r>
              <a:rPr lang="en-US" altLang="zh-CN" sz="3600" dirty="0" smtClean="0">
                <a:solidFill>
                  <a:schemeClr val="accent6">
                    <a:lumMod val="75000"/>
                  </a:schemeClr>
                </a:solidFill>
                <a:latin typeface="Arial" pitchFamily="34" charset="0"/>
                <a:cs typeface="Arial" pitchFamily="34" charset="0"/>
              </a:rPr>
              <a:t>Dust Emission Scheme</a:t>
            </a:r>
          </a:p>
        </p:txBody>
      </p:sp>
      <p:sp>
        <p:nvSpPr>
          <p:cNvPr id="2051" name="Rectangle 6"/>
          <p:cNvSpPr>
            <a:spLocks noChangeArrowheads="1"/>
          </p:cNvSpPr>
          <p:nvPr/>
        </p:nvSpPr>
        <p:spPr bwMode="auto">
          <a:xfrm>
            <a:off x="0" y="34776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latin typeface="Arial" pitchFamily="34" charset="0"/>
              <a:cs typeface="Arial" pitchFamily="34" charset="0"/>
            </a:endParaRPr>
          </a:p>
        </p:txBody>
      </p:sp>
      <p:graphicFrame>
        <p:nvGraphicFramePr>
          <p:cNvPr id="2052" name="Object 5"/>
          <p:cNvGraphicFramePr>
            <a:graphicFrameLocks noChangeAspect="1"/>
          </p:cNvGraphicFramePr>
          <p:nvPr>
            <p:extLst>
              <p:ext uri="{D42A27DB-BD31-4B8C-83A1-F6EECF244321}">
                <p14:modId xmlns:p14="http://schemas.microsoft.com/office/powerpoint/2010/main" val="260962387"/>
              </p:ext>
            </p:extLst>
          </p:nvPr>
        </p:nvGraphicFramePr>
        <p:xfrm>
          <a:off x="2438400" y="2286000"/>
          <a:ext cx="4648200" cy="685800"/>
        </p:xfrm>
        <a:graphic>
          <a:graphicData uri="http://schemas.openxmlformats.org/presentationml/2006/ole">
            <mc:AlternateContent xmlns:mc="http://schemas.openxmlformats.org/markup-compatibility/2006">
              <mc:Choice xmlns:v="urn:schemas-microsoft-com:vml" Requires="v">
                <p:oleObj spid="_x0000_s1232" name="Equation" r:id="rId4" imgW="2984500" imgH="444500" progId="Equation.DSMT4">
                  <p:embed/>
                </p:oleObj>
              </mc:Choice>
              <mc:Fallback>
                <p:oleObj name="Equation" r:id="rId4" imgW="2984500" imgH="4445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2286000"/>
                        <a:ext cx="464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3" name="Rectangle 8"/>
          <p:cNvSpPr>
            <a:spLocks noChangeArrowheads="1"/>
          </p:cNvSpPr>
          <p:nvPr/>
        </p:nvSpPr>
        <p:spPr bwMode="auto">
          <a:xfrm>
            <a:off x="0" y="3472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latin typeface="Arial" pitchFamily="34" charset="0"/>
              <a:cs typeface="Arial" pitchFamily="34" charset="0"/>
            </a:endParaRPr>
          </a:p>
        </p:txBody>
      </p:sp>
      <p:graphicFrame>
        <p:nvGraphicFramePr>
          <p:cNvPr id="2054" name="Object 7"/>
          <p:cNvGraphicFramePr>
            <a:graphicFrameLocks noChangeAspect="1"/>
          </p:cNvGraphicFramePr>
          <p:nvPr>
            <p:extLst>
              <p:ext uri="{D42A27DB-BD31-4B8C-83A1-F6EECF244321}">
                <p14:modId xmlns:p14="http://schemas.microsoft.com/office/powerpoint/2010/main" val="1208015689"/>
              </p:ext>
            </p:extLst>
          </p:nvPr>
        </p:nvGraphicFramePr>
        <p:xfrm>
          <a:off x="685800" y="3505200"/>
          <a:ext cx="3505200" cy="657225"/>
        </p:xfrm>
        <a:graphic>
          <a:graphicData uri="http://schemas.openxmlformats.org/presentationml/2006/ole">
            <mc:AlternateContent xmlns:mc="http://schemas.openxmlformats.org/markup-compatibility/2006">
              <mc:Choice xmlns:v="urn:schemas-microsoft-com:vml" Requires="v">
                <p:oleObj spid="_x0000_s1233" name="Equation" r:id="rId6" imgW="2565400" imgH="482600" progId="Equation.DSMT4">
                  <p:embed/>
                </p:oleObj>
              </mc:Choice>
              <mc:Fallback>
                <p:oleObj name="Equation" r:id="rId6" imgW="2565400" imgH="482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3505200"/>
                        <a:ext cx="35052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55" name="Object 9"/>
          <p:cNvGraphicFramePr>
            <a:graphicFrameLocks noChangeAspect="1"/>
          </p:cNvGraphicFramePr>
          <p:nvPr>
            <p:extLst>
              <p:ext uri="{D42A27DB-BD31-4B8C-83A1-F6EECF244321}">
                <p14:modId xmlns:p14="http://schemas.microsoft.com/office/powerpoint/2010/main" val="3375531853"/>
              </p:ext>
            </p:extLst>
          </p:nvPr>
        </p:nvGraphicFramePr>
        <p:xfrm>
          <a:off x="990600" y="4648200"/>
          <a:ext cx="4419600" cy="300038"/>
        </p:xfrm>
        <a:graphic>
          <a:graphicData uri="http://schemas.openxmlformats.org/presentationml/2006/ole">
            <mc:AlternateContent xmlns:mc="http://schemas.openxmlformats.org/markup-compatibility/2006">
              <mc:Choice xmlns:v="urn:schemas-microsoft-com:vml" Requires="v">
                <p:oleObj spid="_x0000_s1234" name="Equation" r:id="rId8" imgW="2946400" imgH="203200" progId="Equation.DSMT4">
                  <p:embed/>
                </p:oleObj>
              </mc:Choice>
              <mc:Fallback>
                <p:oleObj name="Equation" r:id="rId8" imgW="2946400" imgH="203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4648200"/>
                        <a:ext cx="44196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56" name="Object 11"/>
          <p:cNvGraphicFramePr>
            <a:graphicFrameLocks noChangeAspect="1"/>
          </p:cNvGraphicFramePr>
          <p:nvPr>
            <p:extLst>
              <p:ext uri="{D42A27DB-BD31-4B8C-83A1-F6EECF244321}">
                <p14:modId xmlns:p14="http://schemas.microsoft.com/office/powerpoint/2010/main" val="1137017138"/>
              </p:ext>
            </p:extLst>
          </p:nvPr>
        </p:nvGraphicFramePr>
        <p:xfrm>
          <a:off x="5943600" y="4495800"/>
          <a:ext cx="2514600" cy="444500"/>
        </p:xfrm>
        <a:graphic>
          <a:graphicData uri="http://schemas.openxmlformats.org/presentationml/2006/ole">
            <mc:AlternateContent xmlns:mc="http://schemas.openxmlformats.org/markup-compatibility/2006">
              <mc:Choice xmlns:v="urn:schemas-microsoft-com:vml" Requires="v">
                <p:oleObj spid="_x0000_s1235" name="Equation" r:id="rId10" imgW="1358310" imgH="241195" progId="Equation.DSMT4">
                  <p:embed/>
                </p:oleObj>
              </mc:Choice>
              <mc:Fallback>
                <p:oleObj name="Equation" r:id="rId10" imgW="1358310" imgH="241195"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43600" y="4495800"/>
                        <a:ext cx="2514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7" name="Text Box 13"/>
          <p:cNvSpPr txBox="1">
            <a:spLocks noChangeArrowheads="1"/>
          </p:cNvSpPr>
          <p:nvPr/>
        </p:nvSpPr>
        <p:spPr bwMode="auto">
          <a:xfrm>
            <a:off x="761999" y="1196752"/>
            <a:ext cx="761706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600" b="1" dirty="0">
                <a:solidFill>
                  <a:srgbClr val="3B3C3E"/>
                </a:solidFill>
                <a:latin typeface="Arial"/>
                <a:ea typeface="+mn-ea"/>
                <a:cs typeface="Arial"/>
              </a:rPr>
              <a:t>Calculation of dust emission flux </a:t>
            </a:r>
            <a:r>
              <a:rPr lang="en-US" altLang="zh-CN" sz="1600" b="1" dirty="0" smtClean="0">
                <a:solidFill>
                  <a:srgbClr val="3B3C3E"/>
                </a:solidFill>
                <a:latin typeface="Arial"/>
                <a:ea typeface="+mn-ea"/>
                <a:cs typeface="Arial"/>
              </a:rPr>
              <a:t>(</a:t>
            </a:r>
            <a:r>
              <a:rPr lang="en-US" altLang="zh-CN" sz="1600" b="1" i="1" dirty="0" smtClean="0">
                <a:solidFill>
                  <a:srgbClr val="3B3C3E"/>
                </a:solidFill>
                <a:latin typeface="Arial"/>
                <a:ea typeface="+mn-ea"/>
                <a:cs typeface="Arial"/>
              </a:rPr>
              <a:t>F)</a:t>
            </a:r>
            <a:r>
              <a:rPr lang="en-US" altLang="zh-CN" sz="1600" b="1" dirty="0" smtClean="0">
                <a:solidFill>
                  <a:srgbClr val="3B3C3E"/>
                </a:solidFill>
                <a:latin typeface="Arial"/>
                <a:ea typeface="+mn-ea"/>
                <a:cs typeface="Arial"/>
              </a:rPr>
              <a:t> </a:t>
            </a:r>
            <a:r>
              <a:rPr lang="en-US" altLang="zh-CN" sz="1600" b="1" dirty="0">
                <a:solidFill>
                  <a:srgbClr val="3B3C3E"/>
                </a:solidFill>
                <a:latin typeface="Arial"/>
                <a:ea typeface="+mn-ea"/>
                <a:cs typeface="Arial"/>
              </a:rPr>
              <a:t>is based on modified Owen’s equation (Owen et al., 1964; Tong et al., 2015 )</a:t>
            </a:r>
          </a:p>
        </p:txBody>
      </p:sp>
      <p:sp>
        <p:nvSpPr>
          <p:cNvPr id="2058" name="Line 14"/>
          <p:cNvSpPr>
            <a:spLocks noChangeShapeType="1"/>
          </p:cNvSpPr>
          <p:nvPr/>
        </p:nvSpPr>
        <p:spPr bwMode="auto">
          <a:xfrm flipH="1">
            <a:off x="3200400" y="2743200"/>
            <a:ext cx="304800" cy="60960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pitchFamily="34" charset="0"/>
              <a:cs typeface="Arial" pitchFamily="34" charset="0"/>
            </a:endParaRPr>
          </a:p>
        </p:txBody>
      </p:sp>
      <p:sp>
        <p:nvSpPr>
          <p:cNvPr id="2059" name="Text Box 15"/>
          <p:cNvSpPr txBox="1">
            <a:spLocks noChangeArrowheads="1"/>
          </p:cNvSpPr>
          <p:nvPr/>
        </p:nvSpPr>
        <p:spPr bwMode="auto">
          <a:xfrm>
            <a:off x="88204" y="3282180"/>
            <a:ext cx="3276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200" b="1" i="1" dirty="0">
                <a:latin typeface="Arial" pitchFamily="34" charset="0"/>
                <a:cs typeface="Arial" pitchFamily="34" charset="0"/>
              </a:rPr>
              <a:t>Ratio between vertical and horizontal flux</a:t>
            </a:r>
          </a:p>
        </p:txBody>
      </p:sp>
      <p:sp>
        <p:nvSpPr>
          <p:cNvPr id="2060" name="Line 16"/>
          <p:cNvSpPr>
            <a:spLocks noChangeShapeType="1"/>
          </p:cNvSpPr>
          <p:nvPr/>
        </p:nvSpPr>
        <p:spPr bwMode="auto">
          <a:xfrm flipH="1">
            <a:off x="4648200" y="2743200"/>
            <a:ext cx="457200" cy="16002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pitchFamily="34" charset="0"/>
              <a:cs typeface="Arial" pitchFamily="34" charset="0"/>
            </a:endParaRPr>
          </a:p>
        </p:txBody>
      </p:sp>
      <p:sp>
        <p:nvSpPr>
          <p:cNvPr id="2061" name="Text Box 17"/>
          <p:cNvSpPr txBox="1">
            <a:spLocks noChangeArrowheads="1"/>
          </p:cNvSpPr>
          <p:nvPr/>
        </p:nvSpPr>
        <p:spPr bwMode="auto">
          <a:xfrm>
            <a:off x="2365131" y="4343400"/>
            <a:ext cx="3276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200" b="1" i="1" dirty="0">
                <a:latin typeface="Arial" pitchFamily="34" charset="0"/>
                <a:cs typeface="Arial" pitchFamily="34" charset="0"/>
              </a:rPr>
              <a:t>Soil erodible potential</a:t>
            </a:r>
          </a:p>
        </p:txBody>
      </p:sp>
      <p:sp>
        <p:nvSpPr>
          <p:cNvPr id="2062" name="Line 18"/>
          <p:cNvSpPr>
            <a:spLocks noChangeShapeType="1"/>
          </p:cNvSpPr>
          <p:nvPr/>
        </p:nvSpPr>
        <p:spPr bwMode="auto">
          <a:xfrm>
            <a:off x="6705600" y="2819400"/>
            <a:ext cx="381000" cy="9144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pitchFamily="34" charset="0"/>
              <a:cs typeface="Arial" pitchFamily="34" charset="0"/>
            </a:endParaRPr>
          </a:p>
        </p:txBody>
      </p:sp>
      <p:sp>
        <p:nvSpPr>
          <p:cNvPr id="2063" name="Text Box 19"/>
          <p:cNvSpPr txBox="1">
            <a:spLocks noChangeArrowheads="1"/>
          </p:cNvSpPr>
          <p:nvPr/>
        </p:nvSpPr>
        <p:spPr bwMode="auto">
          <a:xfrm>
            <a:off x="5870694" y="3733800"/>
            <a:ext cx="300110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200" b="1" i="1" dirty="0">
                <a:latin typeface="Arial" pitchFamily="34" charset="0"/>
                <a:cs typeface="Arial" pitchFamily="34" charset="0"/>
              </a:rPr>
              <a:t>Friction velocity threshold </a:t>
            </a:r>
            <a:r>
              <a:rPr lang="en-US" altLang="zh-CN" sz="1200" dirty="0">
                <a:latin typeface="Arial" pitchFamily="34" charset="0"/>
                <a:cs typeface="Arial" pitchFamily="34" charset="0"/>
              </a:rPr>
              <a:t>( if the friction velocity exceeds this threshold, there will be dust particles </a:t>
            </a:r>
            <a:r>
              <a:rPr lang="en-US" altLang="zh-CN" sz="1200" dirty="0" smtClean="0">
                <a:latin typeface="Arial" pitchFamily="34" charset="0"/>
                <a:cs typeface="Arial" pitchFamily="34" charset="0"/>
              </a:rPr>
              <a:t>elevated)</a:t>
            </a:r>
            <a:endParaRPr lang="en-US" altLang="zh-CN" sz="1200" dirty="0">
              <a:latin typeface="Arial" pitchFamily="34" charset="0"/>
              <a:cs typeface="Arial" pitchFamily="34" charset="0"/>
            </a:endParaRPr>
          </a:p>
        </p:txBody>
      </p:sp>
      <p:sp>
        <p:nvSpPr>
          <p:cNvPr id="2064" name="Line 20"/>
          <p:cNvSpPr>
            <a:spLocks noChangeShapeType="1"/>
          </p:cNvSpPr>
          <p:nvPr/>
        </p:nvSpPr>
        <p:spPr bwMode="auto">
          <a:xfrm>
            <a:off x="7543800" y="4953000"/>
            <a:ext cx="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pitchFamily="34" charset="0"/>
              <a:cs typeface="Arial" pitchFamily="34" charset="0"/>
            </a:endParaRPr>
          </a:p>
        </p:txBody>
      </p:sp>
      <p:sp>
        <p:nvSpPr>
          <p:cNvPr id="2065" name="Text Box 21"/>
          <p:cNvSpPr txBox="1">
            <a:spLocks noChangeArrowheads="1"/>
          </p:cNvSpPr>
          <p:nvPr/>
        </p:nvSpPr>
        <p:spPr bwMode="auto">
          <a:xfrm>
            <a:off x="398584" y="5431857"/>
            <a:ext cx="457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200" b="1" i="1" dirty="0" smtClean="0">
                <a:solidFill>
                  <a:srgbClr val="A50021"/>
                </a:solidFill>
                <a:latin typeface="Arial" pitchFamily="34" charset="0"/>
                <a:cs typeface="Arial" pitchFamily="34" charset="0"/>
              </a:rPr>
              <a:t>Initial friction </a:t>
            </a:r>
            <a:r>
              <a:rPr lang="en-US" altLang="zh-CN" sz="1200" b="1" i="1" dirty="0">
                <a:solidFill>
                  <a:srgbClr val="A50021"/>
                </a:solidFill>
                <a:latin typeface="Arial" pitchFamily="34" charset="0"/>
                <a:cs typeface="Arial" pitchFamily="34" charset="0"/>
              </a:rPr>
              <a:t>velocity </a:t>
            </a:r>
            <a:r>
              <a:rPr lang="en-US" altLang="zh-CN" sz="1200" b="1" i="1" dirty="0" smtClean="0">
                <a:solidFill>
                  <a:srgbClr val="A50021"/>
                </a:solidFill>
                <a:latin typeface="Arial" pitchFamily="34" charset="0"/>
                <a:cs typeface="Arial" pitchFamily="34" charset="0"/>
              </a:rPr>
              <a:t>threshold constant</a:t>
            </a:r>
            <a:r>
              <a:rPr lang="en-US" altLang="zh-CN" sz="1200" b="1" i="1" dirty="0" smtClean="0">
                <a:latin typeface="Arial" pitchFamily="34" charset="0"/>
                <a:cs typeface="Arial" pitchFamily="34" charset="0"/>
              </a:rPr>
              <a:t> </a:t>
            </a:r>
            <a:r>
              <a:rPr lang="en-US" altLang="zh-CN" sz="1200" dirty="0">
                <a:latin typeface="Arial" pitchFamily="34" charset="0"/>
                <a:cs typeface="Arial" pitchFamily="34" charset="0"/>
              </a:rPr>
              <a:t>for 13 soil types, based on filed data from Gillette et al. (1980</a:t>
            </a:r>
            <a:r>
              <a:rPr lang="en-US" altLang="zh-CN" sz="1200" dirty="0" smtClean="0">
                <a:latin typeface="Arial" pitchFamily="34" charset="0"/>
                <a:cs typeface="Arial" pitchFamily="34" charset="0"/>
              </a:rPr>
              <a:t>). The values in original CMAQ double count the impact of soil moisture, and our recent reanalysis of the field data provide new values of</a:t>
            </a:r>
            <a:endParaRPr lang="en-US" altLang="zh-CN" sz="1200" dirty="0">
              <a:latin typeface="Arial" pitchFamily="34" charset="0"/>
              <a:cs typeface="Arial" pitchFamily="34" charset="0"/>
            </a:endParaRPr>
          </a:p>
        </p:txBody>
      </p:sp>
      <p:sp>
        <p:nvSpPr>
          <p:cNvPr id="2066" name="Line 22"/>
          <p:cNvSpPr>
            <a:spLocks noChangeShapeType="1"/>
          </p:cNvSpPr>
          <p:nvPr/>
        </p:nvSpPr>
        <p:spPr bwMode="auto">
          <a:xfrm>
            <a:off x="8229600" y="49530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pitchFamily="34" charset="0"/>
              <a:cs typeface="Arial" pitchFamily="34" charset="0"/>
            </a:endParaRPr>
          </a:p>
        </p:txBody>
      </p:sp>
      <p:sp>
        <p:nvSpPr>
          <p:cNvPr id="2067" name="Text Box 23"/>
          <p:cNvSpPr txBox="1">
            <a:spLocks noChangeArrowheads="1"/>
          </p:cNvSpPr>
          <p:nvPr/>
        </p:nvSpPr>
        <p:spPr bwMode="auto">
          <a:xfrm>
            <a:off x="7772400" y="53340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200" dirty="0">
                <a:latin typeface="Arial" pitchFamily="34" charset="0"/>
                <a:cs typeface="Arial" pitchFamily="34" charset="0"/>
              </a:rPr>
              <a:t>Soil moisture adjusting factor</a:t>
            </a:r>
          </a:p>
        </p:txBody>
      </p:sp>
      <p:sp>
        <p:nvSpPr>
          <p:cNvPr id="2068" name="Line 24"/>
          <p:cNvSpPr>
            <a:spLocks noChangeShapeType="1"/>
          </p:cNvSpPr>
          <p:nvPr/>
        </p:nvSpPr>
        <p:spPr bwMode="auto">
          <a:xfrm flipH="1">
            <a:off x="4800600" y="4876800"/>
            <a:ext cx="2057400" cy="685800"/>
          </a:xfrm>
          <a:prstGeom prst="line">
            <a:avLst/>
          </a:prstGeom>
          <a:noFill/>
          <a:ln w="9525">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pitchFamily="34" charset="0"/>
              <a:cs typeface="Arial" pitchFamily="34" charset="0"/>
            </a:endParaRPr>
          </a:p>
        </p:txBody>
      </p:sp>
      <p:graphicFrame>
        <p:nvGraphicFramePr>
          <p:cNvPr id="2069" name="Object 25"/>
          <p:cNvGraphicFramePr>
            <a:graphicFrameLocks noGrp="1" noChangeAspect="1"/>
          </p:cNvGraphicFramePr>
          <p:nvPr>
            <p:ph idx="1"/>
            <p:extLst>
              <p:ext uri="{D42A27DB-BD31-4B8C-83A1-F6EECF244321}">
                <p14:modId xmlns:p14="http://schemas.microsoft.com/office/powerpoint/2010/main" val="2857031748"/>
              </p:ext>
            </p:extLst>
          </p:nvPr>
        </p:nvGraphicFramePr>
        <p:xfrm>
          <a:off x="4254696" y="5943841"/>
          <a:ext cx="457200" cy="361950"/>
        </p:xfrm>
        <a:graphic>
          <a:graphicData uri="http://schemas.openxmlformats.org/presentationml/2006/ole">
            <mc:AlternateContent xmlns:mc="http://schemas.openxmlformats.org/markup-compatibility/2006">
              <mc:Choice xmlns:v="urn:schemas-microsoft-com:vml" Requires="v">
                <p:oleObj spid="_x0000_s1236" name="Equation" r:id="rId12" imgW="304668" imgH="241195" progId="Equation.DSMT4">
                  <p:embed/>
                </p:oleObj>
              </mc:Choice>
              <mc:Fallback>
                <p:oleObj name="Equation" r:id="rId12" imgW="304668" imgH="241195"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54696" y="5943841"/>
                        <a:ext cx="4572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70" name="Text Box 27"/>
          <p:cNvSpPr txBox="1">
            <a:spLocks noChangeArrowheads="1"/>
          </p:cNvSpPr>
          <p:nvPr/>
        </p:nvSpPr>
        <p:spPr bwMode="auto">
          <a:xfrm>
            <a:off x="6459415" y="5826868"/>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200" dirty="0">
                <a:latin typeface="Arial" pitchFamily="34" charset="0"/>
                <a:cs typeface="Arial" pitchFamily="34" charset="0"/>
              </a:rPr>
              <a:t>Surface roughness adjusting factor</a:t>
            </a:r>
          </a:p>
        </p:txBody>
      </p:sp>
    </p:spTree>
    <p:extLst>
      <p:ext uri="{BB962C8B-B14F-4D97-AF65-F5344CB8AC3E}">
        <p14:creationId xmlns:p14="http://schemas.microsoft.com/office/powerpoint/2010/main" val="36901418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10" descr="图片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3648" y="1450817"/>
            <a:ext cx="3414205" cy="4746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Text Box 14"/>
          <p:cNvSpPr txBox="1">
            <a:spLocks noChangeArrowheads="1"/>
          </p:cNvSpPr>
          <p:nvPr/>
        </p:nvSpPr>
        <p:spPr bwMode="auto">
          <a:xfrm>
            <a:off x="5181600" y="1073578"/>
            <a:ext cx="340625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sz="1200" b="1" dirty="0" smtClean="0">
                <a:solidFill>
                  <a:schemeClr val="tx1">
                    <a:lumMod val="75000"/>
                    <a:lumOff val="25000"/>
                  </a:schemeClr>
                </a:solidFill>
                <a:latin typeface="+mj-lt"/>
              </a:rPr>
              <a:t>Initial Friction </a:t>
            </a:r>
            <a:r>
              <a:rPr lang="en-US" altLang="zh-CN" sz="1200" b="1" dirty="0">
                <a:solidFill>
                  <a:schemeClr val="tx1">
                    <a:lumMod val="75000"/>
                    <a:lumOff val="25000"/>
                  </a:schemeClr>
                </a:solidFill>
                <a:latin typeface="+mj-lt"/>
              </a:rPr>
              <a:t>Velocity Threshold Constants</a:t>
            </a:r>
          </a:p>
        </p:txBody>
      </p:sp>
      <p:pic>
        <p:nvPicPr>
          <p:cNvPr id="24584" name="Picture 8" descr="C:\Users\xdong1\Desktop\图片1.emf"/>
          <p:cNvPicPr>
            <a:picLocks noChangeAspect="1" noChangeArrowheads="1"/>
          </p:cNvPicPr>
          <p:nvPr/>
        </p:nvPicPr>
        <p:blipFill rotWithShape="1">
          <a:blip r:embed="rId3">
            <a:extLst>
              <a:ext uri="{28A0092B-C50C-407E-A947-70E740481C1C}">
                <a14:useLocalDpi xmlns:a14="http://schemas.microsoft.com/office/drawing/2010/main" val="0"/>
              </a:ext>
            </a:extLst>
          </a:blip>
          <a:srcRect t="4586"/>
          <a:stretch/>
        </p:blipFill>
        <p:spPr bwMode="auto">
          <a:xfrm>
            <a:off x="314000" y="3962400"/>
            <a:ext cx="4639000" cy="23622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4"/>
          <p:cNvSpPr txBox="1">
            <a:spLocks noChangeArrowheads="1"/>
          </p:cNvSpPr>
          <p:nvPr/>
        </p:nvSpPr>
        <p:spPr bwMode="auto">
          <a:xfrm>
            <a:off x="1219200" y="1073578"/>
            <a:ext cx="186781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sz="1200" b="1" dirty="0" smtClean="0">
                <a:solidFill>
                  <a:schemeClr val="tx1">
                    <a:lumMod val="75000"/>
                    <a:lumOff val="25000"/>
                  </a:schemeClr>
                </a:solidFill>
                <a:latin typeface="+mj-lt"/>
              </a:rPr>
              <a:t>Land Cover Categories</a:t>
            </a:r>
            <a:endParaRPr lang="en-US" altLang="zh-CN" sz="1200" b="1" dirty="0">
              <a:solidFill>
                <a:schemeClr val="tx1">
                  <a:lumMod val="75000"/>
                  <a:lumOff val="25000"/>
                </a:schemeClr>
              </a:solidFill>
              <a:latin typeface="+mj-lt"/>
            </a:endParaRPr>
          </a:p>
        </p:txBody>
      </p:sp>
      <p:sp>
        <p:nvSpPr>
          <p:cNvPr id="14" name="Text Box 14"/>
          <p:cNvSpPr txBox="1">
            <a:spLocks noChangeArrowheads="1"/>
          </p:cNvSpPr>
          <p:nvPr/>
        </p:nvSpPr>
        <p:spPr bwMode="auto">
          <a:xfrm>
            <a:off x="1646503" y="3685401"/>
            <a:ext cx="94429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sz="1200" b="1" dirty="0" smtClean="0">
                <a:solidFill>
                  <a:schemeClr val="tx1">
                    <a:lumMod val="75000"/>
                    <a:lumOff val="25000"/>
                  </a:schemeClr>
                </a:solidFill>
                <a:latin typeface="+mj-lt"/>
              </a:rPr>
              <a:t>Soil Types</a:t>
            </a:r>
            <a:endParaRPr lang="en-US" altLang="zh-CN" sz="1200" b="1" dirty="0">
              <a:solidFill>
                <a:schemeClr val="tx1">
                  <a:lumMod val="75000"/>
                  <a:lumOff val="25000"/>
                </a:schemeClr>
              </a:solidFill>
              <a:latin typeface="+mj-lt"/>
            </a:endParaRPr>
          </a:p>
        </p:txBody>
      </p:sp>
      <p:pic>
        <p:nvPicPr>
          <p:cNvPr id="24587" name="Picture 11" descr="C:\Users\xdong1\Desktop\图片4.emf"/>
          <p:cNvPicPr>
            <a:picLocks noChangeAspect="1" noChangeArrowheads="1"/>
          </p:cNvPicPr>
          <p:nvPr/>
        </p:nvPicPr>
        <p:blipFill rotWithShape="1">
          <a:blip r:embed="rId4">
            <a:extLst>
              <a:ext uri="{28A0092B-C50C-407E-A947-70E740481C1C}">
                <a14:useLocalDpi xmlns:a14="http://schemas.microsoft.com/office/drawing/2010/main" val="0"/>
              </a:ext>
            </a:extLst>
          </a:blip>
          <a:srcRect t="5089"/>
          <a:stretch/>
        </p:blipFill>
        <p:spPr bwMode="auto">
          <a:xfrm>
            <a:off x="304800" y="1371600"/>
            <a:ext cx="4748166" cy="235193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a:spLocks noGrp="1" noChangeArrowheads="1"/>
          </p:cNvSpPr>
          <p:nvPr>
            <p:ph type="title"/>
          </p:nvPr>
        </p:nvSpPr>
        <p:spPr>
          <a:xfrm>
            <a:off x="0" y="0"/>
            <a:ext cx="9144000" cy="1143000"/>
          </a:xfrm>
          <a:solidFill>
            <a:schemeClr val="bg1"/>
          </a:solidFill>
        </p:spPr>
        <p:txBody>
          <a:bodyPr>
            <a:normAutofit fontScale="90000"/>
          </a:bodyPr>
          <a:lstStyle/>
          <a:p>
            <a:pPr eaLnBrk="1" hangingPunct="1"/>
            <a:r>
              <a:rPr lang="en-US" altLang="zh-CN" sz="3600" dirty="0" smtClean="0">
                <a:solidFill>
                  <a:schemeClr val="accent6">
                    <a:lumMod val="75000"/>
                  </a:schemeClr>
                </a:solidFill>
                <a:latin typeface="Arial" pitchFamily="34" charset="0"/>
                <a:cs typeface="Arial" pitchFamily="34" charset="0"/>
              </a:rPr>
              <a:t>New Friction Velocity Threshold Constant</a:t>
            </a:r>
          </a:p>
        </p:txBody>
      </p:sp>
      <p:sp>
        <p:nvSpPr>
          <p:cNvPr id="2" name="TextBox 1"/>
          <p:cNvSpPr txBox="1"/>
          <p:nvPr/>
        </p:nvSpPr>
        <p:spPr>
          <a:xfrm>
            <a:off x="697554" y="1627999"/>
            <a:ext cx="880369" cy="246221"/>
          </a:xfrm>
          <a:prstGeom prst="rect">
            <a:avLst/>
          </a:prstGeom>
          <a:noFill/>
        </p:spPr>
        <p:txBody>
          <a:bodyPr wrap="none" rtlCol="0">
            <a:spAutoFit/>
          </a:bodyPr>
          <a:lstStyle/>
          <a:p>
            <a:r>
              <a:rPr lang="en-US" altLang="zh-CN" sz="1000" dirty="0" err="1" smtClean="0">
                <a:latin typeface="Arial" pitchFamily="34" charset="0"/>
                <a:cs typeface="Arial" pitchFamily="34" charset="0"/>
              </a:rPr>
              <a:t>Taklamakan</a:t>
            </a:r>
            <a:endParaRPr lang="zh-CN" altLang="en-US" sz="1000" dirty="0">
              <a:latin typeface="Arial" pitchFamily="34" charset="0"/>
              <a:cs typeface="Arial" pitchFamily="34" charset="0"/>
            </a:endParaRPr>
          </a:p>
        </p:txBody>
      </p:sp>
      <p:sp>
        <p:nvSpPr>
          <p:cNvPr id="10" name="TextBox 9"/>
          <p:cNvSpPr txBox="1"/>
          <p:nvPr/>
        </p:nvSpPr>
        <p:spPr>
          <a:xfrm>
            <a:off x="1806523" y="1632937"/>
            <a:ext cx="453970" cy="246221"/>
          </a:xfrm>
          <a:prstGeom prst="rect">
            <a:avLst/>
          </a:prstGeom>
          <a:noFill/>
        </p:spPr>
        <p:txBody>
          <a:bodyPr wrap="none" rtlCol="0">
            <a:spAutoFit/>
          </a:bodyPr>
          <a:lstStyle/>
          <a:p>
            <a:r>
              <a:rPr lang="en-US" altLang="zh-CN" sz="1000" dirty="0" smtClean="0">
                <a:latin typeface="Arial" pitchFamily="34" charset="0"/>
                <a:cs typeface="Arial" pitchFamily="34" charset="0"/>
              </a:rPr>
              <a:t>Gobi</a:t>
            </a:r>
            <a:endParaRPr lang="zh-CN" altLang="en-US" sz="1000" dirty="0">
              <a:latin typeface="Arial" pitchFamily="34" charset="0"/>
              <a:cs typeface="Arial" pitchFamily="34" charset="0"/>
            </a:endParaRPr>
          </a:p>
        </p:txBody>
      </p:sp>
      <p:sp>
        <p:nvSpPr>
          <p:cNvPr id="11" name="TextBox 10"/>
          <p:cNvSpPr txBox="1"/>
          <p:nvPr/>
        </p:nvSpPr>
        <p:spPr>
          <a:xfrm>
            <a:off x="838783" y="2021557"/>
            <a:ext cx="468398" cy="246221"/>
          </a:xfrm>
          <a:prstGeom prst="rect">
            <a:avLst/>
          </a:prstGeom>
          <a:noFill/>
        </p:spPr>
        <p:txBody>
          <a:bodyPr wrap="none" rtlCol="0">
            <a:spAutoFit/>
          </a:bodyPr>
          <a:lstStyle/>
          <a:p>
            <a:r>
              <a:rPr lang="en-US" altLang="zh-CN" sz="1000" dirty="0" smtClean="0">
                <a:latin typeface="Arial" pitchFamily="34" charset="0"/>
                <a:cs typeface="Arial" pitchFamily="34" charset="0"/>
              </a:rPr>
              <a:t>Tibet</a:t>
            </a:r>
            <a:endParaRPr lang="zh-CN" altLang="en-US" sz="1000" dirty="0">
              <a:latin typeface="Arial" pitchFamily="34" charset="0"/>
              <a:cs typeface="Arial" pitchFamily="34" charset="0"/>
            </a:endParaRPr>
          </a:p>
        </p:txBody>
      </p:sp>
    </p:spTree>
    <p:extLst>
      <p:ext uri="{BB962C8B-B14F-4D97-AF65-F5344CB8AC3E}">
        <p14:creationId xmlns:p14="http://schemas.microsoft.com/office/powerpoint/2010/main" val="16491987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1143000"/>
          </a:xfrm>
          <a:noFill/>
        </p:spPr>
        <p:txBody>
          <a:bodyPr>
            <a:normAutofit fontScale="90000"/>
          </a:bodyPr>
          <a:lstStyle/>
          <a:p>
            <a:pPr eaLnBrk="1" hangingPunct="1"/>
            <a:r>
              <a:rPr lang="en-US" altLang="zh-CN" sz="4000" dirty="0" smtClean="0">
                <a:solidFill>
                  <a:schemeClr val="accent6">
                    <a:lumMod val="75000"/>
                  </a:schemeClr>
                </a:solidFill>
                <a:latin typeface="Arial" pitchFamily="34" charset="0"/>
                <a:cs typeface="Arial" pitchFamily="34" charset="0"/>
              </a:rPr>
              <a:t>Source-dependent Speciation Profiles</a:t>
            </a:r>
          </a:p>
        </p:txBody>
      </p:sp>
      <p:cxnSp>
        <p:nvCxnSpPr>
          <p:cNvPr id="19" name="直接连接符 18"/>
          <p:cNvCxnSpPr/>
          <p:nvPr/>
        </p:nvCxnSpPr>
        <p:spPr>
          <a:xfrm flipV="1">
            <a:off x="296157" y="3377760"/>
            <a:ext cx="0" cy="1058819"/>
          </a:xfrm>
          <a:prstGeom prst="line">
            <a:avLst/>
          </a:prstGeom>
          <a:ln>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21" name="直接连接符 20"/>
          <p:cNvCxnSpPr>
            <a:endCxn id="8199" idx="1"/>
          </p:cNvCxnSpPr>
          <p:nvPr/>
        </p:nvCxnSpPr>
        <p:spPr>
          <a:xfrm flipV="1">
            <a:off x="305682" y="2218417"/>
            <a:ext cx="0" cy="1041233"/>
          </a:xfrm>
          <a:prstGeom prst="line">
            <a:avLst/>
          </a:prstGeom>
          <a:ln>
            <a:solidFill>
              <a:schemeClr val="tx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直接箭头连接符 21"/>
          <p:cNvCxnSpPr/>
          <p:nvPr/>
        </p:nvCxnSpPr>
        <p:spPr>
          <a:xfrm>
            <a:off x="305682" y="2218417"/>
            <a:ext cx="508221" cy="0"/>
          </a:xfrm>
          <a:prstGeom prst="straightConnector1">
            <a:avLst/>
          </a:prstGeom>
          <a:ln>
            <a:solidFill>
              <a:schemeClr val="tx2">
                <a:lumMod val="40000"/>
                <a:lumOff val="6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直接箭头连接符 23"/>
          <p:cNvCxnSpPr/>
          <p:nvPr/>
        </p:nvCxnSpPr>
        <p:spPr>
          <a:xfrm>
            <a:off x="296157" y="4439900"/>
            <a:ext cx="508221" cy="0"/>
          </a:xfrm>
          <a:prstGeom prst="straightConnector1">
            <a:avLst/>
          </a:prstGeom>
          <a:ln>
            <a:solidFill>
              <a:srgbClr val="0070C0"/>
            </a:solidFill>
            <a:tailEnd type="arrow"/>
          </a:ln>
          <a:effectLst/>
        </p:spPr>
        <p:style>
          <a:lnRef idx="2">
            <a:schemeClr val="accent1"/>
          </a:lnRef>
          <a:fillRef idx="0">
            <a:schemeClr val="accent1"/>
          </a:fillRef>
          <a:effectRef idx="1">
            <a:schemeClr val="accent1"/>
          </a:effectRef>
          <a:fontRef idx="minor">
            <a:schemeClr val="tx1"/>
          </a:fontRef>
        </p:style>
      </p:cxnSp>
      <p:sp>
        <p:nvSpPr>
          <p:cNvPr id="23" name="矩形 22"/>
          <p:cNvSpPr/>
          <p:nvPr/>
        </p:nvSpPr>
        <p:spPr>
          <a:xfrm>
            <a:off x="16765" y="1414684"/>
            <a:ext cx="1125371" cy="646331"/>
          </a:xfrm>
          <a:prstGeom prst="rect">
            <a:avLst/>
          </a:prstGeom>
        </p:spPr>
        <p:txBody>
          <a:bodyPr wrap="square">
            <a:spAutoFit/>
          </a:bodyPr>
          <a:lstStyle/>
          <a:p>
            <a:r>
              <a:rPr lang="en-US" altLang="zh-CN" b="1" dirty="0" smtClean="0">
                <a:solidFill>
                  <a:schemeClr val="tx1">
                    <a:lumMod val="65000"/>
                    <a:lumOff val="35000"/>
                  </a:schemeClr>
                </a:solidFill>
                <a:latin typeface="Arial" pitchFamily="34" charset="0"/>
                <a:cs typeface="Arial" pitchFamily="34" charset="0"/>
              </a:rPr>
              <a:t>20% fine mode</a:t>
            </a:r>
            <a:endParaRPr lang="zh-CN" altLang="en-US" dirty="0"/>
          </a:p>
        </p:txBody>
      </p:sp>
      <p:sp>
        <p:nvSpPr>
          <p:cNvPr id="26" name="矩形 25"/>
          <p:cNvSpPr/>
          <p:nvPr/>
        </p:nvSpPr>
        <p:spPr>
          <a:xfrm>
            <a:off x="-1023" y="4478726"/>
            <a:ext cx="1066959" cy="923330"/>
          </a:xfrm>
          <a:prstGeom prst="rect">
            <a:avLst/>
          </a:prstGeom>
        </p:spPr>
        <p:txBody>
          <a:bodyPr wrap="square">
            <a:spAutoFit/>
          </a:bodyPr>
          <a:lstStyle/>
          <a:p>
            <a:r>
              <a:rPr lang="en-US" altLang="zh-CN" b="1" dirty="0" smtClean="0">
                <a:solidFill>
                  <a:schemeClr val="tx1">
                    <a:lumMod val="65000"/>
                    <a:lumOff val="35000"/>
                  </a:schemeClr>
                </a:solidFill>
                <a:latin typeface="Arial" pitchFamily="34" charset="0"/>
                <a:cs typeface="Arial" pitchFamily="34" charset="0"/>
              </a:rPr>
              <a:t>80% coarse mode</a:t>
            </a:r>
            <a:endParaRPr lang="zh-CN" altLang="en-US" dirty="0"/>
          </a:p>
        </p:txBody>
      </p:sp>
      <p:sp>
        <p:nvSpPr>
          <p:cNvPr id="32" name="矩形 31"/>
          <p:cNvSpPr/>
          <p:nvPr/>
        </p:nvSpPr>
        <p:spPr>
          <a:xfrm>
            <a:off x="985241" y="893340"/>
            <a:ext cx="1710725" cy="369332"/>
          </a:xfrm>
          <a:prstGeom prst="rect">
            <a:avLst/>
          </a:prstGeom>
        </p:spPr>
        <p:txBody>
          <a:bodyPr wrap="none">
            <a:spAutoFit/>
          </a:bodyPr>
          <a:lstStyle/>
          <a:p>
            <a:r>
              <a:rPr lang="en-US" altLang="zh-CN" b="1" dirty="0" smtClean="0">
                <a:solidFill>
                  <a:schemeClr val="tx1">
                    <a:lumMod val="65000"/>
                    <a:lumOff val="35000"/>
                  </a:schemeClr>
                </a:solidFill>
                <a:latin typeface="Arial" pitchFamily="34" charset="0"/>
                <a:cs typeface="Arial" pitchFamily="34" charset="0"/>
              </a:rPr>
              <a:t>CMAQ default</a:t>
            </a:r>
            <a:endParaRPr lang="zh-CN" altLang="en-US" dirty="0"/>
          </a:p>
        </p:txBody>
      </p:sp>
      <p:sp>
        <p:nvSpPr>
          <p:cNvPr id="33" name="矩形 32"/>
          <p:cNvSpPr/>
          <p:nvPr/>
        </p:nvSpPr>
        <p:spPr>
          <a:xfrm>
            <a:off x="4012896" y="896631"/>
            <a:ext cx="1488421" cy="369332"/>
          </a:xfrm>
          <a:prstGeom prst="rect">
            <a:avLst/>
          </a:prstGeom>
        </p:spPr>
        <p:txBody>
          <a:bodyPr wrap="none">
            <a:spAutoFit/>
          </a:bodyPr>
          <a:lstStyle/>
          <a:p>
            <a:r>
              <a:rPr lang="en-US" altLang="zh-CN" b="1" dirty="0" err="1" smtClean="0">
                <a:solidFill>
                  <a:schemeClr val="tx1">
                    <a:lumMod val="65000"/>
                    <a:lumOff val="35000"/>
                  </a:schemeClr>
                </a:solidFill>
                <a:latin typeface="Arial" pitchFamily="34" charset="0"/>
                <a:cs typeface="Arial" pitchFamily="34" charset="0"/>
              </a:rPr>
              <a:t>Taklamakan</a:t>
            </a:r>
            <a:endParaRPr lang="zh-CN" altLang="en-US" dirty="0"/>
          </a:p>
        </p:txBody>
      </p:sp>
      <p:sp>
        <p:nvSpPr>
          <p:cNvPr id="34" name="矩形 33"/>
          <p:cNvSpPr/>
          <p:nvPr/>
        </p:nvSpPr>
        <p:spPr>
          <a:xfrm>
            <a:off x="7120255" y="896585"/>
            <a:ext cx="710451" cy="369332"/>
          </a:xfrm>
          <a:prstGeom prst="rect">
            <a:avLst/>
          </a:prstGeom>
        </p:spPr>
        <p:txBody>
          <a:bodyPr wrap="none">
            <a:spAutoFit/>
          </a:bodyPr>
          <a:lstStyle/>
          <a:p>
            <a:r>
              <a:rPr lang="en-US" altLang="zh-CN" b="1" dirty="0" smtClean="0">
                <a:solidFill>
                  <a:schemeClr val="tx1">
                    <a:lumMod val="65000"/>
                    <a:lumOff val="35000"/>
                  </a:schemeClr>
                </a:solidFill>
                <a:latin typeface="Arial" pitchFamily="34" charset="0"/>
                <a:cs typeface="Arial" pitchFamily="34" charset="0"/>
              </a:rPr>
              <a:t>Gobi</a:t>
            </a:r>
            <a:endParaRPr lang="zh-CN" altLang="en-US" dirty="0"/>
          </a:p>
        </p:txBody>
      </p:sp>
      <p:pic>
        <p:nvPicPr>
          <p:cNvPr id="8194" name="Picture 2" descr="C:\Users\xdong1\Desktop\图片10.e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881" y="3271653"/>
            <a:ext cx="3495149" cy="22860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xdong1\Desktop\图片9.e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2178" y="3281178"/>
            <a:ext cx="3495149" cy="22860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xdong1\Desktop\图片8.e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888" y="3300228"/>
            <a:ext cx="4160489" cy="2286000"/>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Users\xdong1\Desktop\图片7.e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2806" y="1007553"/>
            <a:ext cx="32044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Users\xdong1\Desktop\图片6.em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13116" y="1037317"/>
            <a:ext cx="3495149" cy="2286000"/>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C:\Users\xdong1\Desktop\图片5.em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5682" y="1075417"/>
            <a:ext cx="3204400" cy="2286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0" name="表格 59"/>
          <p:cNvGraphicFramePr>
            <a:graphicFrameLocks noGrp="1"/>
          </p:cNvGraphicFramePr>
          <p:nvPr>
            <p:extLst>
              <p:ext uri="{D42A27DB-BD31-4B8C-83A1-F6EECF244321}">
                <p14:modId xmlns:p14="http://schemas.microsoft.com/office/powerpoint/2010/main" val="4071890797"/>
              </p:ext>
            </p:extLst>
          </p:nvPr>
        </p:nvGraphicFramePr>
        <p:xfrm>
          <a:off x="593337" y="5681477"/>
          <a:ext cx="6657341" cy="914400"/>
        </p:xfrm>
        <a:graphic>
          <a:graphicData uri="http://schemas.openxmlformats.org/drawingml/2006/table">
            <a:tbl>
              <a:tblPr>
                <a:tableStyleId>{5C22544A-7EE6-4342-B048-85BDC9FD1C3A}</a:tableStyleId>
              </a:tblPr>
              <a:tblGrid>
                <a:gridCol w="649923"/>
                <a:gridCol w="1575435"/>
                <a:gridCol w="546735"/>
                <a:gridCol w="873436"/>
                <a:gridCol w="748989"/>
                <a:gridCol w="576767"/>
                <a:gridCol w="1048583"/>
                <a:gridCol w="637473"/>
              </a:tblGrid>
              <a:tr h="73931">
                <a:tc rowSpan="3">
                  <a:txBody>
                    <a:bodyPr/>
                    <a:lstStyle/>
                    <a:p>
                      <a:pPr algn="l">
                        <a:spcAft>
                          <a:spcPts val="0"/>
                        </a:spcAft>
                      </a:pPr>
                      <a:r>
                        <a:rPr lang="fr-FR" sz="1000" dirty="0" smtClean="0">
                          <a:effectLst/>
                        </a:rPr>
                        <a:t>Species</a:t>
                      </a:r>
                      <a:endParaRPr lang="zh-CN" sz="1200" dirty="0">
                        <a:effectLst/>
                        <a:latin typeface="Times New Roman"/>
                        <a:ea typeface="宋体"/>
                      </a:endParaRPr>
                    </a:p>
                  </a:txBody>
                  <a:tcPr marL="68580" marR="68580" marT="0" marB="0" anchor="ctr"/>
                </a:tc>
                <a:tc rowSpan="3">
                  <a:txBody>
                    <a:bodyPr/>
                    <a:lstStyle/>
                    <a:p>
                      <a:pPr algn="l">
                        <a:spcAft>
                          <a:spcPts val="0"/>
                        </a:spcAft>
                      </a:pPr>
                      <a:r>
                        <a:rPr lang="en-US" sz="1000" dirty="0">
                          <a:effectLst/>
                        </a:rPr>
                        <a:t>Description</a:t>
                      </a:r>
                      <a:endParaRPr lang="zh-CN" sz="1200" dirty="0">
                        <a:effectLst/>
                        <a:latin typeface="Times New Roman"/>
                        <a:ea typeface="宋体"/>
                      </a:endParaRPr>
                    </a:p>
                  </a:txBody>
                  <a:tcPr marL="68580" marR="68580" marT="0" marB="0" anchor="ctr"/>
                </a:tc>
                <a:tc gridSpan="6">
                  <a:txBody>
                    <a:bodyPr/>
                    <a:lstStyle/>
                    <a:p>
                      <a:pPr algn="ctr">
                        <a:spcAft>
                          <a:spcPts val="0"/>
                        </a:spcAft>
                      </a:pPr>
                      <a:r>
                        <a:rPr lang="it-IT" sz="1000" dirty="0">
                          <a:effectLst/>
                        </a:rPr>
                        <a:t>Mass Conributions (%)</a:t>
                      </a:r>
                      <a:endParaRPr lang="zh-CN" sz="1200" dirty="0">
                        <a:effectLst/>
                        <a:latin typeface="Times New Roman"/>
                        <a:ea typeface="宋体"/>
                      </a:endParaRPr>
                    </a:p>
                  </a:txBody>
                  <a:tcPr marL="68580" marR="68580" marT="0" marB="0" anchor="b"/>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89343">
                <a:tc vMerge="1">
                  <a:txBody>
                    <a:bodyPr/>
                    <a:lstStyle/>
                    <a:p>
                      <a:endParaRPr lang="zh-CN" altLang="en-US"/>
                    </a:p>
                  </a:txBody>
                  <a:tcPr/>
                </a:tc>
                <a:tc vMerge="1">
                  <a:txBody>
                    <a:bodyPr/>
                    <a:lstStyle/>
                    <a:p>
                      <a:endParaRPr lang="zh-CN" altLang="en-US"/>
                    </a:p>
                  </a:txBody>
                  <a:tcPr/>
                </a:tc>
                <a:tc gridSpan="3">
                  <a:txBody>
                    <a:bodyPr/>
                    <a:lstStyle/>
                    <a:p>
                      <a:pPr>
                        <a:spcAft>
                          <a:spcPts val="0"/>
                        </a:spcAft>
                      </a:pPr>
                      <a:r>
                        <a:rPr lang="it-IT" sz="1000">
                          <a:effectLst/>
                        </a:rPr>
                        <a:t>Fine Mode (I,J mode in CMAQ ≤2.5</a:t>
                      </a:r>
                      <a:r>
                        <a:rPr lang="en-US" sz="1000">
                          <a:effectLst/>
                        </a:rPr>
                        <a:t>μ</a:t>
                      </a:r>
                      <a:r>
                        <a:rPr lang="it-IT" sz="1000">
                          <a:effectLst/>
                        </a:rPr>
                        <a:t>m)</a:t>
                      </a:r>
                      <a:endParaRPr lang="zh-CN" sz="1200">
                        <a:effectLst/>
                        <a:latin typeface="Times New Roman"/>
                        <a:ea typeface="宋体"/>
                      </a:endParaRPr>
                    </a:p>
                  </a:txBody>
                  <a:tcPr marL="68580" marR="68580" marT="0" marB="0" anchor="b"/>
                </a:tc>
                <a:tc hMerge="1">
                  <a:txBody>
                    <a:bodyPr/>
                    <a:lstStyle/>
                    <a:p>
                      <a:endParaRPr lang="zh-CN" altLang="en-US"/>
                    </a:p>
                  </a:txBody>
                  <a:tcPr/>
                </a:tc>
                <a:tc hMerge="1">
                  <a:txBody>
                    <a:bodyPr/>
                    <a:lstStyle/>
                    <a:p>
                      <a:endParaRPr lang="zh-CN" altLang="en-US"/>
                    </a:p>
                  </a:txBody>
                  <a:tcPr/>
                </a:tc>
                <a:tc gridSpan="3">
                  <a:txBody>
                    <a:bodyPr/>
                    <a:lstStyle/>
                    <a:p>
                      <a:pPr>
                        <a:spcAft>
                          <a:spcPts val="0"/>
                        </a:spcAft>
                      </a:pPr>
                      <a:r>
                        <a:rPr lang="fr-FR" sz="1000" dirty="0">
                          <a:effectLst/>
                        </a:rPr>
                        <a:t>Coarse Mode (K mode in CMAQ ≤10 </a:t>
                      </a:r>
                      <a:r>
                        <a:rPr lang="en-US" sz="1000" dirty="0">
                          <a:effectLst/>
                        </a:rPr>
                        <a:t>μ</a:t>
                      </a:r>
                      <a:r>
                        <a:rPr lang="fr-FR" sz="1000" dirty="0">
                          <a:effectLst/>
                        </a:rPr>
                        <a:t>m)</a:t>
                      </a:r>
                      <a:endParaRPr lang="zh-CN" sz="1200" dirty="0">
                        <a:effectLst/>
                        <a:latin typeface="Times New Roman"/>
                        <a:ea typeface="宋体"/>
                      </a:endParaRPr>
                    </a:p>
                  </a:txBody>
                  <a:tcPr marL="68580" marR="68580" marT="0" marB="0" anchor="b"/>
                </a:tc>
                <a:tc hMerge="1">
                  <a:txBody>
                    <a:bodyPr/>
                    <a:lstStyle/>
                    <a:p>
                      <a:endParaRPr lang="zh-CN" altLang="en-US"/>
                    </a:p>
                  </a:txBody>
                  <a:tcPr/>
                </a:tc>
                <a:tc hMerge="1">
                  <a:txBody>
                    <a:bodyPr/>
                    <a:lstStyle/>
                    <a:p>
                      <a:endParaRPr lang="zh-CN" altLang="en-US"/>
                    </a:p>
                  </a:txBody>
                  <a:tcPr/>
                </a:tc>
              </a:tr>
              <a:tr h="89343">
                <a:tc vMerge="1">
                  <a:txBody>
                    <a:bodyPr/>
                    <a:lstStyle/>
                    <a:p>
                      <a:endParaRPr lang="zh-CN" altLang="en-US"/>
                    </a:p>
                  </a:txBody>
                  <a:tcPr/>
                </a:tc>
                <a:tc vMerge="1">
                  <a:txBody>
                    <a:bodyPr/>
                    <a:lstStyle/>
                    <a:p>
                      <a:endParaRPr lang="zh-CN" altLang="en-US"/>
                    </a:p>
                  </a:txBody>
                  <a:tcPr/>
                </a:tc>
                <a:tc>
                  <a:txBody>
                    <a:bodyPr/>
                    <a:lstStyle/>
                    <a:p>
                      <a:pPr>
                        <a:spcAft>
                          <a:spcPts val="0"/>
                        </a:spcAft>
                      </a:pPr>
                      <a:r>
                        <a:rPr lang="en-US" sz="1000" dirty="0">
                          <a:effectLst/>
                        </a:rPr>
                        <a:t>Default</a:t>
                      </a:r>
                      <a:endParaRPr lang="zh-CN" sz="1200" dirty="0">
                        <a:effectLst/>
                        <a:latin typeface="Times New Roman"/>
                        <a:ea typeface="宋体"/>
                      </a:endParaRPr>
                    </a:p>
                  </a:txBody>
                  <a:tcPr marL="68580" marR="68580" marT="0" marB="0" anchor="b"/>
                </a:tc>
                <a:tc>
                  <a:txBody>
                    <a:bodyPr/>
                    <a:lstStyle/>
                    <a:p>
                      <a:pPr algn="r">
                        <a:spcAft>
                          <a:spcPts val="0"/>
                        </a:spcAft>
                      </a:pPr>
                      <a:r>
                        <a:rPr lang="en-US" sz="1000" dirty="0" err="1">
                          <a:solidFill>
                            <a:srgbClr val="FF0000"/>
                          </a:solidFill>
                          <a:effectLst/>
                        </a:rPr>
                        <a:t>Taklamakan</a:t>
                      </a:r>
                      <a:endParaRPr lang="zh-CN" sz="1200" dirty="0">
                        <a:solidFill>
                          <a:srgbClr val="FF0000"/>
                        </a:solidFill>
                        <a:effectLst/>
                        <a:latin typeface="Times New Roman"/>
                        <a:ea typeface="宋体"/>
                      </a:endParaRPr>
                    </a:p>
                  </a:txBody>
                  <a:tcPr marL="68580" marR="68580" marT="0" marB="0" anchor="b"/>
                </a:tc>
                <a:tc>
                  <a:txBody>
                    <a:bodyPr/>
                    <a:lstStyle/>
                    <a:p>
                      <a:pPr algn="r">
                        <a:spcAft>
                          <a:spcPts val="0"/>
                        </a:spcAft>
                      </a:pPr>
                      <a:r>
                        <a:rPr lang="en-US" sz="1000" dirty="0">
                          <a:solidFill>
                            <a:srgbClr val="0000FF"/>
                          </a:solidFill>
                          <a:effectLst/>
                        </a:rPr>
                        <a:t>Gobi</a:t>
                      </a:r>
                      <a:endParaRPr lang="zh-CN" sz="1200" dirty="0">
                        <a:solidFill>
                          <a:srgbClr val="0000FF"/>
                        </a:solidFill>
                        <a:effectLst/>
                        <a:latin typeface="Times New Roman"/>
                        <a:ea typeface="宋体"/>
                      </a:endParaRPr>
                    </a:p>
                  </a:txBody>
                  <a:tcPr marL="68580" marR="68580" marT="0" marB="0" anchor="b"/>
                </a:tc>
                <a:tc>
                  <a:txBody>
                    <a:bodyPr/>
                    <a:lstStyle/>
                    <a:p>
                      <a:pPr>
                        <a:spcAft>
                          <a:spcPts val="0"/>
                        </a:spcAft>
                      </a:pPr>
                      <a:r>
                        <a:rPr lang="en-US" sz="1000">
                          <a:effectLst/>
                        </a:rPr>
                        <a:t>Default</a:t>
                      </a:r>
                      <a:endParaRPr lang="zh-CN" sz="1200">
                        <a:effectLst/>
                        <a:latin typeface="Times New Roman"/>
                        <a:ea typeface="宋体"/>
                      </a:endParaRPr>
                    </a:p>
                  </a:txBody>
                  <a:tcPr marL="68580" marR="68580" marT="0" marB="0" anchor="b"/>
                </a:tc>
                <a:tc>
                  <a:txBody>
                    <a:bodyPr/>
                    <a:lstStyle/>
                    <a:p>
                      <a:pPr algn="r">
                        <a:spcAft>
                          <a:spcPts val="0"/>
                        </a:spcAft>
                      </a:pPr>
                      <a:r>
                        <a:rPr lang="en-US" sz="1000" dirty="0" err="1">
                          <a:solidFill>
                            <a:srgbClr val="FF0000"/>
                          </a:solidFill>
                          <a:effectLst/>
                        </a:rPr>
                        <a:t>Taklamakan</a:t>
                      </a:r>
                      <a:endParaRPr lang="zh-CN" sz="1200" dirty="0">
                        <a:solidFill>
                          <a:srgbClr val="FF0000"/>
                        </a:solidFill>
                        <a:effectLst/>
                        <a:latin typeface="Times New Roman"/>
                        <a:ea typeface="宋体"/>
                      </a:endParaRPr>
                    </a:p>
                  </a:txBody>
                  <a:tcPr marL="68580" marR="68580" marT="0" marB="0" anchor="b"/>
                </a:tc>
                <a:tc>
                  <a:txBody>
                    <a:bodyPr/>
                    <a:lstStyle/>
                    <a:p>
                      <a:pPr algn="r">
                        <a:spcAft>
                          <a:spcPts val="0"/>
                        </a:spcAft>
                      </a:pPr>
                      <a:r>
                        <a:rPr lang="en-US" sz="1000" dirty="0">
                          <a:solidFill>
                            <a:srgbClr val="0000FF"/>
                          </a:solidFill>
                          <a:effectLst/>
                        </a:rPr>
                        <a:t>Gobi</a:t>
                      </a:r>
                      <a:endParaRPr lang="zh-CN" sz="1200" dirty="0">
                        <a:solidFill>
                          <a:srgbClr val="0000FF"/>
                        </a:solidFill>
                        <a:effectLst/>
                        <a:latin typeface="Times New Roman"/>
                        <a:ea typeface="宋体"/>
                      </a:endParaRPr>
                    </a:p>
                  </a:txBody>
                  <a:tcPr marL="68580" marR="68580" marT="0" marB="0" anchor="b"/>
                </a:tc>
              </a:tr>
              <a:tr h="89343">
                <a:tc>
                  <a:txBody>
                    <a:bodyPr/>
                    <a:lstStyle/>
                    <a:p>
                      <a:pPr>
                        <a:spcAft>
                          <a:spcPts val="0"/>
                        </a:spcAft>
                      </a:pPr>
                      <a:r>
                        <a:rPr lang="en-US" sz="1000" b="1" dirty="0">
                          <a:effectLst/>
                        </a:rPr>
                        <a:t>ACA</a:t>
                      </a:r>
                      <a:endParaRPr lang="zh-CN" sz="1200" b="1" dirty="0">
                        <a:effectLst/>
                        <a:latin typeface="Times New Roman"/>
                        <a:ea typeface="宋体"/>
                      </a:endParaRPr>
                    </a:p>
                  </a:txBody>
                  <a:tcPr marL="68580" marR="68580" marT="0" marB="0" anchor="b"/>
                </a:tc>
                <a:tc>
                  <a:txBody>
                    <a:bodyPr/>
                    <a:lstStyle/>
                    <a:p>
                      <a:pPr>
                        <a:spcAft>
                          <a:spcPts val="0"/>
                        </a:spcAft>
                      </a:pPr>
                      <a:r>
                        <a:rPr lang="en-US" sz="1000" b="1" dirty="0">
                          <a:effectLst/>
                        </a:rPr>
                        <a:t>Calcium</a:t>
                      </a:r>
                      <a:endParaRPr lang="zh-CN" sz="1200" b="1" dirty="0">
                        <a:effectLst/>
                        <a:latin typeface="Times New Roman"/>
                        <a:ea typeface="宋体"/>
                      </a:endParaRPr>
                    </a:p>
                  </a:txBody>
                  <a:tcPr marL="68580" marR="68580" marT="0" marB="0" anchor="b"/>
                </a:tc>
                <a:tc>
                  <a:txBody>
                    <a:bodyPr/>
                    <a:lstStyle/>
                    <a:p>
                      <a:pPr algn="r">
                        <a:spcAft>
                          <a:spcPts val="0"/>
                        </a:spcAft>
                      </a:pPr>
                      <a:r>
                        <a:rPr lang="en-US" sz="1000" b="1" kern="100" dirty="0">
                          <a:effectLst/>
                          <a:latin typeface="Times New Roman"/>
                          <a:ea typeface="宋体"/>
                        </a:rPr>
                        <a:t>7.94</a:t>
                      </a:r>
                      <a:endParaRPr lang="zh-CN" sz="1200" kern="100" dirty="0">
                        <a:effectLst/>
                        <a:latin typeface="Times New Roman"/>
                        <a:ea typeface="宋体"/>
                      </a:endParaRPr>
                    </a:p>
                  </a:txBody>
                  <a:tcPr marL="68580" marR="68580" marT="0" marB="0" anchor="b"/>
                </a:tc>
                <a:tc>
                  <a:txBody>
                    <a:bodyPr/>
                    <a:lstStyle/>
                    <a:p>
                      <a:pPr algn="r">
                        <a:spcAft>
                          <a:spcPts val="0"/>
                        </a:spcAft>
                      </a:pPr>
                      <a:r>
                        <a:rPr lang="en-US" sz="1000" b="1" kern="100" dirty="0">
                          <a:effectLst/>
                          <a:latin typeface="Times New Roman"/>
                          <a:ea typeface="宋体"/>
                        </a:rPr>
                        <a:t>2.063</a:t>
                      </a:r>
                      <a:endParaRPr lang="zh-CN" sz="1200" kern="100" dirty="0">
                        <a:effectLst/>
                        <a:latin typeface="Times New Roman"/>
                        <a:ea typeface="宋体"/>
                      </a:endParaRPr>
                    </a:p>
                  </a:txBody>
                  <a:tcPr marL="68580" marR="68580" marT="0" marB="0" anchor="b"/>
                </a:tc>
                <a:tc>
                  <a:txBody>
                    <a:bodyPr/>
                    <a:lstStyle/>
                    <a:p>
                      <a:pPr algn="r">
                        <a:spcAft>
                          <a:spcPts val="0"/>
                        </a:spcAft>
                      </a:pPr>
                      <a:r>
                        <a:rPr lang="en-US" sz="1000" b="1" kern="100" dirty="0">
                          <a:effectLst/>
                          <a:latin typeface="Times New Roman"/>
                          <a:ea typeface="宋体"/>
                        </a:rPr>
                        <a:t>1.788</a:t>
                      </a:r>
                      <a:endParaRPr lang="zh-CN" sz="1200" kern="100" dirty="0">
                        <a:effectLst/>
                        <a:latin typeface="Times New Roman"/>
                        <a:ea typeface="宋体"/>
                      </a:endParaRPr>
                    </a:p>
                  </a:txBody>
                  <a:tcPr marL="68580" marR="68580" marT="0" marB="0" anchor="b"/>
                </a:tc>
                <a:tc>
                  <a:txBody>
                    <a:bodyPr/>
                    <a:lstStyle/>
                    <a:p>
                      <a:pPr algn="r">
                        <a:spcAft>
                          <a:spcPts val="0"/>
                        </a:spcAft>
                      </a:pPr>
                      <a:r>
                        <a:rPr lang="en-US" sz="1000" b="1" kern="100" dirty="0">
                          <a:effectLst/>
                          <a:latin typeface="Times New Roman"/>
                          <a:ea typeface="宋体"/>
                        </a:rPr>
                        <a:t>0</a:t>
                      </a:r>
                      <a:endParaRPr lang="zh-CN" sz="1200" kern="100" dirty="0">
                        <a:effectLst/>
                        <a:latin typeface="Times New Roman"/>
                        <a:ea typeface="宋体"/>
                      </a:endParaRPr>
                    </a:p>
                  </a:txBody>
                  <a:tcPr marL="68580" marR="68580" marT="0" marB="0" anchor="b"/>
                </a:tc>
                <a:tc>
                  <a:txBody>
                    <a:bodyPr/>
                    <a:lstStyle/>
                    <a:p>
                      <a:pPr algn="r">
                        <a:spcAft>
                          <a:spcPts val="0"/>
                        </a:spcAft>
                      </a:pPr>
                      <a:r>
                        <a:rPr lang="en-US" sz="1000" b="1" kern="100" dirty="0">
                          <a:effectLst/>
                          <a:latin typeface="Times New Roman"/>
                          <a:ea typeface="宋体"/>
                        </a:rPr>
                        <a:t>1.423</a:t>
                      </a:r>
                      <a:endParaRPr lang="zh-CN" sz="1200" kern="100" dirty="0">
                        <a:effectLst/>
                        <a:latin typeface="Times New Roman"/>
                        <a:ea typeface="宋体"/>
                      </a:endParaRPr>
                    </a:p>
                  </a:txBody>
                  <a:tcPr marL="68580" marR="68580" marT="0" marB="0" anchor="b"/>
                </a:tc>
                <a:tc>
                  <a:txBody>
                    <a:bodyPr/>
                    <a:lstStyle/>
                    <a:p>
                      <a:pPr algn="r">
                        <a:spcAft>
                          <a:spcPts val="0"/>
                        </a:spcAft>
                      </a:pPr>
                      <a:r>
                        <a:rPr lang="en-US" sz="1000" b="1" kern="100" dirty="0">
                          <a:effectLst/>
                          <a:latin typeface="Times New Roman"/>
                          <a:ea typeface="宋体"/>
                        </a:rPr>
                        <a:t>1.082</a:t>
                      </a:r>
                      <a:endParaRPr lang="zh-CN" sz="1200" kern="100" dirty="0">
                        <a:effectLst/>
                        <a:latin typeface="Times New Roman"/>
                        <a:ea typeface="宋体"/>
                      </a:endParaRPr>
                    </a:p>
                  </a:txBody>
                  <a:tcPr marL="68580" marR="68580" marT="0" marB="0" anchor="b"/>
                </a:tc>
              </a:tr>
              <a:tr h="89343">
                <a:tc>
                  <a:txBody>
                    <a:bodyPr/>
                    <a:lstStyle/>
                    <a:p>
                      <a:pPr>
                        <a:spcAft>
                          <a:spcPts val="0"/>
                        </a:spcAft>
                      </a:pPr>
                      <a:r>
                        <a:rPr lang="en-US" sz="1000" b="1" dirty="0">
                          <a:effectLst/>
                        </a:rPr>
                        <a:t>AMG</a:t>
                      </a:r>
                      <a:endParaRPr lang="zh-CN" sz="1200" b="1" dirty="0">
                        <a:effectLst/>
                        <a:latin typeface="Times New Roman"/>
                        <a:ea typeface="宋体"/>
                      </a:endParaRPr>
                    </a:p>
                  </a:txBody>
                  <a:tcPr marL="68580" marR="68580" marT="0" marB="0" anchor="b"/>
                </a:tc>
                <a:tc>
                  <a:txBody>
                    <a:bodyPr/>
                    <a:lstStyle/>
                    <a:p>
                      <a:pPr>
                        <a:spcAft>
                          <a:spcPts val="0"/>
                        </a:spcAft>
                      </a:pPr>
                      <a:r>
                        <a:rPr lang="en-US" sz="1000" b="1" dirty="0">
                          <a:effectLst/>
                        </a:rPr>
                        <a:t>Magnesium</a:t>
                      </a:r>
                      <a:endParaRPr lang="zh-CN" sz="1200" b="1" dirty="0">
                        <a:effectLst/>
                        <a:latin typeface="Times New Roman"/>
                        <a:ea typeface="宋体"/>
                      </a:endParaRPr>
                    </a:p>
                  </a:txBody>
                  <a:tcPr marL="68580" marR="68580" marT="0" marB="0" anchor="b"/>
                </a:tc>
                <a:tc>
                  <a:txBody>
                    <a:bodyPr/>
                    <a:lstStyle/>
                    <a:p>
                      <a:pPr algn="r">
                        <a:spcAft>
                          <a:spcPts val="0"/>
                        </a:spcAft>
                      </a:pPr>
                      <a:r>
                        <a:rPr lang="en-US" sz="1000" b="1" kern="100" dirty="0">
                          <a:effectLst/>
                          <a:latin typeface="Times New Roman"/>
                          <a:ea typeface="宋体"/>
                        </a:rPr>
                        <a:t>0</a:t>
                      </a:r>
                      <a:endParaRPr lang="zh-CN" sz="1200" kern="100" dirty="0">
                        <a:effectLst/>
                        <a:latin typeface="Times New Roman"/>
                        <a:ea typeface="宋体"/>
                      </a:endParaRPr>
                    </a:p>
                  </a:txBody>
                  <a:tcPr marL="68580" marR="68580" marT="0" marB="0" anchor="b"/>
                </a:tc>
                <a:tc>
                  <a:txBody>
                    <a:bodyPr/>
                    <a:lstStyle/>
                    <a:p>
                      <a:pPr algn="r">
                        <a:spcAft>
                          <a:spcPts val="0"/>
                        </a:spcAft>
                      </a:pPr>
                      <a:r>
                        <a:rPr lang="en-US" sz="1000" b="1" kern="100" dirty="0">
                          <a:effectLst/>
                          <a:latin typeface="Times New Roman"/>
                          <a:ea typeface="宋体"/>
                        </a:rPr>
                        <a:t>0.165</a:t>
                      </a:r>
                      <a:endParaRPr lang="zh-CN" sz="1200" kern="100" dirty="0">
                        <a:effectLst/>
                        <a:latin typeface="Times New Roman"/>
                        <a:ea typeface="宋体"/>
                      </a:endParaRPr>
                    </a:p>
                  </a:txBody>
                  <a:tcPr marL="68580" marR="68580" marT="0" marB="0" anchor="b"/>
                </a:tc>
                <a:tc>
                  <a:txBody>
                    <a:bodyPr/>
                    <a:lstStyle/>
                    <a:p>
                      <a:pPr algn="r">
                        <a:spcAft>
                          <a:spcPts val="0"/>
                        </a:spcAft>
                      </a:pPr>
                      <a:r>
                        <a:rPr lang="en-US" sz="1000" b="1" kern="100" dirty="0">
                          <a:effectLst/>
                          <a:latin typeface="Times New Roman"/>
                          <a:ea typeface="宋体"/>
                        </a:rPr>
                        <a:t>0.799</a:t>
                      </a:r>
                      <a:endParaRPr lang="zh-CN" sz="1200" kern="100" dirty="0">
                        <a:effectLst/>
                        <a:latin typeface="Times New Roman"/>
                        <a:ea typeface="宋体"/>
                      </a:endParaRPr>
                    </a:p>
                  </a:txBody>
                  <a:tcPr marL="68580" marR="68580" marT="0" marB="0" anchor="b"/>
                </a:tc>
                <a:tc>
                  <a:txBody>
                    <a:bodyPr/>
                    <a:lstStyle/>
                    <a:p>
                      <a:pPr algn="r">
                        <a:spcAft>
                          <a:spcPts val="0"/>
                        </a:spcAft>
                      </a:pPr>
                      <a:r>
                        <a:rPr lang="en-US" sz="1000" b="1" kern="100" dirty="0">
                          <a:effectLst/>
                          <a:latin typeface="Times New Roman"/>
                          <a:ea typeface="宋体"/>
                        </a:rPr>
                        <a:t>0</a:t>
                      </a:r>
                      <a:endParaRPr lang="zh-CN" sz="1200" kern="100" dirty="0">
                        <a:effectLst/>
                        <a:latin typeface="Times New Roman"/>
                        <a:ea typeface="宋体"/>
                      </a:endParaRPr>
                    </a:p>
                  </a:txBody>
                  <a:tcPr marL="68580" marR="68580" marT="0" marB="0" anchor="b"/>
                </a:tc>
                <a:tc>
                  <a:txBody>
                    <a:bodyPr/>
                    <a:lstStyle/>
                    <a:p>
                      <a:pPr algn="r">
                        <a:spcAft>
                          <a:spcPts val="0"/>
                        </a:spcAft>
                      </a:pPr>
                      <a:r>
                        <a:rPr lang="en-US" sz="1000" b="1" kern="100" dirty="0">
                          <a:effectLst/>
                          <a:latin typeface="Times New Roman"/>
                          <a:ea typeface="宋体"/>
                        </a:rPr>
                        <a:t>0.121</a:t>
                      </a:r>
                      <a:endParaRPr lang="zh-CN" sz="1200" kern="100" dirty="0">
                        <a:effectLst/>
                        <a:latin typeface="Times New Roman"/>
                        <a:ea typeface="宋体"/>
                      </a:endParaRPr>
                    </a:p>
                  </a:txBody>
                  <a:tcPr marL="68580" marR="68580" marT="0" marB="0" anchor="b"/>
                </a:tc>
                <a:tc>
                  <a:txBody>
                    <a:bodyPr/>
                    <a:lstStyle/>
                    <a:p>
                      <a:pPr algn="r">
                        <a:spcAft>
                          <a:spcPts val="0"/>
                        </a:spcAft>
                      </a:pPr>
                      <a:r>
                        <a:rPr lang="en-US" sz="1000" b="1" kern="100" dirty="0">
                          <a:effectLst/>
                          <a:latin typeface="Times New Roman"/>
                          <a:ea typeface="宋体"/>
                        </a:rPr>
                        <a:t>0.819</a:t>
                      </a:r>
                      <a:endParaRPr lang="zh-CN" sz="1200" kern="100" dirty="0">
                        <a:effectLst/>
                        <a:latin typeface="Times New Roman"/>
                        <a:ea typeface="宋体"/>
                      </a:endParaRPr>
                    </a:p>
                  </a:txBody>
                  <a:tcPr marL="68580" marR="68580" marT="0" marB="0" anchor="b"/>
                </a:tc>
              </a:tr>
              <a:tr h="89343">
                <a:tc>
                  <a:txBody>
                    <a:bodyPr/>
                    <a:lstStyle/>
                    <a:p>
                      <a:pPr>
                        <a:spcAft>
                          <a:spcPts val="0"/>
                        </a:spcAft>
                      </a:pPr>
                      <a:r>
                        <a:rPr lang="en-US" sz="1000" b="1" dirty="0">
                          <a:effectLst/>
                        </a:rPr>
                        <a:t>AK</a:t>
                      </a:r>
                      <a:endParaRPr lang="zh-CN" sz="1200" b="1" dirty="0">
                        <a:effectLst/>
                        <a:latin typeface="Times New Roman"/>
                        <a:ea typeface="宋体"/>
                      </a:endParaRPr>
                    </a:p>
                  </a:txBody>
                  <a:tcPr marL="68580" marR="68580" marT="0" marB="0" anchor="b"/>
                </a:tc>
                <a:tc>
                  <a:txBody>
                    <a:bodyPr/>
                    <a:lstStyle/>
                    <a:p>
                      <a:pPr>
                        <a:spcAft>
                          <a:spcPts val="0"/>
                        </a:spcAft>
                      </a:pPr>
                      <a:r>
                        <a:rPr lang="en-US" sz="1000" b="1" dirty="0">
                          <a:effectLst/>
                        </a:rPr>
                        <a:t>Potassium</a:t>
                      </a:r>
                      <a:endParaRPr lang="zh-CN" sz="1200" b="1" dirty="0">
                        <a:effectLst/>
                        <a:latin typeface="Times New Roman"/>
                        <a:ea typeface="宋体"/>
                      </a:endParaRPr>
                    </a:p>
                  </a:txBody>
                  <a:tcPr marL="68580" marR="68580" marT="0" marB="0" anchor="b"/>
                </a:tc>
                <a:tc>
                  <a:txBody>
                    <a:bodyPr/>
                    <a:lstStyle/>
                    <a:p>
                      <a:pPr algn="r">
                        <a:spcAft>
                          <a:spcPts val="0"/>
                        </a:spcAft>
                      </a:pPr>
                      <a:r>
                        <a:rPr lang="en-US" sz="1000" b="1" kern="100" dirty="0">
                          <a:effectLst/>
                          <a:latin typeface="Times New Roman"/>
                          <a:ea typeface="宋体"/>
                        </a:rPr>
                        <a:t>3.77</a:t>
                      </a:r>
                      <a:endParaRPr lang="zh-CN" sz="1200" kern="100" dirty="0">
                        <a:effectLst/>
                        <a:latin typeface="Times New Roman"/>
                        <a:ea typeface="宋体"/>
                      </a:endParaRPr>
                    </a:p>
                  </a:txBody>
                  <a:tcPr marL="68580" marR="68580" marT="0" marB="0" anchor="b"/>
                </a:tc>
                <a:tc>
                  <a:txBody>
                    <a:bodyPr/>
                    <a:lstStyle/>
                    <a:p>
                      <a:pPr algn="r">
                        <a:spcAft>
                          <a:spcPts val="0"/>
                        </a:spcAft>
                      </a:pPr>
                      <a:r>
                        <a:rPr lang="en-US" sz="1000" b="1" kern="100" dirty="0">
                          <a:effectLst/>
                          <a:latin typeface="Times New Roman"/>
                          <a:ea typeface="宋体"/>
                        </a:rPr>
                        <a:t>0.153</a:t>
                      </a:r>
                      <a:endParaRPr lang="zh-CN" sz="1200" kern="100" dirty="0">
                        <a:effectLst/>
                        <a:latin typeface="Times New Roman"/>
                        <a:ea typeface="宋体"/>
                      </a:endParaRPr>
                    </a:p>
                  </a:txBody>
                  <a:tcPr marL="68580" marR="68580" marT="0" marB="0" anchor="b"/>
                </a:tc>
                <a:tc>
                  <a:txBody>
                    <a:bodyPr/>
                    <a:lstStyle/>
                    <a:p>
                      <a:pPr algn="r">
                        <a:spcAft>
                          <a:spcPts val="0"/>
                        </a:spcAft>
                      </a:pPr>
                      <a:r>
                        <a:rPr lang="en-US" sz="1000" b="1" kern="100" dirty="0">
                          <a:effectLst/>
                          <a:latin typeface="Times New Roman"/>
                          <a:ea typeface="宋体"/>
                        </a:rPr>
                        <a:t>0.282</a:t>
                      </a:r>
                      <a:endParaRPr lang="zh-CN" sz="1200" kern="100" dirty="0">
                        <a:effectLst/>
                        <a:latin typeface="Times New Roman"/>
                        <a:ea typeface="宋体"/>
                      </a:endParaRPr>
                    </a:p>
                  </a:txBody>
                  <a:tcPr marL="68580" marR="68580" marT="0" marB="0" anchor="b"/>
                </a:tc>
                <a:tc>
                  <a:txBody>
                    <a:bodyPr/>
                    <a:lstStyle/>
                    <a:p>
                      <a:pPr algn="r">
                        <a:spcAft>
                          <a:spcPts val="0"/>
                        </a:spcAft>
                      </a:pPr>
                      <a:r>
                        <a:rPr lang="en-US" sz="1000" b="1" kern="100" dirty="0">
                          <a:effectLst/>
                          <a:latin typeface="Times New Roman"/>
                          <a:ea typeface="宋体"/>
                        </a:rPr>
                        <a:t>0</a:t>
                      </a:r>
                      <a:endParaRPr lang="zh-CN" sz="1200" kern="100" dirty="0">
                        <a:effectLst/>
                        <a:latin typeface="Times New Roman"/>
                        <a:ea typeface="宋体"/>
                      </a:endParaRPr>
                    </a:p>
                  </a:txBody>
                  <a:tcPr marL="68580" marR="68580" marT="0" marB="0" anchor="b"/>
                </a:tc>
                <a:tc>
                  <a:txBody>
                    <a:bodyPr/>
                    <a:lstStyle/>
                    <a:p>
                      <a:pPr algn="r">
                        <a:spcAft>
                          <a:spcPts val="0"/>
                        </a:spcAft>
                      </a:pPr>
                      <a:r>
                        <a:rPr lang="en-US" sz="1000" b="1" kern="100" dirty="0">
                          <a:effectLst/>
                          <a:latin typeface="Times New Roman"/>
                          <a:ea typeface="宋体"/>
                        </a:rPr>
                        <a:t>0.108</a:t>
                      </a:r>
                      <a:endParaRPr lang="zh-CN" sz="1200" kern="100" dirty="0">
                        <a:effectLst/>
                        <a:latin typeface="Times New Roman"/>
                        <a:ea typeface="宋体"/>
                      </a:endParaRPr>
                    </a:p>
                  </a:txBody>
                  <a:tcPr marL="68580" marR="68580" marT="0" marB="0" anchor="b"/>
                </a:tc>
                <a:tc>
                  <a:txBody>
                    <a:bodyPr/>
                    <a:lstStyle/>
                    <a:p>
                      <a:pPr algn="r">
                        <a:spcAft>
                          <a:spcPts val="0"/>
                        </a:spcAft>
                      </a:pPr>
                      <a:r>
                        <a:rPr lang="en-US" sz="1000" b="1" kern="100" dirty="0">
                          <a:effectLst/>
                          <a:latin typeface="Times New Roman"/>
                          <a:ea typeface="宋体"/>
                        </a:rPr>
                        <a:t>0.121</a:t>
                      </a:r>
                      <a:endParaRPr lang="zh-CN" sz="1200" kern="100" dirty="0">
                        <a:effectLst/>
                        <a:latin typeface="Times New Roman"/>
                        <a:ea typeface="宋体"/>
                      </a:endParaRPr>
                    </a:p>
                  </a:txBody>
                  <a:tcPr marL="68580" marR="68580" marT="0" marB="0" anchor="b"/>
                </a:tc>
              </a:tr>
            </a:tbl>
          </a:graphicData>
        </a:graphic>
      </p:graphicFrame>
      <p:sp>
        <p:nvSpPr>
          <p:cNvPr id="3" name="椭圆 2"/>
          <p:cNvSpPr/>
          <p:nvPr/>
        </p:nvSpPr>
        <p:spPr>
          <a:xfrm>
            <a:off x="-1023" y="3012000"/>
            <a:ext cx="594360" cy="594360"/>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altLang="zh-CN" sz="800" b="1" dirty="0" smtClean="0">
                <a:solidFill>
                  <a:schemeClr val="tx1">
                    <a:lumMod val="65000"/>
                    <a:lumOff val="35000"/>
                  </a:schemeClr>
                </a:solidFill>
                <a:latin typeface="Arial" pitchFamily="34" charset="0"/>
                <a:cs typeface="Arial" pitchFamily="34" charset="0"/>
              </a:rPr>
              <a:t>Dust</a:t>
            </a:r>
            <a:endParaRPr lang="zh-CN" altLang="en-US" sz="800" b="1" dirty="0">
              <a:solidFill>
                <a:schemeClr val="tx1">
                  <a:lumMod val="65000"/>
                  <a:lumOff val="35000"/>
                </a:schemeClr>
              </a:solidFill>
              <a:latin typeface="Arial" pitchFamily="34" charset="0"/>
              <a:cs typeface="Arial" pitchFamily="34" charset="0"/>
            </a:endParaRPr>
          </a:p>
        </p:txBody>
      </p:sp>
    </p:spTree>
    <p:extLst>
      <p:ext uri="{BB962C8B-B14F-4D97-AF65-F5344CB8AC3E}">
        <p14:creationId xmlns:p14="http://schemas.microsoft.com/office/powerpoint/2010/main" val="338102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500"/>
                                        <p:tgtEl>
                                          <p:spTgt spid="34"/>
                                        </p:tgtEl>
                                      </p:cBhvr>
                                    </p:animEffect>
                                  </p:childTnLst>
                                </p:cTn>
                              </p:par>
                              <p:par>
                                <p:cTn id="11" presetID="16" presetClass="entr" presetSubtype="21" fill="hold" nodeType="withEffect">
                                  <p:stCondLst>
                                    <p:cond delay="0"/>
                                  </p:stCondLst>
                                  <p:childTnLst>
                                    <p:set>
                                      <p:cBhvr>
                                        <p:cTn id="12" dur="1" fill="hold">
                                          <p:stCondLst>
                                            <p:cond delay="0"/>
                                          </p:stCondLst>
                                        </p:cTn>
                                        <p:tgtEl>
                                          <p:spTgt spid="8194"/>
                                        </p:tgtEl>
                                        <p:attrNameLst>
                                          <p:attrName>style.visibility</p:attrName>
                                        </p:attrNameLst>
                                      </p:cBhvr>
                                      <p:to>
                                        <p:strVal val="visible"/>
                                      </p:to>
                                    </p:set>
                                    <p:animEffect transition="in" filter="barn(inVertical)">
                                      <p:cBhvr>
                                        <p:cTn id="13" dur="500"/>
                                        <p:tgtEl>
                                          <p:spTgt spid="8194"/>
                                        </p:tgtEl>
                                      </p:cBhvr>
                                    </p:animEffect>
                                  </p:childTnLst>
                                </p:cTn>
                              </p:par>
                              <p:par>
                                <p:cTn id="14" presetID="16" presetClass="entr" presetSubtype="21" fill="hold" nodeType="withEffect">
                                  <p:stCondLst>
                                    <p:cond delay="0"/>
                                  </p:stCondLst>
                                  <p:childTnLst>
                                    <p:set>
                                      <p:cBhvr>
                                        <p:cTn id="15" dur="1" fill="hold">
                                          <p:stCondLst>
                                            <p:cond delay="0"/>
                                          </p:stCondLst>
                                        </p:cTn>
                                        <p:tgtEl>
                                          <p:spTgt spid="8195"/>
                                        </p:tgtEl>
                                        <p:attrNameLst>
                                          <p:attrName>style.visibility</p:attrName>
                                        </p:attrNameLst>
                                      </p:cBhvr>
                                      <p:to>
                                        <p:strVal val="visible"/>
                                      </p:to>
                                    </p:set>
                                    <p:animEffect transition="in" filter="barn(inVertical)">
                                      <p:cBhvr>
                                        <p:cTn id="16" dur="500"/>
                                        <p:tgtEl>
                                          <p:spTgt spid="8195"/>
                                        </p:tgtEl>
                                      </p:cBhvr>
                                    </p:animEffect>
                                  </p:childTnLst>
                                </p:cTn>
                              </p:par>
                              <p:par>
                                <p:cTn id="17" presetID="16" presetClass="entr" presetSubtype="21" fill="hold" nodeType="withEffect">
                                  <p:stCondLst>
                                    <p:cond delay="0"/>
                                  </p:stCondLst>
                                  <p:childTnLst>
                                    <p:set>
                                      <p:cBhvr>
                                        <p:cTn id="18" dur="1" fill="hold">
                                          <p:stCondLst>
                                            <p:cond delay="0"/>
                                          </p:stCondLst>
                                        </p:cTn>
                                        <p:tgtEl>
                                          <p:spTgt spid="8197"/>
                                        </p:tgtEl>
                                        <p:attrNameLst>
                                          <p:attrName>style.visibility</p:attrName>
                                        </p:attrNameLst>
                                      </p:cBhvr>
                                      <p:to>
                                        <p:strVal val="visible"/>
                                      </p:to>
                                    </p:set>
                                    <p:animEffect transition="in" filter="barn(inVertical)">
                                      <p:cBhvr>
                                        <p:cTn id="19" dur="500"/>
                                        <p:tgtEl>
                                          <p:spTgt spid="8197"/>
                                        </p:tgtEl>
                                      </p:cBhvr>
                                    </p:animEffect>
                                  </p:childTnLst>
                                </p:cTn>
                              </p:par>
                              <p:par>
                                <p:cTn id="20" presetID="16" presetClass="entr" presetSubtype="21" fill="hold" nodeType="withEffect">
                                  <p:stCondLst>
                                    <p:cond delay="0"/>
                                  </p:stCondLst>
                                  <p:childTnLst>
                                    <p:set>
                                      <p:cBhvr>
                                        <p:cTn id="21" dur="1" fill="hold">
                                          <p:stCondLst>
                                            <p:cond delay="0"/>
                                          </p:stCondLst>
                                        </p:cTn>
                                        <p:tgtEl>
                                          <p:spTgt spid="8198"/>
                                        </p:tgtEl>
                                        <p:attrNameLst>
                                          <p:attrName>style.visibility</p:attrName>
                                        </p:attrNameLst>
                                      </p:cBhvr>
                                      <p:to>
                                        <p:strVal val="visible"/>
                                      </p:to>
                                    </p:set>
                                    <p:animEffect transition="in" filter="barn(inVertical)">
                                      <p:cBhvr>
                                        <p:cTn id="22" dur="500"/>
                                        <p:tgtEl>
                                          <p:spTgt spid="819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barn(inVertical)">
                                      <p:cBhvr>
                                        <p:cTn id="2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1143000"/>
          </a:xfrm>
          <a:noFill/>
        </p:spPr>
        <p:txBody>
          <a:bodyPr>
            <a:normAutofit/>
          </a:bodyPr>
          <a:lstStyle/>
          <a:p>
            <a:pPr eaLnBrk="1" hangingPunct="1"/>
            <a:r>
              <a:rPr lang="en-US" altLang="zh-CN" sz="3600" dirty="0" smtClean="0">
                <a:solidFill>
                  <a:schemeClr val="accent6">
                    <a:lumMod val="75000"/>
                  </a:schemeClr>
                </a:solidFill>
                <a:latin typeface="Arial" pitchFamily="34" charset="0"/>
                <a:cs typeface="Arial" pitchFamily="34" charset="0"/>
              </a:rPr>
              <a:t>Heterogeneous Chemistry</a:t>
            </a:r>
          </a:p>
        </p:txBody>
      </p:sp>
      <p:sp>
        <p:nvSpPr>
          <p:cNvPr id="7171" name="Text Box 60"/>
          <p:cNvSpPr txBox="1">
            <a:spLocks noChangeArrowheads="1"/>
          </p:cNvSpPr>
          <p:nvPr/>
        </p:nvSpPr>
        <p:spPr bwMode="auto">
          <a:xfrm>
            <a:off x="176616" y="1766931"/>
            <a:ext cx="8534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600" b="1" dirty="0" smtClean="0">
                <a:solidFill>
                  <a:schemeClr val="tx1">
                    <a:lumMod val="85000"/>
                    <a:lumOff val="15000"/>
                  </a:schemeClr>
                </a:solidFill>
                <a:latin typeface="Arial" pitchFamily="34" charset="0"/>
                <a:cs typeface="Arial" pitchFamily="34" charset="0"/>
              </a:rPr>
              <a:t>13 </a:t>
            </a:r>
            <a:r>
              <a:rPr lang="en-US" altLang="zh-CN" sz="1600" b="1" dirty="0">
                <a:solidFill>
                  <a:schemeClr val="tx1">
                    <a:lumMod val="85000"/>
                    <a:lumOff val="15000"/>
                  </a:schemeClr>
                </a:solidFill>
                <a:latin typeface="Arial" pitchFamily="34" charset="0"/>
                <a:cs typeface="Arial" pitchFamily="34" charset="0"/>
              </a:rPr>
              <a:t>reactions </a:t>
            </a:r>
            <a:r>
              <a:rPr lang="en-US" altLang="zh-CN" sz="1600" b="1" dirty="0" smtClean="0">
                <a:solidFill>
                  <a:schemeClr val="tx1">
                    <a:lumMod val="85000"/>
                    <a:lumOff val="15000"/>
                  </a:schemeClr>
                </a:solidFill>
                <a:latin typeface="Arial" pitchFamily="34" charset="0"/>
                <a:cs typeface="Arial" pitchFamily="34" charset="0"/>
              </a:rPr>
              <a:t>added </a:t>
            </a:r>
            <a:r>
              <a:rPr lang="en-US" altLang="zh-CN" sz="1600" b="1" dirty="0">
                <a:solidFill>
                  <a:schemeClr val="tx1">
                    <a:lumMod val="85000"/>
                    <a:lumOff val="15000"/>
                  </a:schemeClr>
                </a:solidFill>
                <a:latin typeface="Arial" pitchFamily="34" charset="0"/>
                <a:cs typeface="Arial" pitchFamily="34" charset="0"/>
              </a:rPr>
              <a:t>into CMAQ in this study</a:t>
            </a:r>
            <a:r>
              <a:rPr lang="en-US" altLang="zh-CN" sz="1600" b="1" dirty="0" smtClean="0">
                <a:solidFill>
                  <a:schemeClr val="tx1">
                    <a:lumMod val="85000"/>
                    <a:lumOff val="15000"/>
                  </a:schemeClr>
                </a:solidFill>
                <a:latin typeface="Arial" pitchFamily="34" charset="0"/>
                <a:cs typeface="Arial" pitchFamily="34" charset="0"/>
              </a:rPr>
              <a:t>:</a:t>
            </a:r>
            <a:endParaRPr lang="en-US" altLang="zh-CN" sz="1600" b="1" dirty="0">
              <a:solidFill>
                <a:schemeClr val="tx1">
                  <a:lumMod val="85000"/>
                  <a:lumOff val="15000"/>
                </a:schemeClr>
              </a:solidFill>
              <a:latin typeface="Arial" pitchFamily="34" charset="0"/>
              <a:cs typeface="Arial" pitchFamily="34" charset="0"/>
            </a:endParaRPr>
          </a:p>
        </p:txBody>
      </p:sp>
      <p:graphicFrame>
        <p:nvGraphicFramePr>
          <p:cNvPr id="7173" name="Object 610"/>
          <p:cNvGraphicFramePr>
            <a:graphicFrameLocks noChangeAspect="1"/>
          </p:cNvGraphicFramePr>
          <p:nvPr>
            <p:extLst>
              <p:ext uri="{D42A27DB-BD31-4B8C-83A1-F6EECF244321}">
                <p14:modId xmlns:p14="http://schemas.microsoft.com/office/powerpoint/2010/main" val="3224110717"/>
              </p:ext>
            </p:extLst>
          </p:nvPr>
        </p:nvGraphicFramePr>
        <p:xfrm>
          <a:off x="1987373" y="2103845"/>
          <a:ext cx="2205037" cy="338138"/>
        </p:xfrm>
        <a:graphic>
          <a:graphicData uri="http://schemas.openxmlformats.org/presentationml/2006/ole">
            <mc:AlternateContent xmlns:mc="http://schemas.openxmlformats.org/markup-compatibility/2006">
              <mc:Choice xmlns:v="urn:schemas-microsoft-com:vml" Requires="v">
                <p:oleObj spid="_x0000_s2723" name="Equation" r:id="rId4" imgW="1548728" imgH="241195" progId="Equation.DSMT4">
                  <p:embed/>
                </p:oleObj>
              </mc:Choice>
              <mc:Fallback>
                <p:oleObj name="Equation" r:id="rId4" imgW="1548728" imgH="241195"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7373" y="2103845"/>
                        <a:ext cx="22050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4" name="Rectangle 613"/>
          <p:cNvSpPr>
            <a:spLocks noChangeArrowheads="1"/>
          </p:cNvSpPr>
          <p:nvPr/>
        </p:nvSpPr>
        <p:spPr bwMode="auto">
          <a:xfrm>
            <a:off x="-1524000" y="27125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latin typeface="Arial" pitchFamily="34" charset="0"/>
              <a:cs typeface="Arial" pitchFamily="34" charset="0"/>
            </a:endParaRPr>
          </a:p>
        </p:txBody>
      </p:sp>
      <p:graphicFrame>
        <p:nvGraphicFramePr>
          <p:cNvPr id="7175" name="Object 612"/>
          <p:cNvGraphicFramePr>
            <a:graphicFrameLocks noChangeAspect="1"/>
          </p:cNvGraphicFramePr>
          <p:nvPr>
            <p:extLst>
              <p:ext uri="{D42A27DB-BD31-4B8C-83A1-F6EECF244321}">
                <p14:modId xmlns:p14="http://schemas.microsoft.com/office/powerpoint/2010/main" val="703187772"/>
              </p:ext>
            </p:extLst>
          </p:nvPr>
        </p:nvGraphicFramePr>
        <p:xfrm>
          <a:off x="1987373" y="2453095"/>
          <a:ext cx="2308225" cy="323850"/>
        </p:xfrm>
        <a:graphic>
          <a:graphicData uri="http://schemas.openxmlformats.org/presentationml/2006/ole">
            <mc:AlternateContent xmlns:mc="http://schemas.openxmlformats.org/markup-compatibility/2006">
              <mc:Choice xmlns:v="urn:schemas-microsoft-com:vml" Requires="v">
                <p:oleObj spid="_x0000_s2724" name="Equation" r:id="rId6" imgW="1625600" imgH="228600" progId="Equation.DSMT4">
                  <p:embed/>
                </p:oleObj>
              </mc:Choice>
              <mc:Fallback>
                <p:oleObj name="Equation" r:id="rId6" imgW="162560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7373" y="2453095"/>
                        <a:ext cx="23082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77" name="Object 614"/>
          <p:cNvGraphicFramePr>
            <a:graphicFrameLocks noChangeAspect="1"/>
          </p:cNvGraphicFramePr>
          <p:nvPr>
            <p:extLst>
              <p:ext uri="{D42A27DB-BD31-4B8C-83A1-F6EECF244321}">
                <p14:modId xmlns:p14="http://schemas.microsoft.com/office/powerpoint/2010/main" val="3442480815"/>
              </p:ext>
            </p:extLst>
          </p:nvPr>
        </p:nvGraphicFramePr>
        <p:xfrm>
          <a:off x="1987373" y="2800758"/>
          <a:ext cx="2474912" cy="338137"/>
        </p:xfrm>
        <a:graphic>
          <a:graphicData uri="http://schemas.openxmlformats.org/presentationml/2006/ole">
            <mc:AlternateContent xmlns:mc="http://schemas.openxmlformats.org/markup-compatibility/2006">
              <mc:Choice xmlns:v="urn:schemas-microsoft-com:vml" Requires="v">
                <p:oleObj spid="_x0000_s2725" name="Equation" r:id="rId8" imgW="1739900" imgH="241300" progId="Equation.DSMT4">
                  <p:embed/>
                </p:oleObj>
              </mc:Choice>
              <mc:Fallback>
                <p:oleObj name="Equation" r:id="rId8" imgW="1739900" imgH="2413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87373" y="2800758"/>
                        <a:ext cx="24749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79" name="Object 616"/>
          <p:cNvGraphicFramePr>
            <a:graphicFrameLocks noChangeAspect="1"/>
          </p:cNvGraphicFramePr>
          <p:nvPr>
            <p:extLst>
              <p:ext uri="{D42A27DB-BD31-4B8C-83A1-F6EECF244321}">
                <p14:modId xmlns:p14="http://schemas.microsoft.com/office/powerpoint/2010/main" val="1801900125"/>
              </p:ext>
            </p:extLst>
          </p:nvPr>
        </p:nvGraphicFramePr>
        <p:xfrm>
          <a:off x="1987373" y="3151595"/>
          <a:ext cx="2887662" cy="323850"/>
        </p:xfrm>
        <a:graphic>
          <a:graphicData uri="http://schemas.openxmlformats.org/presentationml/2006/ole">
            <mc:AlternateContent xmlns:mc="http://schemas.openxmlformats.org/markup-compatibility/2006">
              <mc:Choice xmlns:v="urn:schemas-microsoft-com:vml" Requires="v">
                <p:oleObj spid="_x0000_s2726" name="Equation" r:id="rId10" imgW="2108200" imgH="241300" progId="Equation.DSMT4">
                  <p:embed/>
                </p:oleObj>
              </mc:Choice>
              <mc:Fallback>
                <p:oleObj name="Equation" r:id="rId10" imgW="2108200" imgH="2413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87373" y="3151595"/>
                        <a:ext cx="28876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81" name="Object 618"/>
          <p:cNvGraphicFramePr>
            <a:graphicFrameLocks noChangeAspect="1"/>
          </p:cNvGraphicFramePr>
          <p:nvPr>
            <p:extLst>
              <p:ext uri="{D42A27DB-BD31-4B8C-83A1-F6EECF244321}">
                <p14:modId xmlns:p14="http://schemas.microsoft.com/office/powerpoint/2010/main" val="2257606760"/>
              </p:ext>
            </p:extLst>
          </p:nvPr>
        </p:nvGraphicFramePr>
        <p:xfrm>
          <a:off x="1987373" y="3500845"/>
          <a:ext cx="2590800" cy="323850"/>
        </p:xfrm>
        <a:graphic>
          <a:graphicData uri="http://schemas.openxmlformats.org/presentationml/2006/ole">
            <mc:AlternateContent xmlns:mc="http://schemas.openxmlformats.org/markup-compatibility/2006">
              <mc:Choice xmlns:v="urn:schemas-microsoft-com:vml" Requires="v">
                <p:oleObj spid="_x0000_s2727" name="Equation" r:id="rId12" imgW="1892300" imgH="241300" progId="Equation.DSMT4">
                  <p:embed/>
                </p:oleObj>
              </mc:Choice>
              <mc:Fallback>
                <p:oleObj name="Equation" r:id="rId12" imgW="1892300" imgH="2413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87373" y="3500845"/>
                        <a:ext cx="25908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83" name="Object 620"/>
          <p:cNvGraphicFramePr>
            <a:graphicFrameLocks noChangeAspect="1"/>
          </p:cNvGraphicFramePr>
          <p:nvPr>
            <p:extLst>
              <p:ext uri="{D42A27DB-BD31-4B8C-83A1-F6EECF244321}">
                <p14:modId xmlns:p14="http://schemas.microsoft.com/office/powerpoint/2010/main" val="1604316597"/>
              </p:ext>
            </p:extLst>
          </p:nvPr>
        </p:nvGraphicFramePr>
        <p:xfrm>
          <a:off x="1985785" y="3850095"/>
          <a:ext cx="2516188" cy="311150"/>
        </p:xfrm>
        <a:graphic>
          <a:graphicData uri="http://schemas.openxmlformats.org/presentationml/2006/ole">
            <mc:AlternateContent xmlns:mc="http://schemas.openxmlformats.org/markup-compatibility/2006">
              <mc:Choice xmlns:v="urn:schemas-microsoft-com:vml" Requires="v">
                <p:oleObj spid="_x0000_s2728" name="Equation" r:id="rId14" imgW="1828800" imgH="228600" progId="Equation.DSMT4">
                  <p:embed/>
                </p:oleObj>
              </mc:Choice>
              <mc:Fallback>
                <p:oleObj name="Equation" r:id="rId14" imgW="1828800" imgH="2286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85785" y="3850095"/>
                        <a:ext cx="251618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85" name="Object 622"/>
          <p:cNvGraphicFramePr>
            <a:graphicFrameLocks noChangeAspect="1"/>
          </p:cNvGraphicFramePr>
          <p:nvPr>
            <p:extLst>
              <p:ext uri="{D42A27DB-BD31-4B8C-83A1-F6EECF244321}">
                <p14:modId xmlns:p14="http://schemas.microsoft.com/office/powerpoint/2010/main" val="412864084"/>
              </p:ext>
            </p:extLst>
          </p:nvPr>
        </p:nvGraphicFramePr>
        <p:xfrm>
          <a:off x="1993723" y="4142195"/>
          <a:ext cx="3117850" cy="323850"/>
        </p:xfrm>
        <a:graphic>
          <a:graphicData uri="http://schemas.openxmlformats.org/presentationml/2006/ole">
            <mc:AlternateContent xmlns:mc="http://schemas.openxmlformats.org/markup-compatibility/2006">
              <mc:Choice xmlns:v="urn:schemas-microsoft-com:vml" Requires="v">
                <p:oleObj spid="_x0000_s2729" name="Equation" r:id="rId16" imgW="2273300" imgH="241300" progId="Equation.DSMT4">
                  <p:embed/>
                </p:oleObj>
              </mc:Choice>
              <mc:Fallback>
                <p:oleObj name="Equation" r:id="rId16" imgW="2273300" imgH="2413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93723" y="4142195"/>
                        <a:ext cx="3117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88" name="Object 626"/>
          <p:cNvGraphicFramePr>
            <a:graphicFrameLocks noChangeAspect="1"/>
          </p:cNvGraphicFramePr>
          <p:nvPr>
            <p:extLst>
              <p:ext uri="{D42A27DB-BD31-4B8C-83A1-F6EECF244321}">
                <p14:modId xmlns:p14="http://schemas.microsoft.com/office/powerpoint/2010/main" val="1994684689"/>
              </p:ext>
            </p:extLst>
          </p:nvPr>
        </p:nvGraphicFramePr>
        <p:xfrm>
          <a:off x="6003748" y="2103845"/>
          <a:ext cx="2065337" cy="323850"/>
        </p:xfrm>
        <a:graphic>
          <a:graphicData uri="http://schemas.openxmlformats.org/presentationml/2006/ole">
            <mc:AlternateContent xmlns:mc="http://schemas.openxmlformats.org/markup-compatibility/2006">
              <mc:Choice xmlns:v="urn:schemas-microsoft-com:vml" Requires="v">
                <p:oleObj spid="_x0000_s2730" name="Equation" r:id="rId18" imgW="1511300" imgH="241300" progId="Equation.DSMT4">
                  <p:embed/>
                </p:oleObj>
              </mc:Choice>
              <mc:Fallback>
                <p:oleObj name="Equation" r:id="rId18" imgW="1511300" imgH="2413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003748" y="2103845"/>
                        <a:ext cx="20653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90" name="Object 628"/>
          <p:cNvGraphicFramePr>
            <a:graphicFrameLocks noChangeAspect="1"/>
          </p:cNvGraphicFramePr>
          <p:nvPr>
            <p:extLst>
              <p:ext uri="{D42A27DB-BD31-4B8C-83A1-F6EECF244321}">
                <p14:modId xmlns:p14="http://schemas.microsoft.com/office/powerpoint/2010/main" val="3677161856"/>
              </p:ext>
            </p:extLst>
          </p:nvPr>
        </p:nvGraphicFramePr>
        <p:xfrm>
          <a:off x="6003748" y="2434045"/>
          <a:ext cx="1903412" cy="323850"/>
        </p:xfrm>
        <a:graphic>
          <a:graphicData uri="http://schemas.openxmlformats.org/presentationml/2006/ole">
            <mc:AlternateContent xmlns:mc="http://schemas.openxmlformats.org/markup-compatibility/2006">
              <mc:Choice xmlns:v="urn:schemas-microsoft-com:vml" Requires="v">
                <p:oleObj spid="_x0000_s2731" name="Equation" r:id="rId20" imgW="1384300" imgH="241300" progId="Equation.DSMT4">
                  <p:embed/>
                </p:oleObj>
              </mc:Choice>
              <mc:Fallback>
                <p:oleObj name="Equation" r:id="rId20" imgW="1384300" imgH="2413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003748" y="2434045"/>
                        <a:ext cx="190341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91" name="Object 630"/>
          <p:cNvGraphicFramePr>
            <a:graphicFrameLocks noChangeAspect="1"/>
          </p:cNvGraphicFramePr>
          <p:nvPr>
            <p:extLst>
              <p:ext uri="{D42A27DB-BD31-4B8C-83A1-F6EECF244321}">
                <p14:modId xmlns:p14="http://schemas.microsoft.com/office/powerpoint/2010/main" val="2667824113"/>
              </p:ext>
            </p:extLst>
          </p:nvPr>
        </p:nvGraphicFramePr>
        <p:xfrm>
          <a:off x="6003748" y="2815045"/>
          <a:ext cx="1905000" cy="323850"/>
        </p:xfrm>
        <a:graphic>
          <a:graphicData uri="http://schemas.openxmlformats.org/presentationml/2006/ole">
            <mc:AlternateContent xmlns:mc="http://schemas.openxmlformats.org/markup-compatibility/2006">
              <mc:Choice xmlns:v="urn:schemas-microsoft-com:vml" Requires="v">
                <p:oleObj spid="_x0000_s2732" name="Equation" r:id="rId22" imgW="1384300" imgH="241300" progId="Equation.DSMT4">
                  <p:embed/>
                </p:oleObj>
              </mc:Choice>
              <mc:Fallback>
                <p:oleObj name="Equation" r:id="rId22" imgW="1384300" imgH="2413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003748" y="2815045"/>
                        <a:ext cx="19050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92" name="Object 632"/>
          <p:cNvGraphicFramePr>
            <a:graphicFrameLocks noChangeAspect="1"/>
          </p:cNvGraphicFramePr>
          <p:nvPr>
            <p:extLst>
              <p:ext uri="{D42A27DB-BD31-4B8C-83A1-F6EECF244321}">
                <p14:modId xmlns:p14="http://schemas.microsoft.com/office/powerpoint/2010/main" val="518117133"/>
              </p:ext>
            </p:extLst>
          </p:nvPr>
        </p:nvGraphicFramePr>
        <p:xfrm>
          <a:off x="6003748" y="3170645"/>
          <a:ext cx="1997075" cy="323850"/>
        </p:xfrm>
        <a:graphic>
          <a:graphicData uri="http://schemas.openxmlformats.org/presentationml/2006/ole">
            <mc:AlternateContent xmlns:mc="http://schemas.openxmlformats.org/markup-compatibility/2006">
              <mc:Choice xmlns:v="urn:schemas-microsoft-com:vml" Requires="v">
                <p:oleObj spid="_x0000_s2733" name="Equation" r:id="rId24" imgW="1459866" imgH="241195" progId="Equation.DSMT4">
                  <p:embed/>
                </p:oleObj>
              </mc:Choice>
              <mc:Fallback>
                <p:oleObj name="Equation" r:id="rId24" imgW="1459866" imgH="241195"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003748" y="3170645"/>
                        <a:ext cx="19970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93" name="Object 634"/>
          <p:cNvGraphicFramePr>
            <a:graphicFrameLocks noChangeAspect="1"/>
          </p:cNvGraphicFramePr>
          <p:nvPr>
            <p:extLst>
              <p:ext uri="{D42A27DB-BD31-4B8C-83A1-F6EECF244321}">
                <p14:modId xmlns:p14="http://schemas.microsoft.com/office/powerpoint/2010/main" val="67503677"/>
              </p:ext>
            </p:extLst>
          </p:nvPr>
        </p:nvGraphicFramePr>
        <p:xfrm>
          <a:off x="6003748" y="3551645"/>
          <a:ext cx="2227262" cy="323850"/>
        </p:xfrm>
        <a:graphic>
          <a:graphicData uri="http://schemas.openxmlformats.org/presentationml/2006/ole">
            <mc:AlternateContent xmlns:mc="http://schemas.openxmlformats.org/markup-compatibility/2006">
              <mc:Choice xmlns:v="urn:schemas-microsoft-com:vml" Requires="v">
                <p:oleObj spid="_x0000_s2734" name="Equation" r:id="rId26" imgW="1625600" imgH="241300" progId="Equation.DSMT4">
                  <p:embed/>
                </p:oleObj>
              </mc:Choice>
              <mc:Fallback>
                <p:oleObj name="Equation" r:id="rId26" imgW="1625600" imgH="2413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003748" y="3551645"/>
                        <a:ext cx="22272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94" name="Object 636"/>
          <p:cNvGraphicFramePr>
            <a:graphicFrameLocks noChangeAspect="1"/>
          </p:cNvGraphicFramePr>
          <p:nvPr>
            <p:extLst>
              <p:ext uri="{D42A27DB-BD31-4B8C-83A1-F6EECF244321}">
                <p14:modId xmlns:p14="http://schemas.microsoft.com/office/powerpoint/2010/main" val="2115336089"/>
              </p:ext>
            </p:extLst>
          </p:nvPr>
        </p:nvGraphicFramePr>
        <p:xfrm>
          <a:off x="6003748" y="3907245"/>
          <a:ext cx="1876425" cy="323850"/>
        </p:xfrm>
        <a:graphic>
          <a:graphicData uri="http://schemas.openxmlformats.org/presentationml/2006/ole">
            <mc:AlternateContent xmlns:mc="http://schemas.openxmlformats.org/markup-compatibility/2006">
              <mc:Choice xmlns:v="urn:schemas-microsoft-com:vml" Requires="v">
                <p:oleObj spid="_x0000_s2735" name="Equation" r:id="rId28" imgW="1371600" imgH="241300" progId="Equation.DSMT4">
                  <p:embed/>
                </p:oleObj>
              </mc:Choice>
              <mc:Fallback>
                <p:oleObj name="Equation" r:id="rId28" imgW="1371600" imgH="24130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003748" y="3907245"/>
                        <a:ext cx="18764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95" name="Rectangle 639"/>
          <p:cNvSpPr>
            <a:spLocks noChangeArrowheads="1"/>
          </p:cNvSpPr>
          <p:nvPr/>
        </p:nvSpPr>
        <p:spPr bwMode="auto">
          <a:xfrm>
            <a:off x="5470348" y="2072095"/>
            <a:ext cx="4429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a:solidFill>
                  <a:schemeClr val="tx1">
                    <a:lumMod val="85000"/>
                    <a:lumOff val="15000"/>
                  </a:schemeClr>
                </a:solidFill>
                <a:latin typeface="Arial" pitchFamily="34" charset="0"/>
                <a:cs typeface="Arial" pitchFamily="34" charset="0"/>
              </a:rPr>
              <a:t>R8</a:t>
            </a:r>
          </a:p>
        </p:txBody>
      </p:sp>
      <p:sp>
        <p:nvSpPr>
          <p:cNvPr id="7196" name="Rectangle 640"/>
          <p:cNvSpPr>
            <a:spLocks noChangeArrowheads="1"/>
          </p:cNvSpPr>
          <p:nvPr/>
        </p:nvSpPr>
        <p:spPr bwMode="auto">
          <a:xfrm>
            <a:off x="5470348" y="2402295"/>
            <a:ext cx="4429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a:solidFill>
                  <a:schemeClr val="tx1">
                    <a:lumMod val="85000"/>
                    <a:lumOff val="15000"/>
                  </a:schemeClr>
                </a:solidFill>
                <a:latin typeface="Arial" pitchFamily="34" charset="0"/>
                <a:cs typeface="Arial" pitchFamily="34" charset="0"/>
              </a:rPr>
              <a:t>R9</a:t>
            </a:r>
          </a:p>
        </p:txBody>
      </p:sp>
      <p:sp>
        <p:nvSpPr>
          <p:cNvPr id="7197" name="Rectangle 641"/>
          <p:cNvSpPr>
            <a:spLocks noChangeArrowheads="1"/>
          </p:cNvSpPr>
          <p:nvPr/>
        </p:nvSpPr>
        <p:spPr bwMode="auto">
          <a:xfrm>
            <a:off x="5470348" y="2783295"/>
            <a:ext cx="555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a:solidFill>
                  <a:schemeClr val="tx1">
                    <a:lumMod val="85000"/>
                    <a:lumOff val="15000"/>
                  </a:schemeClr>
                </a:solidFill>
                <a:latin typeface="Arial" pitchFamily="34" charset="0"/>
                <a:cs typeface="Arial" pitchFamily="34" charset="0"/>
              </a:rPr>
              <a:t>R10</a:t>
            </a:r>
          </a:p>
        </p:txBody>
      </p:sp>
      <p:sp>
        <p:nvSpPr>
          <p:cNvPr id="7198" name="Rectangle 642"/>
          <p:cNvSpPr>
            <a:spLocks noChangeArrowheads="1"/>
          </p:cNvSpPr>
          <p:nvPr/>
        </p:nvSpPr>
        <p:spPr bwMode="auto">
          <a:xfrm>
            <a:off x="5470348" y="3138895"/>
            <a:ext cx="555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a:solidFill>
                  <a:schemeClr val="tx1">
                    <a:lumMod val="85000"/>
                    <a:lumOff val="15000"/>
                  </a:schemeClr>
                </a:solidFill>
                <a:latin typeface="Arial" pitchFamily="34" charset="0"/>
                <a:cs typeface="Arial" pitchFamily="34" charset="0"/>
              </a:rPr>
              <a:t>R11</a:t>
            </a:r>
          </a:p>
        </p:txBody>
      </p:sp>
      <p:sp>
        <p:nvSpPr>
          <p:cNvPr id="7199" name="Rectangle 643"/>
          <p:cNvSpPr>
            <a:spLocks noChangeArrowheads="1"/>
          </p:cNvSpPr>
          <p:nvPr/>
        </p:nvSpPr>
        <p:spPr bwMode="auto">
          <a:xfrm>
            <a:off x="5470348" y="3519895"/>
            <a:ext cx="555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a:solidFill>
                  <a:schemeClr val="tx1">
                    <a:lumMod val="85000"/>
                    <a:lumOff val="15000"/>
                  </a:schemeClr>
                </a:solidFill>
                <a:latin typeface="Arial" pitchFamily="34" charset="0"/>
                <a:cs typeface="Arial" pitchFamily="34" charset="0"/>
              </a:rPr>
              <a:t>R12</a:t>
            </a:r>
          </a:p>
        </p:txBody>
      </p:sp>
      <p:sp>
        <p:nvSpPr>
          <p:cNvPr id="7200" name="Rectangle 644"/>
          <p:cNvSpPr>
            <a:spLocks noChangeArrowheads="1"/>
          </p:cNvSpPr>
          <p:nvPr/>
        </p:nvSpPr>
        <p:spPr bwMode="auto">
          <a:xfrm>
            <a:off x="5470348" y="3875495"/>
            <a:ext cx="555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a:solidFill>
                  <a:schemeClr val="tx1">
                    <a:lumMod val="85000"/>
                    <a:lumOff val="15000"/>
                  </a:schemeClr>
                </a:solidFill>
                <a:latin typeface="Arial" pitchFamily="34" charset="0"/>
                <a:cs typeface="Arial" pitchFamily="34" charset="0"/>
              </a:rPr>
              <a:t>R13</a:t>
            </a:r>
          </a:p>
        </p:txBody>
      </p:sp>
      <p:sp>
        <p:nvSpPr>
          <p:cNvPr id="7201" name="Rectangle 647"/>
          <p:cNvSpPr>
            <a:spLocks noChangeArrowheads="1"/>
          </p:cNvSpPr>
          <p:nvPr/>
        </p:nvSpPr>
        <p:spPr bwMode="auto">
          <a:xfrm>
            <a:off x="1355548" y="2072095"/>
            <a:ext cx="4429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dirty="0">
                <a:solidFill>
                  <a:schemeClr val="tx1">
                    <a:lumMod val="85000"/>
                    <a:lumOff val="15000"/>
                  </a:schemeClr>
                </a:solidFill>
                <a:latin typeface="Arial" pitchFamily="34" charset="0"/>
                <a:cs typeface="Arial" pitchFamily="34" charset="0"/>
              </a:rPr>
              <a:t>R1</a:t>
            </a:r>
          </a:p>
        </p:txBody>
      </p:sp>
      <p:sp>
        <p:nvSpPr>
          <p:cNvPr id="7202" name="Rectangle 648"/>
          <p:cNvSpPr>
            <a:spLocks noChangeArrowheads="1"/>
          </p:cNvSpPr>
          <p:nvPr/>
        </p:nvSpPr>
        <p:spPr bwMode="auto">
          <a:xfrm>
            <a:off x="1355548" y="2453095"/>
            <a:ext cx="4429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a:solidFill>
                  <a:schemeClr val="tx1">
                    <a:lumMod val="85000"/>
                    <a:lumOff val="15000"/>
                  </a:schemeClr>
                </a:solidFill>
                <a:latin typeface="Arial" pitchFamily="34" charset="0"/>
                <a:cs typeface="Arial" pitchFamily="34" charset="0"/>
              </a:rPr>
              <a:t>R2</a:t>
            </a:r>
          </a:p>
        </p:txBody>
      </p:sp>
      <p:sp>
        <p:nvSpPr>
          <p:cNvPr id="7203" name="Rectangle 649"/>
          <p:cNvSpPr>
            <a:spLocks noChangeArrowheads="1"/>
          </p:cNvSpPr>
          <p:nvPr/>
        </p:nvSpPr>
        <p:spPr bwMode="auto">
          <a:xfrm>
            <a:off x="1355548" y="2802345"/>
            <a:ext cx="4429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a:solidFill>
                  <a:schemeClr val="tx1">
                    <a:lumMod val="85000"/>
                    <a:lumOff val="15000"/>
                  </a:schemeClr>
                </a:solidFill>
                <a:latin typeface="Arial" pitchFamily="34" charset="0"/>
                <a:cs typeface="Arial" pitchFamily="34" charset="0"/>
              </a:rPr>
              <a:t>R3</a:t>
            </a:r>
          </a:p>
        </p:txBody>
      </p:sp>
      <p:sp>
        <p:nvSpPr>
          <p:cNvPr id="7204" name="Rectangle 650"/>
          <p:cNvSpPr>
            <a:spLocks noChangeArrowheads="1"/>
          </p:cNvSpPr>
          <p:nvPr/>
        </p:nvSpPr>
        <p:spPr bwMode="auto">
          <a:xfrm>
            <a:off x="1355548" y="3138895"/>
            <a:ext cx="4429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a:solidFill>
                  <a:schemeClr val="tx1">
                    <a:lumMod val="85000"/>
                    <a:lumOff val="15000"/>
                  </a:schemeClr>
                </a:solidFill>
                <a:latin typeface="Arial" pitchFamily="34" charset="0"/>
                <a:cs typeface="Arial" pitchFamily="34" charset="0"/>
              </a:rPr>
              <a:t>R4</a:t>
            </a:r>
          </a:p>
        </p:txBody>
      </p:sp>
      <p:sp>
        <p:nvSpPr>
          <p:cNvPr id="7205" name="Rectangle 651"/>
          <p:cNvSpPr>
            <a:spLocks noChangeArrowheads="1"/>
          </p:cNvSpPr>
          <p:nvPr/>
        </p:nvSpPr>
        <p:spPr bwMode="auto">
          <a:xfrm>
            <a:off x="1355548" y="3488145"/>
            <a:ext cx="4429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a:solidFill>
                  <a:schemeClr val="tx1">
                    <a:lumMod val="85000"/>
                    <a:lumOff val="15000"/>
                  </a:schemeClr>
                </a:solidFill>
                <a:latin typeface="Arial" pitchFamily="34" charset="0"/>
                <a:cs typeface="Arial" pitchFamily="34" charset="0"/>
              </a:rPr>
              <a:t>R5</a:t>
            </a:r>
          </a:p>
        </p:txBody>
      </p:sp>
      <p:sp>
        <p:nvSpPr>
          <p:cNvPr id="7206" name="Rectangle 652"/>
          <p:cNvSpPr>
            <a:spLocks noChangeArrowheads="1"/>
          </p:cNvSpPr>
          <p:nvPr/>
        </p:nvSpPr>
        <p:spPr bwMode="auto">
          <a:xfrm>
            <a:off x="1355548" y="3824695"/>
            <a:ext cx="4429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a:solidFill>
                  <a:schemeClr val="tx1">
                    <a:lumMod val="85000"/>
                    <a:lumOff val="15000"/>
                  </a:schemeClr>
                </a:solidFill>
                <a:latin typeface="Arial" pitchFamily="34" charset="0"/>
                <a:cs typeface="Arial" pitchFamily="34" charset="0"/>
              </a:rPr>
              <a:t>R6</a:t>
            </a:r>
          </a:p>
        </p:txBody>
      </p:sp>
      <p:sp>
        <p:nvSpPr>
          <p:cNvPr id="7207" name="Rectangle 653"/>
          <p:cNvSpPr>
            <a:spLocks noChangeArrowheads="1"/>
          </p:cNvSpPr>
          <p:nvPr/>
        </p:nvSpPr>
        <p:spPr bwMode="auto">
          <a:xfrm>
            <a:off x="1355548" y="4129495"/>
            <a:ext cx="4429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a:solidFill>
                  <a:schemeClr val="tx1">
                    <a:lumMod val="85000"/>
                    <a:lumOff val="15000"/>
                  </a:schemeClr>
                </a:solidFill>
                <a:latin typeface="Arial" pitchFamily="34" charset="0"/>
                <a:cs typeface="Arial" pitchFamily="34" charset="0"/>
              </a:rPr>
              <a:t>R7</a:t>
            </a:r>
          </a:p>
        </p:txBody>
      </p:sp>
      <p:sp>
        <p:nvSpPr>
          <p:cNvPr id="7209" name="矩形 1"/>
          <p:cNvSpPr>
            <a:spLocks noChangeArrowheads="1"/>
          </p:cNvSpPr>
          <p:nvPr/>
        </p:nvSpPr>
        <p:spPr bwMode="auto">
          <a:xfrm>
            <a:off x="169445" y="4550696"/>
            <a:ext cx="457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b="1" dirty="0">
                <a:solidFill>
                  <a:schemeClr val="tx1">
                    <a:lumMod val="75000"/>
                    <a:lumOff val="25000"/>
                  </a:schemeClr>
                </a:solidFill>
                <a:latin typeface="Arial" pitchFamily="34" charset="0"/>
                <a:cs typeface="Arial" pitchFamily="34" charset="0"/>
              </a:rPr>
              <a:t>Reaction Rate:</a:t>
            </a:r>
          </a:p>
        </p:txBody>
      </p:sp>
      <p:sp>
        <p:nvSpPr>
          <p:cNvPr id="7210" name="Rectangle 657"/>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latin typeface="Arial" pitchFamily="34" charset="0"/>
              <a:cs typeface="Arial" pitchFamily="34" charset="0"/>
            </a:endParaRPr>
          </a:p>
        </p:txBody>
      </p:sp>
      <p:graphicFrame>
        <p:nvGraphicFramePr>
          <p:cNvPr id="7211" name="对象 3"/>
          <p:cNvGraphicFramePr>
            <a:graphicFrameLocks noChangeAspect="1"/>
          </p:cNvGraphicFramePr>
          <p:nvPr>
            <p:extLst>
              <p:ext uri="{D42A27DB-BD31-4B8C-83A1-F6EECF244321}">
                <p14:modId xmlns:p14="http://schemas.microsoft.com/office/powerpoint/2010/main" val="2978980937"/>
              </p:ext>
            </p:extLst>
          </p:nvPr>
        </p:nvGraphicFramePr>
        <p:xfrm>
          <a:off x="1577004" y="5022564"/>
          <a:ext cx="1987550" cy="777875"/>
        </p:xfrm>
        <a:graphic>
          <a:graphicData uri="http://schemas.openxmlformats.org/presentationml/2006/ole">
            <mc:AlternateContent xmlns:mc="http://schemas.openxmlformats.org/markup-compatibility/2006">
              <mc:Choice xmlns:v="urn:schemas-microsoft-com:vml" Requires="v">
                <p:oleObj spid="_x0000_s2736" name="Equation" r:id="rId30" imgW="1383699" imgH="545863" progId="Equation.DSMT4">
                  <p:embed/>
                </p:oleObj>
              </mc:Choice>
              <mc:Fallback>
                <p:oleObj name="Equation" r:id="rId30" imgW="1383699" imgH="545863"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577004" y="5022564"/>
                        <a:ext cx="19875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214" name="矩形 51"/>
          <p:cNvSpPr>
            <a:spLocks noChangeArrowheads="1"/>
          </p:cNvSpPr>
          <p:nvPr/>
        </p:nvSpPr>
        <p:spPr bwMode="auto">
          <a:xfrm>
            <a:off x="4828998" y="4630201"/>
            <a:ext cx="2393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200" dirty="0">
                <a:latin typeface="Arial" pitchFamily="34" charset="0"/>
                <a:cs typeface="Arial" pitchFamily="34" charset="0"/>
              </a:rPr>
              <a:t>: radius of the particle</a:t>
            </a:r>
          </a:p>
        </p:txBody>
      </p:sp>
      <p:sp>
        <p:nvSpPr>
          <p:cNvPr id="7216" name="矩形 53"/>
          <p:cNvSpPr>
            <a:spLocks noChangeArrowheads="1"/>
          </p:cNvSpPr>
          <p:nvPr/>
        </p:nvSpPr>
        <p:spPr bwMode="auto">
          <a:xfrm>
            <a:off x="4828998" y="4966179"/>
            <a:ext cx="28194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200" dirty="0" smtClean="0">
                <a:latin typeface="Arial" pitchFamily="34" charset="0"/>
                <a:cs typeface="Arial" pitchFamily="34" charset="0"/>
              </a:rPr>
              <a:t>: diffusion coefficient of gas molecules</a:t>
            </a:r>
            <a:endParaRPr lang="en-US" altLang="zh-CN" sz="1200" dirty="0">
              <a:latin typeface="Arial" pitchFamily="34" charset="0"/>
              <a:cs typeface="Arial" pitchFamily="34" charset="0"/>
            </a:endParaRPr>
          </a:p>
        </p:txBody>
      </p:sp>
      <p:sp>
        <p:nvSpPr>
          <p:cNvPr id="7218" name="矩形 55"/>
          <p:cNvSpPr>
            <a:spLocks noChangeArrowheads="1"/>
          </p:cNvSpPr>
          <p:nvPr/>
        </p:nvSpPr>
        <p:spPr bwMode="auto">
          <a:xfrm>
            <a:off x="4849970" y="5301141"/>
            <a:ext cx="2819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200" dirty="0">
                <a:latin typeface="Arial" pitchFamily="34" charset="0"/>
                <a:cs typeface="Arial" pitchFamily="34" charset="0"/>
              </a:rPr>
              <a:t>: molecular velocity of gas</a:t>
            </a:r>
          </a:p>
        </p:txBody>
      </p:sp>
      <p:sp>
        <p:nvSpPr>
          <p:cNvPr id="7220" name="矩形 57"/>
          <p:cNvSpPr>
            <a:spLocks noChangeArrowheads="1"/>
          </p:cNvSpPr>
          <p:nvPr/>
        </p:nvSpPr>
        <p:spPr bwMode="auto">
          <a:xfrm>
            <a:off x="4869020" y="5971602"/>
            <a:ext cx="2393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200" dirty="0">
                <a:latin typeface="Arial" pitchFamily="34" charset="0"/>
                <a:cs typeface="Arial" pitchFamily="34" charset="0"/>
              </a:rPr>
              <a:t>: particle surface area</a:t>
            </a:r>
          </a:p>
        </p:txBody>
      </p:sp>
      <p:sp>
        <p:nvSpPr>
          <p:cNvPr id="7222" name="矩形 59"/>
          <p:cNvSpPr>
            <a:spLocks noChangeArrowheads="1"/>
          </p:cNvSpPr>
          <p:nvPr/>
        </p:nvSpPr>
        <p:spPr bwMode="auto">
          <a:xfrm>
            <a:off x="4869019" y="5641374"/>
            <a:ext cx="40940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1200" dirty="0" smtClean="0">
                <a:latin typeface="Arial" pitchFamily="34" charset="0"/>
                <a:cs typeface="Arial" pitchFamily="34" charset="0"/>
              </a:rPr>
              <a:t>: </a:t>
            </a:r>
            <a:r>
              <a:rPr lang="en-US" altLang="zh-CN" sz="1200" b="1" dirty="0" smtClean="0">
                <a:solidFill>
                  <a:srgbClr val="FF0000"/>
                </a:solidFill>
                <a:latin typeface="Arial" pitchFamily="34" charset="0"/>
                <a:cs typeface="Arial" pitchFamily="34" charset="0"/>
              </a:rPr>
              <a:t>uptake coefficient </a:t>
            </a:r>
            <a:r>
              <a:rPr lang="en-US" altLang="zh-CN" sz="1200" b="1" dirty="0" smtClean="0">
                <a:solidFill>
                  <a:schemeClr val="tx1">
                    <a:lumMod val="75000"/>
                    <a:lumOff val="25000"/>
                  </a:schemeClr>
                </a:solidFill>
                <a:latin typeface="Arial" pitchFamily="34" charset="0"/>
                <a:cs typeface="Arial" pitchFamily="34" charset="0"/>
              </a:rPr>
              <a:t>(values from Zhu et al.,2010, ACP)</a:t>
            </a:r>
            <a:endParaRPr lang="en-US" altLang="zh-CN" sz="1200" b="1" dirty="0">
              <a:solidFill>
                <a:schemeClr val="tx1">
                  <a:lumMod val="75000"/>
                  <a:lumOff val="25000"/>
                </a:schemeClr>
              </a:solidFill>
              <a:latin typeface="Arial" pitchFamily="34" charset="0"/>
              <a:cs typeface="Arial" pitchFamily="34" charset="0"/>
            </a:endParaRPr>
          </a:p>
        </p:txBody>
      </p:sp>
      <p:sp>
        <p:nvSpPr>
          <p:cNvPr id="55" name="Text Box 60"/>
          <p:cNvSpPr txBox="1">
            <a:spLocks noChangeArrowheads="1"/>
          </p:cNvSpPr>
          <p:nvPr/>
        </p:nvSpPr>
        <p:spPr bwMode="auto">
          <a:xfrm>
            <a:off x="167091" y="836712"/>
            <a:ext cx="8534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600" b="1" dirty="0" smtClean="0">
                <a:solidFill>
                  <a:schemeClr val="tx1">
                    <a:lumMod val="75000"/>
                    <a:lumOff val="25000"/>
                  </a:schemeClr>
                </a:solidFill>
                <a:latin typeface="Arial" pitchFamily="34" charset="0"/>
                <a:cs typeface="Arial" pitchFamily="34" charset="0"/>
              </a:rPr>
              <a:t>Heterogeneous reactions in original CMAQ: </a:t>
            </a:r>
            <a:endParaRPr lang="en-US" altLang="zh-CN" sz="1600" b="1" dirty="0">
              <a:solidFill>
                <a:schemeClr val="tx1">
                  <a:lumMod val="75000"/>
                  <a:lumOff val="25000"/>
                </a:schemeClr>
              </a:solidFill>
              <a:latin typeface="Arial" pitchFamily="34" charset="0"/>
              <a:cs typeface="Arial" pitchFamily="34"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 name="对象 2"/>
          <p:cNvGraphicFramePr>
            <a:graphicFrameLocks noChangeAspect="1"/>
          </p:cNvGraphicFramePr>
          <p:nvPr>
            <p:extLst>
              <p:ext uri="{D42A27DB-BD31-4B8C-83A1-F6EECF244321}">
                <p14:modId xmlns:p14="http://schemas.microsoft.com/office/powerpoint/2010/main" val="1187486281"/>
              </p:ext>
            </p:extLst>
          </p:nvPr>
        </p:nvGraphicFramePr>
        <p:xfrm>
          <a:off x="2051720" y="1412776"/>
          <a:ext cx="2418585" cy="335105"/>
        </p:xfrm>
        <a:graphic>
          <a:graphicData uri="http://schemas.openxmlformats.org/presentationml/2006/ole">
            <mc:AlternateContent xmlns:mc="http://schemas.openxmlformats.org/markup-compatibility/2006">
              <mc:Choice xmlns:v="urn:schemas-microsoft-com:vml" Requires="v">
                <p:oleObj spid="_x0000_s2737" name="Equation" r:id="rId32" imgW="1638300" imgH="241300" progId="Equation.DSMT4">
                  <p:embed/>
                </p:oleObj>
              </mc:Choice>
              <mc:Fallback>
                <p:oleObj name="Equation" r:id="rId32" imgW="1638300" imgH="241300"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051720" y="1412776"/>
                        <a:ext cx="2418585" cy="335105"/>
                      </a:xfrm>
                      <a:prstGeom prst="rect">
                        <a:avLst/>
                      </a:prstGeom>
                      <a:noFill/>
                    </p:spPr>
                  </p:pic>
                </p:oleObj>
              </mc:Fallback>
            </mc:AlternateContent>
          </a:graphicData>
        </a:graphic>
      </p:graphicFrame>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3583473675"/>
              </p:ext>
            </p:extLst>
          </p:nvPr>
        </p:nvGraphicFramePr>
        <p:xfrm>
          <a:off x="5995194" y="1449230"/>
          <a:ext cx="2881717" cy="304034"/>
        </p:xfrm>
        <a:graphic>
          <a:graphicData uri="http://schemas.openxmlformats.org/presentationml/2006/ole">
            <mc:AlternateContent xmlns:mc="http://schemas.openxmlformats.org/markup-compatibility/2006">
              <mc:Choice xmlns:v="urn:schemas-microsoft-com:vml" Requires="v">
                <p:oleObj spid="_x0000_s2738" name="Equation" r:id="rId34" imgW="2146300" imgH="241300" progId="Equation.DSMT4">
                  <p:embed/>
                </p:oleObj>
              </mc:Choice>
              <mc:Fallback>
                <p:oleObj name="Equation" r:id="rId34" imgW="2146300" imgH="241300" progId="Equation.DSMT4">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995194" y="1449230"/>
                        <a:ext cx="2881717" cy="304034"/>
                      </a:xfrm>
                      <a:prstGeom prst="rect">
                        <a:avLst/>
                      </a:prstGeom>
                      <a:noFill/>
                    </p:spPr>
                  </p:pic>
                </p:oleObj>
              </mc:Fallback>
            </mc:AlternateContent>
          </a:graphicData>
        </a:graphic>
      </p:graphicFrame>
      <p:sp>
        <p:nvSpPr>
          <p:cNvPr id="60" name="Rectangle 647"/>
          <p:cNvSpPr>
            <a:spLocks noChangeArrowheads="1"/>
          </p:cNvSpPr>
          <p:nvPr/>
        </p:nvSpPr>
        <p:spPr bwMode="auto">
          <a:xfrm>
            <a:off x="1375364" y="1412776"/>
            <a:ext cx="44595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dirty="0" smtClean="0">
                <a:solidFill>
                  <a:schemeClr val="tx1">
                    <a:lumMod val="85000"/>
                    <a:lumOff val="15000"/>
                  </a:schemeClr>
                </a:solidFill>
                <a:latin typeface="Arial" pitchFamily="34" charset="0"/>
                <a:cs typeface="Arial" pitchFamily="34" charset="0"/>
              </a:rPr>
              <a:t>C1</a:t>
            </a:r>
            <a:endParaRPr lang="en-US" altLang="zh-CN" sz="1600" dirty="0">
              <a:solidFill>
                <a:schemeClr val="tx1">
                  <a:lumMod val="85000"/>
                  <a:lumOff val="15000"/>
                </a:schemeClr>
              </a:solidFill>
              <a:latin typeface="Arial" pitchFamily="34" charset="0"/>
              <a:cs typeface="Arial" pitchFamily="34" charset="0"/>
            </a:endParaRPr>
          </a:p>
        </p:txBody>
      </p:sp>
      <p:sp>
        <p:nvSpPr>
          <p:cNvPr id="61" name="Rectangle 647"/>
          <p:cNvSpPr>
            <a:spLocks noChangeArrowheads="1"/>
          </p:cNvSpPr>
          <p:nvPr/>
        </p:nvSpPr>
        <p:spPr bwMode="auto">
          <a:xfrm>
            <a:off x="5397077" y="1411658"/>
            <a:ext cx="44595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dirty="0" smtClean="0">
                <a:solidFill>
                  <a:schemeClr val="tx1">
                    <a:lumMod val="85000"/>
                    <a:lumOff val="15000"/>
                  </a:schemeClr>
                </a:solidFill>
                <a:latin typeface="Arial" pitchFamily="34" charset="0"/>
                <a:cs typeface="Arial" pitchFamily="34" charset="0"/>
              </a:rPr>
              <a:t>C2</a:t>
            </a:r>
            <a:endParaRPr lang="en-US" altLang="zh-CN" sz="1600" dirty="0">
              <a:solidFill>
                <a:schemeClr val="tx1">
                  <a:lumMod val="85000"/>
                  <a:lumOff val="15000"/>
                </a:schemeClr>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1" name="矩形 10"/>
              <p:cNvSpPr/>
              <p:nvPr/>
            </p:nvSpPr>
            <p:spPr>
              <a:xfrm>
                <a:off x="4434291" y="5941215"/>
                <a:ext cx="487569" cy="3941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a:rPr>
                          </m:ctrlPr>
                        </m:sSubPr>
                        <m:e>
                          <m:r>
                            <a:rPr lang="zh-CN" altLang="en-US" i="1">
                              <a:latin typeface="Cambria Math"/>
                            </a:rPr>
                            <m:t>𝐴</m:t>
                          </m:r>
                        </m:e>
                        <m:sub>
                          <m:r>
                            <a:rPr lang="zh-CN" altLang="en-US" i="1">
                              <a:latin typeface="Cambria Math"/>
                            </a:rPr>
                            <m:t>𝑝</m:t>
                          </m:r>
                        </m:sub>
                      </m:sSub>
                    </m:oMath>
                  </m:oMathPara>
                </a14:m>
                <a:endParaRPr lang="zh-CN" altLang="en-US" dirty="0"/>
              </a:p>
            </p:txBody>
          </p:sp>
        </mc:Choice>
        <mc:Fallback xmlns="">
          <p:sp>
            <p:nvSpPr>
              <p:cNvPr id="11" name="矩形 10"/>
              <p:cNvSpPr>
                <a:spLocks noRot="1" noChangeAspect="1" noMove="1" noResize="1" noEditPoints="1" noAdjustHandles="1" noChangeArrowheads="1" noChangeShapeType="1" noTextEdit="1"/>
              </p:cNvSpPr>
              <p:nvPr/>
            </p:nvSpPr>
            <p:spPr>
              <a:xfrm>
                <a:off x="4434291" y="5941215"/>
                <a:ext cx="487569" cy="394147"/>
              </a:xfrm>
              <a:prstGeom prst="rect">
                <a:avLst/>
              </a:prstGeom>
              <a:blipFill rotWithShape="1">
                <a:blip r:embed="rId36"/>
                <a:stretch>
                  <a:fillRect b="-468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矩形 11"/>
              <p:cNvSpPr/>
              <p:nvPr/>
            </p:nvSpPr>
            <p:spPr>
              <a:xfrm>
                <a:off x="4450321" y="5545601"/>
                <a:ext cx="471539" cy="4296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a:rPr>
                          </m:ctrlPr>
                        </m:sSubPr>
                        <m:e>
                          <m:r>
                            <a:rPr lang="zh-CN" altLang="en-US" i="1">
                              <a:latin typeface="Cambria Math"/>
                            </a:rPr>
                            <m:t>𝛾</m:t>
                          </m:r>
                        </m:e>
                        <m:sub>
                          <m:r>
                            <a:rPr lang="zh-CN" altLang="en-US" i="1">
                              <a:latin typeface="Cambria Math"/>
                            </a:rPr>
                            <m:t>𝑔</m:t>
                          </m:r>
                        </m:sub>
                      </m:sSub>
                    </m:oMath>
                  </m:oMathPara>
                </a14:m>
                <a:endParaRPr lang="zh-CN" altLang="en-US" dirty="0"/>
              </a:p>
            </p:txBody>
          </p:sp>
        </mc:Choice>
        <mc:Fallback xmlns="">
          <p:sp>
            <p:nvSpPr>
              <p:cNvPr id="12" name="矩形 11"/>
              <p:cNvSpPr>
                <a:spLocks noRot="1" noChangeAspect="1" noMove="1" noResize="1" noEditPoints="1" noAdjustHandles="1" noChangeArrowheads="1" noChangeShapeType="1" noTextEdit="1"/>
              </p:cNvSpPr>
              <p:nvPr/>
            </p:nvSpPr>
            <p:spPr>
              <a:xfrm>
                <a:off x="4450321" y="5545601"/>
                <a:ext cx="471539" cy="429669"/>
              </a:xfrm>
              <a:prstGeom prst="rect">
                <a:avLst/>
              </a:prstGeom>
              <a:blipFill rotWithShape="1">
                <a:blip r:embed="rId37"/>
                <a:stretch>
                  <a:fillRect b="-28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矩形 12"/>
              <p:cNvSpPr/>
              <p:nvPr/>
            </p:nvSpPr>
            <p:spPr>
              <a:xfrm>
                <a:off x="4430165" y="5236291"/>
                <a:ext cx="474745" cy="3955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a:rPr>
                          </m:ctrlPr>
                        </m:sSubPr>
                        <m:e>
                          <m:r>
                            <a:rPr lang="zh-CN" altLang="en-US" i="1">
                              <a:latin typeface="Cambria Math"/>
                            </a:rPr>
                            <m:t>𝑣</m:t>
                          </m:r>
                        </m:e>
                        <m:sub>
                          <m:r>
                            <a:rPr lang="zh-CN" altLang="en-US" i="1">
                              <a:latin typeface="Cambria Math"/>
                            </a:rPr>
                            <m:t>𝑔</m:t>
                          </m:r>
                        </m:sub>
                      </m:sSub>
                    </m:oMath>
                  </m:oMathPara>
                </a14:m>
                <a:endParaRPr lang="zh-CN" altLang="en-US" dirty="0"/>
              </a:p>
            </p:txBody>
          </p:sp>
        </mc:Choice>
        <mc:Fallback xmlns="">
          <p:sp>
            <p:nvSpPr>
              <p:cNvPr id="13" name="矩形 12"/>
              <p:cNvSpPr>
                <a:spLocks noRot="1" noChangeAspect="1" noMove="1" noResize="1" noEditPoints="1" noAdjustHandles="1" noChangeArrowheads="1" noChangeShapeType="1" noTextEdit="1"/>
              </p:cNvSpPr>
              <p:nvPr/>
            </p:nvSpPr>
            <p:spPr>
              <a:xfrm>
                <a:off x="4430165" y="5236291"/>
                <a:ext cx="474745" cy="395558"/>
              </a:xfrm>
              <a:prstGeom prst="rect">
                <a:avLst/>
              </a:prstGeom>
              <a:blipFill rotWithShape="1">
                <a:blip r:embed="rId38"/>
                <a:stretch>
                  <a:fillRect b="-307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矩形 13"/>
              <p:cNvSpPr/>
              <p:nvPr/>
            </p:nvSpPr>
            <p:spPr>
              <a:xfrm>
                <a:off x="4439480" y="4945929"/>
                <a:ext cx="510011" cy="3955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a:rPr>
                          </m:ctrlPr>
                        </m:sSubPr>
                        <m:e>
                          <m:r>
                            <a:rPr lang="zh-CN" altLang="en-US" i="1">
                              <a:latin typeface="Cambria Math"/>
                            </a:rPr>
                            <m:t>𝐷</m:t>
                          </m:r>
                        </m:e>
                        <m:sub>
                          <m:r>
                            <a:rPr lang="zh-CN" altLang="en-US" i="1">
                              <a:latin typeface="Cambria Math"/>
                            </a:rPr>
                            <m:t>𝑔</m:t>
                          </m:r>
                        </m:sub>
                      </m:sSub>
                    </m:oMath>
                  </m:oMathPara>
                </a14:m>
                <a:endParaRPr lang="zh-CN" altLang="en-US" dirty="0"/>
              </a:p>
            </p:txBody>
          </p:sp>
        </mc:Choice>
        <mc:Fallback xmlns="">
          <p:sp>
            <p:nvSpPr>
              <p:cNvPr id="14" name="矩形 13"/>
              <p:cNvSpPr>
                <a:spLocks noRot="1" noChangeAspect="1" noMove="1" noResize="1" noEditPoints="1" noAdjustHandles="1" noChangeArrowheads="1" noChangeShapeType="1" noTextEdit="1"/>
              </p:cNvSpPr>
              <p:nvPr/>
            </p:nvSpPr>
            <p:spPr>
              <a:xfrm>
                <a:off x="4439480" y="4945929"/>
                <a:ext cx="510011" cy="395558"/>
              </a:xfrm>
              <a:prstGeom prst="rect">
                <a:avLst/>
              </a:prstGeom>
              <a:blipFill rotWithShape="1">
                <a:blip r:embed="rId39"/>
                <a:stretch>
                  <a:fillRect b="-307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矩形 14"/>
              <p:cNvSpPr/>
              <p:nvPr/>
            </p:nvSpPr>
            <p:spPr>
              <a:xfrm>
                <a:off x="4446983" y="4554734"/>
                <a:ext cx="461921" cy="3941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zh-CN" altLang="en-US" i="1">
                              <a:latin typeface="Cambria Math"/>
                            </a:rPr>
                          </m:ctrlPr>
                        </m:sSubPr>
                        <m:e>
                          <m:r>
                            <a:rPr lang="zh-CN" altLang="en-US" i="1">
                              <a:latin typeface="Cambria Math"/>
                            </a:rPr>
                            <m:t>𝑟</m:t>
                          </m:r>
                        </m:e>
                        <m:sub>
                          <m:r>
                            <a:rPr lang="zh-CN" altLang="en-US" i="1">
                              <a:latin typeface="Cambria Math"/>
                            </a:rPr>
                            <m:t>𝑝</m:t>
                          </m:r>
                        </m:sub>
                      </m:sSub>
                    </m:oMath>
                  </m:oMathPara>
                </a14:m>
                <a:endParaRPr lang="zh-CN" altLang="en-US" dirty="0">
                  <a:latin typeface="Arial" pitchFamily="34" charset="0"/>
                  <a:cs typeface="Arial" pitchFamily="34" charset="0"/>
                </a:endParaRPr>
              </a:p>
            </p:txBody>
          </p:sp>
        </mc:Choice>
        <mc:Fallback xmlns="">
          <p:sp>
            <p:nvSpPr>
              <p:cNvPr id="15" name="矩形 14"/>
              <p:cNvSpPr>
                <a:spLocks noRot="1" noChangeAspect="1" noMove="1" noResize="1" noEditPoints="1" noAdjustHandles="1" noChangeArrowheads="1" noChangeShapeType="1" noTextEdit="1"/>
              </p:cNvSpPr>
              <p:nvPr/>
            </p:nvSpPr>
            <p:spPr>
              <a:xfrm>
                <a:off x="4446983" y="4554734"/>
                <a:ext cx="461921" cy="394147"/>
              </a:xfrm>
              <a:prstGeom prst="rect">
                <a:avLst/>
              </a:prstGeom>
              <a:blipFill rotWithShape="1">
                <a:blip r:embed="rId40"/>
                <a:stretch>
                  <a:fillRect r="-10390"/>
                </a:stretch>
              </a:blipFill>
            </p:spPr>
            <p:txBody>
              <a:bodyPr/>
              <a:lstStyle/>
              <a:p>
                <a:r>
                  <a:rPr lang="en-US">
                    <a:noFill/>
                  </a:rPr>
                  <a:t> </a:t>
                </a:r>
              </a:p>
            </p:txBody>
          </p:sp>
        </mc:Fallback>
      </mc:AlternateContent>
    </p:spTree>
    <p:extLst>
      <p:ext uri="{BB962C8B-B14F-4D97-AF65-F5344CB8AC3E}">
        <p14:creationId xmlns:p14="http://schemas.microsoft.com/office/powerpoint/2010/main" val="1736496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68262"/>
            <a:ext cx="8610600" cy="1143000"/>
          </a:xfrm>
        </p:spPr>
        <p:txBody>
          <a:bodyPr>
            <a:normAutofit/>
          </a:bodyPr>
          <a:lstStyle/>
          <a:p>
            <a:r>
              <a:rPr lang="en-US" altLang="zh-CN" sz="3600" dirty="0" smtClean="0">
                <a:solidFill>
                  <a:schemeClr val="accent6"/>
                </a:solidFill>
              </a:rPr>
              <a:t>Method</a:t>
            </a:r>
            <a:endParaRPr lang="zh-CN" altLang="en-US" sz="3600" dirty="0">
              <a:solidFill>
                <a:schemeClr val="accent6"/>
              </a:solidFill>
            </a:endParaRPr>
          </a:p>
        </p:txBody>
      </p:sp>
      <p:pic>
        <p:nvPicPr>
          <p:cNvPr id="4" name="图片 3" descr="C:\Users\xdong1\Desktop\图片5.em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1255713"/>
            <a:ext cx="3031672" cy="2234066"/>
          </a:xfrm>
          <a:prstGeom prst="rect">
            <a:avLst/>
          </a:prstGeom>
          <a:noFill/>
          <a:ln>
            <a:noFill/>
          </a:ln>
        </p:spPr>
      </p:pic>
      <p:sp>
        <p:nvSpPr>
          <p:cNvPr id="5" name="TextBox 4"/>
          <p:cNvSpPr txBox="1"/>
          <p:nvPr/>
        </p:nvSpPr>
        <p:spPr>
          <a:xfrm>
            <a:off x="4353484" y="895894"/>
            <a:ext cx="4357082" cy="338554"/>
          </a:xfrm>
          <a:prstGeom prst="rect">
            <a:avLst/>
          </a:prstGeom>
          <a:noFill/>
        </p:spPr>
        <p:txBody>
          <a:bodyPr wrap="none" rtlCol="0">
            <a:spAutoFit/>
          </a:bodyPr>
          <a:lstStyle/>
          <a:p>
            <a:r>
              <a:rPr lang="en-US" altLang="zh-CN" sz="1600" b="1" dirty="0" smtClean="0">
                <a:solidFill>
                  <a:schemeClr val="tx1">
                    <a:lumMod val="75000"/>
                    <a:lumOff val="25000"/>
                  </a:schemeClr>
                </a:solidFill>
                <a:latin typeface="Arial" pitchFamily="34" charset="0"/>
                <a:cs typeface="Arial" pitchFamily="34" charset="0"/>
              </a:rPr>
              <a:t>Modeling domain and observation stations</a:t>
            </a:r>
            <a:endParaRPr lang="zh-CN" altLang="en-US" sz="1600" b="1" dirty="0">
              <a:solidFill>
                <a:schemeClr val="tx1">
                  <a:lumMod val="75000"/>
                  <a:lumOff val="25000"/>
                </a:schemeClr>
              </a:solidFill>
              <a:latin typeface="Arial" pitchFamily="34" charset="0"/>
              <a:cs typeface="Arial" pitchFamily="34" charset="0"/>
            </a:endParaRPr>
          </a:p>
        </p:txBody>
      </p:sp>
      <p:sp>
        <p:nvSpPr>
          <p:cNvPr id="6" name="TextBox 5"/>
          <p:cNvSpPr txBox="1"/>
          <p:nvPr/>
        </p:nvSpPr>
        <p:spPr>
          <a:xfrm>
            <a:off x="2314291" y="3666788"/>
            <a:ext cx="2172390" cy="369332"/>
          </a:xfrm>
          <a:prstGeom prst="rect">
            <a:avLst/>
          </a:prstGeom>
          <a:noFill/>
        </p:spPr>
        <p:txBody>
          <a:bodyPr wrap="none" rtlCol="0">
            <a:spAutoFit/>
          </a:bodyPr>
          <a:lstStyle/>
          <a:p>
            <a:r>
              <a:rPr lang="en-US" altLang="zh-CN" b="1" dirty="0" smtClean="0">
                <a:solidFill>
                  <a:schemeClr val="tx1">
                    <a:lumMod val="75000"/>
                    <a:lumOff val="25000"/>
                  </a:schemeClr>
                </a:solidFill>
                <a:latin typeface="Arial" pitchFamily="34" charset="0"/>
                <a:cs typeface="Arial" pitchFamily="34" charset="0"/>
              </a:rPr>
              <a:t>Simulation design</a:t>
            </a:r>
            <a:endParaRPr lang="zh-CN" altLang="en-US" b="1" dirty="0">
              <a:solidFill>
                <a:schemeClr val="tx1">
                  <a:lumMod val="75000"/>
                  <a:lumOff val="25000"/>
                </a:schemeClr>
              </a:solidFill>
              <a:latin typeface="Arial" pitchFamily="34" charset="0"/>
              <a:cs typeface="Arial" pitchFamily="34"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886639690"/>
              </p:ext>
            </p:extLst>
          </p:nvPr>
        </p:nvGraphicFramePr>
        <p:xfrm>
          <a:off x="101600" y="4052618"/>
          <a:ext cx="8915400" cy="2194560"/>
        </p:xfrm>
        <a:graphic>
          <a:graphicData uri="http://schemas.openxmlformats.org/drawingml/2006/table">
            <a:tbl>
              <a:tblPr>
                <a:tableStyleId>{68D230F3-CF80-4859-8CE7-A43EE81993B5}</a:tableStyleId>
              </a:tblPr>
              <a:tblGrid>
                <a:gridCol w="1963609"/>
                <a:gridCol w="6951791"/>
              </a:tblGrid>
              <a:tr h="96520">
                <a:tc>
                  <a:txBody>
                    <a:bodyPr/>
                    <a:lstStyle/>
                    <a:p>
                      <a:pPr indent="457200" algn="just">
                        <a:lnSpc>
                          <a:spcPct val="150000"/>
                        </a:lnSpc>
                        <a:spcBef>
                          <a:spcPts val="600"/>
                        </a:spcBef>
                        <a:spcAft>
                          <a:spcPts val="0"/>
                        </a:spcAft>
                      </a:pPr>
                      <a:r>
                        <a:rPr lang="en-US" sz="1200" kern="100" dirty="0">
                          <a:solidFill>
                            <a:schemeClr val="tx1">
                              <a:lumMod val="75000"/>
                              <a:lumOff val="25000"/>
                            </a:schemeClr>
                          </a:solidFill>
                          <a:effectLst/>
                          <a:latin typeface="Arial" pitchFamily="34" charset="0"/>
                          <a:cs typeface="Arial" pitchFamily="34" charset="0"/>
                        </a:rPr>
                        <a:t>Scenario</a:t>
                      </a:r>
                      <a:endParaRPr lang="zh-CN" sz="1200" kern="100" dirty="0">
                        <a:solidFill>
                          <a:schemeClr val="tx1">
                            <a:lumMod val="75000"/>
                            <a:lumOff val="25000"/>
                          </a:schemeClr>
                        </a:solidFill>
                        <a:effectLst/>
                        <a:latin typeface="Arial" pitchFamily="34" charset="0"/>
                        <a:ea typeface="宋体"/>
                        <a:cs typeface="Arial" pitchFamily="34" charset="0"/>
                      </a:endParaRPr>
                    </a:p>
                  </a:txBody>
                  <a:tcPr marL="68580" marR="68580" marT="0" marB="0" anchor="b">
                    <a:solidFill>
                      <a:schemeClr val="accent6">
                        <a:lumMod val="20000"/>
                        <a:lumOff val="80000"/>
                      </a:schemeClr>
                    </a:solidFill>
                  </a:tcPr>
                </a:tc>
                <a:tc>
                  <a:txBody>
                    <a:bodyPr/>
                    <a:lstStyle/>
                    <a:p>
                      <a:pPr>
                        <a:lnSpc>
                          <a:spcPct val="150000"/>
                        </a:lnSpc>
                        <a:spcBef>
                          <a:spcPts val="600"/>
                        </a:spcBef>
                        <a:spcAft>
                          <a:spcPts val="0"/>
                        </a:spcAft>
                      </a:pPr>
                      <a:r>
                        <a:rPr lang="en-US" sz="1200" kern="100" dirty="0">
                          <a:solidFill>
                            <a:schemeClr val="tx1">
                              <a:lumMod val="75000"/>
                              <a:lumOff val="25000"/>
                            </a:schemeClr>
                          </a:solidFill>
                          <a:effectLst/>
                          <a:latin typeface="Arial" pitchFamily="34" charset="0"/>
                          <a:cs typeface="Arial" pitchFamily="34" charset="0"/>
                        </a:rPr>
                        <a:t>Configuration of </a:t>
                      </a:r>
                      <a:r>
                        <a:rPr lang="en-US" sz="1200" kern="100" dirty="0" smtClean="0">
                          <a:solidFill>
                            <a:schemeClr val="tx1">
                              <a:lumMod val="75000"/>
                              <a:lumOff val="25000"/>
                            </a:schemeClr>
                          </a:solidFill>
                          <a:effectLst/>
                          <a:latin typeface="Arial" pitchFamily="34" charset="0"/>
                          <a:cs typeface="Arial" pitchFamily="34" charset="0"/>
                        </a:rPr>
                        <a:t>WRFv3.3/CMAQv5.0.1</a:t>
                      </a:r>
                      <a:endParaRPr lang="zh-CN" sz="1200" kern="100" dirty="0">
                        <a:solidFill>
                          <a:schemeClr val="tx1">
                            <a:lumMod val="75000"/>
                            <a:lumOff val="25000"/>
                          </a:schemeClr>
                        </a:solidFill>
                        <a:effectLst/>
                        <a:latin typeface="Arial" pitchFamily="34" charset="0"/>
                        <a:ea typeface="宋体"/>
                        <a:cs typeface="Arial" pitchFamily="34" charset="0"/>
                      </a:endParaRPr>
                    </a:p>
                  </a:txBody>
                  <a:tcPr marL="68580" marR="68580" marT="0" marB="0" anchor="b">
                    <a:solidFill>
                      <a:schemeClr val="accent6">
                        <a:lumMod val="20000"/>
                        <a:lumOff val="80000"/>
                      </a:schemeClr>
                    </a:solidFill>
                  </a:tcPr>
                </a:tc>
              </a:tr>
              <a:tr h="161925">
                <a:tc>
                  <a:txBody>
                    <a:bodyPr/>
                    <a:lstStyle/>
                    <a:p>
                      <a:pPr indent="457200" algn="just">
                        <a:lnSpc>
                          <a:spcPct val="150000"/>
                        </a:lnSpc>
                        <a:spcBef>
                          <a:spcPts val="600"/>
                        </a:spcBef>
                        <a:spcAft>
                          <a:spcPts val="0"/>
                        </a:spcAft>
                      </a:pPr>
                      <a:r>
                        <a:rPr lang="en-US" sz="1200" kern="100" dirty="0" err="1">
                          <a:solidFill>
                            <a:schemeClr val="tx1">
                              <a:lumMod val="75000"/>
                              <a:lumOff val="25000"/>
                            </a:schemeClr>
                          </a:solidFill>
                          <a:effectLst/>
                          <a:latin typeface="Arial" pitchFamily="34" charset="0"/>
                          <a:cs typeface="Arial" pitchFamily="34" charset="0"/>
                        </a:rPr>
                        <a:t>Dust_Off</a:t>
                      </a:r>
                      <a:endParaRPr lang="zh-CN" sz="1200" kern="100" dirty="0">
                        <a:solidFill>
                          <a:schemeClr val="tx1">
                            <a:lumMod val="75000"/>
                            <a:lumOff val="25000"/>
                          </a:schemeClr>
                        </a:solidFill>
                        <a:effectLst/>
                        <a:latin typeface="Arial" pitchFamily="34" charset="0"/>
                        <a:ea typeface="宋体"/>
                        <a:cs typeface="Arial" pitchFamily="34" charset="0"/>
                      </a:endParaRPr>
                    </a:p>
                  </a:txBody>
                  <a:tcPr marL="68580" marR="68580" marT="0" marB="0" anchor="b"/>
                </a:tc>
                <a:tc>
                  <a:txBody>
                    <a:bodyPr/>
                    <a:lstStyle/>
                    <a:p>
                      <a:pPr>
                        <a:lnSpc>
                          <a:spcPct val="150000"/>
                        </a:lnSpc>
                        <a:spcBef>
                          <a:spcPts val="600"/>
                        </a:spcBef>
                        <a:spcAft>
                          <a:spcPts val="0"/>
                        </a:spcAft>
                      </a:pPr>
                      <a:r>
                        <a:rPr lang="en-US" sz="1200" kern="100" dirty="0">
                          <a:solidFill>
                            <a:schemeClr val="tx1">
                              <a:lumMod val="75000"/>
                              <a:lumOff val="25000"/>
                            </a:schemeClr>
                          </a:solidFill>
                          <a:effectLst/>
                          <a:latin typeface="Arial" pitchFamily="34" charset="0"/>
                          <a:cs typeface="Arial" pitchFamily="34" charset="0"/>
                        </a:rPr>
                        <a:t>Without inline calculation of dust</a:t>
                      </a:r>
                      <a:endParaRPr lang="zh-CN" sz="1200" kern="100" dirty="0">
                        <a:solidFill>
                          <a:schemeClr val="tx1">
                            <a:lumMod val="75000"/>
                            <a:lumOff val="25000"/>
                          </a:schemeClr>
                        </a:solidFill>
                        <a:effectLst/>
                        <a:latin typeface="Arial" pitchFamily="34" charset="0"/>
                        <a:ea typeface="宋体"/>
                        <a:cs typeface="Arial" pitchFamily="34" charset="0"/>
                      </a:endParaRPr>
                    </a:p>
                  </a:txBody>
                  <a:tcPr marL="68580" marR="68580" marT="0" marB="0" anchor="b"/>
                </a:tc>
              </a:tr>
              <a:tr h="161925">
                <a:tc>
                  <a:txBody>
                    <a:bodyPr/>
                    <a:lstStyle/>
                    <a:p>
                      <a:pPr indent="457200" algn="just">
                        <a:lnSpc>
                          <a:spcPct val="150000"/>
                        </a:lnSpc>
                        <a:spcBef>
                          <a:spcPts val="600"/>
                        </a:spcBef>
                        <a:spcAft>
                          <a:spcPts val="0"/>
                        </a:spcAft>
                      </a:pPr>
                      <a:r>
                        <a:rPr lang="en-US" sz="1200" kern="100" dirty="0" err="1">
                          <a:solidFill>
                            <a:schemeClr val="tx1">
                              <a:lumMod val="75000"/>
                              <a:lumOff val="25000"/>
                            </a:schemeClr>
                          </a:solidFill>
                          <a:effectLst/>
                          <a:latin typeface="Arial" pitchFamily="34" charset="0"/>
                          <a:cs typeface="Arial" pitchFamily="34" charset="0"/>
                        </a:rPr>
                        <a:t>Dust_Default</a:t>
                      </a:r>
                      <a:endParaRPr lang="zh-CN" sz="1200" kern="100" dirty="0">
                        <a:solidFill>
                          <a:schemeClr val="tx1">
                            <a:lumMod val="75000"/>
                            <a:lumOff val="25000"/>
                          </a:schemeClr>
                        </a:solidFill>
                        <a:effectLst/>
                        <a:latin typeface="Arial" pitchFamily="34" charset="0"/>
                        <a:ea typeface="宋体"/>
                        <a:cs typeface="Arial" pitchFamily="34" charset="0"/>
                      </a:endParaRPr>
                    </a:p>
                  </a:txBody>
                  <a:tcPr marL="68580" marR="68580" marT="0" marB="0" anchor="b"/>
                </a:tc>
                <a:tc>
                  <a:txBody>
                    <a:bodyPr/>
                    <a:lstStyle/>
                    <a:p>
                      <a:pPr>
                        <a:lnSpc>
                          <a:spcPct val="150000"/>
                        </a:lnSpc>
                        <a:spcBef>
                          <a:spcPts val="600"/>
                        </a:spcBef>
                        <a:spcAft>
                          <a:spcPts val="0"/>
                        </a:spcAft>
                      </a:pPr>
                      <a:r>
                        <a:rPr lang="en-US" sz="1200" kern="100" dirty="0">
                          <a:solidFill>
                            <a:schemeClr val="tx1">
                              <a:lumMod val="75000"/>
                              <a:lumOff val="25000"/>
                            </a:schemeClr>
                          </a:solidFill>
                          <a:effectLst/>
                          <a:latin typeface="Arial" pitchFamily="34" charset="0"/>
                          <a:cs typeface="Arial" pitchFamily="34" charset="0"/>
                        </a:rPr>
                        <a:t>With default dust plume rise scheme</a:t>
                      </a:r>
                      <a:endParaRPr lang="zh-CN" sz="1200" kern="100" dirty="0">
                        <a:solidFill>
                          <a:schemeClr val="tx1">
                            <a:lumMod val="75000"/>
                            <a:lumOff val="25000"/>
                          </a:schemeClr>
                        </a:solidFill>
                        <a:effectLst/>
                        <a:latin typeface="Arial" pitchFamily="34" charset="0"/>
                        <a:ea typeface="宋体"/>
                        <a:cs typeface="Arial" pitchFamily="34" charset="0"/>
                      </a:endParaRPr>
                    </a:p>
                  </a:txBody>
                  <a:tcPr marL="68580" marR="68580" marT="0" marB="0" anchor="b"/>
                </a:tc>
              </a:tr>
              <a:tr h="161925">
                <a:tc>
                  <a:txBody>
                    <a:bodyPr/>
                    <a:lstStyle/>
                    <a:p>
                      <a:pPr indent="457200" algn="just">
                        <a:lnSpc>
                          <a:spcPct val="150000"/>
                        </a:lnSpc>
                        <a:spcBef>
                          <a:spcPts val="600"/>
                        </a:spcBef>
                        <a:spcAft>
                          <a:spcPts val="0"/>
                        </a:spcAft>
                      </a:pPr>
                      <a:r>
                        <a:rPr lang="en-US" sz="1200" kern="100" dirty="0" err="1">
                          <a:solidFill>
                            <a:schemeClr val="tx1">
                              <a:lumMod val="75000"/>
                              <a:lumOff val="25000"/>
                            </a:schemeClr>
                          </a:solidFill>
                          <a:effectLst/>
                          <a:latin typeface="Arial" pitchFamily="34" charset="0"/>
                          <a:cs typeface="Arial" pitchFamily="34" charset="0"/>
                        </a:rPr>
                        <a:t>Dust_Revised</a:t>
                      </a:r>
                      <a:endParaRPr lang="zh-CN" sz="1200" kern="100" dirty="0">
                        <a:solidFill>
                          <a:schemeClr val="tx1">
                            <a:lumMod val="75000"/>
                            <a:lumOff val="25000"/>
                          </a:schemeClr>
                        </a:solidFill>
                        <a:effectLst/>
                        <a:latin typeface="Arial" pitchFamily="34" charset="0"/>
                        <a:ea typeface="宋体"/>
                        <a:cs typeface="Arial" pitchFamily="34" charset="0"/>
                      </a:endParaRPr>
                    </a:p>
                  </a:txBody>
                  <a:tcPr marL="68580" marR="68580" marT="0" marB="0" anchor="b"/>
                </a:tc>
                <a:tc>
                  <a:txBody>
                    <a:bodyPr/>
                    <a:lstStyle/>
                    <a:p>
                      <a:pPr>
                        <a:lnSpc>
                          <a:spcPct val="150000"/>
                        </a:lnSpc>
                        <a:spcBef>
                          <a:spcPts val="600"/>
                        </a:spcBef>
                        <a:spcAft>
                          <a:spcPts val="0"/>
                        </a:spcAft>
                      </a:pPr>
                      <a:r>
                        <a:rPr lang="en-US" sz="1200" kern="100" dirty="0">
                          <a:solidFill>
                            <a:schemeClr val="tx1">
                              <a:lumMod val="75000"/>
                              <a:lumOff val="25000"/>
                            </a:schemeClr>
                          </a:solidFill>
                          <a:effectLst/>
                          <a:latin typeface="Arial" pitchFamily="34" charset="0"/>
                          <a:cs typeface="Arial" pitchFamily="34" charset="0"/>
                        </a:rPr>
                        <a:t>Revised </a:t>
                      </a:r>
                      <a:r>
                        <a:rPr lang="en-US" sz="1200" b="1" kern="100" dirty="0" smtClean="0">
                          <a:solidFill>
                            <a:schemeClr val="tx1">
                              <a:lumMod val="75000"/>
                              <a:lumOff val="25000"/>
                            </a:schemeClr>
                          </a:solidFill>
                          <a:effectLst/>
                          <a:latin typeface="Arial" pitchFamily="34" charset="0"/>
                          <a:cs typeface="Arial" pitchFamily="34" charset="0"/>
                        </a:rPr>
                        <a:t>initial </a:t>
                      </a:r>
                      <a:r>
                        <a:rPr lang="en-US" sz="1200" b="1" kern="100" dirty="0">
                          <a:solidFill>
                            <a:schemeClr val="tx1">
                              <a:lumMod val="75000"/>
                              <a:lumOff val="25000"/>
                            </a:schemeClr>
                          </a:solidFill>
                          <a:effectLst/>
                          <a:latin typeface="Arial" pitchFamily="34" charset="0"/>
                          <a:cs typeface="Arial" pitchFamily="34" charset="0"/>
                        </a:rPr>
                        <a:t>friction velocity threshold constant </a:t>
                      </a:r>
                      <a:r>
                        <a:rPr lang="en-US" sz="1200" kern="100" dirty="0">
                          <a:solidFill>
                            <a:schemeClr val="tx1">
                              <a:lumMod val="75000"/>
                              <a:lumOff val="25000"/>
                            </a:schemeClr>
                          </a:solidFill>
                          <a:effectLst/>
                          <a:latin typeface="Arial" pitchFamily="34" charset="0"/>
                          <a:cs typeface="Arial" pitchFamily="34" charset="0"/>
                        </a:rPr>
                        <a:t>in dust plume rise scheme</a:t>
                      </a:r>
                      <a:endParaRPr lang="zh-CN" sz="1200" kern="100" dirty="0">
                        <a:solidFill>
                          <a:schemeClr val="tx1">
                            <a:lumMod val="75000"/>
                            <a:lumOff val="25000"/>
                          </a:schemeClr>
                        </a:solidFill>
                        <a:effectLst/>
                        <a:latin typeface="Arial" pitchFamily="34" charset="0"/>
                        <a:ea typeface="宋体"/>
                        <a:cs typeface="Arial" pitchFamily="34" charset="0"/>
                      </a:endParaRPr>
                    </a:p>
                  </a:txBody>
                  <a:tcPr marL="68580" marR="68580" marT="0" marB="0" anchor="b"/>
                </a:tc>
              </a:tr>
              <a:tr h="161925">
                <a:tc>
                  <a:txBody>
                    <a:bodyPr/>
                    <a:lstStyle/>
                    <a:p>
                      <a:pPr indent="457200" algn="just">
                        <a:lnSpc>
                          <a:spcPct val="150000"/>
                        </a:lnSpc>
                        <a:spcBef>
                          <a:spcPts val="600"/>
                        </a:spcBef>
                        <a:spcAft>
                          <a:spcPts val="0"/>
                        </a:spcAft>
                      </a:pPr>
                      <a:r>
                        <a:rPr lang="en-US" sz="1200" kern="100" dirty="0" err="1">
                          <a:solidFill>
                            <a:schemeClr val="tx1">
                              <a:lumMod val="75000"/>
                              <a:lumOff val="25000"/>
                            </a:schemeClr>
                          </a:solidFill>
                          <a:effectLst/>
                          <a:latin typeface="Arial" pitchFamily="34" charset="0"/>
                          <a:cs typeface="Arial" pitchFamily="34" charset="0"/>
                        </a:rPr>
                        <a:t>Dust_Profile</a:t>
                      </a:r>
                      <a:endParaRPr lang="zh-CN" sz="1200" kern="100" dirty="0">
                        <a:solidFill>
                          <a:schemeClr val="tx1">
                            <a:lumMod val="75000"/>
                            <a:lumOff val="25000"/>
                          </a:schemeClr>
                        </a:solidFill>
                        <a:effectLst/>
                        <a:latin typeface="Arial" pitchFamily="34" charset="0"/>
                        <a:ea typeface="宋体"/>
                        <a:cs typeface="Arial" pitchFamily="34" charset="0"/>
                      </a:endParaRPr>
                    </a:p>
                  </a:txBody>
                  <a:tcPr marL="68580" marR="68580" marT="0" marB="0" anchor="b"/>
                </a:tc>
                <a:tc>
                  <a:txBody>
                    <a:bodyPr/>
                    <a:lstStyle/>
                    <a:p>
                      <a:pPr>
                        <a:lnSpc>
                          <a:spcPct val="150000"/>
                        </a:lnSpc>
                        <a:spcBef>
                          <a:spcPts val="600"/>
                        </a:spcBef>
                        <a:spcAft>
                          <a:spcPts val="0"/>
                        </a:spcAft>
                      </a:pPr>
                      <a:r>
                        <a:rPr lang="en-US" sz="1200" kern="100" dirty="0">
                          <a:solidFill>
                            <a:schemeClr val="tx1">
                              <a:lumMod val="75000"/>
                              <a:lumOff val="25000"/>
                            </a:schemeClr>
                          </a:solidFill>
                          <a:effectLst/>
                          <a:latin typeface="Arial" pitchFamily="34" charset="0"/>
                          <a:cs typeface="Arial" pitchFamily="34" charset="0"/>
                        </a:rPr>
                        <a:t>Same as </a:t>
                      </a:r>
                      <a:r>
                        <a:rPr lang="en-US" sz="1200" kern="100" dirty="0" err="1">
                          <a:solidFill>
                            <a:schemeClr val="tx1">
                              <a:lumMod val="75000"/>
                              <a:lumOff val="25000"/>
                            </a:schemeClr>
                          </a:solidFill>
                          <a:effectLst/>
                          <a:latin typeface="Arial" pitchFamily="34" charset="0"/>
                          <a:cs typeface="Arial" pitchFamily="34" charset="0"/>
                        </a:rPr>
                        <a:t>Dust_Revised</a:t>
                      </a:r>
                      <a:r>
                        <a:rPr lang="en-US" sz="1200" kern="100" dirty="0">
                          <a:solidFill>
                            <a:schemeClr val="tx1">
                              <a:lumMod val="75000"/>
                              <a:lumOff val="25000"/>
                            </a:schemeClr>
                          </a:solidFill>
                          <a:effectLst/>
                          <a:latin typeface="Arial" pitchFamily="34" charset="0"/>
                          <a:cs typeface="Arial" pitchFamily="34" charset="0"/>
                        </a:rPr>
                        <a:t>, but with implemented source dependent </a:t>
                      </a:r>
                      <a:r>
                        <a:rPr lang="en-US" sz="1200" b="1" kern="100" dirty="0">
                          <a:solidFill>
                            <a:schemeClr val="tx1">
                              <a:lumMod val="75000"/>
                              <a:lumOff val="25000"/>
                            </a:schemeClr>
                          </a:solidFill>
                          <a:effectLst/>
                          <a:latin typeface="Arial" pitchFamily="34" charset="0"/>
                          <a:cs typeface="Arial" pitchFamily="34" charset="0"/>
                        </a:rPr>
                        <a:t>speciation profile</a:t>
                      </a:r>
                      <a:endParaRPr lang="zh-CN" sz="1200" b="1" kern="100" dirty="0">
                        <a:solidFill>
                          <a:schemeClr val="tx1">
                            <a:lumMod val="75000"/>
                            <a:lumOff val="25000"/>
                          </a:schemeClr>
                        </a:solidFill>
                        <a:effectLst/>
                        <a:latin typeface="Arial" pitchFamily="34" charset="0"/>
                        <a:ea typeface="宋体"/>
                        <a:cs typeface="Arial" pitchFamily="34" charset="0"/>
                      </a:endParaRPr>
                    </a:p>
                  </a:txBody>
                  <a:tcPr marL="68580" marR="68580" marT="0" marB="0" anchor="b"/>
                </a:tc>
              </a:tr>
              <a:tr h="161925">
                <a:tc>
                  <a:txBody>
                    <a:bodyPr/>
                    <a:lstStyle/>
                    <a:p>
                      <a:pPr indent="457200" algn="just">
                        <a:lnSpc>
                          <a:spcPct val="150000"/>
                        </a:lnSpc>
                        <a:spcBef>
                          <a:spcPts val="600"/>
                        </a:spcBef>
                        <a:spcAft>
                          <a:spcPts val="0"/>
                        </a:spcAft>
                      </a:pPr>
                      <a:r>
                        <a:rPr lang="en-US" sz="1200" kern="100" dirty="0" err="1">
                          <a:solidFill>
                            <a:schemeClr val="tx1">
                              <a:lumMod val="75000"/>
                              <a:lumOff val="25000"/>
                            </a:schemeClr>
                          </a:solidFill>
                          <a:effectLst/>
                          <a:latin typeface="Arial" pitchFamily="34" charset="0"/>
                          <a:cs typeface="Arial" pitchFamily="34" charset="0"/>
                        </a:rPr>
                        <a:t>Dust_Chem</a:t>
                      </a:r>
                      <a:endParaRPr lang="zh-CN" sz="1200" kern="100" dirty="0">
                        <a:solidFill>
                          <a:schemeClr val="tx1">
                            <a:lumMod val="75000"/>
                            <a:lumOff val="25000"/>
                          </a:schemeClr>
                        </a:solidFill>
                        <a:effectLst/>
                        <a:latin typeface="Arial" pitchFamily="34" charset="0"/>
                        <a:ea typeface="宋体"/>
                        <a:cs typeface="Arial" pitchFamily="34" charset="0"/>
                      </a:endParaRPr>
                    </a:p>
                  </a:txBody>
                  <a:tcPr marL="68580" marR="68580" marT="0" marB="0" anchor="ctr"/>
                </a:tc>
                <a:tc>
                  <a:txBody>
                    <a:bodyPr/>
                    <a:lstStyle/>
                    <a:p>
                      <a:pPr>
                        <a:lnSpc>
                          <a:spcPct val="150000"/>
                        </a:lnSpc>
                        <a:spcBef>
                          <a:spcPts val="600"/>
                        </a:spcBef>
                        <a:spcAft>
                          <a:spcPts val="0"/>
                        </a:spcAft>
                      </a:pPr>
                      <a:r>
                        <a:rPr lang="en-US" sz="1200" kern="100" dirty="0">
                          <a:solidFill>
                            <a:schemeClr val="tx1">
                              <a:lumMod val="75000"/>
                              <a:lumOff val="25000"/>
                            </a:schemeClr>
                          </a:solidFill>
                          <a:effectLst/>
                          <a:latin typeface="Arial" pitchFamily="34" charset="0"/>
                          <a:cs typeface="Arial" pitchFamily="34" charset="0"/>
                        </a:rPr>
                        <a:t>Same as </a:t>
                      </a:r>
                      <a:r>
                        <a:rPr lang="en-US" sz="1200" kern="100" dirty="0" err="1">
                          <a:solidFill>
                            <a:schemeClr val="tx1">
                              <a:lumMod val="75000"/>
                              <a:lumOff val="25000"/>
                            </a:schemeClr>
                          </a:solidFill>
                          <a:effectLst/>
                          <a:latin typeface="Arial" pitchFamily="34" charset="0"/>
                          <a:cs typeface="Arial" pitchFamily="34" charset="0"/>
                        </a:rPr>
                        <a:t>Dust_Profile</a:t>
                      </a:r>
                      <a:r>
                        <a:rPr lang="en-US" sz="1200" kern="100" dirty="0">
                          <a:solidFill>
                            <a:schemeClr val="tx1">
                              <a:lumMod val="75000"/>
                              <a:lumOff val="25000"/>
                            </a:schemeClr>
                          </a:solidFill>
                          <a:effectLst/>
                          <a:latin typeface="Arial" pitchFamily="34" charset="0"/>
                          <a:cs typeface="Arial" pitchFamily="34" charset="0"/>
                        </a:rPr>
                        <a:t>, but with implemented </a:t>
                      </a:r>
                      <a:r>
                        <a:rPr lang="en-US" sz="1200" b="1" kern="100" dirty="0">
                          <a:solidFill>
                            <a:schemeClr val="tx1">
                              <a:lumMod val="75000"/>
                              <a:lumOff val="25000"/>
                            </a:schemeClr>
                          </a:solidFill>
                          <a:effectLst/>
                          <a:latin typeface="Arial" pitchFamily="34" charset="0"/>
                          <a:cs typeface="Arial" pitchFamily="34" charset="0"/>
                        </a:rPr>
                        <a:t>dust chemistry </a:t>
                      </a:r>
                      <a:r>
                        <a:rPr lang="en-US" sz="1200" kern="100" dirty="0">
                          <a:solidFill>
                            <a:schemeClr val="tx1">
                              <a:lumMod val="75000"/>
                              <a:lumOff val="25000"/>
                            </a:schemeClr>
                          </a:solidFill>
                          <a:effectLst/>
                          <a:latin typeface="Arial" pitchFamily="34" charset="0"/>
                          <a:cs typeface="Arial" pitchFamily="34" charset="0"/>
                        </a:rPr>
                        <a:t>with </a:t>
                      </a:r>
                      <a:r>
                        <a:rPr lang="en-US" sz="1200" b="1" kern="100" dirty="0">
                          <a:solidFill>
                            <a:schemeClr val="tx1">
                              <a:lumMod val="75000"/>
                              <a:lumOff val="25000"/>
                            </a:schemeClr>
                          </a:solidFill>
                          <a:effectLst/>
                          <a:latin typeface="Arial" pitchFamily="34" charset="0"/>
                          <a:cs typeface="Arial" pitchFamily="34" charset="0"/>
                        </a:rPr>
                        <a:t>lower</a:t>
                      </a:r>
                      <a:r>
                        <a:rPr lang="en-US" sz="1200" kern="100" dirty="0">
                          <a:solidFill>
                            <a:schemeClr val="tx1">
                              <a:lumMod val="75000"/>
                              <a:lumOff val="25000"/>
                            </a:schemeClr>
                          </a:solidFill>
                          <a:effectLst/>
                          <a:latin typeface="Arial" pitchFamily="34" charset="0"/>
                          <a:cs typeface="Arial" pitchFamily="34" charset="0"/>
                        </a:rPr>
                        <a:t> limit of uptake coefficient</a:t>
                      </a:r>
                      <a:endParaRPr lang="zh-CN" sz="1200" kern="100" dirty="0">
                        <a:solidFill>
                          <a:schemeClr val="tx1">
                            <a:lumMod val="75000"/>
                            <a:lumOff val="25000"/>
                          </a:schemeClr>
                        </a:solidFill>
                        <a:effectLst/>
                        <a:latin typeface="Arial" pitchFamily="34" charset="0"/>
                        <a:ea typeface="宋体"/>
                        <a:cs typeface="Arial" pitchFamily="34" charset="0"/>
                      </a:endParaRPr>
                    </a:p>
                  </a:txBody>
                  <a:tcPr marL="68580" marR="68580" marT="0" marB="0" anchor="b"/>
                </a:tc>
              </a:tr>
              <a:tr h="161925">
                <a:tc>
                  <a:txBody>
                    <a:bodyPr/>
                    <a:lstStyle/>
                    <a:p>
                      <a:pPr indent="457200" algn="just">
                        <a:lnSpc>
                          <a:spcPct val="150000"/>
                        </a:lnSpc>
                        <a:spcBef>
                          <a:spcPts val="600"/>
                        </a:spcBef>
                        <a:spcAft>
                          <a:spcPts val="0"/>
                        </a:spcAft>
                      </a:pPr>
                      <a:r>
                        <a:rPr lang="en-US" sz="1200" kern="100" dirty="0" err="1">
                          <a:solidFill>
                            <a:schemeClr val="tx1">
                              <a:lumMod val="75000"/>
                              <a:lumOff val="25000"/>
                            </a:schemeClr>
                          </a:solidFill>
                          <a:effectLst/>
                          <a:latin typeface="Arial" pitchFamily="34" charset="0"/>
                          <a:cs typeface="Arial" pitchFamily="34" charset="0"/>
                        </a:rPr>
                        <a:t>Dust_ChemHigh</a:t>
                      </a:r>
                      <a:endParaRPr lang="zh-CN" sz="1200" kern="100" dirty="0">
                        <a:solidFill>
                          <a:schemeClr val="tx1">
                            <a:lumMod val="75000"/>
                            <a:lumOff val="25000"/>
                          </a:schemeClr>
                        </a:solidFill>
                        <a:effectLst/>
                        <a:latin typeface="Arial" pitchFamily="34" charset="0"/>
                        <a:ea typeface="宋体"/>
                        <a:cs typeface="Arial" pitchFamily="34" charset="0"/>
                      </a:endParaRPr>
                    </a:p>
                  </a:txBody>
                  <a:tcPr marL="68580" marR="68580" marT="0" marB="0" anchor="b"/>
                </a:tc>
                <a:tc>
                  <a:txBody>
                    <a:bodyPr/>
                    <a:lstStyle/>
                    <a:p>
                      <a:pPr algn="just">
                        <a:lnSpc>
                          <a:spcPct val="150000"/>
                        </a:lnSpc>
                        <a:spcBef>
                          <a:spcPts val="600"/>
                        </a:spcBef>
                        <a:spcAft>
                          <a:spcPts val="0"/>
                        </a:spcAft>
                      </a:pPr>
                      <a:r>
                        <a:rPr lang="en-US" sz="1200" kern="100" dirty="0">
                          <a:solidFill>
                            <a:schemeClr val="tx1">
                              <a:lumMod val="75000"/>
                              <a:lumOff val="25000"/>
                            </a:schemeClr>
                          </a:solidFill>
                          <a:effectLst/>
                          <a:latin typeface="Arial" pitchFamily="34" charset="0"/>
                          <a:cs typeface="Arial" pitchFamily="34" charset="0"/>
                        </a:rPr>
                        <a:t>Same as </a:t>
                      </a:r>
                      <a:r>
                        <a:rPr lang="en-US" sz="1200" kern="100" dirty="0" err="1">
                          <a:solidFill>
                            <a:schemeClr val="tx1">
                              <a:lumMod val="75000"/>
                              <a:lumOff val="25000"/>
                            </a:schemeClr>
                          </a:solidFill>
                          <a:effectLst/>
                          <a:latin typeface="Arial" pitchFamily="34" charset="0"/>
                          <a:cs typeface="Arial" pitchFamily="34" charset="0"/>
                        </a:rPr>
                        <a:t>Dust_Chem</a:t>
                      </a:r>
                      <a:r>
                        <a:rPr lang="en-US" sz="1200" kern="100" dirty="0">
                          <a:solidFill>
                            <a:schemeClr val="tx1">
                              <a:lumMod val="75000"/>
                              <a:lumOff val="25000"/>
                            </a:schemeClr>
                          </a:solidFill>
                          <a:effectLst/>
                          <a:latin typeface="Arial" pitchFamily="34" charset="0"/>
                          <a:cs typeface="Arial" pitchFamily="34" charset="0"/>
                        </a:rPr>
                        <a:t>, but with </a:t>
                      </a:r>
                      <a:r>
                        <a:rPr lang="en-US" sz="1200" b="1" kern="100" dirty="0">
                          <a:solidFill>
                            <a:schemeClr val="tx1">
                              <a:lumMod val="75000"/>
                              <a:lumOff val="25000"/>
                            </a:schemeClr>
                          </a:solidFill>
                          <a:effectLst/>
                          <a:latin typeface="Arial" pitchFamily="34" charset="0"/>
                          <a:cs typeface="Arial" pitchFamily="34" charset="0"/>
                        </a:rPr>
                        <a:t>upper </a:t>
                      </a:r>
                      <a:r>
                        <a:rPr lang="en-US" sz="1200" kern="100" dirty="0">
                          <a:solidFill>
                            <a:schemeClr val="tx1">
                              <a:lumMod val="75000"/>
                              <a:lumOff val="25000"/>
                            </a:schemeClr>
                          </a:solidFill>
                          <a:effectLst/>
                          <a:latin typeface="Arial" pitchFamily="34" charset="0"/>
                          <a:cs typeface="Arial" pitchFamily="34" charset="0"/>
                        </a:rPr>
                        <a:t>limit of uptake </a:t>
                      </a:r>
                      <a:r>
                        <a:rPr lang="en-US" sz="1200" kern="100" dirty="0" smtClean="0">
                          <a:solidFill>
                            <a:schemeClr val="tx1">
                              <a:lumMod val="75000"/>
                              <a:lumOff val="25000"/>
                            </a:schemeClr>
                          </a:solidFill>
                          <a:effectLst/>
                          <a:latin typeface="Arial" pitchFamily="34" charset="0"/>
                          <a:cs typeface="Arial" pitchFamily="34" charset="0"/>
                        </a:rPr>
                        <a:t>coefficients</a:t>
                      </a:r>
                      <a:endParaRPr lang="zh-CN" sz="1200" kern="100" dirty="0">
                        <a:solidFill>
                          <a:schemeClr val="tx1">
                            <a:lumMod val="75000"/>
                            <a:lumOff val="25000"/>
                          </a:schemeClr>
                        </a:solidFill>
                        <a:effectLst/>
                        <a:latin typeface="Arial" pitchFamily="34" charset="0"/>
                        <a:ea typeface="宋体"/>
                        <a:cs typeface="Arial" pitchFamily="34" charset="0"/>
                      </a:endParaRPr>
                    </a:p>
                  </a:txBody>
                  <a:tcPr marL="68580" marR="68580" marT="0" marB="0" anchor="b"/>
                </a:tc>
              </a:tr>
              <a:tr h="161925">
                <a:tc>
                  <a:txBody>
                    <a:bodyPr/>
                    <a:lstStyle/>
                    <a:p>
                      <a:pPr indent="457200" algn="just">
                        <a:lnSpc>
                          <a:spcPct val="150000"/>
                        </a:lnSpc>
                        <a:spcBef>
                          <a:spcPts val="600"/>
                        </a:spcBef>
                        <a:spcAft>
                          <a:spcPts val="0"/>
                        </a:spcAft>
                      </a:pPr>
                      <a:r>
                        <a:rPr lang="en-US" altLang="zh-CN" sz="1200" kern="100" dirty="0" err="1" smtClean="0">
                          <a:solidFill>
                            <a:schemeClr val="tx1">
                              <a:lumMod val="75000"/>
                              <a:lumOff val="25000"/>
                            </a:schemeClr>
                          </a:solidFill>
                          <a:effectLst/>
                          <a:latin typeface="Arial" pitchFamily="34" charset="0"/>
                          <a:ea typeface="宋体"/>
                          <a:cs typeface="Arial" pitchFamily="34" charset="0"/>
                        </a:rPr>
                        <a:t>Dust_Inline</a:t>
                      </a:r>
                      <a:endParaRPr lang="zh-CN" sz="1200" kern="100" dirty="0">
                        <a:solidFill>
                          <a:schemeClr val="tx1">
                            <a:lumMod val="75000"/>
                            <a:lumOff val="25000"/>
                          </a:schemeClr>
                        </a:solidFill>
                        <a:effectLst/>
                        <a:latin typeface="Arial" pitchFamily="34" charset="0"/>
                        <a:ea typeface="宋体"/>
                        <a:cs typeface="Arial" pitchFamily="34" charset="0"/>
                      </a:endParaRPr>
                    </a:p>
                  </a:txBody>
                  <a:tcPr marL="68580" marR="68580" marT="0" marB="0" anchor="b"/>
                </a:tc>
                <a:tc>
                  <a:txBody>
                    <a:bodyPr/>
                    <a:lstStyle/>
                    <a:p>
                      <a:pPr algn="just">
                        <a:lnSpc>
                          <a:spcPct val="150000"/>
                        </a:lnSpc>
                        <a:spcBef>
                          <a:spcPts val="600"/>
                        </a:spcBef>
                        <a:spcAft>
                          <a:spcPts val="0"/>
                        </a:spcAft>
                      </a:pPr>
                      <a:r>
                        <a:rPr lang="en-US" altLang="zh-CN" sz="1200" kern="100" dirty="0" smtClean="0">
                          <a:solidFill>
                            <a:schemeClr val="tx1">
                              <a:lumMod val="75000"/>
                              <a:lumOff val="25000"/>
                            </a:schemeClr>
                          </a:solidFill>
                          <a:effectLst/>
                          <a:latin typeface="Arial" pitchFamily="34" charset="0"/>
                          <a:ea typeface="宋体"/>
                          <a:cs typeface="Arial" pitchFamily="34" charset="0"/>
                        </a:rPr>
                        <a:t>Same as </a:t>
                      </a:r>
                      <a:r>
                        <a:rPr lang="en-US" altLang="zh-CN" sz="1200" kern="100" dirty="0" err="1" smtClean="0">
                          <a:solidFill>
                            <a:schemeClr val="tx1">
                              <a:lumMod val="75000"/>
                              <a:lumOff val="25000"/>
                            </a:schemeClr>
                          </a:solidFill>
                          <a:effectLst/>
                          <a:latin typeface="Arial" pitchFamily="34" charset="0"/>
                          <a:ea typeface="宋体"/>
                          <a:cs typeface="Arial" pitchFamily="34" charset="0"/>
                        </a:rPr>
                        <a:t>Dust_Profile</a:t>
                      </a:r>
                      <a:r>
                        <a:rPr lang="en-US" altLang="zh-CN" sz="1200" kern="100" dirty="0" smtClean="0">
                          <a:solidFill>
                            <a:schemeClr val="tx1">
                              <a:lumMod val="75000"/>
                              <a:lumOff val="25000"/>
                            </a:schemeClr>
                          </a:solidFill>
                          <a:effectLst/>
                          <a:latin typeface="Arial" pitchFamily="34" charset="0"/>
                          <a:ea typeface="宋体"/>
                          <a:cs typeface="Arial" pitchFamily="34" charset="0"/>
                        </a:rPr>
                        <a:t>, but with </a:t>
                      </a:r>
                      <a:r>
                        <a:rPr lang="en-US" altLang="zh-CN" sz="1200" b="1" kern="100" dirty="0" smtClean="0">
                          <a:solidFill>
                            <a:schemeClr val="tx1">
                              <a:lumMod val="75000"/>
                              <a:lumOff val="25000"/>
                            </a:schemeClr>
                          </a:solidFill>
                          <a:effectLst/>
                          <a:latin typeface="Arial" pitchFamily="34" charset="0"/>
                          <a:ea typeface="宋体"/>
                          <a:cs typeface="Arial" pitchFamily="34" charset="0"/>
                        </a:rPr>
                        <a:t>inline WRF/CMAQ</a:t>
                      </a:r>
                      <a:endParaRPr lang="zh-CN" sz="1200" b="1" kern="100" dirty="0">
                        <a:solidFill>
                          <a:schemeClr val="tx1">
                            <a:lumMod val="75000"/>
                            <a:lumOff val="25000"/>
                          </a:schemeClr>
                        </a:solidFill>
                        <a:effectLst/>
                        <a:latin typeface="Arial" pitchFamily="34" charset="0"/>
                        <a:ea typeface="宋体"/>
                        <a:cs typeface="Arial" pitchFamily="34" charset="0"/>
                      </a:endParaRPr>
                    </a:p>
                  </a:txBody>
                  <a:tcPr marL="68580" marR="68580" marT="0" marB="0" anchor="b"/>
                </a:tc>
              </a:tr>
            </a:tbl>
          </a:graphicData>
        </a:graphic>
      </p:graphicFrame>
      <p:pic>
        <p:nvPicPr>
          <p:cNvPr id="4097" name="Picture 1" descr="C:\Users\xdong1\Downloads\T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771" y="1333444"/>
            <a:ext cx="2989943" cy="224399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01600" y="908168"/>
            <a:ext cx="3873946" cy="338554"/>
          </a:xfrm>
          <a:prstGeom prst="rect">
            <a:avLst/>
          </a:prstGeom>
          <a:noFill/>
        </p:spPr>
        <p:txBody>
          <a:bodyPr wrap="none" rtlCol="0">
            <a:spAutoFit/>
          </a:bodyPr>
          <a:lstStyle/>
          <a:p>
            <a:r>
              <a:rPr lang="en-US" altLang="zh-CN" sz="1600" b="1" dirty="0" err="1" smtClean="0">
                <a:solidFill>
                  <a:schemeClr val="tx1">
                    <a:lumMod val="75000"/>
                    <a:lumOff val="25000"/>
                  </a:schemeClr>
                </a:solidFill>
                <a:latin typeface="Arial" pitchFamily="34" charset="0"/>
                <a:cs typeface="Arial" pitchFamily="34" charset="0"/>
              </a:rPr>
              <a:t>Fudan</a:t>
            </a:r>
            <a:r>
              <a:rPr lang="en-US" altLang="zh-CN" sz="1600" b="1" dirty="0" smtClean="0">
                <a:solidFill>
                  <a:schemeClr val="tx1">
                    <a:lumMod val="75000"/>
                    <a:lumOff val="25000"/>
                  </a:schemeClr>
                </a:solidFill>
                <a:latin typeface="Arial" pitchFamily="34" charset="0"/>
                <a:cs typeface="Arial" pitchFamily="34" charset="0"/>
              </a:rPr>
              <a:t> observation station in </a:t>
            </a:r>
            <a:r>
              <a:rPr lang="en-US" altLang="zh-CN" sz="1600" b="1" dirty="0" err="1" smtClean="0">
                <a:solidFill>
                  <a:schemeClr val="tx1">
                    <a:lumMod val="75000"/>
                    <a:lumOff val="25000"/>
                  </a:schemeClr>
                </a:solidFill>
                <a:latin typeface="Arial" pitchFamily="34" charset="0"/>
                <a:cs typeface="Arial" pitchFamily="34" charset="0"/>
              </a:rPr>
              <a:t>Tazhong</a:t>
            </a:r>
            <a:endParaRPr lang="zh-CN" altLang="en-US" sz="1600" b="1" dirty="0">
              <a:solidFill>
                <a:schemeClr val="tx1">
                  <a:lumMod val="75000"/>
                  <a:lumOff val="25000"/>
                </a:schemeClr>
              </a:solidFill>
              <a:latin typeface="Arial" pitchFamily="34" charset="0"/>
              <a:cs typeface="Arial" pitchFamily="34" charset="0"/>
            </a:endParaRPr>
          </a:p>
        </p:txBody>
      </p:sp>
      <p:grpSp>
        <p:nvGrpSpPr>
          <p:cNvPr id="14" name="Group 16"/>
          <p:cNvGrpSpPr>
            <a:grpSpLocks/>
          </p:cNvGrpSpPr>
          <p:nvPr/>
        </p:nvGrpSpPr>
        <p:grpSpPr bwMode="auto">
          <a:xfrm>
            <a:off x="7951145" y="2192483"/>
            <a:ext cx="966245" cy="1079891"/>
            <a:chOff x="5055" y="2289"/>
            <a:chExt cx="675" cy="728"/>
          </a:xfrm>
        </p:grpSpPr>
        <p:sp>
          <p:nvSpPr>
            <p:cNvPr id="15" name="AutoShape 5"/>
            <p:cNvSpPr>
              <a:spLocks noChangeArrowheads="1"/>
            </p:cNvSpPr>
            <p:nvPr/>
          </p:nvSpPr>
          <p:spPr bwMode="auto">
            <a:xfrm>
              <a:off x="5055" y="2928"/>
              <a:ext cx="35" cy="35"/>
            </a:xfrm>
            <a:prstGeom prst="triangle">
              <a:avLst>
                <a:gd name="adj" fmla="val 50000"/>
              </a:avLst>
            </a:prstGeom>
            <a:noFill/>
            <a:ln w="22225">
              <a:solidFill>
                <a:srgbClr val="800080"/>
              </a:solidFill>
              <a:miter lim="800000"/>
              <a:headEnd/>
              <a:tailEnd/>
            </a:ln>
            <a:effectLst/>
            <a:extLst>
              <a:ext uri="{909E8E84-426E-40DD-AFC4-6F175D3DCCD1}">
                <a14:hiddenFill xmlns:a14="http://schemas.microsoft.com/office/drawing/2010/main">
                  <a:solidFill>
                    <a:srgbClr val="800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a:latin typeface="Arial" pitchFamily="34" charset="0"/>
                <a:cs typeface="Arial" pitchFamily="34" charset="0"/>
              </a:endParaRPr>
            </a:p>
          </p:txBody>
        </p:sp>
        <p:sp>
          <p:nvSpPr>
            <p:cNvPr id="16" name="AutoShape 6"/>
            <p:cNvSpPr>
              <a:spLocks noChangeArrowheads="1"/>
            </p:cNvSpPr>
            <p:nvPr/>
          </p:nvSpPr>
          <p:spPr bwMode="auto">
            <a:xfrm rot="10800000" flipV="1">
              <a:off x="5063" y="2521"/>
              <a:ext cx="35" cy="35"/>
            </a:xfrm>
            <a:prstGeom prst="triangle">
              <a:avLst>
                <a:gd name="adj" fmla="val 47917"/>
              </a:avLst>
            </a:prstGeom>
            <a:noFill/>
            <a:ln w="22225">
              <a:solidFill>
                <a:srgbClr val="0000FF"/>
              </a:solidFill>
              <a:miter lim="800000"/>
              <a:headEnd/>
              <a:tailEnd/>
            </a:ln>
            <a:effectLst/>
            <a:extLst>
              <a:ext uri="{909E8E84-426E-40DD-AFC4-6F175D3DCCD1}">
                <a14:hiddenFill xmlns:a14="http://schemas.microsoft.com/office/drawing/2010/main">
                  <a:solidFill>
                    <a:srgbClr val="800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a:latin typeface="Arial" pitchFamily="34" charset="0"/>
                <a:cs typeface="Arial" pitchFamily="34" charset="0"/>
              </a:endParaRPr>
            </a:p>
          </p:txBody>
        </p:sp>
        <p:sp>
          <p:nvSpPr>
            <p:cNvPr id="17" name="AutoShape 7"/>
            <p:cNvSpPr>
              <a:spLocks noChangeArrowheads="1"/>
            </p:cNvSpPr>
            <p:nvPr/>
          </p:nvSpPr>
          <p:spPr bwMode="auto">
            <a:xfrm>
              <a:off x="5055" y="2655"/>
              <a:ext cx="48" cy="48"/>
            </a:xfrm>
            <a:prstGeom prst="diamond">
              <a:avLst/>
            </a:prstGeom>
            <a:noFill/>
            <a:ln w="1587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a:latin typeface="Arial" pitchFamily="34" charset="0"/>
                <a:cs typeface="Arial" pitchFamily="34" charset="0"/>
              </a:endParaRPr>
            </a:p>
          </p:txBody>
        </p:sp>
        <p:sp>
          <p:nvSpPr>
            <p:cNvPr id="18" name="Oval 8"/>
            <p:cNvSpPr>
              <a:spLocks noChangeArrowheads="1"/>
            </p:cNvSpPr>
            <p:nvPr/>
          </p:nvSpPr>
          <p:spPr bwMode="auto">
            <a:xfrm>
              <a:off x="5055" y="2367"/>
              <a:ext cx="48" cy="48"/>
            </a:xfrm>
            <a:prstGeom prst="ellipse">
              <a:avLst/>
            </a:prstGeom>
            <a:noFill/>
            <a:ln w="1524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a:latin typeface="Arial" pitchFamily="34" charset="0"/>
                <a:cs typeface="Arial" pitchFamily="34" charset="0"/>
              </a:endParaRPr>
            </a:p>
          </p:txBody>
        </p:sp>
        <p:sp>
          <p:nvSpPr>
            <p:cNvPr id="19" name="Text Box 10"/>
            <p:cNvSpPr txBox="1">
              <a:spLocks noChangeArrowheads="1"/>
            </p:cNvSpPr>
            <p:nvPr/>
          </p:nvSpPr>
          <p:spPr bwMode="auto">
            <a:xfrm>
              <a:off x="5136" y="2448"/>
              <a:ext cx="561"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sz="1000" dirty="0" smtClean="0">
                  <a:cs typeface="Arial" pitchFamily="34" charset="0"/>
                </a:rPr>
                <a:t>AERONET</a:t>
              </a:r>
              <a:endParaRPr lang="en-US" altLang="zh-CN" sz="1000" dirty="0">
                <a:cs typeface="Arial" pitchFamily="34" charset="0"/>
              </a:endParaRPr>
            </a:p>
          </p:txBody>
        </p:sp>
        <p:sp>
          <p:nvSpPr>
            <p:cNvPr id="20" name="Text Box 11"/>
            <p:cNvSpPr txBox="1">
              <a:spLocks noChangeArrowheads="1"/>
            </p:cNvSpPr>
            <p:nvPr/>
          </p:nvSpPr>
          <p:spPr bwMode="auto">
            <a:xfrm>
              <a:off x="5142" y="2289"/>
              <a:ext cx="273"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sz="1000" dirty="0">
                  <a:cs typeface="Arial" pitchFamily="34" charset="0"/>
                </a:rPr>
                <a:t>API</a:t>
              </a:r>
            </a:p>
          </p:txBody>
        </p:sp>
        <p:sp>
          <p:nvSpPr>
            <p:cNvPr id="21" name="Text Box 12"/>
            <p:cNvSpPr txBox="1">
              <a:spLocks noChangeArrowheads="1"/>
            </p:cNvSpPr>
            <p:nvPr/>
          </p:nvSpPr>
          <p:spPr bwMode="auto">
            <a:xfrm>
              <a:off x="5134" y="2591"/>
              <a:ext cx="424"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sz="1000" dirty="0">
                  <a:cs typeface="Arial" pitchFamily="34" charset="0"/>
                </a:rPr>
                <a:t>EANET</a:t>
              </a:r>
            </a:p>
          </p:txBody>
        </p:sp>
        <p:sp>
          <p:nvSpPr>
            <p:cNvPr id="22" name="Rectangle 13"/>
            <p:cNvSpPr>
              <a:spLocks noChangeArrowheads="1"/>
            </p:cNvSpPr>
            <p:nvPr/>
          </p:nvSpPr>
          <p:spPr bwMode="auto">
            <a:xfrm>
              <a:off x="5055" y="2784"/>
              <a:ext cx="48" cy="48"/>
            </a:xfrm>
            <a:prstGeom prst="rect">
              <a:avLst/>
            </a:prstGeom>
            <a:noFill/>
            <a:ln w="1587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a:latin typeface="Arial" pitchFamily="34" charset="0"/>
                <a:cs typeface="Arial" pitchFamily="34" charset="0"/>
              </a:endParaRPr>
            </a:p>
          </p:txBody>
        </p:sp>
        <p:sp>
          <p:nvSpPr>
            <p:cNvPr id="23" name="Text Box 14"/>
            <p:cNvSpPr txBox="1">
              <a:spLocks noChangeArrowheads="1"/>
            </p:cNvSpPr>
            <p:nvPr/>
          </p:nvSpPr>
          <p:spPr bwMode="auto">
            <a:xfrm>
              <a:off x="5134" y="2716"/>
              <a:ext cx="458"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sz="1000" dirty="0">
                  <a:cs typeface="Arial" pitchFamily="34" charset="0"/>
                </a:rPr>
                <a:t>TAQMN</a:t>
              </a:r>
            </a:p>
          </p:txBody>
        </p:sp>
        <p:sp>
          <p:nvSpPr>
            <p:cNvPr id="24" name="Text Box 15"/>
            <p:cNvSpPr txBox="1">
              <a:spLocks noChangeArrowheads="1"/>
            </p:cNvSpPr>
            <p:nvPr/>
          </p:nvSpPr>
          <p:spPr bwMode="auto">
            <a:xfrm>
              <a:off x="5136" y="2851"/>
              <a:ext cx="594"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sz="1000" dirty="0" err="1" smtClean="0">
                  <a:cs typeface="Arial" pitchFamily="34" charset="0"/>
                </a:rPr>
                <a:t>Fudan</a:t>
              </a:r>
              <a:r>
                <a:rPr lang="en-US" altLang="zh-CN" sz="1000" dirty="0" smtClean="0">
                  <a:cs typeface="Arial" pitchFamily="34" charset="0"/>
                </a:rPr>
                <a:t> Obs.</a:t>
              </a:r>
              <a:endParaRPr lang="en-US" altLang="zh-CN" sz="1000" dirty="0">
                <a:cs typeface="Arial" pitchFamily="34" charset="0"/>
              </a:endParaRPr>
            </a:p>
          </p:txBody>
        </p:sp>
      </p:grpSp>
      <p:sp>
        <p:nvSpPr>
          <p:cNvPr id="25" name="TextBox 24"/>
          <p:cNvSpPr txBox="1"/>
          <p:nvPr/>
        </p:nvSpPr>
        <p:spPr>
          <a:xfrm>
            <a:off x="5112705" y="3489779"/>
            <a:ext cx="3254417" cy="276999"/>
          </a:xfrm>
          <a:prstGeom prst="rect">
            <a:avLst/>
          </a:prstGeom>
          <a:noFill/>
        </p:spPr>
        <p:txBody>
          <a:bodyPr wrap="none" rtlCol="0">
            <a:spAutoFit/>
          </a:bodyPr>
          <a:lstStyle/>
          <a:p>
            <a:r>
              <a:rPr lang="en-US" altLang="zh-CN" sz="1200" b="1" dirty="0" smtClean="0">
                <a:solidFill>
                  <a:schemeClr val="tx1">
                    <a:lumMod val="75000"/>
                    <a:lumOff val="25000"/>
                  </a:schemeClr>
                </a:solidFill>
                <a:latin typeface="Arial" pitchFamily="34" charset="0"/>
                <a:cs typeface="Arial" pitchFamily="34" charset="0"/>
              </a:rPr>
              <a:t>Simulation period: March-April, 2006-2010</a:t>
            </a:r>
            <a:endParaRPr lang="zh-CN" altLang="en-US" sz="1200" b="1" dirty="0">
              <a:solidFill>
                <a:schemeClr val="tx1">
                  <a:lumMod val="75000"/>
                  <a:lumOff val="25000"/>
                </a:schemeClr>
              </a:solidFill>
              <a:latin typeface="Arial" pitchFamily="34" charset="0"/>
              <a:cs typeface="Arial" pitchFamily="34" charset="0"/>
            </a:endParaRPr>
          </a:p>
        </p:txBody>
      </p:sp>
      <p:sp>
        <p:nvSpPr>
          <p:cNvPr id="27" name="AutoShape 5"/>
          <p:cNvSpPr>
            <a:spLocks noChangeArrowheads="1"/>
          </p:cNvSpPr>
          <p:nvPr/>
        </p:nvSpPr>
        <p:spPr bwMode="auto">
          <a:xfrm>
            <a:off x="6401745" y="1749704"/>
            <a:ext cx="27432" cy="27432"/>
          </a:xfrm>
          <a:prstGeom prst="triangle">
            <a:avLst>
              <a:gd name="adj" fmla="val 50000"/>
            </a:avLst>
          </a:prstGeom>
          <a:noFill/>
          <a:ln w="22225">
            <a:solidFill>
              <a:srgbClr val="800080"/>
            </a:solidFill>
            <a:miter lim="800000"/>
            <a:headEnd/>
            <a:tailEnd/>
          </a:ln>
          <a:effectLst/>
          <a:extLst>
            <a:ext uri="{909E8E84-426E-40DD-AFC4-6F175D3DCCD1}">
              <a14:hiddenFill xmlns:a14="http://schemas.microsoft.com/office/drawing/2010/main">
                <a:solidFill>
                  <a:srgbClr val="800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a:latin typeface="Arial" pitchFamily="34" charset="0"/>
              <a:cs typeface="Arial" pitchFamily="34" charset="0"/>
            </a:endParaRPr>
          </a:p>
        </p:txBody>
      </p:sp>
      <p:sp>
        <p:nvSpPr>
          <p:cNvPr id="28" name="AutoShape 5"/>
          <p:cNvSpPr>
            <a:spLocks noChangeArrowheads="1"/>
          </p:cNvSpPr>
          <p:nvPr/>
        </p:nvSpPr>
        <p:spPr bwMode="auto">
          <a:xfrm>
            <a:off x="5417495" y="1641754"/>
            <a:ext cx="27432" cy="27432"/>
          </a:xfrm>
          <a:prstGeom prst="triangle">
            <a:avLst>
              <a:gd name="adj" fmla="val 50000"/>
            </a:avLst>
          </a:prstGeom>
          <a:noFill/>
          <a:ln w="22225">
            <a:solidFill>
              <a:srgbClr val="800080"/>
            </a:solidFill>
            <a:miter lim="800000"/>
            <a:headEnd/>
            <a:tailEnd/>
          </a:ln>
          <a:effectLst/>
          <a:extLst>
            <a:ext uri="{909E8E84-426E-40DD-AFC4-6F175D3DCCD1}">
              <a14:hiddenFill xmlns:a14="http://schemas.microsoft.com/office/drawing/2010/main">
                <a:solidFill>
                  <a:srgbClr val="800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a:latin typeface="Arial" pitchFamily="34" charset="0"/>
              <a:cs typeface="Arial" pitchFamily="34" charset="0"/>
            </a:endParaRPr>
          </a:p>
        </p:txBody>
      </p:sp>
      <p:sp>
        <p:nvSpPr>
          <p:cNvPr id="29" name="AutoShape 5"/>
          <p:cNvSpPr>
            <a:spLocks noChangeArrowheads="1"/>
          </p:cNvSpPr>
          <p:nvPr/>
        </p:nvSpPr>
        <p:spPr bwMode="auto">
          <a:xfrm>
            <a:off x="6712895" y="1616354"/>
            <a:ext cx="27432" cy="27432"/>
          </a:xfrm>
          <a:prstGeom prst="triangle">
            <a:avLst>
              <a:gd name="adj" fmla="val 50000"/>
            </a:avLst>
          </a:prstGeom>
          <a:noFill/>
          <a:ln w="22225">
            <a:solidFill>
              <a:srgbClr val="800080"/>
            </a:solidFill>
            <a:miter lim="800000"/>
            <a:headEnd/>
            <a:tailEnd/>
          </a:ln>
          <a:effectLst/>
          <a:extLst>
            <a:ext uri="{909E8E84-426E-40DD-AFC4-6F175D3DCCD1}">
              <a14:hiddenFill xmlns:a14="http://schemas.microsoft.com/office/drawing/2010/main">
                <a:solidFill>
                  <a:srgbClr val="800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a:latin typeface="Arial" pitchFamily="34" charset="0"/>
              <a:cs typeface="Arial" pitchFamily="34" charset="0"/>
            </a:endParaRPr>
          </a:p>
        </p:txBody>
      </p:sp>
      <p:sp>
        <p:nvSpPr>
          <p:cNvPr id="11" name="TextBox 10"/>
          <p:cNvSpPr txBox="1"/>
          <p:nvPr/>
        </p:nvSpPr>
        <p:spPr>
          <a:xfrm>
            <a:off x="5119055" y="1641325"/>
            <a:ext cx="679994" cy="246221"/>
          </a:xfrm>
          <a:prstGeom prst="rect">
            <a:avLst/>
          </a:prstGeom>
          <a:noFill/>
        </p:spPr>
        <p:txBody>
          <a:bodyPr wrap="none" rtlCol="0">
            <a:spAutoFit/>
          </a:bodyPr>
          <a:lstStyle/>
          <a:p>
            <a:r>
              <a:rPr lang="en-US" altLang="zh-CN" sz="1000" dirty="0" err="1" smtClean="0">
                <a:latin typeface="Arial" pitchFamily="34" charset="0"/>
                <a:cs typeface="Arial" pitchFamily="34" charset="0"/>
              </a:rPr>
              <a:t>Tazhong</a:t>
            </a:r>
            <a:endParaRPr lang="zh-CN" altLang="en-US" sz="1000" dirty="0">
              <a:latin typeface="Arial" pitchFamily="34" charset="0"/>
              <a:cs typeface="Arial" pitchFamily="34" charset="0"/>
            </a:endParaRPr>
          </a:p>
        </p:txBody>
      </p:sp>
    </p:spTree>
    <p:extLst>
      <p:ext uri="{BB962C8B-B14F-4D97-AF65-F5344CB8AC3E}">
        <p14:creationId xmlns:p14="http://schemas.microsoft.com/office/powerpoint/2010/main" val="324115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514" y="0"/>
            <a:ext cx="9144000" cy="1143000"/>
          </a:xfrm>
          <a:solidFill>
            <a:schemeClr val="bg1"/>
          </a:solidFill>
        </p:spPr>
        <p:txBody>
          <a:bodyPr>
            <a:normAutofit/>
          </a:bodyPr>
          <a:lstStyle/>
          <a:p>
            <a:pPr eaLnBrk="1" hangingPunct="1"/>
            <a:r>
              <a:rPr lang="en-US" altLang="zh-CN" sz="3600" dirty="0" smtClean="0">
                <a:solidFill>
                  <a:schemeClr val="accent6">
                    <a:lumMod val="75000"/>
                  </a:schemeClr>
                </a:solidFill>
                <a:latin typeface="Arial" pitchFamily="34" charset="0"/>
                <a:cs typeface="Arial" pitchFamily="34" charset="0"/>
              </a:rPr>
              <a:t>Results: Dust Emission</a:t>
            </a:r>
            <a:endParaRPr lang="en-US" altLang="zh-CN" sz="3600" baseline="-25000" dirty="0" smtClean="0">
              <a:solidFill>
                <a:schemeClr val="accent6">
                  <a:lumMod val="75000"/>
                </a:schemeClr>
              </a:solidFill>
              <a:latin typeface="Arial" pitchFamily="34" charset="0"/>
              <a:cs typeface="Arial" pitchFamily="34" charset="0"/>
            </a:endParaRPr>
          </a:p>
        </p:txBody>
      </p:sp>
      <p:sp>
        <p:nvSpPr>
          <p:cNvPr id="3075" name="Rectangle 611"/>
          <p:cNvSpPr>
            <a:spLocks noChangeArrowheads="1"/>
          </p:cNvSpPr>
          <p:nvPr/>
        </p:nvSpPr>
        <p:spPr bwMode="auto">
          <a:xfrm>
            <a:off x="0" y="2759661"/>
            <a:ext cx="184731" cy="338554"/>
          </a:xfrm>
          <a:prstGeom prst="rect">
            <a:avLst/>
          </a:prstGeom>
          <a:solidFill>
            <a:schemeClr val="bg1"/>
          </a:solidFill>
          <a:ln>
            <a:noFill/>
          </a:ln>
          <a:effectLst/>
        </p:spPr>
        <p:txBody>
          <a:bodyPr wrap="none" anchor="ctr">
            <a:spAutoFit/>
          </a:bodyPr>
          <a:lstStyle/>
          <a:p>
            <a:endParaRPr lang="zh-CN" altLang="en-US" sz="1600" b="1">
              <a:solidFill>
                <a:schemeClr val="tx1">
                  <a:lumMod val="75000"/>
                  <a:lumOff val="25000"/>
                </a:schemeClr>
              </a:solidFill>
              <a:latin typeface="Arial" pitchFamily="34" charset="0"/>
              <a:cs typeface="Arial" pitchFamily="34" charset="0"/>
            </a:endParaRPr>
          </a:p>
        </p:txBody>
      </p:sp>
      <p:sp>
        <p:nvSpPr>
          <p:cNvPr id="3076" name="Rectangle 613"/>
          <p:cNvSpPr>
            <a:spLocks noChangeArrowheads="1"/>
          </p:cNvSpPr>
          <p:nvPr/>
        </p:nvSpPr>
        <p:spPr bwMode="auto">
          <a:xfrm>
            <a:off x="0" y="2764423"/>
            <a:ext cx="184731" cy="338554"/>
          </a:xfrm>
          <a:prstGeom prst="rect">
            <a:avLst/>
          </a:prstGeom>
          <a:solidFill>
            <a:schemeClr val="bg1"/>
          </a:solidFill>
          <a:ln>
            <a:noFill/>
          </a:ln>
          <a:effectLst/>
        </p:spPr>
        <p:txBody>
          <a:bodyPr wrap="none" anchor="ctr">
            <a:spAutoFit/>
          </a:bodyPr>
          <a:lstStyle/>
          <a:p>
            <a:endParaRPr lang="zh-CN" altLang="en-US" sz="1600" b="1">
              <a:solidFill>
                <a:schemeClr val="tx1">
                  <a:lumMod val="75000"/>
                  <a:lumOff val="25000"/>
                </a:schemeClr>
              </a:solidFill>
              <a:latin typeface="Arial" pitchFamily="34" charset="0"/>
              <a:cs typeface="Arial" pitchFamily="34" charset="0"/>
            </a:endParaRPr>
          </a:p>
        </p:txBody>
      </p:sp>
      <p:sp>
        <p:nvSpPr>
          <p:cNvPr id="3077" name="Rectangle 615"/>
          <p:cNvSpPr>
            <a:spLocks noChangeArrowheads="1"/>
          </p:cNvSpPr>
          <p:nvPr/>
        </p:nvSpPr>
        <p:spPr bwMode="auto">
          <a:xfrm>
            <a:off x="0" y="2759661"/>
            <a:ext cx="184731" cy="338554"/>
          </a:xfrm>
          <a:prstGeom prst="rect">
            <a:avLst/>
          </a:prstGeom>
          <a:solidFill>
            <a:schemeClr val="bg1"/>
          </a:solidFill>
          <a:ln>
            <a:noFill/>
          </a:ln>
          <a:effectLst/>
        </p:spPr>
        <p:txBody>
          <a:bodyPr wrap="none" anchor="ctr">
            <a:spAutoFit/>
          </a:bodyPr>
          <a:lstStyle/>
          <a:p>
            <a:endParaRPr lang="zh-CN" altLang="en-US" sz="1600" b="1">
              <a:solidFill>
                <a:schemeClr val="tx1">
                  <a:lumMod val="75000"/>
                  <a:lumOff val="25000"/>
                </a:schemeClr>
              </a:solidFill>
              <a:latin typeface="Arial" pitchFamily="34" charset="0"/>
              <a:cs typeface="Arial" pitchFamily="34" charset="0"/>
            </a:endParaRPr>
          </a:p>
        </p:txBody>
      </p:sp>
      <p:sp>
        <p:nvSpPr>
          <p:cNvPr id="3078" name="Rectangle 617"/>
          <p:cNvSpPr>
            <a:spLocks noChangeArrowheads="1"/>
          </p:cNvSpPr>
          <p:nvPr/>
        </p:nvSpPr>
        <p:spPr bwMode="auto">
          <a:xfrm>
            <a:off x="0" y="2764423"/>
            <a:ext cx="184731" cy="338554"/>
          </a:xfrm>
          <a:prstGeom prst="rect">
            <a:avLst/>
          </a:prstGeom>
          <a:solidFill>
            <a:schemeClr val="bg1"/>
          </a:solidFill>
          <a:ln>
            <a:noFill/>
          </a:ln>
          <a:effectLst/>
        </p:spPr>
        <p:txBody>
          <a:bodyPr wrap="none" anchor="ctr">
            <a:spAutoFit/>
          </a:bodyPr>
          <a:lstStyle/>
          <a:p>
            <a:endParaRPr lang="zh-CN" altLang="en-US" sz="1600" b="1">
              <a:solidFill>
                <a:schemeClr val="tx1">
                  <a:lumMod val="75000"/>
                  <a:lumOff val="25000"/>
                </a:schemeClr>
              </a:solidFill>
              <a:latin typeface="Arial" pitchFamily="34" charset="0"/>
              <a:cs typeface="Arial" pitchFamily="34" charset="0"/>
            </a:endParaRPr>
          </a:p>
        </p:txBody>
      </p:sp>
      <p:sp>
        <p:nvSpPr>
          <p:cNvPr id="3079" name="Rectangle 619"/>
          <p:cNvSpPr>
            <a:spLocks noChangeArrowheads="1"/>
          </p:cNvSpPr>
          <p:nvPr/>
        </p:nvSpPr>
        <p:spPr bwMode="auto">
          <a:xfrm>
            <a:off x="0" y="2764423"/>
            <a:ext cx="184731" cy="338554"/>
          </a:xfrm>
          <a:prstGeom prst="rect">
            <a:avLst/>
          </a:prstGeom>
          <a:solidFill>
            <a:schemeClr val="bg1"/>
          </a:solidFill>
          <a:ln>
            <a:noFill/>
          </a:ln>
          <a:effectLst/>
        </p:spPr>
        <p:txBody>
          <a:bodyPr wrap="none" anchor="ctr">
            <a:spAutoFit/>
          </a:bodyPr>
          <a:lstStyle/>
          <a:p>
            <a:endParaRPr lang="zh-CN" altLang="en-US" sz="1600" b="1">
              <a:solidFill>
                <a:schemeClr val="tx1">
                  <a:lumMod val="75000"/>
                  <a:lumOff val="25000"/>
                </a:schemeClr>
              </a:solidFill>
              <a:latin typeface="Arial" pitchFamily="34" charset="0"/>
              <a:cs typeface="Arial" pitchFamily="34" charset="0"/>
            </a:endParaRPr>
          </a:p>
        </p:txBody>
      </p:sp>
      <p:sp>
        <p:nvSpPr>
          <p:cNvPr id="3080" name="Rectangle 621"/>
          <p:cNvSpPr>
            <a:spLocks noChangeArrowheads="1"/>
          </p:cNvSpPr>
          <p:nvPr/>
        </p:nvSpPr>
        <p:spPr bwMode="auto">
          <a:xfrm>
            <a:off x="0" y="2769186"/>
            <a:ext cx="184731" cy="338554"/>
          </a:xfrm>
          <a:prstGeom prst="rect">
            <a:avLst/>
          </a:prstGeom>
          <a:solidFill>
            <a:schemeClr val="bg1"/>
          </a:solidFill>
          <a:ln>
            <a:noFill/>
          </a:ln>
          <a:effectLst/>
        </p:spPr>
        <p:txBody>
          <a:bodyPr wrap="none" anchor="ctr">
            <a:spAutoFit/>
          </a:bodyPr>
          <a:lstStyle/>
          <a:p>
            <a:endParaRPr lang="zh-CN" altLang="en-US" sz="1600" b="1">
              <a:solidFill>
                <a:schemeClr val="tx1">
                  <a:lumMod val="75000"/>
                  <a:lumOff val="25000"/>
                </a:schemeClr>
              </a:solidFill>
              <a:latin typeface="Arial" pitchFamily="34" charset="0"/>
              <a:cs typeface="Arial" pitchFamily="34" charset="0"/>
            </a:endParaRPr>
          </a:p>
        </p:txBody>
      </p:sp>
      <p:sp>
        <p:nvSpPr>
          <p:cNvPr id="3081" name="Rectangle 623"/>
          <p:cNvSpPr>
            <a:spLocks noChangeArrowheads="1"/>
          </p:cNvSpPr>
          <p:nvPr/>
        </p:nvSpPr>
        <p:spPr bwMode="auto">
          <a:xfrm>
            <a:off x="0" y="2764423"/>
            <a:ext cx="184731" cy="338554"/>
          </a:xfrm>
          <a:prstGeom prst="rect">
            <a:avLst/>
          </a:prstGeom>
          <a:solidFill>
            <a:schemeClr val="bg1"/>
          </a:solidFill>
          <a:ln>
            <a:noFill/>
          </a:ln>
          <a:effectLst/>
        </p:spPr>
        <p:txBody>
          <a:bodyPr wrap="none" anchor="ctr">
            <a:spAutoFit/>
          </a:bodyPr>
          <a:lstStyle/>
          <a:p>
            <a:endParaRPr lang="zh-CN" altLang="en-US" sz="1600" b="1">
              <a:solidFill>
                <a:schemeClr val="tx1">
                  <a:lumMod val="75000"/>
                  <a:lumOff val="25000"/>
                </a:schemeClr>
              </a:solidFill>
              <a:latin typeface="Arial" pitchFamily="34" charset="0"/>
              <a:cs typeface="Arial" pitchFamily="34" charset="0"/>
            </a:endParaRPr>
          </a:p>
        </p:txBody>
      </p:sp>
      <p:sp>
        <p:nvSpPr>
          <p:cNvPr id="3082" name="Rectangle 625"/>
          <p:cNvSpPr>
            <a:spLocks noChangeArrowheads="1"/>
          </p:cNvSpPr>
          <p:nvPr/>
        </p:nvSpPr>
        <p:spPr bwMode="auto">
          <a:xfrm>
            <a:off x="0" y="2764423"/>
            <a:ext cx="184731" cy="338554"/>
          </a:xfrm>
          <a:prstGeom prst="rect">
            <a:avLst/>
          </a:prstGeom>
          <a:solidFill>
            <a:schemeClr val="bg1"/>
          </a:solidFill>
          <a:ln>
            <a:noFill/>
          </a:ln>
          <a:effectLst/>
        </p:spPr>
        <p:txBody>
          <a:bodyPr wrap="none" anchor="ctr">
            <a:spAutoFit/>
          </a:bodyPr>
          <a:lstStyle/>
          <a:p>
            <a:endParaRPr lang="zh-CN" altLang="en-US" sz="1600" b="1">
              <a:solidFill>
                <a:schemeClr val="tx1">
                  <a:lumMod val="75000"/>
                  <a:lumOff val="25000"/>
                </a:schemeClr>
              </a:solidFill>
              <a:latin typeface="Arial" pitchFamily="34" charset="0"/>
              <a:cs typeface="Arial" pitchFamily="34" charset="0"/>
            </a:endParaRPr>
          </a:p>
        </p:txBody>
      </p:sp>
      <p:sp>
        <p:nvSpPr>
          <p:cNvPr id="3083" name="Rectangle 627"/>
          <p:cNvSpPr>
            <a:spLocks noChangeArrowheads="1"/>
          </p:cNvSpPr>
          <p:nvPr/>
        </p:nvSpPr>
        <p:spPr bwMode="auto">
          <a:xfrm>
            <a:off x="0" y="2764423"/>
            <a:ext cx="184731" cy="338554"/>
          </a:xfrm>
          <a:prstGeom prst="rect">
            <a:avLst/>
          </a:prstGeom>
          <a:solidFill>
            <a:schemeClr val="bg1"/>
          </a:solidFill>
          <a:ln>
            <a:noFill/>
          </a:ln>
          <a:effectLst/>
        </p:spPr>
        <p:txBody>
          <a:bodyPr wrap="none" anchor="ctr">
            <a:spAutoFit/>
          </a:bodyPr>
          <a:lstStyle/>
          <a:p>
            <a:endParaRPr lang="zh-CN" altLang="en-US" sz="1600" b="1">
              <a:solidFill>
                <a:schemeClr val="tx1">
                  <a:lumMod val="75000"/>
                  <a:lumOff val="25000"/>
                </a:schemeClr>
              </a:solidFill>
              <a:latin typeface="Arial" pitchFamily="34" charset="0"/>
              <a:cs typeface="Arial" pitchFamily="34" charset="0"/>
            </a:endParaRPr>
          </a:p>
        </p:txBody>
      </p:sp>
      <p:sp>
        <p:nvSpPr>
          <p:cNvPr id="3084" name="Rectangle 629"/>
          <p:cNvSpPr>
            <a:spLocks noChangeArrowheads="1"/>
          </p:cNvSpPr>
          <p:nvPr/>
        </p:nvSpPr>
        <p:spPr bwMode="auto">
          <a:xfrm>
            <a:off x="0" y="2764423"/>
            <a:ext cx="184731" cy="338554"/>
          </a:xfrm>
          <a:prstGeom prst="rect">
            <a:avLst/>
          </a:prstGeom>
          <a:solidFill>
            <a:schemeClr val="bg1"/>
          </a:solidFill>
          <a:ln>
            <a:noFill/>
          </a:ln>
          <a:effectLst/>
        </p:spPr>
        <p:txBody>
          <a:bodyPr wrap="none" anchor="ctr">
            <a:spAutoFit/>
          </a:bodyPr>
          <a:lstStyle/>
          <a:p>
            <a:endParaRPr lang="zh-CN" altLang="en-US" sz="1600" b="1">
              <a:solidFill>
                <a:schemeClr val="tx1">
                  <a:lumMod val="75000"/>
                  <a:lumOff val="25000"/>
                </a:schemeClr>
              </a:solidFill>
              <a:latin typeface="Arial" pitchFamily="34" charset="0"/>
              <a:cs typeface="Arial" pitchFamily="34" charset="0"/>
            </a:endParaRPr>
          </a:p>
        </p:txBody>
      </p:sp>
      <p:pic>
        <p:nvPicPr>
          <p:cNvPr id="3086" name="Picture 6" descr="dustr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184" y="1655923"/>
            <a:ext cx="3256535" cy="2103120"/>
          </a:xfrm>
          <a:prstGeom prst="rect">
            <a:avLst/>
          </a:prstGeom>
          <a:solidFill>
            <a:schemeClr val="bg1"/>
          </a:solidFill>
          <a:ln>
            <a:noFill/>
          </a:ln>
        </p:spPr>
      </p:pic>
      <p:pic>
        <p:nvPicPr>
          <p:cNvPr id="3087" name="Picture 7" descr="dustr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425" y="3923324"/>
            <a:ext cx="3254360" cy="2103120"/>
          </a:xfrm>
          <a:prstGeom prst="rect">
            <a:avLst/>
          </a:prstGeom>
          <a:solidFill>
            <a:schemeClr val="bg1"/>
          </a:solidFill>
          <a:ln>
            <a:noFill/>
          </a:ln>
        </p:spPr>
      </p:pic>
      <p:pic>
        <p:nvPicPr>
          <p:cNvPr id="3088" name="Picture 8" descr="bi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8557" y="1637491"/>
            <a:ext cx="3252956" cy="2103120"/>
          </a:xfrm>
          <a:prstGeom prst="rect">
            <a:avLst/>
          </a:prstGeom>
          <a:solidFill>
            <a:schemeClr val="bg1"/>
          </a:solidFill>
          <a:ln>
            <a:noFill/>
          </a:ln>
        </p:spPr>
      </p:pic>
      <p:pic>
        <p:nvPicPr>
          <p:cNvPr id="3089" name="Picture 9" descr="bia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1417" y="3930719"/>
            <a:ext cx="3248744" cy="2103120"/>
          </a:xfrm>
          <a:prstGeom prst="rect">
            <a:avLst/>
          </a:prstGeom>
          <a:solidFill>
            <a:schemeClr val="bg1"/>
          </a:solidFill>
          <a:ln>
            <a:noFill/>
          </a:ln>
        </p:spPr>
      </p:pic>
      <p:sp>
        <p:nvSpPr>
          <p:cNvPr id="3090" name="矩形 3"/>
          <p:cNvSpPr>
            <a:spLocks noChangeArrowheads="1"/>
          </p:cNvSpPr>
          <p:nvPr/>
        </p:nvSpPr>
        <p:spPr bwMode="auto">
          <a:xfrm>
            <a:off x="5740458" y="1161672"/>
            <a:ext cx="1810496" cy="338554"/>
          </a:xfrm>
          <a:prstGeom prst="rect">
            <a:avLst/>
          </a:prstGeom>
          <a:solidFill>
            <a:schemeClr val="bg1"/>
          </a:solidFill>
          <a:ln>
            <a:noFill/>
          </a:ln>
        </p:spPr>
        <p:txBody>
          <a:bodyPr wrap="none">
            <a:spAutoFit/>
          </a:bodyPr>
          <a:lstStyle/>
          <a:p>
            <a:r>
              <a:rPr lang="en-US" altLang="zh-CN" sz="1600" b="1" dirty="0">
                <a:solidFill>
                  <a:schemeClr val="tx1">
                    <a:lumMod val="75000"/>
                    <a:lumOff val="25000"/>
                  </a:schemeClr>
                </a:solidFill>
                <a:latin typeface="Arial" pitchFamily="34" charset="0"/>
                <a:cs typeface="Arial" pitchFamily="34" charset="0"/>
              </a:rPr>
              <a:t>PM</a:t>
            </a:r>
            <a:r>
              <a:rPr lang="en-US" altLang="zh-CN" sz="1600" b="1" baseline="-25000" dirty="0">
                <a:solidFill>
                  <a:schemeClr val="tx1">
                    <a:lumMod val="75000"/>
                    <a:lumOff val="25000"/>
                  </a:schemeClr>
                </a:solidFill>
                <a:latin typeface="Arial" pitchFamily="34" charset="0"/>
                <a:cs typeface="Arial" pitchFamily="34" charset="0"/>
              </a:rPr>
              <a:t>10</a:t>
            </a:r>
            <a:r>
              <a:rPr lang="en-US" altLang="zh-CN" sz="1600" b="1" dirty="0">
                <a:solidFill>
                  <a:schemeClr val="tx1">
                    <a:lumMod val="75000"/>
                    <a:lumOff val="25000"/>
                  </a:schemeClr>
                </a:solidFill>
                <a:latin typeface="Arial" pitchFamily="34" charset="0"/>
                <a:cs typeface="Arial" pitchFamily="34" charset="0"/>
              </a:rPr>
              <a:t> </a:t>
            </a:r>
            <a:r>
              <a:rPr lang="en-US" altLang="zh-CN" sz="1600" b="1" dirty="0" smtClean="0">
                <a:solidFill>
                  <a:schemeClr val="tx1">
                    <a:lumMod val="75000"/>
                    <a:lumOff val="25000"/>
                  </a:schemeClr>
                </a:solidFill>
                <a:latin typeface="Arial" pitchFamily="34" charset="0"/>
                <a:cs typeface="Arial" pitchFamily="34" charset="0"/>
              </a:rPr>
              <a:t>Bias </a:t>
            </a:r>
            <a:r>
              <a:rPr lang="en-US" altLang="zh-CN" sz="1600" b="1" dirty="0" err="1" smtClean="0">
                <a:solidFill>
                  <a:schemeClr val="tx1">
                    <a:lumMod val="75000"/>
                    <a:lumOff val="25000"/>
                  </a:schemeClr>
                </a:solidFill>
                <a:latin typeface="Arial" pitchFamily="34" charset="0"/>
                <a:cs typeface="Arial" pitchFamily="34" charset="0"/>
              </a:rPr>
              <a:t>vs</a:t>
            </a:r>
            <a:r>
              <a:rPr lang="en-US" altLang="zh-CN" sz="1600" b="1" dirty="0" smtClean="0">
                <a:solidFill>
                  <a:schemeClr val="tx1">
                    <a:lumMod val="75000"/>
                    <a:lumOff val="25000"/>
                  </a:schemeClr>
                </a:solidFill>
                <a:latin typeface="Arial" pitchFamily="34" charset="0"/>
                <a:cs typeface="Arial" pitchFamily="34" charset="0"/>
              </a:rPr>
              <a:t> API</a:t>
            </a:r>
            <a:endParaRPr lang="zh-CN" altLang="en-US" sz="1600" b="1" dirty="0">
              <a:solidFill>
                <a:schemeClr val="tx1">
                  <a:lumMod val="75000"/>
                  <a:lumOff val="25000"/>
                </a:schemeClr>
              </a:solidFill>
              <a:latin typeface="Arial" pitchFamily="34" charset="0"/>
              <a:cs typeface="Arial" pitchFamily="34" charset="0"/>
            </a:endParaRPr>
          </a:p>
        </p:txBody>
      </p:sp>
      <p:sp>
        <p:nvSpPr>
          <p:cNvPr id="3092" name="TextBox 4"/>
          <p:cNvSpPr txBox="1">
            <a:spLocks noChangeArrowheads="1"/>
          </p:cNvSpPr>
          <p:nvPr/>
        </p:nvSpPr>
        <p:spPr bwMode="auto">
          <a:xfrm>
            <a:off x="49236" y="2472085"/>
            <a:ext cx="880369" cy="338554"/>
          </a:xfrm>
          <a:prstGeom prst="rect">
            <a:avLst/>
          </a:prstGeom>
          <a:solidFill>
            <a:schemeClr val="bg1"/>
          </a:solidFill>
          <a:ln>
            <a:noFill/>
          </a:ln>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600" b="1" dirty="0">
                <a:solidFill>
                  <a:schemeClr val="tx1">
                    <a:lumMod val="75000"/>
                    <a:lumOff val="25000"/>
                  </a:schemeClr>
                </a:solidFill>
                <a:latin typeface="Arial" pitchFamily="34" charset="0"/>
                <a:cs typeface="Arial" pitchFamily="34" charset="0"/>
              </a:rPr>
              <a:t>Default</a:t>
            </a:r>
            <a:endParaRPr lang="zh-CN" altLang="en-US" sz="1600" b="1" dirty="0">
              <a:solidFill>
                <a:schemeClr val="tx1">
                  <a:lumMod val="75000"/>
                  <a:lumOff val="25000"/>
                </a:schemeClr>
              </a:solidFill>
              <a:latin typeface="Arial" pitchFamily="34" charset="0"/>
              <a:cs typeface="Arial" pitchFamily="34" charset="0"/>
            </a:endParaRPr>
          </a:p>
        </p:txBody>
      </p:sp>
      <p:sp>
        <p:nvSpPr>
          <p:cNvPr id="3093" name="TextBox 56"/>
          <p:cNvSpPr txBox="1">
            <a:spLocks noChangeArrowheads="1"/>
          </p:cNvSpPr>
          <p:nvPr/>
        </p:nvSpPr>
        <p:spPr bwMode="auto">
          <a:xfrm>
            <a:off x="0" y="4759602"/>
            <a:ext cx="970137" cy="338554"/>
          </a:xfrm>
          <a:prstGeom prst="rect">
            <a:avLst/>
          </a:prstGeom>
          <a:solidFill>
            <a:schemeClr val="bg1"/>
          </a:solidFill>
          <a:ln>
            <a:noFill/>
          </a:ln>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600" b="1" dirty="0">
                <a:solidFill>
                  <a:schemeClr val="tx1">
                    <a:lumMod val="75000"/>
                    <a:lumOff val="25000"/>
                  </a:schemeClr>
                </a:solidFill>
                <a:latin typeface="Arial" pitchFamily="34" charset="0"/>
                <a:cs typeface="Arial" pitchFamily="34" charset="0"/>
              </a:rPr>
              <a:t>Revised</a:t>
            </a:r>
            <a:endParaRPr lang="zh-CN" altLang="en-US" sz="1600" b="1" dirty="0">
              <a:solidFill>
                <a:schemeClr val="tx1">
                  <a:lumMod val="75000"/>
                  <a:lumOff val="25000"/>
                </a:schemeClr>
              </a:solidFill>
              <a:latin typeface="Arial" pitchFamily="34" charset="0"/>
              <a:cs typeface="Arial" pitchFamily="34" charset="0"/>
            </a:endParaRPr>
          </a:p>
        </p:txBody>
      </p:sp>
      <p:sp>
        <p:nvSpPr>
          <p:cNvPr id="22" name="矩形 54"/>
          <p:cNvSpPr>
            <a:spLocks noChangeArrowheads="1"/>
          </p:cNvSpPr>
          <p:nvPr/>
        </p:nvSpPr>
        <p:spPr bwMode="auto">
          <a:xfrm>
            <a:off x="1260993" y="1185351"/>
            <a:ext cx="2194832" cy="338554"/>
          </a:xfrm>
          <a:prstGeom prst="rect">
            <a:avLst/>
          </a:prstGeom>
          <a:solidFill>
            <a:schemeClr val="bg1"/>
          </a:solidFill>
          <a:ln>
            <a:noFill/>
          </a:ln>
        </p:spPr>
        <p:txBody>
          <a:bodyPr wrap="none">
            <a:spAutoFit/>
          </a:bodyPr>
          <a:lstStyle/>
          <a:p>
            <a:r>
              <a:rPr lang="en-US" altLang="zh-CN" sz="1600" b="1" dirty="0" smtClean="0">
                <a:solidFill>
                  <a:schemeClr val="tx1">
                    <a:lumMod val="75000"/>
                    <a:lumOff val="25000"/>
                  </a:schemeClr>
                </a:solidFill>
                <a:latin typeface="Arial" pitchFamily="34" charset="0"/>
                <a:cs typeface="Arial" pitchFamily="34" charset="0"/>
              </a:rPr>
              <a:t>Simulated Dust PM</a:t>
            </a:r>
            <a:r>
              <a:rPr lang="en-US" altLang="zh-CN" sz="1600" b="1" baseline="-25000" dirty="0" smtClean="0">
                <a:solidFill>
                  <a:schemeClr val="tx1">
                    <a:lumMod val="75000"/>
                    <a:lumOff val="25000"/>
                  </a:schemeClr>
                </a:solidFill>
                <a:latin typeface="Arial" pitchFamily="34" charset="0"/>
                <a:cs typeface="Arial" pitchFamily="34" charset="0"/>
              </a:rPr>
              <a:t>10</a:t>
            </a:r>
            <a:endParaRPr lang="zh-CN" altLang="en-US" sz="1600" b="1"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4242820896"/>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Scree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tent: Meta Inf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solidFill>
            <a:schemeClr val="accent6">
              <a:lumMod val="20000"/>
              <a:lumOff val="8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Fancy Pictures">
  <a:themeElements>
    <a:clrScheme name="UT Theme 2013-10-16">
      <a:dk1>
        <a:srgbClr val="3D3D3F"/>
      </a:dk1>
      <a:lt1>
        <a:srgbClr val="FFFFFF"/>
      </a:lt1>
      <a:dk2>
        <a:srgbClr val="515151"/>
      </a:dk2>
      <a:lt2>
        <a:srgbClr val="EBE7DA"/>
      </a:lt2>
      <a:accent1>
        <a:srgbClr val="416884"/>
      </a:accent1>
      <a:accent2>
        <a:srgbClr val="60376B"/>
      </a:accent2>
      <a:accent3>
        <a:srgbClr val="F82D31"/>
      </a:accent3>
      <a:accent4>
        <a:srgbClr val="FA6F1C"/>
      </a:accent4>
      <a:accent5>
        <a:srgbClr val="A8BE4A"/>
      </a:accent5>
      <a:accent6>
        <a:srgbClr val="4A8370"/>
      </a:accent6>
      <a:hlink>
        <a:srgbClr val="0D4467"/>
      </a:hlink>
      <a:folHlink>
        <a:srgbClr val="3354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harts">
  <a:themeElements>
    <a:clrScheme name="UT Theme 2013-10-16">
      <a:dk1>
        <a:srgbClr val="3D3D3F"/>
      </a:dk1>
      <a:lt1>
        <a:srgbClr val="FFFFFF"/>
      </a:lt1>
      <a:dk2>
        <a:srgbClr val="515151"/>
      </a:dk2>
      <a:lt2>
        <a:srgbClr val="EBE7DA"/>
      </a:lt2>
      <a:accent1>
        <a:srgbClr val="416884"/>
      </a:accent1>
      <a:accent2>
        <a:srgbClr val="60376B"/>
      </a:accent2>
      <a:accent3>
        <a:srgbClr val="F82D31"/>
      </a:accent3>
      <a:accent4>
        <a:srgbClr val="FA6F1C"/>
      </a:accent4>
      <a:accent5>
        <a:srgbClr val="A8BE4A"/>
      </a:accent5>
      <a:accent6>
        <a:srgbClr val="4A8370"/>
      </a:accent6>
      <a:hlink>
        <a:srgbClr val="0D4467"/>
      </a:hlink>
      <a:folHlink>
        <a:srgbClr val="3354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6204</TotalTime>
  <Words>2266</Words>
  <Application>Microsoft Office PowerPoint</Application>
  <PresentationFormat>全屏显示(4:3)</PresentationFormat>
  <Paragraphs>619</Paragraphs>
  <Slides>20</Slides>
  <Notes>15</Notes>
  <HiddenSlides>0</HiddenSlides>
  <MMClips>0</MMClips>
  <ScaleCrop>false</ScaleCrop>
  <HeadingPairs>
    <vt:vector size="6" baseType="variant">
      <vt:variant>
        <vt:lpstr>主题</vt:lpstr>
      </vt:variant>
      <vt:variant>
        <vt:i4>4</vt:i4>
      </vt:variant>
      <vt:variant>
        <vt:lpstr>嵌入 OLE 服务器</vt:lpstr>
      </vt:variant>
      <vt:variant>
        <vt:i4>1</vt:i4>
      </vt:variant>
      <vt:variant>
        <vt:lpstr>幻灯片标题</vt:lpstr>
      </vt:variant>
      <vt:variant>
        <vt:i4>20</vt:i4>
      </vt:variant>
    </vt:vector>
  </HeadingPairs>
  <TitlesOfParts>
    <vt:vector size="25" baseType="lpstr">
      <vt:lpstr>Title Screens</vt:lpstr>
      <vt:lpstr>Content: Meta Info</vt:lpstr>
      <vt:lpstr>Fancy Pictures</vt:lpstr>
      <vt:lpstr>Charts</vt:lpstr>
      <vt:lpstr>Equation</vt:lpstr>
      <vt:lpstr>PowerPoint 演示文稿</vt:lpstr>
      <vt:lpstr>Outline</vt:lpstr>
      <vt:lpstr>Why we care about dust in CMAQ</vt:lpstr>
      <vt:lpstr>Dust Emission Scheme</vt:lpstr>
      <vt:lpstr>New Friction Velocity Threshold Constant</vt:lpstr>
      <vt:lpstr>Source-dependent Speciation Profiles</vt:lpstr>
      <vt:lpstr>Heterogeneous Chemistry</vt:lpstr>
      <vt:lpstr>Method</vt:lpstr>
      <vt:lpstr>Results: Dust Emission</vt:lpstr>
      <vt:lpstr>Evaluation Statistics</vt:lpstr>
      <vt:lpstr>Model Improvement – Trace Metals</vt:lpstr>
      <vt:lpstr>Impact of Dust Chemistry</vt:lpstr>
      <vt:lpstr>Case Study: Dust Strom Mar. 19-21, 2010</vt:lpstr>
      <vt:lpstr>Case Study: Dust Strom Mar. 19-21, 2010</vt:lpstr>
      <vt:lpstr>Uncertainties</vt:lpstr>
      <vt:lpstr>Evaluation of Inline WRF/CMAQ</vt:lpstr>
      <vt:lpstr>Dust Impact in Two-way WRF/CMAQ</vt:lpstr>
      <vt:lpstr>Summary</vt:lpstr>
      <vt:lpstr>Acknowledgement</vt:lpstr>
      <vt:lpstr>Thanks !</vt:lpstr>
    </vt:vector>
  </TitlesOfParts>
  <Company>University of Tennessee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 PowerPoint Template 2015 ver 1</dc:title>
  <dc:creator>England, Susan Elizabeth</dc:creator>
  <cp:lastModifiedBy>xdong1</cp:lastModifiedBy>
  <cp:revision>103</cp:revision>
  <dcterms:created xsi:type="dcterms:W3CDTF">2014-12-02T19:58:44Z</dcterms:created>
  <dcterms:modified xsi:type="dcterms:W3CDTF">2015-10-05T11:57:26Z</dcterms:modified>
</cp:coreProperties>
</file>