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86" r:id="rId4"/>
    <p:sldId id="260" r:id="rId5"/>
    <p:sldId id="281" r:id="rId6"/>
    <p:sldId id="262" r:id="rId7"/>
    <p:sldId id="263" r:id="rId8"/>
    <p:sldId id="282" r:id="rId9"/>
    <p:sldId id="265" r:id="rId10"/>
    <p:sldId id="266" r:id="rId11"/>
    <p:sldId id="268" r:id="rId12"/>
    <p:sldId id="271" r:id="rId13"/>
    <p:sldId id="273" r:id="rId14"/>
    <p:sldId id="275" r:id="rId15"/>
    <p:sldId id="285" r:id="rId16"/>
    <p:sldId id="278" r:id="rId17"/>
    <p:sldId id="280" r:id="rId18"/>
    <p:sldId id="276" r:id="rId19"/>
    <p:sldId id="269" r:id="rId20"/>
    <p:sldId id="270" r:id="rId21"/>
    <p:sldId id="274" r:id="rId22"/>
    <p:sldId id="279" r:id="rId23"/>
    <p:sldId id="277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" initials="D" lastIdx="10" clrIdx="0"/>
  <p:cmAuthor id="1" name="Quazi Rasool" initials="QR" lastIdx="4" clrIdx="1"/>
  <p:cmAuthor id="2" name="Quazi Z Rasool" initials="QZR" lastIdx="1" clrIdx="2"/>
  <p:cmAuthor id="3" name="Daniel Cohan" initials="D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Quazi\Desktop\CMAS%20subdomain%20soil%20N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azi\Desktop\BDSNP%20manuscript\Ozonevalidation8cities&amp;sum_area_subdomain_NO_YLPotterEP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azi\Downloads\PM2.5IMPROVEjuly2011dailyARLAIAM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Quazi\Desktop\CMAS%20subdomain%20soil%20NO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Sub-domain soil NO (Monthly mean, July 2011)</a:t>
            </a:r>
          </a:p>
        </c:rich>
      </c:tx>
      <c:layout>
        <c:manualLayout>
          <c:xMode val="edge"/>
          <c:yMode val="edge"/>
          <c:x val="0.36790886771191006"/>
          <c:y val="5.419107646750780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(rounded off)'!$B$2</c:f>
              <c:strCache>
                <c:ptCount val="1"/>
                <c:pt idx="0">
                  <c:v>YL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rgbClr val="C0504D">
                  <a:lumMod val="60000"/>
                  <a:lumOff val="40000"/>
                </a:srgbClr>
              </a:solidFill>
            </a:ln>
          </c:spPr>
          <c:invertIfNegative val="0"/>
          <c:cat>
            <c:strRef>
              <c:f>'new (rounded off)'!$A$3:$A$8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'new (rounded off)'!$B$3:$B$8</c:f>
              <c:numCache>
                <c:formatCode>0</c:formatCode>
                <c:ptCount val="6"/>
                <c:pt idx="0">
                  <c:v>1961.28</c:v>
                </c:pt>
                <c:pt idx="1">
                  <c:v>289.44</c:v>
                </c:pt>
                <c:pt idx="2">
                  <c:v>495.93599999999998</c:v>
                </c:pt>
                <c:pt idx="3">
                  <c:v>559.87199999999996</c:v>
                </c:pt>
                <c:pt idx="4">
                  <c:v>438.048</c:v>
                </c:pt>
                <c:pt idx="5">
                  <c:v>594.43200000000002</c:v>
                </c:pt>
              </c:numCache>
            </c:numRef>
          </c:val>
        </c:ser>
        <c:ser>
          <c:idx val="1"/>
          <c:order val="1"/>
          <c:tx>
            <c:strRef>
              <c:f>'new (rounded off)'!$C$2</c:f>
              <c:strCache>
                <c:ptCount val="1"/>
                <c:pt idx="0">
                  <c:v>BDSNP (Potter with Old Biome)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rgbClr val="C0504D"/>
              </a:solidFill>
            </a:ln>
          </c:spPr>
          <c:invertIfNegative val="0"/>
          <c:cat>
            <c:strRef>
              <c:f>'new (rounded off)'!$A$3:$A$8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'new (rounded off)'!$C$3:$C$8</c:f>
              <c:numCache>
                <c:formatCode>0</c:formatCode>
                <c:ptCount val="6"/>
                <c:pt idx="0">
                  <c:v>3870.72</c:v>
                </c:pt>
                <c:pt idx="1">
                  <c:v>521.85599999999999</c:v>
                </c:pt>
                <c:pt idx="2">
                  <c:v>915.84</c:v>
                </c:pt>
                <c:pt idx="3">
                  <c:v>1632.96</c:v>
                </c:pt>
                <c:pt idx="4">
                  <c:v>1226.8800000000001</c:v>
                </c:pt>
                <c:pt idx="5">
                  <c:v>1667.52</c:v>
                </c:pt>
              </c:numCache>
            </c:numRef>
          </c:val>
        </c:ser>
        <c:ser>
          <c:idx val="2"/>
          <c:order val="2"/>
          <c:tx>
            <c:strRef>
              <c:f>'new (rounded off)'!$D$2</c:f>
              <c:strCache>
                <c:ptCount val="1"/>
                <c:pt idx="0">
                  <c:v>BDSNP (EPIC with New Biome)</c:v>
                </c:pt>
              </c:strCache>
            </c:strRef>
          </c:tx>
          <c:spPr>
            <a:solidFill>
              <a:srgbClr val="C0504D">
                <a:lumMod val="50000"/>
              </a:srgbClr>
            </a:solidFill>
            <a:ln>
              <a:solidFill>
                <a:srgbClr val="C0504D">
                  <a:lumMod val="50000"/>
                </a:srgbClr>
              </a:solidFill>
            </a:ln>
          </c:spPr>
          <c:invertIfNegative val="0"/>
          <c:cat>
            <c:strRef>
              <c:f>'new (rounded off)'!$A$3:$A$8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'new (rounded off)'!$D$3:$D$8</c:f>
              <c:numCache>
                <c:formatCode>0</c:formatCode>
                <c:ptCount val="6"/>
                <c:pt idx="0">
                  <c:v>4492.8</c:v>
                </c:pt>
                <c:pt idx="1">
                  <c:v>673.05600000000004</c:v>
                </c:pt>
                <c:pt idx="2">
                  <c:v>1468.8</c:v>
                </c:pt>
                <c:pt idx="3">
                  <c:v>1797.12</c:v>
                </c:pt>
                <c:pt idx="4">
                  <c:v>1339.2</c:v>
                </c:pt>
                <c:pt idx="5">
                  <c:v>1503.36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65208"/>
        <c:axId val="218565600"/>
      </c:barChart>
      <c:catAx>
        <c:axId val="218565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8565600"/>
        <c:crosses val="autoZero"/>
        <c:auto val="1"/>
        <c:lblAlgn val="ctr"/>
        <c:lblOffset val="100"/>
        <c:noMultiLvlLbl val="0"/>
      </c:catAx>
      <c:valAx>
        <c:axId val="218565600"/>
        <c:scaling>
          <c:orientation val="minMax"/>
          <c:max val="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 Soil NO  </a:t>
                </a:r>
              </a:p>
              <a:p>
                <a:pPr>
                  <a:defRPr sz="1800"/>
                </a:pPr>
                <a:r>
                  <a:rPr lang="en-US" sz="1800"/>
                  <a:t> (tonnes/day)</a:t>
                </a:r>
              </a:p>
            </c:rich>
          </c:tx>
          <c:layout>
            <c:manualLayout>
              <c:xMode val="edge"/>
              <c:yMode val="edge"/>
              <c:x val="0.13329494012053397"/>
              <c:y val="0.15606386545757309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218565208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Correl. coeff. ~ 0.6 (For</a:t>
            </a:r>
            <a:r>
              <a:rPr lang="en-US" sz="1400" baseline="0"/>
              <a:t> a</a:t>
            </a:r>
            <a:r>
              <a:rPr lang="en-US" sz="1400"/>
              <a:t>ll 3 cases)</a:t>
            </a:r>
          </a:p>
        </c:rich>
      </c:tx>
      <c:layout>
        <c:manualLayout>
          <c:xMode val="edge"/>
          <c:yMode val="edge"/>
          <c:x val="0.29253455818022744"/>
          <c:y val="2.5408468850009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'Model performance'!$B$1</c:f>
              <c:strCache>
                <c:ptCount val="1"/>
                <c:pt idx="0">
                  <c:v>YL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'Model performance'!$A$3:$A$4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'Model performance'!$B$3:$B$4</c:f>
              <c:numCache>
                <c:formatCode>0</c:formatCode>
                <c:ptCount val="2"/>
                <c:pt idx="0">
                  <c:v>-4.808808131064457</c:v>
                </c:pt>
                <c:pt idx="1">
                  <c:v>14.45586502922232</c:v>
                </c:pt>
              </c:numCache>
            </c:numRef>
          </c:val>
        </c:ser>
        <c:ser>
          <c:idx val="2"/>
          <c:order val="1"/>
          <c:tx>
            <c:strRef>
              <c:f>'Model performance'!$C$1</c:f>
              <c:strCache>
                <c:ptCount val="1"/>
                <c:pt idx="0">
                  <c:v>BDSNP (Potter with Old Biome)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'Model performance'!$A$3:$A$4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'Model performance'!$C$3:$C$4</c:f>
              <c:numCache>
                <c:formatCode>0</c:formatCode>
                <c:ptCount val="2"/>
                <c:pt idx="0">
                  <c:v>2.2193380254935726</c:v>
                </c:pt>
                <c:pt idx="1">
                  <c:v>10.68295046141337</c:v>
                </c:pt>
              </c:numCache>
            </c:numRef>
          </c:val>
        </c:ser>
        <c:ser>
          <c:idx val="0"/>
          <c:order val="2"/>
          <c:tx>
            <c:strRef>
              <c:f>'Model performance'!$D$1</c:f>
              <c:strCache>
                <c:ptCount val="1"/>
                <c:pt idx="0">
                  <c:v>BDSNP (EPIC with new (global) Biome)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'Model performance'!$A$3:$A$4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'Model performance'!$D$3:$D$4</c:f>
              <c:numCache>
                <c:formatCode>0</c:formatCode>
                <c:ptCount val="2"/>
                <c:pt idx="0">
                  <c:v>-1.2823073026690124</c:v>
                </c:pt>
                <c:pt idx="1">
                  <c:v>14.703932101716674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3"/>
        <c:overlap val="-100"/>
        <c:axId val="218566776"/>
        <c:axId val="218567168"/>
      </c:barChart>
      <c:catAx>
        <c:axId val="21856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67168"/>
        <c:crosses val="autoZero"/>
        <c:auto val="1"/>
        <c:lblAlgn val="ctr"/>
        <c:lblOffset val="100"/>
        <c:noMultiLvlLbl val="0"/>
      </c:catAx>
      <c:valAx>
        <c:axId val="2185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6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99719586333758"/>
          <c:y val="0.75237650200631445"/>
          <c:w val="0.67614240527626357"/>
          <c:h val="0.20891429041343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Correl. Coeff. ~ 0.7 (For all 3 cases)</a:t>
            </a:r>
          </a:p>
        </c:rich>
      </c:tx>
      <c:layout>
        <c:manualLayout>
          <c:xMode val="edge"/>
          <c:yMode val="edge"/>
          <c:x val="0.22092344706911635"/>
          <c:y val="1.8819238504277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[PM2.5IMPROVEjuly2011dailyARLAIAMN.xls]Data!$I$180</c:f>
              <c:strCache>
                <c:ptCount val="1"/>
                <c:pt idx="0">
                  <c:v>YL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[PM2.5IMPROVEjuly2011dailyARLAIAMN.xls]Data!$H$182:$H$183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[PM2.5IMPROVEjuly2011dailyARLAIAMN.xls]Data!$I$182:$I$183</c:f>
              <c:numCache>
                <c:formatCode>0</c:formatCode>
                <c:ptCount val="2"/>
                <c:pt idx="0">
                  <c:v>-28.519170949312343</c:v>
                </c:pt>
                <c:pt idx="1">
                  <c:v>34.637357180196226</c:v>
                </c:pt>
              </c:numCache>
            </c:numRef>
          </c:val>
        </c:ser>
        <c:ser>
          <c:idx val="1"/>
          <c:order val="1"/>
          <c:tx>
            <c:strRef>
              <c:f>[PM2.5IMPROVEjuly2011dailyARLAIAMN.xls]Data!$J$180</c:f>
              <c:strCache>
                <c:ptCount val="1"/>
                <c:pt idx="0">
                  <c:v>BDSNP(Potter with Old Biome)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[PM2.5IMPROVEjuly2011dailyARLAIAMN.xls]Data!$H$182:$H$183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[PM2.5IMPROVEjuly2011dailyARLAIAMN.xls]Data!$J$182:$J$183</c:f>
              <c:numCache>
                <c:formatCode>0</c:formatCode>
                <c:ptCount val="2"/>
                <c:pt idx="0">
                  <c:v>-26.901329605928815</c:v>
                </c:pt>
                <c:pt idx="1">
                  <c:v>33.877962263914171</c:v>
                </c:pt>
              </c:numCache>
            </c:numRef>
          </c:val>
        </c:ser>
        <c:ser>
          <c:idx val="2"/>
          <c:order val="2"/>
          <c:tx>
            <c:strRef>
              <c:f>[PM2.5IMPROVEjuly2011dailyARLAIAMN.xls]Data!$K$180</c:f>
              <c:strCache>
                <c:ptCount val="1"/>
                <c:pt idx="0">
                  <c:v>BDSNP (EPIC with new (global) Biome)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[PM2.5IMPROVEjuly2011dailyARLAIAMN.xls]Data!$H$182:$H$183</c:f>
              <c:strCache>
                <c:ptCount val="2"/>
                <c:pt idx="0">
                  <c:v>NMB (%)</c:v>
                </c:pt>
                <c:pt idx="1">
                  <c:v>NME (%)</c:v>
                </c:pt>
              </c:strCache>
            </c:strRef>
          </c:cat>
          <c:val>
            <c:numRef>
              <c:f>[PM2.5IMPROVEjuly2011dailyARLAIAMN.xls]Data!$K$182:$K$183</c:f>
              <c:numCache>
                <c:formatCode>0</c:formatCode>
                <c:ptCount val="2"/>
                <c:pt idx="0">
                  <c:v>-26.442525398196704</c:v>
                </c:pt>
                <c:pt idx="1">
                  <c:v>33.569453410457065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567952"/>
        <c:axId val="218568344"/>
      </c:barChart>
      <c:catAx>
        <c:axId val="21856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68344"/>
        <c:crosses val="autoZero"/>
        <c:auto val="1"/>
        <c:lblAlgn val="ctr"/>
        <c:lblOffset val="100"/>
        <c:noMultiLvlLbl val="0"/>
      </c:catAx>
      <c:valAx>
        <c:axId val="21856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6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3784648870112"/>
          <c:y val="0.73465908486078069"/>
          <c:w val="0.68166885389326337"/>
          <c:h val="0.2597862767154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'biome sensitivity viaStanda (2'!$F$2</c:f>
              <c:strCache>
                <c:ptCount val="1"/>
                <c:pt idx="0">
                  <c:v>(New NLCD 40 Global Biome)  -                (Old GEOS-Chem Biome)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'biome sensitivity viaStanda (2'!$A$3:$A$8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'biome sensitivity viaStanda (2'!$F$3:$F$8</c:f>
              <c:numCache>
                <c:formatCode>0</c:formatCode>
                <c:ptCount val="6"/>
                <c:pt idx="0">
                  <c:v>-5.1839999999999691</c:v>
                </c:pt>
                <c:pt idx="1">
                  <c:v>24.883199999999988</c:v>
                </c:pt>
                <c:pt idx="2">
                  <c:v>168.47999999999996</c:v>
                </c:pt>
                <c:pt idx="3">
                  <c:v>2.5919999999999845</c:v>
                </c:pt>
                <c:pt idx="4">
                  <c:v>-38.880000000000109</c:v>
                </c:pt>
                <c:pt idx="5">
                  <c:v>-75.168000000000006</c:v>
                </c:pt>
              </c:numCache>
            </c:numRef>
          </c:val>
        </c:ser>
        <c:ser>
          <c:idx val="1"/>
          <c:order val="1"/>
          <c:tx>
            <c:strRef>
              <c:f>'biome sensitivity viaStanda (2'!$G$2</c:f>
              <c:strCache>
                <c:ptCount val="1"/>
                <c:pt idx="0">
                  <c:v>(EPIC ) - (Potter)</c:v>
                </c:pt>
              </c:strCache>
            </c:strRef>
          </c:tx>
          <c:invertIfNegative val="0"/>
          <c:cat>
            <c:strRef>
              <c:f>'biome sensitivity viaStanda (2'!$A$3:$A$8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'biome sensitivity viaStanda (2'!$G$3:$G$8</c:f>
              <c:numCache>
                <c:formatCode>0</c:formatCode>
                <c:ptCount val="6"/>
                <c:pt idx="0">
                  <c:v>251.42399999999998</c:v>
                </c:pt>
                <c:pt idx="1">
                  <c:v>98.495999999999981</c:v>
                </c:pt>
                <c:pt idx="2">
                  <c:v>80.352000000000089</c:v>
                </c:pt>
                <c:pt idx="3">
                  <c:v>80.351999999999975</c:v>
                </c:pt>
                <c:pt idx="4">
                  <c:v>49.248000000000047</c:v>
                </c:pt>
                <c:pt idx="5">
                  <c:v>10.368000000000052</c:v>
                </c:pt>
              </c:numCache>
            </c:numRef>
          </c:val>
        </c:ser>
        <c:ser>
          <c:idx val="2"/>
          <c:order val="2"/>
          <c:tx>
            <c:strRef>
              <c:f>'biome sensitivity viaStanda (2'!$H$2</c:f>
              <c:strCache>
                <c:ptCount val="1"/>
                <c:pt idx="0">
                  <c:v>(New NLCD40 NAM Biome) -                   (New NLCD40 Global Biome)</c:v>
                </c:pt>
              </c:strCache>
            </c:strRef>
          </c:tx>
          <c:spPr>
            <a:solidFill>
              <a:srgbClr val="1F497D"/>
            </a:solidFill>
            <a:ln>
              <a:solidFill>
                <a:srgbClr val="1F497D"/>
              </a:solidFill>
            </a:ln>
          </c:spPr>
          <c:invertIfNegative val="0"/>
          <c:cat>
            <c:strRef>
              <c:f>'biome sensitivity viaStanda (2'!$A$3:$A$8</c:f>
              <c:strCache>
                <c:ptCount val="6"/>
                <c:pt idx="0">
                  <c:v>MidWest</c:v>
                </c:pt>
                <c:pt idx="1">
                  <c:v>NE</c:v>
                </c:pt>
                <c:pt idx="2">
                  <c:v>SE</c:v>
                </c:pt>
                <c:pt idx="3">
                  <c:v>South (TX, OK)</c:v>
                </c:pt>
                <c:pt idx="4">
                  <c:v>NW</c:v>
                </c:pt>
                <c:pt idx="5">
                  <c:v>SW</c:v>
                </c:pt>
              </c:strCache>
            </c:strRef>
          </c:cat>
          <c:val>
            <c:numRef>
              <c:f>'biome sensitivity viaStanda (2'!$H$3:$H$8</c:f>
              <c:numCache>
                <c:formatCode>0</c:formatCode>
                <c:ptCount val="6"/>
                <c:pt idx="0">
                  <c:v>-88.127999999999929</c:v>
                </c:pt>
                <c:pt idx="1">
                  <c:v>-7.7759999999999536</c:v>
                </c:pt>
                <c:pt idx="2">
                  <c:v>-12.960000000000036</c:v>
                </c:pt>
                <c:pt idx="3">
                  <c:v>-49.248000000000047</c:v>
                </c:pt>
                <c:pt idx="4">
                  <c:v>-15.552000000000021</c:v>
                </c:pt>
                <c:pt idx="5">
                  <c:v>-85.536000000000058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69128"/>
        <c:axId val="220325792"/>
      </c:barChart>
      <c:catAx>
        <c:axId val="218569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0325792"/>
        <c:crosses val="autoZero"/>
        <c:auto val="1"/>
        <c:lblAlgn val="ctr"/>
        <c:lblOffset val="100"/>
        <c:noMultiLvlLbl val="0"/>
      </c:catAx>
      <c:valAx>
        <c:axId val="220325792"/>
        <c:scaling>
          <c:orientation val="minMax"/>
          <c:max val="200"/>
          <c:min val="-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Change</a:t>
                </a:r>
                <a:r>
                  <a:rPr lang="en-US" sz="1800" baseline="0" dirty="0" smtClean="0"/>
                  <a:t> in</a:t>
                </a:r>
                <a:r>
                  <a:rPr lang="en-US" sz="1800" dirty="0" smtClean="0"/>
                  <a:t> Sub-domain Soil NO </a:t>
                </a:r>
              </a:p>
              <a:p>
                <a:pPr>
                  <a:defRPr/>
                </a:pPr>
                <a:r>
                  <a:rPr lang="en-US" sz="1800" dirty="0" smtClean="0"/>
                  <a:t> (</a:t>
                </a:r>
                <a:r>
                  <a:rPr lang="en-US" sz="1800" dirty="0" err="1" smtClean="0"/>
                  <a:t>tonnes</a:t>
                </a:r>
                <a:r>
                  <a:rPr lang="en-US" sz="1800" dirty="0" smtClean="0"/>
                  <a:t>/day)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4926416946175813"/>
              <c:y val="3.2172142275319032E-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218569128"/>
        <c:crosses val="autoZero"/>
        <c:crossBetween val="between"/>
        <c:majorUnit val="4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5642-4447-47C4-9B35-47A542AA939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40A9-2CB2-442A-A5F3-0E48F639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F025-CC82-4B79-BF5D-4A2887145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5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40A9-2CB2-442A-A5F3-0E48F639E2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2ED-BBD8-4034-86FB-D50E3C4AC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40A9-2CB2-442A-A5F3-0E48F639E2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2ED-BBD8-4034-86FB-D50E3C4AC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F025-CC82-4B79-BF5D-4A28871455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A521-E356-4D4F-AF53-B38A76821BA7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38A8-69D8-4A2B-9374-4B8266712C80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94CD-EFB3-433F-AE12-69995C82FC30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49EE-0285-463C-98EF-7D78F12D3A8A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6123-C856-471B-A4DD-F273990D92CD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7C6B-71F5-4FD3-A98F-5BAD3F4C3D12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E371-6CED-4816-A22A-822488950AFA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9955-5278-47D8-8BD2-0C400D0B6F3C}" type="datetime1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271D-49B2-4BC2-B09A-FF15F18F6BCC}" type="datetime1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9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A21D-E312-471A-95AD-0EBC65D26F98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D02-7F83-4F2C-AC9D-18647D2CEB6C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4441-6311-4CBE-89E2-E46EB99564B2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14th Annual CMAS Conference, October 5-7, 2015, UNC-Chapel Hill.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0189-5D01-45B2-A820-A944A9D3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5222"/>
            <a:ext cx="83820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002060"/>
                </a:solidFill>
                <a:latin typeface="+mj-lt"/>
              </a:rPr>
              <a:t>Further Steps for Improving Soil NOx Estimates in CMAQ</a:t>
            </a:r>
            <a:r>
              <a:rPr lang="en-US" sz="3900" b="1" dirty="0">
                <a:latin typeface="+mj-lt"/>
              </a:rPr>
              <a:t> </a:t>
            </a:r>
            <a:endParaRPr lang="en-US" sz="3900" b="1" dirty="0" smtClean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779859"/>
            <a:ext cx="1695450" cy="719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17558"/>
            <a:ext cx="85534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Quazi </a:t>
            </a:r>
            <a:r>
              <a:rPr lang="en-US" sz="2500" dirty="0" err="1"/>
              <a:t>Ziaur</a:t>
            </a:r>
            <a:r>
              <a:rPr lang="en-US" sz="2500" dirty="0"/>
              <a:t> Rasool, </a:t>
            </a:r>
            <a:r>
              <a:rPr lang="en-US" sz="2500" dirty="0" err="1"/>
              <a:t>Rui</a:t>
            </a:r>
            <a:r>
              <a:rPr lang="en-US" sz="2500" dirty="0"/>
              <a:t> Zhang, Benjamin Lash, Daniel S. Cohan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Rice University, Houston, TX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6798" y="38378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*Adapted from Cooter et al., 2012</a:t>
            </a:r>
            <a:endParaRPr lang="en-US" sz="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85937" y="5536178"/>
            <a:ext cx="5343525" cy="12065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14th Annual CMAS Conference, UNC-Chapel Hill</a:t>
            </a:r>
          </a:p>
          <a:p>
            <a:r>
              <a:rPr lang="en-US" sz="1800" dirty="0">
                <a:solidFill>
                  <a:schemeClr val="tx1"/>
                </a:solidFill>
              </a:rPr>
              <a:t>October </a:t>
            </a:r>
            <a:r>
              <a:rPr lang="en-US" sz="1800" dirty="0" smtClean="0">
                <a:solidFill>
                  <a:schemeClr val="tx1"/>
                </a:solidFill>
              </a:rPr>
              <a:t>5, </a:t>
            </a:r>
            <a:r>
              <a:rPr lang="en-US" sz="1800" dirty="0">
                <a:solidFill>
                  <a:schemeClr val="tx1"/>
                </a:solidFill>
              </a:rPr>
              <a:t>2015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744951"/>
            <a:ext cx="1962150" cy="2943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69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48071" y="164264"/>
            <a:ext cx="84582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Environmental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Policy Integrated Climate (EPIC)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71" y="838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Fertilizer </a:t>
            </a:r>
            <a:r>
              <a:rPr lang="en-US" sz="2400" dirty="0"/>
              <a:t>Application </a:t>
            </a:r>
            <a:r>
              <a:rPr lang="en-US" sz="2400" dirty="0" smtClean="0"/>
              <a:t>Rate estimates-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USDA </a:t>
            </a:r>
            <a:r>
              <a:rPr lang="en-US" sz="2400" dirty="0"/>
              <a:t>Agricultural Resource Management </a:t>
            </a:r>
            <a:r>
              <a:rPr lang="en-US" sz="2400" dirty="0" smtClean="0"/>
              <a:t>Survey database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Validated with fertilizer sales rate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Heat </a:t>
            </a:r>
            <a:r>
              <a:rPr lang="en-US" sz="2400" dirty="0"/>
              <a:t>U</a:t>
            </a:r>
            <a:r>
              <a:rPr lang="en-US" sz="2400" dirty="0" smtClean="0"/>
              <a:t>nit Scheduling (HUSC), </a:t>
            </a:r>
            <a:r>
              <a:rPr lang="en-US" sz="2400" dirty="0"/>
              <a:t>plant nutrient stress </a:t>
            </a:r>
            <a:r>
              <a:rPr lang="en-US" sz="2400" dirty="0" smtClean="0"/>
              <a:t>drive fertilizer timing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7303" y="6500806"/>
            <a:ext cx="3324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[Source: Cooter </a:t>
            </a:r>
            <a:r>
              <a:rPr lang="en-US" sz="1200" b="1" dirty="0"/>
              <a:t>et al., </a:t>
            </a:r>
            <a:r>
              <a:rPr lang="en-US" sz="1200" b="1" dirty="0" err="1"/>
              <a:t>Biogeosciences</a:t>
            </a:r>
            <a:r>
              <a:rPr lang="en-US" sz="1200" b="1" dirty="0"/>
              <a:t> 2012]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495800"/>
            <a:ext cx="838199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00806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" y="2765611"/>
            <a:ext cx="9144000" cy="37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1600200"/>
            <a:ext cx="134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Fertilizer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Application (</a:t>
            </a:r>
            <a:r>
              <a:rPr lang="en-US" b="1" dirty="0" err="1" smtClean="0">
                <a:solidFill>
                  <a:srgbClr val="FF0000"/>
                </a:solidFill>
              </a:rPr>
              <a:t>kgN</a:t>
            </a:r>
            <a:r>
              <a:rPr lang="en-US" b="1" dirty="0" smtClean="0">
                <a:solidFill>
                  <a:srgbClr val="FF0000"/>
                </a:solidFill>
              </a:rPr>
              <a:t>/ha)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19616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(Potter)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0888" y="419616"/>
            <a:ext cx="60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114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Difference in Soil NO (g/s) </a:t>
            </a:r>
            <a:r>
              <a:rPr lang="en-US" dirty="0" smtClean="0"/>
              <a:t>(EPIC - Potter)*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5327" y="-48585"/>
            <a:ext cx="8686800" cy="607488"/>
          </a:xfr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rgbClr val="002060"/>
                </a:solidFill>
              </a:rPr>
              <a:t>Impact of EPIC vs. Potter Fertilizer Data on Soil NO</a:t>
            </a:r>
            <a:endParaRPr lang="en-US" sz="29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3455" y="6492875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56725"/>
            <a:ext cx="5438775" cy="3114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724400" y="3243115"/>
            <a:ext cx="13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EPIC - Potter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354" y="5791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*Averaged over July 2011, and based on NLCD biome map with global emission factors from S&amp;L 2011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32558"/>
            <a:ext cx="4038600" cy="2563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961"/>
          <a:stretch/>
        </p:blipFill>
        <p:spPr>
          <a:xfrm>
            <a:off x="1447801" y="732558"/>
            <a:ext cx="3657599" cy="2556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22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4" y="924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Sub-domain soil NO (monthly mean)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3" t="2286" r="1101"/>
          <a:stretch/>
        </p:blipFill>
        <p:spPr>
          <a:xfrm>
            <a:off x="4585361" y="900918"/>
            <a:ext cx="4144405" cy="3352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05" r="18814"/>
          <a:stretch/>
        </p:blipFill>
        <p:spPr>
          <a:xfrm>
            <a:off x="399226" y="907001"/>
            <a:ext cx="4186135" cy="3346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66911" y="1253386"/>
            <a:ext cx="1600200" cy="11776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7111" y="1114840"/>
            <a:ext cx="688481" cy="13161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9023" y="2459965"/>
            <a:ext cx="1371599" cy="10115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6910" y="2461344"/>
            <a:ext cx="685801" cy="10390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896" y="986781"/>
            <a:ext cx="1438003" cy="5985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1896" y="1601281"/>
            <a:ext cx="1438003" cy="12050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01243" y="1261731"/>
            <a:ext cx="1207725" cy="11382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08968" y="1165734"/>
            <a:ext cx="661218" cy="12342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63764" y="2437210"/>
            <a:ext cx="1186454" cy="9522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3354" y="2442114"/>
            <a:ext cx="585696" cy="10390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6823" y="1049488"/>
            <a:ext cx="1144681" cy="5985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62186" y="1662948"/>
            <a:ext cx="1151168" cy="12050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0354" y="516425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BDSNP (Potter with Old Biome) - YL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92883" y="525127"/>
            <a:ext cx="4329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(EPIC with New Biome) – (Potter with Old Biome) 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2093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373380"/>
              </p:ext>
            </p:extLst>
          </p:nvPr>
        </p:nvGraphicFramePr>
        <p:xfrm>
          <a:off x="-163723" y="4165828"/>
          <a:ext cx="8748074" cy="265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1896" y="1114840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NW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127" y="2206959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SW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1356" y="1782853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8546" y="2689013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6648" y="1322100"/>
            <a:ext cx="8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Mid-West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9471" y="3205291"/>
            <a:ext cx="586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South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0013" y="1155781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NW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0244" y="2247900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SW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8318" y="1863147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5704" y="2689012"/>
            <a:ext cx="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8470" y="1322099"/>
            <a:ext cx="84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Mid-West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1827" y="3149707"/>
            <a:ext cx="586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South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7703"/>
            <a:ext cx="8229600" cy="487362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>Impact of different soil NO schemes on NO</a:t>
            </a:r>
            <a:r>
              <a:rPr lang="en-US" sz="27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</a:rPr>
              <a:t> column (Monthly mean) 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 bwMode="auto">
          <a:xfrm>
            <a:off x="0" y="1754908"/>
            <a:ext cx="4648200" cy="4188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 bwMode="auto">
          <a:xfrm>
            <a:off x="4648200" y="1754908"/>
            <a:ext cx="4495800" cy="4188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0671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BDSNP (Potter with Old Biome) - YL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206719"/>
            <a:ext cx="49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(EPIC with New Biome) – (Potter with Old Biome)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8316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2" y="204470"/>
            <a:ext cx="9143998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Impact of different soil NO schemes on MDA8 Ozone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(Monthly Mean)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30"/>
          <a:stretch/>
        </p:blipFill>
        <p:spPr>
          <a:xfrm>
            <a:off x="4711887" y="1547068"/>
            <a:ext cx="4419599" cy="4904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1581" y="110047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BDSNP (Potter with Old Biome) - YL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88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(EPIC with New Biome) – (Potter with Old Biome)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439"/>
          <a:stretch/>
        </p:blipFill>
        <p:spPr>
          <a:xfrm>
            <a:off x="-12513" y="1547068"/>
            <a:ext cx="4724400" cy="4904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9378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69" y="-14247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Aggregated metrics for model performance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(3 cases inline with CMAQ)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7275" y="9899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Daily Avg. PM2.5 (July 2011)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934257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PM2.5 (Daily) Observed data from IMPROVE sites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Ozone Observed data from EPA’s AIRS AQS (Air Quality System) network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Aggregated performance metrics for sites showing higher sensitivities  between 3 cases (including sites exceeding EPA standard in case of Daily </a:t>
            </a:r>
            <a:r>
              <a:rPr lang="en-US" dirty="0"/>
              <a:t>max. </a:t>
            </a:r>
            <a:r>
              <a:rPr lang="en-US" dirty="0" smtClean="0"/>
              <a:t>8-hr ozone)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269" y="9899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MDA8 Ozone (July 2011)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23" y="6459999"/>
            <a:ext cx="55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sz="1200" dirty="0"/>
              <a:t>http://www3.epa.gov/airquality/airdata</a:t>
            </a:r>
            <a:r>
              <a:rPr lang="en-US" sz="1200" dirty="0" smtClean="0"/>
              <a:t>/</a:t>
            </a:r>
          </a:p>
          <a:p>
            <a:r>
              <a:rPr lang="en-US" baseline="30000" dirty="0"/>
              <a:t>2</a:t>
            </a:r>
            <a:r>
              <a:rPr lang="en-US" sz="1200" dirty="0"/>
              <a:t>http://views.cira.colostate.edu/fed/Datasets/Default.aspx</a:t>
            </a:r>
            <a:endParaRPr lang="en-US" sz="1200" dirty="0" smtClean="0"/>
          </a:p>
          <a:p>
            <a:endParaRPr lang="en-US" sz="1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401836"/>
              </p:ext>
            </p:extLst>
          </p:nvPr>
        </p:nvGraphicFramePr>
        <p:xfrm>
          <a:off x="0" y="1369854"/>
          <a:ext cx="4457700" cy="366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547882"/>
              </p:ext>
            </p:extLst>
          </p:nvPr>
        </p:nvGraphicFramePr>
        <p:xfrm>
          <a:off x="4457700" y="1369854"/>
          <a:ext cx="4686300" cy="366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0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39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5" y="737524"/>
            <a:ext cx="8410433" cy="585152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BDSNP updates: Finer-scale representation of soil NO dependence on </a:t>
            </a:r>
            <a:r>
              <a:rPr lang="en-US" dirty="0"/>
              <a:t>land </a:t>
            </a:r>
            <a:r>
              <a:rPr lang="en-US" dirty="0" smtClean="0"/>
              <a:t>use, soil conditions, and N availability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Finer resolution results in higher sensitivity of soil NO to biome emission factors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New BDSNP predicts higher soil NO due to dynamic fertilizer data and fine resolution biomes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Non-linear trend in soil NO with soil parameters and meteorology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Slight decrease in NMB for ozone and PM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Need closer inspection of performance in regions with largest soil NO changes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86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Acknowledgements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454"/>
            <a:ext cx="8229600" cy="4525963"/>
          </a:xfrm>
        </p:spPr>
        <p:txBody>
          <a:bodyPr/>
          <a:lstStyle/>
          <a:p>
            <a:r>
              <a:rPr lang="en-US" smtClean="0"/>
              <a:t>NASA AQAST </a:t>
            </a:r>
            <a:r>
              <a:rPr lang="en-US" dirty="0" smtClean="0"/>
              <a:t>TIGER Soil NOx Project funding</a:t>
            </a:r>
          </a:p>
          <a:p>
            <a:r>
              <a:rPr lang="en-US" dirty="0" smtClean="0"/>
              <a:t>Ellen Cooter, Jesse Bash (US EPA)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05" y="3289732"/>
            <a:ext cx="2913560" cy="114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80325"/>
            <a:ext cx="2365710" cy="2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Extra Slides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Inline BDSNP: Three WRF-BEIS-CMAQ simulation cases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YL</a:t>
            </a:r>
            <a:r>
              <a:rPr lang="en-US" dirty="0" smtClean="0"/>
              <a:t>   -  EPA standard configuration with YL95    			soil NO scheme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BDSNP (Potter with old Biome) </a:t>
            </a:r>
            <a:r>
              <a:rPr lang="en-US" dirty="0" smtClean="0"/>
              <a:t>– BDSNP soil NO scheme with GEOS-</a:t>
            </a:r>
            <a:r>
              <a:rPr lang="en-US" dirty="0" err="1" smtClean="0"/>
              <a:t>Chem</a:t>
            </a:r>
            <a:r>
              <a:rPr lang="en-US" dirty="0" smtClean="0"/>
              <a:t> soil biome classification and Potter at al. (2010) fertilizer data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BDSNP (EPIC with new Biome) </a:t>
            </a:r>
            <a:r>
              <a:rPr lang="en-US" dirty="0" smtClean="0"/>
              <a:t>– BDSNP soil NO scheme with NCLD40 Global soil biome and EPIC fertilizer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93" y="529450"/>
            <a:ext cx="78867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contributes to:</a:t>
            </a:r>
          </a:p>
          <a:p>
            <a:pPr lvl="1"/>
            <a:r>
              <a:rPr lang="en-US" sz="2000" dirty="0" smtClean="0"/>
              <a:t>Ozone and PM formation 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et </a:t>
            </a:r>
            <a:r>
              <a:rPr lang="en-US" sz="2000" dirty="0"/>
              <a:t>cooling of the </a:t>
            </a:r>
            <a:r>
              <a:rPr lang="en-US" sz="2000" dirty="0" smtClean="0"/>
              <a:t>climate </a:t>
            </a:r>
          </a:p>
          <a:p>
            <a:pPr lvl="1"/>
            <a:r>
              <a:rPr lang="en-US" sz="2000" dirty="0" smtClean="0"/>
              <a:t>N </a:t>
            </a:r>
            <a:r>
              <a:rPr lang="en-US" sz="2000" dirty="0"/>
              <a:t>deposition  </a:t>
            </a:r>
            <a:r>
              <a:rPr lang="en-US" sz="2000" dirty="0" smtClean="0"/>
              <a:t>and </a:t>
            </a:r>
            <a:r>
              <a:rPr lang="en-US" sz="2000" dirty="0"/>
              <a:t>acid rain </a:t>
            </a:r>
            <a:endParaRPr lang="en-US" sz="2000" dirty="0" smtClean="0"/>
          </a:p>
          <a:p>
            <a:r>
              <a:rPr lang="en-US" sz="2000" dirty="0" smtClean="0"/>
              <a:t>Soil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~ 19% of Global </a:t>
            </a:r>
            <a:r>
              <a:rPr lang="en-US" sz="2000" dirty="0"/>
              <a:t>NO</a:t>
            </a:r>
            <a:r>
              <a:rPr lang="en-US" sz="2000" baseline="-25000" dirty="0"/>
              <a:t>x</a:t>
            </a:r>
            <a:r>
              <a:rPr lang="en-US" sz="2000" dirty="0"/>
              <a:t> Budget </a:t>
            </a:r>
            <a:r>
              <a:rPr lang="en-US" sz="2000" dirty="0" smtClean="0"/>
              <a:t>(</a:t>
            </a:r>
            <a:r>
              <a:rPr lang="en-US" sz="2000" dirty="0"/>
              <a:t>Vinken et al. 2014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Large underestimations and uncertainties in Soil </a:t>
            </a:r>
            <a:r>
              <a:rPr lang="en-US" sz="2000" dirty="0"/>
              <a:t>NO</a:t>
            </a:r>
            <a:r>
              <a:rPr lang="en-US" sz="2000" baseline="-25000" dirty="0"/>
              <a:t>x</a:t>
            </a:r>
            <a:r>
              <a:rPr lang="en-US" sz="2000" dirty="0"/>
              <a:t> </a:t>
            </a:r>
            <a:r>
              <a:rPr lang="en-US" sz="2000" dirty="0" smtClean="0"/>
              <a:t>inventories</a:t>
            </a:r>
          </a:p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" b="1354"/>
          <a:stretch/>
        </p:blipFill>
        <p:spPr>
          <a:xfrm>
            <a:off x="608924" y="2724476"/>
            <a:ext cx="7557025" cy="4133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7196" y="663332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[Source: </a:t>
            </a:r>
            <a:r>
              <a:rPr lang="en-US" sz="1200" b="1" dirty="0" err="1" smtClean="0"/>
              <a:t>Vinken</a:t>
            </a:r>
            <a:r>
              <a:rPr lang="en-US" sz="1200" b="1" dirty="0" smtClean="0"/>
              <a:t> et al., ACP 2014]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2435" y="5144676"/>
            <a:ext cx="6095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1421" y="4835634"/>
            <a:ext cx="500070" cy="335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9110883">
            <a:off x="1535607" y="5968713"/>
            <a:ext cx="1684466" cy="31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rot="19466818">
            <a:off x="4059488" y="5859347"/>
            <a:ext cx="1675673" cy="798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32004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t>2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5178" y="4780966"/>
            <a:ext cx="491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9.6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9661" y="4741319"/>
            <a:ext cx="4492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9466818">
            <a:off x="6549110" y="5797481"/>
            <a:ext cx="1495671" cy="668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37971" y="4516982"/>
            <a:ext cx="10170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12.9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9436" y="3835092"/>
            <a:ext cx="11839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Extrapolated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047015" y="5285041"/>
            <a:ext cx="12045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Conservative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4071932"/>
            <a:ext cx="0" cy="445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6411" y="6035027"/>
            <a:ext cx="1538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OMI </a:t>
            </a:r>
          </a:p>
          <a:p>
            <a:r>
              <a:rPr lang="en-US" sz="1300" dirty="0" smtClean="0">
                <a:solidFill>
                  <a:srgbClr val="FF0000"/>
                </a:solidFill>
              </a:rPr>
              <a:t>Top-down</a:t>
            </a:r>
            <a:endParaRPr lang="en-US" sz="13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637971" y="5231927"/>
            <a:ext cx="681045" cy="121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24" y="34834"/>
            <a:ext cx="7886700" cy="3887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Why study soil NO</a:t>
            </a:r>
            <a:r>
              <a:rPr lang="en-US" sz="4000" b="1" baseline="-25000" dirty="0" smtClean="0">
                <a:solidFill>
                  <a:srgbClr val="002060"/>
                </a:solidFill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141" y="-853"/>
            <a:ext cx="7772400" cy="50641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Monthly Mean (July 2011) Soil NO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r="11782"/>
          <a:stretch/>
        </p:blipFill>
        <p:spPr bwMode="auto">
          <a:xfrm>
            <a:off x="0" y="685800"/>
            <a:ext cx="4343400" cy="2767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r="11092"/>
          <a:stretch/>
        </p:blipFill>
        <p:spPr bwMode="auto">
          <a:xfrm>
            <a:off x="4343400" y="685800"/>
            <a:ext cx="4800600" cy="2767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/>
          <a:stretch/>
        </p:blipFill>
        <p:spPr bwMode="auto">
          <a:xfrm>
            <a:off x="1948460" y="3717898"/>
            <a:ext cx="5489762" cy="3140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7040" y="32532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8691" y="325320"/>
            <a:ext cx="446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BDSNP (Potter with Old Biome)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04033" y="3382168"/>
            <a:ext cx="342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BDSNP (EPIC </a:t>
            </a:r>
            <a:r>
              <a:rPr lang="en-US" sz="2000" dirty="0"/>
              <a:t>with New Biome)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3473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21" y="73231"/>
            <a:ext cx="8488023" cy="39805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Monthly mean(July 2011</a:t>
            </a:r>
            <a:r>
              <a:rPr lang="en-US" sz="2800" b="1" dirty="0" smtClean="0">
                <a:solidFill>
                  <a:srgbClr val="002060"/>
                </a:solidFill>
              </a:rPr>
              <a:t>) MDA8 </a:t>
            </a:r>
            <a:r>
              <a:rPr lang="en-US" sz="2800" b="1" dirty="0" smtClean="0">
                <a:solidFill>
                  <a:srgbClr val="002060"/>
                </a:solidFill>
              </a:rPr>
              <a:t>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3 </a:t>
            </a:r>
            <a:endParaRPr lang="en-US" sz="2800" b="1" baseline="-25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82" r="18568"/>
          <a:stretch/>
        </p:blipFill>
        <p:spPr>
          <a:xfrm>
            <a:off x="0" y="723377"/>
            <a:ext cx="4546538" cy="3206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12" r="20510"/>
          <a:stretch/>
        </p:blipFill>
        <p:spPr>
          <a:xfrm>
            <a:off x="4546539" y="723377"/>
            <a:ext cx="4597462" cy="3206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412"/>
          <a:stretch/>
        </p:blipFill>
        <p:spPr>
          <a:xfrm>
            <a:off x="1965058" y="4249535"/>
            <a:ext cx="4995044" cy="2608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147040" y="32532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8691" y="325320"/>
            <a:ext cx="446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000" dirty="0" smtClean="0"/>
              <a:t>BDSNP (Potter with Old Biome)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98039" y="3889480"/>
            <a:ext cx="3349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BDSNP (EPIC </a:t>
            </a:r>
            <a:r>
              <a:rPr lang="en-US" sz="2000" dirty="0"/>
              <a:t>with New Biome)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60102" y="6472093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" y="-113302"/>
            <a:ext cx="9144000" cy="677863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002060"/>
                </a:solidFill>
              </a:rPr>
              <a:t>Monthly mean(July 2011) </a:t>
            </a:r>
            <a:r>
              <a:rPr lang="en-US" sz="2500" b="1" dirty="0" smtClean="0">
                <a:solidFill>
                  <a:srgbClr val="002060"/>
                </a:solidFill>
              </a:rPr>
              <a:t>Daily Avg. PM 2.5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99" r="14829"/>
          <a:stretch/>
        </p:blipFill>
        <p:spPr>
          <a:xfrm>
            <a:off x="0" y="731974"/>
            <a:ext cx="4572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156" r="14307"/>
          <a:stretch/>
        </p:blipFill>
        <p:spPr>
          <a:xfrm>
            <a:off x="4571999" y="731974"/>
            <a:ext cx="4572001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66374" y="33186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59357" y="331864"/>
            <a:ext cx="446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000" dirty="0" smtClean="0"/>
              <a:t>BDSNP (Potter with Old Biome)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63716" y="3520935"/>
            <a:ext cx="3349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BDSNP (EPIC </a:t>
            </a:r>
            <a:r>
              <a:rPr lang="en-US" sz="2000" dirty="0"/>
              <a:t>with New Biome)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430"/>
          <a:stretch/>
        </p:blipFill>
        <p:spPr>
          <a:xfrm>
            <a:off x="2133601" y="3886200"/>
            <a:ext cx="49530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86448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14"/>
            <a:ext cx="9144000" cy="59936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Impact of different soil NO schemes on </a:t>
            </a:r>
            <a:r>
              <a:rPr lang="en-US" sz="2800" b="1" dirty="0" smtClean="0">
                <a:solidFill>
                  <a:srgbClr val="002060"/>
                </a:solidFill>
              </a:rPr>
              <a:t>Daily Avg. PM 2.5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>
                <a:solidFill>
                  <a:srgbClr val="002060"/>
                </a:solidFill>
              </a:rPr>
              <a:t>Monthly </a:t>
            </a:r>
            <a:r>
              <a:rPr lang="en-US" sz="2800" b="1" dirty="0" smtClean="0">
                <a:solidFill>
                  <a:srgbClr val="002060"/>
                </a:solidFill>
              </a:rPr>
              <a:t>mean)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01"/>
          <a:stretch/>
        </p:blipFill>
        <p:spPr>
          <a:xfrm>
            <a:off x="7961" y="1665881"/>
            <a:ext cx="4528116" cy="4430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5687" y="121930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BDSNP (Potter with Old Biome) - YL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0848" y="1219308"/>
            <a:ext cx="487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(EPIC with New Biome) – (Potter with Old Biome)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651"/>
          <a:stretch/>
        </p:blipFill>
        <p:spPr>
          <a:xfrm>
            <a:off x="4536077" y="1665881"/>
            <a:ext cx="4615884" cy="4430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0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</a:rPr>
              <a:t>Effect of varying Fertilizer and Biome inputs on </a:t>
            </a:r>
            <a:r>
              <a:rPr lang="en-US" sz="3100" b="1" dirty="0" smtClean="0">
                <a:solidFill>
                  <a:srgbClr val="002060"/>
                </a:solidFill>
              </a:rPr>
              <a:t>soil </a:t>
            </a:r>
            <a:r>
              <a:rPr lang="en-US" sz="3100" b="1" dirty="0">
                <a:solidFill>
                  <a:srgbClr val="002060"/>
                </a:solidFill>
              </a:rPr>
              <a:t>NO </a:t>
            </a:r>
            <a:r>
              <a:rPr lang="en-US" sz="3100" b="1" dirty="0" smtClean="0">
                <a:solidFill>
                  <a:srgbClr val="002060"/>
                </a:solidFill>
              </a:rPr>
              <a:t>(</a:t>
            </a:r>
            <a:r>
              <a:rPr lang="en-US" sz="3100" b="1" dirty="0">
                <a:solidFill>
                  <a:srgbClr val="002060"/>
                </a:solidFill>
              </a:rPr>
              <a:t>based on Monthly mean estimates for July 2011)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99596"/>
              </p:ext>
            </p:extLst>
          </p:nvPr>
        </p:nvGraphicFramePr>
        <p:xfrm>
          <a:off x="167326" y="1343736"/>
          <a:ext cx="8748074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4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Formation of Soil NO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63848"/>
            <a:ext cx="843915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Biotic (Nitrification-Denitrification):</a:t>
            </a:r>
          </a:p>
          <a:p>
            <a:pPr lvl="1"/>
            <a:r>
              <a:rPr lang="en-US" sz="2000" dirty="0" smtClean="0">
                <a:ea typeface="Calibri" panose="020F0502020204030204" pitchFamily="34" charset="0"/>
              </a:rPr>
              <a:t>Microbial action on soil N                                                           </a:t>
            </a:r>
            <a:endParaRPr lang="en-US" sz="2000" dirty="0">
              <a:ea typeface="Calibri" panose="020F0502020204030204" pitchFamily="34" charset="0"/>
            </a:endParaRP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sources of N can be converted to NO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dirty="0"/>
              <a:t>-N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Abiotic </a:t>
            </a:r>
            <a:r>
              <a:rPr lang="en-US" sz="2400" dirty="0">
                <a:solidFill>
                  <a:srgbClr val="002060"/>
                </a:solidFill>
              </a:rPr>
              <a:t>(Chemo-denitrification): </a:t>
            </a:r>
          </a:p>
          <a:p>
            <a:pPr lvl="1"/>
            <a:r>
              <a:rPr lang="en-US" sz="2000" dirty="0"/>
              <a:t>non-enzymatic conversion of NO</a:t>
            </a:r>
            <a:r>
              <a:rPr lang="en-US" sz="2000" baseline="-25000" dirty="0"/>
              <a:t>2</a:t>
            </a:r>
            <a:r>
              <a:rPr lang="en-US" sz="2000" baseline="30000" dirty="0"/>
              <a:t>−</a:t>
            </a:r>
            <a:r>
              <a:rPr lang="en-US" sz="2000" dirty="0"/>
              <a:t> or NO</a:t>
            </a:r>
            <a:r>
              <a:rPr lang="en-US" sz="2000" baseline="-25000" dirty="0"/>
              <a:t>3</a:t>
            </a:r>
            <a:r>
              <a:rPr lang="en-US" sz="2000" baseline="30000" dirty="0" smtClean="0"/>
              <a:t>−</a:t>
            </a:r>
            <a:endParaRPr lang="en-US" sz="2000" dirty="0" smtClean="0"/>
          </a:p>
          <a:p>
            <a:pPr lvl="1"/>
            <a:r>
              <a:rPr lang="en-US" sz="2000" dirty="0" smtClean="0"/>
              <a:t>low pH; higher NH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,NO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−</a:t>
            </a:r>
            <a:r>
              <a:rPr lang="en-US" sz="2000" dirty="0" smtClean="0"/>
              <a:t>, reduced metal, organic matter and moisture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>
                <a:ea typeface="Calibri" panose="020F0502020204030204" pitchFamily="34" charset="0"/>
              </a:rPr>
              <a:t>                 NH</a:t>
            </a:r>
            <a:r>
              <a:rPr lang="en-US" sz="2400" baseline="-25000" dirty="0" smtClean="0">
                <a:ea typeface="Calibri" panose="020F0502020204030204" pitchFamily="34" charset="0"/>
              </a:rPr>
              <a:t>4</a:t>
            </a:r>
            <a:r>
              <a:rPr lang="en-US" sz="2400" baseline="30000" dirty="0" smtClean="0">
                <a:ea typeface="Calibri" panose="020F0502020204030204" pitchFamily="34" charset="0"/>
              </a:rPr>
              <a:t>+             </a:t>
            </a:r>
            <a:r>
              <a:rPr lang="en-US" sz="2400" dirty="0" smtClean="0">
                <a:ea typeface="Calibri" panose="020F0502020204030204" pitchFamily="34" charset="0"/>
              </a:rPr>
              <a:t> NH</a:t>
            </a:r>
            <a:r>
              <a:rPr lang="en-US" sz="2400" baseline="-25000" dirty="0" smtClean="0">
                <a:ea typeface="Calibri" panose="020F0502020204030204" pitchFamily="34" charset="0"/>
              </a:rPr>
              <a:t>2</a:t>
            </a:r>
            <a:r>
              <a:rPr lang="en-US" sz="2400" dirty="0" smtClean="0">
                <a:ea typeface="Calibri" panose="020F0502020204030204" pitchFamily="34" charset="0"/>
              </a:rPr>
              <a:t>OH            HNO          NO            NO</a:t>
            </a:r>
            <a:r>
              <a:rPr lang="en-US" sz="2400" baseline="-25000" dirty="0" smtClean="0">
                <a:ea typeface="Calibri" panose="020F0502020204030204" pitchFamily="34" charset="0"/>
              </a:rPr>
              <a:t>2</a:t>
            </a:r>
            <a:r>
              <a:rPr lang="en-US" sz="2400" baseline="30000" dirty="0" smtClean="0">
                <a:ea typeface="Calibri" panose="020F0502020204030204" pitchFamily="34" charset="0"/>
              </a:rPr>
              <a:t>-</a:t>
            </a:r>
            <a:endParaRPr lang="en-US" sz="24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ea typeface="Calibri" panose="020F0502020204030204" pitchFamily="34" charset="0"/>
              </a:rPr>
              <a:t>                                                             NO            NO</a:t>
            </a:r>
            <a:r>
              <a:rPr lang="en-US" sz="2400" baseline="-25000" dirty="0" smtClean="0">
                <a:ea typeface="Calibri" panose="020F0502020204030204" pitchFamily="34" charset="0"/>
              </a:rPr>
              <a:t>2</a:t>
            </a:r>
            <a:r>
              <a:rPr lang="en-US" sz="2400" baseline="30000" dirty="0" smtClean="0">
                <a:ea typeface="Calibri" panose="020F0502020204030204" pitchFamily="34" charset="0"/>
              </a:rPr>
              <a:t>-           </a:t>
            </a:r>
            <a:r>
              <a:rPr lang="en-US" sz="2400" dirty="0" smtClean="0">
                <a:ea typeface="Calibri" panose="020F0502020204030204" pitchFamily="34" charset="0"/>
              </a:rPr>
              <a:t>NO</a:t>
            </a:r>
            <a:r>
              <a:rPr lang="en-US" sz="2400" baseline="-25000" dirty="0" smtClean="0">
                <a:ea typeface="Calibri" panose="020F0502020204030204" pitchFamily="34" charset="0"/>
              </a:rPr>
              <a:t>3</a:t>
            </a:r>
            <a:r>
              <a:rPr lang="en-US" sz="2400" baseline="30000" dirty="0" smtClean="0">
                <a:ea typeface="Calibri" panose="020F0502020204030204" pitchFamily="34" charset="0"/>
              </a:rPr>
              <a:t>-</a:t>
            </a: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98898" y="4985391"/>
            <a:ext cx="522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b="1" dirty="0" smtClean="0"/>
              <a:t>[Source: </a:t>
            </a:r>
            <a:r>
              <a:rPr lang="en-US" sz="1200" b="1" dirty="0" err="1" smtClean="0"/>
              <a:t>Pilegaard</a:t>
            </a:r>
            <a:r>
              <a:rPr lang="en-US" sz="1200" b="1" dirty="0" smtClean="0"/>
              <a:t>, Phil Trans R </a:t>
            </a:r>
            <a:r>
              <a:rPr lang="en-US" sz="1200" b="1" dirty="0" err="1" smtClean="0"/>
              <a:t>Soc</a:t>
            </a:r>
            <a:r>
              <a:rPr lang="en-US" sz="1200" b="1" dirty="0" smtClean="0"/>
              <a:t> B 2013 </a:t>
            </a:r>
          </a:p>
          <a:p>
            <a:pPr fontAlgn="base"/>
            <a:r>
              <a:rPr lang="en-US" sz="1200" b="1" dirty="0" smtClean="0"/>
              <a:t>and </a:t>
            </a:r>
            <a:r>
              <a:rPr lang="en-US" sz="1200" b="1" dirty="0" err="1"/>
              <a:t>Medinets</a:t>
            </a:r>
            <a:r>
              <a:rPr lang="en-US" sz="1200" b="1" dirty="0"/>
              <a:t> et al., Soil </a:t>
            </a:r>
            <a:r>
              <a:rPr lang="en-US" sz="1200" b="1" dirty="0" smtClean="0"/>
              <a:t>Bio </a:t>
            </a:r>
            <a:r>
              <a:rPr lang="en-US" sz="1200" b="1" dirty="0"/>
              <a:t>&amp; </a:t>
            </a:r>
            <a:r>
              <a:rPr lang="en-US" sz="1200" b="1" dirty="0" err="1" smtClean="0"/>
              <a:t>Biochem</a:t>
            </a:r>
            <a:r>
              <a:rPr lang="en-US" sz="1200" dirty="0" smtClean="0"/>
              <a:t> </a:t>
            </a:r>
            <a:r>
              <a:rPr lang="en-US" sz="1200" b="1" dirty="0" smtClean="0"/>
              <a:t>2015]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7559" y="995272"/>
            <a:ext cx="390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(</a:t>
            </a:r>
            <a:r>
              <a:rPr lang="en-US" sz="2000" dirty="0"/>
              <a:t>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dirty="0"/>
              <a:t>-N</a:t>
            </a:r>
            <a:r>
              <a:rPr lang="en-US" sz="1900" dirty="0" smtClean="0"/>
              <a:t> + </a:t>
            </a:r>
            <a:r>
              <a:rPr lang="en-US" sz="2000" dirty="0"/>
              <a:t>NO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dirty="0"/>
              <a:t>-N</a:t>
            </a:r>
            <a:r>
              <a:rPr lang="en-US" sz="1900" dirty="0" smtClean="0"/>
              <a:t> + Organic N)</a:t>
            </a:r>
            <a:endParaRPr lang="en-US" sz="1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019" y="6400800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7579" y="4853696"/>
            <a:ext cx="2059404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Chemo-denitrification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3055" y="3250659"/>
            <a:ext cx="1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Org-N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487571" y="3616478"/>
            <a:ext cx="6146" cy="197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680235" y="3983501"/>
            <a:ext cx="415309" cy="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534787" y="3944598"/>
            <a:ext cx="415309" cy="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97425" y="2866161"/>
            <a:ext cx="38100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Microbial Nitrification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133113" y="4399964"/>
            <a:ext cx="4257267" cy="33855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Microbial Denitrification</a:t>
            </a:r>
            <a:endParaRPr lang="en-US" sz="1600" b="1" dirty="0"/>
          </a:p>
        </p:txBody>
      </p:sp>
      <p:sp>
        <p:nvSpPr>
          <p:cNvPr id="49" name="Oval 48"/>
          <p:cNvSpPr/>
          <p:nvPr/>
        </p:nvSpPr>
        <p:spPr>
          <a:xfrm>
            <a:off x="4758557" y="3670468"/>
            <a:ext cx="698565" cy="552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rot="16200000" flipH="1">
            <a:off x="7439287" y="3968935"/>
            <a:ext cx="1156777" cy="376526"/>
          </a:xfrm>
          <a:prstGeom prst="bentConnector3">
            <a:avLst>
              <a:gd name="adj1" fmla="val -8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16200000">
            <a:off x="4675759" y="192551"/>
            <a:ext cx="327857" cy="6276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8898" y="5576055"/>
            <a:ext cx="83072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100" dirty="0">
                <a:ea typeface="Calibri" panose="020F0502020204030204" pitchFamily="34" charset="0"/>
              </a:rPr>
              <a:t>Affected by soil </a:t>
            </a:r>
            <a:r>
              <a:rPr lang="en-US" sz="2100" dirty="0" smtClean="0">
                <a:ea typeface="Calibri" panose="020F0502020204030204" pitchFamily="34" charset="0"/>
              </a:rPr>
              <a:t>pH, moisture, Temp.;  </a:t>
            </a:r>
            <a:r>
              <a:rPr lang="en-US" sz="2100" dirty="0">
                <a:ea typeface="Calibri" panose="020F0502020204030204" pitchFamily="34" charset="0"/>
              </a:rPr>
              <a:t>N availability &amp; Vegetation type</a:t>
            </a:r>
            <a:endParaRPr lang="en-US" sz="21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4" name="Right Brace 63"/>
          <p:cNvSpPr/>
          <p:nvPr/>
        </p:nvSpPr>
        <p:spPr>
          <a:xfrm rot="5400000">
            <a:off x="6175549" y="2907472"/>
            <a:ext cx="172392" cy="28441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133113" y="3493041"/>
            <a:ext cx="493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451134" y="3480279"/>
            <a:ext cx="493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542440" y="3480279"/>
            <a:ext cx="493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524747" y="3522232"/>
            <a:ext cx="400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08625" y="3527791"/>
            <a:ext cx="493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307738" y="3803082"/>
            <a:ext cx="56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</a:t>
            </a:r>
            <a:r>
              <a:rPr lang="en-US" baseline="30000" dirty="0" smtClean="0"/>
              <a:t>2+</a:t>
            </a:r>
            <a:r>
              <a:rPr lang="en-US" dirty="0" smtClean="0"/>
              <a:t> ; 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3" name="TextBox 72"/>
          <p:cNvSpPr txBox="1"/>
          <p:nvPr/>
        </p:nvSpPr>
        <p:spPr>
          <a:xfrm rot="5400000">
            <a:off x="7540092" y="4026691"/>
            <a:ext cx="1926010" cy="8076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143757" y="4846892"/>
            <a:ext cx="5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8142667" y="4749201"/>
            <a:ext cx="698565" cy="552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8746878" y="4776469"/>
            <a:ext cx="0" cy="460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44702" y="3235885"/>
            <a:ext cx="698565" cy="552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42440" y="3237275"/>
            <a:ext cx="0" cy="460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362768" y="3697736"/>
            <a:ext cx="0" cy="460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28650" y="3840203"/>
            <a:ext cx="156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Mineralization</a:t>
            </a:r>
            <a:endParaRPr lang="en-US" dirty="0"/>
          </a:p>
        </p:txBody>
      </p:sp>
      <p:sp>
        <p:nvSpPr>
          <p:cNvPr id="78" name="Right Brace 77"/>
          <p:cNvSpPr/>
          <p:nvPr/>
        </p:nvSpPr>
        <p:spPr>
          <a:xfrm rot="5400000">
            <a:off x="1180206" y="2627666"/>
            <a:ext cx="370555" cy="22728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2807" y="6492875"/>
            <a:ext cx="233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[Source: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Hudman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al,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ACP 2012]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20782" y="76200"/>
            <a:ext cx="9164782" cy="10207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</a:rPr>
              <a:t>Berkeley Dalhousie Soil NO Parameterization (BDSNP) vs. standard </a:t>
            </a:r>
            <a:r>
              <a:rPr lang="en-US" sz="3000" b="1" dirty="0" err="1" smtClean="0">
                <a:solidFill>
                  <a:srgbClr val="002060"/>
                </a:solidFill>
              </a:rPr>
              <a:t>Yienger</a:t>
            </a:r>
            <a:r>
              <a:rPr lang="en-US" sz="3000" b="1" dirty="0" smtClean="0">
                <a:solidFill>
                  <a:srgbClr val="002060"/>
                </a:solidFill>
              </a:rPr>
              <a:t> &amp; Levy scheme in CMAQ 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5899" y="6492875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41925"/>
              </p:ext>
            </p:extLst>
          </p:nvPr>
        </p:nvGraphicFramePr>
        <p:xfrm>
          <a:off x="256309" y="1276562"/>
          <a:ext cx="8610599" cy="515068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26023"/>
                <a:gridCol w="3039035"/>
                <a:gridCol w="3545541"/>
              </a:tblGrid>
              <a:tr h="3872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Features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Yienger</a:t>
                      </a:r>
                      <a:r>
                        <a:rPr lang="en-US" sz="2000" dirty="0" smtClean="0"/>
                        <a:t>-Levy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BDSNP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51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Land</a:t>
                      </a:r>
                      <a:r>
                        <a:rPr lang="en-US" sz="2000" baseline="0" dirty="0" smtClean="0"/>
                        <a:t> surface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LSM to be based upon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Uses GEOS-</a:t>
                      </a:r>
                      <a:r>
                        <a:rPr lang="en-US" sz="2000" dirty="0" err="1" smtClean="0"/>
                        <a:t>Chem</a:t>
                      </a:r>
                      <a:r>
                        <a:rPr lang="en-US" sz="2000" dirty="0" smtClean="0"/>
                        <a:t> LSM</a:t>
                      </a:r>
                      <a:endParaRPr lang="en-US" sz="2000" dirty="0"/>
                    </a:p>
                  </a:txBody>
                  <a:tcPr/>
                </a:tc>
              </a:tr>
              <a:tr h="685173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Soil temperature (T)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Soil</a:t>
                      </a:r>
                      <a:r>
                        <a:rPr lang="en-US" sz="2000" baseline="0" dirty="0" smtClean="0"/>
                        <a:t> T = f (Air temp)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Soil T from GEOS-</a:t>
                      </a:r>
                      <a:r>
                        <a:rPr lang="en-US" sz="2000" dirty="0" err="1" smtClean="0"/>
                        <a:t>Chem</a:t>
                      </a:r>
                      <a:r>
                        <a:rPr lang="en-US" sz="2000" dirty="0" smtClean="0"/>
                        <a:t> LSM</a:t>
                      </a:r>
                      <a:endParaRPr lang="en-US" sz="2000" dirty="0"/>
                    </a:p>
                  </a:txBody>
                  <a:tcPr/>
                </a:tc>
              </a:tr>
              <a:tr h="6851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Soil Moisture (</a:t>
                      </a:r>
                      <a:r>
                        <a:rPr lang="el-GR" sz="2000" dirty="0" smtClean="0"/>
                        <a:t>θ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Poor</a:t>
                      </a:r>
                      <a:r>
                        <a:rPr lang="en-US" sz="2000" baseline="0" dirty="0" smtClean="0"/>
                        <a:t> soil moisture data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Soil moisture</a:t>
                      </a:r>
                      <a:r>
                        <a:rPr lang="en-US" sz="2000" baseline="0" dirty="0" smtClean="0"/>
                        <a:t> from GEOS-</a:t>
                      </a:r>
                      <a:r>
                        <a:rPr lang="en-US" sz="2000" baseline="0" dirty="0" err="1" smtClean="0"/>
                        <a:t>Chem</a:t>
                      </a:r>
                      <a:r>
                        <a:rPr lang="en-US" sz="2000" baseline="0" dirty="0" smtClean="0"/>
                        <a:t> LSM</a:t>
                      </a:r>
                      <a:endParaRPr lang="en-US" sz="2000" dirty="0"/>
                    </a:p>
                  </a:txBody>
                  <a:tcPr/>
                </a:tc>
              </a:tr>
              <a:tr h="98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Response to Soil Moisture (</a:t>
                      </a:r>
                      <a:r>
                        <a:rPr lang="el-GR" sz="2000" dirty="0" smtClean="0"/>
                        <a:t>θ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Accounts for rainfall instead of soil moisture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Accounts for soil moisture, rain-induced pulsing</a:t>
                      </a:r>
                      <a:r>
                        <a:rPr lang="en-US" sz="2000" baseline="0" dirty="0" smtClean="0"/>
                        <a:t> after </a:t>
                      </a:r>
                      <a:r>
                        <a:rPr lang="en-US" sz="2000" dirty="0" smtClean="0"/>
                        <a:t>drought</a:t>
                      </a:r>
                    </a:p>
                  </a:txBody>
                  <a:tcPr/>
                </a:tc>
              </a:tr>
              <a:tr h="6851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Deposition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accounted for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Takes N deposition in</a:t>
                      </a:r>
                      <a:r>
                        <a:rPr lang="en-US" sz="2000" baseline="0" dirty="0" smtClean="0"/>
                        <a:t> to account</a:t>
                      </a:r>
                      <a:endParaRPr lang="en-US" sz="2000" dirty="0"/>
                    </a:p>
                  </a:txBody>
                  <a:tcPr/>
                </a:tc>
              </a:tr>
              <a:tr h="9830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Emission response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Overestimated in </a:t>
                      </a:r>
                      <a:r>
                        <a:rPr lang="en-US" sz="2000" u="sng" dirty="0" smtClean="0"/>
                        <a:t>wet</a:t>
                      </a:r>
                      <a:r>
                        <a:rPr lang="en-US" sz="2000" u="sng" baseline="0" dirty="0" smtClean="0"/>
                        <a:t> soil</a:t>
                      </a:r>
                      <a:r>
                        <a:rPr lang="en-US" sz="2000" baseline="0" dirty="0" smtClean="0"/>
                        <a:t> Weak correlation in </a:t>
                      </a:r>
                      <a:r>
                        <a:rPr lang="en-US" sz="2000" u="sng" baseline="0" dirty="0" smtClean="0"/>
                        <a:t>dry soil</a:t>
                      </a:r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Non-linear response to T &amp; </a:t>
                      </a:r>
                      <a:r>
                        <a:rPr lang="el-GR" sz="2000" baseline="0" dirty="0" smtClean="0"/>
                        <a:t>θ</a:t>
                      </a:r>
                      <a:r>
                        <a:rPr lang="en-US" sz="2000" baseline="0" dirty="0" smtClean="0"/>
                        <a:t>, sophisticated emission response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29806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800" dirty="0" smtClean="0"/>
              <a:t>Uses biomes from CMAQ fine-resolution LSM (</a:t>
            </a:r>
            <a:r>
              <a:rPr lang="en-US" altLang="zh-CN" sz="2800" dirty="0" err="1" smtClean="0"/>
              <a:t>Pleim-Xiu</a:t>
            </a:r>
            <a:r>
              <a:rPr lang="en-US" altLang="zh-CN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800" dirty="0" smtClean="0"/>
              <a:t>North American or global biome emission factors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800" dirty="0"/>
              <a:t>Uses EPIC dynamic daily fertilizer fields in place of </a:t>
            </a:r>
            <a:r>
              <a:rPr lang="en-US" altLang="zh-CN" sz="2800" dirty="0" smtClean="0"/>
              <a:t>fixed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800" dirty="0" smtClean="0"/>
              <a:t>Created a stand-alone (offline) version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400" dirty="0" smtClean="0"/>
              <a:t>Allows rapid creation of soil NO inventories and testing of sensitivities to fertilizer application, input parameters, etc.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400" dirty="0" smtClean="0"/>
              <a:t>Uses meteorological fields but not photochemical model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altLang="zh-CN" sz="2400" dirty="0" smtClean="0"/>
              <a:t>Requires assumptions for N-deposition to soils</a:t>
            </a:r>
            <a:endParaRPr lang="en-US" altLang="zh-CN" sz="2000" dirty="0"/>
          </a:p>
        </p:txBody>
      </p:sp>
      <p:sp>
        <p:nvSpPr>
          <p:cNvPr id="3" name="Rectangle 2"/>
          <p:cNvSpPr/>
          <p:nvPr/>
        </p:nvSpPr>
        <p:spPr>
          <a:xfrm>
            <a:off x="-266700" y="152400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Enhancements to BDSNP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2480" y="6463809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88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Soil NO Flux = A’(Biome, Soil </a:t>
            </a:r>
            <a:r>
              <a:rPr lang="en-US" sz="1800" b="1" dirty="0" smtClean="0"/>
              <a:t>Nitrogen (Deposition, Fertilizer)) </a:t>
            </a:r>
            <a:r>
              <a:rPr lang="en-US" sz="1800" b="1" dirty="0"/>
              <a:t>x f(T) x g(</a:t>
            </a:r>
            <a:r>
              <a:rPr lang="el-GR" sz="1800" b="1" dirty="0"/>
              <a:t>θ</a:t>
            </a:r>
            <a:r>
              <a:rPr lang="en-US" sz="1800" b="1" dirty="0"/>
              <a:t>) x 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Pulse(Dry </a:t>
            </a:r>
            <a:r>
              <a:rPr lang="en-US" sz="1800" b="1" dirty="0"/>
              <a:t>Period) x Canopy </a:t>
            </a:r>
            <a:r>
              <a:rPr lang="en-US" sz="1800" b="1" dirty="0" smtClean="0"/>
              <a:t>Reduction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2741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BDSNP Soil NO scheme implemented in CMAQ v5.0.2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345694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Biome Emission Factors</a:t>
            </a:r>
          </a:p>
          <a:p>
            <a:pPr algn="ctr"/>
            <a:r>
              <a:rPr lang="en-US" b="1" dirty="0" smtClean="0"/>
              <a:t>(LU/LC + climate zones)</a:t>
            </a:r>
            <a:endParaRPr lang="en-US" sz="1800" b="1" dirty="0" smtClean="0"/>
          </a:p>
          <a:p>
            <a:pPr algn="ctr"/>
            <a:r>
              <a:rPr lang="en-US" sz="1600" dirty="0" smtClean="0"/>
              <a:t>(Steinkamp and Lawrence, 2011)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Old: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GEOS-</a:t>
            </a:r>
            <a:r>
              <a:rPr lang="en-US" sz="1600" dirty="0" err="1" smtClean="0"/>
              <a:t>Chem</a:t>
            </a:r>
            <a:r>
              <a:rPr lang="en-US" sz="1600" dirty="0" smtClean="0"/>
              <a:t> LSM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New: </a:t>
            </a:r>
            <a:r>
              <a:rPr lang="en-US" sz="1600" b="1" dirty="0" err="1" smtClean="0">
                <a:solidFill>
                  <a:srgbClr val="FF0000"/>
                </a:solidFill>
              </a:rPr>
              <a:t>Pleim</a:t>
            </a:r>
            <a:r>
              <a:rPr lang="en-US" sz="1600" b="1" dirty="0" err="1">
                <a:solidFill>
                  <a:srgbClr val="FF0000"/>
                </a:solidFill>
              </a:rPr>
              <a:t>-</a:t>
            </a:r>
            <a:r>
              <a:rPr lang="en-US" sz="1600" b="1" dirty="0" err="1" smtClean="0">
                <a:solidFill>
                  <a:srgbClr val="FF0000"/>
                </a:solidFill>
              </a:rPr>
              <a:t>Xiu</a:t>
            </a:r>
            <a:r>
              <a:rPr lang="en-US" sz="1600" b="1" dirty="0" smtClean="0">
                <a:solidFill>
                  <a:srgbClr val="FF0000"/>
                </a:solidFill>
              </a:rPr>
              <a:t> LSM from CMAQ (NLCD40 land use category - option of Global and North American emission factors 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680" y="1233249"/>
            <a:ext cx="2255701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Deposition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Inline BDSNP: </a:t>
            </a:r>
            <a:r>
              <a:rPr lang="en-US" sz="1600" dirty="0" smtClean="0"/>
              <a:t>Deposition from CMAQ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Offline BDSNP: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Uses deposition fields from benchmarked run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230745"/>
            <a:ext cx="292446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Fertilizer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Old: </a:t>
            </a:r>
            <a:r>
              <a:rPr lang="en-US" sz="1600" dirty="0" smtClean="0"/>
              <a:t>Potter (2010) for 1994-2001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New: Daily EPIC simulation for 2011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63" y="3581400"/>
            <a:ext cx="45499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 smtClean="0"/>
              <a:t>Soil N = Biome N + Deposition N +  Fertilizer N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1262" y="4326466"/>
            <a:ext cx="552689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Meteorology (WRF) and </a:t>
            </a:r>
          </a:p>
          <a:p>
            <a:pPr algn="ctr"/>
            <a:r>
              <a:rPr lang="en-US" sz="1800" b="1" dirty="0" smtClean="0"/>
              <a:t>Land Surface Model (</a:t>
            </a:r>
            <a:r>
              <a:rPr lang="en-US" sz="1800" b="1" dirty="0" err="1" smtClean="0"/>
              <a:t>Pleim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Xiu</a:t>
            </a:r>
            <a:r>
              <a:rPr lang="en-US" sz="1800" b="1" dirty="0" smtClean="0"/>
              <a:t>)</a:t>
            </a:r>
          </a:p>
          <a:p>
            <a:pPr algn="ctr"/>
            <a:r>
              <a:rPr lang="en-US" sz="1600" dirty="0" smtClean="0"/>
              <a:t>Soil Temperature (T) and Soil Moisture (</a:t>
            </a:r>
            <a:r>
              <a:rPr lang="el-GR" sz="1600" dirty="0" smtClean="0"/>
              <a:t>θ</a:t>
            </a:r>
            <a:r>
              <a:rPr lang="en-US" sz="1600" dirty="0" smtClean="0"/>
              <a:t>) for </a:t>
            </a:r>
            <a:r>
              <a:rPr lang="en-US" sz="1600" dirty="0" smtClean="0">
                <a:solidFill>
                  <a:schemeClr val="tx1"/>
                </a:solidFill>
              </a:rPr>
              <a:t>emission response</a:t>
            </a:r>
          </a:p>
          <a:p>
            <a:pPr algn="ctr"/>
            <a:r>
              <a:rPr lang="en-US" sz="1600" dirty="0" smtClean="0"/>
              <a:t>Antecedent dry period length for </a:t>
            </a:r>
            <a:r>
              <a:rPr lang="en-US" sz="1600" dirty="0" smtClean="0">
                <a:solidFill>
                  <a:schemeClr val="tx1"/>
                </a:solidFill>
              </a:rPr>
              <a:t>Pulse Emission Factor</a:t>
            </a:r>
          </a:p>
          <a:p>
            <a:pPr algn="ctr"/>
            <a:r>
              <a:rPr lang="en-US" sz="1600" dirty="0" smtClean="0"/>
              <a:t>Radiation/wind/pressure for </a:t>
            </a:r>
            <a:r>
              <a:rPr lang="en-US" sz="1600" dirty="0" smtClean="0">
                <a:solidFill>
                  <a:schemeClr val="tx1"/>
                </a:solidFill>
              </a:rPr>
              <a:t>Canopy Reduction Factor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4682" y="6096000"/>
            <a:ext cx="2441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 smtClean="0"/>
              <a:t>Soil NO Emission Rate</a:t>
            </a:r>
            <a:endParaRPr lang="en-US" sz="18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3342858"/>
            <a:ext cx="0" cy="238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4878382" y="3950732"/>
            <a:ext cx="6330" cy="375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78382" y="5711461"/>
            <a:ext cx="1" cy="398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62600" y="3505200"/>
            <a:ext cx="1181100" cy="533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6" idx="1"/>
            <a:endCxn id="23" idx="0"/>
          </p:cNvCxnSpPr>
          <p:nvPr/>
        </p:nvCxnSpPr>
        <p:spPr>
          <a:xfrm flipH="1">
            <a:off x="6153150" y="3041927"/>
            <a:ext cx="368623" cy="4632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21773" y="2749539"/>
            <a:ext cx="21107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Potter or </a:t>
            </a:r>
            <a:r>
              <a:rPr lang="en-US" sz="1600" dirty="0" smtClean="0">
                <a:solidFill>
                  <a:srgbClr val="FF0000"/>
                </a:solidFill>
              </a:rPr>
              <a:t>EPIC Fertilizer N pool data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65332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577141" y="2338741"/>
            <a:ext cx="0" cy="415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8382" y="2833687"/>
            <a:ext cx="5731" cy="747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239"/>
            <a:ext cx="91440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Soil biome/Land Use Dataset Comparison</a:t>
            </a:r>
            <a:endParaRPr lang="en-US" sz="3600" dirty="0"/>
          </a:p>
        </p:txBody>
      </p:sp>
      <p:pic>
        <p:nvPicPr>
          <p:cNvPr id="4" name="Picture 3" descr="Macintosh HD:Users:rz10:Desktop:Screen Shot 2015-05-05 at 7.19.16 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7" r="29647" b="1162"/>
          <a:stretch/>
        </p:blipFill>
        <p:spPr bwMode="auto">
          <a:xfrm>
            <a:off x="3685428" y="1106657"/>
            <a:ext cx="3810000" cy="3428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32007" y="676854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GEOS-</a:t>
            </a:r>
            <a:r>
              <a:rPr lang="en-US" b="1" dirty="0" err="1" smtClean="0"/>
              <a:t>Chem</a:t>
            </a:r>
            <a:r>
              <a:rPr lang="en-US" b="1" dirty="0" smtClean="0"/>
              <a:t> Biome map (0.25° x </a:t>
            </a:r>
            <a:r>
              <a:rPr lang="en-US" b="1" dirty="0"/>
              <a:t>0.25</a:t>
            </a:r>
            <a:r>
              <a:rPr lang="en-US" b="1" dirty="0" smtClean="0"/>
              <a:t>°)</a:t>
            </a:r>
            <a:r>
              <a:rPr lang="en-US" dirty="0" smtClean="0"/>
              <a:t>*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9981" y="676854"/>
            <a:ext cx="43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CMAQ MODIS NLCD40 biome map (12 km)</a:t>
            </a: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7" name="Picture 6" descr="Macintosh HD:Users:rz10:Desktop:Screen Shot 2015-05-05 at 7.19.16 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7" r="28985" b="35366"/>
          <a:stretch/>
        </p:blipFill>
        <p:spPr bwMode="auto">
          <a:xfrm>
            <a:off x="0" y="1106109"/>
            <a:ext cx="3649750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7" descr="Macintosh HD:Users:rz10:Desktop:Screen Shot 2015-05-05 at 7.19.16 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4" t="46798" b="10519"/>
          <a:stretch/>
        </p:blipFill>
        <p:spPr bwMode="auto">
          <a:xfrm>
            <a:off x="7521581" y="994012"/>
            <a:ext cx="1641152" cy="4295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236" y="4572147"/>
            <a:ext cx="8853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Previous BDSNP (inline with GEOS-</a:t>
            </a:r>
            <a:r>
              <a:rPr lang="en-US" sz="1900" b="1" dirty="0" err="1" smtClean="0"/>
              <a:t>Chem</a:t>
            </a:r>
            <a:r>
              <a:rPr lang="en-US" sz="19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24 Land use categories </a:t>
            </a:r>
            <a:r>
              <a:rPr lang="en-US" dirty="0"/>
              <a:t>- MODIS LU/LC classification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oo </a:t>
            </a:r>
            <a:r>
              <a:rPr lang="en-US" dirty="0"/>
              <a:t>coarse for regional </a:t>
            </a:r>
            <a:r>
              <a:rPr lang="en-US" dirty="0" smtClean="0"/>
              <a:t>modeling</a:t>
            </a:r>
          </a:p>
          <a:p>
            <a:endParaRPr lang="en-US" dirty="0" smtClean="0"/>
          </a:p>
          <a:p>
            <a:r>
              <a:rPr lang="en-US" sz="1900" dirty="0" smtClean="0"/>
              <a:t>  </a:t>
            </a:r>
            <a:r>
              <a:rPr lang="en-US" sz="1900" b="1" dirty="0" smtClean="0"/>
              <a:t>Current BDSNP </a:t>
            </a:r>
            <a:r>
              <a:rPr lang="en-US" sz="1900" b="1" dirty="0"/>
              <a:t>(inline with CMAQ / offline</a:t>
            </a:r>
            <a:r>
              <a:rPr lang="en-US" sz="19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MODIS 24 Land use types regrouped (from NCLD 40 category LU/LC map)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Köppen</a:t>
            </a:r>
            <a:r>
              <a:rPr lang="en-US" dirty="0" smtClean="0"/>
              <a:t>-Geiger climate zone definition </a:t>
            </a:r>
            <a:r>
              <a:rPr lang="en-US" sz="1200" dirty="0" smtClean="0"/>
              <a:t>(</a:t>
            </a:r>
            <a:r>
              <a:rPr lang="en-US" sz="1200" i="1" dirty="0" err="1" smtClean="0"/>
              <a:t>Kottek</a:t>
            </a:r>
            <a:r>
              <a:rPr lang="en-US" sz="1200" i="1" dirty="0" smtClean="0"/>
              <a:t> et al., </a:t>
            </a:r>
            <a:r>
              <a:rPr lang="en-US" sz="1200" i="1" dirty="0" err="1"/>
              <a:t>Meteorol</a:t>
            </a:r>
            <a:r>
              <a:rPr lang="en-US" sz="1200" i="1" dirty="0"/>
              <a:t>. Z. </a:t>
            </a:r>
            <a:r>
              <a:rPr lang="en-US" sz="1200" i="1" dirty="0" smtClean="0"/>
              <a:t>2006</a:t>
            </a:r>
            <a:r>
              <a:rPr lang="en-US" sz="1200" dirty="0" smtClean="0"/>
              <a:t>)</a:t>
            </a:r>
            <a:r>
              <a:rPr lang="en-US" dirty="0" smtClean="0"/>
              <a:t>,</a:t>
            </a:r>
            <a:r>
              <a:rPr lang="en-US" sz="1200" dirty="0" smtClean="0"/>
              <a:t> </a:t>
            </a:r>
            <a:r>
              <a:rPr lang="en-US" dirty="0" smtClean="0"/>
              <a:t>re-gridded to 12 km grid size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94344" y="3093153"/>
            <a:ext cx="1068716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(Warm)</a:t>
            </a:r>
          </a:p>
          <a:p>
            <a:r>
              <a:rPr lang="en-US" sz="1200" dirty="0" smtClean="0"/>
              <a:t>(Cold)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616019" y="1046186"/>
            <a:ext cx="1546714" cy="9046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384819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70530">
            <a:off x="1604965" y="2922321"/>
            <a:ext cx="1968840" cy="153777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33713" y="5289244"/>
            <a:ext cx="31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i="1" dirty="0" smtClean="0"/>
              <a:t>Both</a:t>
            </a:r>
            <a:r>
              <a:rPr lang="en-US" dirty="0" smtClean="0"/>
              <a:t> </a:t>
            </a:r>
            <a:r>
              <a:rPr lang="en-US" i="1" dirty="0" smtClean="0"/>
              <a:t>based on global </a:t>
            </a:r>
            <a:r>
              <a:rPr lang="en-US" i="1" dirty="0"/>
              <a:t>emission </a:t>
            </a:r>
            <a:r>
              <a:rPr lang="en-US" i="1" dirty="0" smtClean="0"/>
              <a:t>factors </a:t>
            </a:r>
            <a:r>
              <a:rPr lang="en-US" sz="1200" i="1" dirty="0" err="1" smtClean="0"/>
              <a:t>Stienkamp</a:t>
            </a:r>
            <a:r>
              <a:rPr lang="en-US" sz="1200" i="1" dirty="0" smtClean="0"/>
              <a:t> &amp; Lawrence, ACP 2011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270530">
            <a:off x="5401051" y="2753256"/>
            <a:ext cx="2080352" cy="17877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70530">
            <a:off x="-28263" y="1226492"/>
            <a:ext cx="1586613" cy="22514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16019" y="2944082"/>
            <a:ext cx="1546714" cy="201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5758" y="3667527"/>
            <a:ext cx="1518242" cy="492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70530">
            <a:off x="3674889" y="1287649"/>
            <a:ext cx="1586613" cy="22494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5758" y="4898199"/>
            <a:ext cx="1546714" cy="166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5-29 at 5.18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2456"/>
          <a:stretch/>
        </p:blipFill>
        <p:spPr>
          <a:xfrm>
            <a:off x="533400" y="837883"/>
            <a:ext cx="3740468" cy="25414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 descr="Screen Shot 2015-05-29 at 5.18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4936407" y="854814"/>
            <a:ext cx="4213476" cy="25510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72197" y="468551"/>
            <a:ext cx="822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GEOS-</a:t>
            </a:r>
            <a:r>
              <a:rPr lang="en-US" b="1" dirty="0" err="1" smtClean="0"/>
              <a:t>Chem</a:t>
            </a:r>
            <a:r>
              <a:rPr lang="en-US" b="1" dirty="0" smtClean="0"/>
              <a:t> biomes with global S&amp;L*                 CMAQ NLCD biomes with global S&amp;L*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-2494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Flexibility to use different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iome emission factors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Screen Shot 2015-05-29 at 5.19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/>
          <a:stretch/>
        </p:blipFill>
        <p:spPr>
          <a:xfrm>
            <a:off x="5029200" y="4069280"/>
            <a:ext cx="3929162" cy="23220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724401" y="3422949"/>
            <a:ext cx="42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CMAQ NLCD biomes with </a:t>
            </a:r>
          </a:p>
          <a:p>
            <a:pPr algn="ctr"/>
            <a:r>
              <a:rPr lang="en-US" b="1" dirty="0" smtClean="0"/>
              <a:t>North American S&amp;L*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9168886">
            <a:off x="7075303" y="1297561"/>
            <a:ext cx="1656713" cy="654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002035">
            <a:off x="7169591" y="4505586"/>
            <a:ext cx="1337518" cy="688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1066800"/>
            <a:ext cx="990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4140680"/>
            <a:ext cx="1066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1541" y="6476711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6391338"/>
            <a:ext cx="8669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*</a:t>
            </a:r>
            <a:r>
              <a:rPr lang="en-US" sz="1600" baseline="30000" dirty="0" err="1" smtClean="0"/>
              <a:t>S&amp;L</a:t>
            </a:r>
            <a:r>
              <a:rPr lang="en-US" sz="1100" dirty="0" err="1" smtClean="0"/>
              <a:t>Steinkamp</a:t>
            </a:r>
            <a:r>
              <a:rPr lang="en-US" sz="1100" dirty="0"/>
              <a:t>, J. and Lawrence, M. G. (2011) Improvement and evaluation of simulated global biogenic soil NO emissions in an AC-GCM. </a:t>
            </a:r>
            <a:r>
              <a:rPr lang="en-US" sz="1100" i="1" dirty="0"/>
              <a:t>Atmospheric Chemistry and Physics</a:t>
            </a:r>
            <a:r>
              <a:rPr lang="en-US" sz="1100" dirty="0"/>
              <a:t>, </a:t>
            </a:r>
            <a:r>
              <a:rPr lang="en-US" sz="1100" i="1" dirty="0"/>
              <a:t>11</a:t>
            </a:r>
            <a:r>
              <a:rPr lang="en-US" sz="1100" dirty="0"/>
              <a:t>(12), 6063–6082. doi:10.5194/acp-11-6063-2011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51" y="3729071"/>
            <a:ext cx="440300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East US- </a:t>
            </a:r>
            <a:r>
              <a:rPr lang="en-US" sz="2400" dirty="0"/>
              <a:t> </a:t>
            </a:r>
            <a:r>
              <a:rPr lang="en-US" sz="2400" dirty="0" smtClean="0"/>
              <a:t>more broadleaf </a:t>
            </a:r>
            <a:r>
              <a:rPr lang="en-US" sz="2400" dirty="0"/>
              <a:t>forest (higher biome emission </a:t>
            </a:r>
            <a:r>
              <a:rPr lang="en-US" sz="2400" dirty="0" smtClean="0"/>
              <a:t>factor) than other parts of world</a:t>
            </a:r>
          </a:p>
          <a:p>
            <a:endParaRPr lang="en-US" sz="2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Midwest- Croplands in other regions like Asia emit higher NO than in US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871541" y="2209800"/>
            <a:ext cx="1434259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70656" y="2052533"/>
            <a:ext cx="1434259" cy="8766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70530">
            <a:off x="909738" y="978378"/>
            <a:ext cx="1105693" cy="140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70530">
            <a:off x="5233595" y="975723"/>
            <a:ext cx="1167723" cy="14420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3" y="1476653"/>
            <a:ext cx="2819401" cy="320008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193146" y="5271297"/>
            <a:ext cx="2175772" cy="53826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14400" y="5486400"/>
            <a:ext cx="4278745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 defTabSz="5434096"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daily soil N (= </a:t>
            </a: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-N </a:t>
            </a:r>
            <a:r>
              <a:rPr lang="en-US" dirty="0" smtClean="0"/>
              <a:t>+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-N </a:t>
            </a:r>
            <a:r>
              <a:rPr lang="en-US" dirty="0" smtClean="0"/>
              <a:t>+ </a:t>
            </a:r>
            <a:r>
              <a:rPr lang="en-US" dirty="0"/>
              <a:t>Organic 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  pool input into BDSNP</a:t>
            </a:r>
          </a:p>
          <a:p>
            <a:pPr lvl="0" algn="ctr" defTabSz="5434096"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[Weighted sum as per grid crop fraction]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399" y="16428"/>
            <a:ext cx="8686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2060"/>
                </a:solidFill>
              </a:rPr>
              <a:t>Dynamic Fertilizer &amp; Control Scenarios input:</a:t>
            </a:r>
          </a:p>
          <a:p>
            <a:pPr algn="ctr"/>
            <a:r>
              <a:rPr lang="en-US" sz="3100" b="1" dirty="0" smtClean="0">
                <a:solidFill>
                  <a:srgbClr val="002060"/>
                </a:solidFill>
              </a:rPr>
              <a:t> EPIC outputs as CMAQ inputs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5000" y="6492875"/>
            <a:ext cx="2133600" cy="365125"/>
          </a:xfrm>
        </p:spPr>
        <p:txBody>
          <a:bodyPr/>
          <a:lstStyle/>
          <a:p>
            <a:fld id="{372F0189-5D01-45B2-A820-A944A9D341E7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8016" y="6440518"/>
            <a:ext cx="37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[Source: Cooter et al., </a:t>
            </a:r>
            <a:r>
              <a:rPr lang="en-US" sz="1200" b="1" dirty="0" err="1" smtClean="0"/>
              <a:t>Biogeosciences</a:t>
            </a:r>
            <a:r>
              <a:rPr lang="en-US" sz="1200" b="1" dirty="0" smtClean="0"/>
              <a:t> 2012 and FEST-C User manual]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032091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EPIC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30744" y="2209800"/>
            <a:ext cx="638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71595" y="946102"/>
            <a:ext cx="162877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Grid-wise Crop types cultivated (Crop fraction file consistent with NLCD LU/LC)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0743" y="3733800"/>
            <a:ext cx="638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68918" y="3239971"/>
            <a:ext cx="1600200" cy="2031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Grid-wise daily soil N (classified as separate NH</a:t>
            </a:r>
            <a:r>
              <a:rPr lang="en-US" baseline="-25000" dirty="0" smtClean="0"/>
              <a:t>4</a:t>
            </a:r>
            <a:r>
              <a:rPr lang="en-US" baseline="30000" dirty="0"/>
              <a:t>+</a:t>
            </a:r>
            <a:r>
              <a:rPr lang="en-US" dirty="0"/>
              <a:t>-N </a:t>
            </a:r>
            <a:r>
              <a:rPr lang="en-US" dirty="0" smtClean="0"/>
              <a:t>,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-N </a:t>
            </a:r>
            <a:r>
              <a:rPr lang="en-US" dirty="0" smtClean="0"/>
              <a:t>, </a:t>
            </a:r>
            <a:r>
              <a:rPr lang="en-US" dirty="0"/>
              <a:t>Organic </a:t>
            </a:r>
            <a:r>
              <a:rPr lang="en-US" dirty="0" smtClean="0"/>
              <a:t>N  pools)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97293" y="2860320"/>
            <a:ext cx="38100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+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628" t="2072" r="4028" b="1560"/>
          <a:stretch/>
        </p:blipFill>
        <p:spPr>
          <a:xfrm>
            <a:off x="2899955" y="1493755"/>
            <a:ext cx="3828112" cy="31829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>
            <a:stCxn id="15" idx="3"/>
          </p:cNvCxnSpPr>
          <p:nvPr/>
        </p:nvCxnSpPr>
        <p:spPr>
          <a:xfrm flipV="1">
            <a:off x="2923434" y="2514601"/>
            <a:ext cx="130338" cy="562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19686</TotalTime>
  <Words>1503</Words>
  <Application>Microsoft Office PowerPoint</Application>
  <PresentationFormat>On-screen Show (4:3)</PresentationFormat>
  <Paragraphs>241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宋体</vt:lpstr>
      <vt:lpstr>Arial</vt:lpstr>
      <vt:lpstr>Calibri</vt:lpstr>
      <vt:lpstr>Wingdings</vt:lpstr>
      <vt:lpstr>Office Theme</vt:lpstr>
      <vt:lpstr>PowerPoint Presentation</vt:lpstr>
      <vt:lpstr>Why study soil NOx?</vt:lpstr>
      <vt:lpstr>Formation of Soil NO</vt:lpstr>
      <vt:lpstr>PowerPoint Presentation</vt:lpstr>
      <vt:lpstr>PowerPoint Presentation</vt:lpstr>
      <vt:lpstr>PowerPoint Presentation</vt:lpstr>
      <vt:lpstr>Soil biome/Land Use Dataset Comparison</vt:lpstr>
      <vt:lpstr>Flexibility to use different biome emission factors</vt:lpstr>
      <vt:lpstr>PowerPoint Presentation</vt:lpstr>
      <vt:lpstr>PowerPoint Presentation</vt:lpstr>
      <vt:lpstr>Impact of EPIC vs. Potter Fertilizer Data on Soil NO</vt:lpstr>
      <vt:lpstr>Sub-domain soil NO (monthly mean) </vt:lpstr>
      <vt:lpstr>Impact of different soil NO schemes on NO2 column (Monthly mean) </vt:lpstr>
      <vt:lpstr>Impact of different soil NO schemes on MDA8 Ozone (Monthly Mean)</vt:lpstr>
      <vt:lpstr>Aggregated metrics for model performance (3 cases inline with CMAQ) </vt:lpstr>
      <vt:lpstr>Conclusions</vt:lpstr>
      <vt:lpstr>Acknowledgements</vt:lpstr>
      <vt:lpstr>Extra Slides</vt:lpstr>
      <vt:lpstr>Inline BDSNP: Three WRF-BEIS-CMAQ simulation cases </vt:lpstr>
      <vt:lpstr>Monthly Mean (July 2011) Soil NO</vt:lpstr>
      <vt:lpstr>Monthly mean(July 2011) MDA8 O3 </vt:lpstr>
      <vt:lpstr>Monthly mean(July 2011) Daily Avg. PM 2.5</vt:lpstr>
      <vt:lpstr>Impact of different soil NO schemes on Daily Avg. PM 2.5 (Monthly mean)</vt:lpstr>
      <vt:lpstr>Effect of varying Fertilizer and Biome inputs on soil NO (based on Monthly mean estimates for July 2011) </vt:lpstr>
    </vt:vector>
  </TitlesOfParts>
  <Company>Rice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Z Rasool</dc:creator>
  <cp:lastModifiedBy>Friday Center</cp:lastModifiedBy>
  <cp:revision>303</cp:revision>
  <dcterms:created xsi:type="dcterms:W3CDTF">2015-09-18T19:22:25Z</dcterms:created>
  <dcterms:modified xsi:type="dcterms:W3CDTF">2015-10-05T11:54:54Z</dcterms:modified>
</cp:coreProperties>
</file>