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38"/>
  </p:notesMasterIdLst>
  <p:sldIdLst>
    <p:sldId id="256" r:id="rId9"/>
    <p:sldId id="289" r:id="rId10"/>
    <p:sldId id="341" r:id="rId11"/>
    <p:sldId id="340" r:id="rId12"/>
    <p:sldId id="332" r:id="rId13"/>
    <p:sldId id="329" r:id="rId14"/>
    <p:sldId id="300" r:id="rId15"/>
    <p:sldId id="330" r:id="rId16"/>
    <p:sldId id="294" r:id="rId17"/>
    <p:sldId id="326" r:id="rId18"/>
    <p:sldId id="327" r:id="rId19"/>
    <p:sldId id="328" r:id="rId20"/>
    <p:sldId id="331" r:id="rId21"/>
    <p:sldId id="320" r:id="rId22"/>
    <p:sldId id="333" r:id="rId23"/>
    <p:sldId id="334" r:id="rId24"/>
    <p:sldId id="338" r:id="rId25"/>
    <p:sldId id="336" r:id="rId26"/>
    <p:sldId id="337" r:id="rId27"/>
    <p:sldId id="314" r:id="rId28"/>
    <p:sldId id="313" r:id="rId29"/>
    <p:sldId id="318" r:id="rId30"/>
    <p:sldId id="306" r:id="rId31"/>
    <p:sldId id="290" r:id="rId32"/>
    <p:sldId id="321" r:id="rId33"/>
    <p:sldId id="339" r:id="rId34"/>
    <p:sldId id="301" r:id="rId35"/>
    <p:sldId id="291" r:id="rId36"/>
    <p:sldId id="317" r:id="rId37"/>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E0E"/>
    <a:srgbClr val="0000FF"/>
    <a:srgbClr val="FD2711"/>
    <a:srgbClr val="C00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9" autoAdjust="0"/>
    <p:restoredTop sz="94660"/>
  </p:normalViewPr>
  <p:slideViewPr>
    <p:cSldViewPr>
      <p:cViewPr varScale="1">
        <p:scale>
          <a:sx n="110" d="100"/>
          <a:sy n="110" d="100"/>
        </p:scale>
        <p:origin x="1524" y="102"/>
      </p:cViewPr>
      <p:guideLst>
        <p:guide orient="horz" pos="2160"/>
        <p:guide pos="2880"/>
      </p:guideLst>
    </p:cSldViewPr>
  </p:slideViewPr>
  <p:notesTextViewPr>
    <p:cViewPr>
      <p:scale>
        <a:sx n="3" d="2"/>
        <a:sy n="3" d="2"/>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4047332B-D0EB-4792-8C53-AB14AAE40B95}" type="datetimeFigureOut">
              <a:rPr lang="en-US"/>
              <a:pPr>
                <a:defRPr/>
              </a:pPr>
              <a:t>10/4/2015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2C3E6B27-C493-4C6B-90F6-AB560E96B49A}" type="slidenum">
              <a:rPr lang="en-US"/>
              <a:pPr>
                <a:defRPr/>
              </a:pPr>
              <a:t>‹#›</a:t>
            </a:fld>
            <a:endParaRPr lang="en-US"/>
          </a:p>
        </p:txBody>
      </p:sp>
    </p:spTree>
    <p:extLst>
      <p:ext uri="{BB962C8B-B14F-4D97-AF65-F5344CB8AC3E}">
        <p14:creationId xmlns:p14="http://schemas.microsoft.com/office/powerpoint/2010/main" val="261851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3E6B27-C493-4C6B-90F6-AB560E96B49A}" type="slidenum">
              <a:rPr lang="en-US" smtClean="0"/>
              <a:pPr>
                <a:defRPr/>
              </a:pPr>
              <a:t>1</a:t>
            </a:fld>
            <a:endParaRPr lang="en-US"/>
          </a:p>
        </p:txBody>
      </p:sp>
    </p:spTree>
    <p:extLst>
      <p:ext uri="{BB962C8B-B14F-4D97-AF65-F5344CB8AC3E}">
        <p14:creationId xmlns:p14="http://schemas.microsoft.com/office/powerpoint/2010/main" val="415701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Calibri" panose="020F0502020204030204" pitchFamily="34" charset="0"/>
                <a:cs typeface="Calibri" panose="020F0502020204030204" pitchFamily="34" charset="0"/>
              </a:rPr>
              <a:t>Simultaneously treats phase transfer, chemistry, ionization, and deposition </a:t>
            </a:r>
          </a:p>
          <a:p>
            <a:endParaRPr lang="en-US" dirty="0"/>
          </a:p>
        </p:txBody>
      </p:sp>
      <p:sp>
        <p:nvSpPr>
          <p:cNvPr id="4" name="Slide Number Placeholder 3"/>
          <p:cNvSpPr>
            <a:spLocks noGrp="1"/>
          </p:cNvSpPr>
          <p:nvPr>
            <p:ph type="sldNum" sz="quarter" idx="10"/>
          </p:nvPr>
        </p:nvSpPr>
        <p:spPr/>
        <p:txBody>
          <a:bodyPr/>
          <a:lstStyle/>
          <a:p>
            <a:pPr>
              <a:defRPr/>
            </a:pPr>
            <a:fld id="{2C3E6B27-C493-4C6B-90F6-AB560E96B49A}" type="slidenum">
              <a:rPr lang="en-US" smtClean="0"/>
              <a:pPr>
                <a:defRPr/>
              </a:pPr>
              <a:t>7</a:t>
            </a:fld>
            <a:endParaRPr lang="en-US"/>
          </a:p>
        </p:txBody>
      </p:sp>
    </p:spTree>
    <p:extLst>
      <p:ext uri="{BB962C8B-B14F-4D97-AF65-F5344CB8AC3E}">
        <p14:creationId xmlns:p14="http://schemas.microsoft.com/office/powerpoint/2010/main" val="253662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figures: County level BELD data on left,</a:t>
            </a:r>
            <a:r>
              <a:rPr lang="en-US" baseline="0" dirty="0" smtClean="0"/>
              <a:t> new BELD on right, USGS species range map in red outline. </a:t>
            </a:r>
            <a:endParaRPr lang="en-US" dirty="0"/>
          </a:p>
        </p:txBody>
      </p:sp>
      <p:sp>
        <p:nvSpPr>
          <p:cNvPr id="4" name="Slide Number Placeholder 3"/>
          <p:cNvSpPr>
            <a:spLocks noGrp="1"/>
          </p:cNvSpPr>
          <p:nvPr>
            <p:ph type="sldNum" sz="quarter" idx="10"/>
          </p:nvPr>
        </p:nvSpPr>
        <p:spPr/>
        <p:txBody>
          <a:bodyPr/>
          <a:lstStyle/>
          <a:p>
            <a:pPr>
              <a:defRPr/>
            </a:pPr>
            <a:fld id="{2C3E6B27-C493-4C6B-90F6-AB560E96B49A}" type="slidenum">
              <a:rPr lang="en-US" smtClean="0"/>
              <a:pPr>
                <a:defRPr/>
              </a:pPr>
              <a:t>11</a:t>
            </a:fld>
            <a:endParaRPr lang="en-US"/>
          </a:p>
        </p:txBody>
      </p:sp>
    </p:spTree>
    <p:extLst>
      <p:ext uri="{BB962C8B-B14F-4D97-AF65-F5344CB8AC3E}">
        <p14:creationId xmlns:p14="http://schemas.microsoft.com/office/powerpoint/2010/main" val="149345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3E6B27-C493-4C6B-90F6-AB560E96B49A}" type="slidenum">
              <a:rPr lang="en-US" smtClean="0"/>
              <a:pPr>
                <a:defRPr/>
              </a:pPr>
              <a:t>12</a:t>
            </a:fld>
            <a:endParaRPr lang="en-US"/>
          </a:p>
        </p:txBody>
      </p:sp>
    </p:spTree>
    <p:extLst>
      <p:ext uri="{BB962C8B-B14F-4D97-AF65-F5344CB8AC3E}">
        <p14:creationId xmlns:p14="http://schemas.microsoft.com/office/powerpoint/2010/main" val="25893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bar plot is the fraction of run time in each subroutine, bottom bar plot is the total time in each</a:t>
            </a:r>
            <a:r>
              <a:rPr lang="en-US" baseline="0" dirty="0" smtClean="0"/>
              <a:t> subroutine.</a:t>
            </a:r>
            <a:endParaRPr lang="en-US" dirty="0"/>
          </a:p>
        </p:txBody>
      </p:sp>
      <p:sp>
        <p:nvSpPr>
          <p:cNvPr id="4" name="Slide Number Placeholder 3"/>
          <p:cNvSpPr>
            <a:spLocks noGrp="1"/>
          </p:cNvSpPr>
          <p:nvPr>
            <p:ph type="sldNum" sz="quarter" idx="10"/>
          </p:nvPr>
        </p:nvSpPr>
        <p:spPr/>
        <p:txBody>
          <a:bodyPr/>
          <a:lstStyle/>
          <a:p>
            <a:pPr>
              <a:defRPr/>
            </a:pPr>
            <a:fld id="{2C3E6B27-C493-4C6B-90F6-AB560E96B49A}" type="slidenum">
              <a:rPr lang="en-US" smtClean="0"/>
              <a:pPr>
                <a:defRPr/>
              </a:pPr>
              <a:t>26</a:t>
            </a:fld>
            <a:endParaRPr lang="en-US"/>
          </a:p>
        </p:txBody>
      </p:sp>
    </p:spTree>
    <p:extLst>
      <p:ext uri="{BB962C8B-B14F-4D97-AF65-F5344CB8AC3E}">
        <p14:creationId xmlns:p14="http://schemas.microsoft.com/office/powerpoint/2010/main" val="24591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Picture Placeholder 3"/>
          <p:cNvSpPr>
            <a:spLocks noGrp="1"/>
          </p:cNvSpPr>
          <p:nvPr>
            <p:ph type="pic" sz="quarter" idx="10"/>
          </p:nvPr>
        </p:nvSpPr>
        <p:spPr>
          <a:xfrm>
            <a:off x="762000" y="1600200"/>
            <a:ext cx="7543800" cy="4724400"/>
          </a:xfrm>
        </p:spPr>
        <p:txBody>
          <a:bodyPr rtlCol="0">
            <a:normAutofit/>
          </a:bodyPr>
          <a:lstStyle>
            <a:lvl1pPr>
              <a:buClrTx/>
              <a:defRPr/>
            </a:lvl1pPr>
          </a:lstStyle>
          <a:p>
            <a:pPr lvl="0"/>
            <a:r>
              <a:rPr lang="en-US" noProof="0" smtClean="0"/>
              <a:t>Click icon to add picture</a:t>
            </a:r>
            <a:endParaRPr lang="en-US" noProof="0" dirty="0"/>
          </a:p>
        </p:txBody>
      </p:sp>
      <p:sp>
        <p:nvSpPr>
          <p:cNvPr id="6" name="Text Placeholder 12"/>
          <p:cNvSpPr>
            <a:spLocks noGrp="1"/>
          </p:cNvSpPr>
          <p:nvPr>
            <p:ph type="body" sz="quarter" idx="1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lvl="0"/>
            <a:r>
              <a:rPr lang="en-US" noProof="0" dirty="0" smtClean="0"/>
              <a:t>Click to edit Master text styles</a:t>
            </a:r>
          </a:p>
        </p:txBody>
      </p:sp>
      <p:sp>
        <p:nvSpPr>
          <p:cNvPr id="7" name="Date Placeholder 7"/>
          <p:cNvSpPr>
            <a:spLocks noGrp="1"/>
          </p:cNvSpPr>
          <p:nvPr>
            <p:ph type="dt" sz="half" idx="12"/>
          </p:nvPr>
        </p:nvSpPr>
        <p:spPr/>
        <p:txBody>
          <a:bodyPr/>
          <a:lstStyle>
            <a:lvl1pPr>
              <a:defRPr/>
            </a:lvl1pPr>
          </a:lstStyle>
          <a:p>
            <a:pPr>
              <a:defRPr/>
            </a:pPr>
            <a:fld id="{E38938BC-0F9D-450E-A335-DBA3CB8EB127}" type="datetime1">
              <a:rPr lang="en-US" smtClean="0"/>
              <a:t>10/4/2015</a:t>
            </a:fld>
            <a:endParaRPr lang="en-US"/>
          </a:p>
        </p:txBody>
      </p:sp>
      <p:sp>
        <p:nvSpPr>
          <p:cNvPr id="8" name="Slide Number Placeholder 8"/>
          <p:cNvSpPr>
            <a:spLocks noGrp="1"/>
          </p:cNvSpPr>
          <p:nvPr>
            <p:ph type="sldNum" sz="quarter" idx="13"/>
          </p:nvPr>
        </p:nvSpPr>
        <p:spPr>
          <a:xfrm>
            <a:off x="6858000" y="6356350"/>
            <a:ext cx="2133600" cy="365125"/>
          </a:xfrm>
        </p:spPr>
        <p:txBody>
          <a:bodyPr/>
          <a:lstStyle>
            <a:lvl1pPr>
              <a:defRPr sz="3200" b="1">
                <a:solidFill>
                  <a:schemeClr val="tx1"/>
                </a:solidFill>
                <a:latin typeface="Gill Sans MT" pitchFamily="34" charset="0"/>
              </a:defRPr>
            </a:lvl1pPr>
          </a:lstStyle>
          <a:p>
            <a:pPr>
              <a:defRPr/>
            </a:pPr>
            <a:fld id="{982EA9DB-1AB2-4E45-B0AC-1182FB3079D0}" type="slidenum">
              <a:rPr lang="en-US"/>
              <a:pPr>
                <a:defRPr/>
              </a:pPr>
              <a:t>‹#›</a:t>
            </a:fld>
            <a:endParaRPr lang="en-US" dirty="0"/>
          </a:p>
        </p:txBody>
      </p:sp>
      <p:sp>
        <p:nvSpPr>
          <p:cNvPr id="9" name="Footer Placeholder 9"/>
          <p:cNvSpPr>
            <a:spLocks noGrp="1"/>
          </p:cNvSpPr>
          <p:nvPr>
            <p:ph type="ftr" sz="quarter" idx="14"/>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New Sections">
    <p:spTree>
      <p:nvGrpSpPr>
        <p:cNvPr id="1" name=""/>
        <p:cNvGrpSpPr/>
        <p:nvPr/>
      </p:nvGrpSpPr>
      <p:grpSpPr>
        <a:xfrm>
          <a:off x="0" y="0"/>
          <a:ext cx="0" cy="0"/>
          <a:chOff x="0" y="0"/>
          <a:chExt cx="0" cy="0"/>
        </a:xfrm>
      </p:grpSpPr>
      <p:pic>
        <p:nvPicPr>
          <p:cNvPr id="3" name="Picture 5" descr="pp_ord_blanc4.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Placeholder 1"/>
          <p:cNvSpPr>
            <a:spLocks noGrp="1"/>
          </p:cNvSpPr>
          <p:nvPr>
            <p:ph type="body" sz="quarter" idx="4294967295"/>
          </p:nvPr>
        </p:nvSpPr>
        <p:spPr>
          <a:xfrm>
            <a:off x="1219200" y="2590800"/>
            <a:ext cx="6705600" cy="2438400"/>
          </a:xfrm>
        </p:spPr>
        <p:txBody>
          <a:bodyPr>
            <a:normAutofit fontScale="92500"/>
          </a:bodyPr>
          <a:lstStyle>
            <a:lvl1pPr>
              <a:defRPr/>
            </a:lvl1pPr>
          </a:lstStyle>
          <a:p>
            <a:pPr lvl="0"/>
            <a:r>
              <a:rPr lang="en-US" dirty="0"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950F836B-959D-46DA-BDEF-9A6394A32E6F}" type="datetime1">
              <a:rPr lang="en-US" smtClean="0"/>
              <a:t>10/4/2015</a:t>
            </a:fld>
            <a:endParaRPr lang="en-US"/>
          </a:p>
        </p:txBody>
      </p:sp>
      <p:sp>
        <p:nvSpPr>
          <p:cNvPr id="6" name="Slide Number Placeholder 7"/>
          <p:cNvSpPr>
            <a:spLocks noGrp="1"/>
          </p:cNvSpPr>
          <p:nvPr>
            <p:ph type="sldNum" sz="quarter" idx="11"/>
          </p:nvPr>
        </p:nvSpPr>
        <p:spPr>
          <a:xfrm>
            <a:off x="6553200" y="6356350"/>
            <a:ext cx="2438400" cy="365125"/>
          </a:xfrm>
        </p:spPr>
        <p:txBody>
          <a:bodyPr/>
          <a:lstStyle>
            <a:lvl1pPr>
              <a:defRPr sz="1200" b="0">
                <a:solidFill>
                  <a:schemeClr val="tx1"/>
                </a:solidFill>
                <a:latin typeface="Gill Sans MT" pitchFamily="34" charset="0"/>
              </a:defRPr>
            </a:lvl1pPr>
          </a:lstStyle>
          <a:p>
            <a:pPr>
              <a:defRPr/>
            </a:pPr>
            <a:fld id="{5E5786F2-C5E9-407A-8AFB-EC65E0ADA476}" type="slidenum">
              <a:rPr lang="en-US" smtClean="0"/>
              <a:pPr>
                <a:defRPr/>
              </a:pPr>
              <a:t>‹#›</a:t>
            </a:fld>
            <a:endParaRPr lang="en-US" dirty="0"/>
          </a:p>
        </p:txBody>
      </p:sp>
      <p:sp>
        <p:nvSpPr>
          <p:cNvPr id="7"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 name="Text Placeholder 12"/>
          <p:cNvSpPr>
            <a:spLocks noGrp="1"/>
          </p:cNvSpPr>
          <p:nvPr>
            <p:ph type="body" sz="quarter" idx="10"/>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lvl="0"/>
            <a:r>
              <a:rPr lang="en-US" noProof="0" dirty="0" smtClean="0"/>
              <a:t>Click to edit Master text styles</a:t>
            </a:r>
          </a:p>
        </p:txBody>
      </p:sp>
      <p:sp>
        <p:nvSpPr>
          <p:cNvPr id="17" name="Picture Placeholder 16"/>
          <p:cNvSpPr>
            <a:spLocks noGrp="1"/>
          </p:cNvSpPr>
          <p:nvPr>
            <p:ph type="pic" sz="quarter" idx="12"/>
          </p:nvPr>
        </p:nvSpPr>
        <p:spPr>
          <a:xfrm>
            <a:off x="6248400" y="1524000"/>
            <a:ext cx="2743200" cy="2133600"/>
          </a:xfrm>
        </p:spPr>
        <p:txBody>
          <a:bodyPr rtlCol="0">
            <a:normAutofit/>
          </a:bodyPr>
          <a:lstStyle/>
          <a:p>
            <a:pPr lvl="0"/>
            <a:r>
              <a:rPr lang="en-US" noProof="0" smtClean="0"/>
              <a:t>Click icon to add picture</a:t>
            </a:r>
            <a:endParaRPr lang="en-US" noProof="0"/>
          </a:p>
        </p:txBody>
      </p:sp>
      <p:sp>
        <p:nvSpPr>
          <p:cNvPr id="19" name="Picture Placeholder 18"/>
          <p:cNvSpPr>
            <a:spLocks noGrp="1"/>
          </p:cNvSpPr>
          <p:nvPr>
            <p:ph type="pic" sz="quarter" idx="13"/>
          </p:nvPr>
        </p:nvSpPr>
        <p:spPr>
          <a:xfrm>
            <a:off x="6248400" y="3886200"/>
            <a:ext cx="2743200" cy="2209800"/>
          </a:xfrm>
        </p:spPr>
        <p:txBody>
          <a:bodyPr rtlCol="0">
            <a:normAutofit/>
          </a:bodyPr>
          <a:lstStyle/>
          <a:p>
            <a:pPr lvl="0"/>
            <a:r>
              <a:rPr lang="en-US" noProof="0" smtClean="0"/>
              <a:t>Click icon to add picture</a:t>
            </a:r>
            <a:endParaRPr lang="en-US" noProof="0"/>
          </a:p>
        </p:txBody>
      </p:sp>
      <p:sp>
        <p:nvSpPr>
          <p:cNvPr id="21" name="Text Placeholder 20"/>
          <p:cNvSpPr>
            <a:spLocks noGrp="1"/>
          </p:cNvSpPr>
          <p:nvPr>
            <p:ph type="body" sz="quarter" idx="14"/>
          </p:nvPr>
        </p:nvSpPr>
        <p:spPr>
          <a:xfrm>
            <a:off x="152400" y="1447800"/>
            <a:ext cx="59436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7"/>
          <p:cNvSpPr>
            <a:spLocks noGrp="1"/>
          </p:cNvSpPr>
          <p:nvPr>
            <p:ph type="dt" sz="half" idx="15"/>
          </p:nvPr>
        </p:nvSpPr>
        <p:spPr/>
        <p:txBody>
          <a:bodyPr/>
          <a:lstStyle>
            <a:lvl1pPr>
              <a:defRPr/>
            </a:lvl1pPr>
          </a:lstStyle>
          <a:p>
            <a:pPr>
              <a:defRPr/>
            </a:pPr>
            <a:fld id="{33B73B96-C19A-4CB4-AE99-BE6EA1E3DDBB}" type="datetime1">
              <a:rPr lang="en-US" smtClean="0"/>
              <a:t>10/4/2015</a:t>
            </a:fld>
            <a:endParaRPr lang="en-US"/>
          </a:p>
        </p:txBody>
      </p:sp>
      <p:sp>
        <p:nvSpPr>
          <p:cNvPr id="8" name="Slide Number Placeholder 8"/>
          <p:cNvSpPr>
            <a:spLocks noGrp="1"/>
          </p:cNvSpPr>
          <p:nvPr>
            <p:ph type="sldNum" sz="quarter" idx="16"/>
          </p:nvPr>
        </p:nvSpPr>
        <p:spPr>
          <a:xfrm>
            <a:off x="6553200" y="6356350"/>
            <a:ext cx="2438400" cy="365125"/>
          </a:xfrm>
        </p:spPr>
        <p:txBody>
          <a:bodyPr/>
          <a:lstStyle>
            <a:lvl1pPr>
              <a:defRPr sz="3200" b="1">
                <a:solidFill>
                  <a:schemeClr val="tx1"/>
                </a:solidFill>
                <a:latin typeface="Gill Sans MT" pitchFamily="34" charset="0"/>
              </a:defRPr>
            </a:lvl1pPr>
          </a:lstStyle>
          <a:p>
            <a:pPr>
              <a:defRPr/>
            </a:pPr>
            <a:fld id="{0F4CF190-6D2A-404C-A4C0-2C41565C975E}" type="slidenum">
              <a:rPr lang="en-US"/>
              <a:pPr>
                <a:defRPr/>
              </a:pPr>
              <a:t>‹#›</a:t>
            </a:fld>
            <a:endParaRPr lang="en-US" dirty="0"/>
          </a:p>
        </p:txBody>
      </p:sp>
      <p:sp>
        <p:nvSpPr>
          <p:cNvPr id="9" name="Footer Placeholder 9"/>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4" name="Picture 5" descr="pp_ord_blanc.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Text Placeholder 12"/>
          <p:cNvSpPr>
            <a:spLocks noGrp="1"/>
          </p:cNvSpPr>
          <p:nvPr>
            <p:ph type="body" sz="quarter" idx="10"/>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lvl="0"/>
            <a:r>
              <a:rPr lang="en-US" noProof="0" dirty="0" smtClean="0"/>
              <a:t>Click to edit Master text styles</a:t>
            </a:r>
          </a:p>
        </p:txBody>
      </p:sp>
      <p:sp>
        <p:nvSpPr>
          <p:cNvPr id="16" name="Text Placeholder 15"/>
          <p:cNvSpPr>
            <a:spLocks noGrp="1"/>
          </p:cNvSpPr>
          <p:nvPr>
            <p:ph type="body" sz="quarter" idx="11"/>
          </p:nvPr>
        </p:nvSpPr>
        <p:spPr>
          <a:xfrm>
            <a:off x="152400" y="1447800"/>
            <a:ext cx="88392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6"/>
          <p:cNvSpPr>
            <a:spLocks noGrp="1"/>
          </p:cNvSpPr>
          <p:nvPr>
            <p:ph type="dt" sz="half" idx="12"/>
          </p:nvPr>
        </p:nvSpPr>
        <p:spPr/>
        <p:txBody>
          <a:bodyPr/>
          <a:lstStyle>
            <a:lvl1pPr>
              <a:defRPr/>
            </a:lvl1pPr>
          </a:lstStyle>
          <a:p>
            <a:pPr>
              <a:defRPr/>
            </a:pPr>
            <a:fld id="{669B891C-4879-405A-9D28-3EF33F626975}" type="datetime1">
              <a:rPr lang="en-US" smtClean="0"/>
              <a:t>10/4/2015</a:t>
            </a:fld>
            <a:endParaRPr lang="en-US"/>
          </a:p>
        </p:txBody>
      </p:sp>
      <p:sp>
        <p:nvSpPr>
          <p:cNvPr id="6" name="Slide Number Placeholder 7"/>
          <p:cNvSpPr>
            <a:spLocks noGrp="1"/>
          </p:cNvSpPr>
          <p:nvPr>
            <p:ph type="sldNum" sz="quarter" idx="13"/>
          </p:nvPr>
        </p:nvSpPr>
        <p:spPr>
          <a:xfrm>
            <a:off x="6553200" y="6356350"/>
            <a:ext cx="2438400" cy="365125"/>
          </a:xfrm>
        </p:spPr>
        <p:txBody>
          <a:bodyPr/>
          <a:lstStyle>
            <a:lvl1pPr>
              <a:defRPr sz="3200" b="1">
                <a:solidFill>
                  <a:schemeClr val="tx1"/>
                </a:solidFill>
                <a:latin typeface="Gill Sans MT" pitchFamily="34" charset="0"/>
              </a:defRPr>
            </a:lvl1pPr>
          </a:lstStyle>
          <a:p>
            <a:pPr>
              <a:defRPr/>
            </a:pPr>
            <a:fld id="{26755345-E417-4CE0-BE05-EA636690045F}" type="slidenum">
              <a:rPr lang="en-US"/>
              <a:pPr>
                <a:defRPr/>
              </a:pPr>
              <a:t>‹#›</a:t>
            </a:fld>
            <a:endParaRPr lang="en-US" dirty="0"/>
          </a:p>
        </p:txBody>
      </p:sp>
      <p:sp>
        <p:nvSpPr>
          <p:cNvPr id="7" name="Footer Placeholder 8"/>
          <p:cNvSpPr>
            <a:spLocks noGrp="1"/>
          </p:cNvSpPr>
          <p:nvPr>
            <p:ph type="ftr" sz="quarter" idx="14"/>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DEB3B29A-8792-41A5-A62D-31E76B48386A}" type="datetime1">
              <a:rPr lang="en-US" smtClean="0"/>
              <a:t>10/4/2015</a:t>
            </a:fld>
            <a:endParaRPr lang="en-US"/>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C6F3087D-1563-4959-99E0-D61ECF6F94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E46A25C-EC1D-43AA-9119-F776F05E5BA3}" type="datetime1">
              <a:rPr lang="en-US" smtClean="0"/>
              <a:t>10/4/2015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B6F5BE9-8663-43C7-A8B8-54117E1D0787}" type="slidenum">
              <a:rPr lang="en-US"/>
              <a:pPr>
                <a:defRPr/>
              </a:pPr>
              <a:t>‹#›</a:t>
            </a:fld>
            <a:endParaRPr lang="en-US"/>
          </a:p>
        </p:txBody>
      </p:sp>
      <p:pic>
        <p:nvPicPr>
          <p:cNvPr id="1031" name="Picture 6" descr="pp_ord_blanc1.jpg"/>
          <p:cNvPicPr>
            <a:picLocks noChangeAspect="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T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27.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5.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Placeholder 2"/>
          <p:cNvSpPr>
            <a:spLocks noGrp="1"/>
          </p:cNvSpPr>
          <p:nvPr>
            <p:ph type="body" sz="quarter" idx="4294967295"/>
          </p:nvPr>
        </p:nvSpPr>
        <p:spPr>
          <a:xfrm>
            <a:off x="457200" y="1752600"/>
            <a:ext cx="8229600" cy="4495800"/>
          </a:xfrm>
        </p:spPr>
        <p:txBody>
          <a:bodyPr/>
          <a:lstStyle/>
          <a:p>
            <a:pPr marL="0" indent="0" algn="ctr" eaLnBrk="1" hangingPunct="1">
              <a:buNone/>
            </a:pPr>
            <a:r>
              <a:rPr lang="en-US" b="1" dirty="0">
                <a:solidFill>
                  <a:srgbClr val="0070C0"/>
                </a:solidFill>
              </a:rPr>
              <a:t>A new version of the Community Multiscale Air Quality Model: </a:t>
            </a:r>
            <a:r>
              <a:rPr lang="en-US" b="1" dirty="0" smtClean="0">
                <a:solidFill>
                  <a:srgbClr val="0070C0"/>
                </a:solidFill>
              </a:rPr>
              <a:t>CMAQv5.1</a:t>
            </a:r>
          </a:p>
          <a:p>
            <a:pPr marL="0" indent="0" algn="ctr" eaLnBrk="1" hangingPunct="1">
              <a:buNone/>
            </a:pPr>
            <a:endParaRPr lang="en-US" sz="2800" dirty="0" smtClean="0">
              <a:solidFill>
                <a:srgbClr val="0070C0"/>
              </a:solidFill>
            </a:endParaRPr>
          </a:p>
          <a:p>
            <a:pPr marL="0" indent="0" algn="ctr" eaLnBrk="1" hangingPunct="1">
              <a:spcBef>
                <a:spcPts val="0"/>
              </a:spcBef>
              <a:buFont typeface="Arial" charset="0"/>
              <a:buNone/>
            </a:pPr>
            <a:r>
              <a:rPr lang="en-US" sz="2000" b="1" dirty="0" smtClean="0">
                <a:solidFill>
                  <a:srgbClr val="0070C0"/>
                </a:solidFill>
                <a:latin typeface="Arial" panose="020B0604020202020204" pitchFamily="34" charset="0"/>
                <a:cs typeface="Arial" panose="020B0604020202020204" pitchFamily="34" charset="0"/>
              </a:rPr>
              <a:t>EPA CMAQ Development Team</a:t>
            </a:r>
          </a:p>
          <a:p>
            <a:pPr marL="0" indent="0" algn="ctr" eaLnBrk="1" hangingPunct="1">
              <a:spcBef>
                <a:spcPts val="0"/>
              </a:spcBef>
              <a:buFont typeface="Arial" charset="0"/>
              <a:buNone/>
            </a:pPr>
            <a:endParaRPr lang="en-US" sz="2000" dirty="0" smtClean="0">
              <a:solidFill>
                <a:srgbClr val="0070C0"/>
              </a:solidFill>
              <a:latin typeface="Arial" panose="020B0604020202020204" pitchFamily="34" charset="0"/>
              <a:cs typeface="Arial" panose="020B0604020202020204" pitchFamily="34" charset="0"/>
            </a:endParaRPr>
          </a:p>
          <a:p>
            <a:pPr marL="0" indent="0" algn="ctr" eaLnBrk="1" hangingPunct="1">
              <a:spcBef>
                <a:spcPts val="0"/>
              </a:spcBef>
              <a:buFont typeface="Arial" charset="0"/>
              <a:buNone/>
            </a:pPr>
            <a:r>
              <a:rPr lang="en-US" sz="1800" dirty="0" smtClean="0">
                <a:solidFill>
                  <a:srgbClr val="0070C0"/>
                </a:solidFill>
                <a:latin typeface="Arial" panose="020B0604020202020204" pitchFamily="34" charset="0"/>
                <a:cs typeface="Arial" panose="020B0604020202020204" pitchFamily="34" charset="0"/>
              </a:rPr>
              <a:t>Atmospheric Modeling and Analysis Division</a:t>
            </a:r>
          </a:p>
          <a:p>
            <a:pPr marL="0" indent="0" algn="ctr" eaLnBrk="1" hangingPunct="1">
              <a:spcBef>
                <a:spcPts val="0"/>
              </a:spcBef>
              <a:buFont typeface="Arial" charset="0"/>
              <a:buNone/>
            </a:pPr>
            <a:r>
              <a:rPr lang="en-US" sz="1800" dirty="0" smtClean="0">
                <a:solidFill>
                  <a:srgbClr val="0070C0"/>
                </a:solidFill>
                <a:latin typeface="Arial" panose="020B0604020202020204" pitchFamily="34" charset="0"/>
                <a:cs typeface="Arial" panose="020B0604020202020204" pitchFamily="34" charset="0"/>
              </a:rPr>
              <a:t>National Exposure Research Laboratory</a:t>
            </a:r>
          </a:p>
          <a:p>
            <a:pPr marL="0" indent="0" algn="ctr" eaLnBrk="1" hangingPunct="1">
              <a:spcBef>
                <a:spcPts val="0"/>
              </a:spcBef>
              <a:buFont typeface="Arial" charset="0"/>
              <a:buNone/>
            </a:pPr>
            <a:r>
              <a:rPr lang="en-US" sz="1800" dirty="0" smtClean="0">
                <a:solidFill>
                  <a:srgbClr val="0070C0"/>
                </a:solidFill>
                <a:latin typeface="Arial" panose="020B0604020202020204" pitchFamily="34" charset="0"/>
                <a:cs typeface="Arial" panose="020B0604020202020204" pitchFamily="34" charset="0"/>
              </a:rPr>
              <a:t>Office of Research and Development</a:t>
            </a:r>
          </a:p>
        </p:txBody>
      </p:sp>
      <p:sp>
        <p:nvSpPr>
          <p:cNvPr id="2" name="Slide Number Placeholder 1"/>
          <p:cNvSpPr>
            <a:spLocks noGrp="1"/>
          </p:cNvSpPr>
          <p:nvPr>
            <p:ph type="sldNum" sz="quarter" idx="11"/>
          </p:nvPr>
        </p:nvSpPr>
        <p:spPr/>
        <p:txBody>
          <a:bodyPr/>
          <a:lstStyle/>
          <a:p>
            <a:pPr>
              <a:defRPr/>
            </a:pPr>
            <a:fld id="{5E5786F2-C5E9-407A-8AFB-EC65E0ADA476}" type="slidenum">
              <a:rPr lang="en-US" smtClean="0">
                <a:latin typeface="+mn-lt"/>
              </a:rPr>
              <a:pPr>
                <a:defRPr/>
              </a:pPr>
              <a:t>1</a:t>
            </a:fld>
            <a:endParaRPr lang="en-US" dirty="0">
              <a:latin typeface="+mn-lt"/>
            </a:endParaRPr>
          </a:p>
        </p:txBody>
      </p:sp>
      <p:sp>
        <p:nvSpPr>
          <p:cNvPr id="3" name="TextBox 2"/>
          <p:cNvSpPr txBox="1"/>
          <p:nvPr/>
        </p:nvSpPr>
        <p:spPr>
          <a:xfrm>
            <a:off x="4145486" y="6019800"/>
            <a:ext cx="1249060" cy="400110"/>
          </a:xfrm>
          <a:prstGeom prst="rect">
            <a:avLst/>
          </a:prstGeom>
          <a:noFill/>
        </p:spPr>
        <p:txBody>
          <a:bodyPr wrap="none" rtlCol="0">
            <a:spAutoFit/>
          </a:bodyPr>
          <a:lstStyle/>
          <a:p>
            <a:pPr algn="ctr"/>
            <a:r>
              <a:rPr lang="en-US" sz="1000" dirty="0" smtClean="0"/>
              <a:t>CMAS Conference</a:t>
            </a:r>
          </a:p>
          <a:p>
            <a:pPr algn="ctr"/>
            <a:r>
              <a:rPr lang="en-US" sz="1000" dirty="0" smtClean="0"/>
              <a:t>October 5, 2015</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81000"/>
            <a:ext cx="57912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2000" dirty="0" smtClean="0">
                <a:latin typeface="Arial" panose="020B0604020202020204" pitchFamily="34" charset="0"/>
                <a:cs typeface="Arial" panose="020B0604020202020204" pitchFamily="34" charset="0"/>
              </a:rPr>
              <a:t>Sea-salt Emissions</a:t>
            </a:r>
            <a:endParaRPr lang="en-US" sz="2000"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66261" y="1243012"/>
            <a:ext cx="4856281" cy="5233988"/>
          </a:xfrm>
          <a:prstGeom prst="rect">
            <a:avLst/>
          </a:prstGeom>
        </p:spPr>
        <p:txBody>
          <a:bodyPr/>
          <a:lstStyle>
            <a:lvl1pPr marL="168275" indent="-168275" algn="l" rtl="0" eaLnBrk="0" fontAlgn="base" hangingPunct="0">
              <a:spcBef>
                <a:spcPct val="20000"/>
              </a:spcBef>
              <a:spcAft>
                <a:spcPct val="0"/>
              </a:spcAft>
              <a:buClr>
                <a:srgbClr val="355777"/>
              </a:buClr>
              <a:buSzPct val="90000"/>
              <a:buFont typeface="Times" pitchFamily="18" charset="0"/>
              <a:buChar char="•"/>
              <a:defRPr sz="2400">
                <a:solidFill>
                  <a:schemeClr val="tx1"/>
                </a:solidFill>
                <a:latin typeface="+mn-lt"/>
                <a:ea typeface="+mn-ea"/>
                <a:cs typeface="ＭＳ Ｐゴシック"/>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cs typeface="ＭＳ Ｐゴシック"/>
              </a:defRPr>
            </a:lvl2pPr>
            <a:lvl3pPr marL="742950" indent="-168275" algn="l" rtl="0" eaLnBrk="0" fontAlgn="base" hangingPunct="0">
              <a:spcBef>
                <a:spcPct val="20000"/>
              </a:spcBef>
              <a:spcAft>
                <a:spcPct val="0"/>
              </a:spcAft>
              <a:buClr>
                <a:srgbClr val="355777"/>
              </a:buClr>
              <a:buSzPct val="90000"/>
              <a:buFont typeface="Times" pitchFamily="18" charset="0"/>
              <a:buChar char="•"/>
              <a:defRPr sz="2400">
                <a:solidFill>
                  <a:schemeClr val="tx1"/>
                </a:solidFill>
                <a:latin typeface="+mn-lt"/>
                <a:ea typeface="+mn-ea"/>
                <a:cs typeface="ＭＳ Ｐゴシック"/>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cs typeface="ＭＳ Ｐゴシック"/>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cs typeface="ＭＳ Ｐゴシック"/>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sz="1600" b="1" dirty="0"/>
              <a:t>Model updates</a:t>
            </a:r>
          </a:p>
          <a:p>
            <a:pPr lvl="1"/>
            <a:r>
              <a:rPr lang="en-US" sz="1600" dirty="0" smtClean="0"/>
              <a:t>Added </a:t>
            </a:r>
            <a:r>
              <a:rPr lang="en-US" sz="1600" dirty="0"/>
              <a:t>dependency on sea surface temperature</a:t>
            </a:r>
          </a:p>
          <a:p>
            <a:pPr lvl="2"/>
            <a:r>
              <a:rPr lang="en-US" sz="1600" dirty="0"/>
              <a:t>Better reflects recent measurements and findings</a:t>
            </a:r>
          </a:p>
          <a:p>
            <a:pPr lvl="1"/>
            <a:r>
              <a:rPr lang="en-US" sz="1600" dirty="0"/>
              <a:t>Reduced the size of the surf zone emissions</a:t>
            </a:r>
          </a:p>
          <a:p>
            <a:r>
              <a:rPr lang="en-US" sz="1600" b="1" dirty="0" smtClean="0"/>
              <a:t>Early Results</a:t>
            </a:r>
            <a:endParaRPr lang="en-US" sz="1600" b="1" dirty="0"/>
          </a:p>
          <a:p>
            <a:pPr lvl="1"/>
            <a:r>
              <a:rPr lang="en-US" sz="1600" dirty="0"/>
              <a:t>Less coarse mode sea salt aerosols</a:t>
            </a:r>
          </a:p>
          <a:p>
            <a:pPr lvl="2"/>
            <a:r>
              <a:rPr lang="en-US" sz="1600" dirty="0"/>
              <a:t>In agreement with size resolved observations</a:t>
            </a:r>
          </a:p>
          <a:p>
            <a:pPr lvl="1"/>
            <a:r>
              <a:rPr lang="en-US" sz="1600" dirty="0"/>
              <a:t>More fine scale sea salt emissions</a:t>
            </a:r>
          </a:p>
          <a:p>
            <a:pPr lvl="2"/>
            <a:r>
              <a:rPr lang="en-US" sz="1600" dirty="0"/>
              <a:t>In agreement with recent observations</a:t>
            </a:r>
          </a:p>
          <a:p>
            <a:pPr lvl="1"/>
            <a:r>
              <a:rPr lang="en-US" sz="1600" dirty="0"/>
              <a:t>Results in more </a:t>
            </a:r>
            <a:r>
              <a:rPr lang="en-US" sz="1600" dirty="0" smtClean="0"/>
              <a:t>aerosol nitrate in coastal areas</a:t>
            </a:r>
            <a:endParaRPr lang="en-US" sz="1600" dirty="0"/>
          </a:p>
          <a:p>
            <a:pPr lvl="2"/>
            <a:r>
              <a:rPr lang="en-US" sz="1600" dirty="0"/>
              <a:t>As indicated by </a:t>
            </a:r>
            <a:r>
              <a:rPr lang="en-US" sz="1600" dirty="0" err="1"/>
              <a:t>CALNex</a:t>
            </a:r>
            <a:r>
              <a:rPr lang="en-US" sz="1600" dirty="0"/>
              <a:t> observations (Kelly et al. 2014 JGR)</a:t>
            </a:r>
          </a:p>
          <a:p>
            <a:pPr lvl="2"/>
            <a:r>
              <a:rPr lang="en-US" sz="1600" dirty="0"/>
              <a:t>Improves model biases but </a:t>
            </a:r>
            <a:r>
              <a:rPr lang="en-US" sz="1600" dirty="0" smtClean="0"/>
              <a:t>non-volatile </a:t>
            </a:r>
            <a:r>
              <a:rPr lang="en-US" sz="1600" dirty="0"/>
              <a:t>NO</a:t>
            </a:r>
            <a:r>
              <a:rPr lang="en-US" sz="1600" baseline="-25000" dirty="0"/>
              <a:t>3</a:t>
            </a:r>
            <a:r>
              <a:rPr lang="en-US" sz="1600" dirty="0"/>
              <a:t> aerosol concentrations are still underestimated </a:t>
            </a:r>
            <a:r>
              <a:rPr lang="en-US" sz="1600" dirty="0" smtClean="0"/>
              <a:t>(Gantt et al. 2015 GMDD)</a:t>
            </a:r>
            <a:endParaRPr lang="en-US" sz="1600" dirty="0"/>
          </a:p>
          <a:p>
            <a:pPr lvl="2"/>
            <a:r>
              <a:rPr lang="en-US" sz="1600" dirty="0"/>
              <a:t>Improves evaluation against base cation wet deposition observations</a:t>
            </a:r>
          </a:p>
        </p:txBody>
      </p:sp>
      <p:sp>
        <p:nvSpPr>
          <p:cNvPr id="5" name="TextBox 4"/>
          <p:cNvSpPr txBox="1"/>
          <p:nvPr/>
        </p:nvSpPr>
        <p:spPr>
          <a:xfrm>
            <a:off x="7162800" y="6553200"/>
            <a:ext cx="1678665" cy="276999"/>
          </a:xfrm>
          <a:prstGeom prst="rect">
            <a:avLst/>
          </a:prstGeom>
          <a:noFill/>
        </p:spPr>
        <p:txBody>
          <a:bodyPr wrap="none" rtlCol="0">
            <a:spAutoFit/>
          </a:bodyPr>
          <a:lstStyle/>
          <a:p>
            <a:r>
              <a:rPr lang="en-US" sz="1200" i="1" dirty="0" smtClean="0"/>
              <a:t>Courtesy: Jesse Bash</a:t>
            </a:r>
            <a:endParaRPr lang="en-US" sz="1200" i="1" dirty="0"/>
          </a:p>
        </p:txBody>
      </p:sp>
      <p:pic>
        <p:nvPicPr>
          <p:cNvPr id="7" name="Picture 6"/>
          <p:cNvPicPr>
            <a:picLocks noChangeAspect="1"/>
          </p:cNvPicPr>
          <p:nvPr/>
        </p:nvPicPr>
        <p:blipFill rotWithShape="1">
          <a:blip r:embed="rId2"/>
          <a:srcRect l="28666" t="9368" r="25165" b="8887"/>
          <a:stretch/>
        </p:blipFill>
        <p:spPr>
          <a:xfrm>
            <a:off x="4753439" y="1776627"/>
            <a:ext cx="4390561" cy="4243173"/>
          </a:xfrm>
          <a:prstGeom prst="rect">
            <a:avLst/>
          </a:prstGeom>
        </p:spPr>
      </p:pic>
      <p:sp>
        <p:nvSpPr>
          <p:cNvPr id="3" name="TextBox 2"/>
          <p:cNvSpPr txBox="1"/>
          <p:nvPr/>
        </p:nvSpPr>
        <p:spPr>
          <a:xfrm>
            <a:off x="6387401" y="6117193"/>
            <a:ext cx="1633781" cy="369332"/>
          </a:xfrm>
          <a:prstGeom prst="rect">
            <a:avLst/>
          </a:prstGeom>
          <a:noFill/>
        </p:spPr>
        <p:txBody>
          <a:bodyPr wrap="none" rtlCol="0">
            <a:spAutoFit/>
          </a:bodyPr>
          <a:lstStyle/>
          <a:p>
            <a:r>
              <a:rPr lang="en-US" dirty="0" smtClean="0"/>
              <a:t>Summer 2010</a:t>
            </a:r>
            <a:endParaRPr lang="en-US" dirty="0"/>
          </a:p>
        </p:txBody>
      </p:sp>
      <p:sp>
        <p:nvSpPr>
          <p:cNvPr id="4" name="Slide Number Placeholder 3"/>
          <p:cNvSpPr>
            <a:spLocks noGrp="1"/>
          </p:cNvSpPr>
          <p:nvPr>
            <p:ph type="sldNum" sz="quarter" idx="13"/>
          </p:nvPr>
        </p:nvSpPr>
        <p:spPr/>
        <p:txBody>
          <a:bodyPr/>
          <a:lstStyle/>
          <a:p>
            <a:pPr>
              <a:defRPr/>
            </a:pPr>
            <a:fld id="{26755345-E417-4CE0-BE05-EA636690045F}" type="slidenum">
              <a:rPr lang="en-US" sz="1200" smtClean="0"/>
              <a:pPr>
                <a:defRPr/>
              </a:pPr>
              <a:t>10</a:t>
            </a:fld>
            <a:endParaRPr lang="en-US" sz="1200" dirty="0"/>
          </a:p>
        </p:txBody>
      </p:sp>
    </p:spTree>
    <p:extLst>
      <p:ext uri="{BB962C8B-B14F-4D97-AF65-F5344CB8AC3E}">
        <p14:creationId xmlns:p14="http://schemas.microsoft.com/office/powerpoint/2010/main" val="2274962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83" t="11091" r="5168" b="12507"/>
          <a:stretch/>
        </p:blipFill>
        <p:spPr>
          <a:xfrm>
            <a:off x="4260056" y="3655219"/>
            <a:ext cx="4586288" cy="2821781"/>
          </a:xfrm>
          <a:prstGeom prst="rect">
            <a:avLst/>
          </a:prstGeom>
        </p:spPr>
      </p:pic>
      <p:sp>
        <p:nvSpPr>
          <p:cNvPr id="4" name="Content Placeholder 2"/>
          <p:cNvSpPr txBox="1">
            <a:spLocks/>
          </p:cNvSpPr>
          <p:nvPr/>
        </p:nvSpPr>
        <p:spPr>
          <a:xfrm>
            <a:off x="0" y="1524000"/>
            <a:ext cx="4572000" cy="4876800"/>
          </a:xfrm>
          <a:prstGeom prst="rect">
            <a:avLst/>
          </a:prstGeom>
        </p:spPr>
        <p:txBody>
          <a:bodyPr>
            <a:normAutofit fontScale="4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200" dirty="0" smtClean="0"/>
              <a:t>Updates to the BEIS</a:t>
            </a:r>
          </a:p>
          <a:p>
            <a:pPr lvl="1"/>
            <a:r>
              <a:rPr lang="en-US" sz="3800" dirty="0" smtClean="0"/>
              <a:t>BEIS Canopy Model</a:t>
            </a:r>
          </a:p>
          <a:p>
            <a:pPr marL="914400" lvl="2"/>
            <a:r>
              <a:rPr lang="en-US" sz="2900" dirty="0" smtClean="0"/>
              <a:t>Two layer model with leaf temperature parameterization</a:t>
            </a:r>
          </a:p>
          <a:p>
            <a:pPr marL="914400" lvl="2"/>
            <a:r>
              <a:rPr lang="en-US" sz="2900" dirty="0" smtClean="0"/>
              <a:t>Integrated with metrological model surface energy balance </a:t>
            </a:r>
          </a:p>
          <a:p>
            <a:pPr lvl="1"/>
            <a:r>
              <a:rPr lang="en-US" sz="3800" dirty="0" smtClean="0"/>
              <a:t>BELD data</a:t>
            </a:r>
          </a:p>
          <a:p>
            <a:pPr marL="914400" lvl="2"/>
            <a:r>
              <a:rPr lang="en-US" sz="2900" dirty="0" smtClean="0"/>
              <a:t>Updated to 2001-2011 NLCD, MODIS, and Forest Inventory Analysis (FIA) data</a:t>
            </a:r>
          </a:p>
          <a:p>
            <a:pPr marL="914400" lvl="2"/>
            <a:r>
              <a:rPr lang="en-US" sz="2900" dirty="0" smtClean="0"/>
              <a:t>Finer (grid cell versus county) spatial allocation of tree species</a:t>
            </a:r>
          </a:p>
          <a:p>
            <a:endParaRPr lang="en-US" dirty="0" smtClean="0"/>
          </a:p>
          <a:p>
            <a:r>
              <a:rPr lang="en-US" sz="4200" dirty="0" smtClean="0"/>
              <a:t>Early Results</a:t>
            </a:r>
          </a:p>
          <a:p>
            <a:pPr marL="511175" lvl="1"/>
            <a:r>
              <a:rPr lang="en-US" sz="3400" dirty="0" smtClean="0"/>
              <a:t>Improvements in evaluation against AQS hourly isoprene observations</a:t>
            </a:r>
          </a:p>
          <a:p>
            <a:pPr marL="806450" lvl="2"/>
            <a:r>
              <a:rPr lang="en-US" sz="3400" dirty="0" smtClean="0"/>
              <a:t>~30% reduction in NMB and 15% </a:t>
            </a:r>
          </a:p>
          <a:p>
            <a:pPr marL="806450" lvl="2">
              <a:buNone/>
            </a:pPr>
            <a:r>
              <a:rPr lang="en-US" sz="3400" dirty="0" smtClean="0"/>
              <a:t>	reduction in NME</a:t>
            </a:r>
          </a:p>
          <a:p>
            <a:pPr marL="914400" lvl="2" indent="0">
              <a:buNone/>
            </a:pPr>
            <a:endParaRPr lang="en-US" sz="3400" dirty="0" smtClean="0"/>
          </a:p>
          <a:p>
            <a:pPr marL="457200" lvl="1" indent="-228600"/>
            <a:r>
              <a:rPr lang="en-US" sz="3400" dirty="0" smtClean="0"/>
              <a:t>Small, ~1%-5%, Reduction bias and </a:t>
            </a:r>
          </a:p>
          <a:p>
            <a:pPr marL="457200" lvl="1" indent="-228600">
              <a:buNone/>
            </a:pPr>
            <a:r>
              <a:rPr lang="en-US" sz="3400" dirty="0" smtClean="0"/>
              <a:t>	error in modeled PM</a:t>
            </a:r>
            <a:r>
              <a:rPr lang="en-US" sz="3400" baseline="-25000" dirty="0" smtClean="0"/>
              <a:t>2.5</a:t>
            </a:r>
            <a:r>
              <a:rPr lang="en-US" sz="3400" dirty="0" smtClean="0"/>
              <a:t> and O</a:t>
            </a:r>
            <a:r>
              <a:rPr lang="en-US" sz="3400" baseline="-25000" dirty="0" smtClean="0"/>
              <a:t>3</a:t>
            </a:r>
            <a:r>
              <a:rPr lang="en-US" sz="3400" dirty="0" smtClean="0"/>
              <a:t> estimates</a:t>
            </a:r>
            <a:endParaRPr lang="en-US" sz="3400" dirty="0"/>
          </a:p>
          <a:p>
            <a:pPr marL="457200" lvl="1" indent="-228600">
              <a:buNone/>
            </a:pPr>
            <a:endParaRPr lang="en-US" sz="3400" dirty="0" smtClean="0"/>
          </a:p>
        </p:txBody>
      </p:sp>
      <p:pic>
        <p:nvPicPr>
          <p:cNvPr id="6" name="Picture 5"/>
          <p:cNvPicPr>
            <a:picLocks noChangeAspect="1"/>
          </p:cNvPicPr>
          <p:nvPr/>
        </p:nvPicPr>
        <p:blipFill rotWithShape="1">
          <a:blip r:embed="rId4"/>
          <a:srcRect l="16391" t="6839" r="16736" b="11636"/>
          <a:stretch/>
        </p:blipFill>
        <p:spPr>
          <a:xfrm>
            <a:off x="4924137" y="4038600"/>
            <a:ext cx="1019463" cy="605612"/>
          </a:xfrm>
          <a:prstGeom prst="rect">
            <a:avLst/>
          </a:prstGeom>
        </p:spPr>
      </p:pic>
      <p:sp>
        <p:nvSpPr>
          <p:cNvPr id="7" name="Text Placeholder 1"/>
          <p:cNvSpPr>
            <a:spLocks noGrp="1"/>
          </p:cNvSpPr>
          <p:nvPr>
            <p:ph type="body" sz="quarter" idx="10"/>
          </p:nvPr>
        </p:nvSpPr>
        <p:spPr>
          <a:xfrm>
            <a:off x="3048000" y="381000"/>
            <a:ext cx="57912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2000" dirty="0" smtClean="0">
                <a:latin typeface="Arial" panose="020B0604020202020204" pitchFamily="34" charset="0"/>
                <a:cs typeface="Arial" panose="020B0604020202020204" pitchFamily="34" charset="0"/>
              </a:rPr>
              <a:t>Biogenic Emissions</a:t>
            </a: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fld id="{26755345-E417-4CE0-BE05-EA636690045F}" type="slidenum">
              <a:rPr lang="en-US" sz="1200" smtClean="0"/>
              <a:pPr>
                <a:defRPr/>
              </a:pPr>
              <a:t>11</a:t>
            </a:fld>
            <a:endParaRPr lang="en-US" sz="12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305488"/>
            <a:ext cx="2286000" cy="2286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1304103"/>
            <a:ext cx="2286000" cy="2286000"/>
          </a:xfrm>
          <a:prstGeom prst="rect">
            <a:avLst/>
          </a:prstGeom>
        </p:spPr>
      </p:pic>
      <p:sp>
        <p:nvSpPr>
          <p:cNvPr id="9" name="Rectangle 8"/>
          <p:cNvSpPr/>
          <p:nvPr/>
        </p:nvSpPr>
        <p:spPr>
          <a:xfrm>
            <a:off x="2743200" y="6434646"/>
            <a:ext cx="4262705" cy="369332"/>
          </a:xfrm>
          <a:prstGeom prst="rect">
            <a:avLst/>
          </a:prstGeom>
        </p:spPr>
        <p:txBody>
          <a:bodyPr wrap="none">
            <a:spAutoFit/>
          </a:bodyPr>
          <a:lstStyle/>
          <a:p>
            <a:r>
              <a:rPr lang="en-US" dirty="0" smtClean="0"/>
              <a:t>For details see, Bash </a:t>
            </a:r>
            <a:r>
              <a:rPr lang="en-US" dirty="0"/>
              <a:t>et al. 2015 GMDD</a:t>
            </a:r>
          </a:p>
        </p:txBody>
      </p:sp>
    </p:spTree>
    <p:extLst>
      <p:ext uri="{BB962C8B-B14F-4D97-AF65-F5344CB8AC3E}">
        <p14:creationId xmlns:p14="http://schemas.microsoft.com/office/powerpoint/2010/main" val="96310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2981325" y="419100"/>
            <a:ext cx="60960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1800" dirty="0" smtClean="0">
                <a:latin typeface="Arial" panose="020B0604020202020204" pitchFamily="34" charset="0"/>
                <a:cs typeface="Arial" panose="020B0604020202020204" pitchFamily="34" charset="0"/>
              </a:rPr>
              <a:t>Dry Deposition and Bidirectional Exchange</a:t>
            </a:r>
            <a:endParaRPr lang="en-US" sz="180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533400" y="1523999"/>
            <a:ext cx="7772400" cy="51974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Redesign of dry deposition and vertical diffusion codes</a:t>
            </a:r>
          </a:p>
          <a:p>
            <a:pPr lvl="1" eaLnBrk="1" hangingPunct="1">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Utilizes a shared data module for meteorological and calculated environmental variables </a:t>
            </a:r>
          </a:p>
          <a:p>
            <a:pPr lvl="1" eaLnBrk="1" hangingPunct="1">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Shares data and calculated parameters between vertical diffusion, deposition, bidirectional exchange, and emissions</a:t>
            </a:r>
          </a:p>
          <a:p>
            <a:pPr lvl="1" eaLnBrk="1" hangingPunct="1">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Easier to maintain, update and modify code</a:t>
            </a:r>
          </a:p>
          <a:p>
            <a:pPr eaLnBrk="1" hangingPunct="1">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Revised O</a:t>
            </a:r>
            <a:r>
              <a:rPr lang="en-US" sz="2400" baseline="-25000" dirty="0" smtClean="0">
                <a:latin typeface="Calibri" panose="020F0502020204030204" pitchFamily="34" charset="0"/>
                <a:cs typeface="Calibri" panose="020F0502020204030204" pitchFamily="34" charset="0"/>
              </a:rPr>
              <a:t>3</a:t>
            </a:r>
            <a:r>
              <a:rPr lang="en-US" sz="2400" dirty="0" smtClean="0">
                <a:latin typeface="Calibri" panose="020F0502020204030204" pitchFamily="34" charset="0"/>
                <a:cs typeface="Calibri" panose="020F0502020204030204" pitchFamily="34" charset="0"/>
              </a:rPr>
              <a:t> deposition to vegetation</a:t>
            </a:r>
          </a:p>
          <a:p>
            <a:pPr marL="742950" lvl="2" indent="-342900" eaLnBrk="1" hangingPunct="1">
              <a:buFont typeface="Arial" panose="020B0604020202020204" pitchFamily="34" charset="0"/>
              <a:buChar char="•"/>
            </a:pPr>
            <a:r>
              <a:rPr lang="en-US" sz="2000" dirty="0" smtClean="0"/>
              <a:t>Measurements indicate that it is not governed by O</a:t>
            </a:r>
            <a:r>
              <a:rPr lang="en-US" sz="2000" baseline="-25000" dirty="0" smtClean="0"/>
              <a:t>3</a:t>
            </a:r>
            <a:r>
              <a:rPr lang="en-US" sz="2000" dirty="0" smtClean="0"/>
              <a:t> solubility</a:t>
            </a:r>
          </a:p>
          <a:p>
            <a:pPr marL="742950" lvl="2" indent="-342900" eaLnBrk="1" hangingPunct="1">
              <a:buFont typeface="Arial" panose="020B0604020202020204" pitchFamily="34" charset="0"/>
              <a:buChar char="•"/>
            </a:pPr>
            <a:r>
              <a:rPr lang="en-US" sz="2000" dirty="0" smtClean="0"/>
              <a:t>Set </a:t>
            </a:r>
            <a:r>
              <a:rPr lang="en-US" sz="2000" dirty="0"/>
              <a:t>wet cuticular resistance to 385 s/m (</a:t>
            </a:r>
            <a:r>
              <a:rPr lang="en-US" sz="2000" dirty="0" err="1"/>
              <a:t>Altimir</a:t>
            </a:r>
            <a:r>
              <a:rPr lang="en-US" sz="2000" dirty="0"/>
              <a:t> et al. 2006</a:t>
            </a:r>
            <a:r>
              <a:rPr lang="en-US" sz="2000" dirty="0" smtClean="0"/>
              <a:t>)</a:t>
            </a:r>
          </a:p>
          <a:p>
            <a:pPr marL="742950" lvl="2" indent="-342900" eaLnBrk="1" hangingPunct="1">
              <a:buFont typeface="Arial" panose="020B0604020202020204" pitchFamily="34" charset="0"/>
              <a:buChar char="•"/>
            </a:pPr>
            <a:r>
              <a:rPr lang="en-US" sz="2000" dirty="0" smtClean="0"/>
              <a:t>Scaled </a:t>
            </a:r>
            <a:r>
              <a:rPr lang="en-US" sz="2000" dirty="0"/>
              <a:t>cuticular resistance at </a:t>
            </a:r>
            <a:r>
              <a:rPr lang="en-US" sz="2000" dirty="0" err="1"/>
              <a:t>physisorbed</a:t>
            </a:r>
            <a:r>
              <a:rPr lang="en-US" sz="2000" dirty="0"/>
              <a:t> H</a:t>
            </a:r>
            <a:r>
              <a:rPr lang="en-US" sz="2000" baseline="-25000" dirty="0"/>
              <a:t>2</a:t>
            </a:r>
            <a:r>
              <a:rPr lang="en-US" sz="2000" dirty="0"/>
              <a:t>O at RH &gt; 70% </a:t>
            </a:r>
            <a:r>
              <a:rPr lang="en-US" sz="2000" dirty="0" err="1"/>
              <a:t>Altimir</a:t>
            </a:r>
            <a:r>
              <a:rPr lang="en-US" sz="2000" dirty="0"/>
              <a:t> et al. (2006) between dry and wet </a:t>
            </a:r>
            <a:r>
              <a:rPr lang="en-US" sz="2000" dirty="0" smtClean="0"/>
              <a:t>values</a:t>
            </a:r>
          </a:p>
          <a:p>
            <a:pPr marL="742950" lvl="2" indent="-342900" eaLnBrk="1" hangingPunct="1">
              <a:buFont typeface="Arial" panose="020B0604020202020204" pitchFamily="34" charset="0"/>
              <a:buChar char="•"/>
            </a:pPr>
            <a:r>
              <a:rPr lang="en-US" sz="2000" dirty="0" smtClean="0"/>
              <a:t>Dry cuticular resistance of Wesley (1989)</a:t>
            </a:r>
          </a:p>
          <a:p>
            <a:pPr marL="742950" lvl="2" indent="-342900" eaLnBrk="1" hangingPunct="1">
              <a:buFont typeface="Arial" panose="020B0604020202020204" pitchFamily="34" charset="0"/>
              <a:buChar char="•"/>
            </a:pPr>
            <a:r>
              <a:rPr lang="en-US" sz="2000" dirty="0" smtClean="0"/>
              <a:t>Results in approximately a 25% increase in nighttime O</a:t>
            </a:r>
            <a:r>
              <a:rPr lang="en-US" sz="2000" baseline="-25000" dirty="0" smtClean="0"/>
              <a:t>3</a:t>
            </a:r>
            <a:r>
              <a:rPr lang="en-US" sz="2000" dirty="0" smtClean="0"/>
              <a:t> deposition velocity and lower background O</a:t>
            </a:r>
            <a:r>
              <a:rPr lang="en-US" sz="2000" baseline="-25000" dirty="0" smtClean="0"/>
              <a:t>3</a:t>
            </a:r>
            <a:r>
              <a:rPr lang="en-US" sz="2000" dirty="0" smtClean="0"/>
              <a:t> concentration</a:t>
            </a:r>
          </a:p>
          <a:p>
            <a:pPr marL="457200" lvl="1" indent="-457200" eaLnBrk="1" hangingPunct="1">
              <a:buFont typeface="Arial" panose="020B0604020202020204" pitchFamily="34" charset="0"/>
              <a:buChar char="•"/>
            </a:pPr>
            <a:endParaRPr lang="en-US" dirty="0"/>
          </a:p>
          <a:p>
            <a:pPr eaLnBrk="1" hangingPunct="1">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3"/>
          </p:nvPr>
        </p:nvSpPr>
        <p:spPr/>
        <p:txBody>
          <a:bodyPr/>
          <a:lstStyle/>
          <a:p>
            <a:pPr>
              <a:defRPr/>
            </a:pPr>
            <a:fld id="{26755345-E417-4CE0-BE05-EA636690045F}" type="slidenum">
              <a:rPr lang="en-US" sz="1200" smtClean="0"/>
              <a:pPr>
                <a:defRPr/>
              </a:pPr>
              <a:t>12</a:t>
            </a:fld>
            <a:endParaRPr lang="en-US" sz="1200" dirty="0"/>
          </a:p>
        </p:txBody>
      </p:sp>
    </p:spTree>
    <p:extLst>
      <p:ext uri="{BB962C8B-B14F-4D97-AF65-F5344CB8AC3E}">
        <p14:creationId xmlns:p14="http://schemas.microsoft.com/office/powerpoint/2010/main" val="1729568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1800" y="609600"/>
            <a:ext cx="6172200" cy="685800"/>
          </a:xfrm>
        </p:spPr>
        <p:txBody>
          <a:bodyPr/>
          <a:lstStyle/>
          <a:p>
            <a:r>
              <a:rPr lang="en-US" sz="2800" dirty="0"/>
              <a:t>Model structure and numerics</a:t>
            </a:r>
          </a:p>
        </p:txBody>
      </p:sp>
      <p:sp>
        <p:nvSpPr>
          <p:cNvPr id="5" name="Text Placeholder 4"/>
          <p:cNvSpPr>
            <a:spLocks noGrp="1"/>
          </p:cNvSpPr>
          <p:nvPr>
            <p:ph type="body" sz="quarter" idx="14"/>
          </p:nvPr>
        </p:nvSpPr>
        <p:spPr>
          <a:xfrm>
            <a:off x="152400" y="1447800"/>
            <a:ext cx="4495800" cy="5410200"/>
          </a:xfrm>
        </p:spPr>
        <p:txBody>
          <a:bodyPr>
            <a:normAutofit lnSpcReduction="10000"/>
          </a:bodyPr>
          <a:lstStyle/>
          <a:p>
            <a:r>
              <a:rPr lang="en-US" sz="2000" b="0" dirty="0" smtClean="0">
                <a:latin typeface="+mn-lt"/>
              </a:rPr>
              <a:t>Parallel </a:t>
            </a:r>
            <a:r>
              <a:rPr lang="en-US" sz="2000" b="0" dirty="0">
                <a:latin typeface="+mn-lt"/>
              </a:rPr>
              <a:t>I/O </a:t>
            </a:r>
            <a:r>
              <a:rPr lang="en-US" sz="2000" b="0" dirty="0">
                <a:solidFill>
                  <a:srgbClr val="FF0000"/>
                </a:solidFill>
                <a:latin typeface="+mn-lt"/>
              </a:rPr>
              <a:t>(Talk by Wong) </a:t>
            </a:r>
          </a:p>
          <a:p>
            <a:r>
              <a:rPr lang="en-US" sz="2000" b="0" dirty="0">
                <a:latin typeface="+mn-lt"/>
              </a:rPr>
              <a:t>More efficient PBL solver for </a:t>
            </a:r>
            <a:r>
              <a:rPr lang="en-US" sz="2000" b="0" dirty="0" smtClean="0">
                <a:latin typeface="+mn-lt"/>
              </a:rPr>
              <a:t>ACM2</a:t>
            </a:r>
            <a:endParaRPr lang="en-US" sz="2000" b="0" dirty="0" smtClean="0">
              <a:solidFill>
                <a:srgbClr val="0070C0"/>
              </a:solidFill>
              <a:latin typeface="+mn-lt"/>
            </a:endParaRPr>
          </a:p>
          <a:p>
            <a:r>
              <a:rPr lang="en-US" sz="2000" b="0" dirty="0" smtClean="0">
                <a:latin typeface="+mn-lt"/>
              </a:rPr>
              <a:t>Run-time optimization</a:t>
            </a:r>
          </a:p>
          <a:p>
            <a:pPr lvl="1"/>
            <a:r>
              <a:rPr lang="en-US" sz="1900" b="0" dirty="0" smtClean="0">
                <a:latin typeface="+mn-lt"/>
              </a:rPr>
              <a:t>Optimized </a:t>
            </a:r>
            <a:r>
              <a:rPr lang="en-US" sz="1900" b="0" dirty="0">
                <a:latin typeface="+mn-lt"/>
              </a:rPr>
              <a:t>code in horizontal advection, aerosols, and chemistry </a:t>
            </a:r>
          </a:p>
          <a:p>
            <a:pPr lvl="1"/>
            <a:r>
              <a:rPr lang="en-US" sz="1900" b="0" dirty="0">
                <a:latin typeface="+mn-lt"/>
              </a:rPr>
              <a:t>Large run time improvements in chemistry (~60%) and Aerosols (~15</a:t>
            </a:r>
            <a:r>
              <a:rPr lang="en-US" sz="1900" b="0" dirty="0" smtClean="0">
                <a:latin typeface="+mn-lt"/>
              </a:rPr>
              <a:t>%)</a:t>
            </a:r>
          </a:p>
          <a:p>
            <a:r>
              <a:rPr lang="en-US" sz="1900" b="0" dirty="0">
                <a:latin typeface="+mn-lt"/>
              </a:rPr>
              <a:t>Run Time Results </a:t>
            </a:r>
            <a:endParaRPr lang="en-US" sz="1900" b="0" dirty="0" smtClean="0">
              <a:latin typeface="+mn-lt"/>
            </a:endParaRPr>
          </a:p>
          <a:p>
            <a:pPr lvl="1"/>
            <a:r>
              <a:rPr lang="en-US" sz="1900" b="0" dirty="0" smtClean="0">
                <a:latin typeface="+mn-lt"/>
              </a:rPr>
              <a:t>Approximately </a:t>
            </a:r>
            <a:r>
              <a:rPr lang="en-US" sz="1900" b="0" dirty="0">
                <a:latin typeface="+mn-lt"/>
              </a:rPr>
              <a:t>25% faster model run time over beta</a:t>
            </a:r>
          </a:p>
          <a:p>
            <a:pPr lvl="1"/>
            <a:r>
              <a:rPr lang="en-US" sz="1900" b="0" dirty="0">
                <a:latin typeface="+mn-lt"/>
              </a:rPr>
              <a:t>Approximately 15% faster than v5.0.2</a:t>
            </a:r>
          </a:p>
          <a:p>
            <a:pPr lvl="1"/>
            <a:r>
              <a:rPr lang="en-US" sz="1900" b="0" dirty="0">
                <a:latin typeface="+mn-lt"/>
              </a:rPr>
              <a:t>Despite larger chemical mechanism (CB05TUCL vs CB05e51)</a:t>
            </a:r>
          </a:p>
          <a:p>
            <a:pPr lvl="1"/>
            <a:r>
              <a:rPr lang="en-US" sz="1900" b="0" dirty="0">
                <a:latin typeface="+mn-lt"/>
              </a:rPr>
              <a:t> Despite more gas species in the CONC file (86 versus 91)</a:t>
            </a:r>
          </a:p>
          <a:p>
            <a:pPr lvl="1"/>
            <a:endParaRPr lang="en-US" sz="2000" dirty="0">
              <a:latin typeface="+mn-lt"/>
            </a:endParaRPr>
          </a:p>
        </p:txBody>
      </p:sp>
      <p:sp>
        <p:nvSpPr>
          <p:cNvPr id="6" name="Slide Number Placeholder 5"/>
          <p:cNvSpPr>
            <a:spLocks noGrp="1"/>
          </p:cNvSpPr>
          <p:nvPr>
            <p:ph type="sldNum" sz="quarter" idx="16"/>
          </p:nvPr>
        </p:nvSpPr>
        <p:spPr/>
        <p:txBody>
          <a:bodyPr/>
          <a:lstStyle/>
          <a:p>
            <a:pPr>
              <a:defRPr/>
            </a:pPr>
            <a:fld id="{0F4CF190-6D2A-404C-A4C0-2C41565C975E}" type="slidenum">
              <a:rPr lang="en-US" smtClean="0"/>
              <a:pPr>
                <a:defRPr/>
              </a:pPr>
              <a:t>13</a:t>
            </a:fld>
            <a:endParaRPr lang="en-US" dirty="0"/>
          </a:p>
        </p:txBody>
      </p:sp>
      <p:sp>
        <p:nvSpPr>
          <p:cNvPr id="7" name="Slide Number Placeholder 5"/>
          <p:cNvSpPr txBox="1">
            <a:spLocks/>
          </p:cNvSpPr>
          <p:nvPr/>
        </p:nvSpPr>
        <p:spPr>
          <a:xfrm>
            <a:off x="6553200" y="6356350"/>
            <a:ext cx="24384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3200" b="1" kern="1200">
                <a:solidFill>
                  <a:schemeClr val="tx1"/>
                </a:solidFill>
                <a:latin typeface="Gill Sans MT"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F4CF190-6D2A-404C-A4C0-2C41565C975E}" type="slidenum">
              <a:rPr lang="en-US" smtClean="0"/>
              <a:pPr>
                <a:defRPr/>
              </a:pPr>
              <a:t>13</a:t>
            </a:fld>
            <a:endParaRPr lang="en-US" dirty="0"/>
          </a:p>
        </p:txBody>
      </p:sp>
      <p:pic>
        <p:nvPicPr>
          <p:cNvPr id="8"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t="54865"/>
          <a:stretch/>
        </p:blipFill>
        <p:spPr>
          <a:xfrm>
            <a:off x="4876800" y="4296464"/>
            <a:ext cx="3744952" cy="2256736"/>
          </a:xfrm>
          <a:prstGeom prst="rect">
            <a:avLst/>
          </a:prstGeom>
        </p:spPr>
      </p:pic>
      <p:pic>
        <p:nvPicPr>
          <p:cNvPr id="9" name="Picture 8"/>
          <p:cNvPicPr>
            <a:picLocks noChangeAspect="1"/>
          </p:cNvPicPr>
          <p:nvPr/>
        </p:nvPicPr>
        <p:blipFill rotWithShape="1">
          <a:blip r:embed="rId3"/>
          <a:srcRect l="1515" t="4159" r="1515" b="2254"/>
          <a:stretch/>
        </p:blipFill>
        <p:spPr>
          <a:xfrm>
            <a:off x="4572000" y="1371600"/>
            <a:ext cx="4572000" cy="2857500"/>
          </a:xfrm>
          <a:prstGeom prst="rect">
            <a:avLst/>
          </a:prstGeom>
        </p:spPr>
      </p:pic>
      <p:sp>
        <p:nvSpPr>
          <p:cNvPr id="10" name="TextBox 9"/>
          <p:cNvSpPr txBox="1"/>
          <p:nvPr/>
        </p:nvSpPr>
        <p:spPr>
          <a:xfrm>
            <a:off x="8329774" y="4572000"/>
            <a:ext cx="685799" cy="369332"/>
          </a:xfrm>
          <a:prstGeom prst="rect">
            <a:avLst/>
          </a:prstGeom>
          <a:noFill/>
        </p:spPr>
        <p:txBody>
          <a:bodyPr wrap="square" rtlCol="0">
            <a:spAutoFit/>
          </a:bodyPr>
          <a:lstStyle/>
          <a:p>
            <a:r>
              <a:rPr lang="en-US" dirty="0" smtClean="0">
                <a:solidFill>
                  <a:srgbClr val="FF0000"/>
                </a:solidFill>
              </a:rPr>
              <a:t>Beta</a:t>
            </a:r>
            <a:endParaRPr lang="en-US" dirty="0">
              <a:solidFill>
                <a:srgbClr val="FF0000"/>
              </a:solidFill>
            </a:endParaRPr>
          </a:p>
        </p:txBody>
      </p:sp>
      <p:sp>
        <p:nvSpPr>
          <p:cNvPr id="11" name="TextBox 10"/>
          <p:cNvSpPr txBox="1"/>
          <p:nvPr/>
        </p:nvSpPr>
        <p:spPr>
          <a:xfrm>
            <a:off x="8329773" y="5137769"/>
            <a:ext cx="685799" cy="369332"/>
          </a:xfrm>
          <a:prstGeom prst="rect">
            <a:avLst/>
          </a:prstGeom>
          <a:noFill/>
        </p:spPr>
        <p:txBody>
          <a:bodyPr wrap="square" rtlCol="0">
            <a:spAutoFit/>
          </a:bodyPr>
          <a:lstStyle/>
          <a:p>
            <a:r>
              <a:rPr lang="en-US" dirty="0" smtClean="0">
                <a:solidFill>
                  <a:srgbClr val="002060"/>
                </a:solidFill>
              </a:rPr>
              <a:t>V5.0</a:t>
            </a:r>
            <a:endParaRPr lang="en-US" dirty="0">
              <a:solidFill>
                <a:srgbClr val="002060"/>
              </a:solidFill>
            </a:endParaRPr>
          </a:p>
        </p:txBody>
      </p:sp>
      <p:sp>
        <p:nvSpPr>
          <p:cNvPr id="12" name="TextBox 11"/>
          <p:cNvSpPr txBox="1"/>
          <p:nvPr/>
        </p:nvSpPr>
        <p:spPr>
          <a:xfrm>
            <a:off x="8305801" y="5455504"/>
            <a:ext cx="685799" cy="369332"/>
          </a:xfrm>
          <a:prstGeom prst="rect">
            <a:avLst/>
          </a:prstGeom>
          <a:noFill/>
        </p:spPr>
        <p:txBody>
          <a:bodyPr wrap="square" rtlCol="0">
            <a:spAutoFit/>
          </a:bodyPr>
          <a:lstStyle/>
          <a:p>
            <a:r>
              <a:rPr lang="en-US" dirty="0" smtClean="0">
                <a:solidFill>
                  <a:srgbClr val="00B050"/>
                </a:solidFill>
              </a:rPr>
              <a:t>V5.1</a:t>
            </a:r>
            <a:endParaRPr lang="en-US" dirty="0">
              <a:solidFill>
                <a:srgbClr val="00B050"/>
              </a:solidFill>
            </a:endParaRPr>
          </a:p>
        </p:txBody>
      </p:sp>
      <p:sp>
        <p:nvSpPr>
          <p:cNvPr id="13" name="TextBox 12"/>
          <p:cNvSpPr txBox="1"/>
          <p:nvPr/>
        </p:nvSpPr>
        <p:spPr>
          <a:xfrm>
            <a:off x="6042712" y="6282010"/>
            <a:ext cx="1630575" cy="338554"/>
          </a:xfrm>
          <a:prstGeom prst="rect">
            <a:avLst/>
          </a:prstGeom>
          <a:solidFill>
            <a:schemeClr val="bg1"/>
          </a:solidFill>
        </p:spPr>
        <p:txBody>
          <a:bodyPr wrap="none" rtlCol="0">
            <a:spAutoFit/>
          </a:bodyPr>
          <a:lstStyle/>
          <a:p>
            <a:r>
              <a:rPr lang="en-US" sz="1600" dirty="0" smtClean="0"/>
              <a:t>Simulation days</a:t>
            </a:r>
            <a:endParaRPr lang="en-US" sz="1600" dirty="0"/>
          </a:p>
        </p:txBody>
      </p:sp>
      <p:sp>
        <p:nvSpPr>
          <p:cNvPr id="14" name="TextBox 13"/>
          <p:cNvSpPr txBox="1"/>
          <p:nvPr/>
        </p:nvSpPr>
        <p:spPr>
          <a:xfrm rot="16200000">
            <a:off x="4181308" y="5096023"/>
            <a:ext cx="1314784" cy="338554"/>
          </a:xfrm>
          <a:prstGeom prst="rect">
            <a:avLst/>
          </a:prstGeom>
          <a:solidFill>
            <a:schemeClr val="bg1"/>
          </a:solidFill>
        </p:spPr>
        <p:txBody>
          <a:bodyPr wrap="none" rtlCol="0">
            <a:spAutoFit/>
          </a:bodyPr>
          <a:lstStyle/>
          <a:p>
            <a:r>
              <a:rPr lang="en-US" sz="1600" dirty="0" smtClean="0"/>
              <a:t>Run time (h)</a:t>
            </a:r>
            <a:endParaRPr lang="en-US" sz="1600" dirty="0"/>
          </a:p>
        </p:txBody>
      </p:sp>
    </p:spTree>
    <p:extLst>
      <p:ext uri="{BB962C8B-B14F-4D97-AF65-F5344CB8AC3E}">
        <p14:creationId xmlns:p14="http://schemas.microsoft.com/office/powerpoint/2010/main" val="2110044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r>
              <a:rPr lang="en-US" dirty="0"/>
              <a:t>Updates to Meteorology Modeling</a:t>
            </a:r>
          </a:p>
        </p:txBody>
      </p:sp>
      <p:sp>
        <p:nvSpPr>
          <p:cNvPr id="3" name="Text Placeholder 2"/>
          <p:cNvSpPr>
            <a:spLocks noGrp="1"/>
          </p:cNvSpPr>
          <p:nvPr>
            <p:ph type="body" sz="quarter" idx="11"/>
          </p:nvPr>
        </p:nvSpPr>
        <p:spPr>
          <a:xfrm>
            <a:off x="152399" y="1447798"/>
            <a:ext cx="6188643" cy="3124201"/>
          </a:xfrm>
        </p:spPr>
        <p:txBody>
          <a:bodyPr>
            <a:normAutofit fontScale="92500" lnSpcReduction="10000"/>
          </a:bodyPr>
          <a:lstStyle/>
          <a:p>
            <a:r>
              <a:rPr lang="en-US" sz="2000" b="0" dirty="0">
                <a:latin typeface="+mn-lt"/>
              </a:rPr>
              <a:t>Improvement to WRFv3.7 (released April 2015)</a:t>
            </a:r>
          </a:p>
          <a:p>
            <a:pPr lvl="1"/>
            <a:r>
              <a:rPr lang="en-US" sz="2000" b="0" dirty="0">
                <a:latin typeface="+mn-lt"/>
              </a:rPr>
              <a:t>Improvements in land surface and atmospheric boundary layer processes (PX LSM, ACM2)</a:t>
            </a:r>
          </a:p>
          <a:p>
            <a:pPr lvl="1"/>
            <a:r>
              <a:rPr lang="en-US" sz="2000" b="0" dirty="0">
                <a:latin typeface="+mn-lt"/>
                <a:sym typeface="Wingdings" panose="05000000000000000000" pitchFamily="2" charset="2"/>
              </a:rPr>
              <a:t>Consistent changes in ACM2 in CMAQ</a:t>
            </a:r>
          </a:p>
          <a:p>
            <a:pPr lvl="2"/>
            <a:r>
              <a:rPr lang="en-US" sz="2000" b="0" dirty="0">
                <a:solidFill>
                  <a:srgbClr val="0070C0"/>
                </a:solidFill>
                <a:latin typeface="+mn-lt"/>
              </a:rPr>
              <a:t>more accurate representation of surface meteorology and pollutant concentrations day and night</a:t>
            </a:r>
          </a:p>
          <a:p>
            <a:pPr lvl="1"/>
            <a:r>
              <a:rPr lang="en-US" sz="2000" b="0" dirty="0">
                <a:latin typeface="+mn-lt"/>
              </a:rPr>
              <a:t>Improved treatment of wetlands in PX LSM</a:t>
            </a:r>
          </a:p>
          <a:p>
            <a:pPr lvl="1"/>
            <a:r>
              <a:rPr lang="en-US" sz="2000" b="0" dirty="0">
                <a:latin typeface="+mn-lt"/>
              </a:rPr>
              <a:t>Simple parameterization for urban development </a:t>
            </a:r>
            <a:endParaRPr lang="en-US" sz="2000" b="0" dirty="0">
              <a:latin typeface="+mn-lt"/>
              <a:sym typeface="Wingdings" panose="05000000000000000000" pitchFamily="2" charset="2"/>
            </a:endParaRPr>
          </a:p>
          <a:p>
            <a:pPr lvl="2"/>
            <a:r>
              <a:rPr lang="en-US" sz="2000" b="0" dirty="0">
                <a:latin typeface="+mn-lt"/>
              </a:rPr>
              <a:t> </a:t>
            </a:r>
            <a:r>
              <a:rPr lang="en-US" sz="2000" b="0" dirty="0">
                <a:solidFill>
                  <a:srgbClr val="0070C0"/>
                </a:solidFill>
                <a:latin typeface="+mn-lt"/>
              </a:rPr>
              <a:t>better prediction of effects of urban heat </a:t>
            </a:r>
            <a:r>
              <a:rPr lang="en-US" sz="2000" b="0" dirty="0" smtClean="0">
                <a:solidFill>
                  <a:srgbClr val="0070C0"/>
                </a:solidFill>
                <a:latin typeface="+mn-lt"/>
              </a:rPr>
              <a:t>islands</a:t>
            </a:r>
            <a:endParaRPr lang="en-US" sz="2000" b="0" dirty="0">
              <a:solidFill>
                <a:srgbClr val="0070C0"/>
              </a:solidFill>
              <a:latin typeface="+mn-lt"/>
            </a:endParaRPr>
          </a:p>
        </p:txBody>
      </p:sp>
      <p:sp>
        <p:nvSpPr>
          <p:cNvPr id="4" name="Slide Number Placeholder 3"/>
          <p:cNvSpPr>
            <a:spLocks noGrp="1"/>
          </p:cNvSpPr>
          <p:nvPr>
            <p:ph type="sldNum" sz="quarter" idx="13"/>
          </p:nvPr>
        </p:nvSpPr>
        <p:spPr/>
        <p:txBody>
          <a:bodyPr/>
          <a:lstStyle/>
          <a:p>
            <a:pPr>
              <a:defRPr/>
            </a:pPr>
            <a:fld id="{26755345-E417-4CE0-BE05-EA636690045F}" type="slidenum">
              <a:rPr lang="en-US" smtClean="0"/>
              <a:pPr>
                <a:defRPr/>
              </a:pPr>
              <a:t>14</a:t>
            </a:fld>
            <a:endParaRPr lang="en-US" dirty="0"/>
          </a:p>
        </p:txBody>
      </p:sp>
      <p:sp>
        <p:nvSpPr>
          <p:cNvPr id="5" name="TextBox 4"/>
          <p:cNvSpPr txBox="1"/>
          <p:nvPr/>
        </p:nvSpPr>
        <p:spPr>
          <a:xfrm>
            <a:off x="152400" y="4495799"/>
            <a:ext cx="9008043" cy="2569934"/>
          </a:xfrm>
          <a:prstGeom prst="rect">
            <a:avLst/>
          </a:prstGeom>
          <a:noFill/>
        </p:spPr>
        <p:txBody>
          <a:bodyPr wrap="none" rtlCol="0">
            <a:spAutoFit/>
          </a:bodyPr>
          <a:lstStyle/>
          <a:p>
            <a:pPr marL="342900" lvl="0" indent="-342900" eaLnBrk="0" hangingPunct="0">
              <a:spcBef>
                <a:spcPct val="20000"/>
              </a:spcBef>
              <a:spcAft>
                <a:spcPts val="600"/>
              </a:spcAft>
              <a:buClr>
                <a:srgbClr val="9BBB59">
                  <a:lumMod val="75000"/>
                </a:srgbClr>
              </a:buClr>
              <a:buSzPct val="150000"/>
              <a:buFont typeface="Arial" charset="0"/>
              <a:buChar char="•"/>
            </a:pPr>
            <a:r>
              <a:rPr lang="en-US" sz="1900" dirty="0">
                <a:solidFill>
                  <a:prstClr val="black"/>
                </a:solidFill>
                <a:latin typeface="Calibri"/>
                <a:cs typeface="+mn-cs"/>
              </a:rPr>
              <a:t>Advanced data and assimilation techniques</a:t>
            </a:r>
          </a:p>
          <a:p>
            <a:pPr marL="742950" lvl="1" indent="-285750" eaLnBrk="0" hangingPunct="0">
              <a:spcBef>
                <a:spcPct val="20000"/>
              </a:spcBef>
              <a:buFont typeface="Arial" charset="0"/>
              <a:buChar char="–"/>
            </a:pPr>
            <a:r>
              <a:rPr lang="en-US" sz="1900" dirty="0">
                <a:solidFill>
                  <a:prstClr val="black"/>
                </a:solidFill>
                <a:latin typeface="Calibri"/>
                <a:cs typeface="+mn-cs"/>
              </a:rPr>
              <a:t>Iterative data assimilation techniques for high resolution (i.e. 1 – 4 km grids)  </a:t>
            </a:r>
            <a:endParaRPr lang="en-US" sz="1900" dirty="0">
              <a:solidFill>
                <a:prstClr val="black"/>
              </a:solidFill>
              <a:latin typeface="Calibri"/>
              <a:cs typeface="+mn-cs"/>
              <a:sym typeface="Wingdings" panose="05000000000000000000" pitchFamily="2" charset="2"/>
            </a:endParaRPr>
          </a:p>
          <a:p>
            <a:pPr marL="1143000" lvl="2" indent="-228600" eaLnBrk="0" hangingPunct="0">
              <a:spcBef>
                <a:spcPct val="20000"/>
              </a:spcBef>
              <a:buFont typeface="Arial" charset="0"/>
              <a:buChar char="•"/>
            </a:pPr>
            <a:r>
              <a:rPr lang="en-US" sz="1900" dirty="0">
                <a:solidFill>
                  <a:srgbClr val="0070C0"/>
                </a:solidFill>
                <a:latin typeface="Calibri"/>
                <a:cs typeface="+mn-cs"/>
                <a:sym typeface="Wingdings" panose="05000000000000000000" pitchFamily="2" charset="2"/>
              </a:rPr>
              <a:t>i</a:t>
            </a:r>
            <a:r>
              <a:rPr lang="en-US" sz="1900" dirty="0">
                <a:solidFill>
                  <a:srgbClr val="0070C0"/>
                </a:solidFill>
                <a:latin typeface="Calibri"/>
                <a:cs typeface="+mn-cs"/>
              </a:rPr>
              <a:t>mproved fine-scale simulations</a:t>
            </a:r>
          </a:p>
          <a:p>
            <a:pPr marL="742950" lvl="1" indent="-285750" eaLnBrk="0" hangingPunct="0">
              <a:spcBef>
                <a:spcPct val="20000"/>
              </a:spcBef>
              <a:buFont typeface="Arial" charset="0"/>
              <a:buChar char="–"/>
            </a:pPr>
            <a:r>
              <a:rPr lang="en-US" sz="1900" dirty="0">
                <a:solidFill>
                  <a:prstClr val="black"/>
                </a:solidFill>
                <a:latin typeface="Calibri"/>
                <a:cs typeface="+mn-cs"/>
              </a:rPr>
              <a:t>High resolution SST, and snow analyses</a:t>
            </a:r>
          </a:p>
          <a:p>
            <a:pPr marL="342900" lvl="0" indent="-342900" eaLnBrk="0" hangingPunct="0">
              <a:spcBef>
                <a:spcPct val="20000"/>
              </a:spcBef>
              <a:spcAft>
                <a:spcPts val="600"/>
              </a:spcAft>
              <a:buClr>
                <a:srgbClr val="9BBB59">
                  <a:lumMod val="75000"/>
                </a:srgbClr>
              </a:buClr>
              <a:buSzPct val="150000"/>
              <a:buFont typeface="Arial" charset="0"/>
              <a:buChar char="•"/>
            </a:pPr>
            <a:r>
              <a:rPr lang="en-US" sz="1900" dirty="0">
                <a:solidFill>
                  <a:prstClr val="black"/>
                </a:solidFill>
                <a:latin typeface="Calibri"/>
                <a:cs typeface="+mn-cs"/>
              </a:rPr>
              <a:t>Re-calculation of </a:t>
            </a:r>
            <a:r>
              <a:rPr lang="en-US" sz="1900" dirty="0" err="1">
                <a:solidFill>
                  <a:prstClr val="black"/>
                </a:solidFill>
                <a:latin typeface="Calibri"/>
                <a:cs typeface="+mn-cs"/>
              </a:rPr>
              <a:t>Monin-Obukhov</a:t>
            </a:r>
            <a:r>
              <a:rPr lang="en-US" sz="1900" dirty="0">
                <a:solidFill>
                  <a:prstClr val="black"/>
                </a:solidFill>
                <a:latin typeface="Calibri"/>
                <a:cs typeface="+mn-cs"/>
              </a:rPr>
              <a:t> length in CMAQ to be consistent with ACM2 in WRF</a:t>
            </a:r>
          </a:p>
          <a:p>
            <a:pPr marL="742950" lvl="1" indent="-285750" eaLnBrk="0" hangingPunct="0">
              <a:spcBef>
                <a:spcPct val="20000"/>
              </a:spcBef>
              <a:buFont typeface="Arial" charset="0"/>
              <a:buChar char="–"/>
            </a:pPr>
            <a:r>
              <a:rPr lang="en-US" sz="1900" dirty="0">
                <a:solidFill>
                  <a:srgbClr val="0070C0"/>
                </a:solidFill>
                <a:latin typeface="Calibri"/>
                <a:cs typeface="+mn-cs"/>
              </a:rPr>
              <a:t>Tends to reduce stability in CMAQ run and increase ozone concentrations</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6069" y="1456508"/>
            <a:ext cx="2925531" cy="146276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6069" y="3075445"/>
            <a:ext cx="2948477" cy="1474238"/>
          </a:xfrm>
          <a:prstGeom prst="rect">
            <a:avLst/>
          </a:prstGeom>
        </p:spPr>
      </p:pic>
      <p:sp>
        <p:nvSpPr>
          <p:cNvPr id="8" name="TextBox 7"/>
          <p:cNvSpPr txBox="1"/>
          <p:nvPr/>
        </p:nvSpPr>
        <p:spPr>
          <a:xfrm>
            <a:off x="7292340" y="2763896"/>
            <a:ext cx="960119" cy="307777"/>
          </a:xfrm>
          <a:prstGeom prst="rect">
            <a:avLst/>
          </a:prstGeom>
          <a:noFill/>
        </p:spPr>
        <p:txBody>
          <a:bodyPr wrap="square" rtlCol="0">
            <a:spAutoFit/>
          </a:bodyPr>
          <a:lstStyle/>
          <a:p>
            <a:r>
              <a:rPr lang="en-US" sz="1400" dirty="0">
                <a:solidFill>
                  <a:srgbClr val="00B050"/>
                </a:solidFill>
              </a:rPr>
              <a:t>B</a:t>
            </a:r>
            <a:r>
              <a:rPr lang="en-US" sz="1400" dirty="0" smtClean="0">
                <a:solidFill>
                  <a:srgbClr val="00B050"/>
                </a:solidFill>
              </a:rPr>
              <a:t>ase</a:t>
            </a:r>
            <a:endParaRPr lang="en-US" sz="1400" dirty="0">
              <a:solidFill>
                <a:srgbClr val="00B050"/>
              </a:solidFill>
            </a:endParaRPr>
          </a:p>
        </p:txBody>
      </p:sp>
      <p:sp>
        <p:nvSpPr>
          <p:cNvPr id="9" name="TextBox 8"/>
          <p:cNvSpPr txBox="1"/>
          <p:nvPr/>
        </p:nvSpPr>
        <p:spPr>
          <a:xfrm>
            <a:off x="6629400" y="4356526"/>
            <a:ext cx="2819400" cy="307777"/>
          </a:xfrm>
          <a:prstGeom prst="rect">
            <a:avLst/>
          </a:prstGeom>
          <a:noFill/>
        </p:spPr>
        <p:txBody>
          <a:bodyPr wrap="square" rtlCol="0">
            <a:spAutoFit/>
          </a:bodyPr>
          <a:lstStyle/>
          <a:p>
            <a:r>
              <a:rPr lang="en-US" sz="1400" dirty="0" smtClean="0">
                <a:solidFill>
                  <a:srgbClr val="00B050"/>
                </a:solidFill>
              </a:rPr>
              <a:t>New ACM2 and PX LSM</a:t>
            </a:r>
            <a:endParaRPr lang="en-US" sz="1400" dirty="0">
              <a:solidFill>
                <a:srgbClr val="00B050"/>
              </a:solidFill>
            </a:endParaRPr>
          </a:p>
        </p:txBody>
      </p:sp>
    </p:spTree>
    <p:extLst>
      <p:ext uri="{BB962C8B-B14F-4D97-AF65-F5344CB8AC3E}">
        <p14:creationId xmlns:p14="http://schemas.microsoft.com/office/powerpoint/2010/main" val="3448055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61701"/>
            <a:ext cx="5791200" cy="685800"/>
          </a:xfrm>
        </p:spPr>
        <p:txBody>
          <a:bodyPr/>
          <a:lstStyle/>
          <a:p>
            <a:r>
              <a:rPr lang="en-US" dirty="0" smtClean="0"/>
              <a:t>Evaluation Teaser</a:t>
            </a:r>
          </a:p>
          <a:p>
            <a:r>
              <a:rPr lang="en-US" sz="1600" b="0" dirty="0"/>
              <a:t>See Wyat Appel’s talk on Wednesday for thorough </a:t>
            </a:r>
            <a:r>
              <a:rPr lang="en-US" sz="1600" b="0" dirty="0" smtClean="0"/>
              <a:t>evaluation</a:t>
            </a:r>
            <a:endParaRPr lang="en-US" sz="1600" b="0" dirty="0"/>
          </a:p>
        </p:txBody>
      </p:sp>
      <p:sp>
        <p:nvSpPr>
          <p:cNvPr id="3" name="Text Placeholder 2"/>
          <p:cNvSpPr>
            <a:spLocks noGrp="1"/>
          </p:cNvSpPr>
          <p:nvPr>
            <p:ph type="body" sz="quarter" idx="11"/>
          </p:nvPr>
        </p:nvSpPr>
        <p:spPr>
          <a:xfrm>
            <a:off x="304800" y="1441879"/>
            <a:ext cx="8839200" cy="4876800"/>
          </a:xfrm>
        </p:spPr>
        <p:txBody>
          <a:bodyPr>
            <a:normAutofit/>
          </a:bodyPr>
          <a:lstStyle/>
          <a:p>
            <a:r>
              <a:rPr lang="en-US" sz="1800" b="0" dirty="0" smtClean="0">
                <a:latin typeface="Calibri" panose="020F0502020204030204" pitchFamily="34" charset="0"/>
              </a:rPr>
              <a:t>CMAQv5.1/WRF3.7 </a:t>
            </a:r>
            <a:r>
              <a:rPr lang="en-US" sz="1800" b="0" dirty="0">
                <a:latin typeface="Calibri" panose="020F0502020204030204" pitchFamily="34" charset="0"/>
              </a:rPr>
              <a:t>compared to </a:t>
            </a:r>
            <a:r>
              <a:rPr lang="en-US" sz="1800" b="0" dirty="0" smtClean="0">
                <a:latin typeface="Calibri" panose="020F0502020204030204" pitchFamily="34" charset="0"/>
              </a:rPr>
              <a:t>CMAQv5.0.2/WRFv3.4 for ozone CONUS July 2011</a:t>
            </a:r>
            <a:endParaRPr lang="en-US" sz="1800" b="0" dirty="0">
              <a:latin typeface="Calibri" panose="020F0502020204030204" pitchFamily="34" charset="0"/>
            </a:endParaRPr>
          </a:p>
        </p:txBody>
      </p:sp>
      <p:sp>
        <p:nvSpPr>
          <p:cNvPr id="4" name="Slide Number Placeholder 3"/>
          <p:cNvSpPr>
            <a:spLocks noGrp="1"/>
          </p:cNvSpPr>
          <p:nvPr>
            <p:ph type="sldNum" sz="quarter" idx="13"/>
          </p:nvPr>
        </p:nvSpPr>
        <p:spPr/>
        <p:txBody>
          <a:bodyPr/>
          <a:lstStyle/>
          <a:p>
            <a:pPr>
              <a:defRPr/>
            </a:pPr>
            <a:fld id="{26755345-E417-4CE0-BE05-EA636690045F}" type="slidenum">
              <a:rPr lang="en-US" smtClean="0"/>
              <a:pPr>
                <a:defRPr/>
              </a:pPr>
              <a:t>15</a:t>
            </a:fld>
            <a:endParaRPr lang="en-US" dirty="0"/>
          </a:p>
        </p:txBody>
      </p:sp>
      <p:pic>
        <p:nvPicPr>
          <p:cNvPr id="8" name="Picture 7"/>
          <p:cNvPicPr>
            <a:picLocks noChangeAspect="1"/>
          </p:cNvPicPr>
          <p:nvPr/>
        </p:nvPicPr>
        <p:blipFill>
          <a:blip r:embed="rId2"/>
          <a:stretch>
            <a:fillRect/>
          </a:stretch>
        </p:blipFill>
        <p:spPr>
          <a:xfrm>
            <a:off x="1412998" y="1810039"/>
            <a:ext cx="6355977" cy="4911436"/>
          </a:xfrm>
          <a:prstGeom prst="rect">
            <a:avLst/>
          </a:prstGeom>
        </p:spPr>
      </p:pic>
    </p:spTree>
    <p:extLst>
      <p:ext uri="{BB962C8B-B14F-4D97-AF65-F5344CB8AC3E}">
        <p14:creationId xmlns:p14="http://schemas.microsoft.com/office/powerpoint/2010/main" val="3169308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PM2.5 in January 2011</a:t>
            </a:r>
            <a:endParaRPr lang="en-US" dirty="0"/>
          </a:p>
        </p:txBody>
      </p:sp>
      <p:sp>
        <p:nvSpPr>
          <p:cNvPr id="4" name="Slide Number Placeholder 3"/>
          <p:cNvSpPr>
            <a:spLocks noGrp="1"/>
          </p:cNvSpPr>
          <p:nvPr>
            <p:ph type="sldNum" sz="quarter" idx="13"/>
          </p:nvPr>
        </p:nvSpPr>
        <p:spPr/>
        <p:txBody>
          <a:bodyPr/>
          <a:lstStyle/>
          <a:p>
            <a:pPr>
              <a:defRPr/>
            </a:pPr>
            <a:fld id="{26755345-E417-4CE0-BE05-EA636690045F}" type="slidenum">
              <a:rPr lang="en-US" smtClean="0"/>
              <a:pPr>
                <a:defRPr/>
              </a:pPr>
              <a:t>16</a:t>
            </a:fld>
            <a:endParaRPr lang="en-US" dirty="0"/>
          </a:p>
        </p:txBody>
      </p:sp>
      <p:pic>
        <p:nvPicPr>
          <p:cNvPr id="8" name="Picture 7"/>
          <p:cNvPicPr>
            <a:picLocks noChangeAspect="1"/>
          </p:cNvPicPr>
          <p:nvPr/>
        </p:nvPicPr>
        <p:blipFill>
          <a:blip r:embed="rId2"/>
          <a:stretch>
            <a:fillRect/>
          </a:stretch>
        </p:blipFill>
        <p:spPr>
          <a:xfrm>
            <a:off x="1143000" y="1319213"/>
            <a:ext cx="7167842" cy="5538787"/>
          </a:xfrm>
          <a:prstGeom prst="rect">
            <a:avLst/>
          </a:prstGeom>
        </p:spPr>
      </p:pic>
    </p:spTree>
    <p:extLst>
      <p:ext uri="{BB962C8B-B14F-4D97-AF65-F5344CB8AC3E}">
        <p14:creationId xmlns:p14="http://schemas.microsoft.com/office/powerpoint/2010/main" val="2081897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NO</a:t>
            </a:r>
            <a:r>
              <a:rPr lang="en-US" baseline="-25000" dirty="0" smtClean="0"/>
              <a:t>x</a:t>
            </a:r>
            <a:r>
              <a:rPr lang="en-US" dirty="0" smtClean="0"/>
              <a:t> </a:t>
            </a:r>
            <a:r>
              <a:rPr lang="en-US" dirty="0"/>
              <a:t>in July 2011</a:t>
            </a:r>
          </a:p>
          <a:p>
            <a:endParaRPr lang="en-US" dirty="0"/>
          </a:p>
        </p:txBody>
      </p:sp>
      <p:sp>
        <p:nvSpPr>
          <p:cNvPr id="4" name="Slide Number Placeholder 3"/>
          <p:cNvSpPr>
            <a:spLocks noGrp="1"/>
          </p:cNvSpPr>
          <p:nvPr>
            <p:ph type="sldNum" sz="quarter" idx="13"/>
          </p:nvPr>
        </p:nvSpPr>
        <p:spPr/>
        <p:txBody>
          <a:bodyPr/>
          <a:lstStyle/>
          <a:p>
            <a:pPr>
              <a:defRPr/>
            </a:pPr>
            <a:fld id="{26755345-E417-4CE0-BE05-EA636690045F}" type="slidenum">
              <a:rPr lang="en-US" smtClean="0"/>
              <a:pPr>
                <a:defRPr/>
              </a:pPr>
              <a:t>17</a:t>
            </a:fld>
            <a:endParaRPr lang="en-US" dirty="0"/>
          </a:p>
        </p:txBody>
      </p:sp>
      <p:pic>
        <p:nvPicPr>
          <p:cNvPr id="6" name="Picture 5"/>
          <p:cNvPicPr>
            <a:picLocks noChangeAspect="1"/>
          </p:cNvPicPr>
          <p:nvPr/>
        </p:nvPicPr>
        <p:blipFill>
          <a:blip r:embed="rId2"/>
          <a:stretch>
            <a:fillRect/>
          </a:stretch>
        </p:blipFill>
        <p:spPr>
          <a:xfrm>
            <a:off x="1600200" y="1433120"/>
            <a:ext cx="6822702" cy="5272088"/>
          </a:xfrm>
          <a:prstGeom prst="rect">
            <a:avLst/>
          </a:prstGeom>
        </p:spPr>
      </p:pic>
    </p:spTree>
    <p:extLst>
      <p:ext uri="{BB962C8B-B14F-4D97-AF65-F5344CB8AC3E}">
        <p14:creationId xmlns:p14="http://schemas.microsoft.com/office/powerpoint/2010/main" val="2780792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Conclusions</a:t>
            </a:r>
            <a:endParaRPr lang="en-US" dirty="0"/>
          </a:p>
        </p:txBody>
      </p:sp>
      <p:sp>
        <p:nvSpPr>
          <p:cNvPr id="3" name="Text Placeholder 2"/>
          <p:cNvSpPr>
            <a:spLocks noGrp="1"/>
          </p:cNvSpPr>
          <p:nvPr>
            <p:ph type="body" sz="quarter" idx="11"/>
          </p:nvPr>
        </p:nvSpPr>
        <p:spPr>
          <a:xfrm>
            <a:off x="152400" y="1662112"/>
            <a:ext cx="8839200" cy="4876800"/>
          </a:xfrm>
        </p:spPr>
        <p:txBody>
          <a:bodyPr>
            <a:normAutofit/>
          </a:bodyPr>
          <a:lstStyle/>
          <a:p>
            <a:r>
              <a:rPr lang="en-US" sz="2000" b="0" dirty="0" smtClean="0">
                <a:latin typeface="Calibri" panose="020F0502020204030204" pitchFamily="34" charset="0"/>
              </a:rPr>
              <a:t>Advanced science in chemistry (gas, aerosol,</a:t>
            </a:r>
            <a:r>
              <a:rPr lang="en-US" sz="2000" b="0" dirty="0">
                <a:latin typeface="Calibri" panose="020F0502020204030204" pitchFamily="34" charset="0"/>
              </a:rPr>
              <a:t> aqueous</a:t>
            </a:r>
            <a:r>
              <a:rPr lang="en-US" sz="2000" b="0" dirty="0" smtClean="0">
                <a:latin typeface="Calibri" panose="020F0502020204030204" pitchFamily="34" charset="0"/>
              </a:rPr>
              <a:t> and heterogeneous), dry deposition, photolysis, boundary layer, biogenic emissions</a:t>
            </a:r>
          </a:p>
          <a:p>
            <a:r>
              <a:rPr lang="en-US" sz="2000" b="0" dirty="0" smtClean="0">
                <a:latin typeface="Calibri" panose="020F0502020204030204" pitchFamily="34" charset="0"/>
              </a:rPr>
              <a:t>Improved computational efficiency</a:t>
            </a:r>
          </a:p>
          <a:p>
            <a:r>
              <a:rPr lang="en-US" sz="2000" b="0" dirty="0" smtClean="0">
                <a:latin typeface="Calibri" panose="020F0502020204030204" pitchFamily="34" charset="0"/>
              </a:rPr>
              <a:t>Improved capabilities at large (hemispheric) and small (urban) scales</a:t>
            </a:r>
          </a:p>
          <a:p>
            <a:r>
              <a:rPr lang="en-US" sz="2000" b="0" dirty="0" smtClean="0">
                <a:latin typeface="Calibri" panose="020F0502020204030204" pitchFamily="34" charset="0"/>
              </a:rPr>
              <a:t> Preliminary evaluation shows improved statistics for most metrics except increased mean ozone bias but also increased ozone correlation</a:t>
            </a:r>
          </a:p>
          <a:p>
            <a:r>
              <a:rPr lang="en-US" sz="2000" b="0" dirty="0" smtClean="0">
                <a:latin typeface="Calibri" panose="020F0502020204030204" pitchFamily="34" charset="0"/>
              </a:rPr>
              <a:t>2-way WRF/CMAQ has been updated to CMAQv5.1 and WRFv3.7</a:t>
            </a:r>
            <a:endParaRPr lang="en-US" sz="2000" b="0" dirty="0">
              <a:latin typeface="Calibri" panose="020F0502020204030204" pitchFamily="34" charset="0"/>
            </a:endParaRPr>
          </a:p>
        </p:txBody>
      </p:sp>
      <p:sp>
        <p:nvSpPr>
          <p:cNvPr id="4" name="Slide Number Placeholder 3"/>
          <p:cNvSpPr>
            <a:spLocks noGrp="1"/>
          </p:cNvSpPr>
          <p:nvPr>
            <p:ph type="sldNum" sz="quarter" idx="13"/>
          </p:nvPr>
        </p:nvSpPr>
        <p:spPr/>
        <p:txBody>
          <a:bodyPr/>
          <a:lstStyle/>
          <a:p>
            <a:pPr>
              <a:defRPr/>
            </a:pPr>
            <a:fld id="{26755345-E417-4CE0-BE05-EA636690045F}" type="slidenum">
              <a:rPr lang="en-US" smtClean="0"/>
              <a:pPr>
                <a:defRPr/>
              </a:pPr>
              <a:t>18</a:t>
            </a:fld>
            <a:endParaRPr lang="en-US" dirty="0"/>
          </a:p>
        </p:txBody>
      </p:sp>
    </p:spTree>
    <p:extLst>
      <p:ext uri="{BB962C8B-B14F-4D97-AF65-F5344CB8AC3E}">
        <p14:creationId xmlns:p14="http://schemas.microsoft.com/office/powerpoint/2010/main" val="805918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Extra</a:t>
            </a:r>
            <a:endParaRPr lang="en-US" dirty="0"/>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13"/>
          </p:nvPr>
        </p:nvSpPr>
        <p:spPr/>
        <p:txBody>
          <a:bodyPr/>
          <a:lstStyle/>
          <a:p>
            <a:pPr>
              <a:defRPr/>
            </a:pPr>
            <a:fld id="{26755345-E417-4CE0-BE05-EA636690045F}" type="slidenum">
              <a:rPr lang="en-US" smtClean="0"/>
              <a:pPr>
                <a:defRPr/>
              </a:pPr>
              <a:t>19</a:t>
            </a:fld>
            <a:endParaRPr lang="en-US" dirty="0"/>
          </a:p>
        </p:txBody>
      </p:sp>
    </p:spTree>
    <p:extLst>
      <p:ext uri="{BB962C8B-B14F-4D97-AF65-F5344CB8AC3E}">
        <p14:creationId xmlns:p14="http://schemas.microsoft.com/office/powerpoint/2010/main" val="2959945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1800" y="381000"/>
            <a:ext cx="5791200" cy="685800"/>
          </a:xfrm>
        </p:spPr>
        <p:txBody>
          <a:bodyPr/>
          <a:lstStyle/>
          <a:p>
            <a:r>
              <a:rPr lang="en-US" dirty="0" smtClean="0">
                <a:latin typeface="Arial" panose="020B0604020202020204" pitchFamily="34" charset="0"/>
                <a:cs typeface="Arial" panose="020B0604020202020204" pitchFamily="34" charset="0"/>
              </a:rPr>
              <a:t>Recent CMAQ Versions</a:t>
            </a:r>
          </a:p>
          <a:p>
            <a:r>
              <a:rPr lang="en-US" sz="1400" b="0" dirty="0" smtClean="0">
                <a:latin typeface="Arial" panose="020B0604020202020204" pitchFamily="34" charset="0"/>
                <a:cs typeface="Arial" panose="020B0604020202020204" pitchFamily="34" charset="0"/>
              </a:rPr>
              <a:t>Periodic Public Release of Improved versions of the Modeling System</a:t>
            </a:r>
            <a:endParaRPr lang="en-US" sz="1400" b="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52400" y="1447800"/>
            <a:ext cx="8839200" cy="5257800"/>
          </a:xfrm>
        </p:spPr>
        <p:txBody>
          <a:bodyPr>
            <a:normAutofit lnSpcReduction="10000"/>
          </a:bodyPr>
          <a:lstStyle/>
          <a:p>
            <a:r>
              <a:rPr lang="en-US" sz="1800" dirty="0" smtClean="0">
                <a:solidFill>
                  <a:srgbClr val="0070C0"/>
                </a:solidFill>
                <a:latin typeface="Arial" panose="020B0604020202020204" pitchFamily="34" charset="0"/>
                <a:cs typeface="Arial" panose="020B0604020202020204" pitchFamily="34" charset="0"/>
              </a:rPr>
              <a:t>CMAQv4.7</a:t>
            </a:r>
            <a:r>
              <a:rPr lang="en-US" sz="1800" dirty="0" smtClean="0">
                <a:solidFill>
                  <a:srgbClr val="006600"/>
                </a:solidFill>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(Fall 2008) and </a:t>
            </a:r>
            <a:r>
              <a:rPr lang="en-US" sz="1800" dirty="0" smtClean="0">
                <a:solidFill>
                  <a:srgbClr val="0070C0"/>
                </a:solidFill>
                <a:latin typeface="Arial" panose="020B0604020202020204" pitchFamily="34" charset="0"/>
                <a:cs typeface="Arial" panose="020B0604020202020204" pitchFamily="34" charset="0"/>
              </a:rPr>
              <a:t>CMAQv4.7.1</a:t>
            </a:r>
            <a:r>
              <a:rPr lang="en-US" sz="1800" dirty="0" smtClean="0">
                <a:solidFill>
                  <a:srgbClr val="006600"/>
                </a:solidFill>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(June 2010)</a:t>
            </a:r>
            <a:endParaRPr lang="en-US" sz="1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Supporting evaluation</a:t>
            </a:r>
            <a:r>
              <a:rPr lang="en-US" b="0" dirty="0">
                <a:latin typeface="Arial" panose="020B0604020202020204" pitchFamily="34" charset="0"/>
                <a:cs typeface="Arial" panose="020B0604020202020204" pitchFamily="34" charset="0"/>
              </a:rPr>
              <a:t>: Foley et al, </a:t>
            </a:r>
            <a:r>
              <a:rPr lang="en-US" b="0" dirty="0" err="1">
                <a:latin typeface="Arial" panose="020B0604020202020204" pitchFamily="34" charset="0"/>
                <a:cs typeface="Arial" panose="020B0604020202020204" pitchFamily="34" charset="0"/>
              </a:rPr>
              <a:t>Geoscientific</a:t>
            </a:r>
            <a:r>
              <a:rPr lang="en-US" b="0" dirty="0">
                <a:latin typeface="Arial" panose="020B0604020202020204" pitchFamily="34" charset="0"/>
                <a:cs typeface="Arial" panose="020B0604020202020204" pitchFamily="34" charset="0"/>
              </a:rPr>
              <a:t> Model Development, 2010</a:t>
            </a:r>
          </a:p>
          <a:p>
            <a:pPr marL="0" indent="0">
              <a:buNone/>
            </a:pPr>
            <a:endParaRPr lang="en-US" dirty="0">
              <a:latin typeface="Arial" panose="020B0604020202020204" pitchFamily="34" charset="0"/>
              <a:cs typeface="Arial" panose="020B0604020202020204" pitchFamily="34" charset="0"/>
            </a:endParaRPr>
          </a:p>
          <a:p>
            <a:r>
              <a:rPr lang="en-US" sz="1800" dirty="0">
                <a:solidFill>
                  <a:srgbClr val="0070C0"/>
                </a:solidFill>
                <a:latin typeface="Arial" panose="020B0604020202020204" pitchFamily="34" charset="0"/>
                <a:cs typeface="Arial" panose="020B0604020202020204" pitchFamily="34" charset="0"/>
              </a:rPr>
              <a:t>CMAQv5.0</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(Feb. 2012)</a:t>
            </a:r>
            <a:endParaRPr lang="en-US" sz="1800" dirty="0">
              <a:latin typeface="Arial" panose="020B0604020202020204" pitchFamily="34" charset="0"/>
              <a:cs typeface="Arial" panose="020B0604020202020204" pitchFamily="34" charset="0"/>
            </a:endParaRPr>
          </a:p>
          <a:p>
            <a:pPr lvl="1"/>
            <a:r>
              <a:rPr lang="en-US" b="0" dirty="0" smtClean="0">
                <a:latin typeface="Arial" panose="020B0604020202020204" pitchFamily="34" charset="0"/>
                <a:cs typeface="Arial" panose="020B0604020202020204" pitchFamily="34" charset="0"/>
              </a:rPr>
              <a:t>Updates to gas-aqueous-aerosol chemistry and photolysis </a:t>
            </a:r>
          </a:p>
          <a:p>
            <a:pPr lvl="1"/>
            <a:r>
              <a:rPr lang="en-US" b="0" dirty="0" smtClean="0">
                <a:latin typeface="Arial" panose="020B0604020202020204" pitchFamily="34" charset="0"/>
                <a:cs typeface="Arial" panose="020B0604020202020204" pitchFamily="34" charset="0"/>
              </a:rPr>
              <a:t>Improved </a:t>
            </a:r>
            <a:r>
              <a:rPr lang="en-US" b="0" dirty="0">
                <a:latin typeface="Arial" panose="020B0604020202020204" pitchFamily="34" charset="0"/>
                <a:cs typeface="Arial" panose="020B0604020202020204" pitchFamily="34" charset="0"/>
              </a:rPr>
              <a:t>advective and turbulent transport</a:t>
            </a:r>
          </a:p>
          <a:p>
            <a:pPr lvl="1"/>
            <a:r>
              <a:rPr lang="en-US" b="0" dirty="0">
                <a:latin typeface="Arial" panose="020B0604020202020204" pitchFamily="34" charset="0"/>
                <a:cs typeface="Arial" panose="020B0604020202020204" pitchFamily="34" charset="0"/>
              </a:rPr>
              <a:t>Major structural upgrades that improve flexibility and </a:t>
            </a:r>
            <a:r>
              <a:rPr lang="en-US" b="0" dirty="0" smtClean="0">
                <a:latin typeface="Arial" panose="020B0604020202020204" pitchFamily="34" charset="0"/>
                <a:cs typeface="Arial" panose="020B0604020202020204" pitchFamily="34" charset="0"/>
              </a:rPr>
              <a:t>maintainability</a:t>
            </a:r>
          </a:p>
          <a:p>
            <a:pPr lvl="1"/>
            <a:r>
              <a:rPr lang="en-US" b="0" dirty="0" smtClean="0">
                <a:latin typeface="Arial" panose="020B0604020202020204" pitchFamily="34" charset="0"/>
                <a:cs typeface="Arial" panose="020B0604020202020204" pitchFamily="34" charset="0"/>
              </a:rPr>
              <a:t>2-way coupling between WRF-CMAQ</a:t>
            </a:r>
          </a:p>
          <a:p>
            <a:pPr lvl="1"/>
            <a:r>
              <a:rPr lang="en-US" b="0" dirty="0" smtClean="0">
                <a:latin typeface="Arial" panose="020B0604020202020204" pitchFamily="34" charset="0"/>
                <a:cs typeface="Arial" panose="020B0604020202020204" pitchFamily="34" charset="0"/>
              </a:rPr>
              <a:t>Bi-directional exchange: NH</a:t>
            </a:r>
            <a:r>
              <a:rPr lang="en-US" b="0" baseline="-25000" dirty="0" smtClean="0">
                <a:latin typeface="Arial" panose="020B0604020202020204" pitchFamily="34" charset="0"/>
                <a:cs typeface="Arial" panose="020B0604020202020204" pitchFamily="34" charset="0"/>
              </a:rPr>
              <a:t>3</a:t>
            </a:r>
            <a:r>
              <a:rPr lang="en-US" b="0" dirty="0" smtClean="0">
                <a:latin typeface="Arial" panose="020B0604020202020204" pitchFamily="34" charset="0"/>
                <a:cs typeface="Arial" panose="020B0604020202020204" pitchFamily="34" charset="0"/>
              </a:rPr>
              <a:t> and Hg</a:t>
            </a:r>
          </a:p>
          <a:p>
            <a:pPr lvl="1"/>
            <a:endParaRPr lang="en-US" b="0" dirty="0" smtClean="0">
              <a:latin typeface="Arial" panose="020B0604020202020204" pitchFamily="34" charset="0"/>
              <a:cs typeface="Arial" panose="020B0604020202020204" pitchFamily="34" charset="0"/>
            </a:endParaRPr>
          </a:p>
          <a:p>
            <a:r>
              <a:rPr lang="en-US" sz="1800" dirty="0" smtClean="0">
                <a:solidFill>
                  <a:srgbClr val="0070C0"/>
                </a:solidFill>
                <a:latin typeface="Arial" panose="020B0604020202020204" pitchFamily="34" charset="0"/>
                <a:cs typeface="Arial" panose="020B0604020202020204" pitchFamily="34" charset="0"/>
              </a:rPr>
              <a:t>CMAQv5.0.2</a:t>
            </a:r>
            <a:r>
              <a:rPr lang="en-US" sz="1800" dirty="0" smtClean="0">
                <a:latin typeface="Arial" panose="020B0604020202020204" pitchFamily="34" charset="0"/>
                <a:cs typeface="Arial" panose="020B0604020202020204" pitchFamily="34" charset="0"/>
              </a:rPr>
              <a:t> (May 2014)</a:t>
            </a:r>
            <a:endParaRPr lang="en-US" sz="1800" dirty="0">
              <a:latin typeface="Arial" panose="020B0604020202020204" pitchFamily="34" charset="0"/>
              <a:cs typeface="Arial" panose="020B0604020202020204" pitchFamily="34" charset="0"/>
            </a:endParaRPr>
          </a:p>
          <a:p>
            <a:pPr lvl="1"/>
            <a:r>
              <a:rPr lang="en-US" b="0" dirty="0" smtClean="0">
                <a:latin typeface="Arial" panose="020B0604020202020204" pitchFamily="34" charset="0"/>
                <a:cs typeface="Arial" panose="020B0604020202020204" pitchFamily="34" charset="0"/>
              </a:rPr>
              <a:t>Instrumented Models (</a:t>
            </a:r>
            <a:r>
              <a:rPr lang="en-US" b="0" i="1" dirty="0" smtClean="0">
                <a:latin typeface="Arial" panose="020B0604020202020204" pitchFamily="34" charset="0"/>
                <a:cs typeface="Arial" panose="020B0604020202020204" pitchFamily="34" charset="0"/>
              </a:rPr>
              <a:t>Direct Decoupled Method (DDM), Source Apportionment, Sulfur Tracking</a:t>
            </a:r>
            <a:r>
              <a:rPr lang="en-US" b="0" dirty="0" smtClean="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lvl="1"/>
            <a:r>
              <a:rPr lang="en-US" b="0" dirty="0" smtClean="0">
                <a:latin typeface="Arial" panose="020B0604020202020204" pitchFamily="34" charset="0"/>
                <a:cs typeface="Arial" panose="020B0604020202020204" pitchFamily="34" charset="0"/>
              </a:rPr>
              <a:t>Community Contributions (</a:t>
            </a:r>
            <a:r>
              <a:rPr lang="en-US" b="0" i="1" dirty="0" smtClean="0">
                <a:latin typeface="Arial" panose="020B0604020202020204" pitchFamily="34" charset="0"/>
                <a:cs typeface="Arial" panose="020B0604020202020204" pitchFamily="34" charset="0"/>
              </a:rPr>
              <a:t>Volatility Basis Set </a:t>
            </a:r>
            <a:r>
              <a:rPr lang="en-US" b="0" dirty="0" smtClean="0">
                <a:latin typeface="Arial" panose="020B0604020202020204" pitchFamily="34" charset="0"/>
                <a:cs typeface="Arial" panose="020B0604020202020204" pitchFamily="34" charset="0"/>
              </a:rPr>
              <a:t>(</a:t>
            </a:r>
            <a:r>
              <a:rPr lang="en-US" b="0" i="1" dirty="0" smtClean="0">
                <a:latin typeface="Arial" panose="020B0604020202020204" pitchFamily="34" charset="0"/>
                <a:cs typeface="Arial" panose="020B0604020202020204" pitchFamily="34" charset="0"/>
              </a:rPr>
              <a:t>VBS</a:t>
            </a:r>
            <a:r>
              <a:rPr lang="en-US" b="0" dirty="0" smtClean="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endParaRPr lang="en-US" b="0" dirty="0" smtClean="0">
              <a:latin typeface="Arial" panose="020B0604020202020204" pitchFamily="34" charset="0"/>
              <a:cs typeface="Arial" panose="020B0604020202020204" pitchFamily="34" charset="0"/>
            </a:endParaRPr>
          </a:p>
          <a:p>
            <a:r>
              <a:rPr lang="en-US" sz="1800" dirty="0" smtClean="0">
                <a:solidFill>
                  <a:srgbClr val="0070C0"/>
                </a:solidFill>
                <a:latin typeface="Arial" panose="020B0604020202020204" pitchFamily="34" charset="0"/>
                <a:cs typeface="Arial" panose="020B0604020202020204" pitchFamily="34" charset="0"/>
              </a:rPr>
              <a:t>CMAQv5.1</a:t>
            </a:r>
            <a:r>
              <a:rPr lang="en-US" sz="1800" dirty="0" smtClean="0">
                <a:latin typeface="Arial" panose="020B0604020202020204" pitchFamily="34" charset="0"/>
                <a:cs typeface="Arial" panose="020B0604020202020204" pitchFamily="34" charset="0"/>
              </a:rPr>
              <a:t> (October 2015)</a:t>
            </a:r>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pPr>
              <a:defRPr/>
            </a:pPr>
            <a:fld id="{26755345-E417-4CE0-BE05-EA636690045F}" type="slidenum">
              <a:rPr lang="en-US" sz="1200" smtClean="0"/>
              <a:pPr>
                <a:defRPr/>
              </a:pPr>
              <a:t>2</a:t>
            </a:fld>
            <a:endParaRPr lang="en-US" sz="1200" dirty="0"/>
          </a:p>
        </p:txBody>
      </p:sp>
    </p:spTree>
    <p:extLst>
      <p:ext uri="{BB962C8B-B14F-4D97-AF65-F5344CB8AC3E}">
        <p14:creationId xmlns:p14="http://schemas.microsoft.com/office/powerpoint/2010/main" val="4110452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19400" y="381000"/>
            <a:ext cx="5791200" cy="685800"/>
          </a:xfrm>
        </p:spPr>
        <p:txBody>
          <a:bodyPr rtlCol="0">
            <a:normAutofit lnSpcReduction="10000"/>
          </a:bodyPr>
          <a:lstStyle/>
          <a:p>
            <a:pPr>
              <a:defRPr/>
            </a:pPr>
            <a:r>
              <a:rPr sz="2000" dirty="0" smtClean="0"/>
              <a:t>Drivers: Better Representation of concentration range (background to extreme)</a:t>
            </a:r>
            <a:endParaRPr sz="2000" dirty="0"/>
          </a:p>
        </p:txBody>
      </p:sp>
      <p:sp>
        <p:nvSpPr>
          <p:cNvPr id="5" name="TextBox 4"/>
          <p:cNvSpPr txBox="1"/>
          <p:nvPr/>
        </p:nvSpPr>
        <p:spPr>
          <a:xfrm>
            <a:off x="76200" y="1295400"/>
            <a:ext cx="8494698" cy="646331"/>
          </a:xfrm>
          <a:prstGeom prst="rect">
            <a:avLst/>
          </a:prstGeom>
          <a:noFill/>
        </p:spPr>
        <p:txBody>
          <a:bodyPr wrap="none" rtlCol="0">
            <a:spAutoFit/>
          </a:bodyPr>
          <a:lstStyle/>
          <a:p>
            <a:pPr marL="2111375" indent="-2111375"/>
            <a:r>
              <a:rPr lang="en-US" b="1" dirty="0" smtClean="0"/>
              <a:t>Scale Interactions</a:t>
            </a:r>
            <a:r>
              <a:rPr lang="en-US" dirty="0" smtClean="0"/>
              <a:t>: Tightening NAAQS and greater importance of characterizing </a:t>
            </a:r>
          </a:p>
          <a:p>
            <a:pPr marL="2111375" indent="-2111375"/>
            <a:r>
              <a:rPr lang="en-US" dirty="0"/>
              <a:t>	</a:t>
            </a:r>
            <a:r>
              <a:rPr lang="en-US" dirty="0" smtClean="0"/>
              <a:t>“background” air pollution</a:t>
            </a:r>
            <a:endParaRPr lang="en-US" dirty="0"/>
          </a:p>
        </p:txBody>
      </p:sp>
      <p:grpSp>
        <p:nvGrpSpPr>
          <p:cNvPr id="8" name="Group 3"/>
          <p:cNvGrpSpPr>
            <a:grpSpLocks/>
          </p:cNvGrpSpPr>
          <p:nvPr/>
        </p:nvGrpSpPr>
        <p:grpSpPr bwMode="auto">
          <a:xfrm>
            <a:off x="5067305" y="4406106"/>
            <a:ext cx="4076695" cy="2351087"/>
            <a:chOff x="3093" y="2407"/>
            <a:chExt cx="2568" cy="1481"/>
          </a:xfrm>
        </p:grpSpPr>
        <p:sp>
          <p:nvSpPr>
            <p:cNvPr id="9" name="Text Box 4"/>
            <p:cNvSpPr txBox="1">
              <a:spLocks noChangeAspect="1" noChangeArrowheads="1"/>
            </p:cNvSpPr>
            <p:nvPr/>
          </p:nvSpPr>
          <p:spPr bwMode="auto">
            <a:xfrm>
              <a:off x="3298" y="2407"/>
              <a:ext cx="236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b="1" dirty="0"/>
                <a:t>“FT” </a:t>
              </a:r>
              <a:r>
                <a:rPr lang="en-US" sz="1400" b="1" dirty="0" smtClean="0"/>
                <a:t>boundary contribution to surface O</a:t>
              </a:r>
              <a:r>
                <a:rPr lang="en-US" sz="1400" b="1" baseline="-25000" dirty="0" smtClean="0"/>
                <a:t>3</a:t>
              </a:r>
              <a:endParaRPr lang="en-US" sz="1400" b="1" baseline="-25000"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2656"/>
              <a:ext cx="1860"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 y="2461"/>
              <a:ext cx="219"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123825" y="2228850"/>
            <a:ext cx="4572000" cy="3352800"/>
            <a:chOff x="152400" y="2133600"/>
            <a:chExt cx="4572000" cy="3352800"/>
          </a:xfrm>
        </p:grpSpPr>
        <p:sp>
          <p:nvSpPr>
            <p:cNvPr id="16" name="TextBox 15"/>
            <p:cNvSpPr txBox="1"/>
            <p:nvPr/>
          </p:nvSpPr>
          <p:spPr>
            <a:xfrm>
              <a:off x="152401" y="2286436"/>
              <a:ext cx="4379834" cy="584775"/>
            </a:xfrm>
            <a:prstGeom prst="rect">
              <a:avLst/>
            </a:prstGeom>
            <a:noFill/>
          </p:spPr>
          <p:txBody>
            <a:bodyPr wrap="square" rtlCol="0">
              <a:spAutoFit/>
            </a:bodyPr>
            <a:lstStyle/>
            <a:p>
              <a:pPr algn="ctr"/>
              <a:r>
                <a:rPr lang="en-US" sz="1400" b="1" dirty="0" smtClean="0">
                  <a:latin typeface="+mj-lt"/>
                </a:rPr>
                <a:t>2012-2014 8-Hour </a:t>
              </a:r>
              <a:r>
                <a:rPr lang="en-US" sz="1400" b="1" dirty="0">
                  <a:latin typeface="+mj-lt"/>
                </a:rPr>
                <a:t>Ozone Design Values across the U.S.</a:t>
              </a:r>
            </a:p>
            <a:p>
              <a:pPr algn="ctr"/>
              <a:r>
                <a:rPr lang="en-US" b="1" dirty="0" smtClean="0">
                  <a:solidFill>
                    <a:schemeClr val="accent5">
                      <a:lumMod val="60000"/>
                      <a:lumOff val="40000"/>
                    </a:schemeClr>
                  </a:solidFill>
                  <a:latin typeface="+mj-lt"/>
                </a:rPr>
                <a:t>66-70ppb</a:t>
              </a:r>
              <a:r>
                <a:rPr lang="en-US" dirty="0" smtClean="0">
                  <a:latin typeface="+mj-lt"/>
                </a:rPr>
                <a:t>      </a:t>
              </a:r>
              <a:r>
                <a:rPr lang="en-US" b="1" dirty="0" smtClean="0">
                  <a:solidFill>
                    <a:srgbClr val="FF9900"/>
                  </a:solidFill>
                  <a:latin typeface="+mj-lt"/>
                </a:rPr>
                <a:t>71-75ppb</a:t>
              </a:r>
              <a:r>
                <a:rPr lang="en-US" dirty="0" smtClean="0">
                  <a:latin typeface="+mj-lt"/>
                </a:rPr>
                <a:t>    </a:t>
              </a:r>
              <a:r>
                <a:rPr lang="en-US" b="1" dirty="0" smtClean="0">
                  <a:solidFill>
                    <a:srgbClr val="FD2711"/>
                  </a:solidFill>
                  <a:latin typeface="+mj-lt"/>
                </a:rPr>
                <a:t>&gt;75ppb</a:t>
              </a:r>
              <a:endParaRPr lang="en-US" b="1" dirty="0">
                <a:solidFill>
                  <a:srgbClr val="FD2711"/>
                </a:solidFill>
                <a:latin typeface="+mj-lt"/>
              </a:endParaRPr>
            </a:p>
          </p:txBody>
        </p:sp>
        <p:sp>
          <p:nvSpPr>
            <p:cNvPr id="3" name="Rectangle 2"/>
            <p:cNvSpPr/>
            <p:nvPr/>
          </p:nvSpPr>
          <p:spPr>
            <a:xfrm>
              <a:off x="152400" y="2133600"/>
              <a:ext cx="45720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3"/>
          </p:nvPr>
        </p:nvSpPr>
        <p:spPr/>
        <p:txBody>
          <a:bodyPr/>
          <a:lstStyle/>
          <a:p>
            <a:pPr>
              <a:defRPr/>
            </a:pPr>
            <a:fld id="{26755345-E417-4CE0-BE05-EA636690045F}" type="slidenum">
              <a:rPr lang="en-US" sz="1200" b="0" smtClean="0">
                <a:latin typeface="+mn-lt"/>
              </a:rPr>
              <a:pPr>
                <a:defRPr/>
              </a:pPr>
              <a:t>20</a:t>
            </a:fld>
            <a:endParaRPr lang="en-US" sz="1200" b="0" dirty="0">
              <a:latin typeface="+mn-lt"/>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61" y="2966461"/>
            <a:ext cx="4173423" cy="224128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4343" y="2117175"/>
            <a:ext cx="3446925" cy="1854710"/>
          </a:xfrm>
          <a:prstGeom prst="rect">
            <a:avLst/>
          </a:prstGeom>
        </p:spPr>
      </p:pic>
      <p:sp>
        <p:nvSpPr>
          <p:cNvPr id="21" name="TextBox 20"/>
          <p:cNvSpPr txBox="1"/>
          <p:nvPr/>
        </p:nvSpPr>
        <p:spPr>
          <a:xfrm>
            <a:off x="5104923" y="1818630"/>
            <a:ext cx="3658077" cy="307777"/>
          </a:xfrm>
          <a:prstGeom prst="rect">
            <a:avLst/>
          </a:prstGeom>
          <a:noFill/>
        </p:spPr>
        <p:txBody>
          <a:bodyPr wrap="square" rtlCol="0">
            <a:spAutoFit/>
          </a:bodyPr>
          <a:lstStyle/>
          <a:p>
            <a:pPr algn="ctr"/>
            <a:r>
              <a:rPr lang="en-US" sz="1400" dirty="0" smtClean="0">
                <a:solidFill>
                  <a:srgbClr val="FF0000"/>
                </a:solidFill>
              </a:rPr>
              <a:t>Modelled </a:t>
            </a:r>
            <a:r>
              <a:rPr lang="en-US" sz="1400" dirty="0">
                <a:solidFill>
                  <a:srgbClr val="FF0000"/>
                </a:solidFill>
              </a:rPr>
              <a:t>Apr-Oct mean US Background O</a:t>
            </a:r>
            <a:r>
              <a:rPr lang="en-US" sz="1400" baseline="-25000" dirty="0">
                <a:solidFill>
                  <a:srgbClr val="FF0000"/>
                </a:solidFill>
              </a:rPr>
              <a:t>3</a:t>
            </a:r>
          </a:p>
        </p:txBody>
      </p:sp>
      <p:sp>
        <p:nvSpPr>
          <p:cNvPr id="22" name="TextBox 21"/>
          <p:cNvSpPr txBox="1"/>
          <p:nvPr/>
        </p:nvSpPr>
        <p:spPr>
          <a:xfrm>
            <a:off x="304800" y="5635510"/>
            <a:ext cx="4391025" cy="1061829"/>
          </a:xfrm>
          <a:prstGeom prst="rect">
            <a:avLst/>
          </a:prstGeom>
          <a:noFill/>
        </p:spPr>
        <p:txBody>
          <a:bodyPr wrap="square" rtlCol="0">
            <a:spAutoFit/>
          </a:bodyPr>
          <a:lstStyle/>
          <a:p>
            <a:r>
              <a:rPr lang="en-US" sz="1050" dirty="0"/>
              <a:t>Air quality modeling suggests that an appreciable portion of the ozone in the western U.S. can be the result of sources other than U.S. anthropogenic emissions.  Apportionment modeling suggests that much of this transport of ozone into the western U.S. from outside the domain occurs within the free troposphere.  Plots courtesy of Kirk Baker and Pat Dolwick.</a:t>
            </a:r>
          </a:p>
        </p:txBody>
      </p:sp>
    </p:spTree>
    <p:extLst>
      <p:ext uri="{BB962C8B-B14F-4D97-AF65-F5344CB8AC3E}">
        <p14:creationId xmlns:p14="http://schemas.microsoft.com/office/powerpoint/2010/main" val="2505599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81000"/>
            <a:ext cx="57912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2000" b="0" dirty="0" smtClean="0">
                <a:latin typeface="Arial" panose="020B0604020202020204" pitchFamily="34" charset="0"/>
                <a:cs typeface="Arial" panose="020B0604020202020204" pitchFamily="34" charset="0"/>
              </a:rPr>
              <a:t>Improving representation of marine environments</a:t>
            </a:r>
            <a:endParaRPr lang="en-US" sz="2000" b="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52400" y="1371600"/>
            <a:ext cx="8686800" cy="838200"/>
          </a:xfrm>
        </p:spPr>
        <p:txBody>
          <a:bodyPr>
            <a:normAutofit/>
          </a:bodyPr>
          <a:lstStyle/>
          <a:p>
            <a:pPr marL="0" indent="0">
              <a:buNone/>
            </a:pPr>
            <a:r>
              <a:rPr lang="en-US" sz="1400" dirty="0" smtClean="0">
                <a:latin typeface="Arial" panose="020B0604020202020204" pitchFamily="34" charset="0"/>
                <a:cs typeface="Arial" panose="020B0604020202020204" pitchFamily="34" charset="0"/>
              </a:rPr>
              <a:t>Issue: </a:t>
            </a:r>
            <a:r>
              <a:rPr lang="en-US" sz="1400" b="0" dirty="0" smtClean="0">
                <a:latin typeface="Arial" panose="020B0604020202020204" pitchFamily="34" charset="0"/>
                <a:cs typeface="Arial" panose="020B0604020202020204" pitchFamily="34" charset="0"/>
              </a:rPr>
              <a:t>Halogen chemistry and deposition to water are key sinks for O</a:t>
            </a:r>
            <a:r>
              <a:rPr lang="en-US" sz="1400" b="0" baseline="-25000" dirty="0" smtClean="0">
                <a:latin typeface="Arial" panose="020B0604020202020204" pitchFamily="34" charset="0"/>
                <a:cs typeface="Arial" panose="020B0604020202020204" pitchFamily="34" charset="0"/>
              </a:rPr>
              <a:t>3</a:t>
            </a:r>
            <a:r>
              <a:rPr lang="en-US" sz="1400" b="0" dirty="0" smtClean="0">
                <a:latin typeface="Arial" panose="020B0604020202020204" pitchFamily="34" charset="0"/>
                <a:cs typeface="Arial" panose="020B0604020202020204" pitchFamily="34" charset="0"/>
              </a:rPr>
              <a:t> in marine environments; their accurate representation impacts predictions of both long-range transport and ambient levels in coastal areas.</a:t>
            </a:r>
            <a:endParaRPr lang="en-US" sz="1400" b="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797" y="1981200"/>
            <a:ext cx="6507933" cy="4667934"/>
          </a:xfrm>
          <a:prstGeom prst="rect">
            <a:avLst/>
          </a:prstGeom>
          <a:noFill/>
          <a:ln>
            <a:noFill/>
          </a:ln>
        </p:spPr>
      </p:pic>
      <p:sp>
        <p:nvSpPr>
          <p:cNvPr id="4" name="Slide Number Placeholder 3"/>
          <p:cNvSpPr>
            <a:spLocks noGrp="1"/>
          </p:cNvSpPr>
          <p:nvPr>
            <p:ph type="sldNum" sz="quarter" idx="13"/>
          </p:nvPr>
        </p:nvSpPr>
        <p:spPr/>
        <p:txBody>
          <a:bodyPr/>
          <a:lstStyle/>
          <a:p>
            <a:pPr>
              <a:defRPr/>
            </a:pPr>
            <a:fld id="{26755345-E417-4CE0-BE05-EA636690045F}" type="slidenum">
              <a:rPr lang="en-US" sz="1200" smtClean="0"/>
              <a:pPr>
                <a:defRPr/>
              </a:pPr>
              <a:t>21</a:t>
            </a:fld>
            <a:endParaRPr lang="en-US" sz="1200" dirty="0"/>
          </a:p>
        </p:txBody>
      </p:sp>
    </p:spTree>
    <p:extLst>
      <p:ext uri="{BB962C8B-B14F-4D97-AF65-F5344CB8AC3E}">
        <p14:creationId xmlns:p14="http://schemas.microsoft.com/office/powerpoint/2010/main" val="3283533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smtClean="0"/>
              <a:t>WRF/CMAQ 4 km comparison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4096" y="2279904"/>
            <a:ext cx="2722873" cy="21048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7" y="2531762"/>
            <a:ext cx="2027506" cy="1567295"/>
          </a:xfrm>
          <a:prstGeom prst="rect">
            <a:avLst/>
          </a:prstGeom>
        </p:spPr>
      </p:pic>
      <p:sp>
        <p:nvSpPr>
          <p:cNvPr id="11" name="TextBox 10"/>
          <p:cNvSpPr txBox="1"/>
          <p:nvPr/>
        </p:nvSpPr>
        <p:spPr>
          <a:xfrm>
            <a:off x="4524096" y="1719632"/>
            <a:ext cx="4315104" cy="646331"/>
          </a:xfrm>
          <a:prstGeom prst="rect">
            <a:avLst/>
          </a:prstGeom>
          <a:noFill/>
        </p:spPr>
        <p:txBody>
          <a:bodyPr wrap="square" rtlCol="0">
            <a:spAutoFit/>
          </a:bodyPr>
          <a:lstStyle/>
          <a:p>
            <a:r>
              <a:rPr lang="en-US" dirty="0" smtClean="0">
                <a:solidFill>
                  <a:srgbClr val="0070C0"/>
                </a:solidFill>
              </a:rPr>
              <a:t>EC Aerosol Error difference: </a:t>
            </a:r>
          </a:p>
          <a:p>
            <a:r>
              <a:rPr lang="en-US" dirty="0" smtClean="0">
                <a:solidFill>
                  <a:srgbClr val="0070C0"/>
                </a:solidFill>
              </a:rPr>
              <a:t>New ACM2 – Old ACM2</a:t>
            </a:r>
            <a:endParaRPr lang="en-US" dirty="0">
              <a:solidFill>
                <a:srgbClr val="0070C0"/>
              </a:solidFill>
            </a:endParaRPr>
          </a:p>
        </p:txBody>
      </p:sp>
      <p:sp>
        <p:nvSpPr>
          <p:cNvPr id="12" name="TextBox 11"/>
          <p:cNvSpPr txBox="1"/>
          <p:nvPr/>
        </p:nvSpPr>
        <p:spPr>
          <a:xfrm>
            <a:off x="452609" y="4808960"/>
            <a:ext cx="8386591" cy="1754326"/>
          </a:xfrm>
          <a:prstGeom prst="rect">
            <a:avLst/>
          </a:prstGeom>
          <a:noFill/>
        </p:spPr>
        <p:txBody>
          <a:bodyPr wrap="square" rtlCol="0">
            <a:spAutoFit/>
          </a:bodyPr>
          <a:lstStyle/>
          <a:p>
            <a:pPr marL="214313" indent="-214313">
              <a:buFont typeface="Arial" panose="020B0604020202020204" pitchFamily="34" charset="0"/>
              <a:buChar char="•"/>
            </a:pPr>
            <a:r>
              <a:rPr lang="en-US" dirty="0" smtClean="0">
                <a:solidFill>
                  <a:schemeClr val="accent6">
                    <a:lumMod val="50000"/>
                  </a:schemeClr>
                </a:solidFill>
              </a:rPr>
              <a:t>Small differences in Max 8-h Ozone Error in both direction (not shown)</a:t>
            </a:r>
          </a:p>
          <a:p>
            <a:pPr marL="214313" indent="-214313">
              <a:buFont typeface="Arial" panose="020B0604020202020204" pitchFamily="34" charset="0"/>
              <a:buChar char="•"/>
            </a:pPr>
            <a:r>
              <a:rPr lang="en-US" dirty="0" smtClean="0">
                <a:solidFill>
                  <a:schemeClr val="accent6">
                    <a:lumMod val="50000"/>
                  </a:schemeClr>
                </a:solidFill>
              </a:rPr>
              <a:t>Reduction in EC error at most CSN sites but little difference at IMPROVE sites</a:t>
            </a:r>
          </a:p>
          <a:p>
            <a:pPr marL="214313" indent="-214313">
              <a:buFont typeface="Arial" panose="020B0604020202020204" pitchFamily="34" charset="0"/>
              <a:buChar char="•"/>
            </a:pPr>
            <a:r>
              <a:rPr lang="en-US" dirty="0" smtClean="0">
                <a:solidFill>
                  <a:schemeClr val="accent6">
                    <a:lumMod val="50000"/>
                  </a:schemeClr>
                </a:solidFill>
              </a:rPr>
              <a:t>Very little difference in other aerosol species</a:t>
            </a:r>
          </a:p>
          <a:p>
            <a:pPr marL="214313" indent="-214313">
              <a:buFont typeface="Arial" panose="020B0604020202020204" pitchFamily="34" charset="0"/>
              <a:buChar char="•"/>
            </a:pPr>
            <a:r>
              <a:rPr lang="en-US" dirty="0">
                <a:solidFill>
                  <a:schemeClr val="accent6">
                    <a:lumMod val="50000"/>
                  </a:schemeClr>
                </a:solidFill>
              </a:rPr>
              <a:t>The new ACM2 results in substantial reductions in NO</a:t>
            </a:r>
            <a:r>
              <a:rPr lang="en-US" baseline="-25000" dirty="0">
                <a:solidFill>
                  <a:schemeClr val="accent6">
                    <a:lumMod val="50000"/>
                  </a:schemeClr>
                </a:solidFill>
              </a:rPr>
              <a:t>2</a:t>
            </a:r>
            <a:r>
              <a:rPr lang="en-US" dirty="0">
                <a:solidFill>
                  <a:schemeClr val="accent6">
                    <a:lumMod val="50000"/>
                  </a:schemeClr>
                </a:solidFill>
              </a:rPr>
              <a:t> error and bias, particularly in the Washington through New York urban corridor </a:t>
            </a:r>
          </a:p>
          <a:p>
            <a:pPr marL="214313" indent="-214313">
              <a:buFont typeface="Arial" panose="020B0604020202020204" pitchFamily="34" charset="0"/>
              <a:buChar char="•"/>
            </a:pPr>
            <a:endParaRPr lang="en-US" dirty="0">
              <a:solidFill>
                <a:schemeClr val="accent6">
                  <a:lumMod val="50000"/>
                </a:schemeClr>
              </a:solidFill>
            </a:endParaRPr>
          </a:p>
        </p:txBody>
      </p:sp>
      <p:sp>
        <p:nvSpPr>
          <p:cNvPr id="15" name="TextBox 14"/>
          <p:cNvSpPr txBox="1"/>
          <p:nvPr/>
        </p:nvSpPr>
        <p:spPr>
          <a:xfrm rot="16200000">
            <a:off x="6439212" y="3265272"/>
            <a:ext cx="1136850" cy="184666"/>
          </a:xfrm>
          <a:prstGeom prst="rect">
            <a:avLst/>
          </a:prstGeom>
          <a:solidFill>
            <a:schemeClr val="bg1"/>
          </a:solidFill>
        </p:spPr>
        <p:txBody>
          <a:bodyPr wrap="none" rtlCol="0">
            <a:spAutoFit/>
          </a:bodyPr>
          <a:lstStyle/>
          <a:p>
            <a:r>
              <a:rPr lang="en-US" sz="600" dirty="0"/>
              <a:t>Number of Model/Obs Pairs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2602" y="2279904"/>
            <a:ext cx="2722874" cy="210482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928" y="2618275"/>
            <a:ext cx="1803674" cy="1394268"/>
          </a:xfrm>
          <a:prstGeom prst="rect">
            <a:avLst/>
          </a:prstGeom>
        </p:spPr>
      </p:pic>
      <p:sp>
        <p:nvSpPr>
          <p:cNvPr id="16" name="TextBox 15"/>
          <p:cNvSpPr txBox="1"/>
          <p:nvPr/>
        </p:nvSpPr>
        <p:spPr>
          <a:xfrm>
            <a:off x="1447800" y="1719631"/>
            <a:ext cx="4315104" cy="646331"/>
          </a:xfrm>
          <a:prstGeom prst="rect">
            <a:avLst/>
          </a:prstGeom>
          <a:noFill/>
        </p:spPr>
        <p:txBody>
          <a:bodyPr wrap="square" rtlCol="0">
            <a:spAutoFit/>
          </a:bodyPr>
          <a:lstStyle/>
          <a:p>
            <a:r>
              <a:rPr lang="en-US" dirty="0" smtClean="0">
                <a:solidFill>
                  <a:srgbClr val="0070C0"/>
                </a:solidFill>
              </a:rPr>
              <a:t>NO</a:t>
            </a:r>
            <a:r>
              <a:rPr lang="en-US" baseline="-25000" dirty="0" smtClean="0">
                <a:solidFill>
                  <a:srgbClr val="0070C0"/>
                </a:solidFill>
              </a:rPr>
              <a:t>2</a:t>
            </a:r>
            <a:r>
              <a:rPr lang="en-US" dirty="0" smtClean="0">
                <a:solidFill>
                  <a:srgbClr val="0070C0"/>
                </a:solidFill>
              </a:rPr>
              <a:t> Error difference: </a:t>
            </a:r>
          </a:p>
          <a:p>
            <a:r>
              <a:rPr lang="en-US" dirty="0" smtClean="0">
                <a:solidFill>
                  <a:srgbClr val="0070C0"/>
                </a:solidFill>
              </a:rPr>
              <a:t>New ACM2 – Old ACM2</a:t>
            </a:r>
            <a:endParaRPr lang="en-US" dirty="0">
              <a:solidFill>
                <a:srgbClr val="0070C0"/>
              </a:solidFill>
            </a:endParaRPr>
          </a:p>
        </p:txBody>
      </p:sp>
    </p:spTree>
    <p:extLst>
      <p:ext uri="{BB962C8B-B14F-4D97-AF65-F5344CB8AC3E}">
        <p14:creationId xmlns:p14="http://schemas.microsoft.com/office/powerpoint/2010/main" val="2255599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a:grpSpLocks noChangeAspect="1"/>
          </p:cNvGrpSpPr>
          <p:nvPr/>
        </p:nvGrpSpPr>
        <p:grpSpPr>
          <a:xfrm>
            <a:off x="503971" y="4064127"/>
            <a:ext cx="2696429" cy="2693137"/>
            <a:chOff x="300055" y="1366562"/>
            <a:chExt cx="4378195" cy="4478069"/>
          </a:xfrm>
        </p:grpSpPr>
        <p:pic>
          <p:nvPicPr>
            <p:cNvPr id="19" name="Picture 2"/>
            <p:cNvPicPr>
              <a:picLocks noChangeAspect="1" noChangeArrowheads="1"/>
            </p:cNvPicPr>
            <p:nvPr/>
          </p:nvPicPr>
          <p:blipFill>
            <a:blip r:embed="rId2" cstate="print"/>
            <a:srcRect/>
            <a:stretch>
              <a:fillRect/>
            </a:stretch>
          </p:blipFill>
          <p:spPr bwMode="auto">
            <a:xfrm>
              <a:off x="300055" y="1366562"/>
              <a:ext cx="3683794" cy="4284346"/>
            </a:xfrm>
            <a:prstGeom prst="rect">
              <a:avLst/>
            </a:prstGeom>
            <a:noFill/>
            <a:ln w="9525">
              <a:noFill/>
              <a:miter lim="800000"/>
              <a:headEnd/>
              <a:tailEnd/>
            </a:ln>
          </p:spPr>
        </p:pic>
        <p:grpSp>
          <p:nvGrpSpPr>
            <p:cNvPr id="20" name="Group 16"/>
            <p:cNvGrpSpPr/>
            <p:nvPr/>
          </p:nvGrpSpPr>
          <p:grpSpPr>
            <a:xfrm>
              <a:off x="4027811" y="3425334"/>
              <a:ext cx="650439" cy="2419297"/>
              <a:chOff x="3962400" y="3732777"/>
              <a:chExt cx="650439" cy="2419297"/>
            </a:xfrm>
          </p:grpSpPr>
          <p:cxnSp>
            <p:nvCxnSpPr>
              <p:cNvPr id="21" name="Straight Connector 20"/>
              <p:cNvCxnSpPr/>
              <p:nvPr/>
            </p:nvCxnSpPr>
            <p:spPr bwMode="auto">
              <a:xfrm>
                <a:off x="3962400" y="5115604"/>
                <a:ext cx="480291"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Arrow Connector 21"/>
              <p:cNvCxnSpPr/>
              <p:nvPr/>
            </p:nvCxnSpPr>
            <p:spPr bwMode="auto">
              <a:xfrm flipV="1">
                <a:off x="4174835" y="4321277"/>
                <a:ext cx="0" cy="8035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4174836" y="5200073"/>
                <a:ext cx="0" cy="7573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rot="16200000">
                <a:off x="3901031" y="4030615"/>
                <a:ext cx="995785" cy="400110"/>
              </a:xfrm>
              <a:prstGeom prst="rect">
                <a:avLst/>
              </a:prstGeom>
              <a:noFill/>
            </p:spPr>
            <p:txBody>
              <a:bodyPr wrap="none" rtlCol="0">
                <a:spAutoFit/>
              </a:bodyPr>
              <a:lstStyle/>
              <a:p>
                <a:pPr algn="ctr"/>
                <a:r>
                  <a:rPr lang="en-US" sz="1000" b="1" dirty="0" smtClean="0"/>
                  <a:t>Reduction in </a:t>
                </a:r>
              </a:p>
              <a:p>
                <a:pPr algn="ctr"/>
                <a:r>
                  <a:rPr lang="en-US" sz="1000" b="1" dirty="0" smtClean="0"/>
                  <a:t>Error</a:t>
                </a:r>
                <a:endParaRPr lang="en-US" sz="1000" b="1" dirty="0"/>
              </a:p>
            </p:txBody>
          </p:sp>
          <p:sp>
            <p:nvSpPr>
              <p:cNvPr id="25" name="TextBox 24"/>
              <p:cNvSpPr txBox="1"/>
              <p:nvPr/>
            </p:nvSpPr>
            <p:spPr>
              <a:xfrm rot="16200000">
                <a:off x="3970194" y="5509430"/>
                <a:ext cx="885179" cy="400110"/>
              </a:xfrm>
              <a:prstGeom prst="rect">
                <a:avLst/>
              </a:prstGeom>
              <a:noFill/>
            </p:spPr>
            <p:txBody>
              <a:bodyPr wrap="none" rtlCol="0">
                <a:spAutoFit/>
              </a:bodyPr>
              <a:lstStyle/>
              <a:p>
                <a:pPr algn="ctr"/>
                <a:r>
                  <a:rPr lang="en-US" sz="1000" b="1" dirty="0" smtClean="0"/>
                  <a:t>Increase in </a:t>
                </a:r>
              </a:p>
              <a:p>
                <a:pPr algn="ctr"/>
                <a:r>
                  <a:rPr lang="en-US" sz="1000" b="1" dirty="0" smtClean="0"/>
                  <a:t>Error</a:t>
                </a:r>
                <a:endParaRPr lang="en-US" sz="1000" b="1" dirty="0"/>
              </a:p>
            </p:txBody>
          </p:sp>
        </p:grpSp>
      </p:grpSp>
      <p:sp>
        <p:nvSpPr>
          <p:cNvPr id="2" name="Text Placeholder 1"/>
          <p:cNvSpPr>
            <a:spLocks noGrp="1"/>
          </p:cNvSpPr>
          <p:nvPr>
            <p:ph type="body" sz="quarter" idx="10"/>
          </p:nvPr>
        </p:nvSpPr>
        <p:spPr>
          <a:xfrm>
            <a:off x="3048000" y="457200"/>
            <a:ext cx="5791200" cy="685800"/>
          </a:xfrm>
        </p:spPr>
        <p:txBody>
          <a:bodyPr/>
          <a:lstStyle/>
          <a:p>
            <a:r>
              <a:rPr lang="en-US" sz="2000" dirty="0" smtClean="0">
                <a:latin typeface="Arial" panose="020B0604020202020204" pitchFamily="34" charset="0"/>
                <a:cs typeface="Arial" panose="020B0604020202020204" pitchFamily="34" charset="0"/>
              </a:rPr>
              <a:t>Enabling Fine-scale Applications:</a:t>
            </a:r>
          </a:p>
          <a:p>
            <a:r>
              <a:rPr lang="en-US" sz="2000" dirty="0" smtClean="0">
                <a:latin typeface="Arial" panose="020B0604020202020204" pitchFamily="34" charset="0"/>
                <a:cs typeface="Arial" panose="020B0604020202020204" pitchFamily="34" charset="0"/>
              </a:rPr>
              <a:t>Improvements in Dynamics</a:t>
            </a:r>
            <a:endParaRPr lang="en-US" sz="2000" dirty="0">
              <a:latin typeface="Arial" panose="020B0604020202020204" pitchFamily="34" charset="0"/>
              <a:cs typeface="Arial" panose="020B0604020202020204" pitchFamily="34" charset="0"/>
            </a:endParaRPr>
          </a:p>
        </p:txBody>
      </p:sp>
      <p:pic>
        <p:nvPicPr>
          <p:cNvPr id="14" name="Picture 4"/>
          <p:cNvPicPr>
            <a:picLocks noChangeAspect="1" noChangeArrowheads="1"/>
          </p:cNvPicPr>
          <p:nvPr/>
        </p:nvPicPr>
        <p:blipFill>
          <a:blip r:embed="rId3" cstate="print"/>
          <a:srcRect/>
          <a:stretch>
            <a:fillRect/>
          </a:stretch>
        </p:blipFill>
        <p:spPr bwMode="auto">
          <a:xfrm>
            <a:off x="533400" y="4045458"/>
            <a:ext cx="1603629" cy="297942"/>
          </a:xfrm>
          <a:prstGeom prst="rect">
            <a:avLst/>
          </a:prstGeom>
          <a:noFill/>
          <a:ln w="9525">
            <a:noFill/>
            <a:miter lim="800000"/>
            <a:headEnd/>
            <a:tailEnd/>
          </a:ln>
        </p:spPr>
      </p:pic>
      <p:pic>
        <p:nvPicPr>
          <p:cNvPr id="16" name="Picture 2" descr="\\AA.AD.EPA.GOV\ORD\RTP\USERS\K-Q\kappel\Net MyDocuments\DISCOVER_AQ\image004.png"/>
          <p:cNvPicPr>
            <a:picLocks noChangeAspect="1" noChangeArrowheads="1"/>
          </p:cNvPicPr>
          <p:nvPr/>
        </p:nvPicPr>
        <p:blipFill>
          <a:blip r:embed="rId4" cstate="print"/>
          <a:srcRect/>
          <a:stretch>
            <a:fillRect/>
          </a:stretch>
        </p:blipFill>
        <p:spPr bwMode="auto">
          <a:xfrm>
            <a:off x="559886" y="1565529"/>
            <a:ext cx="2212848" cy="2434971"/>
          </a:xfrm>
          <a:prstGeom prst="rect">
            <a:avLst/>
          </a:prstGeom>
          <a:noFill/>
        </p:spPr>
      </p:pic>
      <p:sp>
        <p:nvSpPr>
          <p:cNvPr id="17" name="Rectangle 16"/>
          <p:cNvSpPr/>
          <p:nvPr/>
        </p:nvSpPr>
        <p:spPr>
          <a:xfrm>
            <a:off x="764050" y="1295400"/>
            <a:ext cx="1973072" cy="304800"/>
          </a:xfrm>
          <a:prstGeom prst="rect">
            <a:avLst/>
          </a:prstGeom>
        </p:spPr>
        <p:txBody>
          <a:bodyPr wrap="square">
            <a:spAutoFit/>
          </a:bodyPr>
          <a:lstStyle/>
          <a:p>
            <a:pPr algn="l">
              <a:tabLst>
                <a:tab pos="2686050" algn="l"/>
              </a:tabLst>
            </a:pPr>
            <a:r>
              <a:rPr lang="en-US" sz="1400" b="1" dirty="0" smtClean="0">
                <a:solidFill>
                  <a:srgbClr val="0000FF"/>
                </a:solidFill>
              </a:rPr>
              <a:t>GHRSST(daily; 1km)</a:t>
            </a:r>
          </a:p>
        </p:txBody>
      </p:sp>
      <p:sp>
        <p:nvSpPr>
          <p:cNvPr id="26" name="TextBox 25"/>
          <p:cNvSpPr txBox="1"/>
          <p:nvPr/>
        </p:nvSpPr>
        <p:spPr>
          <a:xfrm>
            <a:off x="5410200" y="1414046"/>
            <a:ext cx="2956259" cy="338554"/>
          </a:xfrm>
          <a:prstGeom prst="rect">
            <a:avLst/>
          </a:prstGeom>
          <a:noFill/>
          <a:ln>
            <a:noFill/>
          </a:ln>
        </p:spPr>
        <p:txBody>
          <a:bodyPr wrap="none" rtlCol="0">
            <a:spAutoFit/>
          </a:bodyPr>
          <a:lstStyle/>
          <a:p>
            <a:pPr algn="l"/>
            <a:r>
              <a:rPr lang="en-US" sz="1600" b="1" dirty="0" smtClean="0">
                <a:solidFill>
                  <a:srgbClr val="0000FF"/>
                </a:solidFill>
              </a:rPr>
              <a:t>Impervious Surface Fraction</a:t>
            </a:r>
            <a:endParaRPr lang="en-US" sz="1600" b="1" dirty="0">
              <a:solidFill>
                <a:srgbClr val="0000FF"/>
              </a:solidFill>
            </a:endParaRPr>
          </a:p>
        </p:txBody>
      </p:sp>
      <p:sp>
        <p:nvSpPr>
          <p:cNvPr id="27" name="TextBox 26"/>
          <p:cNvSpPr txBox="1"/>
          <p:nvPr/>
        </p:nvSpPr>
        <p:spPr>
          <a:xfrm>
            <a:off x="4953000" y="4353254"/>
            <a:ext cx="4038600" cy="1252029"/>
          </a:xfrm>
          <a:prstGeom prst="rect">
            <a:avLst/>
          </a:prstGeom>
          <a:noFill/>
          <a:ln>
            <a:noFill/>
          </a:ln>
        </p:spPr>
        <p:txBody>
          <a:bodyPr wrap="square" rtlCol="0">
            <a:spAutoFit/>
          </a:bodyPr>
          <a:lstStyle/>
          <a:p>
            <a:pPr algn="l"/>
            <a:r>
              <a:rPr lang="en-US" sz="1400" b="1" dirty="0" smtClean="0"/>
              <a:t>Improving representation of urban areas</a:t>
            </a:r>
          </a:p>
          <a:p>
            <a:pPr marL="114300" indent="-114300" algn="l">
              <a:buFont typeface="Wingdings" pitchFamily="2" charset="2"/>
              <a:buChar char="§"/>
            </a:pPr>
            <a:r>
              <a:rPr lang="en-US" sz="1200" dirty="0" smtClean="0"/>
              <a:t>Higher surface heat capacity of impervious surfaces</a:t>
            </a:r>
          </a:p>
          <a:p>
            <a:pPr marL="114300" lvl="1" indent="-114300" algn="l">
              <a:buFont typeface="Wingdings" pitchFamily="2" charset="2"/>
              <a:buChar char="§"/>
            </a:pPr>
            <a:r>
              <a:rPr lang="en-US" sz="1200" dirty="0" smtClean="0"/>
              <a:t>Greater heat storage </a:t>
            </a:r>
            <a:r>
              <a:rPr lang="en-US" sz="1200" dirty="0" smtClean="0">
                <a:sym typeface="Wingdings" pitchFamily="2" charset="2"/>
              </a:rPr>
              <a:t> warmer nighttime temp.</a:t>
            </a:r>
          </a:p>
          <a:p>
            <a:pPr marL="114300" lvl="1" indent="-114300" algn="l">
              <a:buFont typeface="Wingdings" pitchFamily="2" charset="2"/>
              <a:buChar char="§"/>
            </a:pPr>
            <a:r>
              <a:rPr lang="en-US" sz="1200" dirty="0" smtClean="0">
                <a:sym typeface="Wingdings" pitchFamily="2" charset="2"/>
              </a:rPr>
              <a:t>Less stable nocturnal boundary layer</a:t>
            </a:r>
            <a:endParaRPr lang="en-US" sz="1200" dirty="0" smtClean="0"/>
          </a:p>
          <a:p>
            <a:pPr marL="228600" lvl="1" indent="-114300" algn="l">
              <a:buFont typeface="Wingdings" pitchFamily="2" charset="2"/>
              <a:buChar char="Ø"/>
            </a:pPr>
            <a:r>
              <a:rPr lang="en-US" sz="1200" b="1" i="1" dirty="0" smtClean="0">
                <a:solidFill>
                  <a:srgbClr val="0000FF"/>
                </a:solidFill>
              </a:rPr>
              <a:t>Urban heat island effects on pollutant mixing</a:t>
            </a:r>
          </a:p>
          <a:p>
            <a:pPr marL="114300" indent="-114300" algn="l"/>
            <a:r>
              <a:rPr lang="en-US" sz="1400" dirty="0" smtClean="0"/>
              <a:t>	</a:t>
            </a:r>
            <a:endParaRPr lang="en-US" sz="1400" dirty="0"/>
          </a:p>
        </p:txBody>
      </p:sp>
      <p:pic>
        <p:nvPicPr>
          <p:cNvPr id="28" name="Content Placeholder 11" descr="DAQ_1km_imp.png"/>
          <p:cNvPicPr>
            <a:picLocks noChangeAspect="1"/>
          </p:cNvPicPr>
          <p:nvPr/>
        </p:nvPicPr>
        <p:blipFill>
          <a:blip r:embed="rId5" cstate="print"/>
          <a:srcRect t="2010" r="11173" b="3016"/>
          <a:stretch>
            <a:fillRect/>
          </a:stretch>
        </p:blipFill>
        <p:spPr>
          <a:xfrm>
            <a:off x="5483822" y="1783080"/>
            <a:ext cx="2740698" cy="2505365"/>
          </a:xfrm>
          <a:prstGeom prst="rect">
            <a:avLst/>
          </a:prstGeom>
        </p:spPr>
      </p:pic>
      <p:sp>
        <p:nvSpPr>
          <p:cNvPr id="29" name="TextBox 28"/>
          <p:cNvSpPr txBox="1"/>
          <p:nvPr/>
        </p:nvSpPr>
        <p:spPr>
          <a:xfrm>
            <a:off x="3492759" y="5751493"/>
            <a:ext cx="4432041" cy="954107"/>
          </a:xfrm>
          <a:prstGeom prst="rect">
            <a:avLst/>
          </a:prstGeom>
          <a:noFill/>
        </p:spPr>
        <p:txBody>
          <a:bodyPr wrap="square" rtlCol="0">
            <a:spAutoFit/>
          </a:bodyPr>
          <a:lstStyle/>
          <a:p>
            <a:pPr algn="l"/>
            <a:r>
              <a:rPr lang="en-US" sz="1400" dirty="0" smtClean="0"/>
              <a:t>RMSE and bias reduced with GHRSST. Reduction is even greater compared to NAM 12-km SST data.</a:t>
            </a:r>
          </a:p>
          <a:p>
            <a:pPr marL="228600" indent="-228600" algn="l">
              <a:buFont typeface="Wingdings" pitchFamily="2" charset="2"/>
              <a:buChar char="Ø"/>
            </a:pPr>
            <a:r>
              <a:rPr lang="en-US" sz="1400" dirty="0" smtClean="0">
                <a:solidFill>
                  <a:srgbClr val="0000FF"/>
                </a:solidFill>
              </a:rPr>
              <a:t>Implications for representing Bay Breeze and pollutant transport</a:t>
            </a:r>
            <a:endParaRPr lang="en-US" sz="1400" dirty="0">
              <a:solidFill>
                <a:srgbClr val="0000FF"/>
              </a:solidFill>
            </a:endParaRPr>
          </a:p>
        </p:txBody>
      </p:sp>
      <p:sp>
        <p:nvSpPr>
          <p:cNvPr id="30" name="Rectangle 29"/>
          <p:cNvSpPr/>
          <p:nvPr/>
        </p:nvSpPr>
        <p:spPr>
          <a:xfrm>
            <a:off x="4495800" y="1414046"/>
            <a:ext cx="4343400" cy="4191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3"/>
          </p:nvPr>
        </p:nvSpPr>
        <p:spPr/>
        <p:txBody>
          <a:bodyPr/>
          <a:lstStyle/>
          <a:p>
            <a:pPr>
              <a:defRPr/>
            </a:pPr>
            <a:fld id="{26755345-E417-4CE0-BE05-EA636690045F}" type="slidenum">
              <a:rPr lang="en-US" sz="1200" smtClean="0"/>
              <a:pPr>
                <a:defRPr/>
              </a:pPr>
              <a:t>23</a:t>
            </a:fld>
            <a:endParaRPr lang="en-US" sz="1200" dirty="0"/>
          </a:p>
        </p:txBody>
      </p:sp>
    </p:spTree>
    <p:extLst>
      <p:ext uri="{BB962C8B-B14F-4D97-AF65-F5344CB8AC3E}">
        <p14:creationId xmlns:p14="http://schemas.microsoft.com/office/powerpoint/2010/main" val="1257557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81000"/>
            <a:ext cx="57912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2000" dirty="0" smtClean="0">
                <a:latin typeface="Arial" panose="020B0604020202020204" pitchFamily="34" charset="0"/>
                <a:cs typeface="Arial" panose="020B0604020202020204" pitchFamily="34" charset="0"/>
              </a:rPr>
              <a:t>Gas-Phase Chemistry</a:t>
            </a:r>
            <a:endParaRPr 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52400" y="1447800"/>
            <a:ext cx="8839200" cy="457200"/>
          </a:xfrm>
        </p:spPr>
        <p:txBody>
          <a:bodyPr>
            <a:normAutofit/>
          </a:bodyPr>
          <a:lstStyle/>
          <a:p>
            <a:pPr marL="0" indent="0">
              <a:buNone/>
            </a:pPr>
            <a:r>
              <a:rPr lang="en-US" dirty="0" smtClean="0">
                <a:latin typeface="Arial" panose="020B0604020202020204" pitchFamily="34" charset="0"/>
                <a:cs typeface="Arial" panose="020B0604020202020204" pitchFamily="34" charset="0"/>
              </a:rPr>
              <a:t>Mechanism Options: CB05</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SAPRC07, and RACM2</a:t>
            </a:r>
            <a:endParaRPr lang="en-US" b="0"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444705"/>
            <a:ext cx="4480560" cy="2240280"/>
          </a:xfrm>
          <a:prstGeom prst="rect">
            <a:avLst/>
          </a:prstGeom>
        </p:spPr>
      </p:pic>
      <p:pic>
        <p:nvPicPr>
          <p:cNvPr id="6" name="Picture 5"/>
          <p:cNvPicPr>
            <a:picLocks noChangeAspect="1"/>
          </p:cNvPicPr>
          <p:nvPr/>
        </p:nvPicPr>
        <p:blipFill>
          <a:blip r:embed="rId3" cstate="print"/>
          <a:srcRect/>
          <a:stretch>
            <a:fillRect/>
          </a:stretch>
        </p:blipFill>
        <p:spPr bwMode="auto">
          <a:xfrm>
            <a:off x="311032" y="1933998"/>
            <a:ext cx="8680568" cy="1944608"/>
          </a:xfrm>
          <a:prstGeom prst="rect">
            <a:avLst/>
          </a:prstGeom>
          <a:noFill/>
          <a:ln w="9525">
            <a:noFill/>
            <a:miter lim="800000"/>
            <a:headEnd/>
            <a:tailEnd/>
          </a:ln>
        </p:spPr>
      </p:pic>
      <p:sp>
        <p:nvSpPr>
          <p:cNvPr id="7" name="TextBox 6"/>
          <p:cNvSpPr txBox="1"/>
          <p:nvPr/>
        </p:nvSpPr>
        <p:spPr>
          <a:xfrm>
            <a:off x="5912134" y="6413698"/>
            <a:ext cx="2123338" cy="307777"/>
          </a:xfrm>
          <a:prstGeom prst="rect">
            <a:avLst/>
          </a:prstGeom>
          <a:noFill/>
        </p:spPr>
        <p:txBody>
          <a:bodyPr wrap="none" rtlCol="0">
            <a:spAutoFit/>
          </a:bodyPr>
          <a:lstStyle/>
          <a:p>
            <a:r>
              <a:rPr lang="en-US" sz="1400" i="1" dirty="0" smtClean="0"/>
              <a:t>Sarwar et al., ACP, 2013</a:t>
            </a:r>
            <a:endParaRPr lang="en-US" sz="1400" i="1" dirty="0"/>
          </a:p>
        </p:txBody>
      </p:sp>
      <p:sp>
        <p:nvSpPr>
          <p:cNvPr id="4" name="Slide Number Placeholder 3"/>
          <p:cNvSpPr>
            <a:spLocks noGrp="1"/>
          </p:cNvSpPr>
          <p:nvPr>
            <p:ph type="sldNum" sz="quarter" idx="13"/>
          </p:nvPr>
        </p:nvSpPr>
        <p:spPr/>
        <p:txBody>
          <a:bodyPr/>
          <a:lstStyle/>
          <a:p>
            <a:pPr>
              <a:defRPr/>
            </a:pPr>
            <a:fld id="{26755345-E417-4CE0-BE05-EA636690045F}" type="slidenum">
              <a:rPr lang="en-US" sz="1200" smtClean="0"/>
              <a:pPr>
                <a:defRPr/>
              </a:pPr>
              <a:t>24</a:t>
            </a:fld>
            <a:endParaRPr lang="en-US" sz="1200" dirty="0"/>
          </a:p>
        </p:txBody>
      </p:sp>
      <p:sp>
        <p:nvSpPr>
          <p:cNvPr id="8" name="TextBox 7"/>
          <p:cNvSpPr txBox="1"/>
          <p:nvPr/>
        </p:nvSpPr>
        <p:spPr>
          <a:xfrm>
            <a:off x="61175" y="3897924"/>
            <a:ext cx="8930425" cy="523220"/>
          </a:xfrm>
          <a:prstGeom prst="rect">
            <a:avLst/>
          </a:prstGeom>
          <a:noFill/>
        </p:spPr>
        <p:txBody>
          <a:bodyPr wrap="square" rtlCol="0">
            <a:spAutoFit/>
          </a:bodyPr>
          <a:lstStyle/>
          <a:p>
            <a:r>
              <a:rPr lang="en-US" sz="1400" dirty="0" smtClean="0"/>
              <a:t>(</a:t>
            </a:r>
            <a:r>
              <a:rPr lang="en-US" sz="1400" dirty="0"/>
              <a:t>a) Predicted mean </a:t>
            </a:r>
            <a:r>
              <a:rPr lang="en-US" sz="1400" dirty="0" err="1" smtClean="0"/>
              <a:t>fromm</a:t>
            </a:r>
            <a:r>
              <a:rPr lang="en-US" sz="1400" dirty="0" smtClean="0"/>
              <a:t> CB05TU</a:t>
            </a:r>
            <a:r>
              <a:rPr lang="en-US" sz="1400" dirty="0"/>
              <a:t>, (b) percent differences in mean HO between RACM2 and CB05TU, (c) a comparison of predicted median HO to observed median data from the 2006 Texas Air Quality Study</a:t>
            </a:r>
          </a:p>
        </p:txBody>
      </p:sp>
      <p:sp>
        <p:nvSpPr>
          <p:cNvPr id="9" name="Rectangle 8"/>
          <p:cNvSpPr/>
          <p:nvPr/>
        </p:nvSpPr>
        <p:spPr>
          <a:xfrm>
            <a:off x="5029200" y="5167481"/>
            <a:ext cx="3581400" cy="1169551"/>
          </a:xfrm>
          <a:prstGeom prst="rect">
            <a:avLst/>
          </a:prstGeom>
        </p:spPr>
        <p:txBody>
          <a:bodyPr wrap="square">
            <a:spAutoFit/>
          </a:bodyPr>
          <a:lstStyle/>
          <a:p>
            <a:r>
              <a:rPr lang="en-US" sz="1400" dirty="0" smtClean="0"/>
              <a:t>A </a:t>
            </a:r>
            <a:r>
              <a:rPr lang="en-US" sz="1400" dirty="0"/>
              <a:t>comparison of predicted daily maximum 8 h O3 with observations from the Air Quality System (when 8 h O3 &gt; 75 </a:t>
            </a:r>
            <a:r>
              <a:rPr lang="en-US" sz="1400" dirty="0" err="1"/>
              <a:t>ppbv</a:t>
            </a:r>
            <a:r>
              <a:rPr lang="en-US" sz="1400" dirty="0"/>
              <a:t>). Error bars represent minimum and maximum values</a:t>
            </a:r>
          </a:p>
        </p:txBody>
      </p:sp>
    </p:spTree>
    <p:extLst>
      <p:ext uri="{BB962C8B-B14F-4D97-AF65-F5344CB8AC3E}">
        <p14:creationId xmlns:p14="http://schemas.microsoft.com/office/powerpoint/2010/main" val="1975281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2-way coupled WRF-CMAQ</a:t>
            </a:r>
          </a:p>
        </p:txBody>
      </p:sp>
      <p:sp>
        <p:nvSpPr>
          <p:cNvPr id="3" name="Text Placeholder 2"/>
          <p:cNvSpPr>
            <a:spLocks noGrp="1"/>
          </p:cNvSpPr>
          <p:nvPr>
            <p:ph type="body" sz="quarter" idx="11"/>
          </p:nvPr>
        </p:nvSpPr>
        <p:spPr/>
        <p:txBody>
          <a:bodyPr>
            <a:normAutofit fontScale="92500"/>
          </a:bodyPr>
          <a:lstStyle/>
          <a:p>
            <a:r>
              <a:rPr lang="en-US" sz="3200" b="0" dirty="0">
                <a:latin typeface="+mn-lt"/>
              </a:rPr>
              <a:t>Coupled Meteorology and Air Quality model </a:t>
            </a:r>
          </a:p>
          <a:p>
            <a:pPr lvl="1"/>
            <a:r>
              <a:rPr lang="en-US" sz="3200" b="0" dirty="0">
                <a:latin typeface="+mn-lt"/>
              </a:rPr>
              <a:t>Affords tighter temporal coupling between meteorological and chemical processes</a:t>
            </a:r>
          </a:p>
          <a:p>
            <a:pPr lvl="1"/>
            <a:r>
              <a:rPr lang="en-US" sz="3200" b="0" dirty="0">
                <a:latin typeface="+mn-lt"/>
              </a:rPr>
              <a:t>Facilitates feedback effects where gas and aerosol concentrations can affect meteorological processes which then feedback to Air Quality </a:t>
            </a:r>
          </a:p>
          <a:p>
            <a:pPr lvl="1"/>
            <a:r>
              <a:rPr lang="en-US" sz="3200" b="0" dirty="0" smtClean="0">
                <a:latin typeface="+mn-lt"/>
              </a:rPr>
              <a:t>Last </a:t>
            </a:r>
            <a:r>
              <a:rPr lang="en-US" sz="3200" b="0" dirty="0">
                <a:latin typeface="+mn-lt"/>
              </a:rPr>
              <a:t>released version </a:t>
            </a:r>
            <a:r>
              <a:rPr lang="en-US" sz="3200" b="0" dirty="0" smtClean="0">
                <a:latin typeface="+mn-lt"/>
              </a:rPr>
              <a:t>was based </a:t>
            </a:r>
            <a:r>
              <a:rPr lang="en-US" sz="3200" b="0" dirty="0">
                <a:latin typeface="+mn-lt"/>
              </a:rPr>
              <a:t>on WRFv3.4 and CMAQv5.0.2</a:t>
            </a:r>
          </a:p>
          <a:p>
            <a:pPr lvl="1"/>
            <a:r>
              <a:rPr lang="en-US" sz="3200" b="0" dirty="0">
                <a:latin typeface="+mn-lt"/>
              </a:rPr>
              <a:t>New release </a:t>
            </a:r>
            <a:r>
              <a:rPr lang="en-US" sz="3200" b="0" dirty="0" smtClean="0">
                <a:latin typeface="+mn-lt"/>
              </a:rPr>
              <a:t>is updated </a:t>
            </a:r>
            <a:r>
              <a:rPr lang="en-US" sz="3200" b="0" dirty="0">
                <a:latin typeface="+mn-lt"/>
              </a:rPr>
              <a:t>to WRFv3.7 and CMAQv5.1</a:t>
            </a:r>
          </a:p>
          <a:p>
            <a:endParaRPr lang="en-US" dirty="0"/>
          </a:p>
        </p:txBody>
      </p:sp>
      <p:sp>
        <p:nvSpPr>
          <p:cNvPr id="4" name="Slide Number Placeholder 3"/>
          <p:cNvSpPr>
            <a:spLocks noGrp="1"/>
          </p:cNvSpPr>
          <p:nvPr>
            <p:ph type="sldNum" sz="quarter" idx="13"/>
          </p:nvPr>
        </p:nvSpPr>
        <p:spPr/>
        <p:txBody>
          <a:bodyPr/>
          <a:lstStyle/>
          <a:p>
            <a:pPr>
              <a:defRPr/>
            </a:pPr>
            <a:fld id="{26755345-E417-4CE0-BE05-EA636690045F}" type="slidenum">
              <a:rPr lang="en-US" smtClean="0"/>
              <a:pPr>
                <a:defRPr/>
              </a:pPr>
              <a:t>25</a:t>
            </a:fld>
            <a:endParaRPr lang="en-US" dirty="0"/>
          </a:p>
        </p:txBody>
      </p:sp>
    </p:spTree>
    <p:extLst>
      <p:ext uri="{BB962C8B-B14F-4D97-AF65-F5344CB8AC3E}">
        <p14:creationId xmlns:p14="http://schemas.microsoft.com/office/powerpoint/2010/main" val="1021637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7112" y="321992"/>
            <a:ext cx="5791200" cy="685800"/>
          </a:xfrm>
        </p:spPr>
        <p:txBody>
          <a:bodyPr>
            <a:normAutofit fontScale="85000" lnSpcReduction="10000"/>
          </a:bodyPr>
          <a:lstStyle/>
          <a:p>
            <a:r>
              <a:rPr lang="en-US" dirty="0"/>
              <a:t>CMAQ 5.1 Run Time Optimization</a:t>
            </a:r>
          </a:p>
        </p:txBody>
      </p:sp>
      <p:sp>
        <p:nvSpPr>
          <p:cNvPr id="5" name="Text Placeholder 4"/>
          <p:cNvSpPr>
            <a:spLocks noGrp="1"/>
          </p:cNvSpPr>
          <p:nvPr>
            <p:ph type="body" sz="quarter" idx="14"/>
          </p:nvPr>
        </p:nvSpPr>
        <p:spPr>
          <a:xfrm>
            <a:off x="152400" y="1447800"/>
            <a:ext cx="4648200" cy="5257800"/>
          </a:xfrm>
        </p:spPr>
        <p:txBody>
          <a:bodyPr>
            <a:normAutofit/>
          </a:bodyPr>
          <a:lstStyle/>
          <a:p>
            <a:r>
              <a:rPr lang="en-US" sz="1800" dirty="0">
                <a:latin typeface="+mn-lt"/>
              </a:rPr>
              <a:t>Profiled CMAQ 5.1 subroutines</a:t>
            </a:r>
          </a:p>
          <a:p>
            <a:r>
              <a:rPr lang="en-US" sz="1800" dirty="0">
                <a:latin typeface="+mn-lt"/>
              </a:rPr>
              <a:t>Model Changes </a:t>
            </a:r>
          </a:p>
          <a:p>
            <a:pPr lvl="1"/>
            <a:r>
              <a:rPr lang="en-US" sz="1800" dirty="0">
                <a:latin typeface="+mn-lt"/>
              </a:rPr>
              <a:t>Optimized code in horizontal advection, aerosols, and chemistry </a:t>
            </a:r>
          </a:p>
          <a:p>
            <a:pPr lvl="1"/>
            <a:r>
              <a:rPr lang="en-US" sz="1800" dirty="0">
                <a:latin typeface="+mn-lt"/>
              </a:rPr>
              <a:t>Large run time improvements in chemistry (~60%) and Aerosols (~15%)</a:t>
            </a:r>
          </a:p>
          <a:p>
            <a:r>
              <a:rPr lang="en-US" sz="1800" dirty="0">
                <a:latin typeface="+mn-lt"/>
              </a:rPr>
              <a:t>Run Time Results </a:t>
            </a:r>
          </a:p>
          <a:p>
            <a:pPr lvl="1"/>
            <a:r>
              <a:rPr lang="en-US" sz="1800" dirty="0">
                <a:latin typeface="+mn-lt"/>
              </a:rPr>
              <a:t>Approximately 25% faster model run time over beta</a:t>
            </a:r>
          </a:p>
          <a:p>
            <a:pPr lvl="1"/>
            <a:r>
              <a:rPr lang="en-US" sz="1800" dirty="0">
                <a:latin typeface="+mn-lt"/>
              </a:rPr>
              <a:t>Approximately 15% faster than v5.0.2</a:t>
            </a:r>
          </a:p>
          <a:p>
            <a:pPr lvl="2"/>
            <a:r>
              <a:rPr lang="en-US" sz="1800" dirty="0">
                <a:latin typeface="+mn-lt"/>
              </a:rPr>
              <a:t>Despite larger chemical mechanism (CB05TUCL vs CB05e51)</a:t>
            </a:r>
          </a:p>
          <a:p>
            <a:pPr lvl="2"/>
            <a:r>
              <a:rPr lang="en-US" sz="1800" dirty="0">
                <a:latin typeface="+mn-lt"/>
              </a:rPr>
              <a:t> Despite more </a:t>
            </a:r>
            <a:r>
              <a:rPr lang="en-US" sz="1800" dirty="0" smtClean="0">
                <a:latin typeface="+mn-lt"/>
              </a:rPr>
              <a:t>gas species </a:t>
            </a:r>
            <a:r>
              <a:rPr lang="en-US" sz="1800" dirty="0">
                <a:latin typeface="+mn-lt"/>
              </a:rPr>
              <a:t>in the CONC file (86 versus 91</a:t>
            </a:r>
            <a:r>
              <a:rPr lang="en-US" sz="1800" dirty="0" smtClean="0">
                <a:latin typeface="+mn-lt"/>
              </a:rPr>
              <a:t>)</a:t>
            </a:r>
            <a:endParaRPr lang="en-US" sz="1800" dirty="0">
              <a:latin typeface="+mn-lt"/>
            </a:endParaRPr>
          </a:p>
        </p:txBody>
      </p:sp>
      <p:sp>
        <p:nvSpPr>
          <p:cNvPr id="6" name="Slide Number Placeholder 5"/>
          <p:cNvSpPr>
            <a:spLocks noGrp="1"/>
          </p:cNvSpPr>
          <p:nvPr>
            <p:ph type="sldNum" sz="quarter" idx="16"/>
          </p:nvPr>
        </p:nvSpPr>
        <p:spPr/>
        <p:txBody>
          <a:bodyPr/>
          <a:lstStyle/>
          <a:p>
            <a:pPr>
              <a:defRPr/>
            </a:pPr>
            <a:fld id="{0F4CF190-6D2A-404C-A4C0-2C41565C975E}" type="slidenum">
              <a:rPr lang="en-US" smtClean="0"/>
              <a:pPr>
                <a:defRPr/>
              </a:pPr>
              <a:t>26</a:t>
            </a:fld>
            <a:endParaRPr lang="en-US" dirty="0"/>
          </a:p>
        </p:txBody>
      </p:sp>
      <p:pic>
        <p:nvPicPr>
          <p:cNvPr id="7"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t="54865"/>
          <a:stretch/>
        </p:blipFill>
        <p:spPr>
          <a:xfrm>
            <a:off x="4876800" y="4296464"/>
            <a:ext cx="3744952" cy="2256736"/>
          </a:xfrm>
          <a:prstGeom prst="rect">
            <a:avLst/>
          </a:prstGeom>
        </p:spPr>
      </p:pic>
      <p:pic>
        <p:nvPicPr>
          <p:cNvPr id="4" name="Picture 3"/>
          <p:cNvPicPr>
            <a:picLocks noChangeAspect="1"/>
          </p:cNvPicPr>
          <p:nvPr/>
        </p:nvPicPr>
        <p:blipFill rotWithShape="1">
          <a:blip r:embed="rId4"/>
          <a:srcRect l="1515" t="4159" r="1515" b="2254"/>
          <a:stretch/>
        </p:blipFill>
        <p:spPr>
          <a:xfrm>
            <a:off x="4572000" y="1371600"/>
            <a:ext cx="4572000" cy="2857500"/>
          </a:xfrm>
          <a:prstGeom prst="rect">
            <a:avLst/>
          </a:prstGeom>
        </p:spPr>
      </p:pic>
      <p:sp>
        <p:nvSpPr>
          <p:cNvPr id="3" name="TextBox 2"/>
          <p:cNvSpPr txBox="1"/>
          <p:nvPr/>
        </p:nvSpPr>
        <p:spPr>
          <a:xfrm>
            <a:off x="8329774" y="4572000"/>
            <a:ext cx="685799" cy="369332"/>
          </a:xfrm>
          <a:prstGeom prst="rect">
            <a:avLst/>
          </a:prstGeom>
          <a:noFill/>
        </p:spPr>
        <p:txBody>
          <a:bodyPr wrap="square" rtlCol="0">
            <a:spAutoFit/>
          </a:bodyPr>
          <a:lstStyle/>
          <a:p>
            <a:r>
              <a:rPr lang="en-US" dirty="0" smtClean="0">
                <a:solidFill>
                  <a:srgbClr val="FF0000"/>
                </a:solidFill>
              </a:rPr>
              <a:t>Beta</a:t>
            </a:r>
            <a:endParaRPr lang="en-US" dirty="0">
              <a:solidFill>
                <a:srgbClr val="FF0000"/>
              </a:solidFill>
            </a:endParaRPr>
          </a:p>
        </p:txBody>
      </p:sp>
      <p:sp>
        <p:nvSpPr>
          <p:cNvPr id="8" name="TextBox 7"/>
          <p:cNvSpPr txBox="1"/>
          <p:nvPr/>
        </p:nvSpPr>
        <p:spPr>
          <a:xfrm>
            <a:off x="8329773" y="5137769"/>
            <a:ext cx="685799" cy="369332"/>
          </a:xfrm>
          <a:prstGeom prst="rect">
            <a:avLst/>
          </a:prstGeom>
          <a:noFill/>
        </p:spPr>
        <p:txBody>
          <a:bodyPr wrap="square" rtlCol="0">
            <a:spAutoFit/>
          </a:bodyPr>
          <a:lstStyle/>
          <a:p>
            <a:r>
              <a:rPr lang="en-US" dirty="0" smtClean="0">
                <a:solidFill>
                  <a:srgbClr val="002060"/>
                </a:solidFill>
              </a:rPr>
              <a:t>V5.0</a:t>
            </a:r>
            <a:endParaRPr lang="en-US" dirty="0">
              <a:solidFill>
                <a:srgbClr val="002060"/>
              </a:solidFill>
            </a:endParaRPr>
          </a:p>
        </p:txBody>
      </p:sp>
      <p:sp>
        <p:nvSpPr>
          <p:cNvPr id="9" name="TextBox 8"/>
          <p:cNvSpPr txBox="1"/>
          <p:nvPr/>
        </p:nvSpPr>
        <p:spPr>
          <a:xfrm>
            <a:off x="8305801" y="5455504"/>
            <a:ext cx="685799" cy="369332"/>
          </a:xfrm>
          <a:prstGeom prst="rect">
            <a:avLst/>
          </a:prstGeom>
          <a:noFill/>
        </p:spPr>
        <p:txBody>
          <a:bodyPr wrap="square" rtlCol="0">
            <a:spAutoFit/>
          </a:bodyPr>
          <a:lstStyle/>
          <a:p>
            <a:r>
              <a:rPr lang="en-US" dirty="0" smtClean="0">
                <a:solidFill>
                  <a:srgbClr val="00B050"/>
                </a:solidFill>
              </a:rPr>
              <a:t>V5.1</a:t>
            </a:r>
            <a:endParaRPr lang="en-US" dirty="0">
              <a:solidFill>
                <a:srgbClr val="00B050"/>
              </a:solidFill>
            </a:endParaRPr>
          </a:p>
        </p:txBody>
      </p:sp>
      <p:sp>
        <p:nvSpPr>
          <p:cNvPr id="10" name="TextBox 9"/>
          <p:cNvSpPr txBox="1"/>
          <p:nvPr/>
        </p:nvSpPr>
        <p:spPr>
          <a:xfrm>
            <a:off x="6042712" y="6282010"/>
            <a:ext cx="1630575" cy="338554"/>
          </a:xfrm>
          <a:prstGeom prst="rect">
            <a:avLst/>
          </a:prstGeom>
          <a:solidFill>
            <a:schemeClr val="bg1"/>
          </a:solidFill>
        </p:spPr>
        <p:txBody>
          <a:bodyPr wrap="none" rtlCol="0">
            <a:spAutoFit/>
          </a:bodyPr>
          <a:lstStyle/>
          <a:p>
            <a:r>
              <a:rPr lang="en-US" sz="1600" dirty="0" smtClean="0"/>
              <a:t>Simulation days</a:t>
            </a:r>
            <a:endParaRPr lang="en-US" sz="1600" dirty="0"/>
          </a:p>
        </p:txBody>
      </p:sp>
      <p:sp>
        <p:nvSpPr>
          <p:cNvPr id="11" name="TextBox 10"/>
          <p:cNvSpPr txBox="1"/>
          <p:nvPr/>
        </p:nvSpPr>
        <p:spPr>
          <a:xfrm rot="16200000">
            <a:off x="4181308" y="5096023"/>
            <a:ext cx="1314784" cy="338554"/>
          </a:xfrm>
          <a:prstGeom prst="rect">
            <a:avLst/>
          </a:prstGeom>
          <a:solidFill>
            <a:schemeClr val="bg1"/>
          </a:solidFill>
        </p:spPr>
        <p:txBody>
          <a:bodyPr wrap="none" rtlCol="0">
            <a:spAutoFit/>
          </a:bodyPr>
          <a:lstStyle/>
          <a:p>
            <a:r>
              <a:rPr lang="en-US" sz="1600" dirty="0" smtClean="0"/>
              <a:t>Run time (h)</a:t>
            </a:r>
            <a:endParaRPr lang="en-US" sz="1600" dirty="0"/>
          </a:p>
        </p:txBody>
      </p:sp>
    </p:spTree>
    <p:extLst>
      <p:ext uri="{BB962C8B-B14F-4D97-AF65-F5344CB8AC3E}">
        <p14:creationId xmlns:p14="http://schemas.microsoft.com/office/powerpoint/2010/main" val="2059875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_jun30_conus"/>
          <p:cNvPicPr>
            <a:picLocks noChangeAspect="1" noChangeArrowheads="1"/>
          </p:cNvPicPr>
          <p:nvPr/>
        </p:nvPicPr>
        <p:blipFill>
          <a:blip r:embed="rId2">
            <a:extLst>
              <a:ext uri="{28A0092B-C50C-407E-A947-70E740481C1C}">
                <a14:useLocalDpi xmlns:a14="http://schemas.microsoft.com/office/drawing/2010/main" val="0"/>
              </a:ext>
            </a:extLst>
          </a:blip>
          <a:srcRect l="42291" t="60884" r="27489" b="16309"/>
          <a:stretch>
            <a:fillRect/>
          </a:stretch>
        </p:blipFill>
        <p:spPr bwMode="auto">
          <a:xfrm rot="603328">
            <a:off x="1914525" y="1676400"/>
            <a:ext cx="5260975" cy="38227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o_jun30_co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1128713"/>
            <a:ext cx="5192713" cy="504983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o_jun30_hem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22363"/>
            <a:ext cx="5192713" cy="5049837"/>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228600" y="619239"/>
            <a:ext cx="7273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smtClean="0">
                <a:solidFill>
                  <a:srgbClr val="0000FF"/>
                </a:solidFill>
              </a:rPr>
              <a:t>Scale Interactions</a:t>
            </a:r>
            <a:r>
              <a:rPr lang="en-US" dirty="0" smtClean="0"/>
              <a:t>: </a:t>
            </a:r>
            <a:r>
              <a:rPr lang="en-US" sz="1400" dirty="0"/>
              <a:t>Examining U.S. air quality in context of the global </a:t>
            </a:r>
            <a:r>
              <a:rPr lang="en-US" sz="1400" dirty="0" smtClean="0"/>
              <a:t>atmosphere</a:t>
            </a:r>
            <a:endParaRPr lang="en-US" dirty="0"/>
          </a:p>
        </p:txBody>
      </p:sp>
      <p:sp>
        <p:nvSpPr>
          <p:cNvPr id="7" name="Text Placeholder 1"/>
          <p:cNvSpPr txBox="1">
            <a:spLocks/>
          </p:cNvSpPr>
          <p:nvPr/>
        </p:nvSpPr>
        <p:spPr>
          <a:xfrm>
            <a:off x="2133600" y="133546"/>
            <a:ext cx="5791200" cy="685800"/>
          </a:xfrm>
          <a:prstGeom prst="rect">
            <a:avLst/>
          </a:prstGeom>
        </p:spPr>
        <p:txBody>
          <a:bodyPr vert="horz" lIns="91440" tIns="45720" rIns="91440" bIns="45720" rtlCol="0" anchor="ctr">
            <a:normAutofit/>
          </a:bodyPr>
          <a:lstStyle>
            <a:defPPr>
              <a:defRPr lang="en-US"/>
            </a:defPPr>
            <a:lvl1pPr algn="l"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3200" b="1" dirty="0" smtClean="0">
                <a:solidFill>
                  <a:srgbClr val="0070C0"/>
                </a:solidFill>
              </a:rPr>
              <a:t>Drivers: CMAQ Evolution</a:t>
            </a:r>
            <a:endParaRPr lang="en-US" sz="3200" b="1" dirty="0">
              <a:solidFill>
                <a:srgbClr val="0070C0"/>
              </a:solidFill>
            </a:endParaRPr>
          </a:p>
        </p:txBody>
      </p:sp>
      <p:sp>
        <p:nvSpPr>
          <p:cNvPr id="2" name="Slide Number Placeholder 1"/>
          <p:cNvSpPr>
            <a:spLocks noGrp="1"/>
          </p:cNvSpPr>
          <p:nvPr>
            <p:ph type="sldNum" sz="quarter" idx="12"/>
          </p:nvPr>
        </p:nvSpPr>
        <p:spPr/>
        <p:txBody>
          <a:bodyPr/>
          <a:lstStyle/>
          <a:p>
            <a:pPr>
              <a:defRPr/>
            </a:pPr>
            <a:fld id="{C6F3087D-1563-4959-99E0-D61ECF6F9404}" type="slidenum">
              <a:rPr lang="en-US" smtClean="0">
                <a:solidFill>
                  <a:schemeClr val="tx1"/>
                </a:solidFill>
              </a:rPr>
              <a:pPr>
                <a:defRPr/>
              </a:pPr>
              <a:t>27</a:t>
            </a:fld>
            <a:endParaRPr lang="en-US" dirty="0">
              <a:solidFill>
                <a:schemeClr val="tx1"/>
              </a:solidFill>
            </a:endParaRPr>
          </a:p>
        </p:txBody>
      </p:sp>
    </p:spTree>
    <p:extLst>
      <p:ext uri="{BB962C8B-B14F-4D97-AF65-F5344CB8AC3E}">
        <p14:creationId xmlns:p14="http://schemas.microsoft.com/office/powerpoint/2010/main" val="2988616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3000"/>
                                        <p:tgtEl>
                                          <p:spTgt spid="11266"/>
                                        </p:tgtEl>
                                      </p:cBhvr>
                                    </p:animEffect>
                                    <p:set>
                                      <p:cBhvr>
                                        <p:cTn id="7" dur="1" fill="hold">
                                          <p:stCondLst>
                                            <p:cond delay="2999"/>
                                          </p:stCondLst>
                                        </p:cTn>
                                        <p:tgtEl>
                                          <p:spTgt spid="1126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fade">
                                      <p:cBhvr>
                                        <p:cTn id="10" dur="3000"/>
                                        <p:tgtEl>
                                          <p:spTgt spid="112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fade">
                                      <p:cBhvr>
                                        <p:cTn id="13" dur="2000"/>
                                        <p:tgtEl>
                                          <p:spTgt spid="112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81000"/>
            <a:ext cx="57912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2000" dirty="0" smtClean="0">
                <a:latin typeface="Arial" panose="020B0604020202020204" pitchFamily="34" charset="0"/>
                <a:cs typeface="Arial" panose="020B0604020202020204" pitchFamily="34" charset="0"/>
              </a:rPr>
              <a:t>Heterogeneous Chemistry</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381000" y="2057400"/>
            <a:ext cx="687720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When particle contain Cl, uptake of </a:t>
            </a:r>
            <a:r>
              <a:rPr lang="en-US" dirty="0">
                <a:latin typeface="Arial" panose="020B0604020202020204" pitchFamily="34" charset="0"/>
                <a:cs typeface="Arial" panose="020B0604020202020204" pitchFamily="34" charset="0"/>
              </a:rPr>
              <a:t>N</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can also produce ClNO</a:t>
            </a:r>
            <a:r>
              <a:rPr lang="en-US" baseline="-25000"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533400" y="1588532"/>
                <a:ext cx="3326552" cy="338554"/>
              </a:xfrm>
              <a:prstGeom prst="rect">
                <a:avLst/>
              </a:prstGeom>
              <a:noFill/>
            </p:spPr>
            <p:txBody>
              <a:bodyPr wrap="none" rtlCol="0">
                <a:spAutoFit/>
              </a:bodyPr>
              <a:lstStyle/>
              <a:p>
                <a:r>
                  <a:rPr lang="en-US" sz="1600" b="1" dirty="0" smtClean="0"/>
                  <a:t>N</a:t>
                </a:r>
                <a:r>
                  <a:rPr lang="en-US" sz="1600" b="1" baseline="-25000" dirty="0" smtClean="0"/>
                  <a:t>2</a:t>
                </a:r>
                <a:r>
                  <a:rPr lang="en-US" sz="1600" b="1" dirty="0" smtClean="0"/>
                  <a:t>O</a:t>
                </a:r>
                <a:r>
                  <a:rPr lang="en-US" sz="1600" b="1" baseline="-25000" dirty="0" smtClean="0"/>
                  <a:t>5</a:t>
                </a:r>
                <a:r>
                  <a:rPr lang="en-US" sz="1600" b="1" dirty="0" smtClean="0"/>
                  <a:t>(</a:t>
                </a:r>
                <a:r>
                  <a:rPr lang="en-US" sz="1600" b="1" i="1" dirty="0" smtClean="0"/>
                  <a:t>g</a:t>
                </a:r>
                <a:r>
                  <a:rPr lang="en-US" sz="1600" b="1" dirty="0" smtClean="0"/>
                  <a:t>) + H</a:t>
                </a:r>
                <a:r>
                  <a:rPr lang="en-US" sz="1600" b="1" baseline="-25000" dirty="0" smtClean="0"/>
                  <a:t>2</a:t>
                </a:r>
                <a:r>
                  <a:rPr lang="en-US" sz="1600" b="1" dirty="0" smtClean="0"/>
                  <a:t>O (</a:t>
                </a:r>
                <a:r>
                  <a:rPr lang="en-US" sz="1600" b="1" i="1" dirty="0" smtClean="0"/>
                  <a:t>aq</a:t>
                </a:r>
                <a:r>
                  <a:rPr lang="en-US" sz="1600" b="1" dirty="0" smtClean="0"/>
                  <a:t>) </a:t>
                </a:r>
                <a14:m>
                  <m:oMath xmlns:m="http://schemas.openxmlformats.org/officeDocument/2006/math">
                    <m:r>
                      <a:rPr lang="en-US" sz="1600" b="1" i="1" smtClean="0">
                        <a:latin typeface="Cambria Math" panose="02040503050406030204" pitchFamily="18" charset="0"/>
                        <a:ea typeface="Cambria Math" panose="02040503050406030204" pitchFamily="18" charset="0"/>
                      </a:rPr>
                      <m:t>→</m:t>
                    </m:r>
                  </m:oMath>
                </a14:m>
                <a:r>
                  <a:rPr lang="en-US" sz="1600" b="1" dirty="0" smtClean="0"/>
                  <a:t> 2 HNO</a:t>
                </a:r>
                <a:r>
                  <a:rPr lang="en-US" sz="1600" b="1" baseline="-25000" dirty="0" smtClean="0"/>
                  <a:t>3</a:t>
                </a:r>
                <a:r>
                  <a:rPr lang="en-US" sz="1600" b="1" dirty="0" smtClean="0"/>
                  <a:t> (</a:t>
                </a:r>
                <a:r>
                  <a:rPr lang="en-US" sz="1600" b="1" i="1" dirty="0" smtClean="0"/>
                  <a:t>g</a:t>
                </a:r>
                <a:r>
                  <a:rPr lang="en-US" sz="1600" b="1" dirty="0" smtClean="0"/>
                  <a:t>) </a:t>
                </a:r>
                <a:endParaRPr lang="en-US" sz="16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533400" y="1588532"/>
                <a:ext cx="3326552" cy="338554"/>
              </a:xfrm>
              <a:prstGeom prst="rect">
                <a:avLst/>
              </a:prstGeom>
              <a:blipFill rotWithShape="0">
                <a:blip r:embed="rId2"/>
                <a:stretch>
                  <a:fillRect l="-1101" t="-5455" r="-183"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5800" y="2345293"/>
                <a:ext cx="8001000" cy="338554"/>
              </a:xfrm>
              <a:prstGeom prst="rect">
                <a:avLst/>
              </a:prstGeom>
              <a:noFill/>
            </p:spPr>
            <p:txBody>
              <a:bodyPr wrap="square" rtlCol="0">
                <a:spAutoFit/>
              </a:bodyPr>
              <a:lstStyle/>
              <a:p>
                <a:r>
                  <a:rPr lang="en-US" sz="1600" b="1" dirty="0" smtClean="0"/>
                  <a:t>N</a:t>
                </a:r>
                <a:r>
                  <a:rPr lang="en-US" sz="1600" b="1" baseline="-25000" dirty="0" smtClean="0"/>
                  <a:t>2</a:t>
                </a:r>
                <a:r>
                  <a:rPr lang="en-US" sz="1600" b="1" dirty="0" smtClean="0"/>
                  <a:t>O</a:t>
                </a:r>
                <a:r>
                  <a:rPr lang="en-US" sz="1600" b="1" baseline="-25000" dirty="0" smtClean="0"/>
                  <a:t>5</a:t>
                </a:r>
                <a:r>
                  <a:rPr lang="en-US" sz="1600" b="1" dirty="0" smtClean="0"/>
                  <a:t>(</a:t>
                </a:r>
                <a:r>
                  <a:rPr lang="en-US" sz="1600" b="1" i="1" dirty="0" smtClean="0"/>
                  <a:t>g</a:t>
                </a:r>
                <a:r>
                  <a:rPr lang="en-US" sz="1600" b="1" dirty="0" smtClean="0"/>
                  <a:t>) + H</a:t>
                </a:r>
                <a:r>
                  <a:rPr lang="en-US" sz="1600" b="1" baseline="-25000" dirty="0" smtClean="0"/>
                  <a:t>2</a:t>
                </a:r>
                <a:r>
                  <a:rPr lang="en-US" sz="1600" b="1" dirty="0" smtClean="0"/>
                  <a:t>O (</a:t>
                </a:r>
                <a:r>
                  <a:rPr lang="en-US" sz="1600" b="1" i="1" dirty="0" smtClean="0"/>
                  <a:t>aq</a:t>
                </a:r>
                <a:r>
                  <a:rPr lang="en-US" sz="1600" b="1" dirty="0" smtClean="0"/>
                  <a:t>) + </a:t>
                </a:r>
                <a:r>
                  <a:rPr lang="en-US" sz="1600" b="1" i="1" dirty="0" smtClean="0"/>
                  <a:t>y</a:t>
                </a:r>
                <a:r>
                  <a:rPr lang="en-US" sz="1600" b="1" dirty="0" smtClean="0"/>
                  <a:t> Cl (</a:t>
                </a:r>
                <a:r>
                  <a:rPr lang="en-US" sz="1600" b="1" i="1" dirty="0" smtClean="0"/>
                  <a:t>aq</a:t>
                </a:r>
                <a:r>
                  <a:rPr lang="en-US" sz="1600" b="1" dirty="0" smtClean="0"/>
                  <a:t>) </a:t>
                </a:r>
                <a14:m>
                  <m:oMath xmlns:m="http://schemas.openxmlformats.org/officeDocument/2006/math">
                    <m:r>
                      <a:rPr lang="en-US" sz="1600" b="1" i="1" smtClean="0">
                        <a:latin typeface="Cambria Math" panose="02040503050406030204" pitchFamily="18" charset="0"/>
                        <a:ea typeface="Cambria Math" panose="02040503050406030204" pitchFamily="18" charset="0"/>
                      </a:rPr>
                      <m:t>→</m:t>
                    </m:r>
                  </m:oMath>
                </a14:m>
                <a:r>
                  <a:rPr lang="en-US" sz="1600" b="1" dirty="0" smtClean="0"/>
                  <a:t> </a:t>
                </a:r>
                <a:r>
                  <a:rPr lang="en-US" sz="1600" b="1" i="1" dirty="0" smtClean="0"/>
                  <a:t>y</a:t>
                </a:r>
                <a:r>
                  <a:rPr lang="en-US" sz="1600" b="1" dirty="0" smtClean="0"/>
                  <a:t> ( HNO</a:t>
                </a:r>
                <a:r>
                  <a:rPr lang="en-US" sz="1600" b="1" baseline="-25000" dirty="0" smtClean="0"/>
                  <a:t>3</a:t>
                </a:r>
                <a:r>
                  <a:rPr lang="en-US" sz="1600" b="1" dirty="0" smtClean="0"/>
                  <a:t>(</a:t>
                </a:r>
                <a:r>
                  <a:rPr lang="en-US" sz="1600" b="1" i="1" dirty="0" smtClean="0"/>
                  <a:t>g</a:t>
                </a:r>
                <a:r>
                  <a:rPr lang="en-US" sz="1600" b="1" dirty="0" smtClean="0"/>
                  <a:t>) + </a:t>
                </a:r>
                <a:r>
                  <a:rPr lang="en-US" sz="1600" b="1" dirty="0" smtClean="0">
                    <a:latin typeface="Arial" panose="020B0604020202020204" pitchFamily="34" charset="0"/>
                    <a:cs typeface="Arial" panose="020B0604020202020204" pitchFamily="34" charset="0"/>
                  </a:rPr>
                  <a:t>ClNO</a:t>
                </a:r>
                <a:r>
                  <a:rPr lang="en-US" sz="1600" b="1" baseline="-25000" dirty="0" smtClean="0">
                    <a:latin typeface="Arial" panose="020B0604020202020204" pitchFamily="34" charset="0"/>
                    <a:cs typeface="Arial" panose="020B0604020202020204" pitchFamily="34" charset="0"/>
                  </a:rPr>
                  <a:t>2</a:t>
                </a:r>
                <a:r>
                  <a:rPr lang="en-US" sz="1600" b="1" dirty="0" smtClean="0">
                    <a:latin typeface="Arial" panose="020B0604020202020204" pitchFamily="34" charset="0"/>
                    <a:cs typeface="Arial" panose="020B0604020202020204" pitchFamily="34" charset="0"/>
                  </a:rPr>
                  <a:t>(</a:t>
                </a:r>
                <a:r>
                  <a:rPr lang="en-US" sz="1600" b="1" i="1" dirty="0" smtClean="0">
                    <a:latin typeface="Arial" panose="020B0604020202020204" pitchFamily="34" charset="0"/>
                    <a:cs typeface="Arial" panose="020B0604020202020204" pitchFamily="34" charset="0"/>
                  </a:rPr>
                  <a:t>g</a:t>
                </a:r>
                <a:r>
                  <a:rPr lang="en-US" sz="1600" b="1" dirty="0" smtClean="0">
                    <a:latin typeface="Arial" panose="020B0604020202020204" pitchFamily="34" charset="0"/>
                    <a:cs typeface="Arial" panose="020B0604020202020204" pitchFamily="34" charset="0"/>
                  </a:rPr>
                  <a:t>) ) + 2(1-</a:t>
                </a:r>
                <a:r>
                  <a:rPr lang="en-US" sz="1600" b="1" i="1" dirty="0" smtClean="0">
                    <a:latin typeface="Arial" panose="020B0604020202020204" pitchFamily="34" charset="0"/>
                    <a:cs typeface="Arial" panose="020B0604020202020204" pitchFamily="34" charset="0"/>
                  </a:rPr>
                  <a:t>y</a:t>
                </a:r>
                <a:r>
                  <a:rPr lang="en-US" sz="1600" b="1" dirty="0" smtClean="0">
                    <a:latin typeface="Arial" panose="020B0604020202020204" pitchFamily="34" charset="0"/>
                    <a:cs typeface="Arial" panose="020B0604020202020204" pitchFamily="34" charset="0"/>
                  </a:rPr>
                  <a:t>) </a:t>
                </a:r>
                <a:r>
                  <a:rPr lang="en-US" sz="1600" b="1" dirty="0"/>
                  <a:t>HNO</a:t>
                </a:r>
                <a:r>
                  <a:rPr lang="en-US" sz="1600" b="1" baseline="-25000" dirty="0"/>
                  <a:t>3</a:t>
                </a:r>
                <a:r>
                  <a:rPr lang="en-US" sz="1600" b="1" dirty="0"/>
                  <a:t> (</a:t>
                </a:r>
                <a:r>
                  <a:rPr lang="en-US" sz="1600" b="1" i="1" dirty="0"/>
                  <a:t>g</a:t>
                </a:r>
                <a:r>
                  <a:rPr lang="en-US" sz="1600" b="1" dirty="0"/>
                  <a:t>)</a:t>
                </a:r>
                <a:r>
                  <a:rPr lang="en-US" sz="1600" b="1" dirty="0" smtClean="0">
                    <a:latin typeface="Arial" panose="020B0604020202020204" pitchFamily="34" charset="0"/>
                    <a:cs typeface="Arial" panose="020B0604020202020204" pitchFamily="34" charset="0"/>
                  </a:rPr>
                  <a:t> </a:t>
                </a:r>
                <a:r>
                  <a:rPr lang="en-US" sz="1600" b="1" dirty="0" smtClean="0"/>
                  <a:t> </a:t>
                </a:r>
                <a:endParaRPr lang="en-US" sz="1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685800" y="2345293"/>
                <a:ext cx="8001000" cy="338554"/>
              </a:xfrm>
              <a:prstGeom prst="rect">
                <a:avLst/>
              </a:prstGeom>
              <a:blipFill rotWithShape="0">
                <a:blip r:embed="rId3"/>
                <a:stretch>
                  <a:fillRect l="-457" t="-5455" b="-23636"/>
                </a:stretch>
              </a:blipFill>
            </p:spPr>
            <p:txBody>
              <a:bodyPr/>
              <a:lstStyle/>
              <a:p>
                <a:r>
                  <a:rPr lang="en-US">
                    <a:noFill/>
                  </a:rPr>
                  <a:t> </a:t>
                </a:r>
              </a:p>
            </p:txBody>
          </p:sp>
        </mc:Fallback>
      </mc:AlternateContent>
      <p:sp>
        <p:nvSpPr>
          <p:cNvPr id="9" name="TextBox 8"/>
          <p:cNvSpPr txBox="1"/>
          <p:nvPr/>
        </p:nvSpPr>
        <p:spPr>
          <a:xfrm>
            <a:off x="381000" y="1295400"/>
            <a:ext cx="459933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Current model: Uptake of N</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O</a:t>
            </a:r>
            <a:r>
              <a:rPr lang="en-US" baseline="-25000" dirty="0" smtClean="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 on aerosols</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1020575" y="6172200"/>
            <a:ext cx="6993389" cy="584775"/>
          </a:xfrm>
          <a:prstGeom prst="rect">
            <a:avLst/>
          </a:prstGeom>
          <a:noFill/>
          <a:ln>
            <a:solidFill>
              <a:schemeClr val="tx1"/>
            </a:solidFill>
          </a:ln>
        </p:spPr>
        <p:txBody>
          <a:bodyPr wrap="none" rtlCol="0">
            <a:spAutoFit/>
          </a:bodyPr>
          <a:lstStyle/>
          <a:p>
            <a:r>
              <a:rPr lang="en-US" sz="1600" dirty="0" smtClean="0"/>
              <a:t>Alters partitioning of reactive nitrogen, impacts oxidant chemistry, and thus </a:t>
            </a:r>
          </a:p>
          <a:p>
            <a:r>
              <a:rPr lang="en-US" sz="1600" dirty="0"/>
              <a:t>i</a:t>
            </a:r>
            <a:r>
              <a:rPr lang="en-US" sz="1600" dirty="0" smtClean="0"/>
              <a:t>mpacts production of secondary pollutants (</a:t>
            </a:r>
            <a:r>
              <a:rPr lang="en-US" sz="1600" i="1" dirty="0" smtClean="0"/>
              <a:t>Sarwar et al., GRL, 2014</a:t>
            </a:r>
            <a:r>
              <a:rPr lang="en-US" sz="1600" dirty="0" smtClean="0"/>
              <a:t>)</a:t>
            </a:r>
            <a:endParaRPr lang="en-US" sz="1600" dirty="0"/>
          </a:p>
        </p:txBody>
      </p:sp>
      <p:grpSp>
        <p:nvGrpSpPr>
          <p:cNvPr id="19" name="Group 18"/>
          <p:cNvGrpSpPr/>
          <p:nvPr/>
        </p:nvGrpSpPr>
        <p:grpSpPr>
          <a:xfrm>
            <a:off x="245166" y="2904867"/>
            <a:ext cx="8610600" cy="3191133"/>
            <a:chOff x="99393" y="2904867"/>
            <a:chExt cx="8610600" cy="3191133"/>
          </a:xfrm>
        </p:grpSpPr>
        <p:pic>
          <p:nvPicPr>
            <p:cNvPr id="13" name="Picture 12"/>
            <p:cNvPicPr/>
            <p:nvPr/>
          </p:nvPicPr>
          <p:blipFill rotWithShape="1">
            <a:blip r:embed="rId4" cstate="print"/>
            <a:srcRect l="52127" b="50439"/>
            <a:stretch/>
          </p:blipFill>
          <p:spPr bwMode="auto">
            <a:xfrm>
              <a:off x="304165" y="3547736"/>
              <a:ext cx="2743835" cy="2213066"/>
            </a:xfrm>
            <a:prstGeom prst="rect">
              <a:avLst/>
            </a:prstGeom>
            <a:noFill/>
            <a:ln w="9525">
              <a:noFill/>
              <a:miter lim="800000"/>
              <a:headEnd/>
              <a:tailEnd/>
            </a:ln>
          </p:spPr>
        </p:pic>
        <p:pic>
          <p:nvPicPr>
            <p:cNvPr id="14" name="Picture 13"/>
            <p:cNvPicPr/>
            <p:nvPr/>
          </p:nvPicPr>
          <p:blipFill rotWithShape="1">
            <a:blip r:embed="rId5" cstate="print"/>
            <a:srcRect l="54178" b="49547"/>
            <a:stretch/>
          </p:blipFill>
          <p:spPr bwMode="auto">
            <a:xfrm>
              <a:off x="3048000" y="3576493"/>
              <a:ext cx="2626269" cy="2184309"/>
            </a:xfrm>
            <a:prstGeom prst="rect">
              <a:avLst/>
            </a:prstGeom>
            <a:noFill/>
            <a:ln w="9525">
              <a:noFill/>
              <a:miter lim="800000"/>
              <a:headEnd/>
              <a:tailEnd/>
            </a:ln>
          </p:spPr>
        </p:pic>
        <p:pic>
          <p:nvPicPr>
            <p:cNvPr id="15" name="Picture 14"/>
            <p:cNvPicPr/>
            <p:nvPr/>
          </p:nvPicPr>
          <p:blipFill rotWithShape="1">
            <a:blip r:embed="rId6" cstate="print"/>
            <a:srcRect l="53267" b="49851"/>
            <a:stretch/>
          </p:blipFill>
          <p:spPr bwMode="auto">
            <a:xfrm>
              <a:off x="5867400" y="3585387"/>
              <a:ext cx="2678521" cy="2199186"/>
            </a:xfrm>
            <a:prstGeom prst="rect">
              <a:avLst/>
            </a:prstGeom>
            <a:noFill/>
            <a:ln w="9525">
              <a:noFill/>
              <a:miter lim="800000"/>
              <a:headEnd/>
              <a:tailEnd/>
            </a:ln>
          </p:spPr>
        </p:pic>
        <p:sp>
          <p:nvSpPr>
            <p:cNvPr id="16" name="TextBox 15"/>
            <p:cNvSpPr txBox="1"/>
            <p:nvPr/>
          </p:nvSpPr>
          <p:spPr>
            <a:xfrm>
              <a:off x="1451351" y="2975450"/>
              <a:ext cx="5863849" cy="307777"/>
            </a:xfrm>
            <a:prstGeom prst="rect">
              <a:avLst/>
            </a:prstGeom>
            <a:noFill/>
          </p:spPr>
          <p:txBody>
            <a:bodyPr wrap="none" rtlCol="0">
              <a:spAutoFit/>
            </a:bodyPr>
            <a:lstStyle/>
            <a:p>
              <a:r>
                <a:rPr lang="en-US" sz="1400" b="1" dirty="0" smtClean="0">
                  <a:solidFill>
                    <a:srgbClr val="0000FF"/>
                  </a:solidFill>
                </a:rPr>
                <a:t>Average change in winter-time predictions due to ClNO</a:t>
              </a:r>
              <a:r>
                <a:rPr lang="en-US" sz="1400" b="1" baseline="-25000" dirty="0" smtClean="0">
                  <a:solidFill>
                    <a:srgbClr val="0000FF"/>
                  </a:solidFill>
                </a:rPr>
                <a:t>2</a:t>
              </a:r>
              <a:r>
                <a:rPr lang="en-US" sz="1400" b="1" dirty="0" smtClean="0">
                  <a:solidFill>
                    <a:srgbClr val="0000FF"/>
                  </a:solidFill>
                </a:rPr>
                <a:t> Chemistry</a:t>
              </a:r>
              <a:endParaRPr lang="en-US" sz="1400" b="1" dirty="0">
                <a:solidFill>
                  <a:srgbClr val="0000FF"/>
                </a:solidFill>
              </a:endParaRPr>
            </a:p>
          </p:txBody>
        </p:sp>
        <p:sp>
          <p:nvSpPr>
            <p:cNvPr id="17" name="TextBox 16"/>
            <p:cNvSpPr txBox="1"/>
            <p:nvPr/>
          </p:nvSpPr>
          <p:spPr>
            <a:xfrm>
              <a:off x="1020575" y="3207027"/>
              <a:ext cx="6381875" cy="307777"/>
            </a:xfrm>
            <a:prstGeom prst="rect">
              <a:avLst/>
            </a:prstGeom>
            <a:noFill/>
          </p:spPr>
          <p:txBody>
            <a:bodyPr wrap="none" rtlCol="0">
              <a:spAutoFit/>
            </a:bodyPr>
            <a:lstStyle/>
            <a:p>
              <a:r>
                <a:rPr lang="en-US" sz="1400" b="1" dirty="0" smtClean="0">
                  <a:solidFill>
                    <a:srgbClr val="0000FF"/>
                  </a:solidFill>
                </a:rPr>
                <a:t>TNO3                                                O</a:t>
              </a:r>
              <a:r>
                <a:rPr lang="en-US" sz="1400" b="1" baseline="-25000" dirty="0" smtClean="0">
                  <a:solidFill>
                    <a:srgbClr val="0000FF"/>
                  </a:solidFill>
                </a:rPr>
                <a:t>3</a:t>
              </a:r>
              <a:r>
                <a:rPr lang="en-US" sz="1400" b="1" dirty="0" smtClean="0">
                  <a:solidFill>
                    <a:srgbClr val="0000FF"/>
                  </a:solidFill>
                </a:rPr>
                <a:t>                                                       SO</a:t>
              </a:r>
              <a:r>
                <a:rPr lang="en-US" sz="1400" b="1" baseline="-25000" dirty="0" smtClean="0">
                  <a:solidFill>
                    <a:srgbClr val="0000FF"/>
                  </a:solidFill>
                </a:rPr>
                <a:t>4</a:t>
              </a:r>
              <a:r>
                <a:rPr lang="en-US" sz="1400" b="1" baseline="30000" dirty="0" smtClean="0">
                  <a:solidFill>
                    <a:srgbClr val="0000FF"/>
                  </a:solidFill>
                </a:rPr>
                <a:t>2-</a:t>
              </a:r>
              <a:endParaRPr lang="en-US" sz="1400" b="1" dirty="0">
                <a:solidFill>
                  <a:srgbClr val="0000FF"/>
                </a:solidFill>
              </a:endParaRPr>
            </a:p>
          </p:txBody>
        </p:sp>
        <p:sp>
          <p:nvSpPr>
            <p:cNvPr id="18" name="Rounded Rectangle 17"/>
            <p:cNvSpPr/>
            <p:nvPr/>
          </p:nvSpPr>
          <p:spPr>
            <a:xfrm>
              <a:off x="99393" y="2904867"/>
              <a:ext cx="8610600" cy="31911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3"/>
          </p:nvPr>
        </p:nvSpPr>
        <p:spPr/>
        <p:txBody>
          <a:bodyPr/>
          <a:lstStyle/>
          <a:p>
            <a:pPr>
              <a:defRPr/>
            </a:pPr>
            <a:fld id="{26755345-E417-4CE0-BE05-EA636690045F}" type="slidenum">
              <a:rPr lang="en-US" sz="1200" smtClean="0"/>
              <a:pPr>
                <a:defRPr/>
              </a:pPr>
              <a:t>28</a:t>
            </a:fld>
            <a:endParaRPr lang="en-US" sz="1200" dirty="0"/>
          </a:p>
        </p:txBody>
      </p:sp>
    </p:spTree>
    <p:extLst>
      <p:ext uri="{BB962C8B-B14F-4D97-AF65-F5344CB8AC3E}">
        <p14:creationId xmlns:p14="http://schemas.microsoft.com/office/powerpoint/2010/main" val="3942198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00400" y="512208"/>
            <a:ext cx="6096000" cy="706991"/>
          </a:xfrm>
        </p:spPr>
        <p:txBody>
          <a:bodyPr>
            <a:normAutofit fontScale="55000" lnSpcReduction="20000"/>
          </a:bodyPr>
          <a:lstStyle/>
          <a:p>
            <a:r>
              <a:rPr lang="en-US" sz="4200" dirty="0" smtClean="0"/>
              <a:t>WRF </a:t>
            </a:r>
            <a:r>
              <a:rPr lang="en-US" sz="4200" dirty="0" err="1" smtClean="0">
                <a:latin typeface="Symbol" panose="05050102010706020507" pitchFamily="18" charset="2"/>
              </a:rPr>
              <a:t>D</a:t>
            </a:r>
            <a:r>
              <a:rPr lang="en-US" sz="4200" dirty="0" err="1" smtClean="0"/>
              <a:t>x</a:t>
            </a:r>
            <a:r>
              <a:rPr lang="en-US" sz="4200" dirty="0" smtClean="0"/>
              <a:t> </a:t>
            </a:r>
            <a:r>
              <a:rPr lang="en-US" sz="4200" dirty="0"/>
              <a:t>= 12 </a:t>
            </a:r>
            <a:r>
              <a:rPr lang="en-US" sz="4200" dirty="0" smtClean="0"/>
              <a:t>km: revised PX LSM and ACM2 vs Base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288" y="1824479"/>
            <a:ext cx="2948477" cy="14742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580" y="3186933"/>
            <a:ext cx="2924774" cy="14623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288" y="4613431"/>
            <a:ext cx="2949823" cy="147491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7890" y="1824478"/>
            <a:ext cx="2925531" cy="146276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9223" y="3177787"/>
            <a:ext cx="2948477" cy="147423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9224" y="4609934"/>
            <a:ext cx="2956817" cy="1478409"/>
          </a:xfrm>
          <a:prstGeom prst="rect">
            <a:avLst/>
          </a:prstGeom>
        </p:spPr>
      </p:pic>
      <p:sp>
        <p:nvSpPr>
          <p:cNvPr id="11" name="TextBox 10"/>
          <p:cNvSpPr txBox="1"/>
          <p:nvPr/>
        </p:nvSpPr>
        <p:spPr>
          <a:xfrm>
            <a:off x="7539502" y="2074981"/>
            <a:ext cx="1545616" cy="784830"/>
          </a:xfrm>
          <a:prstGeom prst="rect">
            <a:avLst/>
          </a:prstGeom>
          <a:noFill/>
        </p:spPr>
        <p:txBody>
          <a:bodyPr wrap="none" rtlCol="0">
            <a:spAutoFit/>
          </a:bodyPr>
          <a:lstStyle/>
          <a:p>
            <a:r>
              <a:rPr lang="en-US" sz="1500" dirty="0">
                <a:solidFill>
                  <a:srgbClr val="0070C0"/>
                </a:solidFill>
                <a:latin typeface="Arial" panose="020B0604020202020204" pitchFamily="34" charset="0"/>
                <a:cs typeface="Arial" panose="020B0604020202020204" pitchFamily="34" charset="0"/>
              </a:rPr>
              <a:t>New Model with</a:t>
            </a:r>
          </a:p>
          <a:p>
            <a:r>
              <a:rPr lang="en-US" sz="1500" dirty="0">
                <a:solidFill>
                  <a:srgbClr val="0070C0"/>
                </a:solidFill>
                <a:latin typeface="Arial" panose="020B0604020202020204" pitchFamily="34" charset="0"/>
                <a:cs typeface="Arial" panose="020B0604020202020204" pitchFamily="34" charset="0"/>
              </a:rPr>
              <a:t>Revised LSM</a:t>
            </a:r>
          </a:p>
          <a:p>
            <a:r>
              <a:rPr lang="en-US" sz="1500" dirty="0">
                <a:solidFill>
                  <a:srgbClr val="0070C0"/>
                </a:solidFill>
                <a:latin typeface="Arial" panose="020B0604020202020204" pitchFamily="34" charset="0"/>
                <a:cs typeface="Arial" panose="020B0604020202020204" pitchFamily="34" charset="0"/>
              </a:rPr>
              <a:t>Revised PBL</a:t>
            </a:r>
          </a:p>
        </p:txBody>
      </p:sp>
      <p:sp>
        <p:nvSpPr>
          <p:cNvPr id="12" name="TextBox 11"/>
          <p:cNvSpPr txBox="1"/>
          <p:nvPr/>
        </p:nvSpPr>
        <p:spPr>
          <a:xfrm>
            <a:off x="0" y="2174988"/>
            <a:ext cx="1202573" cy="323165"/>
          </a:xfrm>
          <a:prstGeom prst="rect">
            <a:avLst/>
          </a:prstGeom>
          <a:noFill/>
        </p:spPr>
        <p:txBody>
          <a:bodyPr wrap="none" rtlCol="0">
            <a:spAutoFit/>
          </a:bodyPr>
          <a:lstStyle/>
          <a:p>
            <a:r>
              <a:rPr lang="en-US" sz="1500" dirty="0">
                <a:solidFill>
                  <a:srgbClr val="0070C0"/>
                </a:solidFill>
                <a:latin typeface="Arial" panose="020B0604020202020204" pitchFamily="34" charset="0"/>
                <a:cs typeface="Arial" panose="020B0604020202020204" pitchFamily="34" charset="0"/>
              </a:rPr>
              <a:t>Base Model</a:t>
            </a:r>
          </a:p>
        </p:txBody>
      </p:sp>
      <p:sp>
        <p:nvSpPr>
          <p:cNvPr id="3" name="TextBox 2"/>
          <p:cNvSpPr txBox="1"/>
          <p:nvPr/>
        </p:nvSpPr>
        <p:spPr>
          <a:xfrm>
            <a:off x="7468645" y="3914905"/>
            <a:ext cx="1567902" cy="1015663"/>
          </a:xfrm>
          <a:prstGeom prst="rect">
            <a:avLst/>
          </a:prstGeom>
          <a:noFill/>
        </p:spPr>
        <p:txBody>
          <a:bodyPr wrap="square" rtlCol="0">
            <a:spAutoFit/>
          </a:bodyPr>
          <a:lstStyle/>
          <a:p>
            <a:r>
              <a:rPr lang="en-US" sz="1500" i="1" dirty="0">
                <a:solidFill>
                  <a:srgbClr val="FF0000"/>
                </a:solidFill>
                <a:latin typeface="Arial" panose="020B0604020202020204" pitchFamily="34" charset="0"/>
                <a:cs typeface="Arial" panose="020B0604020202020204" pitchFamily="34" charset="0"/>
              </a:rPr>
              <a:t>Significant improvements in 2-m T and Q bias and error</a:t>
            </a:r>
          </a:p>
        </p:txBody>
      </p:sp>
      <p:sp>
        <p:nvSpPr>
          <p:cNvPr id="10" name="Rectangle 9"/>
          <p:cNvSpPr/>
          <p:nvPr/>
        </p:nvSpPr>
        <p:spPr>
          <a:xfrm>
            <a:off x="3493475" y="1411200"/>
            <a:ext cx="1479892" cy="369332"/>
          </a:xfrm>
          <a:prstGeom prst="rect">
            <a:avLst/>
          </a:prstGeom>
        </p:spPr>
        <p:txBody>
          <a:bodyPr wrap="none">
            <a:spAutoFit/>
          </a:bodyPr>
          <a:lstStyle/>
          <a:p>
            <a:r>
              <a:rPr lang="en-US" dirty="0"/>
              <a:t>August 2006</a:t>
            </a:r>
          </a:p>
        </p:txBody>
      </p:sp>
    </p:spTree>
    <p:extLst>
      <p:ext uri="{BB962C8B-B14F-4D97-AF65-F5344CB8AC3E}">
        <p14:creationId xmlns:p14="http://schemas.microsoft.com/office/powerpoint/2010/main" val="165144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Drivers: Multi-scale modeling</a:t>
            </a:r>
          </a:p>
          <a:p>
            <a:endParaRPr lang="en-US" dirty="0"/>
          </a:p>
        </p:txBody>
      </p:sp>
      <p:sp>
        <p:nvSpPr>
          <p:cNvPr id="8" name="Text Placeholder 7"/>
          <p:cNvSpPr>
            <a:spLocks noGrp="1"/>
          </p:cNvSpPr>
          <p:nvPr>
            <p:ph type="body" sz="quarter" idx="11"/>
          </p:nvPr>
        </p:nvSpPr>
        <p:spPr/>
        <p:txBody>
          <a:bodyPr/>
          <a:lstStyle/>
          <a:p>
            <a:endParaRPr lang="en-US" dirty="0"/>
          </a:p>
        </p:txBody>
      </p:sp>
      <p:sp>
        <p:nvSpPr>
          <p:cNvPr id="6" name="Slide Number Placeholder 5"/>
          <p:cNvSpPr>
            <a:spLocks noGrp="1"/>
          </p:cNvSpPr>
          <p:nvPr>
            <p:ph type="sldNum" sz="quarter" idx="13"/>
          </p:nvPr>
        </p:nvSpPr>
        <p:spPr/>
        <p:txBody>
          <a:bodyPr/>
          <a:lstStyle/>
          <a:p>
            <a:pPr>
              <a:defRPr/>
            </a:pPr>
            <a:fld id="{0F4CF190-6D2A-404C-A4C0-2C41565C975E}" type="slidenum">
              <a:rPr lang="en-US" smtClean="0"/>
              <a:pPr>
                <a:defRPr/>
              </a:pPr>
              <a:t>3</a:t>
            </a:fld>
            <a:endParaRPr lang="en-US" dirty="0"/>
          </a:p>
        </p:txBody>
      </p:sp>
      <p:pic>
        <p:nvPicPr>
          <p:cNvPr id="9" name="Picture Placeholder 5"/>
          <p:cNvPicPr>
            <a:picLocks noChangeAspect="1"/>
          </p:cNvPicPr>
          <p:nvPr/>
        </p:nvPicPr>
        <p:blipFill>
          <a:blip r:embed="rId2"/>
          <a:srcRect t="12787" b="12787"/>
          <a:stretch>
            <a:fillRect/>
          </a:stretch>
        </p:blipFill>
        <p:spPr>
          <a:xfrm>
            <a:off x="5600700" y="3328191"/>
            <a:ext cx="3243262" cy="2613025"/>
          </a:xfrm>
          <a:prstGeom prst="rect">
            <a:avLst/>
          </a:prstGeom>
        </p:spPr>
      </p:pic>
      <p:sp>
        <p:nvSpPr>
          <p:cNvPr id="10" name="Text Placeholder 4"/>
          <p:cNvSpPr txBox="1">
            <a:spLocks/>
          </p:cNvSpPr>
          <p:nvPr/>
        </p:nvSpPr>
        <p:spPr>
          <a:xfrm>
            <a:off x="3202969" y="1297380"/>
            <a:ext cx="5788631" cy="2116138"/>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227013" fontAlgn="auto">
              <a:defRPr/>
            </a:pPr>
            <a:r>
              <a:rPr lang="en-US" sz="1800" dirty="0" smtClean="0"/>
              <a:t>Hemispheric model needed to provide LBCs for US Domain</a:t>
            </a:r>
          </a:p>
          <a:p>
            <a:pPr marL="627063" lvl="1" indent="-227013" fontAlgn="auto">
              <a:defRPr/>
            </a:pPr>
            <a:r>
              <a:rPr lang="en-US" sz="1400" dirty="0" smtClean="0"/>
              <a:t>Intercontinental input increases importance as NAAQS are reduced</a:t>
            </a:r>
            <a:endParaRPr lang="en-US" sz="1400" dirty="0"/>
          </a:p>
          <a:p>
            <a:pPr marL="227013" indent="-227013" fontAlgn="auto">
              <a:defRPr/>
            </a:pPr>
            <a:r>
              <a:rPr lang="en-US" sz="1800" dirty="0" smtClean="0"/>
              <a:t>Fine scales: </a:t>
            </a:r>
          </a:p>
          <a:p>
            <a:pPr marL="627063" lvl="1" indent="-227013" fontAlgn="auto">
              <a:defRPr/>
            </a:pPr>
            <a:r>
              <a:rPr lang="en-US" sz="1400" dirty="0" smtClean="0"/>
              <a:t>Urban </a:t>
            </a:r>
            <a:r>
              <a:rPr lang="en-US" sz="1400" dirty="0"/>
              <a:t>Environments</a:t>
            </a:r>
          </a:p>
          <a:p>
            <a:pPr marL="627063" lvl="1" indent="-227013" fontAlgn="auto">
              <a:defRPr/>
            </a:pPr>
            <a:r>
              <a:rPr lang="en-US" sz="1400" dirty="0" smtClean="0"/>
              <a:t>Linkage </a:t>
            </a:r>
            <a:r>
              <a:rPr lang="en-US" sz="1400" dirty="0"/>
              <a:t>with human exposure &amp; health </a:t>
            </a:r>
            <a:r>
              <a:rPr lang="en-US" sz="1400" dirty="0" smtClean="0"/>
              <a:t>studies</a:t>
            </a:r>
          </a:p>
          <a:p>
            <a:pPr marL="627063" lvl="1" indent="-227013" fontAlgn="auto">
              <a:defRPr/>
            </a:pPr>
            <a:r>
              <a:rPr lang="en-US" sz="1400" dirty="0" smtClean="0"/>
              <a:t>Residual non-attainment</a:t>
            </a:r>
            <a:endParaRPr lang="en-US" sz="1400" dirty="0"/>
          </a:p>
          <a:p>
            <a:pPr>
              <a:defRPr/>
            </a:pPr>
            <a:endParaRPr lang="en-US" sz="1800" dirty="0" smtClean="0"/>
          </a:p>
        </p:txBody>
      </p:sp>
      <p:pic>
        <p:nvPicPr>
          <p:cNvPr id="11" name="Picture 2"/>
          <p:cNvPicPr>
            <a:picLocks noChangeAspect="1" noChangeArrowheads="1"/>
          </p:cNvPicPr>
          <p:nvPr/>
        </p:nvPicPr>
        <p:blipFill>
          <a:blip r:embed="rId3"/>
          <a:srcRect/>
          <a:stretch>
            <a:fillRect/>
          </a:stretch>
        </p:blipFill>
        <p:spPr bwMode="auto">
          <a:xfrm>
            <a:off x="3351212" y="4012404"/>
            <a:ext cx="1828800" cy="1912937"/>
          </a:xfrm>
          <a:prstGeom prst="rect">
            <a:avLst/>
          </a:prstGeom>
          <a:noFill/>
          <a:ln w="9525">
            <a:noFill/>
            <a:miter lim="800000"/>
            <a:headEnd/>
            <a:tailEnd/>
          </a:ln>
        </p:spPr>
      </p:pic>
      <p:grpSp>
        <p:nvGrpSpPr>
          <p:cNvPr id="12" name="Group 18"/>
          <p:cNvGrpSpPr>
            <a:grpSpLocks noChangeAspect="1"/>
          </p:cNvGrpSpPr>
          <p:nvPr/>
        </p:nvGrpSpPr>
        <p:grpSpPr bwMode="auto">
          <a:xfrm>
            <a:off x="150812" y="4055266"/>
            <a:ext cx="2836863" cy="1874838"/>
            <a:chOff x="17168" y="2133600"/>
            <a:chExt cx="4725442" cy="3124200"/>
          </a:xfrm>
        </p:grpSpPr>
        <p:pic>
          <p:nvPicPr>
            <p:cNvPr id="13" name="Picture 3"/>
            <p:cNvPicPr>
              <a:picLocks noChangeAspect="1" noChangeArrowheads="1"/>
            </p:cNvPicPr>
            <p:nvPr/>
          </p:nvPicPr>
          <p:blipFill>
            <a:blip r:embed="rId4"/>
            <a:srcRect/>
            <a:stretch>
              <a:fillRect/>
            </a:stretch>
          </p:blipFill>
          <p:spPr bwMode="auto">
            <a:xfrm>
              <a:off x="17168" y="2133600"/>
              <a:ext cx="4725442" cy="3124200"/>
            </a:xfrm>
            <a:prstGeom prst="rect">
              <a:avLst/>
            </a:prstGeom>
            <a:noFill/>
            <a:ln w="9525">
              <a:noFill/>
              <a:miter lim="800000"/>
              <a:headEnd/>
              <a:tailEnd/>
            </a:ln>
          </p:spPr>
        </p:pic>
        <p:sp>
          <p:nvSpPr>
            <p:cNvPr id="14" name="Rectangle 13"/>
            <p:cNvSpPr/>
            <p:nvPr/>
          </p:nvSpPr>
          <p:spPr>
            <a:xfrm>
              <a:off x="2986766" y="3265825"/>
              <a:ext cx="1065669" cy="1068735"/>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350">
                <a:solidFill>
                  <a:srgbClr val="FFFFFF"/>
                </a:solidFill>
              </a:endParaRPr>
            </a:p>
          </p:txBody>
        </p:sp>
      </p:grpSp>
      <p:pic>
        <p:nvPicPr>
          <p:cNvPr id="15" name="Picture 2" descr="C:\Users\JerryW\Desktop\O32009_JJA.jpg"/>
          <p:cNvPicPr>
            <a:picLocks noChangeAspect="1" noChangeArrowheads="1"/>
          </p:cNvPicPr>
          <p:nvPr/>
        </p:nvPicPr>
        <p:blipFill>
          <a:blip r:embed="rId5"/>
          <a:srcRect/>
          <a:stretch>
            <a:fillRect/>
          </a:stretch>
        </p:blipFill>
        <p:spPr bwMode="auto">
          <a:xfrm>
            <a:off x="150812" y="1197766"/>
            <a:ext cx="2836863" cy="2476500"/>
          </a:xfrm>
          <a:prstGeom prst="rect">
            <a:avLst/>
          </a:prstGeom>
          <a:noFill/>
          <a:ln w="9525">
            <a:noFill/>
            <a:miter lim="800000"/>
            <a:headEnd/>
            <a:tailEnd/>
          </a:ln>
        </p:spPr>
      </p:pic>
      <p:sp>
        <p:nvSpPr>
          <p:cNvPr id="16" name="Rectangle 15"/>
          <p:cNvSpPr/>
          <p:nvPr/>
        </p:nvSpPr>
        <p:spPr>
          <a:xfrm>
            <a:off x="1065212" y="2718591"/>
            <a:ext cx="6858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Arrow Connector 16"/>
          <p:cNvCxnSpPr/>
          <p:nvPr/>
        </p:nvCxnSpPr>
        <p:spPr>
          <a:xfrm flipH="1">
            <a:off x="150812" y="3175791"/>
            <a:ext cx="914400" cy="8794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51012" y="3175791"/>
            <a:ext cx="1236663" cy="8794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73337" y="4017166"/>
            <a:ext cx="777875" cy="7175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73337" y="5374479"/>
            <a:ext cx="777875" cy="5556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16450" y="3366291"/>
            <a:ext cx="984250" cy="12255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16450" y="5099841"/>
            <a:ext cx="984250" cy="8413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159250" y="4596604"/>
            <a:ext cx="457200" cy="5032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Box 23"/>
          <p:cNvSpPr txBox="1"/>
          <p:nvPr/>
        </p:nvSpPr>
        <p:spPr>
          <a:xfrm>
            <a:off x="150813" y="6084626"/>
            <a:ext cx="8002588" cy="923330"/>
          </a:xfrm>
          <a:prstGeom prst="rect">
            <a:avLst/>
          </a:prstGeom>
          <a:noFill/>
        </p:spPr>
        <p:txBody>
          <a:bodyPr wrap="square" rtlCol="0">
            <a:spAutoFit/>
          </a:bodyPr>
          <a:lstStyle/>
          <a:p>
            <a:r>
              <a:rPr lang="en-US" dirty="0"/>
              <a:t>Hemispheric model at 108 km provides LBCs for 12 km CONUS with nests to 4 km and 1 km</a:t>
            </a:r>
          </a:p>
          <a:p>
            <a:endParaRPr lang="en-US" dirty="0"/>
          </a:p>
        </p:txBody>
      </p:sp>
    </p:spTree>
    <p:extLst>
      <p:ext uri="{BB962C8B-B14F-4D97-AF65-F5344CB8AC3E}">
        <p14:creationId xmlns:p14="http://schemas.microsoft.com/office/powerpoint/2010/main" val="3032182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048000" y="609600"/>
            <a:ext cx="6096000" cy="685800"/>
          </a:xfrm>
        </p:spPr>
        <p:txBody>
          <a:bodyPr/>
          <a:lstStyle/>
          <a:p>
            <a:r>
              <a:rPr lang="en-US" dirty="0" smtClean="0"/>
              <a:t>CMAQv5.1 Chemistry updates</a:t>
            </a:r>
            <a:endParaRPr lang="en-US" dirty="0"/>
          </a:p>
        </p:txBody>
      </p:sp>
      <p:sp>
        <p:nvSpPr>
          <p:cNvPr id="12" name="Text Placeholder 11"/>
          <p:cNvSpPr>
            <a:spLocks noGrp="1"/>
          </p:cNvSpPr>
          <p:nvPr>
            <p:ph type="body" sz="quarter" idx="11"/>
          </p:nvPr>
        </p:nvSpPr>
        <p:spPr>
          <a:xfrm>
            <a:off x="152400" y="1447799"/>
            <a:ext cx="8839200" cy="5273675"/>
          </a:xfrm>
        </p:spPr>
        <p:txBody>
          <a:bodyPr>
            <a:normAutofit/>
          </a:bodyPr>
          <a:lstStyle/>
          <a:p>
            <a:r>
              <a:rPr lang="en-US" sz="2000" b="0" dirty="0" smtClean="0">
                <a:latin typeface="+mn-lt"/>
              </a:rPr>
              <a:t>Moving </a:t>
            </a:r>
            <a:r>
              <a:rPr lang="en-US" sz="2000" b="0" dirty="0">
                <a:latin typeface="+mn-lt"/>
              </a:rPr>
              <a:t>towards improved integration of chemistry across all phases</a:t>
            </a:r>
          </a:p>
          <a:p>
            <a:pPr lvl="1"/>
            <a:r>
              <a:rPr lang="en-US" sz="2000" b="0" dirty="0">
                <a:latin typeface="+mn-lt"/>
              </a:rPr>
              <a:t>Updates to CB05 to improve nitrogen cycling and nitrogen deposition</a:t>
            </a:r>
          </a:p>
          <a:p>
            <a:pPr lvl="1"/>
            <a:r>
              <a:rPr lang="en-US" sz="2000" b="0" dirty="0">
                <a:latin typeface="+mn-lt"/>
              </a:rPr>
              <a:t>Additional sources of secondary organic aerosol </a:t>
            </a:r>
            <a:r>
              <a:rPr lang="en-US" sz="2000" b="0" dirty="0">
                <a:solidFill>
                  <a:srgbClr val="FF0000"/>
                </a:solidFill>
                <a:latin typeface="+mn-lt"/>
              </a:rPr>
              <a:t>(see talk by Pye)</a:t>
            </a:r>
          </a:p>
          <a:p>
            <a:pPr lvl="1"/>
            <a:r>
              <a:rPr lang="en-US" sz="2000" b="0" dirty="0">
                <a:latin typeface="+mn-lt"/>
              </a:rPr>
              <a:t>Restructuring heterogeneous reactions and link with gas phase chemistry</a:t>
            </a:r>
          </a:p>
          <a:p>
            <a:pPr lvl="2"/>
            <a:r>
              <a:rPr lang="en-US" sz="2000" b="0" dirty="0">
                <a:solidFill>
                  <a:srgbClr val="0070C0"/>
                </a:solidFill>
                <a:latin typeface="+mn-lt"/>
              </a:rPr>
              <a:t>more  transparency and higher accuracy in fast reactions on aerosols and soil surfaces</a:t>
            </a:r>
          </a:p>
          <a:p>
            <a:pPr lvl="1"/>
            <a:r>
              <a:rPr lang="en-US" sz="2000" b="0" dirty="0">
                <a:latin typeface="+mn-lt"/>
              </a:rPr>
              <a:t>Expanded capability for aqueous organic chemistry </a:t>
            </a:r>
            <a:r>
              <a:rPr lang="en-US" sz="2000" b="0" dirty="0">
                <a:solidFill>
                  <a:srgbClr val="FF0000"/>
                </a:solidFill>
                <a:latin typeface="+mn-lt"/>
              </a:rPr>
              <a:t>(see Fahey poster)</a:t>
            </a:r>
          </a:p>
          <a:p>
            <a:pPr lvl="1"/>
            <a:r>
              <a:rPr lang="en-US" sz="2000" b="0" dirty="0">
                <a:latin typeface="+mn-lt"/>
              </a:rPr>
              <a:t>Updates to photochemistry for effects of BC aerosol and improved representation of clouds </a:t>
            </a:r>
            <a:r>
              <a:rPr lang="en-US" sz="2000" b="0" dirty="0">
                <a:solidFill>
                  <a:srgbClr val="FF0000"/>
                </a:solidFill>
                <a:latin typeface="+mn-lt"/>
              </a:rPr>
              <a:t>(see talk by Hutzell)</a:t>
            </a:r>
            <a:endParaRPr lang="en-US" sz="2000" b="0" dirty="0">
              <a:latin typeface="+mn-lt"/>
            </a:endParaRPr>
          </a:p>
          <a:p>
            <a:r>
              <a:rPr lang="en-US" sz="2000" b="0" dirty="0">
                <a:latin typeface="+mn-lt"/>
              </a:rPr>
              <a:t>Updates to all three chemical mechanisms (CB05, SAPRC07, and RACM2)</a:t>
            </a:r>
          </a:p>
          <a:p>
            <a:pPr lvl="1"/>
            <a:r>
              <a:rPr lang="en-US" sz="2000" b="0" dirty="0">
                <a:latin typeface="+mn-lt"/>
              </a:rPr>
              <a:t>Standard mechanisms more consistent with current research and reviews</a:t>
            </a:r>
          </a:p>
          <a:p>
            <a:pPr lvl="1"/>
            <a:r>
              <a:rPr lang="en-US" sz="2000" b="0" dirty="0">
                <a:latin typeface="+mn-lt"/>
              </a:rPr>
              <a:t>Added first order marine depletion parameterized from halogens </a:t>
            </a:r>
            <a:endParaRPr lang="en-US" sz="2000" b="0" dirty="0">
              <a:solidFill>
                <a:srgbClr val="FF0000"/>
              </a:solidFill>
              <a:latin typeface="+mn-lt"/>
            </a:endParaRPr>
          </a:p>
          <a:p>
            <a:pPr lvl="2"/>
            <a:r>
              <a:rPr lang="en-US" sz="2000" b="0" dirty="0">
                <a:solidFill>
                  <a:srgbClr val="0070C0"/>
                </a:solidFill>
                <a:latin typeface="+mn-lt"/>
              </a:rPr>
              <a:t>reduces ozone over marine environments and coastal </a:t>
            </a:r>
            <a:r>
              <a:rPr lang="en-US" sz="2000" b="0" dirty="0" smtClean="0">
                <a:solidFill>
                  <a:srgbClr val="0070C0"/>
                </a:solidFill>
                <a:latin typeface="+mn-lt"/>
              </a:rPr>
              <a:t>regions</a:t>
            </a:r>
            <a:endParaRPr lang="en-US" sz="2000" b="0" dirty="0">
              <a:solidFill>
                <a:srgbClr val="0070C0"/>
              </a:solidFill>
              <a:latin typeface="+mn-lt"/>
            </a:endParaRPr>
          </a:p>
        </p:txBody>
      </p:sp>
      <p:sp>
        <p:nvSpPr>
          <p:cNvPr id="6" name="Slide Number Placeholder 5"/>
          <p:cNvSpPr>
            <a:spLocks noGrp="1"/>
          </p:cNvSpPr>
          <p:nvPr>
            <p:ph type="sldNum" sz="quarter" idx="13"/>
          </p:nvPr>
        </p:nvSpPr>
        <p:spPr/>
        <p:txBody>
          <a:bodyPr/>
          <a:lstStyle/>
          <a:p>
            <a:pPr>
              <a:defRPr/>
            </a:pPr>
            <a:fld id="{0F4CF190-6D2A-404C-A4C0-2C41565C975E}" type="slidenum">
              <a:rPr lang="en-US" smtClean="0"/>
              <a:pPr>
                <a:defRPr/>
              </a:pPr>
              <a:t>4</a:t>
            </a:fld>
            <a:endParaRPr lang="en-US" dirty="0"/>
          </a:p>
        </p:txBody>
      </p:sp>
    </p:spTree>
    <p:extLst>
      <p:ext uri="{BB962C8B-B14F-4D97-AF65-F5344CB8AC3E}">
        <p14:creationId xmlns:p14="http://schemas.microsoft.com/office/powerpoint/2010/main" val="260855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81000"/>
            <a:ext cx="57912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2000" dirty="0" smtClean="0">
                <a:latin typeface="Arial" panose="020B0604020202020204" pitchFamily="34" charset="0"/>
                <a:cs typeface="Arial" panose="020B0604020202020204" pitchFamily="34" charset="0"/>
              </a:rPr>
              <a:t>Organic Nitrogen Chemistry and Deposition</a:t>
            </a:r>
            <a:endParaRPr 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43295" y="1335078"/>
            <a:ext cx="8686800" cy="838200"/>
          </a:xfrm>
        </p:spPr>
        <p:txBody>
          <a:bodyPr>
            <a:normAutofit/>
          </a:bodyPr>
          <a:lstStyle/>
          <a:p>
            <a:pPr marL="0" indent="0">
              <a:buNone/>
            </a:pPr>
            <a:r>
              <a:rPr lang="en-US" sz="1400" dirty="0" smtClean="0">
                <a:latin typeface="Arial" panose="020B0604020202020204" pitchFamily="34" charset="0"/>
                <a:cs typeface="Arial" panose="020B0604020202020204" pitchFamily="34" charset="0"/>
              </a:rPr>
              <a:t>Issue: </a:t>
            </a:r>
            <a:r>
              <a:rPr lang="en-US" sz="1400" dirty="0">
                <a:latin typeface="Arial" panose="020B0604020202020204" pitchFamily="34" charset="0"/>
                <a:cs typeface="Arial" panose="020B0604020202020204" pitchFamily="34" charset="0"/>
              </a:rPr>
              <a:t> </a:t>
            </a:r>
            <a:r>
              <a:rPr lang="en-US" sz="1400" b="0" dirty="0" smtClean="0">
                <a:latin typeface="Arial" panose="020B0604020202020204" pitchFamily="34" charset="0"/>
                <a:cs typeface="Arial" panose="020B0604020202020204" pitchFamily="34" charset="0"/>
              </a:rPr>
              <a:t>All </a:t>
            </a:r>
            <a:r>
              <a:rPr lang="en-US" sz="1400" b="0" dirty="0">
                <a:latin typeface="Arial" panose="020B0604020202020204" pitchFamily="34" charset="0"/>
                <a:cs typeface="Arial" panose="020B0604020202020204" pitchFamily="34" charset="0"/>
              </a:rPr>
              <a:t>o</a:t>
            </a:r>
            <a:r>
              <a:rPr lang="en-US" sz="1400" b="0" dirty="0" smtClean="0">
                <a:latin typeface="Arial" panose="020B0604020202020204" pitchFamily="34" charset="0"/>
                <a:cs typeface="Arial" panose="020B0604020202020204" pitchFamily="34" charset="0"/>
              </a:rPr>
              <a:t>rganic </a:t>
            </a:r>
            <a:r>
              <a:rPr lang="en-US" sz="1400" b="0" dirty="0">
                <a:latin typeface="Arial" panose="020B0604020202020204" pitchFamily="34" charset="0"/>
                <a:cs typeface="Arial" panose="020B0604020202020204" pitchFamily="34" charset="0"/>
              </a:rPr>
              <a:t>nitrates are lumped </a:t>
            </a:r>
            <a:r>
              <a:rPr lang="en-US" sz="1400" b="0" dirty="0" smtClean="0">
                <a:latin typeface="Arial" panose="020B0604020202020204" pitchFamily="34" charset="0"/>
                <a:cs typeface="Arial" panose="020B0604020202020204" pitchFamily="34" charset="0"/>
              </a:rPr>
              <a:t>into one species in CB05, but they can vary widely in physical and chemical properties.  CMAQv5.1 has 7 modeled organic nitrate species</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pPr>
              <a:defRPr/>
            </a:pPr>
            <a:fld id="{26755345-E417-4CE0-BE05-EA636690045F}" type="slidenum">
              <a:rPr lang="en-US" sz="1200" smtClean="0"/>
              <a:pPr>
                <a:defRPr/>
              </a:pPr>
              <a:t>5</a:t>
            </a:fld>
            <a:endParaRPr lang="en-US" sz="12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295" y="2998473"/>
            <a:ext cx="2473037" cy="32004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907" y="3011440"/>
            <a:ext cx="2473036" cy="3200400"/>
          </a:xfrm>
          <a:prstGeom prst="rect">
            <a:avLst/>
          </a:prstGeom>
        </p:spPr>
      </p:pic>
      <p:sp>
        <p:nvSpPr>
          <p:cNvPr id="13" name="TextBox 12"/>
          <p:cNvSpPr txBox="1"/>
          <p:nvPr/>
        </p:nvSpPr>
        <p:spPr>
          <a:xfrm>
            <a:off x="585301" y="6211840"/>
            <a:ext cx="8020158" cy="584775"/>
          </a:xfrm>
          <a:prstGeom prst="rect">
            <a:avLst/>
          </a:prstGeom>
          <a:noFill/>
        </p:spPr>
        <p:txBody>
          <a:bodyPr wrap="square" rtlCol="0">
            <a:spAutoFit/>
          </a:bodyPr>
          <a:lstStyle/>
          <a:p>
            <a:r>
              <a:rPr lang="en-US" sz="1600" dirty="0" smtClean="0"/>
              <a:t>Better characterization of alkyl nitrates can improve predictions of </a:t>
            </a:r>
            <a:r>
              <a:rPr lang="en-US" sz="1600" dirty="0" err="1" smtClean="0"/>
              <a:t>NOy</a:t>
            </a:r>
            <a:r>
              <a:rPr lang="en-US" sz="1600" dirty="0" smtClean="0"/>
              <a:t> species and organic nitrogen deposition</a:t>
            </a:r>
            <a:endParaRPr lang="en-US" sz="1600" dirty="0"/>
          </a:p>
        </p:txBody>
      </p:sp>
      <p:sp>
        <p:nvSpPr>
          <p:cNvPr id="14" name="Right Arrow 13"/>
          <p:cNvSpPr/>
          <p:nvPr/>
        </p:nvSpPr>
        <p:spPr>
          <a:xfrm>
            <a:off x="280501" y="6370837"/>
            <a:ext cx="304800" cy="193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8765" y="3429000"/>
            <a:ext cx="1404552" cy="338554"/>
          </a:xfrm>
          <a:prstGeom prst="rect">
            <a:avLst/>
          </a:prstGeom>
          <a:noFill/>
        </p:spPr>
        <p:txBody>
          <a:bodyPr wrap="none" rtlCol="0">
            <a:spAutoFit/>
          </a:bodyPr>
          <a:lstStyle/>
          <a:p>
            <a:r>
              <a:rPr lang="en-US" sz="1600" dirty="0" smtClean="0"/>
              <a:t>Alkyl nitrates </a:t>
            </a:r>
            <a:endParaRPr lang="en-US" sz="1600" dirty="0"/>
          </a:p>
        </p:txBody>
      </p:sp>
      <p:sp>
        <p:nvSpPr>
          <p:cNvPr id="16" name="TextBox 15"/>
          <p:cNvSpPr txBox="1"/>
          <p:nvPr/>
        </p:nvSpPr>
        <p:spPr>
          <a:xfrm>
            <a:off x="3636691" y="3398222"/>
            <a:ext cx="757451" cy="369332"/>
          </a:xfrm>
          <a:prstGeom prst="rect">
            <a:avLst/>
          </a:prstGeom>
          <a:noFill/>
        </p:spPr>
        <p:txBody>
          <a:bodyPr wrap="none" rtlCol="0">
            <a:spAutoFit/>
          </a:bodyPr>
          <a:lstStyle/>
          <a:p>
            <a:r>
              <a:rPr lang="en-US" dirty="0" smtClean="0"/>
              <a:t>PANs</a:t>
            </a:r>
            <a:endParaRPr lang="en-US" dirty="0"/>
          </a:p>
        </p:txBody>
      </p:sp>
      <p:grpSp>
        <p:nvGrpSpPr>
          <p:cNvPr id="17" name="Group 16"/>
          <p:cNvGrpSpPr/>
          <p:nvPr/>
        </p:nvGrpSpPr>
        <p:grpSpPr>
          <a:xfrm>
            <a:off x="5410200" y="3874538"/>
            <a:ext cx="3142858" cy="954107"/>
            <a:chOff x="3663436" y="1667506"/>
            <a:chExt cx="3142858" cy="954107"/>
          </a:xfrm>
        </p:grpSpPr>
        <p:sp>
          <p:nvSpPr>
            <p:cNvPr id="18" name="TextBox 17"/>
            <p:cNvSpPr txBox="1"/>
            <p:nvPr/>
          </p:nvSpPr>
          <p:spPr>
            <a:xfrm>
              <a:off x="3962399" y="1667506"/>
              <a:ext cx="2843895" cy="954107"/>
            </a:xfrm>
            <a:prstGeom prst="rect">
              <a:avLst/>
            </a:prstGeom>
            <a:noFill/>
          </p:spPr>
          <p:txBody>
            <a:bodyPr wrap="square" rtlCol="0">
              <a:spAutoFit/>
            </a:bodyPr>
            <a:lstStyle/>
            <a:p>
              <a:r>
                <a:rPr lang="en-US" sz="1400" dirty="0" smtClean="0"/>
                <a:t>Measurements </a:t>
              </a:r>
              <a:r>
                <a:rPr lang="en-US" sz="1400" dirty="0"/>
                <a:t>(</a:t>
              </a:r>
              <a:r>
                <a:rPr lang="en-US" sz="1400" dirty="0" smtClean="0"/>
                <a:t>Discover AQ) </a:t>
              </a:r>
            </a:p>
            <a:p>
              <a:r>
                <a:rPr lang="en-US" sz="1400" dirty="0" smtClean="0"/>
                <a:t>CMAQv5.02</a:t>
              </a:r>
            </a:p>
            <a:p>
              <a:r>
                <a:rPr lang="en-US" sz="1400" dirty="0" smtClean="0"/>
                <a:t>CB05e51</a:t>
              </a:r>
            </a:p>
            <a:p>
              <a:r>
                <a:rPr lang="en-US" sz="1400" dirty="0" smtClean="0"/>
                <a:t>CB05e51 with hydrolysis</a:t>
              </a:r>
              <a:endParaRPr lang="en-US" sz="1400" dirty="0"/>
            </a:p>
          </p:txBody>
        </p:sp>
        <p:sp>
          <p:nvSpPr>
            <p:cNvPr id="19" name="Minus 18"/>
            <p:cNvSpPr/>
            <p:nvPr/>
          </p:nvSpPr>
          <p:spPr>
            <a:xfrm>
              <a:off x="3663436" y="1828800"/>
              <a:ext cx="367649" cy="762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inus 19"/>
            <p:cNvSpPr/>
            <p:nvPr/>
          </p:nvSpPr>
          <p:spPr>
            <a:xfrm>
              <a:off x="3663436" y="2028194"/>
              <a:ext cx="367649" cy="76200"/>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inus 20"/>
            <p:cNvSpPr/>
            <p:nvPr/>
          </p:nvSpPr>
          <p:spPr>
            <a:xfrm>
              <a:off x="3663436" y="2222567"/>
              <a:ext cx="367649" cy="76200"/>
            </a:xfrm>
            <a:prstGeom prst="mathMin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inus 21"/>
            <p:cNvSpPr/>
            <p:nvPr/>
          </p:nvSpPr>
          <p:spPr>
            <a:xfrm>
              <a:off x="3663436" y="2416940"/>
              <a:ext cx="367649" cy="94048"/>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2389290394"/>
              </p:ext>
            </p:extLst>
          </p:nvPr>
        </p:nvGraphicFramePr>
        <p:xfrm>
          <a:off x="139831" y="1919525"/>
          <a:ext cx="8458199" cy="1259840"/>
        </p:xfrm>
        <a:graphic>
          <a:graphicData uri="http://schemas.openxmlformats.org/drawingml/2006/table">
            <a:tbl>
              <a:tblPr firstRow="1" bandRow="1">
                <a:tableStyleId>{5C22544A-7EE6-4342-B048-85BDC9FD1C3A}</a:tableStyleId>
              </a:tblPr>
              <a:tblGrid>
                <a:gridCol w="2222369"/>
                <a:gridCol w="2578231"/>
                <a:gridCol w="1543049"/>
                <a:gridCol w="2114550"/>
              </a:tblGrid>
              <a:tr h="370840">
                <a:tc>
                  <a:txBody>
                    <a:bodyPr/>
                    <a:lstStyle/>
                    <a:p>
                      <a:r>
                        <a:rPr lang="en-US" sz="1600" dirty="0" smtClean="0"/>
                        <a:t>Parameter</a:t>
                      </a:r>
                      <a:endParaRPr lang="en-US" sz="1600" dirty="0"/>
                    </a:p>
                  </a:txBody>
                  <a:tcPr/>
                </a:tc>
                <a:tc>
                  <a:txBody>
                    <a:bodyPr/>
                    <a:lstStyle/>
                    <a:p>
                      <a:r>
                        <a:rPr lang="en-US" sz="1600" dirty="0" smtClean="0"/>
                        <a:t>Representative</a:t>
                      </a:r>
                      <a:r>
                        <a:rPr lang="en-US" sz="1600" baseline="0" dirty="0" smtClean="0"/>
                        <a:t> </a:t>
                      </a:r>
                      <a:r>
                        <a:rPr lang="en-US" sz="1600" dirty="0" smtClean="0"/>
                        <a:t>values</a:t>
                      </a:r>
                      <a:endParaRPr lang="en-US" sz="1600" dirty="0"/>
                    </a:p>
                  </a:txBody>
                  <a:tcPr/>
                </a:tc>
                <a:tc>
                  <a:txBody>
                    <a:bodyPr/>
                    <a:lstStyle/>
                    <a:p>
                      <a:r>
                        <a:rPr lang="en-US" sz="1600" dirty="0" smtClean="0"/>
                        <a:t>CMAQ</a:t>
                      </a:r>
                      <a:r>
                        <a:rPr lang="en-US" sz="1600" baseline="0" dirty="0" smtClean="0"/>
                        <a:t> v5.02</a:t>
                      </a:r>
                      <a:endParaRPr lang="en-US" sz="1600" dirty="0"/>
                    </a:p>
                  </a:txBody>
                  <a:tcPr/>
                </a:tc>
                <a:tc>
                  <a:txBody>
                    <a:bodyPr/>
                    <a:lstStyle/>
                    <a:p>
                      <a:r>
                        <a:rPr lang="en-US" sz="1600" dirty="0" smtClean="0"/>
                        <a:t>CMAQ v5.1 (7 species)</a:t>
                      </a:r>
                      <a:endParaRPr lang="en-US" sz="1600" dirty="0"/>
                    </a:p>
                  </a:txBody>
                  <a:tcPr/>
                </a:tc>
              </a:tr>
              <a:tr h="370840">
                <a:tc>
                  <a:txBody>
                    <a:bodyPr/>
                    <a:lstStyle/>
                    <a:p>
                      <a:r>
                        <a:rPr lang="en-US" sz="1400" dirty="0" smtClean="0"/>
                        <a:t>Henry’s Law </a:t>
                      </a:r>
                      <a:r>
                        <a:rPr lang="en-US" sz="1400" dirty="0" err="1" smtClean="0"/>
                        <a:t>coef</a:t>
                      </a:r>
                      <a:r>
                        <a:rPr lang="en-US" sz="1400" dirty="0" smtClean="0"/>
                        <a:t>.</a:t>
                      </a:r>
                      <a:r>
                        <a:rPr lang="en-US" sz="1400" baseline="0" dirty="0" smtClean="0"/>
                        <a:t> (M/atm)</a:t>
                      </a:r>
                      <a:endParaRPr lang="en-US" sz="1400" dirty="0"/>
                    </a:p>
                  </a:txBody>
                  <a:tcPr/>
                </a:tc>
                <a:tc>
                  <a:txBody>
                    <a:bodyPr/>
                    <a:lstStyle/>
                    <a:p>
                      <a:r>
                        <a:rPr lang="en-US" sz="1400" dirty="0" smtClean="0"/>
                        <a:t>0.6</a:t>
                      </a:r>
                      <a:r>
                        <a:rPr lang="en-US" sz="1400" baseline="0" dirty="0" smtClean="0"/>
                        <a:t> to 4</a:t>
                      </a:r>
                      <a:r>
                        <a:rPr lang="en-US" sz="1400" dirty="0" smtClean="0"/>
                        <a:t>0,000 </a:t>
                      </a:r>
                      <a:endParaRPr lang="en-US" sz="1400" dirty="0"/>
                    </a:p>
                  </a:txBody>
                  <a:tcPr/>
                </a:tc>
                <a:tc>
                  <a:txBody>
                    <a:bodyPr/>
                    <a:lstStyle/>
                    <a:p>
                      <a:r>
                        <a:rPr lang="en-US" sz="1400" dirty="0" smtClean="0"/>
                        <a:t>1.7</a:t>
                      </a:r>
                      <a:endParaRPr lang="en-US" sz="1400" dirty="0"/>
                    </a:p>
                  </a:txBody>
                  <a:tcPr/>
                </a:tc>
                <a:tc>
                  <a:txBody>
                    <a:bodyPr/>
                    <a:lstStyle/>
                    <a:p>
                      <a:r>
                        <a:rPr lang="en-US" sz="1400" dirty="0" smtClean="0"/>
                        <a:t>0.65 to 17,000.</a:t>
                      </a:r>
                      <a:endParaRPr lang="en-US" sz="1400" dirty="0"/>
                    </a:p>
                  </a:txBody>
                  <a:tcPr/>
                </a:tc>
              </a:tr>
              <a:tr h="370840">
                <a:tc>
                  <a:txBody>
                    <a:bodyPr/>
                    <a:lstStyle/>
                    <a:p>
                      <a:r>
                        <a:rPr lang="en-US" sz="1400" dirty="0" smtClean="0"/>
                        <a:t>Reaction rate with OH (cm3/molecule-sec)</a:t>
                      </a:r>
                      <a:endParaRPr lang="en-US" sz="1400" dirty="0"/>
                    </a:p>
                  </a:txBody>
                  <a:tcPr/>
                </a:tc>
                <a:tc>
                  <a:txBody>
                    <a:bodyPr/>
                    <a:lstStyle/>
                    <a:p>
                      <a:r>
                        <a:rPr lang="en-US" sz="1400" dirty="0" smtClean="0"/>
                        <a:t>1.8e-13 to 1.1e-10</a:t>
                      </a:r>
                      <a:endParaRPr lang="en-US" sz="1400" dirty="0"/>
                    </a:p>
                  </a:txBody>
                  <a:tcPr/>
                </a:tc>
                <a:tc>
                  <a:txBody>
                    <a:bodyPr/>
                    <a:lstStyle/>
                    <a:p>
                      <a:r>
                        <a:rPr lang="en-US" sz="1400" dirty="0" smtClean="0"/>
                        <a:t>1.8e-13</a:t>
                      </a:r>
                      <a:endParaRPr lang="en-US" sz="1400" dirty="0"/>
                    </a:p>
                  </a:txBody>
                  <a:tcPr/>
                </a:tc>
                <a:tc>
                  <a:txBody>
                    <a:bodyPr/>
                    <a:lstStyle/>
                    <a:p>
                      <a:r>
                        <a:rPr lang="en-US" sz="1400" dirty="0" smtClean="0"/>
                        <a:t>1.1e-12 to 3.3e-11</a:t>
                      </a:r>
                      <a:endParaRPr lang="en-US" sz="1400" dirty="0"/>
                    </a:p>
                  </a:txBody>
                  <a:tcPr/>
                </a:tc>
              </a:tr>
            </a:tbl>
          </a:graphicData>
        </a:graphic>
      </p:graphicFrame>
      <p:sp>
        <p:nvSpPr>
          <p:cNvPr id="7" name="TextBox 6"/>
          <p:cNvSpPr txBox="1"/>
          <p:nvPr/>
        </p:nvSpPr>
        <p:spPr>
          <a:xfrm>
            <a:off x="5145206" y="3398222"/>
            <a:ext cx="3783921" cy="369332"/>
          </a:xfrm>
          <a:prstGeom prst="rect">
            <a:avLst/>
          </a:prstGeom>
          <a:noFill/>
        </p:spPr>
        <p:txBody>
          <a:bodyPr wrap="none" rtlCol="0">
            <a:spAutoFit/>
          </a:bodyPr>
          <a:lstStyle/>
          <a:p>
            <a:r>
              <a:rPr lang="en-US" dirty="0" smtClean="0"/>
              <a:t>Example (07/10/11) results for </a:t>
            </a:r>
            <a:r>
              <a:rPr lang="en-US" dirty="0" err="1" smtClean="0"/>
              <a:t>NOy</a:t>
            </a:r>
            <a:endParaRPr lang="en-US" dirty="0"/>
          </a:p>
        </p:txBody>
      </p:sp>
    </p:spTree>
    <p:extLst>
      <p:ext uri="{BB962C8B-B14F-4D97-AF65-F5344CB8AC3E}">
        <p14:creationId xmlns:p14="http://schemas.microsoft.com/office/powerpoint/2010/main" val="247954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81000"/>
            <a:ext cx="57912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2000" b="0" dirty="0" smtClean="0">
                <a:latin typeface="Arial" panose="020B0604020202020204" pitchFamily="34" charset="0"/>
                <a:cs typeface="Arial" panose="020B0604020202020204" pitchFamily="34" charset="0"/>
              </a:rPr>
              <a:t>Improving representation of marine environments</a:t>
            </a:r>
            <a:endParaRPr lang="en-US" sz="2000" b="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52400" y="1371600"/>
            <a:ext cx="8686800" cy="626634"/>
          </a:xfrm>
        </p:spPr>
        <p:txBody>
          <a:bodyPr>
            <a:normAutofit/>
          </a:bodyPr>
          <a:lstStyle/>
          <a:p>
            <a:pPr marL="0" indent="0">
              <a:buNone/>
            </a:pPr>
            <a:r>
              <a:rPr lang="en-US" sz="1400" dirty="0" smtClean="0">
                <a:latin typeface="Arial" panose="020B0604020202020204" pitchFamily="34" charset="0"/>
                <a:cs typeface="Arial" panose="020B0604020202020204" pitchFamily="34" charset="0"/>
              </a:rPr>
              <a:t>Issue: </a:t>
            </a:r>
            <a:r>
              <a:rPr lang="en-US" sz="1400" b="0" dirty="0" smtClean="0">
                <a:latin typeface="Arial" panose="020B0604020202020204" pitchFamily="34" charset="0"/>
                <a:cs typeface="Arial" panose="020B0604020202020204" pitchFamily="34" charset="0"/>
              </a:rPr>
              <a:t>Impact of deposition to seawater, simple halogen chemistry, and boundary conditions on O</a:t>
            </a:r>
            <a:r>
              <a:rPr lang="en-US" sz="1400" b="0" baseline="-25000" dirty="0" smtClean="0">
                <a:latin typeface="Arial" panose="020B0604020202020204" pitchFamily="34" charset="0"/>
                <a:cs typeface="Arial" panose="020B0604020202020204" pitchFamily="34" charset="0"/>
              </a:rPr>
              <a:t>3</a:t>
            </a:r>
            <a:r>
              <a:rPr lang="en-US" sz="1400" b="0" dirty="0" smtClean="0">
                <a:latin typeface="Arial" panose="020B0604020202020204" pitchFamily="34" charset="0"/>
                <a:cs typeface="Arial" panose="020B0604020202020204" pitchFamily="34" charset="0"/>
              </a:rPr>
              <a:t> over the CONUS domain. Boundary conditions accounting the effect of halogen chemistry is important</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pPr>
              <a:defRPr/>
            </a:pPr>
            <a:fld id="{26755345-E417-4CE0-BE05-EA636690045F}" type="slidenum">
              <a:rPr lang="en-US" sz="1200" smtClean="0"/>
              <a:pPr>
                <a:defRPr/>
              </a:pPr>
              <a:t>6</a:t>
            </a:fld>
            <a:endParaRPr lang="en-US" sz="1200" dirty="0"/>
          </a:p>
        </p:txBody>
      </p:sp>
      <p:grpSp>
        <p:nvGrpSpPr>
          <p:cNvPr id="6" name="Group 5"/>
          <p:cNvGrpSpPr/>
          <p:nvPr/>
        </p:nvGrpSpPr>
        <p:grpSpPr>
          <a:xfrm>
            <a:off x="533400" y="2133600"/>
            <a:ext cx="7467600" cy="4405312"/>
            <a:chOff x="230094" y="533400"/>
            <a:chExt cx="8393018" cy="5486400"/>
          </a:xfrm>
        </p:grpSpPr>
        <p:sp>
          <p:nvSpPr>
            <p:cNvPr id="8" name="TextBox 7"/>
            <p:cNvSpPr txBox="1"/>
            <p:nvPr/>
          </p:nvSpPr>
          <p:spPr>
            <a:xfrm rot="-5400000">
              <a:off x="7117347" y="1734365"/>
              <a:ext cx="2667000" cy="344530"/>
            </a:xfrm>
            <a:prstGeom prst="rect">
              <a:avLst/>
            </a:prstGeom>
            <a:noFill/>
          </p:spPr>
          <p:txBody>
            <a:bodyPr wrap="square" rtlCol="0">
              <a:spAutoFit/>
            </a:bodyPr>
            <a:lstStyle/>
            <a:p>
              <a:r>
                <a:rPr lang="en-US" sz="1600" b="1" dirty="0" smtClean="0"/>
                <a:t>halogen chemistry effect</a:t>
              </a:r>
              <a:endParaRPr lang="en-US" sz="1600" b="1" baseline="-25000" dirty="0"/>
            </a:p>
          </p:txBody>
        </p:sp>
        <p:pic>
          <p:nvPicPr>
            <p:cNvPr id="9" name="Picture 8"/>
            <p:cNvPicPr preferRelativeResize="0">
              <a:picLocks/>
            </p:cNvPicPr>
            <p:nvPr/>
          </p:nvPicPr>
          <p:blipFill rotWithShape="1">
            <a:blip r:embed="rId2">
              <a:extLst>
                <a:ext uri="{28A0092B-C50C-407E-A947-70E740481C1C}">
                  <a14:useLocalDpi xmlns:a14="http://schemas.microsoft.com/office/drawing/2010/main" val="0"/>
                </a:ext>
              </a:extLst>
            </a:blip>
            <a:srcRect l="8726" r="13996" b="31013"/>
            <a:stretch/>
          </p:blipFill>
          <p:spPr>
            <a:xfrm>
              <a:off x="734240" y="592180"/>
              <a:ext cx="3657600" cy="2743200"/>
            </a:xfrm>
            <a:prstGeom prst="rect">
              <a:avLst/>
            </a:prstGeom>
          </p:spPr>
        </p:pic>
        <p:pic>
          <p:nvPicPr>
            <p:cNvPr id="10" name="Picture 9"/>
            <p:cNvPicPr preferRelativeResize="0">
              <a:picLocks/>
            </p:cNvPicPr>
            <p:nvPr/>
          </p:nvPicPr>
          <p:blipFill rotWithShape="1">
            <a:blip r:embed="rId3">
              <a:extLst>
                <a:ext uri="{28A0092B-C50C-407E-A947-70E740481C1C}">
                  <a14:useLocalDpi xmlns:a14="http://schemas.microsoft.com/office/drawing/2010/main" val="0"/>
                </a:ext>
              </a:extLst>
            </a:blip>
            <a:srcRect l="8727" r="14874" b="32279"/>
            <a:stretch/>
          </p:blipFill>
          <p:spPr>
            <a:xfrm>
              <a:off x="4599760" y="592180"/>
              <a:ext cx="3657600" cy="2743200"/>
            </a:xfrm>
            <a:prstGeom prst="rect">
              <a:avLst/>
            </a:prstGeom>
          </p:spPr>
        </p:pic>
        <p:sp>
          <p:nvSpPr>
            <p:cNvPr id="11" name="TextBox 10"/>
            <p:cNvSpPr txBox="1"/>
            <p:nvPr/>
          </p:nvSpPr>
          <p:spPr>
            <a:xfrm rot="-5400000">
              <a:off x="-934129" y="1697623"/>
              <a:ext cx="2667000" cy="338554"/>
            </a:xfrm>
            <a:prstGeom prst="rect">
              <a:avLst/>
            </a:prstGeom>
            <a:noFill/>
          </p:spPr>
          <p:txBody>
            <a:bodyPr wrap="square" rtlCol="0">
              <a:spAutoFit/>
            </a:bodyPr>
            <a:lstStyle/>
            <a:p>
              <a:r>
                <a:rPr lang="en-US" sz="1600" b="1" dirty="0" smtClean="0"/>
                <a:t>Enhanced deposition effect</a:t>
              </a:r>
              <a:endParaRPr lang="en-US" sz="1600" b="1" baseline="-25000" dirty="0"/>
            </a:p>
          </p:txBody>
        </p:sp>
        <p:pic>
          <p:nvPicPr>
            <p:cNvPr id="12" name="Picture 11"/>
            <p:cNvPicPr preferRelativeResize="0">
              <a:picLocks/>
            </p:cNvPicPr>
            <p:nvPr/>
          </p:nvPicPr>
          <p:blipFill rotWithShape="1">
            <a:blip r:embed="rId4">
              <a:extLst>
                <a:ext uri="{28A0092B-C50C-407E-A947-70E740481C1C}">
                  <a14:useLocalDpi xmlns:a14="http://schemas.microsoft.com/office/drawing/2010/main" val="0"/>
                </a:ext>
              </a:extLst>
            </a:blip>
            <a:srcRect l="7848" r="13996" b="29747"/>
            <a:stretch/>
          </p:blipFill>
          <p:spPr>
            <a:xfrm>
              <a:off x="734240" y="3276600"/>
              <a:ext cx="3657600" cy="2743200"/>
            </a:xfrm>
            <a:prstGeom prst="rect">
              <a:avLst/>
            </a:prstGeom>
          </p:spPr>
        </p:pic>
        <p:pic>
          <p:nvPicPr>
            <p:cNvPr id="13" name="Picture 12"/>
            <p:cNvPicPr preferRelativeResize="0">
              <a:picLocks/>
            </p:cNvPicPr>
            <p:nvPr/>
          </p:nvPicPr>
          <p:blipFill rotWithShape="1">
            <a:blip r:embed="rId5">
              <a:extLst>
                <a:ext uri="{28A0092B-C50C-407E-A947-70E740481C1C}">
                  <a14:useLocalDpi xmlns:a14="http://schemas.microsoft.com/office/drawing/2010/main" val="0"/>
                </a:ext>
              </a:extLst>
            </a:blip>
            <a:srcRect l="7848" r="13996" b="32279"/>
            <a:stretch/>
          </p:blipFill>
          <p:spPr>
            <a:xfrm>
              <a:off x="4599760" y="3276600"/>
              <a:ext cx="3657600" cy="2743200"/>
            </a:xfrm>
            <a:prstGeom prst="rect">
              <a:avLst/>
            </a:prstGeom>
          </p:spPr>
        </p:pic>
        <p:sp>
          <p:nvSpPr>
            <p:cNvPr id="14" name="TextBox 13"/>
            <p:cNvSpPr txBox="1"/>
            <p:nvPr/>
          </p:nvSpPr>
          <p:spPr>
            <a:xfrm rot="-5400000">
              <a:off x="-934129" y="4288423"/>
              <a:ext cx="2667000" cy="338554"/>
            </a:xfrm>
            <a:prstGeom prst="rect">
              <a:avLst/>
            </a:prstGeom>
            <a:noFill/>
          </p:spPr>
          <p:txBody>
            <a:bodyPr wrap="square" rtlCol="0">
              <a:spAutoFit/>
            </a:bodyPr>
            <a:lstStyle/>
            <a:p>
              <a:r>
                <a:rPr lang="en-US" sz="1600" b="1" dirty="0" smtClean="0"/>
                <a:t>Boundary condition effect</a:t>
              </a:r>
              <a:endParaRPr lang="en-US" sz="1600" b="1" baseline="-25000" dirty="0"/>
            </a:p>
          </p:txBody>
        </p:sp>
        <p:sp>
          <p:nvSpPr>
            <p:cNvPr id="15" name="TextBox 14"/>
            <p:cNvSpPr txBox="1"/>
            <p:nvPr/>
          </p:nvSpPr>
          <p:spPr>
            <a:xfrm rot="-5400000">
              <a:off x="7117348" y="4440823"/>
              <a:ext cx="2667000" cy="338554"/>
            </a:xfrm>
            <a:prstGeom prst="rect">
              <a:avLst/>
            </a:prstGeom>
            <a:noFill/>
          </p:spPr>
          <p:txBody>
            <a:bodyPr wrap="square" rtlCol="0">
              <a:spAutoFit/>
            </a:bodyPr>
            <a:lstStyle/>
            <a:p>
              <a:r>
                <a:rPr lang="en-US" sz="1600" b="1" dirty="0" smtClean="0"/>
                <a:t>Combined effect</a:t>
              </a:r>
              <a:endParaRPr lang="en-US" sz="1600" b="1" baseline="-25000" dirty="0"/>
            </a:p>
          </p:txBody>
        </p:sp>
      </p:grpSp>
    </p:spTree>
    <p:extLst>
      <p:ext uri="{BB962C8B-B14F-4D97-AF65-F5344CB8AC3E}">
        <p14:creationId xmlns:p14="http://schemas.microsoft.com/office/powerpoint/2010/main" val="1726854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2900362" y="313042"/>
            <a:ext cx="60960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1800" dirty="0" smtClean="0">
                <a:latin typeface="Arial" panose="020B0604020202020204" pitchFamily="34" charset="0"/>
                <a:cs typeface="Arial" panose="020B0604020202020204" pitchFamily="34" charset="0"/>
              </a:rPr>
              <a:t>Aqueous chemistry with </a:t>
            </a:r>
            <a:r>
              <a:rPr lang="en-US" sz="1800" dirty="0" err="1" smtClean="0">
                <a:latin typeface="Arial" panose="020B0604020202020204" pitchFamily="34" charset="0"/>
                <a:cs typeface="Arial" panose="020B0604020202020204" pitchFamily="34" charset="0"/>
              </a:rPr>
              <a:t>Rosenbrock</a:t>
            </a:r>
            <a:r>
              <a:rPr lang="en-US" sz="1800" dirty="0">
                <a:latin typeface="Arial" panose="020B0604020202020204" pitchFamily="34" charset="0"/>
                <a:cs typeface="Arial" panose="020B0604020202020204" pitchFamily="34" charset="0"/>
              </a:rPr>
              <a:t> Solver and kinetic mass </a:t>
            </a:r>
            <a:r>
              <a:rPr lang="en-US" sz="1800" dirty="0" smtClean="0">
                <a:latin typeface="Arial" panose="020B0604020202020204" pitchFamily="34" charset="0"/>
                <a:cs typeface="Arial" panose="020B0604020202020204" pitchFamily="34" charset="0"/>
              </a:rPr>
              <a:t>transfer: AQCHEM-KMT</a:t>
            </a:r>
            <a:endParaRPr lang="en-US" sz="180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533400" y="1295400"/>
            <a:ext cx="7772400" cy="3048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endParaRPr lang="en-US" sz="2000" dirty="0" smtClean="0">
              <a:latin typeface="Calibri" panose="020F0502020204030204" pitchFamily="34" charset="0"/>
              <a:cs typeface="Calibri" panose="020F0502020204030204" pitchFamily="34" charset="0"/>
            </a:endParaRPr>
          </a:p>
          <a:p>
            <a:pPr marL="0" indent="0" eaLnBrk="1" hangingPunct="1">
              <a:buNone/>
            </a:pPr>
            <a:endParaRPr lang="en-US" sz="2000" dirty="0">
              <a:latin typeface="Calibri" panose="020F0502020204030204" pitchFamily="34" charset="0"/>
              <a:cs typeface="Calibri" panose="020F0502020204030204" pitchFamily="34" charset="0"/>
            </a:endParaRPr>
          </a:p>
          <a:p>
            <a:pPr eaLnBrk="1" hangingPunct="1"/>
            <a:endParaRPr lang="en-US" sz="2000" dirty="0" smtClean="0">
              <a:latin typeface="Calibri" panose="020F0502020204030204" pitchFamily="34" charset="0"/>
              <a:cs typeface="Calibri" panose="020F0502020204030204" pitchFamily="34" charset="0"/>
            </a:endParaRPr>
          </a:p>
          <a:p>
            <a:pPr marL="0" indent="0" eaLnBrk="1" hangingPunct="1">
              <a:buNone/>
            </a:pPr>
            <a:r>
              <a:rPr lang="en-US" sz="2000" dirty="0" smtClean="0">
                <a:latin typeface="Calibri" panose="020F0502020204030204" pitchFamily="34" charset="0"/>
                <a:cs typeface="Calibri" panose="020F0502020204030204" pitchFamily="34" charset="0"/>
              </a:rPr>
              <a:t> </a:t>
            </a:r>
          </a:p>
          <a:p>
            <a:pPr eaLnBrk="1" hangingPunct="1"/>
            <a:endParaRPr lang="en-US" sz="2000" dirty="0" smtClean="0">
              <a:latin typeface="Calibri" panose="020F0502020204030204" pitchFamily="34" charset="0"/>
              <a:cs typeface="Calibri" panose="020F0502020204030204" pitchFamily="34" charset="0"/>
            </a:endParaRPr>
          </a:p>
          <a:p>
            <a:pPr eaLnBrk="1" hangingPunct="1"/>
            <a:endParaRPr lang="en-US" sz="2000" dirty="0" smtClean="0">
              <a:latin typeface="Calibri" panose="020F0502020204030204" pitchFamily="34" charset="0"/>
              <a:cs typeface="Calibri" panose="020F0502020204030204" pitchFamily="34" charset="0"/>
            </a:endParaRPr>
          </a:p>
          <a:p>
            <a:pPr marL="0" indent="0" eaLnBrk="1" hangingPunct="1">
              <a:buNone/>
            </a:pPr>
            <a:endParaRPr lang="en-US" sz="1800" dirty="0" smtClean="0">
              <a:latin typeface="Calibri" panose="020F0502020204030204" pitchFamily="34" charset="0"/>
              <a:cs typeface="Calibri" panose="020F0502020204030204" pitchFamily="34" charset="0"/>
            </a:endParaRPr>
          </a:p>
          <a:p>
            <a:pPr marL="0" indent="0" eaLnBrk="1" hangingPunct="1">
              <a:buNone/>
            </a:pPr>
            <a:endParaRPr lang="en-US" sz="1800" dirty="0">
              <a:latin typeface="Calibri" panose="020F0502020204030204" pitchFamily="34" charset="0"/>
              <a:cs typeface="Calibri" panose="020F0502020204030204" pitchFamily="34" charset="0"/>
            </a:endParaRPr>
          </a:p>
          <a:p>
            <a:pPr eaLnBrk="1" hangingPunct="1"/>
            <a:r>
              <a:rPr lang="en-US" sz="2000" dirty="0" smtClean="0">
                <a:latin typeface="Calibri" panose="020F0502020204030204" pitchFamily="34" charset="0"/>
                <a:cs typeface="Calibri" panose="020F0502020204030204" pitchFamily="34" charset="0"/>
              </a:rPr>
              <a:t>Available for both standard AQCHEM chemistry as well as expanded mechanism that includes SOA formation from IEPOX/MPAN </a:t>
            </a:r>
          </a:p>
          <a:p>
            <a:pPr lvl="1"/>
            <a:r>
              <a:rPr lang="en-US" sz="2000" dirty="0" smtClean="0">
                <a:latin typeface="Calibri" panose="020F0502020204030204" pitchFamily="34" charset="0"/>
                <a:cs typeface="Calibri" panose="020F0502020204030204" pitchFamily="34" charset="0"/>
              </a:rPr>
              <a:t> Readily expandable for new chemistry or processes</a:t>
            </a:r>
          </a:p>
          <a:p>
            <a:pPr lvl="1"/>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Reduced potential for coding </a:t>
            </a:r>
            <a:r>
              <a:rPr lang="en-US" sz="2000" dirty="0" smtClean="0">
                <a:latin typeface="Calibri" panose="020F0502020204030204" pitchFamily="34" charset="0"/>
                <a:cs typeface="Calibri" panose="020F0502020204030204" pitchFamily="34" charset="0"/>
              </a:rPr>
              <a:t>error (KPP-generated code)</a:t>
            </a:r>
            <a:endParaRPr lang="en-US" sz="20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 Increased linkage between aqueous chemistry and cloud microphysical </a:t>
            </a:r>
            <a:r>
              <a:rPr lang="en-US" sz="2000" dirty="0" smtClean="0">
                <a:latin typeface="Calibri" panose="020F0502020204030204" pitchFamily="34" charset="0"/>
                <a:cs typeface="Calibri" panose="020F0502020204030204" pitchFamily="34" charset="0"/>
              </a:rPr>
              <a:t>parameters</a:t>
            </a:r>
          </a:p>
          <a:p>
            <a:pPr lvl="1"/>
            <a:r>
              <a:rPr lang="en-US" sz="2000" dirty="0" smtClean="0">
                <a:latin typeface="Calibri" panose="020F0502020204030204" pitchFamily="34" charset="0"/>
                <a:cs typeface="Calibri" panose="020F0502020204030204" pitchFamily="34" charset="0"/>
              </a:rPr>
              <a:t>Increased </a:t>
            </a:r>
            <a:r>
              <a:rPr lang="en-US" sz="2000" dirty="0">
                <a:latin typeface="Calibri" panose="020F0502020204030204" pitchFamily="34" charset="0"/>
                <a:cs typeface="Calibri" panose="020F0502020204030204" pitchFamily="34" charset="0"/>
              </a:rPr>
              <a:t>computational requirements</a:t>
            </a:r>
          </a:p>
          <a:p>
            <a:pPr eaLnBrk="1" hangingPunct="1"/>
            <a:endParaRPr lang="en-US" sz="2000" dirty="0" smtClean="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3"/>
          </p:nvPr>
        </p:nvSpPr>
        <p:spPr/>
        <p:txBody>
          <a:bodyPr/>
          <a:lstStyle/>
          <a:p>
            <a:pPr>
              <a:defRPr/>
            </a:pPr>
            <a:fld id="{26755345-E417-4CE0-BE05-EA636690045F}" type="slidenum">
              <a:rPr lang="en-US" sz="1200" smtClean="0"/>
              <a:pPr>
                <a:defRPr/>
              </a:pPr>
              <a:t>7</a:t>
            </a:fld>
            <a:endParaRPr lang="en-US" sz="1200" dirty="0"/>
          </a:p>
        </p:txBody>
      </p:sp>
      <p:graphicFrame>
        <p:nvGraphicFramePr>
          <p:cNvPr id="7" name="Object 6"/>
          <p:cNvGraphicFramePr>
            <a:graphicFrameLocks noChangeAspect="1"/>
          </p:cNvGraphicFramePr>
          <p:nvPr>
            <p:extLst>
              <p:ext uri="{D42A27DB-BD31-4B8C-83A1-F6EECF244321}">
                <p14:modId xmlns:p14="http://schemas.microsoft.com/office/powerpoint/2010/main" val="1875177710"/>
              </p:ext>
            </p:extLst>
          </p:nvPr>
        </p:nvGraphicFramePr>
        <p:xfrm>
          <a:off x="2181079" y="1442278"/>
          <a:ext cx="4629441" cy="992023"/>
        </p:xfrm>
        <a:graphic>
          <a:graphicData uri="http://schemas.openxmlformats.org/presentationml/2006/ole">
            <mc:AlternateContent xmlns:mc="http://schemas.openxmlformats.org/markup-compatibility/2006">
              <mc:Choice xmlns:v="urn:schemas-microsoft-com:vml" Requires="v">
                <p:oleObj spid="_x0000_s1161" name="Equation" r:id="rId4" imgW="2133600" imgH="457200" progId="Equation.3">
                  <p:embed/>
                </p:oleObj>
              </mc:Choice>
              <mc:Fallback>
                <p:oleObj name="Equation" r:id="rId4" imgW="2133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079" y="1442278"/>
                        <a:ext cx="4629441" cy="99202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87679090"/>
              </p:ext>
            </p:extLst>
          </p:nvPr>
        </p:nvGraphicFramePr>
        <p:xfrm>
          <a:off x="533400" y="2267706"/>
          <a:ext cx="8336754" cy="926306"/>
        </p:xfrm>
        <a:graphic>
          <a:graphicData uri="http://schemas.openxmlformats.org/presentationml/2006/ole">
            <mc:AlternateContent xmlns:mc="http://schemas.openxmlformats.org/markup-compatibility/2006">
              <mc:Choice xmlns:v="urn:schemas-microsoft-com:vml" Requires="v">
                <p:oleObj spid="_x0000_s1162" name="Equation" r:id="rId6" imgW="4114800" imgH="457200" progId="Equation.3">
                  <p:embed/>
                </p:oleObj>
              </mc:Choice>
              <mc:Fallback>
                <p:oleObj name="Equation" r:id="rId6" imgW="41148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267706"/>
                        <a:ext cx="8336754" cy="92630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44288544"/>
              </p:ext>
            </p:extLst>
          </p:nvPr>
        </p:nvGraphicFramePr>
        <p:xfrm>
          <a:off x="3276600" y="3165969"/>
          <a:ext cx="2286000" cy="898071"/>
        </p:xfrm>
        <a:graphic>
          <a:graphicData uri="http://schemas.openxmlformats.org/presentationml/2006/ole">
            <mc:AlternateContent xmlns:mc="http://schemas.openxmlformats.org/markup-compatibility/2006">
              <mc:Choice xmlns:v="urn:schemas-microsoft-com:vml" Requires="v">
                <p:oleObj spid="_x0000_s1163" name="Equation" r:id="rId8" imgW="1066800" imgH="419100" progId="Equation.3">
                  <p:embed/>
                </p:oleObj>
              </mc:Choice>
              <mc:Fallback>
                <p:oleObj name="Equation" r:id="rId8" imgW="10668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3165969"/>
                        <a:ext cx="2286000" cy="898071"/>
                      </a:xfrm>
                      <a:prstGeom prst="rect">
                        <a:avLst/>
                      </a:prstGeom>
                      <a:noFill/>
                    </p:spPr>
                  </p:pic>
                </p:oleObj>
              </mc:Fallback>
            </mc:AlternateContent>
          </a:graphicData>
        </a:graphic>
      </p:graphicFrame>
    </p:spTree>
    <p:extLst>
      <p:ext uri="{BB962C8B-B14F-4D97-AF65-F5344CB8AC3E}">
        <p14:creationId xmlns:p14="http://schemas.microsoft.com/office/powerpoint/2010/main" val="230168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9" r="-1"/>
          <a:stretch/>
        </p:blipFill>
        <p:spPr>
          <a:xfrm>
            <a:off x="0" y="1409700"/>
            <a:ext cx="9124950" cy="5143500"/>
          </a:xfrm>
          <a:prstGeom prst="rect">
            <a:avLst/>
          </a:prstGeom>
        </p:spPr>
      </p:pic>
      <p:sp>
        <p:nvSpPr>
          <p:cNvPr id="5" name="Text Placeholder 1"/>
          <p:cNvSpPr>
            <a:spLocks noGrp="1"/>
          </p:cNvSpPr>
          <p:nvPr>
            <p:ph type="body" sz="quarter" idx="10"/>
          </p:nvPr>
        </p:nvSpPr>
        <p:spPr>
          <a:xfrm>
            <a:off x="3048000" y="381000"/>
            <a:ext cx="57912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2000" dirty="0" smtClean="0">
                <a:latin typeface="Arial" panose="020B0604020202020204" pitchFamily="34" charset="0"/>
                <a:cs typeface="Arial" panose="020B0604020202020204" pitchFamily="34" charset="0"/>
              </a:rPr>
              <a:t>Secondary Organic Aerosols</a:t>
            </a: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3"/>
          </p:nvPr>
        </p:nvSpPr>
        <p:spPr/>
        <p:txBody>
          <a:bodyPr/>
          <a:lstStyle/>
          <a:p>
            <a:pPr>
              <a:defRPr/>
            </a:pPr>
            <a:fld id="{26755345-E417-4CE0-BE05-EA636690045F}" type="slidenum">
              <a:rPr lang="en-US" sz="1200" smtClean="0"/>
              <a:pPr>
                <a:defRPr/>
              </a:pPr>
              <a:t>8</a:t>
            </a:fld>
            <a:endParaRPr lang="en-US" sz="1200" dirty="0"/>
          </a:p>
        </p:txBody>
      </p:sp>
      <p:sp>
        <p:nvSpPr>
          <p:cNvPr id="3" name="TextBox 2"/>
          <p:cNvSpPr txBox="1"/>
          <p:nvPr/>
        </p:nvSpPr>
        <p:spPr>
          <a:xfrm>
            <a:off x="152400" y="1573025"/>
            <a:ext cx="2743200" cy="4832092"/>
          </a:xfrm>
          <a:prstGeom prst="rect">
            <a:avLst/>
          </a:prstGeom>
          <a:solidFill>
            <a:schemeClr val="bg1"/>
          </a:solidFill>
        </p:spPr>
        <p:txBody>
          <a:bodyPr wrap="square" rtlCol="0">
            <a:spAutoFit/>
          </a:bodyPr>
          <a:lstStyle/>
          <a:p>
            <a:r>
              <a:rPr lang="en-US" sz="1400" b="1" dirty="0" smtClean="0">
                <a:latin typeface="+mj-lt"/>
              </a:rPr>
              <a:t>AERO6 module updated</a:t>
            </a:r>
          </a:p>
          <a:p>
            <a:pPr marL="227013" indent="-227013">
              <a:buFont typeface="Arial" panose="020B0604020202020204" pitchFamily="34" charset="0"/>
              <a:buChar char="•"/>
            </a:pPr>
            <a:r>
              <a:rPr lang="en-US" sz="1400" dirty="0" smtClean="0">
                <a:latin typeface="+mj-lt"/>
              </a:rPr>
              <a:t>SOA from isoprene updated</a:t>
            </a:r>
          </a:p>
          <a:p>
            <a:pPr marL="461963" lvl="1" indent="-234950">
              <a:buFont typeface="Wingdings" panose="05000000000000000000" pitchFamily="2" charset="2"/>
              <a:buChar char="§"/>
            </a:pPr>
            <a:r>
              <a:rPr lang="en-US" sz="1400" dirty="0" smtClean="0">
                <a:latin typeface="+mj-lt"/>
              </a:rPr>
              <a:t>SOA from ISOPRENE + NO</a:t>
            </a:r>
            <a:r>
              <a:rPr lang="en-US" sz="1400" baseline="-25000" dirty="0" smtClean="0">
                <a:latin typeface="+mj-lt"/>
              </a:rPr>
              <a:t>3</a:t>
            </a:r>
            <a:r>
              <a:rPr lang="en-US" sz="1400" dirty="0" smtClean="0">
                <a:latin typeface="+mj-lt"/>
              </a:rPr>
              <a:t> added</a:t>
            </a:r>
          </a:p>
          <a:p>
            <a:pPr marL="461963" lvl="1" indent="-234950">
              <a:buFont typeface="Wingdings" panose="05000000000000000000" pitchFamily="2" charset="2"/>
              <a:buChar char="§"/>
            </a:pPr>
            <a:r>
              <a:rPr lang="en-US" sz="1400" dirty="0" smtClean="0">
                <a:latin typeface="+mj-lt"/>
              </a:rPr>
              <a:t>Acid catalyzed SOA (AISO3J) updated to form from IEPOX [Pye et al. 2013 ES&amp;T]</a:t>
            </a:r>
          </a:p>
          <a:p>
            <a:pPr marL="227013" indent="-227013">
              <a:buFont typeface="Arial" panose="020B0604020202020204" pitchFamily="34" charset="0"/>
              <a:buChar char="•"/>
            </a:pPr>
            <a:r>
              <a:rPr lang="en-US" sz="1400" dirty="0" smtClean="0">
                <a:latin typeface="+mj-lt"/>
              </a:rPr>
              <a:t>SOA from PAHs (naphthalene) added [Pye and Pouliot 2012 ES&amp;T]</a:t>
            </a:r>
          </a:p>
          <a:p>
            <a:pPr marL="227013" indent="-227013">
              <a:buFont typeface="Arial" panose="020B0604020202020204" pitchFamily="34" charset="0"/>
              <a:buChar char="•"/>
            </a:pPr>
            <a:r>
              <a:rPr lang="en-US" sz="1400" dirty="0" smtClean="0">
                <a:latin typeface="+mj-lt"/>
              </a:rPr>
              <a:t>SOA from alkanes added (CB05) or updated (SAPRC) [Pye and Pouliot 2012 ES&amp;T]</a:t>
            </a:r>
          </a:p>
          <a:p>
            <a:pPr marL="227013" indent="-227013">
              <a:buFont typeface="Arial" panose="020B0604020202020204" pitchFamily="34" charset="0"/>
              <a:buChar char="•"/>
            </a:pPr>
            <a:endParaRPr lang="en-US" sz="1400" dirty="0" smtClean="0">
              <a:latin typeface="+mj-lt"/>
            </a:endParaRPr>
          </a:p>
          <a:p>
            <a:r>
              <a:rPr lang="en-US" sz="1400" b="1" dirty="0" smtClean="0">
                <a:latin typeface="+mj-lt"/>
              </a:rPr>
              <a:t>New AERO6i module</a:t>
            </a:r>
          </a:p>
          <a:p>
            <a:pPr marL="228600" indent="-228600">
              <a:buFont typeface="Arial" panose="020B0604020202020204" pitchFamily="34" charset="0"/>
              <a:buChar char="•"/>
            </a:pPr>
            <a:r>
              <a:rPr lang="en-US" sz="1400" dirty="0" smtClean="0">
                <a:latin typeface="+mj-lt"/>
              </a:rPr>
              <a:t>Works with detailed isoprene chemistry (saprc07tic)</a:t>
            </a:r>
          </a:p>
          <a:p>
            <a:pPr marL="228600" indent="-228600">
              <a:buFont typeface="Arial" panose="020B0604020202020204" pitchFamily="34" charset="0"/>
              <a:buChar char="•"/>
            </a:pPr>
            <a:r>
              <a:rPr lang="en-US" sz="1400" dirty="0" smtClean="0">
                <a:latin typeface="+mj-lt"/>
              </a:rPr>
              <a:t>Speciated epoxide SOA</a:t>
            </a:r>
          </a:p>
          <a:p>
            <a:pPr marL="228600" indent="-228600">
              <a:buFont typeface="Arial" panose="020B0604020202020204" pitchFamily="34" charset="0"/>
              <a:buChar char="•"/>
            </a:pPr>
            <a:r>
              <a:rPr lang="en-US" sz="1400" dirty="0" smtClean="0">
                <a:latin typeface="+mj-lt"/>
              </a:rPr>
              <a:t>SOA from BVOC nitrates (see Pye talk)</a:t>
            </a:r>
          </a:p>
          <a:p>
            <a:pPr marL="228600" indent="-228600">
              <a:buFont typeface="Arial" panose="020B0604020202020204" pitchFamily="34" charset="0"/>
              <a:buChar char="•"/>
            </a:pPr>
            <a:r>
              <a:rPr lang="en-US" sz="1400" dirty="0" smtClean="0">
                <a:latin typeface="+mj-lt"/>
              </a:rPr>
              <a:t>SOA from GLY/MGLY uptake on particles (see Pye talk)</a:t>
            </a:r>
          </a:p>
        </p:txBody>
      </p:sp>
    </p:spTree>
    <p:extLst>
      <p:ext uri="{BB962C8B-B14F-4D97-AF65-F5344CB8AC3E}">
        <p14:creationId xmlns:p14="http://schemas.microsoft.com/office/powerpoint/2010/main" val="2696174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81000"/>
            <a:ext cx="5791200" cy="685800"/>
          </a:xfrm>
        </p:spPr>
        <p:txBody>
          <a:bodyPr/>
          <a:lstStyle/>
          <a:p>
            <a:r>
              <a:rPr lang="en-US" sz="2000" dirty="0" smtClean="0">
                <a:latin typeface="Arial" panose="020B0604020202020204" pitchFamily="34" charset="0"/>
                <a:cs typeface="Arial" panose="020B0604020202020204" pitchFamily="34" charset="0"/>
              </a:rPr>
              <a:t>CMAQv5.1 Updates:</a:t>
            </a:r>
          </a:p>
          <a:p>
            <a:r>
              <a:rPr lang="en-US" sz="2000" dirty="0" smtClean="0">
                <a:latin typeface="Arial" panose="020B0604020202020204" pitchFamily="34" charset="0"/>
                <a:cs typeface="Arial" panose="020B0604020202020204" pitchFamily="34" charset="0"/>
              </a:rPr>
              <a:t>Aerosol Size Distribution</a:t>
            </a:r>
            <a:endParaRPr lang="en-US" sz="2000"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66261" y="1243012"/>
            <a:ext cx="4856281" cy="5233988"/>
          </a:xfrm>
          <a:prstGeom prst="rect">
            <a:avLst/>
          </a:prstGeom>
        </p:spPr>
        <p:txBody>
          <a:bodyPr/>
          <a:lstStyle>
            <a:lvl1pPr marL="168275" indent="-168275" algn="l" rtl="0" eaLnBrk="0" fontAlgn="base" hangingPunct="0">
              <a:spcBef>
                <a:spcPct val="20000"/>
              </a:spcBef>
              <a:spcAft>
                <a:spcPct val="0"/>
              </a:spcAft>
              <a:buClr>
                <a:srgbClr val="355777"/>
              </a:buClr>
              <a:buSzPct val="90000"/>
              <a:buFont typeface="Times" pitchFamily="18" charset="0"/>
              <a:buChar char="•"/>
              <a:defRPr sz="2400">
                <a:solidFill>
                  <a:schemeClr val="tx1"/>
                </a:solidFill>
                <a:latin typeface="+mn-lt"/>
                <a:ea typeface="+mn-ea"/>
                <a:cs typeface="ＭＳ Ｐゴシック"/>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cs typeface="ＭＳ Ｐゴシック"/>
              </a:defRPr>
            </a:lvl2pPr>
            <a:lvl3pPr marL="742950" indent="-168275" algn="l" rtl="0" eaLnBrk="0" fontAlgn="base" hangingPunct="0">
              <a:spcBef>
                <a:spcPct val="20000"/>
              </a:spcBef>
              <a:spcAft>
                <a:spcPct val="0"/>
              </a:spcAft>
              <a:buClr>
                <a:srgbClr val="355777"/>
              </a:buClr>
              <a:buSzPct val="90000"/>
              <a:buFont typeface="Times" pitchFamily="18" charset="0"/>
              <a:buChar char="•"/>
              <a:defRPr sz="2400">
                <a:solidFill>
                  <a:schemeClr val="tx1"/>
                </a:solidFill>
                <a:latin typeface="+mn-lt"/>
                <a:ea typeface="+mn-ea"/>
                <a:cs typeface="ＭＳ Ｐゴシック"/>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cs typeface="ＭＳ Ｐゴシック"/>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cs typeface="ＭＳ Ｐゴシック"/>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sz="1800" dirty="0" smtClean="0">
                <a:latin typeface="Calibri" panose="020F0502020204030204" pitchFamily="34" charset="0"/>
                <a:cs typeface="Calibri" panose="020F0502020204030204" pitchFamily="34" charset="0"/>
              </a:rPr>
              <a:t>Motivation:</a:t>
            </a:r>
          </a:p>
          <a:p>
            <a:pPr lvl="1"/>
            <a:r>
              <a:rPr lang="en-US" sz="1600" dirty="0" smtClean="0">
                <a:latin typeface="Calibri" panose="020F0502020204030204" pitchFamily="34" charset="0"/>
                <a:cs typeface="Calibri" panose="020F0502020204030204" pitchFamily="34" charset="0"/>
              </a:rPr>
              <a:t>Accurate aerosol </a:t>
            </a:r>
            <a:r>
              <a:rPr lang="en-US" sz="1600" dirty="0">
                <a:latin typeface="Calibri" panose="020F0502020204030204" pitchFamily="34" charset="0"/>
                <a:cs typeface="Calibri" panose="020F0502020204030204" pitchFamily="34" charset="0"/>
              </a:rPr>
              <a:t>size distribution </a:t>
            </a:r>
            <a:r>
              <a:rPr lang="en-US" sz="1600" dirty="0" smtClean="0">
                <a:latin typeface="Calibri" panose="020F0502020204030204" pitchFamily="34" charset="0"/>
                <a:cs typeface="Calibri" panose="020F0502020204030204" pitchFamily="34" charset="0"/>
              </a:rPr>
              <a:t>is needed for estimating impacts on human health, ecosystems, visibility, and climate</a:t>
            </a:r>
          </a:p>
          <a:p>
            <a:pPr lvl="1"/>
            <a:r>
              <a:rPr lang="en-US" sz="1600" kern="0" dirty="0">
                <a:latin typeface="Calibri" panose="020F0502020204030204" pitchFamily="34" charset="0"/>
                <a:cs typeface="Calibri" panose="020F0502020204030204" pitchFamily="34" charset="0"/>
              </a:rPr>
              <a:t>P</a:t>
            </a:r>
            <a:r>
              <a:rPr lang="en-US" sz="1600" kern="0" dirty="0" smtClean="0">
                <a:latin typeface="Calibri" panose="020F0502020204030204" pitchFamily="34" charset="0"/>
                <a:cs typeface="Calibri" panose="020F0502020204030204" pitchFamily="34" charset="0"/>
              </a:rPr>
              <a:t>revious (limited) studies indicate particle number underestimated</a:t>
            </a:r>
          </a:p>
          <a:p>
            <a:r>
              <a:rPr lang="en-US" sz="1800" kern="0" dirty="0" smtClean="0">
                <a:latin typeface="Calibri" panose="020F0502020204030204" pitchFamily="34" charset="0"/>
                <a:cs typeface="Calibri" panose="020F0502020204030204" pitchFamily="34" charset="0"/>
              </a:rPr>
              <a:t>Updates:</a:t>
            </a:r>
          </a:p>
          <a:p>
            <a:pPr lvl="1"/>
            <a:r>
              <a:rPr lang="en-US" sz="1600" kern="0" dirty="0" smtClean="0">
                <a:latin typeface="Calibri" panose="020F0502020204030204" pitchFamily="34" charset="0"/>
                <a:cs typeface="Calibri" panose="020F0502020204030204" pitchFamily="34" charset="0"/>
              </a:rPr>
              <a:t>Correction of current binary nucleation scheme </a:t>
            </a:r>
            <a:r>
              <a:rPr lang="en-US" sz="1600" kern="0" dirty="0">
                <a:latin typeface="Calibri" panose="020F0502020204030204" pitchFamily="34" charset="0"/>
                <a:cs typeface="Calibri" panose="020F0502020204030204" pitchFamily="34" charset="0"/>
              </a:rPr>
              <a:t>(</a:t>
            </a:r>
            <a:r>
              <a:rPr lang="en-US" sz="1600" kern="0" dirty="0" err="1">
                <a:latin typeface="Calibri" panose="020F0502020204030204" pitchFamily="34" charset="0"/>
                <a:cs typeface="Calibri" panose="020F0502020204030204" pitchFamily="34" charset="0"/>
              </a:rPr>
              <a:t>Vehkamaki</a:t>
            </a:r>
            <a:r>
              <a:rPr lang="en-US" sz="1600" kern="0" dirty="0">
                <a:latin typeface="Calibri" panose="020F0502020204030204" pitchFamily="34" charset="0"/>
                <a:cs typeface="Calibri" panose="020F0502020204030204" pitchFamily="34" charset="0"/>
              </a:rPr>
              <a:t> et al., </a:t>
            </a:r>
            <a:r>
              <a:rPr lang="en-US" sz="1600" kern="0" dirty="0" smtClean="0">
                <a:latin typeface="Calibri" panose="020F0502020204030204" pitchFamily="34" charset="0"/>
                <a:cs typeface="Calibri" panose="020F0502020204030204" pitchFamily="34" charset="0"/>
              </a:rPr>
              <a:t>2002)</a:t>
            </a:r>
          </a:p>
          <a:p>
            <a:pPr lvl="1"/>
            <a:r>
              <a:rPr lang="en-US" sz="1600" kern="0" dirty="0" smtClean="0">
                <a:latin typeface="Calibri" panose="020F0502020204030204" pitchFamily="34" charset="0"/>
                <a:cs typeface="Calibri" panose="020F0502020204030204" pitchFamily="34" charset="0"/>
              </a:rPr>
              <a:t>Update PM emissions modal mass fractions and </a:t>
            </a:r>
            <a:r>
              <a:rPr lang="en-US" sz="1600" kern="0" dirty="0">
                <a:latin typeface="Calibri" panose="020F0502020204030204" pitchFamily="34" charset="0"/>
                <a:cs typeface="Calibri" panose="020F0502020204030204" pitchFamily="34" charset="0"/>
              </a:rPr>
              <a:t>size distribution </a:t>
            </a:r>
            <a:r>
              <a:rPr lang="en-US" sz="1600" kern="0" dirty="0" smtClean="0">
                <a:latin typeface="Calibri" panose="020F0502020204030204" pitchFamily="34" charset="0"/>
                <a:cs typeface="Calibri" panose="020F0502020204030204" pitchFamily="34" charset="0"/>
              </a:rPr>
              <a:t>based </a:t>
            </a:r>
            <a:r>
              <a:rPr lang="en-US" sz="1600" kern="0" dirty="0">
                <a:latin typeface="Calibri" panose="020F0502020204030204" pitchFamily="34" charset="0"/>
                <a:cs typeface="Calibri" panose="020F0502020204030204" pitchFamily="34" charset="0"/>
              </a:rPr>
              <a:t>on </a:t>
            </a:r>
            <a:r>
              <a:rPr lang="en-US" sz="1600" kern="0" dirty="0" smtClean="0">
                <a:latin typeface="Calibri" panose="020F0502020204030204" pitchFamily="34" charset="0"/>
                <a:cs typeface="Calibri" panose="020F0502020204030204" pitchFamily="34" charset="0"/>
              </a:rPr>
              <a:t>modern </a:t>
            </a:r>
            <a:r>
              <a:rPr lang="en-US" sz="1600" kern="0" dirty="0">
                <a:latin typeface="Calibri" panose="020F0502020204030204" pitchFamily="34" charset="0"/>
                <a:cs typeface="Calibri" panose="020F0502020204030204" pitchFamily="34" charset="0"/>
              </a:rPr>
              <a:t>measurements </a:t>
            </a:r>
            <a:r>
              <a:rPr lang="en-US" sz="1600" kern="0" dirty="0" smtClean="0">
                <a:latin typeface="Calibri" panose="020F0502020204030204" pitchFamily="34" charset="0"/>
                <a:cs typeface="Calibri" panose="020F0502020204030204" pitchFamily="34" charset="0"/>
              </a:rPr>
              <a:t>(</a:t>
            </a:r>
            <a:r>
              <a:rPr lang="en-US" sz="1600" kern="0" dirty="0" err="1" smtClean="0">
                <a:latin typeface="Calibri" panose="020F0502020204030204" pitchFamily="34" charset="0"/>
                <a:cs typeface="Calibri" panose="020F0502020204030204" pitchFamily="34" charset="0"/>
              </a:rPr>
              <a:t>Ellerman</a:t>
            </a:r>
            <a:r>
              <a:rPr lang="en-US" sz="1600" kern="0" dirty="0" smtClean="0">
                <a:latin typeface="Calibri" panose="020F0502020204030204" pitchFamily="34" charset="0"/>
                <a:cs typeface="Calibri" panose="020F0502020204030204" pitchFamily="34" charset="0"/>
              </a:rPr>
              <a:t> and Covert, 2010)</a:t>
            </a:r>
          </a:p>
          <a:p>
            <a:pPr lvl="1"/>
            <a:r>
              <a:rPr lang="en-US" sz="1600" kern="0" dirty="0" smtClean="0">
                <a:latin typeface="Calibri" panose="020F0502020204030204" pitchFamily="34" charset="0"/>
                <a:cs typeface="Calibri" panose="020F0502020204030204" pitchFamily="34" charset="0"/>
              </a:rPr>
              <a:t>Added gravitational settling of aerosols</a:t>
            </a:r>
          </a:p>
          <a:p>
            <a:r>
              <a:rPr lang="en-US" sz="1800" kern="0" dirty="0" smtClean="0">
                <a:latin typeface="Calibri" panose="020F0502020204030204" pitchFamily="34" charset="0"/>
                <a:cs typeface="Calibri" panose="020F0502020204030204" pitchFamily="34" charset="0"/>
              </a:rPr>
              <a:t>Impacts:</a:t>
            </a:r>
          </a:p>
          <a:p>
            <a:pPr lvl="1"/>
            <a:r>
              <a:rPr lang="en-US" sz="1600" kern="0" dirty="0" smtClean="0">
                <a:latin typeface="Calibri" panose="020F0502020204030204" pitchFamily="34" charset="0"/>
                <a:cs typeface="Calibri" panose="020F0502020204030204" pitchFamily="34" charset="0"/>
              </a:rPr>
              <a:t>Small impact on mass concentrations, as expected</a:t>
            </a:r>
          </a:p>
          <a:p>
            <a:pPr lvl="1"/>
            <a:r>
              <a:rPr lang="en-US" sz="1600" kern="0" dirty="0" smtClean="0">
                <a:latin typeface="Calibri" panose="020F0502020204030204" pitchFamily="34" charset="0"/>
                <a:cs typeface="Calibri" panose="020F0502020204030204" pitchFamily="34" charset="0"/>
              </a:rPr>
              <a:t>Compared to Pittsburgh Air Quality Study SMPS measurements, simulated number distributions better represent the observed magnitude and size distribution of particles</a:t>
            </a:r>
            <a:endParaRPr lang="en-US" sz="1600" kern="0"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485325"/>
            <a:ext cx="2922091" cy="2922091"/>
          </a:xfrm>
          <a:prstGeom prst="rect">
            <a:avLst/>
          </a:prstGeom>
          <a:ln w="25400">
            <a:solidFill>
              <a:schemeClr val="tx1"/>
            </a:solidFill>
          </a:ln>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48352"/>
          <a:stretch/>
        </p:blipFill>
        <p:spPr>
          <a:xfrm>
            <a:off x="5084118" y="1524000"/>
            <a:ext cx="3983682" cy="1833183"/>
          </a:xfrm>
          <a:prstGeom prst="rect">
            <a:avLst/>
          </a:prstGeom>
          <a:ln>
            <a:solidFill>
              <a:schemeClr val="bg2"/>
            </a:solidFill>
          </a:ln>
        </p:spPr>
      </p:pic>
      <p:sp>
        <p:nvSpPr>
          <p:cNvPr id="5" name="TextBox 4"/>
          <p:cNvSpPr txBox="1"/>
          <p:nvPr/>
        </p:nvSpPr>
        <p:spPr>
          <a:xfrm>
            <a:off x="5257800" y="6504801"/>
            <a:ext cx="1959191" cy="276999"/>
          </a:xfrm>
          <a:prstGeom prst="rect">
            <a:avLst/>
          </a:prstGeom>
          <a:noFill/>
        </p:spPr>
        <p:txBody>
          <a:bodyPr wrap="none" rtlCol="0">
            <a:spAutoFit/>
          </a:bodyPr>
          <a:lstStyle/>
          <a:p>
            <a:r>
              <a:rPr lang="en-US" sz="1200" i="1" dirty="0" smtClean="0"/>
              <a:t>Courtesy: Kathleen Fahey</a:t>
            </a:r>
            <a:endParaRPr lang="en-US" sz="1200" i="1" dirty="0"/>
          </a:p>
        </p:txBody>
      </p:sp>
      <p:sp>
        <p:nvSpPr>
          <p:cNvPr id="3" name="Slide Number Placeholder 2"/>
          <p:cNvSpPr>
            <a:spLocks noGrp="1"/>
          </p:cNvSpPr>
          <p:nvPr>
            <p:ph type="sldNum" sz="quarter" idx="13"/>
          </p:nvPr>
        </p:nvSpPr>
        <p:spPr/>
        <p:txBody>
          <a:bodyPr/>
          <a:lstStyle/>
          <a:p>
            <a:pPr>
              <a:defRPr/>
            </a:pPr>
            <a:fld id="{26755345-E417-4CE0-BE05-EA636690045F}" type="slidenum">
              <a:rPr lang="en-US" sz="1200" smtClean="0"/>
              <a:pPr>
                <a:defRPr/>
              </a:pPr>
              <a:t>9</a:t>
            </a:fld>
            <a:endParaRPr lang="en-US" sz="1200" dirty="0"/>
          </a:p>
        </p:txBody>
      </p:sp>
    </p:spTree>
    <p:extLst>
      <p:ext uri="{BB962C8B-B14F-4D97-AF65-F5344CB8AC3E}">
        <p14:creationId xmlns:p14="http://schemas.microsoft.com/office/powerpoint/2010/main" val="3865332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letely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RD_ppt_template.pptx" id="{1C3D6186-BC9E-4C93-9234-726073C89C11}" vid="{A1D93175-3F92-43AC-BB65-24D621E94C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21A8CC5-5A1A-4CDB-BFE5-84ED65851F53}">
  <ds:schemaRefs>
    <ds:schemaRef ds:uri="ESRI.ArcGIS.Mapping.OfficeIntegration.PowerPointInfo"/>
  </ds:schemaRefs>
</ds:datastoreItem>
</file>

<file path=customXml/itemProps2.xml><?xml version="1.0" encoding="utf-8"?>
<ds:datastoreItem xmlns:ds="http://schemas.openxmlformats.org/officeDocument/2006/customXml" ds:itemID="{A3359EF9-6D8D-4FBC-85AB-4158D86F79CB}">
  <ds:schemaRefs>
    <ds:schemaRef ds:uri="ESRI.ArcGIS.Mapping.OfficeIntegration.PowerPointInfo"/>
  </ds:schemaRefs>
</ds:datastoreItem>
</file>

<file path=customXml/itemProps3.xml><?xml version="1.0" encoding="utf-8"?>
<ds:datastoreItem xmlns:ds="http://schemas.openxmlformats.org/officeDocument/2006/customXml" ds:itemID="{0661FADE-D0AA-40B6-8B2D-16E1B159BA40}">
  <ds:schemaRefs>
    <ds:schemaRef ds:uri="ESRI.ArcGIS.Mapping.OfficeIntegration.PowerPointInfo"/>
  </ds:schemaRefs>
</ds:datastoreItem>
</file>

<file path=customXml/itemProps4.xml><?xml version="1.0" encoding="utf-8"?>
<ds:datastoreItem xmlns:ds="http://schemas.openxmlformats.org/officeDocument/2006/customXml" ds:itemID="{6608AA3E-EE39-488C-8D69-783ABBD4D48A}">
  <ds:schemaRefs>
    <ds:schemaRef ds:uri="ESRI.ArcGIS.Mapping.OfficeIntegration.PowerPointInfo"/>
  </ds:schemaRefs>
</ds:datastoreItem>
</file>

<file path=customXml/itemProps5.xml><?xml version="1.0" encoding="utf-8"?>
<ds:datastoreItem xmlns:ds="http://schemas.openxmlformats.org/officeDocument/2006/customXml" ds:itemID="{85F72914-C452-4638-A707-BBBAB784F58A}">
  <ds:schemaRefs>
    <ds:schemaRef ds:uri="ESRI.ArcGIS.Mapping.OfficeIntegration.PowerPointInfo"/>
  </ds:schemaRefs>
</ds:datastoreItem>
</file>

<file path=customXml/itemProps6.xml><?xml version="1.0" encoding="utf-8"?>
<ds:datastoreItem xmlns:ds="http://schemas.openxmlformats.org/officeDocument/2006/customXml" ds:itemID="{3F31B6E6-1AE2-422F-914F-0C30D39D2F30}">
  <ds:schemaRefs>
    <ds:schemaRef ds:uri="ESRI.ArcGIS.Mapping.OfficeIntegration.PowerPointInfo"/>
  </ds:schemaRefs>
</ds:datastoreItem>
</file>

<file path=customXml/itemProps7.xml><?xml version="1.0" encoding="utf-8"?>
<ds:datastoreItem xmlns:ds="http://schemas.openxmlformats.org/officeDocument/2006/customXml" ds:itemID="{44F51C02-02C4-4CCD-8DC1-FC3D41DA565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ORD_ppt_template</Template>
  <TotalTime>3091</TotalTime>
  <Words>2198</Words>
  <Application>Microsoft Office PowerPoint</Application>
  <PresentationFormat>On-screen Show (4:3)</PresentationFormat>
  <Paragraphs>328</Paragraphs>
  <Slides>29</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ＭＳ Ｐゴシック</vt:lpstr>
      <vt:lpstr>Arial</vt:lpstr>
      <vt:lpstr>Calibri</vt:lpstr>
      <vt:lpstr>Cambria Math</vt:lpstr>
      <vt:lpstr>Gill Sans MT</vt:lpstr>
      <vt:lpstr>Symbol</vt:lpstr>
      <vt:lpstr>Times</vt:lpstr>
      <vt:lpstr>Wingdings</vt:lpstr>
      <vt:lpstr>Completely Blanc</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Pleim, Jon</dc:creator>
  <cp:lastModifiedBy>Pleim, Jon</cp:lastModifiedBy>
  <cp:revision>227</cp:revision>
  <cp:lastPrinted>2015-04-28T21:20:17Z</cp:lastPrinted>
  <dcterms:created xsi:type="dcterms:W3CDTF">2014-06-12T13:36:39Z</dcterms:created>
  <dcterms:modified xsi:type="dcterms:W3CDTF">2015-10-05T02:22:13Z</dcterms:modified>
</cp:coreProperties>
</file>