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docProps/core.xml" ContentType="application/vnd.openxmlformats-package.core-properties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charts/chart2.xml" ContentType="application/vnd.openxmlformats-officedocument.drawingml.chart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xlsx" ContentType="application/vnd.openxmlformats-officedocument.spreadsheetml.sheet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27"/>
  </p:notesMasterIdLst>
  <p:sldIdLst>
    <p:sldId id="313" r:id="rId2"/>
    <p:sldId id="335" r:id="rId3"/>
    <p:sldId id="336" r:id="rId4"/>
    <p:sldId id="265" r:id="rId5"/>
    <p:sldId id="314" r:id="rId6"/>
    <p:sldId id="341" r:id="rId7"/>
    <p:sldId id="298" r:id="rId8"/>
    <p:sldId id="311" r:id="rId9"/>
    <p:sldId id="315" r:id="rId10"/>
    <p:sldId id="338" r:id="rId11"/>
    <p:sldId id="317" r:id="rId12"/>
    <p:sldId id="339" r:id="rId13"/>
    <p:sldId id="318" r:id="rId14"/>
    <p:sldId id="320" r:id="rId15"/>
    <p:sldId id="321" r:id="rId16"/>
    <p:sldId id="319" r:id="rId17"/>
    <p:sldId id="340" r:id="rId18"/>
    <p:sldId id="332" r:id="rId19"/>
    <p:sldId id="334" r:id="rId20"/>
    <p:sldId id="322" r:id="rId21"/>
    <p:sldId id="308" r:id="rId22"/>
    <p:sldId id="323" r:id="rId23"/>
    <p:sldId id="329" r:id="rId24"/>
    <p:sldId id="333" r:id="rId25"/>
    <p:sldId id="312" r:id="rId26"/>
  </p:sldIdLst>
  <p:sldSz cx="24384000" cy="13716000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  <p:clrMru>
    <a:srgbClr val="0000FF"/>
  </p:clrMru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D51ADE6A-740E-44AE-83CC-AE7238B6C88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082" autoAdjust="0"/>
    <p:restoredTop sz="92179" autoAdjust="0"/>
  </p:normalViewPr>
  <p:slideViewPr>
    <p:cSldViewPr snapToGrid="0" snapToObjects="1" showGuides="1">
      <p:cViewPr varScale="1">
        <p:scale>
          <a:sx n="50" d="100"/>
          <a:sy n="50" d="100"/>
        </p:scale>
        <p:origin x="-120" y="-32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GS611-Shindell:Users:dshindel:Writing:2015:Shindell%20Social%20Cost%20of%20Atmospheric%20Release%20Clim%20Chg%202015:2010_emiss_tot_valuations%20v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'Analysis &amp; plots'!$A$312</c:f>
              <c:strCache>
                <c:ptCount val="1"/>
                <c:pt idx="0">
                  <c:v>Damages</c:v>
                </c:pt>
              </c:strCache>
            </c:strRef>
          </c:tx>
          <c:cat>
            <c:strRef>
              <c:f>'Analysis &amp; plots'!$B$285:$E$285</c:f>
              <c:strCache>
                <c:ptCount val="4"/>
                <c:pt idx="0">
                  <c:v>Gasoline</c:v>
                </c:pt>
                <c:pt idx="1">
                  <c:v>EV - Coal</c:v>
                </c:pt>
                <c:pt idx="2">
                  <c:v>EV - Gas</c:v>
                </c:pt>
                <c:pt idx="3">
                  <c:v>EV - Renewables</c:v>
                </c:pt>
              </c:strCache>
            </c:strRef>
          </c:cat>
          <c:val>
            <c:numRef>
              <c:f>'Analysis &amp; plots'!$B$312:$E$312</c:f>
              <c:numCache>
                <c:formatCode>0</c:formatCode>
                <c:ptCount val="4"/>
                <c:pt idx="0" formatCode="General">
                  <c:v>2106.364984854763</c:v>
                </c:pt>
                <c:pt idx="1">
                  <c:v>963.5972707785836</c:v>
                </c:pt>
                <c:pt idx="2" formatCode="0.00">
                  <c:v>303.711490890171</c:v>
                </c:pt>
                <c:pt idx="3" formatCode="General">
                  <c:v>0.0</c:v>
                </c:pt>
              </c:numCache>
            </c:numRef>
          </c:val>
        </c:ser>
        <c:axId val="237155528"/>
        <c:axId val="237161896"/>
      </c:barChart>
      <c:catAx>
        <c:axId val="237155528"/>
        <c:scaling>
          <c:orientation val="minMax"/>
        </c:scaling>
        <c:axPos val="b"/>
        <c:tickLblPos val="nextTo"/>
        <c:crossAx val="237161896"/>
        <c:crosses val="autoZero"/>
        <c:auto val="1"/>
        <c:lblAlgn val="ctr"/>
        <c:lblOffset val="100"/>
      </c:catAx>
      <c:valAx>
        <c:axId val="2371618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Environmental Damages per Year ($)</a:t>
                </a:r>
              </a:p>
            </c:rich>
          </c:tx>
          <c:layout/>
        </c:title>
        <c:numFmt formatCode="General" sourceLinked="1"/>
        <c:tickLblPos val="nextTo"/>
        <c:crossAx val="237155528"/>
        <c:crosses val="autoZero"/>
        <c:crossBetween val="between"/>
      </c:valAx>
    </c:plotArea>
    <c:plotVisOnly val="1"/>
  </c:chart>
  <c:txPr>
    <a:bodyPr/>
    <a:lstStyle/>
    <a:p>
      <a:pPr>
        <a:defRPr sz="36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China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SCAR 1.03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B_Steel</c:v>
                </c:pt>
                <c:pt idx="1">
                  <c:v>C_SmallCombRural</c:v>
                </c:pt>
                <c:pt idx="2">
                  <c:v>C_SmallCombRural.bio</c:v>
                </c:pt>
                <c:pt idx="3">
                  <c:v>E_FugitiveCoal</c:v>
                </c:pt>
                <c:pt idx="4">
                  <c:v>G_Rail</c:v>
                </c:pt>
                <c:pt idx="5">
                  <c:v>G_Road</c:v>
                </c:pt>
                <c:pt idx="6">
                  <c:v>I_OffRoadMobAgr</c:v>
                </c:pt>
                <c:pt idx="7">
                  <c:v>Q_AgriWastes.bio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-5.81589388015E10</c:v>
                </c:pt>
                <c:pt idx="1">
                  <c:v>-5.54825961303E10</c:v>
                </c:pt>
                <c:pt idx="2">
                  <c:v>-9.5045906248E10</c:v>
                </c:pt>
                <c:pt idx="3">
                  <c:v>-2.8598197E11</c:v>
                </c:pt>
                <c:pt idx="4">
                  <c:v>-2.71865522125E10</c:v>
                </c:pt>
                <c:pt idx="5">
                  <c:v>-2.24341129379E11</c:v>
                </c:pt>
                <c:pt idx="6">
                  <c:v>-1.211682541265E11</c:v>
                </c:pt>
                <c:pt idx="7">
                  <c:v>-4.5525634765E10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SCAR 1.05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B_Steel</c:v>
                </c:pt>
                <c:pt idx="1">
                  <c:v>C_SmallCombRural</c:v>
                </c:pt>
                <c:pt idx="2">
                  <c:v>C_SmallCombRural.bio</c:v>
                </c:pt>
                <c:pt idx="3">
                  <c:v>E_FugitiveCoal</c:v>
                </c:pt>
                <c:pt idx="4">
                  <c:v>G_Rail</c:v>
                </c:pt>
                <c:pt idx="5">
                  <c:v>G_Road</c:v>
                </c:pt>
                <c:pt idx="6">
                  <c:v>I_OffRoadMobAgr</c:v>
                </c:pt>
                <c:pt idx="7">
                  <c:v>Q_AgriWastes.bio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-4.7897187081838E10</c:v>
                </c:pt>
                <c:pt idx="1">
                  <c:v>-4.37354046782131E10</c:v>
                </c:pt>
                <c:pt idx="2">
                  <c:v>-7.95551511572257E10</c:v>
                </c:pt>
                <c:pt idx="3">
                  <c:v>-2.37877943778601E11</c:v>
                </c:pt>
                <c:pt idx="4">
                  <c:v>-2.64856415601828E10</c:v>
                </c:pt>
                <c:pt idx="5">
                  <c:v>-2.11457310820873E11</c:v>
                </c:pt>
                <c:pt idx="6">
                  <c:v>-1.17339368262398E11</c:v>
                </c:pt>
                <c:pt idx="7">
                  <c:v>-3.76287899565437E10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SCAR 1.014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B_Steel</c:v>
                </c:pt>
                <c:pt idx="1">
                  <c:v>C_SmallCombRural</c:v>
                </c:pt>
                <c:pt idx="2">
                  <c:v>C_SmallCombRural.bio</c:v>
                </c:pt>
                <c:pt idx="3">
                  <c:v>E_FugitiveCoal</c:v>
                </c:pt>
                <c:pt idx="4">
                  <c:v>G_Rail</c:v>
                </c:pt>
                <c:pt idx="5">
                  <c:v>G_Road</c:v>
                </c:pt>
                <c:pt idx="6">
                  <c:v>I_OffRoadMobAgr</c:v>
                </c:pt>
                <c:pt idx="7">
                  <c:v>Q_AgriWastes.bio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-8.63224250868556E10</c:v>
                </c:pt>
                <c:pt idx="1">
                  <c:v>-8.84458206990223E10</c:v>
                </c:pt>
                <c:pt idx="2">
                  <c:v>-1.38421634856091E11</c:v>
                </c:pt>
                <c:pt idx="3">
                  <c:v>-5.06650714093484E11</c:v>
                </c:pt>
                <c:pt idx="4">
                  <c:v>-2.90855708240177E10</c:v>
                </c:pt>
                <c:pt idx="5">
                  <c:v>-2.60022977346597E11</c:v>
                </c:pt>
                <c:pt idx="6">
                  <c:v>-1.31592057893417E11</c:v>
                </c:pt>
                <c:pt idx="7">
                  <c:v>-6.74360500350017E10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AQ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B_Steel</c:v>
                </c:pt>
                <c:pt idx="1">
                  <c:v>C_SmallCombRural</c:v>
                </c:pt>
                <c:pt idx="2">
                  <c:v>C_SmallCombRural.bio</c:v>
                </c:pt>
                <c:pt idx="3">
                  <c:v>E_FugitiveCoal</c:v>
                </c:pt>
                <c:pt idx="4">
                  <c:v>G_Rail</c:v>
                </c:pt>
                <c:pt idx="5">
                  <c:v>G_Road</c:v>
                </c:pt>
                <c:pt idx="6">
                  <c:v>I_OffRoadMobAgr</c:v>
                </c:pt>
                <c:pt idx="7">
                  <c:v>Q_AgriWastes.bio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-2.22014964380562E10</c:v>
                </c:pt>
                <c:pt idx="1">
                  <c:v>-1.67293366432034E10</c:v>
                </c:pt>
                <c:pt idx="2">
                  <c:v>-4.64045595384712E10</c:v>
                </c:pt>
                <c:pt idx="3">
                  <c:v>-1.54060023970364E10</c:v>
                </c:pt>
                <c:pt idx="4">
                  <c:v>-2.47485471212284E10</c:v>
                </c:pt>
                <c:pt idx="5">
                  <c:v>-1.80745714580112E11</c:v>
                </c:pt>
                <c:pt idx="6">
                  <c:v>-1.07896439003836E11</c:v>
                </c:pt>
                <c:pt idx="7">
                  <c:v>-2.13503831521127E10</c:v>
                </c:pt>
              </c:numCache>
            </c:numRef>
          </c:val>
        </c:ser>
        <c:gapWidth val="199"/>
        <c:axId val="394489464"/>
        <c:axId val="394492856"/>
      </c:barChart>
      <c:catAx>
        <c:axId val="394489464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-60000000" vert="horz"/>
          <a:lstStyle/>
          <a:p>
            <a:pPr>
              <a:defRPr/>
            </a:pPr>
            <a:endParaRPr lang="en-US"/>
          </a:p>
        </c:txPr>
        <c:crossAx val="394492856"/>
        <c:crosses val="autoZero"/>
        <c:auto val="1"/>
        <c:lblAlgn val="ctr"/>
        <c:lblOffset val="100"/>
      </c:catAx>
      <c:valAx>
        <c:axId val="394492856"/>
        <c:scaling>
          <c:orientation val="minMax"/>
        </c:scaling>
        <c:axPos val="l"/>
        <c:majorGridlines/>
        <c:min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394489464"/>
        <c:crosses val="autoZero"/>
        <c:crossBetween val="between"/>
        <c:dispUnits>
          <c:builtInUnit val="billions"/>
          <c:dispUnitsLbl>
            <c:layout/>
          </c:dispUnitsLbl>
        </c:dispUnits>
      </c:valAx>
    </c:plotArea>
    <c:legend>
      <c:legendPos val="t"/>
      <c:layout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</c:chart>
  <c:txPr>
    <a:bodyPr/>
    <a:lstStyle/>
    <a:p>
      <a:pPr>
        <a:defRPr sz="24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United States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SCAR 1.03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C_SmallComb.bio</c:v>
                </c:pt>
                <c:pt idx="1">
                  <c:v>G_Rail</c:v>
                </c:pt>
                <c:pt idx="2">
                  <c:v>G_Road</c:v>
                </c:pt>
                <c:pt idx="3">
                  <c:v>I_OffRoadMob</c:v>
                </c:pt>
                <c:pt idx="4">
                  <c:v>I_OffRoadMobAgr</c:v>
                </c:pt>
                <c:pt idx="5">
                  <c:v>L_OtherWasteDisp</c:v>
                </c:pt>
                <c:pt idx="6">
                  <c:v>Q_AgriWastes.bio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-1.67681080046E10</c:v>
                </c:pt>
                <c:pt idx="1">
                  <c:v>-1.351435414902E10</c:v>
                </c:pt>
                <c:pt idx="2">
                  <c:v>-1.75326021232E10</c:v>
                </c:pt>
                <c:pt idx="3">
                  <c:v>-8.6382858637E9</c:v>
                </c:pt>
                <c:pt idx="4">
                  <c:v>-1.38955899615E10</c:v>
                </c:pt>
                <c:pt idx="5">
                  <c:v>-2.0359560291E10</c:v>
                </c:pt>
                <c:pt idx="6">
                  <c:v>-8.4675758216E9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SCAR 1.05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C_SmallComb.bio</c:v>
                </c:pt>
                <c:pt idx="1">
                  <c:v>G_Rail</c:v>
                </c:pt>
                <c:pt idx="2">
                  <c:v>G_Road</c:v>
                </c:pt>
                <c:pt idx="3">
                  <c:v>I_OffRoadMob</c:v>
                </c:pt>
                <c:pt idx="4">
                  <c:v>I_OffRoadMobAgr</c:v>
                </c:pt>
                <c:pt idx="5">
                  <c:v>L_OtherWasteDisp</c:v>
                </c:pt>
                <c:pt idx="6">
                  <c:v>Q_AgriWastes.bio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-1.36865267200251E10</c:v>
                </c:pt>
                <c:pt idx="1">
                  <c:v>-1.33355337286144E10</c:v>
                </c:pt>
                <c:pt idx="2">
                  <c:v>-1.67995484165496E10</c:v>
                </c:pt>
                <c:pt idx="3">
                  <c:v>-7.10178040828777E9</c:v>
                </c:pt>
                <c:pt idx="4">
                  <c:v>-1.35606831417846E10</c:v>
                </c:pt>
                <c:pt idx="5">
                  <c:v>-1.20675537135585E10</c:v>
                </c:pt>
                <c:pt idx="6">
                  <c:v>-7.17346027558856E9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SCAR 1.014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C_SmallComb.bio</c:v>
                </c:pt>
                <c:pt idx="1">
                  <c:v>G_Rail</c:v>
                </c:pt>
                <c:pt idx="2">
                  <c:v>G_Road</c:v>
                </c:pt>
                <c:pt idx="3">
                  <c:v>I_OffRoadMob</c:v>
                </c:pt>
                <c:pt idx="4">
                  <c:v>I_OffRoadMobAgr</c:v>
                </c:pt>
                <c:pt idx="5">
                  <c:v>L_OtherWasteDisp</c:v>
                </c:pt>
                <c:pt idx="6">
                  <c:v>Q_AgriWastes.bio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-2.52547747347616E10</c:v>
                </c:pt>
                <c:pt idx="1">
                  <c:v>-1.40064315635572E10</c:v>
                </c:pt>
                <c:pt idx="2">
                  <c:v>-1.97721223918724E10</c:v>
                </c:pt>
                <c:pt idx="3">
                  <c:v>-1.34720019840692E10</c:v>
                </c:pt>
                <c:pt idx="4">
                  <c:v>-1.48607018743816E10</c:v>
                </c:pt>
                <c:pt idx="5">
                  <c:v>-4.26490418560434E10</c:v>
                </c:pt>
                <c:pt idx="6">
                  <c:v>-1.20541829969866E10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AQ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C_SmallComb.bio</c:v>
                </c:pt>
                <c:pt idx="1">
                  <c:v>G_Rail</c:v>
                </c:pt>
                <c:pt idx="2">
                  <c:v>G_Road</c:v>
                </c:pt>
                <c:pt idx="3">
                  <c:v>I_OffRoadMob</c:v>
                </c:pt>
                <c:pt idx="4">
                  <c:v>I_OffRoadMobAgr</c:v>
                </c:pt>
                <c:pt idx="5">
                  <c:v>L_OtherWasteDisp</c:v>
                </c:pt>
                <c:pt idx="6">
                  <c:v>Q_AgriWastes.bio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-6.1477422854436E9</c:v>
                </c:pt>
                <c:pt idx="1">
                  <c:v>-1.28697619710947E10</c:v>
                </c:pt>
                <c:pt idx="2">
                  <c:v>-1.57846159196343E10</c:v>
                </c:pt>
                <c:pt idx="3">
                  <c:v>-5.54808506436874E9</c:v>
                </c:pt>
                <c:pt idx="4">
                  <c:v>-1.28699828037626E10</c:v>
                </c:pt>
                <c:pt idx="5">
                  <c:v>-2.95033941893986E9</c:v>
                </c:pt>
                <c:pt idx="6">
                  <c:v>-4.51616173140487E9</c:v>
                </c:pt>
              </c:numCache>
            </c:numRef>
          </c:val>
        </c:ser>
        <c:gapWidth val="199"/>
        <c:axId val="394536360"/>
        <c:axId val="394539752"/>
      </c:barChart>
      <c:catAx>
        <c:axId val="394536360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-60000000" vert="horz"/>
          <a:lstStyle/>
          <a:p>
            <a:pPr>
              <a:defRPr/>
            </a:pPr>
            <a:endParaRPr lang="en-US"/>
          </a:p>
        </c:txPr>
        <c:crossAx val="394539752"/>
        <c:crosses val="autoZero"/>
        <c:auto val="1"/>
        <c:lblAlgn val="ctr"/>
        <c:lblOffset val="100"/>
      </c:catAx>
      <c:valAx>
        <c:axId val="394539752"/>
        <c:scaling>
          <c:orientation val="minMax"/>
        </c:scaling>
        <c:axPos val="l"/>
        <c:majorGridlines/>
        <c:min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394536360"/>
        <c:crosses val="autoZero"/>
        <c:crossBetween val="between"/>
        <c:dispUnits>
          <c:builtInUnit val="billions"/>
          <c:dispUnitsLbl>
            <c:layout/>
          </c:dispUnitsLbl>
        </c:dispUnits>
      </c:valAx>
    </c:plotArea>
    <c:legend>
      <c:legendPos val="t"/>
      <c:layout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</c:chart>
  <c:txPr>
    <a:bodyPr/>
    <a:lstStyle/>
    <a:p>
      <a:pPr>
        <a:defRPr sz="24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25500">
      <a:defRPr sz="2200">
        <a:latin typeface="Lucida Grande"/>
        <a:ea typeface="Lucida Grande"/>
        <a:cs typeface="Lucida Grande"/>
        <a:sym typeface="Lucida Grande"/>
      </a:defRPr>
    </a:lvl1pPr>
    <a:lvl2pPr indent="228600" defTabSz="825500">
      <a:defRPr sz="2200">
        <a:latin typeface="Lucida Grande"/>
        <a:ea typeface="Lucida Grande"/>
        <a:cs typeface="Lucida Grande"/>
        <a:sym typeface="Lucida Grande"/>
      </a:defRPr>
    </a:lvl2pPr>
    <a:lvl3pPr indent="457200" defTabSz="825500">
      <a:defRPr sz="2200">
        <a:latin typeface="Lucida Grande"/>
        <a:ea typeface="Lucida Grande"/>
        <a:cs typeface="Lucida Grande"/>
        <a:sym typeface="Lucida Grande"/>
      </a:defRPr>
    </a:lvl3pPr>
    <a:lvl4pPr indent="685800" defTabSz="825500">
      <a:defRPr sz="2200">
        <a:latin typeface="Lucida Grande"/>
        <a:ea typeface="Lucida Grande"/>
        <a:cs typeface="Lucida Grande"/>
        <a:sym typeface="Lucida Grande"/>
      </a:defRPr>
    </a:lvl4pPr>
    <a:lvl5pPr indent="914400" defTabSz="825500">
      <a:defRPr sz="2200">
        <a:latin typeface="Lucida Grande"/>
        <a:ea typeface="Lucida Grande"/>
        <a:cs typeface="Lucida Grande"/>
        <a:sym typeface="Lucida Grande"/>
      </a:defRPr>
    </a:lvl5pPr>
    <a:lvl6pPr indent="1143000" defTabSz="825500">
      <a:defRPr sz="2200">
        <a:latin typeface="Lucida Grande"/>
        <a:ea typeface="Lucida Grande"/>
        <a:cs typeface="Lucida Grande"/>
        <a:sym typeface="Lucida Grande"/>
      </a:defRPr>
    </a:lvl6pPr>
    <a:lvl7pPr indent="1371600" defTabSz="825500">
      <a:defRPr sz="2200">
        <a:latin typeface="Lucida Grande"/>
        <a:ea typeface="Lucida Grande"/>
        <a:cs typeface="Lucida Grande"/>
        <a:sym typeface="Lucida Grande"/>
      </a:defRPr>
    </a:lvl7pPr>
    <a:lvl8pPr indent="1600200" defTabSz="825500">
      <a:defRPr sz="2200">
        <a:latin typeface="Lucida Grande"/>
        <a:ea typeface="Lucida Grande"/>
        <a:cs typeface="Lucida Grande"/>
        <a:sym typeface="Lucida Grande"/>
      </a:defRPr>
    </a:lvl8pPr>
    <a:lvl9pPr indent="1828800" defTabSz="8255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1054100">
              <a:defRPr sz="2400"/>
            </a:lvl1pPr>
          </a:lstStyle>
          <a:p>
            <a:pPr lvl="0">
              <a:defRPr sz="1800"/>
            </a:pPr>
            <a:endParaRPr sz="24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Mostly in US!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33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hape 33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/>
          <a:lstStyle/>
          <a:p>
            <a:pPr defTabSz="1054100"/>
            <a:r>
              <a:rPr lang="en-US" sz="2400">
                <a:ea typeface="宋体" charset="-122"/>
              </a:rPr>
              <a:t>not a ‘war on coal’ or anything else but a question of fairness - incorporating costs of waste disposal into the world’s only atmosphere in decision-making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33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hape 33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/>
          <a:lstStyle/>
          <a:p>
            <a:pPr defTabSz="1054100"/>
            <a:r>
              <a:rPr lang="en-US" sz="2400">
                <a:ea typeface="宋体" charset="-122"/>
              </a:rPr>
              <a:t>not a ‘war on coal’ or anything else but a question of fairness - incorporating costs of waste disposal into the world’s only atmosphere in decision-making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2" name="Shape 3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1054100">
              <a:defRPr sz="2400"/>
            </a:lvl1pPr>
          </a:lstStyle>
          <a:p>
            <a:pPr lvl="0">
              <a:defRPr sz="1800"/>
            </a:pPr>
            <a:r>
              <a:rPr sz="2400"/>
              <a:t>not a ‘war on coal’ or anything else but a question of fairness - incorporating costs of waste disposal into the world’s only atmosphere in decision-making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33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hape 33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/>
          <a:lstStyle/>
          <a:p>
            <a:pPr defTabSz="1054100"/>
            <a:r>
              <a:rPr lang="en-US" sz="2400">
                <a:ea typeface="宋体" charset="-122"/>
              </a:rPr>
              <a:t>not a ‘war on coal’ or anything else but a question of fairness - incorporating costs of waste disposal into the world’s only atmosphere in decision-making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33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hape 33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/>
          <a:lstStyle/>
          <a:p>
            <a:pPr defTabSz="1054100"/>
            <a:r>
              <a:rPr lang="en-US" sz="2400">
                <a:ea typeface="宋体" charset="-122"/>
              </a:rPr>
              <a:t>not a ‘war on coal’ or anything else but a question of fairness - incorporating costs of waste disposal into the world’s only atmosphere in decision-making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33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hape 33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/>
          <a:lstStyle/>
          <a:p>
            <a:pPr defTabSz="1054100"/>
            <a:r>
              <a:rPr lang="en-US" sz="2400">
                <a:ea typeface="宋体" charset="-122"/>
              </a:rPr>
              <a:t>not a ‘war on coal’ or anything else but a question of fairness - incorporating costs of waste disposal into the world’s only atmosphere in decision-making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2" name="Shape 3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1054100">
              <a:defRPr sz="2400"/>
            </a:lvl1pPr>
          </a:lstStyle>
          <a:p>
            <a:pPr lvl="0">
              <a:defRPr sz="1800"/>
            </a:pPr>
            <a:endParaRPr sz="24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1054100">
              <a:defRPr sz="2400"/>
            </a:lvl1pPr>
          </a:lstStyle>
          <a:p>
            <a:pPr lvl="0">
              <a:defRPr sz="1800"/>
            </a:pPr>
            <a:endParaRPr sz="24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1054100">
              <a:defRPr sz="2400"/>
            </a:lvl1pPr>
          </a:lstStyle>
          <a:p>
            <a:pPr lvl="0">
              <a:defRPr sz="1800"/>
            </a:pPr>
            <a:r>
              <a:rPr sz="2400"/>
              <a:t>Given the damages resulting from emissions to the air, how can we raise awareness and determine the best pathways to reducing emissions?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1054100">
              <a:defRPr sz="2400"/>
            </a:lvl1pPr>
          </a:lstStyle>
          <a:p>
            <a:pPr lvl="0">
              <a:defRPr sz="1800"/>
            </a:pPr>
            <a:r>
              <a:rPr sz="2400"/>
              <a:t>But SCC leaves out air pollutants impact on climate, and air pollutants impact on health/ag even though the latter are much of reason for social costs. Whether impact has value depends on PATHWAY of occurrence rather than impact itself!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1054100">
              <a:defRPr sz="2400"/>
            </a:lvl1pPr>
          </a:lstStyle>
          <a:p>
            <a:pPr lvl="0">
              <a:defRPr sz="1800"/>
            </a:pPr>
            <a:r>
              <a:rPr sz="2400"/>
              <a:t>But SCC leaves out air pollutants impact on climate, and air pollutants impact on health/ag even though the latter are much of reason for social costs. Whether impact has value depends on PATHWAY of occurrence rather than impact itself!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2" name="Shape 3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1054100">
              <a:defRPr sz="2400"/>
            </a:lvl1pPr>
          </a:lstStyle>
          <a:p>
            <a:pPr lvl="0">
              <a:defRPr sz="1800"/>
            </a:pPr>
            <a:endParaRPr sz="24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83" name="Shape 2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1054100">
              <a:defRPr sz="2400"/>
            </a:lvl1pPr>
          </a:lstStyle>
          <a:p>
            <a:pPr lvl="0">
              <a:defRPr sz="1800"/>
            </a:pPr>
            <a:r>
              <a:rPr sz="2400" dirty="0"/>
              <a:t>Point out &gt; impact of non-CO2 on ag (no fertilization)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3" name="Shape 3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1054100">
              <a:defRPr sz="1800"/>
            </a:pPr>
            <a:r>
              <a:rPr sz="2400"/>
              <a:t>subsidies 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primarily via tax expenditures and research and development credits</a:t>
            </a:r>
          </a:p>
          <a:p>
            <a:pPr marR="457200" lvl="0" defTabSz="647700">
              <a:defRPr sz="1800"/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~</a:t>
            </a:r>
            <a:r>
              <a:rPr sz="1200">
                <a:latin typeface="Cambria"/>
                <a:ea typeface="Cambria"/>
                <a:cs typeface="Cambria"/>
                <a:sym typeface="Cambria"/>
              </a:rPr>
              <a:t>180,000 non-fatal heart attacks, ~150,000 cases of hospitalization for respiratory and cardiovascular disease in 2005 in US!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Evs</a:t>
            </a:r>
            <a:r>
              <a:rPr lang="en-US" dirty="0" smtClean="0"/>
              <a:t> also have</a:t>
            </a:r>
            <a:r>
              <a:rPr lang="en-US" baseline="0" dirty="0" smtClean="0"/>
              <a:t> much smaller water footprint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11800" b="0" i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11800"/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ClrTx/>
              <a:buFontTx/>
              <a:defRPr sz="50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lnSpc>
                <a:spcPct val="100000"/>
              </a:lnSpc>
              <a:buClrTx/>
              <a:buFontTx/>
              <a:defRPr sz="50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lnSpc>
                <a:spcPct val="100000"/>
              </a:lnSpc>
              <a:buClrTx/>
              <a:buFontTx/>
              <a:defRPr sz="50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lnSpc>
                <a:spcPct val="100000"/>
              </a:lnSpc>
              <a:buClrTx/>
              <a:buFontTx/>
              <a:defRPr sz="50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lnSpc>
                <a:spcPct val="100000"/>
              </a:lnSpc>
              <a:buClrTx/>
              <a:buFontTx/>
              <a:defRPr sz="50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2387600" y="355600"/>
            <a:ext cx="19621500" cy="342900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lnSpc>
                <a:spcPct val="100000"/>
              </a:lnSpc>
              <a:defRPr sz="11800" b="0" i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11800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2387600" y="3898900"/>
            <a:ext cx="9448800" cy="80391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indent="-494620">
              <a:lnSpc>
                <a:spcPct val="100000"/>
              </a:lnSpc>
              <a:spcBef>
                <a:spcPts val="5300"/>
              </a:spcBef>
              <a:buClrTx/>
              <a:buSzPct val="171000"/>
              <a:buFontTx/>
              <a:buChar char="•"/>
              <a:defRPr sz="4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lnSpc>
                <a:spcPct val="100000"/>
              </a:lnSpc>
              <a:spcBef>
                <a:spcPts val="5300"/>
              </a:spcBef>
              <a:buClrTx/>
              <a:buSzPct val="171000"/>
              <a:buFontTx/>
              <a:buChar char="•"/>
              <a:defRPr sz="4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lnSpc>
                <a:spcPct val="100000"/>
              </a:lnSpc>
              <a:spcBef>
                <a:spcPts val="5300"/>
              </a:spcBef>
              <a:buClrTx/>
              <a:buSzPct val="171000"/>
              <a:buFontTx/>
              <a:buChar char="•"/>
              <a:defRPr sz="4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lnSpc>
                <a:spcPct val="100000"/>
              </a:lnSpc>
              <a:spcBef>
                <a:spcPts val="5300"/>
              </a:spcBef>
              <a:buClrTx/>
              <a:buSzPct val="171000"/>
              <a:buFontTx/>
              <a:buChar char="•"/>
              <a:defRPr sz="4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lnSpc>
                <a:spcPct val="100000"/>
              </a:lnSpc>
              <a:spcBef>
                <a:spcPts val="5300"/>
              </a:spcBef>
              <a:buClrTx/>
              <a:buSzPct val="171000"/>
              <a:buFontTx/>
              <a:buChar char="•"/>
              <a:defRPr sz="4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2387600" y="355600"/>
            <a:ext cx="19621500" cy="342900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lnSpc>
                <a:spcPct val="100000"/>
              </a:lnSpc>
              <a:defRPr sz="11800" b="0" i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11800"/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2387600" y="3898900"/>
            <a:ext cx="9448800" cy="80391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indent="-494620">
              <a:lnSpc>
                <a:spcPct val="100000"/>
              </a:lnSpc>
              <a:spcBef>
                <a:spcPts val="5300"/>
              </a:spcBef>
              <a:buClrTx/>
              <a:buSzPct val="171000"/>
              <a:buFontTx/>
              <a:buChar char="•"/>
              <a:defRPr sz="4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lnSpc>
                <a:spcPct val="100000"/>
              </a:lnSpc>
              <a:spcBef>
                <a:spcPts val="5300"/>
              </a:spcBef>
              <a:buClrTx/>
              <a:buSzPct val="171000"/>
              <a:buFontTx/>
              <a:buChar char="•"/>
              <a:defRPr sz="4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lnSpc>
                <a:spcPct val="100000"/>
              </a:lnSpc>
              <a:spcBef>
                <a:spcPts val="5300"/>
              </a:spcBef>
              <a:buClrTx/>
              <a:buSzPct val="171000"/>
              <a:buFontTx/>
              <a:buChar char="•"/>
              <a:defRPr sz="4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lnSpc>
                <a:spcPct val="100000"/>
              </a:lnSpc>
              <a:spcBef>
                <a:spcPts val="5300"/>
              </a:spcBef>
              <a:buClrTx/>
              <a:buSzPct val="171000"/>
              <a:buFontTx/>
              <a:buChar char="•"/>
              <a:defRPr sz="4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lnSpc>
                <a:spcPct val="100000"/>
              </a:lnSpc>
              <a:spcBef>
                <a:spcPts val="5300"/>
              </a:spcBef>
              <a:buClrTx/>
              <a:buSzPct val="171000"/>
              <a:buFontTx/>
              <a:buChar char="•"/>
              <a:defRPr sz="4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2387600" y="355600"/>
            <a:ext cx="19621500" cy="342900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lnSpc>
                <a:spcPct val="100000"/>
              </a:lnSpc>
              <a:defRPr sz="11800" b="0" i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118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14579600" y="3898900"/>
            <a:ext cx="7429500" cy="80391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indent="-494620">
              <a:lnSpc>
                <a:spcPct val="100000"/>
              </a:lnSpc>
              <a:spcBef>
                <a:spcPts val="5300"/>
              </a:spcBef>
              <a:buClrTx/>
              <a:buSzPct val="171000"/>
              <a:buFontTx/>
              <a:buChar char="•"/>
              <a:defRPr sz="4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lnSpc>
                <a:spcPct val="100000"/>
              </a:lnSpc>
              <a:spcBef>
                <a:spcPts val="5300"/>
              </a:spcBef>
              <a:buClrTx/>
              <a:buSzPct val="171000"/>
              <a:buFontTx/>
              <a:buChar char="•"/>
              <a:defRPr sz="4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lnSpc>
                <a:spcPct val="100000"/>
              </a:lnSpc>
              <a:spcBef>
                <a:spcPts val="5300"/>
              </a:spcBef>
              <a:buClrTx/>
              <a:buSzPct val="171000"/>
              <a:buFontTx/>
              <a:buChar char="•"/>
              <a:defRPr sz="4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lnSpc>
                <a:spcPct val="100000"/>
              </a:lnSpc>
              <a:spcBef>
                <a:spcPts val="5300"/>
              </a:spcBef>
              <a:buClrTx/>
              <a:buSzPct val="171000"/>
              <a:buFontTx/>
              <a:buChar char="•"/>
              <a:defRPr sz="4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lnSpc>
                <a:spcPct val="100000"/>
              </a:lnSpc>
              <a:spcBef>
                <a:spcPts val="5300"/>
              </a:spcBef>
              <a:buClrTx/>
              <a:buSzPct val="171000"/>
              <a:buFontTx/>
              <a:buChar char="•"/>
              <a:defRPr sz="4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i="0">
                <a:solidFill>
                  <a:srgbClr val="000000"/>
                </a:solidFill>
                <a:uFillTx/>
              </a:defRPr>
            </a:pPr>
            <a:r>
              <a:rPr sz="7000" b="1" i="1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</a:rP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347981" indent="-522481">
              <a:defRPr sz="5000"/>
            </a:lvl2pPr>
            <a:lvl3pPr marL="2070100" indent="-406400">
              <a:defRPr sz="4200"/>
            </a:lvl3pPr>
            <a:lvl4pPr marL="2908300" indent="-431800">
              <a:defRPr sz="3200"/>
            </a:lvl4pPr>
            <a:lvl5pPr marL="3733800" indent="-406400">
              <a:defRPr sz="3200">
                <a:solidFill>
                  <a:srgbClr val="A8D6FF"/>
                </a:solidFill>
                <a:uFill>
                  <a:solidFill>
                    <a:srgbClr val="A8D6FF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600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4200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A8D6FF"/>
                </a:solidFill>
                <a:uFill>
                  <a:solidFill>
                    <a:srgbClr val="A8D6FF"/>
                  </a:solidFill>
                </a:uFill>
              </a:rPr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1793280" y="740237"/>
            <a:ext cx="20808961" cy="3073284"/>
          </a:xfrm>
          <a:prstGeom prst="rect">
            <a:avLst/>
          </a:prstGeom>
        </p:spPr>
        <p:txBody>
          <a:bodyPr/>
          <a:lstStyle>
            <a:lvl1pPr>
              <a:lnSpc>
                <a:spcPct val="84000"/>
              </a:lnSpc>
              <a:defRPr sz="7800" b="0" i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uFillTx/>
              </a:defRPr>
            </a:pPr>
            <a:r>
              <a:rPr sz="7800">
                <a:uFill>
                  <a:solidFill/>
                </a:uFill>
              </a:rPr>
              <a:t>Title 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1793280" y="3813520"/>
            <a:ext cx="20808961" cy="9902480"/>
          </a:xfrm>
          <a:prstGeom prst="rect">
            <a:avLst/>
          </a:prstGeom>
        </p:spPr>
        <p:txBody>
          <a:bodyPr/>
          <a:lstStyle>
            <a:lvl1pPr>
              <a:lnSpc>
                <a:spcPct val="84000"/>
              </a:lnSpc>
              <a:spcBef>
                <a:spcPts val="2500"/>
              </a:spcBef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1347981" indent="-522481">
              <a:lnSpc>
                <a:spcPct val="84000"/>
              </a:lnSpc>
              <a:spcBef>
                <a:spcPts val="2000"/>
              </a:spcBef>
              <a:defRPr sz="5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2070100" indent="-406400">
              <a:lnSpc>
                <a:spcPct val="84000"/>
              </a:lnSpc>
              <a:spcBef>
                <a:spcPts val="1500"/>
              </a:spcBef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2908300" indent="-431800">
              <a:lnSpc>
                <a:spcPct val="84000"/>
              </a:lnSpc>
              <a:spcBef>
                <a:spcPts val="1000"/>
              </a:spcBef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3733800" indent="-406400">
              <a:lnSpc>
                <a:spcPct val="84000"/>
              </a:lnSpc>
              <a:spcBef>
                <a:spcPts val="500"/>
              </a:spcBef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 lvl="0">
              <a:defRPr sz="1800">
                <a:uFillTx/>
              </a:defRPr>
            </a:pPr>
            <a:r>
              <a:rPr sz="56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50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1793280" y="740237"/>
            <a:ext cx="20808961" cy="3073284"/>
          </a:xfrm>
          <a:prstGeom prst="rect">
            <a:avLst/>
          </a:prstGeom>
        </p:spPr>
        <p:txBody>
          <a:bodyPr/>
          <a:lstStyle>
            <a:lvl1pPr>
              <a:lnSpc>
                <a:spcPct val="84000"/>
              </a:lnSpc>
              <a:defRPr sz="7800" b="0" i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uFillTx/>
              </a:defRPr>
            </a:pPr>
            <a:r>
              <a:rPr sz="7800">
                <a:uFill>
                  <a:solidFill/>
                </a:uFill>
              </a:rP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1793280" y="3813520"/>
            <a:ext cx="20808961" cy="9902480"/>
          </a:xfrm>
          <a:prstGeom prst="rect">
            <a:avLst/>
          </a:prstGeom>
        </p:spPr>
        <p:txBody>
          <a:bodyPr/>
          <a:lstStyle>
            <a:lvl1pPr>
              <a:lnSpc>
                <a:spcPct val="84000"/>
              </a:lnSpc>
              <a:spcBef>
                <a:spcPts val="2500"/>
              </a:spcBef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1347981" indent="-522481">
              <a:lnSpc>
                <a:spcPct val="84000"/>
              </a:lnSpc>
              <a:spcBef>
                <a:spcPts val="2000"/>
              </a:spcBef>
              <a:defRPr sz="5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2070100" indent="-406400">
              <a:lnSpc>
                <a:spcPct val="84000"/>
              </a:lnSpc>
              <a:spcBef>
                <a:spcPts val="1500"/>
              </a:spcBef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2908300" indent="-431800">
              <a:lnSpc>
                <a:spcPct val="84000"/>
              </a:lnSpc>
              <a:spcBef>
                <a:spcPts val="1000"/>
              </a:spcBef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3733800" indent="-406400">
              <a:lnSpc>
                <a:spcPct val="84000"/>
              </a:lnSpc>
              <a:spcBef>
                <a:spcPts val="500"/>
              </a:spcBef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 lvl="0">
              <a:defRPr sz="1800">
                <a:uFillTx/>
              </a:defRPr>
            </a:pPr>
            <a:r>
              <a:rPr sz="56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50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i="0">
                <a:solidFill>
                  <a:srgbClr val="000000"/>
                </a:solidFill>
                <a:uFillTx/>
              </a:defRPr>
            </a:pPr>
            <a:r>
              <a:rPr sz="7000" b="1" i="1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</a:rPr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347981" indent="-522481">
              <a:defRPr sz="5000"/>
            </a:lvl2pPr>
            <a:lvl3pPr marL="2070100" indent="-406400">
              <a:defRPr sz="4200"/>
            </a:lvl3pPr>
            <a:lvl4pPr marL="2908300" indent="-431800">
              <a:defRPr sz="3200"/>
            </a:lvl4pPr>
            <a:lvl5pPr marL="3733800" indent="-406400">
              <a:defRPr sz="3200">
                <a:solidFill>
                  <a:srgbClr val="A8D6FF"/>
                </a:solidFill>
                <a:uFill>
                  <a:solidFill>
                    <a:srgbClr val="A8D6FF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600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4200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A8D6FF"/>
                </a:solidFill>
                <a:uFill>
                  <a:solidFill>
                    <a:srgbClr val="A8D6FF"/>
                  </a:solidFill>
                </a:uFill>
              </a:rPr>
              <a:t>Body Level Five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1793280" y="740237"/>
            <a:ext cx="20808961" cy="3073284"/>
          </a:xfrm>
          <a:prstGeom prst="rect">
            <a:avLst/>
          </a:prstGeom>
        </p:spPr>
        <p:txBody>
          <a:bodyPr/>
          <a:lstStyle>
            <a:lvl1pPr>
              <a:lnSpc>
                <a:spcPct val="84000"/>
              </a:lnSpc>
              <a:defRPr sz="7800" b="0" i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uFillTx/>
              </a:defRPr>
            </a:pPr>
            <a:r>
              <a:rPr sz="7800">
                <a:uFill>
                  <a:solidFill/>
                </a:uFill>
              </a:rP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1793280" y="3813520"/>
            <a:ext cx="20808961" cy="9902480"/>
          </a:xfrm>
          <a:prstGeom prst="rect">
            <a:avLst/>
          </a:prstGeom>
        </p:spPr>
        <p:txBody>
          <a:bodyPr/>
          <a:lstStyle>
            <a:lvl1pPr>
              <a:lnSpc>
                <a:spcPct val="84000"/>
              </a:lnSpc>
              <a:spcBef>
                <a:spcPts val="2500"/>
              </a:spcBef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1347981" indent="-522481">
              <a:lnSpc>
                <a:spcPct val="84000"/>
              </a:lnSpc>
              <a:spcBef>
                <a:spcPts val="2000"/>
              </a:spcBef>
              <a:defRPr sz="5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2070100" indent="-406400">
              <a:lnSpc>
                <a:spcPct val="84000"/>
              </a:lnSpc>
              <a:spcBef>
                <a:spcPts val="1500"/>
              </a:spcBef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2908300" indent="-431800">
              <a:lnSpc>
                <a:spcPct val="84000"/>
              </a:lnSpc>
              <a:spcBef>
                <a:spcPts val="1000"/>
              </a:spcBef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3733800" indent="-406400">
              <a:lnSpc>
                <a:spcPct val="84000"/>
              </a:lnSpc>
              <a:spcBef>
                <a:spcPts val="500"/>
              </a:spcBef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 lvl="0">
              <a:defRPr sz="1800">
                <a:uFillTx/>
              </a:defRPr>
            </a:pPr>
            <a:r>
              <a:rPr sz="56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50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2387600" y="355600"/>
            <a:ext cx="19621500" cy="342900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lnSpc>
                <a:spcPct val="100000"/>
              </a:lnSpc>
              <a:defRPr sz="11800" b="0" i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118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2387600" y="3898900"/>
            <a:ext cx="19621500" cy="8039100"/>
          </a:xfrm>
          <a:prstGeom prst="rect">
            <a:avLst/>
          </a:prstGeom>
        </p:spPr>
        <p:txBody>
          <a:bodyPr numCol="2" spcCol="981075"/>
          <a:lstStyle>
            <a:lvl1pPr marL="812120" indent="-494620">
              <a:lnSpc>
                <a:spcPct val="100000"/>
              </a:lnSpc>
              <a:spcBef>
                <a:spcPts val="5300"/>
              </a:spcBef>
              <a:buClrTx/>
              <a:buSzPct val="171000"/>
              <a:buFontTx/>
              <a:buChar char="•"/>
              <a:defRPr sz="4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lnSpc>
                <a:spcPct val="100000"/>
              </a:lnSpc>
              <a:spcBef>
                <a:spcPts val="5300"/>
              </a:spcBef>
              <a:buClrTx/>
              <a:buSzPct val="171000"/>
              <a:buFontTx/>
              <a:buChar char="•"/>
              <a:defRPr sz="4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lnSpc>
                <a:spcPct val="100000"/>
              </a:lnSpc>
              <a:spcBef>
                <a:spcPts val="5300"/>
              </a:spcBef>
              <a:buClrTx/>
              <a:buSzPct val="171000"/>
              <a:buFontTx/>
              <a:buChar char="•"/>
              <a:defRPr sz="4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lnSpc>
                <a:spcPct val="100000"/>
              </a:lnSpc>
              <a:spcBef>
                <a:spcPts val="5300"/>
              </a:spcBef>
              <a:buClrTx/>
              <a:buSzPct val="171000"/>
              <a:buFontTx/>
              <a:buChar char="•"/>
              <a:defRPr sz="4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lnSpc>
                <a:spcPct val="100000"/>
              </a:lnSpc>
              <a:spcBef>
                <a:spcPts val="5300"/>
              </a:spcBef>
              <a:buClrTx/>
              <a:buSzPct val="171000"/>
              <a:buFontTx/>
              <a:buChar char="•"/>
              <a:defRPr sz="4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Bullets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Bullets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Bullets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2387600" y="1790700"/>
            <a:ext cx="19621500" cy="101473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indent="-571500">
              <a:lnSpc>
                <a:spcPct val="100000"/>
              </a:lnSpc>
              <a:spcBef>
                <a:spcPts val="6800"/>
              </a:spcBef>
              <a:buClrTx/>
              <a:buSzPct val="171000"/>
              <a:buFontTx/>
              <a:buChar char="•"/>
              <a:defRPr sz="58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333500" indent="-571500">
              <a:lnSpc>
                <a:spcPct val="100000"/>
              </a:lnSpc>
              <a:spcBef>
                <a:spcPts val="6800"/>
              </a:spcBef>
              <a:buClrTx/>
              <a:buSzPct val="171000"/>
              <a:buFontTx/>
              <a:buChar char="•"/>
              <a:defRPr sz="58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778000" indent="-571500">
              <a:lnSpc>
                <a:spcPct val="100000"/>
              </a:lnSpc>
              <a:spcBef>
                <a:spcPts val="6800"/>
              </a:spcBef>
              <a:buClrTx/>
              <a:buSzPct val="171000"/>
              <a:buFontTx/>
              <a:buChar char="•"/>
              <a:defRPr sz="58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222500" indent="-571500">
              <a:lnSpc>
                <a:spcPct val="100000"/>
              </a:lnSpc>
              <a:spcBef>
                <a:spcPts val="6800"/>
              </a:spcBef>
              <a:buClrTx/>
              <a:buSzPct val="171000"/>
              <a:buFontTx/>
              <a:buChar char="•"/>
              <a:defRPr sz="58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667000" indent="-571500">
              <a:lnSpc>
                <a:spcPct val="100000"/>
              </a:lnSpc>
              <a:spcBef>
                <a:spcPts val="6800"/>
              </a:spcBef>
              <a:buClrTx/>
              <a:buSzPct val="171000"/>
              <a:buFontTx/>
              <a:buChar char="•"/>
              <a:defRPr sz="58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/>
            </a:pPr>
            <a:r>
              <a:rPr sz="5800"/>
              <a:t>Body Level One</a:t>
            </a:r>
          </a:p>
          <a:p>
            <a:pPr lvl="1">
              <a:defRPr sz="1800"/>
            </a:pPr>
            <a:r>
              <a:rPr sz="5800"/>
              <a:t>Body Level Two</a:t>
            </a:r>
          </a:p>
          <a:p>
            <a:pPr lvl="2">
              <a:defRPr sz="1800"/>
            </a:pPr>
            <a:r>
              <a:rPr sz="5800"/>
              <a:t>Body Level Three</a:t>
            </a:r>
          </a:p>
          <a:p>
            <a:pPr lvl="3">
              <a:defRPr sz="1800"/>
            </a:pPr>
            <a:r>
              <a:rPr sz="5800"/>
              <a:t>Body Level Four</a:t>
            </a:r>
          </a:p>
          <a:p>
            <a:pPr lvl="4">
              <a:defRPr sz="1800"/>
            </a:pPr>
            <a:r>
              <a:rPr sz="5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2387600" y="355600"/>
            <a:ext cx="19621500" cy="342900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lnSpc>
                <a:spcPct val="100000"/>
              </a:lnSpc>
              <a:defRPr sz="11800" b="0" i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118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2387600" y="4178300"/>
            <a:ext cx="19621500" cy="535940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lnSpc>
                <a:spcPct val="100000"/>
              </a:lnSpc>
              <a:defRPr sz="11800" b="0" i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118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2387600" y="10363200"/>
            <a:ext cx="19621500" cy="238760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lnSpc>
                <a:spcPct val="100000"/>
              </a:lnSpc>
              <a:defRPr sz="11800" b="0" i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118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2387600" y="10363200"/>
            <a:ext cx="19621500" cy="238760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lnSpc>
                <a:spcPct val="100000"/>
              </a:lnSpc>
              <a:defRPr sz="11800" b="0" i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118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1193800" y="1981200"/>
            <a:ext cx="10998200" cy="4648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9800" b="0" i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9800"/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1193800" y="6731000"/>
            <a:ext cx="10998200" cy="46482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ClrTx/>
              <a:buFontTx/>
              <a:defRPr sz="46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lnSpc>
                <a:spcPct val="100000"/>
              </a:lnSpc>
              <a:buClrTx/>
              <a:buFontTx/>
              <a:defRPr sz="46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lnSpc>
                <a:spcPct val="100000"/>
              </a:lnSpc>
              <a:buClrTx/>
              <a:buFontTx/>
              <a:defRPr sz="46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lnSpc>
                <a:spcPct val="100000"/>
              </a:lnSpc>
              <a:buClrTx/>
              <a:buFontTx/>
              <a:defRPr sz="46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lnSpc>
                <a:spcPct val="100000"/>
              </a:lnSpc>
              <a:buClrTx/>
              <a:buFontTx/>
              <a:defRPr sz="46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/>
            </a:pPr>
            <a:r>
              <a:rPr sz="4600"/>
              <a:t>Body Level One</a:t>
            </a:r>
          </a:p>
          <a:p>
            <a:pPr lvl="1">
              <a:defRPr sz="1800"/>
            </a:pPr>
            <a:r>
              <a:rPr sz="4600"/>
              <a:t>Body Level Two</a:t>
            </a:r>
          </a:p>
          <a:p>
            <a:pPr lvl="2">
              <a:defRPr sz="1800"/>
            </a:pPr>
            <a:r>
              <a:rPr sz="4600"/>
              <a:t>Body Level Three</a:t>
            </a:r>
          </a:p>
          <a:p>
            <a:pPr lvl="3">
              <a:defRPr sz="1800"/>
            </a:pPr>
            <a:r>
              <a:rPr sz="4600"/>
              <a:t>Body Level Four</a:t>
            </a:r>
          </a:p>
          <a:p>
            <a:pPr lvl="4">
              <a:defRPr sz="1800"/>
            </a:pPr>
            <a:r>
              <a:rPr sz="4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193800" y="1981200"/>
            <a:ext cx="10998200" cy="4648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9800" b="0" i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9800"/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1193800" y="6731000"/>
            <a:ext cx="10998200" cy="46482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ClrTx/>
              <a:buFontTx/>
              <a:defRPr sz="46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lnSpc>
                <a:spcPct val="100000"/>
              </a:lnSpc>
              <a:buClrTx/>
              <a:buFontTx/>
              <a:defRPr sz="46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lnSpc>
                <a:spcPct val="100000"/>
              </a:lnSpc>
              <a:buClrTx/>
              <a:buFontTx/>
              <a:defRPr sz="46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lnSpc>
                <a:spcPct val="100000"/>
              </a:lnSpc>
              <a:buClrTx/>
              <a:buFontTx/>
              <a:defRPr sz="46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lnSpc>
                <a:spcPct val="100000"/>
              </a:lnSpc>
              <a:buClrTx/>
              <a:buFontTx/>
              <a:defRPr sz="46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/>
            </a:pPr>
            <a:r>
              <a:rPr sz="4600"/>
              <a:t>Body Level One</a:t>
            </a:r>
          </a:p>
          <a:p>
            <a:pPr lvl="1">
              <a:defRPr sz="1800"/>
            </a:pPr>
            <a:r>
              <a:rPr sz="4600"/>
              <a:t>Body Level Two</a:t>
            </a:r>
          </a:p>
          <a:p>
            <a:pPr lvl="2">
              <a:defRPr sz="1800"/>
            </a:pPr>
            <a:r>
              <a:rPr sz="4600"/>
              <a:t>Body Level Three</a:t>
            </a:r>
          </a:p>
          <a:p>
            <a:pPr lvl="3">
              <a:defRPr sz="1800"/>
            </a:pPr>
            <a:r>
              <a:rPr sz="4600"/>
              <a:t>Body Level Four</a:t>
            </a:r>
          </a:p>
          <a:p>
            <a:pPr lvl="4">
              <a:defRPr sz="1800"/>
            </a:pPr>
            <a:r>
              <a:rPr sz="4600"/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495300" y="-393700"/>
            <a:ext cx="24879300" cy="14109700"/>
          </a:xfrm>
          <a:prstGeom prst="roundRect">
            <a:avLst>
              <a:gd name="adj" fmla="val 10"/>
            </a:avLst>
          </a:prstGeom>
          <a:solidFill/>
          <a:ln>
            <a:solidFill/>
            <a:round/>
          </a:ln>
        </p:spPr>
        <p:txBody>
          <a:bodyPr lIns="0" tIns="0" rIns="0" bIns="0" anchor="ctr"/>
          <a:lstStyle/>
          <a:p>
            <a:pPr marL="73735" marR="73735" lvl="0" defTabSz="825500">
              <a:lnSpc>
                <a:spcPct val="84000"/>
              </a:lnSpc>
              <a:defRPr sz="42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793280" y="0"/>
            <a:ext cx="20816642" cy="2713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 anchor="ctr"/>
          <a:lstStyle/>
          <a:p>
            <a:pPr lvl="0">
              <a:defRPr sz="1800" b="0" i="0">
                <a:solidFill>
                  <a:srgbClr val="000000"/>
                </a:solidFill>
                <a:uFillTx/>
              </a:defRPr>
            </a:pPr>
            <a:r>
              <a:rPr sz="7000" b="1" i="1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2634239" y="4035303"/>
            <a:ext cx="20501761" cy="9680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/>
          <a:lstStyle>
            <a:lvl2pPr marL="1347981" indent="-522481">
              <a:defRPr sz="5000"/>
            </a:lvl2pPr>
            <a:lvl3pPr marL="2070100" indent="-406400">
              <a:defRPr sz="4200"/>
            </a:lvl3pPr>
            <a:lvl4pPr marL="2908300" indent="-431800">
              <a:defRPr sz="3200"/>
            </a:lvl4pPr>
            <a:lvl5pPr marL="3733800" indent="-406400">
              <a:defRPr sz="3200">
                <a:solidFill>
                  <a:srgbClr val="A8D6FF"/>
                </a:solidFill>
                <a:uFill>
                  <a:solidFill>
                    <a:srgbClr val="A8D6FF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600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4200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A8D6FF"/>
                </a:solidFill>
                <a:uFill>
                  <a:solidFill>
                    <a:srgbClr val="A8D6FF"/>
                  </a:solidFill>
                </a:u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20173950" y="12494752"/>
            <a:ext cx="317500" cy="32995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ctr" defTabSz="1054100">
              <a:defRPr sz="24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70" r:id="rId18"/>
    <p:sldLayoutId id="2147483671" r:id="rId19"/>
    <p:sldLayoutId id="2147483672" r:id="rId20"/>
    <p:sldLayoutId id="2147483673" r:id="rId21"/>
    <p:sldLayoutId id="2147483674" r:id="rId22"/>
  </p:sldLayoutIdLst>
  <p:transition spd="med"/>
  <p:txStyles>
    <p:titleStyle>
      <a:lvl1pPr algn="ctr" defTabSz="825500">
        <a:lnSpc>
          <a:spcPct val="96000"/>
        </a:lnSpc>
        <a:defRPr sz="7000" b="1" i="1">
          <a:solidFill>
            <a:srgbClr val="EBEBEB"/>
          </a:solidFill>
          <a:uFill>
            <a:solidFill>
              <a:srgbClr val="EBEBEB"/>
            </a:solidFill>
          </a:uFill>
          <a:latin typeface="+mn-lt"/>
          <a:ea typeface="+mn-ea"/>
          <a:cs typeface="+mn-cs"/>
          <a:sym typeface="Arial"/>
        </a:defRPr>
      </a:lvl1pPr>
      <a:lvl2pPr indent="228600" algn="ctr" defTabSz="825500">
        <a:lnSpc>
          <a:spcPct val="96000"/>
        </a:lnSpc>
        <a:defRPr sz="7000" b="1" i="1">
          <a:solidFill>
            <a:srgbClr val="EBEBEB"/>
          </a:solidFill>
          <a:uFill>
            <a:solidFill>
              <a:srgbClr val="EBEBEB"/>
            </a:solidFill>
          </a:uFill>
          <a:latin typeface="+mn-lt"/>
          <a:ea typeface="+mn-ea"/>
          <a:cs typeface="+mn-cs"/>
          <a:sym typeface="Arial"/>
        </a:defRPr>
      </a:lvl2pPr>
      <a:lvl3pPr indent="457200" algn="ctr" defTabSz="825500">
        <a:lnSpc>
          <a:spcPct val="96000"/>
        </a:lnSpc>
        <a:defRPr sz="7000" b="1" i="1">
          <a:solidFill>
            <a:srgbClr val="EBEBEB"/>
          </a:solidFill>
          <a:uFill>
            <a:solidFill>
              <a:srgbClr val="EBEBEB"/>
            </a:solidFill>
          </a:uFill>
          <a:latin typeface="+mn-lt"/>
          <a:ea typeface="+mn-ea"/>
          <a:cs typeface="+mn-cs"/>
          <a:sym typeface="Arial"/>
        </a:defRPr>
      </a:lvl3pPr>
      <a:lvl4pPr indent="685800" algn="ctr" defTabSz="825500">
        <a:lnSpc>
          <a:spcPct val="96000"/>
        </a:lnSpc>
        <a:defRPr sz="7000" b="1" i="1">
          <a:solidFill>
            <a:srgbClr val="EBEBEB"/>
          </a:solidFill>
          <a:uFill>
            <a:solidFill>
              <a:srgbClr val="EBEBEB"/>
            </a:solidFill>
          </a:uFill>
          <a:latin typeface="+mn-lt"/>
          <a:ea typeface="+mn-ea"/>
          <a:cs typeface="+mn-cs"/>
          <a:sym typeface="Arial"/>
        </a:defRPr>
      </a:lvl4pPr>
      <a:lvl5pPr indent="914400" algn="ctr" defTabSz="825500">
        <a:lnSpc>
          <a:spcPct val="96000"/>
        </a:lnSpc>
        <a:defRPr sz="7000" b="1" i="1">
          <a:solidFill>
            <a:srgbClr val="EBEBEB"/>
          </a:solidFill>
          <a:uFill>
            <a:solidFill>
              <a:srgbClr val="EBEBEB"/>
            </a:solidFill>
          </a:uFill>
          <a:latin typeface="+mn-lt"/>
          <a:ea typeface="+mn-ea"/>
          <a:cs typeface="+mn-cs"/>
          <a:sym typeface="Arial"/>
        </a:defRPr>
      </a:lvl5pPr>
      <a:lvl6pPr indent="1143000" algn="ctr" defTabSz="825500">
        <a:lnSpc>
          <a:spcPct val="96000"/>
        </a:lnSpc>
        <a:defRPr sz="7000" b="1" i="1">
          <a:solidFill>
            <a:srgbClr val="EBEBEB"/>
          </a:solidFill>
          <a:uFill>
            <a:solidFill>
              <a:srgbClr val="EBEBEB"/>
            </a:solidFill>
          </a:uFill>
          <a:latin typeface="+mn-lt"/>
          <a:ea typeface="+mn-ea"/>
          <a:cs typeface="+mn-cs"/>
          <a:sym typeface="Arial"/>
        </a:defRPr>
      </a:lvl6pPr>
      <a:lvl7pPr indent="1371600" algn="ctr" defTabSz="825500">
        <a:lnSpc>
          <a:spcPct val="96000"/>
        </a:lnSpc>
        <a:defRPr sz="7000" b="1" i="1">
          <a:solidFill>
            <a:srgbClr val="EBEBEB"/>
          </a:solidFill>
          <a:uFill>
            <a:solidFill>
              <a:srgbClr val="EBEBEB"/>
            </a:solidFill>
          </a:uFill>
          <a:latin typeface="+mn-lt"/>
          <a:ea typeface="+mn-ea"/>
          <a:cs typeface="+mn-cs"/>
          <a:sym typeface="Arial"/>
        </a:defRPr>
      </a:lvl7pPr>
      <a:lvl8pPr indent="1600200" algn="ctr" defTabSz="825500">
        <a:lnSpc>
          <a:spcPct val="96000"/>
        </a:lnSpc>
        <a:defRPr sz="7000" b="1" i="1">
          <a:solidFill>
            <a:srgbClr val="EBEBEB"/>
          </a:solidFill>
          <a:uFill>
            <a:solidFill>
              <a:srgbClr val="EBEBEB"/>
            </a:solidFill>
          </a:uFill>
          <a:latin typeface="+mn-lt"/>
          <a:ea typeface="+mn-ea"/>
          <a:cs typeface="+mn-cs"/>
          <a:sym typeface="Arial"/>
        </a:defRPr>
      </a:lvl8pPr>
      <a:lvl9pPr indent="1828800" algn="ctr" defTabSz="825500">
        <a:lnSpc>
          <a:spcPct val="96000"/>
        </a:lnSpc>
        <a:defRPr sz="7000" b="1" i="1">
          <a:solidFill>
            <a:srgbClr val="EBEBEB"/>
          </a:solidFill>
          <a:uFill>
            <a:solidFill>
              <a:srgbClr val="EBEBEB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622300" indent="-622300" defTabSz="825500">
        <a:lnSpc>
          <a:spcPct val="96000"/>
        </a:lnSpc>
        <a:buClr>
          <a:srgbClr val="000000"/>
        </a:buClr>
        <a:buFont typeface="Times New Roman"/>
        <a:defRPr sz="5600">
          <a:solidFill>
            <a:srgbClr val="EBEBEB"/>
          </a:solidFill>
          <a:uFill>
            <a:solidFill>
              <a:srgbClr val="EBEBEB"/>
            </a:solidFill>
          </a:uFill>
          <a:latin typeface="+mn-lt"/>
          <a:ea typeface="+mn-ea"/>
          <a:cs typeface="+mn-cs"/>
          <a:sym typeface="Arial"/>
        </a:defRPr>
      </a:lvl1pPr>
      <a:lvl2pPr marL="622300" indent="-622300" defTabSz="825500">
        <a:lnSpc>
          <a:spcPct val="96000"/>
        </a:lnSpc>
        <a:buClr>
          <a:srgbClr val="000000"/>
        </a:buClr>
        <a:buFont typeface="Times New Roman"/>
        <a:defRPr sz="5600">
          <a:solidFill>
            <a:srgbClr val="EBEBEB"/>
          </a:solidFill>
          <a:uFill>
            <a:solidFill>
              <a:srgbClr val="EBEBEB"/>
            </a:solidFill>
          </a:uFill>
          <a:latin typeface="+mn-lt"/>
          <a:ea typeface="+mn-ea"/>
          <a:cs typeface="+mn-cs"/>
          <a:sym typeface="Arial"/>
        </a:defRPr>
      </a:lvl2pPr>
      <a:lvl3pPr marL="622300" indent="-622300" defTabSz="825500">
        <a:lnSpc>
          <a:spcPct val="96000"/>
        </a:lnSpc>
        <a:buClr>
          <a:srgbClr val="000000"/>
        </a:buClr>
        <a:buFont typeface="Times New Roman"/>
        <a:defRPr sz="5600">
          <a:solidFill>
            <a:srgbClr val="EBEBEB"/>
          </a:solidFill>
          <a:uFill>
            <a:solidFill>
              <a:srgbClr val="EBEBEB"/>
            </a:solidFill>
          </a:uFill>
          <a:latin typeface="+mn-lt"/>
          <a:ea typeface="+mn-ea"/>
          <a:cs typeface="+mn-cs"/>
          <a:sym typeface="Arial"/>
        </a:defRPr>
      </a:lvl3pPr>
      <a:lvl4pPr marL="622300" indent="-622300" defTabSz="825500">
        <a:lnSpc>
          <a:spcPct val="96000"/>
        </a:lnSpc>
        <a:buClr>
          <a:srgbClr val="000000"/>
        </a:buClr>
        <a:buFont typeface="Times New Roman"/>
        <a:defRPr sz="5600">
          <a:solidFill>
            <a:srgbClr val="EBEBEB"/>
          </a:solidFill>
          <a:uFill>
            <a:solidFill>
              <a:srgbClr val="EBEBEB"/>
            </a:solidFill>
          </a:uFill>
          <a:latin typeface="+mn-lt"/>
          <a:ea typeface="+mn-ea"/>
          <a:cs typeface="+mn-cs"/>
          <a:sym typeface="Arial"/>
        </a:defRPr>
      </a:lvl4pPr>
      <a:lvl5pPr marL="622300" indent="-622300" defTabSz="825500">
        <a:lnSpc>
          <a:spcPct val="96000"/>
        </a:lnSpc>
        <a:buClr>
          <a:srgbClr val="000000"/>
        </a:buClr>
        <a:buFont typeface="Times New Roman"/>
        <a:defRPr sz="5600">
          <a:solidFill>
            <a:srgbClr val="EBEBEB"/>
          </a:solidFill>
          <a:uFill>
            <a:solidFill>
              <a:srgbClr val="EBEBEB"/>
            </a:solidFill>
          </a:uFill>
          <a:latin typeface="+mn-lt"/>
          <a:ea typeface="+mn-ea"/>
          <a:cs typeface="+mn-cs"/>
          <a:sym typeface="Arial"/>
        </a:defRPr>
      </a:lvl5pPr>
      <a:lvl6pPr marL="622300" indent="-622300" defTabSz="825500">
        <a:lnSpc>
          <a:spcPct val="96000"/>
        </a:lnSpc>
        <a:buClr>
          <a:srgbClr val="000000"/>
        </a:buClr>
        <a:buFont typeface="Times New Roman"/>
        <a:defRPr sz="5600">
          <a:solidFill>
            <a:srgbClr val="EBEBEB"/>
          </a:solidFill>
          <a:uFill>
            <a:solidFill>
              <a:srgbClr val="EBEBEB"/>
            </a:solidFill>
          </a:uFill>
          <a:latin typeface="+mn-lt"/>
          <a:ea typeface="+mn-ea"/>
          <a:cs typeface="+mn-cs"/>
          <a:sym typeface="Arial"/>
        </a:defRPr>
      </a:lvl6pPr>
      <a:lvl7pPr marL="622300" indent="-622300" defTabSz="825500">
        <a:lnSpc>
          <a:spcPct val="96000"/>
        </a:lnSpc>
        <a:buClr>
          <a:srgbClr val="000000"/>
        </a:buClr>
        <a:buFont typeface="Times New Roman"/>
        <a:defRPr sz="5600">
          <a:solidFill>
            <a:srgbClr val="EBEBEB"/>
          </a:solidFill>
          <a:uFill>
            <a:solidFill>
              <a:srgbClr val="EBEBEB"/>
            </a:solidFill>
          </a:uFill>
          <a:latin typeface="+mn-lt"/>
          <a:ea typeface="+mn-ea"/>
          <a:cs typeface="+mn-cs"/>
          <a:sym typeface="Arial"/>
        </a:defRPr>
      </a:lvl7pPr>
      <a:lvl8pPr marL="622300" indent="-622300" defTabSz="825500">
        <a:lnSpc>
          <a:spcPct val="96000"/>
        </a:lnSpc>
        <a:buClr>
          <a:srgbClr val="000000"/>
        </a:buClr>
        <a:buFont typeface="Times New Roman"/>
        <a:defRPr sz="5600">
          <a:solidFill>
            <a:srgbClr val="EBEBEB"/>
          </a:solidFill>
          <a:uFill>
            <a:solidFill>
              <a:srgbClr val="EBEBEB"/>
            </a:solidFill>
          </a:uFill>
          <a:latin typeface="+mn-lt"/>
          <a:ea typeface="+mn-ea"/>
          <a:cs typeface="+mn-cs"/>
          <a:sym typeface="Arial"/>
        </a:defRPr>
      </a:lvl8pPr>
      <a:lvl9pPr marL="622300" indent="-622300" defTabSz="825500">
        <a:lnSpc>
          <a:spcPct val="96000"/>
        </a:lnSpc>
        <a:buClr>
          <a:srgbClr val="000000"/>
        </a:buClr>
        <a:buFont typeface="Times New Roman"/>
        <a:defRPr sz="5600">
          <a:solidFill>
            <a:srgbClr val="EBEBEB"/>
          </a:solidFill>
          <a:uFill>
            <a:solidFill>
              <a:srgbClr val="EBEBEB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algn="ctr" defTabSz="1054100">
        <a:defRPr sz="2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Times New Roman"/>
        </a:defRPr>
      </a:lvl1pPr>
      <a:lvl2pPr indent="228600" algn="ctr" defTabSz="1054100">
        <a:defRPr sz="2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Times New Roman"/>
        </a:defRPr>
      </a:lvl2pPr>
      <a:lvl3pPr indent="457200" algn="ctr" defTabSz="1054100">
        <a:defRPr sz="2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Times New Roman"/>
        </a:defRPr>
      </a:lvl3pPr>
      <a:lvl4pPr indent="685800" algn="ctr" defTabSz="1054100">
        <a:defRPr sz="2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Times New Roman"/>
        </a:defRPr>
      </a:lvl4pPr>
      <a:lvl5pPr indent="914400" algn="ctr" defTabSz="1054100">
        <a:defRPr sz="2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Times New Roman"/>
        </a:defRPr>
      </a:lvl5pPr>
      <a:lvl6pPr indent="1143000" algn="ctr" defTabSz="1054100">
        <a:defRPr sz="2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Times New Roman"/>
        </a:defRPr>
      </a:lvl6pPr>
      <a:lvl7pPr indent="1371600" algn="ctr" defTabSz="1054100">
        <a:defRPr sz="2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Times New Roman"/>
        </a:defRPr>
      </a:lvl7pPr>
      <a:lvl8pPr indent="1600200" algn="ctr" defTabSz="1054100">
        <a:defRPr sz="2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Times New Roman"/>
        </a:defRPr>
      </a:lvl8pPr>
      <a:lvl9pPr indent="1828800" algn="ctr" defTabSz="1054100">
        <a:defRPr sz="2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9842500" y="6019800"/>
            <a:ext cx="3822700" cy="817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/>
          <a:p>
            <a:pPr lvl="0" defTabSz="647700">
              <a:defRPr sz="1800"/>
            </a:pP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9050000" y="3822700"/>
            <a:ext cx="188036" cy="817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647700">
              <a:defRPr sz="1800"/>
            </a:pP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19126200" y="4876800"/>
            <a:ext cx="188036" cy="817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647700">
              <a:defRPr sz="1800"/>
            </a:pP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2461646" y="1803930"/>
            <a:ext cx="19460708" cy="1890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7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uFillTx/>
              </a:defRPr>
            </a:pPr>
            <a:r>
              <a:rPr lang="en-US" sz="72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Towards a Fuller Understanding of the Benefits of US Emissions Reductions</a:t>
            </a:r>
          </a:p>
        </p:txBody>
      </p:sp>
      <p:sp>
        <p:nvSpPr>
          <p:cNvPr id="72" name="Shape 72"/>
          <p:cNvSpPr/>
          <p:nvPr/>
        </p:nvSpPr>
        <p:spPr>
          <a:xfrm>
            <a:off x="3120090" y="12389822"/>
            <a:ext cx="18143820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0" tIns="0" rIns="0" bIns="0">
            <a:spAutoFit/>
          </a:bodyPr>
          <a:lstStyle>
            <a:lvl1pPr defTabSz="647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4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rgbClr val="FFFFFF"/>
                </a:solidFill>
              </a:rPr>
              <a:t>Thanks to many colleagues, especially</a:t>
            </a:r>
            <a:r>
              <a:rPr sz="4400" dirty="0" smtClean="0">
                <a:solidFill>
                  <a:srgbClr val="FFFFFF"/>
                </a:solidFill>
              </a:rPr>
              <a:t> Greg </a:t>
            </a:r>
            <a:r>
              <a:rPr sz="4400" dirty="0" smtClean="0">
                <a:solidFill>
                  <a:srgbClr val="FFFFFF"/>
                </a:solidFill>
              </a:rPr>
              <a:t>Faluvegi</a:t>
            </a:r>
            <a:r>
              <a:rPr lang="en-US" sz="4400" dirty="0" smtClean="0">
                <a:solidFill>
                  <a:srgbClr val="FFFFFF"/>
                </a:solidFill>
              </a:rPr>
              <a:t> &amp; Yunha Lee</a:t>
            </a:r>
            <a:endParaRPr sz="4400" dirty="0">
              <a:solidFill>
                <a:srgbClr val="FFFFFF"/>
              </a:solidFill>
            </a:endParaRPr>
          </a:p>
        </p:txBody>
      </p:sp>
      <p:sp>
        <p:nvSpPr>
          <p:cNvPr id="7" name="Shape 71"/>
          <p:cNvSpPr/>
          <p:nvPr/>
        </p:nvSpPr>
        <p:spPr>
          <a:xfrm>
            <a:off x="8098431" y="6837499"/>
            <a:ext cx="8235177" cy="2601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7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uFillTx/>
              </a:defRPr>
            </a:pPr>
            <a:r>
              <a:rPr lang="en-US" sz="60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Drew Shindell</a:t>
            </a:r>
          </a:p>
          <a:p>
            <a:pPr lvl="0" algn="ctr">
              <a:defRPr sz="1800">
                <a:solidFill>
                  <a:srgbClr val="000000"/>
                </a:solidFill>
                <a:uFillTx/>
              </a:defRPr>
            </a:pPr>
            <a:endParaRPr lang="en-US" sz="6000" dirty="0" smtClean="0"/>
          </a:p>
          <a:p>
            <a:pPr lvl="0" algn="ctr">
              <a:defRPr sz="1800">
                <a:solidFill>
                  <a:srgbClr val="000000"/>
                </a:solidFill>
                <a:uFillTx/>
              </a:defRPr>
            </a:pPr>
            <a:r>
              <a:rPr lang="en-US" sz="4000" i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Nicholas School of the Environment</a:t>
            </a:r>
          </a:p>
          <a:p>
            <a:pPr lvl="0" algn="ctr">
              <a:defRPr sz="1800">
                <a:solidFill>
                  <a:srgbClr val="000000"/>
                </a:solidFill>
                <a:uFillTx/>
              </a:defRPr>
            </a:pPr>
            <a:r>
              <a:rPr lang="en-US" sz="4000" i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Duke University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2921000" y="1397000"/>
            <a:ext cx="18719800" cy="11201400"/>
          </a:xfrm>
          <a:prstGeom prst="rect">
            <a:avLst/>
          </a:prstGeom>
          <a:solidFill>
            <a:srgbClr val="FFFFFF"/>
          </a:solidFill>
          <a:ln>
            <a:round/>
          </a:ln>
        </p:spPr>
        <p:txBody>
          <a:bodyPr lIns="0" tIns="0" rIns="0" bIns="0" anchor="ctr"/>
          <a:lstStyle/>
          <a:p>
            <a:pPr marL="73735" marR="73735" lvl="0" defTabSz="825500">
              <a:lnSpc>
                <a:spcPct val="84000"/>
              </a:lnSpc>
              <a:defRPr sz="38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139700" y="101600"/>
            <a:ext cx="179197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6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6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Valuing Clean Air</a:t>
            </a:r>
          </a:p>
        </p:txBody>
      </p:sp>
      <p:pic>
        <p:nvPicPr>
          <p:cNvPr id="290" name="Fig_power_costs_stacked_glb_45max_gen_only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200" y="1104900"/>
            <a:ext cx="18509002" cy="11430001"/>
          </a:xfrm>
          <a:prstGeom prst="rect">
            <a:avLst/>
          </a:prstGeom>
          <a:ln>
            <a:round/>
          </a:ln>
        </p:spPr>
      </p:pic>
      <p:pic>
        <p:nvPicPr>
          <p:cNvPr id="291" name="Fig_power_costs_stacked_glb_45max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200" y="1104900"/>
            <a:ext cx="18509002" cy="11430001"/>
          </a:xfrm>
          <a:prstGeom prst="rect">
            <a:avLst/>
          </a:prstGeom>
          <a:ln>
            <a:round/>
          </a:ln>
        </p:spPr>
      </p:pic>
      <p:pic>
        <p:nvPicPr>
          <p:cNvPr id="292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86600" y="2844800"/>
            <a:ext cx="4423145" cy="7429501"/>
          </a:xfrm>
          <a:prstGeom prst="rect">
            <a:avLst/>
          </a:prstGeom>
          <a:ln>
            <a:round/>
          </a:ln>
        </p:spPr>
      </p:pic>
      <p:sp>
        <p:nvSpPr>
          <p:cNvPr id="293" name="Shape 293"/>
          <p:cNvSpPr/>
          <p:nvPr/>
        </p:nvSpPr>
        <p:spPr>
          <a:xfrm>
            <a:off x="5183953" y="12814300"/>
            <a:ext cx="14013547" cy="4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0" tIns="0" rIns="0" bIns="0">
            <a:spAutoFit/>
          </a:bodyPr>
          <a:lstStyle>
            <a:lvl1pPr marL="73735" marR="73735" algn="ctr" defTabSz="825500">
              <a:lnSpc>
                <a:spcPct val="84000"/>
              </a:lnSpc>
              <a:defRPr sz="4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3600" b="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Generation costs from </a:t>
            </a:r>
            <a:r>
              <a:rPr sz="3600" b="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US </a:t>
            </a:r>
            <a:r>
              <a:rPr sz="3600" b="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Energy Information Administration, 2012</a:t>
            </a:r>
          </a:p>
        </p:txBody>
      </p:sp>
      <p:sp>
        <p:nvSpPr>
          <p:cNvPr id="8" name="Shape 150"/>
          <p:cNvSpPr/>
          <p:nvPr/>
        </p:nvSpPr>
        <p:spPr>
          <a:xfrm rot="16200000">
            <a:off x="-830947" y="4323079"/>
            <a:ext cx="6837913" cy="4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36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Shindell</a:t>
            </a:r>
            <a:r>
              <a:rPr sz="36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36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Climatic Change, 2</a:t>
            </a:r>
            <a:r>
              <a:rPr sz="36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01</a:t>
            </a:r>
            <a:r>
              <a:rPr lang="en-US" sz="36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5</a:t>
            </a:r>
            <a:endParaRPr sz="36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 animBg="1" advAuto="0"/>
      <p:bldP spid="292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>
            <a:off x="9842500" y="6019800"/>
            <a:ext cx="3822700" cy="817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/>
          <a:p>
            <a:pPr lvl="0" defTabSz="647700">
              <a:defRPr sz="1800"/>
            </a:pP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19050000" y="3822700"/>
            <a:ext cx="188036" cy="817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647700">
              <a:defRPr sz="1800"/>
            </a:pP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19126200" y="4876800"/>
            <a:ext cx="188036" cy="817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647700">
              <a:defRPr sz="1800"/>
            </a:pP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442376" y="3734067"/>
            <a:ext cx="24531194" cy="6206864"/>
            <a:chOff x="-336957" y="7509136"/>
            <a:chExt cx="24531194" cy="6206864"/>
          </a:xfrm>
        </p:grpSpPr>
        <p:sp>
          <p:nvSpPr>
            <p:cNvPr id="9" name="Shape 310"/>
            <p:cNvSpPr/>
            <p:nvPr/>
          </p:nvSpPr>
          <p:spPr>
            <a:xfrm>
              <a:off x="16078558" y="9122403"/>
              <a:ext cx="8115679" cy="37425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73735" marR="73735" lvl="1" indent="342900" defTabSz="825500">
                <a:lnSpc>
                  <a:spcPct val="84000"/>
                </a:lnSpc>
                <a:defRPr sz="1800"/>
              </a:pPr>
              <a:r>
                <a:rPr lang="en-US" sz="4800" dirty="0" smtClean="0">
                  <a:solidFill>
                    <a:schemeClr val="tx1"/>
                  </a:solidFill>
                </a:rPr>
                <a:t>Fossil fuels subsidized by  	$10m a minute worldwide;</a:t>
              </a:r>
            </a:p>
            <a:p>
              <a:pPr marL="73735" marR="73735" lvl="1" indent="342900" defTabSz="825500">
                <a:lnSpc>
                  <a:spcPct val="84000"/>
                </a:lnSpc>
                <a:defRPr sz="1800"/>
              </a:pPr>
              <a:r>
                <a:rPr lang="en-US" sz="4800" dirty="0" smtClean="0">
                  <a:solidFill>
                    <a:schemeClr val="tx1"/>
                  </a:solidFill>
                </a:rPr>
                <a:t>	~$150 per ton CO</a:t>
              </a:r>
              <a:r>
                <a:rPr lang="en-US" sz="4800" baseline="-25000" dirty="0" smtClean="0">
                  <a:solidFill>
                    <a:schemeClr val="tx1"/>
                  </a:solidFill>
                </a:rPr>
                <a:t>2</a:t>
              </a:r>
              <a:endParaRPr lang="en-US" sz="4800" dirty="0" smtClean="0">
                <a:solidFill>
                  <a:srgbClr val="FFFFFF"/>
                </a:solidFill>
              </a:endParaRPr>
            </a:p>
            <a:p>
              <a:pPr marL="73735" marR="73735" lvl="1" indent="342900" defTabSz="825500">
                <a:lnSpc>
                  <a:spcPct val="84000"/>
                </a:lnSpc>
                <a:defRPr sz="1800"/>
              </a:pPr>
              <a:endParaRPr lang="en-US" sz="48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endParaRPr>
            </a:p>
            <a:p>
              <a:pPr marL="73735" marR="73735" lvl="1" indent="342900" defTabSz="825500">
                <a:lnSpc>
                  <a:spcPct val="84000"/>
                </a:lnSpc>
                <a:defRPr sz="1800"/>
              </a:pPr>
              <a:r>
                <a:rPr lang="en-US" sz="4800" dirty="0" smtClean="0">
                  <a:solidFill>
                    <a:srgbClr val="FFFFFF"/>
                  </a:solidFill>
                </a:rPr>
                <a:t>													IMF</a:t>
              </a:r>
              <a:r>
                <a:rPr lang="en-US" sz="4800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, May 2015</a:t>
              </a:r>
              <a:endParaRPr sz="48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  <p:pic>
          <p:nvPicPr>
            <p:cNvPr id="10" name="Picture 9" descr="Screen Shot 2015-05-26 at 11.28.39 AM.png"/>
            <p:cNvPicPr>
              <a:picLocks noChangeAspect="1"/>
            </p:cNvPicPr>
            <p:nvPr/>
          </p:nvPicPr>
          <p:blipFill>
            <a:blip r:embed="rId3"/>
            <a:srcRect l="17661" t="43260" r="34097" b="27555"/>
            <a:stretch>
              <a:fillRect/>
            </a:stretch>
          </p:blipFill>
          <p:spPr>
            <a:xfrm>
              <a:off x="-336957" y="7509136"/>
              <a:ext cx="16415515" cy="6206864"/>
            </a:xfrm>
            <a:prstGeom prst="rect">
              <a:avLst/>
            </a:prstGeom>
          </p:spPr>
        </p:pic>
      </p:grpSp>
      <p:sp>
        <p:nvSpPr>
          <p:cNvPr id="12" name="Shape 315"/>
          <p:cNvSpPr/>
          <p:nvPr/>
        </p:nvSpPr>
        <p:spPr>
          <a:xfrm>
            <a:off x="139700" y="101600"/>
            <a:ext cx="179197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6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64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Valuing Clean Air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2335594" y="1315500"/>
          <a:ext cx="19668261" cy="11150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5" name="Shape 315"/>
          <p:cNvSpPr/>
          <p:nvPr/>
        </p:nvSpPr>
        <p:spPr>
          <a:xfrm>
            <a:off x="139700" y="101600"/>
            <a:ext cx="179197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6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64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Valuing Clean Air</a:t>
            </a:r>
          </a:p>
        </p:txBody>
      </p:sp>
      <p:sp>
        <p:nvSpPr>
          <p:cNvPr id="316" name="Shape 316"/>
          <p:cNvSpPr/>
          <p:nvPr/>
        </p:nvSpPr>
        <p:spPr>
          <a:xfrm>
            <a:off x="3162300" y="12761380"/>
            <a:ext cx="18034000" cy="640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>
            <a:lvl1pPr marL="73735" marR="73735" algn="ctr" defTabSz="825500">
              <a:lnSpc>
                <a:spcPct val="84000"/>
              </a:lnSpc>
              <a:defRPr sz="4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800" b="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Current US vehicles, typical yearly driving, MPG, etc.</a:t>
            </a:r>
          </a:p>
        </p:txBody>
      </p:sp>
      <p:sp>
        <p:nvSpPr>
          <p:cNvPr id="318" name="Shape 318"/>
          <p:cNvSpPr/>
          <p:nvPr/>
        </p:nvSpPr>
        <p:spPr>
          <a:xfrm>
            <a:off x="9397999" y="1315500"/>
            <a:ext cx="12605855" cy="11150602"/>
          </a:xfrm>
          <a:prstGeom prst="rect">
            <a:avLst/>
          </a:prstGeom>
          <a:solidFill>
            <a:srgbClr val="FFFFFF"/>
          </a:solidFill>
          <a:ln>
            <a:round/>
          </a:ln>
        </p:spPr>
        <p:txBody>
          <a:bodyPr lIns="0" tIns="0" rIns="0" bIns="0" anchor="ctr"/>
          <a:lstStyle/>
          <a:p>
            <a:pPr marL="73735" marR="73735" lvl="0" defTabSz="825500">
              <a:lnSpc>
                <a:spcPct val="84000"/>
              </a:lnSpc>
              <a:defRPr sz="38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7" name="Shape 150"/>
          <p:cNvSpPr/>
          <p:nvPr/>
        </p:nvSpPr>
        <p:spPr>
          <a:xfrm rot="16200000">
            <a:off x="-1508633" y="4320359"/>
            <a:ext cx="6837913" cy="4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36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Shindell</a:t>
            </a:r>
            <a:r>
              <a:rPr sz="36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36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Climatic Change, 2</a:t>
            </a:r>
            <a:r>
              <a:rPr sz="36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01</a:t>
            </a:r>
            <a:r>
              <a:rPr lang="en-US" sz="36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5</a:t>
            </a:r>
            <a:endParaRPr sz="36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1000" fill="hold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139700" y="-27980"/>
            <a:ext cx="17919700" cy="853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6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64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Policy Benefits: US</a:t>
            </a:r>
            <a:endParaRPr sz="64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885" y="2759956"/>
            <a:ext cx="20840230" cy="87633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520" y="11497343"/>
            <a:ext cx="12265160" cy="12030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0" y="2759955"/>
            <a:ext cx="11213530" cy="8810631"/>
          </a:xfrm>
          <a:prstGeom prst="rect">
            <a:avLst/>
          </a:prstGeom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39700" y="1428819"/>
            <a:ext cx="24338640" cy="89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09" tIns="108855" rIns="217709" bIns="10885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Clean Energy &amp; Transportation Consistent with 2°C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139700" y="-27980"/>
            <a:ext cx="17919700" cy="853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6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64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Policy Benefits: US</a:t>
            </a:r>
            <a:endParaRPr sz="64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0" y="11334506"/>
            <a:ext cx="24338640" cy="225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09" tIns="108855" rIns="217709" bIns="10885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Clean Energy: Avoids ~0.25C warming by 2100</a:t>
            </a:r>
          </a:p>
          <a:p>
            <a:pPr algn="ctr"/>
            <a:endParaRPr lang="en-US" sz="4400" dirty="0" smtClean="0">
              <a:solidFill>
                <a:srgbClr val="FFFFFF"/>
              </a:solidFill>
            </a:endParaRPr>
          </a:p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Clean Transportation: Avoids ~0.1C warming by 2100</a:t>
            </a: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330" y="1630559"/>
            <a:ext cx="17523825" cy="9583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276" y="1165959"/>
            <a:ext cx="17529879" cy="50515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139700" y="-27980"/>
            <a:ext cx="17919700" cy="853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6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64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Policy Benefits: US</a:t>
            </a:r>
            <a:endParaRPr sz="64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120671" y="10884686"/>
            <a:ext cx="22142658" cy="157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09" tIns="108855" rIns="217709" bIns="10885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Clean Energy: Owing primarily to localized sulfate forcing, summer temperatures increase by up to 0.1C over parts of the US.</a:t>
            </a: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163" y="1447916"/>
            <a:ext cx="14059674" cy="876295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139700" y="-27980"/>
            <a:ext cx="17919700" cy="853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6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64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Policy Benefits: US</a:t>
            </a:r>
            <a:endParaRPr sz="64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0" y="11236202"/>
            <a:ext cx="24338640" cy="225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09" tIns="108855" rIns="217709" bIns="10885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Clean Energy: Avoids ~175,000 premature deaths by 2030 (-50%/+450%; ~80% PM</a:t>
            </a:r>
            <a:r>
              <a:rPr lang="en-US" sz="4400" baseline="-25000" dirty="0" smtClean="0">
                <a:solidFill>
                  <a:srgbClr val="FFFFFF"/>
                </a:solidFill>
              </a:rPr>
              <a:t>2.5</a:t>
            </a:r>
            <a:r>
              <a:rPr lang="en-US" sz="4400" dirty="0" smtClean="0">
                <a:solidFill>
                  <a:srgbClr val="FFFFFF"/>
                </a:solidFill>
              </a:rPr>
              <a:t>, 20% O</a:t>
            </a:r>
            <a:r>
              <a:rPr lang="en-US" sz="4400" baseline="-25000" dirty="0" smtClean="0">
                <a:solidFill>
                  <a:srgbClr val="FFFFFF"/>
                </a:solidFill>
              </a:rPr>
              <a:t>3</a:t>
            </a:r>
            <a:r>
              <a:rPr lang="en-US" sz="4400" dirty="0" smtClean="0">
                <a:solidFill>
                  <a:srgbClr val="FFFFFF"/>
                </a:solidFill>
              </a:rPr>
              <a:t>)</a:t>
            </a:r>
          </a:p>
          <a:p>
            <a:pPr algn="ctr"/>
            <a:endParaRPr lang="en-US" sz="4400" dirty="0" smtClean="0">
              <a:solidFill>
                <a:srgbClr val="FFFFFF"/>
              </a:solidFill>
            </a:endParaRPr>
          </a:p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Clean Transportation: ~120,000 lives by 2030 (-36%/+360%; ~66% PM2.5, 33% O3)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524" y="1054788"/>
            <a:ext cx="20187456" cy="98856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9842500" y="6019800"/>
            <a:ext cx="3822700" cy="817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/>
          <a:p>
            <a:pPr lvl="0" defTabSz="647700">
              <a:defRPr sz="1800"/>
            </a:pP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19050000" y="3822700"/>
            <a:ext cx="188036" cy="817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647700">
              <a:defRPr sz="1800"/>
            </a:pP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19126200" y="4876800"/>
            <a:ext cx="188036" cy="817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647700">
              <a:defRPr sz="1800"/>
            </a:pP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-215900" y="203200"/>
            <a:ext cx="201168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6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64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Percent of premature deaths due to poor air quality</a:t>
            </a:r>
          </a:p>
        </p:txBody>
      </p:sp>
      <p:pic>
        <p:nvPicPr>
          <p:cNvPr id="127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4100" y="1520322"/>
            <a:ext cx="17195801" cy="11927164"/>
          </a:xfrm>
          <a:prstGeom prst="rect">
            <a:avLst/>
          </a:prstGeom>
          <a:ln>
            <a:round/>
          </a:ln>
        </p:spPr>
      </p:pic>
      <p:sp>
        <p:nvSpPr>
          <p:cNvPr id="128" name="Shape 128"/>
          <p:cNvSpPr/>
          <p:nvPr/>
        </p:nvSpPr>
        <p:spPr>
          <a:xfrm>
            <a:off x="20993100" y="11958258"/>
            <a:ext cx="3517900" cy="14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2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800" b="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Fann et al., Risk Analysis, 2012</a:t>
            </a:r>
          </a:p>
        </p:txBody>
      </p:sp>
      <p:sp>
        <p:nvSpPr>
          <p:cNvPr id="129" name="Shape 129"/>
          <p:cNvSpPr/>
          <p:nvPr/>
        </p:nvSpPr>
        <p:spPr>
          <a:xfrm>
            <a:off x="3581400" y="10375900"/>
            <a:ext cx="7556500" cy="3073400"/>
          </a:xfrm>
          <a:prstGeom prst="rect">
            <a:avLst/>
          </a:prstGeom>
          <a:solidFill>
            <a:srgbClr val="FFFFFF"/>
          </a:solidFill>
          <a:ln>
            <a:round/>
          </a:ln>
        </p:spPr>
        <p:txBody>
          <a:bodyPr lIns="0" tIns="0" rIns="0" bIns="0" anchor="ctr"/>
          <a:lstStyle/>
          <a:p>
            <a:pPr marL="73735" marR="73735" lvl="0" defTabSz="825500">
              <a:lnSpc>
                <a:spcPct val="84000"/>
              </a:lnSpc>
              <a:defRPr sz="38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pic>
        <p:nvPicPr>
          <p:cNvPr id="130" name="dropped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73500" y="8369300"/>
            <a:ext cx="3911600" cy="4919134"/>
          </a:xfrm>
          <a:prstGeom prst="rect">
            <a:avLst/>
          </a:prstGeom>
          <a:ln>
            <a:round/>
          </a:ln>
        </p:spPr>
      </p:pic>
      <p:sp>
        <p:nvSpPr>
          <p:cNvPr id="131" name="Shape 131"/>
          <p:cNvSpPr/>
          <p:nvPr/>
        </p:nvSpPr>
        <p:spPr>
          <a:xfrm>
            <a:off x="4965700" y="8394700"/>
            <a:ext cx="2654300" cy="4914900"/>
          </a:xfrm>
          <a:prstGeom prst="rect">
            <a:avLst/>
          </a:prstGeom>
          <a:solidFill>
            <a:srgbClr val="FFFFFF"/>
          </a:solidFill>
          <a:ln>
            <a:round/>
          </a:ln>
        </p:spPr>
        <p:txBody>
          <a:bodyPr lIns="0" tIns="0" rIns="0" bIns="0" anchor="ctr"/>
          <a:lstStyle/>
          <a:p>
            <a:pPr marL="73735" marR="73735" lvl="0" defTabSz="825500">
              <a:lnSpc>
                <a:spcPct val="84000"/>
              </a:lnSpc>
              <a:defRPr sz="38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5029200" y="8572500"/>
            <a:ext cx="2755900" cy="478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/>
          <a:p>
            <a:pPr marL="73735" marR="73735" lvl="0" defTabSz="825500">
              <a:lnSpc>
                <a:spcPct val="84000"/>
              </a:lnSpc>
              <a:spcBef>
                <a:spcPts val="2800"/>
              </a:spcBef>
              <a:defRPr sz="1800"/>
            </a:pPr>
            <a:r>
              <a:rPr sz="38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&lt;3%</a:t>
            </a:r>
          </a:p>
          <a:p>
            <a:pPr marL="73735" marR="73735" lvl="0" defTabSz="825500">
              <a:lnSpc>
                <a:spcPct val="84000"/>
              </a:lnSpc>
              <a:spcBef>
                <a:spcPts val="2800"/>
              </a:spcBef>
              <a:defRPr sz="1800"/>
            </a:pPr>
            <a:r>
              <a:rPr sz="38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3-4%</a:t>
            </a:r>
          </a:p>
          <a:p>
            <a:pPr marL="73735" marR="73735" lvl="0" defTabSz="825500">
              <a:lnSpc>
                <a:spcPct val="84000"/>
              </a:lnSpc>
              <a:spcBef>
                <a:spcPts val="2800"/>
              </a:spcBef>
              <a:defRPr sz="1800"/>
            </a:pPr>
            <a:r>
              <a:rPr sz="38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4-5%</a:t>
            </a:r>
          </a:p>
          <a:p>
            <a:pPr marL="73735" marR="73735" lvl="0" defTabSz="825500">
              <a:lnSpc>
                <a:spcPct val="84000"/>
              </a:lnSpc>
              <a:spcBef>
                <a:spcPts val="2800"/>
              </a:spcBef>
              <a:defRPr sz="1800"/>
            </a:pPr>
            <a:r>
              <a:rPr sz="38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5-6%</a:t>
            </a:r>
          </a:p>
          <a:p>
            <a:pPr marL="73735" marR="73735" lvl="0" defTabSz="825500">
              <a:lnSpc>
                <a:spcPct val="84000"/>
              </a:lnSpc>
              <a:spcBef>
                <a:spcPts val="2800"/>
              </a:spcBef>
              <a:defRPr sz="1800"/>
            </a:pPr>
            <a:r>
              <a:rPr sz="38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6-7%</a:t>
            </a:r>
          </a:p>
          <a:p>
            <a:pPr marL="73735" marR="73735" lvl="0" defTabSz="825500">
              <a:lnSpc>
                <a:spcPct val="84000"/>
              </a:lnSpc>
              <a:spcBef>
                <a:spcPts val="2800"/>
              </a:spcBef>
              <a:defRPr sz="1800"/>
            </a:pPr>
            <a:r>
              <a:rPr sz="38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7-10%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326"/>
          <p:cNvSpPr>
            <a:spLocks noChangeArrowheads="1"/>
          </p:cNvSpPr>
          <p:nvPr/>
        </p:nvSpPr>
        <p:spPr bwMode="auto">
          <a:xfrm>
            <a:off x="10451036" y="3315164"/>
            <a:ext cx="3570377" cy="17155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646326"/>
            <a:endParaRPr lang="en-US" dirty="0">
              <a:latin typeface="Times" charset="0"/>
              <a:ea typeface="Times" charset="0"/>
              <a:cs typeface="Times" charset="0"/>
              <a:sym typeface="Times" charset="0"/>
            </a:endParaRPr>
          </a:p>
        </p:txBody>
      </p:sp>
      <p:sp>
        <p:nvSpPr>
          <p:cNvPr id="17411" name="Shape 327"/>
          <p:cNvSpPr>
            <a:spLocks noChangeArrowheads="1"/>
          </p:cNvSpPr>
          <p:nvPr/>
        </p:nvSpPr>
        <p:spPr bwMode="auto">
          <a:xfrm>
            <a:off x="19658533" y="1118064"/>
            <a:ext cx="45719" cy="17155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646326"/>
            <a:endParaRPr lang="en-US" dirty="0">
              <a:latin typeface="Times" charset="0"/>
              <a:ea typeface="Times" charset="0"/>
              <a:cs typeface="Times" charset="0"/>
              <a:sym typeface="Times" charset="0"/>
            </a:endParaRPr>
          </a:p>
        </p:txBody>
      </p:sp>
      <p:sp>
        <p:nvSpPr>
          <p:cNvPr id="17412" name="Shape 328"/>
          <p:cNvSpPr>
            <a:spLocks noChangeArrowheads="1"/>
          </p:cNvSpPr>
          <p:nvPr/>
        </p:nvSpPr>
        <p:spPr bwMode="auto">
          <a:xfrm>
            <a:off x="19734733" y="2172164"/>
            <a:ext cx="45719" cy="17155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646326"/>
            <a:endParaRPr lang="en-US" dirty="0">
              <a:latin typeface="Times" charset="0"/>
              <a:ea typeface="Times" charset="0"/>
              <a:cs typeface="Times" charset="0"/>
              <a:sym typeface="Time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6243"/>
          <a:stretch>
            <a:fillRect/>
          </a:stretch>
        </p:blipFill>
        <p:spPr>
          <a:xfrm>
            <a:off x="2513471" y="2064580"/>
            <a:ext cx="19437877" cy="103089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3471" y="12401282"/>
            <a:ext cx="13958528" cy="979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799" tIns="50799" rIns="50799" bIns="50799" numCol="1" spcCol="38099" rtlCol="0" anchor="ctr">
            <a:spAutoFit/>
          </a:bodyPr>
          <a:lstStyle/>
          <a:p>
            <a:pPr defTabSz="457190" latinLnBrk="1" hangingPunct="0"/>
            <a:r>
              <a:rPr lang="en-US" sz="5700" dirty="0" smtClean="0">
                <a:solidFill>
                  <a:schemeClr val="tx1"/>
                </a:solidFill>
              </a:rPr>
              <a:t>Bond et al, J. Geophysical Research, 2013 </a:t>
            </a:r>
            <a:endParaRPr lang="en-US" sz="5700" dirty="0">
              <a:solidFill>
                <a:schemeClr val="tx1"/>
              </a:solidFill>
            </a:endParaRPr>
          </a:p>
        </p:txBody>
      </p:sp>
      <p:sp>
        <p:nvSpPr>
          <p:cNvPr id="8" name="Shape 126"/>
          <p:cNvSpPr/>
          <p:nvPr/>
        </p:nvSpPr>
        <p:spPr>
          <a:xfrm>
            <a:off x="-57152" y="203200"/>
            <a:ext cx="20116800" cy="853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6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64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Regional Climate Impacts</a:t>
            </a:r>
            <a:endParaRPr sz="64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326"/>
          <p:cNvSpPr>
            <a:spLocks noChangeArrowheads="1"/>
          </p:cNvSpPr>
          <p:nvPr/>
        </p:nvSpPr>
        <p:spPr bwMode="auto">
          <a:xfrm>
            <a:off x="10451036" y="3315164"/>
            <a:ext cx="3570377" cy="17155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646326"/>
            <a:endParaRPr lang="en-US" dirty="0">
              <a:latin typeface="Times" charset="0"/>
              <a:ea typeface="Times" charset="0"/>
              <a:cs typeface="Times" charset="0"/>
              <a:sym typeface="Times" charset="0"/>
            </a:endParaRPr>
          </a:p>
        </p:txBody>
      </p:sp>
      <p:sp>
        <p:nvSpPr>
          <p:cNvPr id="17411" name="Shape 327"/>
          <p:cNvSpPr>
            <a:spLocks noChangeArrowheads="1"/>
          </p:cNvSpPr>
          <p:nvPr/>
        </p:nvSpPr>
        <p:spPr bwMode="auto">
          <a:xfrm>
            <a:off x="19658533" y="1118064"/>
            <a:ext cx="45719" cy="17155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646326"/>
            <a:endParaRPr lang="en-US" dirty="0">
              <a:latin typeface="Times" charset="0"/>
              <a:ea typeface="Times" charset="0"/>
              <a:cs typeface="Times" charset="0"/>
              <a:sym typeface="Times" charset="0"/>
            </a:endParaRPr>
          </a:p>
        </p:txBody>
      </p:sp>
      <p:sp>
        <p:nvSpPr>
          <p:cNvPr id="17412" name="Shape 328"/>
          <p:cNvSpPr>
            <a:spLocks noChangeArrowheads="1"/>
          </p:cNvSpPr>
          <p:nvPr/>
        </p:nvSpPr>
        <p:spPr bwMode="auto">
          <a:xfrm>
            <a:off x="19734733" y="2172164"/>
            <a:ext cx="45719" cy="17155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646326"/>
            <a:endParaRPr lang="en-US" dirty="0">
              <a:latin typeface="Times" charset="0"/>
              <a:ea typeface="Times" charset="0"/>
              <a:cs typeface="Times" charset="0"/>
              <a:sym typeface="Time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0110" y="12454202"/>
            <a:ext cx="10504626" cy="979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799" tIns="50799" rIns="50799" bIns="50799" numCol="1" spcCol="38099" rtlCol="0" anchor="ctr">
            <a:spAutoFit/>
          </a:bodyPr>
          <a:lstStyle/>
          <a:p>
            <a:pPr defTabSz="457190" latinLnBrk="1" hangingPunct="0"/>
            <a:r>
              <a:rPr lang="en-US" sz="5700" dirty="0" smtClean="0">
                <a:solidFill>
                  <a:schemeClr val="tx1"/>
                </a:solidFill>
              </a:rPr>
              <a:t>Shindell, Climatic Change, 2015 </a:t>
            </a:r>
            <a:endParaRPr lang="en-US" sz="57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110" y="1549399"/>
            <a:ext cx="15133759" cy="109444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39200" y="5052378"/>
            <a:ext cx="4249754" cy="36112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9" tIns="50799" rIns="50799" bIns="50799" numCol="1" spcCol="38099" rtlCol="0" anchor="ctr">
            <a:spAutoFit/>
          </a:bodyPr>
          <a:lstStyle/>
          <a:p>
            <a:pPr defTabSz="457190" latinLnBrk="1" hangingPunct="0"/>
            <a:r>
              <a:rPr lang="en-US" sz="5700" dirty="0" smtClean="0">
                <a:solidFill>
                  <a:schemeClr val="tx1"/>
                </a:solidFill>
              </a:rPr>
              <a:t>Response to BC+ </a:t>
            </a:r>
            <a:r>
              <a:rPr lang="en-US" sz="5700" dirty="0" err="1" smtClean="0">
                <a:solidFill>
                  <a:schemeClr val="tx1"/>
                </a:solidFill>
              </a:rPr>
              <a:t>vs</a:t>
            </a:r>
            <a:r>
              <a:rPr lang="en-US" sz="5700" dirty="0" smtClean="0">
                <a:solidFill>
                  <a:schemeClr val="tx1"/>
                </a:solidFill>
              </a:rPr>
              <a:t> </a:t>
            </a:r>
          </a:p>
          <a:p>
            <a:pPr defTabSz="457190" latinLnBrk="1" hangingPunct="0"/>
            <a:r>
              <a:rPr lang="en-US" sz="5700" dirty="0" smtClean="0">
                <a:solidFill>
                  <a:schemeClr val="tx1"/>
                </a:solidFill>
              </a:rPr>
              <a:t>response to </a:t>
            </a:r>
          </a:p>
          <a:p>
            <a:pPr defTabSz="457190" latinLnBrk="1" hangingPunct="0"/>
            <a:r>
              <a:rPr lang="en-US" sz="5700" dirty="0" smtClean="0">
                <a:solidFill>
                  <a:schemeClr val="tx1"/>
                </a:solidFill>
              </a:rPr>
              <a:t>CO</a:t>
            </a:r>
            <a:r>
              <a:rPr lang="en-US" sz="5700" baseline="-25000" dirty="0" smtClean="0">
                <a:solidFill>
                  <a:schemeClr val="tx1"/>
                </a:solidFill>
              </a:rPr>
              <a:t>2</a:t>
            </a:r>
            <a:r>
              <a:rPr lang="en-US" sz="5700" dirty="0" smtClean="0">
                <a:solidFill>
                  <a:schemeClr val="tx1"/>
                </a:solidFill>
              </a:rPr>
              <a:t> </a:t>
            </a:r>
            <a:endParaRPr lang="en-US" sz="5700" dirty="0">
              <a:solidFill>
                <a:schemeClr val="tx1"/>
              </a:solidFill>
            </a:endParaRPr>
          </a:p>
        </p:txBody>
      </p:sp>
      <p:sp>
        <p:nvSpPr>
          <p:cNvPr id="9" name="Shape 126"/>
          <p:cNvSpPr/>
          <p:nvPr/>
        </p:nvSpPr>
        <p:spPr>
          <a:xfrm>
            <a:off x="-57152" y="203200"/>
            <a:ext cx="20116800" cy="853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6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64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Regional Climate Impacts</a:t>
            </a:r>
            <a:endParaRPr sz="64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139700" y="101600"/>
            <a:ext cx="17919700" cy="853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6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64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1815</a:t>
            </a:r>
            <a:r>
              <a:rPr sz="64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r>
              <a:rPr sz="64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..</a:t>
            </a:r>
          </a:p>
        </p:txBody>
      </p:sp>
      <p:sp>
        <p:nvSpPr>
          <p:cNvPr id="276" name="Shape 276"/>
          <p:cNvSpPr/>
          <p:nvPr/>
        </p:nvSpPr>
        <p:spPr>
          <a:xfrm>
            <a:off x="1279787" y="12282714"/>
            <a:ext cx="21824425" cy="853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6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algn="ctr"/>
            <a:r>
              <a:rPr lang="en-US" sz="64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Global Temperature dropped several tenths of a </a:t>
            </a:r>
            <a:r>
              <a:rPr lang="en-US" dirty="0" smtClean="0"/>
              <a:t>degree</a:t>
            </a:r>
            <a:endParaRPr sz="64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71" y="1405658"/>
            <a:ext cx="11203517" cy="9715913"/>
          </a:xfrm>
          <a:prstGeom prst="rect">
            <a:avLst/>
          </a:prstGeom>
        </p:spPr>
      </p:pic>
      <p:pic>
        <p:nvPicPr>
          <p:cNvPr id="6" name="Picture 5" descr="Untitled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3693" y="2558482"/>
            <a:ext cx="11411413" cy="758303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139700" y="-27980"/>
            <a:ext cx="17919700" cy="853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6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64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Policy Benefits: US</a:t>
            </a:r>
            <a:endParaRPr sz="64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0" y="12133146"/>
            <a:ext cx="24338640" cy="89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09" tIns="108855" rIns="217709" bIns="10885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Implementation costs ~$100-210B (2030 economy-wide)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537" y="1299691"/>
            <a:ext cx="13798319" cy="1056044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/>
        </p:nvSpPr>
        <p:spPr>
          <a:xfrm>
            <a:off x="9842500" y="6019800"/>
            <a:ext cx="3822700" cy="817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/>
          <a:p>
            <a:pPr lvl="0" defTabSz="647700">
              <a:defRPr sz="1800"/>
            </a:pP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" name="Shape 280"/>
          <p:cNvSpPr/>
          <p:nvPr/>
        </p:nvSpPr>
        <p:spPr>
          <a:xfrm>
            <a:off x="139700" y="101600"/>
            <a:ext cx="17919700" cy="853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6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64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Valuin</a:t>
            </a:r>
            <a:r>
              <a:rPr lang="en-US" sz="64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 Emissions</a:t>
            </a:r>
            <a:endParaRPr sz="64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" name="Shape 318"/>
          <p:cNvSpPr/>
          <p:nvPr/>
        </p:nvSpPr>
        <p:spPr>
          <a:xfrm>
            <a:off x="1" y="1141919"/>
            <a:ext cx="11819404" cy="9755759"/>
          </a:xfrm>
          <a:prstGeom prst="rect">
            <a:avLst/>
          </a:prstGeom>
          <a:noFill/>
          <a:ln>
            <a:round/>
          </a:ln>
        </p:spPr>
        <p:txBody>
          <a:bodyPr lIns="0" tIns="0" rIns="0" bIns="0" anchor="ctr"/>
          <a:lstStyle/>
          <a:p>
            <a:pPr marL="73735" marR="73735" lvl="0" defTabSz="825500">
              <a:lnSpc>
                <a:spcPct val="84000"/>
              </a:lnSpc>
              <a:defRPr sz="38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graphicFrame>
        <p:nvGraphicFramePr>
          <p:cNvPr id="11" name="Chart 10"/>
          <p:cNvGraphicFramePr/>
          <p:nvPr/>
        </p:nvGraphicFramePr>
        <p:xfrm>
          <a:off x="139700" y="1141919"/>
          <a:ext cx="11731543" cy="9755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11871242" y="5257800"/>
          <a:ext cx="12512757" cy="824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326"/>
          <p:cNvSpPr>
            <a:spLocks noChangeArrowheads="1"/>
          </p:cNvSpPr>
          <p:nvPr/>
        </p:nvSpPr>
        <p:spPr bwMode="auto">
          <a:xfrm>
            <a:off x="9842501" y="6813600"/>
            <a:ext cx="3822699" cy="18466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646326"/>
            <a:endParaRPr lang="en-US" dirty="0">
              <a:latin typeface="Times" charset="0"/>
              <a:ea typeface="Times" charset="0"/>
              <a:cs typeface="Times" charset="0"/>
              <a:sym typeface="Times" charset="0"/>
            </a:endParaRPr>
          </a:p>
        </p:txBody>
      </p:sp>
      <p:sp>
        <p:nvSpPr>
          <p:cNvPr id="17411" name="Shape 327"/>
          <p:cNvSpPr>
            <a:spLocks noChangeArrowheads="1"/>
          </p:cNvSpPr>
          <p:nvPr/>
        </p:nvSpPr>
        <p:spPr bwMode="auto">
          <a:xfrm>
            <a:off x="19050000" y="4616500"/>
            <a:ext cx="0" cy="18466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646326"/>
            <a:endParaRPr lang="en-US" dirty="0">
              <a:latin typeface="Times" charset="0"/>
              <a:ea typeface="Times" charset="0"/>
              <a:cs typeface="Times" charset="0"/>
              <a:sym typeface="Times" charset="0"/>
            </a:endParaRPr>
          </a:p>
        </p:txBody>
      </p:sp>
      <p:sp>
        <p:nvSpPr>
          <p:cNvPr id="17412" name="Shape 328"/>
          <p:cNvSpPr>
            <a:spLocks noChangeArrowheads="1"/>
          </p:cNvSpPr>
          <p:nvPr/>
        </p:nvSpPr>
        <p:spPr bwMode="auto">
          <a:xfrm>
            <a:off x="19126200" y="5670600"/>
            <a:ext cx="0" cy="18466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646326"/>
            <a:endParaRPr lang="en-US" dirty="0">
              <a:latin typeface="Times" charset="0"/>
              <a:ea typeface="Times" charset="0"/>
              <a:cs typeface="Times" charset="0"/>
              <a:sym typeface="Times" charset="0"/>
            </a:endParaRPr>
          </a:p>
        </p:txBody>
      </p:sp>
      <p:pic>
        <p:nvPicPr>
          <p:cNvPr id="17413" name="Picture 7" descr="Screen Shot 2015-05-11 at 1.48.57 PM.png"/>
          <p:cNvPicPr>
            <a:picLocks/>
          </p:cNvPicPr>
          <p:nvPr/>
        </p:nvPicPr>
        <p:blipFill>
          <a:blip r:embed="rId3"/>
          <a:srcRect l="6128" t="26674" r="57314" b="16525"/>
          <a:stretch>
            <a:fillRect/>
          </a:stretch>
        </p:blipFill>
        <p:spPr bwMode="auto">
          <a:xfrm>
            <a:off x="3188666" y="1323000"/>
            <a:ext cx="13500191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6865600" y="2927400"/>
            <a:ext cx="6502400" cy="548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7709" tIns="108855" rIns="217709" bIns="108855">
            <a:prstTxWarp prst="textNoShape">
              <a:avLst/>
            </a:prstTxWarp>
            <a:spAutoFit/>
          </a:bodyPr>
          <a:lstStyle/>
          <a:p>
            <a:pPr algn="ctr"/>
            <a:r>
              <a:rPr lang="en-GB" sz="5700" dirty="0">
                <a:solidFill>
                  <a:srgbClr val="FFFFFF"/>
                </a:solidFill>
                <a:latin typeface="Calibri" charset="0"/>
              </a:rPr>
              <a:t>Lock in new CO</a:t>
            </a:r>
            <a:r>
              <a:rPr lang="en-GB" sz="5700" baseline="-25000" dirty="0">
                <a:solidFill>
                  <a:srgbClr val="FFFFFF"/>
                </a:solidFill>
                <a:latin typeface="Calibri" charset="0"/>
              </a:rPr>
              <a:t>2</a:t>
            </a:r>
            <a:r>
              <a:rPr lang="en-GB" sz="5700" dirty="0">
                <a:solidFill>
                  <a:srgbClr val="FFFFFF"/>
                </a:solidFill>
                <a:latin typeface="Calibri" charset="0"/>
              </a:rPr>
              <a:t>-intenstive capital stock</a:t>
            </a:r>
          </a:p>
          <a:p>
            <a:pPr algn="ctr"/>
            <a:r>
              <a:rPr lang="en-GB" sz="5700" dirty="0">
                <a:solidFill>
                  <a:srgbClr val="FFFFFF"/>
                </a:solidFill>
                <a:latin typeface="Calibri" charset="0"/>
              </a:rPr>
              <a:t>Reduce SO</a:t>
            </a:r>
            <a:r>
              <a:rPr lang="en-GB" sz="5700" baseline="-25000" dirty="0">
                <a:solidFill>
                  <a:srgbClr val="FFFFFF"/>
                </a:solidFill>
                <a:latin typeface="Calibri" charset="0"/>
              </a:rPr>
              <a:t>2</a:t>
            </a:r>
            <a:r>
              <a:rPr lang="en-GB" sz="5700" dirty="0">
                <a:solidFill>
                  <a:srgbClr val="FFFFFF"/>
                </a:solidFill>
                <a:latin typeface="Calibri" charset="0"/>
              </a:rPr>
              <a:t> and </a:t>
            </a:r>
            <a:r>
              <a:rPr lang="en-GB" sz="5700" dirty="0" err="1">
                <a:solidFill>
                  <a:srgbClr val="FFFFFF"/>
                </a:solidFill>
                <a:latin typeface="Calibri" charset="0"/>
              </a:rPr>
              <a:t>NO</a:t>
            </a:r>
            <a:r>
              <a:rPr lang="en-GB" sz="5700" baseline="-25000" dirty="0" err="1">
                <a:solidFill>
                  <a:srgbClr val="FFFFFF"/>
                </a:solidFill>
                <a:latin typeface="Calibri" charset="0"/>
              </a:rPr>
              <a:t>x</a:t>
            </a:r>
            <a:r>
              <a:rPr lang="en-GB" sz="5700" dirty="0">
                <a:solidFill>
                  <a:srgbClr val="FFFFFF"/>
                </a:solidFill>
                <a:latin typeface="Calibri" charset="0"/>
              </a:rPr>
              <a:t> (both with net cooling effects)</a:t>
            </a:r>
          </a:p>
        </p:txBody>
      </p:sp>
      <p:sp>
        <p:nvSpPr>
          <p:cNvPr id="8" name="Shape 329"/>
          <p:cNvSpPr>
            <a:spLocks noChangeArrowheads="1"/>
          </p:cNvSpPr>
          <p:nvPr/>
        </p:nvSpPr>
        <p:spPr bwMode="auto">
          <a:xfrm>
            <a:off x="1016000" y="12196826"/>
            <a:ext cx="22352000" cy="14970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73865" algn="ctr" defTabSz="1965433">
              <a:lnSpc>
                <a:spcPct val="84000"/>
              </a:lnSpc>
            </a:pPr>
            <a:r>
              <a:rPr lang="en-US" sz="5700" i="1" dirty="0" smtClean="0">
                <a:solidFill>
                  <a:schemeClr val="tx1"/>
                </a:solidFill>
              </a:rPr>
              <a:t>Ongoing push for coal</a:t>
            </a:r>
            <a:r>
              <a:rPr lang="en-US" sz="5700" i="1" dirty="0">
                <a:solidFill>
                  <a:schemeClr val="tx1"/>
                </a:solidFill>
              </a:rPr>
              <a:t>-to-</a:t>
            </a:r>
            <a:r>
              <a:rPr lang="en-US" sz="5700" i="1" dirty="0" smtClean="0">
                <a:solidFill>
                  <a:schemeClr val="tx1"/>
                </a:solidFill>
              </a:rPr>
              <a:t>gas to be used in Western China</a:t>
            </a:r>
          </a:p>
          <a:p>
            <a:pPr marL="173865" algn="ctr" defTabSz="1965433">
              <a:lnSpc>
                <a:spcPct val="84000"/>
              </a:lnSpc>
            </a:pPr>
            <a:r>
              <a:rPr lang="en-US" sz="5700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Shape 280"/>
          <p:cNvSpPr/>
          <p:nvPr/>
        </p:nvSpPr>
        <p:spPr>
          <a:xfrm>
            <a:off x="139700" y="101600"/>
            <a:ext cx="17919700" cy="853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6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64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Avoidi</a:t>
            </a:r>
            <a:r>
              <a:rPr sz="64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n</a:t>
            </a:r>
            <a:r>
              <a:rPr lang="en-US" sz="64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 Pitfalls</a:t>
            </a:r>
            <a:endParaRPr sz="64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0369" y="1840030"/>
            <a:ext cx="18247501" cy="821837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17410" name="Shape 326"/>
          <p:cNvSpPr>
            <a:spLocks noChangeArrowheads="1"/>
          </p:cNvSpPr>
          <p:nvPr/>
        </p:nvSpPr>
        <p:spPr bwMode="auto">
          <a:xfrm>
            <a:off x="9842501" y="6019800"/>
            <a:ext cx="3822699" cy="18466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646326"/>
            <a:endParaRPr lang="en-US" dirty="0">
              <a:latin typeface="Times" charset="0"/>
              <a:ea typeface="Times" charset="0"/>
              <a:cs typeface="Times" charset="0"/>
              <a:sym typeface="Times" charset="0"/>
            </a:endParaRPr>
          </a:p>
        </p:txBody>
      </p:sp>
      <p:sp>
        <p:nvSpPr>
          <p:cNvPr id="17411" name="Shape 327"/>
          <p:cNvSpPr>
            <a:spLocks noChangeArrowheads="1"/>
          </p:cNvSpPr>
          <p:nvPr/>
        </p:nvSpPr>
        <p:spPr bwMode="auto">
          <a:xfrm>
            <a:off x="19050000" y="3822700"/>
            <a:ext cx="0" cy="18466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646326"/>
            <a:endParaRPr lang="en-US" dirty="0">
              <a:latin typeface="Times" charset="0"/>
              <a:ea typeface="Times" charset="0"/>
              <a:cs typeface="Times" charset="0"/>
              <a:sym typeface="Times" charset="0"/>
            </a:endParaRPr>
          </a:p>
        </p:txBody>
      </p:sp>
      <p:sp>
        <p:nvSpPr>
          <p:cNvPr id="17412" name="Shape 328"/>
          <p:cNvSpPr>
            <a:spLocks noChangeArrowheads="1"/>
          </p:cNvSpPr>
          <p:nvPr/>
        </p:nvSpPr>
        <p:spPr bwMode="auto">
          <a:xfrm>
            <a:off x="19126200" y="4876800"/>
            <a:ext cx="0" cy="18466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646326"/>
            <a:endParaRPr lang="en-US" dirty="0">
              <a:latin typeface="Times" charset="0"/>
              <a:ea typeface="Times" charset="0"/>
              <a:cs typeface="Times" charset="0"/>
              <a:sym typeface="Times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a14="http://schemas.microsoft.com/office/drawing/2010/main" xmlns:pic="http://schemas.openxmlformats.org/drawingml/2006/picture" xmlns:a="http://schemas.openxmlformats.org/drawingml/2006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r="http://schemas.openxmlformats.org/officeDocument/2006/relationships" xmlns:o="urn:schemas-microsoft-com:office:office" xmlns:mc="http://schemas.openxmlformats.org/markup-compatibility/2006" xmlns:wpc="http://schemas.microsoft.com/office/word/2010/wordprocessingCanvas" xmlns="" xmlns:p="http://schemas.openxmlformats.org/presentationml/2006/main" xmlns:mv="urn:schemas-microsoft-com:mac:vml" val="0"/>
              </a:ext>
            </a:extLst>
          </a:blip>
          <a:stretch>
            <a:fillRect/>
          </a:stretch>
        </p:blipFill>
        <p:spPr>
          <a:xfrm>
            <a:off x="2664660" y="1166216"/>
            <a:ext cx="19054680" cy="8892184"/>
          </a:xfrm>
          <a:prstGeom prst="rect">
            <a:avLst/>
          </a:prstGeom>
        </p:spPr>
      </p:pic>
      <p:sp>
        <p:nvSpPr>
          <p:cNvPr id="11" name="Shape 310"/>
          <p:cNvSpPr/>
          <p:nvPr/>
        </p:nvSpPr>
        <p:spPr>
          <a:xfrm>
            <a:off x="4705352" y="10584427"/>
            <a:ext cx="14973296" cy="1881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73735" marR="73735" lvl="1" indent="342900" algn="ctr" defTabSz="825500">
              <a:lnSpc>
                <a:spcPct val="84000"/>
              </a:lnSpc>
              <a:defRPr sz="1800"/>
            </a:pPr>
            <a:endParaRPr lang="en-US" sz="4800" dirty="0" smtClean="0">
              <a:solidFill>
                <a:schemeClr val="tx1"/>
              </a:solidFill>
            </a:endParaRPr>
          </a:p>
          <a:p>
            <a:pPr marL="73735" marR="73735" lvl="1" indent="342900" algn="ctr" defTabSz="825500">
              <a:lnSpc>
                <a:spcPct val="84000"/>
              </a:lnSpc>
              <a:defRPr sz="1800"/>
            </a:pPr>
            <a:r>
              <a:rPr lang="en-US" sz="4800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49 nations, ~same # </a:t>
            </a:r>
            <a:r>
              <a:rPr lang="en-US" sz="4800" dirty="0" err="1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IGOs</a:t>
            </a:r>
            <a:r>
              <a:rPr lang="en-US" sz="4800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/NGOs (incl. World Bank, WHO, FAO, UNEP, etc.)</a:t>
            </a:r>
            <a:endParaRPr sz="48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" name="Shape 280"/>
          <p:cNvSpPr/>
          <p:nvPr/>
        </p:nvSpPr>
        <p:spPr>
          <a:xfrm>
            <a:off x="139700" y="101600"/>
            <a:ext cx="17919700" cy="853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6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64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Pursuing Multiple Benefits</a:t>
            </a:r>
            <a:endParaRPr sz="64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326"/>
          <p:cNvSpPr>
            <a:spLocks noChangeArrowheads="1"/>
          </p:cNvSpPr>
          <p:nvPr/>
        </p:nvSpPr>
        <p:spPr bwMode="auto">
          <a:xfrm>
            <a:off x="10451036" y="3315164"/>
            <a:ext cx="3570377" cy="17155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646326"/>
            <a:endParaRPr lang="en-US" dirty="0">
              <a:latin typeface="Times" charset="0"/>
              <a:ea typeface="Times" charset="0"/>
              <a:cs typeface="Times" charset="0"/>
              <a:sym typeface="Times" charset="0"/>
            </a:endParaRPr>
          </a:p>
        </p:txBody>
      </p:sp>
      <p:sp>
        <p:nvSpPr>
          <p:cNvPr id="17411" name="Shape 327"/>
          <p:cNvSpPr>
            <a:spLocks noChangeArrowheads="1"/>
          </p:cNvSpPr>
          <p:nvPr/>
        </p:nvSpPr>
        <p:spPr bwMode="auto">
          <a:xfrm>
            <a:off x="19658533" y="1118064"/>
            <a:ext cx="45719" cy="17155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646326"/>
            <a:endParaRPr lang="en-US" dirty="0">
              <a:latin typeface="Times" charset="0"/>
              <a:ea typeface="Times" charset="0"/>
              <a:cs typeface="Times" charset="0"/>
              <a:sym typeface="Times" charset="0"/>
            </a:endParaRPr>
          </a:p>
        </p:txBody>
      </p:sp>
      <p:sp>
        <p:nvSpPr>
          <p:cNvPr id="17412" name="Shape 328"/>
          <p:cNvSpPr>
            <a:spLocks noChangeArrowheads="1"/>
          </p:cNvSpPr>
          <p:nvPr/>
        </p:nvSpPr>
        <p:spPr bwMode="auto">
          <a:xfrm>
            <a:off x="19734733" y="2172164"/>
            <a:ext cx="45719" cy="17155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646326"/>
            <a:endParaRPr lang="en-US" dirty="0">
              <a:latin typeface="Times" charset="0"/>
              <a:ea typeface="Times" charset="0"/>
              <a:cs typeface="Times" charset="0"/>
              <a:sym typeface="Time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418" y="12707864"/>
            <a:ext cx="9895367" cy="979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799" tIns="50799" rIns="50799" bIns="50799" numCol="1" spcCol="38099" rtlCol="0" anchor="ctr">
            <a:spAutoFit/>
          </a:bodyPr>
          <a:lstStyle/>
          <a:p>
            <a:pPr defTabSz="457190" latinLnBrk="1" hangingPunct="0"/>
            <a:r>
              <a:rPr lang="en-US" sz="5700" dirty="0" err="1" smtClean="0">
                <a:solidFill>
                  <a:schemeClr val="tx1"/>
                </a:solidFill>
              </a:rPr>
              <a:t>Scovronick</a:t>
            </a:r>
            <a:r>
              <a:rPr lang="en-US" sz="5700" dirty="0" smtClean="0">
                <a:solidFill>
                  <a:schemeClr val="tx1"/>
                </a:solidFill>
              </a:rPr>
              <a:t> et al, Lancet, 2015 </a:t>
            </a:r>
            <a:endParaRPr lang="en-US" sz="57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06" y="1469344"/>
            <a:ext cx="23435788" cy="11344360"/>
          </a:xfrm>
          <a:prstGeom prst="rect">
            <a:avLst/>
          </a:prstGeom>
        </p:spPr>
      </p:pic>
      <p:sp>
        <p:nvSpPr>
          <p:cNvPr id="9" name="Shape 280"/>
          <p:cNvSpPr/>
          <p:nvPr/>
        </p:nvSpPr>
        <p:spPr>
          <a:xfrm>
            <a:off x="139700" y="101600"/>
            <a:ext cx="17919700" cy="853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6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64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Pursuing Multiple Benefits</a:t>
            </a:r>
            <a:endParaRPr sz="64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05387" y="5133169"/>
            <a:ext cx="22462520" cy="7489883"/>
            <a:chOff x="1005387" y="5133169"/>
            <a:chExt cx="22462520" cy="7489883"/>
          </a:xfrm>
        </p:grpSpPr>
        <p:sp>
          <p:nvSpPr>
            <p:cNvPr id="10" name="Rectangle 9"/>
            <p:cNvSpPr/>
            <p:nvPr/>
          </p:nvSpPr>
          <p:spPr>
            <a:xfrm>
              <a:off x="1137677" y="6488039"/>
              <a:ext cx="22330228" cy="6135013"/>
            </a:xfrm>
            <a:prstGeom prst="rect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5600" dirty="0" smtClea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rPr>
                <a:t>Greater Provision of Safe Active and Mass Transit</a:t>
              </a:r>
            </a:p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5600" dirty="0" smtClea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rPr>
                <a:t>Large Air Quality Benefits</a:t>
              </a:r>
            </a:p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56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Large</a:t>
              </a:r>
              <a:r>
                <a:rPr kumimoji="0" lang="en-US" sz="5600" b="0" i="0" u="none" strike="noStrike" cap="none" spc="0" normalizeH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 CO</a:t>
              </a:r>
              <a:r>
                <a:rPr lang="en-US" sz="6000" baseline="-25000" dirty="0" smtClean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</a:rPr>
                <a:t>2</a:t>
              </a:r>
              <a:r>
                <a:rPr kumimoji="0" lang="en-US" sz="5600" b="0" i="0" u="none" strike="noStrike" cap="none" spc="0" normalizeH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 Benefits</a:t>
              </a:r>
            </a:p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5600" baseline="0" dirty="0" smtClea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rPr>
                <a:t>Increased</a:t>
              </a:r>
              <a:r>
                <a:rPr lang="en-US" sz="5600" dirty="0" smtClea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rPr>
                <a:t> Physical Activity, Reduced Noise, Fewer Road Traffic Injuries</a:t>
              </a:r>
            </a:p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>
              <a:off x="860646" y="6126193"/>
              <a:ext cx="555651" cy="0"/>
            </a:xfrm>
            <a:prstGeom prst="line">
              <a:avLst/>
            </a:prstGeom>
            <a:noFill/>
            <a:ln w="762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349829" y="5598310"/>
              <a:ext cx="17118078" cy="804915"/>
            </a:xfrm>
            <a:prstGeom prst="line">
              <a:avLst/>
            </a:prstGeom>
            <a:noFill/>
            <a:ln w="762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" name="Oval 18"/>
            <p:cNvSpPr/>
            <p:nvPr/>
          </p:nvSpPr>
          <p:spPr>
            <a:xfrm>
              <a:off x="1005387" y="5133169"/>
              <a:ext cx="5212152" cy="1006258"/>
            </a:xfrm>
            <a:prstGeom prst="ellipse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/>
        </p:nvSpPr>
        <p:spPr>
          <a:xfrm>
            <a:off x="9842500" y="6019800"/>
            <a:ext cx="3822700" cy="817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/>
          <a:p>
            <a:pPr lvl="0" defTabSz="647700">
              <a:defRPr sz="1800"/>
            </a:pP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19050000" y="3822700"/>
            <a:ext cx="188036" cy="817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647700">
              <a:defRPr sz="1800"/>
            </a:pP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19126200" y="4876800"/>
            <a:ext cx="188036" cy="817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647700">
              <a:defRPr sz="1800"/>
            </a:pP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3290340" y="2594966"/>
            <a:ext cx="17803319" cy="9331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73735" marR="73735" lvl="0" defTabSz="825500">
              <a:lnSpc>
                <a:spcPct val="84000"/>
              </a:lnSpc>
              <a:defRPr sz="1800"/>
            </a:pPr>
            <a:r>
              <a:rPr lang="en-US" sz="6000" dirty="0" smtClean="0">
                <a:solidFill>
                  <a:srgbClr val="FFFFFF"/>
                </a:solidFill>
                <a:uFill>
                  <a:solidFill>
                    <a:srgbClr val="FFFC79"/>
                  </a:solidFill>
                </a:uFill>
              </a:rPr>
              <a:t>Need to define broad targets (e.g. UN Sustainable Development Goals)</a:t>
            </a:r>
          </a:p>
          <a:p>
            <a:pPr marL="73735" marR="73735" lvl="0" defTabSz="825500">
              <a:lnSpc>
                <a:spcPct val="84000"/>
              </a:lnSpc>
              <a:defRPr sz="1800"/>
            </a:pPr>
            <a:endParaRPr lang="en-US" sz="6000" dirty="0" smtClean="0">
              <a:solidFill>
                <a:srgbClr val="FFFFFF"/>
              </a:solidFill>
              <a:uFill>
                <a:solidFill>
                  <a:srgbClr val="FFFC79"/>
                </a:solidFill>
              </a:uFill>
            </a:endParaRPr>
          </a:p>
          <a:p>
            <a:pPr marL="73735" marR="73735" lvl="0" defTabSz="825500">
              <a:lnSpc>
                <a:spcPct val="84000"/>
              </a:lnSpc>
              <a:defRPr sz="1800"/>
            </a:pPr>
            <a:endParaRPr lang="en-US" sz="6000" dirty="0" smtClean="0">
              <a:solidFill>
                <a:srgbClr val="FFFFFF"/>
              </a:solidFill>
              <a:uFill>
                <a:solidFill>
                  <a:srgbClr val="FFFC79"/>
                </a:solidFill>
              </a:uFill>
            </a:endParaRPr>
          </a:p>
          <a:p>
            <a:pPr marL="73735" marR="73735" lvl="0" defTabSz="825500">
              <a:lnSpc>
                <a:spcPct val="84000"/>
              </a:lnSpc>
              <a:defRPr sz="1800"/>
            </a:pPr>
            <a:r>
              <a:rPr lang="en-US" sz="6000" dirty="0" smtClean="0">
                <a:solidFill>
                  <a:srgbClr val="FFFFFF"/>
                </a:solidFill>
                <a:uFill>
                  <a:solidFill>
                    <a:srgbClr val="FFFC79"/>
                  </a:solidFill>
                </a:uFill>
              </a:rPr>
              <a:t>Need to relate specific actions to broad targets (wider metrics)</a:t>
            </a:r>
          </a:p>
          <a:p>
            <a:pPr marL="73735" marR="73735" lvl="0" defTabSz="825500">
              <a:lnSpc>
                <a:spcPct val="84000"/>
              </a:lnSpc>
              <a:defRPr sz="1800"/>
            </a:pPr>
            <a:endParaRPr lang="en-US" sz="6000" dirty="0" smtClean="0">
              <a:solidFill>
                <a:srgbClr val="FFFFFF"/>
              </a:solidFill>
              <a:uFill>
                <a:solidFill>
                  <a:srgbClr val="FFFC79"/>
                </a:solidFill>
              </a:uFill>
            </a:endParaRPr>
          </a:p>
          <a:p>
            <a:pPr marL="73735" marR="73735" lvl="0" defTabSz="825500">
              <a:lnSpc>
                <a:spcPct val="84000"/>
              </a:lnSpc>
              <a:defRPr sz="1800"/>
            </a:pPr>
            <a:endParaRPr lang="en-US" sz="6000" dirty="0" smtClean="0">
              <a:solidFill>
                <a:srgbClr val="FFFFFF"/>
              </a:solidFill>
              <a:uFill>
                <a:solidFill>
                  <a:srgbClr val="FFFC79"/>
                </a:solidFill>
              </a:uFill>
            </a:endParaRPr>
          </a:p>
          <a:p>
            <a:pPr marL="73735" marR="73735" lvl="0" defTabSz="825500">
              <a:lnSpc>
                <a:spcPct val="84000"/>
              </a:lnSpc>
              <a:defRPr sz="1800"/>
            </a:pPr>
            <a:r>
              <a:rPr lang="en-US" sz="6000" dirty="0" smtClean="0">
                <a:solidFill>
                  <a:srgbClr val="FFFFFF"/>
                </a:solidFill>
                <a:uFill>
                  <a:solidFill>
                    <a:srgbClr val="FFFC79"/>
                  </a:solidFill>
                </a:uFill>
              </a:rPr>
              <a:t>At the same time, provide flexibility by providing aggregated impacts ($) and affects on individual factors (e.g. AQ)</a:t>
            </a:r>
          </a:p>
          <a:p>
            <a:pPr marL="73735" marR="73735" lvl="0" defTabSz="825500">
              <a:lnSpc>
                <a:spcPct val="84000"/>
              </a:lnSpc>
              <a:defRPr sz="1800"/>
            </a:pPr>
            <a:endParaRPr lang="en-US" sz="6000" dirty="0" smtClean="0">
              <a:solidFill>
                <a:srgbClr val="FFFC79"/>
              </a:solidFill>
              <a:uFill>
                <a:solidFill>
                  <a:srgbClr val="FFFC79"/>
                </a:solidFill>
              </a:u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609480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b="1" dirty="0" smtClean="0">
                <a:solidFill>
                  <a:srgbClr val="FFFFFF"/>
                </a:solidFill>
              </a:rPr>
              <a:t>How can policy </a:t>
            </a:r>
            <a:r>
              <a:rPr lang="en-US" sz="6000" b="1" dirty="0" smtClean="0">
                <a:solidFill>
                  <a:srgbClr val="FFFFFF"/>
                </a:solidFill>
              </a:rPr>
              <a:t>maximize societal benefits?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139700" y="101600"/>
            <a:ext cx="17919700" cy="853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6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64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1815</a:t>
            </a:r>
            <a:r>
              <a:rPr sz="64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r>
              <a:rPr sz="64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..</a:t>
            </a:r>
          </a:p>
        </p:txBody>
      </p:sp>
      <p:sp>
        <p:nvSpPr>
          <p:cNvPr id="276" name="Shape 276"/>
          <p:cNvSpPr/>
          <p:nvPr/>
        </p:nvSpPr>
        <p:spPr>
          <a:xfrm>
            <a:off x="1279787" y="3122002"/>
            <a:ext cx="21824425" cy="91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6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rPr lang="en-US" dirty="0" smtClean="0"/>
              <a:t>‘Dry fog’ dimmed sunlight everywhere</a:t>
            </a:r>
          </a:p>
          <a:p>
            <a:endParaRPr lang="en-US" dirty="0" smtClean="0"/>
          </a:p>
          <a:p>
            <a:r>
              <a:rPr lang="en-US" dirty="0" smtClean="0"/>
              <a:t>Aerosols less influential in winter, very influential in summer</a:t>
            </a:r>
          </a:p>
          <a:p>
            <a:endParaRPr lang="en-US" dirty="0" smtClean="0"/>
          </a:p>
          <a:p>
            <a:r>
              <a:rPr lang="en-US" dirty="0" smtClean="0"/>
              <a:t>Frost and snow in NY and New England in June!</a:t>
            </a:r>
          </a:p>
          <a:p>
            <a:endParaRPr lang="en-US" dirty="0" smtClean="0"/>
          </a:p>
          <a:p>
            <a:r>
              <a:rPr lang="en-US" dirty="0" smtClean="0"/>
              <a:t>Growing season shortened, less sun for photosynthesis</a:t>
            </a:r>
          </a:p>
          <a:p>
            <a:endParaRPr lang="en-US" sz="6400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en-US" dirty="0" smtClean="0"/>
              <a:t>Asian monsoon disrupted for 3 years</a:t>
            </a:r>
          </a:p>
          <a:p>
            <a:endParaRPr lang="en-US" sz="6400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en-US" dirty="0" smtClean="0"/>
              <a:t>Crop failures &amp; famines in N America, Europe, India, China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dropped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8616" y="1435100"/>
            <a:ext cx="14072284" cy="11976100"/>
          </a:xfrm>
          <a:prstGeom prst="rect">
            <a:avLst/>
          </a:prstGeom>
          <a:ln>
            <a:round/>
          </a:ln>
        </p:spPr>
      </p:pic>
      <p:sp>
        <p:nvSpPr>
          <p:cNvPr id="139" name="Shape 139"/>
          <p:cNvSpPr/>
          <p:nvPr/>
        </p:nvSpPr>
        <p:spPr>
          <a:xfrm>
            <a:off x="10591800" y="2032000"/>
            <a:ext cx="63313" cy="10542473"/>
          </a:xfrm>
          <a:prstGeom prst="line">
            <a:avLst/>
          </a:prstGeom>
          <a:ln w="177800">
            <a:solidFill>
              <a:srgbClr val="FF2600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9842500" y="6019800"/>
            <a:ext cx="3822700" cy="817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/>
          <a:p>
            <a:pPr lvl="0" defTabSz="647700">
              <a:defRPr sz="1800"/>
            </a:pP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9050000" y="3822700"/>
            <a:ext cx="188036" cy="817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647700">
              <a:defRPr sz="1800"/>
            </a:pP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19126200" y="4876800"/>
            <a:ext cx="188036" cy="817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647700">
              <a:defRPr sz="1800"/>
            </a:pP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48" name="Group 148"/>
          <p:cNvGrpSpPr/>
          <p:nvPr/>
        </p:nvGrpSpPr>
        <p:grpSpPr>
          <a:xfrm>
            <a:off x="10007600" y="1708150"/>
            <a:ext cx="13474701" cy="11011050"/>
            <a:chOff x="0" y="0"/>
            <a:chExt cx="13474700" cy="11011049"/>
          </a:xfrm>
        </p:grpSpPr>
        <p:pic>
          <p:nvPicPr>
            <p:cNvPr id="144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785100" y="0"/>
              <a:ext cx="5689601" cy="11011050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  <p:pic>
          <p:nvPicPr>
            <p:cNvPr id="145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69900" y="5581650"/>
              <a:ext cx="1701801" cy="992717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  <p:pic>
          <p:nvPicPr>
            <p:cNvPr id="146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3321050"/>
              <a:ext cx="1701801" cy="992717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  <p:pic>
          <p:nvPicPr>
            <p:cNvPr id="147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7456" y="953558"/>
              <a:ext cx="2362201" cy="1377951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</p:grpSp>
      <p:sp>
        <p:nvSpPr>
          <p:cNvPr id="149" name="Shape 149"/>
          <p:cNvSpPr/>
          <p:nvPr/>
        </p:nvSpPr>
        <p:spPr>
          <a:xfrm>
            <a:off x="17868900" y="1854200"/>
            <a:ext cx="5600700" cy="11214100"/>
          </a:xfrm>
          <a:prstGeom prst="rect">
            <a:avLst/>
          </a:prstGeom>
          <a:solidFill/>
          <a:ln>
            <a:solidFill/>
            <a:round/>
          </a:ln>
        </p:spPr>
        <p:txBody>
          <a:bodyPr lIns="0" tIns="0" rIns="0" bIns="0" anchor="ctr"/>
          <a:lstStyle/>
          <a:p>
            <a:pPr marL="73735" marR="73735" lvl="0" defTabSz="825500">
              <a:lnSpc>
                <a:spcPct val="84000"/>
              </a:lnSpc>
              <a:defRPr sz="38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150" name="Shape 150"/>
          <p:cNvSpPr/>
          <p:nvPr/>
        </p:nvSpPr>
        <p:spPr>
          <a:xfrm rot="16200000">
            <a:off x="1104900" y="2895600"/>
            <a:ext cx="3632200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6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IPCC AR5, 2013</a:t>
            </a:r>
          </a:p>
        </p:txBody>
      </p:sp>
      <p:sp>
        <p:nvSpPr>
          <p:cNvPr id="151" name="Shape 151"/>
          <p:cNvSpPr/>
          <p:nvPr/>
        </p:nvSpPr>
        <p:spPr>
          <a:xfrm>
            <a:off x="10413999" y="2222499"/>
            <a:ext cx="3467102" cy="7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63500">
            <a:solidFill>
              <a:srgbClr val="FF2600"/>
            </a:solidFill>
            <a:round/>
          </a:ln>
        </p:spPr>
        <p:txBody>
          <a:bodyPr lIns="0" tIns="0" rIns="0" bIns="0" anchor="ctr"/>
          <a:lstStyle/>
          <a:p>
            <a:pPr marL="73735" marR="73735" lvl="0" defTabSz="825500">
              <a:lnSpc>
                <a:spcPct val="84000"/>
              </a:lnSpc>
              <a:defRPr sz="38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6" name="Oval 15"/>
          <p:cNvSpPr/>
          <p:nvPr/>
        </p:nvSpPr>
        <p:spPr>
          <a:xfrm>
            <a:off x="9020071" y="7360120"/>
            <a:ext cx="1635042" cy="748566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17" name="Shape 275"/>
          <p:cNvSpPr/>
          <p:nvPr/>
        </p:nvSpPr>
        <p:spPr>
          <a:xfrm>
            <a:off x="139700" y="101600"/>
            <a:ext cx="17919700" cy="853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6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64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Drivers of Climate Change</a:t>
            </a:r>
            <a:endParaRPr sz="64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animBg="1" advAuto="0"/>
      <p:bldP spid="148" grpId="3" animBg="1" advAuto="0"/>
      <p:bldP spid="149" grpId="4" animBg="1" advAuto="0"/>
      <p:bldP spid="151" grpId="2" animBg="1" advAuto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139700" y="101600"/>
            <a:ext cx="179197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6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6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Currently...</a:t>
            </a:r>
          </a:p>
        </p:txBody>
      </p:sp>
      <p:sp>
        <p:nvSpPr>
          <p:cNvPr id="276" name="Shape 276"/>
          <p:cNvSpPr/>
          <p:nvPr/>
        </p:nvSpPr>
        <p:spPr>
          <a:xfrm>
            <a:off x="777593" y="1415690"/>
            <a:ext cx="22981346" cy="1243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6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rPr sz="6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Obama Administration executive order for all federal agencies to include Social Cost of Carbon (SCC) </a:t>
            </a:r>
            <a:r>
              <a:rPr sz="60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analysis</a:t>
            </a:r>
            <a:r>
              <a:rPr lang="en-US" sz="60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: </a:t>
            </a:r>
            <a:r>
              <a:rPr lang="en-US" sz="6000" i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“</a:t>
            </a:r>
            <a:r>
              <a:rPr lang="en-US" sz="6000" i="1" dirty="0" smtClean="0"/>
              <a:t>intended to include (but not limited to) changes in net agricultural productivity, human health, property damages from increased flood risk, and the value of ecosystem services due to climate change.”</a:t>
            </a:r>
            <a:endParaRPr lang="en-US" sz="6000" i="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endParaRPr lang="en-US" sz="6000" dirty="0" smtClean="0"/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endParaRPr lang="en-US" sz="6000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60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EU has the Emissions Trading System</a:t>
            </a:r>
            <a:endParaRPr lang="en-US" sz="6000" dirty="0" smtClean="0"/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endParaRPr lang="en-US" sz="6000" dirty="0" smtClean="0"/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endParaRPr lang="en-US" sz="6000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60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All impacts assumed proportional to global mean annual average </a:t>
            </a:r>
            <a:r>
              <a:rPr lang="en-US" sz="6000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radiative</a:t>
            </a:r>
            <a:r>
              <a:rPr lang="en-US" sz="60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forcing or temperature change</a:t>
            </a: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endParaRPr lang="en-US" sz="6000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endParaRPr lang="en-US" sz="6000" dirty="0" smtClean="0"/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60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Air Quality falls under a variety of rules, costs typically analyzed for major legislation</a:t>
            </a:r>
            <a:endParaRPr sz="60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192616" y="101600"/>
            <a:ext cx="179197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6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64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Air Quality affects Agriculture</a:t>
            </a:r>
          </a:p>
        </p:txBody>
      </p:sp>
      <p:pic>
        <p:nvPicPr>
          <p:cNvPr id="135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2198" y="1231900"/>
            <a:ext cx="17115705" cy="11722100"/>
          </a:xfrm>
          <a:prstGeom prst="rect">
            <a:avLst/>
          </a:prstGeom>
          <a:ln>
            <a:round/>
          </a:ln>
        </p:spPr>
      </p:pic>
      <p:sp>
        <p:nvSpPr>
          <p:cNvPr id="136" name="Shape 136"/>
          <p:cNvSpPr/>
          <p:nvPr/>
        </p:nvSpPr>
        <p:spPr>
          <a:xfrm>
            <a:off x="990600" y="12890500"/>
            <a:ext cx="22402800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/>
          <a:p>
            <a:pPr lvl="0" defTabSz="647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4400" dirty="0">
                <a:solidFill>
                  <a:srgbClr val="FFFFFF"/>
                </a:solidFill>
              </a:rPr>
              <a:t>Up to 36% reduction in wheat &amp; rice yields in India due to air pollution</a:t>
            </a:r>
            <a:r>
              <a:rPr sz="240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(Burney et al., PNAS, 2014)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88"/>
          <p:cNvSpPr/>
          <p:nvPr/>
        </p:nvSpPr>
        <p:spPr>
          <a:xfrm>
            <a:off x="5341396" y="-157562"/>
            <a:ext cx="12416765" cy="13452427"/>
          </a:xfrm>
          <a:prstGeom prst="rect">
            <a:avLst/>
          </a:prstGeom>
          <a:solidFill>
            <a:srgbClr val="FFFFFF"/>
          </a:solidFill>
          <a:ln>
            <a:round/>
          </a:ln>
        </p:spPr>
        <p:txBody>
          <a:bodyPr lIns="0" tIns="0" rIns="0" bIns="0" anchor="ctr"/>
          <a:lstStyle/>
          <a:p>
            <a:pPr marL="73735" marR="73735" lvl="0" defTabSz="825500">
              <a:lnSpc>
                <a:spcPct val="84000"/>
              </a:lnSpc>
              <a:defRPr sz="38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pic>
        <p:nvPicPr>
          <p:cNvPr id="13" name="Picture 12" descr="Fig_Ag_impact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r="36928" b="46006"/>
              <a:stretch>
                <a:fillRect/>
              </a:stretch>
            </p:blipFill>
          </mc:Choice>
          <mc:Fallback>
            <p:blipFill>
              <a:blip r:embed="rId4"/>
              <a:srcRect r="36928" b="46006"/>
              <a:stretch>
                <a:fillRect/>
              </a:stretch>
            </p:blipFill>
          </mc:Fallback>
        </mc:AlternateContent>
        <p:spPr>
          <a:xfrm>
            <a:off x="5312356" y="-157562"/>
            <a:ext cx="12206272" cy="13522797"/>
          </a:xfrm>
          <a:prstGeom prst="rect">
            <a:avLst/>
          </a:prstGeom>
        </p:spPr>
      </p:pic>
      <p:sp>
        <p:nvSpPr>
          <p:cNvPr id="276" name="Shape 276"/>
          <p:cNvSpPr/>
          <p:nvPr/>
        </p:nvSpPr>
        <p:spPr>
          <a:xfrm>
            <a:off x="17729121" y="7924066"/>
            <a:ext cx="6654878" cy="4990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6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uFillTx/>
              </a:defRPr>
            </a:pPr>
            <a:r>
              <a:rPr lang="en-US" sz="64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40-50% of premature deaths due to climate change are from malnutrition (WHO, 2007)</a:t>
            </a:r>
            <a:endParaRPr sz="64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" name="Shape 288"/>
          <p:cNvSpPr/>
          <p:nvPr/>
        </p:nvSpPr>
        <p:spPr>
          <a:xfrm>
            <a:off x="5493818" y="2511264"/>
            <a:ext cx="11872410" cy="1580871"/>
          </a:xfrm>
          <a:prstGeom prst="rect">
            <a:avLst/>
          </a:prstGeom>
          <a:solidFill>
            <a:srgbClr val="FFFFFF"/>
          </a:solidFill>
          <a:ln>
            <a:round/>
          </a:ln>
        </p:spPr>
        <p:txBody>
          <a:bodyPr lIns="0" tIns="0" rIns="0" bIns="0" anchor="ctr"/>
          <a:lstStyle/>
          <a:p>
            <a:pPr marL="73735" marR="73735" lvl="0" defTabSz="825500">
              <a:lnSpc>
                <a:spcPct val="84000"/>
              </a:lnSpc>
              <a:defRPr sz="38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7" name="Shape 288"/>
          <p:cNvSpPr/>
          <p:nvPr/>
        </p:nvSpPr>
        <p:spPr>
          <a:xfrm>
            <a:off x="5646218" y="4066735"/>
            <a:ext cx="11872410" cy="1567399"/>
          </a:xfrm>
          <a:prstGeom prst="rect">
            <a:avLst/>
          </a:prstGeom>
          <a:solidFill>
            <a:srgbClr val="FFFFFF"/>
          </a:solidFill>
          <a:ln>
            <a:round/>
          </a:ln>
        </p:spPr>
        <p:txBody>
          <a:bodyPr lIns="0" tIns="0" rIns="0" bIns="0" anchor="ctr"/>
          <a:lstStyle/>
          <a:p>
            <a:pPr marL="73735" marR="73735" lvl="0" defTabSz="825500">
              <a:lnSpc>
                <a:spcPct val="84000"/>
              </a:lnSpc>
              <a:defRPr sz="38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8" name="Shape 288"/>
          <p:cNvSpPr/>
          <p:nvPr/>
        </p:nvSpPr>
        <p:spPr>
          <a:xfrm>
            <a:off x="5341396" y="9040528"/>
            <a:ext cx="11872410" cy="1580871"/>
          </a:xfrm>
          <a:prstGeom prst="rect">
            <a:avLst/>
          </a:prstGeom>
          <a:solidFill>
            <a:srgbClr val="FFFFFF"/>
          </a:solidFill>
          <a:ln>
            <a:round/>
          </a:ln>
        </p:spPr>
        <p:txBody>
          <a:bodyPr lIns="0" tIns="0" rIns="0" bIns="0" anchor="ctr"/>
          <a:lstStyle/>
          <a:p>
            <a:pPr marL="73735" marR="73735" lvl="0" defTabSz="825500">
              <a:lnSpc>
                <a:spcPct val="84000"/>
              </a:lnSpc>
              <a:defRPr sz="38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9" name="Shape 288"/>
          <p:cNvSpPr/>
          <p:nvPr/>
        </p:nvSpPr>
        <p:spPr>
          <a:xfrm>
            <a:off x="5468396" y="10646799"/>
            <a:ext cx="11872410" cy="1567399"/>
          </a:xfrm>
          <a:prstGeom prst="rect">
            <a:avLst/>
          </a:prstGeom>
          <a:solidFill>
            <a:srgbClr val="FFFFFF"/>
          </a:solidFill>
          <a:ln>
            <a:round/>
          </a:ln>
        </p:spPr>
        <p:txBody>
          <a:bodyPr lIns="0" tIns="0" rIns="0" bIns="0" anchor="ctr"/>
          <a:lstStyle/>
          <a:p>
            <a:pPr marL="73735" marR="73735" lvl="0" defTabSz="825500">
              <a:lnSpc>
                <a:spcPct val="84000"/>
              </a:lnSpc>
              <a:defRPr sz="38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0" name="Shape 288"/>
          <p:cNvSpPr/>
          <p:nvPr/>
        </p:nvSpPr>
        <p:spPr>
          <a:xfrm>
            <a:off x="5646196" y="6858001"/>
            <a:ext cx="12082925" cy="2131728"/>
          </a:xfrm>
          <a:prstGeom prst="rect">
            <a:avLst/>
          </a:prstGeom>
          <a:solidFill>
            <a:srgbClr val="FFFFFF"/>
          </a:solidFill>
          <a:ln>
            <a:round/>
          </a:ln>
        </p:spPr>
        <p:txBody>
          <a:bodyPr lIns="0" tIns="0" rIns="0" bIns="0" anchor="ctr"/>
          <a:lstStyle/>
          <a:p>
            <a:pPr marL="73735" marR="73735" lvl="0" defTabSz="825500">
              <a:lnSpc>
                <a:spcPct val="84000"/>
              </a:lnSpc>
              <a:defRPr sz="38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1" name="Shape 288"/>
          <p:cNvSpPr/>
          <p:nvPr/>
        </p:nvSpPr>
        <p:spPr>
          <a:xfrm>
            <a:off x="5646196" y="11604143"/>
            <a:ext cx="11872410" cy="1567399"/>
          </a:xfrm>
          <a:prstGeom prst="rect">
            <a:avLst/>
          </a:prstGeom>
          <a:solidFill>
            <a:srgbClr val="FFFFFF"/>
          </a:solidFill>
          <a:ln>
            <a:round/>
          </a:ln>
        </p:spPr>
        <p:txBody>
          <a:bodyPr lIns="0" tIns="0" rIns="0" bIns="0" anchor="ctr"/>
          <a:lstStyle/>
          <a:p>
            <a:pPr marL="73735" marR="73735" lvl="0" defTabSz="825500">
              <a:lnSpc>
                <a:spcPct val="84000"/>
              </a:lnSpc>
              <a:defRPr sz="38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2" name="Shape 275"/>
          <p:cNvSpPr/>
          <p:nvPr/>
        </p:nvSpPr>
        <p:spPr>
          <a:xfrm>
            <a:off x="139700" y="101600"/>
            <a:ext cx="5172656" cy="1680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6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64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Agricultural Impacts</a:t>
            </a:r>
            <a:endParaRPr sz="64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/>
        </p:nvSpPr>
        <p:spPr>
          <a:xfrm>
            <a:off x="9842500" y="6019800"/>
            <a:ext cx="3822700" cy="817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/>
          <a:p>
            <a:pPr lvl="0" defTabSz="647700">
              <a:defRPr sz="1800"/>
            </a:pP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19050000" y="3822700"/>
            <a:ext cx="188036" cy="817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647700">
              <a:defRPr sz="1800"/>
            </a:pP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19126200" y="4876800"/>
            <a:ext cx="188036" cy="817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647700">
              <a:defRPr sz="1800"/>
            </a:pP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3482740" y="2907563"/>
            <a:ext cx="16194373" cy="9326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73735" marR="73735" lvl="0" defTabSz="825500">
              <a:lnSpc>
                <a:spcPct val="84000"/>
              </a:lnSpc>
              <a:defRPr sz="1800"/>
            </a:pPr>
            <a:r>
              <a:rPr lang="en-US" sz="4800" i="1" dirty="0" smtClean="0">
                <a:solidFill>
                  <a:srgbClr val="FFFC79"/>
                </a:solidFill>
                <a:uFill>
                  <a:solidFill>
                    <a:srgbClr val="FFFC79"/>
                  </a:solidFill>
                </a:uFill>
              </a:rPr>
              <a:t>Comparing impacts &amp; robustness</a:t>
            </a:r>
          </a:p>
          <a:p>
            <a:pPr marL="73735" marR="73735" lvl="0" defTabSz="825500">
              <a:lnSpc>
                <a:spcPct val="84000"/>
              </a:lnSpc>
              <a:defRPr sz="1800"/>
            </a:pPr>
            <a:endParaRPr lang="en-US" sz="4800" i="1" dirty="0" smtClean="0">
              <a:solidFill>
                <a:srgbClr val="FFFC79"/>
              </a:solidFill>
              <a:uFill>
                <a:solidFill>
                  <a:srgbClr val="FFFC79"/>
                </a:solidFill>
              </a:uFill>
            </a:endParaRPr>
          </a:p>
          <a:p>
            <a:pPr marL="73735" marR="73735" lvl="0" defTabSz="825500">
              <a:lnSpc>
                <a:spcPct val="84000"/>
              </a:lnSpc>
              <a:defRPr sz="1800"/>
            </a:pPr>
            <a:endParaRPr lang="en-US" sz="4800" i="1" dirty="0" smtClean="0">
              <a:solidFill>
                <a:srgbClr val="FFFC79"/>
              </a:solidFill>
              <a:uFill>
                <a:solidFill>
                  <a:srgbClr val="FFFC79"/>
                </a:solidFill>
              </a:uFill>
            </a:endParaRPr>
          </a:p>
          <a:p>
            <a:pPr marL="73735" marR="73735" lvl="0" defTabSz="825500">
              <a:lnSpc>
                <a:spcPct val="84000"/>
              </a:lnSpc>
              <a:defRPr sz="1800"/>
            </a:pPr>
            <a:r>
              <a:rPr lang="en-US" sz="4800" i="1" dirty="0" smtClean="0">
                <a:solidFill>
                  <a:srgbClr val="FFFC79"/>
                </a:solidFill>
                <a:uFill>
                  <a:solidFill>
                    <a:srgbClr val="FFFC79"/>
                  </a:solidFill>
                </a:uFill>
              </a:rPr>
              <a:t>	</a:t>
            </a:r>
            <a:r>
              <a:rPr lang="en-US" sz="4800" u="sng" dirty="0" smtClean="0">
                <a:solidFill>
                  <a:srgbClr val="FFFFFF"/>
                </a:solidFill>
              </a:rPr>
              <a:t>Pollutant	</a:t>
            </a:r>
            <a:r>
              <a:rPr lang="en-US" sz="4800" dirty="0" smtClean="0">
                <a:solidFill>
                  <a:srgbClr val="FFFFFF"/>
                </a:solidFill>
              </a:rPr>
              <a:t>		</a:t>
            </a:r>
            <a:r>
              <a:rPr lang="en-US" sz="4800" u="sng" dirty="0" smtClean="0">
                <a:solidFill>
                  <a:srgbClr val="FFFFFF"/>
                </a:solidFill>
              </a:rPr>
              <a:t>Climate</a:t>
            </a:r>
            <a:r>
              <a:rPr lang="en-US" sz="4800" u="sng" dirty="0" smtClean="0">
                <a:solidFill>
                  <a:srgbClr val="FFFFFF"/>
                </a:solidFill>
              </a:rPr>
              <a:t> Damages</a:t>
            </a:r>
            <a:r>
              <a:rPr lang="en-US" sz="4800" dirty="0" smtClean="0">
                <a:solidFill>
                  <a:srgbClr val="FFFFFF"/>
                </a:solidFill>
              </a:rPr>
              <a:t>	</a:t>
            </a:r>
            <a:r>
              <a:rPr lang="en-US" sz="4800" dirty="0" smtClean="0">
                <a:solidFill>
                  <a:srgbClr val="FFFFFF"/>
                </a:solidFill>
              </a:rPr>
              <a:t>	</a:t>
            </a:r>
            <a:r>
              <a:rPr lang="en-US" sz="4800" dirty="0" smtClean="0">
                <a:solidFill>
                  <a:srgbClr val="FFFFFF"/>
                </a:solidFill>
              </a:rPr>
              <a:t>	</a:t>
            </a:r>
            <a:r>
              <a:rPr lang="en-US" sz="4800" u="sng" dirty="0" smtClean="0">
                <a:solidFill>
                  <a:srgbClr val="FFFFFF"/>
                </a:solidFill>
              </a:rPr>
              <a:t>Health Damages</a:t>
            </a:r>
          </a:p>
          <a:p>
            <a:pPr marL="73735" marR="73735" lvl="0" defTabSz="825500">
              <a:lnSpc>
                <a:spcPct val="84000"/>
              </a:lnSpc>
              <a:defRPr sz="1800"/>
            </a:pPr>
            <a:endParaRPr lang="en-US" sz="4800" dirty="0" smtClean="0">
              <a:solidFill>
                <a:srgbClr val="FFFFFF"/>
              </a:solidFill>
            </a:endParaRPr>
          </a:p>
          <a:p>
            <a:pPr marL="73735" marR="73735" defTabSz="825500">
              <a:lnSpc>
                <a:spcPct val="84000"/>
              </a:lnSpc>
              <a:defRPr sz="1800"/>
            </a:pPr>
            <a:r>
              <a:rPr lang="en-US" sz="4800" dirty="0" smtClean="0">
                <a:solidFill>
                  <a:srgbClr val="FFFFFF"/>
                </a:solidFill>
              </a:rPr>
              <a:t>	CO2 				Very large (certain)		None</a:t>
            </a:r>
          </a:p>
          <a:p>
            <a:pPr marL="73735" marR="73735" lvl="0" defTabSz="825500">
              <a:lnSpc>
                <a:spcPct val="84000"/>
              </a:lnSpc>
              <a:defRPr sz="1800"/>
            </a:pPr>
            <a:endParaRPr lang="en-US" sz="4800" dirty="0" smtClean="0">
              <a:solidFill>
                <a:srgbClr val="FFFFFF"/>
              </a:solidFill>
            </a:endParaRPr>
          </a:p>
          <a:p>
            <a:pPr marL="73735" marR="73735" defTabSz="825500">
              <a:lnSpc>
                <a:spcPct val="84000"/>
              </a:lnSpc>
              <a:defRPr sz="1800"/>
            </a:pPr>
            <a:r>
              <a:rPr lang="en-US" sz="4800" dirty="0" smtClean="0">
                <a:solidFill>
                  <a:srgbClr val="FFFFFF"/>
                </a:solidFill>
              </a:rPr>
              <a:t>	SO2 				Opposite (global)			Very large</a:t>
            </a:r>
          </a:p>
          <a:p>
            <a:pPr marL="73735" marR="73735" lvl="0" defTabSz="825500">
              <a:lnSpc>
                <a:spcPct val="84000"/>
              </a:lnSpc>
              <a:defRPr sz="1800"/>
            </a:pPr>
            <a:endParaRPr lang="en-US" sz="4800" dirty="0" smtClean="0">
              <a:solidFill>
                <a:srgbClr val="FFFFFF"/>
              </a:solidFill>
            </a:endParaRPr>
          </a:p>
          <a:p>
            <a:pPr marL="73735" marR="73735" lvl="0" defTabSz="825500">
              <a:lnSpc>
                <a:spcPct val="84000"/>
              </a:lnSpc>
              <a:defRPr sz="1800"/>
            </a:pPr>
            <a:r>
              <a:rPr lang="en-US" sz="4800" dirty="0" smtClean="0">
                <a:solidFill>
                  <a:srgbClr val="FFFFFF"/>
                </a:solidFill>
              </a:rPr>
              <a:t>	</a:t>
            </a:r>
            <a:r>
              <a:rPr lang="en-US" sz="4800" dirty="0" err="1" smtClean="0">
                <a:solidFill>
                  <a:srgbClr val="FFFFFF"/>
                </a:solidFill>
              </a:rPr>
              <a:t>HFCs</a:t>
            </a:r>
            <a:r>
              <a:rPr lang="en-US" sz="4800" dirty="0" smtClean="0">
                <a:solidFill>
                  <a:srgbClr val="FFFFFF"/>
                </a:solidFill>
              </a:rPr>
              <a:t> 			Large (very likely)			None</a:t>
            </a:r>
          </a:p>
          <a:p>
            <a:pPr marL="73735" marR="73735" lvl="0" defTabSz="825500">
              <a:lnSpc>
                <a:spcPct val="84000"/>
              </a:lnSpc>
              <a:defRPr sz="1800"/>
            </a:pPr>
            <a:endParaRPr lang="en-US" sz="4800" i="1" dirty="0" smtClean="0">
              <a:solidFill>
                <a:srgbClr val="FFFFFF"/>
              </a:solidFill>
              <a:uFill>
                <a:solidFill>
                  <a:srgbClr val="FFFC79"/>
                </a:solidFill>
              </a:uFill>
            </a:endParaRPr>
          </a:p>
          <a:p>
            <a:pPr marL="73735" marR="73735" lvl="0" defTabSz="825500">
              <a:lnSpc>
                <a:spcPct val="84000"/>
              </a:lnSpc>
              <a:defRPr sz="1800"/>
            </a:pPr>
            <a:r>
              <a:rPr lang="en-US" sz="4800" i="1" dirty="0" smtClean="0">
                <a:solidFill>
                  <a:srgbClr val="FFFFFF"/>
                </a:solidFill>
                <a:uFill>
                  <a:solidFill>
                    <a:srgbClr val="FFFC79"/>
                  </a:solidFill>
                </a:uFill>
              </a:rPr>
              <a:t>	</a:t>
            </a:r>
            <a:r>
              <a:rPr lang="en-US" sz="4800" dirty="0" smtClean="0">
                <a:solidFill>
                  <a:srgbClr val="FFFFFF"/>
                </a:solidFill>
                <a:uFill>
                  <a:solidFill>
                    <a:srgbClr val="FFFC79"/>
                  </a:solidFill>
                </a:uFill>
              </a:rPr>
              <a:t>Methane			Large (certain)				Medium</a:t>
            </a:r>
          </a:p>
          <a:p>
            <a:pPr marL="73735" marR="73735" lvl="0" defTabSz="825500">
              <a:lnSpc>
                <a:spcPct val="84000"/>
              </a:lnSpc>
              <a:defRPr sz="1800"/>
            </a:pPr>
            <a:endParaRPr lang="en-US" sz="4800" dirty="0" smtClean="0">
              <a:solidFill>
                <a:srgbClr val="FFFFFF"/>
              </a:solidFill>
              <a:uFill>
                <a:solidFill>
                  <a:srgbClr val="FFFC79"/>
                </a:solidFill>
              </a:uFill>
            </a:endParaRPr>
          </a:p>
          <a:p>
            <a:pPr marL="73735" marR="73735" lvl="0" defTabSz="825500">
              <a:lnSpc>
                <a:spcPct val="84000"/>
              </a:lnSpc>
              <a:defRPr sz="1800"/>
            </a:pPr>
            <a:r>
              <a:rPr lang="en-US" sz="4800" dirty="0" smtClean="0">
                <a:solidFill>
                  <a:srgbClr val="FFFFFF"/>
                </a:solidFill>
                <a:uFill>
                  <a:solidFill>
                    <a:srgbClr val="FFFC79"/>
                  </a:solidFill>
                </a:uFill>
              </a:rPr>
              <a:t>	BC+				Moderate and/or			Very large</a:t>
            </a:r>
          </a:p>
          <a:p>
            <a:pPr marL="73735" marR="73735" lvl="0" defTabSz="825500">
              <a:lnSpc>
                <a:spcPct val="84000"/>
              </a:lnSpc>
              <a:defRPr sz="1800"/>
            </a:pPr>
            <a:r>
              <a:rPr lang="en-US" sz="4800" dirty="0" smtClean="0">
                <a:solidFill>
                  <a:srgbClr val="FFFFFF"/>
                </a:solidFill>
                <a:uFill>
                  <a:solidFill>
                    <a:srgbClr val="FFFC79"/>
                  </a:solidFill>
                </a:uFill>
              </a:rPr>
              <a:t>						large uncertainty</a:t>
            </a:r>
            <a:endParaRPr sz="4800" dirty="0">
              <a:solidFill>
                <a:srgbClr val="FFFFFF"/>
              </a:solidFill>
              <a:uFill>
                <a:solidFill>
                  <a:srgbClr val="FFFC79"/>
                </a:solidFill>
              </a:u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290" y="0"/>
            <a:ext cx="1510068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b="1" dirty="0" smtClean="0">
                <a:solidFill>
                  <a:srgbClr val="FFFFFF"/>
                </a:solidFill>
              </a:rPr>
              <a:t>How to decide what is best to do where?</a:t>
            </a:r>
            <a:endParaRPr kumimoji="0" lang="en-US" sz="6000" b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685252" y="3042284"/>
            <a:ext cx="23013495" cy="2508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6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4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Develop a broader Social Cost that includes impacts on human health, agriculture, etc. via climate &amp; air quality;</a:t>
            </a:r>
            <a:r>
              <a:rPr sz="64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en-US" sz="6400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4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includes </a:t>
            </a:r>
            <a:r>
              <a:rPr sz="64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all the key pollutants causing both problems</a:t>
            </a:r>
          </a:p>
        </p:txBody>
      </p:sp>
      <p:sp>
        <p:nvSpPr>
          <p:cNvPr id="4" name="Shape 286"/>
          <p:cNvSpPr/>
          <p:nvPr/>
        </p:nvSpPr>
        <p:spPr>
          <a:xfrm>
            <a:off x="685252" y="7604481"/>
            <a:ext cx="23013495" cy="5187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73735" marR="73735" lvl="0" defTabSz="825500">
              <a:lnSpc>
                <a:spcPct val="84000"/>
              </a:lnSpc>
              <a:defRPr sz="1800"/>
            </a:pPr>
            <a:r>
              <a:rPr sz="64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Model response to emissions of one pollutant at a time</a:t>
            </a:r>
          </a:p>
          <a:p>
            <a:pPr marL="73735" marR="73735" lvl="0" defTabSz="825500">
              <a:lnSpc>
                <a:spcPct val="84000"/>
              </a:lnSpc>
              <a:defRPr sz="1800"/>
            </a:pPr>
            <a:endParaRPr sz="64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marL="73735" marR="73735" lvl="0" defTabSz="825500">
              <a:lnSpc>
                <a:spcPct val="84000"/>
              </a:lnSpc>
              <a:defRPr sz="1800"/>
            </a:pPr>
            <a:r>
              <a:rPr sz="64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Climate impacts of pollutants other than carbon dioxide</a:t>
            </a:r>
          </a:p>
          <a:p>
            <a:pPr marL="73735" marR="73735" lvl="0" defTabSz="825500">
              <a:lnSpc>
                <a:spcPct val="84000"/>
              </a:lnSpc>
              <a:defRPr sz="1800"/>
            </a:pPr>
            <a:endParaRPr sz="64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marL="73735" marR="73735" lvl="0" defTabSz="825500">
              <a:lnSpc>
                <a:spcPct val="84000"/>
              </a:lnSpc>
              <a:defRPr sz="1800"/>
            </a:pPr>
            <a:r>
              <a:rPr sz="64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Same valuation methodology for air quality and </a:t>
            </a:r>
            <a:r>
              <a:rPr sz="64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climate</a:t>
            </a:r>
            <a:endParaRPr lang="en-US" sz="6400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marL="73735" marR="73735" lvl="0" defTabSz="825500">
              <a:lnSpc>
                <a:spcPct val="84000"/>
              </a:lnSpc>
              <a:defRPr sz="1800"/>
            </a:pPr>
            <a:endParaRPr lang="en-US" sz="4000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marL="73735" marR="73735" lvl="0" defTabSz="825500">
              <a:lnSpc>
                <a:spcPct val="84000"/>
              </a:lnSpc>
              <a:defRPr sz="1800"/>
            </a:pPr>
            <a:r>
              <a:rPr lang="en-US" sz="40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(similar work for methane/ozone/health in </a:t>
            </a:r>
            <a:r>
              <a:rPr lang="en-US" sz="4000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Sarofim</a:t>
            </a:r>
            <a:r>
              <a:rPr lang="en-US" sz="40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4000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Waldhoff</a:t>
            </a:r>
            <a:r>
              <a:rPr lang="en-US" sz="40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&amp; </a:t>
            </a:r>
            <a:r>
              <a:rPr lang="en-US" sz="4000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Anenberg</a:t>
            </a:r>
            <a:r>
              <a:rPr lang="en-US" sz="40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, Environ. Res. Econ., 2015)</a:t>
            </a:r>
            <a:endParaRPr sz="40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Shape 275"/>
          <p:cNvSpPr/>
          <p:nvPr/>
        </p:nvSpPr>
        <p:spPr>
          <a:xfrm>
            <a:off x="139700" y="101600"/>
            <a:ext cx="17919700" cy="180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>
            <a:lvl1pPr marL="73735" marR="73735" defTabSz="825500">
              <a:lnSpc>
                <a:spcPct val="84000"/>
              </a:lnSpc>
              <a:defRPr sz="6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64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Valuing Emissions:</a:t>
            </a:r>
          </a:p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20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5400" b="1" i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Social Cost of Atmospheric Release (SCAR)</a:t>
            </a:r>
            <a:endParaRPr sz="5400" b="1" i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8344</TotalTime>
  <Words>1259</Words>
  <Application>Microsoft Macintosh PowerPoint</Application>
  <PresentationFormat>Custom</PresentationFormat>
  <Paragraphs>147</Paragraphs>
  <Slides>25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White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Drew Shindell</cp:lastModifiedBy>
  <cp:revision>87</cp:revision>
  <dcterms:created xsi:type="dcterms:W3CDTF">2015-10-05T01:54:37Z</dcterms:created>
  <dcterms:modified xsi:type="dcterms:W3CDTF">2015-10-05T02:27:18Z</dcterms:modified>
</cp:coreProperties>
</file>