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handoutMasterIdLst>
    <p:handoutMasterId r:id="rId25"/>
  </p:handoutMasterIdLst>
  <p:sldIdLst>
    <p:sldId id="256" r:id="rId2"/>
    <p:sldId id="261" r:id="rId3"/>
    <p:sldId id="361" r:id="rId4"/>
    <p:sldId id="281" r:id="rId5"/>
    <p:sldId id="362" r:id="rId6"/>
    <p:sldId id="348" r:id="rId7"/>
    <p:sldId id="289" r:id="rId8"/>
    <p:sldId id="318" r:id="rId9"/>
    <p:sldId id="290" r:id="rId10"/>
    <p:sldId id="319" r:id="rId11"/>
    <p:sldId id="392" r:id="rId12"/>
    <p:sldId id="282" r:id="rId13"/>
    <p:sldId id="376" r:id="rId14"/>
    <p:sldId id="283" r:id="rId15"/>
    <p:sldId id="377" r:id="rId16"/>
    <p:sldId id="366" r:id="rId17"/>
    <p:sldId id="309" r:id="rId18"/>
    <p:sldId id="391" r:id="rId19"/>
    <p:sldId id="393" r:id="rId20"/>
    <p:sldId id="394" r:id="rId21"/>
    <p:sldId id="396" r:id="rId22"/>
    <p:sldId id="395" r:id="rId2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4439" autoAdjust="0"/>
  </p:normalViewPr>
  <p:slideViewPr>
    <p:cSldViewPr snapToGrid="0">
      <p:cViewPr varScale="1">
        <p:scale>
          <a:sx n="62" d="100"/>
          <a:sy n="62" d="100"/>
        </p:scale>
        <p:origin x="762" y="72"/>
      </p:cViewPr>
      <p:guideLst>
        <p:guide orient="horz" pos="2160"/>
        <p:guide pos="2880"/>
      </p:guideLst>
    </p:cSldViewPr>
  </p:slideViewPr>
  <p:outlineViewPr>
    <p:cViewPr>
      <p:scale>
        <a:sx n="33" d="100"/>
        <a:sy n="33" d="100"/>
      </p:scale>
      <p:origin x="48" y="16214"/>
    </p:cViewPr>
  </p:outlineViewPr>
  <p:notesTextViewPr>
    <p:cViewPr>
      <p:scale>
        <a:sx n="100" d="100"/>
        <a:sy n="100" d="100"/>
      </p:scale>
      <p:origin x="0" y="0"/>
    </p:cViewPr>
  </p:notesTextViewPr>
  <p:notesViewPr>
    <p:cSldViewPr snapToGrid="0">
      <p:cViewPr varScale="1">
        <p:scale>
          <a:sx n="52" d="100"/>
          <a:sy n="52" d="100"/>
        </p:scale>
        <p:origin x="-2892" y="-108"/>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1800" cy="46569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5693"/>
          </a:xfrm>
          <a:prstGeom prst="rect">
            <a:avLst/>
          </a:prstGeom>
        </p:spPr>
        <p:txBody>
          <a:bodyPr vert="horz" lIns="92446" tIns="46223" rIns="92446" bIns="46223" rtlCol="0"/>
          <a:lstStyle>
            <a:lvl1pPr algn="r">
              <a:defRPr sz="1200"/>
            </a:lvl1pPr>
          </a:lstStyle>
          <a:p>
            <a:fld id="{78C0F915-FB56-414B-BBA3-62945CF7C9A6}" type="datetimeFigureOut">
              <a:rPr lang="en-US" smtClean="0"/>
              <a:pPr/>
              <a:t>10/7/2015</a:t>
            </a:fld>
            <a:endParaRPr lang="en-US"/>
          </a:p>
        </p:txBody>
      </p:sp>
      <p:sp>
        <p:nvSpPr>
          <p:cNvPr id="4" name="Footer Placeholder 3"/>
          <p:cNvSpPr>
            <a:spLocks noGrp="1"/>
          </p:cNvSpPr>
          <p:nvPr>
            <p:ph type="ftr" sz="quarter" idx="2"/>
          </p:nvPr>
        </p:nvSpPr>
        <p:spPr>
          <a:xfrm>
            <a:off x="2" y="8846556"/>
            <a:ext cx="2971800" cy="46569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6"/>
            <a:ext cx="2971800" cy="465693"/>
          </a:xfrm>
          <a:prstGeom prst="rect">
            <a:avLst/>
          </a:prstGeom>
        </p:spPr>
        <p:txBody>
          <a:bodyPr vert="horz" lIns="92446" tIns="46223" rIns="92446" bIns="46223" rtlCol="0" anchor="b"/>
          <a:lstStyle>
            <a:lvl1pPr algn="r">
              <a:defRPr sz="1200"/>
            </a:lvl1pPr>
          </a:lstStyle>
          <a:p>
            <a:fld id="{1B7B8C90-C588-4134-A837-14BD6E93C546}" type="slidenum">
              <a:rPr lang="en-US" smtClean="0"/>
              <a:pPr/>
              <a:t>‹#›</a:t>
            </a:fld>
            <a:endParaRPr lang="en-US"/>
          </a:p>
        </p:txBody>
      </p:sp>
    </p:spTree>
    <p:extLst>
      <p:ext uri="{BB962C8B-B14F-4D97-AF65-F5344CB8AC3E}">
        <p14:creationId xmlns:p14="http://schemas.microsoft.com/office/powerpoint/2010/main" val="3824900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1800" cy="46569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84614" y="1"/>
            <a:ext cx="2971800" cy="465693"/>
          </a:xfrm>
          <a:prstGeom prst="rect">
            <a:avLst/>
          </a:prstGeom>
        </p:spPr>
        <p:txBody>
          <a:bodyPr vert="horz" lIns="92446" tIns="46223" rIns="92446" bIns="46223" rtlCol="0"/>
          <a:lstStyle>
            <a:lvl1pPr algn="r">
              <a:defRPr sz="1200"/>
            </a:lvl1pPr>
          </a:lstStyle>
          <a:p>
            <a:fld id="{C6837E50-C66F-4D5E-8333-E102FE09906E}" type="datetimeFigureOut">
              <a:rPr lang="en-US" smtClean="0"/>
              <a:pPr/>
              <a:t>10/7/2015</a:t>
            </a:fld>
            <a:endParaRPr lang="en-US"/>
          </a:p>
        </p:txBody>
      </p:sp>
      <p:sp>
        <p:nvSpPr>
          <p:cNvPr id="4" name="Slide Image Placeholder 3"/>
          <p:cNvSpPr>
            <a:spLocks noGrp="1" noRot="1" noChangeAspect="1"/>
          </p:cNvSpPr>
          <p:nvPr>
            <p:ph type="sldImg" idx="2"/>
          </p:nvPr>
        </p:nvSpPr>
        <p:spPr>
          <a:xfrm>
            <a:off x="1101725" y="698500"/>
            <a:ext cx="4656138" cy="3494088"/>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6556"/>
            <a:ext cx="2971800" cy="46569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6"/>
            <a:ext cx="2971800" cy="465693"/>
          </a:xfrm>
          <a:prstGeom prst="rect">
            <a:avLst/>
          </a:prstGeom>
        </p:spPr>
        <p:txBody>
          <a:bodyPr vert="horz" lIns="92446" tIns="46223" rIns="92446" bIns="46223" rtlCol="0" anchor="b"/>
          <a:lstStyle>
            <a:lvl1pPr algn="r">
              <a:defRPr sz="1200"/>
            </a:lvl1pPr>
          </a:lstStyle>
          <a:p>
            <a:fld id="{6F4A3E8B-A91E-4696-B9FC-40E759CC844E}" type="slidenum">
              <a:rPr lang="en-US" smtClean="0"/>
              <a:pPr/>
              <a:t>‹#›</a:t>
            </a:fld>
            <a:endParaRPr lang="en-US"/>
          </a:p>
        </p:txBody>
      </p:sp>
    </p:spTree>
    <p:extLst>
      <p:ext uri="{BB962C8B-B14F-4D97-AF65-F5344CB8AC3E}">
        <p14:creationId xmlns:p14="http://schemas.microsoft.com/office/powerpoint/2010/main" val="306320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_ENREF_41"/></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1</a:t>
            </a:fld>
            <a:endParaRPr lang="en-US"/>
          </a:p>
        </p:txBody>
      </p:sp>
    </p:spTree>
    <p:extLst>
      <p:ext uri="{BB962C8B-B14F-4D97-AF65-F5344CB8AC3E}">
        <p14:creationId xmlns:p14="http://schemas.microsoft.com/office/powerpoint/2010/main" val="336335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10</a:t>
            </a:fld>
            <a:endParaRPr lang="en-US"/>
          </a:p>
        </p:txBody>
      </p:sp>
    </p:spTree>
    <p:extLst>
      <p:ext uri="{BB962C8B-B14F-4D97-AF65-F5344CB8AC3E}">
        <p14:creationId xmlns:p14="http://schemas.microsoft.com/office/powerpoint/2010/main" val="312945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11</a:t>
            </a:fld>
            <a:endParaRPr lang="en-US"/>
          </a:p>
        </p:txBody>
      </p:sp>
    </p:spTree>
    <p:extLst>
      <p:ext uri="{BB962C8B-B14F-4D97-AF65-F5344CB8AC3E}">
        <p14:creationId xmlns:p14="http://schemas.microsoft.com/office/powerpoint/2010/main" val="307418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B3D56BB-B52A-4870-9151-A9E08222BC27}" type="slidenum">
              <a:rPr lang="en-US" smtClean="0"/>
              <a:pPr/>
              <a:t>12</a:t>
            </a:fld>
            <a:endParaRPr lang="en-US"/>
          </a:p>
        </p:txBody>
      </p:sp>
    </p:spTree>
    <p:extLst>
      <p:ext uri="{BB962C8B-B14F-4D97-AF65-F5344CB8AC3E}">
        <p14:creationId xmlns:p14="http://schemas.microsoft.com/office/powerpoint/2010/main" val="333069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13</a:t>
            </a:fld>
            <a:endParaRPr lang="en-US"/>
          </a:p>
        </p:txBody>
      </p:sp>
    </p:spTree>
    <p:extLst>
      <p:ext uri="{BB962C8B-B14F-4D97-AF65-F5344CB8AC3E}">
        <p14:creationId xmlns:p14="http://schemas.microsoft.com/office/powerpoint/2010/main" val="711717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10" indent="-462229" algn="just"/>
            <a:endParaRPr lang="en-US" dirty="0" smtClean="0"/>
          </a:p>
        </p:txBody>
      </p:sp>
      <p:sp>
        <p:nvSpPr>
          <p:cNvPr id="4" name="Slide Number Placeholder 3"/>
          <p:cNvSpPr>
            <a:spLocks noGrp="1"/>
          </p:cNvSpPr>
          <p:nvPr>
            <p:ph type="sldNum" sz="quarter" idx="10"/>
          </p:nvPr>
        </p:nvSpPr>
        <p:spPr/>
        <p:txBody>
          <a:bodyPr/>
          <a:lstStyle/>
          <a:p>
            <a:fld id="{EB3D56BB-B52A-4870-9151-A9E08222BC27}" type="slidenum">
              <a:rPr lang="en-US" smtClean="0"/>
              <a:pPr/>
              <a:t>14</a:t>
            </a:fld>
            <a:endParaRPr lang="en-US"/>
          </a:p>
        </p:txBody>
      </p:sp>
    </p:spTree>
    <p:extLst>
      <p:ext uri="{BB962C8B-B14F-4D97-AF65-F5344CB8AC3E}">
        <p14:creationId xmlns:p14="http://schemas.microsoft.com/office/powerpoint/2010/main" val="1203552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15</a:t>
            </a:fld>
            <a:endParaRPr lang="en-US"/>
          </a:p>
        </p:txBody>
      </p:sp>
    </p:spTree>
    <p:extLst>
      <p:ext uri="{BB962C8B-B14F-4D97-AF65-F5344CB8AC3E}">
        <p14:creationId xmlns:p14="http://schemas.microsoft.com/office/powerpoint/2010/main" val="268639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sz="2400" b="1" dirty="0" smtClean="0"/>
              <a:t>Climate and air quality interaction and feedback mechanisms</a:t>
            </a:r>
          </a:p>
          <a:p>
            <a:pPr marL="342900" lvl="0" indent="-342900">
              <a:buFont typeface="Arial" panose="020B0604020202020204" pitchFamily="34" charset="0"/>
              <a:buChar char="•"/>
            </a:pPr>
            <a:r>
              <a:rPr lang="en-US" sz="2000" dirty="0" smtClean="0"/>
              <a:t>Climate sensitivity to biogenic emissions (e.g. isoprene, soil NOx and methane)</a:t>
            </a:r>
          </a:p>
          <a:p>
            <a:pPr marL="342900" lvl="0" indent="-342900">
              <a:buFont typeface="Arial" panose="020B0604020202020204" pitchFamily="34" charset="0"/>
              <a:buChar char="•"/>
            </a:pPr>
            <a:r>
              <a:rPr lang="en-US" sz="2000" dirty="0" smtClean="0"/>
              <a:t>Stratosphere-troposphere interactions (e.g. stratospheric influx of ozone)</a:t>
            </a:r>
          </a:p>
          <a:p>
            <a:pPr marL="342900" lvl="0" indent="-342900">
              <a:buFont typeface="Arial" panose="020B0604020202020204" pitchFamily="34" charset="0"/>
              <a:buChar char="•"/>
            </a:pPr>
            <a:r>
              <a:rPr lang="en-US" sz="2000" dirty="0" smtClean="0"/>
              <a:t>Aerosol-cloud interactions</a:t>
            </a:r>
          </a:p>
          <a:p>
            <a:pPr marL="342900" lvl="0" indent="-342900">
              <a:buFont typeface="Arial" panose="020B0604020202020204" pitchFamily="34" charset="0"/>
              <a:buChar char="•"/>
            </a:pPr>
            <a:r>
              <a:rPr lang="en-US" sz="2000" dirty="0" smtClean="0"/>
              <a:t>Impact of climate change on wildfires, etc.</a:t>
            </a:r>
          </a:p>
          <a:p>
            <a:pPr marL="342900" lvl="0" indent="-342900">
              <a:buFont typeface="Arial" panose="020B0604020202020204" pitchFamily="34" charset="0"/>
              <a:buChar char="•"/>
            </a:pPr>
            <a:endParaRPr lang="en-US" sz="2000" b="0" dirty="0" smtClean="0"/>
          </a:p>
          <a:p>
            <a:pPr>
              <a:spcAft>
                <a:spcPts val="600"/>
              </a:spcAft>
            </a:pPr>
            <a:r>
              <a:rPr lang="en-US" sz="2400" b="1" dirty="0" smtClean="0"/>
              <a:t>Future research:</a:t>
            </a:r>
          </a:p>
          <a:p>
            <a:pPr marL="342900" indent="-342900">
              <a:spcAft>
                <a:spcPts val="600"/>
              </a:spcAft>
              <a:buFont typeface="Arial" panose="020B0604020202020204" pitchFamily="34" charset="0"/>
              <a:buChar char="•"/>
            </a:pPr>
            <a:r>
              <a:rPr lang="en-US" sz="2400" b="0" dirty="0" smtClean="0"/>
              <a:t>Improve air quality modeling;</a:t>
            </a:r>
          </a:p>
          <a:p>
            <a:pPr marL="342900" indent="-342900">
              <a:spcAft>
                <a:spcPts val="600"/>
              </a:spcAft>
              <a:buFont typeface="Arial" panose="020B0604020202020204" pitchFamily="34" charset="0"/>
              <a:buChar char="•"/>
            </a:pPr>
            <a:r>
              <a:rPr lang="en-US" sz="2400" b="0" dirty="0" smtClean="0"/>
              <a:t>Build/model other scenarios of future emissions;</a:t>
            </a:r>
          </a:p>
          <a:p>
            <a:pPr marL="342900" indent="-342900">
              <a:spcAft>
                <a:spcPts val="600"/>
              </a:spcAft>
              <a:buFont typeface="Arial" panose="020B0604020202020204" pitchFamily="34" charset="0"/>
              <a:buChar char="•"/>
            </a:pPr>
            <a:r>
              <a:rPr lang="en-US" sz="2400" b="0" dirty="0" smtClean="0"/>
              <a:t>Epidemiological research on the </a:t>
            </a:r>
            <a:br>
              <a:rPr lang="en-US" sz="2400" b="0" dirty="0" smtClean="0"/>
            </a:br>
            <a:r>
              <a:rPr lang="en-US" sz="2400" b="0" dirty="0" smtClean="0"/>
              <a:t>long-term effects of air pollution (narrow uncertainty in RR; focus on developing nations).</a:t>
            </a:r>
          </a:p>
          <a:p>
            <a:pPr marL="0" lvl="0" indent="0">
              <a:buFont typeface="Arial" panose="020B0604020202020204" pitchFamily="34" charset="0"/>
              <a:buNone/>
            </a:pPr>
            <a:endParaRPr lang="en-US" sz="2400" b="0" dirty="0" smtClean="0"/>
          </a:p>
          <a:p>
            <a:pPr marL="0" lvl="0" indent="0">
              <a:buFont typeface="Arial" panose="020B0604020202020204" pitchFamily="34" charset="0"/>
              <a:buNone/>
            </a:pPr>
            <a:endParaRPr lang="en-US" sz="2400" b="0" dirty="0" smtClean="0"/>
          </a:p>
          <a:p>
            <a:r>
              <a:rPr lang="en-US" sz="1200" b="1" kern="1200" dirty="0" smtClean="0">
                <a:solidFill>
                  <a:schemeClr val="tx1"/>
                </a:solidFill>
                <a:effectLst/>
                <a:latin typeface="+mn-lt"/>
                <a:ea typeface="+mn-ea"/>
                <a:cs typeface="+mn-cs"/>
              </a:rPr>
              <a:t>Box – Uncertainty in GCM projections</a:t>
            </a:r>
          </a:p>
          <a:p>
            <a:r>
              <a:rPr lang="en-US" sz="1200" kern="1200" dirty="0" smtClean="0">
                <a:solidFill>
                  <a:schemeClr val="tx1"/>
                </a:solidFill>
                <a:effectLst/>
                <a:latin typeface="+mn-lt"/>
                <a:ea typeface="+mn-ea"/>
                <a:cs typeface="+mn-cs"/>
              </a:rPr>
              <a:t>Source: </a:t>
            </a:r>
          </a:p>
          <a:p>
            <a:r>
              <a:rPr lang="en-US" sz="1200" kern="1200" dirty="0" smtClean="0">
                <a:solidFill>
                  <a:schemeClr val="tx1"/>
                </a:solidFill>
                <a:effectLst/>
                <a:latin typeface="+mn-lt"/>
                <a:ea typeface="+mn-ea"/>
                <a:cs typeface="+mn-cs"/>
              </a:rPr>
              <a:t>(ProjectingClimateRelatedDiseaseBurden_FINAL.doc)</a:t>
            </a:r>
          </a:p>
          <a:p>
            <a:r>
              <a:rPr lang="en-US" sz="1200" kern="1200" dirty="0" err="1" smtClean="0">
                <a:solidFill>
                  <a:schemeClr val="tx1"/>
                </a:solidFill>
                <a:effectLst/>
                <a:latin typeface="+mn-lt"/>
                <a:ea typeface="+mn-ea"/>
                <a:cs typeface="+mn-cs"/>
              </a:rPr>
              <a:t>Saha</a:t>
            </a:r>
            <a:r>
              <a:rPr lang="en-US" sz="1200" kern="1200" dirty="0" smtClean="0">
                <a:solidFill>
                  <a:schemeClr val="tx1"/>
                </a:solidFill>
                <a:effectLst/>
                <a:latin typeface="+mn-lt"/>
                <a:ea typeface="+mn-ea"/>
                <a:cs typeface="+mn-cs"/>
              </a:rPr>
              <a:t> et al.  Projecting Climate-Related Disease Burden: A Guide for Health Departments. Climate and Health Technical Report Series, Climate and Health Program, Centers for Disease Control and Prevention.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important categories of uncertainty in GCM projections are: (1) that deriving from different approaches to modeling, (2) that deriving from natural climate variability, and (3) that deriving from different emissions scenarios.</a:t>
            </a:r>
          </a:p>
          <a:p>
            <a:r>
              <a:rPr lang="en-US" sz="1200" kern="1200" dirty="0" smtClean="0">
                <a:solidFill>
                  <a:schemeClr val="tx1"/>
                </a:solidFill>
                <a:effectLst/>
                <a:latin typeface="+mn-lt"/>
                <a:ea typeface="+mn-ea"/>
                <a:cs typeface="+mn-cs"/>
              </a:rPr>
              <a:t>The uncertainty associated with different approaches to modeling can, to some degree, be addressed through use of projections from multiple GCMs: Using projections from a random sample of ten or more GCMs may provide a representative sample of scientific uncertainty.</a:t>
            </a:r>
            <a:r>
              <a:rPr lang="en-US" sz="1200" u="none" strike="noStrike" kern="1200" baseline="30000" dirty="0" smtClean="0">
                <a:solidFill>
                  <a:schemeClr val="tx1"/>
                </a:solidFill>
                <a:effectLst/>
                <a:latin typeface="+mn-lt"/>
                <a:ea typeface="+mn-ea"/>
                <a:cs typeface="+mn-cs"/>
                <a:hlinkClick r:id="rId3" action="ppaction://hlinkfile" tooltip="Knutti, 2010 #754"/>
              </a:rPr>
              <a:t>40</a:t>
            </a:r>
            <a:r>
              <a:rPr lang="en-US" sz="1200" kern="1200" dirty="0" smtClean="0">
                <a:solidFill>
                  <a:schemeClr val="tx1"/>
                </a:solidFill>
                <a:effectLst/>
                <a:latin typeface="+mn-lt"/>
                <a:ea typeface="+mn-ea"/>
                <a:cs typeface="+mn-cs"/>
              </a:rPr>
              <a:t> Multi-model ensembles do not capture the full range of scientific uncertainty because differences in model outputs may cancel out in the average ensemble output.  </a:t>
            </a:r>
          </a:p>
          <a:p>
            <a:r>
              <a:rPr lang="en-US" sz="1200" kern="1200" dirty="0" smtClean="0">
                <a:solidFill>
                  <a:schemeClr val="tx1"/>
                </a:solidFill>
                <a:effectLst/>
                <a:latin typeface="+mn-lt"/>
                <a:ea typeface="+mn-ea"/>
                <a:cs typeface="+mn-cs"/>
              </a:rPr>
              <a:t>The uncertainty associated with natural climate variability can best be managed by increasing the number of model runs included. Due to natural variability, even projections from the same model can be notably different.</a:t>
            </a:r>
            <a:r>
              <a:rPr lang="en-US" sz="1200" u="none" strike="noStrike" kern="1200" baseline="30000" dirty="0" smtClean="0">
                <a:solidFill>
                  <a:schemeClr val="tx1"/>
                </a:solidFill>
                <a:effectLst/>
                <a:latin typeface="+mn-lt"/>
                <a:ea typeface="+mn-ea"/>
                <a:cs typeface="+mn-cs"/>
                <a:hlinkClick r:id="rId4" action="ppaction://hlinkfile" tooltip="Deser, 2012 #767"/>
              </a:rPr>
              <a:t>41</a:t>
            </a:r>
            <a:r>
              <a:rPr lang="en-US" sz="1200" kern="1200" dirty="0" smtClean="0">
                <a:solidFill>
                  <a:schemeClr val="tx1"/>
                </a:solidFill>
                <a:effectLst/>
                <a:latin typeface="+mn-lt"/>
                <a:ea typeface="+mn-ea"/>
                <a:cs typeface="+mn-cs"/>
              </a:rPr>
              <a:t> Each modeling group produces 1-9 GCM runs for each scenario and period. Natural variability can be reduced by using the average of each GCM’s runs or propagated by including each run in the sample used to project health impacts. </a:t>
            </a:r>
          </a:p>
          <a:p>
            <a:r>
              <a:rPr lang="en-US" sz="1200" kern="1200" dirty="0" smtClean="0">
                <a:solidFill>
                  <a:schemeClr val="tx1"/>
                </a:solidFill>
                <a:effectLst/>
                <a:latin typeface="+mn-lt"/>
                <a:ea typeface="+mn-ea"/>
                <a:cs typeface="+mn-cs"/>
              </a:rPr>
              <a:t>Societal uncertainty is represented by the emissions scenarios. For the middle of the 21st century, the four RCPs provide largely similar U.S. climate projections. Thus, some studies use an ensemble of GCM from only one RCP for this period. However, there is a large divergence in climate projections from the four RCPs by the end of the century. As a result, climate change health impact projections should use GCM outputs based on two or more RCPs for projections for projections beyond 2050.</a:t>
            </a:r>
            <a:endParaRPr lang="en-US" sz="2400" b="0" dirty="0" smtClean="0"/>
          </a:p>
        </p:txBody>
      </p:sp>
      <p:sp>
        <p:nvSpPr>
          <p:cNvPr id="4" name="Slide Number Placeholder 3"/>
          <p:cNvSpPr>
            <a:spLocks noGrp="1"/>
          </p:cNvSpPr>
          <p:nvPr>
            <p:ph type="sldNum" sz="quarter" idx="10"/>
          </p:nvPr>
        </p:nvSpPr>
        <p:spPr/>
        <p:txBody>
          <a:bodyPr/>
          <a:lstStyle/>
          <a:p>
            <a:fld id="{6F4A3E8B-A91E-4696-B9FC-40E759CC844E}" type="slidenum">
              <a:rPr lang="en-US" smtClean="0"/>
              <a:pPr/>
              <a:t>16</a:t>
            </a:fld>
            <a:endParaRPr lang="en-US"/>
          </a:p>
        </p:txBody>
      </p:sp>
    </p:spTree>
    <p:extLst>
      <p:ext uri="{BB962C8B-B14F-4D97-AF65-F5344CB8AC3E}">
        <p14:creationId xmlns:p14="http://schemas.microsoft.com/office/powerpoint/2010/main" val="227902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4A3E8B-A91E-4696-B9FC-40E759CC844E}" type="slidenum">
              <a:rPr lang="en-US" smtClean="0"/>
              <a:pPr/>
              <a:t>17</a:t>
            </a:fld>
            <a:endParaRPr lang="en-US"/>
          </a:p>
        </p:txBody>
      </p:sp>
    </p:spTree>
    <p:extLst>
      <p:ext uri="{BB962C8B-B14F-4D97-AF65-F5344CB8AC3E}">
        <p14:creationId xmlns:p14="http://schemas.microsoft.com/office/powerpoint/2010/main" val="35739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D56BB-B52A-4870-9151-A9E08222BC27}" type="slidenum">
              <a:rPr lang="en-US" smtClean="0"/>
              <a:pPr/>
              <a:t>18</a:t>
            </a:fld>
            <a:endParaRPr lang="en-US"/>
          </a:p>
        </p:txBody>
      </p:sp>
    </p:spTree>
    <p:extLst>
      <p:ext uri="{BB962C8B-B14F-4D97-AF65-F5344CB8AC3E}">
        <p14:creationId xmlns:p14="http://schemas.microsoft.com/office/powerpoint/2010/main" val="10215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100" dirty="0" smtClean="0"/>
              <a:t>SSTs (sea surface temperature) and SICs (sea-ice concentrations)</a:t>
            </a:r>
            <a:endParaRPr lang="en-US" sz="1100" u="sng" dirty="0" smtClean="0"/>
          </a:p>
          <a:p>
            <a:pPr>
              <a:buFontTx/>
              <a:buNone/>
            </a:pPr>
            <a:endParaRPr lang="en-US" sz="1100" u="sng" dirty="0" smtClean="0"/>
          </a:p>
          <a:p>
            <a:pPr>
              <a:buFontTx/>
              <a:buNone/>
            </a:pPr>
            <a:r>
              <a:rPr lang="en-US" sz="1100" u="sng" dirty="0" smtClean="0"/>
              <a:t>Atmospheric Chemistry and Climate Model </a:t>
            </a:r>
            <a:r>
              <a:rPr lang="en-US" sz="1100" u="sng" dirty="0" err="1" smtClean="0"/>
              <a:t>Intercomparison</a:t>
            </a:r>
            <a:r>
              <a:rPr lang="en-US" sz="1100" u="sng" dirty="0" smtClean="0"/>
              <a:t> Project</a:t>
            </a:r>
            <a:r>
              <a:rPr lang="en-US" sz="1100" dirty="0" smtClean="0"/>
              <a:t> (ACCMIP)</a:t>
            </a:r>
          </a:p>
          <a:p>
            <a:pPr>
              <a:buFontTx/>
              <a:buNone/>
            </a:pPr>
            <a:r>
              <a:rPr lang="en-US" sz="1100" dirty="0" smtClean="0"/>
              <a:t>An </a:t>
            </a:r>
            <a:r>
              <a:rPr lang="en-US" sz="1100" b="1" dirty="0" smtClean="0"/>
              <a:t>ensemble of 14 chemistry-climate models</a:t>
            </a:r>
            <a:r>
              <a:rPr lang="en-US" sz="1100" dirty="0" smtClean="0"/>
              <a:t>, some of which reported </a:t>
            </a:r>
            <a:r>
              <a:rPr lang="en-US" sz="1100" dirty="0" smtClean="0">
                <a:solidFill>
                  <a:schemeClr val="bg1"/>
                </a:solidFill>
              </a:rPr>
              <a:t>past and future surface concentrations of </a:t>
            </a:r>
            <a:r>
              <a:rPr lang="en-US" sz="1100" dirty="0" smtClean="0"/>
              <a:t>ozone but not PM2.5</a:t>
            </a:r>
          </a:p>
          <a:p>
            <a:pPr>
              <a:buFontTx/>
              <a:buNone/>
            </a:pPr>
            <a:r>
              <a:rPr lang="en-US" sz="1100" dirty="0" smtClean="0"/>
              <a:t>Simulations performed </a:t>
            </a:r>
            <a:r>
              <a:rPr lang="en-US" sz="1100" dirty="0" smtClean="0">
                <a:solidFill>
                  <a:schemeClr val="bg1"/>
                </a:solidFill>
              </a:rPr>
              <a:t>to support the IPCC’s Fifth Assessment Report (AR5).</a:t>
            </a:r>
            <a:endParaRPr lang="en-US" sz="1100" dirty="0" smtClean="0"/>
          </a:p>
          <a:p>
            <a:pPr>
              <a:buFontTx/>
              <a:buNone/>
            </a:pPr>
            <a:endParaRPr lang="en-US" sz="1100" dirty="0" smtClean="0"/>
          </a:p>
          <a:p>
            <a:r>
              <a:rPr lang="en-US" sz="1100" dirty="0" smtClean="0"/>
              <a:t>As described by </a:t>
            </a:r>
            <a:r>
              <a:rPr lang="en-US" sz="1100" dirty="0" err="1" smtClean="0"/>
              <a:t>Lamarque</a:t>
            </a:r>
            <a:r>
              <a:rPr lang="en-US" sz="1100" dirty="0" smtClean="0"/>
              <a:t> et al (2013) </a:t>
            </a:r>
            <a:r>
              <a:rPr lang="en-US" sz="1100" b="1" dirty="0" smtClean="0"/>
              <a:t>not all models are truly coupled chemistry-climate models</a:t>
            </a:r>
            <a:r>
              <a:rPr lang="en-US" sz="1100" dirty="0" smtClean="0"/>
              <a:t>. OsloCTM2 and MOCAGE are chemical transport models driven by external meteorological fields, and UM-CAM and STOC-HadAM3 do not model the feedback of chemistry on climate. </a:t>
            </a:r>
          </a:p>
        </p:txBody>
      </p:sp>
      <p:sp>
        <p:nvSpPr>
          <p:cNvPr id="4" name="Slide Number Placeholder 3"/>
          <p:cNvSpPr>
            <a:spLocks noGrp="1"/>
          </p:cNvSpPr>
          <p:nvPr>
            <p:ph type="sldNum" sz="quarter" idx="10"/>
          </p:nvPr>
        </p:nvSpPr>
        <p:spPr/>
        <p:txBody>
          <a:bodyPr/>
          <a:lstStyle/>
          <a:p>
            <a:fld id="{6F4A3E8B-A91E-4696-B9FC-40E759CC844E}" type="slidenum">
              <a:rPr lang="en-US" smtClean="0"/>
              <a:pPr/>
              <a:t>20</a:t>
            </a:fld>
            <a:endParaRPr lang="en-US"/>
          </a:p>
        </p:txBody>
      </p:sp>
    </p:spTree>
    <p:extLst>
      <p:ext uri="{BB962C8B-B14F-4D97-AF65-F5344CB8AC3E}">
        <p14:creationId xmlns:p14="http://schemas.microsoft.com/office/powerpoint/2010/main" val="292181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2</a:t>
            </a:fld>
            <a:endParaRPr lang="en-US"/>
          </a:p>
        </p:txBody>
      </p:sp>
    </p:spTree>
    <p:extLst>
      <p:ext uri="{BB962C8B-B14F-4D97-AF65-F5344CB8AC3E}">
        <p14:creationId xmlns:p14="http://schemas.microsoft.com/office/powerpoint/2010/main" val="308566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21</a:t>
            </a:fld>
            <a:endParaRPr lang="en-US"/>
          </a:p>
        </p:txBody>
      </p:sp>
    </p:spTree>
    <p:extLst>
      <p:ext uri="{BB962C8B-B14F-4D97-AF65-F5344CB8AC3E}">
        <p14:creationId xmlns:p14="http://schemas.microsoft.com/office/powerpoint/2010/main" val="307418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22</a:t>
            </a:fld>
            <a:endParaRPr lang="en-US"/>
          </a:p>
        </p:txBody>
      </p:sp>
    </p:spTree>
    <p:extLst>
      <p:ext uri="{BB962C8B-B14F-4D97-AF65-F5344CB8AC3E}">
        <p14:creationId xmlns:p14="http://schemas.microsoft.com/office/powerpoint/2010/main" val="89186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4A3E8B-A91E-4696-B9FC-40E759CC844E}" type="slidenum">
              <a:rPr lang="en-US" smtClean="0"/>
              <a:pPr/>
              <a:t>3</a:t>
            </a:fld>
            <a:endParaRPr lang="en-US"/>
          </a:p>
        </p:txBody>
      </p:sp>
    </p:spTree>
    <p:extLst>
      <p:ext uri="{BB962C8B-B14F-4D97-AF65-F5344CB8AC3E}">
        <p14:creationId xmlns:p14="http://schemas.microsoft.com/office/powerpoint/2010/main" val="213294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EB3D56BB-B52A-4870-9151-A9E08222BC27}" type="slidenum">
              <a:rPr lang="en-US" smtClean="0"/>
              <a:pPr/>
              <a:t>4</a:t>
            </a:fld>
            <a:endParaRPr lang="en-US"/>
          </a:p>
        </p:txBody>
      </p:sp>
    </p:spTree>
    <p:extLst>
      <p:ext uri="{BB962C8B-B14F-4D97-AF65-F5344CB8AC3E}">
        <p14:creationId xmlns:p14="http://schemas.microsoft.com/office/powerpoint/2010/main" val="100594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6F4A3E8B-A91E-4696-B9FC-40E759CC844E}" type="slidenum">
              <a:rPr lang="en-US" smtClean="0"/>
              <a:pPr/>
              <a:t>5</a:t>
            </a:fld>
            <a:endParaRPr lang="en-US"/>
          </a:p>
        </p:txBody>
      </p:sp>
    </p:spTree>
    <p:extLst>
      <p:ext uri="{BB962C8B-B14F-4D97-AF65-F5344CB8AC3E}">
        <p14:creationId xmlns:p14="http://schemas.microsoft.com/office/powerpoint/2010/main" val="205819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A3E8B-A91E-4696-B9FC-40E759CC844E}" type="slidenum">
              <a:rPr lang="en-US" smtClean="0"/>
              <a:pPr/>
              <a:t>6</a:t>
            </a:fld>
            <a:endParaRPr lang="en-US"/>
          </a:p>
        </p:txBody>
      </p:sp>
    </p:spTree>
    <p:extLst>
      <p:ext uri="{BB962C8B-B14F-4D97-AF65-F5344CB8AC3E}">
        <p14:creationId xmlns:p14="http://schemas.microsoft.com/office/powerpoint/2010/main" val="167132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EB3D56BB-B52A-4870-9151-A9E08222BC27}" type="slidenum">
              <a:rPr lang="en-US" smtClean="0"/>
              <a:pPr/>
              <a:t>7</a:t>
            </a:fld>
            <a:endParaRPr lang="en-US"/>
          </a:p>
        </p:txBody>
      </p:sp>
    </p:spTree>
    <p:extLst>
      <p:ext uri="{BB962C8B-B14F-4D97-AF65-F5344CB8AC3E}">
        <p14:creationId xmlns:p14="http://schemas.microsoft.com/office/powerpoint/2010/main" val="354161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EB3D56BB-B52A-4870-9151-A9E08222BC27}" type="slidenum">
              <a:rPr lang="en-US" smtClean="0"/>
              <a:pPr/>
              <a:t>8</a:t>
            </a:fld>
            <a:endParaRPr lang="en-US"/>
          </a:p>
        </p:txBody>
      </p:sp>
    </p:spTree>
    <p:extLst>
      <p:ext uri="{BB962C8B-B14F-4D97-AF65-F5344CB8AC3E}">
        <p14:creationId xmlns:p14="http://schemas.microsoft.com/office/powerpoint/2010/main" val="385212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EB3D56BB-B52A-4870-9151-A9E08222BC27}" type="slidenum">
              <a:rPr lang="en-US" smtClean="0"/>
              <a:pPr/>
              <a:t>9</a:t>
            </a:fld>
            <a:endParaRPr lang="en-US"/>
          </a:p>
        </p:txBody>
      </p:sp>
    </p:spTree>
    <p:extLst>
      <p:ext uri="{BB962C8B-B14F-4D97-AF65-F5344CB8AC3E}">
        <p14:creationId xmlns:p14="http://schemas.microsoft.com/office/powerpoint/2010/main" val="166370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5" y="6057900"/>
            <a:ext cx="2777981"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DF4B5805-F9DD-4645-B48C-7793129645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487606" y="1286325"/>
            <a:ext cx="533400" cy="244476"/>
          </a:xfrm>
          <a:prstGeom prst="rect">
            <a:avLst/>
          </a:prstGeom>
        </p:spPr>
        <p:txBody>
          <a:bodyPr/>
          <a:lstStyle/>
          <a:p>
            <a:fld id="{DF4B5805-F9DD-4645-B48C-779312964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DF4B5805-F9DD-4645-B48C-7793129645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762000"/>
          </a:xfrm>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612648" y="1269242"/>
            <a:ext cx="8153400" cy="5207758"/>
          </a:xfrm>
        </p:spPr>
        <p:txBody>
          <a:bodyPr/>
          <a:lstStyle>
            <a:lvl1pPr>
              <a:defRPr sz="2400"/>
            </a:lvl1pPr>
            <a:lvl2pPr>
              <a:defRPr sz="2000"/>
            </a:lvl2pPr>
            <a:lvl3pPr>
              <a:defRPr sz="1800"/>
            </a:lvl3pPr>
            <a:lvl4pPr>
              <a:defRPr sz="1600"/>
            </a:lvl4pPr>
            <a:lvl5pPr>
              <a:defRPr sz="1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Rectangle 8"/>
          <p:cNvSpPr/>
          <p:nvPr userDrawn="1"/>
        </p:nvSpPr>
        <p:spPr>
          <a:xfrm>
            <a:off x="0" y="7620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43200"/>
            <a:ext cx="82296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685800"/>
            <a:ext cx="381000" cy="19050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457200" y="685800"/>
            <a:ext cx="8686800" cy="1905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685800"/>
            <a:ext cx="8534400" cy="1905000"/>
          </a:xfrm>
        </p:spPr>
        <p:txBody>
          <a:bodyPr/>
          <a:lstStyle>
            <a:lvl1pPr algn="l">
              <a:buNone/>
              <a:defRPr sz="4400" b="0" cap="none">
                <a:solidFill>
                  <a:schemeClr val="tx1"/>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a:xfrm>
            <a:off x="6096000" y="6248400"/>
            <a:ext cx="2667000" cy="365125"/>
          </a:xfrm>
          <a:prstGeom prst="rect">
            <a:avLst/>
          </a:prstGeom>
        </p:spPr>
        <p:txBody>
          <a:bodyPr/>
          <a:lstStyle/>
          <a:p>
            <a:endParaRPr lang="en-US"/>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762000"/>
          </a:xfrm>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066800"/>
            <a:ext cx="3886200" cy="5334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066800"/>
            <a:ext cx="3886200" cy="5334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6"/>
          </p:nvPr>
        </p:nvSpPr>
        <p:spPr>
          <a:xfrm>
            <a:off x="-1487606" y="1286325"/>
            <a:ext cx="533400" cy="244476"/>
          </a:xfrm>
          <a:prstGeom prst="rect">
            <a:avLst/>
          </a:prstGeom>
        </p:spPr>
        <p:txBody>
          <a:bodyPr rtlCol="0"/>
          <a:lstStyle/>
          <a:p>
            <a:fld id="{DF4B5805-F9DD-4645-B48C-779312964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68580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752600"/>
            <a:ext cx="3886200" cy="4724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752600"/>
            <a:ext cx="3886200" cy="4724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Slide Number Placeholder 11"/>
          <p:cNvSpPr>
            <a:spLocks noGrp="1"/>
          </p:cNvSpPr>
          <p:nvPr>
            <p:ph type="sldNum" sz="quarter" idx="16"/>
          </p:nvPr>
        </p:nvSpPr>
        <p:spPr>
          <a:xfrm>
            <a:off x="-1487606" y="1286325"/>
            <a:ext cx="533400" cy="244476"/>
          </a:xfrm>
          <a:prstGeom prst="rect">
            <a:avLst/>
          </a:prstGeom>
        </p:spPr>
        <p:txBody>
          <a:bodyPr rtlCol="0"/>
          <a:lstStyle/>
          <a:p>
            <a:fld id="{DF4B5805-F9DD-4645-B48C-7793129645BB}" type="slidenum">
              <a:rPr lang="en-US" smtClean="0"/>
              <a:pPr/>
              <a:t>‹#›</a:t>
            </a:fld>
            <a:endParaRPr lang="en-US"/>
          </a:p>
        </p:txBody>
      </p:sp>
      <p:sp>
        <p:nvSpPr>
          <p:cNvPr id="16" name="Text Placeholder 15"/>
          <p:cNvSpPr>
            <a:spLocks noGrp="1"/>
          </p:cNvSpPr>
          <p:nvPr>
            <p:ph type="body" sz="quarter" idx="1"/>
          </p:nvPr>
        </p:nvSpPr>
        <p:spPr>
          <a:xfrm>
            <a:off x="609600" y="10668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0668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DF4B5805-F9DD-4645-B48C-779312964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762000"/>
          </a:xfrm>
        </p:spPr>
        <p:txBody>
          <a:bodyPr anchor="ctr"/>
          <a:lstStyle>
            <a:lvl1pPr algn="l">
              <a:buNone/>
              <a:defRPr sz="36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066800"/>
            <a:ext cx="1600200" cy="5410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066800"/>
            <a:ext cx="6400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1">
                <a:solidFill>
                  <a:schemeClr val="tx1"/>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8153400" cy="457200"/>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66800"/>
            <a:ext cx="8153400" cy="5334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8" name="Rectangle 7"/>
          <p:cNvSpPr/>
          <p:nvPr/>
        </p:nvSpPr>
        <p:spPr>
          <a:xfrm>
            <a:off x="0" y="7620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7620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extBox 10"/>
          <p:cNvSpPr txBox="1"/>
          <p:nvPr userDrawn="1"/>
        </p:nvSpPr>
        <p:spPr>
          <a:xfrm>
            <a:off x="0" y="6553200"/>
            <a:ext cx="8610600" cy="304800"/>
          </a:xfrm>
          <a:prstGeom prst="rect">
            <a:avLst/>
          </a:prstGeom>
          <a:solidFill>
            <a:schemeClr val="accent1">
              <a:lumMod val="50000"/>
            </a:schemeClr>
          </a:solidFill>
          <a:ln>
            <a:noFill/>
          </a:ln>
        </p:spPr>
        <p:txBody>
          <a:bodyPr wrap="square" rtlCol="0">
            <a:spAutoFit/>
          </a:bodyPr>
          <a:lstStyle/>
          <a:p>
            <a:pPr algn="ctr"/>
            <a:endParaRPr lang="en-US" sz="1400" b="1" dirty="0">
              <a:solidFill>
                <a:schemeClr val="bg2"/>
              </a:solidFill>
            </a:endParaRPr>
          </a:p>
        </p:txBody>
      </p:sp>
      <p:sp>
        <p:nvSpPr>
          <p:cNvPr id="15" name="Slide Number Placeholder 22"/>
          <p:cNvSpPr txBox="1">
            <a:spLocks/>
          </p:cNvSpPr>
          <p:nvPr userDrawn="1"/>
        </p:nvSpPr>
        <p:spPr>
          <a:xfrm>
            <a:off x="8610600" y="6553200"/>
            <a:ext cx="533400" cy="304800"/>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2DC25E4-B28D-4E61-A7F0-089DE03525C4}" type="slidenum">
              <a:rPr kumimoji="0" lang="en-US" sz="1400" b="1"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600" b="1"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4668" y="2743200"/>
            <a:ext cx="8229600" cy="3886200"/>
          </a:xfrm>
        </p:spPr>
        <p:txBody>
          <a:bodyPr>
            <a:noAutofit/>
          </a:bodyPr>
          <a:lstStyle/>
          <a:p>
            <a:endParaRPr lang="en-US" b="1" dirty="0" smtClean="0"/>
          </a:p>
          <a:p>
            <a:r>
              <a:rPr lang="en-US" b="1" dirty="0" smtClean="0">
                <a:solidFill>
                  <a:schemeClr val="bg2">
                    <a:lumMod val="10000"/>
                  </a:schemeClr>
                </a:solidFill>
              </a:rPr>
              <a:t>Raquel </a:t>
            </a:r>
            <a:r>
              <a:rPr lang="en-US" b="1" dirty="0">
                <a:solidFill>
                  <a:schemeClr val="bg2">
                    <a:lumMod val="10000"/>
                  </a:schemeClr>
                </a:solidFill>
              </a:rPr>
              <a:t>A. Silva, </a:t>
            </a:r>
            <a:r>
              <a:rPr lang="en-US" dirty="0">
                <a:solidFill>
                  <a:schemeClr val="bg2">
                    <a:lumMod val="10000"/>
                  </a:schemeClr>
                </a:solidFill>
              </a:rPr>
              <a:t>J. Jason West</a:t>
            </a:r>
            <a:r>
              <a:rPr lang="en-US" dirty="0" smtClean="0">
                <a:solidFill>
                  <a:schemeClr val="bg2">
                    <a:lumMod val="10000"/>
                  </a:schemeClr>
                </a:solidFill>
              </a:rPr>
              <a:t>,</a:t>
            </a:r>
            <a:br>
              <a:rPr lang="en-US" dirty="0" smtClean="0">
                <a:solidFill>
                  <a:schemeClr val="bg2">
                    <a:lumMod val="10000"/>
                  </a:schemeClr>
                </a:solidFill>
              </a:rPr>
            </a:br>
            <a:r>
              <a:rPr lang="en-US" dirty="0" smtClean="0">
                <a:solidFill>
                  <a:schemeClr val="bg2">
                    <a:lumMod val="10000"/>
                  </a:schemeClr>
                </a:solidFill>
              </a:rPr>
              <a:t>Jean-François </a:t>
            </a:r>
            <a:r>
              <a:rPr lang="en-US" dirty="0" err="1">
                <a:solidFill>
                  <a:schemeClr val="bg2">
                    <a:lumMod val="10000"/>
                  </a:schemeClr>
                </a:solidFill>
              </a:rPr>
              <a:t>Lamarque</a:t>
            </a:r>
            <a:r>
              <a:rPr lang="en-US" dirty="0">
                <a:solidFill>
                  <a:schemeClr val="bg2">
                    <a:lumMod val="10000"/>
                  </a:schemeClr>
                </a:solidFill>
              </a:rPr>
              <a:t>, Drew T. </a:t>
            </a:r>
            <a:r>
              <a:rPr lang="en-US" dirty="0" err="1" smtClean="0">
                <a:solidFill>
                  <a:schemeClr val="bg2">
                    <a:lumMod val="10000"/>
                  </a:schemeClr>
                </a:solidFill>
              </a:rPr>
              <a:t>Shindell</a:t>
            </a:r>
            <a:r>
              <a:rPr lang="en-US" dirty="0" smtClean="0">
                <a:solidFill>
                  <a:schemeClr val="bg2">
                    <a:lumMod val="10000"/>
                  </a:schemeClr>
                </a:solidFill>
              </a:rPr>
              <a:t>,</a:t>
            </a:r>
            <a:endParaRPr lang="en-US" dirty="0">
              <a:solidFill>
                <a:schemeClr val="bg2">
                  <a:lumMod val="10000"/>
                </a:schemeClr>
              </a:solidFill>
            </a:endParaRPr>
          </a:p>
          <a:p>
            <a:r>
              <a:rPr lang="en-US" dirty="0">
                <a:solidFill>
                  <a:schemeClr val="bg2">
                    <a:lumMod val="10000"/>
                  </a:schemeClr>
                </a:solidFill>
              </a:rPr>
              <a:t>and the ACCMIP modelers</a:t>
            </a:r>
          </a:p>
          <a:p>
            <a:endParaRPr lang="en-US" dirty="0" smtClean="0"/>
          </a:p>
          <a:p>
            <a:r>
              <a:rPr lang="en-US" b="1" dirty="0">
                <a:solidFill>
                  <a:schemeClr val="accent2">
                    <a:lumMod val="50000"/>
                  </a:schemeClr>
                </a:solidFill>
              </a:rPr>
              <a:t>14th Annual CMAS </a:t>
            </a:r>
            <a:r>
              <a:rPr lang="en-US" b="1" dirty="0" smtClean="0">
                <a:solidFill>
                  <a:schemeClr val="accent2">
                    <a:lumMod val="50000"/>
                  </a:schemeClr>
                </a:solidFill>
              </a:rPr>
              <a:t>Conference</a:t>
            </a:r>
          </a:p>
          <a:p>
            <a:r>
              <a:rPr lang="en-US" sz="2400" b="1" dirty="0" smtClean="0">
                <a:solidFill>
                  <a:schemeClr val="accent2">
                    <a:lumMod val="50000"/>
                  </a:schemeClr>
                </a:solidFill>
              </a:rPr>
              <a:t>10/07/15</a:t>
            </a:r>
            <a:endParaRPr lang="en-US" sz="2400" b="1" dirty="0">
              <a:solidFill>
                <a:schemeClr val="accent2">
                  <a:lumMod val="50000"/>
                </a:schemeClr>
              </a:solidFill>
            </a:endParaRPr>
          </a:p>
        </p:txBody>
      </p:sp>
      <p:sp>
        <p:nvSpPr>
          <p:cNvPr id="3" name="Title 2"/>
          <p:cNvSpPr>
            <a:spLocks noGrp="1"/>
          </p:cNvSpPr>
          <p:nvPr>
            <p:ph type="title"/>
          </p:nvPr>
        </p:nvSpPr>
        <p:spPr>
          <a:xfrm>
            <a:off x="457200" y="762000"/>
            <a:ext cx="8534400" cy="1676400"/>
          </a:xfrm>
        </p:spPr>
        <p:txBody>
          <a:bodyPr/>
          <a:lstStyle/>
          <a:p>
            <a:r>
              <a:rPr lang="en-US" sz="3200" b="1" dirty="0"/>
              <a:t>The effect of future ambient air pollution on global premature mortality and the impact of climate change to 2100</a:t>
            </a:r>
            <a:endParaRPr lang="en-US" sz="2800" b="1" dirty="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3249" y="5194940"/>
            <a:ext cx="1704351" cy="11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PM</a:t>
            </a:r>
            <a:r>
              <a:rPr lang="en-US" baseline="-25000" dirty="0" smtClean="0"/>
              <a:t>2.5</a:t>
            </a:r>
            <a:r>
              <a:rPr lang="en-US" dirty="0" smtClean="0"/>
              <a:t>-related mortality (II)</a:t>
            </a:r>
            <a:endParaRPr lang="en-US" dirty="0"/>
          </a:p>
        </p:txBody>
      </p:sp>
      <p:sp>
        <p:nvSpPr>
          <p:cNvPr id="18" name="TextBox 17"/>
          <p:cNvSpPr txBox="1"/>
          <p:nvPr/>
        </p:nvSpPr>
        <p:spPr>
          <a:xfrm>
            <a:off x="447591" y="4534973"/>
            <a:ext cx="2793457" cy="307777"/>
          </a:xfrm>
          <a:prstGeom prst="rect">
            <a:avLst/>
          </a:prstGeom>
          <a:noFill/>
        </p:spPr>
        <p:txBody>
          <a:bodyPr wrap="none" rtlCol="0">
            <a:spAutoFit/>
          </a:bodyPr>
          <a:lstStyle/>
          <a:p>
            <a:r>
              <a:rPr lang="en-US" sz="1400" b="1" dirty="0" smtClean="0"/>
              <a:t> RCP2.6                            6 models</a:t>
            </a:r>
            <a:endParaRPr lang="en-US" sz="1400" b="1" dirty="0"/>
          </a:p>
        </p:txBody>
      </p:sp>
      <p:sp>
        <p:nvSpPr>
          <p:cNvPr id="19" name="TextBox 18"/>
          <p:cNvSpPr txBox="1"/>
          <p:nvPr/>
        </p:nvSpPr>
        <p:spPr>
          <a:xfrm>
            <a:off x="3426584" y="4534973"/>
            <a:ext cx="2745367" cy="307777"/>
          </a:xfrm>
          <a:prstGeom prst="rect">
            <a:avLst/>
          </a:prstGeom>
          <a:noFill/>
        </p:spPr>
        <p:txBody>
          <a:bodyPr wrap="none" rtlCol="0">
            <a:spAutoFit/>
          </a:bodyPr>
          <a:lstStyle/>
          <a:p>
            <a:r>
              <a:rPr lang="en-US" sz="1400" b="1" dirty="0" smtClean="0"/>
              <a:t>RCP8.5                            6 models</a:t>
            </a:r>
            <a:endParaRPr lang="en-US" sz="1400" b="1" dirty="0"/>
          </a:p>
        </p:txBody>
      </p:sp>
      <p:pic>
        <p:nvPicPr>
          <p:cNvPr id="22" name="Picture 6"/>
          <p:cNvPicPr>
            <a:picLocks noChangeAspect="1" noChangeArrowheads="1"/>
          </p:cNvPicPr>
          <p:nvPr/>
        </p:nvPicPr>
        <p:blipFill>
          <a:blip r:embed="rId3" cstate="print"/>
          <a:srcRect/>
          <a:stretch>
            <a:fillRect/>
          </a:stretch>
        </p:blipFill>
        <p:spPr bwMode="auto">
          <a:xfrm>
            <a:off x="541643" y="6136836"/>
            <a:ext cx="5504712" cy="180373"/>
          </a:xfrm>
          <a:prstGeom prst="rect">
            <a:avLst/>
          </a:prstGeom>
          <a:noFill/>
          <a:ln w="9525">
            <a:noFill/>
            <a:miter lim="800000"/>
            <a:headEnd/>
            <a:tailEnd/>
          </a:ln>
        </p:spPr>
      </p:pic>
      <p:sp>
        <p:nvSpPr>
          <p:cNvPr id="23" name="TextBox 22"/>
          <p:cNvSpPr txBox="1"/>
          <p:nvPr/>
        </p:nvSpPr>
        <p:spPr>
          <a:xfrm>
            <a:off x="5927897" y="6285178"/>
            <a:ext cx="1787525" cy="261610"/>
          </a:xfrm>
          <a:prstGeom prst="rect">
            <a:avLst/>
          </a:prstGeom>
          <a:noFill/>
        </p:spPr>
        <p:txBody>
          <a:bodyPr wrap="square" rtlCol="0">
            <a:spAutoFit/>
          </a:bodyPr>
          <a:lstStyle/>
          <a:p>
            <a:r>
              <a:rPr lang="en-US" sz="1100" b="1" dirty="0" smtClean="0">
                <a:latin typeface="Arial" pitchFamily="34" charset="0"/>
                <a:cs typeface="Arial" pitchFamily="34" charset="0"/>
              </a:rPr>
              <a:t>deaths yr</a:t>
            </a:r>
            <a:r>
              <a:rPr lang="en-US" sz="1100" b="1" baseline="30000" dirty="0" smtClean="0">
                <a:latin typeface="Arial" pitchFamily="34" charset="0"/>
                <a:cs typeface="Arial" pitchFamily="34" charset="0"/>
              </a:rPr>
              <a:t>-1</a:t>
            </a:r>
            <a:r>
              <a:rPr lang="en-US" sz="1100" b="1" dirty="0" smtClean="0">
                <a:latin typeface="Arial" pitchFamily="34" charset="0"/>
                <a:cs typeface="Arial" pitchFamily="34" charset="0"/>
              </a:rPr>
              <a:t> (1000 km</a:t>
            </a:r>
            <a:r>
              <a:rPr lang="en-US" sz="1100" b="1" baseline="30000" dirty="0" smtClean="0">
                <a:latin typeface="Arial" pitchFamily="34" charset="0"/>
                <a:cs typeface="Arial" pitchFamily="34" charset="0"/>
              </a:rPr>
              <a:t>2</a:t>
            </a:r>
            <a:r>
              <a:rPr lang="en-US" sz="1100" b="1" dirty="0" smtClean="0">
                <a:latin typeface="Arial" pitchFamily="34" charset="0"/>
                <a:cs typeface="Arial" pitchFamily="34" charset="0"/>
              </a:rPr>
              <a:t>)</a:t>
            </a:r>
            <a:r>
              <a:rPr lang="en-US" sz="1100" b="1" baseline="30000" dirty="0" smtClean="0">
                <a:latin typeface="Arial" pitchFamily="34" charset="0"/>
                <a:cs typeface="Arial" pitchFamily="34" charset="0"/>
              </a:rPr>
              <a:t>-1</a:t>
            </a:r>
            <a:endParaRPr lang="en-US" sz="1100" b="1" baseline="30000" dirty="0"/>
          </a:p>
        </p:txBody>
      </p:sp>
      <p:sp>
        <p:nvSpPr>
          <p:cNvPr id="24" name="TextBox 23"/>
          <p:cNvSpPr txBox="1"/>
          <p:nvPr/>
        </p:nvSpPr>
        <p:spPr>
          <a:xfrm>
            <a:off x="400070" y="6324068"/>
            <a:ext cx="5610986" cy="246221"/>
          </a:xfrm>
          <a:prstGeom prst="rect">
            <a:avLst/>
          </a:prstGeom>
          <a:solidFill>
            <a:schemeClr val="bg1"/>
          </a:solidFill>
        </p:spPr>
        <p:txBody>
          <a:bodyPr wrap="square" rtlCol="0">
            <a:spAutoFit/>
          </a:bodyPr>
          <a:lstStyle/>
          <a:p>
            <a:r>
              <a:rPr lang="en-US" sz="1000" dirty="0" smtClean="0">
                <a:latin typeface="Arial" pitchFamily="34" charset="0"/>
                <a:cs typeface="Arial" pitchFamily="34" charset="0"/>
              </a:rPr>
              <a:t>          -1000    -100    -10        -1        -0.1     -0.01     0.01      0.1        1         10        100     1000  </a:t>
            </a:r>
            <a:endParaRPr lang="en-US" sz="1000" dirty="0">
              <a:latin typeface="Arial" pitchFamily="34" charset="0"/>
              <a:cs typeface="Arial" pitchFamily="34" charset="0"/>
            </a:endParaRPr>
          </a:p>
        </p:txBody>
      </p:sp>
      <p:sp>
        <p:nvSpPr>
          <p:cNvPr id="25" name="Rectangle 24"/>
          <p:cNvSpPr/>
          <p:nvPr/>
        </p:nvSpPr>
        <p:spPr>
          <a:xfrm>
            <a:off x="6171951" y="4781516"/>
            <a:ext cx="2561083" cy="830997"/>
          </a:xfrm>
          <a:prstGeom prst="rect">
            <a:avLst/>
          </a:prstGeom>
        </p:spPr>
        <p:txBody>
          <a:bodyPr wrap="square">
            <a:spAutoFit/>
          </a:bodyPr>
          <a:lstStyle/>
          <a:p>
            <a:r>
              <a:rPr lang="en-US" sz="1600" b="1" dirty="0" err="1" smtClean="0"/>
              <a:t>IHD+Stroke+COPD+LC</a:t>
            </a:r>
            <a:r>
              <a:rPr lang="en-US" sz="1600" b="1" dirty="0" smtClean="0"/>
              <a:t> Premature PM</a:t>
            </a:r>
            <a:r>
              <a:rPr lang="en-US" sz="1600" b="1" baseline="-25000" dirty="0" smtClean="0"/>
              <a:t>2.5</a:t>
            </a:r>
            <a:r>
              <a:rPr lang="en-US" sz="1600" b="1" dirty="0" smtClean="0"/>
              <a:t> Mortality – 2100 (two scenarios)</a:t>
            </a:r>
            <a:endParaRPr lang="en-US" sz="16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616" y="4764329"/>
            <a:ext cx="2723438" cy="137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643" y="4750284"/>
            <a:ext cx="2760858" cy="13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643" y="995718"/>
            <a:ext cx="7061264" cy="344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10363" y="995718"/>
            <a:ext cx="1489754" cy="1077218"/>
          </a:xfrm>
          <a:prstGeom prst="rect">
            <a:avLst/>
          </a:prstGeom>
        </p:spPr>
        <p:txBody>
          <a:bodyPr wrap="square">
            <a:spAutoFit/>
          </a:bodyPr>
          <a:lstStyle/>
          <a:p>
            <a:r>
              <a:rPr lang="en-US" sz="1600" b="1" dirty="0" err="1"/>
              <a:t>IHD+Stroke</a:t>
            </a:r>
            <a:r>
              <a:rPr lang="en-US" sz="1600" b="1" dirty="0" smtClean="0"/>
              <a:t>+ COPD+LC </a:t>
            </a:r>
            <a:r>
              <a:rPr lang="en-US" sz="1600" b="1" dirty="0"/>
              <a:t>Premature PM</a:t>
            </a:r>
            <a:r>
              <a:rPr lang="en-US" sz="1600" b="1" baseline="-25000" dirty="0"/>
              <a:t>2.5</a:t>
            </a:r>
            <a:r>
              <a:rPr lang="en-US" sz="1600" b="1" dirty="0"/>
              <a:t> Mortality </a:t>
            </a:r>
            <a:endParaRPr lang="en-US" sz="1600" dirty="0"/>
          </a:p>
        </p:txBody>
      </p:sp>
      <p:sp>
        <p:nvSpPr>
          <p:cNvPr id="14" name="TextBox 13"/>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08" y="5419371"/>
            <a:ext cx="1988371" cy="6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2053204113"/>
              </p:ext>
            </p:extLst>
          </p:nvPr>
        </p:nvGraphicFramePr>
        <p:xfrm>
          <a:off x="3032328" y="5057054"/>
          <a:ext cx="5145998" cy="1341120"/>
        </p:xfrm>
        <a:graphic>
          <a:graphicData uri="http://schemas.openxmlformats.org/drawingml/2006/table">
            <a:tbl>
              <a:tblPr firstRow="1" bandRow="1">
                <a:tableStyleId>{5C22544A-7EE6-4342-B048-85BDC9FD1C3A}</a:tableStyleId>
              </a:tblPr>
              <a:tblGrid>
                <a:gridCol w="1933893"/>
                <a:gridCol w="1558705"/>
                <a:gridCol w="1653400"/>
              </a:tblGrid>
              <a:tr h="259561">
                <a:tc>
                  <a:txBody>
                    <a:bodyPr/>
                    <a:lstStyle/>
                    <a:p>
                      <a:r>
                        <a:rPr lang="en-US" sz="1600" dirty="0" smtClean="0">
                          <a:solidFill>
                            <a:schemeClr val="tx1"/>
                          </a:solidFill>
                          <a:latin typeface="Arial" panose="020B0604020202020204" pitchFamily="34" charset="0"/>
                          <a:cs typeface="Arial" panose="020B0604020202020204" pitchFamily="34" charset="0"/>
                        </a:rPr>
                        <a:t>Concentrations</a:t>
                      </a:r>
                      <a:endParaRPr lang="en-US" sz="16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600" dirty="0" smtClean="0">
                          <a:solidFill>
                            <a:schemeClr val="tx1"/>
                          </a:solidFill>
                          <a:latin typeface="Arial" panose="020B0604020202020204" pitchFamily="34" charset="0"/>
                          <a:cs typeface="Arial" panose="020B0604020202020204" pitchFamily="34" charset="0"/>
                        </a:rPr>
                        <a:t>Population</a:t>
                      </a:r>
                      <a:endParaRPr lang="en-US" sz="16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600" dirty="0" smtClean="0">
                          <a:solidFill>
                            <a:schemeClr val="tx1"/>
                          </a:solidFill>
                          <a:latin typeface="Arial" panose="020B0604020202020204" pitchFamily="34" charset="0"/>
                          <a:cs typeface="Arial" panose="020B0604020202020204" pitchFamily="34" charset="0"/>
                        </a:rPr>
                        <a:t>Baseline MR</a:t>
                      </a:r>
                      <a:endParaRPr lang="en-US" sz="1600" dirty="0">
                        <a:solidFill>
                          <a:schemeClr val="tx1"/>
                        </a:solidFill>
                        <a:latin typeface="Arial" panose="020B0604020202020204" pitchFamily="34" charset="0"/>
                        <a:cs typeface="Arial" panose="020B0604020202020204" pitchFamily="34" charset="0"/>
                      </a:endParaRPr>
                    </a:p>
                  </a:txBody>
                  <a:tcPr>
                    <a:noFill/>
                  </a:tcPr>
                </a:tc>
              </a:tr>
              <a:tr h="259561">
                <a:tc>
                  <a:txBody>
                    <a:bodyPr/>
                    <a:lstStyle/>
                    <a:p>
                      <a:r>
                        <a:rPr lang="en-US" sz="1600" dirty="0" smtClean="0">
                          <a:solidFill>
                            <a:schemeClr val="tx1"/>
                          </a:solidFill>
                          <a:latin typeface="Arial" panose="020B0604020202020204" pitchFamily="34" charset="0"/>
                          <a:cs typeface="Arial" panose="020B0604020202020204" pitchFamily="34" charset="0"/>
                        </a:rPr>
                        <a:t>2000 minus 1850</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Present-day</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Present-day</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r>
              <a:tr h="259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2000 minus 1850</a:t>
                      </a: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r>
              <a:tr h="259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Future minus</a:t>
                      </a:r>
                      <a:r>
                        <a:rPr lang="en-US" sz="1600" baseline="0" dirty="0" smtClean="0">
                          <a:solidFill>
                            <a:schemeClr val="tx1"/>
                          </a:solidFill>
                          <a:latin typeface="Arial" panose="020B0604020202020204" pitchFamily="34" charset="0"/>
                          <a:cs typeface="Arial" panose="020B0604020202020204" pitchFamily="34" charset="0"/>
                        </a:rPr>
                        <a:t> 1850</a:t>
                      </a:r>
                      <a:endParaRPr lang="en-US" sz="1600" dirty="0" smtClean="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r>
            </a:tbl>
          </a:graphicData>
        </a:graphic>
      </p:graphicFrame>
      <p:sp>
        <p:nvSpPr>
          <p:cNvPr id="2" name="Title 1"/>
          <p:cNvSpPr>
            <a:spLocks noGrp="1"/>
          </p:cNvSpPr>
          <p:nvPr>
            <p:ph type="title"/>
          </p:nvPr>
        </p:nvSpPr>
        <p:spPr>
          <a:xfrm>
            <a:off x="609599" y="152400"/>
            <a:ext cx="8359739" cy="457200"/>
          </a:xfrm>
        </p:spPr>
        <p:txBody>
          <a:bodyPr/>
          <a:lstStyle/>
          <a:p>
            <a:r>
              <a:rPr lang="en-US" sz="3200" dirty="0" smtClean="0"/>
              <a:t>Global air pollution burden on mortality</a:t>
            </a:r>
            <a:endParaRPr lang="en-US" sz="3200" dirty="0"/>
          </a:p>
        </p:txBody>
      </p:sp>
      <p:sp>
        <p:nvSpPr>
          <p:cNvPr id="3" name="TextBox 2"/>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
        <p:nvSpPr>
          <p:cNvPr id="4" name="TextBox 3"/>
          <p:cNvSpPr txBox="1"/>
          <p:nvPr/>
        </p:nvSpPr>
        <p:spPr>
          <a:xfrm>
            <a:off x="1820720" y="1041676"/>
            <a:ext cx="890693" cy="400110"/>
          </a:xfrm>
          <a:prstGeom prst="rect">
            <a:avLst/>
          </a:prstGeom>
          <a:noFill/>
        </p:spPr>
        <p:txBody>
          <a:bodyPr wrap="none" rtlCol="0">
            <a:spAutoFit/>
          </a:bodyPr>
          <a:lstStyle/>
          <a:p>
            <a:r>
              <a:rPr lang="en-US" sz="2000" b="1" dirty="0" smtClean="0"/>
              <a:t>Ozone</a:t>
            </a:r>
            <a:endParaRPr lang="en-US" sz="2000" b="1" dirty="0"/>
          </a:p>
        </p:txBody>
      </p:sp>
      <p:sp>
        <p:nvSpPr>
          <p:cNvPr id="16" name="TextBox 15"/>
          <p:cNvSpPr txBox="1"/>
          <p:nvPr/>
        </p:nvSpPr>
        <p:spPr>
          <a:xfrm>
            <a:off x="6077952" y="1041676"/>
            <a:ext cx="752129" cy="400110"/>
          </a:xfrm>
          <a:prstGeom prst="rect">
            <a:avLst/>
          </a:prstGeom>
          <a:noFill/>
        </p:spPr>
        <p:txBody>
          <a:bodyPr wrap="none" rtlCol="0">
            <a:spAutoFit/>
          </a:bodyPr>
          <a:lstStyle/>
          <a:p>
            <a:r>
              <a:rPr lang="en-US" sz="2000" b="1" dirty="0" smtClean="0"/>
              <a:t>PM</a:t>
            </a:r>
            <a:r>
              <a:rPr lang="en-US" sz="2000" b="1" baseline="-25000" dirty="0" smtClean="0"/>
              <a:t>2.5</a:t>
            </a:r>
            <a:endParaRPr lang="en-US" sz="2000" b="1" baseline="-25000" dirty="0"/>
          </a:p>
        </p:txBody>
      </p:sp>
      <p:sp>
        <p:nvSpPr>
          <p:cNvPr id="5" name="TextBox 4"/>
          <p:cNvSpPr txBox="1"/>
          <p:nvPr/>
        </p:nvSpPr>
        <p:spPr>
          <a:xfrm>
            <a:off x="319341" y="1434850"/>
            <a:ext cx="1773242" cy="461665"/>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Respiratory mortality </a:t>
            </a:r>
          </a:p>
          <a:p>
            <a:r>
              <a:rPr lang="en-US" sz="1200" dirty="0" smtClean="0">
                <a:latin typeface="Arial" panose="020B0604020202020204" pitchFamily="34" charset="0"/>
                <a:cs typeface="Arial" panose="020B0604020202020204" pitchFamily="34" charset="0"/>
              </a:rPr>
              <a:t>(million deaths/year)</a:t>
            </a:r>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a:off x="4703231" y="1432824"/>
            <a:ext cx="2632452" cy="461665"/>
          </a:xfrm>
          <a:prstGeom prst="rect">
            <a:avLst/>
          </a:prstGeom>
          <a:noFill/>
        </p:spPr>
        <p:txBody>
          <a:bodyPr wrap="none" rtlCol="0">
            <a:spAutoFit/>
          </a:bodyPr>
          <a:lstStyle/>
          <a:p>
            <a:r>
              <a:rPr lang="en-US" sz="1200" b="1" dirty="0" err="1" smtClean="0">
                <a:latin typeface="Arial" panose="020B0604020202020204" pitchFamily="34" charset="0"/>
                <a:cs typeface="Arial" panose="020B0604020202020204" pitchFamily="34" charset="0"/>
              </a:rPr>
              <a:t>IHD+Stroke+COPD+LC</a:t>
            </a:r>
            <a:r>
              <a:rPr lang="en-US" sz="1200" b="1" dirty="0" smtClean="0">
                <a:latin typeface="Arial" panose="020B0604020202020204" pitchFamily="34" charset="0"/>
                <a:cs typeface="Arial" panose="020B0604020202020204" pitchFamily="34" charset="0"/>
              </a:rPr>
              <a:t> mortality </a:t>
            </a:r>
          </a:p>
          <a:p>
            <a:r>
              <a:rPr lang="en-US" sz="1200" dirty="0" smtClean="0">
                <a:latin typeface="Arial" panose="020B0604020202020204" pitchFamily="34" charset="0"/>
                <a:cs typeface="Arial" panose="020B0604020202020204" pitchFamily="34" charset="0"/>
              </a:rPr>
              <a:t>(million deaths/year)</a:t>
            </a:r>
            <a:endParaRPr lang="en-US" sz="1200" dirty="0">
              <a:latin typeface="Arial" panose="020B0604020202020204" pitchFamily="34" charset="0"/>
              <a:cs typeface="Arial" panose="020B0604020202020204" pitchFamily="34" charset="0"/>
            </a:endParaRPr>
          </a:p>
        </p:txBody>
      </p:sp>
      <p:sp>
        <p:nvSpPr>
          <p:cNvPr id="14" name="TextBox 13"/>
          <p:cNvSpPr txBox="1"/>
          <p:nvPr/>
        </p:nvSpPr>
        <p:spPr>
          <a:xfrm>
            <a:off x="1387294" y="6083687"/>
            <a:ext cx="729687"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RCPs</a:t>
            </a:r>
            <a:endParaRPr lang="en-US" sz="1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333" y="1872526"/>
            <a:ext cx="3988301" cy="25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31" y="1872525"/>
            <a:ext cx="4000591" cy="25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284" y="4489519"/>
            <a:ext cx="6226434" cy="27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700630" y="2158947"/>
            <a:ext cx="441063" cy="14556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6997" y="2410083"/>
            <a:ext cx="441063" cy="15379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1220" y="5740344"/>
            <a:ext cx="7153835" cy="321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11220" y="5418517"/>
            <a:ext cx="7153835" cy="321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85429" y="3430143"/>
            <a:ext cx="441063" cy="727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451647" y="2854733"/>
            <a:ext cx="441063" cy="727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5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7"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8534400" cy="762000"/>
          </a:xfrm>
        </p:spPr>
        <p:txBody>
          <a:bodyPr>
            <a:normAutofit fontScale="90000"/>
          </a:bodyPr>
          <a:lstStyle/>
          <a:p>
            <a:r>
              <a:rPr lang="en-US" sz="3200" dirty="0" smtClean="0"/>
              <a:t>Impact of Climate Change: ozone mortality (I)</a:t>
            </a:r>
            <a:endParaRPr lang="en-US" sz="3200" dirty="0"/>
          </a:p>
        </p:txBody>
      </p:sp>
      <p:graphicFrame>
        <p:nvGraphicFramePr>
          <p:cNvPr id="19" name="Table 18"/>
          <p:cNvGraphicFramePr>
            <a:graphicFrameLocks noGrp="1"/>
          </p:cNvGraphicFramePr>
          <p:nvPr>
            <p:extLst>
              <p:ext uri="{D42A27DB-BD31-4B8C-83A1-F6EECF244321}">
                <p14:modId xmlns:p14="http://schemas.microsoft.com/office/powerpoint/2010/main" val="1086645969"/>
              </p:ext>
            </p:extLst>
          </p:nvPr>
        </p:nvGraphicFramePr>
        <p:xfrm>
          <a:off x="6212432" y="1734421"/>
          <a:ext cx="2420493" cy="2075790"/>
        </p:xfrm>
        <a:graphic>
          <a:graphicData uri="http://schemas.openxmlformats.org/drawingml/2006/table">
            <a:tbl>
              <a:tblPr/>
              <a:tblGrid>
                <a:gridCol w="1032454"/>
                <a:gridCol w="1388039"/>
              </a:tblGrid>
              <a:tr h="331349">
                <a:tc>
                  <a:txBody>
                    <a:bodyPr/>
                    <a:lstStyle/>
                    <a:p>
                      <a:pPr algn="r" fontAlgn="b"/>
                      <a:r>
                        <a:rPr lang="en-US" sz="1800" b="1" i="0" u="none" strike="noStrike" dirty="0" smtClean="0">
                          <a:solidFill>
                            <a:schemeClr val="tx1"/>
                          </a:solidFill>
                          <a:latin typeface="+mn-lt"/>
                          <a:cs typeface="Arial" pitchFamily="34" charset="0"/>
                        </a:rPr>
                        <a:t>Mean</a:t>
                      </a:r>
                      <a:endParaRPr lang="en-US" sz="1800" b="1" i="0" u="none" strike="noStrike" dirty="0">
                        <a:solidFill>
                          <a:schemeClr val="tx1"/>
                        </a:solidFill>
                        <a:latin typeface="+mn-lt"/>
                        <a:cs typeface="Arial" pitchFamily="34" charset="0"/>
                      </a:endParaRPr>
                    </a:p>
                  </a:txBody>
                  <a:tcPr marL="0" marR="0" marT="0" marB="0" anchor="b">
                    <a:lnL>
                      <a:noFill/>
                    </a:lnL>
                    <a:lnR>
                      <a:noFill/>
                    </a:lnR>
                    <a:lnT>
                      <a:noFill/>
                    </a:lnT>
                    <a:lnB>
                      <a:noFill/>
                    </a:lnB>
                    <a:solidFill>
                      <a:schemeClr val="accent2">
                        <a:lumMod val="20000"/>
                        <a:lumOff val="80000"/>
                      </a:schemeClr>
                    </a:solidFill>
                  </a:tcPr>
                </a:tc>
                <a:tc>
                  <a:txBody>
                    <a:bodyPr/>
                    <a:lstStyle/>
                    <a:p>
                      <a:pPr algn="l" fontAlgn="b"/>
                      <a:r>
                        <a:rPr lang="en-US" sz="1800" b="1" i="0" u="none" strike="noStrike" baseline="0" dirty="0" smtClean="0">
                          <a:solidFill>
                            <a:schemeClr val="tx1"/>
                          </a:solidFill>
                          <a:latin typeface="+mn-lt"/>
                          <a:cs typeface="Arial" pitchFamily="34" charset="0"/>
                        </a:rPr>
                        <a:t> (</a:t>
                      </a:r>
                      <a:r>
                        <a:rPr lang="en-US" sz="1800" b="1" i="0" u="none" strike="noStrike" dirty="0" smtClean="0">
                          <a:solidFill>
                            <a:schemeClr val="tx1"/>
                          </a:solidFill>
                          <a:latin typeface="+mn-lt"/>
                          <a:cs typeface="Arial" pitchFamily="34" charset="0"/>
                        </a:rPr>
                        <a:t>95</a:t>
                      </a:r>
                      <a:r>
                        <a:rPr lang="en-US" sz="1800" b="1" i="0" u="none" strike="noStrike" dirty="0">
                          <a:solidFill>
                            <a:schemeClr val="tx1"/>
                          </a:solidFill>
                          <a:latin typeface="+mn-lt"/>
                          <a:cs typeface="Arial" pitchFamily="34" charset="0"/>
                        </a:rPr>
                        <a:t>% </a:t>
                      </a:r>
                      <a:r>
                        <a:rPr lang="en-US" sz="1800" b="1" i="0" u="none" strike="noStrike" dirty="0" smtClean="0">
                          <a:solidFill>
                            <a:schemeClr val="tx1"/>
                          </a:solidFill>
                          <a:latin typeface="+mn-lt"/>
                          <a:cs typeface="Arial" pitchFamily="34" charset="0"/>
                        </a:rPr>
                        <a:t>CI)</a:t>
                      </a:r>
                      <a:endParaRPr lang="en-US" sz="1800" b="1" i="0" u="none" strike="noStrike" dirty="0">
                        <a:solidFill>
                          <a:schemeClr val="tx1"/>
                        </a:solidFill>
                        <a:latin typeface="+mn-lt"/>
                        <a:cs typeface="Arial" pitchFamily="34" charset="0"/>
                      </a:endParaRPr>
                    </a:p>
                  </a:txBody>
                  <a:tcPr marL="0" marR="0" marT="0" marB="0" anchor="b">
                    <a:lnL>
                      <a:noFill/>
                    </a:lnL>
                    <a:lnR>
                      <a:noFill/>
                    </a:lnR>
                    <a:lnT>
                      <a:noFill/>
                    </a:lnT>
                    <a:lnB>
                      <a:noFill/>
                    </a:lnB>
                    <a:solidFill>
                      <a:schemeClr val="accent2">
                        <a:lumMod val="20000"/>
                        <a:lumOff val="80000"/>
                      </a:schemeClr>
                    </a:solidFill>
                  </a:tcPr>
                </a:tc>
              </a:tr>
              <a:tr h="0">
                <a:tc gridSpan="2">
                  <a:txBody>
                    <a:bodyPr/>
                    <a:lstStyle/>
                    <a:p>
                      <a:pPr marL="0" marR="0" indent="0" algn="l" defTabSz="4806746"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mn-lt"/>
                          <a:cs typeface="Arial" pitchFamily="34" charset="0"/>
                        </a:rPr>
                        <a:t>   (thousands deaths . yr</a:t>
                      </a:r>
                      <a:r>
                        <a:rPr lang="en-US" sz="1600" b="0" i="0" u="none" strike="noStrike" baseline="30000" dirty="0" smtClean="0">
                          <a:solidFill>
                            <a:schemeClr val="tx1"/>
                          </a:solidFill>
                          <a:latin typeface="+mn-lt"/>
                          <a:cs typeface="Arial" pitchFamily="34" charset="0"/>
                        </a:rPr>
                        <a:t>-1</a:t>
                      </a:r>
                      <a:r>
                        <a:rPr lang="en-US" sz="1600" b="0" i="0" u="none" strike="noStrike" dirty="0" smtClean="0">
                          <a:solidFill>
                            <a:schemeClr val="tx1"/>
                          </a:solidFill>
                          <a:latin typeface="+mn-lt"/>
                          <a:cs typeface="Arial" pitchFamily="34" charset="0"/>
                        </a:rPr>
                        <a:t>)</a:t>
                      </a:r>
                    </a:p>
                  </a:txBody>
                  <a:tcPr marL="0" marR="0" marT="0" marB="0" anchor="b">
                    <a:lnL>
                      <a:noFill/>
                    </a:lnL>
                    <a:lnR>
                      <a:noFill/>
                    </a:lnR>
                    <a:lnT>
                      <a:noFill/>
                    </a:lnT>
                    <a:lnB>
                      <a:noFill/>
                    </a:lnB>
                    <a:solidFill>
                      <a:schemeClr val="accent2">
                        <a:lumMod val="20000"/>
                        <a:lumOff val="80000"/>
                      </a:schemeClr>
                    </a:solidFill>
                  </a:tcPr>
                </a:tc>
                <a:tc hMerge="1">
                  <a:txBody>
                    <a:bodyPr/>
                    <a:lstStyle/>
                    <a:p>
                      <a:endParaRPr lang="en-US"/>
                    </a:p>
                  </a:txBody>
                  <a:tcPr/>
                </a:tc>
              </a:tr>
              <a:tr h="331349">
                <a:tc gridSpan="2">
                  <a:txBody>
                    <a:bodyPr/>
                    <a:lstStyle/>
                    <a:p>
                      <a:pPr marL="0" marR="0" indent="0" algn="ctr" defTabSz="4806746"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bg1"/>
                          </a:solidFill>
                          <a:latin typeface="+mn-lt"/>
                          <a:cs typeface="Arial" pitchFamily="34" charset="0"/>
                        </a:rPr>
                        <a:t>2030</a:t>
                      </a:r>
                    </a:p>
                  </a:txBody>
                  <a:tcPr marL="0" marR="0" marT="0" marB="0" anchor="b">
                    <a:lnL>
                      <a:noFill/>
                    </a:lnL>
                    <a:lnR>
                      <a:noFill/>
                    </a:lnR>
                    <a:lnT>
                      <a:noFill/>
                    </a:lnT>
                    <a:lnB>
                      <a:noFill/>
                    </a:lnB>
                    <a:solidFill>
                      <a:schemeClr val="accent2">
                        <a:lumMod val="50000"/>
                      </a:schemeClr>
                    </a:solidFill>
                  </a:tcPr>
                </a:tc>
                <a:tc hMerge="1">
                  <a:txBody>
                    <a:bodyPr/>
                    <a:lstStyle/>
                    <a:p>
                      <a:pPr algn="r" fontAlgn="b"/>
                      <a:endParaRPr lang="en-US" sz="2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331349">
                <a:tc gridSpan="2">
                  <a:txBody>
                    <a:bodyPr/>
                    <a:lstStyle/>
                    <a:p>
                      <a:pPr marL="0" marR="0" indent="0" algn="ctr" defTabSz="4806746"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n-lt"/>
                          <a:cs typeface="Arial" pitchFamily="34" charset="0"/>
                        </a:rPr>
                        <a:t>11 </a:t>
                      </a:r>
                      <a:r>
                        <a:rPr lang="en-US" sz="1800" b="0" i="0" u="none" strike="noStrike" dirty="0" smtClean="0">
                          <a:solidFill>
                            <a:schemeClr val="tx1"/>
                          </a:solidFill>
                          <a:latin typeface="+mn-lt"/>
                          <a:cs typeface="Arial" pitchFamily="34" charset="0"/>
                        </a:rPr>
                        <a:t>(-30, 86)</a:t>
                      </a:r>
                    </a:p>
                  </a:txBody>
                  <a:tcPr marL="0" marR="0" marT="0" marB="0" anchor="b">
                    <a:lnL>
                      <a:noFill/>
                    </a:lnL>
                    <a:lnR>
                      <a:noFill/>
                    </a:lnR>
                    <a:lnT>
                      <a:noFill/>
                    </a:lnT>
                    <a:lnB>
                      <a:noFill/>
                    </a:lnB>
                    <a:solidFill>
                      <a:schemeClr val="accent2">
                        <a:lumMod val="20000"/>
                        <a:lumOff val="80000"/>
                      </a:schemeClr>
                    </a:solidFill>
                  </a:tcPr>
                </a:tc>
                <a:tc hMerge="1">
                  <a:txBody>
                    <a:bodyPr/>
                    <a:lstStyle/>
                    <a:p>
                      <a:endParaRPr lang="en-US"/>
                    </a:p>
                  </a:txBody>
                  <a:tcPr/>
                </a:tc>
              </a:tr>
              <a:tr h="0">
                <a:tc gridSpan="2">
                  <a:txBody>
                    <a:bodyPr/>
                    <a:lstStyle/>
                    <a:p>
                      <a:pPr algn="ctr" fontAlgn="b"/>
                      <a:endParaRPr lang="en-US" sz="900" b="0" i="0" u="none" strike="noStrike" dirty="0">
                        <a:solidFill>
                          <a:schemeClr val="tx1"/>
                        </a:solidFill>
                        <a:latin typeface="+mn-lt"/>
                        <a:cs typeface="Arial" pitchFamily="34" charset="0"/>
                      </a:endParaRPr>
                    </a:p>
                  </a:txBody>
                  <a:tcPr marL="0" marR="0" marT="0" marB="0" anchor="b">
                    <a:lnL>
                      <a:noFill/>
                    </a:lnL>
                    <a:lnR>
                      <a:noFill/>
                    </a:lnR>
                    <a:lnT>
                      <a:noFill/>
                    </a:lnT>
                    <a:lnB>
                      <a:noFill/>
                    </a:lnB>
                    <a:solidFill>
                      <a:schemeClr val="bg1"/>
                    </a:solidFill>
                  </a:tcPr>
                </a:tc>
                <a:tc hMerge="1">
                  <a:txBody>
                    <a:bodyPr/>
                    <a:lstStyle/>
                    <a:p>
                      <a:endParaRPr lang="en-US"/>
                    </a:p>
                  </a:txBody>
                  <a:tcPr/>
                </a:tc>
              </a:tr>
              <a:tr h="331349">
                <a:tc gridSpan="2">
                  <a:txBody>
                    <a:bodyPr/>
                    <a:lstStyle/>
                    <a:p>
                      <a:pPr algn="ctr" fontAlgn="b"/>
                      <a:r>
                        <a:rPr lang="en-US" sz="1800" b="1" i="0" u="none" strike="noStrike" dirty="0" smtClean="0">
                          <a:solidFill>
                            <a:schemeClr val="bg1"/>
                          </a:solidFill>
                          <a:latin typeface="+mn-lt"/>
                          <a:cs typeface="Arial" pitchFamily="34" charset="0"/>
                        </a:rPr>
                        <a:t>2100</a:t>
                      </a:r>
                      <a:endParaRPr lang="en-US" sz="1800" b="1" i="0" u="none" strike="noStrike" dirty="0">
                        <a:solidFill>
                          <a:schemeClr val="bg1"/>
                        </a:solidFill>
                        <a:latin typeface="+mn-lt"/>
                        <a:cs typeface="Arial" pitchFamily="34" charset="0"/>
                      </a:endParaRPr>
                    </a:p>
                  </a:txBody>
                  <a:tcPr marL="0" marR="0" marT="0" marB="0" anchor="b">
                    <a:lnL>
                      <a:noFill/>
                    </a:lnL>
                    <a:lnR>
                      <a:noFill/>
                    </a:lnR>
                    <a:lnT>
                      <a:noFill/>
                    </a:lnT>
                    <a:lnB>
                      <a:noFill/>
                    </a:lnB>
                    <a:solidFill>
                      <a:schemeClr val="accent2">
                        <a:lumMod val="50000"/>
                      </a:schemeClr>
                    </a:solidFill>
                  </a:tcPr>
                </a:tc>
                <a:tc hMerge="1">
                  <a:txBody>
                    <a:bodyPr/>
                    <a:lstStyle/>
                    <a:p>
                      <a:pPr algn="l" fontAlgn="b"/>
                      <a:endParaRPr lang="en-US" sz="2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369394">
                <a:tc gridSpan="2">
                  <a:txBody>
                    <a:bodyPr/>
                    <a:lstStyle/>
                    <a:p>
                      <a:pPr algn="ctr" fontAlgn="b"/>
                      <a:r>
                        <a:rPr lang="en-US" sz="1800" b="1" i="0" u="none" strike="noStrike" dirty="0" smtClean="0">
                          <a:solidFill>
                            <a:schemeClr val="tx1"/>
                          </a:solidFill>
                          <a:latin typeface="+mn-lt"/>
                          <a:cs typeface="Arial" pitchFamily="34" charset="0"/>
                        </a:rPr>
                        <a:t>127</a:t>
                      </a:r>
                      <a:r>
                        <a:rPr lang="en-US" sz="1800" b="0" i="0" u="none" strike="noStrike" dirty="0" smtClean="0">
                          <a:solidFill>
                            <a:schemeClr val="tx1"/>
                          </a:solidFill>
                          <a:latin typeface="+mn-lt"/>
                          <a:cs typeface="Arial" pitchFamily="34" charset="0"/>
                        </a:rPr>
                        <a:t> (-193, 1,070)</a:t>
                      </a:r>
                      <a:endParaRPr lang="en-US" sz="1800" b="0" i="0" u="none" strike="noStrike" dirty="0">
                        <a:solidFill>
                          <a:schemeClr val="tx1"/>
                        </a:solidFill>
                        <a:latin typeface="+mn-lt"/>
                        <a:cs typeface="Arial" pitchFamily="34" charset="0"/>
                      </a:endParaRPr>
                    </a:p>
                  </a:txBody>
                  <a:tcPr marL="0" marR="0" marT="0" marB="0">
                    <a:lnL>
                      <a:noFill/>
                    </a:lnL>
                    <a:lnR>
                      <a:noFill/>
                    </a:lnR>
                    <a:lnT>
                      <a:noFill/>
                    </a:lnT>
                    <a:lnB>
                      <a:noFill/>
                    </a:lnB>
                    <a:solidFill>
                      <a:schemeClr val="accent2">
                        <a:lumMod val="20000"/>
                        <a:lumOff val="80000"/>
                      </a:schemeClr>
                    </a:solidFill>
                  </a:tcPr>
                </a:tc>
                <a:tc hMerge="1">
                  <a:txBody>
                    <a:bodyPr/>
                    <a:lstStyle/>
                    <a:p>
                      <a:endParaRPr lang="en-US"/>
                    </a:p>
                  </a:txBody>
                  <a:tcPr/>
                </a:tc>
              </a:tr>
            </a:tbl>
          </a:graphicData>
        </a:graphic>
      </p:graphicFrame>
      <p:sp>
        <p:nvSpPr>
          <p:cNvPr id="23" name="TextBox 22"/>
          <p:cNvSpPr txBox="1"/>
          <p:nvPr/>
        </p:nvSpPr>
        <p:spPr>
          <a:xfrm>
            <a:off x="364226" y="1034572"/>
            <a:ext cx="2162772" cy="400110"/>
          </a:xfrm>
          <a:prstGeom prst="rect">
            <a:avLst/>
          </a:prstGeom>
          <a:noFill/>
        </p:spPr>
        <p:txBody>
          <a:bodyPr wrap="none" rtlCol="0">
            <a:spAutoFit/>
          </a:bodyPr>
          <a:lstStyle/>
          <a:p>
            <a:r>
              <a:rPr lang="en-US" sz="2000" b="1" dirty="0" smtClean="0"/>
              <a:t>Million deaths yr</a:t>
            </a:r>
            <a:r>
              <a:rPr lang="en-US" sz="2000" b="1" baseline="30000" dirty="0" smtClean="0"/>
              <a:t>-1</a:t>
            </a:r>
            <a:endParaRPr lang="en-US" sz="2000" b="1" baseline="30000" dirty="0"/>
          </a:p>
        </p:txBody>
      </p:sp>
      <p:sp>
        <p:nvSpPr>
          <p:cNvPr id="9" name="Rectangle 8"/>
          <p:cNvSpPr/>
          <p:nvPr/>
        </p:nvSpPr>
        <p:spPr>
          <a:xfrm>
            <a:off x="192504" y="4977373"/>
            <a:ext cx="8758991" cy="646331"/>
          </a:xfrm>
          <a:prstGeom prst="rect">
            <a:avLst/>
          </a:prstGeom>
        </p:spPr>
        <p:txBody>
          <a:bodyPr wrap="square">
            <a:spAutoFit/>
          </a:bodyPr>
          <a:lstStyle/>
          <a:p>
            <a:pPr algn="ctr"/>
            <a:r>
              <a:rPr lang="en-US" sz="2000" b="1" dirty="0">
                <a:cs typeface="Arial" pitchFamily="34" charset="0"/>
              </a:rPr>
              <a:t>I</a:t>
            </a:r>
            <a:r>
              <a:rPr lang="en-US" sz="2000" b="1" dirty="0" smtClean="0">
                <a:cs typeface="Arial" pitchFamily="34" charset="0"/>
              </a:rPr>
              <a:t>mpact </a:t>
            </a:r>
            <a:r>
              <a:rPr lang="en-US" sz="2000" b="1" dirty="0">
                <a:cs typeface="Arial" pitchFamily="34" charset="0"/>
              </a:rPr>
              <a:t>of Climate Change </a:t>
            </a:r>
            <a:r>
              <a:rPr lang="en-US" sz="2000" b="1" dirty="0" smtClean="0">
                <a:cs typeface="Arial" pitchFamily="34" charset="0"/>
              </a:rPr>
              <a:t>on </a:t>
            </a:r>
            <a:r>
              <a:rPr lang="en-US" sz="2000" b="1" dirty="0" smtClean="0"/>
              <a:t>Global Respiratory Premature Ozone Mortality</a:t>
            </a:r>
            <a:r>
              <a:rPr lang="en-US" sz="2000" dirty="0" smtClean="0">
                <a:cs typeface="Arial" pitchFamily="34" charset="0"/>
              </a:rPr>
              <a:t> </a:t>
            </a:r>
            <a:endParaRPr lang="en-US" dirty="0" smtClean="0">
              <a:cs typeface="Arial" pitchFamily="34" charset="0"/>
            </a:endParaRPr>
          </a:p>
          <a:p>
            <a:pPr algn="ctr">
              <a:buFontTx/>
              <a:buChar char="-"/>
            </a:pPr>
            <a:r>
              <a:rPr lang="en-US" sz="1600" dirty="0" smtClean="0">
                <a:cs typeface="Arial" pitchFamily="34" charset="0"/>
              </a:rPr>
              <a:t>Uncertainty for the ensemble mean is a 95% CI including uncertainty in RR and across models</a:t>
            </a:r>
            <a:r>
              <a:rPr lang="en-US" sz="1600" dirty="0" smtClean="0"/>
              <a:t>.</a:t>
            </a:r>
            <a:r>
              <a:rPr lang="en-US" sz="1600" dirty="0" smtClean="0">
                <a:cs typeface="Arial" pitchFamily="34" charset="0"/>
              </a:rPr>
              <a:t> -</a:t>
            </a:r>
            <a:endParaRPr lang="en-US" sz="1600" dirty="0">
              <a:cs typeface="Arial" pitchFamily="34"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31" y="1434683"/>
            <a:ext cx="5633458" cy="343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47591" y="4534973"/>
            <a:ext cx="2786340" cy="307777"/>
          </a:xfrm>
          <a:prstGeom prst="rect">
            <a:avLst/>
          </a:prstGeom>
          <a:noFill/>
        </p:spPr>
        <p:txBody>
          <a:bodyPr wrap="none" rtlCol="0">
            <a:spAutoFit/>
          </a:bodyPr>
          <a:lstStyle/>
          <a:p>
            <a:r>
              <a:rPr lang="en-US" sz="1400" b="1" dirty="0" smtClean="0"/>
              <a:t>2030                                9 models</a:t>
            </a:r>
            <a:endParaRPr lang="en-US" sz="1400" b="1" dirty="0"/>
          </a:p>
        </p:txBody>
      </p:sp>
      <p:sp>
        <p:nvSpPr>
          <p:cNvPr id="19" name="TextBox 18"/>
          <p:cNvSpPr txBox="1"/>
          <p:nvPr/>
        </p:nvSpPr>
        <p:spPr>
          <a:xfrm>
            <a:off x="3426584" y="4534973"/>
            <a:ext cx="2688557" cy="307777"/>
          </a:xfrm>
          <a:prstGeom prst="rect">
            <a:avLst/>
          </a:prstGeom>
          <a:noFill/>
        </p:spPr>
        <p:txBody>
          <a:bodyPr wrap="none" rtlCol="0">
            <a:spAutoFit/>
          </a:bodyPr>
          <a:lstStyle/>
          <a:p>
            <a:r>
              <a:rPr lang="en-US" sz="1400" b="1" dirty="0" smtClean="0"/>
              <a:t> 2100                           10 models</a:t>
            </a:r>
            <a:endParaRPr lang="en-US" sz="1400" b="1" dirty="0"/>
          </a:p>
        </p:txBody>
      </p:sp>
      <p:pic>
        <p:nvPicPr>
          <p:cNvPr id="22" name="Picture 6"/>
          <p:cNvPicPr>
            <a:picLocks noChangeAspect="1" noChangeArrowheads="1"/>
          </p:cNvPicPr>
          <p:nvPr/>
        </p:nvPicPr>
        <p:blipFill>
          <a:blip r:embed="rId3" cstate="print"/>
          <a:srcRect/>
          <a:stretch>
            <a:fillRect/>
          </a:stretch>
        </p:blipFill>
        <p:spPr bwMode="auto">
          <a:xfrm>
            <a:off x="541643" y="6136836"/>
            <a:ext cx="5504712" cy="180373"/>
          </a:xfrm>
          <a:prstGeom prst="rect">
            <a:avLst/>
          </a:prstGeom>
          <a:noFill/>
          <a:ln w="9525">
            <a:noFill/>
            <a:miter lim="800000"/>
            <a:headEnd/>
            <a:tailEnd/>
          </a:ln>
        </p:spPr>
      </p:pic>
      <p:sp>
        <p:nvSpPr>
          <p:cNvPr id="23" name="TextBox 22"/>
          <p:cNvSpPr txBox="1"/>
          <p:nvPr/>
        </p:nvSpPr>
        <p:spPr>
          <a:xfrm>
            <a:off x="5927897" y="6285178"/>
            <a:ext cx="1787525" cy="261610"/>
          </a:xfrm>
          <a:prstGeom prst="rect">
            <a:avLst/>
          </a:prstGeom>
          <a:noFill/>
        </p:spPr>
        <p:txBody>
          <a:bodyPr wrap="square" rtlCol="0">
            <a:spAutoFit/>
          </a:bodyPr>
          <a:lstStyle/>
          <a:p>
            <a:r>
              <a:rPr lang="en-US" sz="1100" b="1" dirty="0" smtClean="0">
                <a:latin typeface="Arial" pitchFamily="34" charset="0"/>
                <a:cs typeface="Arial" pitchFamily="34" charset="0"/>
              </a:rPr>
              <a:t>deaths yr</a:t>
            </a:r>
            <a:r>
              <a:rPr lang="en-US" sz="1100" b="1" baseline="30000" dirty="0" smtClean="0">
                <a:latin typeface="Arial" pitchFamily="34" charset="0"/>
                <a:cs typeface="Arial" pitchFamily="34" charset="0"/>
              </a:rPr>
              <a:t>-1</a:t>
            </a:r>
            <a:r>
              <a:rPr lang="en-US" sz="1100" b="1" dirty="0" smtClean="0">
                <a:latin typeface="Arial" pitchFamily="34" charset="0"/>
                <a:cs typeface="Arial" pitchFamily="34" charset="0"/>
              </a:rPr>
              <a:t> (1000 km</a:t>
            </a:r>
            <a:r>
              <a:rPr lang="en-US" sz="1100" b="1" baseline="30000" dirty="0" smtClean="0">
                <a:latin typeface="Arial" pitchFamily="34" charset="0"/>
                <a:cs typeface="Arial" pitchFamily="34" charset="0"/>
              </a:rPr>
              <a:t>2</a:t>
            </a:r>
            <a:r>
              <a:rPr lang="en-US" sz="1100" b="1" dirty="0" smtClean="0">
                <a:latin typeface="Arial" pitchFamily="34" charset="0"/>
                <a:cs typeface="Arial" pitchFamily="34" charset="0"/>
              </a:rPr>
              <a:t>)</a:t>
            </a:r>
            <a:r>
              <a:rPr lang="en-US" sz="1100" b="1" baseline="30000" dirty="0" smtClean="0">
                <a:latin typeface="Arial" pitchFamily="34" charset="0"/>
                <a:cs typeface="Arial" pitchFamily="34" charset="0"/>
              </a:rPr>
              <a:t>-1</a:t>
            </a:r>
            <a:endParaRPr lang="en-US" sz="1100" b="1" baseline="30000" dirty="0"/>
          </a:p>
        </p:txBody>
      </p:sp>
      <p:sp>
        <p:nvSpPr>
          <p:cNvPr id="24" name="TextBox 23"/>
          <p:cNvSpPr txBox="1"/>
          <p:nvPr/>
        </p:nvSpPr>
        <p:spPr>
          <a:xfrm>
            <a:off x="400070" y="6324068"/>
            <a:ext cx="5610986" cy="246221"/>
          </a:xfrm>
          <a:prstGeom prst="rect">
            <a:avLst/>
          </a:prstGeom>
          <a:solidFill>
            <a:schemeClr val="bg1"/>
          </a:solidFill>
        </p:spPr>
        <p:txBody>
          <a:bodyPr wrap="square" rtlCol="0">
            <a:spAutoFit/>
          </a:bodyPr>
          <a:lstStyle/>
          <a:p>
            <a:r>
              <a:rPr lang="en-US" sz="1000" dirty="0" smtClean="0">
                <a:latin typeface="Arial" pitchFamily="34" charset="0"/>
                <a:cs typeface="Arial" pitchFamily="34" charset="0"/>
              </a:rPr>
              <a:t>          -1000    -100    -10        -1        -0.1     -0.01     0.01      0.1        1         10        100     1000  </a:t>
            </a:r>
            <a:endParaRPr lang="en-US" sz="1000" dirty="0">
              <a:latin typeface="Arial" pitchFamily="34" charset="0"/>
              <a:cs typeface="Arial" pitchFamily="34" charset="0"/>
            </a:endParaRPr>
          </a:p>
        </p:txBody>
      </p:sp>
      <p:sp>
        <p:nvSpPr>
          <p:cNvPr id="25" name="Rectangle 24"/>
          <p:cNvSpPr/>
          <p:nvPr/>
        </p:nvSpPr>
        <p:spPr>
          <a:xfrm>
            <a:off x="6171951" y="4781516"/>
            <a:ext cx="2561083" cy="584775"/>
          </a:xfrm>
          <a:prstGeom prst="rect">
            <a:avLst/>
          </a:prstGeom>
        </p:spPr>
        <p:txBody>
          <a:bodyPr wrap="square">
            <a:spAutoFit/>
          </a:bodyPr>
          <a:lstStyle/>
          <a:p>
            <a:r>
              <a:rPr lang="en-US" sz="1600" b="1" dirty="0"/>
              <a:t>P</a:t>
            </a:r>
            <a:r>
              <a:rPr lang="en-US" sz="1600" b="1" dirty="0" smtClean="0"/>
              <a:t>remature Ozone Mortality – 2030, 2100</a:t>
            </a:r>
            <a:endParaRPr lang="en-US" sz="1600" dirty="0"/>
          </a:p>
        </p:txBody>
      </p:sp>
      <p:sp>
        <p:nvSpPr>
          <p:cNvPr id="15" name="Title 4"/>
          <p:cNvSpPr>
            <a:spLocks noGrp="1"/>
          </p:cNvSpPr>
          <p:nvPr>
            <p:ph type="title"/>
          </p:nvPr>
        </p:nvSpPr>
        <p:spPr/>
        <p:txBody>
          <a:bodyPr>
            <a:noAutofit/>
          </a:bodyPr>
          <a:lstStyle/>
          <a:p>
            <a:r>
              <a:rPr lang="en-US" sz="2800" dirty="0" smtClean="0"/>
              <a:t>Impact of Climate Change: ozone mortality (II)</a:t>
            </a:r>
            <a:endParaRPr lang="en-US" sz="28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33" y="1166196"/>
            <a:ext cx="7286797" cy="298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063" y="4798440"/>
            <a:ext cx="2693520" cy="130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6584" y="4798440"/>
            <a:ext cx="2662560" cy="129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extLst>
      <p:ext uri="{BB962C8B-B14F-4D97-AF65-F5344CB8AC3E}">
        <p14:creationId xmlns:p14="http://schemas.microsoft.com/office/powerpoint/2010/main" val="1152379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8534400" cy="762000"/>
          </a:xfrm>
        </p:spPr>
        <p:txBody>
          <a:bodyPr>
            <a:normAutofit fontScale="90000"/>
          </a:bodyPr>
          <a:lstStyle/>
          <a:p>
            <a:r>
              <a:rPr lang="en-US" sz="3200" dirty="0" smtClean="0"/>
              <a:t>Impact of Climate Change: PM</a:t>
            </a:r>
            <a:r>
              <a:rPr lang="en-US" sz="3200" baseline="-25000" dirty="0" smtClean="0"/>
              <a:t>2.5</a:t>
            </a:r>
            <a:r>
              <a:rPr lang="en-US" sz="3200" dirty="0" smtClean="0"/>
              <a:t> Mortality (I)</a:t>
            </a:r>
            <a:endParaRPr lang="en-US" sz="3200" dirty="0"/>
          </a:p>
        </p:txBody>
      </p:sp>
      <p:graphicFrame>
        <p:nvGraphicFramePr>
          <p:cNvPr id="19" name="Table 18"/>
          <p:cNvGraphicFramePr>
            <a:graphicFrameLocks noGrp="1"/>
          </p:cNvGraphicFramePr>
          <p:nvPr>
            <p:extLst>
              <p:ext uri="{D42A27DB-BD31-4B8C-83A1-F6EECF244321}">
                <p14:modId xmlns:p14="http://schemas.microsoft.com/office/powerpoint/2010/main" val="3636907260"/>
              </p:ext>
            </p:extLst>
          </p:nvPr>
        </p:nvGraphicFramePr>
        <p:xfrm>
          <a:off x="6212433" y="1694574"/>
          <a:ext cx="2344293" cy="1752600"/>
        </p:xfrm>
        <a:graphic>
          <a:graphicData uri="http://schemas.openxmlformats.org/drawingml/2006/table">
            <a:tbl>
              <a:tblPr/>
              <a:tblGrid>
                <a:gridCol w="910262"/>
                <a:gridCol w="1434031"/>
              </a:tblGrid>
              <a:tr h="225666">
                <a:tc>
                  <a:txBody>
                    <a:bodyPr/>
                    <a:lstStyle/>
                    <a:p>
                      <a:pPr algn="r" fontAlgn="b"/>
                      <a:r>
                        <a:rPr lang="en-US" sz="1800" b="1" i="0" u="none" strike="noStrike" dirty="0" smtClean="0">
                          <a:solidFill>
                            <a:schemeClr val="tx1"/>
                          </a:solidFill>
                          <a:latin typeface="+mn-lt"/>
                          <a:cs typeface="Arial" pitchFamily="34" charset="0"/>
                        </a:rPr>
                        <a:t>Mean</a:t>
                      </a:r>
                      <a:endParaRPr lang="en-US" sz="1800" b="1" i="0" u="none" strike="noStrike" dirty="0">
                        <a:solidFill>
                          <a:schemeClr val="tx1"/>
                        </a:solidFill>
                        <a:latin typeface="+mn-lt"/>
                        <a:cs typeface="Arial" pitchFamily="34" charset="0"/>
                      </a:endParaRPr>
                    </a:p>
                  </a:txBody>
                  <a:tcPr marL="0" marR="0" marT="0" marB="0" anchor="b">
                    <a:lnL>
                      <a:noFill/>
                    </a:lnL>
                    <a:lnR>
                      <a:noFill/>
                    </a:lnR>
                    <a:lnT>
                      <a:noFill/>
                    </a:lnT>
                    <a:lnB>
                      <a:noFill/>
                    </a:lnB>
                    <a:solidFill>
                      <a:schemeClr val="accent2">
                        <a:lumMod val="20000"/>
                        <a:lumOff val="80000"/>
                      </a:schemeClr>
                    </a:solidFill>
                  </a:tcPr>
                </a:tc>
                <a:tc>
                  <a:txBody>
                    <a:bodyPr/>
                    <a:lstStyle/>
                    <a:p>
                      <a:pPr algn="l" fontAlgn="b"/>
                      <a:r>
                        <a:rPr lang="en-US" sz="1800" b="1" i="0" u="none" strike="noStrike" baseline="0" dirty="0" smtClean="0">
                          <a:solidFill>
                            <a:schemeClr val="tx1"/>
                          </a:solidFill>
                          <a:latin typeface="+mn-lt"/>
                          <a:cs typeface="Arial" pitchFamily="34" charset="0"/>
                        </a:rPr>
                        <a:t> (</a:t>
                      </a:r>
                      <a:r>
                        <a:rPr lang="en-US" sz="1800" b="1" i="0" u="none" strike="noStrike" dirty="0" smtClean="0">
                          <a:solidFill>
                            <a:schemeClr val="tx1"/>
                          </a:solidFill>
                          <a:latin typeface="+mn-lt"/>
                          <a:cs typeface="Arial" pitchFamily="34" charset="0"/>
                        </a:rPr>
                        <a:t>95</a:t>
                      </a:r>
                      <a:r>
                        <a:rPr lang="en-US" sz="1800" b="1" i="0" u="none" strike="noStrike" dirty="0">
                          <a:solidFill>
                            <a:schemeClr val="tx1"/>
                          </a:solidFill>
                          <a:latin typeface="+mn-lt"/>
                          <a:cs typeface="Arial" pitchFamily="34" charset="0"/>
                        </a:rPr>
                        <a:t>% </a:t>
                      </a:r>
                      <a:r>
                        <a:rPr lang="en-US" sz="1800" b="1" i="0" u="none" strike="noStrike" dirty="0" smtClean="0">
                          <a:solidFill>
                            <a:schemeClr val="tx1"/>
                          </a:solidFill>
                          <a:latin typeface="+mn-lt"/>
                          <a:cs typeface="Arial" pitchFamily="34" charset="0"/>
                        </a:rPr>
                        <a:t>CI)</a:t>
                      </a:r>
                      <a:endParaRPr lang="en-US" sz="1800" b="1" i="0" u="none" strike="noStrike" dirty="0">
                        <a:solidFill>
                          <a:schemeClr val="tx1"/>
                        </a:solidFill>
                        <a:latin typeface="+mn-lt"/>
                        <a:cs typeface="Arial" pitchFamily="34" charset="0"/>
                      </a:endParaRPr>
                    </a:p>
                  </a:txBody>
                  <a:tcPr marL="0" marR="0" marT="0" marB="0" anchor="b">
                    <a:lnL>
                      <a:noFill/>
                    </a:lnL>
                    <a:lnR>
                      <a:noFill/>
                    </a:lnR>
                    <a:lnT>
                      <a:noFill/>
                    </a:lnT>
                    <a:lnB>
                      <a:noFill/>
                    </a:lnB>
                    <a:solidFill>
                      <a:schemeClr val="accent2">
                        <a:lumMod val="20000"/>
                        <a:lumOff val="80000"/>
                      </a:schemeClr>
                    </a:solidFill>
                  </a:tcPr>
                </a:tc>
              </a:tr>
              <a:tr h="27546">
                <a:tc gridSpan="2">
                  <a:txBody>
                    <a:bodyPr/>
                    <a:lstStyle/>
                    <a:p>
                      <a:pPr marL="0" marR="0" indent="0" algn="l" defTabSz="4806746"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latin typeface="+mn-lt"/>
                          <a:cs typeface="Arial" pitchFamily="34" charset="0"/>
                        </a:rPr>
                        <a:t>   (thousand deaths . yr</a:t>
                      </a:r>
                      <a:r>
                        <a:rPr lang="en-US" sz="1600" b="0" i="0" u="none" strike="noStrike" baseline="30000" dirty="0" smtClean="0">
                          <a:solidFill>
                            <a:schemeClr val="tx1"/>
                          </a:solidFill>
                          <a:latin typeface="+mn-lt"/>
                          <a:cs typeface="Arial" pitchFamily="34" charset="0"/>
                        </a:rPr>
                        <a:t>-1</a:t>
                      </a:r>
                      <a:r>
                        <a:rPr lang="en-US" sz="1600" b="0" i="0" u="none" strike="noStrike" dirty="0" smtClean="0">
                          <a:solidFill>
                            <a:schemeClr val="tx1"/>
                          </a:solidFill>
                          <a:latin typeface="+mn-lt"/>
                          <a:cs typeface="Arial" pitchFamily="34" charset="0"/>
                        </a:rPr>
                        <a:t>)</a:t>
                      </a:r>
                    </a:p>
                  </a:txBody>
                  <a:tcPr marL="0" marR="0" marT="0" marB="0" anchor="b">
                    <a:lnL>
                      <a:noFill/>
                    </a:lnL>
                    <a:lnR>
                      <a:noFill/>
                    </a:lnR>
                    <a:lnT>
                      <a:noFill/>
                    </a:lnT>
                    <a:lnB>
                      <a:noFill/>
                    </a:lnB>
                    <a:solidFill>
                      <a:schemeClr val="accent2">
                        <a:lumMod val="20000"/>
                        <a:lumOff val="80000"/>
                      </a:schemeClr>
                    </a:solidFill>
                  </a:tcPr>
                </a:tc>
                <a:tc hMerge="1">
                  <a:txBody>
                    <a:bodyPr/>
                    <a:lstStyle/>
                    <a:p>
                      <a:endParaRPr lang="en-US"/>
                    </a:p>
                  </a:txBody>
                  <a:tcPr/>
                </a:tc>
              </a:tr>
              <a:tr h="0">
                <a:tc gridSpan="2">
                  <a:txBody>
                    <a:bodyPr/>
                    <a:lstStyle/>
                    <a:p>
                      <a:pPr marL="0" marR="0" indent="0" algn="ctr" defTabSz="4806746"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bg1"/>
                          </a:solidFill>
                          <a:latin typeface="+mn-lt"/>
                          <a:cs typeface="Arial" pitchFamily="34" charset="0"/>
                        </a:rPr>
                        <a:t>2030</a:t>
                      </a:r>
                    </a:p>
                  </a:txBody>
                  <a:tcPr marL="0" marR="0" marT="0" marB="0" anchor="b">
                    <a:lnL>
                      <a:noFill/>
                    </a:lnL>
                    <a:lnR>
                      <a:noFill/>
                    </a:lnR>
                    <a:lnT>
                      <a:noFill/>
                    </a:lnT>
                    <a:lnB>
                      <a:noFill/>
                    </a:lnB>
                    <a:solidFill>
                      <a:schemeClr val="accent2">
                        <a:lumMod val="50000"/>
                      </a:schemeClr>
                    </a:solidFill>
                  </a:tcPr>
                </a:tc>
                <a:tc hMerge="1">
                  <a:txBody>
                    <a:bodyPr/>
                    <a:lstStyle/>
                    <a:p>
                      <a:pPr algn="r" fontAlgn="b"/>
                      <a:endParaRPr lang="en-US" sz="2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0">
                <a:tc gridSpan="2">
                  <a:txBody>
                    <a:bodyPr/>
                    <a:lstStyle/>
                    <a:p>
                      <a:pPr marL="0" marR="0" indent="0" algn="ctr" defTabSz="4806746"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n-lt"/>
                          <a:cs typeface="Arial" pitchFamily="34" charset="0"/>
                        </a:rPr>
                        <a:t>56  </a:t>
                      </a:r>
                      <a:r>
                        <a:rPr lang="en-US" sz="1800" b="0" i="0" u="none" strike="noStrike" dirty="0" smtClean="0">
                          <a:solidFill>
                            <a:schemeClr val="tx1"/>
                          </a:solidFill>
                          <a:latin typeface="+mn-lt"/>
                          <a:cs typeface="Arial" pitchFamily="34" charset="0"/>
                        </a:rPr>
                        <a:t>(-34 , 164)</a:t>
                      </a:r>
                    </a:p>
                  </a:txBody>
                  <a:tcPr marL="0" marR="0" marT="0" marB="0" anchor="b">
                    <a:lnL>
                      <a:noFill/>
                    </a:lnL>
                    <a:lnR>
                      <a:noFill/>
                    </a:lnR>
                    <a:lnT>
                      <a:noFill/>
                    </a:lnT>
                    <a:lnB>
                      <a:noFill/>
                    </a:lnB>
                    <a:solidFill>
                      <a:schemeClr val="accent2">
                        <a:lumMod val="20000"/>
                        <a:lumOff val="80000"/>
                      </a:schemeClr>
                    </a:solidFill>
                  </a:tcPr>
                </a:tc>
                <a:tc hMerge="1">
                  <a:txBody>
                    <a:bodyPr/>
                    <a:lstStyle/>
                    <a:p>
                      <a:endParaRPr lang="en-US"/>
                    </a:p>
                  </a:txBody>
                  <a:tcPr/>
                </a:tc>
              </a:tr>
              <a:tr h="45720">
                <a:tc gridSpan="2">
                  <a:txBody>
                    <a:bodyPr/>
                    <a:lstStyle/>
                    <a:p>
                      <a:pPr algn="ctr" fontAlgn="b"/>
                      <a:endParaRPr lang="en-US" sz="900" b="0" i="0" u="none" strike="noStrike" dirty="0">
                        <a:solidFill>
                          <a:schemeClr val="tx1"/>
                        </a:solidFill>
                        <a:latin typeface="+mn-lt"/>
                        <a:cs typeface="Arial" pitchFamily="34" charset="0"/>
                      </a:endParaRPr>
                    </a:p>
                  </a:txBody>
                  <a:tcPr marL="0" marR="0" marT="0" marB="0" anchor="b">
                    <a:lnL>
                      <a:noFill/>
                    </a:lnL>
                    <a:lnR>
                      <a:noFill/>
                    </a:lnR>
                    <a:lnT>
                      <a:noFill/>
                    </a:lnT>
                    <a:lnB>
                      <a:noFill/>
                    </a:lnB>
                    <a:solidFill>
                      <a:schemeClr val="bg1"/>
                    </a:solidFill>
                  </a:tcPr>
                </a:tc>
                <a:tc hMerge="1">
                  <a:txBody>
                    <a:bodyPr/>
                    <a:lstStyle/>
                    <a:p>
                      <a:endParaRPr lang="en-US"/>
                    </a:p>
                  </a:txBody>
                  <a:tcPr/>
                </a:tc>
              </a:tr>
              <a:tr h="89294">
                <a:tc gridSpan="2">
                  <a:txBody>
                    <a:bodyPr/>
                    <a:lstStyle/>
                    <a:p>
                      <a:pPr algn="ctr" fontAlgn="b"/>
                      <a:r>
                        <a:rPr lang="en-US" sz="1800" b="1" i="0" u="none" strike="noStrike" dirty="0" smtClean="0">
                          <a:solidFill>
                            <a:schemeClr val="bg1"/>
                          </a:solidFill>
                          <a:latin typeface="+mn-lt"/>
                          <a:cs typeface="Arial" pitchFamily="34" charset="0"/>
                        </a:rPr>
                        <a:t>2100</a:t>
                      </a:r>
                      <a:endParaRPr lang="en-US" sz="1800" b="1" i="0" u="none" strike="noStrike" dirty="0">
                        <a:solidFill>
                          <a:schemeClr val="bg1"/>
                        </a:solidFill>
                        <a:latin typeface="+mn-lt"/>
                        <a:cs typeface="Arial" pitchFamily="34" charset="0"/>
                      </a:endParaRPr>
                    </a:p>
                  </a:txBody>
                  <a:tcPr marL="0" marR="0" marT="0" marB="0" anchor="b">
                    <a:lnL>
                      <a:noFill/>
                    </a:lnL>
                    <a:lnR>
                      <a:noFill/>
                    </a:lnR>
                    <a:lnT>
                      <a:noFill/>
                    </a:lnT>
                    <a:lnB>
                      <a:noFill/>
                    </a:lnB>
                    <a:solidFill>
                      <a:schemeClr val="accent2">
                        <a:lumMod val="50000"/>
                      </a:schemeClr>
                    </a:solidFill>
                  </a:tcPr>
                </a:tc>
                <a:tc hMerge="1">
                  <a:txBody>
                    <a:bodyPr/>
                    <a:lstStyle/>
                    <a:p>
                      <a:pPr algn="l" fontAlgn="b"/>
                      <a:endParaRPr lang="en-US" sz="20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35014">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n-lt"/>
                          <a:cs typeface="Arial" pitchFamily="34" charset="0"/>
                        </a:rPr>
                        <a:t>215 </a:t>
                      </a:r>
                      <a:r>
                        <a:rPr lang="en-US" sz="1800" b="0" i="0" u="none" strike="noStrike" dirty="0" smtClean="0">
                          <a:solidFill>
                            <a:schemeClr val="tx1"/>
                          </a:solidFill>
                          <a:latin typeface="+mn-lt"/>
                          <a:cs typeface="Arial" pitchFamily="34" charset="0"/>
                        </a:rPr>
                        <a:t>(-76 , 595)</a:t>
                      </a:r>
                    </a:p>
                  </a:txBody>
                  <a:tcPr marL="0" marR="0" marT="0" marB="0">
                    <a:lnL>
                      <a:noFill/>
                    </a:lnL>
                    <a:lnR>
                      <a:noFill/>
                    </a:lnR>
                    <a:lnT>
                      <a:noFill/>
                    </a:lnT>
                    <a:lnB>
                      <a:noFill/>
                    </a:lnB>
                    <a:solidFill>
                      <a:schemeClr val="accent2">
                        <a:lumMod val="20000"/>
                        <a:lumOff val="80000"/>
                      </a:schemeClr>
                    </a:solidFill>
                  </a:tcPr>
                </a:tc>
                <a:tc hMerge="1">
                  <a:txBody>
                    <a:bodyPr/>
                    <a:lstStyle/>
                    <a:p>
                      <a:endParaRPr lang="en-US"/>
                    </a:p>
                  </a:txBody>
                  <a:tcPr/>
                </a:tc>
              </a:tr>
            </a:tbl>
          </a:graphicData>
        </a:graphic>
      </p:graphicFrame>
      <p:sp>
        <p:nvSpPr>
          <p:cNvPr id="23" name="TextBox 22"/>
          <p:cNvSpPr txBox="1"/>
          <p:nvPr/>
        </p:nvSpPr>
        <p:spPr>
          <a:xfrm>
            <a:off x="446419" y="1351262"/>
            <a:ext cx="2162772" cy="400110"/>
          </a:xfrm>
          <a:prstGeom prst="rect">
            <a:avLst/>
          </a:prstGeom>
          <a:noFill/>
        </p:spPr>
        <p:txBody>
          <a:bodyPr wrap="none" rtlCol="0">
            <a:spAutoFit/>
          </a:bodyPr>
          <a:lstStyle/>
          <a:p>
            <a:r>
              <a:rPr lang="en-US" sz="2000" b="1" dirty="0" smtClean="0"/>
              <a:t>Million deaths yr</a:t>
            </a:r>
            <a:r>
              <a:rPr lang="en-US" sz="2000" b="1" baseline="30000" dirty="0" smtClean="0"/>
              <a:t>-1</a:t>
            </a:r>
            <a:endParaRPr lang="en-US" sz="2000" b="1" baseline="30000" dirty="0"/>
          </a:p>
        </p:txBody>
      </p:sp>
      <p:sp>
        <p:nvSpPr>
          <p:cNvPr id="13" name="Rectangle 12"/>
          <p:cNvSpPr/>
          <p:nvPr/>
        </p:nvSpPr>
        <p:spPr>
          <a:xfrm>
            <a:off x="208547" y="4963734"/>
            <a:ext cx="8758991" cy="615553"/>
          </a:xfrm>
          <a:prstGeom prst="rect">
            <a:avLst/>
          </a:prstGeom>
        </p:spPr>
        <p:txBody>
          <a:bodyPr wrap="square">
            <a:spAutoFit/>
          </a:bodyPr>
          <a:lstStyle/>
          <a:p>
            <a:pPr algn="ctr"/>
            <a:r>
              <a:rPr lang="en-US" b="1" dirty="0">
                <a:cs typeface="Arial" pitchFamily="34" charset="0"/>
              </a:rPr>
              <a:t>Impact of Climate </a:t>
            </a:r>
            <a:r>
              <a:rPr lang="en-US" b="1" dirty="0" smtClean="0">
                <a:cs typeface="Arial" pitchFamily="34" charset="0"/>
              </a:rPr>
              <a:t>Change on </a:t>
            </a:r>
            <a:r>
              <a:rPr lang="en-US" b="1" dirty="0" smtClean="0"/>
              <a:t>Global IHD+STROKE+COPD+LC Premature PM</a:t>
            </a:r>
            <a:r>
              <a:rPr lang="en-US" b="1" baseline="-25000" dirty="0" smtClean="0"/>
              <a:t>2.5</a:t>
            </a:r>
            <a:r>
              <a:rPr lang="en-US" b="1" dirty="0" smtClean="0"/>
              <a:t> Mortality</a:t>
            </a:r>
          </a:p>
          <a:p>
            <a:pPr algn="ctr"/>
            <a:r>
              <a:rPr lang="en-US" sz="1600" b="1" dirty="0" smtClean="0">
                <a:cs typeface="Arial" pitchFamily="34" charset="0"/>
              </a:rPr>
              <a:t>- </a:t>
            </a:r>
            <a:r>
              <a:rPr lang="en-US" sz="1600" dirty="0" smtClean="0">
                <a:cs typeface="Arial" pitchFamily="34" charset="0"/>
              </a:rPr>
              <a:t>Uncertainty for the ensemble mean is a 95% CI including uncertainty in RR and across models</a:t>
            </a:r>
            <a:r>
              <a:rPr lang="en-US" sz="1600" dirty="0" smtClean="0"/>
              <a:t>.</a:t>
            </a:r>
            <a:r>
              <a:rPr lang="en-US" sz="1600" dirty="0" smtClean="0">
                <a:cs typeface="Arial" pitchFamily="34" charset="0"/>
              </a:rPr>
              <a:t> -</a:t>
            </a:r>
            <a:endParaRPr lang="en-US" sz="1600" dirty="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19" y="1751372"/>
            <a:ext cx="561498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8490517" cy="457200"/>
          </a:xfrm>
        </p:spPr>
        <p:txBody>
          <a:bodyPr/>
          <a:lstStyle/>
          <a:p>
            <a:r>
              <a:rPr lang="en-US" sz="2800" dirty="0" smtClean="0"/>
              <a:t>Impact of Climate Change: PM</a:t>
            </a:r>
            <a:r>
              <a:rPr lang="en-US" sz="2800" baseline="-25000" dirty="0" smtClean="0"/>
              <a:t>2.5</a:t>
            </a:r>
            <a:r>
              <a:rPr lang="en-US" sz="2800" dirty="0" smtClean="0"/>
              <a:t> Mortality (II)</a:t>
            </a:r>
            <a:endParaRPr lang="en-US" sz="2800" dirty="0"/>
          </a:p>
        </p:txBody>
      </p:sp>
      <p:sp>
        <p:nvSpPr>
          <p:cNvPr id="18" name="TextBox 17"/>
          <p:cNvSpPr txBox="1"/>
          <p:nvPr/>
        </p:nvSpPr>
        <p:spPr>
          <a:xfrm>
            <a:off x="447591" y="4534973"/>
            <a:ext cx="2738250" cy="307777"/>
          </a:xfrm>
          <a:prstGeom prst="rect">
            <a:avLst/>
          </a:prstGeom>
          <a:noFill/>
        </p:spPr>
        <p:txBody>
          <a:bodyPr wrap="none" rtlCol="0">
            <a:spAutoFit/>
          </a:bodyPr>
          <a:lstStyle/>
          <a:p>
            <a:r>
              <a:rPr lang="en-US" sz="1400" b="1" dirty="0" smtClean="0"/>
              <a:t> 2030                              4 models</a:t>
            </a:r>
            <a:endParaRPr lang="en-US" sz="1400" b="1" dirty="0"/>
          </a:p>
        </p:txBody>
      </p:sp>
      <p:sp>
        <p:nvSpPr>
          <p:cNvPr id="19" name="TextBox 18"/>
          <p:cNvSpPr txBox="1"/>
          <p:nvPr/>
        </p:nvSpPr>
        <p:spPr>
          <a:xfrm>
            <a:off x="3426584" y="4534973"/>
            <a:ext cx="2690160" cy="307777"/>
          </a:xfrm>
          <a:prstGeom prst="rect">
            <a:avLst/>
          </a:prstGeom>
          <a:noFill/>
        </p:spPr>
        <p:txBody>
          <a:bodyPr wrap="none" rtlCol="0">
            <a:spAutoFit/>
          </a:bodyPr>
          <a:lstStyle/>
          <a:p>
            <a:r>
              <a:rPr lang="en-US" sz="1400" b="1" dirty="0" smtClean="0"/>
              <a:t>2100                              5 models</a:t>
            </a:r>
            <a:endParaRPr lang="en-US" sz="1400" b="1" dirty="0"/>
          </a:p>
        </p:txBody>
      </p:sp>
      <p:pic>
        <p:nvPicPr>
          <p:cNvPr id="22" name="Picture 6"/>
          <p:cNvPicPr>
            <a:picLocks noChangeAspect="1" noChangeArrowheads="1"/>
          </p:cNvPicPr>
          <p:nvPr/>
        </p:nvPicPr>
        <p:blipFill>
          <a:blip r:embed="rId3" cstate="print"/>
          <a:srcRect/>
          <a:stretch>
            <a:fillRect/>
          </a:stretch>
        </p:blipFill>
        <p:spPr bwMode="auto">
          <a:xfrm>
            <a:off x="541643" y="6136836"/>
            <a:ext cx="5504712" cy="180373"/>
          </a:xfrm>
          <a:prstGeom prst="rect">
            <a:avLst/>
          </a:prstGeom>
          <a:noFill/>
          <a:ln w="9525">
            <a:noFill/>
            <a:miter lim="800000"/>
            <a:headEnd/>
            <a:tailEnd/>
          </a:ln>
        </p:spPr>
      </p:pic>
      <p:sp>
        <p:nvSpPr>
          <p:cNvPr id="23" name="TextBox 22"/>
          <p:cNvSpPr txBox="1"/>
          <p:nvPr/>
        </p:nvSpPr>
        <p:spPr>
          <a:xfrm>
            <a:off x="5927897" y="6285178"/>
            <a:ext cx="1787525" cy="261610"/>
          </a:xfrm>
          <a:prstGeom prst="rect">
            <a:avLst/>
          </a:prstGeom>
          <a:noFill/>
        </p:spPr>
        <p:txBody>
          <a:bodyPr wrap="square" rtlCol="0">
            <a:spAutoFit/>
          </a:bodyPr>
          <a:lstStyle/>
          <a:p>
            <a:r>
              <a:rPr lang="en-US" sz="1100" b="1" dirty="0" smtClean="0">
                <a:latin typeface="Arial" pitchFamily="34" charset="0"/>
                <a:cs typeface="Arial" pitchFamily="34" charset="0"/>
              </a:rPr>
              <a:t>deaths yr</a:t>
            </a:r>
            <a:r>
              <a:rPr lang="en-US" sz="1100" b="1" baseline="30000" dirty="0" smtClean="0">
                <a:latin typeface="Arial" pitchFamily="34" charset="0"/>
                <a:cs typeface="Arial" pitchFamily="34" charset="0"/>
              </a:rPr>
              <a:t>-1</a:t>
            </a:r>
            <a:r>
              <a:rPr lang="en-US" sz="1100" b="1" dirty="0" smtClean="0">
                <a:latin typeface="Arial" pitchFamily="34" charset="0"/>
                <a:cs typeface="Arial" pitchFamily="34" charset="0"/>
              </a:rPr>
              <a:t> (1000 km</a:t>
            </a:r>
            <a:r>
              <a:rPr lang="en-US" sz="1100" b="1" baseline="30000" dirty="0" smtClean="0">
                <a:latin typeface="Arial" pitchFamily="34" charset="0"/>
                <a:cs typeface="Arial" pitchFamily="34" charset="0"/>
              </a:rPr>
              <a:t>2</a:t>
            </a:r>
            <a:r>
              <a:rPr lang="en-US" sz="1100" b="1" dirty="0" smtClean="0">
                <a:latin typeface="Arial" pitchFamily="34" charset="0"/>
                <a:cs typeface="Arial" pitchFamily="34" charset="0"/>
              </a:rPr>
              <a:t>)</a:t>
            </a:r>
            <a:r>
              <a:rPr lang="en-US" sz="1100" b="1" baseline="30000" dirty="0" smtClean="0">
                <a:latin typeface="Arial" pitchFamily="34" charset="0"/>
                <a:cs typeface="Arial" pitchFamily="34" charset="0"/>
              </a:rPr>
              <a:t>-1</a:t>
            </a:r>
            <a:endParaRPr lang="en-US" sz="1100" b="1" baseline="30000" dirty="0"/>
          </a:p>
        </p:txBody>
      </p:sp>
      <p:sp>
        <p:nvSpPr>
          <p:cNvPr id="24" name="TextBox 23"/>
          <p:cNvSpPr txBox="1"/>
          <p:nvPr/>
        </p:nvSpPr>
        <p:spPr>
          <a:xfrm>
            <a:off x="400070" y="6324068"/>
            <a:ext cx="5610986" cy="246221"/>
          </a:xfrm>
          <a:prstGeom prst="rect">
            <a:avLst/>
          </a:prstGeom>
          <a:solidFill>
            <a:schemeClr val="bg1"/>
          </a:solidFill>
        </p:spPr>
        <p:txBody>
          <a:bodyPr wrap="square" rtlCol="0">
            <a:spAutoFit/>
          </a:bodyPr>
          <a:lstStyle/>
          <a:p>
            <a:r>
              <a:rPr lang="en-US" sz="1000" dirty="0" smtClean="0">
                <a:latin typeface="Arial" pitchFamily="34" charset="0"/>
                <a:cs typeface="Arial" pitchFamily="34" charset="0"/>
              </a:rPr>
              <a:t>          -1000    -100    -10        -1        -0.1     -0.01     0.01      0.1        1         10        100     1000  </a:t>
            </a:r>
            <a:endParaRPr lang="en-US" sz="1000" dirty="0">
              <a:latin typeface="Arial" pitchFamily="34" charset="0"/>
              <a:cs typeface="Arial" pitchFamily="34" charset="0"/>
            </a:endParaRPr>
          </a:p>
        </p:txBody>
      </p:sp>
      <p:sp>
        <p:nvSpPr>
          <p:cNvPr id="25" name="Rectangle 24"/>
          <p:cNvSpPr/>
          <p:nvPr/>
        </p:nvSpPr>
        <p:spPr>
          <a:xfrm>
            <a:off x="6171951" y="4781516"/>
            <a:ext cx="2561083" cy="830997"/>
          </a:xfrm>
          <a:prstGeom prst="rect">
            <a:avLst/>
          </a:prstGeom>
        </p:spPr>
        <p:txBody>
          <a:bodyPr wrap="square">
            <a:spAutoFit/>
          </a:bodyPr>
          <a:lstStyle/>
          <a:p>
            <a:r>
              <a:rPr lang="en-US" sz="1600" b="1" dirty="0" err="1" smtClean="0"/>
              <a:t>IHD+Stroke+COPD+LC</a:t>
            </a:r>
            <a:r>
              <a:rPr lang="en-US" sz="1600" b="1" dirty="0" smtClean="0"/>
              <a:t> Premature PM</a:t>
            </a:r>
            <a:r>
              <a:rPr lang="en-US" sz="1600" b="1" baseline="-25000" dirty="0" smtClean="0"/>
              <a:t>2.5</a:t>
            </a:r>
            <a:r>
              <a:rPr lang="en-US" sz="1600" b="1" dirty="0" smtClean="0"/>
              <a:t> Mortality – 2030, 2100</a:t>
            </a:r>
            <a:endParaRPr lang="en-US" sz="16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1085235"/>
            <a:ext cx="7151575" cy="310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591" y="4781516"/>
            <a:ext cx="2693520" cy="135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5068" y="4802102"/>
            <a:ext cx="2683200" cy="133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extLst>
      <p:ext uri="{BB962C8B-B14F-4D97-AF65-F5344CB8AC3E}">
        <p14:creationId xmlns:p14="http://schemas.microsoft.com/office/powerpoint/2010/main" val="4290387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uncertainties</a:t>
            </a:r>
            <a:endParaRPr lang="en-US" dirty="0"/>
          </a:p>
        </p:txBody>
      </p:sp>
      <p:sp>
        <p:nvSpPr>
          <p:cNvPr id="3" name="Content Placeholder 2"/>
          <p:cNvSpPr>
            <a:spLocks noGrp="1"/>
          </p:cNvSpPr>
          <p:nvPr>
            <p:ph sz="quarter" idx="1"/>
          </p:nvPr>
        </p:nvSpPr>
        <p:spPr>
          <a:xfrm>
            <a:off x="447258" y="1255502"/>
            <a:ext cx="8249483" cy="4677312"/>
          </a:xfrm>
        </p:spPr>
        <p:txBody>
          <a:bodyPr>
            <a:noAutofit/>
          </a:bodyPr>
          <a:lstStyle/>
          <a:p>
            <a:pPr>
              <a:spcAft>
                <a:spcPts val="600"/>
              </a:spcAft>
            </a:pPr>
            <a:r>
              <a:rPr lang="en-US" b="1" dirty="0" smtClean="0"/>
              <a:t>Uncertainty </a:t>
            </a:r>
            <a:r>
              <a:rPr lang="en-US" b="1" dirty="0"/>
              <a:t>in air quality </a:t>
            </a:r>
            <a:r>
              <a:rPr lang="en-US" b="1" dirty="0" smtClean="0"/>
              <a:t>modeling</a:t>
            </a:r>
          </a:p>
          <a:p>
            <a:pPr lvl="1">
              <a:spcBef>
                <a:spcPts val="0"/>
              </a:spcBef>
            </a:pPr>
            <a:r>
              <a:rPr lang="en-US" dirty="0"/>
              <a:t>Emission </a:t>
            </a:r>
            <a:r>
              <a:rPr lang="en-US" dirty="0" smtClean="0"/>
              <a:t>inventories</a:t>
            </a:r>
          </a:p>
          <a:p>
            <a:pPr lvl="1">
              <a:spcBef>
                <a:spcPts val="0"/>
              </a:spcBef>
            </a:pPr>
            <a:r>
              <a:rPr lang="en-US" dirty="0"/>
              <a:t>Climate and air quality interaction and feedback mechanisms</a:t>
            </a:r>
          </a:p>
          <a:p>
            <a:pPr lvl="1">
              <a:spcBef>
                <a:spcPts val="0"/>
              </a:spcBef>
            </a:pPr>
            <a:r>
              <a:rPr lang="en-US" dirty="0"/>
              <a:t>Non-</a:t>
            </a:r>
            <a:r>
              <a:rPr lang="en-US" dirty="0" err="1"/>
              <a:t>linearities</a:t>
            </a:r>
            <a:r>
              <a:rPr lang="en-US" dirty="0"/>
              <a:t> in model response to changes in </a:t>
            </a:r>
            <a:r>
              <a:rPr lang="en-US" dirty="0" smtClean="0"/>
              <a:t>emissions</a:t>
            </a:r>
          </a:p>
          <a:p>
            <a:pPr>
              <a:spcBef>
                <a:spcPts val="0"/>
              </a:spcBef>
            </a:pPr>
            <a:endParaRPr lang="en-US" b="1" dirty="0" smtClean="0"/>
          </a:p>
          <a:p>
            <a:pPr>
              <a:spcAft>
                <a:spcPts val="600"/>
              </a:spcAft>
            </a:pPr>
            <a:r>
              <a:rPr lang="en-US" b="1" dirty="0" smtClean="0"/>
              <a:t>Uncertainty </a:t>
            </a:r>
            <a:r>
              <a:rPr lang="en-US" b="1" dirty="0"/>
              <a:t>in </a:t>
            </a:r>
            <a:r>
              <a:rPr lang="en-US" b="1" dirty="0" smtClean="0"/>
              <a:t>RRs</a:t>
            </a:r>
          </a:p>
          <a:p>
            <a:pPr lvl="1">
              <a:spcBef>
                <a:spcPts val="0"/>
              </a:spcBef>
              <a:spcAft>
                <a:spcPts val="600"/>
              </a:spcAft>
            </a:pPr>
            <a:r>
              <a:rPr lang="en-US" dirty="0" smtClean="0"/>
              <a:t>Same RRs applied worldwide and into the future;</a:t>
            </a:r>
          </a:p>
          <a:p>
            <a:pPr>
              <a:spcBef>
                <a:spcPts val="0"/>
              </a:spcBef>
            </a:pPr>
            <a:endParaRPr lang="en-US" b="1" dirty="0" smtClean="0"/>
          </a:p>
          <a:p>
            <a:pPr>
              <a:spcAft>
                <a:spcPts val="600"/>
              </a:spcAft>
            </a:pPr>
            <a:r>
              <a:rPr lang="en-US" b="1" dirty="0" smtClean="0"/>
              <a:t>Uncertainty </a:t>
            </a:r>
            <a:r>
              <a:rPr lang="en-US" b="1" dirty="0"/>
              <a:t>in population and baseline mortality rates </a:t>
            </a:r>
            <a:r>
              <a:rPr lang="en-US" b="1" dirty="0" smtClean="0"/>
              <a:t>projections</a:t>
            </a:r>
          </a:p>
          <a:p>
            <a:pPr>
              <a:spcBef>
                <a:spcPts val="0"/>
              </a:spcBef>
            </a:pPr>
            <a:endParaRPr lang="en-US" b="1" dirty="0" smtClean="0"/>
          </a:p>
          <a:p>
            <a:pPr>
              <a:spcAft>
                <a:spcPts val="600"/>
              </a:spcAft>
            </a:pPr>
            <a:r>
              <a:rPr lang="en-US" b="1" dirty="0" smtClean="0"/>
              <a:t>Exposed population restricted to adults 25+</a:t>
            </a:r>
            <a:endParaRPr lang="en-US" b="1" dirty="0"/>
          </a:p>
        </p:txBody>
      </p:sp>
      <p:sp>
        <p:nvSpPr>
          <p:cNvPr id="8" name="TextBox 7"/>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extLst>
      <p:ext uri="{BB962C8B-B14F-4D97-AF65-F5344CB8AC3E}">
        <p14:creationId xmlns:p14="http://schemas.microsoft.com/office/powerpoint/2010/main" val="2092739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Conclusions</a:t>
            </a:r>
            <a:endParaRPr lang="en-US" sz="3200" dirty="0"/>
          </a:p>
        </p:txBody>
      </p:sp>
      <p:sp>
        <p:nvSpPr>
          <p:cNvPr id="6" name="Content Placeholder 1"/>
          <p:cNvSpPr>
            <a:spLocks noGrp="1"/>
          </p:cNvSpPr>
          <p:nvPr>
            <p:ph idx="1"/>
          </p:nvPr>
        </p:nvSpPr>
        <p:spPr>
          <a:xfrm>
            <a:off x="102743" y="1732547"/>
            <a:ext cx="4453216" cy="4528768"/>
          </a:xfrm>
        </p:spPr>
        <p:txBody>
          <a:bodyPr>
            <a:noAutofit/>
          </a:bodyPr>
          <a:lstStyle/>
          <a:p>
            <a:pPr marL="320040" lvl="1" indent="-320040">
              <a:spcBef>
                <a:spcPts val="0"/>
              </a:spcBef>
              <a:spcAft>
                <a:spcPts val="1200"/>
              </a:spcAft>
              <a:buClr>
                <a:schemeClr val="accent2"/>
              </a:buClr>
              <a:buSzPct val="60000"/>
              <a:buFont typeface="Wingdings"/>
              <a:buChar char=""/>
            </a:pPr>
            <a:r>
              <a:rPr lang="en-US" sz="1600" b="1" dirty="0"/>
              <a:t>Under the RCP scenarios, global PM</a:t>
            </a:r>
            <a:r>
              <a:rPr lang="en-US" sz="1600" b="1" baseline="-25000" dirty="0"/>
              <a:t>2.5</a:t>
            </a:r>
            <a:r>
              <a:rPr lang="en-US" sz="1600" b="1" dirty="0"/>
              <a:t> mortality generally decreases in the future </a:t>
            </a:r>
            <a:r>
              <a:rPr lang="en-US" sz="1600" dirty="0"/>
              <a:t>relative to 2000 concentrations, but </a:t>
            </a:r>
            <a:r>
              <a:rPr lang="en-US" sz="1600" b="1" dirty="0"/>
              <a:t>ozone mortality increases in some scenarios/periods </a:t>
            </a:r>
            <a:r>
              <a:rPr lang="en-US" sz="1600" b="1" dirty="0" smtClean="0"/>
              <a:t>(e.g. RCP8.5/2100)</a:t>
            </a:r>
            <a:r>
              <a:rPr lang="en-US" sz="1600" dirty="0" smtClean="0"/>
              <a:t>;</a:t>
            </a:r>
            <a:endParaRPr lang="en-US" sz="900" b="1" dirty="0"/>
          </a:p>
          <a:p>
            <a:pPr marL="320040" lvl="1" indent="-320040">
              <a:spcBef>
                <a:spcPts val="0"/>
              </a:spcBef>
              <a:spcAft>
                <a:spcPts val="1200"/>
              </a:spcAft>
              <a:buClr>
                <a:schemeClr val="accent2"/>
              </a:buClr>
              <a:buSzPct val="60000"/>
              <a:buFont typeface="Wingdings"/>
              <a:buChar char=""/>
            </a:pPr>
            <a:r>
              <a:rPr lang="en-US" sz="1600" b="1" dirty="0"/>
              <a:t>Mortality estimates differ among models </a:t>
            </a:r>
            <a:r>
              <a:rPr lang="en-US" sz="1600" dirty="0"/>
              <a:t>- for most scenarios, </a:t>
            </a:r>
            <a:r>
              <a:rPr lang="en-US" sz="1600" b="1" dirty="0"/>
              <a:t>uncertainty associated with </a:t>
            </a:r>
            <a:r>
              <a:rPr lang="en-US" sz="1600" b="1" dirty="0" smtClean="0"/>
              <a:t>modeled air pollutant concentrations exceeds </a:t>
            </a:r>
            <a:r>
              <a:rPr lang="en-US" sz="1600" b="1" dirty="0"/>
              <a:t>that from the RRs</a:t>
            </a:r>
            <a:r>
              <a:rPr lang="en-US" sz="1600" b="1" dirty="0" smtClean="0"/>
              <a:t>;</a:t>
            </a:r>
            <a:endParaRPr lang="en-US" sz="900" b="1" dirty="0"/>
          </a:p>
          <a:p>
            <a:pPr marL="320040" lvl="1" indent="-320040">
              <a:spcBef>
                <a:spcPts val="0"/>
              </a:spcBef>
              <a:spcAft>
                <a:spcPts val="1200"/>
              </a:spcAft>
              <a:buClr>
                <a:schemeClr val="accent2"/>
              </a:buClr>
              <a:buSzPct val="60000"/>
              <a:buFont typeface="Wingdings"/>
              <a:buChar char=""/>
            </a:pPr>
            <a:r>
              <a:rPr lang="en-US" sz="1600" b="1" dirty="0"/>
              <a:t>Increases in exposed population and in baseline mortality rates of respiratory diseases magnify impact of changes in air pollution</a:t>
            </a:r>
          </a:p>
          <a:p>
            <a:pPr marL="320040" lvl="1" indent="-320040">
              <a:spcBef>
                <a:spcPts val="0"/>
              </a:spcBef>
              <a:spcAft>
                <a:spcPts val="600"/>
              </a:spcAft>
              <a:buClr>
                <a:schemeClr val="accent2"/>
              </a:buClr>
              <a:buSzPct val="60000"/>
              <a:buFont typeface="Wingdings"/>
              <a:buChar char=""/>
            </a:pPr>
            <a:endParaRPr lang="en-US" sz="1600" b="1" dirty="0"/>
          </a:p>
        </p:txBody>
      </p:sp>
      <p:sp>
        <p:nvSpPr>
          <p:cNvPr id="7" name="Content Placeholder 1"/>
          <p:cNvSpPr txBox="1">
            <a:spLocks/>
          </p:cNvSpPr>
          <p:nvPr/>
        </p:nvSpPr>
        <p:spPr>
          <a:xfrm>
            <a:off x="4595464" y="1732547"/>
            <a:ext cx="4374911" cy="4528768"/>
          </a:xfrm>
          <a:prstGeom prst="rect">
            <a:avLst/>
          </a:prstGeom>
        </p:spPr>
        <p:txBody>
          <a:bodyPr vert="horz" lIns="54864" tIns="91440" rtlCol="0">
            <a:noAutofit/>
          </a:bodyPr>
          <a:lstStyle/>
          <a:p>
            <a:pPr marL="320040" lvl="1" indent="-320040">
              <a:spcAft>
                <a:spcPts val="600"/>
              </a:spcAft>
              <a:buClr>
                <a:schemeClr val="accent2"/>
              </a:buClr>
              <a:buSzPct val="60000"/>
              <a:buFont typeface="Wingdings"/>
              <a:buChar char=""/>
            </a:pPr>
            <a:r>
              <a:rPr lang="en-US" sz="1600" b="1" dirty="0" smtClean="0"/>
              <a:t>RCP8.5 </a:t>
            </a:r>
            <a:r>
              <a:rPr lang="en-US" sz="1600" b="1" dirty="0"/>
              <a:t>climate change in 2100 will likely increase global mortality</a:t>
            </a:r>
          </a:p>
          <a:p>
            <a:pPr marL="640080" lvl="1" indent="-274320">
              <a:spcBef>
                <a:spcPts val="550"/>
              </a:spcBef>
              <a:spcAft>
                <a:spcPts val="600"/>
              </a:spcAft>
              <a:buClr>
                <a:schemeClr val="accent1"/>
              </a:buClr>
              <a:buSzPct val="70000"/>
              <a:buFont typeface="Wingdings 2"/>
              <a:buChar char=""/>
            </a:pPr>
            <a:r>
              <a:rPr lang="en-US" sz="1600" b="1" dirty="0"/>
              <a:t>Ozone: 127,000 </a:t>
            </a:r>
            <a:r>
              <a:rPr lang="en-US" sz="1600" dirty="0"/>
              <a:t>(-193,000 to 1.07 million) deaths/year;</a:t>
            </a:r>
          </a:p>
          <a:p>
            <a:pPr marL="640080" lvl="1" indent="-274320">
              <a:spcBef>
                <a:spcPts val="550"/>
              </a:spcBef>
              <a:spcAft>
                <a:spcPts val="600"/>
              </a:spcAft>
              <a:buClr>
                <a:schemeClr val="accent1"/>
              </a:buClr>
              <a:buSzPct val="70000"/>
              <a:buFont typeface="Wingdings 2"/>
              <a:buChar char=""/>
            </a:pPr>
            <a:r>
              <a:rPr lang="en-US" sz="1600" b="1" dirty="0"/>
              <a:t>PM</a:t>
            </a:r>
            <a:r>
              <a:rPr lang="en-US" sz="1600" b="1" baseline="-25000" dirty="0"/>
              <a:t>2.5</a:t>
            </a:r>
            <a:r>
              <a:rPr lang="en-US" sz="1600" b="1" dirty="0"/>
              <a:t>: 215,000 </a:t>
            </a:r>
            <a:r>
              <a:rPr lang="en-US" sz="1600" dirty="0"/>
              <a:t>(-76,100 to 595,000) deaths/year;</a:t>
            </a:r>
          </a:p>
          <a:p>
            <a:pPr marL="320040" lvl="1" indent="-320040">
              <a:spcAft>
                <a:spcPts val="600"/>
              </a:spcAft>
              <a:buClr>
                <a:schemeClr val="accent2"/>
              </a:buClr>
              <a:buSzPct val="60000"/>
              <a:buFont typeface="Wingdings"/>
              <a:buChar char=""/>
            </a:pPr>
            <a:r>
              <a:rPr lang="en-US" sz="1600" b="1" dirty="0"/>
              <a:t>Increases occur in all regions, except Africa</a:t>
            </a:r>
            <a:r>
              <a:rPr lang="en-US" sz="1600" dirty="0"/>
              <a:t>, especially in highly populated and highly polluted areas.</a:t>
            </a:r>
          </a:p>
          <a:p>
            <a:pPr marL="320040" lvl="1" indent="-320040">
              <a:spcAft>
                <a:spcPts val="600"/>
              </a:spcAft>
              <a:buClr>
                <a:schemeClr val="accent2"/>
              </a:buClr>
              <a:buSzPct val="60000"/>
              <a:buFont typeface="Wingdings"/>
              <a:buChar char=""/>
            </a:pPr>
            <a:endParaRPr lang="en-US" sz="1600" b="1" dirty="0"/>
          </a:p>
          <a:p>
            <a:pPr marL="320040" lvl="1" indent="-320040">
              <a:spcAft>
                <a:spcPts val="600"/>
              </a:spcAft>
              <a:buClr>
                <a:schemeClr val="accent2"/>
              </a:buClr>
              <a:buSzPct val="60000"/>
              <a:buFont typeface="Wingdings"/>
              <a:buChar char=""/>
            </a:pPr>
            <a:r>
              <a:rPr lang="en-US" sz="1600" b="1" dirty="0"/>
              <a:t>Uncertainty in modeled </a:t>
            </a:r>
            <a:r>
              <a:rPr lang="en-US" sz="1600" b="1" dirty="0" smtClean="0"/>
              <a:t>air pollutant concentrations </a:t>
            </a:r>
            <a:r>
              <a:rPr lang="en-US" sz="1600" dirty="0"/>
              <a:t>contributes the most to uncertainty in mortality estimates</a:t>
            </a:r>
            <a:endParaRPr lang="en-US" sz="1600" b="1" dirty="0">
              <a:solidFill>
                <a:srgbClr val="FF0000"/>
              </a:solidFill>
            </a:endParaRPr>
          </a:p>
        </p:txBody>
      </p:sp>
      <p:sp>
        <p:nvSpPr>
          <p:cNvPr id="8" name="Rectangle 7"/>
          <p:cNvSpPr/>
          <p:nvPr/>
        </p:nvSpPr>
        <p:spPr>
          <a:xfrm>
            <a:off x="352926" y="1219200"/>
            <a:ext cx="4069080" cy="40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Future Mortality</a:t>
            </a:r>
            <a:endParaRPr lang="en-US" sz="2000" b="1" dirty="0">
              <a:solidFill>
                <a:schemeClr val="tx1"/>
              </a:solidFill>
            </a:endParaRPr>
          </a:p>
        </p:txBody>
      </p:sp>
      <p:sp>
        <p:nvSpPr>
          <p:cNvPr id="9" name="Rectangle 8"/>
          <p:cNvSpPr/>
          <p:nvPr/>
        </p:nvSpPr>
        <p:spPr>
          <a:xfrm>
            <a:off x="4776177" y="1211179"/>
            <a:ext cx="4066881" cy="40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Impact of Climate Change</a:t>
            </a:r>
            <a:endParaRPr lang="en-US" sz="2000" b="1" dirty="0">
              <a:solidFill>
                <a:schemeClr val="tx1"/>
              </a:solidFill>
            </a:endParaRPr>
          </a:p>
        </p:txBody>
      </p:sp>
      <p:sp>
        <p:nvSpPr>
          <p:cNvPr id="11" name="TextBox 10"/>
          <p:cNvSpPr txBox="1"/>
          <p:nvPr/>
        </p:nvSpPr>
        <p:spPr>
          <a:xfrm>
            <a:off x="0" y="6550223"/>
            <a:ext cx="9144000" cy="276999"/>
          </a:xfrm>
          <a:prstGeom prst="rect">
            <a:avLst/>
          </a:prstGeom>
          <a:noFill/>
          <a:ln>
            <a:noFill/>
          </a:ln>
        </p:spPr>
        <p:txBody>
          <a:bodyPr wrap="square" rtlCol="0">
            <a:spAutoFit/>
          </a:bodyPr>
          <a:lstStyle/>
          <a:p>
            <a:r>
              <a:rPr lang="en-US" sz="1200" b="1" dirty="0">
                <a:solidFill>
                  <a:schemeClr val="bg2"/>
                </a:solidFill>
              </a:rPr>
              <a:t> </a:t>
            </a:r>
            <a:r>
              <a:rPr lang="en-US" sz="1200" b="1" dirty="0" smtClean="0">
                <a:solidFill>
                  <a:schemeClr val="bg2"/>
                </a:solidFill>
              </a:rPr>
              <a:t>          </a:t>
            </a:r>
            <a:r>
              <a:rPr lang="en-US" sz="1200" b="1" dirty="0" smtClean="0">
                <a:solidFill>
                  <a:schemeClr val="accent1">
                    <a:lumMod val="75000"/>
                  </a:schemeClr>
                </a:solidFill>
              </a:rPr>
              <a:t>Introduction</a:t>
            </a:r>
            <a:r>
              <a:rPr lang="en-US" sz="1200" b="1" dirty="0" smtClean="0">
                <a:solidFill>
                  <a:schemeClr val="bg2"/>
                </a:solidFill>
              </a:rPr>
              <a:t>               </a:t>
            </a:r>
            <a:r>
              <a:rPr lang="en-US" sz="1200" b="1" dirty="0" smtClean="0">
                <a:solidFill>
                  <a:schemeClr val="accent1">
                    <a:lumMod val="75000"/>
                  </a:schemeClr>
                </a:solidFill>
              </a:rPr>
              <a:t>Methods		Results               </a:t>
            </a:r>
            <a:r>
              <a:rPr lang="en-US" sz="1200" b="1" dirty="0" smtClean="0">
                <a:solidFill>
                  <a:schemeClr val="accent1">
                    <a:lumMod val="20000"/>
                    <a:lumOff val="80000"/>
                  </a:schemeClr>
                </a:solidFill>
              </a:rPr>
              <a:t>Conclusions</a:t>
            </a:r>
            <a:r>
              <a:rPr lang="en-US" sz="1200" b="1" dirty="0" smtClean="0">
                <a:solidFill>
                  <a:schemeClr val="accent1">
                    <a:lumMod val="75000"/>
                  </a:schemeClr>
                </a:solidFill>
              </a:rPr>
              <a:t>               Q&amp;A</a:t>
            </a:r>
            <a:endParaRPr lang="en-US" sz="12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327079"/>
          </a:xfrm>
        </p:spPr>
        <p:txBody>
          <a:bodyPr>
            <a:noAutofit/>
          </a:bodyPr>
          <a:lstStyle/>
          <a:p>
            <a:pPr algn="ctr"/>
            <a:r>
              <a:rPr lang="en-US" sz="2800" cap="none" dirty="0"/>
              <a:t>The effect of future ambient air pollution </a:t>
            </a:r>
            <a:r>
              <a:rPr lang="en-US" sz="2800" cap="none" dirty="0" smtClean="0"/>
              <a:t/>
            </a:r>
            <a:br>
              <a:rPr lang="en-US" sz="2800" cap="none" dirty="0" smtClean="0"/>
            </a:br>
            <a:r>
              <a:rPr lang="en-US" sz="2800" cap="none" dirty="0" smtClean="0"/>
              <a:t>on </a:t>
            </a:r>
            <a:r>
              <a:rPr lang="en-US" sz="2800" cap="none" dirty="0"/>
              <a:t>global premature mortality and </a:t>
            </a:r>
            <a:r>
              <a:rPr lang="en-US" sz="2800" cap="none" dirty="0" smtClean="0"/>
              <a:t>the </a:t>
            </a:r>
            <a:br>
              <a:rPr lang="en-US" sz="2800" cap="none" dirty="0" smtClean="0"/>
            </a:br>
            <a:r>
              <a:rPr lang="en-US" sz="2800" cap="none" dirty="0" smtClean="0"/>
              <a:t>impact </a:t>
            </a:r>
            <a:r>
              <a:rPr lang="en-US" sz="2800" cap="none" dirty="0"/>
              <a:t>of climate change to </a:t>
            </a:r>
            <a:r>
              <a:rPr lang="en-US" sz="2800" cap="none" dirty="0" smtClean="0"/>
              <a:t>2100</a:t>
            </a:r>
            <a:endParaRPr lang="en-US" sz="2800" cap="none" dirty="0"/>
          </a:p>
        </p:txBody>
      </p:sp>
      <p:sp>
        <p:nvSpPr>
          <p:cNvPr id="8" name="Rectangle 7"/>
          <p:cNvSpPr/>
          <p:nvPr/>
        </p:nvSpPr>
        <p:spPr>
          <a:xfrm>
            <a:off x="427495" y="3870871"/>
            <a:ext cx="8382000" cy="1815882"/>
          </a:xfrm>
          <a:prstGeom prst="rect">
            <a:avLst/>
          </a:prstGeom>
        </p:spPr>
        <p:txBody>
          <a:bodyPr wrap="square">
            <a:spAutoFit/>
          </a:bodyPr>
          <a:lstStyle/>
          <a:p>
            <a:pPr algn="ctr"/>
            <a:r>
              <a:rPr lang="en-US" sz="2800" b="1" dirty="0" smtClean="0"/>
              <a:t>THANK  YOU</a:t>
            </a:r>
          </a:p>
          <a:p>
            <a:pPr algn="ctr"/>
            <a:endParaRPr lang="en-US" sz="2800" b="1" dirty="0" smtClean="0"/>
          </a:p>
          <a:p>
            <a:pPr algn="ctr"/>
            <a:r>
              <a:rPr lang="en-US" sz="2800" b="1" dirty="0" smtClean="0"/>
              <a:t>Raquel A. Silva</a:t>
            </a:r>
          </a:p>
          <a:p>
            <a:pPr algn="ctr"/>
            <a:r>
              <a:rPr lang="en-US" sz="2800" dirty="0" smtClean="0"/>
              <a:t>rasilva@live.unc.edu</a:t>
            </a:r>
            <a:endParaRPr lang="en-US" sz="2800" dirty="0"/>
          </a:p>
        </p:txBody>
      </p:sp>
      <p:pic>
        <p:nvPicPr>
          <p:cNvPr id="14" name="Picture 13" descr="small_blue_300px.png"/>
          <p:cNvPicPr>
            <a:picLocks noChangeAspect="1"/>
          </p:cNvPicPr>
          <p:nvPr/>
        </p:nvPicPr>
        <p:blipFill>
          <a:blip r:embed="rId3" cstate="print"/>
          <a:stretch>
            <a:fillRect/>
          </a:stretch>
        </p:blipFill>
        <p:spPr>
          <a:xfrm>
            <a:off x="6286500" y="5815795"/>
            <a:ext cx="2857500" cy="1133475"/>
          </a:xfrm>
          <a:prstGeom prst="rect">
            <a:avLst/>
          </a:prstGeom>
        </p:spPr>
      </p:pic>
      <p:sp>
        <p:nvSpPr>
          <p:cNvPr id="3" name="Rectangle 2"/>
          <p:cNvSpPr/>
          <p:nvPr/>
        </p:nvSpPr>
        <p:spPr>
          <a:xfrm>
            <a:off x="231430" y="6059368"/>
            <a:ext cx="2018609" cy="584775"/>
          </a:xfrm>
          <a:prstGeom prst="rect">
            <a:avLst/>
          </a:prstGeom>
        </p:spPr>
        <p:txBody>
          <a:bodyPr wrap="square">
            <a:spAutoFit/>
          </a:bodyPr>
          <a:lstStyle/>
          <a:p>
            <a:r>
              <a:rPr lang="en-US" sz="1600" b="1" dirty="0"/>
              <a:t>CMAS Conference</a:t>
            </a:r>
          </a:p>
          <a:p>
            <a:r>
              <a:rPr lang="en-US" sz="1600" b="1" dirty="0"/>
              <a:t>10/07/2015</a:t>
            </a:r>
          </a:p>
        </p:txBody>
      </p:sp>
      <p:sp>
        <p:nvSpPr>
          <p:cNvPr id="4" name="Rectangle 3"/>
          <p:cNvSpPr/>
          <p:nvPr/>
        </p:nvSpPr>
        <p:spPr>
          <a:xfrm>
            <a:off x="775699" y="1920650"/>
            <a:ext cx="7649110" cy="1323439"/>
          </a:xfrm>
          <a:prstGeom prst="rect">
            <a:avLst/>
          </a:prstGeom>
        </p:spPr>
        <p:txBody>
          <a:bodyPr wrap="square">
            <a:spAutoFit/>
          </a:bodyPr>
          <a:lstStyle/>
          <a:p>
            <a:r>
              <a:rPr lang="en-US" sz="2000" i="1" dirty="0"/>
              <a:t>The research described in this presentation has been funded by a fellowship from the Portuguese Foundation for Science and Technology, a Dissertation Completion Fellowship from The Graduate School (UNC – Chapel Hill), and NIEHS grant #1 R21 ES022600-01.</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423" y="6111536"/>
            <a:ext cx="2139398" cy="5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035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Supplemental Material</a:t>
            </a:r>
            <a:endParaRPr lang="en-US" dirty="0"/>
          </a:p>
        </p:txBody>
      </p:sp>
    </p:spTree>
    <p:extLst>
      <p:ext uri="{BB962C8B-B14F-4D97-AF65-F5344CB8AC3E}">
        <p14:creationId xmlns:p14="http://schemas.microsoft.com/office/powerpoint/2010/main" val="53787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a:xfrm>
            <a:off x="612647" y="1263723"/>
            <a:ext cx="8246540" cy="5165260"/>
          </a:xfrm>
        </p:spPr>
        <p:txBody>
          <a:bodyPr>
            <a:noAutofit/>
          </a:bodyPr>
          <a:lstStyle/>
          <a:p>
            <a:r>
              <a:rPr lang="en-US" dirty="0" smtClean="0"/>
              <a:t>Since the industrial revolution, </a:t>
            </a:r>
            <a:r>
              <a:rPr lang="en-US" b="1" dirty="0" smtClean="0"/>
              <a:t>anthropogenic ambient air pollution has increased significantly</a:t>
            </a:r>
            <a:r>
              <a:rPr lang="en-US" dirty="0" smtClean="0"/>
              <a:t>.</a:t>
            </a:r>
          </a:p>
          <a:p>
            <a:endParaRPr lang="en-US" sz="1600" b="1" dirty="0" smtClean="0"/>
          </a:p>
          <a:p>
            <a:r>
              <a:rPr lang="en-US" b="1" dirty="0" smtClean="0"/>
              <a:t>Exposure to ozone and PM</a:t>
            </a:r>
            <a:r>
              <a:rPr lang="en-US" b="1" baseline="-25000" dirty="0" smtClean="0"/>
              <a:t>2.5</a:t>
            </a:r>
            <a:r>
              <a:rPr lang="en-US" b="1" dirty="0" smtClean="0"/>
              <a:t> has been associated with cardiopulmonary morbidity </a:t>
            </a:r>
            <a:r>
              <a:rPr lang="en-US" dirty="0" smtClean="0"/>
              <a:t>(e.g. asthma exacerbation) </a:t>
            </a:r>
            <a:r>
              <a:rPr lang="en-US" b="1" dirty="0" smtClean="0"/>
              <a:t>and</a:t>
            </a:r>
            <a:r>
              <a:rPr lang="en-US" dirty="0" smtClean="0"/>
              <a:t> </a:t>
            </a:r>
            <a:r>
              <a:rPr lang="en-US" b="1" dirty="0" smtClean="0"/>
              <a:t>mortality</a:t>
            </a:r>
            <a:r>
              <a:rPr lang="en-US" dirty="0" smtClean="0"/>
              <a:t> (e.g. death from cardiovascular and respiratory diseases as well as lung cancer).</a:t>
            </a:r>
          </a:p>
          <a:p>
            <a:endParaRPr lang="en-US" sz="1600" dirty="0" smtClean="0"/>
          </a:p>
          <a:p>
            <a:r>
              <a:rPr lang="en-US" b="1" dirty="0" smtClean="0"/>
              <a:t>Changes in ambient concentrations </a:t>
            </a:r>
            <a:r>
              <a:rPr lang="en-US" dirty="0" smtClean="0"/>
              <a:t>have been </a:t>
            </a:r>
            <a:r>
              <a:rPr lang="en-US" b="1" dirty="0" smtClean="0"/>
              <a:t>mainly</a:t>
            </a:r>
            <a:r>
              <a:rPr lang="en-US" dirty="0" smtClean="0"/>
              <a:t> </a:t>
            </a:r>
            <a:r>
              <a:rPr lang="en-US" b="1" dirty="0" smtClean="0"/>
              <a:t>driven by changes in emissions, </a:t>
            </a:r>
            <a:r>
              <a:rPr lang="en-US" dirty="0" smtClean="0"/>
              <a:t>but they are </a:t>
            </a:r>
            <a:r>
              <a:rPr lang="en-US" b="1" dirty="0" smtClean="0"/>
              <a:t>also affected by climate change.</a:t>
            </a:r>
          </a:p>
        </p:txBody>
      </p:sp>
      <p:sp>
        <p:nvSpPr>
          <p:cNvPr id="4" name="TextBox 3"/>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20000"/>
                    <a:lumOff val="80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Results               Conclusions               Q&amp;A</a:t>
            </a:r>
            <a:endParaRPr lang="en-US" sz="1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ACCMIP model ensemble</a:t>
            </a:r>
            <a:endParaRPr lang="en-US" dirty="0"/>
          </a:p>
        </p:txBody>
      </p:sp>
      <p:cxnSp>
        <p:nvCxnSpPr>
          <p:cNvPr id="30" name="Straight Arrow Connector 29"/>
          <p:cNvCxnSpPr/>
          <p:nvPr/>
        </p:nvCxnSpPr>
        <p:spPr>
          <a:xfrm flipH="1">
            <a:off x="5404343" y="2297723"/>
            <a:ext cx="53926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74283" y="2051539"/>
            <a:ext cx="53926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274283" y="2297723"/>
            <a:ext cx="53926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0284" y="3634154"/>
            <a:ext cx="5975738" cy="369332"/>
          </a:xfrm>
          <a:prstGeom prst="rect">
            <a:avLst/>
          </a:prstGeom>
          <a:solidFill>
            <a:schemeClr val="accent6">
              <a:lumMod val="20000"/>
              <a:lumOff val="80000"/>
            </a:schemeClr>
          </a:solidFill>
          <a:ln>
            <a:noFill/>
          </a:ln>
        </p:spPr>
        <p:txBody>
          <a:bodyPr wrap="none" rtlCol="0">
            <a:spAutoFit/>
          </a:bodyPr>
          <a:lstStyle/>
          <a:p>
            <a:r>
              <a:rPr lang="en-US" b="1" dirty="0" smtClean="0"/>
              <a:t>Ocean-Atmosphere Chemistry-Climate Model (fully coupled)</a:t>
            </a:r>
            <a:endParaRPr lang="en-US" b="1" dirty="0"/>
          </a:p>
        </p:txBody>
      </p:sp>
      <p:sp>
        <p:nvSpPr>
          <p:cNvPr id="36" name="TextBox 35"/>
          <p:cNvSpPr txBox="1"/>
          <p:nvPr/>
        </p:nvSpPr>
        <p:spPr>
          <a:xfrm>
            <a:off x="6549911" y="3634154"/>
            <a:ext cx="1141659" cy="369332"/>
          </a:xfrm>
          <a:prstGeom prst="rect">
            <a:avLst/>
          </a:prstGeom>
          <a:noFill/>
        </p:spPr>
        <p:txBody>
          <a:bodyPr wrap="none" rtlCol="0">
            <a:spAutoFit/>
          </a:bodyPr>
          <a:lstStyle/>
          <a:p>
            <a:r>
              <a:rPr lang="en-US" dirty="0" smtClean="0"/>
              <a:t>GISS-E2-R</a:t>
            </a:r>
            <a:endParaRPr lang="en-US" dirty="0"/>
          </a:p>
        </p:txBody>
      </p:sp>
      <p:sp>
        <p:nvSpPr>
          <p:cNvPr id="37" name="TextBox 36"/>
          <p:cNvSpPr txBox="1"/>
          <p:nvPr/>
        </p:nvSpPr>
        <p:spPr>
          <a:xfrm>
            <a:off x="580283" y="4242749"/>
            <a:ext cx="2720856" cy="646331"/>
          </a:xfrm>
          <a:prstGeom prst="rect">
            <a:avLst/>
          </a:prstGeom>
          <a:solidFill>
            <a:schemeClr val="accent6">
              <a:lumMod val="20000"/>
              <a:lumOff val="80000"/>
            </a:schemeClr>
          </a:solidFill>
          <a:ln>
            <a:noFill/>
          </a:ln>
        </p:spPr>
        <p:txBody>
          <a:bodyPr wrap="square" rtlCol="0">
            <a:spAutoFit/>
          </a:bodyPr>
          <a:lstStyle/>
          <a:p>
            <a:r>
              <a:rPr lang="en-US" b="1" dirty="0" smtClean="0"/>
              <a:t>Chemistry-Climate Model </a:t>
            </a:r>
            <a:r>
              <a:rPr lang="en-US" dirty="0" smtClean="0"/>
              <a:t>(driven by SSTs and SICs)</a:t>
            </a:r>
            <a:endParaRPr lang="en-US" dirty="0"/>
          </a:p>
        </p:txBody>
      </p:sp>
      <p:sp>
        <p:nvSpPr>
          <p:cNvPr id="40" name="TextBox 39"/>
          <p:cNvSpPr txBox="1"/>
          <p:nvPr/>
        </p:nvSpPr>
        <p:spPr>
          <a:xfrm>
            <a:off x="3276593" y="4242749"/>
            <a:ext cx="5181598" cy="646331"/>
          </a:xfrm>
          <a:prstGeom prst="rect">
            <a:avLst/>
          </a:prstGeom>
          <a:noFill/>
        </p:spPr>
        <p:txBody>
          <a:bodyPr wrap="square" rtlCol="0">
            <a:spAutoFit/>
          </a:bodyPr>
          <a:lstStyle/>
          <a:p>
            <a:r>
              <a:rPr lang="en-US" dirty="0" smtClean="0"/>
              <a:t>CESM-CAM-superfast, CMAM, EMAC, GEOSCCM, GFDL-AM3, HadGEM2*, MIROC-CHEM, NCAR-CAM3</a:t>
            </a:r>
            <a:endParaRPr lang="en-US" dirty="0"/>
          </a:p>
        </p:txBody>
      </p:sp>
      <p:sp>
        <p:nvSpPr>
          <p:cNvPr id="47" name="TextBox 46"/>
          <p:cNvSpPr txBox="1"/>
          <p:nvPr/>
        </p:nvSpPr>
        <p:spPr>
          <a:xfrm>
            <a:off x="580284" y="5128343"/>
            <a:ext cx="3786871" cy="646331"/>
          </a:xfrm>
          <a:prstGeom prst="rect">
            <a:avLst/>
          </a:prstGeom>
          <a:solidFill>
            <a:schemeClr val="accent6">
              <a:lumMod val="20000"/>
              <a:lumOff val="80000"/>
            </a:schemeClr>
          </a:solidFill>
          <a:ln>
            <a:noFill/>
          </a:ln>
        </p:spPr>
        <p:txBody>
          <a:bodyPr wrap="none" rtlCol="0">
            <a:spAutoFit/>
          </a:bodyPr>
          <a:lstStyle/>
          <a:p>
            <a:r>
              <a:rPr lang="en-US" b="1" dirty="0" smtClean="0"/>
              <a:t>Chemistry-General Circulation Model </a:t>
            </a:r>
          </a:p>
          <a:p>
            <a:r>
              <a:rPr lang="en-US" dirty="0" smtClean="0"/>
              <a:t>(driven by SSTs and SICs)</a:t>
            </a:r>
            <a:endParaRPr lang="en-US" dirty="0"/>
          </a:p>
        </p:txBody>
      </p:sp>
      <p:sp>
        <p:nvSpPr>
          <p:cNvPr id="48" name="TextBox 47"/>
          <p:cNvSpPr txBox="1"/>
          <p:nvPr/>
        </p:nvSpPr>
        <p:spPr>
          <a:xfrm>
            <a:off x="4296500" y="5128343"/>
            <a:ext cx="4373505" cy="369332"/>
          </a:xfrm>
          <a:prstGeom prst="rect">
            <a:avLst/>
          </a:prstGeom>
          <a:noFill/>
          <a:ln>
            <a:noFill/>
          </a:ln>
        </p:spPr>
        <p:txBody>
          <a:bodyPr wrap="none" rtlCol="0">
            <a:spAutoFit/>
          </a:bodyPr>
          <a:lstStyle/>
          <a:p>
            <a:r>
              <a:rPr lang="en-US" dirty="0" err="1" smtClean="0"/>
              <a:t>LMDz</a:t>
            </a:r>
            <a:r>
              <a:rPr lang="en-US" dirty="0" smtClean="0"/>
              <a:t>-ORINCA*, STOC-HadAM3*, UM-CAM*</a:t>
            </a:r>
            <a:endParaRPr lang="en-US" dirty="0"/>
          </a:p>
        </p:txBody>
      </p:sp>
      <p:sp>
        <p:nvSpPr>
          <p:cNvPr id="51" name="TextBox 50"/>
          <p:cNvSpPr txBox="1"/>
          <p:nvPr/>
        </p:nvSpPr>
        <p:spPr>
          <a:xfrm>
            <a:off x="580284" y="6013936"/>
            <a:ext cx="2694456" cy="369332"/>
          </a:xfrm>
          <a:prstGeom prst="rect">
            <a:avLst/>
          </a:prstGeom>
          <a:solidFill>
            <a:schemeClr val="accent6">
              <a:lumMod val="20000"/>
              <a:lumOff val="80000"/>
            </a:schemeClr>
          </a:solidFill>
          <a:ln>
            <a:noFill/>
          </a:ln>
        </p:spPr>
        <p:txBody>
          <a:bodyPr wrap="none" rtlCol="0">
            <a:spAutoFit/>
          </a:bodyPr>
          <a:lstStyle/>
          <a:p>
            <a:r>
              <a:rPr lang="en-US" b="1" dirty="0" smtClean="0"/>
              <a:t>Chemical Transport Model</a:t>
            </a:r>
            <a:endParaRPr lang="en-US" b="1" dirty="0"/>
          </a:p>
        </p:txBody>
      </p:sp>
      <p:sp>
        <p:nvSpPr>
          <p:cNvPr id="52" name="TextBox 51"/>
          <p:cNvSpPr txBox="1"/>
          <p:nvPr/>
        </p:nvSpPr>
        <p:spPr>
          <a:xfrm>
            <a:off x="3276593" y="6013936"/>
            <a:ext cx="3076035" cy="369332"/>
          </a:xfrm>
          <a:prstGeom prst="rect">
            <a:avLst/>
          </a:prstGeom>
          <a:noFill/>
          <a:ln>
            <a:noFill/>
          </a:ln>
        </p:spPr>
        <p:txBody>
          <a:bodyPr wrap="none" rtlCol="0">
            <a:spAutoFit/>
          </a:bodyPr>
          <a:lstStyle/>
          <a:p>
            <a:r>
              <a:rPr lang="en-US" dirty="0" smtClean="0"/>
              <a:t>CICERO-OsloCTM2*, MOCAGE</a:t>
            </a:r>
            <a:endParaRPr lang="en-US" dirty="0"/>
          </a:p>
        </p:txBody>
      </p:sp>
      <p:cxnSp>
        <p:nvCxnSpPr>
          <p:cNvPr id="22" name="Straight Arrow Connector 21"/>
          <p:cNvCxnSpPr/>
          <p:nvPr/>
        </p:nvCxnSpPr>
        <p:spPr>
          <a:xfrm>
            <a:off x="5404343" y="2051539"/>
            <a:ext cx="53926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85449" y="1195755"/>
            <a:ext cx="7561385" cy="2039815"/>
            <a:chOff x="785449" y="1195755"/>
            <a:chExt cx="7561385" cy="2039815"/>
          </a:xfrm>
        </p:grpSpPr>
        <p:sp>
          <p:nvSpPr>
            <p:cNvPr id="8" name="Oval 7"/>
            <p:cNvSpPr/>
            <p:nvPr/>
          </p:nvSpPr>
          <p:spPr>
            <a:xfrm>
              <a:off x="785449" y="1723292"/>
              <a:ext cx="1301261" cy="1066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50000"/>
                    </a:schemeClr>
                  </a:solidFill>
                </a:rPr>
                <a:t>OCEAN</a:t>
              </a:r>
              <a:endParaRPr lang="en-US" b="1" dirty="0">
                <a:solidFill>
                  <a:schemeClr val="accent1">
                    <a:lumMod val="50000"/>
                  </a:schemeClr>
                </a:solidFill>
              </a:endParaRPr>
            </a:p>
          </p:txBody>
        </p:sp>
        <p:sp>
          <p:nvSpPr>
            <p:cNvPr id="10" name="Oval 9"/>
            <p:cNvSpPr/>
            <p:nvPr/>
          </p:nvSpPr>
          <p:spPr>
            <a:xfrm>
              <a:off x="3188678" y="1652954"/>
              <a:ext cx="1981200" cy="1066800"/>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CLIMATE</a:t>
              </a:r>
              <a:endParaRPr lang="en-US" b="1" dirty="0">
                <a:solidFill>
                  <a:schemeClr val="accent2">
                    <a:lumMod val="50000"/>
                  </a:schemeClr>
                </a:solidFill>
              </a:endParaRPr>
            </a:p>
          </p:txBody>
        </p:sp>
        <p:sp>
          <p:nvSpPr>
            <p:cNvPr id="11" name="Oval 10"/>
            <p:cNvSpPr/>
            <p:nvPr/>
          </p:nvSpPr>
          <p:spPr>
            <a:xfrm>
              <a:off x="6189787" y="1652954"/>
              <a:ext cx="1981200" cy="1066800"/>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lumMod val="50000"/>
                    </a:schemeClr>
                  </a:solidFill>
                </a:rPr>
                <a:t>CHEMISTRY</a:t>
              </a:r>
              <a:endParaRPr lang="en-US" b="1" dirty="0">
                <a:solidFill>
                  <a:schemeClr val="accent4">
                    <a:lumMod val="50000"/>
                  </a:schemeClr>
                </a:solidFill>
              </a:endParaRPr>
            </a:p>
          </p:txBody>
        </p:sp>
        <p:sp>
          <p:nvSpPr>
            <p:cNvPr id="33" name="Rectangle 32"/>
            <p:cNvSpPr/>
            <p:nvPr/>
          </p:nvSpPr>
          <p:spPr>
            <a:xfrm>
              <a:off x="3048002" y="1195755"/>
              <a:ext cx="5298832" cy="203981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048002" y="2836985"/>
              <a:ext cx="1528560" cy="369332"/>
            </a:xfrm>
            <a:prstGeom prst="rect">
              <a:avLst/>
            </a:prstGeom>
            <a:noFill/>
          </p:spPr>
          <p:txBody>
            <a:bodyPr wrap="none" rtlCol="0">
              <a:spAutoFit/>
            </a:bodyPr>
            <a:lstStyle/>
            <a:p>
              <a:r>
                <a:rPr lang="en-US" b="1" dirty="0" smtClean="0">
                  <a:solidFill>
                    <a:schemeClr val="accent1">
                      <a:lumMod val="50000"/>
                    </a:schemeClr>
                  </a:solidFill>
                </a:rPr>
                <a:t>ATMOSPHERE</a:t>
              </a:r>
              <a:endParaRPr lang="en-US" b="1" dirty="0">
                <a:solidFill>
                  <a:schemeClr val="accent1">
                    <a:lumMod val="50000"/>
                  </a:schemeClr>
                </a:solidFill>
              </a:endParaRPr>
            </a:p>
          </p:txBody>
        </p:sp>
        <p:sp>
          <p:nvSpPr>
            <p:cNvPr id="39" name="TextBox 38"/>
            <p:cNvSpPr txBox="1"/>
            <p:nvPr/>
          </p:nvSpPr>
          <p:spPr>
            <a:xfrm>
              <a:off x="961294" y="2836986"/>
              <a:ext cx="1075872" cy="369332"/>
            </a:xfrm>
            <a:prstGeom prst="rect">
              <a:avLst/>
            </a:prstGeom>
            <a:noFill/>
          </p:spPr>
          <p:txBody>
            <a:bodyPr wrap="none" rtlCol="0">
              <a:spAutoFit/>
            </a:bodyPr>
            <a:lstStyle/>
            <a:p>
              <a:r>
                <a:rPr lang="en-US" dirty="0" smtClean="0"/>
                <a:t>SSTs, SICs</a:t>
              </a:r>
              <a:endParaRPr lang="en-US" dirty="0"/>
            </a:p>
          </p:txBody>
        </p:sp>
        <p:sp>
          <p:nvSpPr>
            <p:cNvPr id="54" name="TextBox 53"/>
            <p:cNvSpPr txBox="1"/>
            <p:nvPr/>
          </p:nvSpPr>
          <p:spPr>
            <a:xfrm>
              <a:off x="3118336" y="1266092"/>
              <a:ext cx="756938" cy="369332"/>
            </a:xfrm>
            <a:prstGeom prst="rect">
              <a:avLst/>
            </a:prstGeom>
            <a:noFill/>
          </p:spPr>
          <p:txBody>
            <a:bodyPr wrap="none" rtlCol="0">
              <a:spAutoFit/>
            </a:bodyPr>
            <a:lstStyle/>
            <a:p>
              <a:r>
                <a:rPr lang="en-US" dirty="0" smtClean="0"/>
                <a:t>GHGs</a:t>
              </a:r>
              <a:endParaRPr lang="en-US" dirty="0"/>
            </a:p>
          </p:txBody>
        </p:sp>
        <p:cxnSp>
          <p:nvCxnSpPr>
            <p:cNvPr id="56" name="Curved Connector 55"/>
            <p:cNvCxnSpPr>
              <a:stCxn id="54" idx="3"/>
            </p:cNvCxnSpPr>
            <p:nvPr/>
          </p:nvCxnSpPr>
          <p:spPr>
            <a:xfrm>
              <a:off x="3875274" y="1450758"/>
              <a:ext cx="298140" cy="448380"/>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638800" y="1277815"/>
              <a:ext cx="1443024" cy="369332"/>
            </a:xfrm>
            <a:prstGeom prst="rect">
              <a:avLst/>
            </a:prstGeom>
            <a:noFill/>
          </p:spPr>
          <p:txBody>
            <a:bodyPr wrap="none" rtlCol="0">
              <a:spAutoFit/>
            </a:bodyPr>
            <a:lstStyle/>
            <a:p>
              <a:r>
                <a:rPr lang="en-US" dirty="0" smtClean="0"/>
                <a:t>Air pollutants</a:t>
              </a:r>
              <a:endParaRPr lang="en-US" dirty="0"/>
            </a:p>
          </p:txBody>
        </p:sp>
        <p:cxnSp>
          <p:nvCxnSpPr>
            <p:cNvPr id="65" name="Curved Connector 55"/>
            <p:cNvCxnSpPr/>
            <p:nvPr/>
          </p:nvCxnSpPr>
          <p:spPr>
            <a:xfrm>
              <a:off x="6981870" y="1462482"/>
              <a:ext cx="298140" cy="448380"/>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594214" y="6189790"/>
            <a:ext cx="2181046" cy="307777"/>
          </a:xfrm>
          <a:prstGeom prst="rect">
            <a:avLst/>
          </a:prstGeom>
          <a:noFill/>
        </p:spPr>
        <p:txBody>
          <a:bodyPr wrap="none" rtlCol="0">
            <a:spAutoFit/>
          </a:bodyPr>
          <a:lstStyle/>
          <a:p>
            <a:r>
              <a:rPr lang="en-US" sz="1400" dirty="0" smtClean="0"/>
              <a:t>* No stratospheric chemistry</a:t>
            </a:r>
            <a:endParaRPr lang="en-US" sz="1400" dirty="0"/>
          </a:p>
        </p:txBody>
      </p:sp>
      <p:sp>
        <p:nvSpPr>
          <p:cNvPr id="3" name="Rectangle 2"/>
          <p:cNvSpPr/>
          <p:nvPr/>
        </p:nvSpPr>
        <p:spPr>
          <a:xfrm>
            <a:off x="595488" y="1093193"/>
            <a:ext cx="2080517" cy="430887"/>
          </a:xfrm>
          <a:prstGeom prst="rect">
            <a:avLst/>
          </a:prstGeom>
        </p:spPr>
        <p:txBody>
          <a:bodyPr wrap="square">
            <a:spAutoFit/>
          </a:bodyPr>
          <a:lstStyle/>
          <a:p>
            <a:r>
              <a:rPr lang="en-US" sz="1100" dirty="0"/>
              <a:t>SSTs (sea surface temperature) </a:t>
            </a:r>
            <a:endParaRPr lang="en-US" sz="1100" dirty="0" smtClean="0"/>
          </a:p>
          <a:p>
            <a:r>
              <a:rPr lang="en-US" sz="1100" dirty="0" smtClean="0"/>
              <a:t>SICs </a:t>
            </a:r>
            <a:r>
              <a:rPr lang="en-US" sz="1100" dirty="0"/>
              <a:t>(sea-ice concentrations)</a:t>
            </a:r>
          </a:p>
        </p:txBody>
      </p:sp>
      <p:sp>
        <p:nvSpPr>
          <p:cNvPr id="4" name="Rectangle 3"/>
          <p:cNvSpPr/>
          <p:nvPr/>
        </p:nvSpPr>
        <p:spPr>
          <a:xfrm>
            <a:off x="5831828" y="77148"/>
            <a:ext cx="3281348" cy="584775"/>
          </a:xfrm>
          <a:prstGeom prst="rect">
            <a:avLst/>
          </a:prstGeom>
        </p:spPr>
        <p:txBody>
          <a:bodyPr wrap="square">
            <a:spAutoFit/>
          </a:bodyPr>
          <a:lstStyle/>
          <a:p>
            <a:r>
              <a:rPr lang="en-US" sz="1600" i="1" dirty="0" smtClean="0">
                <a:solidFill>
                  <a:schemeClr val="accent2">
                    <a:lumMod val="50000"/>
                  </a:schemeClr>
                </a:solidFill>
              </a:rPr>
              <a:t>- Simulations </a:t>
            </a:r>
            <a:r>
              <a:rPr lang="en-US" sz="1600" i="1" dirty="0">
                <a:solidFill>
                  <a:schemeClr val="accent2">
                    <a:lumMod val="50000"/>
                  </a:schemeClr>
                </a:solidFill>
              </a:rPr>
              <a:t>in </a:t>
            </a:r>
            <a:r>
              <a:rPr lang="en-US" sz="1600" i="1" dirty="0" smtClean="0">
                <a:solidFill>
                  <a:schemeClr val="accent2">
                    <a:lumMod val="50000"/>
                  </a:schemeClr>
                </a:solidFill>
              </a:rPr>
              <a:t>2030</a:t>
            </a:r>
            <a:r>
              <a:rPr lang="en-US" sz="1600" i="1" dirty="0">
                <a:solidFill>
                  <a:schemeClr val="accent2">
                    <a:lumMod val="50000"/>
                  </a:schemeClr>
                </a:solidFill>
              </a:rPr>
              <a:t>, 2050, 2100</a:t>
            </a:r>
          </a:p>
          <a:p>
            <a:r>
              <a:rPr lang="en-US" sz="1600" i="1" dirty="0" smtClean="0">
                <a:solidFill>
                  <a:schemeClr val="accent2">
                    <a:lumMod val="50000"/>
                  </a:schemeClr>
                </a:solidFill>
              </a:rPr>
              <a:t>- Main purpose: </a:t>
            </a:r>
            <a:r>
              <a:rPr lang="en-US" sz="1600" i="1" dirty="0">
                <a:solidFill>
                  <a:schemeClr val="accent2">
                    <a:lumMod val="50000"/>
                  </a:schemeClr>
                </a:solidFill>
              </a:rPr>
              <a:t>study climate forcing</a:t>
            </a:r>
          </a:p>
        </p:txBody>
      </p:sp>
    </p:spTree>
    <p:extLst>
      <p:ext uri="{BB962C8B-B14F-4D97-AF65-F5344CB8AC3E}">
        <p14:creationId xmlns:p14="http://schemas.microsoft.com/office/powerpoint/2010/main" val="18021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animBg="1"/>
      <p:bldP spid="40" grpId="0"/>
      <p:bldP spid="47" grpId="0" animBg="1"/>
      <p:bldP spid="48" grpId="0"/>
      <p:bldP spid="51" grpId="0" animBg="1"/>
      <p:bldP spid="52"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349540412"/>
              </p:ext>
            </p:extLst>
          </p:nvPr>
        </p:nvGraphicFramePr>
        <p:xfrm>
          <a:off x="1981455" y="4694737"/>
          <a:ext cx="5145998" cy="1676400"/>
        </p:xfrm>
        <a:graphic>
          <a:graphicData uri="http://schemas.openxmlformats.org/drawingml/2006/table">
            <a:tbl>
              <a:tblPr firstRow="1" bandRow="1">
                <a:tableStyleId>{5C22544A-7EE6-4342-B048-85BDC9FD1C3A}</a:tableStyleId>
              </a:tblPr>
              <a:tblGrid>
                <a:gridCol w="1933893"/>
                <a:gridCol w="1558705"/>
                <a:gridCol w="1653400"/>
              </a:tblGrid>
              <a:tr h="259561">
                <a:tc>
                  <a:txBody>
                    <a:bodyPr/>
                    <a:lstStyle/>
                    <a:p>
                      <a:r>
                        <a:rPr lang="en-US" sz="1600" dirty="0" smtClean="0">
                          <a:solidFill>
                            <a:schemeClr val="tx1"/>
                          </a:solidFill>
                          <a:latin typeface="Arial" panose="020B0604020202020204" pitchFamily="34" charset="0"/>
                          <a:cs typeface="Arial" panose="020B0604020202020204" pitchFamily="34" charset="0"/>
                        </a:rPr>
                        <a:t>Concentrations</a:t>
                      </a:r>
                      <a:endParaRPr lang="en-US" sz="16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600" dirty="0" smtClean="0">
                          <a:solidFill>
                            <a:schemeClr val="tx1"/>
                          </a:solidFill>
                          <a:latin typeface="Arial" panose="020B0604020202020204" pitchFamily="34" charset="0"/>
                          <a:cs typeface="Arial" panose="020B0604020202020204" pitchFamily="34" charset="0"/>
                        </a:rPr>
                        <a:t>Population</a:t>
                      </a:r>
                      <a:endParaRPr lang="en-US" sz="1600"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US" sz="1600" dirty="0" smtClean="0">
                          <a:solidFill>
                            <a:schemeClr val="tx1"/>
                          </a:solidFill>
                          <a:latin typeface="Arial" panose="020B0604020202020204" pitchFamily="34" charset="0"/>
                          <a:cs typeface="Arial" panose="020B0604020202020204" pitchFamily="34" charset="0"/>
                        </a:rPr>
                        <a:t>Baseline MR</a:t>
                      </a:r>
                      <a:endParaRPr lang="en-US" sz="1600" dirty="0">
                        <a:solidFill>
                          <a:schemeClr val="tx1"/>
                        </a:solidFill>
                        <a:latin typeface="Arial" panose="020B0604020202020204" pitchFamily="34" charset="0"/>
                        <a:cs typeface="Arial" panose="020B0604020202020204" pitchFamily="34" charset="0"/>
                      </a:endParaRPr>
                    </a:p>
                  </a:txBody>
                  <a:tcPr>
                    <a:noFill/>
                  </a:tcPr>
                </a:tc>
              </a:tr>
              <a:tr h="259561">
                <a:tc>
                  <a:txBody>
                    <a:bodyPr/>
                    <a:lstStyle/>
                    <a:p>
                      <a:r>
                        <a:rPr lang="en-US" sz="1600" dirty="0" smtClean="0">
                          <a:solidFill>
                            <a:schemeClr val="tx1"/>
                          </a:solidFill>
                          <a:latin typeface="Arial" panose="020B0604020202020204" pitchFamily="34" charset="0"/>
                          <a:cs typeface="Arial" panose="020B0604020202020204" pitchFamily="34" charset="0"/>
                        </a:rPr>
                        <a:t>2000 minus 1850</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Present-day</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Present-day</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r>
              <a:tr h="259561">
                <a:tc>
                  <a:txBody>
                    <a:bodyPr/>
                    <a:lstStyle/>
                    <a:p>
                      <a:r>
                        <a:rPr lang="en-US" sz="1600" dirty="0" smtClean="0">
                          <a:solidFill>
                            <a:schemeClr val="tx1"/>
                          </a:solidFill>
                          <a:latin typeface="Arial" panose="020B0604020202020204" pitchFamily="34" charset="0"/>
                          <a:cs typeface="Arial" panose="020B0604020202020204" pitchFamily="34" charset="0"/>
                        </a:rPr>
                        <a:t>2000 minus 1850</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Present-day</a:t>
                      </a: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r>
              <a:tr h="259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2000 minus 1850</a:t>
                      </a: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r>
              <a:tr h="259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Future minus</a:t>
                      </a:r>
                      <a:r>
                        <a:rPr lang="en-US" sz="1600" baseline="0" dirty="0" smtClean="0">
                          <a:solidFill>
                            <a:schemeClr val="tx1"/>
                          </a:solidFill>
                          <a:latin typeface="Arial" panose="020B0604020202020204" pitchFamily="34" charset="0"/>
                          <a:cs typeface="Arial" panose="020B0604020202020204" pitchFamily="34" charset="0"/>
                        </a:rPr>
                        <a:t> 1850</a:t>
                      </a:r>
                      <a:endParaRPr lang="en-US" sz="1600" dirty="0" smtClean="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Future</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r>
            </a:tbl>
          </a:graphicData>
        </a:graphic>
      </p:graphicFrame>
      <p:sp>
        <p:nvSpPr>
          <p:cNvPr id="2" name="Title 1"/>
          <p:cNvSpPr>
            <a:spLocks noGrp="1"/>
          </p:cNvSpPr>
          <p:nvPr>
            <p:ph type="title"/>
          </p:nvPr>
        </p:nvSpPr>
        <p:spPr>
          <a:xfrm>
            <a:off x="609599" y="152400"/>
            <a:ext cx="8359739" cy="457200"/>
          </a:xfrm>
        </p:spPr>
        <p:txBody>
          <a:bodyPr/>
          <a:lstStyle/>
          <a:p>
            <a:r>
              <a:rPr lang="en-US" dirty="0" smtClean="0"/>
              <a:t>Global air pollution burden on mortality</a:t>
            </a:r>
            <a:endParaRPr lang="en-US" dirty="0"/>
          </a:p>
        </p:txBody>
      </p:sp>
      <p:sp>
        <p:nvSpPr>
          <p:cNvPr id="3" name="TextBox 2"/>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33" y="1962737"/>
            <a:ext cx="4011042" cy="253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231" y="1945364"/>
            <a:ext cx="4026098" cy="25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0720" y="1041676"/>
            <a:ext cx="890693" cy="400110"/>
          </a:xfrm>
          <a:prstGeom prst="rect">
            <a:avLst/>
          </a:prstGeom>
          <a:noFill/>
        </p:spPr>
        <p:txBody>
          <a:bodyPr wrap="none" rtlCol="0">
            <a:spAutoFit/>
          </a:bodyPr>
          <a:lstStyle/>
          <a:p>
            <a:r>
              <a:rPr lang="en-US" sz="2000" b="1" dirty="0" smtClean="0"/>
              <a:t>Ozone</a:t>
            </a:r>
            <a:endParaRPr lang="en-US" sz="2000" b="1" dirty="0"/>
          </a:p>
        </p:txBody>
      </p:sp>
      <p:sp>
        <p:nvSpPr>
          <p:cNvPr id="16" name="TextBox 15"/>
          <p:cNvSpPr txBox="1"/>
          <p:nvPr/>
        </p:nvSpPr>
        <p:spPr>
          <a:xfrm>
            <a:off x="6077952" y="1041676"/>
            <a:ext cx="752129" cy="400110"/>
          </a:xfrm>
          <a:prstGeom prst="rect">
            <a:avLst/>
          </a:prstGeom>
          <a:noFill/>
        </p:spPr>
        <p:txBody>
          <a:bodyPr wrap="none" rtlCol="0">
            <a:spAutoFit/>
          </a:bodyPr>
          <a:lstStyle/>
          <a:p>
            <a:r>
              <a:rPr lang="en-US" sz="2000" b="1" dirty="0" smtClean="0"/>
              <a:t>PM</a:t>
            </a:r>
            <a:r>
              <a:rPr lang="en-US" sz="2000" b="1" baseline="-25000" dirty="0" smtClean="0"/>
              <a:t>2.5</a:t>
            </a:r>
            <a:endParaRPr lang="en-US" sz="2000" b="1" baseline="-25000" dirty="0"/>
          </a:p>
        </p:txBody>
      </p:sp>
      <p:sp>
        <p:nvSpPr>
          <p:cNvPr id="5" name="TextBox 4"/>
          <p:cNvSpPr txBox="1"/>
          <p:nvPr/>
        </p:nvSpPr>
        <p:spPr>
          <a:xfrm>
            <a:off x="319341" y="1531672"/>
            <a:ext cx="1773242" cy="461665"/>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Respiratory mortality </a:t>
            </a:r>
          </a:p>
          <a:p>
            <a:r>
              <a:rPr lang="en-US" sz="1200" dirty="0" smtClean="0">
                <a:latin typeface="Arial" panose="020B0604020202020204" pitchFamily="34" charset="0"/>
                <a:cs typeface="Arial" panose="020B0604020202020204" pitchFamily="34" charset="0"/>
              </a:rPr>
              <a:t>(million deaths/year)</a:t>
            </a:r>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a:off x="4703231" y="1529646"/>
            <a:ext cx="2632452" cy="461665"/>
          </a:xfrm>
          <a:prstGeom prst="rect">
            <a:avLst/>
          </a:prstGeom>
          <a:noFill/>
        </p:spPr>
        <p:txBody>
          <a:bodyPr wrap="none" rtlCol="0">
            <a:spAutoFit/>
          </a:bodyPr>
          <a:lstStyle/>
          <a:p>
            <a:r>
              <a:rPr lang="en-US" sz="1200" b="1" dirty="0" err="1" smtClean="0">
                <a:latin typeface="Arial" panose="020B0604020202020204" pitchFamily="34" charset="0"/>
                <a:cs typeface="Arial" panose="020B0604020202020204" pitchFamily="34" charset="0"/>
              </a:rPr>
              <a:t>IHD+Stroke+COPD+LC</a:t>
            </a:r>
            <a:r>
              <a:rPr lang="en-US" sz="1200" b="1" dirty="0" smtClean="0">
                <a:latin typeface="Arial" panose="020B0604020202020204" pitchFamily="34" charset="0"/>
                <a:cs typeface="Arial" panose="020B0604020202020204" pitchFamily="34" charset="0"/>
              </a:rPr>
              <a:t> mortality </a:t>
            </a:r>
          </a:p>
          <a:p>
            <a:r>
              <a:rPr lang="en-US" sz="1200" dirty="0" smtClean="0">
                <a:latin typeface="Arial" panose="020B0604020202020204" pitchFamily="34" charset="0"/>
                <a:cs typeface="Arial" panose="020B0604020202020204" pitchFamily="34" charset="0"/>
              </a:rPr>
              <a:t>(million deaths/year)</a:t>
            </a:r>
            <a:endParaRPr lang="en-US" sz="1200" dirty="0">
              <a:latin typeface="Arial" panose="020B0604020202020204" pitchFamily="34" charset="0"/>
              <a:cs typeface="Arial" panose="020B0604020202020204" pitchFamily="34" charset="0"/>
            </a:endParaRPr>
          </a:p>
        </p:txBody>
      </p:sp>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9519" y="5004129"/>
            <a:ext cx="1509462" cy="128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18" y="5066946"/>
            <a:ext cx="1592718" cy="93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73937" y="6024835"/>
            <a:ext cx="729687"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RCPs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65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in air quality modeling</a:t>
            </a:r>
            <a:endParaRPr lang="en-US" dirty="0"/>
          </a:p>
        </p:txBody>
      </p:sp>
      <p:sp>
        <p:nvSpPr>
          <p:cNvPr id="3" name="Content Placeholder 2"/>
          <p:cNvSpPr>
            <a:spLocks noGrp="1"/>
          </p:cNvSpPr>
          <p:nvPr>
            <p:ph sz="quarter" idx="1"/>
          </p:nvPr>
        </p:nvSpPr>
        <p:spPr>
          <a:xfrm>
            <a:off x="612648" y="1409252"/>
            <a:ext cx="8153400" cy="5067748"/>
          </a:xfrm>
        </p:spPr>
        <p:txBody>
          <a:bodyPr>
            <a:normAutofit/>
          </a:bodyPr>
          <a:lstStyle/>
          <a:p>
            <a:pPr lvl="1"/>
            <a:r>
              <a:rPr lang="en-US" sz="2400" b="1" dirty="0"/>
              <a:t>Emission inventories </a:t>
            </a:r>
          </a:p>
          <a:p>
            <a:pPr lvl="1"/>
            <a:r>
              <a:rPr lang="en-US" sz="2400" b="1" dirty="0"/>
              <a:t>Climate and air quality interaction and feedback mechanisms</a:t>
            </a:r>
          </a:p>
          <a:p>
            <a:pPr lvl="2"/>
            <a:r>
              <a:rPr lang="en-US" sz="2000" dirty="0"/>
              <a:t>Climate sensitivity to biogenic emissions </a:t>
            </a:r>
            <a:r>
              <a:rPr lang="en-US" sz="2000" dirty="0" smtClean="0"/>
              <a:t/>
            </a:r>
            <a:br>
              <a:rPr lang="en-US" sz="2000" dirty="0" smtClean="0"/>
            </a:br>
            <a:r>
              <a:rPr lang="en-US" sz="2000" dirty="0" smtClean="0"/>
              <a:t>(</a:t>
            </a:r>
            <a:r>
              <a:rPr lang="en-US" sz="2000" dirty="0"/>
              <a:t>e.g. isoprene, soil NOx and methane)</a:t>
            </a:r>
          </a:p>
          <a:p>
            <a:pPr lvl="2"/>
            <a:r>
              <a:rPr lang="en-US" sz="2000" dirty="0"/>
              <a:t>Stratosphere-troposphere interactions </a:t>
            </a:r>
            <a:r>
              <a:rPr lang="en-US" sz="2000" dirty="0" smtClean="0"/>
              <a:t/>
            </a:r>
            <a:br>
              <a:rPr lang="en-US" sz="2000" dirty="0" smtClean="0"/>
            </a:br>
            <a:r>
              <a:rPr lang="en-US" sz="2000" dirty="0" smtClean="0"/>
              <a:t>(</a:t>
            </a:r>
            <a:r>
              <a:rPr lang="en-US" sz="2000" dirty="0"/>
              <a:t>e.g. stratospheric influx of ozone)</a:t>
            </a:r>
          </a:p>
          <a:p>
            <a:pPr lvl="2"/>
            <a:r>
              <a:rPr lang="en-US" sz="2000" dirty="0"/>
              <a:t>Aerosol-cloud interactions</a:t>
            </a:r>
          </a:p>
          <a:p>
            <a:pPr lvl="2"/>
            <a:r>
              <a:rPr lang="en-US" sz="2000" dirty="0"/>
              <a:t>Impact of climate change on wildfires, etc.</a:t>
            </a:r>
          </a:p>
          <a:p>
            <a:pPr lvl="1"/>
            <a:r>
              <a:rPr lang="en-US" sz="2400" b="1" dirty="0" smtClean="0"/>
              <a:t>Non-</a:t>
            </a:r>
            <a:r>
              <a:rPr lang="en-US" sz="2400" b="1" dirty="0" err="1" smtClean="0"/>
              <a:t>linearities</a:t>
            </a:r>
            <a:r>
              <a:rPr lang="en-US" sz="2400" dirty="0" smtClean="0"/>
              <a:t> </a:t>
            </a:r>
            <a:r>
              <a:rPr lang="en-US" sz="2400" dirty="0"/>
              <a:t>in model response to changes in </a:t>
            </a:r>
            <a:r>
              <a:rPr lang="en-US" sz="2400" dirty="0" smtClean="0"/>
              <a:t>emissions</a:t>
            </a:r>
            <a:endParaRPr lang="en-US" sz="2400" b="1" dirty="0"/>
          </a:p>
        </p:txBody>
      </p:sp>
      <p:sp>
        <p:nvSpPr>
          <p:cNvPr id="4" name="TextBox 3"/>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Results               </a:t>
            </a:r>
            <a:r>
              <a:rPr lang="en-US" sz="1400" b="1" dirty="0" smtClean="0">
                <a:solidFill>
                  <a:schemeClr val="accent1">
                    <a:lumMod val="20000"/>
                    <a:lumOff val="80000"/>
                  </a:schemeClr>
                </a:solidFill>
              </a:rPr>
              <a:t>Conclusions</a:t>
            </a:r>
            <a:r>
              <a:rPr lang="en-US" sz="1400" b="1" dirty="0" smtClean="0">
                <a:solidFill>
                  <a:schemeClr val="accent1">
                    <a:lumMod val="75000"/>
                  </a:schemeClr>
                </a:solidFill>
              </a:rPr>
              <a:t>               Q&amp;A</a:t>
            </a:r>
            <a:endParaRPr lang="en-US" sz="1400" b="1" dirty="0">
              <a:solidFill>
                <a:schemeClr val="accent1">
                  <a:lumMod val="75000"/>
                </a:schemeClr>
              </a:solidFill>
            </a:endParaRPr>
          </a:p>
        </p:txBody>
      </p:sp>
    </p:spTree>
    <p:extLst>
      <p:ext uri="{BB962C8B-B14F-4D97-AF65-F5344CB8AC3E}">
        <p14:creationId xmlns:p14="http://schemas.microsoft.com/office/powerpoint/2010/main" val="331605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 and climate change</a:t>
            </a:r>
          </a:p>
        </p:txBody>
      </p:sp>
      <p:sp>
        <p:nvSpPr>
          <p:cNvPr id="5" name="Content Placeholder 5"/>
          <p:cNvSpPr>
            <a:spLocks noGrp="1"/>
          </p:cNvSpPr>
          <p:nvPr>
            <p:ph idx="1"/>
          </p:nvPr>
        </p:nvSpPr>
        <p:spPr>
          <a:xfrm>
            <a:off x="288758" y="3429000"/>
            <a:ext cx="8855241" cy="2971799"/>
          </a:xfrm>
        </p:spPr>
        <p:txBody>
          <a:bodyPr>
            <a:noAutofit/>
          </a:bodyPr>
          <a:lstStyle/>
          <a:p>
            <a:r>
              <a:rPr lang="en-US" sz="2000" b="1" dirty="0" smtClean="0"/>
              <a:t>Ozone</a:t>
            </a:r>
            <a:r>
              <a:rPr lang="en-US" sz="2000" dirty="0" smtClean="0"/>
              <a:t>: </a:t>
            </a:r>
          </a:p>
          <a:p>
            <a:pPr lvl="1"/>
            <a:r>
              <a:rPr lang="en-US" dirty="0" smtClean="0"/>
              <a:t>Likely </a:t>
            </a:r>
            <a:r>
              <a:rPr lang="en-US" b="1" dirty="0" smtClean="0"/>
              <a:t>increase in polluted regions during the warm season</a:t>
            </a:r>
            <a:r>
              <a:rPr lang="en-US" dirty="0" smtClean="0"/>
              <a:t>, </a:t>
            </a:r>
            <a:br>
              <a:rPr lang="en-US" dirty="0" smtClean="0"/>
            </a:br>
            <a:r>
              <a:rPr lang="en-US" dirty="0" smtClean="0"/>
              <a:t>particularly in urban areas and during pollution episodes</a:t>
            </a:r>
          </a:p>
          <a:p>
            <a:pPr lvl="1"/>
            <a:r>
              <a:rPr lang="en-US" dirty="0" smtClean="0"/>
              <a:t>Likely </a:t>
            </a:r>
            <a:r>
              <a:rPr lang="en-US" b="1" dirty="0" smtClean="0"/>
              <a:t>decrease in remote regions </a:t>
            </a:r>
            <a:r>
              <a:rPr lang="en-US" sz="1800" dirty="0" smtClean="0"/>
              <a:t>(background ozone)</a:t>
            </a:r>
            <a:endParaRPr lang="en-US" dirty="0" smtClean="0"/>
          </a:p>
          <a:p>
            <a:endParaRPr lang="en-US" sz="1050" dirty="0" smtClean="0"/>
          </a:p>
          <a:p>
            <a:r>
              <a:rPr lang="en-US" sz="2000" b="1" dirty="0" smtClean="0"/>
              <a:t>PM</a:t>
            </a:r>
            <a:r>
              <a:rPr lang="en-US" sz="2000" b="1" baseline="-25000" dirty="0" smtClean="0"/>
              <a:t>2.5</a:t>
            </a:r>
            <a:r>
              <a:rPr lang="en-US" sz="2000" dirty="0" smtClean="0"/>
              <a:t>:</a:t>
            </a:r>
          </a:p>
          <a:p>
            <a:pPr lvl="1"/>
            <a:r>
              <a:rPr lang="en-US" b="1" dirty="0" smtClean="0"/>
              <a:t>Effects are uncertain and vary regionally </a:t>
            </a:r>
            <a:r>
              <a:rPr lang="en-US" dirty="0" smtClean="0"/>
              <a:t/>
            </a:r>
            <a:br>
              <a:rPr lang="en-US" dirty="0" smtClean="0"/>
            </a:br>
            <a:r>
              <a:rPr lang="en-US" sz="1800" dirty="0" smtClean="0"/>
              <a:t>(different changes  in precipitation, wildfires and biogenic emissions, </a:t>
            </a:r>
            <a:br>
              <a:rPr lang="en-US" sz="1800" dirty="0" smtClean="0"/>
            </a:br>
            <a:r>
              <a:rPr lang="en-US" sz="1800" dirty="0" smtClean="0"/>
              <a:t> different PM</a:t>
            </a:r>
            <a:r>
              <a:rPr lang="en-US" sz="1800" baseline="-25000" dirty="0" smtClean="0"/>
              <a:t>2.5</a:t>
            </a:r>
            <a:r>
              <a:rPr lang="en-US" sz="1800" dirty="0" smtClean="0"/>
              <a:t> composition, etc.)</a:t>
            </a:r>
            <a:endParaRPr lang="en-US" dirty="0" smtClean="0"/>
          </a:p>
        </p:txBody>
      </p:sp>
      <p:grpSp>
        <p:nvGrpSpPr>
          <p:cNvPr id="3" name="Group 5"/>
          <p:cNvGrpSpPr/>
          <p:nvPr/>
        </p:nvGrpSpPr>
        <p:grpSpPr>
          <a:xfrm>
            <a:off x="514350" y="1273580"/>
            <a:ext cx="8039134" cy="2047177"/>
            <a:chOff x="514350" y="1273580"/>
            <a:chExt cx="8039134" cy="2047177"/>
          </a:xfrm>
        </p:grpSpPr>
        <p:sp>
          <p:nvSpPr>
            <p:cNvPr id="7" name="Rectangle 6"/>
            <p:cNvSpPr/>
            <p:nvPr/>
          </p:nvSpPr>
          <p:spPr>
            <a:xfrm>
              <a:off x="514350" y="1596745"/>
              <a:ext cx="1342562" cy="830997"/>
            </a:xfrm>
            <a:prstGeom prst="rect">
              <a:avLst/>
            </a:prstGeom>
            <a:solidFill>
              <a:schemeClr val="accent2">
                <a:lumMod val="50000"/>
              </a:schemeClr>
            </a:solidFill>
          </p:spPr>
          <p:txBody>
            <a:bodyPr wrap="square">
              <a:spAutoFit/>
            </a:bodyPr>
            <a:lstStyle/>
            <a:p>
              <a:pPr algn="ctr"/>
              <a:r>
                <a:rPr lang="en-US" sz="2400" b="1" dirty="0" smtClean="0">
                  <a:solidFill>
                    <a:schemeClr val="bg1"/>
                  </a:solidFill>
                </a:rPr>
                <a:t>Climate </a:t>
              </a:r>
            </a:p>
            <a:p>
              <a:pPr algn="ctr"/>
              <a:r>
                <a:rPr lang="en-US" sz="2400" b="1" dirty="0" smtClean="0">
                  <a:solidFill>
                    <a:schemeClr val="bg1"/>
                  </a:solidFill>
                </a:rPr>
                <a:t>change </a:t>
              </a:r>
              <a:endParaRPr lang="en-US" sz="2400" b="1" dirty="0">
                <a:solidFill>
                  <a:schemeClr val="bg1"/>
                </a:solidFill>
              </a:endParaRPr>
            </a:p>
          </p:txBody>
        </p:sp>
        <p:sp>
          <p:nvSpPr>
            <p:cNvPr id="8" name="Right Arrow 7"/>
            <p:cNvSpPr/>
            <p:nvPr/>
          </p:nvSpPr>
          <p:spPr>
            <a:xfrm>
              <a:off x="6451780" y="1798288"/>
              <a:ext cx="497305" cy="304800"/>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95271" y="1273580"/>
              <a:ext cx="3435982" cy="1477328"/>
            </a:xfrm>
            <a:prstGeom prst="rect">
              <a:avLst/>
            </a:prstGeom>
            <a:solidFill>
              <a:schemeClr val="accent2">
                <a:lumMod val="75000"/>
              </a:schemeClr>
            </a:solidFill>
          </p:spPr>
          <p:txBody>
            <a:bodyPr wrap="square">
              <a:spAutoFit/>
            </a:bodyPr>
            <a:lstStyle/>
            <a:p>
              <a:r>
                <a:rPr lang="en-US" b="1" u="sng" dirty="0" smtClean="0">
                  <a:solidFill>
                    <a:schemeClr val="bg1"/>
                  </a:solidFill>
                </a:rPr>
                <a:t>Changes in</a:t>
              </a:r>
              <a:r>
                <a:rPr lang="en-US" b="1" dirty="0" smtClean="0">
                  <a:solidFill>
                    <a:schemeClr val="bg1"/>
                  </a:solidFill>
                </a:rPr>
                <a:t>:</a:t>
              </a:r>
            </a:p>
            <a:p>
              <a:pPr>
                <a:buFontTx/>
                <a:buChar char="-"/>
              </a:pPr>
              <a:r>
                <a:rPr lang="en-US" b="1" dirty="0" smtClean="0">
                  <a:solidFill>
                    <a:schemeClr val="bg1"/>
                  </a:solidFill>
                </a:rPr>
                <a:t> Photochemical reaction rates</a:t>
              </a:r>
            </a:p>
            <a:p>
              <a:pPr>
                <a:buFontTx/>
                <a:buChar char="-"/>
              </a:pPr>
              <a:r>
                <a:rPr lang="en-US" b="1" dirty="0" smtClean="0">
                  <a:solidFill>
                    <a:schemeClr val="bg1"/>
                  </a:solidFill>
                </a:rPr>
                <a:t> Biogenic emissions</a:t>
              </a:r>
            </a:p>
            <a:p>
              <a:pPr>
                <a:buFontTx/>
                <a:buChar char="-"/>
              </a:pPr>
              <a:r>
                <a:rPr lang="en-US" b="1" dirty="0" smtClean="0">
                  <a:solidFill>
                    <a:schemeClr val="bg1"/>
                  </a:solidFill>
                </a:rPr>
                <a:t> Deposition</a:t>
              </a:r>
            </a:p>
            <a:p>
              <a:pPr>
                <a:buFontTx/>
                <a:buChar char="-"/>
              </a:pPr>
              <a:r>
                <a:rPr lang="en-US" b="1" dirty="0" smtClean="0">
                  <a:solidFill>
                    <a:schemeClr val="bg1"/>
                  </a:solidFill>
                </a:rPr>
                <a:t> Atmospheric circulation </a:t>
              </a:r>
              <a:endParaRPr lang="en-US" b="1" dirty="0">
                <a:solidFill>
                  <a:schemeClr val="bg1"/>
                </a:solidFill>
              </a:endParaRPr>
            </a:p>
          </p:txBody>
        </p:sp>
        <p:sp>
          <p:nvSpPr>
            <p:cNvPr id="10" name="Rectangle 9"/>
            <p:cNvSpPr/>
            <p:nvPr/>
          </p:nvSpPr>
          <p:spPr>
            <a:xfrm>
              <a:off x="7169611" y="1596745"/>
              <a:ext cx="1383873" cy="830997"/>
            </a:xfrm>
            <a:prstGeom prst="rect">
              <a:avLst/>
            </a:prstGeom>
            <a:solidFill>
              <a:schemeClr val="accent2">
                <a:lumMod val="50000"/>
              </a:schemeClr>
            </a:solidFill>
          </p:spPr>
          <p:txBody>
            <a:bodyPr wrap="square">
              <a:spAutoFit/>
            </a:bodyPr>
            <a:lstStyle/>
            <a:p>
              <a:pPr algn="ctr"/>
              <a:r>
                <a:rPr lang="en-US" sz="2400" b="1" dirty="0" smtClean="0">
                  <a:solidFill>
                    <a:schemeClr val="bg1"/>
                  </a:solidFill>
                </a:rPr>
                <a:t>Air Quality</a:t>
              </a:r>
              <a:endParaRPr lang="en-US" sz="2400" b="1" dirty="0">
                <a:solidFill>
                  <a:schemeClr val="bg1"/>
                </a:solidFill>
              </a:endParaRPr>
            </a:p>
          </p:txBody>
        </p:sp>
        <p:sp>
          <p:nvSpPr>
            <p:cNvPr id="11" name="Right Arrow 10"/>
            <p:cNvSpPr/>
            <p:nvPr/>
          </p:nvSpPr>
          <p:spPr>
            <a:xfrm>
              <a:off x="2077439" y="1798288"/>
              <a:ext cx="497305" cy="304800"/>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53524" y="2735982"/>
              <a:ext cx="4572000" cy="584775"/>
            </a:xfrm>
            <a:prstGeom prst="rect">
              <a:avLst/>
            </a:prstGeom>
          </p:spPr>
          <p:txBody>
            <a:bodyPr>
              <a:spAutoFit/>
            </a:bodyPr>
            <a:lstStyle/>
            <a:p>
              <a:r>
                <a:rPr lang="en-US" sz="1600" dirty="0" smtClean="0"/>
                <a:t>Jacob and Winner 2009;</a:t>
              </a:r>
            </a:p>
            <a:p>
              <a:r>
                <a:rPr lang="en-US" sz="1600" dirty="0" smtClean="0"/>
                <a:t>Weaver </a:t>
              </a:r>
              <a:r>
                <a:rPr lang="en-US" sz="1600" i="1" dirty="0" smtClean="0"/>
                <a:t>et al</a:t>
              </a:r>
              <a:r>
                <a:rPr lang="en-US" sz="1600" dirty="0" smtClean="0"/>
                <a:t> 2009; Fiore </a:t>
              </a:r>
              <a:r>
                <a:rPr lang="en-US" sz="1600" i="1" dirty="0" smtClean="0"/>
                <a:t>et al</a:t>
              </a:r>
              <a:r>
                <a:rPr lang="en-US" sz="1600" dirty="0" smtClean="0"/>
                <a:t> 2012</a:t>
              </a:r>
              <a:endParaRPr lang="en-US" sz="1600" dirty="0"/>
            </a:p>
          </p:txBody>
        </p:sp>
      </p:grpSp>
      <p:sp>
        <p:nvSpPr>
          <p:cNvPr id="13" name="Curved Up Arrow 12"/>
          <p:cNvSpPr/>
          <p:nvPr/>
        </p:nvSpPr>
        <p:spPr>
          <a:xfrm flipH="1">
            <a:off x="1019331" y="2533338"/>
            <a:ext cx="6970426" cy="989351"/>
          </a:xfrm>
          <a:prstGeom prst="curvedUp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20000"/>
                    <a:lumOff val="80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Results               Conclusions               Q&amp;A</a:t>
            </a:r>
            <a:endParaRPr lang="en-US" sz="1400" b="1" dirty="0">
              <a:solidFill>
                <a:schemeClr val="accent1">
                  <a:lumMod val="75000"/>
                </a:schemeClr>
              </a:solidFill>
            </a:endParaRPr>
          </a:p>
        </p:txBody>
      </p:sp>
    </p:spTree>
    <p:extLst>
      <p:ext uri="{BB962C8B-B14F-4D97-AF65-F5344CB8AC3E}">
        <p14:creationId xmlns:p14="http://schemas.microsoft.com/office/powerpoint/2010/main" val="98192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819" y="1128125"/>
            <a:ext cx="8653221" cy="4867759"/>
          </a:xfrm>
        </p:spPr>
        <p:txBody>
          <a:bodyPr>
            <a:noAutofit/>
          </a:bodyPr>
          <a:lstStyle/>
          <a:p>
            <a:r>
              <a:rPr lang="en-US" b="1" dirty="0" smtClean="0"/>
              <a:t>Use </a:t>
            </a:r>
            <a:r>
              <a:rPr lang="en-US" b="1" dirty="0"/>
              <a:t>modeled ozone and PM</a:t>
            </a:r>
            <a:r>
              <a:rPr lang="en-US" b="1" baseline="-25000" dirty="0"/>
              <a:t>2.5</a:t>
            </a:r>
            <a:r>
              <a:rPr lang="en-US" b="1" dirty="0"/>
              <a:t> concentrations from the ACCMIP </a:t>
            </a:r>
            <a:r>
              <a:rPr lang="en-US" b="1" dirty="0" smtClean="0"/>
              <a:t>ensemble to q</a:t>
            </a:r>
            <a:r>
              <a:rPr lang="en-US" sz="2400" b="1" dirty="0" smtClean="0"/>
              <a:t>uantify the global ozone- and PM</a:t>
            </a:r>
            <a:r>
              <a:rPr lang="en-US" sz="2400" b="1" baseline="-25000" dirty="0" smtClean="0"/>
              <a:t>2.5</a:t>
            </a:r>
            <a:r>
              <a:rPr lang="en-US" sz="2400" b="1" dirty="0" smtClean="0"/>
              <a:t>-related mortality impacts</a:t>
            </a:r>
            <a:r>
              <a:rPr lang="en-US" sz="2400" dirty="0" smtClean="0"/>
              <a:t> </a:t>
            </a:r>
            <a:r>
              <a:rPr lang="en-US" sz="2400" b="1" dirty="0" smtClean="0"/>
              <a:t>of: </a:t>
            </a:r>
          </a:p>
          <a:p>
            <a:endParaRPr lang="en-US" sz="2400" b="1" dirty="0" smtClean="0"/>
          </a:p>
          <a:p>
            <a:pPr marL="923544" lvl="1"/>
            <a:r>
              <a:rPr lang="en-US" sz="2400" b="1" dirty="0" smtClean="0"/>
              <a:t>Future concentrations </a:t>
            </a:r>
            <a:r>
              <a:rPr lang="en-US" sz="2400" b="0" dirty="0" smtClean="0"/>
              <a:t>considering the effects of both emissions and climate </a:t>
            </a:r>
            <a:r>
              <a:rPr lang="en-US" sz="2400" dirty="0" smtClean="0"/>
              <a:t>change - four RCP scenarios;</a:t>
            </a:r>
          </a:p>
          <a:p>
            <a:pPr marL="923544" lvl="1"/>
            <a:endParaRPr lang="en-US" sz="2400" dirty="0" smtClean="0"/>
          </a:p>
          <a:p>
            <a:pPr marL="923544" lvl="1"/>
            <a:r>
              <a:rPr lang="en-US" sz="2400" b="1" dirty="0" smtClean="0"/>
              <a:t>Future climate change </a:t>
            </a:r>
            <a:r>
              <a:rPr lang="en-US" sz="2400" b="0" dirty="0" smtClean="0"/>
              <a:t>by using </a:t>
            </a:r>
            <a:r>
              <a:rPr lang="en-US" sz="2400" dirty="0" smtClean="0"/>
              <a:t>pairs of simulations – </a:t>
            </a:r>
            <a:r>
              <a:rPr lang="en-US" sz="2400" b="0" dirty="0" smtClean="0"/>
              <a:t>one simulation ensemble with present emissions and climate and one with present emissions but future climate (RCP8.5 climate).</a:t>
            </a:r>
            <a:endParaRPr lang="en-US" sz="2800" dirty="0" smtClean="0"/>
          </a:p>
        </p:txBody>
      </p:sp>
      <p:sp>
        <p:nvSpPr>
          <p:cNvPr id="11" name="Title 1"/>
          <p:cNvSpPr>
            <a:spLocks noGrp="1"/>
          </p:cNvSpPr>
          <p:nvPr>
            <p:ph type="title"/>
          </p:nvPr>
        </p:nvSpPr>
        <p:spPr>
          <a:xfrm>
            <a:off x="609600" y="0"/>
            <a:ext cx="8153400" cy="762000"/>
          </a:xfrm>
        </p:spPr>
        <p:txBody>
          <a:bodyPr/>
          <a:lstStyle/>
          <a:p>
            <a:r>
              <a:rPr lang="en-US" dirty="0" smtClean="0"/>
              <a:t>Objective</a:t>
            </a:r>
            <a:endParaRPr lang="en-US" dirty="0"/>
          </a:p>
        </p:txBody>
      </p:sp>
      <p:sp>
        <p:nvSpPr>
          <p:cNvPr id="5" name="TextBox 4"/>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20000"/>
                    <a:lumOff val="80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Results               Conclusions               Q&amp;A</a:t>
            </a:r>
            <a:endParaRPr lang="en-US" sz="14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Representative Concentration Pathways (RCPs)</a:t>
            </a:r>
            <a:endParaRPr lang="en-US" sz="2400" dirty="0"/>
          </a:p>
        </p:txBody>
      </p:sp>
      <p:pic>
        <p:nvPicPr>
          <p:cNvPr id="1030" name="Picture 6"/>
          <p:cNvPicPr>
            <a:picLocks noChangeAspect="1" noChangeArrowheads="1"/>
          </p:cNvPicPr>
          <p:nvPr/>
        </p:nvPicPr>
        <p:blipFill>
          <a:blip r:embed="rId3" cstate="print"/>
          <a:srcRect/>
          <a:stretch>
            <a:fillRect/>
          </a:stretch>
        </p:blipFill>
        <p:spPr bwMode="auto">
          <a:xfrm>
            <a:off x="7421880" y="2763810"/>
            <a:ext cx="1165225" cy="1470025"/>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759143" y="1082034"/>
            <a:ext cx="3114675" cy="22860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4111943" y="3632823"/>
            <a:ext cx="3114675" cy="230505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6" cstate="print"/>
          <a:srcRect/>
          <a:stretch>
            <a:fillRect/>
          </a:stretch>
        </p:blipFill>
        <p:spPr bwMode="auto">
          <a:xfrm>
            <a:off x="774383" y="3632823"/>
            <a:ext cx="3114675" cy="2305050"/>
          </a:xfrm>
          <a:prstGeom prst="rect">
            <a:avLst/>
          </a:prstGeom>
          <a:noFill/>
          <a:ln w="9525">
            <a:noFill/>
            <a:miter lim="800000"/>
            <a:headEnd/>
            <a:tailEnd/>
          </a:ln>
          <a:effectLst/>
        </p:spPr>
      </p:pic>
      <p:sp>
        <p:nvSpPr>
          <p:cNvPr id="18" name="Oval 17"/>
          <p:cNvSpPr/>
          <p:nvPr/>
        </p:nvSpPr>
        <p:spPr>
          <a:xfrm>
            <a:off x="6522720" y="4145268"/>
            <a:ext cx="472440" cy="146304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86455" y="4045420"/>
            <a:ext cx="409904" cy="98061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7" cstate="print"/>
          <a:srcRect/>
          <a:stretch>
            <a:fillRect/>
          </a:stretch>
        </p:blipFill>
        <p:spPr bwMode="auto">
          <a:xfrm>
            <a:off x="4111943" y="1082034"/>
            <a:ext cx="3114675" cy="2305050"/>
          </a:xfrm>
          <a:prstGeom prst="rect">
            <a:avLst/>
          </a:prstGeom>
          <a:noFill/>
          <a:ln w="9525">
            <a:noFill/>
            <a:miter lim="800000"/>
            <a:headEnd/>
            <a:tailEnd/>
          </a:ln>
          <a:effectLst/>
        </p:spPr>
      </p:pic>
      <p:sp>
        <p:nvSpPr>
          <p:cNvPr id="3" name="TextBox 2"/>
          <p:cNvSpPr txBox="1"/>
          <p:nvPr/>
        </p:nvSpPr>
        <p:spPr>
          <a:xfrm>
            <a:off x="759143" y="6027003"/>
            <a:ext cx="7585538" cy="523220"/>
          </a:xfrm>
          <a:prstGeom prst="rect">
            <a:avLst/>
          </a:prstGeom>
          <a:noFill/>
        </p:spPr>
        <p:txBody>
          <a:bodyPr wrap="none" rtlCol="0">
            <a:spAutoFit/>
          </a:bodyPr>
          <a:lstStyle/>
          <a:p>
            <a:r>
              <a:rPr lang="en-US" sz="1400" b="1" dirty="0" smtClean="0"/>
              <a:t>Source: RCP Database </a:t>
            </a:r>
            <a:r>
              <a:rPr lang="en-US" sz="1400" dirty="0" smtClean="0"/>
              <a:t>- http</a:t>
            </a:r>
            <a:r>
              <a:rPr lang="en-US" sz="1400" dirty="0"/>
              <a:t>://tntcat.iiasa.ac.at:8787/RcpDb/dsd?Action=htmlpage&amp;page=compare</a:t>
            </a:r>
          </a:p>
          <a:p>
            <a:endParaRPr lang="en-US" sz="1400" dirty="0"/>
          </a:p>
        </p:txBody>
      </p:sp>
      <p:sp>
        <p:nvSpPr>
          <p:cNvPr id="12" name="TextBox 11"/>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20000"/>
                    <a:lumOff val="80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Results               Conclusions               Q&amp;A</a:t>
            </a:r>
            <a:endParaRPr lang="en-US" sz="1400" b="1" dirty="0">
              <a:solidFill>
                <a:schemeClr val="accent1">
                  <a:lumMod val="75000"/>
                </a:schemeClr>
              </a:solidFill>
            </a:endParaRPr>
          </a:p>
        </p:txBody>
      </p:sp>
    </p:spTree>
    <p:extLst>
      <p:ext uri="{BB962C8B-B14F-4D97-AF65-F5344CB8AC3E}">
        <p14:creationId xmlns:p14="http://schemas.microsoft.com/office/powerpoint/2010/main" val="307929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Health impact function</a:t>
            </a:r>
            <a:endParaRPr lang="en-US" sz="3200" dirty="0"/>
          </a:p>
        </p:txBody>
      </p:sp>
      <p:sp>
        <p:nvSpPr>
          <p:cNvPr id="32" name="Text Box 413"/>
          <p:cNvSpPr txBox="1">
            <a:spLocks noChangeArrowheads="1"/>
          </p:cNvSpPr>
          <p:nvPr/>
        </p:nvSpPr>
        <p:spPr bwMode="auto">
          <a:xfrm>
            <a:off x="1840522" y="1803283"/>
            <a:ext cx="5298831" cy="615553"/>
          </a:xfrm>
          <a:prstGeom prst="rect">
            <a:avLst/>
          </a:prstGeom>
          <a:solidFill>
            <a:schemeClr val="accent2">
              <a:lumMod val="60000"/>
              <a:lumOff val="40000"/>
              <a:alpha val="50195"/>
            </a:schemeClr>
          </a:solidFill>
          <a:ln w="28575">
            <a:solidFill>
              <a:schemeClr val="accent2">
                <a:lumMod val="50000"/>
              </a:schemeClr>
            </a:solidFill>
            <a:miter lim="800000"/>
            <a:headEnd/>
            <a:tailEnd/>
          </a:ln>
        </p:spPr>
        <p:txBody>
          <a:bodyPr wrap="square" tIns="91440" bIns="91440">
            <a:spAutoFit/>
          </a:bodyPr>
          <a:lstStyle/>
          <a:p>
            <a:pPr algn="ctr" defTabSz="4389438">
              <a:spcBef>
                <a:spcPct val="50000"/>
              </a:spcBef>
            </a:pPr>
            <a:r>
              <a:rPr lang="en-US" sz="2800" b="1" dirty="0"/>
              <a:t>∆</a:t>
            </a:r>
            <a:r>
              <a:rPr lang="en-US" sz="2800" b="1" i="1" dirty="0"/>
              <a:t>Mort = y</a:t>
            </a:r>
            <a:r>
              <a:rPr lang="en-US" sz="2800" b="1" baseline="-25000" dirty="0"/>
              <a:t>0</a:t>
            </a:r>
            <a:r>
              <a:rPr lang="en-US" sz="2800" b="1" dirty="0"/>
              <a:t> </a:t>
            </a:r>
            <a:r>
              <a:rPr lang="en-US" sz="2800" b="1" dirty="0" smtClean="0"/>
              <a:t>x AF x </a:t>
            </a:r>
            <a:r>
              <a:rPr lang="en-US" sz="2800" b="1" i="1" dirty="0" smtClean="0"/>
              <a:t>Pop</a:t>
            </a:r>
            <a:endParaRPr lang="el-GR" sz="2800" b="1" baseline="30000" dirty="0"/>
          </a:p>
        </p:txBody>
      </p:sp>
      <p:sp>
        <p:nvSpPr>
          <p:cNvPr id="33" name="Rectangle 37"/>
          <p:cNvSpPr>
            <a:spLocks noChangeArrowheads="1"/>
          </p:cNvSpPr>
          <p:nvPr/>
        </p:nvSpPr>
        <p:spPr bwMode="auto">
          <a:xfrm>
            <a:off x="3035853" y="3655054"/>
            <a:ext cx="2472492" cy="646331"/>
          </a:xfrm>
          <a:prstGeom prst="rect">
            <a:avLst/>
          </a:prstGeom>
          <a:solidFill>
            <a:schemeClr val="accent1">
              <a:lumMod val="40000"/>
              <a:lumOff val="60000"/>
            </a:schemeClr>
          </a:solidFill>
          <a:ln w="19050">
            <a:solidFill>
              <a:schemeClr val="accent1">
                <a:lumMod val="75000"/>
              </a:schemeClr>
            </a:solidFill>
            <a:miter lim="800000"/>
            <a:headEnd/>
            <a:tailEnd/>
          </a:ln>
        </p:spPr>
        <p:txBody>
          <a:bodyPr wrap="square">
            <a:spAutoFit/>
          </a:bodyPr>
          <a:lstStyle/>
          <a:p>
            <a:pPr marL="342900" indent="-342900" algn="ctr"/>
            <a:r>
              <a:rPr lang="en-US" b="1" dirty="0" smtClean="0"/>
              <a:t>Attributable fraction</a:t>
            </a:r>
          </a:p>
          <a:p>
            <a:pPr marL="342900" indent="-342900" algn="ctr"/>
            <a:r>
              <a:rPr lang="en-US" b="1" dirty="0"/>
              <a:t>AF=(RR – 1)/RR</a:t>
            </a:r>
            <a:endParaRPr lang="en-US" b="1" dirty="0" smtClean="0"/>
          </a:p>
        </p:txBody>
      </p:sp>
      <p:cxnSp>
        <p:nvCxnSpPr>
          <p:cNvPr id="5" name="Straight Arrow Connector 4"/>
          <p:cNvCxnSpPr/>
          <p:nvPr/>
        </p:nvCxnSpPr>
        <p:spPr>
          <a:xfrm flipH="1">
            <a:off x="2406316" y="2404461"/>
            <a:ext cx="1756611" cy="5242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36141" y="2836229"/>
            <a:ext cx="2412329" cy="914400"/>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Baseline </a:t>
            </a:r>
            <a:r>
              <a:rPr lang="en-US" b="1" dirty="0">
                <a:solidFill>
                  <a:schemeClr val="tx1"/>
                </a:solidFill>
              </a:rPr>
              <a:t>mortality rate</a:t>
            </a:r>
          </a:p>
        </p:txBody>
      </p:sp>
      <p:cxnSp>
        <p:nvCxnSpPr>
          <p:cNvPr id="23" name="Straight Arrow Connector 22"/>
          <p:cNvCxnSpPr/>
          <p:nvPr/>
        </p:nvCxnSpPr>
        <p:spPr>
          <a:xfrm>
            <a:off x="6047874" y="2404461"/>
            <a:ext cx="1091479" cy="3890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47873" y="2886993"/>
            <a:ext cx="2412329" cy="914400"/>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Exposed Population</a:t>
            </a:r>
            <a:endParaRPr lang="en-US" b="1" dirty="0">
              <a:solidFill>
                <a:schemeClr val="tx1"/>
              </a:solidFill>
            </a:endParaRPr>
          </a:p>
        </p:txBody>
      </p:sp>
      <p:sp>
        <p:nvSpPr>
          <p:cNvPr id="9" name="TextBox 8"/>
          <p:cNvSpPr txBox="1"/>
          <p:nvPr/>
        </p:nvSpPr>
        <p:spPr>
          <a:xfrm>
            <a:off x="-2032" y="3795712"/>
            <a:ext cx="2776722" cy="1815882"/>
          </a:xfrm>
          <a:prstGeom prst="rect">
            <a:avLst/>
          </a:prstGeom>
          <a:noFill/>
        </p:spPr>
        <p:txBody>
          <a:bodyPr wrap="none" rtlCol="0">
            <a:spAutoFit/>
          </a:bodyPr>
          <a:lstStyle/>
          <a:p>
            <a:r>
              <a:rPr lang="en-US" sz="1400" b="1" dirty="0" smtClean="0"/>
              <a:t>- Respiratory diseases</a:t>
            </a:r>
            <a:r>
              <a:rPr lang="en-US" sz="1400" dirty="0" smtClean="0"/>
              <a:t> (RESP)</a:t>
            </a:r>
          </a:p>
          <a:p>
            <a:r>
              <a:rPr lang="en-US" sz="1400" b="1" dirty="0" smtClean="0"/>
              <a:t>  (</a:t>
            </a:r>
            <a:r>
              <a:rPr lang="en-US" sz="1400" dirty="0" err="1" smtClean="0"/>
              <a:t>inc.</a:t>
            </a:r>
            <a:r>
              <a:rPr lang="en-US" sz="1400" dirty="0" smtClean="0"/>
              <a:t> COPD)</a:t>
            </a:r>
            <a:endParaRPr lang="en-US" sz="1400" dirty="0"/>
          </a:p>
          <a:p>
            <a:r>
              <a:rPr lang="en-US" sz="1400" b="1" dirty="0" smtClean="0"/>
              <a:t>- Cardiovascular diseases </a:t>
            </a:r>
          </a:p>
          <a:p>
            <a:r>
              <a:rPr lang="en-US" sz="1400" b="1" dirty="0" smtClean="0"/>
              <a:t>  </a:t>
            </a:r>
            <a:r>
              <a:rPr lang="en-US" sz="1400" dirty="0" smtClean="0"/>
              <a:t>(</a:t>
            </a:r>
            <a:r>
              <a:rPr lang="en-US" sz="1400" dirty="0" err="1" smtClean="0"/>
              <a:t>inc.</a:t>
            </a:r>
            <a:r>
              <a:rPr lang="en-US" sz="1400" dirty="0" smtClean="0"/>
              <a:t> IHD, STROKE)</a:t>
            </a:r>
            <a:endParaRPr lang="en-US" sz="1400" b="1" dirty="0" smtClean="0"/>
          </a:p>
          <a:p>
            <a:pPr>
              <a:spcBef>
                <a:spcPts val="600"/>
              </a:spcBef>
            </a:pPr>
            <a:r>
              <a:rPr lang="en-US" sz="1400" b="1" dirty="0" smtClean="0"/>
              <a:t>- Lung Cancer </a:t>
            </a:r>
            <a:r>
              <a:rPr lang="en-US" sz="1400" dirty="0" smtClean="0"/>
              <a:t>(LC)</a:t>
            </a:r>
          </a:p>
          <a:p>
            <a:pPr>
              <a:spcBef>
                <a:spcPts val="600"/>
              </a:spcBef>
            </a:pPr>
            <a:r>
              <a:rPr lang="en-US" sz="1600" b="1" dirty="0"/>
              <a:t>(</a:t>
            </a:r>
            <a:r>
              <a:rPr lang="en-US" sz="1600" b="1" dirty="0" smtClean="0"/>
              <a:t>International Futures, IFs:</a:t>
            </a:r>
            <a:br>
              <a:rPr lang="en-US" sz="1600" b="1" dirty="0" smtClean="0"/>
            </a:br>
            <a:r>
              <a:rPr lang="en-US" sz="1600" b="1" dirty="0" smtClean="0"/>
              <a:t> </a:t>
            </a:r>
            <a:r>
              <a:rPr lang="en-US" sz="1600" b="1" dirty="0"/>
              <a:t>2030, 2050, 2100</a:t>
            </a:r>
            <a:r>
              <a:rPr lang="en-US" sz="1600" b="1" dirty="0" smtClean="0"/>
              <a:t>)</a:t>
            </a:r>
            <a:endParaRPr lang="en-US" sz="1600" b="1" dirty="0"/>
          </a:p>
        </p:txBody>
      </p:sp>
      <p:sp>
        <p:nvSpPr>
          <p:cNvPr id="10" name="TextBox 9"/>
          <p:cNvSpPr txBox="1"/>
          <p:nvPr/>
        </p:nvSpPr>
        <p:spPr>
          <a:xfrm>
            <a:off x="6486459" y="3775164"/>
            <a:ext cx="2342308" cy="553998"/>
          </a:xfrm>
          <a:prstGeom prst="rect">
            <a:avLst/>
          </a:prstGeom>
          <a:noFill/>
        </p:spPr>
        <p:txBody>
          <a:bodyPr wrap="none" rtlCol="0">
            <a:spAutoFit/>
          </a:bodyPr>
          <a:lstStyle/>
          <a:p>
            <a:r>
              <a:rPr lang="en-US" sz="1400" b="1" dirty="0" smtClean="0"/>
              <a:t>Population 25+</a:t>
            </a:r>
          </a:p>
          <a:p>
            <a:r>
              <a:rPr lang="en-US" sz="1600" b="1" dirty="0" smtClean="0"/>
              <a:t>(IFs: 2030, 2050, 2100)</a:t>
            </a:r>
          </a:p>
        </p:txBody>
      </p:sp>
      <p:cxnSp>
        <p:nvCxnSpPr>
          <p:cNvPr id="29" name="Straight Arrow Connector 28"/>
          <p:cNvCxnSpPr>
            <a:endCxn id="33" idx="0"/>
          </p:cNvCxnSpPr>
          <p:nvPr/>
        </p:nvCxnSpPr>
        <p:spPr>
          <a:xfrm flipH="1">
            <a:off x="4272099" y="2362350"/>
            <a:ext cx="836698" cy="12927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35853" y="4404390"/>
            <a:ext cx="3626314" cy="338554"/>
          </a:xfrm>
          <a:prstGeom prst="rect">
            <a:avLst/>
          </a:prstGeom>
          <a:noFill/>
        </p:spPr>
        <p:txBody>
          <a:bodyPr wrap="none" rtlCol="0">
            <a:spAutoFit/>
          </a:bodyPr>
          <a:lstStyle/>
          <a:p>
            <a:r>
              <a:rPr lang="en-US" sz="1600" b="1" dirty="0" smtClean="0"/>
              <a:t>RR = f(air pollutant concentrations)</a:t>
            </a:r>
            <a:endParaRPr lang="en-US" sz="1600" b="1" dirty="0"/>
          </a:p>
        </p:txBody>
      </p:sp>
      <p:sp>
        <p:nvSpPr>
          <p:cNvPr id="3" name="TextBox 2"/>
          <p:cNvSpPr txBox="1"/>
          <p:nvPr/>
        </p:nvSpPr>
        <p:spPr>
          <a:xfrm>
            <a:off x="-27912" y="6254367"/>
            <a:ext cx="6849952" cy="276999"/>
          </a:xfrm>
          <a:prstGeom prst="rect">
            <a:avLst/>
          </a:prstGeom>
          <a:noFill/>
        </p:spPr>
        <p:txBody>
          <a:bodyPr wrap="none" rtlCol="0">
            <a:spAutoFit/>
          </a:bodyPr>
          <a:lstStyle/>
          <a:p>
            <a:r>
              <a:rPr lang="en-US" sz="1200" b="1" dirty="0" smtClean="0">
                <a:solidFill>
                  <a:schemeClr val="accent2">
                    <a:lumMod val="50000"/>
                  </a:schemeClr>
                </a:solidFill>
              </a:rPr>
              <a:t>RR= Relative risk </a:t>
            </a:r>
            <a:r>
              <a:rPr lang="en-US" sz="1200" dirty="0">
                <a:solidFill>
                  <a:schemeClr val="accent2">
                    <a:lumMod val="50000"/>
                  </a:schemeClr>
                </a:solidFill>
              </a:rPr>
              <a:t>of death attributable to changes in pollutant </a:t>
            </a:r>
            <a:r>
              <a:rPr lang="en-US" sz="1200" dirty="0" smtClean="0">
                <a:solidFill>
                  <a:schemeClr val="accent2">
                    <a:lumMod val="50000"/>
                  </a:schemeClr>
                </a:solidFill>
              </a:rPr>
              <a:t>concentration (long-term exposure)</a:t>
            </a:r>
            <a:endParaRPr lang="en-US" sz="1200" dirty="0">
              <a:solidFill>
                <a:schemeClr val="accent2">
                  <a:lumMod val="50000"/>
                </a:schemeClr>
              </a:solidFill>
            </a:endParaRPr>
          </a:p>
        </p:txBody>
      </p:sp>
      <p:sp>
        <p:nvSpPr>
          <p:cNvPr id="4" name="Rectangle 3"/>
          <p:cNvSpPr/>
          <p:nvPr/>
        </p:nvSpPr>
        <p:spPr>
          <a:xfrm>
            <a:off x="583077" y="1066213"/>
            <a:ext cx="6840334" cy="369332"/>
          </a:xfrm>
          <a:prstGeom prst="rect">
            <a:avLst/>
          </a:prstGeom>
          <a:solidFill>
            <a:schemeClr val="accent2">
              <a:lumMod val="20000"/>
              <a:lumOff val="80000"/>
            </a:schemeClr>
          </a:solidFill>
        </p:spPr>
        <p:txBody>
          <a:bodyPr wrap="none">
            <a:spAutoFit/>
          </a:bodyPr>
          <a:lstStyle/>
          <a:p>
            <a:r>
              <a:rPr lang="en-US" b="1" dirty="0"/>
              <a:t>∆Mort – Premature mortality due to exposure to air pollution </a:t>
            </a:r>
          </a:p>
        </p:txBody>
      </p:sp>
      <p:sp>
        <p:nvSpPr>
          <p:cNvPr id="19" name="TextBox 18"/>
          <p:cNvSpPr txBox="1"/>
          <p:nvPr/>
        </p:nvSpPr>
        <p:spPr>
          <a:xfrm>
            <a:off x="0" y="6550223"/>
            <a:ext cx="9144000" cy="276999"/>
          </a:xfrm>
          <a:prstGeom prst="rect">
            <a:avLst/>
          </a:prstGeom>
          <a:noFill/>
          <a:ln>
            <a:noFill/>
          </a:ln>
        </p:spPr>
        <p:txBody>
          <a:bodyPr wrap="square" rtlCol="0">
            <a:spAutoFit/>
          </a:bodyPr>
          <a:lstStyle/>
          <a:p>
            <a:r>
              <a:rPr lang="en-US" sz="1200" b="1" dirty="0">
                <a:solidFill>
                  <a:schemeClr val="bg2"/>
                </a:solidFill>
              </a:rPr>
              <a:t> </a:t>
            </a:r>
            <a:r>
              <a:rPr lang="en-US" sz="1200" b="1" dirty="0" smtClean="0">
                <a:solidFill>
                  <a:schemeClr val="bg2"/>
                </a:solidFill>
              </a:rPr>
              <a:t>          </a:t>
            </a:r>
            <a:r>
              <a:rPr lang="en-US" sz="1200" b="1" dirty="0" smtClean="0">
                <a:solidFill>
                  <a:schemeClr val="accent1">
                    <a:lumMod val="75000"/>
                  </a:schemeClr>
                </a:solidFill>
              </a:rPr>
              <a:t>Introduction</a:t>
            </a:r>
            <a:r>
              <a:rPr lang="en-US" sz="1200" b="1" dirty="0" smtClean="0">
                <a:solidFill>
                  <a:schemeClr val="bg2"/>
                </a:solidFill>
              </a:rPr>
              <a:t>               </a:t>
            </a:r>
            <a:r>
              <a:rPr lang="en-US" sz="1200" b="1" dirty="0" smtClean="0">
                <a:solidFill>
                  <a:schemeClr val="accent1">
                    <a:lumMod val="20000"/>
                    <a:lumOff val="80000"/>
                  </a:schemeClr>
                </a:solidFill>
              </a:rPr>
              <a:t>Methods</a:t>
            </a:r>
            <a:r>
              <a:rPr lang="en-US" sz="1200" b="1" dirty="0" smtClean="0">
                <a:solidFill>
                  <a:schemeClr val="accent1">
                    <a:lumMod val="75000"/>
                  </a:schemeClr>
                </a:solidFill>
              </a:rPr>
              <a:t>		Results               Conclusions               Q&amp;A</a:t>
            </a:r>
            <a:endParaRPr lang="en-US" sz="1200" b="1" dirty="0">
              <a:solidFill>
                <a:schemeClr val="accent1">
                  <a:lumMod val="75000"/>
                </a:schemeClr>
              </a:solidFill>
            </a:endParaRPr>
          </a:p>
        </p:txBody>
      </p:sp>
      <p:sp>
        <p:nvSpPr>
          <p:cNvPr id="8" name="Rectangle 7"/>
          <p:cNvSpPr/>
          <p:nvPr/>
        </p:nvSpPr>
        <p:spPr>
          <a:xfrm>
            <a:off x="2976102" y="5075438"/>
            <a:ext cx="5929609" cy="738664"/>
          </a:xfrm>
          <a:prstGeom prst="rect">
            <a:avLst/>
          </a:prstGeom>
          <a:solidFill>
            <a:schemeClr val="accent2">
              <a:lumMod val="20000"/>
              <a:lumOff val="80000"/>
            </a:schemeClr>
          </a:solidFill>
        </p:spPr>
        <p:txBody>
          <a:bodyPr wrap="square">
            <a:spAutoFit/>
          </a:bodyPr>
          <a:lstStyle/>
          <a:p>
            <a:r>
              <a:rPr lang="en-US" sz="1400" b="1" dirty="0" smtClean="0"/>
              <a:t>- Future </a:t>
            </a:r>
            <a:r>
              <a:rPr lang="en-US" sz="1400" dirty="0"/>
              <a:t>(Future minus </a:t>
            </a:r>
            <a:r>
              <a:rPr lang="en-US" sz="1400" dirty="0" smtClean="0"/>
              <a:t>2000) </a:t>
            </a:r>
            <a:br>
              <a:rPr lang="en-US" sz="1400" dirty="0" smtClean="0"/>
            </a:br>
            <a:r>
              <a:rPr lang="en-US" sz="1400" dirty="0" smtClean="0"/>
              <a:t>  and </a:t>
            </a:r>
            <a:r>
              <a:rPr lang="en-US" sz="1400" dirty="0"/>
              <a:t>Anthropogenic </a:t>
            </a:r>
            <a:r>
              <a:rPr lang="en-US" sz="1400" dirty="0" smtClean="0"/>
              <a:t>global burden (</a:t>
            </a:r>
            <a:r>
              <a:rPr lang="en-US" sz="1400" dirty="0"/>
              <a:t>Future minus 1850</a:t>
            </a:r>
            <a:r>
              <a:rPr lang="en-US" sz="1400" dirty="0" smtClean="0"/>
              <a:t>)</a:t>
            </a:r>
          </a:p>
          <a:p>
            <a:r>
              <a:rPr lang="en-US" sz="1400" b="1" dirty="0" smtClean="0"/>
              <a:t>- Climate change impact </a:t>
            </a:r>
            <a:r>
              <a:rPr lang="en-US" sz="1400" dirty="0" smtClean="0"/>
              <a:t>(Em2000Cl2030/2100 minus 2000)</a:t>
            </a:r>
          </a:p>
        </p:txBody>
      </p:sp>
      <p:cxnSp>
        <p:nvCxnSpPr>
          <p:cNvPr id="22" name="Straight Arrow Connector 21"/>
          <p:cNvCxnSpPr/>
          <p:nvPr/>
        </p:nvCxnSpPr>
        <p:spPr>
          <a:xfrm flipH="1">
            <a:off x="3739793" y="4773722"/>
            <a:ext cx="750145" cy="24006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52809" y="4773722"/>
            <a:ext cx="2527443"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743247" y="-59097"/>
            <a:ext cx="3390473" cy="738664"/>
          </a:xfrm>
          <a:prstGeom prst="rect">
            <a:avLst/>
          </a:prstGeom>
        </p:spPr>
        <p:txBody>
          <a:bodyPr wrap="square">
            <a:spAutoFit/>
          </a:bodyPr>
          <a:lstStyle/>
          <a:p>
            <a:r>
              <a:rPr lang="en-US" sz="1400" i="1" dirty="0">
                <a:solidFill>
                  <a:schemeClr val="accent2">
                    <a:lumMod val="50000"/>
                  </a:schemeClr>
                </a:solidFill>
              </a:rPr>
              <a:t>Ozone: Log-linear model, </a:t>
            </a:r>
            <a:r>
              <a:rPr lang="en-US" sz="1400" i="1" dirty="0" smtClean="0">
                <a:solidFill>
                  <a:schemeClr val="accent2">
                    <a:lumMod val="50000"/>
                  </a:schemeClr>
                </a:solidFill>
              </a:rPr>
              <a:t/>
            </a:r>
            <a:br>
              <a:rPr lang="en-US" sz="1400" i="1" dirty="0" smtClean="0">
                <a:solidFill>
                  <a:schemeClr val="accent2">
                    <a:lumMod val="50000"/>
                  </a:schemeClr>
                </a:solidFill>
              </a:rPr>
            </a:br>
            <a:r>
              <a:rPr lang="en-US" sz="1400" i="1" dirty="0" smtClean="0">
                <a:solidFill>
                  <a:schemeClr val="accent2">
                    <a:lumMod val="50000"/>
                  </a:schemeClr>
                </a:solidFill>
              </a:rPr>
              <a:t>            with </a:t>
            </a:r>
            <a:r>
              <a:rPr lang="en-US" sz="1400" i="1" dirty="0">
                <a:solidFill>
                  <a:schemeClr val="accent2">
                    <a:lumMod val="50000"/>
                  </a:schemeClr>
                </a:solidFill>
              </a:rPr>
              <a:t>RR from </a:t>
            </a:r>
            <a:r>
              <a:rPr lang="en-US" sz="1400" i="1" dirty="0" err="1">
                <a:solidFill>
                  <a:schemeClr val="accent2">
                    <a:lumMod val="50000"/>
                  </a:schemeClr>
                </a:solidFill>
              </a:rPr>
              <a:t>Jerrett</a:t>
            </a:r>
            <a:r>
              <a:rPr lang="en-US" sz="1400" i="1" dirty="0">
                <a:solidFill>
                  <a:schemeClr val="accent2">
                    <a:lumMod val="50000"/>
                  </a:schemeClr>
                </a:solidFill>
              </a:rPr>
              <a:t> et al. 2009</a:t>
            </a:r>
          </a:p>
          <a:p>
            <a:r>
              <a:rPr lang="en-US" sz="1400" i="1" dirty="0" smtClean="0">
                <a:solidFill>
                  <a:schemeClr val="accent2">
                    <a:lumMod val="50000"/>
                  </a:schemeClr>
                </a:solidFill>
              </a:rPr>
              <a:t>PM</a:t>
            </a:r>
            <a:r>
              <a:rPr lang="en-US" sz="1400" i="1" baseline="-25000" dirty="0" smtClean="0">
                <a:solidFill>
                  <a:schemeClr val="accent2">
                    <a:lumMod val="50000"/>
                  </a:schemeClr>
                </a:solidFill>
              </a:rPr>
              <a:t>2.5</a:t>
            </a:r>
            <a:r>
              <a:rPr lang="en-US" sz="1400" i="1" dirty="0">
                <a:solidFill>
                  <a:schemeClr val="accent2">
                    <a:lumMod val="50000"/>
                  </a:schemeClr>
                </a:solidFill>
              </a:rPr>
              <a:t>: IER model </a:t>
            </a:r>
            <a:r>
              <a:rPr lang="en-US" sz="1400" i="1" dirty="0" smtClean="0">
                <a:solidFill>
                  <a:schemeClr val="accent2">
                    <a:lumMod val="50000"/>
                  </a:schemeClr>
                </a:solidFill>
              </a:rPr>
              <a:t>(</a:t>
            </a:r>
            <a:r>
              <a:rPr lang="en-US" sz="1400" i="1" dirty="0">
                <a:solidFill>
                  <a:schemeClr val="accent2">
                    <a:lumMod val="50000"/>
                  </a:schemeClr>
                </a:solidFill>
              </a:rPr>
              <a:t>Burnett et al. 2014)</a:t>
            </a:r>
          </a:p>
        </p:txBody>
      </p:sp>
      <p:sp>
        <p:nvSpPr>
          <p:cNvPr id="28" name="TextBox 27"/>
          <p:cNvSpPr txBox="1"/>
          <p:nvPr/>
        </p:nvSpPr>
        <p:spPr>
          <a:xfrm>
            <a:off x="7332873" y="1004658"/>
            <a:ext cx="1107996" cy="523220"/>
          </a:xfrm>
          <a:prstGeom prst="rect">
            <a:avLst/>
          </a:prstGeom>
          <a:noFill/>
        </p:spPr>
        <p:txBody>
          <a:bodyPr wrap="none" rtlCol="0">
            <a:spAutoFit/>
          </a:bodyPr>
          <a:lstStyle/>
          <a:p>
            <a:r>
              <a:rPr lang="en-US" sz="1400" b="1" dirty="0" smtClean="0"/>
              <a:t>(0.5°x0.5° </a:t>
            </a:r>
          </a:p>
          <a:p>
            <a:r>
              <a:rPr lang="en-US" sz="1400" b="1" dirty="0" smtClean="0"/>
              <a:t>resolution)</a:t>
            </a:r>
            <a:endParaRPr lang="en-US" sz="1400" b="1" dirty="0"/>
          </a:p>
        </p:txBody>
      </p:sp>
    </p:spTree>
    <p:extLst>
      <p:ext uri="{BB962C8B-B14F-4D97-AF65-F5344CB8AC3E}">
        <p14:creationId xmlns:p14="http://schemas.microsoft.com/office/powerpoint/2010/main" val="17582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3" grpId="0"/>
      <p:bldP spid="8" grpId="0" animBg="1"/>
      <p:bldP spid="21"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599" y="0"/>
            <a:ext cx="8534401" cy="762000"/>
          </a:xfrm>
        </p:spPr>
        <p:txBody>
          <a:bodyPr/>
          <a:lstStyle/>
          <a:p>
            <a:r>
              <a:rPr lang="en-US" dirty="0" smtClean="0"/>
              <a:t>Future ozone-related mortality (I)</a:t>
            </a:r>
            <a:endParaRPr lang="en-US" dirty="0"/>
          </a:p>
        </p:txBody>
      </p:sp>
      <p:sp>
        <p:nvSpPr>
          <p:cNvPr id="8" name="Rectangle 7"/>
          <p:cNvSpPr/>
          <p:nvPr/>
        </p:nvSpPr>
        <p:spPr>
          <a:xfrm>
            <a:off x="192503" y="5688741"/>
            <a:ext cx="8758991" cy="553998"/>
          </a:xfrm>
          <a:prstGeom prst="rect">
            <a:avLst/>
          </a:prstGeom>
        </p:spPr>
        <p:txBody>
          <a:bodyPr wrap="square">
            <a:spAutoFit/>
          </a:bodyPr>
          <a:lstStyle/>
          <a:p>
            <a:pPr algn="ctr"/>
            <a:r>
              <a:rPr lang="en-US" sz="1600" b="1" dirty="0" smtClean="0"/>
              <a:t>Global Respiratory Premature Ozone </a:t>
            </a:r>
            <a:r>
              <a:rPr lang="en-US" sz="1400" b="1" dirty="0" smtClean="0"/>
              <a:t>Mortality</a:t>
            </a:r>
            <a:r>
              <a:rPr lang="en-US" sz="1600" b="1" dirty="0" smtClean="0"/>
              <a:t>: 2030, 2050 and 2100</a:t>
            </a:r>
            <a:r>
              <a:rPr lang="en-US" sz="1600" b="1" dirty="0" smtClean="0">
                <a:cs typeface="Arial" pitchFamily="34" charset="0"/>
              </a:rPr>
              <a:t> vs. 2000 conc.</a:t>
            </a:r>
            <a:r>
              <a:rPr lang="en-US" sz="1600" dirty="0" smtClean="0">
                <a:cs typeface="Arial" pitchFamily="34" charset="0"/>
              </a:rPr>
              <a:t> </a:t>
            </a:r>
            <a:endParaRPr lang="en-US" sz="1400" dirty="0" smtClean="0">
              <a:cs typeface="Arial" pitchFamily="34" charset="0"/>
            </a:endParaRPr>
          </a:p>
          <a:p>
            <a:pPr algn="ctr">
              <a:buFontTx/>
              <a:buChar char="-"/>
            </a:pPr>
            <a:r>
              <a:rPr lang="en-US" sz="1400" dirty="0" smtClean="0">
                <a:cs typeface="Arial" pitchFamily="34" charset="0"/>
              </a:rPr>
              <a:t> Uncertainty for the ensemble mean is a 95% CI including uncertainty in RR and across models</a:t>
            </a:r>
            <a:r>
              <a:rPr lang="en-US" sz="1400" dirty="0" smtClean="0"/>
              <a:t>.</a:t>
            </a:r>
            <a:r>
              <a:rPr lang="en-US" sz="1400" dirty="0" smtClean="0">
                <a:cs typeface="Arial" pitchFamily="34" charset="0"/>
              </a:rPr>
              <a:t> -</a:t>
            </a:r>
            <a:endParaRPr lang="en-US" sz="1400" dirty="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84275"/>
            <a:ext cx="830897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077488" y="1366955"/>
            <a:ext cx="1932948" cy="1323439"/>
          </a:xfrm>
          <a:prstGeom prst="rect">
            <a:avLst/>
          </a:prstGeom>
        </p:spPr>
        <p:txBody>
          <a:bodyPr wrap="square">
            <a:spAutoFit/>
          </a:bodyPr>
          <a:lstStyle/>
          <a:p>
            <a:r>
              <a:rPr lang="en-US" sz="1600" b="1" dirty="0" smtClean="0">
                <a:solidFill>
                  <a:prstClr val="black"/>
                </a:solidFill>
                <a:cs typeface="Arial" pitchFamily="34" charset="0"/>
              </a:rPr>
              <a:t>Respiratory premature ozone mortality - 2030, 2050, 2100 vs. 2000</a:t>
            </a:r>
            <a:endParaRPr lang="en-US" sz="2000" b="1" dirty="0"/>
          </a:p>
        </p:txBody>
      </p:sp>
      <p:pic>
        <p:nvPicPr>
          <p:cNvPr id="16" name="Picture 11"/>
          <p:cNvPicPr>
            <a:picLocks noChangeAspect="1" noChangeArrowheads="1"/>
          </p:cNvPicPr>
          <p:nvPr/>
        </p:nvPicPr>
        <p:blipFill>
          <a:blip r:embed="rId3" cstate="print"/>
          <a:srcRect/>
          <a:stretch>
            <a:fillRect/>
          </a:stretch>
        </p:blipFill>
        <p:spPr bwMode="auto">
          <a:xfrm>
            <a:off x="575233" y="4541512"/>
            <a:ext cx="2693670" cy="1390650"/>
          </a:xfrm>
          <a:prstGeom prst="rect">
            <a:avLst/>
          </a:prstGeom>
          <a:noFill/>
          <a:ln w="9525">
            <a:noFill/>
            <a:miter lim="800000"/>
            <a:headEnd/>
            <a:tailEnd/>
          </a:ln>
        </p:spPr>
      </p:pic>
      <p:pic>
        <p:nvPicPr>
          <p:cNvPr id="19" name="Picture 14"/>
          <p:cNvPicPr>
            <a:picLocks noChangeAspect="1" noChangeArrowheads="1"/>
          </p:cNvPicPr>
          <p:nvPr/>
        </p:nvPicPr>
        <p:blipFill>
          <a:blip r:embed="rId4" cstate="print"/>
          <a:srcRect/>
          <a:stretch>
            <a:fillRect/>
          </a:stretch>
        </p:blipFill>
        <p:spPr bwMode="auto">
          <a:xfrm>
            <a:off x="3408125" y="4587888"/>
            <a:ext cx="2724150" cy="1375410"/>
          </a:xfrm>
          <a:prstGeom prst="rect">
            <a:avLst/>
          </a:prstGeom>
          <a:noFill/>
          <a:ln w="9525">
            <a:noFill/>
            <a:miter lim="800000"/>
            <a:headEnd/>
            <a:tailEnd/>
          </a:ln>
        </p:spPr>
      </p:pic>
      <p:grpSp>
        <p:nvGrpSpPr>
          <p:cNvPr id="20" name="Group 19"/>
          <p:cNvGrpSpPr/>
          <p:nvPr/>
        </p:nvGrpSpPr>
        <p:grpSpPr>
          <a:xfrm>
            <a:off x="495660" y="6027568"/>
            <a:ext cx="7264399" cy="491254"/>
            <a:chOff x="18110200" y="11150043"/>
            <a:chExt cx="7264399" cy="491254"/>
          </a:xfrm>
        </p:grpSpPr>
        <p:pic>
          <p:nvPicPr>
            <p:cNvPr id="21" name="Picture 15"/>
            <p:cNvPicPr>
              <a:picLocks noChangeAspect="1" noChangeArrowheads="1"/>
            </p:cNvPicPr>
            <p:nvPr/>
          </p:nvPicPr>
          <p:blipFill>
            <a:blip r:embed="rId5" cstate="print"/>
            <a:srcRect/>
            <a:stretch>
              <a:fillRect/>
            </a:stretch>
          </p:blipFill>
          <p:spPr bwMode="auto">
            <a:xfrm>
              <a:off x="18110200" y="11150043"/>
              <a:ext cx="5743575" cy="466725"/>
            </a:xfrm>
            <a:prstGeom prst="rect">
              <a:avLst/>
            </a:prstGeom>
            <a:noFill/>
            <a:ln w="9525">
              <a:noFill/>
              <a:miter lim="800000"/>
              <a:headEnd/>
              <a:tailEnd/>
            </a:ln>
          </p:spPr>
        </p:pic>
        <p:sp>
          <p:nvSpPr>
            <p:cNvPr id="22" name="TextBox 21"/>
            <p:cNvSpPr txBox="1"/>
            <p:nvPr/>
          </p:nvSpPr>
          <p:spPr>
            <a:xfrm>
              <a:off x="23587074" y="11196895"/>
              <a:ext cx="1787525" cy="261610"/>
            </a:xfrm>
            <a:prstGeom prst="rect">
              <a:avLst/>
            </a:prstGeom>
            <a:noFill/>
          </p:spPr>
          <p:txBody>
            <a:bodyPr wrap="square" rtlCol="0">
              <a:spAutoFit/>
            </a:bodyPr>
            <a:lstStyle/>
            <a:p>
              <a:r>
                <a:rPr lang="en-US" sz="1100" b="1" dirty="0" smtClean="0">
                  <a:latin typeface="Arial" pitchFamily="34" charset="0"/>
                  <a:cs typeface="Arial" pitchFamily="34" charset="0"/>
                </a:rPr>
                <a:t>deaths yr</a:t>
              </a:r>
              <a:r>
                <a:rPr lang="en-US" sz="1100" b="1" baseline="30000" dirty="0" smtClean="0">
                  <a:latin typeface="Arial" pitchFamily="34" charset="0"/>
                  <a:cs typeface="Arial" pitchFamily="34" charset="0"/>
                </a:rPr>
                <a:t>-1</a:t>
              </a:r>
              <a:r>
                <a:rPr lang="en-US" sz="1100" b="1" dirty="0" smtClean="0">
                  <a:latin typeface="Arial" pitchFamily="34" charset="0"/>
                  <a:cs typeface="Arial" pitchFamily="34" charset="0"/>
                </a:rPr>
                <a:t> (1000 km</a:t>
              </a:r>
              <a:r>
                <a:rPr lang="en-US" sz="1100" b="1" baseline="30000" dirty="0" smtClean="0">
                  <a:latin typeface="Arial" pitchFamily="34" charset="0"/>
                  <a:cs typeface="Arial" pitchFamily="34" charset="0"/>
                </a:rPr>
                <a:t>2</a:t>
              </a:r>
              <a:r>
                <a:rPr lang="en-US" sz="1100" b="1" dirty="0" smtClean="0">
                  <a:latin typeface="Arial" pitchFamily="34" charset="0"/>
                  <a:cs typeface="Arial" pitchFamily="34" charset="0"/>
                </a:rPr>
                <a:t>)</a:t>
              </a:r>
              <a:r>
                <a:rPr lang="en-US" sz="1100" b="1" baseline="30000" dirty="0" smtClean="0">
                  <a:latin typeface="Arial" pitchFamily="34" charset="0"/>
                  <a:cs typeface="Arial" pitchFamily="34" charset="0"/>
                </a:rPr>
                <a:t>-1</a:t>
              </a:r>
              <a:endParaRPr lang="en-US" sz="1100" b="1" baseline="30000" dirty="0"/>
            </a:p>
          </p:txBody>
        </p:sp>
        <p:sp>
          <p:nvSpPr>
            <p:cNvPr id="23" name="TextBox 22"/>
            <p:cNvSpPr txBox="1"/>
            <p:nvPr/>
          </p:nvSpPr>
          <p:spPr>
            <a:xfrm>
              <a:off x="18126075" y="11395076"/>
              <a:ext cx="5851525" cy="246221"/>
            </a:xfrm>
            <a:prstGeom prst="rect">
              <a:avLst/>
            </a:prstGeom>
            <a:solidFill>
              <a:schemeClr val="bg1"/>
            </a:solidFill>
          </p:spPr>
          <p:txBody>
            <a:bodyPr wrap="square" rtlCol="0">
              <a:spAutoFit/>
            </a:bodyPr>
            <a:lstStyle/>
            <a:p>
              <a:r>
                <a:rPr lang="en-US" sz="1000" dirty="0" smtClean="0">
                  <a:latin typeface="Arial" pitchFamily="34" charset="0"/>
                  <a:cs typeface="Arial" pitchFamily="34" charset="0"/>
                </a:rPr>
                <a:t>          -1000    -100      -10       -1      -0.1    -0.01    0.01       0.1        1        10       100     1000  </a:t>
              </a:r>
              <a:endParaRPr lang="en-US" sz="1000" dirty="0">
                <a:latin typeface="Arial" pitchFamily="34" charset="0"/>
                <a:cs typeface="Arial" pitchFamily="34" charset="0"/>
              </a:endParaRPr>
            </a:p>
          </p:txBody>
        </p:sp>
      </p:grpSp>
      <p:sp>
        <p:nvSpPr>
          <p:cNvPr id="24" name="TextBox 23"/>
          <p:cNvSpPr txBox="1"/>
          <p:nvPr/>
        </p:nvSpPr>
        <p:spPr>
          <a:xfrm>
            <a:off x="674084" y="4316643"/>
            <a:ext cx="2601994" cy="307777"/>
          </a:xfrm>
          <a:prstGeom prst="rect">
            <a:avLst/>
          </a:prstGeom>
          <a:noFill/>
        </p:spPr>
        <p:txBody>
          <a:bodyPr wrap="none" rtlCol="0">
            <a:spAutoFit/>
          </a:bodyPr>
          <a:lstStyle/>
          <a:p>
            <a:r>
              <a:rPr lang="en-US" sz="1400" b="1" dirty="0" smtClean="0"/>
              <a:t>RCP2.6                       11 models</a:t>
            </a:r>
            <a:endParaRPr lang="en-US" sz="1400" b="1" dirty="0"/>
          </a:p>
        </p:txBody>
      </p:sp>
      <p:sp>
        <p:nvSpPr>
          <p:cNvPr id="27" name="TextBox 26"/>
          <p:cNvSpPr txBox="1"/>
          <p:nvPr/>
        </p:nvSpPr>
        <p:spPr>
          <a:xfrm>
            <a:off x="3492238" y="4327575"/>
            <a:ext cx="2695674" cy="307777"/>
          </a:xfrm>
          <a:prstGeom prst="rect">
            <a:avLst/>
          </a:prstGeom>
          <a:noFill/>
        </p:spPr>
        <p:txBody>
          <a:bodyPr wrap="none" rtlCol="0">
            <a:spAutoFit/>
          </a:bodyPr>
          <a:lstStyle/>
          <a:p>
            <a:r>
              <a:rPr lang="en-US" sz="1400" b="1" dirty="0" smtClean="0"/>
              <a:t>RCP8.5                         13 models</a:t>
            </a:r>
            <a:endParaRPr lang="en-US" sz="1400" b="1" dirty="0"/>
          </a:p>
        </p:txBody>
      </p:sp>
      <p:sp>
        <p:nvSpPr>
          <p:cNvPr id="41" name="Title 1"/>
          <p:cNvSpPr>
            <a:spLocks noGrp="1"/>
          </p:cNvSpPr>
          <p:nvPr>
            <p:ph type="title"/>
          </p:nvPr>
        </p:nvSpPr>
        <p:spPr/>
        <p:txBody>
          <a:bodyPr/>
          <a:lstStyle/>
          <a:p>
            <a:r>
              <a:rPr lang="en-US" dirty="0" smtClean="0"/>
              <a:t>Future ozone-related mortality (II)</a:t>
            </a:r>
            <a:endParaRPr lang="en-US" dirty="0"/>
          </a:p>
        </p:txBody>
      </p:sp>
      <p:sp>
        <p:nvSpPr>
          <p:cNvPr id="42" name="Rectangle 41"/>
          <p:cNvSpPr/>
          <p:nvPr/>
        </p:nvSpPr>
        <p:spPr>
          <a:xfrm>
            <a:off x="6130898" y="4590297"/>
            <a:ext cx="1844158" cy="1077218"/>
          </a:xfrm>
          <a:prstGeom prst="rect">
            <a:avLst/>
          </a:prstGeom>
        </p:spPr>
        <p:txBody>
          <a:bodyPr wrap="square">
            <a:spAutoFit/>
          </a:bodyPr>
          <a:lstStyle/>
          <a:p>
            <a:r>
              <a:rPr lang="en-US" sz="1600" b="1" dirty="0" smtClean="0">
                <a:solidFill>
                  <a:prstClr val="black"/>
                </a:solidFill>
                <a:cs typeface="Arial" pitchFamily="34" charset="0"/>
              </a:rPr>
              <a:t>Respiratory premature ozone mortality - 2100 (two scenarios)</a:t>
            </a:r>
            <a:endParaRPr lang="en-US" sz="1600" b="1" dirty="0"/>
          </a:p>
        </p:txBody>
      </p:sp>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084" y="1029253"/>
            <a:ext cx="6236269" cy="316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599" y="0"/>
            <a:ext cx="8534401" cy="762000"/>
          </a:xfrm>
        </p:spPr>
        <p:txBody>
          <a:bodyPr/>
          <a:lstStyle/>
          <a:p>
            <a:r>
              <a:rPr lang="en-US" dirty="0" smtClean="0"/>
              <a:t>Future PM</a:t>
            </a:r>
            <a:r>
              <a:rPr lang="en-US" baseline="-25000" dirty="0" smtClean="0"/>
              <a:t>2.5</a:t>
            </a:r>
            <a:r>
              <a:rPr lang="en-US" dirty="0" smtClean="0"/>
              <a:t>-related mortality (I)</a:t>
            </a:r>
            <a:endParaRPr lang="en-US" dirty="0"/>
          </a:p>
        </p:txBody>
      </p:sp>
      <p:sp>
        <p:nvSpPr>
          <p:cNvPr id="14" name="Rectangle 13"/>
          <p:cNvSpPr/>
          <p:nvPr/>
        </p:nvSpPr>
        <p:spPr>
          <a:xfrm>
            <a:off x="107610" y="5573496"/>
            <a:ext cx="8758991" cy="615553"/>
          </a:xfrm>
          <a:prstGeom prst="rect">
            <a:avLst/>
          </a:prstGeom>
        </p:spPr>
        <p:txBody>
          <a:bodyPr wrap="square">
            <a:spAutoFit/>
          </a:bodyPr>
          <a:lstStyle/>
          <a:p>
            <a:pPr algn="ctr"/>
            <a:r>
              <a:rPr lang="en-US" b="1" dirty="0" smtClean="0"/>
              <a:t>Global CPD+LC Premature PM</a:t>
            </a:r>
            <a:r>
              <a:rPr lang="en-US" b="1" baseline="-25000" dirty="0" smtClean="0"/>
              <a:t>2.5</a:t>
            </a:r>
            <a:r>
              <a:rPr lang="en-US" b="1" dirty="0" smtClean="0"/>
              <a:t> Mortality: 2030, 2050 and 2100</a:t>
            </a:r>
            <a:r>
              <a:rPr lang="en-US" b="1" dirty="0" smtClean="0">
                <a:cs typeface="Arial" pitchFamily="34" charset="0"/>
              </a:rPr>
              <a:t> vs. 2000 conc.</a:t>
            </a:r>
            <a:endParaRPr lang="en-US" sz="1600" b="1" dirty="0" smtClean="0">
              <a:cs typeface="Arial" pitchFamily="34" charset="0"/>
            </a:endParaRPr>
          </a:p>
          <a:p>
            <a:pPr algn="ctr">
              <a:buFontTx/>
              <a:buChar char="-"/>
            </a:pPr>
            <a:r>
              <a:rPr lang="en-US" sz="1600" dirty="0" smtClean="0">
                <a:cs typeface="Arial" pitchFamily="34" charset="0"/>
              </a:rPr>
              <a:t>Uncertainty for the ensemble mean is a 95% CI including uncertainty in the RR and across models</a:t>
            </a:r>
            <a:r>
              <a:rPr lang="en-US" sz="1600" dirty="0" smtClean="0"/>
              <a:t>.</a:t>
            </a:r>
            <a:r>
              <a:rPr lang="en-US" sz="1600" dirty="0" smtClean="0">
                <a:cs typeface="Arial" pitchFamily="34" charset="0"/>
              </a:rPr>
              <a:t> –</a:t>
            </a:r>
            <a:endParaRPr lang="en-US" sz="1600" dirty="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89" y="1436687"/>
            <a:ext cx="8559886" cy="413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6550223"/>
            <a:ext cx="9144000" cy="307777"/>
          </a:xfrm>
          <a:prstGeom prst="rect">
            <a:avLst/>
          </a:prstGeom>
          <a:noFill/>
          <a:ln>
            <a:noFill/>
          </a:ln>
        </p:spPr>
        <p:txBody>
          <a:bodyPr wrap="square" rtlCol="0">
            <a:spAutoFit/>
          </a:bodyPr>
          <a:lstStyle/>
          <a:p>
            <a:r>
              <a:rPr lang="en-US" sz="1400" b="1" dirty="0">
                <a:solidFill>
                  <a:schemeClr val="bg2"/>
                </a:solidFill>
              </a:rPr>
              <a:t> </a:t>
            </a:r>
            <a:r>
              <a:rPr lang="en-US" sz="1400" b="1" dirty="0" smtClean="0">
                <a:solidFill>
                  <a:schemeClr val="bg2"/>
                </a:solidFill>
              </a:rPr>
              <a:t>          </a:t>
            </a:r>
            <a:r>
              <a:rPr lang="en-US" sz="1400" b="1" dirty="0" smtClean="0">
                <a:solidFill>
                  <a:schemeClr val="accent1">
                    <a:lumMod val="75000"/>
                  </a:schemeClr>
                </a:solidFill>
              </a:rPr>
              <a:t>Introduction</a:t>
            </a:r>
            <a:r>
              <a:rPr lang="en-US" sz="1400" b="1" dirty="0" smtClean="0">
                <a:solidFill>
                  <a:schemeClr val="bg2"/>
                </a:solidFill>
              </a:rPr>
              <a:t>               </a:t>
            </a:r>
            <a:r>
              <a:rPr lang="en-US" sz="1400" b="1" dirty="0" smtClean="0">
                <a:solidFill>
                  <a:schemeClr val="accent1">
                    <a:lumMod val="75000"/>
                  </a:schemeClr>
                </a:solidFill>
              </a:rPr>
              <a:t>Methods		</a:t>
            </a:r>
            <a:r>
              <a:rPr lang="en-US" sz="1400" b="1" dirty="0" smtClean="0">
                <a:solidFill>
                  <a:schemeClr val="accent1">
                    <a:lumMod val="20000"/>
                    <a:lumOff val="80000"/>
                  </a:schemeClr>
                </a:solidFill>
              </a:rPr>
              <a:t>Results</a:t>
            </a:r>
            <a:r>
              <a:rPr lang="en-US" sz="1400" b="1" dirty="0" smtClean="0">
                <a:solidFill>
                  <a:schemeClr val="accent1">
                    <a:lumMod val="75000"/>
                  </a:schemeClr>
                </a:solidFill>
              </a:rPr>
              <a:t>               Conclusions               Q&amp;A</a:t>
            </a:r>
            <a:endParaRPr lang="en-US" sz="14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3513</TotalTime>
  <Words>1490</Words>
  <Application>Microsoft Office PowerPoint</Application>
  <PresentationFormat>On-screen Show (4:3)</PresentationFormat>
  <Paragraphs>288</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Tw Cen MT</vt:lpstr>
      <vt:lpstr>Wingdings</vt:lpstr>
      <vt:lpstr>Wingdings 2</vt:lpstr>
      <vt:lpstr>Median</vt:lpstr>
      <vt:lpstr>The effect of future ambient air pollution on global premature mortality and the impact of climate change to 2100</vt:lpstr>
      <vt:lpstr>Motivation</vt:lpstr>
      <vt:lpstr>Air quality and climate change</vt:lpstr>
      <vt:lpstr>Objective</vt:lpstr>
      <vt:lpstr>Representative Concentration Pathways (RCPs)</vt:lpstr>
      <vt:lpstr>Health impact function</vt:lpstr>
      <vt:lpstr>Future ozone-related mortality (I)</vt:lpstr>
      <vt:lpstr>Future ozone-related mortality (II)</vt:lpstr>
      <vt:lpstr>Future PM2.5-related mortality (I)</vt:lpstr>
      <vt:lpstr>Future PM2.5-related mortality (II)</vt:lpstr>
      <vt:lpstr>Global air pollution burden on mortality</vt:lpstr>
      <vt:lpstr>Impact of Climate Change: ozone mortality (I)</vt:lpstr>
      <vt:lpstr>Impact of Climate Change: ozone mortality (II)</vt:lpstr>
      <vt:lpstr>Impact of Climate Change: PM2.5 Mortality (I)</vt:lpstr>
      <vt:lpstr>Impact of Climate Change: PM2.5 Mortality (II)</vt:lpstr>
      <vt:lpstr>Main uncertainties</vt:lpstr>
      <vt:lpstr>Conclusions</vt:lpstr>
      <vt:lpstr>The effect of future ambient air pollution  on global premature mortality and the  impact of climate change to 2100</vt:lpstr>
      <vt:lpstr>Supplemental Material</vt:lpstr>
      <vt:lpstr>ACCMIP model ensemble</vt:lpstr>
      <vt:lpstr>Global air pollution burden on mortality</vt:lpstr>
      <vt:lpstr>Uncertainty in air quality modeling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Raquel</dc:creator>
  <cp:lastModifiedBy>Friday Center</cp:lastModifiedBy>
  <cp:revision>407</cp:revision>
  <cp:lastPrinted>2015-07-15T21:40:05Z</cp:lastPrinted>
  <dcterms:created xsi:type="dcterms:W3CDTF">2014-02-25T01:51:01Z</dcterms:created>
  <dcterms:modified xsi:type="dcterms:W3CDTF">2015-10-07T16:49:12Z</dcterms:modified>
</cp:coreProperties>
</file>