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2" r:id="rId3"/>
    <p:sldId id="273" r:id="rId4"/>
    <p:sldId id="274" r:id="rId5"/>
    <p:sldId id="275" r:id="rId6"/>
    <p:sldId id="293" r:id="rId7"/>
    <p:sldId id="278" r:id="rId8"/>
    <p:sldId id="294" r:id="rId9"/>
    <p:sldId id="295" r:id="rId10"/>
    <p:sldId id="281" r:id="rId11"/>
    <p:sldId id="282" r:id="rId12"/>
    <p:sldId id="283" r:id="rId13"/>
    <p:sldId id="284" r:id="rId14"/>
    <p:sldId id="285" r:id="rId15"/>
    <p:sldId id="288" r:id="rId16"/>
    <p:sldId id="289" r:id="rId17"/>
    <p:sldId id="297" r:id="rId18"/>
    <p:sldId id="287" r:id="rId19"/>
    <p:sldId id="290" r:id="rId20"/>
    <p:sldId id="291" r:id="rId21"/>
    <p:sldId id="292" r:id="rId22"/>
    <p:sldId id="298" r:id="rId23"/>
    <p:sldId id="271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705" autoAdjust="0"/>
  </p:normalViewPr>
  <p:slideViewPr>
    <p:cSldViewPr showGuides="1">
      <p:cViewPr>
        <p:scale>
          <a:sx n="100" d="100"/>
          <a:sy n="100" d="100"/>
        </p:scale>
        <p:origin x="-1008" y="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-360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88E8-A384-43EF-AD47-7131EA31A48D}" type="datetimeFigureOut">
              <a:rPr lang="de-DE" smtClean="0"/>
              <a:pPr/>
              <a:t>07.10.2015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75B27-EA39-4F13-BC45-9C0ECB6C1E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53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ights_ppt_sta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0" y="4437112"/>
            <a:ext cx="9144000" cy="821953"/>
          </a:xfrm>
        </p:spPr>
        <p:txBody>
          <a:bodyPr lIns="0" tIns="0" rIns="0" bIns="0" anchor="t" anchorCtr="0">
            <a:noAutofit/>
          </a:bodyPr>
          <a:lstStyle>
            <a:lvl1pPr>
              <a:defRPr sz="5400" b="0" spc="-150">
                <a:solidFill>
                  <a:schemeClr val="tx2"/>
                </a:solidFill>
                <a:effectLst>
                  <a:outerShdw dist="12700" dir="162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dirty="0" smtClean="0"/>
              <a:t>The Presentation Title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0" y="5187057"/>
            <a:ext cx="9144000" cy="576064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a-IR" dirty="0" smtClean="0"/>
          </a:p>
          <a:p>
            <a:r>
              <a:rPr lang="fa-IR" dirty="0" smtClean="0"/>
              <a:t>استاد راهنما : دکتر محمدعلی شریفی</a:t>
            </a:r>
          </a:p>
          <a:p>
            <a:r>
              <a:rPr lang="fa-IR" dirty="0" smtClean="0"/>
              <a:t>دانشجو : امیرحسین سوری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0" hasCustomPrompt="1"/>
          </p:nvPr>
        </p:nvSpPr>
        <p:spPr>
          <a:xfrm>
            <a:off x="539552" y="620688"/>
            <a:ext cx="8064896" cy="2304256"/>
          </a:xfrm>
        </p:spPr>
        <p:txBody>
          <a:bodyPr wrap="square" lIns="0" tIns="0" rIns="0" bIns="0" numCol="1" anchor="ctr" anchorCtr="0">
            <a:noAutofit/>
          </a:bodyPr>
          <a:lstStyle>
            <a:lvl1pPr marL="0" indent="-180000" algn="ctr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2400" b="1" baseline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smtClean="0"/>
              <a:t>University of Tehran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ights_ppt_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9144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317788"/>
            <a:ext cx="7920880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560" y="1556792"/>
            <a:ext cx="3528392" cy="3960440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5004048" y="1556792"/>
            <a:ext cx="3528392" cy="3960440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>
            <a:off x="3203848" y="6398656"/>
            <a:ext cx="3240360" cy="4593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Seminar on 04/13/2015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PMTC</a:t>
            </a:r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-126522" y="6395099"/>
            <a:ext cx="2916324" cy="764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ctr" rtl="1"/>
            <a:r>
              <a:rPr lang="en-US" sz="12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Yunsoo</a:t>
            </a:r>
            <a:r>
              <a:rPr lang="en-US" sz="1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Choi and Amir</a:t>
            </a:r>
            <a:r>
              <a:rPr lang="en-US" sz="1200" baseline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Hossein </a:t>
            </a:r>
            <a:r>
              <a:rPr lang="en-US" sz="1200" baseline="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Souri</a:t>
            </a:r>
            <a:endParaRPr lang="de-DE" sz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73286"/>
            <a:ext cx="827584" cy="8275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ights_ppt_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Grafik 13" descr="cn_logo_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1560" y="5918992"/>
            <a:ext cx="951359" cy="67836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9144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317788"/>
            <a:ext cx="7920880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560" y="1556792"/>
            <a:ext cx="7920880" cy="1872208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1560" y="3717032"/>
            <a:ext cx="7920880" cy="1800200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>
            <a:off x="4412704" y="6120592"/>
            <a:ext cx="2031504" cy="6480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www.company-name.com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hello@company-name.com</a:t>
            </a: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2339752" y="6120680"/>
            <a:ext cx="2088232" cy="764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dirty="0" err="1" smtClean="0">
                <a:solidFill>
                  <a:schemeClr val="accent2"/>
                </a:solidFill>
              </a:rPr>
              <a:t>Lorem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en-US" sz="1000" dirty="0" err="1" smtClean="0">
                <a:solidFill>
                  <a:schemeClr val="accent2"/>
                </a:solidFill>
              </a:rPr>
              <a:t>Ipsum</a:t>
            </a:r>
            <a:r>
              <a:rPr lang="en-US" sz="1000" dirty="0" smtClean="0">
                <a:solidFill>
                  <a:schemeClr val="accent2"/>
                </a:solidFill>
              </a:rPr>
              <a:t> Street 122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State, Country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Phone  0123 4567 89</a:t>
            </a:r>
            <a:endParaRPr lang="de-DE" sz="1000" dirty="0" smtClean="0">
              <a:solidFill>
                <a:schemeClr val="accent2"/>
              </a:solidFill>
            </a:endParaRPr>
          </a:p>
        </p:txBody>
      </p:sp>
      <p:pic>
        <p:nvPicPr>
          <p:cNvPr id="22" name="Grafik 21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95120" y="6191788"/>
            <a:ext cx="352425" cy="352425"/>
          </a:xfrm>
          <a:prstGeom prst="rect">
            <a:avLst/>
          </a:prstGeom>
        </p:spPr>
      </p:pic>
      <p:pic>
        <p:nvPicPr>
          <p:cNvPr id="23" name="Grafik 22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421191" y="6191788"/>
            <a:ext cx="352425" cy="352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ights_ppt_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Grafik 13" descr="cn_logo_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1560" y="5918992"/>
            <a:ext cx="951359" cy="67836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9144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317788"/>
            <a:ext cx="7920880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560" y="3068960"/>
            <a:ext cx="2376264" cy="244827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9" name="Bildplatzhalter 2" descr="Click For Your Pic"/>
          <p:cNvSpPr>
            <a:spLocks noGrp="1"/>
          </p:cNvSpPr>
          <p:nvPr>
            <p:ph type="pic" idx="13" hasCustomPrompt="1"/>
          </p:nvPr>
        </p:nvSpPr>
        <p:spPr>
          <a:xfrm>
            <a:off x="611560" y="1628800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Place </a:t>
            </a:r>
            <a:r>
              <a:rPr lang="de-DE" dirty="0" err="1" smtClean="0"/>
              <a:t>Your</a:t>
            </a:r>
            <a:r>
              <a:rPr lang="de-DE" dirty="0" smtClean="0"/>
              <a:t> Picture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21" name="Bildplatzhalter 2" descr="Click For Your Pic"/>
          <p:cNvSpPr>
            <a:spLocks noGrp="1"/>
          </p:cNvSpPr>
          <p:nvPr>
            <p:ph type="pic" idx="14" hasCustomPrompt="1"/>
          </p:nvPr>
        </p:nvSpPr>
        <p:spPr>
          <a:xfrm>
            <a:off x="3383868" y="1628800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Place </a:t>
            </a:r>
            <a:r>
              <a:rPr lang="de-DE" dirty="0" err="1" smtClean="0"/>
              <a:t>Your</a:t>
            </a:r>
            <a:r>
              <a:rPr lang="de-DE" dirty="0" smtClean="0"/>
              <a:t> Picture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22" name="Bildplatzhalter 2" descr="Click For Your Pic"/>
          <p:cNvSpPr>
            <a:spLocks noGrp="1"/>
          </p:cNvSpPr>
          <p:nvPr>
            <p:ph type="pic" idx="15" hasCustomPrompt="1"/>
          </p:nvPr>
        </p:nvSpPr>
        <p:spPr>
          <a:xfrm>
            <a:off x="6156176" y="1628800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Place </a:t>
            </a:r>
            <a:r>
              <a:rPr lang="de-DE" dirty="0" err="1" smtClean="0"/>
              <a:t>Your</a:t>
            </a:r>
            <a:r>
              <a:rPr lang="de-DE" dirty="0" smtClean="0"/>
              <a:t> Picture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23" name="Inhaltsplatzhalter 2"/>
          <p:cNvSpPr>
            <a:spLocks noGrp="1"/>
          </p:cNvSpPr>
          <p:nvPr>
            <p:ph idx="16" hasCustomPrompt="1"/>
          </p:nvPr>
        </p:nvSpPr>
        <p:spPr>
          <a:xfrm>
            <a:off x="3383868" y="3068960"/>
            <a:ext cx="2376264" cy="244827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24" name="Inhaltsplatzhalter 2"/>
          <p:cNvSpPr>
            <a:spLocks noGrp="1"/>
          </p:cNvSpPr>
          <p:nvPr>
            <p:ph idx="17" hasCustomPrompt="1"/>
          </p:nvPr>
        </p:nvSpPr>
        <p:spPr>
          <a:xfrm>
            <a:off x="6156176" y="3068960"/>
            <a:ext cx="2376264" cy="244827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8" name="Fußzeilenplatzhalter 4"/>
          <p:cNvSpPr txBox="1">
            <a:spLocks/>
          </p:cNvSpPr>
          <p:nvPr userDrawn="1"/>
        </p:nvSpPr>
        <p:spPr>
          <a:xfrm>
            <a:off x="4412704" y="6120592"/>
            <a:ext cx="2031504" cy="6480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www.company-name.com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hello@company-name.com</a:t>
            </a: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2339752" y="6120680"/>
            <a:ext cx="2088232" cy="764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dirty="0" err="1" smtClean="0">
                <a:solidFill>
                  <a:schemeClr val="accent2"/>
                </a:solidFill>
              </a:rPr>
              <a:t>Lorem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en-US" sz="1000" dirty="0" err="1" smtClean="0">
                <a:solidFill>
                  <a:schemeClr val="accent2"/>
                </a:solidFill>
              </a:rPr>
              <a:t>Ipsum</a:t>
            </a:r>
            <a:r>
              <a:rPr lang="en-US" sz="1000" dirty="0" smtClean="0">
                <a:solidFill>
                  <a:schemeClr val="accent2"/>
                </a:solidFill>
              </a:rPr>
              <a:t> Street 122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State, Country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Phone  0123 4567 89</a:t>
            </a:r>
            <a:endParaRPr lang="de-DE" sz="1000" dirty="0" smtClean="0">
              <a:solidFill>
                <a:schemeClr val="accent2"/>
              </a:solidFill>
            </a:endParaRPr>
          </a:p>
        </p:txBody>
      </p:sp>
      <p:pic>
        <p:nvPicPr>
          <p:cNvPr id="26" name="Grafik 25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95120" y="6191788"/>
            <a:ext cx="352425" cy="352425"/>
          </a:xfrm>
          <a:prstGeom prst="rect">
            <a:avLst/>
          </a:prstGeom>
        </p:spPr>
      </p:pic>
      <p:pic>
        <p:nvPicPr>
          <p:cNvPr id="27" name="Grafik 26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421191" y="6191788"/>
            <a:ext cx="352425" cy="352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ights_ppt_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Grafik 13" descr="cn_logo_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1560" y="5918992"/>
            <a:ext cx="951359" cy="67836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9144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317788"/>
            <a:ext cx="7920880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25" name="Inhaltsplatzhalter 2"/>
          <p:cNvSpPr>
            <a:spLocks noGrp="1"/>
          </p:cNvSpPr>
          <p:nvPr>
            <p:ph idx="20" hasCustomPrompt="1"/>
          </p:nvPr>
        </p:nvSpPr>
        <p:spPr>
          <a:xfrm>
            <a:off x="3419872" y="1700808"/>
            <a:ext cx="5148572" cy="100811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27" name="Bildplatzhalter 2" descr="Click For Your Pic"/>
          <p:cNvSpPr>
            <a:spLocks noGrp="1"/>
          </p:cNvSpPr>
          <p:nvPr>
            <p:ph type="pic" idx="13" hasCustomPrompt="1"/>
          </p:nvPr>
        </p:nvSpPr>
        <p:spPr>
          <a:xfrm>
            <a:off x="611560" y="1628800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Place </a:t>
            </a:r>
            <a:r>
              <a:rPr lang="de-DE" dirty="0" err="1" smtClean="0"/>
              <a:t>Your</a:t>
            </a:r>
            <a:r>
              <a:rPr lang="de-DE" dirty="0" smtClean="0"/>
              <a:t> Picture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28" name="Bildplatzhalter 2" descr="Click For Your Pic"/>
          <p:cNvSpPr>
            <a:spLocks noGrp="1"/>
          </p:cNvSpPr>
          <p:nvPr>
            <p:ph type="pic" idx="22" hasCustomPrompt="1"/>
          </p:nvPr>
        </p:nvSpPr>
        <p:spPr>
          <a:xfrm>
            <a:off x="611560" y="2924944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Place </a:t>
            </a:r>
            <a:r>
              <a:rPr lang="de-DE" dirty="0" err="1" smtClean="0"/>
              <a:t>Your</a:t>
            </a:r>
            <a:r>
              <a:rPr lang="de-DE" dirty="0" smtClean="0"/>
              <a:t> Picture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29" name="Bildplatzhalter 2" descr="Click For Your Pic"/>
          <p:cNvSpPr>
            <a:spLocks noGrp="1"/>
          </p:cNvSpPr>
          <p:nvPr>
            <p:ph type="pic" idx="23" hasCustomPrompt="1"/>
          </p:nvPr>
        </p:nvSpPr>
        <p:spPr>
          <a:xfrm>
            <a:off x="611560" y="4221088"/>
            <a:ext cx="2376264" cy="1152128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Place </a:t>
            </a:r>
            <a:r>
              <a:rPr lang="de-DE" dirty="0" err="1" smtClean="0"/>
              <a:t>Your</a:t>
            </a:r>
            <a:r>
              <a:rPr lang="de-DE" dirty="0" smtClean="0"/>
              <a:t> Picture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30" name="Inhaltsplatzhalter 2"/>
          <p:cNvSpPr>
            <a:spLocks noGrp="1"/>
          </p:cNvSpPr>
          <p:nvPr>
            <p:ph idx="24" hasCustomPrompt="1"/>
          </p:nvPr>
        </p:nvSpPr>
        <p:spPr>
          <a:xfrm>
            <a:off x="3419872" y="2996952"/>
            <a:ext cx="5148572" cy="100811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1" name="Inhaltsplatzhalter 2"/>
          <p:cNvSpPr>
            <a:spLocks noGrp="1"/>
          </p:cNvSpPr>
          <p:nvPr>
            <p:ph idx="25" hasCustomPrompt="1"/>
          </p:nvPr>
        </p:nvSpPr>
        <p:spPr>
          <a:xfrm>
            <a:off x="3419872" y="4293096"/>
            <a:ext cx="5148572" cy="1008112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8" name="Fußzeilenplatzhalter 4"/>
          <p:cNvSpPr txBox="1">
            <a:spLocks/>
          </p:cNvSpPr>
          <p:nvPr userDrawn="1"/>
        </p:nvSpPr>
        <p:spPr>
          <a:xfrm>
            <a:off x="4412704" y="6120592"/>
            <a:ext cx="2031504" cy="6480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www.company-name.com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hello@company-name.com</a:t>
            </a: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>
            <a:off x="2339752" y="6120680"/>
            <a:ext cx="2088232" cy="764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dirty="0" err="1" smtClean="0">
                <a:solidFill>
                  <a:schemeClr val="accent2"/>
                </a:solidFill>
              </a:rPr>
              <a:t>Lorem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en-US" sz="1000" dirty="0" err="1" smtClean="0">
                <a:solidFill>
                  <a:schemeClr val="accent2"/>
                </a:solidFill>
              </a:rPr>
              <a:t>Ipsum</a:t>
            </a:r>
            <a:r>
              <a:rPr lang="en-US" sz="1000" dirty="0" smtClean="0">
                <a:solidFill>
                  <a:schemeClr val="accent2"/>
                </a:solidFill>
              </a:rPr>
              <a:t> Street 122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State, Country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Phone  0123 4567 89</a:t>
            </a:r>
            <a:endParaRPr lang="de-DE" sz="1000" dirty="0" smtClean="0">
              <a:solidFill>
                <a:schemeClr val="accent2"/>
              </a:solidFill>
            </a:endParaRPr>
          </a:p>
        </p:txBody>
      </p:sp>
      <p:pic>
        <p:nvPicPr>
          <p:cNvPr id="21" name="Grafik 20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95120" y="6191788"/>
            <a:ext cx="352425" cy="352425"/>
          </a:xfrm>
          <a:prstGeom prst="rect">
            <a:avLst/>
          </a:prstGeom>
        </p:spPr>
      </p:pic>
      <p:pic>
        <p:nvPicPr>
          <p:cNvPr id="22" name="Grafik 21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421191" y="6191788"/>
            <a:ext cx="352425" cy="352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ights_ppt_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Grafik 13" descr="cn_logo_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1560" y="5918992"/>
            <a:ext cx="951359" cy="67836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9144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317788"/>
            <a:ext cx="7920880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560" y="1556792"/>
            <a:ext cx="3528392" cy="3960440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8" name="Bildplatzhalter 2" descr="Click For Your Pic"/>
          <p:cNvSpPr>
            <a:spLocks noGrp="1"/>
          </p:cNvSpPr>
          <p:nvPr>
            <p:ph type="pic" idx="13" hasCustomPrompt="1"/>
          </p:nvPr>
        </p:nvSpPr>
        <p:spPr>
          <a:xfrm>
            <a:off x="5004048" y="1628800"/>
            <a:ext cx="3528392" cy="3384376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Place </a:t>
            </a:r>
            <a:r>
              <a:rPr lang="de-DE" dirty="0" err="1" smtClean="0"/>
              <a:t>Your</a:t>
            </a:r>
            <a:r>
              <a:rPr lang="de-DE" dirty="0" smtClean="0"/>
              <a:t> Picture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>
            <a:off x="4412704" y="6120592"/>
            <a:ext cx="2031504" cy="6480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www.company-name.com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hello@company-name.com</a:t>
            </a: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2339752" y="6120680"/>
            <a:ext cx="2088232" cy="764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dirty="0" err="1" smtClean="0">
                <a:solidFill>
                  <a:schemeClr val="accent2"/>
                </a:solidFill>
              </a:rPr>
              <a:t>Lorem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en-US" sz="1000" dirty="0" err="1" smtClean="0">
                <a:solidFill>
                  <a:schemeClr val="accent2"/>
                </a:solidFill>
              </a:rPr>
              <a:t>Ipsum</a:t>
            </a:r>
            <a:r>
              <a:rPr lang="en-US" sz="1000" dirty="0" smtClean="0">
                <a:solidFill>
                  <a:schemeClr val="accent2"/>
                </a:solidFill>
              </a:rPr>
              <a:t> Street 122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State, Country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Phone  0123 4567 89</a:t>
            </a:r>
            <a:endParaRPr lang="de-DE" sz="1000" dirty="0" smtClean="0">
              <a:solidFill>
                <a:schemeClr val="accent2"/>
              </a:solidFill>
            </a:endParaRPr>
          </a:p>
        </p:txBody>
      </p:sp>
      <p:pic>
        <p:nvPicPr>
          <p:cNvPr id="22" name="Grafik 21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95120" y="6191788"/>
            <a:ext cx="352425" cy="352425"/>
          </a:xfrm>
          <a:prstGeom prst="rect">
            <a:avLst/>
          </a:prstGeom>
        </p:spPr>
      </p:pic>
      <p:pic>
        <p:nvPicPr>
          <p:cNvPr id="23" name="Grafik 22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421191" y="6191788"/>
            <a:ext cx="352425" cy="352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ights_ppt_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Grafik 13" descr="cn_logo_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1560" y="5918992"/>
            <a:ext cx="951359" cy="678360"/>
          </a:xfrm>
          <a:prstGeom prst="rect">
            <a:avLst/>
          </a:prstGeom>
        </p:spPr>
      </p:pic>
      <p:pic>
        <p:nvPicPr>
          <p:cNvPr id="15" name="Grafik 14" descr="trenne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9144000" cy="1785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317788"/>
            <a:ext cx="7920880" cy="864096"/>
          </a:xfr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de-DE" dirty="0" err="1" smtClean="0"/>
              <a:t>Your</a:t>
            </a:r>
            <a:r>
              <a:rPr lang="de-DE" dirty="0" smtClean="0"/>
              <a:t> Headline</a:t>
            </a:r>
            <a:endParaRPr lang="de-DE" dirty="0"/>
          </a:p>
        </p:txBody>
      </p:sp>
      <p:sp>
        <p:nvSpPr>
          <p:cNvPr id="18" name="Inhaltsplatzhalter 2"/>
          <p:cNvSpPr>
            <a:spLocks noGrp="1"/>
          </p:cNvSpPr>
          <p:nvPr>
            <p:ph idx="13" hasCustomPrompt="1"/>
          </p:nvPr>
        </p:nvSpPr>
        <p:spPr>
          <a:xfrm>
            <a:off x="5004048" y="1556792"/>
            <a:ext cx="3528392" cy="3960440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9" name="Fußzeilenplatzhalter 4"/>
          <p:cNvSpPr txBox="1">
            <a:spLocks/>
          </p:cNvSpPr>
          <p:nvPr userDrawn="1"/>
        </p:nvSpPr>
        <p:spPr>
          <a:xfrm>
            <a:off x="4412704" y="6120592"/>
            <a:ext cx="2031504" cy="64807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www.company-name.com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hello@company-name.com</a:t>
            </a: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Fußzeilenplatzhalter 4"/>
          <p:cNvSpPr txBox="1">
            <a:spLocks/>
          </p:cNvSpPr>
          <p:nvPr userDrawn="1"/>
        </p:nvSpPr>
        <p:spPr>
          <a:xfrm>
            <a:off x="2339752" y="6120680"/>
            <a:ext cx="2088232" cy="7647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dirty="0" err="1" smtClean="0">
                <a:solidFill>
                  <a:schemeClr val="accent2"/>
                </a:solidFill>
              </a:rPr>
              <a:t>Lorem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en-US" sz="1000" dirty="0" err="1" smtClean="0">
                <a:solidFill>
                  <a:schemeClr val="accent2"/>
                </a:solidFill>
              </a:rPr>
              <a:t>Ipsum</a:t>
            </a:r>
            <a:r>
              <a:rPr lang="en-US" sz="1000" dirty="0" smtClean="0">
                <a:solidFill>
                  <a:schemeClr val="accent2"/>
                </a:solidFill>
              </a:rPr>
              <a:t> Street 122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State, Country</a:t>
            </a:r>
          </a:p>
          <a:p>
            <a:r>
              <a:rPr lang="en-US" sz="1000" dirty="0" smtClean="0">
                <a:solidFill>
                  <a:schemeClr val="accent2"/>
                </a:solidFill>
              </a:rPr>
              <a:t>Phone  0123 4567 89</a:t>
            </a:r>
            <a:endParaRPr lang="de-DE" sz="1000" dirty="0" smtClean="0">
              <a:solidFill>
                <a:schemeClr val="accent2"/>
              </a:solidFill>
            </a:endParaRPr>
          </a:p>
        </p:txBody>
      </p:sp>
      <p:sp>
        <p:nvSpPr>
          <p:cNvPr id="11" name="Bildplatzhalter 2" descr="Click For Your Pic"/>
          <p:cNvSpPr>
            <a:spLocks noGrp="1"/>
          </p:cNvSpPr>
          <p:nvPr>
            <p:ph type="pic" idx="14" hasCustomPrompt="1"/>
          </p:nvPr>
        </p:nvSpPr>
        <p:spPr>
          <a:xfrm>
            <a:off x="611560" y="1628800"/>
            <a:ext cx="3528392" cy="1800200"/>
          </a:xfrm>
          <a:gradFill flip="none" rotWithShape="1">
            <a:gsLst>
              <a:gs pos="0">
                <a:schemeClr val="tx2"/>
              </a:gs>
              <a:gs pos="5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Place </a:t>
            </a:r>
            <a:r>
              <a:rPr lang="de-DE" dirty="0" err="1" smtClean="0"/>
              <a:t>Your</a:t>
            </a:r>
            <a:r>
              <a:rPr lang="de-DE" dirty="0" smtClean="0"/>
              <a:t> Picture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560" y="3717032"/>
            <a:ext cx="3528392" cy="1800200"/>
          </a:xfrm>
        </p:spPr>
        <p:txBody>
          <a:bodyPr wrap="square" lIns="0" tIns="0" rIns="0" bIns="0" numCol="1" anchor="t" anchorCtr="0">
            <a:noAutofit/>
          </a:bodyPr>
          <a:lstStyle>
            <a:lvl1pPr marL="0" indent="-180000" algn="just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1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Your Text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Bullets</a:t>
            </a:r>
            <a:r>
              <a:rPr lang="de-DE" dirty="0" smtClean="0"/>
              <a:t> </a:t>
            </a:r>
            <a:r>
              <a:rPr lang="de-DE" dirty="0" err="1" smtClean="0"/>
              <a:t>goes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23" name="Grafik 22" descr="arrow_back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95120" y="6191788"/>
            <a:ext cx="352425" cy="352425"/>
          </a:xfrm>
          <a:prstGeom prst="rect">
            <a:avLst/>
          </a:prstGeom>
        </p:spPr>
      </p:pic>
      <p:pic>
        <p:nvPicPr>
          <p:cNvPr id="24" name="Grafik 23" descr="arrow_nex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421191" y="6191788"/>
            <a:ext cx="352425" cy="3524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ights_ppt_star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0" y="4437112"/>
            <a:ext cx="9144000" cy="821953"/>
          </a:xfrm>
        </p:spPr>
        <p:txBody>
          <a:bodyPr lIns="0" tIns="0" rIns="0" bIns="0" anchor="t" anchorCtr="0">
            <a:noAutofit/>
          </a:bodyPr>
          <a:lstStyle>
            <a:lvl1pPr>
              <a:defRPr sz="5400" b="0" spc="-150" baseline="0">
                <a:solidFill>
                  <a:schemeClr val="tx2"/>
                </a:solidFill>
                <a:effectLst>
                  <a:outerShdw dist="12700" dir="162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dirty="0" err="1" smtClean="0"/>
              <a:t>Good</a:t>
            </a:r>
            <a:r>
              <a:rPr lang="de-DE" dirty="0" smtClean="0"/>
              <a:t> Bye Text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5187057"/>
            <a:ext cx="9144000" cy="576064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Speakers Name, Date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539552" y="620688"/>
            <a:ext cx="8064896" cy="2304256"/>
          </a:xfrm>
        </p:spPr>
        <p:txBody>
          <a:bodyPr wrap="square" lIns="0" tIns="0" rIns="0" bIns="0" numCol="1" anchor="ctr" anchorCtr="0">
            <a:noAutofit/>
          </a:bodyPr>
          <a:lstStyle>
            <a:lvl1pPr marL="0" indent="-180000" algn="ctr">
              <a:lnSpc>
                <a:spcPct val="100000"/>
              </a:lnSpc>
              <a:spcBef>
                <a:spcPts val="100"/>
              </a:spcBef>
              <a:buFont typeface="Arial" pitchFamily="34" charset="0"/>
              <a:buNone/>
              <a:defRPr lang="de-DE" sz="4000" b="1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 smtClean="0"/>
              <a:t>Your</a:t>
            </a:r>
            <a:r>
              <a:rPr lang="de-DE" dirty="0" smtClean="0"/>
              <a:t> Logo </a:t>
            </a:r>
            <a:r>
              <a:rPr lang="de-DE" dirty="0" err="1" smtClean="0"/>
              <a:t>or</a:t>
            </a:r>
            <a:r>
              <a:rPr lang="de-DE" dirty="0" smtClean="0"/>
              <a:t> Company Name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5A2E9-89E1-4605-85B7-FCAC8D801E55}" type="datetime1">
              <a:rPr lang="de-DE" smtClean="0"/>
              <a:pPr/>
              <a:t>07.10.2015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E49DB-545E-46CA-A06F-217AEC04D591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Grafik 6" descr="light-001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" y="3107531"/>
            <a:ext cx="9143998" cy="37504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3" r:id="rId4"/>
    <p:sldLayoutId id="2147483665" r:id="rId5"/>
    <p:sldLayoutId id="2147483662" r:id="rId6"/>
    <p:sldLayoutId id="2147483666" r:id="rId7"/>
    <p:sldLayoutId id="2147483667" r:id="rId8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-108520" y="3789040"/>
            <a:ext cx="9144000" cy="821953"/>
          </a:xfrm>
        </p:spPr>
        <p:txBody>
          <a:bodyPr/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Chemical Condition and Surface Ozone in Urban Cities of Texas During the Last Decade: Observational Evidence from OMI, CAMS, and Model Analysis</a:t>
            </a:r>
            <a:endParaRPr lang="de-DE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-1" y="5445224"/>
            <a:ext cx="9144000" cy="576064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Yunsoo</a:t>
            </a:r>
            <a:r>
              <a:rPr lang="en-US" sz="2000" b="1" dirty="0" smtClean="0"/>
              <a:t> Choi &amp; Amir </a:t>
            </a:r>
            <a:r>
              <a:rPr lang="en-US" sz="2000" b="1" dirty="0" err="1" smtClean="0"/>
              <a:t>Souri</a:t>
            </a:r>
            <a:endParaRPr lang="en-US" sz="2000" b="1" dirty="0" smtClean="0"/>
          </a:p>
          <a:p>
            <a:r>
              <a:rPr lang="en-US" sz="2000" b="1" dirty="0" smtClean="0"/>
              <a:t>University of Houston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 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</a:t>
            </a: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de-DE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556792"/>
            <a:ext cx="6768752" cy="4392488"/>
          </a:xfrm>
        </p:spPr>
        <p:txBody>
          <a:bodyPr/>
          <a:lstStyle/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HCHO/NO</a:t>
            </a:r>
            <a:r>
              <a:rPr lang="de-DE" sz="20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NO</a:t>
            </a:r>
            <a:r>
              <a:rPr lang="de-DE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-saturated 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(Dallas) and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de-DE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-sensitive cities 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(Austin) were shown.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7%, 6%, 5%, 3% of the selected days 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de-DE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-saturated (i.e., the NO</a:t>
            </a:r>
            <a:r>
              <a:rPr lang="de-DE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-saturated regime 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the ratio &lt;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Austin, Dallas, Fort Worth, Houston, and San 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Antonio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cities have gradually become more NO</a:t>
            </a:r>
            <a:r>
              <a:rPr lang="de-DE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-sensitive because of higher downward trend of NO</a:t>
            </a:r>
            <a:r>
              <a:rPr lang="de-DE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HCHO.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slope of this change was 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Austin (0.10±0.04 yr</a:t>
            </a:r>
            <a:r>
              <a:rPr lang="de-DE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Dallas (0.08±0.03 yr</a:t>
            </a:r>
            <a:r>
              <a:rPr lang="de-DE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Fort Worth (0.07±0.03 yr</a:t>
            </a:r>
            <a:r>
              <a:rPr lang="de-DE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Houston (0.06±0.03 yr</a:t>
            </a:r>
            <a:r>
              <a:rPr lang="de-DE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and San Antonio (0.08±0.03 yr</a:t>
            </a:r>
            <a:r>
              <a:rPr lang="de-DE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13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Ozone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556792"/>
            <a:ext cx="6768752" cy="3960440"/>
          </a:xfrm>
        </p:spPr>
        <p:txBody>
          <a:bodyPr/>
          <a:lstStyle/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77104"/>
            <a:ext cx="6929918" cy="1863792"/>
          </a:xfrm>
          <a:prstGeom prst="rect">
            <a:avLst/>
          </a:prstGeom>
        </p:spPr>
      </p:pic>
      <p:pic>
        <p:nvPicPr>
          <p:cNvPr id="15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" y="3109100"/>
            <a:ext cx="7380312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8206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Ozone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556792"/>
            <a:ext cx="6768752" cy="3960440"/>
          </a:xfrm>
        </p:spPr>
        <p:txBody>
          <a:bodyPr/>
          <a:lstStyle/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4" y="1292513"/>
            <a:ext cx="7231348" cy="4584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012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Ozone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564278"/>
            <a:ext cx="6768752" cy="3960440"/>
          </a:xfrm>
        </p:spPr>
        <p:txBody>
          <a:bodyPr/>
          <a:lstStyle/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observations after 2011 were excluded,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cities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reduction in ozone maxima resulting from a decline in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de-DE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NO</a:t>
            </a:r>
            <a:r>
              <a:rPr lang="de-DE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-sensitive regime,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suggesting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climatic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variability and associated wildfires after the period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crucial. 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cities showed an upward minimum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Downward trends of 5%, 8%, 11%, 11%, and 1% were found with respect to the 2005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ozone.</a:t>
            </a: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07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 (Sep. of 2013)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556792"/>
            <a:ext cx="6768752" cy="3960440"/>
          </a:xfrm>
        </p:spPr>
        <p:txBody>
          <a:bodyPr/>
          <a:lstStyle/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EPA National Emission Inventory (NEI) 2005 and NEI2011</a:t>
            </a:r>
          </a:p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de-DE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emissions decreased by 19%, 20%, 16%, 50%, and 18% in Austin, Dallas, Fort Worth, Houston, and San 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Antonio.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6837" r="5494" b="8489"/>
          <a:stretch/>
        </p:blipFill>
        <p:spPr bwMode="auto">
          <a:xfrm>
            <a:off x="611560" y="2573575"/>
            <a:ext cx="6408712" cy="315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0317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 (NO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column)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556792"/>
            <a:ext cx="6768752" cy="3960440"/>
          </a:xfrm>
        </p:spPr>
        <p:txBody>
          <a:bodyPr/>
          <a:lstStyle/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 NO</a:t>
            </a:r>
            <a:r>
              <a:rPr lang="de-DE" sz="20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versus WRF-Chem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NEI2005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NEI2011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9" r="7344" b="7703"/>
          <a:stretch/>
        </p:blipFill>
        <p:spPr bwMode="auto">
          <a:xfrm>
            <a:off x="1622847" y="1848526"/>
            <a:ext cx="5310505" cy="2016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0"/>
          <a:stretch/>
        </p:blipFill>
        <p:spPr bwMode="auto">
          <a:xfrm>
            <a:off x="1619672" y="3834565"/>
            <a:ext cx="5313680" cy="2130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1296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 (HCHO column)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556792"/>
            <a:ext cx="6768752" cy="3960440"/>
          </a:xfrm>
        </p:spPr>
        <p:txBody>
          <a:bodyPr/>
          <a:lstStyle/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 HCHO versus WRF-Chem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1"/>
          <a:stretch/>
        </p:blipFill>
        <p:spPr bwMode="auto">
          <a:xfrm>
            <a:off x="631443" y="2084840"/>
            <a:ext cx="6480720" cy="3076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5060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 (In-situ comparison)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556792"/>
            <a:ext cx="6768752" cy="3960440"/>
          </a:xfrm>
        </p:spPr>
        <p:txBody>
          <a:bodyPr/>
          <a:lstStyle/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versus CAMS (NO</a:t>
            </a:r>
            <a:r>
              <a:rPr lang="de-DE" sz="20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versus CAMS (O</a:t>
            </a:r>
            <a:r>
              <a:rPr lang="de-DE" sz="20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/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20" y="1920969"/>
            <a:ext cx="6779895" cy="176403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t="828" r="229" b="1063"/>
          <a:stretch/>
        </p:blipFill>
        <p:spPr bwMode="auto">
          <a:xfrm>
            <a:off x="612735" y="4177850"/>
            <a:ext cx="6839585" cy="1733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2205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 (surface O</a:t>
            </a:r>
            <a:r>
              <a:rPr lang="en-US" sz="3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1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6"/>
          <a:stretch>
            <a:fillRect/>
          </a:stretch>
        </p:blipFill>
        <p:spPr bwMode="auto">
          <a:xfrm>
            <a:off x="0" y="3215275"/>
            <a:ext cx="7308304" cy="30940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79512" y="141277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eduction 3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in Dallas and 0.5% in Fort Worth. 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ncrease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0.7% in Austin, 0.8%  in San Antonio, and 7% in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Houston.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verestimation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NO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underestimation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HCHO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might deplete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radicals in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cities,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leading to less production of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90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412776"/>
            <a:ext cx="71287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ecreased anthropogenic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led to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downward trend for NO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showed a statistically significant increase (+9%) in annual trends of HCHO, resulting from climatic variability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cancelled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decrease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anthropogenic HCHO emissions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both trends gradually changed the chemical conditions of the Texas cities from NO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-saturated/mixed to more NO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-sensitive chemical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conditions.</a:t>
            </a: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08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 and its precursors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556792"/>
            <a:ext cx="6768752" cy="3960440"/>
          </a:xfrm>
        </p:spPr>
        <p:txBody>
          <a:bodyPr/>
          <a:lstStyle/>
          <a:p>
            <a:pPr marL="10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Ozone production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48750" lvl="2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itrogen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oxides (NO</a:t>
            </a:r>
            <a:r>
              <a:rPr lang="de-DE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=NO+NO</a:t>
            </a:r>
            <a:r>
              <a:rPr lang="de-DE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Volatile Organic Compounds (VOCs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48750" lvl="2"/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non-linear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photochemistry</a:t>
            </a:r>
          </a:p>
          <a:p>
            <a:pPr marL="1248750" lvl="2"/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de-DE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 </a:t>
            </a:r>
            <a:endParaRPr 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5950" lvl="3"/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de-DE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-saturated, -mixed or –sensitive regimes</a:t>
            </a: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48750" lvl="2"/>
            <a:endParaRPr lang="fa-I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55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412776"/>
            <a:ext cx="7128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Climatic variability plays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major role in summertime surface ozone trends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Decline in annual ozone was shown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91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412776"/>
            <a:ext cx="7128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MTSE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masses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influenced ozone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 in July in the lower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latitudes, and ozone precursors from the eastern US resulted in high ozone in Fall.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WRF-Chem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different scenarios in September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in ozone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second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Dallas (3%) and Forth Worth (0.5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%), but increases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Austin (0.7%), San Antonio (0.8%), and Houston (7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 shown.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from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underestimation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VOC contributions from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petrochemical and biogenic and overestimation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NEI-2005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 that led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03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484784"/>
            <a:ext cx="6696744" cy="39604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Quality Research Program – The University of Texas at Austin &amp; Texas Commission on Environmental Quality (TCEQ)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Air Research Center – Lamar University</a:t>
            </a:r>
          </a:p>
          <a:p>
            <a:pPr indent="0"/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TCEQ CAMS monitoring site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 NO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HCHO column retrieval team</a:t>
            </a:r>
          </a:p>
          <a:p>
            <a:pPr indent="0"/>
            <a:endParaRPr lang="en-US" sz="20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613932"/>
            <a:ext cx="1512168" cy="4195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2060848"/>
            <a:ext cx="151216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2896"/>
            <a:ext cx="151216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4944"/>
            <a:ext cx="1512168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56992"/>
            <a:ext cx="1512168" cy="432048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57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 monitoring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592" y="1308900"/>
            <a:ext cx="6768752" cy="3960440"/>
          </a:xfrm>
        </p:spPr>
        <p:txBody>
          <a:bodyPr/>
          <a:lstStyle/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anthropogenic emissions of NO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declined by 48% between 1990 and 2013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(EPA, 2013)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emissions from anthropogenic sources declined by 38% between 1990 and 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indent="0"/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EPA (2010) has lowered the ozone standard from its 8-hour average (i.e. 75ppbv to 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60-70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ppbv)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97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 monitoring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556792"/>
            <a:ext cx="6768752" cy="3960440"/>
          </a:xfrm>
        </p:spPr>
        <p:txBody>
          <a:bodyPr/>
          <a:lstStyle/>
          <a:p>
            <a:pPr marL="10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Lefohn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(2010) using a period data of 1980-2008 and 1994-2008 found that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metropolitan and rural regions in the United States exhibited either a negative or zero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trend.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ozone concentrations have likely increased as NO</a:t>
            </a:r>
            <a:r>
              <a:rPr lang="en-US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decreased,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resulting from a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decline in the amount of ozone quenched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NO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titration.</a:t>
            </a: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4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Objectives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556792"/>
            <a:ext cx="6768752" cy="3960440"/>
          </a:xfrm>
        </p:spPr>
        <p:txBody>
          <a:bodyPr/>
          <a:lstStyle/>
          <a:p>
            <a:pPr marL="10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 of NO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(2005-2013)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 of HCHO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 pattern of ozone and its relationship to air masses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 of ozone (maximum, annual, minimum)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the trends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 (different emission inventories)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43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 </a:t>
            </a: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de-DE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556792"/>
            <a:ext cx="6768752" cy="3960440"/>
          </a:xfrm>
        </p:spPr>
        <p:txBody>
          <a:bodyPr/>
          <a:lstStyle/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 NO</a:t>
            </a:r>
            <a:r>
              <a:rPr lang="de-DE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daily observations 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(0.25</a:t>
            </a:r>
            <a:r>
              <a:rPr lang="de-DE" sz="20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×0.25</a:t>
            </a:r>
            <a:r>
              <a:rPr lang="de-DE" sz="20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20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2)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 (noisy observations have been filtered out)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Left: OMI, Right (MACCity)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4871" r="2386" b="2562"/>
          <a:stretch/>
        </p:blipFill>
        <p:spPr bwMode="auto">
          <a:xfrm>
            <a:off x="0" y="2348880"/>
            <a:ext cx="4716016" cy="3662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67" y="2294560"/>
            <a:ext cx="4414733" cy="37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3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 </a:t>
            </a: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de-DE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556792"/>
            <a:ext cx="6768752" cy="3960440"/>
          </a:xfrm>
        </p:spPr>
        <p:txBody>
          <a:bodyPr/>
          <a:lstStyle/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OMI: Austin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(-6%), Dallas (-21%), Fort Worth (-16%), Houston (-11%) and San Antonio (-7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CAMS: Dallas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40.1%),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 Worth (-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43.9%) </a:t>
            </a: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Houston (-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34.6%)</a:t>
            </a:r>
          </a:p>
          <a:p>
            <a:pPr indent="0"/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Except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San Antonio,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showed was 10% lower, which may be the result of different spatial resolutions and subsets</a:t>
            </a: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35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 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556792"/>
            <a:ext cx="8136904" cy="3960440"/>
          </a:xfrm>
        </p:spPr>
        <p:txBody>
          <a:bodyPr/>
          <a:lstStyle/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OMI HCHO 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(0.25</a:t>
            </a:r>
            <a:r>
              <a:rPr lang="de-DE" sz="20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×0.25</a:t>
            </a:r>
            <a:r>
              <a:rPr lang="de-DE" sz="20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(filtering+ normalizing using remote location in Pacific Ocean)</a:t>
            </a: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de-D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Left: OMI HCHO, Right:MACCity</a:t>
            </a:r>
            <a:endParaRPr lang="de-D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3758" r="1829" b="1537"/>
          <a:stretch/>
        </p:blipFill>
        <p:spPr bwMode="auto">
          <a:xfrm>
            <a:off x="3597" y="2269629"/>
            <a:ext cx="4928443" cy="3607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67173"/>
            <a:ext cx="4283969" cy="36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94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 </a:t>
            </a:r>
            <a:r>
              <a:rPr lang="de-D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556792"/>
            <a:ext cx="6768752" cy="4392488"/>
          </a:xfrm>
        </p:spPr>
        <p:txBody>
          <a:bodyPr/>
          <a:lstStyle/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Austin (+9%), Dallas (-1%), Fort Worth (-4%), Houston (-5%) and San Antonio (+1</a:t>
            </a: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pPr marL="10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reasons for trends:</a:t>
            </a:r>
          </a:p>
          <a:p>
            <a:pPr marL="848700" lvl="1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Niña (warmer summers) periods of 2006, 2008-2009, and 2011 </a:t>
            </a:r>
            <a:r>
              <a:rPr lang="de-DE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</a:p>
          <a:p>
            <a:pPr marL="848700" lvl="1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Austin typically gets warmer than other cities.</a:t>
            </a:r>
          </a:p>
          <a:p>
            <a:pPr marL="848700" lvl="1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 anthrpogenic emissions</a:t>
            </a:r>
            <a:endParaRPr lang="de-DE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5750">
              <a:buFont typeface="Arial" panose="020B0604020202020204" pitchFamily="34" charset="0"/>
              <a:buChar char="•"/>
            </a:pPr>
            <a:endParaRPr lang="de-DE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24328" y="156092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4328" y="1992976"/>
            <a:ext cx="1512168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4328" y="2496599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24328" y="2929080"/>
            <a:ext cx="1512168" cy="360040"/>
          </a:xfrm>
          <a:prstGeom prst="roundRect">
            <a:avLst/>
          </a:prstGeom>
          <a:solidFill>
            <a:srgbClr val="FD9B5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4328" y="3361128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HCHO/NO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25510" y="3793175"/>
            <a:ext cx="1512168" cy="360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24328" y="4224790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Analysis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24328" y="4728845"/>
            <a:ext cx="1512168" cy="4324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r="3344"/>
          <a:stretch/>
        </p:blipFill>
        <p:spPr bwMode="auto">
          <a:xfrm>
            <a:off x="611560" y="3775562"/>
            <a:ext cx="6744349" cy="2097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28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sOn">
  <a:themeElements>
    <a:clrScheme name="Blue_Moving_Lights">
      <a:dk1>
        <a:srgbClr val="3C3C3C"/>
      </a:dk1>
      <a:lt1>
        <a:srgbClr val="64645A"/>
      </a:lt1>
      <a:dk2>
        <a:srgbClr val="FFFFF0"/>
      </a:dk2>
      <a:lt2>
        <a:srgbClr val="D2D2BE"/>
      </a:lt2>
      <a:accent1>
        <a:srgbClr val="0F4D78"/>
      </a:accent1>
      <a:accent2>
        <a:srgbClr val="82BEE6"/>
      </a:accent2>
      <a:accent3>
        <a:srgbClr val="647300"/>
      </a:accent3>
      <a:accent4>
        <a:srgbClr val="AF8700"/>
      </a:accent4>
      <a:accent5>
        <a:srgbClr val="B4DCF5"/>
      </a:accent5>
      <a:accent6>
        <a:srgbClr val="006464"/>
      </a:accent6>
      <a:hlink>
        <a:srgbClr val="FFA000"/>
      </a:hlink>
      <a:folHlink>
        <a:srgbClr val="006E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3049</TotalTime>
  <Words>1167</Words>
  <Application>Microsoft Office PowerPoint</Application>
  <PresentationFormat>On-screen Show (4:3)</PresentationFormat>
  <Paragraphs>388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LightsOn</vt:lpstr>
      <vt:lpstr>Chemical Condition and Surface Ozone in Urban Cities of Texas During the Last Decade: Observational Evidence from OMI, CAMS, and Model Analysis</vt:lpstr>
      <vt:lpstr>Ozone and its precursors</vt:lpstr>
      <vt:lpstr>Ozone monitoring</vt:lpstr>
      <vt:lpstr>Ozone monitoring</vt:lpstr>
      <vt:lpstr>Research Objectives</vt:lpstr>
      <vt:lpstr>OMI NO2</vt:lpstr>
      <vt:lpstr>OMI NO2</vt:lpstr>
      <vt:lpstr>OMI HCHO</vt:lpstr>
      <vt:lpstr>OMI HCHO</vt:lpstr>
      <vt:lpstr>OMI HCHO/NO2</vt:lpstr>
      <vt:lpstr>Surface Ozone</vt:lpstr>
      <vt:lpstr>Surface Ozone</vt:lpstr>
      <vt:lpstr>Surface Ozone</vt:lpstr>
      <vt:lpstr>Model analysis (Sep. of 2013)</vt:lpstr>
      <vt:lpstr>Model analysis (NO2 column)</vt:lpstr>
      <vt:lpstr>Model analysis (HCHO column)</vt:lpstr>
      <vt:lpstr>Model analysis (In-situ comparison)</vt:lpstr>
      <vt:lpstr>Model analysis (surface O3)</vt:lpstr>
      <vt:lpstr>Conclusion</vt:lpstr>
      <vt:lpstr>Conclusion</vt:lpstr>
      <vt:lpstr>Conclusion</vt:lpstr>
      <vt:lpstr>Acknowledgements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booboo</dc:creator>
  <cp:lastModifiedBy>Yunsoo</cp:lastModifiedBy>
  <cp:revision>410</cp:revision>
  <dcterms:created xsi:type="dcterms:W3CDTF">2011-04-28T14:24:50Z</dcterms:created>
  <dcterms:modified xsi:type="dcterms:W3CDTF">2015-10-07T13:35:31Z</dcterms:modified>
</cp:coreProperties>
</file>