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6EB5B-B6E6-4F3E-900E-26B771CDBFF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397450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6EB5B-B6E6-4F3E-900E-26B771CDBFF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133645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6EB5B-B6E6-4F3E-900E-26B771CDBFF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232186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6EB5B-B6E6-4F3E-900E-26B771CDBFF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14995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6EB5B-B6E6-4F3E-900E-26B771CDBFF0}"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43998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6EB5B-B6E6-4F3E-900E-26B771CDBFF0}"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217519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C6EB5B-B6E6-4F3E-900E-26B771CDBFF0}"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384076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6EB5B-B6E6-4F3E-900E-26B771CDBFF0}"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155450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6EB5B-B6E6-4F3E-900E-26B771CDBFF0}"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364877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6EB5B-B6E6-4F3E-900E-26B771CDBFF0}"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17028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6EB5B-B6E6-4F3E-900E-26B771CDBFF0}"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CD1C-DB18-4B34-BE25-5689BF4A2361}" type="slidenum">
              <a:rPr lang="en-US" smtClean="0"/>
              <a:t>‹#›</a:t>
            </a:fld>
            <a:endParaRPr lang="en-US"/>
          </a:p>
        </p:txBody>
      </p:sp>
    </p:spTree>
    <p:extLst>
      <p:ext uri="{BB962C8B-B14F-4D97-AF65-F5344CB8AC3E}">
        <p14:creationId xmlns:p14="http://schemas.microsoft.com/office/powerpoint/2010/main" val="50817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6EB5B-B6E6-4F3E-900E-26B771CDBFF0}" type="datetimeFigureOut">
              <a:rPr lang="en-US" smtClean="0"/>
              <a:t>10/6/2015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CD1C-DB18-4B34-BE25-5689BF4A2361}" type="slidenum">
              <a:rPr lang="en-US" smtClean="0"/>
              <a:t>‹#›</a:t>
            </a:fld>
            <a:endParaRPr lang="en-US"/>
          </a:p>
        </p:txBody>
      </p:sp>
    </p:spTree>
    <p:extLst>
      <p:ext uri="{BB962C8B-B14F-4D97-AF65-F5344CB8AC3E}">
        <p14:creationId xmlns:p14="http://schemas.microsoft.com/office/powerpoint/2010/main" val="256307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mascenter.org/conference/2015/agenda.cfm?VIEW=SIMPLE#tooltip1664"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11.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5399" y="3215641"/>
            <a:ext cx="9904021" cy="1200329"/>
          </a:xfrm>
        </p:spPr>
        <p:txBody>
          <a:bodyPr wrap="square">
            <a:spAutoFit/>
          </a:bodyPr>
          <a:lstStyle/>
          <a:p>
            <a:pPr>
              <a:lnSpc>
                <a:spcPct val="120000"/>
              </a:lnSpc>
              <a:spcBef>
                <a:spcPts val="0"/>
              </a:spcBef>
            </a:pPr>
            <a:r>
              <a:rPr lang="en-US" sz="2000" dirty="0" smtClean="0"/>
              <a:t>Chowdhury Nazmi</a:t>
            </a:r>
            <a:r>
              <a:rPr lang="en-US" sz="2000" baseline="30000" dirty="0" smtClean="0"/>
              <a:t>1,2</a:t>
            </a:r>
            <a:r>
              <a:rPr lang="en-US" sz="2000" dirty="0" smtClean="0"/>
              <a:t>, Barry Gross</a:t>
            </a:r>
            <a:r>
              <a:rPr lang="en-US" sz="2000" baseline="30000" dirty="0" smtClean="0"/>
              <a:t>1,2</a:t>
            </a:r>
            <a:r>
              <a:rPr lang="en-US" sz="2000" dirty="0" smtClean="0"/>
              <a:t> , </a:t>
            </a:r>
            <a:r>
              <a:rPr lang="en-US" sz="2000" dirty="0" err="1" smtClean="0">
                <a:solidFill>
                  <a:schemeClr val="tx1"/>
                </a:solidFill>
              </a:rPr>
              <a:t>Yonghua</a:t>
            </a:r>
            <a:r>
              <a:rPr lang="en-US" sz="2000" dirty="0" smtClean="0">
                <a:solidFill>
                  <a:schemeClr val="tx1"/>
                </a:solidFill>
              </a:rPr>
              <a:t> Wu</a:t>
            </a:r>
            <a:r>
              <a:rPr lang="en-US" sz="2000" baseline="30000" dirty="0" smtClean="0">
                <a:solidFill>
                  <a:schemeClr val="tx1"/>
                </a:solidFill>
              </a:rPr>
              <a:t>2</a:t>
            </a:r>
            <a:r>
              <a:rPr lang="en-US" sz="2000" dirty="0" smtClean="0">
                <a:solidFill>
                  <a:schemeClr val="tx1"/>
                </a:solidFill>
              </a:rPr>
              <a:t>, </a:t>
            </a:r>
            <a:r>
              <a:rPr lang="en-US" sz="2000" dirty="0" smtClean="0"/>
              <a:t>Fred Moshary</a:t>
            </a:r>
            <a:r>
              <a:rPr lang="en-US" sz="2000" baseline="30000" dirty="0" smtClean="0"/>
              <a:t>1,2</a:t>
            </a:r>
          </a:p>
          <a:p>
            <a:pPr>
              <a:lnSpc>
                <a:spcPct val="120000"/>
              </a:lnSpc>
              <a:spcBef>
                <a:spcPts val="0"/>
              </a:spcBef>
            </a:pPr>
            <a:r>
              <a:rPr lang="en-US" sz="2000" baseline="30000" dirty="0" smtClean="0">
                <a:solidFill>
                  <a:schemeClr val="tx1">
                    <a:lumMod val="75000"/>
                    <a:lumOff val="25000"/>
                  </a:schemeClr>
                </a:solidFill>
              </a:rPr>
              <a:t>1</a:t>
            </a:r>
            <a:r>
              <a:rPr lang="en-US" sz="2000" dirty="0" smtClean="0">
                <a:solidFill>
                  <a:schemeClr val="tx1">
                    <a:lumMod val="75000"/>
                    <a:lumOff val="25000"/>
                  </a:schemeClr>
                </a:solidFill>
              </a:rPr>
              <a:t>Department of Electrical Engineering, The City College of NY</a:t>
            </a:r>
            <a:endParaRPr lang="en-US" sz="2000" dirty="0">
              <a:solidFill>
                <a:schemeClr val="tx1">
                  <a:lumMod val="75000"/>
                  <a:lumOff val="25000"/>
                </a:schemeClr>
              </a:solidFill>
            </a:endParaRPr>
          </a:p>
          <a:p>
            <a:pPr>
              <a:lnSpc>
                <a:spcPct val="120000"/>
              </a:lnSpc>
              <a:spcBef>
                <a:spcPts val="0"/>
              </a:spcBef>
            </a:pPr>
            <a:r>
              <a:rPr lang="en-US" sz="2000" baseline="30000" dirty="0" smtClean="0">
                <a:solidFill>
                  <a:schemeClr val="tx1">
                    <a:lumMod val="75000"/>
                    <a:lumOff val="25000"/>
                  </a:schemeClr>
                </a:solidFill>
              </a:rPr>
              <a:t>2</a:t>
            </a:r>
            <a:r>
              <a:rPr lang="en-US" sz="2000" dirty="0" smtClean="0">
                <a:solidFill>
                  <a:schemeClr val="tx1">
                    <a:lumMod val="75000"/>
                    <a:lumOff val="25000"/>
                  </a:schemeClr>
                </a:solidFill>
              </a:rPr>
              <a:t>NOAA-Cooperative </a:t>
            </a:r>
            <a:r>
              <a:rPr lang="en-US" sz="2000" dirty="0">
                <a:solidFill>
                  <a:schemeClr val="tx1">
                    <a:lumMod val="75000"/>
                    <a:lumOff val="25000"/>
                  </a:schemeClr>
                </a:solidFill>
              </a:rPr>
              <a:t>Remote Sensing Science and Technology </a:t>
            </a:r>
            <a:r>
              <a:rPr lang="en-US" sz="2000" dirty="0" smtClean="0">
                <a:solidFill>
                  <a:schemeClr val="tx1">
                    <a:lumMod val="75000"/>
                    <a:lumOff val="25000"/>
                  </a:schemeClr>
                </a:solidFill>
              </a:rPr>
              <a:t>Center</a:t>
            </a:r>
          </a:p>
        </p:txBody>
      </p:sp>
      <p:sp>
        <p:nvSpPr>
          <p:cNvPr id="2" name="Title 1"/>
          <p:cNvSpPr>
            <a:spLocks noGrp="1"/>
          </p:cNvSpPr>
          <p:nvPr>
            <p:ph type="ctrTitle"/>
          </p:nvPr>
        </p:nvSpPr>
        <p:spPr>
          <a:xfrm>
            <a:off x="683581" y="1927411"/>
            <a:ext cx="11052699" cy="1470025"/>
          </a:xfrm>
        </p:spPr>
        <p:txBody>
          <a:bodyPr>
            <a:noAutofit/>
          </a:bodyPr>
          <a:lstStyle/>
          <a:p>
            <a:r>
              <a:rPr lang="en-US" sz="3600" dirty="0" smtClean="0">
                <a:hlinkClick r:id="rId2"/>
              </a:rPr>
              <a:t>Assessment </a:t>
            </a:r>
            <a:r>
              <a:rPr lang="en-US" sz="3600" dirty="0">
                <a:hlinkClick r:id="rId2"/>
              </a:rPr>
              <a:t>of aerosol plume dispersion products and their usefulness to improve models between satellite aerosol retrieval and surface PM2.5</a:t>
            </a:r>
            <a:r>
              <a:rPr lang="en-US" sz="3600" dirty="0"/>
              <a:t> </a:t>
            </a:r>
            <a:r>
              <a:rPr lang="en-US" sz="3600" b="1" dirty="0" smtClean="0"/>
              <a:t/>
            </a:r>
            <a:br>
              <a:rPr lang="en-US" sz="3600" b="1" dirty="0" smtClean="0"/>
            </a:br>
            <a:r>
              <a:rPr lang="en-US" sz="2800" dirty="0"/>
              <a:t/>
            </a:r>
            <a:br>
              <a:rPr lang="en-US" sz="2800" dirty="0"/>
            </a:br>
            <a:endParaRPr lang="en-US" sz="2800" dirty="0"/>
          </a:p>
        </p:txBody>
      </p:sp>
      <p:pic>
        <p:nvPicPr>
          <p:cNvPr id="6" name="Picture 5"/>
          <p:cNvPicPr>
            <a:picLocks noChangeAspect="1"/>
          </p:cNvPicPr>
          <p:nvPr/>
        </p:nvPicPr>
        <p:blipFill>
          <a:blip r:embed="rId3"/>
          <a:stretch>
            <a:fillRect/>
          </a:stretch>
        </p:blipFill>
        <p:spPr>
          <a:xfrm>
            <a:off x="8296275" y="1"/>
            <a:ext cx="3895725" cy="857250"/>
          </a:xfrm>
          <a:prstGeom prst="rect">
            <a:avLst/>
          </a:prstGeom>
        </p:spPr>
      </p:pic>
      <p:pic>
        <p:nvPicPr>
          <p:cNvPr id="7" name="Picture 6"/>
          <p:cNvPicPr>
            <a:picLocks noChangeAspect="1"/>
          </p:cNvPicPr>
          <p:nvPr/>
        </p:nvPicPr>
        <p:blipFill>
          <a:blip r:embed="rId4"/>
          <a:stretch>
            <a:fillRect/>
          </a:stretch>
        </p:blipFill>
        <p:spPr>
          <a:xfrm>
            <a:off x="140030" y="1"/>
            <a:ext cx="3124200" cy="657225"/>
          </a:xfrm>
          <a:prstGeom prst="rect">
            <a:avLst/>
          </a:prstGeom>
        </p:spPr>
      </p:pic>
      <p:sp>
        <p:nvSpPr>
          <p:cNvPr id="10" name="Rectangle 9"/>
          <p:cNvSpPr/>
          <p:nvPr/>
        </p:nvSpPr>
        <p:spPr>
          <a:xfrm>
            <a:off x="2751865" y="5704200"/>
            <a:ext cx="10515600" cy="369332"/>
          </a:xfrm>
          <a:prstGeom prst="rect">
            <a:avLst/>
          </a:prstGeom>
        </p:spPr>
        <p:txBody>
          <a:bodyPr wrap="square">
            <a:spAutoFit/>
          </a:bodyPr>
          <a:lstStyle/>
          <a:p>
            <a:pPr indent="804863"/>
            <a:r>
              <a:rPr lang="en-US" dirty="0" smtClean="0">
                <a:solidFill>
                  <a:schemeClr val="accent1">
                    <a:lumMod val="50000"/>
                  </a:schemeClr>
                </a:solidFill>
              </a:rPr>
              <a:t>The 14th Annual CMAS Conference, October 5-7, 2015</a:t>
            </a:r>
            <a:endParaRPr lang="en-US" dirty="0">
              <a:solidFill>
                <a:schemeClr val="accent1">
                  <a:lumMod val="50000"/>
                </a:schemeClr>
              </a:solidFill>
            </a:endParaRPr>
          </a:p>
        </p:txBody>
      </p:sp>
    </p:spTree>
    <p:extLst>
      <p:ext uri="{BB962C8B-B14F-4D97-AF65-F5344CB8AC3E}">
        <p14:creationId xmlns:p14="http://schemas.microsoft.com/office/powerpoint/2010/main" val="464602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 y="569178"/>
            <a:ext cx="6594844" cy="830997"/>
          </a:xfrm>
          <a:prstGeom prst="rect">
            <a:avLst/>
          </a:prstGeom>
          <a:noFill/>
        </p:spPr>
        <p:txBody>
          <a:bodyPr wrap="square" rtlCol="0">
            <a:spAutoFit/>
          </a:bodyPr>
          <a:lstStyle/>
          <a:p>
            <a:pPr>
              <a:defRPr/>
            </a:pPr>
            <a:r>
              <a:rPr lang="en-US" sz="2400" b="1" u="sng" dirty="0">
                <a:solidFill>
                  <a:schemeClr val="accent1">
                    <a:lumMod val="75000"/>
                  </a:schemeClr>
                </a:solidFill>
              </a:rPr>
              <a:t>Filtering  based on average smokiness of entire NY </a:t>
            </a:r>
            <a:endParaRPr lang="en-US" sz="2400" b="1" u="sng" dirty="0" smtClean="0">
              <a:solidFill>
                <a:schemeClr val="accent1">
                  <a:lumMod val="75000"/>
                </a:schemeClr>
              </a:solidFill>
            </a:endParaRPr>
          </a:p>
          <a:p>
            <a:pPr marL="342900" indent="-342900">
              <a:buFont typeface="Wingdings" panose="05000000000000000000" pitchFamily="2" charset="2"/>
              <a:buChar char="Ø"/>
              <a:defRPr/>
            </a:pPr>
            <a:endParaRPr lang="en-US" sz="2400" b="1" u="sng" dirty="0"/>
          </a:p>
        </p:txBody>
      </p:sp>
      <p:pic>
        <p:nvPicPr>
          <p:cNvPr id="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0" y="1886145"/>
            <a:ext cx="6289204" cy="468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p:nvSpPr>
        <p:spPr bwMode="auto">
          <a:xfrm>
            <a:off x="1022350" y="2631609"/>
            <a:ext cx="1270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y= 45x-1.9</a:t>
            </a:r>
          </a:p>
          <a:p>
            <a:pPr eaLnBrk="1" hangingPunct="1">
              <a:lnSpc>
                <a:spcPct val="100000"/>
              </a:lnSpc>
              <a:spcBef>
                <a:spcPct val="0"/>
              </a:spcBef>
              <a:buFontTx/>
              <a:buNone/>
            </a:pPr>
            <a:r>
              <a:rPr lang="en-US" altLang="en-US" sz="1400" b="1" dirty="0"/>
              <a:t>R=0.7754</a:t>
            </a:r>
          </a:p>
          <a:p>
            <a:pPr eaLnBrk="1" hangingPunct="1">
              <a:lnSpc>
                <a:spcPct val="100000"/>
              </a:lnSpc>
              <a:spcBef>
                <a:spcPct val="0"/>
              </a:spcBef>
              <a:buFontTx/>
              <a:buNone/>
            </a:pPr>
            <a:r>
              <a:rPr lang="en-US" altLang="en-US" sz="1400" b="1" dirty="0" err="1"/>
              <a:t>rmse</a:t>
            </a:r>
            <a:r>
              <a:rPr lang="en-US" altLang="en-US" sz="1400" b="1" dirty="0"/>
              <a:t>=12.82</a:t>
            </a:r>
          </a:p>
        </p:txBody>
      </p:sp>
      <p:sp>
        <p:nvSpPr>
          <p:cNvPr id="10" name="TextBox 15"/>
          <p:cNvSpPr txBox="1">
            <a:spLocks noChangeArrowheads="1"/>
          </p:cNvSpPr>
          <p:nvPr/>
        </p:nvSpPr>
        <p:spPr bwMode="auto">
          <a:xfrm>
            <a:off x="3447815" y="4727636"/>
            <a:ext cx="1976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          Filter out</a:t>
            </a:r>
          </a:p>
          <a:p>
            <a:pPr eaLnBrk="1" hangingPunct="1">
              <a:lnSpc>
                <a:spcPct val="100000"/>
              </a:lnSpc>
              <a:spcBef>
                <a:spcPct val="0"/>
              </a:spcBef>
              <a:buFontTx/>
              <a:buNone/>
            </a:pPr>
            <a:r>
              <a:rPr lang="en-US" altLang="en-US" sz="1800" b="1" dirty="0"/>
              <a:t>Smokiness&gt;=0.016</a:t>
            </a:r>
          </a:p>
        </p:txBody>
      </p:sp>
      <p:pic>
        <p:nvPicPr>
          <p:cNvPr id="1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58266" y="330201"/>
            <a:ext cx="4260764" cy="284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7810316" y="660400"/>
            <a:ext cx="1270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y= 25x+5.9</a:t>
            </a:r>
          </a:p>
          <a:p>
            <a:pPr eaLnBrk="1" hangingPunct="1">
              <a:lnSpc>
                <a:spcPct val="100000"/>
              </a:lnSpc>
              <a:spcBef>
                <a:spcPct val="0"/>
              </a:spcBef>
              <a:buFontTx/>
              <a:buNone/>
            </a:pPr>
            <a:r>
              <a:rPr lang="en-US" altLang="en-US" sz="1400" b="1" dirty="0"/>
              <a:t>R=0.5968</a:t>
            </a:r>
          </a:p>
          <a:p>
            <a:pPr eaLnBrk="1" hangingPunct="1">
              <a:lnSpc>
                <a:spcPct val="100000"/>
              </a:lnSpc>
              <a:spcBef>
                <a:spcPct val="0"/>
              </a:spcBef>
              <a:buFontTx/>
              <a:buNone/>
            </a:pPr>
            <a:r>
              <a:rPr lang="en-US" altLang="en-US" sz="1400" b="1" dirty="0" err="1"/>
              <a:t>rmse</a:t>
            </a:r>
            <a:r>
              <a:rPr lang="en-US" altLang="en-US" sz="1400" b="1" dirty="0"/>
              <a:t>=18.39</a:t>
            </a:r>
          </a:p>
        </p:txBody>
      </p:sp>
      <p:sp>
        <p:nvSpPr>
          <p:cNvPr id="13" name="TextBox 11"/>
          <p:cNvSpPr txBox="1">
            <a:spLocks noChangeArrowheads="1"/>
          </p:cNvSpPr>
          <p:nvPr/>
        </p:nvSpPr>
        <p:spPr bwMode="auto">
          <a:xfrm>
            <a:off x="9941652" y="2522755"/>
            <a:ext cx="173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No Filter</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8265" y="3243384"/>
            <a:ext cx="4563414" cy="3614616"/>
          </a:xfrm>
          <a:prstGeom prst="rect">
            <a:avLst/>
          </a:prstGeom>
        </p:spPr>
      </p:pic>
    </p:spTree>
    <p:extLst>
      <p:ext uri="{BB962C8B-B14F-4D97-AF65-F5344CB8AC3E}">
        <p14:creationId xmlns:p14="http://schemas.microsoft.com/office/powerpoint/2010/main" val="1256122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1747"/>
            <a:ext cx="5688419" cy="290353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850" y="721747"/>
            <a:ext cx="6004150" cy="3000358"/>
          </a:xfrm>
          <a:prstGeom prst="rect">
            <a:avLst/>
          </a:prstGeom>
        </p:spPr>
      </p:pic>
      <p:sp>
        <p:nvSpPr>
          <p:cNvPr id="11" name="TextBox 10"/>
          <p:cNvSpPr txBox="1"/>
          <p:nvPr/>
        </p:nvSpPr>
        <p:spPr>
          <a:xfrm>
            <a:off x="2640713" y="52002"/>
            <a:ext cx="6594844" cy="830997"/>
          </a:xfrm>
          <a:prstGeom prst="rect">
            <a:avLst/>
          </a:prstGeom>
          <a:noFill/>
        </p:spPr>
        <p:txBody>
          <a:bodyPr wrap="square" rtlCol="0">
            <a:spAutoFit/>
          </a:bodyPr>
          <a:lstStyle/>
          <a:p>
            <a:pPr>
              <a:defRPr/>
            </a:pPr>
            <a:r>
              <a:rPr lang="en-US" sz="2400" b="1" u="sng" dirty="0">
                <a:solidFill>
                  <a:schemeClr val="accent1">
                    <a:lumMod val="75000"/>
                  </a:schemeClr>
                </a:solidFill>
              </a:rPr>
              <a:t>Filtering  based on average smokiness of entire NY </a:t>
            </a:r>
            <a:endParaRPr lang="en-US" sz="2400" b="1" u="sng" dirty="0" smtClean="0">
              <a:solidFill>
                <a:schemeClr val="accent1">
                  <a:lumMod val="75000"/>
                </a:schemeClr>
              </a:solidFill>
            </a:endParaRPr>
          </a:p>
          <a:p>
            <a:pPr marL="342900" indent="-342900">
              <a:buFont typeface="Wingdings" panose="05000000000000000000" pitchFamily="2" charset="2"/>
              <a:buChar char="Ø"/>
              <a:defRPr/>
            </a:pPr>
            <a:endParaRPr lang="en-US" sz="2400" b="1" u="sng"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25283"/>
            <a:ext cx="5688419" cy="323271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7851" y="3880883"/>
            <a:ext cx="6081669" cy="2977117"/>
          </a:xfrm>
          <a:prstGeom prst="rect">
            <a:avLst/>
          </a:prstGeom>
        </p:spPr>
      </p:pic>
      <p:sp>
        <p:nvSpPr>
          <p:cNvPr id="6" name="TextBox 5"/>
          <p:cNvSpPr txBox="1"/>
          <p:nvPr/>
        </p:nvSpPr>
        <p:spPr>
          <a:xfrm>
            <a:off x="1615736" y="1260629"/>
            <a:ext cx="2503503" cy="369332"/>
          </a:xfrm>
          <a:prstGeom prst="rect">
            <a:avLst/>
          </a:prstGeom>
          <a:noFill/>
        </p:spPr>
        <p:txBody>
          <a:bodyPr wrap="square" rtlCol="0">
            <a:spAutoFit/>
          </a:bodyPr>
          <a:lstStyle/>
          <a:p>
            <a:r>
              <a:rPr lang="en-US" dirty="0" smtClean="0"/>
              <a:t>Correlation</a:t>
            </a:r>
            <a:endParaRPr lang="en-US" dirty="0"/>
          </a:p>
        </p:txBody>
      </p:sp>
      <p:sp>
        <p:nvSpPr>
          <p:cNvPr id="10" name="TextBox 9"/>
          <p:cNvSpPr txBox="1"/>
          <p:nvPr/>
        </p:nvSpPr>
        <p:spPr>
          <a:xfrm>
            <a:off x="8879150" y="1552744"/>
            <a:ext cx="2503503" cy="369332"/>
          </a:xfrm>
          <a:prstGeom prst="rect">
            <a:avLst/>
          </a:prstGeom>
          <a:noFill/>
        </p:spPr>
        <p:txBody>
          <a:bodyPr wrap="square" rtlCol="0">
            <a:spAutoFit/>
          </a:bodyPr>
          <a:lstStyle/>
          <a:p>
            <a:r>
              <a:rPr lang="en-US" dirty="0" smtClean="0"/>
              <a:t>RMSE</a:t>
            </a:r>
            <a:endParaRPr lang="en-US" dirty="0"/>
          </a:p>
        </p:txBody>
      </p:sp>
      <p:sp>
        <p:nvSpPr>
          <p:cNvPr id="14" name="TextBox 13"/>
          <p:cNvSpPr txBox="1"/>
          <p:nvPr/>
        </p:nvSpPr>
        <p:spPr>
          <a:xfrm>
            <a:off x="2292350" y="4439733"/>
            <a:ext cx="2503503" cy="369332"/>
          </a:xfrm>
          <a:prstGeom prst="rect">
            <a:avLst/>
          </a:prstGeom>
          <a:noFill/>
        </p:spPr>
        <p:txBody>
          <a:bodyPr wrap="square" rtlCol="0">
            <a:spAutoFit/>
          </a:bodyPr>
          <a:lstStyle/>
          <a:p>
            <a:r>
              <a:rPr lang="en-US" dirty="0" smtClean="0"/>
              <a:t>Slope</a:t>
            </a:r>
            <a:endParaRPr lang="en-US" dirty="0"/>
          </a:p>
        </p:txBody>
      </p:sp>
      <p:sp>
        <p:nvSpPr>
          <p:cNvPr id="15" name="TextBox 14"/>
          <p:cNvSpPr txBox="1"/>
          <p:nvPr/>
        </p:nvSpPr>
        <p:spPr>
          <a:xfrm>
            <a:off x="8586187" y="4873763"/>
            <a:ext cx="2503503" cy="369332"/>
          </a:xfrm>
          <a:prstGeom prst="rect">
            <a:avLst/>
          </a:prstGeom>
          <a:noFill/>
        </p:spPr>
        <p:txBody>
          <a:bodyPr wrap="square" rtlCol="0">
            <a:spAutoFit/>
          </a:bodyPr>
          <a:lstStyle/>
          <a:p>
            <a:r>
              <a:rPr lang="en-US" dirty="0" smtClean="0"/>
              <a:t>Intercept</a:t>
            </a:r>
            <a:endParaRPr lang="en-US" dirty="0"/>
          </a:p>
        </p:txBody>
      </p:sp>
    </p:spTree>
    <p:extLst>
      <p:ext uri="{BB962C8B-B14F-4D97-AF65-F5344CB8AC3E}">
        <p14:creationId xmlns:p14="http://schemas.microsoft.com/office/powerpoint/2010/main" val="267885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90110" y="-1"/>
            <a:ext cx="6096000" cy="1107996"/>
          </a:xfrm>
          <a:prstGeom prst="rect">
            <a:avLst/>
          </a:prstGeom>
        </p:spPr>
        <p:txBody>
          <a:bodyPr>
            <a:spAutoFit/>
          </a:bodyPr>
          <a:lstStyle/>
          <a:p>
            <a:r>
              <a:rPr lang="en-US" sz="2400" b="1" u="sng" dirty="0" smtClean="0">
                <a:solidFill>
                  <a:schemeClr val="accent1">
                    <a:lumMod val="75000"/>
                  </a:schemeClr>
                </a:solidFill>
              </a:rPr>
              <a:t>Reducing domains to 20km boxes </a:t>
            </a:r>
            <a:br>
              <a:rPr lang="en-US" sz="2400" b="1" u="sng" dirty="0" smtClean="0">
                <a:solidFill>
                  <a:schemeClr val="accent1">
                    <a:lumMod val="75000"/>
                  </a:schemeClr>
                </a:solidFill>
              </a:rPr>
            </a:br>
            <a:r>
              <a:rPr lang="en-US" sz="2400" b="1" dirty="0" smtClean="0">
                <a:solidFill>
                  <a:schemeClr val="accent1">
                    <a:lumMod val="75000"/>
                  </a:schemeClr>
                </a:solidFill>
              </a:rPr>
              <a:t>             </a:t>
            </a:r>
            <a:r>
              <a:rPr lang="en-US" sz="2400" b="1" u="sng" dirty="0" smtClean="0">
                <a:solidFill>
                  <a:schemeClr val="accent1">
                    <a:lumMod val="75000"/>
                  </a:schemeClr>
                </a:solidFill>
              </a:rPr>
              <a:t>Urban  Cases Only</a:t>
            </a:r>
            <a:r>
              <a:rPr lang="en-US" b="1" u="sng" dirty="0" smtClean="0">
                <a:solidFill>
                  <a:schemeClr val="accent1">
                    <a:lumMod val="75000"/>
                  </a:schemeClr>
                </a:solidFill>
              </a:rPr>
              <a:t/>
            </a:r>
            <a:br>
              <a:rPr lang="en-US" b="1" u="sng" dirty="0" smtClean="0">
                <a:solidFill>
                  <a:schemeClr val="accent1">
                    <a:lumMod val="75000"/>
                  </a:schemeClr>
                </a:solidFill>
              </a:rPr>
            </a:br>
            <a:endParaRPr lang="en-US" dirty="0">
              <a:solidFill>
                <a:schemeClr val="accent1">
                  <a:lumMod val="75000"/>
                </a:schemeClr>
              </a:solidFill>
            </a:endParaRPr>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199" y="1107995"/>
            <a:ext cx="6400701" cy="42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1203325" y="1612406"/>
            <a:ext cx="13985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y=28x+0.73</a:t>
            </a:r>
          </a:p>
          <a:p>
            <a:pPr eaLnBrk="1" hangingPunct="1">
              <a:lnSpc>
                <a:spcPct val="100000"/>
              </a:lnSpc>
              <a:spcBef>
                <a:spcPct val="0"/>
              </a:spcBef>
              <a:buFontTx/>
              <a:buNone/>
            </a:pPr>
            <a:r>
              <a:rPr lang="en-US" altLang="en-US" sz="1800" dirty="0"/>
              <a:t>R=0.8722</a:t>
            </a:r>
          </a:p>
          <a:p>
            <a:pPr eaLnBrk="1" hangingPunct="1">
              <a:lnSpc>
                <a:spcPct val="100000"/>
              </a:lnSpc>
              <a:spcBef>
                <a:spcPct val="0"/>
              </a:spcBef>
              <a:buFontTx/>
              <a:buNone/>
            </a:pPr>
            <a:r>
              <a:rPr lang="en-US" altLang="en-US" sz="1800" dirty="0" err="1"/>
              <a:t>rmse</a:t>
            </a:r>
            <a:r>
              <a:rPr lang="en-US" altLang="en-US" sz="1800" dirty="0"/>
              <a:t>=14.25</a:t>
            </a:r>
          </a:p>
        </p:txBody>
      </p:sp>
      <p:sp>
        <p:nvSpPr>
          <p:cNvPr id="8" name="TextBox 6"/>
          <p:cNvSpPr txBox="1">
            <a:spLocks noChangeArrowheads="1"/>
          </p:cNvSpPr>
          <p:nvPr/>
        </p:nvSpPr>
        <p:spPr bwMode="auto">
          <a:xfrm>
            <a:off x="4542650" y="2899712"/>
            <a:ext cx="2127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Filter out</a:t>
            </a:r>
          </a:p>
          <a:p>
            <a:pPr eaLnBrk="1" hangingPunct="1">
              <a:lnSpc>
                <a:spcPct val="100000"/>
              </a:lnSpc>
              <a:spcBef>
                <a:spcPct val="0"/>
              </a:spcBef>
              <a:buFontTx/>
              <a:buNone/>
            </a:pPr>
            <a:r>
              <a:rPr lang="en-US" altLang="en-US" sz="1800" dirty="0"/>
              <a:t>Smokiness&gt;=0.018</a:t>
            </a:r>
          </a:p>
        </p:txBody>
      </p:sp>
      <p:pic>
        <p:nvPicPr>
          <p:cNvPr id="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31369" y="660400"/>
            <a:ext cx="4718883" cy="286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10760204" y="2164856"/>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No Filter</a:t>
            </a:r>
          </a:p>
        </p:txBody>
      </p:sp>
      <p:sp>
        <p:nvSpPr>
          <p:cNvPr id="11" name="TextBox 9"/>
          <p:cNvSpPr txBox="1">
            <a:spLocks noChangeArrowheads="1"/>
          </p:cNvSpPr>
          <p:nvPr/>
        </p:nvSpPr>
        <p:spPr bwMode="auto">
          <a:xfrm>
            <a:off x="8091770" y="1023047"/>
            <a:ext cx="11096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y=26x+4.5</a:t>
            </a:r>
          </a:p>
          <a:p>
            <a:pPr eaLnBrk="1" hangingPunct="1">
              <a:lnSpc>
                <a:spcPct val="100000"/>
              </a:lnSpc>
              <a:spcBef>
                <a:spcPct val="0"/>
              </a:spcBef>
              <a:buFontTx/>
              <a:buNone/>
            </a:pPr>
            <a:r>
              <a:rPr lang="en-US" altLang="en-US" sz="1400" b="1" dirty="0"/>
              <a:t>R=0.6056</a:t>
            </a:r>
          </a:p>
          <a:p>
            <a:pPr eaLnBrk="1" hangingPunct="1">
              <a:lnSpc>
                <a:spcPct val="100000"/>
              </a:lnSpc>
              <a:spcBef>
                <a:spcPct val="0"/>
              </a:spcBef>
              <a:buFontTx/>
              <a:buNone/>
            </a:pPr>
            <a:r>
              <a:rPr lang="en-US" altLang="en-US" sz="1400" b="1" dirty="0" err="1"/>
              <a:t>rmse</a:t>
            </a:r>
            <a:r>
              <a:rPr lang="en-US" altLang="en-US" sz="1400" b="1" dirty="0"/>
              <a:t>=20.35</a:t>
            </a:r>
          </a:p>
        </p:txBody>
      </p:sp>
      <p:sp>
        <p:nvSpPr>
          <p:cNvPr id="12" name="TextBox 11"/>
          <p:cNvSpPr txBox="1"/>
          <p:nvPr/>
        </p:nvSpPr>
        <p:spPr>
          <a:xfrm>
            <a:off x="390688" y="5472892"/>
            <a:ext cx="6935146" cy="1169551"/>
          </a:xfrm>
          <a:prstGeom prst="rect">
            <a:avLst/>
          </a:prstGeom>
          <a:noFill/>
        </p:spPr>
        <p:txBody>
          <a:bodyPr wrap="square" rtlCol="0">
            <a:spAutoFit/>
          </a:bodyPr>
          <a:lstStyle/>
          <a:p>
            <a:r>
              <a:rPr lang="en-US" sz="1400" dirty="0" smtClean="0"/>
              <a:t>Note that when the domain size shrinks, the CDF is skewed to </a:t>
            </a:r>
          </a:p>
          <a:p>
            <a:r>
              <a:rPr lang="en-US" sz="1400" dirty="0"/>
              <a:t>h</a:t>
            </a:r>
            <a:r>
              <a:rPr lang="en-US" sz="1400" dirty="0" smtClean="0"/>
              <a:t>igher value which is reasonable since it is easier to fill a smaller cell with smoke</a:t>
            </a:r>
          </a:p>
          <a:p>
            <a:endParaRPr lang="en-US" sz="1400" dirty="0" smtClean="0"/>
          </a:p>
          <a:p>
            <a:r>
              <a:rPr lang="en-US" sz="1400" dirty="0" smtClean="0"/>
              <a:t>In addition , we see that the CDF is consistent for different regions (urban or nonurban)</a:t>
            </a:r>
          </a:p>
          <a:p>
            <a:r>
              <a:rPr lang="en-US" sz="1400" dirty="0" smtClean="0"/>
              <a:t>which is reasonable for transported smoke. </a:t>
            </a:r>
            <a:endParaRPr lang="en-US" sz="1400"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8264" y="3562818"/>
            <a:ext cx="4509856" cy="3201966"/>
          </a:xfrm>
          <a:prstGeom prst="rect">
            <a:avLst/>
          </a:prstGeom>
        </p:spPr>
      </p:pic>
    </p:spTree>
    <p:extLst>
      <p:ext uri="{BB962C8B-B14F-4D97-AF65-F5344CB8AC3E}">
        <p14:creationId xmlns:p14="http://schemas.microsoft.com/office/powerpoint/2010/main" val="3636984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390110" y="-1"/>
            <a:ext cx="6096000" cy="1107996"/>
          </a:xfrm>
          <a:prstGeom prst="rect">
            <a:avLst/>
          </a:prstGeom>
        </p:spPr>
        <p:txBody>
          <a:bodyPr>
            <a:spAutoFit/>
          </a:bodyPr>
          <a:lstStyle/>
          <a:p>
            <a:r>
              <a:rPr lang="en-US" sz="2400" b="1" u="sng" dirty="0" smtClean="0">
                <a:solidFill>
                  <a:schemeClr val="accent1">
                    <a:lumMod val="75000"/>
                  </a:schemeClr>
                </a:solidFill>
              </a:rPr>
              <a:t>Reducing domains to 20km boxes </a:t>
            </a:r>
            <a:br>
              <a:rPr lang="en-US" sz="2400" b="1" u="sng" dirty="0" smtClean="0">
                <a:solidFill>
                  <a:schemeClr val="accent1">
                    <a:lumMod val="75000"/>
                  </a:schemeClr>
                </a:solidFill>
              </a:rPr>
            </a:br>
            <a:r>
              <a:rPr lang="en-US" sz="2400" b="1" dirty="0" smtClean="0">
                <a:solidFill>
                  <a:schemeClr val="accent1">
                    <a:lumMod val="75000"/>
                  </a:schemeClr>
                </a:solidFill>
              </a:rPr>
              <a:t>             </a:t>
            </a:r>
            <a:r>
              <a:rPr lang="en-US" sz="2400" b="1" u="sng" dirty="0" smtClean="0">
                <a:solidFill>
                  <a:schemeClr val="accent1">
                    <a:lumMod val="75000"/>
                  </a:schemeClr>
                </a:solidFill>
              </a:rPr>
              <a:t>Urban  Cases Only</a:t>
            </a:r>
            <a:r>
              <a:rPr lang="en-US" b="1" u="sng" dirty="0" smtClean="0">
                <a:solidFill>
                  <a:schemeClr val="accent1">
                    <a:lumMod val="75000"/>
                  </a:schemeClr>
                </a:solidFill>
              </a:rPr>
              <a:t/>
            </a:r>
            <a:br>
              <a:rPr lang="en-US" b="1" u="sng" dirty="0" smtClean="0">
                <a:solidFill>
                  <a:schemeClr val="accent1">
                    <a:lumMod val="75000"/>
                  </a:schemeClr>
                </a:solidFill>
              </a:rPr>
            </a:br>
            <a:endParaRPr lang="en-US" dirty="0">
              <a:solidFill>
                <a:schemeClr val="accent1">
                  <a:lumMod val="75000"/>
                </a:schemeClr>
              </a:solidFill>
            </a:endParaRPr>
          </a:p>
        </p:txBody>
      </p:sp>
      <p:sp>
        <p:nvSpPr>
          <p:cNvPr id="15" name="TextBox 14"/>
          <p:cNvSpPr txBox="1"/>
          <p:nvPr/>
        </p:nvSpPr>
        <p:spPr>
          <a:xfrm>
            <a:off x="5008381" y="2601337"/>
            <a:ext cx="2466307" cy="2554545"/>
          </a:xfrm>
          <a:prstGeom prst="rect">
            <a:avLst/>
          </a:prstGeom>
          <a:noFill/>
        </p:spPr>
        <p:txBody>
          <a:bodyPr wrap="square">
            <a:spAutoFit/>
          </a:bodyPr>
          <a:lstStyle/>
          <a:p>
            <a:pPr marL="342900" indent="-342900" eaLnBrk="1" fontAlgn="auto" hangingPunct="1">
              <a:spcBef>
                <a:spcPts val="0"/>
              </a:spcBef>
              <a:spcAft>
                <a:spcPts val="0"/>
              </a:spcAft>
              <a:buFont typeface="Wingdings" panose="05000000000000000000" pitchFamily="2" charset="2"/>
              <a:buChar char="Ø"/>
              <a:defRPr/>
            </a:pPr>
            <a:r>
              <a:rPr lang="en-US" dirty="0">
                <a:latin typeface="+mn-lt"/>
              </a:rPr>
              <a:t>Significant  improvement </a:t>
            </a:r>
            <a:r>
              <a:rPr lang="en-US" dirty="0" smtClean="0">
                <a:latin typeface="+mn-lt"/>
              </a:rPr>
              <a:t>seen as </a:t>
            </a:r>
            <a:r>
              <a:rPr lang="en-US" dirty="0">
                <a:latin typeface="+mn-lt"/>
              </a:rPr>
              <a:t>the smoke </a:t>
            </a:r>
            <a:r>
              <a:rPr lang="en-US" dirty="0" smtClean="0">
                <a:latin typeface="+mn-lt"/>
              </a:rPr>
              <a:t>Indicator </a:t>
            </a:r>
            <a:r>
              <a:rPr lang="en-US" dirty="0">
                <a:latin typeface="+mn-lt"/>
              </a:rPr>
              <a:t>decreases. </a:t>
            </a:r>
          </a:p>
          <a:p>
            <a:pPr marL="342900" indent="-342900" eaLnBrk="1" fontAlgn="auto" hangingPunct="1">
              <a:spcBef>
                <a:spcPts val="0"/>
              </a:spcBef>
              <a:spcAft>
                <a:spcPts val="0"/>
              </a:spcAft>
              <a:buFont typeface="Wingdings" panose="05000000000000000000" pitchFamily="2" charset="2"/>
              <a:buChar char="Ø"/>
              <a:defRPr/>
            </a:pPr>
            <a:endParaRPr lang="en-US" dirty="0">
              <a:latin typeface="+mn-lt"/>
            </a:endParaRPr>
          </a:p>
          <a:p>
            <a:pPr marL="342900" indent="-342900" eaLnBrk="1" fontAlgn="auto" hangingPunct="1">
              <a:spcBef>
                <a:spcPts val="0"/>
              </a:spcBef>
              <a:spcAft>
                <a:spcPts val="0"/>
              </a:spcAft>
              <a:buFont typeface="Wingdings" panose="05000000000000000000" pitchFamily="2" charset="2"/>
              <a:buChar char="Ø"/>
              <a:defRPr/>
            </a:pPr>
            <a:r>
              <a:rPr lang="en-US" dirty="0">
                <a:latin typeface="+mn-lt"/>
              </a:rPr>
              <a:t>If too small, not enough </a:t>
            </a:r>
            <a:r>
              <a:rPr lang="en-US" dirty="0" smtClean="0">
                <a:latin typeface="+mn-lt"/>
              </a:rPr>
              <a:t>points left.</a:t>
            </a:r>
            <a:endParaRPr lang="en-US" dirty="0">
              <a:latin typeface="+mn-lt"/>
            </a:endParaRPr>
          </a:p>
          <a:p>
            <a:pPr marL="342900" indent="-342900" eaLnBrk="1" fontAlgn="auto" hangingPunct="1">
              <a:spcBef>
                <a:spcPts val="0"/>
              </a:spcBef>
              <a:spcAft>
                <a:spcPts val="0"/>
              </a:spcAft>
              <a:buFont typeface="Wingdings" panose="05000000000000000000" pitchFamily="2" charset="2"/>
              <a:buChar char="Ø"/>
              <a:defRPr/>
            </a:pPr>
            <a:endParaRPr lang="en-US" sz="1600" dirty="0">
              <a:latin typeface="+mn-lt"/>
            </a:endParaRPr>
          </a:p>
          <a:p>
            <a:pPr eaLnBrk="1" fontAlgn="auto" hangingPunct="1">
              <a:spcBef>
                <a:spcPts val="0"/>
              </a:spcBef>
              <a:spcAft>
                <a:spcPts val="0"/>
              </a:spcAft>
              <a:defRPr/>
            </a:pPr>
            <a:endParaRPr lang="en-US" dirty="0">
              <a:latin typeface="+mn-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41" y="817868"/>
            <a:ext cx="4677012" cy="281309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628" y="3542190"/>
            <a:ext cx="4526142" cy="325887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8568" y="660400"/>
            <a:ext cx="4526142" cy="2970567"/>
          </a:xfrm>
          <a:prstGeom prst="rect">
            <a:avLst/>
          </a:prstGeom>
        </p:spPr>
      </p:pic>
      <p:sp>
        <p:nvSpPr>
          <p:cNvPr id="10" name="TextBox 9"/>
          <p:cNvSpPr txBox="1"/>
          <p:nvPr/>
        </p:nvSpPr>
        <p:spPr>
          <a:xfrm>
            <a:off x="1615736" y="1260629"/>
            <a:ext cx="2503503" cy="369332"/>
          </a:xfrm>
          <a:prstGeom prst="rect">
            <a:avLst/>
          </a:prstGeom>
          <a:noFill/>
        </p:spPr>
        <p:txBody>
          <a:bodyPr wrap="square" rtlCol="0">
            <a:spAutoFit/>
          </a:bodyPr>
          <a:lstStyle/>
          <a:p>
            <a:r>
              <a:rPr lang="en-US" dirty="0" smtClean="0"/>
              <a:t>Correlation</a:t>
            </a:r>
            <a:endParaRPr lang="en-US" dirty="0"/>
          </a:p>
        </p:txBody>
      </p:sp>
      <p:sp>
        <p:nvSpPr>
          <p:cNvPr id="11" name="TextBox 10"/>
          <p:cNvSpPr txBox="1"/>
          <p:nvPr/>
        </p:nvSpPr>
        <p:spPr>
          <a:xfrm>
            <a:off x="9101092" y="1994892"/>
            <a:ext cx="2503503" cy="369332"/>
          </a:xfrm>
          <a:prstGeom prst="rect">
            <a:avLst/>
          </a:prstGeom>
          <a:noFill/>
        </p:spPr>
        <p:txBody>
          <a:bodyPr wrap="square" rtlCol="0">
            <a:spAutoFit/>
          </a:bodyPr>
          <a:lstStyle/>
          <a:p>
            <a:r>
              <a:rPr lang="en-US" dirty="0" smtClean="0"/>
              <a:t>RMSE</a:t>
            </a:r>
            <a:endParaRPr lang="en-US" dirty="0"/>
          </a:p>
        </p:txBody>
      </p:sp>
      <p:sp>
        <p:nvSpPr>
          <p:cNvPr id="13" name="TextBox 12"/>
          <p:cNvSpPr txBox="1"/>
          <p:nvPr/>
        </p:nvSpPr>
        <p:spPr>
          <a:xfrm>
            <a:off x="9003793" y="4971216"/>
            <a:ext cx="2503503" cy="369332"/>
          </a:xfrm>
          <a:prstGeom prst="rect">
            <a:avLst/>
          </a:prstGeom>
          <a:noFill/>
        </p:spPr>
        <p:txBody>
          <a:bodyPr wrap="square" rtlCol="0">
            <a:spAutoFit/>
          </a:bodyPr>
          <a:lstStyle/>
          <a:p>
            <a:r>
              <a:rPr lang="en-US" dirty="0" smtClean="0"/>
              <a:t>Intercept</a:t>
            </a:r>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611" y="3643297"/>
            <a:ext cx="4618242" cy="3157767"/>
          </a:xfrm>
          <a:prstGeom prst="rect">
            <a:avLst/>
          </a:prstGeom>
        </p:spPr>
      </p:pic>
      <p:sp>
        <p:nvSpPr>
          <p:cNvPr id="12" name="TextBox 11"/>
          <p:cNvSpPr txBox="1"/>
          <p:nvPr/>
        </p:nvSpPr>
        <p:spPr>
          <a:xfrm>
            <a:off x="2789499" y="4342776"/>
            <a:ext cx="2503503" cy="369332"/>
          </a:xfrm>
          <a:prstGeom prst="rect">
            <a:avLst/>
          </a:prstGeom>
          <a:noFill/>
        </p:spPr>
        <p:txBody>
          <a:bodyPr wrap="square" rtlCol="0">
            <a:spAutoFit/>
          </a:bodyPr>
          <a:lstStyle/>
          <a:p>
            <a:r>
              <a:rPr lang="en-US" dirty="0" smtClean="0"/>
              <a:t>Slope</a:t>
            </a:r>
            <a:endParaRPr lang="en-US" dirty="0"/>
          </a:p>
        </p:txBody>
      </p:sp>
    </p:spTree>
    <p:extLst>
      <p:ext uri="{BB962C8B-B14F-4D97-AF65-F5344CB8AC3E}">
        <p14:creationId xmlns:p14="http://schemas.microsoft.com/office/powerpoint/2010/main" val="3469072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89525" y="0"/>
            <a:ext cx="6096000" cy="461665"/>
          </a:xfrm>
          <a:prstGeom prst="rect">
            <a:avLst/>
          </a:prstGeom>
        </p:spPr>
        <p:txBody>
          <a:bodyPr>
            <a:spAutoFit/>
          </a:bodyPr>
          <a:lstStyle/>
          <a:p>
            <a:r>
              <a:rPr lang="en-US" sz="2400" b="1" u="sng" dirty="0" smtClean="0">
                <a:solidFill>
                  <a:schemeClr val="accent1">
                    <a:lumMod val="75000"/>
                  </a:schemeClr>
                </a:solidFill>
              </a:rPr>
              <a:t>NAAPS Global Aerosol Model</a:t>
            </a:r>
          </a:p>
        </p:txBody>
      </p:sp>
      <p:pic>
        <p:nvPicPr>
          <p:cNvPr id="9"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37525" y="660400"/>
            <a:ext cx="5320040" cy="3256676"/>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526" y="3880884"/>
            <a:ext cx="5354474" cy="2977116"/>
          </a:xfrm>
          <a:prstGeom prst="rect">
            <a:avLst/>
          </a:prstGeom>
        </p:spPr>
      </p:pic>
      <p:sp>
        <p:nvSpPr>
          <p:cNvPr id="11" name="TextBox 10"/>
          <p:cNvSpPr txBox="1"/>
          <p:nvPr/>
        </p:nvSpPr>
        <p:spPr>
          <a:xfrm>
            <a:off x="9191625" y="1731297"/>
            <a:ext cx="2198309" cy="369332"/>
          </a:xfrm>
          <a:prstGeom prst="rect">
            <a:avLst/>
          </a:prstGeom>
          <a:noFill/>
        </p:spPr>
        <p:txBody>
          <a:bodyPr wrap="square" rtlCol="0">
            <a:spAutoFit/>
          </a:bodyPr>
          <a:lstStyle/>
          <a:p>
            <a:r>
              <a:rPr lang="en-US" dirty="0" smtClean="0"/>
              <a:t>ALOFT Smoke AOD</a:t>
            </a:r>
            <a:endParaRPr lang="en-US" dirty="0"/>
          </a:p>
        </p:txBody>
      </p:sp>
      <p:sp>
        <p:nvSpPr>
          <p:cNvPr id="12" name="TextBox 11"/>
          <p:cNvSpPr txBox="1"/>
          <p:nvPr/>
        </p:nvSpPr>
        <p:spPr>
          <a:xfrm>
            <a:off x="9340481" y="4600767"/>
            <a:ext cx="2049453" cy="369332"/>
          </a:xfrm>
          <a:prstGeom prst="rect">
            <a:avLst/>
          </a:prstGeom>
          <a:noFill/>
        </p:spPr>
        <p:txBody>
          <a:bodyPr wrap="square" rtlCol="0">
            <a:spAutoFit/>
          </a:bodyPr>
          <a:lstStyle/>
          <a:p>
            <a:r>
              <a:rPr lang="en-US" dirty="0" smtClean="0"/>
              <a:t>TOTAL Smoke AOD</a:t>
            </a:r>
            <a:endParaRPr lang="en-US" dirty="0"/>
          </a:p>
        </p:txBody>
      </p:sp>
      <p:pic>
        <p:nvPicPr>
          <p:cNvPr id="13"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5" y="528598"/>
            <a:ext cx="6723225" cy="357870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935" y="4040372"/>
            <a:ext cx="5837273" cy="2721274"/>
          </a:xfrm>
          <a:prstGeom prst="rect">
            <a:avLst/>
          </a:prstGeom>
        </p:spPr>
      </p:pic>
      <p:sp>
        <p:nvSpPr>
          <p:cNvPr id="14" name="TextBox 13"/>
          <p:cNvSpPr txBox="1"/>
          <p:nvPr/>
        </p:nvSpPr>
        <p:spPr>
          <a:xfrm>
            <a:off x="3081449" y="4880477"/>
            <a:ext cx="2198309" cy="369332"/>
          </a:xfrm>
          <a:prstGeom prst="rect">
            <a:avLst/>
          </a:prstGeom>
          <a:noFill/>
        </p:spPr>
        <p:txBody>
          <a:bodyPr wrap="square" rtlCol="0">
            <a:spAutoFit/>
          </a:bodyPr>
          <a:lstStyle/>
          <a:p>
            <a:r>
              <a:rPr lang="en-US" dirty="0" smtClean="0"/>
              <a:t>PBL Smoke AOD</a:t>
            </a:r>
            <a:endParaRPr lang="en-US" dirty="0"/>
          </a:p>
        </p:txBody>
      </p:sp>
      <p:sp>
        <p:nvSpPr>
          <p:cNvPr id="6" name="TextBox 5"/>
          <p:cNvSpPr txBox="1"/>
          <p:nvPr/>
        </p:nvSpPr>
        <p:spPr>
          <a:xfrm>
            <a:off x="3081449" y="2620869"/>
            <a:ext cx="2609561" cy="646331"/>
          </a:xfrm>
          <a:prstGeom prst="rect">
            <a:avLst/>
          </a:prstGeom>
          <a:noFill/>
        </p:spPr>
        <p:txBody>
          <a:bodyPr wrap="none" rtlCol="0">
            <a:spAutoFit/>
          </a:bodyPr>
          <a:lstStyle/>
          <a:p>
            <a:r>
              <a:rPr lang="en-US" dirty="0" smtClean="0"/>
              <a:t>Interestingly </a:t>
            </a:r>
          </a:p>
          <a:p>
            <a:r>
              <a:rPr lang="en-US" dirty="0" smtClean="0"/>
              <a:t>PBL Smoke ~ Aloft Smoke </a:t>
            </a:r>
            <a:endParaRPr lang="en-US" dirty="0"/>
          </a:p>
        </p:txBody>
      </p:sp>
    </p:spTree>
    <p:extLst>
      <p:ext uri="{BB962C8B-B14F-4D97-AF65-F5344CB8AC3E}">
        <p14:creationId xmlns:p14="http://schemas.microsoft.com/office/powerpoint/2010/main" val="2210113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593806" y="43289"/>
            <a:ext cx="7113182" cy="830997"/>
          </a:xfrm>
          <a:prstGeom prst="rect">
            <a:avLst/>
          </a:prstGeom>
          <a:noFill/>
        </p:spPr>
        <p:txBody>
          <a:bodyPr wrap="square" rtlCol="0">
            <a:spAutoFit/>
          </a:bodyPr>
          <a:lstStyle/>
          <a:p>
            <a:r>
              <a:rPr lang="en-US" sz="2400" b="1" dirty="0" smtClean="0">
                <a:solidFill>
                  <a:schemeClr val="accent1">
                    <a:lumMod val="75000"/>
                  </a:schemeClr>
                </a:solidFill>
              </a:rPr>
              <a:t>      Filtering out contaminated cases using </a:t>
            </a:r>
          </a:p>
          <a:p>
            <a:r>
              <a:rPr lang="en-US" sz="2400" b="1" u="sng" dirty="0" smtClean="0">
                <a:solidFill>
                  <a:schemeClr val="accent1">
                    <a:lumMod val="75000"/>
                  </a:schemeClr>
                </a:solidFill>
              </a:rPr>
              <a:t>  NAAPS Aloft Smoke AOD as smoke indicator  </a:t>
            </a:r>
            <a:endParaRPr lang="en-US" sz="2400" b="1" u="sng" dirty="0">
              <a:solidFill>
                <a:schemeClr val="accent1">
                  <a:lumMod val="75000"/>
                </a:schemeClr>
              </a:solidFill>
            </a:endParaRPr>
          </a:p>
        </p:txBody>
      </p:sp>
      <p:pic>
        <p:nvPicPr>
          <p:cNvPr id="1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 y="917575"/>
            <a:ext cx="6690537" cy="5121718"/>
          </a:xfrm>
        </p:spPr>
      </p:pic>
      <p:sp>
        <p:nvSpPr>
          <p:cNvPr id="15" name="TextBox 14"/>
          <p:cNvSpPr txBox="1"/>
          <p:nvPr/>
        </p:nvSpPr>
        <p:spPr>
          <a:xfrm>
            <a:off x="2497413" y="2790682"/>
            <a:ext cx="2192785" cy="646331"/>
          </a:xfrm>
          <a:prstGeom prst="rect">
            <a:avLst/>
          </a:prstGeom>
          <a:noFill/>
        </p:spPr>
        <p:txBody>
          <a:bodyPr wrap="square" rtlCol="0">
            <a:spAutoFit/>
          </a:bodyPr>
          <a:lstStyle/>
          <a:p>
            <a:r>
              <a:rPr lang="en-US" dirty="0" smtClean="0"/>
              <a:t>NAAPS Aloft Smoke AOD&lt;0.013</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4327" y="874286"/>
            <a:ext cx="5108034" cy="3362867"/>
          </a:xfrm>
          <a:prstGeom prst="rect">
            <a:avLst/>
          </a:prstGeom>
        </p:spPr>
      </p:pic>
      <p:pic>
        <p:nvPicPr>
          <p:cNvPr id="1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1405" y="4279164"/>
            <a:ext cx="4940595" cy="257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1"/>
          <p:cNvSpPr txBox="1">
            <a:spLocks noChangeArrowheads="1"/>
          </p:cNvSpPr>
          <p:nvPr/>
        </p:nvSpPr>
        <p:spPr bwMode="auto">
          <a:xfrm>
            <a:off x="10332460" y="6116865"/>
            <a:ext cx="1739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No Filter</a:t>
            </a:r>
          </a:p>
        </p:txBody>
      </p:sp>
      <p:sp>
        <p:nvSpPr>
          <p:cNvPr id="19" name="TextBox 7"/>
          <p:cNvSpPr txBox="1">
            <a:spLocks noChangeArrowheads="1"/>
          </p:cNvSpPr>
          <p:nvPr/>
        </p:nvSpPr>
        <p:spPr bwMode="auto">
          <a:xfrm>
            <a:off x="8044969" y="4698262"/>
            <a:ext cx="1270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y= 25x+5.9</a:t>
            </a:r>
          </a:p>
          <a:p>
            <a:pPr eaLnBrk="1" hangingPunct="1">
              <a:lnSpc>
                <a:spcPct val="100000"/>
              </a:lnSpc>
              <a:spcBef>
                <a:spcPct val="0"/>
              </a:spcBef>
              <a:buFontTx/>
              <a:buNone/>
            </a:pPr>
            <a:r>
              <a:rPr lang="en-US" altLang="en-US" sz="1400" b="1" dirty="0"/>
              <a:t>R=0.5968</a:t>
            </a:r>
          </a:p>
          <a:p>
            <a:pPr eaLnBrk="1" hangingPunct="1">
              <a:lnSpc>
                <a:spcPct val="100000"/>
              </a:lnSpc>
              <a:spcBef>
                <a:spcPct val="0"/>
              </a:spcBef>
              <a:buFontTx/>
              <a:buNone/>
            </a:pPr>
            <a:r>
              <a:rPr lang="en-US" altLang="en-US" sz="1400" b="1" dirty="0" err="1"/>
              <a:t>rmse</a:t>
            </a:r>
            <a:r>
              <a:rPr lang="en-US" altLang="en-US" sz="1400" b="1" dirty="0"/>
              <a:t>=18.39</a:t>
            </a:r>
          </a:p>
        </p:txBody>
      </p:sp>
      <p:sp>
        <p:nvSpPr>
          <p:cNvPr id="20" name="TextBox 19"/>
          <p:cNvSpPr txBox="1"/>
          <p:nvPr/>
        </p:nvSpPr>
        <p:spPr>
          <a:xfrm>
            <a:off x="9146386" y="2210385"/>
            <a:ext cx="3045614" cy="1077218"/>
          </a:xfrm>
          <a:prstGeom prst="rect">
            <a:avLst/>
          </a:prstGeom>
          <a:noFill/>
        </p:spPr>
        <p:txBody>
          <a:bodyPr wrap="square" rtlCol="0">
            <a:spAutoFit/>
          </a:bodyPr>
          <a:lstStyle/>
          <a:p>
            <a:r>
              <a:rPr lang="en-US" sz="3200" b="1" dirty="0" smtClean="0">
                <a:solidFill>
                  <a:schemeClr val="accent6">
                    <a:lumMod val="50000"/>
                  </a:schemeClr>
                </a:solidFill>
              </a:rPr>
              <a:t>NAAPS Aloft smoke AOD</a:t>
            </a:r>
            <a:endParaRPr lang="en-US" sz="3200" b="1" dirty="0">
              <a:solidFill>
                <a:schemeClr val="accent6">
                  <a:lumMod val="50000"/>
                </a:schemeClr>
              </a:solidFill>
            </a:endParaRPr>
          </a:p>
        </p:txBody>
      </p:sp>
    </p:spTree>
    <p:extLst>
      <p:ext uri="{BB962C8B-B14F-4D97-AF65-F5344CB8AC3E}">
        <p14:creationId xmlns:p14="http://schemas.microsoft.com/office/powerpoint/2010/main" val="3372232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593806" y="43289"/>
            <a:ext cx="7113182" cy="830997"/>
          </a:xfrm>
          <a:prstGeom prst="rect">
            <a:avLst/>
          </a:prstGeom>
          <a:noFill/>
        </p:spPr>
        <p:txBody>
          <a:bodyPr wrap="square" rtlCol="0">
            <a:spAutoFit/>
          </a:bodyPr>
          <a:lstStyle/>
          <a:p>
            <a:r>
              <a:rPr lang="en-US" sz="2400" b="1" dirty="0" smtClean="0">
                <a:solidFill>
                  <a:schemeClr val="accent1">
                    <a:lumMod val="75000"/>
                  </a:schemeClr>
                </a:solidFill>
              </a:rPr>
              <a:t>      Filtering out contaminated cases using </a:t>
            </a:r>
          </a:p>
          <a:p>
            <a:r>
              <a:rPr lang="en-US" sz="2400" b="1" u="sng" dirty="0" smtClean="0">
                <a:solidFill>
                  <a:schemeClr val="accent1">
                    <a:lumMod val="75000"/>
                  </a:schemeClr>
                </a:solidFill>
              </a:rPr>
              <a:t>  NAAPS Aloft Smoke AOD as smoke indicator  </a:t>
            </a:r>
            <a:endParaRPr lang="en-US" sz="2400" b="1" u="sng" dirty="0">
              <a:solidFill>
                <a:schemeClr val="accent1">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33" y="874286"/>
            <a:ext cx="5053269" cy="29321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899" y="874286"/>
            <a:ext cx="5269589" cy="293217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833" y="3934048"/>
            <a:ext cx="5131014" cy="29120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7520" y="3934048"/>
            <a:ext cx="5500418" cy="2912073"/>
          </a:xfrm>
          <a:prstGeom prst="rect">
            <a:avLst/>
          </a:prstGeom>
        </p:spPr>
      </p:pic>
      <p:sp>
        <p:nvSpPr>
          <p:cNvPr id="11" name="TextBox 10"/>
          <p:cNvSpPr txBox="1"/>
          <p:nvPr/>
        </p:nvSpPr>
        <p:spPr>
          <a:xfrm>
            <a:off x="2565647" y="1520617"/>
            <a:ext cx="2503503" cy="369332"/>
          </a:xfrm>
          <a:prstGeom prst="rect">
            <a:avLst/>
          </a:prstGeom>
          <a:noFill/>
        </p:spPr>
        <p:txBody>
          <a:bodyPr wrap="square" rtlCol="0">
            <a:spAutoFit/>
          </a:bodyPr>
          <a:lstStyle/>
          <a:p>
            <a:r>
              <a:rPr lang="en-US" dirty="0" smtClean="0"/>
              <a:t>Correlation</a:t>
            </a:r>
            <a:endParaRPr lang="en-US" dirty="0"/>
          </a:p>
        </p:txBody>
      </p:sp>
      <p:sp>
        <p:nvSpPr>
          <p:cNvPr id="12" name="TextBox 11"/>
          <p:cNvSpPr txBox="1"/>
          <p:nvPr/>
        </p:nvSpPr>
        <p:spPr>
          <a:xfrm>
            <a:off x="8947729" y="1411550"/>
            <a:ext cx="2503503" cy="369332"/>
          </a:xfrm>
          <a:prstGeom prst="rect">
            <a:avLst/>
          </a:prstGeom>
          <a:noFill/>
        </p:spPr>
        <p:txBody>
          <a:bodyPr wrap="square" rtlCol="0">
            <a:spAutoFit/>
          </a:bodyPr>
          <a:lstStyle/>
          <a:p>
            <a:r>
              <a:rPr lang="en-US" dirty="0" smtClean="0"/>
              <a:t>RMSE</a:t>
            </a:r>
            <a:endParaRPr lang="en-US" dirty="0"/>
          </a:p>
        </p:txBody>
      </p:sp>
      <p:sp>
        <p:nvSpPr>
          <p:cNvPr id="13" name="TextBox 12"/>
          <p:cNvSpPr txBox="1"/>
          <p:nvPr/>
        </p:nvSpPr>
        <p:spPr>
          <a:xfrm>
            <a:off x="2975061" y="5299969"/>
            <a:ext cx="2503503" cy="369332"/>
          </a:xfrm>
          <a:prstGeom prst="rect">
            <a:avLst/>
          </a:prstGeom>
          <a:noFill/>
        </p:spPr>
        <p:txBody>
          <a:bodyPr wrap="square" rtlCol="0">
            <a:spAutoFit/>
          </a:bodyPr>
          <a:lstStyle/>
          <a:p>
            <a:r>
              <a:rPr lang="en-US" dirty="0" smtClean="0"/>
              <a:t>Slope</a:t>
            </a:r>
            <a:endParaRPr lang="en-US" dirty="0"/>
          </a:p>
        </p:txBody>
      </p:sp>
      <p:sp>
        <p:nvSpPr>
          <p:cNvPr id="14" name="TextBox 13"/>
          <p:cNvSpPr txBox="1"/>
          <p:nvPr/>
        </p:nvSpPr>
        <p:spPr>
          <a:xfrm>
            <a:off x="8700117" y="4449911"/>
            <a:ext cx="2503503" cy="369332"/>
          </a:xfrm>
          <a:prstGeom prst="rect">
            <a:avLst/>
          </a:prstGeom>
          <a:noFill/>
        </p:spPr>
        <p:txBody>
          <a:bodyPr wrap="square" rtlCol="0">
            <a:spAutoFit/>
          </a:bodyPr>
          <a:lstStyle/>
          <a:p>
            <a:r>
              <a:rPr lang="en-US" dirty="0" smtClean="0"/>
              <a:t>Intercept</a:t>
            </a:r>
            <a:endParaRPr lang="en-US" dirty="0"/>
          </a:p>
        </p:txBody>
      </p:sp>
    </p:spTree>
    <p:extLst>
      <p:ext uri="{BB962C8B-B14F-4D97-AF65-F5344CB8AC3E}">
        <p14:creationId xmlns:p14="http://schemas.microsoft.com/office/powerpoint/2010/main" val="283552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93806" y="43289"/>
            <a:ext cx="7113182" cy="461665"/>
          </a:xfrm>
          <a:prstGeom prst="rect">
            <a:avLst/>
          </a:prstGeom>
          <a:noFill/>
        </p:spPr>
        <p:txBody>
          <a:bodyPr wrap="square" rtlCol="0">
            <a:spAutoFit/>
          </a:bodyPr>
          <a:lstStyle/>
          <a:p>
            <a:r>
              <a:rPr lang="en-US" sz="2400" b="1" u="sng" dirty="0" smtClean="0">
                <a:solidFill>
                  <a:schemeClr val="accent1">
                    <a:lumMod val="75000"/>
                  </a:schemeClr>
                </a:solidFill>
              </a:rPr>
              <a:t>NAAPS Smoke Indicator comparison</a:t>
            </a:r>
            <a:endParaRPr lang="en-US" sz="2400" b="1" u="sng" dirty="0">
              <a:solidFill>
                <a:schemeClr val="accent1">
                  <a:lumMod val="75000"/>
                </a:scheme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0400"/>
            <a:ext cx="5877016" cy="306644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649" y="604321"/>
            <a:ext cx="5182646" cy="306644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3773009"/>
            <a:ext cx="5602919" cy="327586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9649" y="3770132"/>
            <a:ext cx="5182646" cy="3082835"/>
          </a:xfrm>
          <a:prstGeom prst="rect">
            <a:avLst/>
          </a:prstGeom>
        </p:spPr>
      </p:pic>
      <p:sp>
        <p:nvSpPr>
          <p:cNvPr id="9" name="TextBox 8"/>
          <p:cNvSpPr txBox="1"/>
          <p:nvPr/>
        </p:nvSpPr>
        <p:spPr>
          <a:xfrm>
            <a:off x="2610035" y="1583545"/>
            <a:ext cx="2503503" cy="369332"/>
          </a:xfrm>
          <a:prstGeom prst="rect">
            <a:avLst/>
          </a:prstGeom>
          <a:noFill/>
        </p:spPr>
        <p:txBody>
          <a:bodyPr wrap="square" rtlCol="0">
            <a:spAutoFit/>
          </a:bodyPr>
          <a:lstStyle/>
          <a:p>
            <a:r>
              <a:rPr lang="en-US" dirty="0" smtClean="0"/>
              <a:t>Correlation</a:t>
            </a:r>
            <a:endParaRPr lang="en-US" dirty="0"/>
          </a:p>
        </p:txBody>
      </p:sp>
      <p:sp>
        <p:nvSpPr>
          <p:cNvPr id="14" name="TextBox 13"/>
          <p:cNvSpPr txBox="1"/>
          <p:nvPr/>
        </p:nvSpPr>
        <p:spPr>
          <a:xfrm>
            <a:off x="9191625" y="2352191"/>
            <a:ext cx="2503503" cy="369332"/>
          </a:xfrm>
          <a:prstGeom prst="rect">
            <a:avLst/>
          </a:prstGeom>
          <a:noFill/>
        </p:spPr>
        <p:txBody>
          <a:bodyPr wrap="square" rtlCol="0">
            <a:spAutoFit/>
          </a:bodyPr>
          <a:lstStyle/>
          <a:p>
            <a:r>
              <a:rPr lang="en-US" dirty="0" smtClean="0"/>
              <a:t>RMSE</a:t>
            </a:r>
            <a:endParaRPr lang="en-US" dirty="0"/>
          </a:p>
        </p:txBody>
      </p:sp>
      <p:sp>
        <p:nvSpPr>
          <p:cNvPr id="15" name="TextBox 14"/>
          <p:cNvSpPr txBox="1"/>
          <p:nvPr/>
        </p:nvSpPr>
        <p:spPr>
          <a:xfrm>
            <a:off x="2975061" y="5299969"/>
            <a:ext cx="2503503" cy="369332"/>
          </a:xfrm>
          <a:prstGeom prst="rect">
            <a:avLst/>
          </a:prstGeom>
          <a:noFill/>
        </p:spPr>
        <p:txBody>
          <a:bodyPr wrap="square" rtlCol="0">
            <a:spAutoFit/>
          </a:bodyPr>
          <a:lstStyle/>
          <a:p>
            <a:r>
              <a:rPr lang="en-US" dirty="0" smtClean="0"/>
              <a:t>Slope</a:t>
            </a:r>
            <a:endParaRPr lang="en-US" dirty="0"/>
          </a:p>
        </p:txBody>
      </p:sp>
      <p:sp>
        <p:nvSpPr>
          <p:cNvPr id="16" name="TextBox 15"/>
          <p:cNvSpPr txBox="1"/>
          <p:nvPr/>
        </p:nvSpPr>
        <p:spPr>
          <a:xfrm>
            <a:off x="9191624" y="5299969"/>
            <a:ext cx="2503503" cy="369332"/>
          </a:xfrm>
          <a:prstGeom prst="rect">
            <a:avLst/>
          </a:prstGeom>
          <a:noFill/>
        </p:spPr>
        <p:txBody>
          <a:bodyPr wrap="square" rtlCol="0">
            <a:spAutoFit/>
          </a:bodyPr>
          <a:lstStyle/>
          <a:p>
            <a:r>
              <a:rPr lang="en-US" dirty="0" smtClean="0"/>
              <a:t>Intercept</a:t>
            </a:r>
            <a:endParaRPr lang="en-US" dirty="0"/>
          </a:p>
        </p:txBody>
      </p:sp>
    </p:spTree>
    <p:extLst>
      <p:ext uri="{BB962C8B-B14F-4D97-AF65-F5344CB8AC3E}">
        <p14:creationId xmlns:p14="http://schemas.microsoft.com/office/powerpoint/2010/main" val="4281442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47" y="3628301"/>
            <a:ext cx="4716570" cy="304770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167" y="3669244"/>
            <a:ext cx="4861380" cy="300676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513" y="587652"/>
            <a:ext cx="4959034" cy="295216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047" y="631754"/>
            <a:ext cx="4796469" cy="2823581"/>
          </a:xfrm>
          <a:prstGeom prst="rect">
            <a:avLst/>
          </a:prstGeom>
        </p:spPr>
      </p:pic>
      <p:sp>
        <p:nvSpPr>
          <p:cNvPr id="8" name="TextBox 7"/>
          <p:cNvSpPr txBox="1"/>
          <p:nvPr/>
        </p:nvSpPr>
        <p:spPr>
          <a:xfrm>
            <a:off x="3593806" y="43289"/>
            <a:ext cx="7113182" cy="461665"/>
          </a:xfrm>
          <a:prstGeom prst="rect">
            <a:avLst/>
          </a:prstGeom>
          <a:noFill/>
        </p:spPr>
        <p:txBody>
          <a:bodyPr wrap="square" rtlCol="0">
            <a:spAutoFit/>
          </a:bodyPr>
          <a:lstStyle/>
          <a:p>
            <a:r>
              <a:rPr lang="en-US" sz="2400" b="1" u="sng" dirty="0" smtClean="0">
                <a:solidFill>
                  <a:schemeClr val="accent1">
                    <a:lumMod val="75000"/>
                  </a:schemeClr>
                </a:solidFill>
              </a:rPr>
              <a:t>NAAPS &amp; ASDTA Smoke Indicator comparison</a:t>
            </a:r>
            <a:endParaRPr lang="en-US" sz="2400" b="1" u="sng" dirty="0">
              <a:solidFill>
                <a:schemeClr val="accent1">
                  <a:lumMod val="75000"/>
                </a:schemeClr>
              </a:solidFill>
            </a:endParaRPr>
          </a:p>
        </p:txBody>
      </p:sp>
      <p:sp>
        <p:nvSpPr>
          <p:cNvPr id="9" name="TextBox 8"/>
          <p:cNvSpPr txBox="1"/>
          <p:nvPr/>
        </p:nvSpPr>
        <p:spPr>
          <a:xfrm>
            <a:off x="4829452" y="3419867"/>
            <a:ext cx="1979720" cy="369332"/>
          </a:xfrm>
          <a:prstGeom prst="rect">
            <a:avLst/>
          </a:prstGeom>
          <a:noFill/>
        </p:spPr>
        <p:txBody>
          <a:bodyPr wrap="square" rtlCol="0">
            <a:spAutoFit/>
          </a:bodyPr>
          <a:lstStyle/>
          <a:p>
            <a:r>
              <a:rPr lang="en-US" dirty="0" smtClean="0"/>
              <a:t>URBAN CASES</a:t>
            </a:r>
            <a:endParaRPr lang="en-US" dirty="0"/>
          </a:p>
        </p:txBody>
      </p:sp>
      <p:sp>
        <p:nvSpPr>
          <p:cNvPr id="10" name="TextBox 9"/>
          <p:cNvSpPr txBox="1"/>
          <p:nvPr/>
        </p:nvSpPr>
        <p:spPr>
          <a:xfrm>
            <a:off x="2610035" y="1583545"/>
            <a:ext cx="2503503" cy="369332"/>
          </a:xfrm>
          <a:prstGeom prst="rect">
            <a:avLst/>
          </a:prstGeom>
          <a:noFill/>
        </p:spPr>
        <p:txBody>
          <a:bodyPr wrap="square" rtlCol="0">
            <a:spAutoFit/>
          </a:bodyPr>
          <a:lstStyle/>
          <a:p>
            <a:r>
              <a:rPr lang="en-US" dirty="0" smtClean="0"/>
              <a:t>Correlation</a:t>
            </a:r>
            <a:endParaRPr lang="en-US" dirty="0"/>
          </a:p>
        </p:txBody>
      </p:sp>
      <p:sp>
        <p:nvSpPr>
          <p:cNvPr id="11" name="TextBox 10"/>
          <p:cNvSpPr txBox="1"/>
          <p:nvPr/>
        </p:nvSpPr>
        <p:spPr>
          <a:xfrm>
            <a:off x="9191625" y="2352191"/>
            <a:ext cx="2503503" cy="369332"/>
          </a:xfrm>
          <a:prstGeom prst="rect">
            <a:avLst/>
          </a:prstGeom>
          <a:noFill/>
        </p:spPr>
        <p:txBody>
          <a:bodyPr wrap="square" rtlCol="0">
            <a:spAutoFit/>
          </a:bodyPr>
          <a:lstStyle/>
          <a:p>
            <a:r>
              <a:rPr lang="en-US" dirty="0" smtClean="0"/>
              <a:t>RMSE</a:t>
            </a:r>
            <a:endParaRPr lang="en-US" dirty="0"/>
          </a:p>
        </p:txBody>
      </p:sp>
      <p:sp>
        <p:nvSpPr>
          <p:cNvPr id="12" name="TextBox 11"/>
          <p:cNvSpPr txBox="1"/>
          <p:nvPr/>
        </p:nvSpPr>
        <p:spPr>
          <a:xfrm>
            <a:off x="2877406" y="5486400"/>
            <a:ext cx="2503503" cy="369332"/>
          </a:xfrm>
          <a:prstGeom prst="rect">
            <a:avLst/>
          </a:prstGeom>
          <a:noFill/>
        </p:spPr>
        <p:txBody>
          <a:bodyPr wrap="square" rtlCol="0">
            <a:spAutoFit/>
          </a:bodyPr>
          <a:lstStyle/>
          <a:p>
            <a:r>
              <a:rPr lang="en-US" dirty="0" smtClean="0"/>
              <a:t>Slope</a:t>
            </a:r>
            <a:endParaRPr lang="en-US" dirty="0"/>
          </a:p>
        </p:txBody>
      </p:sp>
      <p:sp>
        <p:nvSpPr>
          <p:cNvPr id="13" name="TextBox 12"/>
          <p:cNvSpPr txBox="1"/>
          <p:nvPr/>
        </p:nvSpPr>
        <p:spPr>
          <a:xfrm>
            <a:off x="9191624" y="5299969"/>
            <a:ext cx="2503503" cy="369332"/>
          </a:xfrm>
          <a:prstGeom prst="rect">
            <a:avLst/>
          </a:prstGeom>
          <a:noFill/>
        </p:spPr>
        <p:txBody>
          <a:bodyPr wrap="square" rtlCol="0">
            <a:spAutoFit/>
          </a:bodyPr>
          <a:lstStyle/>
          <a:p>
            <a:r>
              <a:rPr lang="en-US" dirty="0" smtClean="0"/>
              <a:t>Intercept</a:t>
            </a:r>
            <a:endParaRPr lang="en-US" dirty="0"/>
          </a:p>
        </p:txBody>
      </p:sp>
    </p:spTree>
    <p:extLst>
      <p:ext uri="{BB962C8B-B14F-4D97-AF65-F5344CB8AC3E}">
        <p14:creationId xmlns:p14="http://schemas.microsoft.com/office/powerpoint/2010/main" val="2091783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738022" y="458788"/>
            <a:ext cx="10515600" cy="1325563"/>
          </a:xfrm>
        </p:spPr>
        <p:txBody>
          <a:bodyPr>
            <a:normAutofit/>
          </a:bodyPr>
          <a:lstStyle/>
          <a:p>
            <a:r>
              <a:rPr lang="en-US" sz="3200" b="1" u="sng" dirty="0" smtClean="0">
                <a:solidFill>
                  <a:schemeClr val="accent1">
                    <a:lumMod val="75000"/>
                  </a:schemeClr>
                </a:solidFill>
                <a:latin typeface="+mn-lt"/>
              </a:rPr>
              <a:t> Conclusions / Future Work</a:t>
            </a:r>
            <a:endParaRPr lang="en-US" sz="3200" b="1" u="sng" dirty="0">
              <a:solidFill>
                <a:schemeClr val="accent1">
                  <a:lumMod val="75000"/>
                </a:schemeClr>
              </a:solidFill>
              <a:latin typeface="+mn-lt"/>
            </a:endParaRPr>
          </a:p>
        </p:txBody>
      </p:sp>
      <p:sp>
        <p:nvSpPr>
          <p:cNvPr id="7" name="Content Placeholder 2"/>
          <p:cNvSpPr>
            <a:spLocks noGrp="1"/>
          </p:cNvSpPr>
          <p:nvPr>
            <p:ph idx="1"/>
          </p:nvPr>
        </p:nvSpPr>
        <p:spPr>
          <a:xfrm>
            <a:off x="838200" y="1825625"/>
            <a:ext cx="10515600" cy="4351338"/>
          </a:xfrm>
        </p:spPr>
        <p:txBody>
          <a:bodyPr>
            <a:normAutofit fontScale="85000" lnSpcReduction="20000"/>
          </a:bodyPr>
          <a:lstStyle/>
          <a:p>
            <a:pPr>
              <a:buFont typeface="Wingdings" panose="05000000000000000000" pitchFamily="2" charset="2"/>
              <a:buChar char="Ø"/>
            </a:pPr>
            <a:r>
              <a:rPr lang="en-US" sz="2600" dirty="0" smtClean="0"/>
              <a:t>In general, we have demonstrated that by applying either ASDTA or NAAPS smoke index, there is a general improvement in the resultant relationship between satellite AOD and station PM2.5 as the SI decreases.</a:t>
            </a:r>
            <a:endParaRPr lang="en-US" sz="2600" dirty="0"/>
          </a:p>
          <a:p>
            <a:pPr>
              <a:buFont typeface="Wingdings" panose="05000000000000000000" pitchFamily="2" charset="2"/>
              <a:buChar char="Ø"/>
            </a:pPr>
            <a:r>
              <a:rPr lang="en-US" sz="2600" dirty="0" smtClean="0"/>
              <a:t>In particular, the Correlation and slope increases as the smoke index becomes lower and the RMSE and y-intercept  decreases which is consistent with removal of smoke from  inorganic aerosol conditions.</a:t>
            </a:r>
          </a:p>
          <a:p>
            <a:pPr>
              <a:buFont typeface="Wingdings" panose="05000000000000000000" pitchFamily="2" charset="2"/>
              <a:buChar char="Ø"/>
            </a:pPr>
            <a:r>
              <a:rPr lang="en-US" sz="2600" dirty="0"/>
              <a:t> </a:t>
            </a:r>
            <a:r>
              <a:rPr lang="en-US" sz="2600" dirty="0" smtClean="0"/>
              <a:t>This implies that the SI  can be used in a pre-processing mode to filter smoke cases.</a:t>
            </a:r>
            <a:endParaRPr lang="en-US" sz="2600" dirty="0"/>
          </a:p>
          <a:p>
            <a:pPr>
              <a:buFont typeface="Wingdings" panose="05000000000000000000" pitchFamily="2" charset="2"/>
              <a:buChar char="Ø"/>
            </a:pPr>
            <a:r>
              <a:rPr lang="en-US" sz="2600" dirty="0" smtClean="0">
                <a:solidFill>
                  <a:schemeClr val="tx1">
                    <a:lumMod val="95000"/>
                    <a:lumOff val="5000"/>
                  </a:schemeClr>
                </a:solidFill>
              </a:rPr>
              <a:t> In the future, we plan to add the SI as an additional factor  to more complex processing approaches such as NN’s to improve PM2.5 estimations.</a:t>
            </a:r>
          </a:p>
          <a:p>
            <a:pPr>
              <a:buFont typeface="Wingdings" panose="05000000000000000000" pitchFamily="2" charset="2"/>
              <a:buChar char="Ø"/>
            </a:pPr>
            <a:r>
              <a:rPr lang="en-US" sz="2600" dirty="0" smtClean="0">
                <a:solidFill>
                  <a:schemeClr val="tx1">
                    <a:lumMod val="95000"/>
                    <a:lumOff val="5000"/>
                  </a:schemeClr>
                </a:solidFill>
              </a:rPr>
              <a:t>Also, we will transition from MODIS AOD to VIIRS AOD products including an assessment of the different resolution (6km EDR and .75km pixel</a:t>
            </a:r>
            <a:r>
              <a:rPr lang="en-US" sz="2600" dirty="0" smtClean="0">
                <a:solidFill>
                  <a:schemeClr val="tx1">
                    <a:lumMod val="95000"/>
                    <a:lumOff val="5000"/>
                  </a:schemeClr>
                </a:solidFill>
              </a:rPr>
              <a:t>.)</a:t>
            </a:r>
            <a:endParaRPr lang="en-US" sz="2600" dirty="0" smtClean="0">
              <a:solidFill>
                <a:schemeClr val="tx1">
                  <a:lumMod val="95000"/>
                  <a:lumOff val="5000"/>
                </a:schemeClr>
              </a:solidFill>
            </a:endParaRPr>
          </a:p>
          <a:p>
            <a:pPr>
              <a:buFont typeface="Wingdings" panose="05000000000000000000" pitchFamily="2" charset="2"/>
              <a:buChar char="Ø"/>
            </a:pPr>
            <a:r>
              <a:rPr lang="en-US" sz="2600" dirty="0" smtClean="0">
                <a:solidFill>
                  <a:schemeClr val="tx1">
                    <a:lumMod val="95000"/>
                    <a:lumOff val="5000"/>
                  </a:schemeClr>
                </a:solidFill>
              </a:rPr>
              <a:t>We will also look at other smoke tools such as OMI’s  Absorbing Index and the VIIRS smoke mask and look for correlations  and best combinations to use between all of these products.  </a:t>
            </a:r>
          </a:p>
          <a:p>
            <a:pPr>
              <a:buFont typeface="Wingdings" panose="05000000000000000000" pitchFamily="2" charset="2"/>
              <a:buChar char="Ø"/>
            </a:pPr>
            <a:endParaRPr lang="en-US" sz="1800" dirty="0" smtClean="0"/>
          </a:p>
          <a:p>
            <a:pPr>
              <a:buFont typeface="Wingdings" panose="05000000000000000000" pitchFamily="2" charset="2"/>
              <a:buChar char="Ø"/>
            </a:pPr>
            <a:endParaRPr lang="en-US" sz="1800" dirty="0" smtClean="0"/>
          </a:p>
        </p:txBody>
      </p:sp>
    </p:spTree>
    <p:extLst>
      <p:ext uri="{BB962C8B-B14F-4D97-AF65-F5344CB8AC3E}">
        <p14:creationId xmlns:p14="http://schemas.microsoft.com/office/powerpoint/2010/main" val="1509418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96275" y="1"/>
            <a:ext cx="3895725" cy="857250"/>
          </a:xfrm>
          <a:prstGeom prst="rect">
            <a:avLst/>
          </a:prstGeom>
        </p:spPr>
      </p:pic>
      <p:pic>
        <p:nvPicPr>
          <p:cNvPr id="5" name="Picture 4"/>
          <p:cNvPicPr>
            <a:picLocks noChangeAspect="1"/>
          </p:cNvPicPr>
          <p:nvPr/>
        </p:nvPicPr>
        <p:blipFill>
          <a:blip r:embed="rId3"/>
          <a:stretch>
            <a:fillRect/>
          </a:stretch>
        </p:blipFill>
        <p:spPr>
          <a:xfrm>
            <a:off x="140030" y="1"/>
            <a:ext cx="3124200" cy="657225"/>
          </a:xfrm>
          <a:prstGeom prst="rect">
            <a:avLst/>
          </a:prstGeom>
        </p:spPr>
      </p:pic>
      <p:sp>
        <p:nvSpPr>
          <p:cNvPr id="6" name="Title 1"/>
          <p:cNvSpPr>
            <a:spLocks noGrp="1"/>
          </p:cNvSpPr>
          <p:nvPr>
            <p:ph type="title"/>
          </p:nvPr>
        </p:nvSpPr>
        <p:spPr>
          <a:xfrm>
            <a:off x="4312905" y="-334169"/>
            <a:ext cx="10515600" cy="1325563"/>
          </a:xfrm>
        </p:spPr>
        <p:txBody>
          <a:bodyPr>
            <a:normAutofit/>
          </a:bodyPr>
          <a:lstStyle/>
          <a:p>
            <a:r>
              <a:rPr lang="en-US" b="1" u="sng" dirty="0" smtClean="0">
                <a:solidFill>
                  <a:schemeClr val="accent5"/>
                </a:solidFill>
              </a:rPr>
              <a:t>Motivation</a:t>
            </a:r>
            <a:endParaRPr lang="en-US" b="1" u="sng" dirty="0">
              <a:solidFill>
                <a:schemeClr val="accent5"/>
              </a:solidFill>
            </a:endParaRPr>
          </a:p>
        </p:txBody>
      </p:sp>
      <p:pic>
        <p:nvPicPr>
          <p:cNvPr id="7" name="Picture 2" descr="http://cronkitenews.asu.edu/assets/images/12/12/12-air-microns-fu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9650" y="857251"/>
            <a:ext cx="3708974" cy="31304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63977" y="328612"/>
            <a:ext cx="2560320" cy="830997"/>
          </a:xfrm>
          <a:prstGeom prst="rect">
            <a:avLst/>
          </a:prstGeom>
          <a:noFill/>
        </p:spPr>
        <p:txBody>
          <a:bodyPr wrap="square" rtlCol="0">
            <a:spAutoFit/>
          </a:bodyPr>
          <a:lstStyle/>
          <a:p>
            <a:r>
              <a:rPr lang="en-US" sz="2400" b="1" dirty="0" smtClean="0"/>
              <a:t>Relative size of</a:t>
            </a:r>
          </a:p>
          <a:p>
            <a:r>
              <a:rPr lang="en-US" sz="2400" b="1" dirty="0" smtClean="0"/>
              <a:t>Particulate Matter</a:t>
            </a:r>
            <a:endParaRPr lang="en-US" sz="2400" b="1" dirty="0"/>
          </a:p>
        </p:txBody>
      </p:sp>
      <p:pic>
        <p:nvPicPr>
          <p:cNvPr id="9" name="Picture 8" descr="C:\Users\Chowdhury\Documents\Nazmi 2nd exam\Figures\figure2.jpg"/>
          <p:cNvPicPr/>
          <p:nvPr/>
        </p:nvPicPr>
        <p:blipFill>
          <a:blip r:embed="rId5">
            <a:extLst>
              <a:ext uri="{28A0092B-C50C-407E-A947-70E740481C1C}">
                <a14:useLocalDpi xmlns:a14="http://schemas.microsoft.com/office/drawing/2010/main" val="0"/>
              </a:ext>
            </a:extLst>
          </a:blip>
          <a:srcRect/>
          <a:stretch>
            <a:fillRect/>
          </a:stretch>
        </p:blipFill>
        <p:spPr bwMode="auto">
          <a:xfrm>
            <a:off x="8296275" y="4098615"/>
            <a:ext cx="3701523" cy="2759385"/>
          </a:xfrm>
          <a:prstGeom prst="rect">
            <a:avLst/>
          </a:prstGeom>
          <a:noFill/>
          <a:ln>
            <a:noFill/>
          </a:ln>
        </p:spPr>
      </p:pic>
      <p:sp>
        <p:nvSpPr>
          <p:cNvPr id="10" name="Content Placeholder 2"/>
          <p:cNvSpPr>
            <a:spLocks noGrp="1"/>
          </p:cNvSpPr>
          <p:nvPr>
            <p:ph idx="1"/>
          </p:nvPr>
        </p:nvSpPr>
        <p:spPr>
          <a:xfrm>
            <a:off x="114300" y="1492163"/>
            <a:ext cx="8088599" cy="5468112"/>
          </a:xfrm>
        </p:spPr>
        <p:txBody>
          <a:bodyPr>
            <a:noAutofit/>
          </a:bodyPr>
          <a:lstStyle/>
          <a:p>
            <a:pPr algn="just" fontAlgn="base">
              <a:spcBef>
                <a:spcPct val="0"/>
              </a:spcBef>
              <a:spcAft>
                <a:spcPct val="0"/>
              </a:spcAft>
              <a:buFont typeface="Wingdings" panose="05000000000000000000" pitchFamily="2" charset="2"/>
              <a:buChar char="Ø"/>
            </a:pPr>
            <a:r>
              <a:rPr lang="en-US" sz="2400" dirty="0" smtClean="0">
                <a:ea typeface="Calibri" pitchFamily="34" charset="0"/>
              </a:rPr>
              <a:t>Human Health is strongly affected by the ambient concentration of Fine Particulate Matter  (PM2.5)</a:t>
            </a:r>
          </a:p>
          <a:p>
            <a:pPr algn="just" fontAlgn="base">
              <a:spcBef>
                <a:spcPct val="0"/>
              </a:spcBef>
              <a:spcAft>
                <a:spcPct val="0"/>
              </a:spcAft>
              <a:buFont typeface="Wingdings" panose="05000000000000000000" pitchFamily="2" charset="2"/>
              <a:buChar char="Ø"/>
            </a:pPr>
            <a:endParaRPr lang="en-US" sz="2400" dirty="0" smtClean="0">
              <a:ea typeface="Calibri" pitchFamily="34" charset="0"/>
            </a:endParaRPr>
          </a:p>
          <a:p>
            <a:pPr algn="just" fontAlgn="base">
              <a:spcBef>
                <a:spcPct val="0"/>
              </a:spcBef>
              <a:spcAft>
                <a:spcPct val="0"/>
              </a:spcAft>
              <a:buFont typeface="Wingdings" panose="05000000000000000000" pitchFamily="2" charset="2"/>
              <a:buChar char="Ø"/>
            </a:pPr>
            <a:r>
              <a:rPr lang="en-US" sz="2400" dirty="0" smtClean="0">
                <a:ea typeface="Calibri" pitchFamily="34" charset="0"/>
              </a:rPr>
              <a:t>EPA Guidelines have been developed to address these issues. </a:t>
            </a:r>
          </a:p>
          <a:p>
            <a:pPr marL="0" indent="0" algn="just" fontAlgn="base">
              <a:spcBef>
                <a:spcPct val="0"/>
              </a:spcBef>
              <a:spcAft>
                <a:spcPct val="0"/>
              </a:spcAft>
              <a:buNone/>
            </a:pPr>
            <a:endParaRPr lang="en-US" sz="2400" dirty="0" smtClean="0">
              <a:ea typeface="Calibri" pitchFamily="34" charset="0"/>
            </a:endParaRPr>
          </a:p>
          <a:p>
            <a:pPr algn="just" fontAlgn="base">
              <a:spcBef>
                <a:spcPct val="0"/>
              </a:spcBef>
              <a:spcAft>
                <a:spcPct val="0"/>
              </a:spcAft>
              <a:buFont typeface="Wingdings" panose="05000000000000000000" pitchFamily="2" charset="2"/>
              <a:buChar char="Ø"/>
            </a:pPr>
            <a:r>
              <a:rPr lang="en-US" sz="2400" dirty="0" smtClean="0">
                <a:ea typeface="Calibri" pitchFamily="34" charset="0"/>
              </a:rPr>
              <a:t>Surface sampling is quite expensive and existing networks are very limited. </a:t>
            </a:r>
            <a:endParaRPr lang="en-US" sz="2400" dirty="0">
              <a:ea typeface="Calibri" pitchFamily="34" charset="0"/>
            </a:endParaRPr>
          </a:p>
          <a:p>
            <a:pPr algn="just" fontAlgn="base">
              <a:spcBef>
                <a:spcPct val="0"/>
              </a:spcBef>
              <a:spcAft>
                <a:spcPct val="0"/>
              </a:spcAft>
              <a:buFont typeface="Wingdings" panose="05000000000000000000" pitchFamily="2" charset="2"/>
              <a:buChar char="Ø"/>
            </a:pPr>
            <a:endParaRPr lang="en-US" sz="2400" dirty="0" smtClean="0">
              <a:ea typeface="Calibri" pitchFamily="34" charset="0"/>
            </a:endParaRPr>
          </a:p>
          <a:p>
            <a:pPr algn="just" fontAlgn="base">
              <a:spcBef>
                <a:spcPct val="0"/>
              </a:spcBef>
              <a:spcAft>
                <a:spcPct val="0"/>
              </a:spcAft>
              <a:buFont typeface="Wingdings" panose="05000000000000000000" pitchFamily="2" charset="2"/>
              <a:buChar char="Ø"/>
            </a:pPr>
            <a:r>
              <a:rPr lang="en-US" sz="2400" dirty="0" smtClean="0">
                <a:ea typeface="Calibri" pitchFamily="34" charset="0"/>
              </a:rPr>
              <a:t>Satellites </a:t>
            </a:r>
            <a:r>
              <a:rPr lang="en-US" sz="2400" dirty="0">
                <a:ea typeface="Calibri" pitchFamily="34" charset="0"/>
              </a:rPr>
              <a:t>provide column integrated information that can potentially be used to estimate PM2.5.</a:t>
            </a:r>
            <a:r>
              <a:rPr lang="en-US" sz="2400" dirty="0"/>
              <a:t>  </a:t>
            </a:r>
            <a:endParaRPr lang="en-US" sz="2400" dirty="0" smtClean="0"/>
          </a:p>
          <a:p>
            <a:pPr algn="just" fontAlgn="base">
              <a:spcBef>
                <a:spcPct val="0"/>
              </a:spcBef>
              <a:spcAft>
                <a:spcPct val="0"/>
              </a:spcAft>
              <a:buFont typeface="Wingdings" panose="05000000000000000000" pitchFamily="2" charset="2"/>
              <a:buChar char="Ø"/>
            </a:pPr>
            <a:endParaRPr lang="en-US" sz="2400" dirty="0"/>
          </a:p>
          <a:p>
            <a:pPr algn="just" fontAlgn="base">
              <a:spcBef>
                <a:spcPct val="0"/>
              </a:spcBef>
              <a:spcAft>
                <a:spcPct val="0"/>
              </a:spcAft>
              <a:buFont typeface="Wingdings" panose="05000000000000000000" pitchFamily="2" charset="2"/>
              <a:buChar char="Ø"/>
            </a:pPr>
            <a:r>
              <a:rPr lang="en-US" sz="2400" dirty="0" smtClean="0"/>
              <a:t>Wide </a:t>
            </a:r>
            <a:r>
              <a:rPr lang="en-US" sz="2400" dirty="0"/>
              <a:t>range of factors such as aerosols variability, meteorology and the vertical structure of aerosols affect the PM2.5-AOD relationship</a:t>
            </a:r>
            <a:r>
              <a:rPr lang="en-US" sz="2400" dirty="0" smtClean="0"/>
              <a:t>.</a:t>
            </a:r>
            <a:endParaRPr lang="en-US" sz="2400" dirty="0"/>
          </a:p>
        </p:txBody>
      </p:sp>
    </p:spTree>
    <p:extLst>
      <p:ext uri="{BB962C8B-B14F-4D97-AF65-F5344CB8AC3E}">
        <p14:creationId xmlns:p14="http://schemas.microsoft.com/office/powerpoint/2010/main" val="97308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96275" y="1"/>
            <a:ext cx="3895725" cy="857250"/>
          </a:xfrm>
          <a:prstGeom prst="rect">
            <a:avLst/>
          </a:prstGeom>
        </p:spPr>
      </p:pic>
      <p:pic>
        <p:nvPicPr>
          <p:cNvPr id="5" name="Picture 4"/>
          <p:cNvPicPr>
            <a:picLocks noChangeAspect="1"/>
          </p:cNvPicPr>
          <p:nvPr/>
        </p:nvPicPr>
        <p:blipFill>
          <a:blip r:embed="rId3"/>
          <a:stretch>
            <a:fillRect/>
          </a:stretch>
        </p:blipFill>
        <p:spPr>
          <a:xfrm>
            <a:off x="140030" y="1"/>
            <a:ext cx="3124200" cy="6572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892" y="1749287"/>
            <a:ext cx="6735107" cy="4176166"/>
          </a:xfrm>
          <a:prstGeom prst="rect">
            <a:avLst/>
          </a:prstGeom>
        </p:spPr>
      </p:pic>
      <p:sp>
        <p:nvSpPr>
          <p:cNvPr id="8" name="TextBox 62"/>
          <p:cNvSpPr txBox="1">
            <a:spLocks noChangeArrowheads="1"/>
          </p:cNvSpPr>
          <p:nvPr/>
        </p:nvSpPr>
        <p:spPr bwMode="auto">
          <a:xfrm>
            <a:off x="5973614" y="5725398"/>
            <a:ext cx="487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i="1" dirty="0">
                <a:latin typeface="Times New Roman" panose="02020603050405020304" pitchFamily="18" charset="0"/>
                <a:cs typeface="Times New Roman" panose="02020603050405020304" pitchFamily="18" charset="0"/>
              </a:rPr>
              <a:t>PM2.5 - AOD relationship illustration</a:t>
            </a:r>
          </a:p>
        </p:txBody>
      </p:sp>
      <p:sp>
        <p:nvSpPr>
          <p:cNvPr id="10" name="TextBox 9"/>
          <p:cNvSpPr txBox="1"/>
          <p:nvPr/>
        </p:nvSpPr>
        <p:spPr>
          <a:xfrm>
            <a:off x="140030" y="1447304"/>
            <a:ext cx="5316862" cy="583749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Total column integrated aerosol optical depth (AOD) measurements can be connected to surface PM2.5 using a simple linear model.</a:t>
            </a:r>
            <a:r>
              <a:rPr lang="en-US" sz="2000" baseline="30000" dirty="0" smtClean="0"/>
              <a:t>1</a:t>
            </a:r>
          </a:p>
          <a:p>
            <a:pPr marL="285750" indent="-285750">
              <a:buFont typeface="Wingdings" panose="05000000000000000000" pitchFamily="2" charset="2"/>
              <a:buChar char="Ø"/>
            </a:pPr>
            <a:endParaRPr lang="en-US" sz="2000" dirty="0" smtClean="0"/>
          </a:p>
          <a:p>
            <a:pPr marL="285750" indent="-285750">
              <a:buFont typeface="Wingdings" panose="05000000000000000000" pitchFamily="2" charset="2"/>
              <a:buChar char="Ø"/>
            </a:pPr>
            <a:r>
              <a:rPr lang="en-US" sz="2000" dirty="0" smtClean="0"/>
              <a:t>Strongly depends on aerosol properties, PBL height,  meteorological conditions, presence of different aerosols of different mass/optical properties, aloft plumes (smoke) etc.</a:t>
            </a:r>
          </a:p>
          <a:p>
            <a:pPr marL="285750" indent="-285750">
              <a:buFont typeface="Wingdings" panose="05000000000000000000" pitchFamily="2" charset="2"/>
              <a:buChar char="Ø"/>
            </a:pPr>
            <a:endParaRPr lang="en-US" sz="2000" dirty="0" smtClean="0"/>
          </a:p>
          <a:p>
            <a:pPr marL="285750" indent="-285750">
              <a:buFont typeface="Wingdings" panose="05000000000000000000" pitchFamily="2" charset="2"/>
              <a:buChar char="Ø"/>
            </a:pPr>
            <a:r>
              <a:rPr lang="en-US" sz="2000" dirty="0" smtClean="0"/>
              <a:t>Many attempts have been made to connect surface PM2.5 measurements to column AOD, but it is expected that  any simple relationship does not work in the presence of aloft plumes or mixed aerosol types.</a:t>
            </a:r>
            <a:r>
              <a:rPr lang="en-US" sz="2000" baseline="30000" dirty="0" smtClean="0"/>
              <a:t> 3</a:t>
            </a:r>
          </a:p>
          <a:p>
            <a:pPr marL="285750" indent="-285750">
              <a:buFont typeface="Wingdings" panose="05000000000000000000" pitchFamily="2" charset="2"/>
              <a:buChar char="Ø"/>
            </a:pPr>
            <a:endParaRPr lang="en-US" sz="2000" baseline="30000" dirty="0"/>
          </a:p>
          <a:p>
            <a:r>
              <a:rPr lang="en-US" sz="1400" baseline="30000" dirty="0" smtClean="0"/>
              <a:t>1</a:t>
            </a:r>
            <a:r>
              <a:rPr lang="en-US" sz="1400" dirty="0" smtClean="0"/>
              <a:t> Zhang et al., 2014</a:t>
            </a:r>
          </a:p>
          <a:p>
            <a:r>
              <a:rPr lang="en-US" sz="1400" baseline="30000" dirty="0" smtClean="0"/>
              <a:t>2</a:t>
            </a:r>
            <a:r>
              <a:rPr lang="en-US" sz="1400" dirty="0" smtClean="0"/>
              <a:t>Al-Saadi et al., 2005; Hoff et al., 2009</a:t>
            </a:r>
          </a:p>
          <a:p>
            <a:r>
              <a:rPr lang="en-US" sz="1400" baseline="30000" dirty="0" smtClean="0"/>
              <a:t>3 </a:t>
            </a:r>
            <a:r>
              <a:rPr lang="en-US" sz="1400" dirty="0" smtClean="0"/>
              <a:t>Engel-Cox et al., 2004</a:t>
            </a:r>
          </a:p>
          <a:p>
            <a:endParaRPr lang="en-US" sz="2000" dirty="0" smtClean="0"/>
          </a:p>
          <a:p>
            <a:pPr marL="285750" indent="-285750">
              <a:buFont typeface="Wingdings" panose="05000000000000000000" pitchFamily="2" charset="2"/>
              <a:buChar char="Ø"/>
            </a:pPr>
            <a:endParaRPr lang="en-US" dirty="0"/>
          </a:p>
        </p:txBody>
      </p:sp>
      <p:pic>
        <p:nvPicPr>
          <p:cNvPr id="12" name="Picture 11"/>
          <p:cNvPicPr>
            <a:picLocks noChangeAspect="1"/>
          </p:cNvPicPr>
          <p:nvPr/>
        </p:nvPicPr>
        <p:blipFill>
          <a:blip r:embed="rId3"/>
          <a:stretch>
            <a:fillRect/>
          </a:stretch>
        </p:blipFill>
        <p:spPr>
          <a:xfrm>
            <a:off x="140029" y="0"/>
            <a:ext cx="3124200" cy="657225"/>
          </a:xfrm>
          <a:prstGeom prst="rect">
            <a:avLst/>
          </a:prstGeom>
        </p:spPr>
      </p:pic>
      <p:pic>
        <p:nvPicPr>
          <p:cNvPr id="11" name="Picture 10"/>
          <p:cNvPicPr>
            <a:picLocks noChangeAspect="1"/>
          </p:cNvPicPr>
          <p:nvPr/>
        </p:nvPicPr>
        <p:blipFill>
          <a:blip r:embed="rId2"/>
          <a:stretch>
            <a:fillRect/>
          </a:stretch>
        </p:blipFill>
        <p:spPr>
          <a:xfrm>
            <a:off x="8296274" y="0"/>
            <a:ext cx="3895725" cy="857250"/>
          </a:xfrm>
          <a:prstGeom prst="rect">
            <a:avLst/>
          </a:prstGeom>
        </p:spPr>
      </p:pic>
      <p:sp>
        <p:nvSpPr>
          <p:cNvPr id="6" name="Title 2"/>
          <p:cNvSpPr>
            <a:spLocks noGrp="1"/>
          </p:cNvSpPr>
          <p:nvPr>
            <p:ph type="title"/>
          </p:nvPr>
        </p:nvSpPr>
        <p:spPr>
          <a:xfrm>
            <a:off x="2829161" y="482972"/>
            <a:ext cx="10515600" cy="948614"/>
          </a:xfrm>
        </p:spPr>
        <p:txBody>
          <a:bodyPr>
            <a:normAutofit/>
          </a:bodyPr>
          <a:lstStyle/>
          <a:p>
            <a:pPr eaLnBrk="1" hangingPunct="1"/>
            <a:r>
              <a:rPr lang="en-US" sz="3600" b="1" u="sng" dirty="0" smtClean="0">
                <a:solidFill>
                  <a:schemeClr val="accent5"/>
                </a:solidFill>
              </a:rPr>
              <a:t>How can Remote Sensing extract PM2.5?</a:t>
            </a:r>
          </a:p>
        </p:txBody>
      </p:sp>
    </p:spTree>
    <p:extLst>
      <p:ext uri="{BB962C8B-B14F-4D97-AF65-F5344CB8AC3E}">
        <p14:creationId xmlns:p14="http://schemas.microsoft.com/office/powerpoint/2010/main" val="117807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96274" y="0"/>
            <a:ext cx="3895725" cy="857250"/>
          </a:xfrm>
          <a:prstGeom prst="rect">
            <a:avLst/>
          </a:prstGeom>
        </p:spPr>
      </p:pic>
      <p:pic>
        <p:nvPicPr>
          <p:cNvPr id="5" name="Picture 4"/>
          <p:cNvPicPr>
            <a:picLocks noChangeAspect="1"/>
          </p:cNvPicPr>
          <p:nvPr/>
        </p:nvPicPr>
        <p:blipFill>
          <a:blip r:embed="rId3"/>
          <a:stretch>
            <a:fillRect/>
          </a:stretch>
        </p:blipFill>
        <p:spPr>
          <a:xfrm>
            <a:off x="140029" y="0"/>
            <a:ext cx="3124200" cy="657225"/>
          </a:xfrm>
          <a:prstGeom prst="rect">
            <a:avLst/>
          </a:prstGeom>
        </p:spPr>
      </p:pic>
      <p:sp>
        <p:nvSpPr>
          <p:cNvPr id="8" name="Title 1"/>
          <p:cNvSpPr>
            <a:spLocks noGrp="1"/>
          </p:cNvSpPr>
          <p:nvPr>
            <p:ph type="title"/>
          </p:nvPr>
        </p:nvSpPr>
        <p:spPr>
          <a:xfrm>
            <a:off x="4485385" y="-234157"/>
            <a:ext cx="10515600" cy="1325563"/>
          </a:xfrm>
        </p:spPr>
        <p:txBody>
          <a:bodyPr rtlCol="0">
            <a:normAutofit/>
          </a:bodyPr>
          <a:lstStyle/>
          <a:p>
            <a:pPr eaLnBrk="1" fontAlgn="auto" hangingPunct="1">
              <a:spcAft>
                <a:spcPts val="0"/>
              </a:spcAft>
              <a:defRPr/>
            </a:pPr>
            <a:r>
              <a:rPr lang="en-US" b="1" u="sng" dirty="0" smtClean="0">
                <a:solidFill>
                  <a:schemeClr val="accent5"/>
                </a:solidFill>
              </a:rPr>
              <a:t>Proposal</a:t>
            </a:r>
            <a:endParaRPr lang="en-US" b="1" u="sng" dirty="0">
              <a:solidFill>
                <a:schemeClr val="accent5"/>
              </a:solidFill>
            </a:endParaRPr>
          </a:p>
        </p:txBody>
      </p:sp>
      <p:sp>
        <p:nvSpPr>
          <p:cNvPr id="2" name="TextBox 1"/>
          <p:cNvSpPr txBox="1"/>
          <p:nvPr/>
        </p:nvSpPr>
        <p:spPr>
          <a:xfrm>
            <a:off x="278296" y="755374"/>
            <a:ext cx="11508320" cy="6186309"/>
          </a:xfrm>
          <a:prstGeom prst="rect">
            <a:avLst/>
          </a:prstGeom>
          <a:noFill/>
        </p:spPr>
        <p:txBody>
          <a:bodyPr wrap="square" rtlCol="0">
            <a:spAutoFit/>
          </a:bodyPr>
          <a:lstStyle/>
          <a:p>
            <a:endParaRPr lang="en-US" dirty="0" smtClean="0"/>
          </a:p>
          <a:p>
            <a:pPr marL="285750" indent="-285750">
              <a:buFont typeface="Wingdings" panose="05000000000000000000" pitchFamily="2" charset="2"/>
              <a:buChar char="Ø"/>
            </a:pPr>
            <a:r>
              <a:rPr lang="en-US" sz="2400" dirty="0"/>
              <a:t>Most operational satellite algorithms for AOD do not have a way of identifying/quantifying the existence of </a:t>
            </a:r>
            <a:r>
              <a:rPr lang="en-US" sz="2400" dirty="0" smtClean="0"/>
              <a:t>aloft plumes such as smoke.</a:t>
            </a:r>
          </a:p>
          <a:p>
            <a:endParaRPr lang="en-US" sz="2400" dirty="0" smtClean="0"/>
          </a:p>
          <a:p>
            <a:pPr marL="285750" indent="-285750">
              <a:buFont typeface="Wingdings" panose="05000000000000000000" pitchFamily="2" charset="2"/>
              <a:buChar char="Ø"/>
            </a:pPr>
            <a:r>
              <a:rPr lang="en-US" sz="2400" dirty="0"/>
              <a:t>This makes the use of satellite AOD’s risky and  therefore the use of complementary smoke tools is very important as a way of better utilizing satellite AOD </a:t>
            </a:r>
            <a:endParaRPr lang="en-US" sz="2400" dirty="0" smtClean="0"/>
          </a:p>
          <a:p>
            <a:pPr marL="285750" indent="-285750">
              <a:lnSpc>
                <a:spcPct val="150000"/>
              </a:lnSpc>
              <a:buFont typeface="Wingdings" panose="05000000000000000000" pitchFamily="2" charset="2"/>
              <a:buChar char="Ø"/>
            </a:pPr>
            <a:r>
              <a:rPr lang="en-US" sz="2400" dirty="0"/>
              <a:t>Some tools that can theoretically identify smoke events/plumes include </a:t>
            </a:r>
          </a:p>
          <a:p>
            <a:pPr marL="742950" lvl="1" indent="-285750">
              <a:lnSpc>
                <a:spcPct val="150000"/>
              </a:lnSpc>
              <a:buFont typeface="Wingdings" panose="05000000000000000000" pitchFamily="2" charset="2"/>
              <a:buChar char="Ø"/>
            </a:pPr>
            <a:r>
              <a:rPr lang="en-US" sz="2400" dirty="0"/>
              <a:t>CCNY LIDAR</a:t>
            </a:r>
          </a:p>
          <a:p>
            <a:pPr marL="742950" lvl="1" indent="-285750">
              <a:lnSpc>
                <a:spcPct val="150000"/>
              </a:lnSpc>
              <a:buFont typeface="Wingdings" panose="05000000000000000000" pitchFamily="2" charset="2"/>
              <a:buChar char="Ø"/>
            </a:pPr>
            <a:r>
              <a:rPr lang="en-US" sz="2400" dirty="0"/>
              <a:t>GOES ASDTA Smoke product </a:t>
            </a:r>
          </a:p>
          <a:p>
            <a:pPr marL="742950" lvl="1" indent="-285750">
              <a:lnSpc>
                <a:spcPct val="150000"/>
              </a:lnSpc>
              <a:buFont typeface="Wingdings" panose="05000000000000000000" pitchFamily="2" charset="2"/>
              <a:buChar char="Ø"/>
            </a:pPr>
            <a:r>
              <a:rPr lang="en-US" sz="2400" dirty="0"/>
              <a:t>NAAPS aerosol </a:t>
            </a:r>
            <a:r>
              <a:rPr lang="en-US" sz="2400" dirty="0" smtClean="0"/>
              <a:t>model</a:t>
            </a:r>
          </a:p>
          <a:p>
            <a:pPr marL="285750" indent="-285750">
              <a:buFont typeface="Wingdings" panose="05000000000000000000" pitchFamily="2" charset="2"/>
              <a:buChar char="Ø"/>
            </a:pPr>
            <a:r>
              <a:rPr lang="en-US" sz="2400" dirty="0"/>
              <a:t>Our proposal is to see if these tools can help detect and compensate for the presence of smoke events and  exploring if the Smoke Index can be used in a pre-processing mode to filter smoke cases and as an extra input to modify existing PM2.5 estimators including multivariable regressions and NN.</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77829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96274" y="0"/>
            <a:ext cx="3895725" cy="857250"/>
          </a:xfrm>
          <a:prstGeom prst="rect">
            <a:avLst/>
          </a:prstGeom>
        </p:spPr>
      </p:pic>
      <p:pic>
        <p:nvPicPr>
          <p:cNvPr id="5" name="Picture 4"/>
          <p:cNvPicPr>
            <a:picLocks noChangeAspect="1"/>
          </p:cNvPicPr>
          <p:nvPr/>
        </p:nvPicPr>
        <p:blipFill>
          <a:blip r:embed="rId3"/>
          <a:stretch>
            <a:fillRect/>
          </a:stretch>
        </p:blipFill>
        <p:spPr>
          <a:xfrm>
            <a:off x="140029" y="0"/>
            <a:ext cx="3124200" cy="657225"/>
          </a:xfrm>
          <a:prstGeom prst="rect">
            <a:avLst/>
          </a:prstGeom>
        </p:spPr>
      </p:pic>
      <p:sp>
        <p:nvSpPr>
          <p:cNvPr id="6" name="Title 1"/>
          <p:cNvSpPr>
            <a:spLocks noGrp="1"/>
          </p:cNvSpPr>
          <p:nvPr>
            <p:ph type="title"/>
          </p:nvPr>
        </p:nvSpPr>
        <p:spPr>
          <a:xfrm>
            <a:off x="3360673" y="-234157"/>
            <a:ext cx="10515600" cy="1325563"/>
          </a:xfrm>
        </p:spPr>
        <p:txBody>
          <a:bodyPr rtlCol="0">
            <a:normAutofit/>
          </a:bodyPr>
          <a:lstStyle/>
          <a:p>
            <a:pPr eaLnBrk="1" fontAlgn="auto" hangingPunct="1">
              <a:spcAft>
                <a:spcPts val="0"/>
              </a:spcAft>
              <a:defRPr/>
            </a:pPr>
            <a:r>
              <a:rPr lang="en-US" sz="3600" b="1" u="sng" dirty="0" smtClean="0">
                <a:solidFill>
                  <a:schemeClr val="accent5"/>
                </a:solidFill>
              </a:rPr>
              <a:t>Instruments and datasets used</a:t>
            </a:r>
            <a:endParaRPr lang="en-US" sz="3600" b="1" u="sng" dirty="0">
              <a:solidFill>
                <a:schemeClr val="accent5"/>
              </a:solidFill>
            </a:endParaRPr>
          </a:p>
        </p:txBody>
      </p:sp>
      <p:sp>
        <p:nvSpPr>
          <p:cNvPr id="2" name="TextBox 1"/>
          <p:cNvSpPr txBox="1"/>
          <p:nvPr/>
        </p:nvSpPr>
        <p:spPr>
          <a:xfrm>
            <a:off x="292608" y="1020844"/>
            <a:ext cx="11512296" cy="7432804"/>
          </a:xfrm>
          <a:prstGeom prst="rect">
            <a:avLst/>
          </a:prstGeom>
          <a:noFill/>
        </p:spPr>
        <p:txBody>
          <a:bodyPr wrap="square" rtlCol="0">
            <a:spAutoFit/>
          </a:bodyPr>
          <a:lstStyle/>
          <a:p>
            <a:pPr marL="285750" indent="-285750">
              <a:buFont typeface="Wingdings" panose="05000000000000000000" pitchFamily="2" charset="2"/>
              <a:buChar char="Ø"/>
            </a:pPr>
            <a:r>
              <a:rPr lang="en-US" b="1" dirty="0"/>
              <a:t>Ground-based multi-wavelength elastic-Raman scattering </a:t>
            </a:r>
            <a:r>
              <a:rPr lang="en-US" b="1" dirty="0" smtClean="0"/>
              <a:t>LIDAR:  </a:t>
            </a:r>
          </a:p>
          <a:p>
            <a:pPr marL="742950" lvl="1" indent="-285750">
              <a:buFont typeface="Wingdings" panose="05000000000000000000" pitchFamily="2" charset="2"/>
              <a:buChar char="Ø"/>
            </a:pPr>
            <a:r>
              <a:rPr lang="en-US" dirty="0" smtClean="0"/>
              <a:t>Detects</a:t>
            </a:r>
            <a:r>
              <a:rPr lang="en-US" b="1" dirty="0" smtClean="0"/>
              <a:t> </a:t>
            </a:r>
            <a:r>
              <a:rPr lang="en-US" dirty="0" smtClean="0"/>
              <a:t>Aloft plume days</a:t>
            </a:r>
            <a:endParaRPr lang="en-US" dirty="0"/>
          </a:p>
          <a:p>
            <a:pPr marL="285750" indent="-285750">
              <a:buFont typeface="Wingdings" panose="05000000000000000000" pitchFamily="2" charset="2"/>
              <a:buChar char="Ø"/>
            </a:pPr>
            <a:r>
              <a:rPr lang="en-US" b="1" dirty="0" smtClean="0"/>
              <a:t>MODIS(AQUA/TERRA </a:t>
            </a:r>
            <a:r>
              <a:rPr lang="en-US" b="1" dirty="0"/>
              <a:t>Satellite) </a:t>
            </a:r>
            <a:r>
              <a:rPr lang="en-US" b="1" dirty="0" smtClean="0"/>
              <a:t>Level 2 Aerosol Product:</a:t>
            </a:r>
          </a:p>
          <a:p>
            <a:pPr marL="742950" lvl="1" indent="-285750">
              <a:buFont typeface="Arial" panose="020B0604020202020204" pitchFamily="34" charset="0"/>
              <a:buChar char="•"/>
            </a:pPr>
            <a:r>
              <a:rPr lang="en-US" dirty="0" smtClean="0"/>
              <a:t>Detects Aerosol </a:t>
            </a:r>
            <a:r>
              <a:rPr lang="en-US" dirty="0" err="1" smtClean="0"/>
              <a:t>Optival</a:t>
            </a:r>
            <a:r>
              <a:rPr lang="en-US" dirty="0" smtClean="0"/>
              <a:t> Depth(AOD)</a:t>
            </a:r>
          </a:p>
          <a:p>
            <a:pPr marL="742950" lvl="1" indent="-285750">
              <a:buFont typeface="Arial" panose="020B0604020202020204" pitchFamily="34" charset="0"/>
              <a:buChar char="•"/>
            </a:pPr>
            <a:r>
              <a:rPr lang="en-US" dirty="0"/>
              <a:t>“</a:t>
            </a:r>
            <a:r>
              <a:rPr lang="en-US" dirty="0" err="1"/>
              <a:t>Optical_Depth_Land_And_Ocean</a:t>
            </a:r>
            <a:r>
              <a:rPr lang="en-US" dirty="0"/>
              <a:t>” parameter is used which is “Aerosol Optical Thickness” at 0.55 µm for both Ocean (best) and Land (corrected) with best quality data (QA Confidence Flag = 3</a:t>
            </a:r>
            <a:r>
              <a:rPr lang="en-US" dirty="0" smtClean="0"/>
              <a:t>)</a:t>
            </a:r>
          </a:p>
          <a:p>
            <a:pPr marL="742950" lvl="1" indent="-285750">
              <a:buFont typeface="Arial" panose="020B0604020202020204" pitchFamily="34" charset="0"/>
              <a:buChar char="•"/>
            </a:pPr>
            <a:r>
              <a:rPr lang="en-US" dirty="0" smtClean="0"/>
              <a:t>Spatial </a:t>
            </a:r>
            <a:r>
              <a:rPr lang="en-US" dirty="0"/>
              <a:t>resolution of a 10x10 1-km (at nadir)-pixel array. </a:t>
            </a:r>
            <a:endParaRPr lang="en-US" b="1" dirty="0" smtClean="0"/>
          </a:p>
          <a:p>
            <a:pPr marL="285750" lvl="1" indent="-285750">
              <a:buFont typeface="Wingdings" panose="05000000000000000000" pitchFamily="2" charset="2"/>
              <a:buChar char="Ø"/>
            </a:pPr>
            <a:r>
              <a:rPr lang="en-US" b="1" dirty="0" smtClean="0"/>
              <a:t>New York City Department of Environmental Conservation (NYCDEC): </a:t>
            </a:r>
          </a:p>
          <a:p>
            <a:pPr marL="742950" lvl="2" indent="-285750">
              <a:buFont typeface="Arial" panose="020B0604020202020204" pitchFamily="34" charset="0"/>
              <a:buChar char="•"/>
            </a:pPr>
            <a:r>
              <a:rPr lang="en-US" dirty="0" smtClean="0"/>
              <a:t>PM2.5 concentration data</a:t>
            </a:r>
          </a:p>
          <a:p>
            <a:pPr marL="742950" lvl="2" indent="-285750">
              <a:buFont typeface="Arial" panose="020B0604020202020204" pitchFamily="34" charset="0"/>
              <a:buChar char="•"/>
            </a:pPr>
            <a:r>
              <a:rPr lang="en-US" dirty="0"/>
              <a:t>15 urban and 5 non-urban PM2.5 station data were </a:t>
            </a:r>
            <a:r>
              <a:rPr lang="en-US" dirty="0" smtClean="0"/>
              <a:t>available</a:t>
            </a:r>
            <a:endParaRPr lang="en-US" dirty="0"/>
          </a:p>
          <a:p>
            <a:pPr marL="742950" lvl="2" indent="-285750">
              <a:buFont typeface="Arial" panose="020B0604020202020204" pitchFamily="34" charset="0"/>
              <a:buChar char="•"/>
            </a:pPr>
            <a:r>
              <a:rPr lang="en-US" dirty="0"/>
              <a:t>Provides PM2.5 concentration of every hour of a </a:t>
            </a:r>
            <a:r>
              <a:rPr lang="en-US" dirty="0" smtClean="0"/>
              <a:t>day</a:t>
            </a:r>
            <a:endParaRPr lang="en-US" dirty="0"/>
          </a:p>
          <a:p>
            <a:pPr marL="285750" lvl="2" indent="-285750">
              <a:buFont typeface="Wingdings" panose="05000000000000000000" pitchFamily="2" charset="2"/>
              <a:buChar char="Ø"/>
            </a:pPr>
            <a:r>
              <a:rPr lang="en-US" b="1" dirty="0"/>
              <a:t>ASDTA(Automated Smoke Detection and Tracking Algorithm) Smoke </a:t>
            </a:r>
            <a:r>
              <a:rPr lang="en-US" b="1" dirty="0" smtClean="0"/>
              <a:t>Product: </a:t>
            </a:r>
          </a:p>
          <a:p>
            <a:pPr marL="685800" lvl="3" indent="-228600">
              <a:buFont typeface="Arial" panose="020B0604020202020204" pitchFamily="34" charset="0"/>
              <a:buChar char="•"/>
            </a:pPr>
            <a:r>
              <a:rPr lang="en-US" dirty="0"/>
              <a:t>Semi-quantitative retrieval of column average smoke concentration (µg/m3</a:t>
            </a:r>
            <a:r>
              <a:rPr lang="en-US" dirty="0" smtClean="0"/>
              <a:t>)</a:t>
            </a:r>
          </a:p>
          <a:p>
            <a:pPr marL="685800" lvl="3" indent="-228600">
              <a:buFont typeface="Arial" panose="020B0604020202020204" pitchFamily="34" charset="0"/>
              <a:buChar char="•"/>
            </a:pPr>
            <a:r>
              <a:rPr lang="en-US" dirty="0"/>
              <a:t>Spatial resolution: 0.15 degree, Temporal Resolution: </a:t>
            </a:r>
            <a:r>
              <a:rPr lang="en-US" dirty="0" smtClean="0"/>
              <a:t>Hourly</a:t>
            </a:r>
            <a:endParaRPr lang="en-US" dirty="0"/>
          </a:p>
          <a:p>
            <a:pPr marL="285750" lvl="3" indent="-285750">
              <a:buFont typeface="Wingdings" panose="05000000000000000000" pitchFamily="2" charset="2"/>
              <a:buChar char="Ø"/>
            </a:pPr>
            <a:r>
              <a:rPr lang="en-US" b="1" dirty="0"/>
              <a:t>NAAPS (Navy Aerosol Analysis and Prediction System) Global Aerosol </a:t>
            </a:r>
            <a:r>
              <a:rPr lang="en-US" b="1" dirty="0" smtClean="0"/>
              <a:t>Model:</a:t>
            </a:r>
          </a:p>
          <a:p>
            <a:pPr marL="742950" lvl="4" indent="-285750">
              <a:buFont typeface="Arial" panose="020B0604020202020204" pitchFamily="34" charset="0"/>
              <a:buChar char="•"/>
            </a:pPr>
            <a:r>
              <a:rPr lang="en-US" dirty="0"/>
              <a:t>Outputs: Smoke, Sulfate, SO2, Dust and Sea-Salt mass concentration profile at different altitudes </a:t>
            </a:r>
            <a:endParaRPr lang="en-US" dirty="0" smtClean="0"/>
          </a:p>
          <a:p>
            <a:pPr marL="742950" lvl="4" indent="-285750">
              <a:buFont typeface="Arial" panose="020B0604020202020204" pitchFamily="34" charset="0"/>
              <a:buChar char="•"/>
            </a:pPr>
            <a:r>
              <a:rPr lang="en-US" dirty="0"/>
              <a:t>Need to convert from Concentrations to </a:t>
            </a:r>
            <a:r>
              <a:rPr lang="en-US" dirty="0" smtClean="0"/>
              <a:t>AOD</a:t>
            </a:r>
          </a:p>
          <a:p>
            <a:pPr marL="742950" lvl="1" indent="-285750">
              <a:buFont typeface="Arial" panose="020B0604020202020204" pitchFamily="34" charset="0"/>
              <a:buChar char="•"/>
            </a:pPr>
            <a:r>
              <a:rPr lang="en-US" dirty="0"/>
              <a:t>1X1 degree spatial resolution, 24 vertical levels, forecasts every 6 </a:t>
            </a:r>
            <a:r>
              <a:rPr lang="en-US" dirty="0" smtClean="0"/>
              <a:t>hour intervals</a:t>
            </a:r>
          </a:p>
          <a:p>
            <a:pPr marL="285750" lvl="1" indent="-285750">
              <a:buFont typeface="Wingdings" panose="05000000000000000000" pitchFamily="2" charset="2"/>
              <a:buChar char="Ø"/>
            </a:pPr>
            <a:r>
              <a:rPr lang="en-US" b="1" dirty="0" smtClean="0"/>
              <a:t>Time Frame Used: </a:t>
            </a:r>
            <a:r>
              <a:rPr lang="en-US" dirty="0" smtClean="0"/>
              <a:t>Summer 2010-2012</a:t>
            </a:r>
            <a:endParaRPr lang="en-US" b="1" dirty="0"/>
          </a:p>
          <a:p>
            <a:pPr marL="914400" lvl="4" indent="-457200">
              <a:buFont typeface="Arial" panose="020B0604020202020204" pitchFamily="34" charset="0"/>
              <a:buChar char="•"/>
            </a:pPr>
            <a:endParaRPr lang="en-US" sz="1500" dirty="0"/>
          </a:p>
          <a:p>
            <a:pPr marL="914400" lvl="4" indent="-457200">
              <a:buFont typeface="Arial" panose="020B0604020202020204" pitchFamily="34" charset="0"/>
              <a:buChar char="•"/>
            </a:pPr>
            <a:endParaRPr lang="en-US" sz="1500" b="1" dirty="0" smtClean="0"/>
          </a:p>
          <a:p>
            <a:pPr marL="457200" lvl="3" indent="-457200">
              <a:buFont typeface="Wingdings" panose="05000000000000000000" pitchFamily="2" charset="2"/>
              <a:buChar char="Ø"/>
            </a:pPr>
            <a:endParaRPr lang="en-US" sz="1500" dirty="0" smtClean="0"/>
          </a:p>
          <a:p>
            <a:pPr marL="685800" lvl="3" indent="-228600">
              <a:buFont typeface="Arial" panose="020B0604020202020204" pitchFamily="34" charset="0"/>
              <a:buChar char="•"/>
            </a:pPr>
            <a:endParaRPr lang="en-US" sz="1500" b="1" dirty="0"/>
          </a:p>
          <a:p>
            <a:pPr marL="457200" lvl="2" indent="-457200">
              <a:buFont typeface="Wingdings" panose="05000000000000000000" pitchFamily="2" charset="2"/>
              <a:buChar char="Ø"/>
            </a:pPr>
            <a:endParaRPr lang="en-US" sz="1500" dirty="0" smtClean="0"/>
          </a:p>
          <a:p>
            <a:pPr marL="285750" indent="-285750">
              <a:buFont typeface="Wingdings" panose="05000000000000000000" pitchFamily="2" charset="2"/>
              <a:buChar char="Ø"/>
            </a:pPr>
            <a:endParaRPr lang="en-US" sz="1500" b="1" dirty="0"/>
          </a:p>
          <a:p>
            <a:pPr marL="285750" indent="-285750">
              <a:buFont typeface="Wingdings" panose="05000000000000000000" pitchFamily="2" charset="2"/>
              <a:buChar char="Ø"/>
            </a:pPr>
            <a:endParaRPr lang="en-US" sz="1500" b="1" dirty="0"/>
          </a:p>
          <a:p>
            <a:pPr marL="285750" indent="-285750">
              <a:buFont typeface="Wingdings" panose="05000000000000000000" pitchFamily="2" charset="2"/>
              <a:buChar char="Ø"/>
            </a:pPr>
            <a:endParaRPr lang="en-US" sz="1500" b="1" dirty="0"/>
          </a:p>
          <a:p>
            <a:endParaRPr lang="en-US" sz="1500" dirty="0"/>
          </a:p>
        </p:txBody>
      </p:sp>
    </p:spTree>
    <p:extLst>
      <p:ext uri="{BB962C8B-B14F-4D97-AF65-F5344CB8AC3E}">
        <p14:creationId xmlns:p14="http://schemas.microsoft.com/office/powerpoint/2010/main" val="151726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19759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u="sng" dirty="0" smtClean="0">
                <a:solidFill>
                  <a:schemeClr val="accent1">
                    <a:lumMod val="75000"/>
                  </a:schemeClr>
                </a:solidFill>
              </a:rPr>
              <a:t>Hourly PM2.5 </a:t>
            </a:r>
            <a:r>
              <a:rPr lang="en-US" sz="3600" b="1" u="sng" dirty="0">
                <a:solidFill>
                  <a:schemeClr val="accent1">
                    <a:lumMod val="75000"/>
                  </a:schemeClr>
                </a:solidFill>
              </a:rPr>
              <a:t>vs </a:t>
            </a:r>
            <a:r>
              <a:rPr lang="en-US" sz="3600" b="1" u="sng" dirty="0" smtClean="0">
                <a:solidFill>
                  <a:schemeClr val="accent1">
                    <a:lumMod val="75000"/>
                  </a:schemeClr>
                </a:solidFill>
              </a:rPr>
              <a:t>Satellite AOD</a:t>
            </a:r>
            <a:endParaRPr lang="en-US" sz="3600" b="1" u="sng" dirty="0">
              <a:solidFill>
                <a:schemeClr val="accent1">
                  <a:lumMod val="75000"/>
                </a:schemeClr>
              </a:solidFill>
            </a:endParaRPr>
          </a:p>
          <a:p>
            <a:pPr>
              <a:defRPr/>
            </a:pPr>
            <a:endParaRPr lang="en-US" b="1" u="sng" dirty="0">
              <a:solidFill>
                <a:schemeClr val="accent5"/>
              </a:solidFill>
            </a:endParaRPr>
          </a:p>
        </p:txBody>
      </p:sp>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937526"/>
            <a:ext cx="5890437" cy="382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882872" y="3283191"/>
            <a:ext cx="1270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y= 25x+5.9</a:t>
            </a:r>
          </a:p>
          <a:p>
            <a:pPr eaLnBrk="1" hangingPunct="1">
              <a:lnSpc>
                <a:spcPct val="100000"/>
              </a:lnSpc>
              <a:spcBef>
                <a:spcPct val="0"/>
              </a:spcBef>
              <a:buFontTx/>
              <a:buNone/>
            </a:pPr>
            <a:r>
              <a:rPr lang="en-US" altLang="en-US" sz="1400" b="1" dirty="0"/>
              <a:t>R=0.5968</a:t>
            </a:r>
          </a:p>
          <a:p>
            <a:pPr eaLnBrk="1" hangingPunct="1">
              <a:lnSpc>
                <a:spcPct val="100000"/>
              </a:lnSpc>
              <a:spcBef>
                <a:spcPct val="0"/>
              </a:spcBef>
              <a:buFontTx/>
              <a:buNone/>
            </a:pPr>
            <a:r>
              <a:rPr lang="en-US" altLang="en-US" sz="1400" b="1" dirty="0" err="1"/>
              <a:t>rmse</a:t>
            </a:r>
            <a:r>
              <a:rPr lang="en-US" altLang="en-US" sz="1400" b="1" dirty="0"/>
              <a:t>=18.39</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0772" y="864394"/>
            <a:ext cx="4874670" cy="294486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0772" y="3913139"/>
            <a:ext cx="4874671" cy="2944861"/>
          </a:xfrm>
          <a:prstGeom prst="rect">
            <a:avLst/>
          </a:prstGeom>
        </p:spPr>
      </p:pic>
      <p:sp>
        <p:nvSpPr>
          <p:cNvPr id="12" name="TextBox 11"/>
          <p:cNvSpPr txBox="1"/>
          <p:nvPr/>
        </p:nvSpPr>
        <p:spPr>
          <a:xfrm>
            <a:off x="114300" y="600665"/>
            <a:ext cx="6988249" cy="2123658"/>
          </a:xfrm>
          <a:prstGeom prst="rect">
            <a:avLst/>
          </a:prstGeom>
          <a:noFill/>
        </p:spPr>
        <p:txBody>
          <a:bodyPr wrap="square" rtlCol="0">
            <a:spAutoFit/>
          </a:bodyPr>
          <a:lstStyle/>
          <a:p>
            <a:endParaRPr lang="en-US" sz="2400" b="1" u="sng" dirty="0" smtClean="0"/>
          </a:p>
          <a:p>
            <a:pPr marL="342900" indent="-342900">
              <a:buFont typeface="Wingdings" panose="05000000000000000000" pitchFamily="2" charset="2"/>
              <a:buChar char="Ø"/>
            </a:pPr>
            <a:r>
              <a:rPr lang="en-US" dirty="0" smtClean="0"/>
              <a:t>PM2.5 concentration data collected for available 15 urban and </a:t>
            </a:r>
            <a:r>
              <a:rPr lang="en-US" dirty="0"/>
              <a:t>5</a:t>
            </a:r>
            <a:r>
              <a:rPr lang="en-US" dirty="0" smtClean="0"/>
              <a:t> non-urban NY stations from NYDEC for summer 2010-2012.</a:t>
            </a:r>
          </a:p>
          <a:p>
            <a:pPr marL="285750" indent="-285750">
              <a:buFont typeface="Wingdings" panose="05000000000000000000" pitchFamily="2" charset="2"/>
              <a:buChar char="Ø"/>
            </a:pPr>
            <a:r>
              <a:rPr lang="en-US" dirty="0" smtClean="0"/>
              <a:t>AOD data at PM2.5 station locations are collected from MODIS AQUA/TERRA for summer 2010-2012.</a:t>
            </a:r>
          </a:p>
          <a:p>
            <a:pPr marL="285750" indent="-285750">
              <a:buFont typeface="Wingdings" panose="05000000000000000000" pitchFamily="2" charset="2"/>
              <a:buChar char="Ø"/>
            </a:pPr>
            <a:r>
              <a:rPr lang="en-US" dirty="0" smtClean="0"/>
              <a:t>PM2.5 vs AOD plotted for all 20 PM2.5 station locations at MODIS hours.</a:t>
            </a:r>
            <a:endParaRPr lang="en-US" dirty="0"/>
          </a:p>
        </p:txBody>
      </p:sp>
      <p:sp>
        <p:nvSpPr>
          <p:cNvPr id="2" name="TextBox 1"/>
          <p:cNvSpPr txBox="1"/>
          <p:nvPr/>
        </p:nvSpPr>
        <p:spPr>
          <a:xfrm>
            <a:off x="1400027" y="2630775"/>
            <a:ext cx="3621569" cy="369332"/>
          </a:xfrm>
          <a:prstGeom prst="rect">
            <a:avLst/>
          </a:prstGeom>
          <a:noFill/>
        </p:spPr>
        <p:txBody>
          <a:bodyPr wrap="none" rtlCol="0">
            <a:spAutoFit/>
          </a:bodyPr>
          <a:lstStyle/>
          <a:p>
            <a:r>
              <a:rPr lang="en-US" dirty="0" smtClean="0">
                <a:solidFill>
                  <a:srgbClr val="FF0000"/>
                </a:solidFill>
              </a:rPr>
              <a:t>Note low slope and fairly high offset </a:t>
            </a:r>
            <a:endParaRPr lang="en-US" dirty="0">
              <a:solidFill>
                <a:srgbClr val="FF0000"/>
              </a:solidFill>
            </a:endParaRPr>
          </a:p>
        </p:txBody>
      </p:sp>
    </p:spTree>
    <p:extLst>
      <p:ext uri="{BB962C8B-B14F-4D97-AF65-F5344CB8AC3E}">
        <p14:creationId xmlns:p14="http://schemas.microsoft.com/office/powerpoint/2010/main" val="2194796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292350" y="51961"/>
            <a:ext cx="121094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u="sng" dirty="0" smtClean="0">
                <a:solidFill>
                  <a:schemeClr val="accent1">
                    <a:lumMod val="75000"/>
                  </a:schemeClr>
                </a:solidFill>
                <a:latin typeface="+mn-lt"/>
              </a:rPr>
              <a:t>LIDAR (Light Detection and Ranging) Imagery for plume detection</a:t>
            </a:r>
          </a:p>
          <a:p>
            <a:pPr>
              <a:defRPr/>
            </a:pPr>
            <a:endParaRPr lang="en-US" sz="2400" b="1" u="sng" dirty="0">
              <a:latin typeface="+mn-lt"/>
            </a:endParaRPr>
          </a:p>
        </p:txBody>
      </p:sp>
      <p:pic>
        <p:nvPicPr>
          <p:cNvPr id="8" name="Content Placeholder 3" descr="20120629Pbar1064.jpg"/>
          <p:cNvPicPr>
            <a:picLocks noChangeAspect="1"/>
          </p:cNvPicPr>
          <p:nvPr/>
        </p:nvPicPr>
        <p:blipFill>
          <a:blip r:embed="rId4">
            <a:extLst>
              <a:ext uri="{28A0092B-C50C-407E-A947-70E740481C1C}">
                <a14:useLocalDpi xmlns:a14="http://schemas.microsoft.com/office/drawing/2010/main" val="0"/>
              </a:ext>
            </a:extLst>
          </a:blip>
          <a:srcRect r="7069"/>
          <a:stretch>
            <a:fillRect/>
          </a:stretch>
        </p:blipFill>
        <p:spPr bwMode="auto">
          <a:xfrm>
            <a:off x="6348412" y="2497876"/>
            <a:ext cx="568642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711" y="2497876"/>
            <a:ext cx="6256338"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124711" y="1325563"/>
            <a:ext cx="11837988" cy="3571875"/>
          </a:xfrm>
        </p:spPr>
        <p:txBody>
          <a:bodyPr>
            <a:normAutofit/>
          </a:bodyPr>
          <a:lstStyle/>
          <a:p>
            <a:pPr eaLnBrk="1" hangingPunct="1">
              <a:buFont typeface="Wingdings" panose="05000000000000000000" pitchFamily="2" charset="2"/>
              <a:buChar char="Ø"/>
            </a:pPr>
            <a:r>
              <a:rPr lang="en-US" altLang="en-US" sz="1800" dirty="0" smtClean="0"/>
              <a:t>NOAA CREST LIDAR can be used to detect existence of plumes.</a:t>
            </a:r>
          </a:p>
          <a:p>
            <a:pPr eaLnBrk="1" hangingPunct="1">
              <a:buFont typeface="Wingdings" panose="05000000000000000000" pitchFamily="2" charset="2"/>
              <a:buChar char="Ø"/>
            </a:pPr>
            <a:r>
              <a:rPr lang="en-US" altLang="en-US" sz="1800" dirty="0" smtClean="0"/>
              <a:t>Direct integration of the extinction coefficient can be used to estimate the plume AOD  as well as the resulting PBL AOD </a:t>
            </a:r>
          </a:p>
          <a:p>
            <a:pPr eaLnBrk="1" hangingPunct="1">
              <a:buFont typeface="Wingdings" panose="05000000000000000000" pitchFamily="2" charset="2"/>
              <a:buChar char="Ø"/>
            </a:pPr>
            <a:r>
              <a:rPr lang="en-US" altLang="en-US" sz="1800" dirty="0" smtClean="0"/>
              <a:t>Plumes can easily be &gt; 50% of total AOD. </a:t>
            </a:r>
          </a:p>
        </p:txBody>
      </p:sp>
    </p:spTree>
    <p:extLst>
      <p:ext uri="{BB962C8B-B14F-4D97-AF65-F5344CB8AC3E}">
        <p14:creationId xmlns:p14="http://schemas.microsoft.com/office/powerpoint/2010/main" val="90622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15068" y="-369577"/>
            <a:ext cx="10515600" cy="1325563"/>
          </a:xfrm>
        </p:spPr>
        <p:txBody>
          <a:bodyPr rtlCol="0">
            <a:normAutofit/>
          </a:bodyPr>
          <a:lstStyle/>
          <a:p>
            <a:pPr eaLnBrk="1" fontAlgn="auto" hangingPunct="1">
              <a:spcAft>
                <a:spcPts val="0"/>
              </a:spcAft>
              <a:defRPr/>
            </a:pPr>
            <a:r>
              <a:rPr lang="en-US" sz="2400" b="1" u="sng" dirty="0" smtClean="0">
                <a:solidFill>
                  <a:schemeClr val="accent1">
                    <a:lumMod val="75000"/>
                  </a:schemeClr>
                </a:solidFill>
                <a:latin typeface="+mn-lt"/>
              </a:rPr>
              <a:t>Evidence of Smoke Event contamination at CCNY</a:t>
            </a:r>
            <a:endParaRPr lang="en-US" sz="2400" b="1" u="sng" dirty="0">
              <a:solidFill>
                <a:schemeClr val="accent1">
                  <a:lumMod val="75000"/>
                </a:schemeClr>
              </a:solidFill>
              <a:latin typeface="+mn-lt"/>
            </a:endParaRPr>
          </a:p>
        </p:txBody>
      </p:sp>
      <p:sp>
        <p:nvSpPr>
          <p:cNvPr id="8" name="Text Placeholder 2"/>
          <p:cNvSpPr txBox="1">
            <a:spLocks/>
          </p:cNvSpPr>
          <p:nvPr/>
        </p:nvSpPr>
        <p:spPr>
          <a:xfrm>
            <a:off x="199112" y="1059509"/>
            <a:ext cx="5655930" cy="2389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defRPr/>
            </a:pPr>
            <a:r>
              <a:rPr lang="en-US" sz="1600" dirty="0" smtClean="0"/>
              <a:t>LIDAR can be used to study the effect of plumes on potential linear behavior between satellite AOD and surface PM2.5</a:t>
            </a:r>
          </a:p>
          <a:p>
            <a:pPr marL="342900" indent="-342900">
              <a:buFont typeface="Wingdings" panose="05000000000000000000" pitchFamily="2" charset="2"/>
              <a:buChar char="Ø"/>
              <a:defRPr/>
            </a:pPr>
            <a:r>
              <a:rPr lang="en-US" sz="1600" dirty="0" smtClean="0"/>
              <a:t>When filtering out plume cases, a better linear correlation factor as well as a much improved slope and RMSE  are observed </a:t>
            </a:r>
          </a:p>
          <a:p>
            <a:pPr marL="342900" indent="-342900">
              <a:buFont typeface="Wingdings" panose="05000000000000000000" pitchFamily="2" charset="2"/>
              <a:buChar char="Ø"/>
              <a:defRPr/>
            </a:pPr>
            <a:r>
              <a:rPr lang="en-US" sz="1600" dirty="0" smtClean="0"/>
              <a:t>As expected, poor correlation is seen when only the smoke plume cases are  studied. </a:t>
            </a:r>
          </a:p>
          <a:p>
            <a:pPr marL="342900" indent="-342900">
              <a:defRPr/>
            </a:pPr>
            <a:endParaRPr lang="en-US" dirty="0" smtClean="0"/>
          </a:p>
          <a:p>
            <a:pPr>
              <a:defRPr/>
            </a:pPr>
            <a:endParaRPr lang="en-US" dirty="0"/>
          </a:p>
        </p:txBody>
      </p:sp>
      <p:pic>
        <p:nvPicPr>
          <p:cNvPr id="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7656" y="812296"/>
            <a:ext cx="5376863"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10515600" y="2508858"/>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No Filter</a:t>
            </a:r>
          </a:p>
        </p:txBody>
      </p:sp>
      <p:pic>
        <p:nvPicPr>
          <p:cNvPr id="11"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3630613"/>
            <a:ext cx="5280025"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
          <p:cNvSpPr txBox="1">
            <a:spLocks noChangeArrowheads="1"/>
          </p:cNvSpPr>
          <p:nvPr/>
        </p:nvSpPr>
        <p:spPr bwMode="auto">
          <a:xfrm>
            <a:off x="2120900" y="4277645"/>
            <a:ext cx="315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Filtered out aloft plume days</a:t>
            </a:r>
          </a:p>
        </p:txBody>
      </p:sp>
      <p:pic>
        <p:nvPicPr>
          <p:cNvPr id="13"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6712" y="3789363"/>
            <a:ext cx="52387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2"/>
          <p:cNvSpPr txBox="1">
            <a:spLocks noChangeArrowheads="1"/>
          </p:cNvSpPr>
          <p:nvPr/>
        </p:nvSpPr>
        <p:spPr bwMode="auto">
          <a:xfrm>
            <a:off x="9112249" y="4461795"/>
            <a:ext cx="315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Aloft plume days</a:t>
            </a:r>
          </a:p>
        </p:txBody>
      </p:sp>
      <p:sp>
        <p:nvSpPr>
          <p:cNvPr id="15" name="TextBox 9"/>
          <p:cNvSpPr txBox="1">
            <a:spLocks noChangeArrowheads="1"/>
          </p:cNvSpPr>
          <p:nvPr/>
        </p:nvSpPr>
        <p:spPr bwMode="auto">
          <a:xfrm>
            <a:off x="7463206" y="1082386"/>
            <a:ext cx="11096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y=26x+4.5</a:t>
            </a:r>
          </a:p>
          <a:p>
            <a:pPr eaLnBrk="1" hangingPunct="1">
              <a:lnSpc>
                <a:spcPct val="100000"/>
              </a:lnSpc>
              <a:spcBef>
                <a:spcPct val="0"/>
              </a:spcBef>
              <a:buFontTx/>
              <a:buNone/>
            </a:pPr>
            <a:r>
              <a:rPr lang="en-US" altLang="en-US" sz="1400" b="1" dirty="0"/>
              <a:t>R=0.6056</a:t>
            </a:r>
          </a:p>
          <a:p>
            <a:pPr eaLnBrk="1" hangingPunct="1">
              <a:lnSpc>
                <a:spcPct val="100000"/>
              </a:lnSpc>
              <a:spcBef>
                <a:spcPct val="0"/>
              </a:spcBef>
              <a:buFontTx/>
              <a:buNone/>
            </a:pPr>
            <a:r>
              <a:rPr lang="en-US" altLang="en-US" sz="1400" b="1" dirty="0" err="1"/>
              <a:t>rmse</a:t>
            </a:r>
            <a:r>
              <a:rPr lang="en-US" altLang="en-US" sz="1400" b="1" dirty="0"/>
              <a:t>=20.35</a:t>
            </a:r>
          </a:p>
        </p:txBody>
      </p:sp>
      <p:sp>
        <p:nvSpPr>
          <p:cNvPr id="16" name="TextBox 18"/>
          <p:cNvSpPr txBox="1">
            <a:spLocks noChangeArrowheads="1"/>
          </p:cNvSpPr>
          <p:nvPr/>
        </p:nvSpPr>
        <p:spPr bwMode="auto">
          <a:xfrm>
            <a:off x="896938" y="4029075"/>
            <a:ext cx="11096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y=36x+1.9</a:t>
            </a:r>
          </a:p>
          <a:p>
            <a:pPr eaLnBrk="1" hangingPunct="1">
              <a:lnSpc>
                <a:spcPct val="100000"/>
              </a:lnSpc>
              <a:spcBef>
                <a:spcPct val="0"/>
              </a:spcBef>
              <a:buFontTx/>
              <a:buNone/>
            </a:pPr>
            <a:r>
              <a:rPr lang="en-US" altLang="en-US" sz="1400" b="1" dirty="0"/>
              <a:t>R=0.6732</a:t>
            </a:r>
          </a:p>
          <a:p>
            <a:pPr eaLnBrk="1" hangingPunct="1">
              <a:lnSpc>
                <a:spcPct val="100000"/>
              </a:lnSpc>
              <a:spcBef>
                <a:spcPct val="0"/>
              </a:spcBef>
              <a:buFontTx/>
              <a:buNone/>
            </a:pPr>
            <a:r>
              <a:rPr lang="en-US" altLang="en-US" sz="1400" b="1" dirty="0" err="1"/>
              <a:t>rmse</a:t>
            </a:r>
            <a:r>
              <a:rPr lang="en-US" altLang="en-US" sz="1400" b="1" dirty="0"/>
              <a:t>=17.63</a:t>
            </a:r>
          </a:p>
        </p:txBody>
      </p:sp>
      <p:sp>
        <p:nvSpPr>
          <p:cNvPr id="17" name="TextBox 21"/>
          <p:cNvSpPr txBox="1">
            <a:spLocks noChangeArrowheads="1"/>
          </p:cNvSpPr>
          <p:nvPr/>
        </p:nvSpPr>
        <p:spPr bwMode="auto">
          <a:xfrm>
            <a:off x="7477125" y="4029075"/>
            <a:ext cx="11096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y=13x+9.3</a:t>
            </a:r>
          </a:p>
          <a:p>
            <a:pPr eaLnBrk="1" hangingPunct="1">
              <a:lnSpc>
                <a:spcPct val="100000"/>
              </a:lnSpc>
              <a:spcBef>
                <a:spcPct val="0"/>
              </a:spcBef>
              <a:buFontTx/>
              <a:buNone/>
            </a:pPr>
            <a:r>
              <a:rPr lang="en-US" altLang="en-US" sz="1400" b="1" dirty="0"/>
              <a:t>R=0.3377</a:t>
            </a:r>
          </a:p>
          <a:p>
            <a:pPr eaLnBrk="1" hangingPunct="1">
              <a:lnSpc>
                <a:spcPct val="100000"/>
              </a:lnSpc>
              <a:spcBef>
                <a:spcPct val="0"/>
              </a:spcBef>
              <a:buFontTx/>
              <a:buNone/>
            </a:pPr>
            <a:endParaRPr lang="en-US" altLang="en-US" sz="1400" b="1" dirty="0"/>
          </a:p>
        </p:txBody>
      </p:sp>
      <p:sp>
        <p:nvSpPr>
          <p:cNvPr id="18" name="TextBox 12"/>
          <p:cNvSpPr txBox="1">
            <a:spLocks noChangeArrowheads="1"/>
          </p:cNvSpPr>
          <p:nvPr/>
        </p:nvSpPr>
        <p:spPr bwMode="auto">
          <a:xfrm>
            <a:off x="5062427" y="3228033"/>
            <a:ext cx="1757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URBAN Stations</a:t>
            </a:r>
          </a:p>
        </p:txBody>
      </p:sp>
    </p:spTree>
    <p:extLst>
      <p:ext uri="{BB962C8B-B14F-4D97-AF65-F5344CB8AC3E}">
        <p14:creationId xmlns:p14="http://schemas.microsoft.com/office/powerpoint/2010/main" val="2079528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21780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25" y="0"/>
            <a:ext cx="3000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694" y="660400"/>
            <a:ext cx="8537944" cy="5724644"/>
          </a:xfrm>
          <a:prstGeom prst="rect">
            <a:avLst/>
          </a:prstGeom>
          <a:noFill/>
        </p:spPr>
        <p:txBody>
          <a:bodyPr wrap="square" rtlCol="0">
            <a:spAutoFit/>
          </a:bodyPr>
          <a:lstStyle/>
          <a:p>
            <a:endParaRPr lang="en-US" sz="2400" b="1" u="sng" dirty="0" smtClean="0"/>
          </a:p>
          <a:p>
            <a:pPr>
              <a:buFont typeface="Wingdings" panose="05000000000000000000" pitchFamily="2" charset="2"/>
              <a:buChar char="Ø"/>
              <a:defRPr/>
            </a:pPr>
            <a:r>
              <a:rPr lang="en-US" dirty="0"/>
              <a:t>Plume transport algorithms are not expected to have very good spatial accuracy.</a:t>
            </a:r>
          </a:p>
          <a:p>
            <a:pPr>
              <a:defRPr/>
            </a:pPr>
            <a:endParaRPr lang="en-US" dirty="0"/>
          </a:p>
          <a:p>
            <a:pPr>
              <a:buFont typeface="Wingdings" panose="05000000000000000000" pitchFamily="2" charset="2"/>
              <a:buChar char="Ø"/>
              <a:defRPr/>
            </a:pPr>
            <a:r>
              <a:rPr lang="en-US" dirty="0"/>
              <a:t>Therefore, using it to determine the smoke content of a single pixel is not recommended.</a:t>
            </a:r>
          </a:p>
          <a:p>
            <a:pPr>
              <a:defRPr/>
            </a:pPr>
            <a:r>
              <a:rPr lang="en-US" dirty="0"/>
              <a:t> </a:t>
            </a:r>
          </a:p>
          <a:p>
            <a:pPr>
              <a:buFont typeface="Wingdings" panose="05000000000000000000" pitchFamily="2" charset="2"/>
              <a:buChar char="Ø"/>
              <a:defRPr/>
            </a:pPr>
            <a:r>
              <a:rPr lang="en-US" dirty="0"/>
              <a:t>A   more conservative approach is to use </a:t>
            </a:r>
            <a:r>
              <a:rPr lang="en-US" dirty="0" smtClean="0"/>
              <a:t>an </a:t>
            </a:r>
            <a:r>
              <a:rPr lang="en-US" dirty="0"/>
              <a:t>extended domain and estimate the smoke likely hood based </a:t>
            </a:r>
            <a:r>
              <a:rPr lang="en-US" dirty="0" smtClean="0"/>
              <a:t>on statistics</a:t>
            </a:r>
            <a:r>
              <a:rPr lang="en-US" dirty="0"/>
              <a:t>.</a:t>
            </a:r>
          </a:p>
          <a:p>
            <a:pPr>
              <a:defRPr/>
            </a:pPr>
            <a:endParaRPr lang="en-US" dirty="0"/>
          </a:p>
          <a:p>
            <a:pPr>
              <a:buFont typeface="Wingdings" panose="05000000000000000000" pitchFamily="2" charset="2"/>
              <a:buChar char="Ø"/>
              <a:defRPr/>
            </a:pPr>
            <a:r>
              <a:rPr lang="en-US" dirty="0"/>
              <a:t>The smoke contamination of each event is quantified as</a:t>
            </a:r>
            <a:r>
              <a:rPr lang="en-US" dirty="0" smtClean="0"/>
              <a:t>:</a:t>
            </a:r>
          </a:p>
          <a:p>
            <a:pPr>
              <a:defRPr/>
            </a:pPr>
            <a:r>
              <a:rPr lang="en-US" b="1" i="1" dirty="0" smtClean="0"/>
              <a:t> </a:t>
            </a:r>
            <a:r>
              <a:rPr lang="en-US" b="1" i="1" dirty="0">
                <a:solidFill>
                  <a:schemeClr val="accent5"/>
                </a:solidFill>
              </a:rPr>
              <a:t>Smokiness=average smoke AOD in the domain * fraction of smoky pixels in </a:t>
            </a:r>
            <a:r>
              <a:rPr lang="en-US" b="1" i="1" dirty="0" smtClean="0">
                <a:solidFill>
                  <a:schemeClr val="accent5"/>
                </a:solidFill>
              </a:rPr>
              <a:t>the domain</a:t>
            </a:r>
            <a:endParaRPr lang="en-US" b="1" i="1" dirty="0">
              <a:solidFill>
                <a:schemeClr val="accent5"/>
              </a:solidFill>
            </a:endParaRPr>
          </a:p>
          <a:p>
            <a:pPr lvl="1">
              <a:defRPr/>
            </a:pPr>
            <a:endParaRPr lang="en-US" dirty="0"/>
          </a:p>
          <a:p>
            <a:pPr>
              <a:buFont typeface="Wingdings" panose="05000000000000000000" pitchFamily="2" charset="2"/>
              <a:buChar char="Ø"/>
              <a:defRPr/>
            </a:pPr>
            <a:r>
              <a:rPr lang="en-US" dirty="0"/>
              <a:t>A CDF distribution allows us to develop a long term climatology of “smokiness” within a given domain. </a:t>
            </a:r>
          </a:p>
          <a:p>
            <a:pPr>
              <a:defRPr/>
            </a:pPr>
            <a:endParaRPr lang="en-US" dirty="0"/>
          </a:p>
          <a:p>
            <a:pPr>
              <a:buFont typeface="Wingdings" panose="05000000000000000000" pitchFamily="2" charset="2"/>
              <a:buChar char="Ø"/>
              <a:defRPr/>
            </a:pPr>
            <a:r>
              <a:rPr lang="en-US" dirty="0"/>
              <a:t>From this, we can study the </a:t>
            </a:r>
            <a:r>
              <a:rPr lang="en-US" dirty="0" smtClean="0"/>
              <a:t>PM2.5 </a:t>
            </a:r>
            <a:r>
              <a:rPr lang="en-US" dirty="0"/>
              <a:t>vs AOD as a function of the degree of “smokiness”.</a:t>
            </a:r>
          </a:p>
          <a:p>
            <a:pPr>
              <a:defRPr/>
            </a:pPr>
            <a:r>
              <a:rPr lang="en-US" dirty="0"/>
              <a:t> </a:t>
            </a:r>
          </a:p>
          <a:p>
            <a:pPr>
              <a:buFont typeface="Wingdings" panose="05000000000000000000" pitchFamily="2" charset="2"/>
              <a:buChar char="Ø"/>
              <a:defRPr/>
            </a:pPr>
            <a:r>
              <a:rPr lang="en-US" dirty="0"/>
              <a:t>Focusing on summer where best connection between AOD and </a:t>
            </a:r>
            <a:r>
              <a:rPr lang="en-US" dirty="0" smtClean="0"/>
              <a:t>PM2.5 </a:t>
            </a:r>
            <a:r>
              <a:rPr lang="en-US" dirty="0"/>
              <a:t>expected and smoke plume contamination is most frequent. </a:t>
            </a: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884" y="992981"/>
            <a:ext cx="3654056" cy="3837964"/>
          </a:xfrm>
          <a:prstGeom prst="rect">
            <a:avLst/>
          </a:prstGeom>
        </p:spPr>
      </p:pic>
      <p:sp>
        <p:nvSpPr>
          <p:cNvPr id="7" name="TextBox 6"/>
          <p:cNvSpPr txBox="1"/>
          <p:nvPr/>
        </p:nvSpPr>
        <p:spPr>
          <a:xfrm>
            <a:off x="8800216" y="4640306"/>
            <a:ext cx="3391784" cy="523220"/>
          </a:xfrm>
          <a:prstGeom prst="rect">
            <a:avLst/>
          </a:prstGeom>
          <a:noFill/>
        </p:spPr>
        <p:txBody>
          <a:bodyPr wrap="square" rtlCol="0">
            <a:spAutoFit/>
          </a:bodyPr>
          <a:lstStyle/>
          <a:p>
            <a:r>
              <a:rPr lang="en-US" sz="1400" b="1" dirty="0" smtClean="0">
                <a:solidFill>
                  <a:schemeClr val="accent5"/>
                </a:solidFill>
              </a:rPr>
              <a:t>Fraction of smoky pixels</a:t>
            </a:r>
          </a:p>
          <a:p>
            <a:r>
              <a:rPr lang="en-US" sz="1400" b="1" dirty="0">
                <a:solidFill>
                  <a:schemeClr val="accent5"/>
                </a:solidFill>
              </a:rPr>
              <a:t> </a:t>
            </a:r>
            <a:r>
              <a:rPr lang="en-US" sz="1400" b="1" dirty="0" smtClean="0">
                <a:solidFill>
                  <a:schemeClr val="accent5"/>
                </a:solidFill>
              </a:rPr>
              <a:t>     =(valid # of pixels)/(total # of pixels)</a:t>
            </a:r>
            <a:endParaRPr lang="en-US" sz="1400" b="1" dirty="0">
              <a:solidFill>
                <a:schemeClr val="accent5"/>
              </a:solidFill>
            </a:endParaRPr>
          </a:p>
        </p:txBody>
      </p:sp>
      <p:sp>
        <p:nvSpPr>
          <p:cNvPr id="8" name="TextBox 7"/>
          <p:cNvSpPr txBox="1"/>
          <p:nvPr/>
        </p:nvSpPr>
        <p:spPr>
          <a:xfrm>
            <a:off x="2647506" y="74428"/>
            <a:ext cx="7644809" cy="738664"/>
          </a:xfrm>
          <a:prstGeom prst="rect">
            <a:avLst/>
          </a:prstGeom>
          <a:noFill/>
        </p:spPr>
        <p:txBody>
          <a:bodyPr wrap="square" rtlCol="0">
            <a:spAutoFit/>
          </a:bodyPr>
          <a:lstStyle/>
          <a:p>
            <a:r>
              <a:rPr lang="en-US" sz="2400" b="1" u="sng" dirty="0" smtClean="0">
                <a:solidFill>
                  <a:schemeClr val="accent1">
                    <a:lumMod val="75000"/>
                  </a:schemeClr>
                </a:solidFill>
              </a:rPr>
              <a:t>Quantifying high plume contamination cases with ASDTA</a:t>
            </a:r>
          </a:p>
          <a:p>
            <a:endParaRPr lang="en-US" dirty="0"/>
          </a:p>
        </p:txBody>
      </p:sp>
    </p:spTree>
    <p:extLst>
      <p:ext uri="{BB962C8B-B14F-4D97-AF65-F5344CB8AC3E}">
        <p14:creationId xmlns:p14="http://schemas.microsoft.com/office/powerpoint/2010/main" val="2608634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3940</TotalTime>
  <Words>1221</Words>
  <Application>Microsoft Office PowerPoint</Application>
  <PresentationFormat>Widescreen</PresentationFormat>
  <Paragraphs>187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Assessment of aerosol plume dispersion products and their usefulness to improve models between satellite aerosol retrieval and surface PM2.5   </vt:lpstr>
      <vt:lpstr>Motivation</vt:lpstr>
      <vt:lpstr>How can Remote Sensing extract PM2.5?</vt:lpstr>
      <vt:lpstr>Proposal</vt:lpstr>
      <vt:lpstr>Instruments and datasets used</vt:lpstr>
      <vt:lpstr>PowerPoint Presentation</vt:lpstr>
      <vt:lpstr>PowerPoint Presentation</vt:lpstr>
      <vt:lpstr>Evidence of Smoke Event contamination at CCNY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Conclusions / Future 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Asessment of aerosol plume dispersion products and their usefulness to improve models between satellite aerosol retrieval and surface PM2.5</dc:title>
  <dc:creator>Chowdhury Nazmi</dc:creator>
  <cp:lastModifiedBy>Chowdhury Nazmi</cp:lastModifiedBy>
  <cp:revision>34</cp:revision>
  <dcterms:created xsi:type="dcterms:W3CDTF">2015-09-30T14:43:43Z</dcterms:created>
  <dcterms:modified xsi:type="dcterms:W3CDTF">2015-10-07T01:48:10Z</dcterms:modified>
</cp:coreProperties>
</file>