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65" r:id="rId3"/>
    <p:sldId id="284" r:id="rId4"/>
    <p:sldId id="285" r:id="rId5"/>
    <p:sldId id="267" r:id="rId6"/>
    <p:sldId id="280" r:id="rId7"/>
    <p:sldId id="259" r:id="rId8"/>
    <p:sldId id="262" r:id="rId9"/>
    <p:sldId id="282" r:id="rId10"/>
    <p:sldId id="293" r:id="rId11"/>
    <p:sldId id="283" r:id="rId12"/>
    <p:sldId id="296" r:id="rId13"/>
    <p:sldId id="271" r:id="rId14"/>
    <p:sldId id="297" r:id="rId15"/>
    <p:sldId id="294" r:id="rId16"/>
    <p:sldId id="29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00B"/>
    <a:srgbClr val="4BD6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78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CB77EE-7405-EC46-A071-D08E1BEE106F}" type="datetimeFigureOut">
              <a:rPr lang="en-US" smtClean="0"/>
              <a:t>10/6/15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A90F11F-2256-3C4E-A62D-98DC041A38F9}" type="slidenum">
              <a:rPr lang="en-US" smtClean="0"/>
              <a:t>‹#›</a:t>
            </a:fld>
            <a:endParaRPr lang="en-US"/>
          </a:p>
        </p:txBody>
      </p:sp>
    </p:spTree>
    <p:extLst>
      <p:ext uri="{BB962C8B-B14F-4D97-AF65-F5344CB8AC3E}">
        <p14:creationId xmlns:p14="http://schemas.microsoft.com/office/powerpoint/2010/main" val="2550807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9B6A8-A1A4-1846-B245-729C73300085}" type="datetimeFigureOut">
              <a:rPr lang="en-US" smtClean="0"/>
              <a:t>10/6/15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8EB19D-E52B-964D-8E39-9ACE59BB6C59}" type="slidenum">
              <a:rPr lang="en-US" smtClean="0"/>
              <a:t>‹#›</a:t>
            </a:fld>
            <a:endParaRPr lang="en-US"/>
          </a:p>
        </p:txBody>
      </p:sp>
    </p:spTree>
    <p:extLst>
      <p:ext uri="{BB962C8B-B14F-4D97-AF65-F5344CB8AC3E}">
        <p14:creationId xmlns:p14="http://schemas.microsoft.com/office/powerpoint/2010/main" val="22226450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a:t>
            </a:r>
            <a:r>
              <a:rPr lang="en-US" baseline="0" dirty="0" err="1" smtClean="0"/>
              <a:t>Wenhong</a:t>
            </a:r>
            <a:r>
              <a:rPr lang="en-US" baseline="0" dirty="0" smtClean="0"/>
              <a:t> Li at Duke has studied the position of the NASH in historical context using the CMIP5 models.  There is a clear westward trend that the NASH in recent decades that is projected to continue to shift west with recent warming.    The black contour is the climatology of the 1560 </a:t>
            </a:r>
            <a:r>
              <a:rPr lang="en-US" baseline="0" dirty="0" err="1" smtClean="0"/>
              <a:t>geopotential</a:t>
            </a:r>
            <a:r>
              <a:rPr lang="en-US" baseline="0" dirty="0" smtClean="0"/>
              <a:t> height </a:t>
            </a:r>
            <a:r>
              <a:rPr lang="en-US" baseline="0" dirty="0" err="1" smtClean="0"/>
              <a:t>isoline</a:t>
            </a:r>
            <a:r>
              <a:rPr lang="en-US" baseline="0" dirty="0" smtClean="0"/>
              <a:t> used to represent the western boundary of the NASH. </a:t>
            </a:r>
          </a:p>
        </p:txBody>
      </p:sp>
      <p:sp>
        <p:nvSpPr>
          <p:cNvPr id="4" name="Slide Number Placeholder 3"/>
          <p:cNvSpPr>
            <a:spLocks noGrp="1"/>
          </p:cNvSpPr>
          <p:nvPr>
            <p:ph type="sldNum" sz="quarter" idx="10"/>
          </p:nvPr>
        </p:nvSpPr>
        <p:spPr/>
        <p:txBody>
          <a:bodyPr/>
          <a:lstStyle/>
          <a:p>
            <a:fld id="{0B8EB19D-E52B-964D-8E39-9ACE59BB6C59}" type="slidenum">
              <a:rPr lang="en-US" smtClean="0"/>
              <a:t>2</a:t>
            </a:fld>
            <a:endParaRPr lang="en-US"/>
          </a:p>
        </p:txBody>
      </p:sp>
    </p:spTree>
    <p:extLst>
      <p:ext uri="{BB962C8B-B14F-4D97-AF65-F5344CB8AC3E}">
        <p14:creationId xmlns:p14="http://schemas.microsoft.com/office/powerpoint/2010/main" val="2470559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Stagnation days increasing throughout the SE with larger warming in CM3.</a:t>
            </a:r>
            <a:r>
              <a:rPr lang="en-US" baseline="0" dirty="0" smtClean="0"/>
              <a:t>  </a:t>
            </a:r>
          </a:p>
          <a:p>
            <a:r>
              <a:rPr lang="en-US" baseline="0" dirty="0" smtClean="0"/>
              <a:t>CM3 response is what I anticipated – westward shift would increase the number of stagnation days.  </a:t>
            </a:r>
          </a:p>
          <a:p>
            <a:endParaRPr lang="en-US" baseline="0" dirty="0" smtClean="0"/>
          </a:p>
          <a:p>
            <a:r>
              <a:rPr lang="en-US" baseline="0" dirty="0" smtClean="0"/>
              <a:t>Need to look at what defines stagnation day – </a:t>
            </a:r>
            <a:r>
              <a:rPr lang="en-US" baseline="0" dirty="0" err="1" smtClean="0"/>
              <a:t>precip</a:t>
            </a:r>
            <a:r>
              <a:rPr lang="en-US" baseline="0" dirty="0" smtClean="0"/>
              <a:t>. and lower and upper winds </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11</a:t>
            </a:fld>
            <a:endParaRPr lang="en-US"/>
          </a:p>
        </p:txBody>
      </p:sp>
    </p:spTree>
    <p:extLst>
      <p:ext uri="{BB962C8B-B14F-4D97-AF65-F5344CB8AC3E}">
        <p14:creationId xmlns:p14="http://schemas.microsoft.com/office/powerpoint/2010/main" val="17095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level wind day</a:t>
            </a:r>
            <a:r>
              <a:rPr lang="en-US" baseline="0" dirty="0" smtClean="0"/>
              <a:t> change is very different for CM3 compared to CESM.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12</a:t>
            </a:fld>
            <a:endParaRPr lang="en-US"/>
          </a:p>
        </p:txBody>
      </p:sp>
    </p:spTree>
    <p:extLst>
      <p:ext uri="{BB962C8B-B14F-4D97-AF65-F5344CB8AC3E}">
        <p14:creationId xmlns:p14="http://schemas.microsoft.com/office/powerpoint/2010/main" val="3333869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a:t>
            </a:r>
            <a:r>
              <a:rPr lang="en-US" baseline="0" dirty="0" smtClean="0"/>
              <a:t> maximum temperature response when the NASH is west of its position.  </a:t>
            </a:r>
          </a:p>
          <a:p>
            <a:r>
              <a:rPr lang="en-US" baseline="0" dirty="0" smtClean="0"/>
              <a:t>Role of NASH on air quality needs to be explored further.  Role is much more complicated than originally thought.  The NASH westward shift and impact on AQ parameters is not linear.  </a:t>
            </a:r>
          </a:p>
          <a:p>
            <a:r>
              <a:rPr lang="en-US" baseline="0" dirty="0" smtClean="0"/>
              <a:t>For instance, NASH is modulated by other climate </a:t>
            </a:r>
            <a:r>
              <a:rPr lang="en-US" baseline="0" dirty="0" err="1" smtClean="0"/>
              <a:t>teleconnections</a:t>
            </a:r>
            <a:r>
              <a:rPr lang="en-US" baseline="0" dirty="0" smtClean="0"/>
              <a:t> including PDO and AMO </a:t>
            </a:r>
          </a:p>
          <a:p>
            <a:r>
              <a:rPr lang="en-US" baseline="0" dirty="0" smtClean="0"/>
              <a:t>To estimate and understand the climate change impact on AQ for the SE requires future research.</a:t>
            </a:r>
          </a:p>
          <a:p>
            <a:r>
              <a:rPr lang="en-US" baseline="0" dirty="0" smtClean="0"/>
              <a:t>Likely best to use raw GCM fields to provide a more robust ensemble to understand the implications of the NASH for AQ metrics such as stagnation.  </a:t>
            </a:r>
          </a:p>
          <a:p>
            <a:r>
              <a:rPr lang="en-US" baseline="0" dirty="0" smtClean="0"/>
              <a:t>Need for extra ensemble members or longer time series because of decadal variability in the position of the NASH.  </a:t>
            </a:r>
          </a:p>
        </p:txBody>
      </p:sp>
      <p:sp>
        <p:nvSpPr>
          <p:cNvPr id="4" name="Slide Number Placeholder 3"/>
          <p:cNvSpPr>
            <a:spLocks noGrp="1"/>
          </p:cNvSpPr>
          <p:nvPr>
            <p:ph type="sldNum" sz="quarter" idx="10"/>
          </p:nvPr>
        </p:nvSpPr>
        <p:spPr/>
        <p:txBody>
          <a:bodyPr/>
          <a:lstStyle/>
          <a:p>
            <a:fld id="{0B8EB19D-E52B-964D-8E39-9ACE59BB6C59}" type="slidenum">
              <a:rPr lang="en-US" smtClean="0"/>
              <a:t>15</a:t>
            </a:fld>
            <a:endParaRPr lang="en-US"/>
          </a:p>
        </p:txBody>
      </p:sp>
    </p:spTree>
    <p:extLst>
      <p:ext uri="{BB962C8B-B14F-4D97-AF65-F5344CB8AC3E}">
        <p14:creationId xmlns:p14="http://schemas.microsoft.com/office/powerpoint/2010/main" val="3049515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true for GFDL-CM3.  </a:t>
            </a:r>
          </a:p>
          <a:p>
            <a:r>
              <a:rPr lang="en-US" baseline="0" dirty="0" smtClean="0"/>
              <a:t>Regional temperature response can be very different despite similar westward shift in NASH.  </a:t>
            </a:r>
          </a:p>
          <a:p>
            <a:r>
              <a:rPr lang="en-US" baseline="0" dirty="0" smtClean="0"/>
              <a:t>Need to understand causes of differences</a:t>
            </a:r>
          </a:p>
          <a:p>
            <a:r>
              <a:rPr lang="en-US" baseline="0" dirty="0" smtClean="0"/>
              <a:t>Future work – Source of differences for maximum temperature – radiation and others.  </a:t>
            </a:r>
          </a:p>
        </p:txBody>
      </p:sp>
      <p:sp>
        <p:nvSpPr>
          <p:cNvPr id="4" name="Slide Number Placeholder 3"/>
          <p:cNvSpPr>
            <a:spLocks noGrp="1"/>
          </p:cNvSpPr>
          <p:nvPr>
            <p:ph type="sldNum" sz="quarter" idx="10"/>
          </p:nvPr>
        </p:nvSpPr>
        <p:spPr/>
        <p:txBody>
          <a:bodyPr/>
          <a:lstStyle/>
          <a:p>
            <a:fld id="{0B8EB19D-E52B-964D-8E39-9ACE59BB6C59}" type="slidenum">
              <a:rPr lang="en-US" smtClean="0"/>
              <a:t>16</a:t>
            </a:fld>
            <a:endParaRPr lang="en-US"/>
          </a:p>
        </p:txBody>
      </p:sp>
    </p:spTree>
    <p:extLst>
      <p:ext uri="{BB962C8B-B14F-4D97-AF65-F5344CB8AC3E}">
        <p14:creationId xmlns:p14="http://schemas.microsoft.com/office/powerpoint/2010/main" val="342551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Using the CMIP5 models, there is a clear trend that the NASH has extended westward in the prior decades and is projected to continue to shift west.  North – South position is important dry or wet conditions on average.  In the future the CMIP5 GCM ensemble shows westward shift that favors drier conditions but an </a:t>
            </a:r>
            <a:r>
              <a:rPr lang="en-US" baseline="0" dirty="0" err="1" smtClean="0"/>
              <a:t>incrase</a:t>
            </a:r>
            <a:r>
              <a:rPr lang="en-US" baseline="0" dirty="0" smtClean="0"/>
              <a:t> in the rainfall variability.  </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3</a:t>
            </a:fld>
            <a:endParaRPr lang="en-US"/>
          </a:p>
        </p:txBody>
      </p:sp>
    </p:spTree>
    <p:extLst>
      <p:ext uri="{BB962C8B-B14F-4D97-AF65-F5344CB8AC3E}">
        <p14:creationId xmlns:p14="http://schemas.microsoft.com/office/powerpoint/2010/main" val="99033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Baseline number of annual number</a:t>
            </a:r>
            <a:r>
              <a:rPr lang="en-US" baseline="0" dirty="0" smtClean="0"/>
              <a:t> of stagnation days from CMIP5 Ensemble and the projected shift by mid-century.  Note that Southeast doesn’t show large change in stagnation.  Hypothesize a westward shift in the NASH would impact stagnation (stability, winds, precipitation).  Dynamical downscaling may be helpful at adding additional information to assess regional change, such as daily precipitation in the Southeast during the summer.  </a:t>
            </a:r>
          </a:p>
          <a:p>
            <a:r>
              <a:rPr lang="en-US" baseline="0" dirty="0" smtClean="0"/>
              <a:t>Hypothesis : Projected westward shift in the NASH will result in poor air quality for the Southeast – Shift in the NASH is related to the change in maximum temperature and the number of stagnation days.  </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4</a:t>
            </a:fld>
            <a:endParaRPr lang="en-US"/>
          </a:p>
        </p:txBody>
      </p:sp>
    </p:spTree>
    <p:extLst>
      <p:ext uri="{BB962C8B-B14F-4D97-AF65-F5344CB8AC3E}">
        <p14:creationId xmlns:p14="http://schemas.microsoft.com/office/powerpoint/2010/main" val="3693861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EPA</a:t>
            </a:r>
            <a:r>
              <a:rPr lang="en-US" baseline="0" dirty="0" smtClean="0"/>
              <a:t> and UNC have worked toward development of a WRF RCM ensemble.  Currently based on US GCMs.   The members includes various techniques to improve the representation of the climate for the Southeast including : nudging techniques on mean and extreme near surface meteorology and atmospheric circulation; </a:t>
            </a:r>
            <a:r>
              <a:rPr lang="en-US" baseline="0" dirty="0" err="1" smtClean="0"/>
              <a:t>subgrid</a:t>
            </a:r>
            <a:r>
              <a:rPr lang="en-US" baseline="0" dirty="0" smtClean="0"/>
              <a:t> cloud feedback to radiation (</a:t>
            </a:r>
            <a:r>
              <a:rPr lang="en-US" baseline="0" dirty="0" err="1" smtClean="0"/>
              <a:t>Kain-Fristch</a:t>
            </a:r>
            <a:r>
              <a:rPr lang="en-US" baseline="0" dirty="0" smtClean="0"/>
              <a:t> CP scheme); improving representation of resolvable lakes; </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5</a:t>
            </a:fld>
            <a:endParaRPr lang="en-US"/>
          </a:p>
        </p:txBody>
      </p:sp>
    </p:spTree>
    <p:extLst>
      <p:ext uri="{BB962C8B-B14F-4D97-AF65-F5344CB8AC3E}">
        <p14:creationId xmlns:p14="http://schemas.microsoft.com/office/powerpoint/2010/main" val="33164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define a neutral category as years within two degrees of longitude from 85W. Use this longitude to define the climatological 850hPa </a:t>
            </a:r>
            <a:r>
              <a:rPr lang="en-US" baseline="0" dirty="0" err="1" smtClean="0"/>
              <a:t>geopotential</a:t>
            </a:r>
            <a:r>
              <a:rPr lang="en-US" baseline="0" dirty="0" smtClean="0"/>
              <a:t> height contour (1569m for CESM).  This climatology for </a:t>
            </a:r>
            <a:r>
              <a:rPr lang="en-US" baseline="0" dirty="0" err="1" smtClean="0"/>
              <a:t>geopotential</a:t>
            </a:r>
            <a:r>
              <a:rPr lang="en-US" baseline="0" dirty="0" smtClean="0"/>
              <a:t> height is WRF-GCM sensitive; GFDL is 1542m.  When the above </a:t>
            </a:r>
            <a:r>
              <a:rPr lang="en-US" baseline="0" dirty="0" err="1" smtClean="0"/>
              <a:t>geopteontial</a:t>
            </a:r>
            <a:r>
              <a:rPr lang="en-US" baseline="0" dirty="0" smtClean="0"/>
              <a:t> height contours intersect the u=0 then you have the western location of the NASH.  Neutral is considered within 2 degrees longitude of the 1995-2005 climatology.  Note that this calculation is the same as Li et al. and considers removing the uniform increase in the </a:t>
            </a:r>
            <a:r>
              <a:rPr lang="en-US" baseline="0" dirty="0" err="1" smtClean="0"/>
              <a:t>geopotential</a:t>
            </a:r>
            <a:r>
              <a:rPr lang="en-US" baseline="0" dirty="0" smtClean="0"/>
              <a:t> height in response to warming.  We have removed the thermal direct component and thus this is the dynamic contribution of the NASH.  </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6</a:t>
            </a:fld>
            <a:endParaRPr lang="en-US"/>
          </a:p>
        </p:txBody>
      </p:sp>
    </p:spTree>
    <p:extLst>
      <p:ext uri="{BB962C8B-B14F-4D97-AF65-F5344CB8AC3E}">
        <p14:creationId xmlns:p14="http://schemas.microsoft.com/office/powerpoint/2010/main" val="176250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lots of decadal variability in the western</a:t>
            </a:r>
            <a:r>
              <a:rPr lang="en-US" baseline="0" dirty="0" smtClean="0"/>
              <a:t> ridge location for CESM with different RCP scenarios.  However, the frequency of occurrence using average summer position is towards the west for all RCPs.  Largest frequency of west is actually for RCP60.  </a:t>
            </a:r>
          </a:p>
          <a:p>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7</a:t>
            </a:fld>
            <a:endParaRPr lang="en-US"/>
          </a:p>
        </p:txBody>
      </p:sp>
    </p:spTree>
    <p:extLst>
      <p:ext uri="{BB962C8B-B14F-4D97-AF65-F5344CB8AC3E}">
        <p14:creationId xmlns:p14="http://schemas.microsoft.com/office/powerpoint/2010/main" val="346676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a:t>
            </a:r>
            <a:r>
              <a:rPr lang="en-US" baseline="0" dirty="0" smtClean="0"/>
              <a:t> GFDL downscaled simulations there is a a progressive westward movement of the NASH.  More than ¾ of the 31 years are west of the climatological normal.</a:t>
            </a:r>
          </a:p>
          <a:p>
            <a:endParaRPr lang="en-US" baseline="0" dirty="0" smtClean="0"/>
          </a:p>
          <a:p>
            <a:r>
              <a:rPr lang="en-US" baseline="0" dirty="0" smtClean="0"/>
              <a:t>The prior slide indicated an increasing trend for GFDL downscaled simulation compared to CESM.  Is the consistent shift in the NASH helping to contribute to this trend?</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8</a:t>
            </a:fld>
            <a:endParaRPr lang="en-US"/>
          </a:p>
        </p:txBody>
      </p:sp>
    </p:spTree>
    <p:extLst>
      <p:ext uri="{BB962C8B-B14F-4D97-AF65-F5344CB8AC3E}">
        <p14:creationId xmlns:p14="http://schemas.microsoft.com/office/powerpoint/2010/main" val="170291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a:t>
            </a:r>
            <a:r>
              <a:rPr lang="en-US" baseline="0" dirty="0" smtClean="0"/>
              <a:t> are not as I anticipated for CESM and change in stagnation days as a result of NASH westward shift.</a:t>
            </a:r>
          </a:p>
          <a:p>
            <a:r>
              <a:rPr lang="en-US" baseline="0" dirty="0" smtClean="0"/>
              <a:t>Larger number of years when NASH is WEST of normal position (e.g. bottom circles) – results in small change in stagnation days (*some decrease)</a:t>
            </a:r>
          </a:p>
          <a:p>
            <a:r>
              <a:rPr lang="en-US" baseline="0" dirty="0" smtClean="0"/>
              <a:t>Note that when NASH is EAST (e.g. top circles) there is an overall increase in stagnation days for a majority of the Southeast. </a:t>
            </a:r>
          </a:p>
          <a:p>
            <a:r>
              <a:rPr lang="en-US" baseline="0" dirty="0" smtClean="0"/>
              <a:t>Decadal variability and scenario sensitivity important when constructing the ensemble.   </a:t>
            </a:r>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9</a:t>
            </a:fld>
            <a:endParaRPr lang="en-US"/>
          </a:p>
        </p:txBody>
      </p:sp>
    </p:spTree>
    <p:extLst>
      <p:ext uri="{BB962C8B-B14F-4D97-AF65-F5344CB8AC3E}">
        <p14:creationId xmlns:p14="http://schemas.microsoft.com/office/powerpoint/2010/main" val="40599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means</a:t>
            </a:r>
            <a:r>
              <a:rPr lang="en-US" baseline="0" dirty="0" smtClean="0"/>
              <a:t> more favorable conditions for individual component for an increase in the number of stagnation days.  You see consistency for 500 </a:t>
            </a:r>
            <a:r>
              <a:rPr lang="en-US" baseline="0" dirty="0" err="1" smtClean="0"/>
              <a:t>hPa</a:t>
            </a:r>
            <a:r>
              <a:rPr lang="en-US" baseline="0" dirty="0" smtClean="0"/>
              <a:t> wind speeds and precipitation (more days with light winds and an increase in number of dry days)</a:t>
            </a:r>
          </a:p>
          <a:p>
            <a:endParaRPr lang="en-US" baseline="0" dirty="0" smtClean="0"/>
          </a:p>
          <a:p>
            <a:r>
              <a:rPr lang="en-US" baseline="0" dirty="0" smtClean="0"/>
              <a:t>Big difference is for low-level winds between the two decades.  There are fewer days with light winds for 2046-2055 (not a favorable condition for stagnation).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B8EB19D-E52B-964D-8E39-9ACE59BB6C59}" type="slidenum">
              <a:rPr lang="en-US" smtClean="0"/>
              <a:t>10</a:t>
            </a:fld>
            <a:endParaRPr lang="en-US"/>
          </a:p>
        </p:txBody>
      </p:sp>
    </p:spTree>
    <p:extLst>
      <p:ext uri="{BB962C8B-B14F-4D97-AF65-F5344CB8AC3E}">
        <p14:creationId xmlns:p14="http://schemas.microsoft.com/office/powerpoint/2010/main" val="370538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4817E-33AC-8A4C-8250-C331DD12D318}" type="datetime1">
              <a:rPr lang="en-US" smtClean="0"/>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354854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63106-0963-FF49-8C3F-E04A8BC38632}" type="datetime1">
              <a:rPr lang="en-US" smtClean="0"/>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17876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D4389-C19D-C140-B64C-19418F9FE0DE}" type="datetime1">
              <a:rPr lang="en-US" smtClean="0"/>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288993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3C145-D7D0-B849-B38A-6AACA795FB8B}" type="datetime1">
              <a:rPr lang="en-US" smtClean="0"/>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92035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7EBCD1-68B3-6D4A-805A-707F2DCCF72A}" type="datetime1">
              <a:rPr lang="en-US" smtClean="0"/>
              <a:t>10/6/15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224284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8D844-5818-4B42-956A-43E2C270E731}" type="datetime1">
              <a:rPr lang="en-US" smtClean="0"/>
              <a:t>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382227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542594-F708-6144-AA4A-BAD92D657603}" type="datetime1">
              <a:rPr lang="en-US" smtClean="0"/>
              <a:t>10/6/15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17094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FF0B5-6614-084E-BA3E-E8EE1DE90FFD}" type="datetime1">
              <a:rPr lang="en-US" smtClean="0"/>
              <a:t>10/6/15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36878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CFFA7-06A2-CF47-A5AF-D4CEE2B1F28D}" type="datetime1">
              <a:rPr lang="en-US" smtClean="0"/>
              <a:t>10/6/15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258039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F327EF-7ED6-8044-9B50-C30A952DE637}" type="datetime1">
              <a:rPr lang="en-US" smtClean="0"/>
              <a:t>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38717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6DA79-705B-864C-BC77-FFA043099C8F}" type="datetime1">
              <a:rPr lang="en-US" smtClean="0"/>
              <a:t>10/6/15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D7DEB-77BE-5C49-BE2A-D14FD07CB297}" type="slidenum">
              <a:rPr lang="en-US" smtClean="0"/>
              <a:t>‹#›</a:t>
            </a:fld>
            <a:endParaRPr lang="en-US"/>
          </a:p>
        </p:txBody>
      </p:sp>
    </p:spTree>
    <p:extLst>
      <p:ext uri="{BB962C8B-B14F-4D97-AF65-F5344CB8AC3E}">
        <p14:creationId xmlns:p14="http://schemas.microsoft.com/office/powerpoint/2010/main" val="2671141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100000">
              <a:srgbClr val="FFFFFF"/>
            </a:gs>
          </a:gsLst>
          <a:lin ang="486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10DC7-9C26-D949-8DA6-9B59B184000F}" type="datetime1">
              <a:rPr lang="en-US" smtClean="0"/>
              <a:t>10/6/15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D7DEB-77BE-5C49-BE2A-D14FD07CB297}" type="slidenum">
              <a:rPr lang="en-US" smtClean="0"/>
              <a:t>‹#›</a:t>
            </a:fld>
            <a:endParaRPr lang="en-US"/>
          </a:p>
        </p:txBody>
      </p:sp>
    </p:spTree>
    <p:extLst>
      <p:ext uri="{BB962C8B-B14F-4D97-AF65-F5344CB8AC3E}">
        <p14:creationId xmlns:p14="http://schemas.microsoft.com/office/powerpoint/2010/main" val="3303734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08" y="1553713"/>
            <a:ext cx="9023684" cy="1470025"/>
          </a:xfrm>
        </p:spPr>
        <p:txBody>
          <a:bodyPr>
            <a:normAutofit fontScale="90000"/>
          </a:bodyPr>
          <a:lstStyle/>
          <a:p>
            <a:r>
              <a:rPr lang="en-US" dirty="0" smtClean="0"/>
              <a:t>Using WRF for Regional Climate Modeling: </a:t>
            </a:r>
            <a:br>
              <a:rPr lang="en-US" dirty="0" smtClean="0"/>
            </a:br>
            <a:r>
              <a:rPr lang="en-US" dirty="0" smtClean="0"/>
              <a:t>An Emphasis on the Southeast U.S. </a:t>
            </a:r>
            <a:br>
              <a:rPr lang="en-US" dirty="0" smtClean="0"/>
            </a:br>
            <a:r>
              <a:rPr lang="en-US" dirty="0" smtClean="0"/>
              <a:t>for Future Air Quality</a:t>
            </a:r>
            <a:endParaRPr lang="en-US" dirty="0"/>
          </a:p>
        </p:txBody>
      </p:sp>
      <p:sp>
        <p:nvSpPr>
          <p:cNvPr id="3" name="Subtitle 2"/>
          <p:cNvSpPr>
            <a:spLocks noGrp="1"/>
          </p:cNvSpPr>
          <p:nvPr>
            <p:ph type="subTitle" idx="1"/>
          </p:nvPr>
        </p:nvSpPr>
        <p:spPr>
          <a:xfrm>
            <a:off x="2887586" y="3593963"/>
            <a:ext cx="3957054" cy="1752600"/>
          </a:xfrm>
        </p:spPr>
        <p:txBody>
          <a:bodyPr>
            <a:normAutofit fontScale="70000" lnSpcReduction="20000"/>
          </a:bodyPr>
          <a:lstStyle/>
          <a:p>
            <a:r>
              <a:rPr lang="en-US" b="1" dirty="0" smtClean="0">
                <a:solidFill>
                  <a:schemeClr val="tx1"/>
                </a:solidFill>
              </a:rPr>
              <a:t>Jared H. Bowden (UNC)</a:t>
            </a:r>
          </a:p>
          <a:p>
            <a:r>
              <a:rPr lang="en-US" b="1" dirty="0" smtClean="0">
                <a:solidFill>
                  <a:schemeClr val="tx1"/>
                </a:solidFill>
              </a:rPr>
              <a:t>Kevin D. </a:t>
            </a:r>
            <a:r>
              <a:rPr lang="en-US" b="1" dirty="0" err="1" smtClean="0">
                <a:solidFill>
                  <a:schemeClr val="tx1"/>
                </a:solidFill>
              </a:rPr>
              <a:t>Talgo</a:t>
            </a:r>
            <a:r>
              <a:rPr lang="en-US" b="1" dirty="0" smtClean="0">
                <a:solidFill>
                  <a:schemeClr val="tx1"/>
                </a:solidFill>
              </a:rPr>
              <a:t> (UNC)</a:t>
            </a:r>
          </a:p>
          <a:p>
            <a:r>
              <a:rPr lang="en-US" b="1" dirty="0" smtClean="0">
                <a:solidFill>
                  <a:schemeClr val="tx1"/>
                </a:solidFill>
              </a:rPr>
              <a:t>Tanya L. </a:t>
            </a:r>
            <a:r>
              <a:rPr lang="en-US" b="1" dirty="0" err="1" smtClean="0">
                <a:solidFill>
                  <a:schemeClr val="tx1"/>
                </a:solidFill>
              </a:rPr>
              <a:t>Spero</a:t>
            </a:r>
            <a:r>
              <a:rPr lang="en-US" b="1" dirty="0" smtClean="0">
                <a:solidFill>
                  <a:schemeClr val="tx1"/>
                </a:solidFill>
              </a:rPr>
              <a:t> (EPA)</a:t>
            </a:r>
          </a:p>
          <a:p>
            <a:r>
              <a:rPr lang="en-US" b="1" dirty="0" smtClean="0">
                <a:solidFill>
                  <a:schemeClr val="tx1"/>
                </a:solidFill>
              </a:rPr>
              <a:t>Christopher G. Nolte (EPA)</a:t>
            </a:r>
          </a:p>
          <a:p>
            <a:r>
              <a:rPr lang="en-US" b="1" dirty="0" smtClean="0">
                <a:solidFill>
                  <a:schemeClr val="tx1"/>
                </a:solidFill>
              </a:rPr>
              <a:t>Megan Mallard (UNC)</a:t>
            </a:r>
            <a:endParaRPr lang="en-US" b="1" dirty="0">
              <a:solidFill>
                <a:schemeClr val="tx1"/>
              </a:solidFill>
            </a:endParaRPr>
          </a:p>
        </p:txBody>
      </p:sp>
      <p:pic>
        <p:nvPicPr>
          <p:cNvPr id="4" name="Picture 3" descr="ep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157" y="40104"/>
            <a:ext cx="1396999" cy="1396999"/>
          </a:xfrm>
          <a:prstGeom prst="rect">
            <a:avLst/>
          </a:prstGeom>
        </p:spPr>
      </p:pic>
      <p:pic>
        <p:nvPicPr>
          <p:cNvPr id="5" name="Picture 4" descr="UNC_IE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8" y="40104"/>
            <a:ext cx="2901482" cy="1194728"/>
          </a:xfrm>
          <a:prstGeom prst="rect">
            <a:avLst/>
          </a:prstGeom>
        </p:spPr>
      </p:pic>
      <p:pic>
        <p:nvPicPr>
          <p:cNvPr id="6" name="Picture 5" descr="SE_A1___B2_temperature_graphs_12908_v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9" y="3593963"/>
            <a:ext cx="3159232" cy="3210555"/>
          </a:xfrm>
          <a:prstGeom prst="rect">
            <a:avLst/>
          </a:prstGeom>
        </p:spPr>
      </p:pic>
      <p:sp>
        <p:nvSpPr>
          <p:cNvPr id="7" name="Subtitle 2"/>
          <p:cNvSpPr txBox="1">
            <a:spLocks/>
          </p:cNvSpPr>
          <p:nvPr/>
        </p:nvSpPr>
        <p:spPr>
          <a:xfrm>
            <a:off x="2772623" y="5787719"/>
            <a:ext cx="3957054"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b="1" dirty="0" smtClean="0">
                <a:solidFill>
                  <a:schemeClr val="tx1"/>
                </a:solidFill>
              </a:rPr>
              <a:t>CMAS Conference</a:t>
            </a:r>
          </a:p>
          <a:p>
            <a:r>
              <a:rPr lang="en-US" sz="2000" b="1" dirty="0" smtClean="0">
                <a:solidFill>
                  <a:schemeClr val="tx1"/>
                </a:solidFill>
              </a:rPr>
              <a:t>October 7, 2015</a:t>
            </a:r>
            <a:endParaRPr lang="en-US" sz="2000" b="1" dirty="0">
              <a:solidFill>
                <a:schemeClr val="tx1"/>
              </a:solidFill>
            </a:endParaRPr>
          </a:p>
        </p:txBody>
      </p:sp>
      <p:pic>
        <p:nvPicPr>
          <p:cNvPr id="9" name="Picture 8" descr="2-7_map.png"/>
          <p:cNvPicPr>
            <a:picLocks noChangeAspect="1"/>
          </p:cNvPicPr>
          <p:nvPr/>
        </p:nvPicPr>
        <p:blipFill rotWithShape="1">
          <a:blip r:embed="rId5">
            <a:extLst>
              <a:ext uri="{28A0092B-C50C-407E-A947-70E740481C1C}">
                <a14:useLocalDpi xmlns:a14="http://schemas.microsoft.com/office/drawing/2010/main" val="0"/>
              </a:ext>
            </a:extLst>
          </a:blip>
          <a:srcRect l="41938" t="26288"/>
          <a:stretch/>
        </p:blipFill>
        <p:spPr>
          <a:xfrm>
            <a:off x="6470317" y="4224421"/>
            <a:ext cx="2673680" cy="1872748"/>
          </a:xfrm>
          <a:prstGeom prst="rect">
            <a:avLst/>
          </a:prstGeom>
        </p:spPr>
      </p:pic>
      <p:sp>
        <p:nvSpPr>
          <p:cNvPr id="8" name="Slide Number Placeholder 7"/>
          <p:cNvSpPr>
            <a:spLocks noGrp="1"/>
          </p:cNvSpPr>
          <p:nvPr>
            <p:ph type="sldNum" sz="quarter" idx="12"/>
          </p:nvPr>
        </p:nvSpPr>
        <p:spPr/>
        <p:txBody>
          <a:bodyPr/>
          <a:lstStyle/>
          <a:p>
            <a:fld id="{DB1D7DEB-77BE-5C49-BE2A-D14FD07CB297}" type="slidenum">
              <a:rPr lang="en-US" smtClean="0"/>
              <a:t>1</a:t>
            </a:fld>
            <a:endParaRPr lang="en-US"/>
          </a:p>
        </p:txBody>
      </p:sp>
    </p:spTree>
    <p:extLst>
      <p:ext uri="{BB962C8B-B14F-4D97-AF65-F5344CB8AC3E}">
        <p14:creationId xmlns:p14="http://schemas.microsoft.com/office/powerpoint/2010/main" val="27929423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g_cesm_rcp85_2025-2035.png"/>
          <p:cNvPicPr>
            <a:picLocks noChangeAspect="1"/>
          </p:cNvPicPr>
          <p:nvPr/>
        </p:nvPicPr>
        <p:blipFill rotWithShape="1">
          <a:blip r:embed="rId3">
            <a:extLst>
              <a:ext uri="{28A0092B-C50C-407E-A947-70E740481C1C}">
                <a14:useLocalDpi xmlns:a14="http://schemas.microsoft.com/office/drawing/2010/main" val="0"/>
              </a:ext>
            </a:extLst>
          </a:blip>
          <a:srcRect l="24848" t="20008" r="32595" b="31567"/>
          <a:stretch/>
        </p:blipFill>
        <p:spPr>
          <a:xfrm>
            <a:off x="227474" y="610366"/>
            <a:ext cx="1976461" cy="1737360"/>
          </a:xfrm>
          <a:prstGeom prst="rect">
            <a:avLst/>
          </a:prstGeom>
        </p:spPr>
      </p:pic>
      <p:pic>
        <p:nvPicPr>
          <p:cNvPr id="5" name="Picture 4" descr="ws10_cesm_rcp85_2025-2035.png"/>
          <p:cNvPicPr>
            <a:picLocks noChangeAspect="1"/>
          </p:cNvPicPr>
          <p:nvPr/>
        </p:nvPicPr>
        <p:blipFill rotWithShape="1">
          <a:blip r:embed="rId4">
            <a:extLst>
              <a:ext uri="{28A0092B-C50C-407E-A947-70E740481C1C}">
                <a14:useLocalDpi xmlns:a14="http://schemas.microsoft.com/office/drawing/2010/main" val="0"/>
              </a:ext>
            </a:extLst>
          </a:blip>
          <a:srcRect l="25396" t="19907" r="34553" b="31714"/>
          <a:stretch/>
        </p:blipFill>
        <p:spPr>
          <a:xfrm>
            <a:off x="2291801" y="603999"/>
            <a:ext cx="2025724" cy="1890276"/>
          </a:xfrm>
          <a:prstGeom prst="rect">
            <a:avLst/>
          </a:prstGeom>
        </p:spPr>
      </p:pic>
      <p:pic>
        <p:nvPicPr>
          <p:cNvPr id="6" name="Picture 5" descr="rtot_cesm_rcp85_2025-2035.png"/>
          <p:cNvPicPr>
            <a:picLocks noChangeAspect="1"/>
          </p:cNvPicPr>
          <p:nvPr/>
        </p:nvPicPr>
        <p:blipFill rotWithShape="1">
          <a:blip r:embed="rId5">
            <a:extLst>
              <a:ext uri="{28A0092B-C50C-407E-A947-70E740481C1C}">
                <a14:useLocalDpi xmlns:a14="http://schemas.microsoft.com/office/drawing/2010/main" val="0"/>
              </a:ext>
            </a:extLst>
          </a:blip>
          <a:srcRect l="25396" t="19212" r="33658" b="31251"/>
          <a:stretch/>
        </p:blipFill>
        <p:spPr>
          <a:xfrm>
            <a:off x="6878714" y="646331"/>
            <a:ext cx="2043036" cy="1909413"/>
          </a:xfrm>
          <a:prstGeom prst="rect">
            <a:avLst/>
          </a:prstGeom>
        </p:spPr>
      </p:pic>
      <p:pic>
        <p:nvPicPr>
          <p:cNvPr id="7" name="Picture 6" descr="ws500_cesm_rcp85_2025-2035.png"/>
          <p:cNvPicPr>
            <a:picLocks noChangeAspect="1"/>
          </p:cNvPicPr>
          <p:nvPr/>
        </p:nvPicPr>
        <p:blipFill rotWithShape="1">
          <a:blip r:embed="rId6">
            <a:extLst>
              <a:ext uri="{28A0092B-C50C-407E-A947-70E740481C1C}">
                <a14:useLocalDpi xmlns:a14="http://schemas.microsoft.com/office/drawing/2010/main" val="0"/>
              </a:ext>
            </a:extLst>
          </a:blip>
          <a:srcRect l="27181" t="20370" r="30260" b="31944"/>
          <a:stretch/>
        </p:blipFill>
        <p:spPr>
          <a:xfrm>
            <a:off x="4493207" y="646331"/>
            <a:ext cx="2163710" cy="1872792"/>
          </a:xfrm>
          <a:prstGeom prst="rect">
            <a:avLst/>
          </a:prstGeom>
        </p:spPr>
      </p:pic>
      <p:pic>
        <p:nvPicPr>
          <p:cNvPr id="8" name="Picture 7" descr="stag_cesm_rcp85_2046-2055.png"/>
          <p:cNvPicPr>
            <a:picLocks noChangeAspect="1"/>
          </p:cNvPicPr>
          <p:nvPr/>
        </p:nvPicPr>
        <p:blipFill rotWithShape="1">
          <a:blip r:embed="rId7">
            <a:extLst>
              <a:ext uri="{28A0092B-C50C-407E-A947-70E740481C1C}">
                <a14:useLocalDpi xmlns:a14="http://schemas.microsoft.com/office/drawing/2010/main" val="0"/>
              </a:ext>
            </a:extLst>
          </a:blip>
          <a:srcRect l="23819" t="19412" r="33359" b="30324"/>
          <a:stretch/>
        </p:blipFill>
        <p:spPr>
          <a:xfrm>
            <a:off x="157883" y="4282795"/>
            <a:ext cx="1916033" cy="1737360"/>
          </a:xfrm>
          <a:prstGeom prst="rect">
            <a:avLst/>
          </a:prstGeom>
        </p:spPr>
      </p:pic>
      <p:pic>
        <p:nvPicPr>
          <p:cNvPr id="9" name="Picture 8" descr="rtot_cesm_rcp85_2046-2055.png"/>
          <p:cNvPicPr>
            <a:picLocks noChangeAspect="1"/>
          </p:cNvPicPr>
          <p:nvPr/>
        </p:nvPicPr>
        <p:blipFill rotWithShape="1">
          <a:blip r:embed="rId8">
            <a:extLst>
              <a:ext uri="{28A0092B-C50C-407E-A947-70E740481C1C}">
                <a14:useLocalDpi xmlns:a14="http://schemas.microsoft.com/office/drawing/2010/main" val="0"/>
              </a:ext>
            </a:extLst>
          </a:blip>
          <a:srcRect l="25929" t="19676" r="33658" b="33102"/>
          <a:stretch/>
        </p:blipFill>
        <p:spPr>
          <a:xfrm>
            <a:off x="6859553" y="4282795"/>
            <a:ext cx="2062198" cy="1861454"/>
          </a:xfrm>
          <a:prstGeom prst="rect">
            <a:avLst/>
          </a:prstGeom>
        </p:spPr>
      </p:pic>
      <p:pic>
        <p:nvPicPr>
          <p:cNvPr id="10" name="Picture 9" descr="ws500_cesm_rcp45_2046-2055.png"/>
          <p:cNvPicPr>
            <a:picLocks noChangeAspect="1"/>
          </p:cNvPicPr>
          <p:nvPr/>
        </p:nvPicPr>
        <p:blipFill rotWithShape="1">
          <a:blip r:embed="rId9">
            <a:extLst>
              <a:ext uri="{28A0092B-C50C-407E-A947-70E740481C1C}">
                <a14:useLocalDpi xmlns:a14="http://schemas.microsoft.com/office/drawing/2010/main" val="0"/>
              </a:ext>
            </a:extLst>
          </a:blip>
          <a:srcRect l="26465" t="19907" r="32228" b="30787"/>
          <a:stretch/>
        </p:blipFill>
        <p:spPr>
          <a:xfrm>
            <a:off x="4493207" y="4282795"/>
            <a:ext cx="2114021" cy="1949292"/>
          </a:xfrm>
          <a:prstGeom prst="rect">
            <a:avLst/>
          </a:prstGeom>
        </p:spPr>
      </p:pic>
      <p:pic>
        <p:nvPicPr>
          <p:cNvPr id="11" name="Picture 10" descr="ws10_cesm_rcp85_2046-2055.png"/>
          <p:cNvPicPr>
            <a:picLocks noChangeAspect="1"/>
          </p:cNvPicPr>
          <p:nvPr/>
        </p:nvPicPr>
        <p:blipFill rotWithShape="1">
          <a:blip r:embed="rId10">
            <a:extLst>
              <a:ext uri="{28A0092B-C50C-407E-A947-70E740481C1C}">
                <a14:useLocalDpi xmlns:a14="http://schemas.microsoft.com/office/drawing/2010/main" val="0"/>
              </a:ext>
            </a:extLst>
          </a:blip>
          <a:srcRect l="24385" t="20371" r="33479" b="29166"/>
          <a:stretch/>
        </p:blipFill>
        <p:spPr>
          <a:xfrm>
            <a:off x="2291801" y="4282795"/>
            <a:ext cx="2012032" cy="1861454"/>
          </a:xfrm>
          <a:prstGeom prst="rect">
            <a:avLst/>
          </a:prstGeom>
        </p:spPr>
      </p:pic>
      <p:pic>
        <p:nvPicPr>
          <p:cNvPr id="12" name="Picture 11" descr="stag_cesm_rcp45_2025-2035.png"/>
          <p:cNvPicPr>
            <a:picLocks noChangeAspect="1"/>
          </p:cNvPicPr>
          <p:nvPr/>
        </p:nvPicPr>
        <p:blipFill rotWithShape="1">
          <a:blip r:embed="rId11">
            <a:extLst>
              <a:ext uri="{28A0092B-C50C-407E-A947-70E740481C1C}">
                <a14:useLocalDpi xmlns:a14="http://schemas.microsoft.com/office/drawing/2010/main" val="0"/>
              </a:ext>
            </a:extLst>
          </a:blip>
          <a:srcRect t="88956" b="3757"/>
          <a:stretch/>
        </p:blipFill>
        <p:spPr>
          <a:xfrm>
            <a:off x="44080" y="3081326"/>
            <a:ext cx="8877670" cy="499711"/>
          </a:xfrm>
          <a:prstGeom prst="rect">
            <a:avLst/>
          </a:prstGeom>
        </p:spPr>
      </p:pic>
      <p:sp>
        <p:nvSpPr>
          <p:cNvPr id="13" name="TextBox 12"/>
          <p:cNvSpPr txBox="1"/>
          <p:nvPr/>
        </p:nvSpPr>
        <p:spPr>
          <a:xfrm>
            <a:off x="2946861" y="25916"/>
            <a:ext cx="4008880" cy="461665"/>
          </a:xfrm>
          <a:prstGeom prst="rect">
            <a:avLst/>
          </a:prstGeom>
          <a:noFill/>
        </p:spPr>
        <p:txBody>
          <a:bodyPr wrap="none" rtlCol="0">
            <a:spAutoFit/>
          </a:bodyPr>
          <a:lstStyle/>
          <a:p>
            <a:r>
              <a:rPr lang="en-US" sz="2400" b="1" dirty="0" smtClean="0"/>
              <a:t>CESM RCP8.5  2025-2035 (JJA)</a:t>
            </a:r>
            <a:endParaRPr lang="en-US" sz="2400" b="1" dirty="0"/>
          </a:p>
        </p:txBody>
      </p:sp>
      <p:sp>
        <p:nvSpPr>
          <p:cNvPr id="14" name="TextBox 13"/>
          <p:cNvSpPr txBox="1"/>
          <p:nvPr/>
        </p:nvSpPr>
        <p:spPr>
          <a:xfrm>
            <a:off x="2923806" y="3783810"/>
            <a:ext cx="4008880" cy="461665"/>
          </a:xfrm>
          <a:prstGeom prst="rect">
            <a:avLst/>
          </a:prstGeom>
          <a:noFill/>
        </p:spPr>
        <p:txBody>
          <a:bodyPr wrap="none" rtlCol="0">
            <a:spAutoFit/>
          </a:bodyPr>
          <a:lstStyle/>
          <a:p>
            <a:r>
              <a:rPr lang="en-US" sz="2400" b="1" dirty="0" smtClean="0"/>
              <a:t>CESM RCP8.5  2046-2055 (JJA)</a:t>
            </a:r>
            <a:endParaRPr lang="en-US" sz="2400" b="1" dirty="0"/>
          </a:p>
        </p:txBody>
      </p:sp>
      <p:sp>
        <p:nvSpPr>
          <p:cNvPr id="15" name="TextBox 14"/>
          <p:cNvSpPr txBox="1"/>
          <p:nvPr/>
        </p:nvSpPr>
        <p:spPr>
          <a:xfrm>
            <a:off x="157883" y="2408785"/>
            <a:ext cx="1857412" cy="646331"/>
          </a:xfrm>
          <a:prstGeom prst="rect">
            <a:avLst/>
          </a:prstGeom>
          <a:noFill/>
        </p:spPr>
        <p:txBody>
          <a:bodyPr wrap="none" rtlCol="0">
            <a:spAutoFit/>
          </a:bodyPr>
          <a:lstStyle/>
          <a:p>
            <a:pPr algn="ctr"/>
            <a:r>
              <a:rPr lang="en-US" dirty="0" smtClean="0"/>
              <a:t>Change in </a:t>
            </a:r>
          </a:p>
          <a:p>
            <a:pPr algn="ctr"/>
            <a:r>
              <a:rPr lang="en-US" dirty="0" smtClean="0"/>
              <a:t># Stagnation Days</a:t>
            </a:r>
            <a:endParaRPr lang="en-US" dirty="0"/>
          </a:p>
        </p:txBody>
      </p:sp>
      <p:sp>
        <p:nvSpPr>
          <p:cNvPr id="18" name="TextBox 17"/>
          <p:cNvSpPr txBox="1"/>
          <p:nvPr/>
        </p:nvSpPr>
        <p:spPr>
          <a:xfrm>
            <a:off x="2107384" y="2436789"/>
            <a:ext cx="2246265" cy="646331"/>
          </a:xfrm>
          <a:prstGeom prst="rect">
            <a:avLst/>
          </a:prstGeom>
          <a:noFill/>
        </p:spPr>
        <p:txBody>
          <a:bodyPr wrap="none" rtlCol="0">
            <a:spAutoFit/>
          </a:bodyPr>
          <a:lstStyle/>
          <a:p>
            <a:pPr algn="ctr"/>
            <a:r>
              <a:rPr lang="en-US" dirty="0" smtClean="0"/>
              <a:t>Change in # days with </a:t>
            </a:r>
          </a:p>
          <a:p>
            <a:pPr algn="ctr"/>
            <a:r>
              <a:rPr lang="en-US" dirty="0" smtClean="0"/>
              <a:t>10m Winds &lt; 3.2 m/s </a:t>
            </a:r>
            <a:endParaRPr lang="en-US" dirty="0"/>
          </a:p>
        </p:txBody>
      </p:sp>
      <p:sp>
        <p:nvSpPr>
          <p:cNvPr id="19" name="TextBox 18"/>
          <p:cNvSpPr txBox="1"/>
          <p:nvPr/>
        </p:nvSpPr>
        <p:spPr>
          <a:xfrm>
            <a:off x="4328691" y="2463236"/>
            <a:ext cx="2530861" cy="646331"/>
          </a:xfrm>
          <a:prstGeom prst="rect">
            <a:avLst/>
          </a:prstGeom>
          <a:noFill/>
        </p:spPr>
        <p:txBody>
          <a:bodyPr wrap="none" rtlCol="0">
            <a:spAutoFit/>
          </a:bodyPr>
          <a:lstStyle/>
          <a:p>
            <a:pPr algn="ctr"/>
            <a:r>
              <a:rPr lang="en-US" dirty="0" smtClean="0"/>
              <a:t>Change in # days with</a:t>
            </a:r>
          </a:p>
          <a:p>
            <a:pPr algn="ctr"/>
            <a:r>
              <a:rPr lang="en-US" dirty="0" smtClean="0"/>
              <a:t>500 </a:t>
            </a:r>
            <a:r>
              <a:rPr lang="en-US" dirty="0" err="1" smtClean="0"/>
              <a:t>hPa</a:t>
            </a:r>
            <a:r>
              <a:rPr lang="en-US" dirty="0" smtClean="0"/>
              <a:t> Winds &lt; 13 m/s </a:t>
            </a:r>
            <a:endParaRPr lang="en-US" dirty="0"/>
          </a:p>
        </p:txBody>
      </p:sp>
      <p:sp>
        <p:nvSpPr>
          <p:cNvPr id="20" name="TextBox 19"/>
          <p:cNvSpPr txBox="1"/>
          <p:nvPr/>
        </p:nvSpPr>
        <p:spPr>
          <a:xfrm>
            <a:off x="6861736" y="2509806"/>
            <a:ext cx="2225527" cy="646331"/>
          </a:xfrm>
          <a:prstGeom prst="rect">
            <a:avLst/>
          </a:prstGeom>
          <a:noFill/>
        </p:spPr>
        <p:txBody>
          <a:bodyPr wrap="none" rtlCol="0">
            <a:spAutoFit/>
          </a:bodyPr>
          <a:lstStyle/>
          <a:p>
            <a:pPr algn="ctr"/>
            <a:r>
              <a:rPr lang="en-US" dirty="0" smtClean="0"/>
              <a:t>Change in # days with</a:t>
            </a:r>
          </a:p>
          <a:p>
            <a:pPr algn="ctr"/>
            <a:r>
              <a:rPr lang="en-US" dirty="0" err="1" smtClean="0"/>
              <a:t>Precip</a:t>
            </a:r>
            <a:r>
              <a:rPr lang="en-US" dirty="0" smtClean="0"/>
              <a:t>. &lt; 1 mm </a:t>
            </a:r>
            <a:endParaRPr lang="en-US" dirty="0"/>
          </a:p>
        </p:txBody>
      </p:sp>
      <p:sp>
        <p:nvSpPr>
          <p:cNvPr id="21" name="TextBox 20"/>
          <p:cNvSpPr txBox="1"/>
          <p:nvPr/>
        </p:nvSpPr>
        <p:spPr>
          <a:xfrm>
            <a:off x="190078" y="6173435"/>
            <a:ext cx="1857412" cy="646331"/>
          </a:xfrm>
          <a:prstGeom prst="rect">
            <a:avLst/>
          </a:prstGeom>
          <a:noFill/>
        </p:spPr>
        <p:txBody>
          <a:bodyPr wrap="none" rtlCol="0">
            <a:spAutoFit/>
          </a:bodyPr>
          <a:lstStyle/>
          <a:p>
            <a:pPr algn="ctr"/>
            <a:r>
              <a:rPr lang="en-US" dirty="0" smtClean="0"/>
              <a:t>Change in </a:t>
            </a:r>
          </a:p>
          <a:p>
            <a:pPr algn="ctr"/>
            <a:r>
              <a:rPr lang="en-US" dirty="0" smtClean="0"/>
              <a:t># Stagnation Days</a:t>
            </a:r>
            <a:endParaRPr lang="en-US" dirty="0"/>
          </a:p>
        </p:txBody>
      </p:sp>
      <p:sp>
        <p:nvSpPr>
          <p:cNvPr id="22" name="TextBox 21"/>
          <p:cNvSpPr txBox="1"/>
          <p:nvPr/>
        </p:nvSpPr>
        <p:spPr>
          <a:xfrm>
            <a:off x="2234826" y="6186581"/>
            <a:ext cx="2246265" cy="646331"/>
          </a:xfrm>
          <a:prstGeom prst="rect">
            <a:avLst/>
          </a:prstGeom>
          <a:noFill/>
        </p:spPr>
        <p:txBody>
          <a:bodyPr wrap="none" rtlCol="0">
            <a:spAutoFit/>
          </a:bodyPr>
          <a:lstStyle/>
          <a:p>
            <a:pPr algn="ctr"/>
            <a:r>
              <a:rPr lang="en-US" dirty="0" smtClean="0"/>
              <a:t>Change in # days with </a:t>
            </a:r>
          </a:p>
          <a:p>
            <a:pPr algn="ctr"/>
            <a:r>
              <a:rPr lang="en-US" dirty="0" smtClean="0"/>
              <a:t>10m Winds &lt; 3.2 m/s </a:t>
            </a:r>
            <a:endParaRPr lang="en-US" dirty="0"/>
          </a:p>
        </p:txBody>
      </p:sp>
      <p:sp>
        <p:nvSpPr>
          <p:cNvPr id="23" name="TextBox 22"/>
          <p:cNvSpPr txBox="1"/>
          <p:nvPr/>
        </p:nvSpPr>
        <p:spPr>
          <a:xfrm>
            <a:off x="4456133" y="6213028"/>
            <a:ext cx="2530861" cy="646331"/>
          </a:xfrm>
          <a:prstGeom prst="rect">
            <a:avLst/>
          </a:prstGeom>
          <a:noFill/>
        </p:spPr>
        <p:txBody>
          <a:bodyPr wrap="none" rtlCol="0">
            <a:spAutoFit/>
          </a:bodyPr>
          <a:lstStyle/>
          <a:p>
            <a:pPr algn="ctr"/>
            <a:r>
              <a:rPr lang="en-US" dirty="0" smtClean="0"/>
              <a:t>Change in # days with</a:t>
            </a:r>
          </a:p>
          <a:p>
            <a:pPr algn="ctr"/>
            <a:r>
              <a:rPr lang="en-US" dirty="0" smtClean="0"/>
              <a:t>500 </a:t>
            </a:r>
            <a:r>
              <a:rPr lang="en-US" dirty="0" err="1" smtClean="0"/>
              <a:t>hPa</a:t>
            </a:r>
            <a:r>
              <a:rPr lang="en-US" dirty="0" smtClean="0"/>
              <a:t> Winds &lt; 13 m/s </a:t>
            </a:r>
            <a:endParaRPr lang="en-US" dirty="0"/>
          </a:p>
        </p:txBody>
      </p:sp>
      <p:sp>
        <p:nvSpPr>
          <p:cNvPr id="24" name="TextBox 23"/>
          <p:cNvSpPr txBox="1"/>
          <p:nvPr/>
        </p:nvSpPr>
        <p:spPr>
          <a:xfrm>
            <a:off x="6989178" y="6259598"/>
            <a:ext cx="2225527" cy="646331"/>
          </a:xfrm>
          <a:prstGeom prst="rect">
            <a:avLst/>
          </a:prstGeom>
          <a:noFill/>
        </p:spPr>
        <p:txBody>
          <a:bodyPr wrap="none" rtlCol="0">
            <a:spAutoFit/>
          </a:bodyPr>
          <a:lstStyle/>
          <a:p>
            <a:pPr algn="ctr"/>
            <a:r>
              <a:rPr lang="en-US" dirty="0" smtClean="0"/>
              <a:t>Change in # days with</a:t>
            </a:r>
          </a:p>
          <a:p>
            <a:pPr algn="ctr"/>
            <a:r>
              <a:rPr lang="en-US" dirty="0" err="1" smtClean="0"/>
              <a:t>Precip</a:t>
            </a:r>
            <a:r>
              <a:rPr lang="en-US" dirty="0" smtClean="0"/>
              <a:t>. &lt; 1 mm </a:t>
            </a:r>
            <a:endParaRPr lang="en-US" dirty="0"/>
          </a:p>
        </p:txBody>
      </p:sp>
      <p:sp>
        <p:nvSpPr>
          <p:cNvPr id="25" name="TextBox 24"/>
          <p:cNvSpPr txBox="1"/>
          <p:nvPr/>
        </p:nvSpPr>
        <p:spPr>
          <a:xfrm>
            <a:off x="285469" y="217501"/>
            <a:ext cx="1762021" cy="369332"/>
          </a:xfrm>
          <a:prstGeom prst="rect">
            <a:avLst/>
          </a:prstGeom>
          <a:noFill/>
        </p:spPr>
        <p:txBody>
          <a:bodyPr wrap="none" rtlCol="0">
            <a:spAutoFit/>
          </a:bodyPr>
          <a:lstStyle/>
          <a:p>
            <a:r>
              <a:rPr lang="en-US" dirty="0" smtClean="0"/>
              <a:t>27% NASH WEST</a:t>
            </a:r>
            <a:endParaRPr lang="en-US" dirty="0"/>
          </a:p>
        </p:txBody>
      </p:sp>
      <p:sp>
        <p:nvSpPr>
          <p:cNvPr id="26" name="TextBox 25"/>
          <p:cNvSpPr txBox="1"/>
          <p:nvPr/>
        </p:nvSpPr>
        <p:spPr>
          <a:xfrm>
            <a:off x="311895" y="3886211"/>
            <a:ext cx="1762021" cy="369332"/>
          </a:xfrm>
          <a:prstGeom prst="rect">
            <a:avLst/>
          </a:prstGeom>
          <a:noFill/>
        </p:spPr>
        <p:txBody>
          <a:bodyPr wrap="none" rtlCol="0">
            <a:spAutoFit/>
          </a:bodyPr>
          <a:lstStyle/>
          <a:p>
            <a:r>
              <a:rPr lang="en-US" dirty="0" smtClean="0"/>
              <a:t>90% NASH WEST</a:t>
            </a:r>
            <a:endParaRPr lang="en-US" dirty="0"/>
          </a:p>
        </p:txBody>
      </p:sp>
      <p:sp>
        <p:nvSpPr>
          <p:cNvPr id="2" name="Slide Number Placeholder 1"/>
          <p:cNvSpPr>
            <a:spLocks noGrp="1"/>
          </p:cNvSpPr>
          <p:nvPr>
            <p:ph type="sldNum" sz="quarter" idx="12"/>
          </p:nvPr>
        </p:nvSpPr>
        <p:spPr/>
        <p:txBody>
          <a:bodyPr/>
          <a:lstStyle/>
          <a:p>
            <a:fld id="{DB1D7DEB-77BE-5C49-BE2A-D14FD07CB297}" type="slidenum">
              <a:rPr lang="en-US" smtClean="0"/>
              <a:t>10</a:t>
            </a:fld>
            <a:endParaRPr lang="en-US"/>
          </a:p>
        </p:txBody>
      </p:sp>
    </p:spTree>
    <p:extLst>
      <p:ext uri="{BB962C8B-B14F-4D97-AF65-F5344CB8AC3E}">
        <p14:creationId xmlns:p14="http://schemas.microsoft.com/office/powerpoint/2010/main" val="38729802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g_gfdl_rcp85_2025-2035.png"/>
          <p:cNvPicPr>
            <a:picLocks noChangeAspect="1"/>
          </p:cNvPicPr>
          <p:nvPr/>
        </p:nvPicPr>
        <p:blipFill rotWithShape="1">
          <a:blip r:embed="rId3">
            <a:extLst>
              <a:ext uri="{28A0092B-C50C-407E-A947-70E740481C1C}">
                <a14:useLocalDpi xmlns:a14="http://schemas.microsoft.com/office/drawing/2010/main" val="0"/>
              </a:ext>
            </a:extLst>
          </a:blip>
          <a:srcRect l="23861" t="20018" r="28818" b="29640"/>
          <a:stretch/>
        </p:blipFill>
        <p:spPr>
          <a:xfrm>
            <a:off x="304330" y="946096"/>
            <a:ext cx="2974204" cy="2444251"/>
          </a:xfrm>
          <a:prstGeom prst="rect">
            <a:avLst/>
          </a:prstGeom>
        </p:spPr>
      </p:pic>
      <p:pic>
        <p:nvPicPr>
          <p:cNvPr id="5" name="Picture 4" descr="stag_gfdl_rcp85_2036-2045.png"/>
          <p:cNvPicPr>
            <a:picLocks noChangeAspect="1"/>
          </p:cNvPicPr>
          <p:nvPr/>
        </p:nvPicPr>
        <p:blipFill rotWithShape="1">
          <a:blip r:embed="rId4">
            <a:extLst>
              <a:ext uri="{28A0092B-C50C-407E-A947-70E740481C1C}">
                <a14:useLocalDpi xmlns:a14="http://schemas.microsoft.com/office/drawing/2010/main" val="0"/>
              </a:ext>
            </a:extLst>
          </a:blip>
          <a:srcRect l="24577" t="20047" r="31068" b="30259"/>
          <a:stretch/>
        </p:blipFill>
        <p:spPr>
          <a:xfrm>
            <a:off x="6125555" y="946096"/>
            <a:ext cx="2824843" cy="2444831"/>
          </a:xfrm>
          <a:prstGeom prst="rect">
            <a:avLst/>
          </a:prstGeom>
        </p:spPr>
      </p:pic>
      <p:pic>
        <p:nvPicPr>
          <p:cNvPr id="6" name="Picture 5" descr="stag_gfdl_rcp85_2046-2055.png"/>
          <p:cNvPicPr>
            <a:picLocks noChangeAspect="1"/>
          </p:cNvPicPr>
          <p:nvPr/>
        </p:nvPicPr>
        <p:blipFill rotWithShape="1">
          <a:blip r:embed="rId5">
            <a:extLst>
              <a:ext uri="{28A0092B-C50C-407E-A947-70E740481C1C}">
                <a14:useLocalDpi xmlns:a14="http://schemas.microsoft.com/office/drawing/2010/main" val="0"/>
              </a:ext>
            </a:extLst>
          </a:blip>
          <a:srcRect l="25189" t="20049" r="32373" b="29921"/>
          <a:stretch/>
        </p:blipFill>
        <p:spPr>
          <a:xfrm>
            <a:off x="3278534" y="3472546"/>
            <a:ext cx="2832192" cy="2579279"/>
          </a:xfrm>
          <a:prstGeom prst="rect">
            <a:avLst/>
          </a:prstGeom>
        </p:spPr>
      </p:pic>
      <p:pic>
        <p:nvPicPr>
          <p:cNvPr id="7" name="Picture 6" descr="stag_gfdl_rcp85_2046-2055.png"/>
          <p:cNvPicPr>
            <a:picLocks noChangeAspect="1"/>
          </p:cNvPicPr>
          <p:nvPr/>
        </p:nvPicPr>
        <p:blipFill rotWithShape="1">
          <a:blip r:embed="rId5">
            <a:extLst>
              <a:ext uri="{28A0092B-C50C-407E-A947-70E740481C1C}">
                <a14:useLocalDpi xmlns:a14="http://schemas.microsoft.com/office/drawing/2010/main" val="0"/>
              </a:ext>
            </a:extLst>
          </a:blip>
          <a:srcRect t="89412" b="2846"/>
          <a:stretch/>
        </p:blipFill>
        <p:spPr>
          <a:xfrm>
            <a:off x="127000" y="6281266"/>
            <a:ext cx="8877670" cy="530943"/>
          </a:xfrm>
          <a:prstGeom prst="rect">
            <a:avLst/>
          </a:prstGeom>
        </p:spPr>
      </p:pic>
      <p:sp>
        <p:nvSpPr>
          <p:cNvPr id="8" name="TextBox 7"/>
          <p:cNvSpPr txBox="1"/>
          <p:nvPr/>
        </p:nvSpPr>
        <p:spPr>
          <a:xfrm>
            <a:off x="3268035" y="1343911"/>
            <a:ext cx="717113" cy="1200329"/>
          </a:xfrm>
          <a:prstGeom prst="rect">
            <a:avLst/>
          </a:prstGeom>
          <a:noFill/>
        </p:spPr>
        <p:txBody>
          <a:bodyPr wrap="none" rtlCol="0">
            <a:spAutoFit/>
          </a:bodyPr>
          <a:lstStyle/>
          <a:p>
            <a:r>
              <a:rPr lang="en-US" dirty="0" smtClean="0"/>
              <a:t>45%</a:t>
            </a:r>
          </a:p>
          <a:p>
            <a:r>
              <a:rPr lang="en-US" dirty="0" smtClean="0"/>
              <a:t>NASH</a:t>
            </a:r>
          </a:p>
          <a:p>
            <a:r>
              <a:rPr lang="en-US" dirty="0" smtClean="0"/>
              <a:t>Years</a:t>
            </a:r>
          </a:p>
          <a:p>
            <a:r>
              <a:rPr lang="en-US" dirty="0" smtClean="0"/>
              <a:t>West</a:t>
            </a:r>
            <a:endParaRPr lang="en-US" dirty="0"/>
          </a:p>
        </p:txBody>
      </p:sp>
      <p:sp>
        <p:nvSpPr>
          <p:cNvPr id="9" name="TextBox 8"/>
          <p:cNvSpPr txBox="1"/>
          <p:nvPr/>
        </p:nvSpPr>
        <p:spPr>
          <a:xfrm>
            <a:off x="5442781" y="1370012"/>
            <a:ext cx="717113" cy="1200329"/>
          </a:xfrm>
          <a:prstGeom prst="rect">
            <a:avLst/>
          </a:prstGeom>
          <a:noFill/>
        </p:spPr>
        <p:txBody>
          <a:bodyPr wrap="none" rtlCol="0">
            <a:spAutoFit/>
          </a:bodyPr>
          <a:lstStyle/>
          <a:p>
            <a:r>
              <a:rPr lang="en-US" dirty="0" smtClean="0"/>
              <a:t>80%</a:t>
            </a:r>
          </a:p>
          <a:p>
            <a:r>
              <a:rPr lang="en-US" dirty="0" smtClean="0"/>
              <a:t>NASH</a:t>
            </a:r>
          </a:p>
          <a:p>
            <a:r>
              <a:rPr lang="en-US" dirty="0" smtClean="0"/>
              <a:t>Years</a:t>
            </a:r>
          </a:p>
          <a:p>
            <a:r>
              <a:rPr lang="en-US" dirty="0" smtClean="0"/>
              <a:t>West</a:t>
            </a:r>
            <a:endParaRPr lang="en-US" dirty="0"/>
          </a:p>
        </p:txBody>
      </p:sp>
      <p:sp>
        <p:nvSpPr>
          <p:cNvPr id="10" name="TextBox 9"/>
          <p:cNvSpPr txBox="1"/>
          <p:nvPr/>
        </p:nvSpPr>
        <p:spPr>
          <a:xfrm>
            <a:off x="6125555" y="3930763"/>
            <a:ext cx="717113" cy="1200329"/>
          </a:xfrm>
          <a:prstGeom prst="rect">
            <a:avLst/>
          </a:prstGeom>
          <a:noFill/>
        </p:spPr>
        <p:txBody>
          <a:bodyPr wrap="none" rtlCol="0">
            <a:spAutoFit/>
          </a:bodyPr>
          <a:lstStyle/>
          <a:p>
            <a:r>
              <a:rPr lang="en-US" dirty="0" smtClean="0"/>
              <a:t>90%</a:t>
            </a:r>
          </a:p>
          <a:p>
            <a:r>
              <a:rPr lang="en-US" dirty="0" smtClean="0"/>
              <a:t>NASH</a:t>
            </a:r>
          </a:p>
          <a:p>
            <a:r>
              <a:rPr lang="en-US" dirty="0" smtClean="0"/>
              <a:t>Years</a:t>
            </a:r>
            <a:br>
              <a:rPr lang="en-US" dirty="0" smtClean="0"/>
            </a:br>
            <a:r>
              <a:rPr lang="en-US" dirty="0" smtClean="0"/>
              <a:t>West</a:t>
            </a:r>
            <a:endParaRPr lang="en-US" dirty="0"/>
          </a:p>
        </p:txBody>
      </p:sp>
      <p:sp>
        <p:nvSpPr>
          <p:cNvPr id="12" name="Title 1"/>
          <p:cNvSpPr>
            <a:spLocks noGrp="1"/>
          </p:cNvSpPr>
          <p:nvPr>
            <p:ph type="title"/>
          </p:nvPr>
        </p:nvSpPr>
        <p:spPr>
          <a:xfrm>
            <a:off x="127000" y="-342990"/>
            <a:ext cx="9017000" cy="1143000"/>
          </a:xfrm>
        </p:spPr>
        <p:txBody>
          <a:bodyPr>
            <a:normAutofit/>
          </a:bodyPr>
          <a:lstStyle/>
          <a:p>
            <a:r>
              <a:rPr lang="en-US" sz="3600" dirty="0" smtClean="0"/>
              <a:t>CM3-RCP8.5 Change in Stagnation Days – JJA</a:t>
            </a:r>
            <a:endParaRPr lang="en-US" sz="3600" dirty="0"/>
          </a:p>
        </p:txBody>
      </p:sp>
      <p:sp>
        <p:nvSpPr>
          <p:cNvPr id="13" name="TextBox 12"/>
          <p:cNvSpPr txBox="1"/>
          <p:nvPr/>
        </p:nvSpPr>
        <p:spPr>
          <a:xfrm>
            <a:off x="1047516" y="595262"/>
            <a:ext cx="1191289" cy="369332"/>
          </a:xfrm>
          <a:prstGeom prst="rect">
            <a:avLst/>
          </a:prstGeom>
          <a:noFill/>
        </p:spPr>
        <p:txBody>
          <a:bodyPr wrap="none" rtlCol="0">
            <a:spAutoFit/>
          </a:bodyPr>
          <a:lstStyle/>
          <a:p>
            <a:r>
              <a:rPr lang="en-US" dirty="0" smtClean="0"/>
              <a:t>2025-2035</a:t>
            </a:r>
            <a:endParaRPr lang="en-US" dirty="0"/>
          </a:p>
        </p:txBody>
      </p:sp>
      <p:sp>
        <p:nvSpPr>
          <p:cNvPr id="14" name="TextBox 13"/>
          <p:cNvSpPr txBox="1"/>
          <p:nvPr/>
        </p:nvSpPr>
        <p:spPr>
          <a:xfrm>
            <a:off x="6853907" y="605193"/>
            <a:ext cx="1191289" cy="369332"/>
          </a:xfrm>
          <a:prstGeom prst="rect">
            <a:avLst/>
          </a:prstGeom>
          <a:noFill/>
        </p:spPr>
        <p:txBody>
          <a:bodyPr wrap="none" rtlCol="0">
            <a:spAutoFit/>
          </a:bodyPr>
          <a:lstStyle/>
          <a:p>
            <a:r>
              <a:rPr lang="en-US" dirty="0" smtClean="0"/>
              <a:t>2036-2045</a:t>
            </a:r>
            <a:endParaRPr lang="en-US" dirty="0"/>
          </a:p>
        </p:txBody>
      </p:sp>
      <p:sp>
        <p:nvSpPr>
          <p:cNvPr id="15" name="TextBox 14"/>
          <p:cNvSpPr txBox="1"/>
          <p:nvPr/>
        </p:nvSpPr>
        <p:spPr>
          <a:xfrm>
            <a:off x="3985148" y="3021015"/>
            <a:ext cx="1191289" cy="369332"/>
          </a:xfrm>
          <a:prstGeom prst="rect">
            <a:avLst/>
          </a:prstGeom>
          <a:noFill/>
        </p:spPr>
        <p:txBody>
          <a:bodyPr wrap="none" rtlCol="0">
            <a:spAutoFit/>
          </a:bodyPr>
          <a:lstStyle/>
          <a:p>
            <a:r>
              <a:rPr lang="en-US" dirty="0" smtClean="0"/>
              <a:t>2046-2055</a:t>
            </a:r>
            <a:endParaRPr lang="en-US" dirty="0"/>
          </a:p>
        </p:txBody>
      </p:sp>
      <p:sp>
        <p:nvSpPr>
          <p:cNvPr id="2" name="Slide Number Placeholder 1"/>
          <p:cNvSpPr>
            <a:spLocks noGrp="1"/>
          </p:cNvSpPr>
          <p:nvPr>
            <p:ph type="sldNum" sz="quarter" idx="12"/>
          </p:nvPr>
        </p:nvSpPr>
        <p:spPr/>
        <p:txBody>
          <a:bodyPr/>
          <a:lstStyle/>
          <a:p>
            <a:fld id="{DB1D7DEB-77BE-5C49-BE2A-D14FD07CB297}" type="slidenum">
              <a:rPr lang="en-US" smtClean="0"/>
              <a:t>11</a:t>
            </a:fld>
            <a:endParaRPr lang="en-US"/>
          </a:p>
        </p:txBody>
      </p:sp>
    </p:spTree>
    <p:extLst>
      <p:ext uri="{BB962C8B-B14F-4D97-AF65-F5344CB8AC3E}">
        <p14:creationId xmlns:p14="http://schemas.microsoft.com/office/powerpoint/2010/main" val="22939510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ag_gfdl_rcp85_2046-205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5433" t="19596" r="31214" b="31299"/>
          <a:stretch/>
        </p:blipFill>
        <p:spPr>
          <a:xfrm>
            <a:off x="3344333" y="910166"/>
            <a:ext cx="2540001" cy="2222500"/>
          </a:xfrm>
          <a:prstGeom prst="rect">
            <a:avLst/>
          </a:prstGeom>
        </p:spPr>
      </p:pic>
      <p:pic>
        <p:nvPicPr>
          <p:cNvPr id="5" name="Picture 4" descr="rtot_gfdl_rcp85_2046-2055.png"/>
          <p:cNvPicPr>
            <a:picLocks noChangeAspect="1"/>
          </p:cNvPicPr>
          <p:nvPr/>
        </p:nvPicPr>
        <p:blipFill rotWithShape="1">
          <a:blip r:embed="rId4">
            <a:extLst>
              <a:ext uri="{28A0092B-C50C-407E-A947-70E740481C1C}">
                <a14:useLocalDpi xmlns:a14="http://schemas.microsoft.com/office/drawing/2010/main" val="0"/>
              </a:ext>
            </a:extLst>
          </a:blip>
          <a:srcRect l="26108" t="18980" r="33598" b="31019"/>
          <a:stretch/>
        </p:blipFill>
        <p:spPr>
          <a:xfrm>
            <a:off x="6511689" y="4320568"/>
            <a:ext cx="2484144" cy="2381250"/>
          </a:xfrm>
          <a:prstGeom prst="rect">
            <a:avLst/>
          </a:prstGeom>
        </p:spPr>
      </p:pic>
      <p:pic>
        <p:nvPicPr>
          <p:cNvPr id="6" name="Picture 5" descr="ws500_gfdl_rcp85_2046-2055.png"/>
          <p:cNvPicPr>
            <a:picLocks noChangeAspect="1"/>
          </p:cNvPicPr>
          <p:nvPr/>
        </p:nvPicPr>
        <p:blipFill rotWithShape="1">
          <a:blip r:embed="rId5">
            <a:extLst>
              <a:ext uri="{28A0092B-C50C-407E-A947-70E740481C1C}">
                <a14:useLocalDpi xmlns:a14="http://schemas.microsoft.com/office/drawing/2010/main" val="0"/>
              </a:ext>
            </a:extLst>
          </a:blip>
          <a:srcRect l="26346" t="19445" r="33479" b="31481"/>
          <a:stretch/>
        </p:blipFill>
        <p:spPr>
          <a:xfrm>
            <a:off x="3450167" y="4317991"/>
            <a:ext cx="2582334" cy="2436743"/>
          </a:xfrm>
          <a:prstGeom prst="rect">
            <a:avLst/>
          </a:prstGeom>
        </p:spPr>
      </p:pic>
      <p:pic>
        <p:nvPicPr>
          <p:cNvPr id="7" name="Picture 6" descr="ws10_gfdl_rcp85_2046-2055.png"/>
          <p:cNvPicPr>
            <a:picLocks noChangeAspect="1"/>
          </p:cNvPicPr>
          <p:nvPr/>
        </p:nvPicPr>
        <p:blipFill rotWithShape="1">
          <a:blip r:embed="rId6">
            <a:extLst>
              <a:ext uri="{28A0092B-C50C-407E-A947-70E740481C1C}">
                <a14:useLocalDpi xmlns:a14="http://schemas.microsoft.com/office/drawing/2010/main" val="0"/>
              </a:ext>
            </a:extLst>
          </a:blip>
          <a:srcRect l="25750" t="19444" r="33479" b="31327"/>
          <a:stretch/>
        </p:blipFill>
        <p:spPr>
          <a:xfrm>
            <a:off x="292834" y="4265075"/>
            <a:ext cx="2612434" cy="2436743"/>
          </a:xfrm>
          <a:prstGeom prst="rect">
            <a:avLst/>
          </a:prstGeom>
        </p:spPr>
      </p:pic>
      <p:pic>
        <p:nvPicPr>
          <p:cNvPr id="8" name="Picture 7" descr="stag_cesm_rcp45_2025-2035.png"/>
          <p:cNvPicPr>
            <a:picLocks noChangeAspect="1"/>
          </p:cNvPicPr>
          <p:nvPr/>
        </p:nvPicPr>
        <p:blipFill rotWithShape="1">
          <a:blip r:embed="rId7">
            <a:extLst>
              <a:ext uri="{28A0092B-C50C-407E-A947-70E740481C1C}">
                <a14:useLocalDpi xmlns:a14="http://schemas.microsoft.com/office/drawing/2010/main" val="0"/>
              </a:ext>
            </a:extLst>
          </a:blip>
          <a:srcRect t="88956" b="3757"/>
          <a:stretch/>
        </p:blipFill>
        <p:spPr>
          <a:xfrm>
            <a:off x="44080" y="3081326"/>
            <a:ext cx="8877670" cy="499711"/>
          </a:xfrm>
          <a:prstGeom prst="rect">
            <a:avLst/>
          </a:prstGeom>
        </p:spPr>
      </p:pic>
      <p:sp>
        <p:nvSpPr>
          <p:cNvPr id="9" name="TextBox 8"/>
          <p:cNvSpPr txBox="1"/>
          <p:nvPr/>
        </p:nvSpPr>
        <p:spPr>
          <a:xfrm>
            <a:off x="3148890" y="540834"/>
            <a:ext cx="2839239" cy="369332"/>
          </a:xfrm>
          <a:prstGeom prst="rect">
            <a:avLst/>
          </a:prstGeom>
          <a:noFill/>
        </p:spPr>
        <p:txBody>
          <a:bodyPr wrap="none" rtlCol="0">
            <a:spAutoFit/>
          </a:bodyPr>
          <a:lstStyle/>
          <a:p>
            <a:pPr algn="ctr"/>
            <a:r>
              <a:rPr lang="en-US" dirty="0" smtClean="0"/>
              <a:t>Change in # Stagnation Days</a:t>
            </a:r>
            <a:endParaRPr lang="en-US" dirty="0"/>
          </a:p>
        </p:txBody>
      </p:sp>
      <p:sp>
        <p:nvSpPr>
          <p:cNvPr id="10" name="TextBox 9"/>
          <p:cNvSpPr txBox="1"/>
          <p:nvPr/>
        </p:nvSpPr>
        <p:spPr>
          <a:xfrm>
            <a:off x="488134" y="3622119"/>
            <a:ext cx="2246265" cy="646331"/>
          </a:xfrm>
          <a:prstGeom prst="rect">
            <a:avLst/>
          </a:prstGeom>
          <a:noFill/>
        </p:spPr>
        <p:txBody>
          <a:bodyPr wrap="none" rtlCol="0">
            <a:spAutoFit/>
          </a:bodyPr>
          <a:lstStyle/>
          <a:p>
            <a:pPr algn="ctr"/>
            <a:r>
              <a:rPr lang="en-US" dirty="0" smtClean="0"/>
              <a:t>Change in # days with </a:t>
            </a:r>
          </a:p>
          <a:p>
            <a:pPr algn="ctr"/>
            <a:r>
              <a:rPr lang="en-US" dirty="0" smtClean="0"/>
              <a:t>10m Winds &lt; 3.2 m/s </a:t>
            </a:r>
            <a:endParaRPr lang="en-US" dirty="0"/>
          </a:p>
        </p:txBody>
      </p:sp>
      <p:sp>
        <p:nvSpPr>
          <p:cNvPr id="11" name="TextBox 10"/>
          <p:cNvSpPr txBox="1"/>
          <p:nvPr/>
        </p:nvSpPr>
        <p:spPr>
          <a:xfrm>
            <a:off x="3501640" y="3637232"/>
            <a:ext cx="2530861" cy="646331"/>
          </a:xfrm>
          <a:prstGeom prst="rect">
            <a:avLst/>
          </a:prstGeom>
          <a:noFill/>
        </p:spPr>
        <p:txBody>
          <a:bodyPr wrap="none" rtlCol="0">
            <a:spAutoFit/>
          </a:bodyPr>
          <a:lstStyle/>
          <a:p>
            <a:pPr algn="ctr"/>
            <a:r>
              <a:rPr lang="en-US" dirty="0" smtClean="0"/>
              <a:t>Change in # days with</a:t>
            </a:r>
          </a:p>
          <a:p>
            <a:pPr algn="ctr"/>
            <a:r>
              <a:rPr lang="en-US" dirty="0" smtClean="0"/>
              <a:t>500 </a:t>
            </a:r>
            <a:r>
              <a:rPr lang="en-US" dirty="0" err="1" smtClean="0"/>
              <a:t>hPa</a:t>
            </a:r>
            <a:r>
              <a:rPr lang="en-US" dirty="0" smtClean="0"/>
              <a:t> Winds &lt; 13 m/s </a:t>
            </a:r>
            <a:endParaRPr lang="en-US" dirty="0"/>
          </a:p>
        </p:txBody>
      </p:sp>
      <p:sp>
        <p:nvSpPr>
          <p:cNvPr id="12" name="TextBox 11"/>
          <p:cNvSpPr txBox="1"/>
          <p:nvPr/>
        </p:nvSpPr>
        <p:spPr>
          <a:xfrm>
            <a:off x="6618327" y="3637232"/>
            <a:ext cx="2225527" cy="646331"/>
          </a:xfrm>
          <a:prstGeom prst="rect">
            <a:avLst/>
          </a:prstGeom>
          <a:noFill/>
        </p:spPr>
        <p:txBody>
          <a:bodyPr wrap="none" rtlCol="0">
            <a:spAutoFit/>
          </a:bodyPr>
          <a:lstStyle/>
          <a:p>
            <a:pPr algn="ctr"/>
            <a:r>
              <a:rPr lang="en-US" dirty="0" smtClean="0"/>
              <a:t>Change in # days with</a:t>
            </a:r>
          </a:p>
          <a:p>
            <a:pPr algn="ctr"/>
            <a:r>
              <a:rPr lang="en-US" dirty="0" err="1" smtClean="0"/>
              <a:t>Precip</a:t>
            </a:r>
            <a:r>
              <a:rPr lang="en-US" dirty="0" smtClean="0"/>
              <a:t>. &lt; 1 mm </a:t>
            </a:r>
            <a:endParaRPr lang="en-US" dirty="0"/>
          </a:p>
        </p:txBody>
      </p:sp>
      <p:sp>
        <p:nvSpPr>
          <p:cNvPr id="13" name="TextBox 12"/>
          <p:cNvSpPr txBox="1"/>
          <p:nvPr/>
        </p:nvSpPr>
        <p:spPr>
          <a:xfrm>
            <a:off x="2946861" y="-48165"/>
            <a:ext cx="3869268" cy="461665"/>
          </a:xfrm>
          <a:prstGeom prst="rect">
            <a:avLst/>
          </a:prstGeom>
          <a:noFill/>
        </p:spPr>
        <p:txBody>
          <a:bodyPr wrap="none" rtlCol="0">
            <a:spAutoFit/>
          </a:bodyPr>
          <a:lstStyle/>
          <a:p>
            <a:r>
              <a:rPr lang="en-US" sz="2400" b="1" dirty="0" smtClean="0"/>
              <a:t>CM3 RCP8.5  2046-2055 (JJA)</a:t>
            </a:r>
            <a:endParaRPr lang="en-US" sz="2400" b="1" dirty="0"/>
          </a:p>
        </p:txBody>
      </p:sp>
      <p:sp>
        <p:nvSpPr>
          <p:cNvPr id="14" name="TextBox 13"/>
          <p:cNvSpPr txBox="1"/>
          <p:nvPr/>
        </p:nvSpPr>
        <p:spPr>
          <a:xfrm>
            <a:off x="5988129" y="1126180"/>
            <a:ext cx="717113" cy="1200329"/>
          </a:xfrm>
          <a:prstGeom prst="rect">
            <a:avLst/>
          </a:prstGeom>
          <a:noFill/>
        </p:spPr>
        <p:txBody>
          <a:bodyPr wrap="none" rtlCol="0">
            <a:spAutoFit/>
          </a:bodyPr>
          <a:lstStyle/>
          <a:p>
            <a:r>
              <a:rPr lang="en-US" dirty="0" smtClean="0"/>
              <a:t>90%</a:t>
            </a:r>
          </a:p>
          <a:p>
            <a:r>
              <a:rPr lang="en-US" dirty="0" smtClean="0"/>
              <a:t>NASH</a:t>
            </a:r>
          </a:p>
          <a:p>
            <a:r>
              <a:rPr lang="en-US" dirty="0" smtClean="0"/>
              <a:t>Years</a:t>
            </a:r>
            <a:br>
              <a:rPr lang="en-US" dirty="0" smtClean="0"/>
            </a:br>
            <a:r>
              <a:rPr lang="en-US" dirty="0" smtClean="0"/>
              <a:t>West</a:t>
            </a:r>
            <a:endParaRPr lang="en-US" dirty="0"/>
          </a:p>
        </p:txBody>
      </p:sp>
      <p:sp>
        <p:nvSpPr>
          <p:cNvPr id="2" name="Slide Number Placeholder 1"/>
          <p:cNvSpPr>
            <a:spLocks noGrp="1"/>
          </p:cNvSpPr>
          <p:nvPr>
            <p:ph type="sldNum" sz="quarter" idx="12"/>
          </p:nvPr>
        </p:nvSpPr>
        <p:spPr/>
        <p:txBody>
          <a:bodyPr/>
          <a:lstStyle/>
          <a:p>
            <a:fld id="{DB1D7DEB-77BE-5C49-BE2A-D14FD07CB297}" type="slidenum">
              <a:rPr lang="en-US" smtClean="0"/>
              <a:t>12</a:t>
            </a:fld>
            <a:endParaRPr lang="en-US"/>
          </a:p>
        </p:txBody>
      </p:sp>
    </p:spTree>
    <p:extLst>
      <p:ext uri="{BB962C8B-B14F-4D97-AF65-F5344CB8AC3E}">
        <p14:creationId xmlns:p14="http://schemas.microsoft.com/office/powerpoint/2010/main" val="35654082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8"/>
            <a:ext cx="8229600" cy="1143000"/>
          </a:xfrm>
        </p:spPr>
        <p:txBody>
          <a:bodyPr/>
          <a:lstStyle/>
          <a:p>
            <a:r>
              <a:rPr lang="en-US" dirty="0" smtClean="0"/>
              <a:t>Conclusions </a:t>
            </a:r>
            <a:endParaRPr lang="en-US" dirty="0"/>
          </a:p>
        </p:txBody>
      </p:sp>
      <p:sp>
        <p:nvSpPr>
          <p:cNvPr id="3" name="Content Placeholder 2"/>
          <p:cNvSpPr>
            <a:spLocks noGrp="1"/>
          </p:cNvSpPr>
          <p:nvPr>
            <p:ph idx="1"/>
          </p:nvPr>
        </p:nvSpPr>
        <p:spPr>
          <a:xfrm>
            <a:off x="196741" y="948090"/>
            <a:ext cx="8490059" cy="5616986"/>
          </a:xfrm>
        </p:spPr>
        <p:txBody>
          <a:bodyPr>
            <a:normAutofit fontScale="70000" lnSpcReduction="20000"/>
          </a:bodyPr>
          <a:lstStyle/>
          <a:p>
            <a:pPr lvl="1"/>
            <a:endParaRPr lang="en-US" dirty="0" smtClean="0"/>
          </a:p>
          <a:p>
            <a:r>
              <a:rPr lang="en-US" dirty="0" smtClean="0"/>
              <a:t>NASH is projected to shift westward and seen in all ensemble members (despite decadal variability and scenario sensitivity).</a:t>
            </a:r>
          </a:p>
          <a:p>
            <a:pPr lvl="1"/>
            <a:r>
              <a:rPr lang="en-US" dirty="0" smtClean="0"/>
              <a:t>By mid-century CESM and CM3 ensemble members show between 50% to 90% of the summer seasons will have an average position west of its climatological position.   </a:t>
            </a:r>
          </a:p>
          <a:p>
            <a:endParaRPr lang="en-US" dirty="0" smtClean="0"/>
          </a:p>
          <a:p>
            <a:r>
              <a:rPr lang="en-US" dirty="0" smtClean="0"/>
              <a:t>The impact of the westward shift in the NASH shift for stagnation reveals</a:t>
            </a:r>
          </a:p>
          <a:p>
            <a:pPr lvl="1"/>
            <a:r>
              <a:rPr lang="en-US" dirty="0" smtClean="0"/>
              <a:t>Very large uncertainty regarding NASH location and stagnation days with respect to the GCM</a:t>
            </a:r>
          </a:p>
          <a:p>
            <a:pPr lvl="1"/>
            <a:r>
              <a:rPr lang="en-US" dirty="0" smtClean="0"/>
              <a:t>Westward shift for CESM reveals a decrease in the number of stagnation days</a:t>
            </a:r>
          </a:p>
          <a:p>
            <a:pPr lvl="1"/>
            <a:r>
              <a:rPr lang="en-US" dirty="0" smtClean="0"/>
              <a:t>Westward shift for CM3 reveals an increase in the number of stagnation days</a:t>
            </a:r>
          </a:p>
          <a:p>
            <a:pPr lvl="1"/>
            <a:r>
              <a:rPr lang="en-US" dirty="0" smtClean="0"/>
              <a:t>The largest differences between CESM members and CM3 for stagnation is the projected change in the number of days with light winds. </a:t>
            </a:r>
          </a:p>
          <a:p>
            <a:pPr lvl="1"/>
            <a:r>
              <a:rPr lang="en-US" dirty="0" smtClean="0"/>
              <a:t>All simulations tend to agree on favorable wind conditions aloft (lighter winds in the future)</a:t>
            </a:r>
          </a:p>
          <a:p>
            <a:endParaRPr lang="en-US" dirty="0"/>
          </a:p>
        </p:txBody>
      </p:sp>
      <p:sp>
        <p:nvSpPr>
          <p:cNvPr id="4" name="Slide Number Placeholder 3"/>
          <p:cNvSpPr>
            <a:spLocks noGrp="1"/>
          </p:cNvSpPr>
          <p:nvPr>
            <p:ph type="sldNum" sz="quarter" idx="12"/>
          </p:nvPr>
        </p:nvSpPr>
        <p:spPr/>
        <p:txBody>
          <a:bodyPr/>
          <a:lstStyle/>
          <a:p>
            <a:fld id="{DB1D7DEB-77BE-5C49-BE2A-D14FD07CB297}" type="slidenum">
              <a:rPr lang="en-US" smtClean="0"/>
              <a:t>13</a:t>
            </a:fld>
            <a:endParaRPr lang="en-US"/>
          </a:p>
        </p:txBody>
      </p:sp>
    </p:spTree>
    <p:extLst>
      <p:ext uri="{BB962C8B-B14F-4D97-AF65-F5344CB8AC3E}">
        <p14:creationId xmlns:p14="http://schemas.microsoft.com/office/powerpoint/2010/main" val="18914649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 Material for maximum temperature in following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B1D7DEB-77BE-5C49-BE2A-D14FD07CB297}" type="slidenum">
              <a:rPr lang="en-US" smtClean="0"/>
              <a:t>14</a:t>
            </a:fld>
            <a:endParaRPr lang="en-US"/>
          </a:p>
        </p:txBody>
      </p:sp>
    </p:spTree>
    <p:extLst>
      <p:ext uri="{BB962C8B-B14F-4D97-AF65-F5344CB8AC3E}">
        <p14:creationId xmlns:p14="http://schemas.microsoft.com/office/powerpoint/2010/main" val="27464996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6801"/>
            <a:ext cx="9271713" cy="1143000"/>
          </a:xfrm>
        </p:spPr>
        <p:txBody>
          <a:bodyPr>
            <a:noAutofit/>
          </a:bodyPr>
          <a:lstStyle/>
          <a:p>
            <a:r>
              <a:rPr lang="en-US" sz="3200" dirty="0" smtClean="0"/>
              <a:t>NASH position and projected maximum temperatures </a:t>
            </a:r>
            <a:br>
              <a:rPr lang="en-US" sz="3200" dirty="0" smtClean="0"/>
            </a:br>
            <a:r>
              <a:rPr lang="en-US" sz="2800" dirty="0" smtClean="0"/>
              <a:t> CESM RCP8.5</a:t>
            </a:r>
            <a:endParaRPr lang="en-US" sz="2800" dirty="0"/>
          </a:p>
        </p:txBody>
      </p:sp>
      <p:sp>
        <p:nvSpPr>
          <p:cNvPr id="9" name="TextBox 8"/>
          <p:cNvSpPr txBox="1"/>
          <p:nvPr/>
        </p:nvSpPr>
        <p:spPr>
          <a:xfrm>
            <a:off x="1539842" y="1059851"/>
            <a:ext cx="1016624" cy="584776"/>
          </a:xfrm>
          <a:prstGeom prst="rect">
            <a:avLst/>
          </a:prstGeom>
          <a:noFill/>
        </p:spPr>
        <p:txBody>
          <a:bodyPr wrap="none" rtlCol="0">
            <a:spAutoFit/>
          </a:bodyPr>
          <a:lstStyle/>
          <a:p>
            <a:r>
              <a:rPr lang="en-US" sz="3200" b="1" dirty="0" smtClean="0"/>
              <a:t>2043</a:t>
            </a:r>
            <a:endParaRPr lang="en-US" sz="3200" b="1" dirty="0"/>
          </a:p>
        </p:txBody>
      </p:sp>
      <p:sp>
        <p:nvSpPr>
          <p:cNvPr id="10" name="TextBox 9"/>
          <p:cNvSpPr txBox="1"/>
          <p:nvPr/>
        </p:nvSpPr>
        <p:spPr>
          <a:xfrm>
            <a:off x="6282784" y="1120346"/>
            <a:ext cx="1018227" cy="584776"/>
          </a:xfrm>
          <a:prstGeom prst="rect">
            <a:avLst/>
          </a:prstGeom>
          <a:noFill/>
        </p:spPr>
        <p:txBody>
          <a:bodyPr wrap="none" rtlCol="0">
            <a:spAutoFit/>
          </a:bodyPr>
          <a:lstStyle/>
          <a:p>
            <a:r>
              <a:rPr lang="en-US" sz="3200" b="1" dirty="0" smtClean="0"/>
              <a:t>2044</a:t>
            </a:r>
            <a:endParaRPr lang="en-US" sz="3200" b="1" dirty="0"/>
          </a:p>
        </p:txBody>
      </p:sp>
      <p:pic>
        <p:nvPicPr>
          <p:cNvPr id="6" name="Picture 5" descr="bh_west_position_cesm_rcp85_00Z01JUN2043.png"/>
          <p:cNvPicPr>
            <a:picLocks noChangeAspect="1"/>
          </p:cNvPicPr>
          <p:nvPr/>
        </p:nvPicPr>
        <p:blipFill rotWithShape="1">
          <a:blip r:embed="rId3">
            <a:extLst>
              <a:ext uri="{28A0092B-C50C-407E-A947-70E740481C1C}">
                <a14:useLocalDpi xmlns:a14="http://schemas.microsoft.com/office/drawing/2010/main" val="0"/>
              </a:ext>
            </a:extLst>
          </a:blip>
          <a:srcRect t="18519" r="2901" b="14583"/>
          <a:stretch/>
        </p:blipFill>
        <p:spPr>
          <a:xfrm>
            <a:off x="41066" y="1628752"/>
            <a:ext cx="4332300" cy="2305773"/>
          </a:xfrm>
          <a:prstGeom prst="rect">
            <a:avLst/>
          </a:prstGeom>
        </p:spPr>
      </p:pic>
      <p:pic>
        <p:nvPicPr>
          <p:cNvPr id="11" name="Picture 10" descr="bh_west_position_cesm_rcp85_00Z01JUN2044.png"/>
          <p:cNvPicPr>
            <a:picLocks noChangeAspect="1"/>
          </p:cNvPicPr>
          <p:nvPr/>
        </p:nvPicPr>
        <p:blipFill rotWithShape="1">
          <a:blip r:embed="rId4">
            <a:extLst>
              <a:ext uri="{28A0092B-C50C-407E-A947-70E740481C1C}">
                <a14:useLocalDpi xmlns:a14="http://schemas.microsoft.com/office/drawing/2010/main" val="0"/>
              </a:ext>
            </a:extLst>
          </a:blip>
          <a:srcRect t="18287" r="3616" b="16204"/>
          <a:stretch/>
        </p:blipFill>
        <p:spPr>
          <a:xfrm>
            <a:off x="4751844" y="1641622"/>
            <a:ext cx="4367048" cy="2292903"/>
          </a:xfrm>
          <a:prstGeom prst="rect">
            <a:avLst/>
          </a:prstGeom>
        </p:spPr>
      </p:pic>
      <p:pic>
        <p:nvPicPr>
          <p:cNvPr id="12" name="Picture 11" descr="tmax_cesm_rcp85_bh_00Z01JUN2043.png"/>
          <p:cNvPicPr>
            <a:picLocks noChangeAspect="1"/>
          </p:cNvPicPr>
          <p:nvPr/>
        </p:nvPicPr>
        <p:blipFill rotWithShape="1">
          <a:blip r:embed="rId5">
            <a:extLst>
              <a:ext uri="{28A0092B-C50C-407E-A947-70E740481C1C}">
                <a14:useLocalDpi xmlns:a14="http://schemas.microsoft.com/office/drawing/2010/main" val="0"/>
              </a:ext>
            </a:extLst>
          </a:blip>
          <a:srcRect t="18056" r="3900" b="14584"/>
          <a:stretch/>
        </p:blipFill>
        <p:spPr>
          <a:xfrm>
            <a:off x="0" y="3987276"/>
            <a:ext cx="4373366" cy="2368090"/>
          </a:xfrm>
          <a:prstGeom prst="rect">
            <a:avLst/>
          </a:prstGeom>
        </p:spPr>
      </p:pic>
      <p:pic>
        <p:nvPicPr>
          <p:cNvPr id="13" name="Picture 12" descr="tmax_cesm_rcp85_bh_00Z01JUN2044.png"/>
          <p:cNvPicPr>
            <a:picLocks noChangeAspect="1"/>
          </p:cNvPicPr>
          <p:nvPr/>
        </p:nvPicPr>
        <p:blipFill rotWithShape="1">
          <a:blip r:embed="rId6">
            <a:extLst>
              <a:ext uri="{28A0092B-C50C-407E-A947-70E740481C1C}">
                <a14:useLocalDpi xmlns:a14="http://schemas.microsoft.com/office/drawing/2010/main" val="0"/>
              </a:ext>
            </a:extLst>
          </a:blip>
          <a:srcRect t="18056" r="3080" b="13889"/>
          <a:stretch/>
        </p:blipFill>
        <p:spPr>
          <a:xfrm>
            <a:off x="4737355" y="3987276"/>
            <a:ext cx="4365662" cy="2368090"/>
          </a:xfrm>
          <a:prstGeom prst="rect">
            <a:avLst/>
          </a:prstGeom>
        </p:spPr>
      </p:pic>
      <p:pic>
        <p:nvPicPr>
          <p:cNvPr id="14" name="Picture 13" descr="tmax_cesm_rcp85_bh_00Z01JUN2053.png"/>
          <p:cNvPicPr>
            <a:picLocks noChangeAspect="1"/>
          </p:cNvPicPr>
          <p:nvPr/>
        </p:nvPicPr>
        <p:blipFill rotWithShape="1">
          <a:blip r:embed="rId7">
            <a:extLst>
              <a:ext uri="{28A0092B-C50C-407E-A947-70E740481C1C}">
                <a14:useLocalDpi xmlns:a14="http://schemas.microsoft.com/office/drawing/2010/main" val="0"/>
              </a:ext>
            </a:extLst>
          </a:blip>
          <a:srcRect t="88889" b="3704"/>
          <a:stretch/>
        </p:blipFill>
        <p:spPr>
          <a:xfrm>
            <a:off x="127000" y="6365875"/>
            <a:ext cx="8877670" cy="508000"/>
          </a:xfrm>
          <a:prstGeom prst="rect">
            <a:avLst/>
          </a:prstGeom>
        </p:spPr>
      </p:pic>
      <p:sp>
        <p:nvSpPr>
          <p:cNvPr id="3" name="Slide Number Placeholder 2"/>
          <p:cNvSpPr>
            <a:spLocks noGrp="1"/>
          </p:cNvSpPr>
          <p:nvPr>
            <p:ph type="sldNum" sz="quarter" idx="12"/>
          </p:nvPr>
        </p:nvSpPr>
        <p:spPr/>
        <p:txBody>
          <a:bodyPr/>
          <a:lstStyle/>
          <a:p>
            <a:fld id="{DB1D7DEB-77BE-5C49-BE2A-D14FD07CB297}" type="slidenum">
              <a:rPr lang="en-US" smtClean="0"/>
              <a:t>15</a:t>
            </a:fld>
            <a:endParaRPr lang="en-US"/>
          </a:p>
        </p:txBody>
      </p:sp>
    </p:spTree>
    <p:extLst>
      <p:ext uri="{BB962C8B-B14F-4D97-AF65-F5344CB8AC3E}">
        <p14:creationId xmlns:p14="http://schemas.microsoft.com/office/powerpoint/2010/main" val="11415150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h_west_position_gfdl_rcp85_00Z01JUN2041.png"/>
          <p:cNvPicPr>
            <a:picLocks noGrp="1" noChangeAspect="1"/>
          </p:cNvPicPr>
          <p:nvPr>
            <p:ph idx="1"/>
          </p:nvPr>
        </p:nvPicPr>
        <p:blipFill rotWithShape="1">
          <a:blip r:embed="rId3">
            <a:extLst>
              <a:ext uri="{28A0092B-C50C-407E-A947-70E740481C1C}">
                <a14:useLocalDpi xmlns:a14="http://schemas.microsoft.com/office/drawing/2010/main" val="0"/>
              </a:ext>
            </a:extLst>
          </a:blip>
          <a:srcRect l="-940" t="17897" r="2583" b="12943"/>
          <a:stretch/>
        </p:blipFill>
        <p:spPr>
          <a:xfrm>
            <a:off x="-1" y="1598776"/>
            <a:ext cx="4291157" cy="2330858"/>
          </a:xfrm>
        </p:spPr>
      </p:pic>
      <p:sp>
        <p:nvSpPr>
          <p:cNvPr id="4" name="Title 1"/>
          <p:cNvSpPr>
            <a:spLocks noGrp="1"/>
          </p:cNvSpPr>
          <p:nvPr>
            <p:ph type="title"/>
          </p:nvPr>
        </p:nvSpPr>
        <p:spPr>
          <a:xfrm>
            <a:off x="0" y="-86801"/>
            <a:ext cx="9271713" cy="1143000"/>
          </a:xfrm>
        </p:spPr>
        <p:txBody>
          <a:bodyPr>
            <a:noAutofit/>
          </a:bodyPr>
          <a:lstStyle/>
          <a:p>
            <a:r>
              <a:rPr lang="en-US" sz="3200" dirty="0" smtClean="0"/>
              <a:t>NASH position and projected maximum temperatures </a:t>
            </a:r>
            <a:br>
              <a:rPr lang="en-US" sz="3200" dirty="0" smtClean="0"/>
            </a:br>
            <a:r>
              <a:rPr lang="en-US" sz="2800" dirty="0" smtClean="0"/>
              <a:t>CM3 RCP8.5</a:t>
            </a:r>
            <a:endParaRPr lang="en-US" sz="2800" dirty="0"/>
          </a:p>
        </p:txBody>
      </p:sp>
      <p:sp>
        <p:nvSpPr>
          <p:cNvPr id="6" name="TextBox 5"/>
          <p:cNvSpPr txBox="1"/>
          <p:nvPr/>
        </p:nvSpPr>
        <p:spPr>
          <a:xfrm>
            <a:off x="1492217" y="1107476"/>
            <a:ext cx="1016624" cy="584776"/>
          </a:xfrm>
          <a:prstGeom prst="rect">
            <a:avLst/>
          </a:prstGeom>
          <a:noFill/>
        </p:spPr>
        <p:txBody>
          <a:bodyPr wrap="none" rtlCol="0">
            <a:spAutoFit/>
          </a:bodyPr>
          <a:lstStyle/>
          <a:p>
            <a:r>
              <a:rPr lang="en-US" sz="3200" b="1" dirty="0" smtClean="0"/>
              <a:t>2041</a:t>
            </a:r>
            <a:endParaRPr lang="en-US" sz="3200" b="1" dirty="0"/>
          </a:p>
        </p:txBody>
      </p:sp>
      <p:sp>
        <p:nvSpPr>
          <p:cNvPr id="7" name="TextBox 6"/>
          <p:cNvSpPr txBox="1"/>
          <p:nvPr/>
        </p:nvSpPr>
        <p:spPr>
          <a:xfrm>
            <a:off x="6108159" y="1104471"/>
            <a:ext cx="1016624" cy="584776"/>
          </a:xfrm>
          <a:prstGeom prst="rect">
            <a:avLst/>
          </a:prstGeom>
          <a:noFill/>
        </p:spPr>
        <p:txBody>
          <a:bodyPr wrap="none" rtlCol="0">
            <a:spAutoFit/>
          </a:bodyPr>
          <a:lstStyle/>
          <a:p>
            <a:r>
              <a:rPr lang="en-US" sz="3200" b="1" dirty="0" smtClean="0"/>
              <a:t>2043</a:t>
            </a:r>
            <a:endParaRPr lang="en-US" sz="3200" b="1" dirty="0"/>
          </a:p>
        </p:txBody>
      </p:sp>
      <p:pic>
        <p:nvPicPr>
          <p:cNvPr id="8" name="Picture 7" descr="bh_west_position_gfdl_rcp85_00Z01JUN2043.png"/>
          <p:cNvPicPr>
            <a:picLocks noChangeAspect="1"/>
          </p:cNvPicPr>
          <p:nvPr/>
        </p:nvPicPr>
        <p:blipFill rotWithShape="1">
          <a:blip r:embed="rId4">
            <a:extLst>
              <a:ext uri="{28A0092B-C50C-407E-A947-70E740481C1C}">
                <a14:useLocalDpi xmlns:a14="http://schemas.microsoft.com/office/drawing/2010/main" val="0"/>
              </a:ext>
            </a:extLst>
          </a:blip>
          <a:srcRect t="18056" r="3438" b="15741"/>
          <a:stretch/>
        </p:blipFill>
        <p:spPr>
          <a:xfrm>
            <a:off x="4603749" y="1598775"/>
            <a:ext cx="4400921" cy="2330858"/>
          </a:xfrm>
          <a:prstGeom prst="rect">
            <a:avLst/>
          </a:prstGeom>
        </p:spPr>
      </p:pic>
      <p:pic>
        <p:nvPicPr>
          <p:cNvPr id="9" name="Picture 8" descr="tmax_gfdl_rcp85_bh_00Z01JUN2041.png"/>
          <p:cNvPicPr>
            <a:picLocks noChangeAspect="1"/>
          </p:cNvPicPr>
          <p:nvPr/>
        </p:nvPicPr>
        <p:blipFill rotWithShape="1">
          <a:blip r:embed="rId5">
            <a:extLst>
              <a:ext uri="{28A0092B-C50C-407E-A947-70E740481C1C}">
                <a14:useLocalDpi xmlns:a14="http://schemas.microsoft.com/office/drawing/2010/main" val="0"/>
              </a:ext>
            </a:extLst>
          </a:blip>
          <a:srcRect t="18651" r="3438" b="13658"/>
          <a:stretch/>
        </p:blipFill>
        <p:spPr>
          <a:xfrm>
            <a:off x="22849" y="4037256"/>
            <a:ext cx="4270746" cy="2312744"/>
          </a:xfrm>
          <a:prstGeom prst="rect">
            <a:avLst/>
          </a:prstGeom>
        </p:spPr>
      </p:pic>
      <p:pic>
        <p:nvPicPr>
          <p:cNvPr id="10" name="Picture 9" descr="tmax_gfdl_rcp85_bh_00Z01JUN2043.png"/>
          <p:cNvPicPr>
            <a:picLocks noChangeAspect="1"/>
          </p:cNvPicPr>
          <p:nvPr/>
        </p:nvPicPr>
        <p:blipFill rotWithShape="1">
          <a:blip r:embed="rId6">
            <a:extLst>
              <a:ext uri="{28A0092B-C50C-407E-A947-70E740481C1C}">
                <a14:useLocalDpi xmlns:a14="http://schemas.microsoft.com/office/drawing/2010/main" val="0"/>
              </a:ext>
            </a:extLst>
          </a:blip>
          <a:srcRect t="18651" r="3438" b="15278"/>
          <a:stretch/>
        </p:blipFill>
        <p:spPr>
          <a:xfrm>
            <a:off x="4628183" y="4037255"/>
            <a:ext cx="4376487" cy="2313273"/>
          </a:xfrm>
          <a:prstGeom prst="rect">
            <a:avLst/>
          </a:prstGeom>
        </p:spPr>
      </p:pic>
      <p:pic>
        <p:nvPicPr>
          <p:cNvPr id="11" name="Picture 10" descr="tmax_gfdl_rcp85_bh_00Z01JUN2049.png"/>
          <p:cNvPicPr>
            <a:picLocks noChangeAspect="1"/>
          </p:cNvPicPr>
          <p:nvPr/>
        </p:nvPicPr>
        <p:blipFill rotWithShape="1">
          <a:blip r:embed="rId7">
            <a:extLst>
              <a:ext uri="{28A0092B-C50C-407E-A947-70E740481C1C}">
                <a14:useLocalDpi xmlns:a14="http://schemas.microsoft.com/office/drawing/2010/main" val="0"/>
              </a:ext>
            </a:extLst>
          </a:blip>
          <a:srcRect t="88426" b="3704"/>
          <a:stretch/>
        </p:blipFill>
        <p:spPr>
          <a:xfrm>
            <a:off x="127000" y="6350000"/>
            <a:ext cx="8877670" cy="539750"/>
          </a:xfrm>
          <a:prstGeom prst="rect">
            <a:avLst/>
          </a:prstGeom>
        </p:spPr>
      </p:pic>
      <p:sp>
        <p:nvSpPr>
          <p:cNvPr id="2" name="Slide Number Placeholder 1"/>
          <p:cNvSpPr>
            <a:spLocks noGrp="1"/>
          </p:cNvSpPr>
          <p:nvPr>
            <p:ph type="sldNum" sz="quarter" idx="12"/>
          </p:nvPr>
        </p:nvSpPr>
        <p:spPr/>
        <p:txBody>
          <a:bodyPr/>
          <a:lstStyle/>
          <a:p>
            <a:fld id="{DB1D7DEB-77BE-5C49-BE2A-D14FD07CB297}" type="slidenum">
              <a:rPr lang="en-US" smtClean="0"/>
              <a:t>16</a:t>
            </a:fld>
            <a:endParaRPr lang="en-US"/>
          </a:p>
        </p:txBody>
      </p:sp>
    </p:spTree>
    <p:extLst>
      <p:ext uri="{BB962C8B-B14F-4D97-AF65-F5344CB8AC3E}">
        <p14:creationId xmlns:p14="http://schemas.microsoft.com/office/powerpoint/2010/main" val="966646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20" y="-211661"/>
            <a:ext cx="8229600" cy="1143000"/>
          </a:xfrm>
        </p:spPr>
        <p:txBody>
          <a:bodyPr>
            <a:normAutofit fontScale="90000"/>
          </a:bodyPr>
          <a:lstStyle/>
          <a:p>
            <a:r>
              <a:rPr lang="en-US" dirty="0" smtClean="0"/>
              <a:t/>
            </a:r>
            <a:br>
              <a:rPr lang="en-US" dirty="0" smtClean="0"/>
            </a:br>
            <a:r>
              <a:rPr lang="en-US" sz="4900" b="1" dirty="0" smtClean="0"/>
              <a:t>Motivation</a:t>
            </a:r>
            <a:br>
              <a:rPr lang="en-US" sz="4900" b="1" dirty="0" smtClean="0"/>
            </a:br>
            <a:r>
              <a:rPr lang="en-US" dirty="0" smtClean="0"/>
              <a:t>North Atlantic Subtropical High (NASH)</a:t>
            </a:r>
            <a:endParaRPr lang="en-US" dirty="0"/>
          </a:p>
        </p:txBody>
      </p:sp>
      <p:pic>
        <p:nvPicPr>
          <p:cNvPr id="7" name="Picture 6"/>
          <p:cNvPicPr>
            <a:picLocks noChangeAspect="1"/>
          </p:cNvPicPr>
          <p:nvPr/>
        </p:nvPicPr>
        <p:blipFill>
          <a:blip r:embed="rId3"/>
          <a:stretch>
            <a:fillRect/>
          </a:stretch>
        </p:blipFill>
        <p:spPr>
          <a:xfrm>
            <a:off x="2029236" y="1298274"/>
            <a:ext cx="5421514" cy="1009869"/>
          </a:xfrm>
          <a:prstGeom prst="rect">
            <a:avLst/>
          </a:prstGeom>
        </p:spPr>
      </p:pic>
      <p:sp>
        <p:nvSpPr>
          <p:cNvPr id="9" name="TextBox 8"/>
          <p:cNvSpPr txBox="1"/>
          <p:nvPr/>
        </p:nvSpPr>
        <p:spPr>
          <a:xfrm>
            <a:off x="4659785" y="2004408"/>
            <a:ext cx="902811" cy="307777"/>
          </a:xfrm>
          <a:prstGeom prst="rect">
            <a:avLst/>
          </a:prstGeom>
          <a:noFill/>
        </p:spPr>
        <p:txBody>
          <a:bodyPr wrap="none" rtlCol="0">
            <a:spAutoFit/>
          </a:bodyPr>
          <a:lstStyle/>
          <a:p>
            <a:r>
              <a:rPr lang="en-US" sz="1400" b="1" dirty="0" smtClean="0"/>
              <a:t>JGR, 2013</a:t>
            </a:r>
            <a:endParaRPr lang="en-US" sz="1400" b="1" dirty="0"/>
          </a:p>
        </p:txBody>
      </p:sp>
      <p:pic>
        <p:nvPicPr>
          <p:cNvPr id="11" name="Picture 10"/>
          <p:cNvPicPr>
            <a:picLocks noChangeAspect="1"/>
          </p:cNvPicPr>
          <p:nvPr/>
        </p:nvPicPr>
        <p:blipFill rotWithShape="1">
          <a:blip r:embed="rId4"/>
          <a:srcRect t="-1" b="46887"/>
          <a:stretch/>
        </p:blipFill>
        <p:spPr>
          <a:xfrm>
            <a:off x="159752" y="2951984"/>
            <a:ext cx="4580241" cy="3464857"/>
          </a:xfrm>
          <a:prstGeom prst="rect">
            <a:avLst/>
          </a:prstGeom>
          <a:solidFill>
            <a:schemeClr val="bg1"/>
          </a:solidFill>
        </p:spPr>
      </p:pic>
      <p:pic>
        <p:nvPicPr>
          <p:cNvPr id="4" name="Picture 3" descr="2-7_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324" y="2951984"/>
            <a:ext cx="4113360" cy="3464857"/>
          </a:xfrm>
          <a:prstGeom prst="rect">
            <a:avLst/>
          </a:prstGeom>
        </p:spPr>
      </p:pic>
      <p:sp>
        <p:nvSpPr>
          <p:cNvPr id="6" name="TextBox 5"/>
          <p:cNvSpPr txBox="1"/>
          <p:nvPr/>
        </p:nvSpPr>
        <p:spPr>
          <a:xfrm>
            <a:off x="13375" y="2490319"/>
            <a:ext cx="5106729" cy="461665"/>
          </a:xfrm>
          <a:prstGeom prst="rect">
            <a:avLst/>
          </a:prstGeom>
          <a:noFill/>
        </p:spPr>
        <p:txBody>
          <a:bodyPr wrap="square" rtlCol="0">
            <a:spAutoFit/>
          </a:bodyPr>
          <a:lstStyle/>
          <a:p>
            <a:r>
              <a:rPr lang="en-US" sz="2400" b="1" dirty="0" smtClean="0"/>
              <a:t>NCEP-DOE Reanalysis Position of NASH</a:t>
            </a:r>
            <a:endParaRPr lang="en-US" sz="2400" b="1" dirty="0"/>
          </a:p>
        </p:txBody>
      </p:sp>
      <p:sp>
        <p:nvSpPr>
          <p:cNvPr id="8" name="Oval 7"/>
          <p:cNvSpPr/>
          <p:nvPr/>
        </p:nvSpPr>
        <p:spPr>
          <a:xfrm>
            <a:off x="2473156" y="4277894"/>
            <a:ext cx="678185" cy="914400"/>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6924842" y="4390190"/>
            <a:ext cx="922420" cy="1184442"/>
          </a:xfrm>
          <a:prstGeom prst="ellipse">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66FF"/>
              </a:solidFill>
            </a:endParaRPr>
          </a:p>
        </p:txBody>
      </p:sp>
      <p:sp>
        <p:nvSpPr>
          <p:cNvPr id="16" name="Oval 15"/>
          <p:cNvSpPr/>
          <p:nvPr/>
        </p:nvSpPr>
        <p:spPr>
          <a:xfrm>
            <a:off x="7847262" y="4237790"/>
            <a:ext cx="989264" cy="118444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1831474" y="4269878"/>
            <a:ext cx="601578"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562596" y="6238406"/>
            <a:ext cx="2907316" cy="369332"/>
          </a:xfrm>
          <a:prstGeom prst="rect">
            <a:avLst/>
          </a:prstGeom>
          <a:noFill/>
        </p:spPr>
        <p:txBody>
          <a:bodyPr wrap="none" rtlCol="0">
            <a:spAutoFit/>
          </a:bodyPr>
          <a:lstStyle/>
          <a:p>
            <a:r>
              <a:rPr lang="en-US" dirty="0" smtClean="0"/>
              <a:t>National Climate Assessment</a:t>
            </a:r>
            <a:endParaRPr lang="en-US" dirty="0"/>
          </a:p>
        </p:txBody>
      </p:sp>
      <p:sp>
        <p:nvSpPr>
          <p:cNvPr id="3" name="Slide Number Placeholder 2"/>
          <p:cNvSpPr>
            <a:spLocks noGrp="1"/>
          </p:cNvSpPr>
          <p:nvPr>
            <p:ph type="sldNum" sz="quarter" idx="12"/>
          </p:nvPr>
        </p:nvSpPr>
        <p:spPr/>
        <p:txBody>
          <a:bodyPr/>
          <a:lstStyle/>
          <a:p>
            <a:fld id="{DB1D7DEB-77BE-5C49-BE2A-D14FD07CB297}" type="slidenum">
              <a:rPr lang="en-US" smtClean="0"/>
              <a:t>2</a:t>
            </a:fld>
            <a:endParaRPr lang="en-US"/>
          </a:p>
        </p:txBody>
      </p:sp>
      <p:sp>
        <p:nvSpPr>
          <p:cNvPr id="14" name="Rounded Rectangle 13"/>
          <p:cNvSpPr/>
          <p:nvPr/>
        </p:nvSpPr>
        <p:spPr>
          <a:xfrm>
            <a:off x="614947" y="5721684"/>
            <a:ext cx="213894" cy="2514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534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animBg="1"/>
      <p:bldP spid="15" grpId="1"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9" y="-106944"/>
            <a:ext cx="8229600" cy="1143000"/>
          </a:xfrm>
        </p:spPr>
        <p:txBody>
          <a:bodyPr>
            <a:normAutofit fontScale="90000"/>
          </a:bodyPr>
          <a:lstStyle/>
          <a:p>
            <a:r>
              <a:rPr lang="en-US" dirty="0" smtClean="0"/>
              <a:t>Projected Shift in the NASH</a:t>
            </a:r>
            <a:br>
              <a:rPr lang="en-US" dirty="0" smtClean="0"/>
            </a:br>
            <a:r>
              <a:rPr lang="en-US" sz="3100" dirty="0" smtClean="0"/>
              <a:t>Li et al., JGR (2013)</a:t>
            </a:r>
            <a:endParaRPr lang="en-US" sz="3100" dirty="0"/>
          </a:p>
        </p:txBody>
      </p:sp>
      <p:pic>
        <p:nvPicPr>
          <p:cNvPr id="4" name="Picture 3"/>
          <p:cNvPicPr>
            <a:picLocks noChangeAspect="1"/>
          </p:cNvPicPr>
          <p:nvPr/>
        </p:nvPicPr>
        <p:blipFill rotWithShape="1">
          <a:blip r:embed="rId3"/>
          <a:srcRect t="53389"/>
          <a:stretch/>
        </p:blipFill>
        <p:spPr>
          <a:xfrm>
            <a:off x="5332332" y="4153817"/>
            <a:ext cx="3785891" cy="2513263"/>
          </a:xfrm>
          <a:prstGeom prst="rect">
            <a:avLst/>
          </a:prstGeom>
          <a:solidFill>
            <a:schemeClr val="bg1"/>
          </a:solidFill>
        </p:spPr>
      </p:pic>
      <p:pic>
        <p:nvPicPr>
          <p:cNvPr id="5" name="Picture 4"/>
          <p:cNvPicPr>
            <a:picLocks noChangeAspect="1"/>
          </p:cNvPicPr>
          <p:nvPr/>
        </p:nvPicPr>
        <p:blipFill>
          <a:blip r:embed="rId4"/>
          <a:stretch>
            <a:fillRect/>
          </a:stretch>
        </p:blipFill>
        <p:spPr>
          <a:xfrm>
            <a:off x="5385843" y="1457638"/>
            <a:ext cx="3794921" cy="2524064"/>
          </a:xfrm>
          <a:prstGeom prst="rect">
            <a:avLst/>
          </a:prstGeom>
          <a:solidFill>
            <a:schemeClr val="bg1"/>
          </a:solidFill>
        </p:spPr>
      </p:pic>
      <p:sp>
        <p:nvSpPr>
          <p:cNvPr id="6" name="TextBox 5"/>
          <p:cNvSpPr txBox="1"/>
          <p:nvPr/>
        </p:nvSpPr>
        <p:spPr>
          <a:xfrm>
            <a:off x="5200187" y="903423"/>
            <a:ext cx="3980577" cy="646331"/>
          </a:xfrm>
          <a:prstGeom prst="rect">
            <a:avLst/>
          </a:prstGeom>
          <a:noFill/>
        </p:spPr>
        <p:txBody>
          <a:bodyPr wrap="none" rtlCol="0">
            <a:spAutoFit/>
          </a:bodyPr>
          <a:lstStyle/>
          <a:p>
            <a:pPr algn="ctr"/>
            <a:r>
              <a:rPr lang="en-US" b="1" dirty="0" smtClean="0"/>
              <a:t>Probability of Occurrence of Ridge Type</a:t>
            </a:r>
          </a:p>
          <a:p>
            <a:pPr algn="ctr"/>
            <a:r>
              <a:rPr lang="en-US" b="1" dirty="0" smtClean="0"/>
              <a:t>CMIP5 ENSEMBLE </a:t>
            </a:r>
            <a:endParaRPr lang="en-US" b="1" dirty="0"/>
          </a:p>
        </p:txBody>
      </p:sp>
      <p:pic>
        <p:nvPicPr>
          <p:cNvPr id="8" name="Content Placeholder 4"/>
          <p:cNvPicPr>
            <a:picLocks noGrp="1" noChangeAspect="1"/>
          </p:cNvPicPr>
          <p:nvPr>
            <p:ph idx="1"/>
          </p:nvPr>
        </p:nvPicPr>
        <p:blipFill rotWithShape="1">
          <a:blip r:embed="rId5"/>
          <a:srcRect l="2972" t="3997" r="-4140" b="35640"/>
          <a:stretch/>
        </p:blipFill>
        <p:spPr>
          <a:xfrm>
            <a:off x="376989" y="1301723"/>
            <a:ext cx="3794921" cy="2679979"/>
          </a:xfrm>
          <a:solidFill>
            <a:schemeClr val="bg1"/>
          </a:solidFill>
        </p:spPr>
      </p:pic>
      <p:pic>
        <p:nvPicPr>
          <p:cNvPr id="14" name="Content Placeholder 4"/>
          <p:cNvPicPr>
            <a:picLocks noChangeAspect="1"/>
          </p:cNvPicPr>
          <p:nvPr/>
        </p:nvPicPr>
        <p:blipFill rotWithShape="1">
          <a:blip r:embed="rId6"/>
          <a:srcRect l="49168" t="1326" r="2349"/>
          <a:stretch/>
        </p:blipFill>
        <p:spPr>
          <a:xfrm>
            <a:off x="655056" y="4153817"/>
            <a:ext cx="2911641" cy="2659839"/>
          </a:xfrm>
          <a:prstGeom prst="rect">
            <a:avLst/>
          </a:prstGeom>
          <a:solidFill>
            <a:schemeClr val="bg1"/>
          </a:solidFill>
        </p:spPr>
      </p:pic>
      <p:sp>
        <p:nvSpPr>
          <p:cNvPr id="16" name="TextBox 15"/>
          <p:cNvSpPr txBox="1"/>
          <p:nvPr/>
        </p:nvSpPr>
        <p:spPr>
          <a:xfrm>
            <a:off x="5807420" y="3784485"/>
            <a:ext cx="582211" cy="369332"/>
          </a:xfrm>
          <a:prstGeom prst="rect">
            <a:avLst/>
          </a:prstGeom>
          <a:noFill/>
        </p:spPr>
        <p:txBody>
          <a:bodyPr wrap="none" rtlCol="0">
            <a:spAutoFit/>
          </a:bodyPr>
          <a:lstStyle/>
          <a:p>
            <a:r>
              <a:rPr lang="en-US" b="1" dirty="0" smtClean="0"/>
              <a:t>DRY</a:t>
            </a:r>
            <a:endParaRPr lang="en-US" b="1" dirty="0"/>
          </a:p>
        </p:txBody>
      </p:sp>
      <p:sp>
        <p:nvSpPr>
          <p:cNvPr id="17" name="TextBox 16"/>
          <p:cNvSpPr txBox="1"/>
          <p:nvPr/>
        </p:nvSpPr>
        <p:spPr>
          <a:xfrm>
            <a:off x="6604595" y="3783451"/>
            <a:ext cx="620683" cy="369332"/>
          </a:xfrm>
          <a:prstGeom prst="rect">
            <a:avLst/>
          </a:prstGeom>
          <a:noFill/>
        </p:spPr>
        <p:txBody>
          <a:bodyPr wrap="none" rtlCol="0">
            <a:spAutoFit/>
          </a:bodyPr>
          <a:lstStyle/>
          <a:p>
            <a:r>
              <a:rPr lang="en-US" b="1" dirty="0" smtClean="0"/>
              <a:t>WET</a:t>
            </a:r>
            <a:endParaRPr lang="en-US" b="1" dirty="0"/>
          </a:p>
        </p:txBody>
      </p:sp>
      <p:sp>
        <p:nvSpPr>
          <p:cNvPr id="20" name="Oval 19"/>
          <p:cNvSpPr/>
          <p:nvPr/>
        </p:nvSpPr>
        <p:spPr>
          <a:xfrm>
            <a:off x="975895" y="1818104"/>
            <a:ext cx="1016000" cy="521369"/>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703045" y="4109088"/>
            <a:ext cx="2850284" cy="369332"/>
          </a:xfrm>
          <a:prstGeom prst="rect">
            <a:avLst/>
          </a:prstGeom>
          <a:noFill/>
        </p:spPr>
        <p:txBody>
          <a:bodyPr wrap="none" rtlCol="0">
            <a:spAutoFit/>
          </a:bodyPr>
          <a:lstStyle/>
          <a:p>
            <a:r>
              <a:rPr lang="en-US" dirty="0" smtClean="0"/>
              <a:t>Precipitation Rate (mm/day)</a:t>
            </a:r>
            <a:endParaRPr lang="en-US" dirty="0"/>
          </a:p>
        </p:txBody>
      </p:sp>
      <p:sp>
        <p:nvSpPr>
          <p:cNvPr id="26" name="Oval 25"/>
          <p:cNvSpPr/>
          <p:nvPr/>
        </p:nvSpPr>
        <p:spPr>
          <a:xfrm>
            <a:off x="981247" y="2719112"/>
            <a:ext cx="1016000" cy="521369"/>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H="1">
            <a:off x="2366205" y="5200310"/>
            <a:ext cx="1548060" cy="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304717" y="5499758"/>
            <a:ext cx="1609548"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917918" y="4999790"/>
            <a:ext cx="1065391" cy="369332"/>
          </a:xfrm>
          <a:prstGeom prst="rect">
            <a:avLst/>
          </a:prstGeom>
          <a:noFill/>
        </p:spPr>
        <p:txBody>
          <a:bodyPr wrap="none" rtlCol="0">
            <a:spAutoFit/>
          </a:bodyPr>
          <a:lstStyle/>
          <a:p>
            <a:r>
              <a:rPr lang="en-US" dirty="0" smtClean="0">
                <a:solidFill>
                  <a:srgbClr val="0000FF"/>
                </a:solidFill>
              </a:rPr>
              <a:t>Historical</a:t>
            </a:r>
            <a:endParaRPr lang="en-US" dirty="0">
              <a:solidFill>
                <a:srgbClr val="0000FF"/>
              </a:solidFill>
            </a:endParaRPr>
          </a:p>
        </p:txBody>
      </p:sp>
      <p:sp>
        <p:nvSpPr>
          <p:cNvPr id="33" name="TextBox 32"/>
          <p:cNvSpPr txBox="1"/>
          <p:nvPr/>
        </p:nvSpPr>
        <p:spPr>
          <a:xfrm>
            <a:off x="3944654" y="5339343"/>
            <a:ext cx="805930" cy="369332"/>
          </a:xfrm>
          <a:prstGeom prst="rect">
            <a:avLst/>
          </a:prstGeom>
          <a:noFill/>
        </p:spPr>
        <p:txBody>
          <a:bodyPr wrap="none" rtlCol="0">
            <a:spAutoFit/>
          </a:bodyPr>
          <a:lstStyle/>
          <a:p>
            <a:r>
              <a:rPr lang="en-US" dirty="0" smtClean="0">
                <a:solidFill>
                  <a:srgbClr val="FF0000"/>
                </a:solidFill>
              </a:rPr>
              <a:t>Future</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DB1D7DEB-77BE-5C49-BE2A-D14FD07CB297}" type="slidenum">
              <a:rPr lang="en-US" smtClean="0"/>
              <a:t>3</a:t>
            </a:fld>
            <a:endParaRPr lang="en-US"/>
          </a:p>
        </p:txBody>
      </p:sp>
      <p:sp>
        <p:nvSpPr>
          <p:cNvPr id="9" name="Rounded Rectangle 8"/>
          <p:cNvSpPr/>
          <p:nvPr/>
        </p:nvSpPr>
        <p:spPr>
          <a:xfrm>
            <a:off x="1470526" y="6229684"/>
            <a:ext cx="213894" cy="2514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5727203" y="6090516"/>
            <a:ext cx="213894" cy="2514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89211" y="1036343"/>
            <a:ext cx="252998" cy="238931"/>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62007" y="942480"/>
            <a:ext cx="3456558" cy="369332"/>
          </a:xfrm>
          <a:prstGeom prst="rect">
            <a:avLst/>
          </a:prstGeom>
          <a:noFill/>
        </p:spPr>
        <p:txBody>
          <a:bodyPr wrap="none" rtlCol="0">
            <a:spAutoFit/>
          </a:bodyPr>
          <a:lstStyle/>
          <a:p>
            <a:r>
              <a:rPr lang="en-US" dirty="0" smtClean="0">
                <a:solidFill>
                  <a:srgbClr val="FF0000"/>
                </a:solidFill>
              </a:rPr>
              <a:t>NASH Location Year (JJA Average) </a:t>
            </a:r>
            <a:endParaRPr lang="en-US" dirty="0">
              <a:solidFill>
                <a:srgbClr val="FF0000"/>
              </a:solidFill>
            </a:endParaRPr>
          </a:p>
        </p:txBody>
      </p:sp>
    </p:spTree>
    <p:extLst>
      <p:ext uri="{BB962C8B-B14F-4D97-AF65-F5344CB8AC3E}">
        <p14:creationId xmlns:p14="http://schemas.microsoft.com/office/powerpoint/2010/main" val="1476331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0" grpId="0" animBg="1"/>
      <p:bldP spid="25" grpId="0"/>
      <p:bldP spid="26" grpId="0" animBg="1"/>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05" y="74114"/>
            <a:ext cx="8526379" cy="1143000"/>
          </a:xfrm>
        </p:spPr>
        <p:txBody>
          <a:bodyPr>
            <a:normAutofit fontScale="90000"/>
          </a:bodyPr>
          <a:lstStyle/>
          <a:p>
            <a:r>
              <a:rPr lang="en-US" dirty="0" smtClean="0"/>
              <a:t>NASH Shift on Future Air Quality</a:t>
            </a:r>
            <a:br>
              <a:rPr lang="en-US" dirty="0" smtClean="0"/>
            </a:br>
            <a:r>
              <a:rPr lang="en-US" dirty="0" smtClean="0"/>
              <a:t>Mid-Century</a:t>
            </a:r>
            <a:endParaRPr lang="en-US" dirty="0"/>
          </a:p>
        </p:txBody>
      </p:sp>
      <p:sp>
        <p:nvSpPr>
          <p:cNvPr id="3" name="Content Placeholder 2"/>
          <p:cNvSpPr>
            <a:spLocks noGrp="1"/>
          </p:cNvSpPr>
          <p:nvPr>
            <p:ph idx="1"/>
          </p:nvPr>
        </p:nvSpPr>
        <p:spPr>
          <a:xfrm>
            <a:off x="457200" y="1225896"/>
            <a:ext cx="8229600" cy="4525963"/>
          </a:xfrm>
        </p:spPr>
        <p:txBody>
          <a:bodyPr/>
          <a:lstStyle/>
          <a:p>
            <a:r>
              <a:rPr lang="en-US" sz="1800" dirty="0" smtClean="0"/>
              <a:t>Westward shift impact on Air Quality </a:t>
            </a:r>
          </a:p>
          <a:p>
            <a:pPr lvl="1"/>
            <a:r>
              <a:rPr lang="en-US" sz="1800" dirty="0" smtClean="0"/>
              <a:t>Stagnation Days (Horton et al. 2014 – Nature Climate Change)</a:t>
            </a:r>
            <a:endParaRPr lang="en-US" sz="1800" dirty="0"/>
          </a:p>
          <a:p>
            <a:pPr lvl="2"/>
            <a:r>
              <a:rPr lang="en-US" sz="1800" dirty="0"/>
              <a:t>Daily-mean 10-m wind speeds are &lt; 3.2 m/s</a:t>
            </a:r>
          </a:p>
          <a:p>
            <a:pPr lvl="2"/>
            <a:r>
              <a:rPr lang="en-US" sz="1800" dirty="0"/>
              <a:t>Daily-mean 500hPa wind speeds are &lt; 13 m/s</a:t>
            </a:r>
          </a:p>
          <a:p>
            <a:pPr lvl="2"/>
            <a:r>
              <a:rPr lang="en-US" sz="1800" dirty="0"/>
              <a:t>Daily-mean precipitation accumulation is &lt; 1mm</a:t>
            </a:r>
          </a:p>
          <a:p>
            <a:r>
              <a:rPr lang="en-US" sz="2000" dirty="0" smtClean="0"/>
              <a:t>Use dynamical downscaling to assess regional change for the Southeast for change in maximum temperature and stagnation days</a:t>
            </a:r>
          </a:p>
        </p:txBody>
      </p:sp>
      <p:pic>
        <p:nvPicPr>
          <p:cNvPr id="4" name="Picture 3"/>
          <p:cNvPicPr>
            <a:picLocks noChangeAspect="1"/>
          </p:cNvPicPr>
          <p:nvPr/>
        </p:nvPicPr>
        <p:blipFill rotWithShape="1">
          <a:blip r:embed="rId3"/>
          <a:srcRect r="51608" b="51750"/>
          <a:stretch/>
        </p:blipFill>
        <p:spPr>
          <a:xfrm>
            <a:off x="441036" y="3934635"/>
            <a:ext cx="3682515" cy="2747980"/>
          </a:xfrm>
          <a:prstGeom prst="rect">
            <a:avLst/>
          </a:prstGeom>
        </p:spPr>
      </p:pic>
      <p:pic>
        <p:nvPicPr>
          <p:cNvPr id="5" name="Picture 4"/>
          <p:cNvPicPr>
            <a:picLocks noChangeAspect="1"/>
          </p:cNvPicPr>
          <p:nvPr/>
        </p:nvPicPr>
        <p:blipFill rotWithShape="1">
          <a:blip r:embed="rId3"/>
          <a:srcRect t="49813" r="50000" b="10971"/>
          <a:stretch/>
        </p:blipFill>
        <p:spPr>
          <a:xfrm>
            <a:off x="4527996" y="3927742"/>
            <a:ext cx="4457985" cy="2616816"/>
          </a:xfrm>
          <a:prstGeom prst="rect">
            <a:avLst/>
          </a:prstGeom>
        </p:spPr>
      </p:pic>
      <p:sp>
        <p:nvSpPr>
          <p:cNvPr id="6" name="TextBox 5"/>
          <p:cNvSpPr txBox="1"/>
          <p:nvPr/>
        </p:nvSpPr>
        <p:spPr>
          <a:xfrm>
            <a:off x="838524" y="6548616"/>
            <a:ext cx="7378943" cy="276999"/>
          </a:xfrm>
          <a:prstGeom prst="rect">
            <a:avLst/>
          </a:prstGeom>
          <a:noFill/>
        </p:spPr>
        <p:txBody>
          <a:bodyPr wrap="none" rtlCol="0">
            <a:spAutoFit/>
          </a:bodyPr>
          <a:lstStyle/>
          <a:p>
            <a:r>
              <a:rPr lang="en-US" sz="1200" dirty="0" smtClean="0"/>
              <a:t>Horton et al. (2014) – Occurrence and persistence of future atmospheric stagnation events, Nature Climate Change</a:t>
            </a:r>
            <a:endParaRPr lang="en-US" sz="1200" dirty="0"/>
          </a:p>
        </p:txBody>
      </p:sp>
      <p:sp>
        <p:nvSpPr>
          <p:cNvPr id="7" name="Slide Number Placeholder 6"/>
          <p:cNvSpPr>
            <a:spLocks noGrp="1"/>
          </p:cNvSpPr>
          <p:nvPr>
            <p:ph type="sldNum" sz="quarter" idx="12"/>
          </p:nvPr>
        </p:nvSpPr>
        <p:spPr/>
        <p:txBody>
          <a:bodyPr/>
          <a:lstStyle/>
          <a:p>
            <a:fld id="{DB1D7DEB-77BE-5C49-BE2A-D14FD07CB297}" type="slidenum">
              <a:rPr lang="en-US" smtClean="0"/>
              <a:t>4</a:t>
            </a:fld>
            <a:endParaRPr lang="en-US"/>
          </a:p>
        </p:txBody>
      </p:sp>
      <p:sp>
        <p:nvSpPr>
          <p:cNvPr id="8" name="Rounded Rectangle 7"/>
          <p:cNvSpPr/>
          <p:nvPr/>
        </p:nvSpPr>
        <p:spPr>
          <a:xfrm>
            <a:off x="457200" y="3934635"/>
            <a:ext cx="213894" cy="2514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4527996" y="3934635"/>
            <a:ext cx="213894" cy="25146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946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WRF Simulations</a:t>
            </a:r>
            <a:br>
              <a:rPr lang="en-US" dirty="0" smtClean="0"/>
            </a:br>
            <a:r>
              <a:rPr lang="en-US" sz="3100" dirty="0" smtClean="0"/>
              <a:t>“towards the development of an ensemble”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4070427"/>
              </p:ext>
            </p:extLst>
          </p:nvPr>
        </p:nvGraphicFramePr>
        <p:xfrm>
          <a:off x="120314" y="1686973"/>
          <a:ext cx="8916736" cy="3379656"/>
        </p:xfrm>
        <a:graphic>
          <a:graphicData uri="http://schemas.openxmlformats.org/drawingml/2006/table">
            <a:tbl>
              <a:tblPr firstRow="1" bandRow="1">
                <a:tableStyleId>{5C22544A-7EE6-4342-B048-85BDC9FD1C3A}</a:tableStyleId>
              </a:tblPr>
              <a:tblGrid>
                <a:gridCol w="2229184"/>
                <a:gridCol w="2229184"/>
                <a:gridCol w="2229184"/>
                <a:gridCol w="2229184"/>
              </a:tblGrid>
              <a:tr h="528072">
                <a:tc>
                  <a:txBody>
                    <a:bodyPr/>
                    <a:lstStyle/>
                    <a:p>
                      <a:pPr algn="ctr"/>
                      <a:r>
                        <a:rPr lang="en-US" sz="2400" dirty="0" smtClean="0"/>
                        <a:t>Historical</a:t>
                      </a:r>
                      <a:endParaRPr lang="en-US" sz="2400" dirty="0"/>
                    </a:p>
                  </a:txBody>
                  <a:tcPr/>
                </a:tc>
                <a:tc>
                  <a:txBody>
                    <a:bodyPr/>
                    <a:lstStyle/>
                    <a:p>
                      <a:pPr algn="ctr"/>
                      <a:r>
                        <a:rPr lang="en-US" sz="2400" dirty="0" smtClean="0"/>
                        <a:t>RCP 4.5</a:t>
                      </a:r>
                      <a:endParaRPr lang="en-US" sz="2400" dirty="0"/>
                    </a:p>
                  </a:txBody>
                  <a:tcPr/>
                </a:tc>
                <a:tc>
                  <a:txBody>
                    <a:bodyPr/>
                    <a:lstStyle/>
                    <a:p>
                      <a:pPr algn="ctr"/>
                      <a:r>
                        <a:rPr lang="en-US" sz="2400" dirty="0" smtClean="0"/>
                        <a:t>RCP 6.0 </a:t>
                      </a:r>
                      <a:endParaRPr lang="en-US" sz="2400" dirty="0"/>
                    </a:p>
                  </a:txBody>
                  <a:tcPr/>
                </a:tc>
                <a:tc>
                  <a:txBody>
                    <a:bodyPr/>
                    <a:lstStyle/>
                    <a:p>
                      <a:pPr algn="ctr"/>
                      <a:r>
                        <a:rPr lang="en-US" sz="2400" dirty="0" smtClean="0"/>
                        <a:t>RCP 8.5 </a:t>
                      </a:r>
                      <a:endParaRPr lang="en-US" sz="2400" dirty="0"/>
                    </a:p>
                  </a:txBody>
                  <a:tcPr/>
                </a:tc>
              </a:tr>
              <a:tr h="950528">
                <a:tc>
                  <a:txBody>
                    <a:bodyPr/>
                    <a:lstStyle/>
                    <a:p>
                      <a:pPr algn="ctr"/>
                      <a:r>
                        <a:rPr lang="en-US" sz="2400" dirty="0" smtClean="0"/>
                        <a:t>CESM</a:t>
                      </a:r>
                    </a:p>
                    <a:p>
                      <a:pPr algn="ctr"/>
                      <a:r>
                        <a:rPr lang="en-US" sz="2400" dirty="0" smtClean="0"/>
                        <a:t>(1995-2005)</a:t>
                      </a:r>
                      <a:endParaRPr lang="en-US" sz="2400" dirty="0"/>
                    </a:p>
                  </a:txBody>
                  <a:tcPr/>
                </a:tc>
                <a:tc>
                  <a:txBody>
                    <a:bodyPr/>
                    <a:lstStyle/>
                    <a:p>
                      <a:pPr algn="ctr"/>
                      <a:r>
                        <a:rPr lang="en-US" sz="2400" dirty="0" smtClean="0"/>
                        <a:t>CESM </a:t>
                      </a:r>
                    </a:p>
                    <a:p>
                      <a:pPr algn="ctr"/>
                      <a:r>
                        <a:rPr lang="en-US" sz="2400" dirty="0" smtClean="0"/>
                        <a:t>(2025-2055)</a:t>
                      </a:r>
                      <a:endParaRPr lang="en-US" sz="2400" dirty="0"/>
                    </a:p>
                  </a:txBody>
                  <a:tcPr/>
                </a:tc>
                <a:tc>
                  <a:txBody>
                    <a:bodyPr/>
                    <a:lstStyle/>
                    <a:p>
                      <a:pPr algn="ctr"/>
                      <a:r>
                        <a:rPr lang="en-US" sz="2400" dirty="0" smtClean="0"/>
                        <a:t>CESM</a:t>
                      </a:r>
                      <a:r>
                        <a:rPr lang="en-US" sz="2400" baseline="0" dirty="0" smtClean="0"/>
                        <a:t> </a:t>
                      </a:r>
                    </a:p>
                    <a:p>
                      <a:pPr algn="ctr"/>
                      <a:r>
                        <a:rPr lang="en-US" sz="2400" baseline="0" dirty="0" smtClean="0"/>
                        <a:t>(2025-2055)</a:t>
                      </a:r>
                      <a:endParaRPr lang="en-US" sz="2400" dirty="0"/>
                    </a:p>
                  </a:txBody>
                  <a:tcPr/>
                </a:tc>
                <a:tc>
                  <a:txBody>
                    <a:bodyPr/>
                    <a:lstStyle/>
                    <a:p>
                      <a:pPr algn="ctr"/>
                      <a:r>
                        <a:rPr lang="en-US" sz="2400" dirty="0" smtClean="0"/>
                        <a:t>CESM </a:t>
                      </a:r>
                    </a:p>
                    <a:p>
                      <a:pPr algn="ctr"/>
                      <a:r>
                        <a:rPr lang="en-US" sz="2400" dirty="0" smtClean="0"/>
                        <a:t>(2025-2055)</a:t>
                      </a:r>
                      <a:endParaRPr lang="en-US" sz="2400" dirty="0"/>
                    </a:p>
                  </a:txBody>
                  <a:tcPr/>
                </a:tc>
              </a:tr>
              <a:tr h="950528">
                <a:tc>
                  <a:txBody>
                    <a:bodyPr/>
                    <a:lstStyle/>
                    <a:p>
                      <a:pPr algn="ctr"/>
                      <a:r>
                        <a:rPr lang="en-US" sz="2400" dirty="0" smtClean="0"/>
                        <a:t>ModelE2</a:t>
                      </a:r>
                    </a:p>
                    <a:p>
                      <a:pPr algn="ctr"/>
                      <a:r>
                        <a:rPr lang="en-US" sz="2400" dirty="0" smtClean="0"/>
                        <a:t>(1995-2005)</a:t>
                      </a:r>
                      <a:endParaRPr lang="en-US" sz="2400" dirty="0"/>
                    </a:p>
                  </a:txBody>
                  <a:tcPr/>
                </a:tc>
                <a:tc>
                  <a:txBody>
                    <a:bodyPr/>
                    <a:lstStyle/>
                    <a:p>
                      <a:pPr algn="ctr"/>
                      <a:endParaRPr lang="en-US" sz="2400" dirty="0"/>
                    </a:p>
                  </a:txBody>
                  <a:tcPr/>
                </a:tc>
                <a:tc>
                  <a:txBody>
                    <a:bodyPr/>
                    <a:lstStyle/>
                    <a:p>
                      <a:pPr algn="ctr"/>
                      <a:r>
                        <a:rPr lang="en-US" sz="2400" dirty="0" smtClean="0"/>
                        <a:t>ModelE2</a:t>
                      </a:r>
                    </a:p>
                    <a:p>
                      <a:pPr algn="ctr"/>
                      <a:r>
                        <a:rPr lang="en-US" sz="2400" dirty="0" smtClean="0">
                          <a:solidFill>
                            <a:srgbClr val="FF0000"/>
                          </a:solidFill>
                        </a:rPr>
                        <a:t>(2025-2035)</a:t>
                      </a:r>
                    </a:p>
                  </a:txBody>
                  <a:tcPr/>
                </a:tc>
                <a:tc>
                  <a:txBody>
                    <a:bodyPr/>
                    <a:lstStyle/>
                    <a:p>
                      <a:pPr algn="ctr"/>
                      <a:endParaRPr lang="en-US" sz="2400" dirty="0"/>
                    </a:p>
                  </a:txBody>
                  <a:tcPr/>
                </a:tc>
              </a:tr>
              <a:tr h="950528">
                <a:tc>
                  <a:txBody>
                    <a:bodyPr/>
                    <a:lstStyle/>
                    <a:p>
                      <a:pPr algn="ctr"/>
                      <a:r>
                        <a:rPr lang="en-US" sz="2400" dirty="0" smtClean="0"/>
                        <a:t>CM3</a:t>
                      </a:r>
                    </a:p>
                    <a:p>
                      <a:pPr algn="ctr"/>
                      <a:r>
                        <a:rPr lang="en-US" sz="2400" dirty="0" smtClean="0"/>
                        <a:t>(1995-2005)</a:t>
                      </a:r>
                      <a:endParaRPr lang="en-US" sz="2400" dirty="0"/>
                    </a:p>
                  </a:txBody>
                  <a:tcPr/>
                </a:tc>
                <a:tc>
                  <a:txBody>
                    <a:bodyPr/>
                    <a:lstStyle/>
                    <a:p>
                      <a:pPr algn="ctr"/>
                      <a:endParaRPr lang="en-US" sz="2400" dirty="0"/>
                    </a:p>
                  </a:txBody>
                  <a:tcPr/>
                </a:tc>
                <a:tc>
                  <a:txBody>
                    <a:bodyPr/>
                    <a:lstStyle/>
                    <a:p>
                      <a:pPr algn="ctr"/>
                      <a:endParaRPr lang="en-US" sz="2400" dirty="0" smtClean="0"/>
                    </a:p>
                  </a:txBody>
                  <a:tcPr/>
                </a:tc>
                <a:tc>
                  <a:txBody>
                    <a:bodyPr/>
                    <a:lstStyle/>
                    <a:p>
                      <a:pPr algn="ctr"/>
                      <a:r>
                        <a:rPr lang="en-US" sz="2400" dirty="0" smtClean="0"/>
                        <a:t>CM3 </a:t>
                      </a:r>
                    </a:p>
                    <a:p>
                      <a:pPr algn="ctr"/>
                      <a:r>
                        <a:rPr lang="en-US" sz="2400" dirty="0" smtClean="0"/>
                        <a:t>(2025-2055)</a:t>
                      </a:r>
                      <a:endParaRPr lang="en-US" sz="2400" dirty="0"/>
                    </a:p>
                  </a:txBody>
                  <a:tcPr/>
                </a:tc>
              </a:tr>
            </a:tbl>
          </a:graphicData>
        </a:graphic>
      </p:graphicFrame>
      <p:sp>
        <p:nvSpPr>
          <p:cNvPr id="3" name="Slide Number Placeholder 2"/>
          <p:cNvSpPr>
            <a:spLocks noGrp="1"/>
          </p:cNvSpPr>
          <p:nvPr>
            <p:ph type="sldNum" sz="quarter" idx="12"/>
          </p:nvPr>
        </p:nvSpPr>
        <p:spPr/>
        <p:txBody>
          <a:bodyPr/>
          <a:lstStyle/>
          <a:p>
            <a:fld id="{DB1D7DEB-77BE-5C49-BE2A-D14FD07CB297}" type="slidenum">
              <a:rPr lang="en-US" smtClean="0"/>
              <a:t>5</a:t>
            </a:fld>
            <a:endParaRPr lang="en-US"/>
          </a:p>
        </p:txBody>
      </p:sp>
    </p:spTree>
    <p:extLst>
      <p:ext uri="{BB962C8B-B14F-4D97-AF65-F5344CB8AC3E}">
        <p14:creationId xmlns:p14="http://schemas.microsoft.com/office/powerpoint/2010/main" val="23748220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h_west_position_cesm_rcp45_00Z01JUN2032.png"/>
          <p:cNvPicPr>
            <a:picLocks noChangeAspect="1"/>
          </p:cNvPicPr>
          <p:nvPr/>
        </p:nvPicPr>
        <p:blipFill rotWithShape="1">
          <a:blip r:embed="rId3">
            <a:extLst>
              <a:ext uri="{28A0092B-C50C-407E-A947-70E740481C1C}">
                <a14:useLocalDpi xmlns:a14="http://schemas.microsoft.com/office/drawing/2010/main" val="0"/>
              </a:ext>
            </a:extLst>
          </a:blip>
          <a:srcRect l="-3201" t="18164" r="-567" b="12535"/>
          <a:stretch/>
        </p:blipFill>
        <p:spPr>
          <a:xfrm>
            <a:off x="0" y="1708662"/>
            <a:ext cx="4364259" cy="2251568"/>
          </a:xfrm>
          <a:prstGeom prst="rect">
            <a:avLst/>
          </a:prstGeom>
        </p:spPr>
      </p:pic>
      <p:pic>
        <p:nvPicPr>
          <p:cNvPr id="5" name="Picture 4" descr="bh_west_position_cesm_rcp45_00Z01JUN2038.png"/>
          <p:cNvPicPr>
            <a:picLocks noChangeAspect="1"/>
          </p:cNvPicPr>
          <p:nvPr/>
        </p:nvPicPr>
        <p:blipFill rotWithShape="1">
          <a:blip r:embed="rId4">
            <a:extLst>
              <a:ext uri="{28A0092B-C50C-407E-A947-70E740481C1C}">
                <a14:useLocalDpi xmlns:a14="http://schemas.microsoft.com/office/drawing/2010/main" val="0"/>
              </a:ext>
            </a:extLst>
          </a:blip>
          <a:srcRect t="18380" b="13829"/>
          <a:stretch/>
        </p:blipFill>
        <p:spPr>
          <a:xfrm>
            <a:off x="106947" y="4585368"/>
            <a:ext cx="4084435" cy="2138948"/>
          </a:xfrm>
          <a:prstGeom prst="rect">
            <a:avLst/>
          </a:prstGeom>
        </p:spPr>
      </p:pic>
      <p:pic>
        <p:nvPicPr>
          <p:cNvPr id="6" name="Picture 5" descr="bh_west_position_cesm_rcp45_00Z01JUN2033.png"/>
          <p:cNvPicPr>
            <a:picLocks noChangeAspect="1"/>
          </p:cNvPicPr>
          <p:nvPr/>
        </p:nvPicPr>
        <p:blipFill rotWithShape="1">
          <a:blip r:embed="rId5">
            <a:extLst>
              <a:ext uri="{28A0092B-C50C-407E-A947-70E740481C1C}">
                <a14:useLocalDpi xmlns:a14="http://schemas.microsoft.com/office/drawing/2010/main" val="0"/>
              </a:ext>
            </a:extLst>
          </a:blip>
          <a:srcRect t="18612" b="13839"/>
          <a:stretch/>
        </p:blipFill>
        <p:spPr>
          <a:xfrm>
            <a:off x="4658934" y="2660315"/>
            <a:ext cx="4263691" cy="2224827"/>
          </a:xfrm>
          <a:prstGeom prst="rect">
            <a:avLst/>
          </a:prstGeom>
        </p:spPr>
      </p:pic>
      <p:sp>
        <p:nvSpPr>
          <p:cNvPr id="7" name="TextBox 6"/>
          <p:cNvSpPr txBox="1"/>
          <p:nvPr/>
        </p:nvSpPr>
        <p:spPr>
          <a:xfrm>
            <a:off x="1489178" y="1252282"/>
            <a:ext cx="1663035" cy="523220"/>
          </a:xfrm>
          <a:prstGeom prst="rect">
            <a:avLst/>
          </a:prstGeom>
          <a:noFill/>
        </p:spPr>
        <p:txBody>
          <a:bodyPr wrap="none" rtlCol="0">
            <a:spAutoFit/>
          </a:bodyPr>
          <a:lstStyle/>
          <a:p>
            <a:r>
              <a:rPr lang="en-US" sz="2800" b="1" dirty="0" smtClean="0"/>
              <a:t>WEST (W)</a:t>
            </a:r>
            <a:endParaRPr lang="en-US" sz="2800" b="1" dirty="0"/>
          </a:p>
        </p:txBody>
      </p:sp>
      <p:sp>
        <p:nvSpPr>
          <p:cNvPr id="8" name="TextBox 7"/>
          <p:cNvSpPr txBox="1"/>
          <p:nvPr/>
        </p:nvSpPr>
        <p:spPr>
          <a:xfrm>
            <a:off x="1462005" y="4093910"/>
            <a:ext cx="1404952" cy="523220"/>
          </a:xfrm>
          <a:prstGeom prst="rect">
            <a:avLst/>
          </a:prstGeom>
          <a:noFill/>
        </p:spPr>
        <p:txBody>
          <a:bodyPr wrap="none" rtlCol="0">
            <a:spAutoFit/>
          </a:bodyPr>
          <a:lstStyle/>
          <a:p>
            <a:r>
              <a:rPr lang="en-US" sz="2800" b="1" dirty="0" smtClean="0"/>
              <a:t>EAST (E)</a:t>
            </a:r>
            <a:endParaRPr lang="en-US" sz="2800" b="1" dirty="0"/>
          </a:p>
        </p:txBody>
      </p:sp>
      <p:sp>
        <p:nvSpPr>
          <p:cNvPr id="9" name="TextBox 8"/>
          <p:cNvSpPr txBox="1"/>
          <p:nvPr/>
        </p:nvSpPr>
        <p:spPr>
          <a:xfrm>
            <a:off x="5773300" y="2190561"/>
            <a:ext cx="2121519" cy="523220"/>
          </a:xfrm>
          <a:prstGeom prst="rect">
            <a:avLst/>
          </a:prstGeom>
          <a:noFill/>
        </p:spPr>
        <p:txBody>
          <a:bodyPr wrap="none" rtlCol="0">
            <a:spAutoFit/>
          </a:bodyPr>
          <a:lstStyle/>
          <a:p>
            <a:r>
              <a:rPr lang="en-US" sz="2800" b="1" dirty="0" smtClean="0"/>
              <a:t>NEUTRAL (N)</a:t>
            </a:r>
            <a:endParaRPr lang="en-US" sz="2800" b="1" dirty="0"/>
          </a:p>
        </p:txBody>
      </p:sp>
      <p:sp>
        <p:nvSpPr>
          <p:cNvPr id="10" name="Title 1"/>
          <p:cNvSpPr>
            <a:spLocks noGrp="1"/>
          </p:cNvSpPr>
          <p:nvPr>
            <p:ph type="title"/>
          </p:nvPr>
        </p:nvSpPr>
        <p:spPr>
          <a:xfrm>
            <a:off x="106947" y="0"/>
            <a:ext cx="8930106" cy="1143000"/>
          </a:xfrm>
        </p:spPr>
        <p:txBody>
          <a:bodyPr>
            <a:normAutofit fontScale="90000"/>
          </a:bodyPr>
          <a:lstStyle/>
          <a:p>
            <a:r>
              <a:rPr lang="en-US" dirty="0" smtClean="0"/>
              <a:t>Westward Extent of the NASH</a:t>
            </a:r>
            <a:br>
              <a:rPr lang="en-US" dirty="0" smtClean="0"/>
            </a:br>
            <a:r>
              <a:rPr lang="en-US" sz="3100" dirty="0" smtClean="0"/>
              <a:t>JJA Average 850hPa </a:t>
            </a:r>
            <a:r>
              <a:rPr lang="en-US" sz="3100" dirty="0" err="1" smtClean="0"/>
              <a:t>Geopotential</a:t>
            </a:r>
            <a:r>
              <a:rPr lang="en-US" sz="3100" dirty="0" smtClean="0"/>
              <a:t> Height</a:t>
            </a:r>
            <a:br>
              <a:rPr lang="en-US" sz="3100" dirty="0" smtClean="0"/>
            </a:br>
            <a:r>
              <a:rPr lang="en-US" sz="3100" dirty="0" smtClean="0"/>
              <a:t>Dynamic Contribution Only</a:t>
            </a:r>
            <a:endParaRPr lang="en-US" sz="3100" dirty="0"/>
          </a:p>
        </p:txBody>
      </p:sp>
      <p:sp>
        <p:nvSpPr>
          <p:cNvPr id="2" name="TextBox 1"/>
          <p:cNvSpPr txBox="1"/>
          <p:nvPr/>
        </p:nvSpPr>
        <p:spPr>
          <a:xfrm>
            <a:off x="5534526" y="5240421"/>
            <a:ext cx="3085738" cy="1200329"/>
          </a:xfrm>
          <a:prstGeom prst="rect">
            <a:avLst/>
          </a:prstGeom>
          <a:noFill/>
        </p:spPr>
        <p:txBody>
          <a:bodyPr wrap="none" rtlCol="0">
            <a:spAutoFit/>
          </a:bodyPr>
          <a:lstStyle/>
          <a:p>
            <a:r>
              <a:rPr lang="en-US" dirty="0" smtClean="0"/>
              <a:t>CESM Climatology (1995-2005)</a:t>
            </a:r>
          </a:p>
          <a:p>
            <a:endParaRPr lang="en-US" dirty="0" smtClean="0"/>
          </a:p>
          <a:p>
            <a:r>
              <a:rPr lang="en-US" dirty="0" smtClean="0"/>
              <a:t>CESM One Future Year</a:t>
            </a:r>
          </a:p>
          <a:p>
            <a:endParaRPr lang="en-US" dirty="0"/>
          </a:p>
        </p:txBody>
      </p:sp>
      <p:cxnSp>
        <p:nvCxnSpPr>
          <p:cNvPr id="11" name="Straight Connector 10"/>
          <p:cNvCxnSpPr/>
          <p:nvPr/>
        </p:nvCxnSpPr>
        <p:spPr>
          <a:xfrm>
            <a:off x="4745790" y="5989036"/>
            <a:ext cx="775368" cy="0"/>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745790" y="5473015"/>
            <a:ext cx="775368"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DB1D7DEB-77BE-5C49-BE2A-D14FD07CB297}" type="slidenum">
              <a:rPr lang="en-US" smtClean="0"/>
              <a:t>6</a:t>
            </a:fld>
            <a:endParaRPr lang="en-US"/>
          </a:p>
        </p:txBody>
      </p:sp>
    </p:spTree>
    <p:extLst>
      <p:ext uri="{BB962C8B-B14F-4D97-AF65-F5344CB8AC3E}">
        <p14:creationId xmlns:p14="http://schemas.microsoft.com/office/powerpoint/2010/main" val="831693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sm_bh_position_rcp85.png"/>
          <p:cNvPicPr>
            <a:picLocks noChangeAspect="1"/>
          </p:cNvPicPr>
          <p:nvPr/>
        </p:nvPicPr>
        <p:blipFill rotWithShape="1">
          <a:blip r:embed="rId3">
            <a:extLst>
              <a:ext uri="{28A0092B-C50C-407E-A947-70E740481C1C}">
                <a14:useLocalDpi xmlns:a14="http://schemas.microsoft.com/office/drawing/2010/main" val="0"/>
              </a:ext>
            </a:extLst>
          </a:blip>
          <a:srcRect t="9117" b="12389"/>
          <a:stretch/>
        </p:blipFill>
        <p:spPr>
          <a:xfrm>
            <a:off x="93440" y="4307405"/>
            <a:ext cx="4180255" cy="2534753"/>
          </a:xfrm>
          <a:prstGeom prst="rect">
            <a:avLst/>
          </a:prstGeom>
        </p:spPr>
      </p:pic>
      <p:sp>
        <p:nvSpPr>
          <p:cNvPr id="7" name="Title 1"/>
          <p:cNvSpPr>
            <a:spLocks noGrp="1"/>
          </p:cNvSpPr>
          <p:nvPr>
            <p:ph type="title"/>
          </p:nvPr>
        </p:nvSpPr>
        <p:spPr>
          <a:xfrm>
            <a:off x="240488" y="-124475"/>
            <a:ext cx="8229600" cy="1143000"/>
          </a:xfrm>
        </p:spPr>
        <p:txBody>
          <a:bodyPr>
            <a:normAutofit fontScale="90000"/>
          </a:bodyPr>
          <a:lstStyle/>
          <a:p>
            <a:r>
              <a:rPr lang="en-US" dirty="0" smtClean="0"/>
              <a:t>CESM - NASH Westward Extent - JJA </a:t>
            </a:r>
            <a:br>
              <a:rPr lang="en-US" dirty="0" smtClean="0"/>
            </a:br>
            <a:r>
              <a:rPr lang="en-US" sz="3600" dirty="0" smtClean="0"/>
              <a:t>Decadal Average</a:t>
            </a:r>
            <a:endParaRPr lang="en-US" sz="3600" dirty="0"/>
          </a:p>
        </p:txBody>
      </p:sp>
      <p:sp>
        <p:nvSpPr>
          <p:cNvPr id="3" name="TextBox 2"/>
          <p:cNvSpPr txBox="1"/>
          <p:nvPr/>
        </p:nvSpPr>
        <p:spPr>
          <a:xfrm>
            <a:off x="26967" y="3112447"/>
            <a:ext cx="2509559" cy="1200329"/>
          </a:xfrm>
          <a:prstGeom prst="rect">
            <a:avLst/>
          </a:prstGeom>
          <a:noFill/>
        </p:spPr>
        <p:txBody>
          <a:bodyPr wrap="none" rtlCol="0">
            <a:spAutoFit/>
          </a:bodyPr>
          <a:lstStyle/>
          <a:p>
            <a:endParaRPr lang="en-US" dirty="0"/>
          </a:p>
          <a:p>
            <a:r>
              <a:rPr lang="en-US" dirty="0" smtClean="0"/>
              <a:t>          2025-2035 average</a:t>
            </a:r>
          </a:p>
          <a:p>
            <a:r>
              <a:rPr lang="en-US" dirty="0"/>
              <a:t> </a:t>
            </a:r>
            <a:r>
              <a:rPr lang="en-US" dirty="0" smtClean="0"/>
              <a:t>         2036-2045 average</a:t>
            </a:r>
          </a:p>
          <a:p>
            <a:r>
              <a:rPr lang="en-US" dirty="0"/>
              <a:t> </a:t>
            </a:r>
            <a:r>
              <a:rPr lang="en-US" dirty="0" smtClean="0"/>
              <a:t>         2046-2055 average</a:t>
            </a:r>
          </a:p>
        </p:txBody>
      </p:sp>
      <p:cxnSp>
        <p:nvCxnSpPr>
          <p:cNvPr id="8" name="Straight Connector 7"/>
          <p:cNvCxnSpPr/>
          <p:nvPr/>
        </p:nvCxnSpPr>
        <p:spPr>
          <a:xfrm>
            <a:off x="92819" y="3575978"/>
            <a:ext cx="414421" cy="0"/>
          </a:xfrm>
          <a:prstGeom prst="line">
            <a:avLst/>
          </a:prstGeom>
          <a:ln w="4445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8171" y="3827302"/>
            <a:ext cx="414421" cy="0"/>
          </a:xfrm>
          <a:prstGeom prst="line">
            <a:avLst/>
          </a:prstGeom>
          <a:ln w="44450">
            <a:solidFill>
              <a:srgbClr val="4BD64D"/>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8171" y="4102682"/>
            <a:ext cx="414421" cy="0"/>
          </a:xfrm>
          <a:prstGeom prst="line">
            <a:avLst/>
          </a:prstGeom>
          <a:ln w="44450">
            <a:solidFill>
              <a:srgbClr val="FF200B"/>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239483" y="1109627"/>
            <a:ext cx="4368954" cy="1200329"/>
          </a:xfrm>
          <a:prstGeom prst="rect">
            <a:avLst/>
          </a:prstGeom>
          <a:noFill/>
        </p:spPr>
        <p:txBody>
          <a:bodyPr wrap="none" rtlCol="0">
            <a:spAutoFit/>
          </a:bodyPr>
          <a:lstStyle/>
          <a:p>
            <a:r>
              <a:rPr lang="en-US" b="1" dirty="0" smtClean="0"/>
              <a:t>RCP4.5</a:t>
            </a:r>
          </a:p>
          <a:p>
            <a:r>
              <a:rPr lang="en-US" dirty="0" smtClean="0"/>
              <a:t>W – 58% years (2025-2055) WEST of  normal</a:t>
            </a:r>
          </a:p>
          <a:p>
            <a:r>
              <a:rPr lang="en-US" dirty="0" smtClean="0"/>
              <a:t>N  – 13% years (2025-2055) NEUTRAL</a:t>
            </a:r>
          </a:p>
          <a:p>
            <a:r>
              <a:rPr lang="en-US" dirty="0" smtClean="0"/>
              <a:t>E  – 29%  years (2025-2055) EAST of normal</a:t>
            </a:r>
            <a:endParaRPr lang="en-US" dirty="0"/>
          </a:p>
        </p:txBody>
      </p:sp>
      <p:sp>
        <p:nvSpPr>
          <p:cNvPr id="13" name="TextBox 12"/>
          <p:cNvSpPr txBox="1"/>
          <p:nvPr/>
        </p:nvSpPr>
        <p:spPr>
          <a:xfrm>
            <a:off x="4228440" y="5524059"/>
            <a:ext cx="1008359" cy="1200329"/>
          </a:xfrm>
          <a:prstGeom prst="rect">
            <a:avLst/>
          </a:prstGeom>
          <a:noFill/>
        </p:spPr>
        <p:txBody>
          <a:bodyPr wrap="none" rtlCol="0">
            <a:spAutoFit/>
          </a:bodyPr>
          <a:lstStyle/>
          <a:p>
            <a:r>
              <a:rPr lang="en-US" b="1" dirty="0" smtClean="0"/>
              <a:t>RCP8.5</a:t>
            </a:r>
          </a:p>
          <a:p>
            <a:r>
              <a:rPr lang="en-US" dirty="0" smtClean="0"/>
              <a:t>W – 51%</a:t>
            </a:r>
          </a:p>
          <a:p>
            <a:r>
              <a:rPr lang="en-US" dirty="0" smtClean="0"/>
              <a:t>N – 23%</a:t>
            </a:r>
          </a:p>
          <a:p>
            <a:r>
              <a:rPr lang="en-US" dirty="0" smtClean="0"/>
              <a:t>E – 26%</a:t>
            </a:r>
            <a:endParaRPr lang="en-US" dirty="0"/>
          </a:p>
        </p:txBody>
      </p:sp>
      <p:sp>
        <p:nvSpPr>
          <p:cNvPr id="15" name="TextBox 14"/>
          <p:cNvSpPr txBox="1"/>
          <p:nvPr/>
        </p:nvSpPr>
        <p:spPr>
          <a:xfrm>
            <a:off x="8185052" y="3456311"/>
            <a:ext cx="1008359" cy="1200329"/>
          </a:xfrm>
          <a:prstGeom prst="rect">
            <a:avLst/>
          </a:prstGeom>
          <a:noFill/>
        </p:spPr>
        <p:txBody>
          <a:bodyPr wrap="none" rtlCol="0">
            <a:spAutoFit/>
          </a:bodyPr>
          <a:lstStyle/>
          <a:p>
            <a:r>
              <a:rPr lang="en-US" b="1" dirty="0" smtClean="0"/>
              <a:t>RCP6.0</a:t>
            </a:r>
          </a:p>
          <a:p>
            <a:r>
              <a:rPr lang="en-US" dirty="0" smtClean="0"/>
              <a:t>W – 65%</a:t>
            </a:r>
          </a:p>
          <a:p>
            <a:r>
              <a:rPr lang="en-US" dirty="0" smtClean="0"/>
              <a:t>N – 23%</a:t>
            </a:r>
          </a:p>
          <a:p>
            <a:r>
              <a:rPr lang="en-US" dirty="0" smtClean="0"/>
              <a:t>E – 13%</a:t>
            </a:r>
            <a:endParaRPr lang="en-US" dirty="0"/>
          </a:p>
        </p:txBody>
      </p:sp>
      <p:pic>
        <p:nvPicPr>
          <p:cNvPr id="2" name="Picture 1" descr="cesm_bh_position_rcp4.5.png"/>
          <p:cNvPicPr>
            <a:picLocks noChangeAspect="1"/>
          </p:cNvPicPr>
          <p:nvPr/>
        </p:nvPicPr>
        <p:blipFill rotWithShape="1">
          <a:blip r:embed="rId4">
            <a:extLst>
              <a:ext uri="{28A0092B-C50C-407E-A947-70E740481C1C}">
                <a14:useLocalDpi xmlns:a14="http://schemas.microsoft.com/office/drawing/2010/main" val="0"/>
              </a:ext>
            </a:extLst>
          </a:blip>
          <a:srcRect t="12759" r="2332" b="14352"/>
          <a:stretch/>
        </p:blipFill>
        <p:spPr>
          <a:xfrm>
            <a:off x="0" y="1018525"/>
            <a:ext cx="4228439" cy="2437786"/>
          </a:xfrm>
          <a:prstGeom prst="rect">
            <a:avLst/>
          </a:prstGeom>
        </p:spPr>
      </p:pic>
      <p:pic>
        <p:nvPicPr>
          <p:cNvPr id="9" name="Picture 8" descr="cesm_bh_position_rcp60.png"/>
          <p:cNvPicPr>
            <a:picLocks noChangeAspect="1"/>
          </p:cNvPicPr>
          <p:nvPr/>
        </p:nvPicPr>
        <p:blipFill rotWithShape="1">
          <a:blip r:embed="rId5">
            <a:extLst>
              <a:ext uri="{28A0092B-C50C-407E-A947-70E740481C1C}">
                <a14:useLocalDpi xmlns:a14="http://schemas.microsoft.com/office/drawing/2010/main" val="0"/>
              </a:ext>
            </a:extLst>
          </a:blip>
          <a:srcRect t="12500" b="11824"/>
          <a:stretch/>
        </p:blipFill>
        <p:spPr>
          <a:xfrm>
            <a:off x="4188136" y="2935117"/>
            <a:ext cx="4076291" cy="2383008"/>
          </a:xfrm>
          <a:prstGeom prst="rect">
            <a:avLst/>
          </a:prstGeom>
        </p:spPr>
      </p:pic>
      <p:sp>
        <p:nvSpPr>
          <p:cNvPr id="4" name="Slide Number Placeholder 3"/>
          <p:cNvSpPr>
            <a:spLocks noGrp="1"/>
          </p:cNvSpPr>
          <p:nvPr>
            <p:ph type="sldNum" sz="quarter" idx="12"/>
          </p:nvPr>
        </p:nvSpPr>
        <p:spPr/>
        <p:txBody>
          <a:bodyPr/>
          <a:lstStyle/>
          <a:p>
            <a:fld id="{DB1D7DEB-77BE-5C49-BE2A-D14FD07CB297}" type="slidenum">
              <a:rPr lang="en-US" smtClean="0"/>
              <a:t>7</a:t>
            </a:fld>
            <a:endParaRPr lang="en-US"/>
          </a:p>
        </p:txBody>
      </p:sp>
      <p:cxnSp>
        <p:nvCxnSpPr>
          <p:cNvPr id="14" name="Straight Connector 13"/>
          <p:cNvCxnSpPr/>
          <p:nvPr/>
        </p:nvCxnSpPr>
        <p:spPr>
          <a:xfrm>
            <a:off x="2533627" y="3876388"/>
            <a:ext cx="415952"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23330" y="3664097"/>
            <a:ext cx="1191289" cy="369332"/>
          </a:xfrm>
          <a:prstGeom prst="rect">
            <a:avLst/>
          </a:prstGeom>
          <a:noFill/>
        </p:spPr>
        <p:txBody>
          <a:bodyPr wrap="none" rtlCol="0">
            <a:spAutoFit/>
          </a:bodyPr>
          <a:lstStyle/>
          <a:p>
            <a:r>
              <a:rPr lang="en-US" dirty="0" smtClean="0"/>
              <a:t>1996-2005</a:t>
            </a:r>
          </a:p>
        </p:txBody>
      </p:sp>
    </p:spTree>
    <p:extLst>
      <p:ext uri="{BB962C8B-B14F-4D97-AF65-F5344CB8AC3E}">
        <p14:creationId xmlns:p14="http://schemas.microsoft.com/office/powerpoint/2010/main" val="550379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fdl_bh_position_decadal.png"/>
          <p:cNvPicPr>
            <a:picLocks noChangeAspect="1"/>
          </p:cNvPicPr>
          <p:nvPr/>
        </p:nvPicPr>
        <p:blipFill rotWithShape="1">
          <a:blip r:embed="rId3">
            <a:extLst>
              <a:ext uri="{28A0092B-C50C-407E-A947-70E740481C1C}">
                <a14:useLocalDpi xmlns:a14="http://schemas.microsoft.com/office/drawing/2010/main" val="0"/>
              </a:ext>
            </a:extLst>
          </a:blip>
          <a:srcRect t="12016" b="13519"/>
          <a:stretch/>
        </p:blipFill>
        <p:spPr>
          <a:xfrm>
            <a:off x="841931" y="2308087"/>
            <a:ext cx="7714261" cy="4437533"/>
          </a:xfrm>
          <a:prstGeom prst="rect">
            <a:avLst/>
          </a:prstGeom>
        </p:spPr>
      </p:pic>
      <p:sp>
        <p:nvSpPr>
          <p:cNvPr id="5" name="TextBox 4"/>
          <p:cNvSpPr txBox="1"/>
          <p:nvPr/>
        </p:nvSpPr>
        <p:spPr>
          <a:xfrm>
            <a:off x="52225" y="1135536"/>
            <a:ext cx="2509559" cy="1200329"/>
          </a:xfrm>
          <a:prstGeom prst="rect">
            <a:avLst/>
          </a:prstGeom>
          <a:noFill/>
        </p:spPr>
        <p:txBody>
          <a:bodyPr wrap="none" rtlCol="0">
            <a:spAutoFit/>
          </a:bodyPr>
          <a:lstStyle/>
          <a:p>
            <a:endParaRPr lang="en-US" dirty="0"/>
          </a:p>
          <a:p>
            <a:r>
              <a:rPr lang="en-US" dirty="0" smtClean="0"/>
              <a:t>          2025-2035 average</a:t>
            </a:r>
          </a:p>
          <a:p>
            <a:r>
              <a:rPr lang="en-US" dirty="0"/>
              <a:t> </a:t>
            </a:r>
            <a:r>
              <a:rPr lang="en-US" dirty="0" smtClean="0"/>
              <a:t>         2036-2045 average</a:t>
            </a:r>
          </a:p>
          <a:p>
            <a:r>
              <a:rPr lang="en-US" dirty="0"/>
              <a:t> </a:t>
            </a:r>
            <a:r>
              <a:rPr lang="en-US" dirty="0" smtClean="0"/>
              <a:t>         2046-2055 average</a:t>
            </a:r>
          </a:p>
        </p:txBody>
      </p:sp>
      <p:sp>
        <p:nvSpPr>
          <p:cNvPr id="9" name="TextBox 8"/>
          <p:cNvSpPr txBox="1"/>
          <p:nvPr/>
        </p:nvSpPr>
        <p:spPr>
          <a:xfrm>
            <a:off x="4767952" y="1441849"/>
            <a:ext cx="4368954" cy="923330"/>
          </a:xfrm>
          <a:prstGeom prst="rect">
            <a:avLst/>
          </a:prstGeom>
          <a:noFill/>
        </p:spPr>
        <p:txBody>
          <a:bodyPr wrap="none" rtlCol="0">
            <a:spAutoFit/>
          </a:bodyPr>
          <a:lstStyle/>
          <a:p>
            <a:r>
              <a:rPr lang="en-US" dirty="0" smtClean="0"/>
              <a:t>W – 77% years (</a:t>
            </a:r>
            <a:r>
              <a:rPr lang="en-US" dirty="0"/>
              <a:t>2025-2055) WEST of  </a:t>
            </a:r>
            <a:r>
              <a:rPr lang="en-US" dirty="0" smtClean="0"/>
              <a:t>normal </a:t>
            </a:r>
          </a:p>
          <a:p>
            <a:r>
              <a:rPr lang="en-US" dirty="0" smtClean="0"/>
              <a:t>N – 23%  years (2025-2055) NEUTRAL</a:t>
            </a:r>
          </a:p>
          <a:p>
            <a:r>
              <a:rPr lang="en-US" dirty="0" smtClean="0"/>
              <a:t>E – 0%     years (2025-2055) EAST of normal</a:t>
            </a:r>
            <a:endParaRPr lang="en-US" dirty="0"/>
          </a:p>
        </p:txBody>
      </p:sp>
      <p:sp>
        <p:nvSpPr>
          <p:cNvPr id="10" name="Title 1"/>
          <p:cNvSpPr>
            <a:spLocks noGrp="1"/>
          </p:cNvSpPr>
          <p:nvPr>
            <p:ph type="title"/>
          </p:nvPr>
        </p:nvSpPr>
        <p:spPr>
          <a:xfrm>
            <a:off x="240488" y="41170"/>
            <a:ext cx="8229600" cy="1143000"/>
          </a:xfrm>
        </p:spPr>
        <p:txBody>
          <a:bodyPr>
            <a:normAutofit fontScale="90000"/>
          </a:bodyPr>
          <a:lstStyle/>
          <a:p>
            <a:r>
              <a:rPr lang="en-US" dirty="0" smtClean="0"/>
              <a:t>CM3 - NASH Westward Extent - JJA </a:t>
            </a:r>
            <a:br>
              <a:rPr lang="en-US" dirty="0" smtClean="0"/>
            </a:br>
            <a:r>
              <a:rPr lang="en-US" sz="3600" dirty="0" smtClean="0"/>
              <a:t>Decadal Average for RCP8.5</a:t>
            </a:r>
            <a:endParaRPr lang="en-US" sz="3600" dirty="0"/>
          </a:p>
        </p:txBody>
      </p:sp>
      <p:cxnSp>
        <p:nvCxnSpPr>
          <p:cNvPr id="12" name="Straight Connector 11"/>
          <p:cNvCxnSpPr/>
          <p:nvPr/>
        </p:nvCxnSpPr>
        <p:spPr>
          <a:xfrm>
            <a:off x="125491" y="1610239"/>
            <a:ext cx="414421" cy="0"/>
          </a:xfrm>
          <a:prstGeom prst="line">
            <a:avLst/>
          </a:prstGeom>
          <a:ln w="4445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30843" y="1861563"/>
            <a:ext cx="414421" cy="0"/>
          </a:xfrm>
          <a:prstGeom prst="line">
            <a:avLst/>
          </a:prstGeom>
          <a:ln w="44450">
            <a:solidFill>
              <a:srgbClr val="4BD64D"/>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30843" y="2136943"/>
            <a:ext cx="414421" cy="0"/>
          </a:xfrm>
          <a:prstGeom prst="line">
            <a:avLst/>
          </a:prstGeom>
          <a:ln w="44450">
            <a:solidFill>
              <a:srgbClr val="FF200B"/>
            </a:solidFill>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fld id="{DB1D7DEB-77BE-5C49-BE2A-D14FD07CB297}" type="slidenum">
              <a:rPr lang="en-US" smtClean="0"/>
              <a:t>8</a:t>
            </a:fld>
            <a:endParaRPr lang="en-US"/>
          </a:p>
        </p:txBody>
      </p:sp>
      <p:cxnSp>
        <p:nvCxnSpPr>
          <p:cNvPr id="11" name="Straight Connector 10"/>
          <p:cNvCxnSpPr/>
          <p:nvPr/>
        </p:nvCxnSpPr>
        <p:spPr>
          <a:xfrm>
            <a:off x="2642867" y="1910068"/>
            <a:ext cx="415952"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32570" y="1697777"/>
            <a:ext cx="1191289" cy="369332"/>
          </a:xfrm>
          <a:prstGeom prst="rect">
            <a:avLst/>
          </a:prstGeom>
          <a:noFill/>
        </p:spPr>
        <p:txBody>
          <a:bodyPr wrap="none" rtlCol="0">
            <a:spAutoFit/>
          </a:bodyPr>
          <a:lstStyle/>
          <a:p>
            <a:r>
              <a:rPr lang="en-US" dirty="0" smtClean="0"/>
              <a:t>1996-2005</a:t>
            </a:r>
          </a:p>
        </p:txBody>
      </p:sp>
    </p:spTree>
    <p:extLst>
      <p:ext uri="{BB962C8B-B14F-4D97-AF65-F5344CB8AC3E}">
        <p14:creationId xmlns:p14="http://schemas.microsoft.com/office/powerpoint/2010/main" val="30782460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7942"/>
            <a:ext cx="8229600" cy="1143000"/>
          </a:xfrm>
        </p:spPr>
        <p:txBody>
          <a:bodyPr>
            <a:normAutofit/>
          </a:bodyPr>
          <a:lstStyle/>
          <a:p>
            <a:r>
              <a:rPr lang="en-US" sz="3600" dirty="0" smtClean="0"/>
              <a:t>CESM Change in Stagnation Days – JJA</a:t>
            </a:r>
            <a:endParaRPr lang="en-US" sz="3600" dirty="0"/>
          </a:p>
        </p:txBody>
      </p:sp>
      <p:pic>
        <p:nvPicPr>
          <p:cNvPr id="5" name="Content Placeholder 3" descr="stag_cesm_rcp45_2025-203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2684" t="21301" r="30131" b="29156"/>
          <a:stretch/>
        </p:blipFill>
        <p:spPr>
          <a:xfrm>
            <a:off x="438498" y="779207"/>
            <a:ext cx="2134641" cy="1731371"/>
          </a:xfrm>
        </p:spPr>
      </p:pic>
      <p:pic>
        <p:nvPicPr>
          <p:cNvPr id="6" name="Picture 5" descr="stag_cesm_rcp45_2036-2045.png"/>
          <p:cNvPicPr>
            <a:picLocks noChangeAspect="1"/>
          </p:cNvPicPr>
          <p:nvPr/>
        </p:nvPicPr>
        <p:blipFill rotWithShape="1">
          <a:blip r:embed="rId4">
            <a:extLst>
              <a:ext uri="{28A0092B-C50C-407E-A947-70E740481C1C}">
                <a14:useLocalDpi xmlns:a14="http://schemas.microsoft.com/office/drawing/2010/main" val="0"/>
              </a:ext>
            </a:extLst>
          </a:blip>
          <a:srcRect l="25252" t="21074" r="30375" b="29684"/>
          <a:stretch/>
        </p:blipFill>
        <p:spPr>
          <a:xfrm>
            <a:off x="485925" y="2659836"/>
            <a:ext cx="2087214" cy="1789311"/>
          </a:xfrm>
          <a:prstGeom prst="rect">
            <a:avLst/>
          </a:prstGeom>
        </p:spPr>
      </p:pic>
      <p:pic>
        <p:nvPicPr>
          <p:cNvPr id="7" name="Picture 6" descr="stag_cesm_rcp45_2046-2055.png"/>
          <p:cNvPicPr>
            <a:picLocks noChangeAspect="1"/>
          </p:cNvPicPr>
          <p:nvPr/>
        </p:nvPicPr>
        <p:blipFill rotWithShape="1">
          <a:blip r:embed="rId5">
            <a:extLst>
              <a:ext uri="{28A0092B-C50C-407E-A947-70E740481C1C}">
                <a14:useLocalDpi xmlns:a14="http://schemas.microsoft.com/office/drawing/2010/main" val="0"/>
              </a:ext>
            </a:extLst>
          </a:blip>
          <a:srcRect l="24215" t="20115" r="31640" b="30176"/>
          <a:stretch/>
        </p:blipFill>
        <p:spPr>
          <a:xfrm>
            <a:off x="509350" y="4635686"/>
            <a:ext cx="2063789" cy="1795265"/>
          </a:xfrm>
          <a:prstGeom prst="rect">
            <a:avLst/>
          </a:prstGeom>
        </p:spPr>
      </p:pic>
      <p:pic>
        <p:nvPicPr>
          <p:cNvPr id="8" name="Picture 7" descr="stag_cesm_rcp60_2025-2035.png"/>
          <p:cNvPicPr>
            <a:picLocks noChangeAspect="1"/>
          </p:cNvPicPr>
          <p:nvPr/>
        </p:nvPicPr>
        <p:blipFill rotWithShape="1">
          <a:blip r:embed="rId6">
            <a:extLst>
              <a:ext uri="{28A0092B-C50C-407E-A947-70E740481C1C}">
                <a14:useLocalDpi xmlns:a14="http://schemas.microsoft.com/office/drawing/2010/main" val="0"/>
              </a:ext>
            </a:extLst>
          </a:blip>
          <a:srcRect l="25102" t="20226" r="30656" b="30678"/>
          <a:stretch/>
        </p:blipFill>
        <p:spPr>
          <a:xfrm>
            <a:off x="3567052" y="779207"/>
            <a:ext cx="2026671" cy="1737360"/>
          </a:xfrm>
          <a:prstGeom prst="rect">
            <a:avLst/>
          </a:prstGeom>
        </p:spPr>
      </p:pic>
      <p:pic>
        <p:nvPicPr>
          <p:cNvPr id="9" name="Picture 8" descr="stag_cesm_rcp60_2036-2045.png"/>
          <p:cNvPicPr>
            <a:picLocks noChangeAspect="1"/>
          </p:cNvPicPr>
          <p:nvPr/>
        </p:nvPicPr>
        <p:blipFill rotWithShape="1">
          <a:blip r:embed="rId7">
            <a:extLst>
              <a:ext uri="{28A0092B-C50C-407E-A947-70E740481C1C}">
                <a14:useLocalDpi xmlns:a14="http://schemas.microsoft.com/office/drawing/2010/main" val="0"/>
              </a:ext>
            </a:extLst>
          </a:blip>
          <a:srcRect l="24012" t="19367" r="34021" b="30819"/>
          <a:stretch/>
        </p:blipFill>
        <p:spPr>
          <a:xfrm>
            <a:off x="3567053" y="2590878"/>
            <a:ext cx="2026670" cy="1858270"/>
          </a:xfrm>
          <a:prstGeom prst="rect">
            <a:avLst/>
          </a:prstGeom>
        </p:spPr>
      </p:pic>
      <p:pic>
        <p:nvPicPr>
          <p:cNvPr id="10" name="Picture 9" descr="stag_cesm_rcp60_2046-2055.png"/>
          <p:cNvPicPr>
            <a:picLocks noChangeAspect="1"/>
          </p:cNvPicPr>
          <p:nvPr/>
        </p:nvPicPr>
        <p:blipFill rotWithShape="1">
          <a:blip r:embed="rId8">
            <a:extLst>
              <a:ext uri="{28A0092B-C50C-407E-A947-70E740481C1C}">
                <a14:useLocalDpi xmlns:a14="http://schemas.microsoft.com/office/drawing/2010/main" val="0"/>
              </a:ext>
            </a:extLst>
          </a:blip>
          <a:srcRect l="25310" t="20580" r="30997" b="30218"/>
          <a:stretch/>
        </p:blipFill>
        <p:spPr>
          <a:xfrm>
            <a:off x="3567052" y="4725662"/>
            <a:ext cx="2074528" cy="1804608"/>
          </a:xfrm>
          <a:prstGeom prst="rect">
            <a:avLst/>
          </a:prstGeom>
        </p:spPr>
      </p:pic>
      <p:pic>
        <p:nvPicPr>
          <p:cNvPr id="11" name="Picture 10" descr="stag_cesm_rcp85_2025-2035.png"/>
          <p:cNvPicPr>
            <a:picLocks noChangeAspect="1"/>
          </p:cNvPicPr>
          <p:nvPr/>
        </p:nvPicPr>
        <p:blipFill rotWithShape="1">
          <a:blip r:embed="rId9">
            <a:extLst>
              <a:ext uri="{28A0092B-C50C-407E-A947-70E740481C1C}">
                <a14:useLocalDpi xmlns:a14="http://schemas.microsoft.com/office/drawing/2010/main" val="0"/>
              </a:ext>
            </a:extLst>
          </a:blip>
          <a:srcRect l="24848" t="20008" r="32595" b="31567"/>
          <a:stretch/>
        </p:blipFill>
        <p:spPr>
          <a:xfrm>
            <a:off x="6548796" y="798163"/>
            <a:ext cx="1976461" cy="1737360"/>
          </a:xfrm>
          <a:prstGeom prst="rect">
            <a:avLst/>
          </a:prstGeom>
        </p:spPr>
      </p:pic>
      <p:pic>
        <p:nvPicPr>
          <p:cNvPr id="12" name="Picture 11" descr="stag_cesm_rcp85_2036-2045.png"/>
          <p:cNvPicPr>
            <a:picLocks noChangeAspect="1"/>
          </p:cNvPicPr>
          <p:nvPr/>
        </p:nvPicPr>
        <p:blipFill rotWithShape="1">
          <a:blip r:embed="rId10">
            <a:extLst>
              <a:ext uri="{28A0092B-C50C-407E-A947-70E740481C1C}">
                <a14:useLocalDpi xmlns:a14="http://schemas.microsoft.com/office/drawing/2010/main" val="0"/>
              </a:ext>
            </a:extLst>
          </a:blip>
          <a:srcRect l="25069" t="21343" r="32499" b="29300"/>
          <a:stretch/>
        </p:blipFill>
        <p:spPr>
          <a:xfrm>
            <a:off x="6548796" y="2782603"/>
            <a:ext cx="1933458" cy="1737360"/>
          </a:xfrm>
          <a:prstGeom prst="rect">
            <a:avLst/>
          </a:prstGeom>
        </p:spPr>
      </p:pic>
      <p:pic>
        <p:nvPicPr>
          <p:cNvPr id="13" name="Picture 12" descr="stag_cesm_rcp85_2046-2055.png"/>
          <p:cNvPicPr>
            <a:picLocks noChangeAspect="1"/>
          </p:cNvPicPr>
          <p:nvPr/>
        </p:nvPicPr>
        <p:blipFill rotWithShape="1">
          <a:blip r:embed="rId11">
            <a:extLst>
              <a:ext uri="{28A0092B-C50C-407E-A947-70E740481C1C}">
                <a14:useLocalDpi xmlns:a14="http://schemas.microsoft.com/office/drawing/2010/main" val="0"/>
              </a:ext>
            </a:extLst>
          </a:blip>
          <a:srcRect l="23819" t="19412" r="33359" b="30324"/>
          <a:stretch/>
        </p:blipFill>
        <p:spPr>
          <a:xfrm>
            <a:off x="6548796" y="4792910"/>
            <a:ext cx="1916033" cy="1737360"/>
          </a:xfrm>
          <a:prstGeom prst="rect">
            <a:avLst/>
          </a:prstGeom>
        </p:spPr>
      </p:pic>
      <p:sp>
        <p:nvSpPr>
          <p:cNvPr id="14" name="TextBox 13"/>
          <p:cNvSpPr txBox="1"/>
          <p:nvPr/>
        </p:nvSpPr>
        <p:spPr>
          <a:xfrm>
            <a:off x="2562096" y="1058223"/>
            <a:ext cx="717113" cy="1200329"/>
          </a:xfrm>
          <a:prstGeom prst="rect">
            <a:avLst/>
          </a:prstGeom>
          <a:noFill/>
        </p:spPr>
        <p:txBody>
          <a:bodyPr wrap="none" rtlCol="0">
            <a:spAutoFit/>
          </a:bodyPr>
          <a:lstStyle/>
          <a:p>
            <a:r>
              <a:rPr lang="en-US" dirty="0" smtClean="0"/>
              <a:t>45%</a:t>
            </a:r>
          </a:p>
          <a:p>
            <a:r>
              <a:rPr lang="en-US" dirty="0" smtClean="0"/>
              <a:t>NASH</a:t>
            </a:r>
          </a:p>
          <a:p>
            <a:r>
              <a:rPr lang="en-US" dirty="0" smtClean="0"/>
              <a:t>Years</a:t>
            </a:r>
          </a:p>
          <a:p>
            <a:r>
              <a:rPr lang="en-US" dirty="0" smtClean="0"/>
              <a:t>West</a:t>
            </a:r>
            <a:endParaRPr lang="en-US" dirty="0"/>
          </a:p>
        </p:txBody>
      </p:sp>
      <p:sp>
        <p:nvSpPr>
          <p:cNvPr id="15" name="TextBox 14"/>
          <p:cNvSpPr txBox="1"/>
          <p:nvPr/>
        </p:nvSpPr>
        <p:spPr>
          <a:xfrm>
            <a:off x="2550918" y="2938807"/>
            <a:ext cx="717113" cy="1200329"/>
          </a:xfrm>
          <a:prstGeom prst="rect">
            <a:avLst/>
          </a:prstGeom>
          <a:noFill/>
        </p:spPr>
        <p:txBody>
          <a:bodyPr wrap="none" rtlCol="0">
            <a:spAutoFit/>
          </a:bodyPr>
          <a:lstStyle/>
          <a:p>
            <a:r>
              <a:rPr lang="en-US" dirty="0" smtClean="0"/>
              <a:t>50%</a:t>
            </a:r>
          </a:p>
          <a:p>
            <a:r>
              <a:rPr lang="en-US" dirty="0" smtClean="0"/>
              <a:t>NASH</a:t>
            </a:r>
          </a:p>
          <a:p>
            <a:r>
              <a:rPr lang="en-US" dirty="0" smtClean="0"/>
              <a:t>Years</a:t>
            </a:r>
          </a:p>
          <a:p>
            <a:r>
              <a:rPr lang="en-US" dirty="0" smtClean="0"/>
              <a:t>West</a:t>
            </a:r>
          </a:p>
        </p:txBody>
      </p:sp>
      <p:sp>
        <p:nvSpPr>
          <p:cNvPr id="16" name="TextBox 15"/>
          <p:cNvSpPr txBox="1"/>
          <p:nvPr/>
        </p:nvSpPr>
        <p:spPr>
          <a:xfrm>
            <a:off x="2573139" y="4975766"/>
            <a:ext cx="717113" cy="1200329"/>
          </a:xfrm>
          <a:prstGeom prst="rect">
            <a:avLst/>
          </a:prstGeom>
          <a:noFill/>
        </p:spPr>
        <p:txBody>
          <a:bodyPr wrap="none" rtlCol="0">
            <a:spAutoFit/>
          </a:bodyPr>
          <a:lstStyle/>
          <a:p>
            <a:r>
              <a:rPr lang="en-US" dirty="0"/>
              <a:t>9</a:t>
            </a:r>
            <a:r>
              <a:rPr lang="en-US" dirty="0" smtClean="0"/>
              <a:t>0% </a:t>
            </a:r>
          </a:p>
          <a:p>
            <a:r>
              <a:rPr lang="en-US" dirty="0" smtClean="0"/>
              <a:t>NASH</a:t>
            </a:r>
          </a:p>
          <a:p>
            <a:r>
              <a:rPr lang="en-US" dirty="0" smtClean="0"/>
              <a:t>Years</a:t>
            </a:r>
          </a:p>
          <a:p>
            <a:r>
              <a:rPr lang="en-US" dirty="0" smtClean="0"/>
              <a:t>West</a:t>
            </a:r>
          </a:p>
        </p:txBody>
      </p:sp>
      <p:sp>
        <p:nvSpPr>
          <p:cNvPr id="17" name="TextBox 16"/>
          <p:cNvSpPr txBox="1"/>
          <p:nvPr/>
        </p:nvSpPr>
        <p:spPr>
          <a:xfrm>
            <a:off x="5621242" y="1138757"/>
            <a:ext cx="717113" cy="1200329"/>
          </a:xfrm>
          <a:prstGeom prst="rect">
            <a:avLst/>
          </a:prstGeom>
          <a:noFill/>
        </p:spPr>
        <p:txBody>
          <a:bodyPr wrap="none" rtlCol="0">
            <a:spAutoFit/>
          </a:bodyPr>
          <a:lstStyle/>
          <a:p>
            <a:r>
              <a:rPr lang="en-US" dirty="0" smtClean="0"/>
              <a:t>55%</a:t>
            </a:r>
          </a:p>
          <a:p>
            <a:r>
              <a:rPr lang="en-US" dirty="0" smtClean="0"/>
              <a:t>NASH</a:t>
            </a:r>
          </a:p>
          <a:p>
            <a:r>
              <a:rPr lang="en-US" dirty="0" smtClean="0"/>
              <a:t>Years</a:t>
            </a:r>
          </a:p>
          <a:p>
            <a:r>
              <a:rPr lang="en-US" dirty="0" smtClean="0"/>
              <a:t>West</a:t>
            </a:r>
            <a:endParaRPr lang="en-US" dirty="0"/>
          </a:p>
        </p:txBody>
      </p:sp>
      <p:sp>
        <p:nvSpPr>
          <p:cNvPr id="18" name="TextBox 17"/>
          <p:cNvSpPr txBox="1"/>
          <p:nvPr/>
        </p:nvSpPr>
        <p:spPr>
          <a:xfrm>
            <a:off x="5621525" y="4946809"/>
            <a:ext cx="717113" cy="1200329"/>
          </a:xfrm>
          <a:prstGeom prst="rect">
            <a:avLst/>
          </a:prstGeom>
          <a:noFill/>
        </p:spPr>
        <p:txBody>
          <a:bodyPr wrap="none" rtlCol="0">
            <a:spAutoFit/>
          </a:bodyPr>
          <a:lstStyle/>
          <a:p>
            <a:r>
              <a:rPr lang="en-US" dirty="0"/>
              <a:t>5</a:t>
            </a:r>
            <a:r>
              <a:rPr lang="en-US" dirty="0" smtClean="0"/>
              <a:t>0%</a:t>
            </a:r>
          </a:p>
          <a:p>
            <a:r>
              <a:rPr lang="en-US" dirty="0" smtClean="0"/>
              <a:t>NASH</a:t>
            </a:r>
          </a:p>
          <a:p>
            <a:r>
              <a:rPr lang="en-US" dirty="0" smtClean="0"/>
              <a:t>Years</a:t>
            </a:r>
          </a:p>
          <a:p>
            <a:r>
              <a:rPr lang="en-US" dirty="0" smtClean="0"/>
              <a:t>West</a:t>
            </a:r>
            <a:endParaRPr lang="en-US" dirty="0"/>
          </a:p>
        </p:txBody>
      </p:sp>
      <p:sp>
        <p:nvSpPr>
          <p:cNvPr id="19" name="TextBox 18"/>
          <p:cNvSpPr txBox="1"/>
          <p:nvPr/>
        </p:nvSpPr>
        <p:spPr>
          <a:xfrm>
            <a:off x="8503171" y="1142918"/>
            <a:ext cx="717113" cy="1200329"/>
          </a:xfrm>
          <a:prstGeom prst="rect">
            <a:avLst/>
          </a:prstGeom>
          <a:noFill/>
        </p:spPr>
        <p:txBody>
          <a:bodyPr wrap="none" rtlCol="0">
            <a:spAutoFit/>
          </a:bodyPr>
          <a:lstStyle/>
          <a:p>
            <a:r>
              <a:rPr lang="en-US" dirty="0" smtClean="0"/>
              <a:t>27%</a:t>
            </a:r>
          </a:p>
          <a:p>
            <a:r>
              <a:rPr lang="en-US" dirty="0" smtClean="0"/>
              <a:t>NASH</a:t>
            </a:r>
          </a:p>
          <a:p>
            <a:r>
              <a:rPr lang="en-US" dirty="0" smtClean="0"/>
              <a:t>Years</a:t>
            </a:r>
          </a:p>
          <a:p>
            <a:r>
              <a:rPr lang="en-US" dirty="0" smtClean="0"/>
              <a:t>West</a:t>
            </a:r>
            <a:endParaRPr lang="en-US" dirty="0"/>
          </a:p>
        </p:txBody>
      </p:sp>
      <p:sp>
        <p:nvSpPr>
          <p:cNvPr id="20" name="TextBox 19"/>
          <p:cNvSpPr txBox="1"/>
          <p:nvPr/>
        </p:nvSpPr>
        <p:spPr>
          <a:xfrm>
            <a:off x="8482254" y="2952915"/>
            <a:ext cx="717113" cy="1200329"/>
          </a:xfrm>
          <a:prstGeom prst="rect">
            <a:avLst/>
          </a:prstGeom>
          <a:noFill/>
        </p:spPr>
        <p:txBody>
          <a:bodyPr wrap="none" rtlCol="0">
            <a:spAutoFit/>
          </a:bodyPr>
          <a:lstStyle/>
          <a:p>
            <a:r>
              <a:rPr lang="en-US" dirty="0" smtClean="0"/>
              <a:t>50%</a:t>
            </a:r>
          </a:p>
          <a:p>
            <a:r>
              <a:rPr lang="en-US" dirty="0" smtClean="0"/>
              <a:t>NASH</a:t>
            </a:r>
          </a:p>
          <a:p>
            <a:r>
              <a:rPr lang="en-US" dirty="0" smtClean="0"/>
              <a:t>Years</a:t>
            </a:r>
          </a:p>
          <a:p>
            <a:r>
              <a:rPr lang="en-US" dirty="0" smtClean="0"/>
              <a:t>West</a:t>
            </a:r>
            <a:endParaRPr lang="en-US" dirty="0"/>
          </a:p>
        </p:txBody>
      </p:sp>
      <p:sp>
        <p:nvSpPr>
          <p:cNvPr id="21" name="TextBox 20"/>
          <p:cNvSpPr txBox="1"/>
          <p:nvPr/>
        </p:nvSpPr>
        <p:spPr>
          <a:xfrm>
            <a:off x="8443025" y="5028909"/>
            <a:ext cx="717113" cy="1200329"/>
          </a:xfrm>
          <a:prstGeom prst="rect">
            <a:avLst/>
          </a:prstGeom>
          <a:noFill/>
        </p:spPr>
        <p:txBody>
          <a:bodyPr wrap="none" rtlCol="0">
            <a:spAutoFit/>
          </a:bodyPr>
          <a:lstStyle/>
          <a:p>
            <a:r>
              <a:rPr lang="en-US" dirty="0"/>
              <a:t>9</a:t>
            </a:r>
            <a:r>
              <a:rPr lang="en-US" dirty="0" smtClean="0"/>
              <a:t>0%</a:t>
            </a:r>
          </a:p>
          <a:p>
            <a:r>
              <a:rPr lang="en-US" dirty="0" smtClean="0"/>
              <a:t>NASH</a:t>
            </a:r>
          </a:p>
          <a:p>
            <a:r>
              <a:rPr lang="en-US" dirty="0" smtClean="0"/>
              <a:t>Years</a:t>
            </a:r>
          </a:p>
          <a:p>
            <a:r>
              <a:rPr lang="en-US" dirty="0" smtClean="0"/>
              <a:t>West</a:t>
            </a:r>
            <a:endParaRPr lang="en-US" dirty="0"/>
          </a:p>
        </p:txBody>
      </p:sp>
      <p:pic>
        <p:nvPicPr>
          <p:cNvPr id="22" name="Picture 21" descr="stag_cesm_rcp45_2025-2035.png"/>
          <p:cNvPicPr>
            <a:picLocks noChangeAspect="1"/>
          </p:cNvPicPr>
          <p:nvPr/>
        </p:nvPicPr>
        <p:blipFill rotWithShape="1">
          <a:blip r:embed="rId3">
            <a:extLst>
              <a:ext uri="{28A0092B-C50C-407E-A947-70E740481C1C}">
                <a14:useLocalDpi xmlns:a14="http://schemas.microsoft.com/office/drawing/2010/main" val="0"/>
              </a:ext>
            </a:extLst>
          </a:blip>
          <a:srcRect t="88956" b="3757"/>
          <a:stretch/>
        </p:blipFill>
        <p:spPr>
          <a:xfrm>
            <a:off x="127000" y="6430951"/>
            <a:ext cx="8877670" cy="499711"/>
          </a:xfrm>
          <a:prstGeom prst="rect">
            <a:avLst/>
          </a:prstGeom>
        </p:spPr>
      </p:pic>
      <p:sp>
        <p:nvSpPr>
          <p:cNvPr id="23" name="TextBox 22"/>
          <p:cNvSpPr txBox="1"/>
          <p:nvPr/>
        </p:nvSpPr>
        <p:spPr>
          <a:xfrm>
            <a:off x="971965" y="332731"/>
            <a:ext cx="1064564" cy="461665"/>
          </a:xfrm>
          <a:prstGeom prst="rect">
            <a:avLst/>
          </a:prstGeom>
          <a:noFill/>
        </p:spPr>
        <p:txBody>
          <a:bodyPr wrap="none" rtlCol="0">
            <a:spAutoFit/>
          </a:bodyPr>
          <a:lstStyle/>
          <a:p>
            <a:r>
              <a:rPr lang="en-US" sz="2400" dirty="0" smtClean="0"/>
              <a:t>RCP4.5</a:t>
            </a:r>
            <a:endParaRPr lang="en-US" sz="2400" dirty="0"/>
          </a:p>
        </p:txBody>
      </p:sp>
      <p:sp>
        <p:nvSpPr>
          <p:cNvPr id="24" name="TextBox 23"/>
          <p:cNvSpPr txBox="1"/>
          <p:nvPr/>
        </p:nvSpPr>
        <p:spPr>
          <a:xfrm>
            <a:off x="4022820" y="341291"/>
            <a:ext cx="1064564" cy="461665"/>
          </a:xfrm>
          <a:prstGeom prst="rect">
            <a:avLst/>
          </a:prstGeom>
          <a:noFill/>
        </p:spPr>
        <p:txBody>
          <a:bodyPr wrap="none" rtlCol="0">
            <a:spAutoFit/>
          </a:bodyPr>
          <a:lstStyle/>
          <a:p>
            <a:r>
              <a:rPr lang="en-US" sz="2400" dirty="0" smtClean="0"/>
              <a:t>RCP6.0</a:t>
            </a:r>
            <a:endParaRPr lang="en-US" sz="2400" dirty="0"/>
          </a:p>
        </p:txBody>
      </p:sp>
      <p:sp>
        <p:nvSpPr>
          <p:cNvPr id="25" name="TextBox 24"/>
          <p:cNvSpPr txBox="1"/>
          <p:nvPr/>
        </p:nvSpPr>
        <p:spPr>
          <a:xfrm>
            <a:off x="7221993" y="339360"/>
            <a:ext cx="1064564" cy="461665"/>
          </a:xfrm>
          <a:prstGeom prst="rect">
            <a:avLst/>
          </a:prstGeom>
          <a:noFill/>
        </p:spPr>
        <p:txBody>
          <a:bodyPr wrap="none" rtlCol="0">
            <a:spAutoFit/>
          </a:bodyPr>
          <a:lstStyle/>
          <a:p>
            <a:r>
              <a:rPr lang="en-US" sz="2400" dirty="0" smtClean="0"/>
              <a:t>RCP8.5</a:t>
            </a:r>
            <a:endParaRPr lang="en-US" sz="2400" dirty="0"/>
          </a:p>
        </p:txBody>
      </p:sp>
      <p:sp>
        <p:nvSpPr>
          <p:cNvPr id="26" name="TextBox 25"/>
          <p:cNvSpPr txBox="1"/>
          <p:nvPr/>
        </p:nvSpPr>
        <p:spPr>
          <a:xfrm rot="16200000">
            <a:off x="-402263" y="1501908"/>
            <a:ext cx="1191289" cy="369332"/>
          </a:xfrm>
          <a:prstGeom prst="rect">
            <a:avLst/>
          </a:prstGeom>
          <a:noFill/>
        </p:spPr>
        <p:txBody>
          <a:bodyPr wrap="none" rtlCol="0">
            <a:spAutoFit/>
          </a:bodyPr>
          <a:lstStyle/>
          <a:p>
            <a:r>
              <a:rPr lang="en-US" dirty="0" smtClean="0"/>
              <a:t>2025-2035</a:t>
            </a:r>
            <a:endParaRPr lang="en-US" dirty="0"/>
          </a:p>
        </p:txBody>
      </p:sp>
      <p:sp>
        <p:nvSpPr>
          <p:cNvPr id="27" name="TextBox 26"/>
          <p:cNvSpPr txBox="1"/>
          <p:nvPr/>
        </p:nvSpPr>
        <p:spPr>
          <a:xfrm rot="16200000">
            <a:off x="-371336" y="3421188"/>
            <a:ext cx="1191289" cy="369332"/>
          </a:xfrm>
          <a:prstGeom prst="rect">
            <a:avLst/>
          </a:prstGeom>
          <a:noFill/>
        </p:spPr>
        <p:txBody>
          <a:bodyPr wrap="none" rtlCol="0">
            <a:spAutoFit/>
          </a:bodyPr>
          <a:lstStyle/>
          <a:p>
            <a:r>
              <a:rPr lang="en-US" dirty="0" smtClean="0"/>
              <a:t>2036-2045</a:t>
            </a:r>
            <a:endParaRPr lang="en-US" dirty="0"/>
          </a:p>
        </p:txBody>
      </p:sp>
      <p:sp>
        <p:nvSpPr>
          <p:cNvPr id="28" name="TextBox 27"/>
          <p:cNvSpPr txBox="1"/>
          <p:nvPr/>
        </p:nvSpPr>
        <p:spPr>
          <a:xfrm rot="16200000" flipH="1">
            <a:off x="-664035" y="4969992"/>
            <a:ext cx="1977438" cy="369332"/>
          </a:xfrm>
          <a:prstGeom prst="rect">
            <a:avLst/>
          </a:prstGeom>
          <a:noFill/>
        </p:spPr>
        <p:txBody>
          <a:bodyPr wrap="square" rtlCol="0">
            <a:spAutoFit/>
          </a:bodyPr>
          <a:lstStyle/>
          <a:p>
            <a:r>
              <a:rPr lang="en-US" dirty="0" smtClean="0"/>
              <a:t>2046-2055</a:t>
            </a:r>
            <a:endParaRPr lang="en-US" dirty="0"/>
          </a:p>
        </p:txBody>
      </p:sp>
      <p:sp>
        <p:nvSpPr>
          <p:cNvPr id="29" name="TextBox 28"/>
          <p:cNvSpPr txBox="1"/>
          <p:nvPr/>
        </p:nvSpPr>
        <p:spPr>
          <a:xfrm>
            <a:off x="5641580" y="2937877"/>
            <a:ext cx="717113" cy="1200329"/>
          </a:xfrm>
          <a:prstGeom prst="rect">
            <a:avLst/>
          </a:prstGeom>
          <a:noFill/>
        </p:spPr>
        <p:txBody>
          <a:bodyPr wrap="none" rtlCol="0">
            <a:spAutoFit/>
          </a:bodyPr>
          <a:lstStyle/>
          <a:p>
            <a:r>
              <a:rPr lang="en-US" dirty="0" smtClean="0"/>
              <a:t>90%</a:t>
            </a:r>
          </a:p>
          <a:p>
            <a:r>
              <a:rPr lang="en-US" dirty="0" smtClean="0"/>
              <a:t>NASH</a:t>
            </a:r>
          </a:p>
          <a:p>
            <a:r>
              <a:rPr lang="en-US" dirty="0" smtClean="0"/>
              <a:t>Years</a:t>
            </a:r>
          </a:p>
          <a:p>
            <a:r>
              <a:rPr lang="en-US" dirty="0" smtClean="0"/>
              <a:t>West</a:t>
            </a:r>
            <a:endParaRPr lang="en-US" dirty="0"/>
          </a:p>
        </p:txBody>
      </p:sp>
      <p:sp>
        <p:nvSpPr>
          <p:cNvPr id="3" name="Oval 2"/>
          <p:cNvSpPr/>
          <p:nvPr/>
        </p:nvSpPr>
        <p:spPr>
          <a:xfrm>
            <a:off x="6358694" y="755058"/>
            <a:ext cx="2840674" cy="2027545"/>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30" name="Oval 29"/>
          <p:cNvSpPr/>
          <p:nvPr/>
        </p:nvSpPr>
        <p:spPr>
          <a:xfrm>
            <a:off x="330423" y="755059"/>
            <a:ext cx="3050952" cy="1904778"/>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31" name="Oval 30"/>
          <p:cNvSpPr/>
          <p:nvPr/>
        </p:nvSpPr>
        <p:spPr>
          <a:xfrm>
            <a:off x="378048" y="4519963"/>
            <a:ext cx="3050952" cy="1910988"/>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32" name="Oval 31"/>
          <p:cNvSpPr/>
          <p:nvPr/>
        </p:nvSpPr>
        <p:spPr>
          <a:xfrm>
            <a:off x="6148416" y="4635686"/>
            <a:ext cx="3050952" cy="1910988"/>
          </a:xfrm>
          <a:prstGeom prst="ellipse">
            <a:avLst/>
          </a:prstGeom>
          <a:noFill/>
          <a:ln w="571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endParaRPr>
          </a:p>
        </p:txBody>
      </p:sp>
      <p:sp>
        <p:nvSpPr>
          <p:cNvPr id="4" name="Slide Number Placeholder 3"/>
          <p:cNvSpPr>
            <a:spLocks noGrp="1"/>
          </p:cNvSpPr>
          <p:nvPr>
            <p:ph type="sldNum" sz="quarter" idx="12"/>
          </p:nvPr>
        </p:nvSpPr>
        <p:spPr/>
        <p:txBody>
          <a:bodyPr/>
          <a:lstStyle/>
          <a:p>
            <a:fld id="{DB1D7DEB-77BE-5C49-BE2A-D14FD07CB297}" type="slidenum">
              <a:rPr lang="en-US" smtClean="0"/>
              <a:t>9</a:t>
            </a:fld>
            <a:endParaRPr lang="en-US"/>
          </a:p>
        </p:txBody>
      </p:sp>
    </p:spTree>
    <p:extLst>
      <p:ext uri="{BB962C8B-B14F-4D97-AF65-F5344CB8AC3E}">
        <p14:creationId xmlns:p14="http://schemas.microsoft.com/office/powerpoint/2010/main" val="3636384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0" grpId="0" animBg="1"/>
      <p:bldP spid="30" grpId="1"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2932</TotalTime>
  <Words>1804</Words>
  <Application>Microsoft Macintosh PowerPoint</Application>
  <PresentationFormat>On-screen Show (4:3)</PresentationFormat>
  <Paragraphs>252</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Using WRF for Regional Climate Modeling:  An Emphasis on the Southeast U.S.  for Future Air Quality</vt:lpstr>
      <vt:lpstr> Motivation North Atlantic Subtropical High (NASH)</vt:lpstr>
      <vt:lpstr>Projected Shift in the NASH Li et al., JGR (2013)</vt:lpstr>
      <vt:lpstr>NASH Shift on Future Air Quality Mid-Century</vt:lpstr>
      <vt:lpstr>WRF Simulations “towards the development of an ensemble”</vt:lpstr>
      <vt:lpstr>Westward Extent of the NASH JJA Average 850hPa Geopotential Height Dynamic Contribution Only</vt:lpstr>
      <vt:lpstr>CESM - NASH Westward Extent - JJA  Decadal Average</vt:lpstr>
      <vt:lpstr>CM3 - NASH Westward Extent - JJA  Decadal Average for RCP8.5</vt:lpstr>
      <vt:lpstr>CESM Change in Stagnation Days – JJA</vt:lpstr>
      <vt:lpstr>PowerPoint Presentation</vt:lpstr>
      <vt:lpstr>CM3-RCP8.5 Change in Stagnation Days – JJA</vt:lpstr>
      <vt:lpstr>PowerPoint Presentation</vt:lpstr>
      <vt:lpstr>Conclusions </vt:lpstr>
      <vt:lpstr>Extra Material for maximum temperature in following slides</vt:lpstr>
      <vt:lpstr>NASH position and projected maximum temperatures   CESM RCP8.5</vt:lpstr>
      <vt:lpstr>NASH position and projected maximum temperatures  CM3 RCP8.5</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Bowden</dc:creator>
  <cp:lastModifiedBy>Jared Bowden</cp:lastModifiedBy>
  <cp:revision>262</cp:revision>
  <dcterms:created xsi:type="dcterms:W3CDTF">2015-08-20T15:11:18Z</dcterms:created>
  <dcterms:modified xsi:type="dcterms:W3CDTF">2015-10-07T00:46:11Z</dcterms:modified>
</cp:coreProperties>
</file>